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Layouts/slideLayout6.xml" ContentType="application/vnd.openxmlformats-officedocument.presentationml.slideLayout+xml"/>
  <Override PartName="/ppt/notesSlides/notesSlide38.xml" ContentType="application/vnd.openxmlformats-officedocument.presentationml.notesSlide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27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notesSlides/notesSlide23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slides/slide6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s/slide66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Default Extension="bin" ContentType="application/vnd.openxmlformats-officedocument.oleObject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slides/slide64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3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3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s/slide67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Default Extension="wmf" ContentType="image/x-wmf"/>
  <Override PartName="/ppt/notesSlides/notesSlide18.xml" ContentType="application/vnd.openxmlformats-officedocument.presentationml.notesSlide+xml"/>
  <Override PartName="/ppt/notesSlides/notesSlide36.xml" ContentType="application/vnd.openxmlformats-officedocument.presentationml.notes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notesSlides/notesSlide25.xml" ContentType="application/vnd.openxmlformats-officedocument.presentationml.notesSlide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10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4" r:id="rId1"/>
  </p:sldMasterIdLst>
  <p:notesMasterIdLst>
    <p:notesMasterId r:id="rId70"/>
  </p:notesMasterIdLst>
  <p:handoutMasterIdLst>
    <p:handoutMasterId r:id="rId71"/>
  </p:handoutMasterIdLst>
  <p:sldIdLst>
    <p:sldId id="422" r:id="rId2"/>
    <p:sldId id="406" r:id="rId3"/>
    <p:sldId id="423" r:id="rId4"/>
    <p:sldId id="394" r:id="rId5"/>
    <p:sldId id="424" r:id="rId6"/>
    <p:sldId id="425" r:id="rId7"/>
    <p:sldId id="426" r:id="rId8"/>
    <p:sldId id="434" r:id="rId9"/>
    <p:sldId id="428" r:id="rId10"/>
    <p:sldId id="429" r:id="rId11"/>
    <p:sldId id="433" r:id="rId12"/>
    <p:sldId id="435" r:id="rId13"/>
    <p:sldId id="432" r:id="rId14"/>
    <p:sldId id="404" r:id="rId15"/>
    <p:sldId id="437" r:id="rId16"/>
    <p:sldId id="436" r:id="rId17"/>
    <p:sldId id="413" r:id="rId18"/>
    <p:sldId id="275" r:id="rId19"/>
    <p:sldId id="274" r:id="rId20"/>
    <p:sldId id="276" r:id="rId21"/>
    <p:sldId id="277" r:id="rId22"/>
    <p:sldId id="403" r:id="rId23"/>
    <p:sldId id="278" r:id="rId24"/>
    <p:sldId id="279" r:id="rId25"/>
    <p:sldId id="280" r:id="rId26"/>
    <p:sldId id="281" r:id="rId27"/>
    <p:sldId id="282" r:id="rId28"/>
    <p:sldId id="407" r:id="rId29"/>
    <p:sldId id="409" r:id="rId30"/>
    <p:sldId id="283" r:id="rId31"/>
    <p:sldId id="414" r:id="rId32"/>
    <p:sldId id="408" r:id="rId33"/>
    <p:sldId id="284" r:id="rId34"/>
    <p:sldId id="410" r:id="rId35"/>
    <p:sldId id="405" r:id="rId36"/>
    <p:sldId id="411" r:id="rId37"/>
    <p:sldId id="285" r:id="rId38"/>
    <p:sldId id="443" r:id="rId39"/>
    <p:sldId id="416" r:id="rId40"/>
    <p:sldId id="415" r:id="rId41"/>
    <p:sldId id="286" r:id="rId42"/>
    <p:sldId id="287" r:id="rId43"/>
    <p:sldId id="289" r:id="rId44"/>
    <p:sldId id="290" r:id="rId45"/>
    <p:sldId id="291" r:id="rId46"/>
    <p:sldId id="293" r:id="rId47"/>
    <p:sldId id="294" r:id="rId48"/>
    <p:sldId id="297" r:id="rId49"/>
    <p:sldId id="298" r:id="rId50"/>
    <p:sldId id="376" r:id="rId51"/>
    <p:sldId id="417" r:id="rId52"/>
    <p:sldId id="420" r:id="rId53"/>
    <p:sldId id="301" r:id="rId54"/>
    <p:sldId id="396" r:id="rId55"/>
    <p:sldId id="395" r:id="rId56"/>
    <p:sldId id="299" r:id="rId57"/>
    <p:sldId id="438" r:id="rId58"/>
    <p:sldId id="302" r:id="rId59"/>
    <p:sldId id="300" r:id="rId60"/>
    <p:sldId id="305" r:id="rId61"/>
    <p:sldId id="306" r:id="rId62"/>
    <p:sldId id="307" r:id="rId63"/>
    <p:sldId id="308" r:id="rId64"/>
    <p:sldId id="309" r:id="rId65"/>
    <p:sldId id="310" r:id="rId66"/>
    <p:sldId id="311" r:id="rId67"/>
    <p:sldId id="386" r:id="rId68"/>
    <p:sldId id="377" r:id="rId69"/>
  </p:sldIdLst>
  <p:sldSz cx="9144000" cy="6858000" type="screen4x3"/>
  <p:notesSz cx="6805613" cy="9939338"/>
  <p:custDataLst>
    <p:tags r:id="rId72"/>
  </p:custDataLst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69713" autoAdjust="0"/>
    <p:restoredTop sz="86429" autoAdjust="0"/>
  </p:normalViewPr>
  <p:slideViewPr>
    <p:cSldViewPr showGuides="1">
      <p:cViewPr varScale="1">
        <p:scale>
          <a:sx n="66" d="100"/>
          <a:sy n="66" d="100"/>
        </p:scale>
        <p:origin x="-1002" y="-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957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6732"/>
    </p:cViewPr>
  </p:sorterViewPr>
  <p:notesViewPr>
    <p:cSldViewPr showGuides="1">
      <p:cViewPr varScale="1">
        <p:scale>
          <a:sx n="26" d="100"/>
          <a:sy n="26" d="100"/>
        </p:scale>
        <p:origin x="-917" y="-91"/>
      </p:cViewPr>
      <p:guideLst>
        <p:guide orient="horz" pos="3131"/>
        <p:guide pos="2144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tableStyles" Target="tableStyles.xml"/><Relationship Id="rId7" Type="http://schemas.openxmlformats.org/officeDocument/2006/relationships/slide" Target="slides/slide6.xml"/><Relationship Id="rId71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tags" Target="tags/tag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notesMaster" Target="notesMasters/notesMaster1.xml"/><Relationship Id="rId75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png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8.wmf"/><Relationship Id="rId1" Type="http://schemas.openxmlformats.org/officeDocument/2006/relationships/image" Target="../media/image17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4939" y="0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CE0B9C-ED1F-4C09-89DA-CE3728422DFB}" type="datetimeFigureOut">
              <a:rPr lang="cs-CZ" smtClean="0"/>
              <a:pPr/>
              <a:t>8.10.2013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40646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4939" y="9440646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9DF958-2734-4272-9B55-9C0D552E332C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4939" y="0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BEB60A-82A0-45D9-8BE2-1A585D5E2485}" type="datetimeFigureOut">
              <a:rPr lang="cs-CZ" smtClean="0"/>
              <a:pPr/>
              <a:t>8.10.2013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0562" y="4721186"/>
            <a:ext cx="5444490" cy="44727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40646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4939" y="9440646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72D8DA-E681-4090-910E-6126FBE99A70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9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fld id="{55EC03AC-B73E-4FDE-A0C0-23AF15FF57EF}" type="slidenum">
              <a:rPr lang="en-GB" smtClean="0"/>
              <a:pPr/>
              <a:t>18</a:t>
            </a:fld>
            <a:endParaRPr lang="en-GB" smtClean="0"/>
          </a:p>
        </p:txBody>
      </p:sp>
      <p:sp>
        <p:nvSpPr>
          <p:cNvPr id="63491" name="Text Box 1"/>
          <p:cNvSpPr txBox="1">
            <a:spLocks noChangeArrowheads="1"/>
          </p:cNvSpPr>
          <p:nvPr/>
        </p:nvSpPr>
        <p:spPr bwMode="auto">
          <a:xfrm>
            <a:off x="1134269" y="745450"/>
            <a:ext cx="4537075" cy="3727252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63492" name="Rectangle 2"/>
          <p:cNvSpPr>
            <a:spLocks noGrp="1" noChangeArrowheads="1"/>
          </p:cNvSpPr>
          <p:nvPr>
            <p:ph type="body"/>
          </p:nvPr>
        </p:nvSpPr>
        <p:spPr>
          <a:xfrm>
            <a:off x="907416" y="4721186"/>
            <a:ext cx="4987632" cy="4469251"/>
          </a:xfrm>
          <a:noFill/>
        </p:spPr>
        <p:txBody>
          <a:bodyPr wrap="none" anchor="ctr"/>
          <a:lstStyle/>
          <a:p>
            <a:endParaRPr lang="cs-CZ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9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fld id="{1DDCA5D0-8E35-43B9-8F4C-C0C3AB9C0478}" type="slidenum">
              <a:rPr lang="en-GB" smtClean="0"/>
              <a:pPr/>
              <a:t>27</a:t>
            </a:fld>
            <a:endParaRPr lang="en-GB" smtClean="0"/>
          </a:p>
        </p:txBody>
      </p:sp>
      <p:sp>
        <p:nvSpPr>
          <p:cNvPr id="70659" name="Text Box 1"/>
          <p:cNvSpPr txBox="1">
            <a:spLocks noChangeArrowheads="1"/>
          </p:cNvSpPr>
          <p:nvPr/>
        </p:nvSpPr>
        <p:spPr bwMode="auto">
          <a:xfrm>
            <a:off x="1134269" y="745450"/>
            <a:ext cx="4537075" cy="3727252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70660" name="Rectangle 2"/>
          <p:cNvSpPr>
            <a:spLocks noGrp="1" noChangeArrowheads="1"/>
          </p:cNvSpPr>
          <p:nvPr>
            <p:ph type="body"/>
          </p:nvPr>
        </p:nvSpPr>
        <p:spPr>
          <a:xfrm>
            <a:off x="907416" y="4721186"/>
            <a:ext cx="4987632" cy="4469251"/>
          </a:xfrm>
          <a:noFill/>
        </p:spPr>
        <p:txBody>
          <a:bodyPr wrap="none" anchor="ctr"/>
          <a:lstStyle/>
          <a:p>
            <a:endParaRPr lang="cs-CZ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9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fld id="{A5E83E0B-4925-48C9-9C7D-0E7ADB02E23E}" type="slidenum">
              <a:rPr lang="en-GB" smtClean="0"/>
              <a:pPr/>
              <a:t>30</a:t>
            </a:fld>
            <a:endParaRPr lang="en-GB" smtClean="0"/>
          </a:p>
        </p:txBody>
      </p:sp>
      <p:sp>
        <p:nvSpPr>
          <p:cNvPr id="71683" name="Text Box 1"/>
          <p:cNvSpPr txBox="1">
            <a:spLocks noChangeArrowheads="1"/>
          </p:cNvSpPr>
          <p:nvPr/>
        </p:nvSpPr>
        <p:spPr bwMode="auto">
          <a:xfrm>
            <a:off x="1134269" y="745450"/>
            <a:ext cx="4537075" cy="3727252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71684" name="Rectangle 2"/>
          <p:cNvSpPr>
            <a:spLocks noGrp="1" noChangeArrowheads="1"/>
          </p:cNvSpPr>
          <p:nvPr>
            <p:ph type="body"/>
          </p:nvPr>
        </p:nvSpPr>
        <p:spPr>
          <a:xfrm>
            <a:off x="907416" y="4721186"/>
            <a:ext cx="4987632" cy="4469251"/>
          </a:xfrm>
          <a:noFill/>
        </p:spPr>
        <p:txBody>
          <a:bodyPr wrap="none" anchor="ctr"/>
          <a:lstStyle/>
          <a:p>
            <a:endParaRPr lang="cs-CZ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9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fld id="{623C7DC3-EE37-4942-85CB-7C220421AC0C}" type="slidenum">
              <a:rPr lang="en-GB" smtClean="0"/>
              <a:pPr/>
              <a:t>33</a:t>
            </a:fld>
            <a:endParaRPr lang="en-GB" smtClean="0"/>
          </a:p>
        </p:txBody>
      </p:sp>
      <p:sp>
        <p:nvSpPr>
          <p:cNvPr id="72707" name="Text Box 1"/>
          <p:cNvSpPr txBox="1">
            <a:spLocks noChangeArrowheads="1"/>
          </p:cNvSpPr>
          <p:nvPr/>
        </p:nvSpPr>
        <p:spPr bwMode="auto">
          <a:xfrm>
            <a:off x="1134269" y="745450"/>
            <a:ext cx="4537075" cy="3727252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72708" name="Rectangle 2"/>
          <p:cNvSpPr>
            <a:spLocks noGrp="1" noChangeArrowheads="1"/>
          </p:cNvSpPr>
          <p:nvPr>
            <p:ph type="body"/>
          </p:nvPr>
        </p:nvSpPr>
        <p:spPr>
          <a:xfrm>
            <a:off x="907416" y="4721186"/>
            <a:ext cx="4987632" cy="4469251"/>
          </a:xfrm>
          <a:noFill/>
        </p:spPr>
        <p:txBody>
          <a:bodyPr wrap="none" anchor="ctr"/>
          <a:lstStyle/>
          <a:p>
            <a:endParaRPr lang="cs-CZ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9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fld id="{71A96BC0-BAA7-4DF9-9486-1D4A3AB7A01F}" type="slidenum">
              <a:rPr lang="en-GB" smtClean="0"/>
              <a:pPr/>
              <a:t>37</a:t>
            </a:fld>
            <a:endParaRPr lang="en-GB" smtClean="0"/>
          </a:p>
        </p:txBody>
      </p:sp>
      <p:sp>
        <p:nvSpPr>
          <p:cNvPr id="73731" name="Text Box 1"/>
          <p:cNvSpPr txBox="1">
            <a:spLocks noChangeArrowheads="1"/>
          </p:cNvSpPr>
          <p:nvPr/>
        </p:nvSpPr>
        <p:spPr bwMode="auto">
          <a:xfrm>
            <a:off x="1134269" y="745450"/>
            <a:ext cx="4537075" cy="3727252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73732" name="Rectangle 2"/>
          <p:cNvSpPr>
            <a:spLocks noGrp="1" noChangeArrowheads="1"/>
          </p:cNvSpPr>
          <p:nvPr>
            <p:ph type="body"/>
          </p:nvPr>
        </p:nvSpPr>
        <p:spPr>
          <a:xfrm>
            <a:off x="907416" y="4721186"/>
            <a:ext cx="4987632" cy="4469251"/>
          </a:xfrm>
          <a:noFill/>
        </p:spPr>
        <p:txBody>
          <a:bodyPr wrap="none" anchor="ctr"/>
          <a:lstStyle/>
          <a:p>
            <a:endParaRPr lang="cs-CZ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9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fld id="{3C9C230B-B491-4BAC-84E0-9533B8E92BFB}" type="slidenum">
              <a:rPr lang="en-GB" smtClean="0"/>
              <a:pPr/>
              <a:t>38</a:t>
            </a:fld>
            <a:endParaRPr lang="en-GB" smtClean="0"/>
          </a:p>
        </p:txBody>
      </p:sp>
      <p:sp>
        <p:nvSpPr>
          <p:cNvPr id="104451" name="Text Box 1"/>
          <p:cNvSpPr txBox="1">
            <a:spLocks noChangeArrowheads="1"/>
          </p:cNvSpPr>
          <p:nvPr/>
        </p:nvSpPr>
        <p:spPr bwMode="auto">
          <a:xfrm>
            <a:off x="1134269" y="745450"/>
            <a:ext cx="4537075" cy="3727252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104452" name="Rectangle 2"/>
          <p:cNvSpPr>
            <a:spLocks noGrp="1" noChangeArrowheads="1"/>
          </p:cNvSpPr>
          <p:nvPr>
            <p:ph type="body"/>
          </p:nvPr>
        </p:nvSpPr>
        <p:spPr>
          <a:xfrm>
            <a:off x="907416" y="4721186"/>
            <a:ext cx="4987632" cy="4469251"/>
          </a:xfrm>
          <a:noFill/>
        </p:spPr>
        <p:txBody>
          <a:bodyPr wrap="none" anchor="ctr"/>
          <a:lstStyle/>
          <a:p>
            <a:endParaRPr lang="cs-CZ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9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fld id="{12EDD7A7-F238-416A-BB82-A5E8782EEF5E}" type="slidenum">
              <a:rPr lang="en-GB" smtClean="0"/>
              <a:pPr/>
              <a:t>41</a:t>
            </a:fld>
            <a:endParaRPr lang="en-GB" smtClean="0"/>
          </a:p>
        </p:txBody>
      </p:sp>
      <p:sp>
        <p:nvSpPr>
          <p:cNvPr id="74755" name="Text Box 1"/>
          <p:cNvSpPr txBox="1">
            <a:spLocks noChangeArrowheads="1"/>
          </p:cNvSpPr>
          <p:nvPr/>
        </p:nvSpPr>
        <p:spPr bwMode="auto">
          <a:xfrm>
            <a:off x="1134270" y="745451"/>
            <a:ext cx="4535500" cy="372552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74756" name="Rectangle 2"/>
          <p:cNvSpPr>
            <a:spLocks noGrp="1" noChangeArrowheads="1"/>
          </p:cNvSpPr>
          <p:nvPr>
            <p:ph type="body"/>
          </p:nvPr>
        </p:nvSpPr>
        <p:spPr>
          <a:xfrm>
            <a:off x="907416" y="4721186"/>
            <a:ext cx="4987632" cy="4469251"/>
          </a:xfrm>
          <a:noFill/>
        </p:spPr>
        <p:txBody>
          <a:bodyPr wrap="none" anchor="ctr"/>
          <a:lstStyle/>
          <a:p>
            <a:endParaRPr lang="cs-CZ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9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fld id="{EAD2B70E-EFAC-4C21-8EB4-9B688A86834F}" type="slidenum">
              <a:rPr lang="en-GB" smtClean="0"/>
              <a:pPr/>
              <a:t>42</a:t>
            </a:fld>
            <a:endParaRPr lang="en-GB" smtClean="0"/>
          </a:p>
        </p:txBody>
      </p:sp>
      <p:sp>
        <p:nvSpPr>
          <p:cNvPr id="75779" name="Text Box 1"/>
          <p:cNvSpPr txBox="1">
            <a:spLocks noChangeArrowheads="1"/>
          </p:cNvSpPr>
          <p:nvPr/>
        </p:nvSpPr>
        <p:spPr bwMode="auto">
          <a:xfrm>
            <a:off x="1134269" y="745450"/>
            <a:ext cx="4537075" cy="3727252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75780" name="Rectangle 2"/>
          <p:cNvSpPr>
            <a:spLocks noGrp="1" noChangeArrowheads="1"/>
          </p:cNvSpPr>
          <p:nvPr>
            <p:ph type="body"/>
          </p:nvPr>
        </p:nvSpPr>
        <p:spPr>
          <a:xfrm>
            <a:off x="907416" y="4721186"/>
            <a:ext cx="4987632" cy="4469251"/>
          </a:xfrm>
          <a:noFill/>
        </p:spPr>
        <p:txBody>
          <a:bodyPr wrap="none" anchor="ctr"/>
          <a:lstStyle/>
          <a:p>
            <a:endParaRPr lang="cs-CZ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9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fld id="{2755152A-C34E-4DD5-840A-F0271960F660}" type="slidenum">
              <a:rPr lang="en-GB" smtClean="0"/>
              <a:pPr/>
              <a:t>43</a:t>
            </a:fld>
            <a:endParaRPr lang="en-GB" smtClean="0"/>
          </a:p>
        </p:txBody>
      </p:sp>
      <p:sp>
        <p:nvSpPr>
          <p:cNvPr id="77827" name="Text Box 1"/>
          <p:cNvSpPr txBox="1">
            <a:spLocks noChangeArrowheads="1"/>
          </p:cNvSpPr>
          <p:nvPr/>
        </p:nvSpPr>
        <p:spPr bwMode="auto">
          <a:xfrm>
            <a:off x="1134269" y="745450"/>
            <a:ext cx="4537075" cy="3727252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77828" name="Rectangle 2"/>
          <p:cNvSpPr>
            <a:spLocks noGrp="1" noChangeArrowheads="1"/>
          </p:cNvSpPr>
          <p:nvPr>
            <p:ph type="body"/>
          </p:nvPr>
        </p:nvSpPr>
        <p:spPr>
          <a:xfrm>
            <a:off x="907416" y="4721186"/>
            <a:ext cx="4987632" cy="4469251"/>
          </a:xfrm>
          <a:noFill/>
        </p:spPr>
        <p:txBody>
          <a:bodyPr wrap="none" anchor="ctr"/>
          <a:lstStyle/>
          <a:p>
            <a:endParaRPr lang="cs-CZ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9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fld id="{6190B3F3-A9ED-4D46-B752-6FBFD796BCF4}" type="slidenum">
              <a:rPr lang="en-GB" smtClean="0"/>
              <a:pPr/>
              <a:t>44</a:t>
            </a:fld>
            <a:endParaRPr lang="en-GB" smtClean="0"/>
          </a:p>
        </p:txBody>
      </p:sp>
      <p:sp>
        <p:nvSpPr>
          <p:cNvPr id="78851" name="Text Box 1"/>
          <p:cNvSpPr txBox="1">
            <a:spLocks noChangeArrowheads="1"/>
          </p:cNvSpPr>
          <p:nvPr/>
        </p:nvSpPr>
        <p:spPr bwMode="auto">
          <a:xfrm>
            <a:off x="1134269" y="745450"/>
            <a:ext cx="4537075" cy="3727252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78852" name="Rectangle 2"/>
          <p:cNvSpPr>
            <a:spLocks noGrp="1" noChangeArrowheads="1"/>
          </p:cNvSpPr>
          <p:nvPr>
            <p:ph type="body"/>
          </p:nvPr>
        </p:nvSpPr>
        <p:spPr>
          <a:xfrm>
            <a:off x="907416" y="4721186"/>
            <a:ext cx="4987632" cy="4469251"/>
          </a:xfrm>
          <a:noFill/>
        </p:spPr>
        <p:txBody>
          <a:bodyPr wrap="none" anchor="ctr"/>
          <a:lstStyle/>
          <a:p>
            <a:endParaRPr lang="cs-CZ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9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fld id="{5565B844-A2D7-4FEC-A4F8-9909768A0FE8}" type="slidenum">
              <a:rPr lang="en-GB" smtClean="0"/>
              <a:pPr/>
              <a:t>45</a:t>
            </a:fld>
            <a:endParaRPr lang="en-GB" smtClean="0"/>
          </a:p>
        </p:txBody>
      </p:sp>
      <p:sp>
        <p:nvSpPr>
          <p:cNvPr id="79875" name="Text Box 1"/>
          <p:cNvSpPr txBox="1">
            <a:spLocks noChangeArrowheads="1"/>
          </p:cNvSpPr>
          <p:nvPr/>
        </p:nvSpPr>
        <p:spPr bwMode="auto">
          <a:xfrm>
            <a:off x="1134269" y="745450"/>
            <a:ext cx="4537075" cy="3727252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79876" name="Rectangle 2"/>
          <p:cNvSpPr>
            <a:spLocks noGrp="1" noChangeArrowheads="1"/>
          </p:cNvSpPr>
          <p:nvPr>
            <p:ph type="body"/>
          </p:nvPr>
        </p:nvSpPr>
        <p:spPr>
          <a:xfrm>
            <a:off x="907416" y="4721186"/>
            <a:ext cx="4987632" cy="4469251"/>
          </a:xfrm>
          <a:noFill/>
        </p:spPr>
        <p:txBody>
          <a:bodyPr wrap="none" anchor="ctr"/>
          <a:lstStyle/>
          <a:p>
            <a:endParaRPr lang="cs-CZ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9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fld id="{985F78CD-921C-4333-B39A-93C3315D0952}" type="slidenum">
              <a:rPr lang="en-GB" smtClean="0"/>
              <a:pPr/>
              <a:t>19</a:t>
            </a:fld>
            <a:endParaRPr lang="en-GB" smtClean="0"/>
          </a:p>
        </p:txBody>
      </p:sp>
      <p:sp>
        <p:nvSpPr>
          <p:cNvPr id="62467" name="Text Box 1"/>
          <p:cNvSpPr txBox="1">
            <a:spLocks noChangeArrowheads="1"/>
          </p:cNvSpPr>
          <p:nvPr/>
        </p:nvSpPr>
        <p:spPr bwMode="auto">
          <a:xfrm>
            <a:off x="1134269" y="745450"/>
            <a:ext cx="4537075" cy="3727252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62468" name="Rectangle 2"/>
          <p:cNvSpPr>
            <a:spLocks noGrp="1" noChangeArrowheads="1"/>
          </p:cNvSpPr>
          <p:nvPr>
            <p:ph type="body"/>
          </p:nvPr>
        </p:nvSpPr>
        <p:spPr>
          <a:xfrm>
            <a:off x="907416" y="4721186"/>
            <a:ext cx="4987632" cy="4469251"/>
          </a:xfrm>
          <a:noFill/>
        </p:spPr>
        <p:txBody>
          <a:bodyPr wrap="none" anchor="ctr"/>
          <a:lstStyle/>
          <a:p>
            <a:endParaRPr lang="cs-CZ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9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fld id="{52F2E4E5-2913-4E39-8F9A-D1FD8C6D1FD3}" type="slidenum">
              <a:rPr lang="en-GB" smtClean="0"/>
              <a:pPr/>
              <a:t>46</a:t>
            </a:fld>
            <a:endParaRPr lang="en-GB" smtClean="0"/>
          </a:p>
        </p:txBody>
      </p:sp>
      <p:sp>
        <p:nvSpPr>
          <p:cNvPr id="81923" name="Text Box 1"/>
          <p:cNvSpPr txBox="1">
            <a:spLocks noChangeArrowheads="1"/>
          </p:cNvSpPr>
          <p:nvPr/>
        </p:nvSpPr>
        <p:spPr bwMode="auto">
          <a:xfrm>
            <a:off x="1134269" y="745450"/>
            <a:ext cx="4537075" cy="3727252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81924" name="Rectangle 2"/>
          <p:cNvSpPr>
            <a:spLocks noGrp="1" noChangeArrowheads="1"/>
          </p:cNvSpPr>
          <p:nvPr>
            <p:ph type="body"/>
          </p:nvPr>
        </p:nvSpPr>
        <p:spPr>
          <a:xfrm>
            <a:off x="907416" y="4721186"/>
            <a:ext cx="4987632" cy="4469251"/>
          </a:xfrm>
          <a:noFill/>
        </p:spPr>
        <p:txBody>
          <a:bodyPr wrap="none" anchor="ctr"/>
          <a:lstStyle/>
          <a:p>
            <a:endParaRPr lang="cs-CZ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9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fld id="{3BC6D35E-01CC-453D-83F4-6CA93E5E6603}" type="slidenum">
              <a:rPr lang="en-GB" smtClean="0"/>
              <a:pPr/>
              <a:t>47</a:t>
            </a:fld>
            <a:endParaRPr lang="en-GB" smtClean="0"/>
          </a:p>
        </p:txBody>
      </p:sp>
      <p:sp>
        <p:nvSpPr>
          <p:cNvPr id="82947" name="Text Box 1"/>
          <p:cNvSpPr txBox="1">
            <a:spLocks noChangeArrowheads="1"/>
          </p:cNvSpPr>
          <p:nvPr/>
        </p:nvSpPr>
        <p:spPr bwMode="auto">
          <a:xfrm>
            <a:off x="1134269" y="745450"/>
            <a:ext cx="4537075" cy="3727252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82948" name="Rectangle 2"/>
          <p:cNvSpPr>
            <a:spLocks noGrp="1" noChangeArrowheads="1"/>
          </p:cNvSpPr>
          <p:nvPr>
            <p:ph type="body"/>
          </p:nvPr>
        </p:nvSpPr>
        <p:spPr>
          <a:xfrm>
            <a:off x="907416" y="4721186"/>
            <a:ext cx="4987632" cy="4469251"/>
          </a:xfrm>
          <a:noFill/>
        </p:spPr>
        <p:txBody>
          <a:bodyPr wrap="none" anchor="ctr"/>
          <a:lstStyle/>
          <a:p>
            <a:endParaRPr lang="cs-CZ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9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fld id="{47B5A2D1-3AB5-448E-BE6C-4F825F6720B7}" type="slidenum">
              <a:rPr lang="en-GB" smtClean="0"/>
              <a:pPr/>
              <a:t>48</a:t>
            </a:fld>
            <a:endParaRPr lang="en-GB" smtClean="0"/>
          </a:p>
        </p:txBody>
      </p:sp>
      <p:sp>
        <p:nvSpPr>
          <p:cNvPr id="83971" name="Text Box 1"/>
          <p:cNvSpPr txBox="1">
            <a:spLocks noChangeArrowheads="1"/>
          </p:cNvSpPr>
          <p:nvPr/>
        </p:nvSpPr>
        <p:spPr bwMode="auto">
          <a:xfrm>
            <a:off x="1134269" y="745450"/>
            <a:ext cx="4537075" cy="3727252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83972" name="Rectangle 2"/>
          <p:cNvSpPr>
            <a:spLocks noGrp="1" noChangeArrowheads="1"/>
          </p:cNvSpPr>
          <p:nvPr>
            <p:ph type="body"/>
          </p:nvPr>
        </p:nvSpPr>
        <p:spPr>
          <a:xfrm>
            <a:off x="907416" y="4721186"/>
            <a:ext cx="4987632" cy="4469251"/>
          </a:xfrm>
          <a:noFill/>
        </p:spPr>
        <p:txBody>
          <a:bodyPr wrap="none" anchor="ctr"/>
          <a:lstStyle/>
          <a:p>
            <a:endParaRPr lang="cs-CZ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9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fld id="{3F81284A-1174-4D07-A759-53E8008EA478}" type="slidenum">
              <a:rPr lang="en-GB" smtClean="0"/>
              <a:pPr/>
              <a:t>49</a:t>
            </a:fld>
            <a:endParaRPr lang="en-GB" smtClean="0"/>
          </a:p>
        </p:txBody>
      </p:sp>
      <p:sp>
        <p:nvSpPr>
          <p:cNvPr id="84995" name="Text Box 1"/>
          <p:cNvSpPr txBox="1">
            <a:spLocks noChangeArrowheads="1"/>
          </p:cNvSpPr>
          <p:nvPr/>
        </p:nvSpPr>
        <p:spPr bwMode="auto">
          <a:xfrm>
            <a:off x="1134269" y="745450"/>
            <a:ext cx="4537075" cy="3727252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84996" name="Rectangle 2"/>
          <p:cNvSpPr>
            <a:spLocks noGrp="1" noChangeArrowheads="1"/>
          </p:cNvSpPr>
          <p:nvPr>
            <p:ph type="body"/>
          </p:nvPr>
        </p:nvSpPr>
        <p:spPr>
          <a:xfrm>
            <a:off x="907416" y="4721186"/>
            <a:ext cx="4987632" cy="4469251"/>
          </a:xfrm>
          <a:noFill/>
        </p:spPr>
        <p:txBody>
          <a:bodyPr wrap="none" anchor="ctr"/>
          <a:lstStyle/>
          <a:p>
            <a:endParaRPr lang="cs-CZ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9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fld id="{44433D09-4DEF-441E-AC1B-0C6BB87E2B7F}" type="slidenum">
              <a:rPr lang="en-GB" smtClean="0"/>
              <a:pPr/>
              <a:t>53</a:t>
            </a:fld>
            <a:endParaRPr lang="en-GB" smtClean="0"/>
          </a:p>
        </p:txBody>
      </p:sp>
      <p:sp>
        <p:nvSpPr>
          <p:cNvPr id="88067" name="Text Box 1"/>
          <p:cNvSpPr txBox="1">
            <a:spLocks noChangeArrowheads="1"/>
          </p:cNvSpPr>
          <p:nvPr/>
        </p:nvSpPr>
        <p:spPr bwMode="auto">
          <a:xfrm>
            <a:off x="1134269" y="745450"/>
            <a:ext cx="4537075" cy="3727252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88068" name="Rectangle 2"/>
          <p:cNvSpPr>
            <a:spLocks noGrp="1" noChangeArrowheads="1"/>
          </p:cNvSpPr>
          <p:nvPr>
            <p:ph type="body"/>
          </p:nvPr>
        </p:nvSpPr>
        <p:spPr>
          <a:xfrm>
            <a:off x="907416" y="4721186"/>
            <a:ext cx="4987632" cy="4469251"/>
          </a:xfrm>
          <a:noFill/>
        </p:spPr>
        <p:txBody>
          <a:bodyPr wrap="none" anchor="ctr"/>
          <a:lstStyle/>
          <a:p>
            <a:endParaRPr lang="cs-CZ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9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fld id="{44433D09-4DEF-441E-AC1B-0C6BB87E2B7F}" type="slidenum">
              <a:rPr lang="en-GB" smtClean="0"/>
              <a:pPr/>
              <a:t>54</a:t>
            </a:fld>
            <a:endParaRPr lang="en-GB" smtClean="0"/>
          </a:p>
        </p:txBody>
      </p:sp>
      <p:sp>
        <p:nvSpPr>
          <p:cNvPr id="88067" name="Text Box 1"/>
          <p:cNvSpPr txBox="1">
            <a:spLocks noChangeArrowheads="1"/>
          </p:cNvSpPr>
          <p:nvPr/>
        </p:nvSpPr>
        <p:spPr bwMode="auto">
          <a:xfrm>
            <a:off x="1134269" y="745450"/>
            <a:ext cx="4537075" cy="3727252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88068" name="Rectangle 2"/>
          <p:cNvSpPr>
            <a:spLocks noGrp="1" noChangeArrowheads="1"/>
          </p:cNvSpPr>
          <p:nvPr>
            <p:ph type="body"/>
          </p:nvPr>
        </p:nvSpPr>
        <p:spPr>
          <a:xfrm>
            <a:off x="907416" y="4721186"/>
            <a:ext cx="4987632" cy="4469251"/>
          </a:xfrm>
          <a:noFill/>
        </p:spPr>
        <p:txBody>
          <a:bodyPr wrap="none" anchor="ctr"/>
          <a:lstStyle/>
          <a:p>
            <a:endParaRPr lang="cs-CZ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9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fld id="{B0009A6B-5A2E-4F2B-9E53-BCB15E0F2FAD}" type="slidenum">
              <a:rPr lang="en-GB" smtClean="0"/>
              <a:pPr/>
              <a:t>55</a:t>
            </a:fld>
            <a:endParaRPr lang="en-GB" smtClean="0"/>
          </a:p>
        </p:txBody>
      </p:sp>
      <p:sp>
        <p:nvSpPr>
          <p:cNvPr id="86019" name="Text Box 1"/>
          <p:cNvSpPr txBox="1">
            <a:spLocks noChangeArrowheads="1"/>
          </p:cNvSpPr>
          <p:nvPr/>
        </p:nvSpPr>
        <p:spPr bwMode="auto">
          <a:xfrm>
            <a:off x="1134269" y="745450"/>
            <a:ext cx="4537075" cy="3727252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86020" name="Rectangle 2"/>
          <p:cNvSpPr>
            <a:spLocks noGrp="1" noChangeArrowheads="1"/>
          </p:cNvSpPr>
          <p:nvPr>
            <p:ph type="body"/>
          </p:nvPr>
        </p:nvSpPr>
        <p:spPr>
          <a:xfrm>
            <a:off x="907416" y="4721186"/>
            <a:ext cx="4987632" cy="4469251"/>
          </a:xfrm>
          <a:noFill/>
        </p:spPr>
        <p:txBody>
          <a:bodyPr wrap="none" anchor="ctr"/>
          <a:lstStyle/>
          <a:p>
            <a:endParaRPr lang="cs-CZ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9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fld id="{B0009A6B-5A2E-4F2B-9E53-BCB15E0F2FAD}" type="slidenum">
              <a:rPr lang="en-GB" smtClean="0"/>
              <a:pPr/>
              <a:t>56</a:t>
            </a:fld>
            <a:endParaRPr lang="en-GB" smtClean="0"/>
          </a:p>
        </p:txBody>
      </p:sp>
      <p:sp>
        <p:nvSpPr>
          <p:cNvPr id="86019" name="Text Box 1"/>
          <p:cNvSpPr txBox="1">
            <a:spLocks noChangeArrowheads="1"/>
          </p:cNvSpPr>
          <p:nvPr/>
        </p:nvSpPr>
        <p:spPr bwMode="auto">
          <a:xfrm>
            <a:off x="1134269" y="745450"/>
            <a:ext cx="4537075" cy="3727252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86020" name="Rectangle 2"/>
          <p:cNvSpPr>
            <a:spLocks noGrp="1" noChangeArrowheads="1"/>
          </p:cNvSpPr>
          <p:nvPr>
            <p:ph type="body"/>
          </p:nvPr>
        </p:nvSpPr>
        <p:spPr>
          <a:xfrm>
            <a:off x="907416" y="4721186"/>
            <a:ext cx="4987632" cy="4469251"/>
          </a:xfrm>
          <a:noFill/>
        </p:spPr>
        <p:txBody>
          <a:bodyPr wrap="none" anchor="ctr"/>
          <a:lstStyle/>
          <a:p>
            <a:endParaRPr lang="cs-CZ" smtClean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9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fld id="{B0009A6B-5A2E-4F2B-9E53-BCB15E0F2FAD}" type="slidenum">
              <a:rPr lang="en-GB" smtClean="0"/>
              <a:pPr/>
              <a:t>57</a:t>
            </a:fld>
            <a:endParaRPr lang="en-GB" smtClean="0"/>
          </a:p>
        </p:txBody>
      </p:sp>
      <p:sp>
        <p:nvSpPr>
          <p:cNvPr id="86019" name="Text Box 1"/>
          <p:cNvSpPr txBox="1">
            <a:spLocks noChangeArrowheads="1"/>
          </p:cNvSpPr>
          <p:nvPr/>
        </p:nvSpPr>
        <p:spPr bwMode="auto">
          <a:xfrm>
            <a:off x="1134269" y="745450"/>
            <a:ext cx="4537075" cy="3727252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86020" name="Rectangle 2"/>
          <p:cNvSpPr>
            <a:spLocks noGrp="1" noChangeArrowheads="1"/>
          </p:cNvSpPr>
          <p:nvPr>
            <p:ph type="body"/>
          </p:nvPr>
        </p:nvSpPr>
        <p:spPr>
          <a:xfrm>
            <a:off x="907416" y="4721186"/>
            <a:ext cx="4987632" cy="4469251"/>
          </a:xfrm>
          <a:noFill/>
        </p:spPr>
        <p:txBody>
          <a:bodyPr wrap="none" anchor="ctr"/>
          <a:lstStyle/>
          <a:p>
            <a:endParaRPr lang="cs-CZ" smtClean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9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fld id="{F90ADD20-3FF0-4357-9C97-D8ECA8A48290}" type="slidenum">
              <a:rPr lang="en-GB" smtClean="0"/>
              <a:pPr/>
              <a:t>58</a:t>
            </a:fld>
            <a:endParaRPr lang="en-GB" smtClean="0"/>
          </a:p>
        </p:txBody>
      </p:sp>
      <p:sp>
        <p:nvSpPr>
          <p:cNvPr id="89091" name="Text Box 1"/>
          <p:cNvSpPr txBox="1">
            <a:spLocks noChangeArrowheads="1"/>
          </p:cNvSpPr>
          <p:nvPr/>
        </p:nvSpPr>
        <p:spPr bwMode="auto">
          <a:xfrm>
            <a:off x="1134269" y="745450"/>
            <a:ext cx="4537075" cy="3727252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89092" name="Rectangle 2"/>
          <p:cNvSpPr>
            <a:spLocks noGrp="1" noChangeArrowheads="1"/>
          </p:cNvSpPr>
          <p:nvPr>
            <p:ph type="body"/>
          </p:nvPr>
        </p:nvSpPr>
        <p:spPr>
          <a:xfrm>
            <a:off x="907416" y="4721186"/>
            <a:ext cx="4987632" cy="4469251"/>
          </a:xfrm>
          <a:noFill/>
        </p:spPr>
        <p:txBody>
          <a:bodyPr wrap="none" anchor="ctr"/>
          <a:lstStyle/>
          <a:p>
            <a:endParaRPr lang="cs-CZ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9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fld id="{08B9BA6F-F130-4E86-AD9B-F79E39088526}" type="slidenum">
              <a:rPr lang="en-GB" smtClean="0"/>
              <a:pPr/>
              <a:t>20</a:t>
            </a:fld>
            <a:endParaRPr lang="en-GB" smtClean="0"/>
          </a:p>
        </p:txBody>
      </p:sp>
      <p:sp>
        <p:nvSpPr>
          <p:cNvPr id="64515" name="Text Box 1"/>
          <p:cNvSpPr txBox="1">
            <a:spLocks noChangeArrowheads="1"/>
          </p:cNvSpPr>
          <p:nvPr/>
        </p:nvSpPr>
        <p:spPr bwMode="auto">
          <a:xfrm>
            <a:off x="1134269" y="745450"/>
            <a:ext cx="4537075" cy="3727252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64516" name="Rectangle 2"/>
          <p:cNvSpPr>
            <a:spLocks noGrp="1" noChangeArrowheads="1"/>
          </p:cNvSpPr>
          <p:nvPr>
            <p:ph type="body"/>
          </p:nvPr>
        </p:nvSpPr>
        <p:spPr>
          <a:xfrm>
            <a:off x="907416" y="4721186"/>
            <a:ext cx="4987632" cy="4469251"/>
          </a:xfrm>
          <a:noFill/>
        </p:spPr>
        <p:txBody>
          <a:bodyPr wrap="none" anchor="ctr"/>
          <a:lstStyle/>
          <a:p>
            <a:endParaRPr lang="cs-CZ" smtClean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9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fld id="{A88C25BA-6DAA-4649-862C-FDF63B043275}" type="slidenum">
              <a:rPr lang="en-GB" smtClean="0"/>
              <a:pPr/>
              <a:t>59</a:t>
            </a:fld>
            <a:endParaRPr lang="en-GB" smtClean="0"/>
          </a:p>
        </p:txBody>
      </p:sp>
      <p:sp>
        <p:nvSpPr>
          <p:cNvPr id="87043" name="Text Box 1"/>
          <p:cNvSpPr txBox="1">
            <a:spLocks noChangeArrowheads="1"/>
          </p:cNvSpPr>
          <p:nvPr/>
        </p:nvSpPr>
        <p:spPr bwMode="auto">
          <a:xfrm>
            <a:off x="1134269" y="745450"/>
            <a:ext cx="4537075" cy="3727252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87044" name="Rectangle 2"/>
          <p:cNvSpPr>
            <a:spLocks noGrp="1" noChangeArrowheads="1"/>
          </p:cNvSpPr>
          <p:nvPr>
            <p:ph type="body"/>
          </p:nvPr>
        </p:nvSpPr>
        <p:spPr>
          <a:xfrm>
            <a:off x="907416" y="4721186"/>
            <a:ext cx="4987632" cy="4469251"/>
          </a:xfrm>
          <a:noFill/>
        </p:spPr>
        <p:txBody>
          <a:bodyPr wrap="none" anchor="ctr"/>
          <a:lstStyle/>
          <a:p>
            <a:endParaRPr lang="cs-CZ" smtClean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9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fld id="{F7461161-D02D-41D0-8A32-05F2EBB7C06C}" type="slidenum">
              <a:rPr lang="en-GB" smtClean="0"/>
              <a:pPr/>
              <a:t>60</a:t>
            </a:fld>
            <a:endParaRPr lang="en-GB" smtClean="0"/>
          </a:p>
        </p:txBody>
      </p:sp>
      <p:sp>
        <p:nvSpPr>
          <p:cNvPr id="92163" name="Text Box 1"/>
          <p:cNvSpPr txBox="1">
            <a:spLocks noChangeArrowheads="1"/>
          </p:cNvSpPr>
          <p:nvPr/>
        </p:nvSpPr>
        <p:spPr bwMode="auto">
          <a:xfrm>
            <a:off x="1134269" y="745450"/>
            <a:ext cx="4537075" cy="3727252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92164" name="Rectangle 2"/>
          <p:cNvSpPr>
            <a:spLocks noGrp="1" noChangeArrowheads="1"/>
          </p:cNvSpPr>
          <p:nvPr>
            <p:ph type="body"/>
          </p:nvPr>
        </p:nvSpPr>
        <p:spPr>
          <a:xfrm>
            <a:off x="907416" y="4721186"/>
            <a:ext cx="4987632" cy="4469251"/>
          </a:xfrm>
          <a:noFill/>
        </p:spPr>
        <p:txBody>
          <a:bodyPr wrap="none" anchor="ctr"/>
          <a:lstStyle/>
          <a:p>
            <a:endParaRPr lang="cs-CZ" smtClean="0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9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fld id="{8787CFE4-66EB-47C8-87B7-BBADE0BA0243}" type="slidenum">
              <a:rPr lang="en-GB" smtClean="0"/>
              <a:pPr/>
              <a:t>61</a:t>
            </a:fld>
            <a:endParaRPr lang="en-GB" smtClean="0"/>
          </a:p>
        </p:txBody>
      </p:sp>
      <p:sp>
        <p:nvSpPr>
          <p:cNvPr id="93187" name="Text Box 1"/>
          <p:cNvSpPr txBox="1">
            <a:spLocks noChangeArrowheads="1"/>
          </p:cNvSpPr>
          <p:nvPr/>
        </p:nvSpPr>
        <p:spPr bwMode="auto">
          <a:xfrm>
            <a:off x="1134269" y="745450"/>
            <a:ext cx="4537075" cy="3727252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93188" name="Rectangle 2"/>
          <p:cNvSpPr>
            <a:spLocks noGrp="1" noChangeArrowheads="1"/>
          </p:cNvSpPr>
          <p:nvPr>
            <p:ph type="body"/>
          </p:nvPr>
        </p:nvSpPr>
        <p:spPr>
          <a:xfrm>
            <a:off x="907416" y="4721186"/>
            <a:ext cx="4987632" cy="4469251"/>
          </a:xfrm>
          <a:noFill/>
        </p:spPr>
        <p:txBody>
          <a:bodyPr wrap="none" anchor="ctr"/>
          <a:lstStyle/>
          <a:p>
            <a:endParaRPr lang="cs-CZ" smtClean="0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9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fld id="{580AB729-ACEC-41BF-A851-F39A711952AC}" type="slidenum">
              <a:rPr lang="en-GB" smtClean="0"/>
              <a:pPr/>
              <a:t>62</a:t>
            </a:fld>
            <a:endParaRPr lang="en-GB" smtClean="0"/>
          </a:p>
        </p:txBody>
      </p:sp>
      <p:sp>
        <p:nvSpPr>
          <p:cNvPr id="94211" name="Text Box 1"/>
          <p:cNvSpPr txBox="1">
            <a:spLocks noChangeArrowheads="1"/>
          </p:cNvSpPr>
          <p:nvPr/>
        </p:nvSpPr>
        <p:spPr bwMode="auto">
          <a:xfrm>
            <a:off x="1134269" y="745450"/>
            <a:ext cx="4537075" cy="3727252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94212" name="Rectangle 2"/>
          <p:cNvSpPr>
            <a:spLocks noGrp="1" noChangeArrowheads="1"/>
          </p:cNvSpPr>
          <p:nvPr>
            <p:ph type="body"/>
          </p:nvPr>
        </p:nvSpPr>
        <p:spPr>
          <a:xfrm>
            <a:off x="907416" y="4721186"/>
            <a:ext cx="4987632" cy="4469251"/>
          </a:xfrm>
          <a:noFill/>
        </p:spPr>
        <p:txBody>
          <a:bodyPr wrap="none" anchor="ctr"/>
          <a:lstStyle/>
          <a:p>
            <a:endParaRPr lang="cs-CZ" smtClean="0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9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fld id="{69759201-C099-4ABE-B465-F4CBFF6B9E8A}" type="slidenum">
              <a:rPr lang="en-GB" smtClean="0"/>
              <a:pPr/>
              <a:t>63</a:t>
            </a:fld>
            <a:endParaRPr lang="en-GB" smtClean="0"/>
          </a:p>
        </p:txBody>
      </p:sp>
      <p:sp>
        <p:nvSpPr>
          <p:cNvPr id="95235" name="Text Box 1"/>
          <p:cNvSpPr txBox="1">
            <a:spLocks noChangeArrowheads="1"/>
          </p:cNvSpPr>
          <p:nvPr/>
        </p:nvSpPr>
        <p:spPr bwMode="auto">
          <a:xfrm>
            <a:off x="1134269" y="745450"/>
            <a:ext cx="4537075" cy="3727252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95236" name="Rectangle 2"/>
          <p:cNvSpPr>
            <a:spLocks noGrp="1" noChangeArrowheads="1"/>
          </p:cNvSpPr>
          <p:nvPr>
            <p:ph type="body"/>
          </p:nvPr>
        </p:nvSpPr>
        <p:spPr>
          <a:xfrm>
            <a:off x="907416" y="4721186"/>
            <a:ext cx="4987632" cy="4469251"/>
          </a:xfrm>
          <a:noFill/>
        </p:spPr>
        <p:txBody>
          <a:bodyPr wrap="none" anchor="ctr"/>
          <a:lstStyle/>
          <a:p>
            <a:endParaRPr lang="cs-CZ" smtClean="0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9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fld id="{EF56FAFA-0A00-4E15-840D-7CE14DC01EB3}" type="slidenum">
              <a:rPr lang="en-GB" smtClean="0"/>
              <a:pPr/>
              <a:t>64</a:t>
            </a:fld>
            <a:endParaRPr lang="en-GB" smtClean="0"/>
          </a:p>
        </p:txBody>
      </p:sp>
      <p:sp>
        <p:nvSpPr>
          <p:cNvPr id="96259" name="Text Box 1"/>
          <p:cNvSpPr txBox="1">
            <a:spLocks noChangeArrowheads="1"/>
          </p:cNvSpPr>
          <p:nvPr/>
        </p:nvSpPr>
        <p:spPr bwMode="auto">
          <a:xfrm>
            <a:off x="1134269" y="745450"/>
            <a:ext cx="4537075" cy="3727252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96260" name="Rectangle 2"/>
          <p:cNvSpPr>
            <a:spLocks noGrp="1" noChangeArrowheads="1"/>
          </p:cNvSpPr>
          <p:nvPr>
            <p:ph type="body"/>
          </p:nvPr>
        </p:nvSpPr>
        <p:spPr>
          <a:xfrm>
            <a:off x="907416" y="4721186"/>
            <a:ext cx="4987632" cy="4469251"/>
          </a:xfrm>
          <a:noFill/>
        </p:spPr>
        <p:txBody>
          <a:bodyPr wrap="none" anchor="ctr"/>
          <a:lstStyle/>
          <a:p>
            <a:endParaRPr lang="cs-CZ" smtClean="0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9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fld id="{60084E02-ACBA-4585-935C-2B1AF80D987B}" type="slidenum">
              <a:rPr lang="en-GB" smtClean="0"/>
              <a:pPr/>
              <a:t>65</a:t>
            </a:fld>
            <a:endParaRPr lang="en-GB" smtClean="0"/>
          </a:p>
        </p:txBody>
      </p:sp>
      <p:sp>
        <p:nvSpPr>
          <p:cNvPr id="97283" name="Text Box 1"/>
          <p:cNvSpPr txBox="1">
            <a:spLocks noChangeArrowheads="1"/>
          </p:cNvSpPr>
          <p:nvPr/>
        </p:nvSpPr>
        <p:spPr bwMode="auto">
          <a:xfrm>
            <a:off x="1134269" y="745450"/>
            <a:ext cx="4537075" cy="3727252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97284" name="Rectangle 2"/>
          <p:cNvSpPr>
            <a:spLocks noGrp="1" noChangeArrowheads="1"/>
          </p:cNvSpPr>
          <p:nvPr>
            <p:ph type="body"/>
          </p:nvPr>
        </p:nvSpPr>
        <p:spPr>
          <a:xfrm>
            <a:off x="907416" y="4721186"/>
            <a:ext cx="4987632" cy="4469251"/>
          </a:xfrm>
          <a:noFill/>
        </p:spPr>
        <p:txBody>
          <a:bodyPr wrap="none" anchor="ctr"/>
          <a:lstStyle/>
          <a:p>
            <a:endParaRPr lang="cs-CZ" smtClean="0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9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fld id="{F76B94FB-3298-43A7-B458-1905828192DD}" type="slidenum">
              <a:rPr lang="en-GB" smtClean="0"/>
              <a:pPr/>
              <a:t>66</a:t>
            </a:fld>
            <a:endParaRPr lang="en-GB" smtClean="0"/>
          </a:p>
        </p:txBody>
      </p:sp>
      <p:sp>
        <p:nvSpPr>
          <p:cNvPr id="98307" name="Text Box 1"/>
          <p:cNvSpPr txBox="1">
            <a:spLocks noChangeArrowheads="1"/>
          </p:cNvSpPr>
          <p:nvPr/>
        </p:nvSpPr>
        <p:spPr bwMode="auto">
          <a:xfrm>
            <a:off x="1134269" y="745450"/>
            <a:ext cx="4537075" cy="3727252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98308" name="Rectangle 2"/>
          <p:cNvSpPr>
            <a:spLocks noGrp="1" noChangeArrowheads="1"/>
          </p:cNvSpPr>
          <p:nvPr>
            <p:ph type="body"/>
          </p:nvPr>
        </p:nvSpPr>
        <p:spPr>
          <a:xfrm>
            <a:off x="907416" y="4721186"/>
            <a:ext cx="4987632" cy="4469251"/>
          </a:xfrm>
          <a:noFill/>
        </p:spPr>
        <p:txBody>
          <a:bodyPr wrap="none" anchor="ctr"/>
          <a:lstStyle/>
          <a:p>
            <a:endParaRPr lang="cs-CZ" smtClean="0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15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7155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cs-CZ" smtClean="0">
              <a:latin typeface="Arial" pitchFamily="34" charset="0"/>
            </a:endParaRPr>
          </a:p>
        </p:txBody>
      </p:sp>
      <p:sp>
        <p:nvSpPr>
          <p:cNvPr id="177156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98ACBFD-B74E-4330-81DB-C0C44873B59F}" type="slidenum">
              <a:rPr lang="cs-CZ" smtClean="0">
                <a:latin typeface="Arial" pitchFamily="34" charset="0"/>
              </a:rPr>
              <a:pPr/>
              <a:t>67</a:t>
            </a:fld>
            <a:endParaRPr lang="cs-CZ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9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fld id="{7D219053-34C5-4A3D-94C8-2A2386548310}" type="slidenum">
              <a:rPr lang="en-GB" smtClean="0"/>
              <a:pPr/>
              <a:t>21</a:t>
            </a:fld>
            <a:endParaRPr lang="en-GB" smtClean="0"/>
          </a:p>
        </p:txBody>
      </p:sp>
      <p:sp>
        <p:nvSpPr>
          <p:cNvPr id="65539" name="Text Box 1"/>
          <p:cNvSpPr txBox="1">
            <a:spLocks noChangeArrowheads="1"/>
          </p:cNvSpPr>
          <p:nvPr/>
        </p:nvSpPr>
        <p:spPr bwMode="auto">
          <a:xfrm>
            <a:off x="1134269" y="745450"/>
            <a:ext cx="4537075" cy="3727252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65540" name="Rectangle 2"/>
          <p:cNvSpPr>
            <a:spLocks noGrp="1" noChangeArrowheads="1"/>
          </p:cNvSpPr>
          <p:nvPr>
            <p:ph type="body"/>
          </p:nvPr>
        </p:nvSpPr>
        <p:spPr>
          <a:xfrm>
            <a:off x="907416" y="4721186"/>
            <a:ext cx="4987632" cy="4469251"/>
          </a:xfrm>
          <a:noFill/>
        </p:spPr>
        <p:txBody>
          <a:bodyPr wrap="none" anchor="ctr"/>
          <a:lstStyle/>
          <a:p>
            <a:endParaRPr lang="cs-CZ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9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fld id="{7D219053-34C5-4A3D-94C8-2A2386548310}" type="slidenum">
              <a:rPr lang="en-GB" smtClean="0"/>
              <a:pPr/>
              <a:t>22</a:t>
            </a:fld>
            <a:endParaRPr lang="en-GB" smtClean="0"/>
          </a:p>
        </p:txBody>
      </p:sp>
      <p:sp>
        <p:nvSpPr>
          <p:cNvPr id="65539" name="Text Box 1"/>
          <p:cNvSpPr txBox="1">
            <a:spLocks noChangeArrowheads="1"/>
          </p:cNvSpPr>
          <p:nvPr/>
        </p:nvSpPr>
        <p:spPr bwMode="auto">
          <a:xfrm>
            <a:off x="1134269" y="745450"/>
            <a:ext cx="4537075" cy="3727252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65540" name="Rectangle 2"/>
          <p:cNvSpPr>
            <a:spLocks noGrp="1" noChangeArrowheads="1"/>
          </p:cNvSpPr>
          <p:nvPr>
            <p:ph type="body"/>
          </p:nvPr>
        </p:nvSpPr>
        <p:spPr>
          <a:xfrm>
            <a:off x="907416" y="4721186"/>
            <a:ext cx="4987632" cy="4469251"/>
          </a:xfrm>
          <a:noFill/>
        </p:spPr>
        <p:txBody>
          <a:bodyPr wrap="none" anchor="ctr"/>
          <a:lstStyle/>
          <a:p>
            <a:endParaRPr lang="cs-CZ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9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fld id="{A48D02D8-CFFB-4FD5-9964-A857DEDC58D6}" type="slidenum">
              <a:rPr lang="en-GB" smtClean="0"/>
              <a:pPr/>
              <a:t>23</a:t>
            </a:fld>
            <a:endParaRPr lang="en-GB" smtClean="0"/>
          </a:p>
        </p:txBody>
      </p:sp>
      <p:sp>
        <p:nvSpPr>
          <p:cNvPr id="66563" name="Text Box 1"/>
          <p:cNvSpPr txBox="1">
            <a:spLocks noChangeArrowheads="1"/>
          </p:cNvSpPr>
          <p:nvPr/>
        </p:nvSpPr>
        <p:spPr bwMode="auto">
          <a:xfrm>
            <a:off x="1134269" y="745450"/>
            <a:ext cx="4537075" cy="3727252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66564" name="Rectangle 2"/>
          <p:cNvSpPr>
            <a:spLocks noGrp="1" noChangeArrowheads="1"/>
          </p:cNvSpPr>
          <p:nvPr>
            <p:ph type="body"/>
          </p:nvPr>
        </p:nvSpPr>
        <p:spPr>
          <a:xfrm>
            <a:off x="907416" y="4721186"/>
            <a:ext cx="4987632" cy="4469251"/>
          </a:xfrm>
          <a:noFill/>
        </p:spPr>
        <p:txBody>
          <a:bodyPr wrap="none" anchor="ctr"/>
          <a:lstStyle/>
          <a:p>
            <a:endParaRPr lang="cs-CZ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9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fld id="{1557CE89-6583-42E1-AB91-26F5E2BA86D0}" type="slidenum">
              <a:rPr lang="en-GB" smtClean="0"/>
              <a:pPr/>
              <a:t>24</a:t>
            </a:fld>
            <a:endParaRPr lang="en-GB" smtClean="0"/>
          </a:p>
        </p:txBody>
      </p:sp>
      <p:sp>
        <p:nvSpPr>
          <p:cNvPr id="67587" name="Text Box 1"/>
          <p:cNvSpPr txBox="1">
            <a:spLocks noChangeArrowheads="1"/>
          </p:cNvSpPr>
          <p:nvPr/>
        </p:nvSpPr>
        <p:spPr bwMode="auto">
          <a:xfrm>
            <a:off x="1134269" y="745450"/>
            <a:ext cx="4537075" cy="3727252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67588" name="Rectangle 2"/>
          <p:cNvSpPr>
            <a:spLocks noGrp="1" noChangeArrowheads="1"/>
          </p:cNvSpPr>
          <p:nvPr>
            <p:ph type="body"/>
          </p:nvPr>
        </p:nvSpPr>
        <p:spPr>
          <a:xfrm>
            <a:off x="907416" y="4721186"/>
            <a:ext cx="4987632" cy="4469251"/>
          </a:xfrm>
          <a:noFill/>
        </p:spPr>
        <p:txBody>
          <a:bodyPr wrap="none" anchor="ctr"/>
          <a:lstStyle/>
          <a:p>
            <a:endParaRPr lang="cs-CZ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9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fld id="{C45C1DFC-D23B-4FCD-B496-7B83B92DAB80}" type="slidenum">
              <a:rPr lang="en-GB" smtClean="0"/>
              <a:pPr/>
              <a:t>25</a:t>
            </a:fld>
            <a:endParaRPr lang="en-GB" smtClean="0"/>
          </a:p>
        </p:txBody>
      </p:sp>
      <p:sp>
        <p:nvSpPr>
          <p:cNvPr id="68611" name="Text Box 1"/>
          <p:cNvSpPr txBox="1">
            <a:spLocks noChangeArrowheads="1"/>
          </p:cNvSpPr>
          <p:nvPr/>
        </p:nvSpPr>
        <p:spPr bwMode="auto">
          <a:xfrm>
            <a:off x="1134269" y="745450"/>
            <a:ext cx="4537075" cy="3727252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68612" name="Rectangle 2"/>
          <p:cNvSpPr>
            <a:spLocks noGrp="1" noChangeArrowheads="1"/>
          </p:cNvSpPr>
          <p:nvPr>
            <p:ph type="body"/>
          </p:nvPr>
        </p:nvSpPr>
        <p:spPr>
          <a:xfrm>
            <a:off x="907416" y="4721186"/>
            <a:ext cx="4987632" cy="4469251"/>
          </a:xfrm>
          <a:noFill/>
        </p:spPr>
        <p:txBody>
          <a:bodyPr wrap="none" anchor="ctr"/>
          <a:lstStyle/>
          <a:p>
            <a:endParaRPr lang="cs-CZ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9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fld id="{CB1C68BD-AAA6-4A78-BFD5-1401D2A1380E}" type="slidenum">
              <a:rPr lang="en-GB" smtClean="0"/>
              <a:pPr/>
              <a:t>26</a:t>
            </a:fld>
            <a:endParaRPr lang="en-GB" smtClean="0"/>
          </a:p>
        </p:txBody>
      </p:sp>
      <p:sp>
        <p:nvSpPr>
          <p:cNvPr id="69635" name="Text Box 1"/>
          <p:cNvSpPr txBox="1">
            <a:spLocks noChangeArrowheads="1"/>
          </p:cNvSpPr>
          <p:nvPr/>
        </p:nvSpPr>
        <p:spPr bwMode="auto">
          <a:xfrm>
            <a:off x="1134269" y="745450"/>
            <a:ext cx="4537075" cy="3727252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69636" name="Rectangle 2"/>
          <p:cNvSpPr>
            <a:spLocks noGrp="1" noChangeArrowheads="1"/>
          </p:cNvSpPr>
          <p:nvPr>
            <p:ph type="body"/>
          </p:nvPr>
        </p:nvSpPr>
        <p:spPr>
          <a:xfrm>
            <a:off x="907416" y="4721186"/>
            <a:ext cx="4987632" cy="4469251"/>
          </a:xfrm>
          <a:noFill/>
        </p:spPr>
        <p:txBody>
          <a:bodyPr wrap="none" anchor="ctr"/>
          <a:lstStyle/>
          <a:p>
            <a:endParaRPr lang="cs-CZ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91AE1-FE4C-4A8C-A6D4-B6387A478BD9}" type="datetimeFigureOut">
              <a:rPr lang="cs-CZ" smtClean="0"/>
              <a:pPr/>
              <a:t>8.10.2013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F997C-7DF5-4FB4-853D-0F4DA27AC18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91AE1-FE4C-4A8C-A6D4-B6387A478BD9}" type="datetimeFigureOut">
              <a:rPr lang="cs-CZ" smtClean="0"/>
              <a:pPr/>
              <a:t>8.10.2013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F997C-7DF5-4FB4-853D-0F4DA27AC18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91AE1-FE4C-4A8C-A6D4-B6387A478BD9}" type="datetimeFigureOut">
              <a:rPr lang="cs-CZ" smtClean="0"/>
              <a:pPr/>
              <a:t>8.10.2013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F997C-7DF5-4FB4-853D-0F4DA27AC18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91AE1-FE4C-4A8C-A6D4-B6387A478BD9}" type="datetimeFigureOut">
              <a:rPr lang="cs-CZ" smtClean="0"/>
              <a:pPr/>
              <a:t>8.10.2013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F997C-7DF5-4FB4-853D-0F4DA27AC18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91AE1-FE4C-4A8C-A6D4-B6387A478BD9}" type="datetimeFigureOut">
              <a:rPr lang="cs-CZ" smtClean="0"/>
              <a:pPr/>
              <a:t>8.10.2013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F997C-7DF5-4FB4-853D-0F4DA27AC18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91AE1-FE4C-4A8C-A6D4-B6387A478BD9}" type="datetimeFigureOut">
              <a:rPr lang="cs-CZ" smtClean="0"/>
              <a:pPr/>
              <a:t>8.10.2013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F997C-7DF5-4FB4-853D-0F4DA27AC18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91AE1-FE4C-4A8C-A6D4-B6387A478BD9}" type="datetimeFigureOut">
              <a:rPr lang="cs-CZ" smtClean="0"/>
              <a:pPr/>
              <a:t>8.10.2013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F997C-7DF5-4FB4-853D-0F4DA27AC18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91AE1-FE4C-4A8C-A6D4-B6387A478BD9}" type="datetimeFigureOut">
              <a:rPr lang="cs-CZ" smtClean="0"/>
              <a:pPr/>
              <a:t>8.10.2013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F997C-7DF5-4FB4-853D-0F4DA27AC18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91AE1-FE4C-4A8C-A6D4-B6387A478BD9}" type="datetimeFigureOut">
              <a:rPr lang="cs-CZ" smtClean="0"/>
              <a:pPr/>
              <a:t>8.10.2013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F997C-7DF5-4FB4-853D-0F4DA27AC18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91AE1-FE4C-4A8C-A6D4-B6387A478BD9}" type="datetimeFigureOut">
              <a:rPr lang="cs-CZ" smtClean="0"/>
              <a:pPr/>
              <a:t>8.10.2013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F997C-7DF5-4FB4-853D-0F4DA27AC18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91AE1-FE4C-4A8C-A6D4-B6387A478BD9}" type="datetimeFigureOut">
              <a:rPr lang="cs-CZ" smtClean="0"/>
              <a:pPr/>
              <a:t>8.10.2013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F997C-7DF5-4FB4-853D-0F4DA27AC18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491AE1-FE4C-4A8C-A6D4-B6387A478BD9}" type="datetimeFigureOut">
              <a:rPr lang="cs-CZ" smtClean="0"/>
              <a:pPr/>
              <a:t>8.10.2013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3F997C-7DF5-4FB4-853D-0F4DA27AC189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Filip.jezek@fel.cvut.cz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it.vutbr.cz/study/courses/IMS/public/prednasky/IMS.pdf" TargetMode="External"/><Relationship Id="rId2" Type="http://schemas.openxmlformats.org/officeDocument/2006/relationships/hyperlink" Target="mailto:filip.jezek@fel.cvut.cz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fi.muni.cz/~xpelanek/IV109/slidy/modelovani.pdf" TargetMode="Externa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2.bin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hyperlink" Target="https://cw.felk.cvut.cz/wiki/courses/a6m33mos/start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4.bin"/><Relationship Id="rId5" Type="http://schemas.openxmlformats.org/officeDocument/2006/relationships/oleObject" Target="../embeddings/oleObject3.bin"/><Relationship Id="rId4" Type="http://schemas.openxmlformats.org/officeDocument/2006/relationships/image" Target="../media/image19.png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oleObject" Target="../embeddings/oleObject5.bin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2.jpeg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cw.felk.cvut.cz/upload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Modelování a simulace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Filip Ježek, 2013</a:t>
            </a:r>
          </a:p>
          <a:p>
            <a:r>
              <a:rPr lang="cs-CZ" dirty="0" smtClean="0">
                <a:hlinkClick r:id="rId2"/>
              </a:rPr>
              <a:t>Filip.</a:t>
            </a:r>
            <a:r>
              <a:rPr lang="cs-CZ" dirty="0" err="1" smtClean="0">
                <a:hlinkClick r:id="rId2"/>
              </a:rPr>
              <a:t>jezek</a:t>
            </a:r>
            <a:r>
              <a:rPr lang="cs-CZ" dirty="0" smtClean="0">
                <a:hlinkClick r:id="rId2"/>
              </a:rPr>
              <a:t>@</a:t>
            </a:r>
            <a:r>
              <a:rPr lang="cs-CZ" dirty="0" err="1" smtClean="0">
                <a:hlinkClick r:id="rId2"/>
              </a:rPr>
              <a:t>fel.cvut.cz</a:t>
            </a:r>
            <a:r>
              <a:rPr lang="cs-CZ" dirty="0" smtClean="0"/>
              <a:t> </a:t>
            </a: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Semestrální práce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Vytvořte si zadání do 10. týdne</a:t>
            </a:r>
          </a:p>
          <a:p>
            <a:pPr lvl="1"/>
            <a:r>
              <a:rPr lang="cs-CZ" dirty="0" smtClean="0"/>
              <a:t>Úvodní kapitola a analýza problému</a:t>
            </a:r>
          </a:p>
          <a:p>
            <a:pPr lvl="1"/>
            <a:r>
              <a:rPr lang="cs-CZ" dirty="0" smtClean="0"/>
              <a:t>Schválíme a okomentujeme</a:t>
            </a:r>
          </a:p>
          <a:p>
            <a:r>
              <a:rPr lang="cs-CZ" dirty="0" smtClean="0"/>
              <a:t>Odevzdání do 14.</a:t>
            </a:r>
            <a:r>
              <a:rPr lang="cs-CZ" baseline="0" dirty="0" smtClean="0"/>
              <a:t> týdne</a:t>
            </a:r>
          </a:p>
          <a:p>
            <a:endParaRPr lang="cs-CZ" baseline="0" dirty="0" smtClean="0"/>
          </a:p>
          <a:p>
            <a:endParaRPr lang="cs-CZ" baseline="0" dirty="0" smtClean="0"/>
          </a:p>
          <a:p>
            <a:r>
              <a:rPr lang="cs-CZ" baseline="0" dirty="0" smtClean="0"/>
              <a:t>netriviální úloha</a:t>
            </a:r>
          </a:p>
          <a:p>
            <a:r>
              <a:rPr lang="cs-CZ" baseline="0" dirty="0" smtClean="0"/>
              <a:t>Technický report</a:t>
            </a:r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Zkouška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Implementace</a:t>
            </a:r>
          </a:p>
          <a:p>
            <a:r>
              <a:rPr lang="cs-CZ" dirty="0" smtClean="0"/>
              <a:t>Ústní </a:t>
            </a:r>
            <a:r>
              <a:rPr lang="cs-CZ" baseline="0" dirty="0" smtClean="0"/>
              <a:t>část - teorie</a:t>
            </a:r>
          </a:p>
          <a:p>
            <a:r>
              <a:rPr lang="cs-CZ" baseline="0" dirty="0" smtClean="0"/>
              <a:t>Prezentace semestrálních prací a kolektivní hodnocení</a:t>
            </a:r>
          </a:p>
          <a:p>
            <a:r>
              <a:rPr lang="cs-CZ" baseline="0" dirty="0" smtClean="0"/>
              <a:t>Nezřídka do večera</a:t>
            </a:r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Proč jsme vlastně tady?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5977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467544"/>
            <a:ext cx="9144000" cy="914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What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 </a:t>
            </a:r>
            <a:r>
              <a:rPr lang="cs-CZ" dirty="0" err="1" smtClean="0"/>
              <a:t>it</a:t>
            </a:r>
            <a:r>
              <a:rPr lang="cs-CZ" dirty="0" smtClean="0"/>
              <a:t> </a:t>
            </a:r>
            <a:r>
              <a:rPr lang="cs-CZ" dirty="0" err="1" smtClean="0"/>
              <a:t>all</a:t>
            </a:r>
            <a:r>
              <a:rPr lang="cs-CZ" dirty="0" smtClean="0"/>
              <a:t> </a:t>
            </a:r>
            <a:r>
              <a:rPr lang="cs-CZ" dirty="0" err="1" smtClean="0"/>
              <a:t>about</a:t>
            </a:r>
            <a:r>
              <a:rPr lang="cs-CZ" dirty="0" smtClean="0"/>
              <a:t>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... learning about modeling is a lot like learning about sex:</a:t>
            </a:r>
            <a:r>
              <a:rPr lang="cs-CZ" dirty="0" smtClean="0"/>
              <a:t> </a:t>
            </a:r>
            <a:r>
              <a:rPr lang="en-US" dirty="0" smtClean="0"/>
              <a:t>despite its importance, most people do not want to discuss it,</a:t>
            </a:r>
            <a:r>
              <a:rPr lang="cs-CZ" dirty="0" smtClean="0"/>
              <a:t> </a:t>
            </a:r>
            <a:r>
              <a:rPr lang="en-US" dirty="0" smtClean="0"/>
              <a:t>and no matter how much you read about it, it just doesn‘t</a:t>
            </a:r>
            <a:r>
              <a:rPr lang="cs-CZ" dirty="0" smtClean="0"/>
              <a:t> </a:t>
            </a:r>
            <a:r>
              <a:rPr lang="en-US" dirty="0" smtClean="0"/>
              <a:t>seem the same when you actually get around to doing it.</a:t>
            </a:r>
            <a:r>
              <a:rPr lang="cs-CZ" dirty="0" smtClean="0"/>
              <a:t> </a:t>
            </a:r>
            <a:br>
              <a:rPr lang="cs-CZ" dirty="0" smtClean="0"/>
            </a:br>
            <a:r>
              <a:rPr lang="en-US" dirty="0" smtClean="0"/>
              <a:t>(J. H. Miller, S. E. Page, Complex adaptive systems)</a:t>
            </a:r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tedy budeme dělat?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 smtClean="0"/>
              <a:t>Práce s jazykem </a:t>
            </a:r>
            <a:r>
              <a:rPr lang="cs-CZ" dirty="0" err="1" smtClean="0"/>
              <a:t>Modelica</a:t>
            </a:r>
            <a:r>
              <a:rPr lang="cs-CZ" dirty="0" smtClean="0"/>
              <a:t> – cvičení</a:t>
            </a:r>
          </a:p>
          <a:p>
            <a:pPr lvl="1"/>
            <a:r>
              <a:rPr lang="cs-CZ" dirty="0" smtClean="0"/>
              <a:t>Demonstrace na fyzikálních a fyziologických modelech</a:t>
            </a:r>
          </a:p>
          <a:p>
            <a:endParaRPr lang="cs-CZ" dirty="0" smtClean="0"/>
          </a:p>
          <a:p>
            <a:r>
              <a:rPr lang="cs-CZ" dirty="0" smtClean="0"/>
              <a:t>Přístupy k modelování</a:t>
            </a:r>
          </a:p>
          <a:p>
            <a:r>
              <a:rPr lang="cs-CZ" dirty="0" smtClean="0"/>
              <a:t>Model a jeho životní cyklus</a:t>
            </a:r>
          </a:p>
          <a:p>
            <a:r>
              <a:rPr lang="cs-CZ" dirty="0" smtClean="0"/>
              <a:t>Úvod do modelování fysiologických systémů</a:t>
            </a:r>
          </a:p>
          <a:p>
            <a:r>
              <a:rPr lang="cs-CZ" dirty="0" err="1" smtClean="0"/>
              <a:t>Kosimulace</a:t>
            </a:r>
            <a:endParaRPr lang="cs-CZ" dirty="0" smtClean="0"/>
          </a:p>
          <a:p>
            <a:r>
              <a:rPr lang="cs-CZ" dirty="0" smtClean="0"/>
              <a:t>Další simulační prostředí</a:t>
            </a:r>
          </a:p>
          <a:p>
            <a:r>
              <a:rPr lang="cs-CZ" dirty="0" smtClean="0"/>
              <a:t>Základy teorie systémů a řízení, </a:t>
            </a:r>
            <a:r>
              <a:rPr lang="cs-CZ" dirty="0" err="1" smtClean="0"/>
              <a:t>Laplaceova</a:t>
            </a:r>
            <a:r>
              <a:rPr lang="cs-CZ" dirty="0" smtClean="0"/>
              <a:t> transformace</a:t>
            </a:r>
          </a:p>
          <a:p>
            <a:r>
              <a:rPr lang="cs-CZ" dirty="0" smtClean="0"/>
              <a:t>Numerické řešení simulace</a:t>
            </a:r>
          </a:p>
          <a:p>
            <a:r>
              <a:rPr lang="cs-CZ" dirty="0" smtClean="0"/>
              <a:t>Vlastnosti biologických systémů, vlastnosti jeho modelů,</a:t>
            </a:r>
          </a:p>
          <a:p>
            <a:r>
              <a:rPr lang="cs-CZ" dirty="0" smtClean="0"/>
              <a:t>Identifikace, verifikace, optimalizace</a:t>
            </a:r>
          </a:p>
          <a:p>
            <a:r>
              <a:rPr lang="cs-CZ" dirty="0" smtClean="0"/>
              <a:t>Základy farmakokinetiky a optimální farmakoterapie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Cíle </a:t>
            </a:r>
            <a:r>
              <a:rPr lang="cs-CZ" sz="4000" dirty="0" smtClean="0"/>
              <a:t>předmětu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sz="1800" b="1" dirty="0" smtClean="0"/>
              <a:t> Praktické seznámení s možnostmi modelování a simulace </a:t>
            </a:r>
            <a:r>
              <a:rPr lang="cs-CZ" sz="1800" dirty="0" smtClean="0"/>
              <a:t> - důraz na praktická cvičení, samostatné domácí úlohy a semestrální práci</a:t>
            </a:r>
          </a:p>
          <a:p>
            <a:r>
              <a:rPr lang="cs-CZ" sz="1800" dirty="0" smtClean="0"/>
              <a:t> </a:t>
            </a:r>
            <a:r>
              <a:rPr lang="cs-CZ" sz="1800" b="1" dirty="0" smtClean="0"/>
              <a:t>Naučit se analyzovat problémy</a:t>
            </a:r>
            <a:r>
              <a:rPr lang="cs-CZ" sz="1800" dirty="0" smtClean="0"/>
              <a:t>– pokud máme modelovat systém, musíme ho nejprve pochopit a rozhodnout o úrovni detailů či zjednodušení, mít nad systémem jakýsi obecný nadhled</a:t>
            </a:r>
          </a:p>
          <a:p>
            <a:r>
              <a:rPr lang="cs-CZ" sz="1800" b="1" dirty="0" smtClean="0"/>
              <a:t>Modelování jako nástroj porozumění fyziologických souvislostí</a:t>
            </a:r>
            <a:r>
              <a:rPr lang="cs-CZ" sz="1800" dirty="0" smtClean="0"/>
              <a:t>  – úlohy založené na lidské fyziologii</a:t>
            </a:r>
          </a:p>
          <a:p>
            <a:r>
              <a:rPr lang="cs-CZ" sz="1800" b="1" dirty="0" smtClean="0"/>
              <a:t>Technické zprávy </a:t>
            </a:r>
            <a:r>
              <a:rPr lang="cs-CZ" sz="1800" dirty="0" smtClean="0"/>
              <a:t>– ke každé úloze chceme vypracovávat zprávu, stručně shrnující podstatu úlohy a interpretaci výsledků. Důraz na technickou úroveň reportu.</a:t>
            </a:r>
          </a:p>
          <a:p>
            <a:r>
              <a:rPr lang="cs-CZ" sz="1800" b="1" dirty="0" smtClean="0"/>
              <a:t>Prezentační dovednosti </a:t>
            </a:r>
            <a:r>
              <a:rPr lang="cs-CZ" sz="1800" dirty="0" smtClean="0"/>
              <a:t>– závěrem předmětu (a nejvíce hodnocenou částí) je semestrální práce, prezentovaná před kolegy a vyučujícími. </a:t>
            </a:r>
          </a:p>
          <a:p>
            <a:r>
              <a:rPr lang="cs-CZ" sz="1800" b="1" dirty="0" smtClean="0"/>
              <a:t>Práce v týmu </a:t>
            </a:r>
            <a:r>
              <a:rPr lang="cs-CZ" sz="1800" dirty="0" smtClean="0"/>
              <a:t>– semestrální práce budou většinou pro skupinky o dvou až třech studentech.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Nejde o to, jestli používat modely, ale jaké používat</a:t>
            </a:r>
            <a:endParaRPr lang="cs-CZ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idx="1"/>
          </p:nvPr>
        </p:nvSpPr>
        <p:spPr>
          <a:xfrm>
            <a:off x="304800" y="1981200"/>
            <a:ext cx="8458200" cy="4114800"/>
          </a:xfrm>
          <a:noFill/>
          <a:ln>
            <a:round/>
            <a:headEnd/>
            <a:tailEnd/>
          </a:ln>
          <a:extLst/>
        </p:spPr>
        <p:txBody>
          <a:bodyPr anchor="t"/>
          <a:lstStyle/>
          <a:p>
            <a:pPr marL="338138" indent="-338138" algn="l" eaLnBrk="1" hangingPunct="1">
              <a:lnSpc>
                <a:spcPct val="100000"/>
              </a:lnSpc>
              <a:spcBef>
                <a:spcPts val="800"/>
              </a:spcBef>
              <a:buFont typeface="Arial" charset="0"/>
              <a:buChar char="•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sz="3200" b="1" i="1" dirty="0" err="1" smtClean="0">
                <a:effectLst/>
                <a:latin typeface="Arial" charset="0"/>
                <a:cs typeface="Arial" charset="0"/>
              </a:rPr>
              <a:t>Modelování</a:t>
            </a:r>
            <a:r>
              <a:rPr lang="en-GB" sz="3200" dirty="0" smtClean="0">
                <a:solidFill>
                  <a:srgbClr val="FFFFFF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lang="en-GB" sz="3200" dirty="0" smtClean="0"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je </a:t>
            </a:r>
            <a:r>
              <a:rPr lang="en-GB" sz="3200" dirty="0" err="1" smtClean="0"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soubor</a:t>
            </a:r>
            <a:r>
              <a:rPr lang="en-GB" sz="3200" dirty="0" smtClean="0"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lang="en-GB" sz="3200" dirty="0" err="1" smtClean="0"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aktivit</a:t>
            </a:r>
            <a:r>
              <a:rPr lang="en-GB" sz="3200" dirty="0" smtClean="0"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lang="en-GB" sz="3200" dirty="0" err="1" smtClean="0"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vedoucích</a:t>
            </a:r>
            <a:r>
              <a:rPr lang="en-GB" sz="3200" dirty="0" smtClean="0"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k </a:t>
            </a:r>
            <a:r>
              <a:rPr lang="en-GB" sz="3200" dirty="0" err="1" smtClean="0"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vývoji</a:t>
            </a:r>
            <a:r>
              <a:rPr lang="en-GB" sz="3200" dirty="0" smtClean="0"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lang="en-GB" sz="3200" dirty="0" err="1" smtClean="0"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matematického</a:t>
            </a:r>
            <a:r>
              <a:rPr lang="en-GB" sz="3200" dirty="0" smtClean="0"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lang="en-GB" sz="3200" dirty="0" err="1" smtClean="0"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modelu</a:t>
            </a:r>
            <a:r>
              <a:rPr lang="en-GB" sz="3200" dirty="0" smtClean="0"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, </a:t>
            </a:r>
            <a:r>
              <a:rPr lang="en-GB" sz="3200" dirty="0" err="1" smtClean="0"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který</a:t>
            </a:r>
            <a:r>
              <a:rPr lang="en-GB" sz="3200" dirty="0" smtClean="0"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lang="en-GB" sz="3200" dirty="0" err="1" smtClean="0"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současně</a:t>
            </a:r>
            <a:r>
              <a:rPr lang="en-GB" sz="3200" dirty="0" smtClean="0"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lang="en-GB" sz="3200" dirty="0" err="1" smtClean="0"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reprezentuje</a:t>
            </a:r>
            <a:r>
              <a:rPr lang="en-GB" sz="3200" dirty="0" smtClean="0"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lang="en-GB" sz="3200" dirty="0" err="1" smtClean="0"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strukturu</a:t>
            </a:r>
            <a:r>
              <a:rPr lang="en-GB" sz="3200" dirty="0" smtClean="0"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a </a:t>
            </a:r>
            <a:r>
              <a:rPr lang="en-GB" sz="3200" dirty="0" err="1" smtClean="0"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chování</a:t>
            </a:r>
            <a:r>
              <a:rPr lang="en-GB" sz="3200" dirty="0" smtClean="0"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lang="en-GB" sz="3200" dirty="0" err="1" smtClean="0"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reálného</a:t>
            </a:r>
            <a:r>
              <a:rPr lang="en-GB" sz="3200" dirty="0" smtClean="0"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lang="en-GB" sz="3200" dirty="0" err="1" smtClean="0"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systému</a:t>
            </a:r>
            <a:r>
              <a:rPr lang="en-GB" sz="3200" dirty="0" smtClean="0"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.</a:t>
            </a:r>
          </a:p>
          <a:p>
            <a:pPr marL="338138" indent="-338138" algn="l" eaLnBrk="1" hangingPunct="1">
              <a:lnSpc>
                <a:spcPct val="100000"/>
              </a:lnSpc>
              <a:spcBef>
                <a:spcPts val="800"/>
              </a:spcBef>
              <a:buFont typeface="Arial" charset="0"/>
              <a:buChar char="•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sz="3200" b="1" i="1" dirty="0" err="1" smtClean="0">
                <a:effectLst/>
                <a:latin typeface="Arial" charset="0"/>
                <a:cs typeface="Arial" charset="0"/>
              </a:rPr>
              <a:t>Simulace</a:t>
            </a:r>
            <a:r>
              <a:rPr lang="en-GB" sz="3200" dirty="0" smtClean="0">
                <a:solidFill>
                  <a:srgbClr val="FFFFFF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lang="en-GB" sz="3200" dirty="0" smtClean="0"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je </a:t>
            </a:r>
            <a:r>
              <a:rPr lang="en-GB" sz="3200" dirty="0" err="1" smtClean="0"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soubor</a:t>
            </a:r>
            <a:r>
              <a:rPr lang="en-GB" sz="3200" dirty="0" smtClean="0"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lang="en-GB" sz="3200" dirty="0" err="1" smtClean="0"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aktivit</a:t>
            </a:r>
            <a:r>
              <a:rPr lang="en-GB" sz="3200" dirty="0" smtClean="0"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lang="en-GB" sz="3200" dirty="0" err="1" smtClean="0"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sloužících</a:t>
            </a:r>
            <a:r>
              <a:rPr lang="en-GB" sz="3200" dirty="0" smtClean="0"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k </a:t>
            </a:r>
            <a:r>
              <a:rPr lang="en-GB" sz="3200" dirty="0" err="1" smtClean="0"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ověření</a:t>
            </a:r>
            <a:r>
              <a:rPr lang="en-GB" sz="3200" dirty="0" smtClean="0"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lang="en-GB" sz="3200" dirty="0" err="1" smtClean="0"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správnosti</a:t>
            </a:r>
            <a:r>
              <a:rPr lang="en-GB" sz="3200" dirty="0" smtClean="0"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lang="en-GB" sz="3200" dirty="0" err="1" smtClean="0"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modelu</a:t>
            </a:r>
            <a:r>
              <a:rPr lang="en-GB" sz="3200" dirty="0" smtClean="0"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a </a:t>
            </a:r>
            <a:r>
              <a:rPr lang="en-GB" sz="3200" dirty="0" err="1" smtClean="0"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získání</a:t>
            </a:r>
            <a:r>
              <a:rPr lang="en-GB" sz="3200" dirty="0" smtClean="0"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lang="en-GB" sz="3200" dirty="0" err="1" smtClean="0"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nových</a:t>
            </a:r>
            <a:r>
              <a:rPr lang="en-GB" sz="3200" dirty="0" smtClean="0"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lang="en-GB" sz="3200" dirty="0" err="1" smtClean="0"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poznatků</a:t>
            </a:r>
            <a:r>
              <a:rPr lang="en-GB" sz="3200" dirty="0" smtClean="0"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o </a:t>
            </a:r>
            <a:r>
              <a:rPr lang="en-GB" sz="3200" dirty="0" err="1" smtClean="0"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činnosti</a:t>
            </a:r>
            <a:r>
              <a:rPr lang="en-GB" sz="3200" dirty="0" smtClean="0"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lang="en-GB" sz="3200" dirty="0" err="1" smtClean="0"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reálných</a:t>
            </a:r>
            <a:r>
              <a:rPr lang="en-GB" sz="3200" dirty="0" smtClean="0"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lang="en-GB" sz="3200" dirty="0" err="1" smtClean="0"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systémů</a:t>
            </a:r>
            <a:r>
              <a:rPr lang="en-GB" sz="3200" dirty="0" smtClean="0"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.</a:t>
            </a: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1763688" y="0"/>
            <a:ext cx="59436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FFFF00"/>
              </a:buClr>
              <a:buSzTx/>
              <a:buFont typeface="Times New Roman" pitchFamily="16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kumimoji="0" lang="en-GB" sz="4400" b="0" i="0" u="none" strike="noStrike" kern="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Základní pojmy</a:t>
            </a:r>
            <a:endParaRPr kumimoji="0" lang="en-GB" sz="4400" b="0" i="0" u="none" strike="noStrike" kern="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lnSpc>
                <a:spcPct val="100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GB" dirty="0" err="1" smtClean="0"/>
              <a:t>Základní</a:t>
            </a:r>
            <a:r>
              <a:rPr lang="en-GB" dirty="0" smtClean="0"/>
              <a:t> </a:t>
            </a:r>
            <a:r>
              <a:rPr lang="en-GB" dirty="0" err="1" smtClean="0"/>
              <a:t>pojmy</a:t>
            </a:r>
            <a:endParaRPr lang="en-GB" dirty="0" smtClean="0"/>
          </a:p>
        </p:txBody>
      </p:sp>
      <p:sp>
        <p:nvSpPr>
          <p:cNvPr id="15365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100000"/>
              </a:lnSpc>
              <a:spcBef>
                <a:spcPts val="700"/>
              </a:spcBef>
              <a:buClr>
                <a:srgbClr val="FFFF00"/>
              </a:buClr>
              <a:buFont typeface="Arial" charset="0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sz="2800" b="1" i="1" dirty="0" err="1" smtClean="0">
                <a:solidFill>
                  <a:srgbClr val="FF0000"/>
                </a:solidFill>
                <a:latin typeface="Arial" charset="0"/>
              </a:rPr>
              <a:t>Modelování</a:t>
            </a:r>
            <a:r>
              <a:rPr lang="en-GB" sz="2800" dirty="0" smtClean="0">
                <a:latin typeface="Arial" charset="0"/>
              </a:rPr>
              <a:t> a </a:t>
            </a:r>
            <a:r>
              <a:rPr lang="en-GB" sz="2800" b="1" i="1" dirty="0" err="1" smtClean="0">
                <a:solidFill>
                  <a:srgbClr val="FF0000"/>
                </a:solidFill>
                <a:latin typeface="Arial" charset="0"/>
              </a:rPr>
              <a:t>simulace</a:t>
            </a:r>
            <a:r>
              <a:rPr lang="en-GB" sz="2800" dirty="0" smtClean="0">
                <a:latin typeface="Arial" charset="0"/>
              </a:rPr>
              <a:t> </a:t>
            </a:r>
            <a:r>
              <a:rPr lang="en-GB" sz="2800" dirty="0" err="1" smtClean="0">
                <a:latin typeface="Arial" charset="0"/>
              </a:rPr>
              <a:t>označují</a:t>
            </a:r>
            <a:r>
              <a:rPr lang="en-GB" sz="2800" dirty="0" smtClean="0">
                <a:latin typeface="Arial" charset="0"/>
              </a:rPr>
              <a:t> </a:t>
            </a:r>
            <a:r>
              <a:rPr lang="en-GB" sz="2800" dirty="0" err="1" smtClean="0">
                <a:latin typeface="Arial" charset="0"/>
              </a:rPr>
              <a:t>aktivity</a:t>
            </a:r>
            <a:r>
              <a:rPr lang="en-GB" sz="2800" dirty="0" smtClean="0">
                <a:latin typeface="Arial" charset="0"/>
              </a:rPr>
              <a:t> </a:t>
            </a:r>
            <a:r>
              <a:rPr lang="en-GB" sz="2800" dirty="0" err="1" smtClean="0">
                <a:latin typeface="Arial" charset="0"/>
              </a:rPr>
              <a:t>spojené</a:t>
            </a:r>
            <a:r>
              <a:rPr lang="en-GB" sz="2800" dirty="0" smtClean="0">
                <a:latin typeface="Arial" charset="0"/>
              </a:rPr>
              <a:t> s </a:t>
            </a:r>
            <a:r>
              <a:rPr lang="en-GB" sz="2800" dirty="0" err="1" smtClean="0">
                <a:latin typeface="Arial" charset="0"/>
              </a:rPr>
              <a:t>vytvářením</a:t>
            </a:r>
            <a:r>
              <a:rPr lang="en-GB" sz="2800" dirty="0" smtClean="0">
                <a:latin typeface="Arial" charset="0"/>
              </a:rPr>
              <a:t> </a:t>
            </a:r>
            <a:r>
              <a:rPr lang="en-GB" sz="2800" dirty="0" err="1" smtClean="0">
                <a:latin typeface="Arial" charset="0"/>
              </a:rPr>
              <a:t>modelů</a:t>
            </a:r>
            <a:r>
              <a:rPr lang="en-GB" sz="2800" dirty="0" smtClean="0">
                <a:latin typeface="Arial" charset="0"/>
              </a:rPr>
              <a:t> </a:t>
            </a:r>
            <a:r>
              <a:rPr lang="en-GB" sz="2800" dirty="0" err="1" smtClean="0">
                <a:latin typeface="Arial" charset="0"/>
              </a:rPr>
              <a:t>objektů</a:t>
            </a:r>
            <a:r>
              <a:rPr lang="en-GB" sz="2800" dirty="0" smtClean="0">
                <a:latin typeface="Arial" charset="0"/>
              </a:rPr>
              <a:t> </a:t>
            </a:r>
            <a:r>
              <a:rPr lang="en-GB" sz="2800" dirty="0" err="1" smtClean="0">
                <a:latin typeface="Arial" charset="0"/>
              </a:rPr>
              <a:t>reálného</a:t>
            </a:r>
            <a:r>
              <a:rPr lang="en-GB" sz="2800" dirty="0" smtClean="0">
                <a:latin typeface="Arial" charset="0"/>
              </a:rPr>
              <a:t> </a:t>
            </a:r>
            <a:r>
              <a:rPr lang="en-GB" sz="2800" dirty="0" err="1" smtClean="0">
                <a:latin typeface="Arial" charset="0"/>
              </a:rPr>
              <a:t>světa</a:t>
            </a:r>
            <a:r>
              <a:rPr lang="en-GB" sz="2800" dirty="0" smtClean="0">
                <a:latin typeface="Arial" charset="0"/>
              </a:rPr>
              <a:t> a </a:t>
            </a:r>
            <a:r>
              <a:rPr lang="en-GB" sz="2800" dirty="0" err="1" smtClean="0">
                <a:latin typeface="Arial" charset="0"/>
              </a:rPr>
              <a:t>experimentováním</a:t>
            </a:r>
            <a:r>
              <a:rPr lang="en-GB" sz="2800" dirty="0" smtClean="0">
                <a:latin typeface="Arial" charset="0"/>
              </a:rPr>
              <a:t> s </a:t>
            </a:r>
            <a:r>
              <a:rPr lang="en-GB" sz="2800" dirty="0" err="1" smtClean="0">
                <a:latin typeface="Arial" charset="0"/>
              </a:rPr>
              <a:t>těmito</a:t>
            </a:r>
            <a:r>
              <a:rPr lang="en-GB" sz="2800" dirty="0" smtClean="0">
                <a:latin typeface="Arial" charset="0"/>
              </a:rPr>
              <a:t> </a:t>
            </a:r>
            <a:r>
              <a:rPr lang="en-GB" sz="2800" dirty="0" err="1" smtClean="0">
                <a:latin typeface="Arial" charset="0"/>
              </a:rPr>
              <a:t>modely</a:t>
            </a:r>
            <a:endParaRPr lang="en-GB" sz="2800" dirty="0" smtClean="0">
              <a:latin typeface="Arial" charset="0"/>
            </a:endParaRPr>
          </a:p>
        </p:txBody>
      </p:sp>
      <p:graphicFrame>
        <p:nvGraphicFramePr>
          <p:cNvPr id="15366" name="Object 3"/>
          <p:cNvGraphicFramePr>
            <a:graphicFrameLocks noChangeAspect="1"/>
          </p:cNvGraphicFramePr>
          <p:nvPr/>
        </p:nvGraphicFramePr>
        <p:xfrm>
          <a:off x="1219200" y="3581400"/>
          <a:ext cx="6705600" cy="2519363"/>
        </p:xfrm>
        <a:graphic>
          <a:graphicData uri="http://schemas.openxmlformats.org/presentationml/2006/ole">
            <p:oleObj spid="_x0000_s17410" r:id="rId4" imgW="6867219" imgH="2572127" progId="PBrush">
              <p:embed/>
            </p:oleObj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Úvod do modelování a simulace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Filip Ježek, </a:t>
            </a:r>
            <a:r>
              <a:rPr lang="cs-CZ" dirty="0" err="1" smtClean="0">
                <a:hlinkClick r:id="rId2"/>
              </a:rPr>
              <a:t>filip.jezek</a:t>
            </a:r>
            <a:r>
              <a:rPr lang="cs-CZ" dirty="0" smtClean="0">
                <a:hlinkClick r:id="rId2"/>
              </a:rPr>
              <a:t>@</a:t>
            </a:r>
            <a:r>
              <a:rPr lang="cs-CZ" dirty="0" err="1" smtClean="0">
                <a:hlinkClick r:id="rId2"/>
              </a:rPr>
              <a:t>fel.cvut.cz</a:t>
            </a:r>
            <a:r>
              <a:rPr lang="cs-CZ" dirty="0" smtClean="0"/>
              <a:t> </a:t>
            </a:r>
          </a:p>
          <a:p>
            <a:endParaRPr lang="cs-CZ" dirty="0" smtClean="0"/>
          </a:p>
          <a:p>
            <a:r>
              <a:rPr lang="cs-CZ" dirty="0" smtClean="0"/>
              <a:t>Použity části přednášek od autorů</a:t>
            </a:r>
          </a:p>
          <a:p>
            <a:pPr lvl="1"/>
            <a:r>
              <a:rPr lang="cs-CZ" dirty="0" smtClean="0"/>
              <a:t>Jiří </a:t>
            </a:r>
            <a:r>
              <a:rPr lang="cs-CZ" dirty="0" err="1" smtClean="0"/>
              <a:t>Kofránek</a:t>
            </a:r>
            <a:endParaRPr lang="cs-CZ" dirty="0" smtClean="0"/>
          </a:p>
          <a:p>
            <a:pPr lvl="1"/>
            <a:r>
              <a:rPr lang="cs-CZ" dirty="0" smtClean="0"/>
              <a:t>Jiří Potůček, (</a:t>
            </a:r>
            <a:r>
              <a:rPr lang="cs-CZ" dirty="0" err="1" smtClean="0"/>
              <a:t>fbmi.cvut.cz</a:t>
            </a:r>
            <a:r>
              <a:rPr lang="cs-CZ" dirty="0" smtClean="0"/>
              <a:t>)</a:t>
            </a:r>
          </a:p>
          <a:p>
            <a:pPr lvl="1"/>
            <a:r>
              <a:rPr lang="cs-CZ" dirty="0" smtClean="0"/>
              <a:t>Petr </a:t>
            </a:r>
            <a:r>
              <a:rPr lang="cs-CZ" dirty="0" err="1" smtClean="0"/>
              <a:t>Peringer</a:t>
            </a:r>
            <a:r>
              <a:rPr lang="cs-CZ" dirty="0" smtClean="0"/>
              <a:t> (fit.</a:t>
            </a:r>
            <a:r>
              <a:rPr lang="cs-CZ" dirty="0" err="1" smtClean="0"/>
              <a:t>vutbr.cz</a:t>
            </a:r>
            <a:r>
              <a:rPr lang="cs-CZ" dirty="0" smtClean="0"/>
              <a:t>)</a:t>
            </a:r>
          </a:p>
          <a:p>
            <a:pPr lvl="2"/>
            <a:r>
              <a:rPr lang="cs-CZ" dirty="0" smtClean="0">
                <a:hlinkClick r:id="rId3"/>
              </a:rPr>
              <a:t>http://www.fit.</a:t>
            </a:r>
            <a:r>
              <a:rPr lang="cs-CZ" dirty="0" err="1" smtClean="0">
                <a:hlinkClick r:id="rId3"/>
              </a:rPr>
              <a:t>vutbr.cz</a:t>
            </a:r>
            <a:r>
              <a:rPr lang="cs-CZ" dirty="0" smtClean="0">
                <a:hlinkClick r:id="rId3"/>
              </a:rPr>
              <a:t>/study/</a:t>
            </a:r>
            <a:r>
              <a:rPr lang="cs-CZ" dirty="0" err="1" smtClean="0">
                <a:hlinkClick r:id="rId3"/>
              </a:rPr>
              <a:t>courses</a:t>
            </a:r>
            <a:r>
              <a:rPr lang="cs-CZ" dirty="0" smtClean="0">
                <a:hlinkClick r:id="rId3"/>
              </a:rPr>
              <a:t>/IMS/public/</a:t>
            </a:r>
            <a:r>
              <a:rPr lang="cs-CZ" dirty="0" err="1" smtClean="0">
                <a:hlinkClick r:id="rId3"/>
              </a:rPr>
              <a:t>prednasky</a:t>
            </a:r>
            <a:r>
              <a:rPr lang="cs-CZ" dirty="0" smtClean="0">
                <a:hlinkClick r:id="rId3"/>
              </a:rPr>
              <a:t>/</a:t>
            </a:r>
            <a:r>
              <a:rPr lang="cs-CZ" dirty="0" err="1" smtClean="0">
                <a:hlinkClick r:id="rId3"/>
              </a:rPr>
              <a:t>IMS.pdf</a:t>
            </a:r>
            <a:endParaRPr lang="cs-CZ" dirty="0" smtClean="0"/>
          </a:p>
          <a:p>
            <a:pPr lvl="1"/>
            <a:r>
              <a:rPr lang="cs-CZ" dirty="0" smtClean="0"/>
              <a:t>Radek </a:t>
            </a:r>
            <a:r>
              <a:rPr lang="cs-CZ" dirty="0" err="1" smtClean="0"/>
              <a:t>Pelánek</a:t>
            </a:r>
            <a:r>
              <a:rPr lang="cs-CZ" dirty="0" smtClean="0"/>
              <a:t> (</a:t>
            </a:r>
            <a:r>
              <a:rPr lang="cs-CZ" dirty="0" err="1" smtClean="0"/>
              <a:t>fi.muni.cz</a:t>
            </a:r>
            <a:r>
              <a:rPr lang="cs-CZ" dirty="0" smtClean="0"/>
              <a:t>)</a:t>
            </a:r>
          </a:p>
          <a:p>
            <a:pPr lvl="2"/>
            <a:r>
              <a:rPr lang="cs-CZ" dirty="0" smtClean="0">
                <a:hlinkClick r:id="rId4"/>
              </a:rPr>
              <a:t>http://www.</a:t>
            </a:r>
            <a:r>
              <a:rPr lang="cs-CZ" dirty="0" err="1" smtClean="0">
                <a:hlinkClick r:id="rId4"/>
              </a:rPr>
              <a:t>fi.muni.cz</a:t>
            </a:r>
            <a:r>
              <a:rPr lang="cs-CZ" dirty="0" smtClean="0">
                <a:hlinkClick r:id="rId4"/>
              </a:rPr>
              <a:t>/~</a:t>
            </a:r>
            <a:r>
              <a:rPr lang="cs-CZ" dirty="0" err="1" smtClean="0">
                <a:hlinkClick r:id="rId4"/>
              </a:rPr>
              <a:t>xpelanek</a:t>
            </a:r>
            <a:r>
              <a:rPr lang="cs-CZ" dirty="0" smtClean="0">
                <a:hlinkClick r:id="rId4"/>
              </a:rPr>
              <a:t>/IV109/</a:t>
            </a:r>
            <a:r>
              <a:rPr lang="cs-CZ" dirty="0" err="1" smtClean="0">
                <a:hlinkClick r:id="rId4"/>
              </a:rPr>
              <a:t>slidy</a:t>
            </a:r>
            <a:r>
              <a:rPr lang="cs-CZ" dirty="0" smtClean="0">
                <a:hlinkClick r:id="rId4"/>
              </a:rPr>
              <a:t>/</a:t>
            </a:r>
            <a:r>
              <a:rPr lang="cs-CZ" dirty="0" err="1" smtClean="0">
                <a:hlinkClick r:id="rId4"/>
              </a:rPr>
              <a:t>modelovani.pdf</a:t>
            </a:r>
            <a:endParaRPr lang="cs-CZ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marL="0" indent="0" algn="ctr" eaLnBrk="1" hangingPunct="1">
              <a:lnSpc>
                <a:spcPct val="100000"/>
              </a:lnSpc>
              <a:spcBef>
                <a:spcPct val="0"/>
              </a:spcBef>
              <a:buClr>
                <a:srgbClr val="FFFF00"/>
              </a:buClr>
              <a:buFont typeface="Times New Roman" pitchFamily="16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GB" sz="4400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Základní</a:t>
            </a:r>
            <a:r>
              <a:rPr lang="en-GB" sz="44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GB" sz="4400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pojmy</a:t>
            </a:r>
            <a:endParaRPr lang="en-GB" sz="4400" dirty="0" smtClean="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6145" name="Rectangle 1"/>
          <p:cNvSpPr>
            <a:spLocks noGrp="1" noChangeArrowheads="1"/>
          </p:cNvSpPr>
          <p:nvPr>
            <p:ph idx="1"/>
          </p:nvPr>
        </p:nvSpPr>
        <p:spPr>
          <a:noFill/>
          <a:ln>
            <a:round/>
            <a:headEnd/>
            <a:tailEnd/>
          </a:ln>
          <a:extLst/>
        </p:spPr>
        <p:txBody>
          <a:bodyPr anchor="t">
            <a:normAutofit/>
          </a:bodyPr>
          <a:lstStyle/>
          <a:p>
            <a:pPr marL="338138" indent="-338138" algn="just" eaLnBrk="1" hangingPunct="1">
              <a:lnSpc>
                <a:spcPct val="100000"/>
              </a:lnSpc>
              <a:spcBef>
                <a:spcPts val="700"/>
              </a:spcBef>
              <a:buFont typeface="Arial" charset="0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sz="2800" b="1" dirty="0" err="1" smtClean="0">
                <a:effectLst/>
                <a:latin typeface="Arial" charset="0"/>
                <a:cs typeface="Arial" charset="0"/>
              </a:rPr>
              <a:t>Reálný</a:t>
            </a:r>
            <a:r>
              <a:rPr lang="en-GB" sz="2800" b="1" dirty="0" smtClean="0">
                <a:effectLst/>
                <a:latin typeface="Arial" charset="0"/>
                <a:cs typeface="Arial" charset="0"/>
              </a:rPr>
              <a:t> </a:t>
            </a:r>
            <a:r>
              <a:rPr lang="en-GB" sz="2800" b="1" dirty="0" err="1" smtClean="0">
                <a:effectLst/>
                <a:latin typeface="Arial" charset="0"/>
                <a:cs typeface="Arial" charset="0"/>
              </a:rPr>
              <a:t>objekt</a:t>
            </a:r>
            <a:endParaRPr lang="en-GB" sz="2800" b="1" dirty="0" smtClean="0">
              <a:effectLst/>
              <a:latin typeface="Arial" charset="0"/>
              <a:cs typeface="Arial" charset="0"/>
            </a:endParaRPr>
          </a:p>
          <a:p>
            <a:pPr marL="738188" lvl="1" indent="-280988" algn="just" eaLnBrk="1" hangingPunct="1">
              <a:lnSpc>
                <a:spcPct val="100000"/>
              </a:lnSpc>
              <a:spcBef>
                <a:spcPts val="700"/>
              </a:spcBef>
              <a:buClr>
                <a:srgbClr val="FFFFFF"/>
              </a:buClr>
              <a:buFont typeface="Arial" charset="0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sz="2800" dirty="0" smtClean="0"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= </a:t>
            </a:r>
            <a:r>
              <a:rPr lang="en-GB" sz="2800" dirty="0" err="1" smtClean="0"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zkoumaná</a:t>
            </a:r>
            <a:r>
              <a:rPr lang="en-GB" sz="2800" dirty="0" smtClean="0"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lang="en-GB" sz="2800" dirty="0" err="1" smtClean="0"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část</a:t>
            </a:r>
            <a:r>
              <a:rPr lang="en-GB" sz="2800" dirty="0" smtClean="0"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lang="en-GB" sz="2800" dirty="0" err="1" smtClean="0"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reálného</a:t>
            </a:r>
            <a:r>
              <a:rPr lang="en-GB" sz="2800" dirty="0" smtClean="0"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lang="en-GB" sz="2800" dirty="0" err="1" smtClean="0"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světa</a:t>
            </a:r>
            <a:r>
              <a:rPr lang="en-GB" sz="2800" dirty="0" smtClean="0"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; </a:t>
            </a:r>
          </a:p>
          <a:p>
            <a:pPr marL="738188" lvl="1" indent="-280988" algn="just" eaLnBrk="1" hangingPunct="1">
              <a:lnSpc>
                <a:spcPct val="100000"/>
              </a:lnSpc>
              <a:spcBef>
                <a:spcPts val="600"/>
              </a:spcBef>
              <a:buClr>
                <a:srgbClr val="FFFFFF"/>
              </a:buClr>
              <a:buFont typeface="Arial" charset="0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sz="2400" dirty="0" err="1" smtClean="0"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může</a:t>
            </a:r>
            <a:r>
              <a:rPr lang="en-GB" sz="2400" dirty="0" smtClean="0"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lang="en-GB" sz="2400" dirty="0" err="1" smtClean="0"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být</a:t>
            </a:r>
            <a:r>
              <a:rPr lang="en-GB" sz="2400" dirty="0" smtClean="0"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</a:t>
            </a:r>
          </a:p>
          <a:p>
            <a:pPr marL="338138" indent="-338138" algn="l" eaLnBrk="1" hangingPunct="1">
              <a:lnSpc>
                <a:spcPct val="100000"/>
              </a:lnSpc>
              <a:spcBef>
                <a:spcPts val="600"/>
              </a:spcBef>
              <a:buClr>
                <a:srgbClr val="FFFFFF"/>
              </a:buClr>
              <a:buFont typeface="Arial" charset="0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sz="2800" i="1" dirty="0" smtClean="0">
                <a:solidFill>
                  <a:srgbClr val="FFFFFF"/>
                </a:solidFill>
                <a:effectLst/>
                <a:latin typeface="Arial" charset="0"/>
              </a:rPr>
              <a:t>	</a:t>
            </a:r>
            <a:r>
              <a:rPr lang="en-GB" sz="2400" i="1" dirty="0" smtClean="0">
                <a:solidFill>
                  <a:srgbClr val="FFFFFF"/>
                </a:solidFill>
                <a:effectLst/>
                <a:latin typeface="Arial" charset="0"/>
              </a:rPr>
              <a:t>	</a:t>
            </a:r>
            <a:r>
              <a:rPr lang="en-GB" sz="2400" b="1" i="1" dirty="0" err="1" smtClean="0">
                <a:effectLst/>
                <a:latin typeface="Arial" charset="0"/>
                <a:cs typeface="Arial" charset="0"/>
              </a:rPr>
              <a:t>přirozený</a:t>
            </a:r>
            <a:r>
              <a:rPr lang="en-GB" sz="2400" dirty="0" smtClean="0">
                <a:solidFill>
                  <a:srgbClr val="FFFFFF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lang="en-GB" sz="2400" dirty="0" smtClean="0"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(</a:t>
            </a:r>
            <a:r>
              <a:rPr lang="en-GB" sz="2400" dirty="0" err="1" smtClean="0"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květina</a:t>
            </a:r>
            <a:r>
              <a:rPr lang="en-GB" sz="2400" dirty="0" smtClean="0"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, </a:t>
            </a:r>
            <a:r>
              <a:rPr lang="en-GB" sz="2400" dirty="0" err="1" smtClean="0"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včelí</a:t>
            </a:r>
            <a:r>
              <a:rPr lang="en-GB" sz="2400" dirty="0" smtClean="0"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lang="en-GB" sz="2400" dirty="0" err="1" smtClean="0"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roj,kardiovaskulární</a:t>
            </a:r>
            <a:r>
              <a:rPr lang="en-GB" sz="2400" dirty="0" smtClean="0"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lang="en-GB" sz="2400" dirty="0" smtClean="0">
                <a:solidFill>
                  <a:schemeClr val="tx1"/>
                </a:solidFill>
                <a:effectLst/>
                <a:latin typeface="Arial" charset="0"/>
              </a:rPr>
              <a:t>			</a:t>
            </a:r>
            <a:r>
              <a:rPr lang="en-GB" sz="2400" dirty="0" err="1" smtClean="0"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systém</a:t>
            </a:r>
            <a:r>
              <a:rPr lang="en-GB" sz="2400" dirty="0" smtClean="0"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lang="en-GB" sz="2400" dirty="0" err="1" smtClean="0"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člověka</a:t>
            </a:r>
            <a:r>
              <a:rPr lang="en-GB" sz="2400" dirty="0" smtClean="0"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, ...) </a:t>
            </a:r>
            <a:r>
              <a:rPr lang="en-GB" sz="2400" dirty="0" err="1" smtClean="0"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nebo</a:t>
            </a:r>
            <a:r>
              <a:rPr lang="en-GB" sz="2400" dirty="0" smtClean="0"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</a:t>
            </a:r>
          </a:p>
          <a:p>
            <a:pPr marL="338138" indent="-338138" algn="just" eaLnBrk="1" hangingPunct="1">
              <a:lnSpc>
                <a:spcPct val="100000"/>
              </a:lnSpc>
              <a:spcBef>
                <a:spcPts val="600"/>
              </a:spcBef>
              <a:buClr>
                <a:srgbClr val="FFFFFF"/>
              </a:buClr>
              <a:buFont typeface="Arial" charset="0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sz="2400" i="1" dirty="0" smtClean="0">
                <a:solidFill>
                  <a:srgbClr val="FFFFFF"/>
                </a:solidFill>
                <a:effectLst/>
                <a:latin typeface="Arial" charset="0"/>
              </a:rPr>
              <a:t>		</a:t>
            </a:r>
            <a:r>
              <a:rPr lang="en-GB" sz="2400" b="1" i="1" dirty="0" err="1" smtClean="0">
                <a:effectLst/>
                <a:latin typeface="Arial" charset="0"/>
                <a:cs typeface="Arial" charset="0"/>
              </a:rPr>
              <a:t>umělý</a:t>
            </a:r>
            <a:r>
              <a:rPr lang="en-GB" sz="2400" dirty="0" smtClean="0">
                <a:solidFill>
                  <a:srgbClr val="FFFFFF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lang="en-GB" sz="2400" dirty="0" smtClean="0"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(</a:t>
            </a:r>
            <a:r>
              <a:rPr lang="en-GB" sz="2400" dirty="0" err="1" smtClean="0"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počítač</a:t>
            </a:r>
            <a:r>
              <a:rPr lang="en-GB" sz="2400" dirty="0" smtClean="0"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, </a:t>
            </a:r>
            <a:r>
              <a:rPr lang="en-GB" sz="2400" dirty="0" err="1" smtClean="0"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tok</a:t>
            </a:r>
            <a:r>
              <a:rPr lang="en-GB" sz="2400" dirty="0" smtClean="0"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lang="en-GB" sz="2400" dirty="0" err="1" smtClean="0"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materiálu</a:t>
            </a:r>
            <a:r>
              <a:rPr lang="en-GB" sz="2400" dirty="0" smtClean="0"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lang="en-GB" sz="2400" dirty="0" err="1" smtClean="0"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ve</a:t>
            </a:r>
            <a:r>
              <a:rPr lang="en-GB" sz="2400" dirty="0" smtClean="0"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lang="en-GB" sz="2400" dirty="0" err="1" smtClean="0"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výrobním</a:t>
            </a:r>
            <a:r>
              <a:rPr lang="en-GB" sz="2400" dirty="0" smtClean="0"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lang="en-GB" sz="2400" dirty="0" smtClean="0">
                <a:solidFill>
                  <a:schemeClr val="tx1"/>
                </a:solidFill>
                <a:effectLst/>
                <a:latin typeface="Arial" charset="0"/>
              </a:rPr>
              <a:t>			</a:t>
            </a:r>
            <a:r>
              <a:rPr lang="en-GB" sz="2400" dirty="0" err="1" smtClean="0"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podniku</a:t>
            </a:r>
            <a:r>
              <a:rPr lang="en-GB" sz="2400" dirty="0" smtClean="0"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);</a:t>
            </a:r>
          </a:p>
          <a:p>
            <a:pPr marL="338138" indent="-338138" algn="just" eaLnBrk="1" hangingPunct="1">
              <a:lnSpc>
                <a:spcPct val="100000"/>
              </a:lnSpc>
              <a:spcBef>
                <a:spcPts val="600"/>
              </a:spcBef>
              <a:buClr>
                <a:srgbClr val="FFFFFF"/>
              </a:buClr>
              <a:buFont typeface="Arial" charset="0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sz="2400" i="1" dirty="0" smtClean="0">
                <a:solidFill>
                  <a:srgbClr val="FFFFFF"/>
                </a:solidFill>
                <a:effectLst/>
                <a:latin typeface="Arial" charset="0"/>
              </a:rPr>
              <a:t>		</a:t>
            </a:r>
            <a:r>
              <a:rPr lang="en-GB" sz="2400" b="1" i="1" dirty="0" err="1" smtClean="0">
                <a:effectLst/>
                <a:latin typeface="Arial" charset="0"/>
                <a:cs typeface="Arial" charset="0"/>
              </a:rPr>
              <a:t>existující</a:t>
            </a:r>
            <a:r>
              <a:rPr lang="en-GB" sz="2400" dirty="0" smtClean="0">
                <a:solidFill>
                  <a:srgbClr val="FFFFFF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lang="en-GB" sz="2400" dirty="0" err="1" smtClean="0"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nebo</a:t>
            </a:r>
            <a:r>
              <a:rPr lang="en-GB" sz="2400" dirty="0" smtClean="0">
                <a:solidFill>
                  <a:srgbClr val="FFFFFF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lang="en-GB" sz="2400" b="1" i="1" dirty="0" err="1" smtClean="0">
                <a:effectLst/>
                <a:latin typeface="Arial" charset="0"/>
                <a:cs typeface="Arial" charset="0"/>
              </a:rPr>
              <a:t>plánovaný</a:t>
            </a:r>
            <a:endParaRPr lang="en-GB" sz="2400" b="1" i="1" dirty="0" smtClean="0">
              <a:effectLst/>
              <a:latin typeface="Arial" charset="0"/>
              <a:cs typeface="Arial" charset="0"/>
            </a:endParaRPr>
          </a:p>
          <a:p>
            <a:pPr marL="338138" indent="-338138" algn="just" eaLnBrk="1" hangingPunct="1">
              <a:lnSpc>
                <a:spcPct val="100000"/>
              </a:lnSpc>
              <a:spcBef>
                <a:spcPts val="700"/>
              </a:spcBef>
              <a:buClr>
                <a:srgbClr val="FFFFFF"/>
              </a:buClr>
              <a:buFont typeface="Arial" charset="0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sz="2400" dirty="0" smtClean="0">
                <a:solidFill>
                  <a:schemeClr val="tx1"/>
                </a:solidFill>
                <a:effectLst/>
                <a:latin typeface="Arial" charset="0"/>
              </a:rPr>
              <a:t>	</a:t>
            </a:r>
            <a:r>
              <a:rPr lang="en-GB" sz="2800" dirty="0" smtClean="0"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= </a:t>
            </a:r>
            <a:r>
              <a:rPr lang="en-GB" sz="2800" dirty="0" err="1" smtClean="0"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zdroj</a:t>
            </a:r>
            <a:r>
              <a:rPr lang="en-GB" sz="2800" dirty="0" smtClean="0"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lang="en-GB" sz="2800" dirty="0" err="1" smtClean="0"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dat</a:t>
            </a:r>
            <a:r>
              <a:rPr lang="en-GB" sz="2800" dirty="0" smtClean="0"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o </a:t>
            </a:r>
            <a:r>
              <a:rPr lang="en-GB" sz="2800" dirty="0" err="1" smtClean="0"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svém</a:t>
            </a:r>
            <a:r>
              <a:rPr lang="en-GB" sz="2800" dirty="0" smtClean="0"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lang="en-GB" sz="2800" dirty="0" err="1" smtClean="0"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chování</a:t>
            </a:r>
            <a:endParaRPr lang="en-GB" sz="2800" dirty="0" smtClean="0"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fontAlgn="base"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GB" kern="0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Základní</a:t>
            </a:r>
            <a:r>
              <a:rPr lang="en-GB" kern="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GB" kern="0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pojmy</a:t>
            </a:r>
            <a:endParaRPr lang="en-GB" kern="0" dirty="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7169" name="Rectangle 1"/>
          <p:cNvSpPr>
            <a:spLocks noGrp="1" noChangeArrowheads="1"/>
          </p:cNvSpPr>
          <p:nvPr>
            <p:ph idx="1"/>
          </p:nvPr>
        </p:nvSpPr>
        <p:spPr>
          <a:noFill/>
          <a:ln>
            <a:noFill/>
            <a:round/>
            <a:headEnd/>
            <a:tailEnd/>
          </a:ln>
          <a:extLst/>
        </p:spPr>
        <p:txBody>
          <a:bodyPr anchor="t">
            <a:normAutofit/>
          </a:bodyPr>
          <a:lstStyle/>
          <a:p>
            <a:pPr marL="338138" indent="-338138" algn="just" eaLnBrk="1" hangingPunct="1">
              <a:lnSpc>
                <a:spcPct val="90000"/>
              </a:lnSpc>
              <a:spcBef>
                <a:spcPts val="700"/>
              </a:spcBef>
              <a:buFont typeface="Arial" charset="0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sz="2800" b="1" dirty="0" smtClean="0">
                <a:effectLst/>
                <a:latin typeface="Arial" charset="0"/>
                <a:cs typeface="Arial" charset="0"/>
              </a:rPr>
              <a:t>Model</a:t>
            </a:r>
          </a:p>
          <a:p>
            <a:pPr marL="338138" indent="-338138" algn="just" eaLnBrk="1" hangingPunct="1">
              <a:lnSpc>
                <a:spcPct val="90000"/>
              </a:lnSpc>
              <a:spcBef>
                <a:spcPts val="700"/>
              </a:spcBef>
              <a:buClr>
                <a:srgbClr val="FFFFFF"/>
              </a:buClr>
              <a:buFont typeface="Arial" charset="0"/>
              <a:buChar char="•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sz="2800" dirty="0" err="1" smtClean="0">
                <a:effectLst/>
                <a:latin typeface="Arial" charset="0"/>
                <a:cs typeface="Arial" charset="0"/>
              </a:rPr>
              <a:t>zjednodušený</a:t>
            </a:r>
            <a:r>
              <a:rPr lang="en-GB" sz="2800" dirty="0" smtClean="0">
                <a:effectLst/>
                <a:latin typeface="Arial" charset="0"/>
                <a:cs typeface="Arial" charset="0"/>
              </a:rPr>
              <a:t> </a:t>
            </a:r>
            <a:r>
              <a:rPr lang="en-GB" sz="2800" dirty="0" err="1" smtClean="0">
                <a:effectLst/>
                <a:latin typeface="Arial" charset="0"/>
                <a:cs typeface="Arial" charset="0"/>
              </a:rPr>
              <a:t>abstraktní</a:t>
            </a:r>
            <a:r>
              <a:rPr lang="en-GB" sz="2800" dirty="0" smtClean="0">
                <a:effectLst/>
                <a:latin typeface="Arial" charset="0"/>
                <a:cs typeface="Arial" charset="0"/>
              </a:rPr>
              <a:t> </a:t>
            </a:r>
            <a:r>
              <a:rPr lang="en-GB" sz="2800" dirty="0" err="1" smtClean="0">
                <a:effectLst/>
                <a:latin typeface="Arial" charset="0"/>
                <a:cs typeface="Arial" charset="0"/>
              </a:rPr>
              <a:t>popis</a:t>
            </a:r>
            <a:r>
              <a:rPr lang="en-GB" sz="2800" dirty="0" smtClean="0">
                <a:effectLst/>
                <a:latin typeface="Arial" charset="0"/>
                <a:cs typeface="Arial" charset="0"/>
              </a:rPr>
              <a:t> </a:t>
            </a:r>
            <a:r>
              <a:rPr lang="en-GB" sz="2800" dirty="0" err="1" smtClean="0">
                <a:effectLst/>
                <a:latin typeface="Arial" charset="0"/>
                <a:cs typeface="Arial" charset="0"/>
              </a:rPr>
              <a:t>reálného</a:t>
            </a:r>
            <a:r>
              <a:rPr lang="en-GB" sz="2800" dirty="0" smtClean="0">
                <a:effectLst/>
                <a:latin typeface="Arial" charset="0"/>
                <a:cs typeface="Arial" charset="0"/>
              </a:rPr>
              <a:t> </a:t>
            </a:r>
            <a:r>
              <a:rPr lang="en-GB" sz="2800" dirty="0" err="1" smtClean="0">
                <a:effectLst/>
                <a:latin typeface="Arial" charset="0"/>
                <a:cs typeface="Arial" charset="0"/>
              </a:rPr>
              <a:t>objektu</a:t>
            </a:r>
            <a:r>
              <a:rPr lang="en-GB" sz="2800" dirty="0" smtClean="0">
                <a:effectLst/>
                <a:latin typeface="Arial" charset="0"/>
                <a:cs typeface="Arial" charset="0"/>
              </a:rPr>
              <a:t> (</a:t>
            </a:r>
            <a:r>
              <a:rPr lang="en-GB" sz="2800" dirty="0" err="1" smtClean="0">
                <a:effectLst/>
                <a:latin typeface="Arial" charset="0"/>
                <a:cs typeface="Arial" charset="0"/>
              </a:rPr>
              <a:t>soubor</a:t>
            </a:r>
            <a:r>
              <a:rPr lang="en-GB" sz="2800" dirty="0" smtClean="0">
                <a:effectLst/>
                <a:latin typeface="Arial" charset="0"/>
                <a:cs typeface="Arial" charset="0"/>
              </a:rPr>
              <a:t> </a:t>
            </a:r>
            <a:r>
              <a:rPr lang="en-GB" sz="2800" dirty="0" err="1" smtClean="0">
                <a:effectLst/>
                <a:latin typeface="Arial" charset="0"/>
                <a:cs typeface="Arial" charset="0"/>
              </a:rPr>
              <a:t>vztahů</a:t>
            </a:r>
            <a:r>
              <a:rPr lang="en-GB" sz="2800" dirty="0" smtClean="0">
                <a:effectLst/>
                <a:latin typeface="Arial" charset="0"/>
                <a:cs typeface="Arial" charset="0"/>
              </a:rPr>
              <a:t>, resp. </a:t>
            </a:r>
            <a:r>
              <a:rPr lang="en-GB" sz="2800" dirty="0" err="1" smtClean="0">
                <a:effectLst/>
                <a:latin typeface="Arial" charset="0"/>
                <a:cs typeface="Arial" charset="0"/>
              </a:rPr>
              <a:t>instrukcí</a:t>
            </a:r>
            <a:r>
              <a:rPr lang="en-GB" sz="2800" dirty="0" smtClean="0">
                <a:effectLst/>
                <a:latin typeface="Arial" charset="0"/>
                <a:cs typeface="Arial" charset="0"/>
              </a:rPr>
              <a:t> pro </a:t>
            </a:r>
            <a:r>
              <a:rPr lang="en-GB" sz="2800" dirty="0" err="1" smtClean="0">
                <a:effectLst/>
                <a:latin typeface="Arial" charset="0"/>
                <a:cs typeface="Arial" charset="0"/>
              </a:rPr>
              <a:t>generování</a:t>
            </a:r>
            <a:r>
              <a:rPr lang="en-GB" sz="2800" dirty="0" smtClean="0">
                <a:effectLst/>
                <a:latin typeface="Arial" charset="0"/>
                <a:cs typeface="Arial" charset="0"/>
              </a:rPr>
              <a:t> </a:t>
            </a:r>
            <a:r>
              <a:rPr lang="en-GB" sz="2800" dirty="0" err="1" smtClean="0">
                <a:effectLst/>
                <a:latin typeface="Arial" charset="0"/>
                <a:cs typeface="Arial" charset="0"/>
              </a:rPr>
              <a:t>dat</a:t>
            </a:r>
            <a:r>
              <a:rPr lang="en-GB" sz="2800" dirty="0" smtClean="0">
                <a:effectLst/>
                <a:latin typeface="Arial" charset="0"/>
                <a:cs typeface="Arial" charset="0"/>
              </a:rPr>
              <a:t> </a:t>
            </a:r>
            <a:r>
              <a:rPr lang="en-GB" sz="2800" dirty="0" err="1" smtClean="0">
                <a:effectLst/>
                <a:latin typeface="Arial" charset="0"/>
                <a:cs typeface="Arial" charset="0"/>
              </a:rPr>
              <a:t>popisujících</a:t>
            </a:r>
            <a:r>
              <a:rPr lang="en-GB" sz="2800" dirty="0" smtClean="0">
                <a:effectLst/>
                <a:latin typeface="Arial" charset="0"/>
                <a:cs typeface="Arial" charset="0"/>
              </a:rPr>
              <a:t> </a:t>
            </a:r>
            <a:r>
              <a:rPr lang="en-GB" sz="2800" dirty="0" err="1" smtClean="0">
                <a:effectLst/>
                <a:latin typeface="Arial" charset="0"/>
                <a:cs typeface="Arial" charset="0"/>
              </a:rPr>
              <a:t>chování</a:t>
            </a:r>
            <a:r>
              <a:rPr lang="en-GB" sz="2800" dirty="0" smtClean="0">
                <a:effectLst/>
                <a:latin typeface="Arial" charset="0"/>
                <a:cs typeface="Arial" charset="0"/>
              </a:rPr>
              <a:t> </a:t>
            </a:r>
            <a:r>
              <a:rPr lang="en-GB" sz="2800" dirty="0" err="1" smtClean="0">
                <a:effectLst/>
                <a:latin typeface="Arial" charset="0"/>
                <a:cs typeface="Arial" charset="0"/>
              </a:rPr>
              <a:t>reálného</a:t>
            </a:r>
            <a:r>
              <a:rPr lang="en-GB" sz="2800" dirty="0" smtClean="0">
                <a:effectLst/>
                <a:latin typeface="Arial" charset="0"/>
                <a:cs typeface="Arial" charset="0"/>
              </a:rPr>
              <a:t> </a:t>
            </a:r>
            <a:r>
              <a:rPr lang="en-GB" sz="2800" dirty="0" err="1" smtClean="0">
                <a:effectLst/>
                <a:latin typeface="Arial" charset="0"/>
                <a:cs typeface="Arial" charset="0"/>
              </a:rPr>
              <a:t>objektu</a:t>
            </a:r>
            <a:r>
              <a:rPr lang="en-GB" sz="2800" dirty="0" smtClean="0">
                <a:effectLst/>
                <a:latin typeface="Arial" charset="0"/>
                <a:cs typeface="Arial" charset="0"/>
              </a:rPr>
              <a:t>;</a:t>
            </a:r>
          </a:p>
          <a:p>
            <a:pPr marL="338138" indent="-338138" algn="just" eaLnBrk="1" hangingPunct="1">
              <a:lnSpc>
                <a:spcPct val="90000"/>
              </a:lnSpc>
              <a:spcBef>
                <a:spcPts val="700"/>
              </a:spcBef>
              <a:buClr>
                <a:srgbClr val="FFFFFF"/>
              </a:buClr>
              <a:buFont typeface="Arial" charset="0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sz="3200" dirty="0" smtClean="0">
                <a:effectLst/>
                <a:latin typeface="Arial" charset="0"/>
              </a:rPr>
              <a:t>	</a:t>
            </a:r>
            <a:r>
              <a:rPr lang="en-GB" sz="3200" i="1" dirty="0" err="1" smtClean="0">
                <a:effectLst/>
                <a:latin typeface="Arial" charset="0"/>
                <a:cs typeface="Arial" charset="0"/>
              </a:rPr>
              <a:t>inverzní</a:t>
            </a:r>
            <a:r>
              <a:rPr lang="en-GB" sz="3200" i="1" dirty="0" smtClean="0">
                <a:effectLst/>
                <a:latin typeface="Arial" charset="0"/>
                <a:cs typeface="Arial" charset="0"/>
              </a:rPr>
              <a:t> </a:t>
            </a:r>
            <a:r>
              <a:rPr lang="en-GB" sz="3200" i="1" dirty="0" err="1" smtClean="0">
                <a:effectLst/>
                <a:latin typeface="Arial" charset="0"/>
                <a:cs typeface="Arial" charset="0"/>
              </a:rPr>
              <a:t>problé</a:t>
            </a:r>
            <a:r>
              <a:rPr lang="en-GB" sz="3200" i="1" dirty="0" err="1" smtClean="0">
                <a:effectLst/>
                <a:latin typeface="Arial" charset="0"/>
              </a:rPr>
              <a:t>m</a:t>
            </a:r>
            <a:endParaRPr lang="en-GB" sz="3200" i="1" dirty="0" smtClean="0">
              <a:effectLst/>
              <a:latin typeface="Arial" charset="0"/>
            </a:endParaRPr>
          </a:p>
          <a:p>
            <a:pPr marL="338138" indent="-338138" algn="l" eaLnBrk="1" hangingPunct="1">
              <a:lnSpc>
                <a:spcPct val="90000"/>
              </a:lnSpc>
              <a:spcBef>
                <a:spcPts val="700"/>
              </a:spcBef>
              <a:buClr>
                <a:srgbClr val="FFFFFF"/>
              </a:buClr>
              <a:buFont typeface="Arial" charset="0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sz="2800" dirty="0" smtClean="0">
                <a:effectLst/>
                <a:latin typeface="Arial" charset="0"/>
                <a:cs typeface="Arial" charset="0"/>
              </a:rPr>
              <a:t>	</a:t>
            </a:r>
            <a:r>
              <a:rPr lang="en-GB" sz="2800" dirty="0" smtClean="0">
                <a:effectLst/>
                <a:latin typeface="Arial" charset="0"/>
              </a:rPr>
              <a:t>(</a:t>
            </a:r>
            <a:r>
              <a:rPr lang="en-GB" sz="2800" dirty="0" err="1" smtClean="0">
                <a:effectLst/>
                <a:latin typeface="Arial" charset="0"/>
                <a:cs typeface="Arial" charset="0"/>
              </a:rPr>
              <a:t>při</a:t>
            </a:r>
            <a:r>
              <a:rPr lang="en-GB" sz="2800" dirty="0" smtClean="0">
                <a:effectLst/>
                <a:latin typeface="Arial" charset="0"/>
                <a:cs typeface="Arial" charset="0"/>
              </a:rPr>
              <a:t> </a:t>
            </a:r>
            <a:r>
              <a:rPr lang="en-GB" sz="2800" dirty="0" err="1" smtClean="0">
                <a:effectLst/>
                <a:latin typeface="Arial" charset="0"/>
                <a:cs typeface="Arial" charset="0"/>
              </a:rPr>
              <a:t>tvorbě</a:t>
            </a:r>
            <a:r>
              <a:rPr lang="en-GB" sz="2800" dirty="0" smtClean="0">
                <a:effectLst/>
                <a:latin typeface="Arial" charset="0"/>
                <a:cs typeface="Arial" charset="0"/>
              </a:rPr>
              <a:t> </a:t>
            </a:r>
            <a:r>
              <a:rPr lang="en-GB" sz="2800" dirty="0" err="1" smtClean="0">
                <a:effectLst/>
                <a:latin typeface="Arial" charset="0"/>
                <a:cs typeface="Arial" charset="0"/>
              </a:rPr>
              <a:t>modelu</a:t>
            </a:r>
            <a:r>
              <a:rPr lang="en-GB" sz="2800" dirty="0" smtClean="0">
                <a:effectLst/>
                <a:latin typeface="Arial" charset="0"/>
                <a:cs typeface="Arial" charset="0"/>
              </a:rPr>
              <a:t> se </a:t>
            </a:r>
            <a:r>
              <a:rPr lang="en-GB" sz="2800" dirty="0" err="1" smtClean="0">
                <a:effectLst/>
                <a:latin typeface="Arial" charset="0"/>
                <a:cs typeface="Arial" charset="0"/>
              </a:rPr>
              <a:t>vyskytují</a:t>
            </a:r>
            <a:r>
              <a:rPr lang="en-GB" sz="2800" dirty="0" smtClean="0">
                <a:effectLst/>
                <a:latin typeface="Arial" charset="0"/>
                <a:cs typeface="Arial" charset="0"/>
              </a:rPr>
              <a:t> </a:t>
            </a:r>
            <a:r>
              <a:rPr lang="en-GB" sz="2800" dirty="0" err="1" smtClean="0">
                <a:effectLst/>
                <a:latin typeface="Arial" charset="0"/>
                <a:cs typeface="Arial" charset="0"/>
              </a:rPr>
              <a:t>mnohá</a:t>
            </a:r>
            <a:r>
              <a:rPr lang="en-GB" sz="2800" dirty="0" smtClean="0">
                <a:effectLst/>
                <a:latin typeface="Arial" charset="0"/>
                <a:cs typeface="Arial" charset="0"/>
              </a:rPr>
              <a:t> </a:t>
            </a:r>
            <a:r>
              <a:rPr lang="en-GB" sz="2800" i="1" dirty="0" err="1" smtClean="0">
                <a:effectLst/>
                <a:latin typeface="Arial" charset="0"/>
                <a:cs typeface="Arial" charset="0"/>
              </a:rPr>
              <a:t>omezení</a:t>
            </a:r>
            <a:r>
              <a:rPr lang="en-GB" sz="2800" dirty="0" smtClean="0">
                <a:effectLst/>
                <a:latin typeface="Arial" charset="0"/>
                <a:cs typeface="Arial" charset="0"/>
              </a:rPr>
              <a:t> - </a:t>
            </a:r>
            <a:r>
              <a:rPr lang="en-GB" sz="2800" dirty="0" err="1" smtClean="0">
                <a:effectLst/>
                <a:latin typeface="Arial" charset="0"/>
                <a:cs typeface="Arial" charset="0"/>
              </a:rPr>
              <a:t>neúplná</a:t>
            </a:r>
            <a:r>
              <a:rPr lang="en-GB" sz="2800" dirty="0" smtClean="0">
                <a:effectLst/>
                <a:latin typeface="Arial" charset="0"/>
                <a:cs typeface="Arial" charset="0"/>
              </a:rPr>
              <a:t> data </a:t>
            </a:r>
            <a:r>
              <a:rPr lang="en-GB" sz="2800" dirty="0" err="1" smtClean="0">
                <a:effectLst/>
                <a:latin typeface="Arial" charset="0"/>
                <a:cs typeface="Arial" charset="0"/>
              </a:rPr>
              <a:t>díky</a:t>
            </a:r>
            <a:r>
              <a:rPr lang="en-GB" sz="2800" dirty="0" smtClean="0">
                <a:effectLst/>
                <a:latin typeface="Arial" charset="0"/>
                <a:cs typeface="Arial" charset="0"/>
              </a:rPr>
              <a:t> </a:t>
            </a:r>
            <a:r>
              <a:rPr lang="en-GB" sz="2800" dirty="0" err="1" smtClean="0">
                <a:effectLst/>
                <a:latin typeface="Arial" charset="0"/>
                <a:cs typeface="Arial" charset="0"/>
              </a:rPr>
              <a:t>nedokonalému</a:t>
            </a:r>
            <a:r>
              <a:rPr lang="en-GB" sz="2800" dirty="0" smtClean="0">
                <a:effectLst/>
                <a:latin typeface="Arial" charset="0"/>
                <a:cs typeface="Arial" charset="0"/>
              </a:rPr>
              <a:t> </a:t>
            </a:r>
            <a:r>
              <a:rPr lang="en-GB" sz="2800" dirty="0" err="1" smtClean="0">
                <a:effectLst/>
                <a:latin typeface="Arial" charset="0"/>
                <a:cs typeface="Arial" charset="0"/>
              </a:rPr>
              <a:t>vzorkování</a:t>
            </a:r>
            <a:r>
              <a:rPr lang="en-GB" sz="2800" dirty="0" smtClean="0">
                <a:effectLst/>
                <a:latin typeface="Arial" charset="0"/>
                <a:cs typeface="Arial" charset="0"/>
              </a:rPr>
              <a:t>, resp. </a:t>
            </a:r>
            <a:r>
              <a:rPr lang="en-GB" sz="2800" dirty="0" err="1" smtClean="0">
                <a:effectLst/>
                <a:latin typeface="Arial" charset="0"/>
                <a:cs typeface="Arial" charset="0"/>
              </a:rPr>
              <a:t>nevhodnému</a:t>
            </a:r>
            <a:r>
              <a:rPr lang="en-GB" sz="2800" dirty="0" smtClean="0">
                <a:effectLst/>
                <a:latin typeface="Arial" charset="0"/>
                <a:cs typeface="Arial" charset="0"/>
              </a:rPr>
              <a:t> </a:t>
            </a:r>
            <a:r>
              <a:rPr lang="en-GB" sz="2800" dirty="0" err="1" smtClean="0">
                <a:effectLst/>
                <a:latin typeface="Arial" charset="0"/>
                <a:cs typeface="Arial" charset="0"/>
              </a:rPr>
              <a:t>počtu</a:t>
            </a:r>
            <a:r>
              <a:rPr lang="en-GB" sz="2800" dirty="0" smtClean="0">
                <a:effectLst/>
                <a:latin typeface="Arial" charset="0"/>
                <a:cs typeface="Arial" charset="0"/>
              </a:rPr>
              <a:t> </a:t>
            </a:r>
            <a:r>
              <a:rPr lang="en-GB" sz="2800" dirty="0" err="1" smtClean="0">
                <a:effectLst/>
                <a:latin typeface="Arial" charset="0"/>
                <a:cs typeface="Arial" charset="0"/>
              </a:rPr>
              <a:t>nebo</a:t>
            </a:r>
            <a:r>
              <a:rPr lang="en-GB" sz="2800" dirty="0" smtClean="0">
                <a:effectLst/>
                <a:latin typeface="Arial" charset="0"/>
                <a:cs typeface="Arial" charset="0"/>
              </a:rPr>
              <a:t> </a:t>
            </a:r>
            <a:r>
              <a:rPr lang="en-GB" sz="2800" dirty="0" err="1" smtClean="0">
                <a:effectLst/>
                <a:latin typeface="Arial" charset="0"/>
                <a:cs typeface="Arial" charset="0"/>
              </a:rPr>
              <a:t>nepřesně</a:t>
            </a:r>
            <a:r>
              <a:rPr lang="en-GB" sz="2800" dirty="0" smtClean="0">
                <a:effectLst/>
                <a:latin typeface="Arial" charset="0"/>
                <a:cs typeface="Arial" charset="0"/>
              </a:rPr>
              <a:t> </a:t>
            </a:r>
            <a:r>
              <a:rPr lang="en-GB" sz="2800" dirty="0" err="1" smtClean="0">
                <a:effectLst/>
                <a:latin typeface="Arial" charset="0"/>
                <a:cs typeface="Arial" charset="0"/>
              </a:rPr>
              <a:t>stanoveným</a:t>
            </a:r>
            <a:r>
              <a:rPr lang="en-GB" sz="2800" dirty="0" smtClean="0">
                <a:effectLst/>
                <a:latin typeface="Arial" charset="0"/>
                <a:cs typeface="Arial" charset="0"/>
              </a:rPr>
              <a:t> </a:t>
            </a:r>
            <a:r>
              <a:rPr lang="en-GB" sz="2800" dirty="0" err="1" smtClean="0">
                <a:effectLst/>
                <a:latin typeface="Arial" charset="0"/>
                <a:cs typeface="Arial" charset="0"/>
              </a:rPr>
              <a:t>podmínkám</a:t>
            </a:r>
            <a:r>
              <a:rPr lang="en-GB" sz="2800" dirty="0" smtClean="0">
                <a:effectLst/>
                <a:latin typeface="Arial" charset="0"/>
                <a:cs typeface="Arial" charset="0"/>
              </a:rPr>
              <a:t> </a:t>
            </a:r>
            <a:r>
              <a:rPr lang="en-GB" sz="2800" dirty="0" err="1" smtClean="0">
                <a:effectLst/>
                <a:latin typeface="Arial" charset="0"/>
                <a:cs typeface="Arial" charset="0"/>
              </a:rPr>
              <a:t>provedených</a:t>
            </a:r>
            <a:r>
              <a:rPr lang="en-GB" sz="2800" dirty="0" smtClean="0">
                <a:effectLst/>
                <a:latin typeface="Arial" charset="0"/>
                <a:cs typeface="Arial" charset="0"/>
              </a:rPr>
              <a:t> </a:t>
            </a:r>
            <a:r>
              <a:rPr lang="en-GB" sz="2800" dirty="0" err="1" smtClean="0">
                <a:effectLst/>
                <a:latin typeface="Arial" charset="0"/>
                <a:cs typeface="Arial" charset="0"/>
              </a:rPr>
              <a:t>experimentů</a:t>
            </a:r>
            <a:r>
              <a:rPr lang="en-GB" sz="2800" dirty="0" smtClean="0">
                <a:effectLst/>
                <a:latin typeface="Arial" charset="0"/>
              </a:rPr>
              <a:t>)</a:t>
            </a:r>
            <a:r>
              <a:rPr lang="ar-SA" sz="2800" dirty="0" smtClean="0">
                <a:effectLst/>
                <a:latin typeface="Arial" charset="0"/>
                <a:cs typeface="Arial" charset="0"/>
              </a:rPr>
              <a:t>‏</a:t>
            </a:r>
            <a:endParaRPr lang="en-GB" sz="2800" dirty="0" smtClean="0">
              <a:effectLst/>
              <a:latin typeface="Arial" charset="0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1763688" y="0"/>
            <a:ext cx="59436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FFFF00"/>
              </a:buClr>
              <a:buSzTx/>
              <a:buFont typeface="Times New Roman" pitchFamily="16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kumimoji="0" lang="en-GB" sz="4400" b="0" i="0" u="none" strike="noStrike" kern="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en-GB" kern="0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Základní</a:t>
            </a:r>
            <a:r>
              <a:rPr lang="en-GB" kern="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GB" kern="0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pojmy</a:t>
            </a:r>
            <a:endParaRPr lang="cs-CZ" dirty="0"/>
          </a:p>
        </p:txBody>
      </p:sp>
      <p:sp>
        <p:nvSpPr>
          <p:cNvPr id="7169" name="Rectangle 1"/>
          <p:cNvSpPr>
            <a:spLocks noGrp="1" noChangeArrowheads="1"/>
          </p:cNvSpPr>
          <p:nvPr>
            <p:ph idx="1"/>
          </p:nvPr>
        </p:nvSpPr>
        <p:spPr>
          <a:noFill/>
          <a:ln>
            <a:noFill/>
            <a:round/>
            <a:headEnd/>
            <a:tailEnd/>
          </a:ln>
          <a:extLst/>
        </p:spPr>
        <p:txBody>
          <a:bodyPr anchor="t">
            <a:normAutofit lnSpcReduction="10000"/>
          </a:bodyPr>
          <a:lstStyle/>
          <a:p>
            <a:pPr marL="338138" indent="-338138" algn="just" eaLnBrk="1" hangingPunct="1">
              <a:lnSpc>
                <a:spcPct val="90000"/>
              </a:lnSpc>
              <a:spcBef>
                <a:spcPts val="700"/>
              </a:spcBef>
              <a:buFont typeface="Arial" charset="0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sz="2800" b="1" dirty="0" smtClean="0">
                <a:effectLst/>
                <a:latin typeface="Arial" charset="0"/>
                <a:cs typeface="Arial" charset="0"/>
              </a:rPr>
              <a:t>Model</a:t>
            </a:r>
          </a:p>
          <a:p>
            <a:pPr marL="338138" indent="-338138" algn="just">
              <a:lnSpc>
                <a:spcPct val="90000"/>
              </a:lnSpc>
              <a:spcBef>
                <a:spcPts val="700"/>
              </a:spcBef>
              <a:buClr>
                <a:srgbClr val="FFFFFF"/>
              </a:buClr>
              <a:buFont typeface="Arial" charset="0"/>
              <a:buChar char="•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sz="2800" dirty="0" smtClean="0">
                <a:latin typeface="Arial" charset="0"/>
                <a:cs typeface="Arial" charset="0"/>
              </a:rPr>
              <a:t>Model - </a:t>
            </a:r>
            <a:r>
              <a:rPr lang="en-GB" sz="2800" dirty="0" err="1" smtClean="0">
                <a:latin typeface="Arial" charset="0"/>
                <a:cs typeface="Arial" charset="0"/>
              </a:rPr>
              <a:t>napodobenina</a:t>
            </a:r>
            <a:r>
              <a:rPr lang="en-GB" sz="2800" dirty="0" smtClean="0">
                <a:latin typeface="Arial" charset="0"/>
                <a:cs typeface="Arial" charset="0"/>
              </a:rPr>
              <a:t> </a:t>
            </a:r>
            <a:r>
              <a:rPr lang="en-GB" sz="2800" dirty="0" err="1" smtClean="0">
                <a:latin typeface="Arial" charset="0"/>
                <a:cs typeface="Arial" charset="0"/>
              </a:rPr>
              <a:t>systemu</a:t>
            </a:r>
            <a:r>
              <a:rPr lang="en-GB" sz="2800" dirty="0" smtClean="0">
                <a:latin typeface="Arial" charset="0"/>
                <a:cs typeface="Arial" charset="0"/>
              </a:rPr>
              <a:t> </a:t>
            </a:r>
            <a:r>
              <a:rPr lang="en-GB" sz="2800" dirty="0" err="1" smtClean="0">
                <a:latin typeface="Arial" charset="0"/>
                <a:cs typeface="Arial" charset="0"/>
              </a:rPr>
              <a:t>jiným</a:t>
            </a:r>
            <a:r>
              <a:rPr lang="en-GB" sz="2800" dirty="0" smtClean="0">
                <a:latin typeface="Arial" charset="0"/>
                <a:cs typeface="Arial" charset="0"/>
              </a:rPr>
              <a:t> </a:t>
            </a:r>
            <a:r>
              <a:rPr lang="en-GB" sz="2800" dirty="0" err="1" smtClean="0">
                <a:latin typeface="Arial" charset="0"/>
                <a:cs typeface="Arial" charset="0"/>
              </a:rPr>
              <a:t>systémem</a:t>
            </a:r>
            <a:r>
              <a:rPr lang="en-GB" sz="2800" dirty="0" smtClean="0">
                <a:latin typeface="Arial" charset="0"/>
                <a:cs typeface="Arial" charset="0"/>
              </a:rPr>
              <a:t>.</a:t>
            </a:r>
          </a:p>
          <a:p>
            <a:pPr marL="338138" indent="-338138" algn="just">
              <a:lnSpc>
                <a:spcPct val="90000"/>
              </a:lnSpc>
              <a:spcBef>
                <a:spcPts val="700"/>
              </a:spcBef>
              <a:buClr>
                <a:srgbClr val="FFFFFF"/>
              </a:buClr>
              <a:buFont typeface="Arial" charset="0"/>
              <a:buChar char="•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sz="2800" dirty="0" err="1" smtClean="0">
                <a:latin typeface="Arial" charset="0"/>
                <a:cs typeface="Arial" charset="0"/>
              </a:rPr>
              <a:t>reprezentace</a:t>
            </a:r>
            <a:r>
              <a:rPr lang="en-GB" sz="2800" dirty="0" smtClean="0">
                <a:latin typeface="Arial" charset="0"/>
                <a:cs typeface="Arial" charset="0"/>
              </a:rPr>
              <a:t> </a:t>
            </a:r>
            <a:r>
              <a:rPr lang="en-GB" sz="2800" dirty="0" err="1" smtClean="0">
                <a:latin typeface="Arial" charset="0"/>
                <a:cs typeface="Arial" charset="0"/>
              </a:rPr>
              <a:t>znalostí</a:t>
            </a:r>
            <a:endParaRPr lang="en-GB" sz="2800" dirty="0" smtClean="0">
              <a:latin typeface="Arial" charset="0"/>
              <a:cs typeface="Arial" charset="0"/>
            </a:endParaRPr>
          </a:p>
          <a:p>
            <a:pPr marL="338138" indent="-338138" algn="just">
              <a:lnSpc>
                <a:spcPct val="90000"/>
              </a:lnSpc>
              <a:spcBef>
                <a:spcPts val="700"/>
              </a:spcBef>
              <a:buClr>
                <a:srgbClr val="FFFFFF"/>
              </a:buClr>
              <a:buFont typeface="Arial" charset="0"/>
              <a:buChar char="•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sz="2800" dirty="0" err="1" smtClean="0">
                <a:latin typeface="Arial" charset="0"/>
                <a:cs typeface="Arial" charset="0"/>
              </a:rPr>
              <a:t>fyzikální</a:t>
            </a:r>
            <a:r>
              <a:rPr lang="en-GB" sz="2800" dirty="0" smtClean="0">
                <a:latin typeface="Arial" charset="0"/>
                <a:cs typeface="Arial" charset="0"/>
              </a:rPr>
              <a:t>, </a:t>
            </a:r>
            <a:r>
              <a:rPr lang="en-GB" sz="2800" dirty="0" err="1" smtClean="0">
                <a:latin typeface="Arial" charset="0"/>
                <a:cs typeface="Arial" charset="0"/>
              </a:rPr>
              <a:t>matematické</a:t>
            </a:r>
            <a:r>
              <a:rPr lang="en-GB" sz="2800" dirty="0" smtClean="0">
                <a:latin typeface="Arial" charset="0"/>
                <a:cs typeface="Arial" charset="0"/>
              </a:rPr>
              <a:t>, </a:t>
            </a:r>
            <a:r>
              <a:rPr lang="en-GB" sz="2800" dirty="0" err="1" smtClean="0">
                <a:latin typeface="Arial" charset="0"/>
                <a:cs typeface="Arial" charset="0"/>
              </a:rPr>
              <a:t>statické</a:t>
            </a:r>
            <a:r>
              <a:rPr lang="en-GB" sz="2800" dirty="0" smtClean="0">
                <a:latin typeface="Arial" charset="0"/>
                <a:cs typeface="Arial" charset="0"/>
              </a:rPr>
              <a:t>, </a:t>
            </a:r>
            <a:r>
              <a:rPr lang="en-GB" sz="2800" dirty="0" err="1" smtClean="0">
                <a:latin typeface="Arial" charset="0"/>
                <a:cs typeface="Arial" charset="0"/>
              </a:rPr>
              <a:t>či</a:t>
            </a:r>
            <a:r>
              <a:rPr lang="en-GB" sz="2800" dirty="0" smtClean="0">
                <a:latin typeface="Arial" charset="0"/>
                <a:cs typeface="Arial" charset="0"/>
              </a:rPr>
              <a:t> </a:t>
            </a:r>
            <a:r>
              <a:rPr lang="en-GB" sz="2800" dirty="0" err="1" smtClean="0">
                <a:latin typeface="Arial" charset="0"/>
                <a:cs typeface="Arial" charset="0"/>
              </a:rPr>
              <a:t>dynamické</a:t>
            </a:r>
            <a:r>
              <a:rPr lang="en-GB" sz="2800" dirty="0" smtClean="0">
                <a:latin typeface="Arial" charset="0"/>
                <a:cs typeface="Arial" charset="0"/>
              </a:rPr>
              <a:t> </a:t>
            </a:r>
            <a:r>
              <a:rPr lang="en-GB" sz="2800" dirty="0" err="1" smtClean="0">
                <a:latin typeface="Arial" charset="0"/>
                <a:cs typeface="Arial" charset="0"/>
              </a:rPr>
              <a:t>modely</a:t>
            </a:r>
            <a:endParaRPr lang="en-GB" sz="2800" dirty="0" smtClean="0">
              <a:latin typeface="Arial" charset="0"/>
              <a:cs typeface="Arial" charset="0"/>
            </a:endParaRPr>
          </a:p>
          <a:p>
            <a:pPr marL="338138" indent="-338138" algn="just">
              <a:lnSpc>
                <a:spcPct val="90000"/>
              </a:lnSpc>
              <a:spcBef>
                <a:spcPts val="700"/>
              </a:spcBef>
              <a:buClr>
                <a:srgbClr val="FFFFFF"/>
              </a:buClr>
              <a:buFont typeface="Arial" charset="0"/>
              <a:buChar char="•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sz="2800" dirty="0" smtClean="0">
                <a:latin typeface="Arial" charset="0"/>
                <a:cs typeface="Arial" charset="0"/>
              </a:rPr>
              <a:t>E.g. v = a*t</a:t>
            </a:r>
            <a:endParaRPr lang="cs-CZ" sz="2800" dirty="0" smtClean="0">
              <a:latin typeface="Arial" charset="0"/>
              <a:cs typeface="Arial" charset="0"/>
            </a:endParaRPr>
          </a:p>
          <a:p>
            <a:pPr marL="338138" indent="-338138" algn="just">
              <a:lnSpc>
                <a:spcPct val="90000"/>
              </a:lnSpc>
              <a:spcBef>
                <a:spcPts val="700"/>
              </a:spcBef>
              <a:buClr>
                <a:srgbClr val="FFFFFF"/>
              </a:buClr>
              <a:buFont typeface="Arial" charset="0"/>
              <a:buChar char="•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endParaRPr lang="cs-CZ" sz="2800" dirty="0" smtClean="0">
              <a:latin typeface="Arial" charset="0"/>
              <a:cs typeface="Arial" charset="0"/>
            </a:endParaRPr>
          </a:p>
          <a:p>
            <a:pPr marL="338138" indent="-338138" algn="just">
              <a:lnSpc>
                <a:spcPct val="90000"/>
              </a:lnSpc>
              <a:spcBef>
                <a:spcPts val="700"/>
              </a:spcBef>
              <a:buClr>
                <a:srgbClr val="FFFFFF"/>
              </a:buClr>
              <a:buFont typeface="Arial" charset="0"/>
              <a:buChar char="•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sz="2800" dirty="0" smtClean="0">
                <a:latin typeface="Arial" charset="0"/>
                <a:cs typeface="Arial" charset="0"/>
              </a:rPr>
              <a:t>Modelování: jen to co známe</a:t>
            </a:r>
          </a:p>
          <a:p>
            <a:pPr marL="338138" indent="-338138" algn="just">
              <a:lnSpc>
                <a:spcPct val="90000"/>
              </a:lnSpc>
              <a:spcBef>
                <a:spcPts val="700"/>
              </a:spcBef>
              <a:buClr>
                <a:srgbClr val="FFFFFF"/>
              </a:buClr>
              <a:buFont typeface="Arial" charset="0"/>
              <a:buChar char="•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sz="2800" dirty="0" smtClean="0">
                <a:latin typeface="Arial" charset="0"/>
                <a:cs typeface="Arial" charset="0"/>
              </a:rPr>
              <a:t>Simulace: získávání nových znalostí o systému pozorováním jeho modelu</a:t>
            </a:r>
            <a:endParaRPr lang="en-GB" sz="2800" dirty="0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/>
          <p:cNvSpPr>
            <a:spLocks noGrp="1" noChangeArrowheads="1"/>
          </p:cNvSpPr>
          <p:nvPr>
            <p:ph type="title"/>
          </p:nvPr>
        </p:nvSpPr>
        <p:spPr>
          <a:xfrm>
            <a:off x="1979712" y="0"/>
            <a:ext cx="5943600" cy="1219200"/>
          </a:xfrm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lnSpc>
                <a:spcPct val="100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GB" dirty="0" err="1" smtClean="0"/>
              <a:t>Základní</a:t>
            </a:r>
            <a:r>
              <a:rPr lang="en-GB" dirty="0" smtClean="0"/>
              <a:t> </a:t>
            </a:r>
            <a:r>
              <a:rPr lang="en-GB" dirty="0" err="1" smtClean="0"/>
              <a:t>pojmy</a:t>
            </a:r>
            <a:endParaRPr lang="en-GB" dirty="0" smtClean="0"/>
          </a:p>
        </p:txBody>
      </p:sp>
      <p:sp>
        <p:nvSpPr>
          <p:cNvPr id="19461" name="Rectangle 2"/>
          <p:cNvSpPr>
            <a:spLocks noGrp="1" noChangeArrowheads="1"/>
          </p:cNvSpPr>
          <p:nvPr>
            <p:ph sz="half" idx="1"/>
          </p:nvPr>
        </p:nvSpPr>
        <p:spPr>
          <a:xfrm>
            <a:off x="304800" y="1981200"/>
            <a:ext cx="8458200" cy="990600"/>
          </a:xfrm>
        </p:spPr>
        <p:txBody>
          <a:bodyPr lIns="91440" tIns="45720" rIns="91440" bIns="45720"/>
          <a:lstStyle/>
          <a:p>
            <a:pPr algn="ctr" eaLnBrk="1" hangingPunct="1">
              <a:lnSpc>
                <a:spcPct val="100000"/>
              </a:lnSpc>
              <a:spcBef>
                <a:spcPts val="700"/>
              </a:spcBef>
              <a:buFont typeface="Arial" charset="0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dirty="0" err="1" smtClean="0">
                <a:latin typeface="Arial" charset="0"/>
              </a:rPr>
              <a:t>r</a:t>
            </a:r>
            <a:r>
              <a:rPr lang="en-GB" dirty="0" err="1" smtClean="0">
                <a:latin typeface="Arial" charset="0"/>
                <a:cs typeface="Arial" charset="0"/>
              </a:rPr>
              <a:t>eálný</a:t>
            </a:r>
            <a:r>
              <a:rPr lang="en-GB" dirty="0" smtClean="0">
                <a:latin typeface="Arial" charset="0"/>
                <a:cs typeface="Arial" charset="0"/>
              </a:rPr>
              <a:t> </a:t>
            </a:r>
            <a:r>
              <a:rPr lang="en-GB" dirty="0" err="1" smtClean="0">
                <a:latin typeface="Arial" charset="0"/>
                <a:cs typeface="Arial" charset="0"/>
              </a:rPr>
              <a:t>objekt</a:t>
            </a:r>
            <a:r>
              <a:rPr lang="en-GB" dirty="0" smtClean="0">
                <a:latin typeface="Arial" charset="0"/>
                <a:cs typeface="Arial" charset="0"/>
              </a:rPr>
              <a:t> a </a:t>
            </a:r>
            <a:r>
              <a:rPr lang="en-GB" dirty="0" err="1" smtClean="0">
                <a:latin typeface="Arial" charset="0"/>
                <a:cs typeface="Arial" charset="0"/>
              </a:rPr>
              <a:t>jeho</a:t>
            </a:r>
            <a:r>
              <a:rPr lang="en-GB" dirty="0" smtClean="0">
                <a:latin typeface="Arial" charset="0"/>
                <a:cs typeface="Arial" charset="0"/>
              </a:rPr>
              <a:t> model </a:t>
            </a:r>
            <a:r>
              <a:rPr lang="en-GB" dirty="0" err="1" smtClean="0">
                <a:latin typeface="Arial" charset="0"/>
                <a:cs typeface="Arial" charset="0"/>
              </a:rPr>
              <a:t>jsou</a:t>
            </a:r>
            <a:r>
              <a:rPr lang="en-GB" dirty="0" smtClean="0">
                <a:latin typeface="Arial" charset="0"/>
                <a:cs typeface="Arial" charset="0"/>
              </a:rPr>
              <a:t> </a:t>
            </a:r>
            <a:r>
              <a:rPr lang="en-GB" dirty="0" err="1" smtClean="0">
                <a:latin typeface="Arial" charset="0"/>
                <a:cs typeface="Arial" charset="0"/>
              </a:rPr>
              <a:t>navzájem</a:t>
            </a:r>
            <a:r>
              <a:rPr lang="en-GB" dirty="0" smtClean="0">
                <a:latin typeface="Arial" charset="0"/>
                <a:cs typeface="Arial" charset="0"/>
              </a:rPr>
              <a:t> </a:t>
            </a:r>
            <a:r>
              <a:rPr lang="en-GB" dirty="0" err="1" smtClean="0">
                <a:latin typeface="Arial" charset="0"/>
                <a:cs typeface="Arial" charset="0"/>
              </a:rPr>
              <a:t>propojeny</a:t>
            </a:r>
            <a:r>
              <a:rPr lang="en-GB" dirty="0" smtClean="0">
                <a:latin typeface="Arial" charset="0"/>
                <a:cs typeface="Arial" charset="0"/>
              </a:rPr>
              <a:t> </a:t>
            </a:r>
            <a:r>
              <a:rPr lang="en-GB" dirty="0" err="1" smtClean="0">
                <a:latin typeface="Arial" charset="0"/>
                <a:cs typeface="Arial" charset="0"/>
              </a:rPr>
              <a:t>dvěma</a:t>
            </a:r>
            <a:r>
              <a:rPr lang="en-GB" dirty="0" smtClean="0">
                <a:latin typeface="Arial" charset="0"/>
                <a:cs typeface="Arial" charset="0"/>
              </a:rPr>
              <a:t> </a:t>
            </a:r>
            <a:r>
              <a:rPr lang="en-GB" dirty="0" err="1" smtClean="0">
                <a:latin typeface="Arial" charset="0"/>
                <a:cs typeface="Arial" charset="0"/>
              </a:rPr>
              <a:t>relacemi</a:t>
            </a:r>
            <a:r>
              <a:rPr lang="en-GB" dirty="0" smtClean="0">
                <a:latin typeface="Arial" charset="0"/>
                <a:cs typeface="Arial" charset="0"/>
              </a:rPr>
              <a:t> - </a:t>
            </a:r>
            <a:r>
              <a:rPr lang="en-GB" b="1" i="1" dirty="0" err="1" smtClean="0">
                <a:solidFill>
                  <a:srgbClr val="FF0000"/>
                </a:solidFill>
                <a:latin typeface="Arial" charset="0"/>
                <a:cs typeface="Arial" charset="0"/>
              </a:rPr>
              <a:t>abstrakcí</a:t>
            </a:r>
            <a:r>
              <a:rPr lang="en-GB" b="1" dirty="0" smtClean="0">
                <a:solidFill>
                  <a:srgbClr val="FFFF00"/>
                </a:solidFill>
                <a:latin typeface="Arial" charset="0"/>
                <a:cs typeface="Arial" charset="0"/>
              </a:rPr>
              <a:t> </a:t>
            </a:r>
            <a:r>
              <a:rPr lang="en-GB" dirty="0" smtClean="0">
                <a:latin typeface="Arial" charset="0"/>
                <a:cs typeface="Arial" charset="0"/>
              </a:rPr>
              <a:t>a </a:t>
            </a:r>
            <a:r>
              <a:rPr lang="en-GB" b="1" i="1" dirty="0" err="1" smtClean="0">
                <a:solidFill>
                  <a:srgbClr val="FF0000"/>
                </a:solidFill>
                <a:latin typeface="Arial" charset="0"/>
                <a:cs typeface="Arial" charset="0"/>
              </a:rPr>
              <a:t>interpretací</a:t>
            </a:r>
            <a:r>
              <a:rPr lang="en-GB" dirty="0" smtClean="0">
                <a:latin typeface="Arial" charset="0"/>
                <a:cs typeface="Arial" charset="0"/>
              </a:rPr>
              <a:t>. </a:t>
            </a:r>
          </a:p>
        </p:txBody>
      </p:sp>
      <p:graphicFrame>
        <p:nvGraphicFramePr>
          <p:cNvPr id="19462" name="Object 3"/>
          <p:cNvGraphicFramePr>
            <a:graphicFrameLocks noChangeAspect="1"/>
          </p:cNvGraphicFramePr>
          <p:nvPr/>
        </p:nvGraphicFramePr>
        <p:xfrm>
          <a:off x="2514600" y="2971800"/>
          <a:ext cx="4200525" cy="3127375"/>
        </p:xfrm>
        <a:graphic>
          <a:graphicData uri="http://schemas.openxmlformats.org/presentationml/2006/ole">
            <p:oleObj spid="_x0000_s18434" r:id="rId4" imgW="3486377" imgH="2609829" progId="PBrush">
              <p:embed/>
            </p:oleObj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1"/>
          <p:cNvSpPr>
            <a:spLocks noGrp="1" noChangeArrowheads="1"/>
          </p:cNvSpPr>
          <p:nvPr>
            <p:ph sz="half" idx="1"/>
          </p:nvPr>
        </p:nvSpPr>
        <p:spPr>
          <a:xfrm>
            <a:off x="304800" y="1981200"/>
            <a:ext cx="8458200" cy="1905000"/>
          </a:xfrm>
          <a:noFill/>
          <a:ln>
            <a:round/>
            <a:headEnd/>
            <a:tailEnd/>
          </a:ln>
          <a:extLst/>
        </p:spPr>
        <p:txBody>
          <a:bodyPr anchor="t"/>
          <a:lstStyle/>
          <a:p>
            <a:pPr marL="338138" indent="-338138" algn="l" eaLnBrk="1" hangingPunct="1">
              <a:lnSpc>
                <a:spcPct val="90000"/>
              </a:lnSpc>
              <a:spcBef>
                <a:spcPts val="600"/>
              </a:spcBef>
              <a:buFont typeface="Arial" charset="0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sz="2400" b="1" i="1" dirty="0" err="1" smtClean="0">
                <a:effectLst/>
                <a:latin typeface="Arial" charset="0"/>
                <a:cs typeface="Arial" charset="0"/>
              </a:rPr>
              <a:t>Abstrakce</a:t>
            </a:r>
            <a:r>
              <a:rPr lang="en-GB" sz="2400" dirty="0" smtClean="0">
                <a:solidFill>
                  <a:srgbClr val="FFFFFF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lang="en-GB" sz="2400" dirty="0" err="1" smtClean="0">
                <a:effectLst/>
                <a:latin typeface="Arial" charset="0"/>
                <a:cs typeface="Arial" charset="0"/>
              </a:rPr>
              <a:t>znamená</a:t>
            </a:r>
            <a:r>
              <a:rPr lang="en-GB" sz="2400" dirty="0" smtClean="0">
                <a:effectLst/>
                <a:latin typeface="Arial" charset="0"/>
                <a:cs typeface="Arial" charset="0"/>
              </a:rPr>
              <a:t> </a:t>
            </a:r>
            <a:r>
              <a:rPr lang="en-GB" sz="2400" dirty="0" err="1" smtClean="0">
                <a:effectLst/>
                <a:latin typeface="Arial" charset="0"/>
                <a:cs typeface="Arial" charset="0"/>
              </a:rPr>
              <a:t>zobecnění</a:t>
            </a:r>
            <a:r>
              <a:rPr lang="en-GB" sz="2400" dirty="0" smtClean="0">
                <a:effectLst/>
                <a:latin typeface="Arial" charset="0"/>
                <a:cs typeface="Arial" charset="0"/>
              </a:rPr>
              <a:t> (</a:t>
            </a:r>
            <a:r>
              <a:rPr lang="en-GB" sz="2400" dirty="0" err="1" smtClean="0">
                <a:effectLst/>
                <a:latin typeface="Arial" charset="0"/>
                <a:cs typeface="Arial" charset="0"/>
              </a:rPr>
              <a:t>generalizaci</a:t>
            </a:r>
            <a:r>
              <a:rPr lang="en-GB" sz="2400" dirty="0" smtClean="0">
                <a:effectLst/>
                <a:latin typeface="Arial" charset="0"/>
                <a:cs typeface="Arial" charset="0"/>
              </a:rPr>
              <a:t>) - </a:t>
            </a:r>
            <a:r>
              <a:rPr lang="en-GB" sz="2400" dirty="0" err="1" smtClean="0">
                <a:effectLst/>
                <a:latin typeface="Arial" charset="0"/>
                <a:cs typeface="Arial" charset="0"/>
              </a:rPr>
              <a:t>uvažování</a:t>
            </a:r>
            <a:r>
              <a:rPr lang="en-GB" sz="2400" dirty="0" smtClean="0">
                <a:effectLst/>
                <a:latin typeface="Arial" charset="0"/>
                <a:cs typeface="Arial" charset="0"/>
              </a:rPr>
              <a:t>  </a:t>
            </a:r>
            <a:r>
              <a:rPr lang="en-GB" sz="2400" dirty="0" err="1" smtClean="0">
                <a:effectLst/>
                <a:latin typeface="Arial" charset="0"/>
                <a:cs typeface="Arial" charset="0"/>
              </a:rPr>
              <a:t>nejdůležitějších</a:t>
            </a:r>
            <a:r>
              <a:rPr lang="en-GB" sz="2400" dirty="0" smtClean="0">
                <a:effectLst/>
                <a:latin typeface="Arial" charset="0"/>
                <a:cs typeface="Arial" charset="0"/>
              </a:rPr>
              <a:t> </a:t>
            </a:r>
            <a:r>
              <a:rPr lang="en-GB" sz="2400" dirty="0" err="1" smtClean="0">
                <a:effectLst/>
                <a:latin typeface="Arial" charset="0"/>
                <a:cs typeface="Arial" charset="0"/>
              </a:rPr>
              <a:t>složek</a:t>
            </a:r>
            <a:r>
              <a:rPr lang="en-GB" sz="2400" dirty="0" smtClean="0">
                <a:effectLst/>
                <a:latin typeface="Arial" charset="0"/>
                <a:cs typeface="Arial" charset="0"/>
              </a:rPr>
              <a:t> </a:t>
            </a:r>
            <a:r>
              <a:rPr lang="en-GB" sz="2400" dirty="0" err="1" smtClean="0">
                <a:effectLst/>
                <a:latin typeface="Arial" charset="0"/>
                <a:cs typeface="Arial" charset="0"/>
              </a:rPr>
              <a:t>reálného</a:t>
            </a:r>
            <a:r>
              <a:rPr lang="en-GB" sz="2400" dirty="0" smtClean="0">
                <a:effectLst/>
                <a:latin typeface="Arial" charset="0"/>
                <a:cs typeface="Arial" charset="0"/>
              </a:rPr>
              <a:t> </a:t>
            </a:r>
            <a:r>
              <a:rPr lang="en-GB" sz="2400" dirty="0" err="1" smtClean="0">
                <a:effectLst/>
                <a:latin typeface="Arial" charset="0"/>
                <a:cs typeface="Arial" charset="0"/>
              </a:rPr>
              <a:t>systému</a:t>
            </a:r>
            <a:r>
              <a:rPr lang="en-GB" sz="2400" dirty="0" smtClean="0">
                <a:effectLst/>
                <a:latin typeface="Arial" charset="0"/>
                <a:cs typeface="Arial" charset="0"/>
              </a:rPr>
              <a:t> a </a:t>
            </a:r>
            <a:r>
              <a:rPr lang="en-GB" sz="2400" dirty="0" err="1" smtClean="0">
                <a:effectLst/>
                <a:latin typeface="Arial" charset="0"/>
                <a:cs typeface="Arial" charset="0"/>
              </a:rPr>
              <a:t>ignorování</a:t>
            </a:r>
            <a:r>
              <a:rPr lang="en-GB" sz="2400" dirty="0" smtClean="0">
                <a:effectLst/>
                <a:latin typeface="Arial" charset="0"/>
                <a:cs typeface="Arial" charset="0"/>
              </a:rPr>
              <a:t> </a:t>
            </a:r>
            <a:r>
              <a:rPr lang="en-GB" sz="2400" dirty="0" err="1" smtClean="0">
                <a:effectLst/>
                <a:latin typeface="Arial" charset="0"/>
                <a:cs typeface="Arial" charset="0"/>
              </a:rPr>
              <a:t>méně</a:t>
            </a:r>
            <a:r>
              <a:rPr lang="en-GB" sz="2400" dirty="0" smtClean="0">
                <a:effectLst/>
                <a:latin typeface="Arial" charset="0"/>
                <a:cs typeface="Arial" charset="0"/>
              </a:rPr>
              <a:t> </a:t>
            </a:r>
            <a:r>
              <a:rPr lang="en-GB" sz="2400" dirty="0" err="1" smtClean="0">
                <a:effectLst/>
                <a:latin typeface="Arial" charset="0"/>
                <a:cs typeface="Arial" charset="0"/>
              </a:rPr>
              <a:t>důležitých</a:t>
            </a:r>
            <a:r>
              <a:rPr lang="en-GB" sz="2400" dirty="0" smtClean="0">
                <a:effectLst/>
                <a:latin typeface="Arial" charset="0"/>
                <a:cs typeface="Arial" charset="0"/>
              </a:rPr>
              <a:t> </a:t>
            </a:r>
            <a:r>
              <a:rPr lang="en-GB" sz="2400" dirty="0" err="1" smtClean="0">
                <a:effectLst/>
                <a:latin typeface="Arial" charset="0"/>
                <a:cs typeface="Arial" charset="0"/>
              </a:rPr>
              <a:t>rysů</a:t>
            </a:r>
            <a:r>
              <a:rPr lang="en-GB" sz="2400" dirty="0" smtClean="0">
                <a:effectLst/>
                <a:latin typeface="Arial" charset="0"/>
                <a:cs typeface="Arial" charset="0"/>
              </a:rPr>
              <a:t>. </a:t>
            </a:r>
            <a:r>
              <a:rPr lang="en-GB" sz="2400" dirty="0" err="1" smtClean="0">
                <a:effectLst/>
                <a:latin typeface="Arial" charset="0"/>
                <a:cs typeface="Arial" charset="0"/>
              </a:rPr>
              <a:t>Důležitost</a:t>
            </a:r>
            <a:r>
              <a:rPr lang="en-GB" sz="2400" dirty="0" smtClean="0">
                <a:effectLst/>
                <a:latin typeface="Arial" charset="0"/>
                <a:cs typeface="Arial" charset="0"/>
              </a:rPr>
              <a:t> je v </a:t>
            </a:r>
            <a:r>
              <a:rPr lang="en-GB" sz="2400" dirty="0" err="1" smtClean="0">
                <a:effectLst/>
                <a:latin typeface="Arial" charset="0"/>
                <a:cs typeface="Arial" charset="0"/>
              </a:rPr>
              <a:t>tomto</a:t>
            </a:r>
            <a:r>
              <a:rPr lang="en-GB" sz="2400" dirty="0" smtClean="0">
                <a:effectLst/>
                <a:latin typeface="Arial" charset="0"/>
                <a:cs typeface="Arial" charset="0"/>
              </a:rPr>
              <a:t> </a:t>
            </a:r>
            <a:r>
              <a:rPr lang="en-GB" sz="2400" dirty="0" err="1" smtClean="0">
                <a:effectLst/>
                <a:latin typeface="Arial" charset="0"/>
                <a:cs typeface="Arial" charset="0"/>
              </a:rPr>
              <a:t>případě</a:t>
            </a:r>
            <a:r>
              <a:rPr lang="en-GB" sz="2400" dirty="0" smtClean="0">
                <a:effectLst/>
                <a:latin typeface="Arial" charset="0"/>
                <a:cs typeface="Arial" charset="0"/>
              </a:rPr>
              <a:t> </a:t>
            </a:r>
            <a:r>
              <a:rPr lang="en-GB" sz="2400" dirty="0" err="1" smtClean="0">
                <a:effectLst/>
                <a:latin typeface="Arial" charset="0"/>
                <a:cs typeface="Arial" charset="0"/>
              </a:rPr>
              <a:t>posuzována</a:t>
            </a:r>
            <a:r>
              <a:rPr lang="en-GB" sz="2400" dirty="0" smtClean="0">
                <a:effectLst/>
                <a:latin typeface="Arial" charset="0"/>
                <a:cs typeface="Arial" charset="0"/>
              </a:rPr>
              <a:t> </a:t>
            </a:r>
            <a:r>
              <a:rPr lang="en-GB" sz="2400" dirty="0" err="1" smtClean="0">
                <a:effectLst/>
                <a:latin typeface="Arial" charset="0"/>
                <a:cs typeface="Arial" charset="0"/>
              </a:rPr>
              <a:t>podle</a:t>
            </a:r>
            <a:r>
              <a:rPr lang="en-GB" sz="2400" dirty="0" smtClean="0">
                <a:effectLst/>
                <a:latin typeface="Arial" charset="0"/>
                <a:cs typeface="Arial" charset="0"/>
              </a:rPr>
              <a:t> </a:t>
            </a:r>
            <a:r>
              <a:rPr lang="en-GB" sz="2400" dirty="0" err="1" smtClean="0">
                <a:effectLst/>
                <a:latin typeface="Arial" charset="0"/>
                <a:cs typeface="Arial" charset="0"/>
              </a:rPr>
              <a:t>relativního</a:t>
            </a:r>
            <a:r>
              <a:rPr lang="en-GB" sz="2400" dirty="0" smtClean="0">
                <a:effectLst/>
                <a:latin typeface="Arial" charset="0"/>
                <a:cs typeface="Arial" charset="0"/>
              </a:rPr>
              <a:t> </a:t>
            </a:r>
            <a:r>
              <a:rPr lang="en-GB" sz="2400" dirty="0" err="1" smtClean="0">
                <a:effectLst/>
                <a:latin typeface="Arial" charset="0"/>
                <a:cs typeface="Arial" charset="0"/>
              </a:rPr>
              <a:t>vlivu</a:t>
            </a:r>
            <a:r>
              <a:rPr lang="en-GB" sz="2400" dirty="0" smtClean="0">
                <a:effectLst/>
                <a:latin typeface="Arial" charset="0"/>
                <a:cs typeface="Arial" charset="0"/>
              </a:rPr>
              <a:t> </a:t>
            </a:r>
            <a:r>
              <a:rPr lang="en-GB" sz="2400" dirty="0" err="1" smtClean="0">
                <a:effectLst/>
                <a:latin typeface="Arial" charset="0"/>
                <a:cs typeface="Arial" charset="0"/>
              </a:rPr>
              <a:t>prvků</a:t>
            </a:r>
            <a:r>
              <a:rPr lang="en-GB" sz="2400" dirty="0" smtClean="0">
                <a:effectLst/>
                <a:latin typeface="Arial" charset="0"/>
                <a:cs typeface="Arial" charset="0"/>
              </a:rPr>
              <a:t> </a:t>
            </a:r>
            <a:r>
              <a:rPr lang="en-GB" sz="2400" dirty="0" err="1" smtClean="0">
                <a:effectLst/>
                <a:latin typeface="Arial" charset="0"/>
                <a:cs typeface="Arial" charset="0"/>
              </a:rPr>
              <a:t>systému</a:t>
            </a:r>
            <a:r>
              <a:rPr lang="en-GB" sz="2400" dirty="0" smtClean="0">
                <a:effectLst/>
                <a:latin typeface="Arial" charset="0"/>
                <a:cs typeface="Arial" charset="0"/>
              </a:rPr>
              <a:t> </a:t>
            </a:r>
            <a:r>
              <a:rPr lang="en-GB" sz="2400" dirty="0" err="1" smtClean="0">
                <a:effectLst/>
                <a:latin typeface="Arial" charset="0"/>
                <a:cs typeface="Arial" charset="0"/>
              </a:rPr>
              <a:t>na</a:t>
            </a:r>
            <a:r>
              <a:rPr lang="en-GB" sz="2400" dirty="0" smtClean="0">
                <a:effectLst/>
                <a:latin typeface="Arial" charset="0"/>
                <a:cs typeface="Arial" charset="0"/>
              </a:rPr>
              <a:t> </a:t>
            </a:r>
            <a:r>
              <a:rPr lang="en-GB" sz="2400" dirty="0" err="1" smtClean="0">
                <a:effectLst/>
                <a:latin typeface="Arial" charset="0"/>
                <a:cs typeface="Arial" charset="0"/>
              </a:rPr>
              <a:t>jeho</a:t>
            </a:r>
            <a:r>
              <a:rPr lang="en-GB" sz="2400" dirty="0" smtClean="0">
                <a:effectLst/>
                <a:latin typeface="Arial" charset="0"/>
                <a:cs typeface="Arial" charset="0"/>
              </a:rPr>
              <a:t> </a:t>
            </a:r>
            <a:r>
              <a:rPr lang="en-GB" sz="2400" dirty="0" err="1" smtClean="0">
                <a:effectLst/>
                <a:latin typeface="Arial" charset="0"/>
                <a:cs typeface="Arial" charset="0"/>
              </a:rPr>
              <a:t>dynamiku</a:t>
            </a:r>
            <a:r>
              <a:rPr lang="en-GB" sz="2400" dirty="0" smtClean="0">
                <a:effectLst/>
                <a:latin typeface="Arial" charset="0"/>
              </a:rPr>
              <a:t> (</a:t>
            </a:r>
            <a:r>
              <a:rPr lang="en-GB" sz="2400" dirty="0" err="1" smtClean="0">
                <a:effectLst/>
                <a:latin typeface="Arial" charset="0"/>
              </a:rPr>
              <a:t>umí</a:t>
            </a:r>
            <a:r>
              <a:rPr lang="en-GB" sz="2400" dirty="0" smtClean="0">
                <a:effectLst/>
                <a:latin typeface="Arial" charset="0"/>
              </a:rPr>
              <a:t> </a:t>
            </a:r>
            <a:r>
              <a:rPr lang="en-GB" sz="2400" dirty="0" err="1" smtClean="0">
                <a:effectLst/>
                <a:latin typeface="Arial" charset="0"/>
              </a:rPr>
              <a:t>zpravidla</a:t>
            </a:r>
            <a:r>
              <a:rPr lang="en-GB" sz="2400" dirty="0" smtClean="0">
                <a:effectLst/>
                <a:latin typeface="Arial" charset="0"/>
              </a:rPr>
              <a:t> </a:t>
            </a:r>
            <a:r>
              <a:rPr lang="en-GB" sz="2400" dirty="0" err="1" smtClean="0">
                <a:effectLst/>
                <a:latin typeface="Arial" charset="0"/>
              </a:rPr>
              <a:t>technici</a:t>
            </a:r>
            <a:r>
              <a:rPr lang="en-GB" sz="2400" dirty="0" smtClean="0">
                <a:effectLst/>
                <a:latin typeface="Arial" charset="0"/>
              </a:rPr>
              <a:t> a </a:t>
            </a:r>
            <a:r>
              <a:rPr lang="en-GB" sz="2400" dirty="0" err="1" smtClean="0">
                <a:effectLst/>
                <a:latin typeface="Arial" charset="0"/>
              </a:rPr>
              <a:t>matematici</a:t>
            </a:r>
            <a:r>
              <a:rPr lang="en-GB" sz="2400" dirty="0" smtClean="0">
                <a:effectLst/>
                <a:latin typeface="Arial" charset="0"/>
              </a:rPr>
              <a:t>)</a:t>
            </a:r>
            <a:r>
              <a:rPr lang="ar-SA" sz="2400" dirty="0" smtClean="0">
                <a:effectLst/>
                <a:latin typeface="Arial" charset="0"/>
                <a:cs typeface="Arial" charset="0"/>
              </a:rPr>
              <a:t>‏</a:t>
            </a:r>
            <a:endParaRPr lang="en-GB" sz="2400" dirty="0" smtClean="0">
              <a:effectLst/>
              <a:latin typeface="Arial" charset="0"/>
            </a:endParaRPr>
          </a:p>
        </p:txBody>
      </p:sp>
      <p:sp>
        <p:nvSpPr>
          <p:cNvPr id="20485" name="Rectangle 2"/>
          <p:cNvSpPr>
            <a:spLocks noGrp="1" noChangeArrowheads="1"/>
          </p:cNvSpPr>
          <p:nvPr>
            <p:ph sz="half" idx="2"/>
          </p:nvPr>
        </p:nvSpPr>
        <p:spPr>
          <a:xfrm>
            <a:off x="304800" y="4191000"/>
            <a:ext cx="8458200" cy="19050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ts val="600"/>
              </a:spcBef>
              <a:buClr>
                <a:srgbClr val="FFFF00"/>
              </a:buClr>
              <a:buFont typeface="Arial" charset="0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sz="2400" b="1" i="1" dirty="0" err="1" smtClean="0">
                <a:solidFill>
                  <a:schemeClr val="tx2"/>
                </a:solidFill>
                <a:latin typeface="Arial" charset="0"/>
                <a:cs typeface="Arial" charset="0"/>
              </a:rPr>
              <a:t>Interpretace</a:t>
            </a:r>
            <a:r>
              <a:rPr lang="en-GB" sz="2400" b="1" dirty="0" smtClean="0">
                <a:solidFill>
                  <a:srgbClr val="FFFF00"/>
                </a:solidFill>
                <a:latin typeface="Arial" charset="0"/>
                <a:cs typeface="Arial" charset="0"/>
              </a:rPr>
              <a:t> </a:t>
            </a:r>
            <a:r>
              <a:rPr lang="en-GB" sz="2400" dirty="0" err="1" smtClean="0">
                <a:latin typeface="Arial" charset="0"/>
                <a:cs typeface="Arial" charset="0"/>
              </a:rPr>
              <a:t>znamená</a:t>
            </a:r>
            <a:r>
              <a:rPr lang="en-GB" sz="2400" dirty="0" smtClean="0">
                <a:latin typeface="Arial" charset="0"/>
                <a:cs typeface="Arial" charset="0"/>
              </a:rPr>
              <a:t> </a:t>
            </a:r>
            <a:r>
              <a:rPr lang="en-GB" sz="2400" dirty="0" err="1" smtClean="0">
                <a:latin typeface="Arial" charset="0"/>
                <a:cs typeface="Arial" charset="0"/>
              </a:rPr>
              <a:t>výklad</a:t>
            </a:r>
            <a:r>
              <a:rPr lang="en-GB" sz="2400" dirty="0" smtClean="0">
                <a:latin typeface="Arial" charset="0"/>
                <a:cs typeface="Arial" charset="0"/>
              </a:rPr>
              <a:t> </a:t>
            </a:r>
            <a:r>
              <a:rPr lang="en-GB" sz="2400" dirty="0" err="1" smtClean="0">
                <a:latin typeface="Arial" charset="0"/>
                <a:cs typeface="Arial" charset="0"/>
              </a:rPr>
              <a:t>vztahu</a:t>
            </a:r>
            <a:r>
              <a:rPr lang="en-GB" sz="2400" dirty="0" smtClean="0">
                <a:latin typeface="Arial" charset="0"/>
                <a:cs typeface="Arial" charset="0"/>
              </a:rPr>
              <a:t> </a:t>
            </a:r>
            <a:r>
              <a:rPr lang="en-GB" sz="2400" dirty="0" err="1" smtClean="0">
                <a:latin typeface="Arial" charset="0"/>
                <a:cs typeface="Arial" charset="0"/>
              </a:rPr>
              <a:t>mezi</a:t>
            </a:r>
            <a:r>
              <a:rPr lang="en-GB" sz="2400" dirty="0" smtClean="0">
                <a:latin typeface="Arial" charset="0"/>
                <a:cs typeface="Arial" charset="0"/>
              </a:rPr>
              <a:t> </a:t>
            </a:r>
            <a:r>
              <a:rPr lang="en-GB" sz="2400" dirty="0" err="1" smtClean="0">
                <a:latin typeface="Arial" charset="0"/>
                <a:cs typeface="Arial" charset="0"/>
              </a:rPr>
              <a:t>modelem</a:t>
            </a:r>
            <a:r>
              <a:rPr lang="en-GB" sz="2400" dirty="0" smtClean="0">
                <a:latin typeface="Arial" charset="0"/>
                <a:cs typeface="Arial" charset="0"/>
              </a:rPr>
              <a:t> (s </a:t>
            </a:r>
            <a:r>
              <a:rPr lang="en-GB" sz="2400" dirty="0" err="1" smtClean="0">
                <a:latin typeface="Arial" charset="0"/>
                <a:cs typeface="Arial" charset="0"/>
              </a:rPr>
              <a:t>jeho</a:t>
            </a:r>
            <a:r>
              <a:rPr lang="en-GB" sz="2400" dirty="0" smtClean="0">
                <a:latin typeface="Arial" charset="0"/>
                <a:cs typeface="Arial" charset="0"/>
              </a:rPr>
              <a:t> </a:t>
            </a:r>
            <a:r>
              <a:rPr lang="en-GB" sz="2400" dirty="0" err="1" smtClean="0">
                <a:latin typeface="Arial" charset="0"/>
                <a:cs typeface="Arial" charset="0"/>
              </a:rPr>
              <a:t>prvky</a:t>
            </a:r>
            <a:r>
              <a:rPr lang="en-GB" sz="2400" dirty="0" smtClean="0">
                <a:latin typeface="Arial" charset="0"/>
                <a:cs typeface="Arial" charset="0"/>
              </a:rPr>
              <a:t>, </a:t>
            </a:r>
            <a:r>
              <a:rPr lang="en-GB" sz="2400" dirty="0" err="1" smtClean="0">
                <a:latin typeface="Arial" charset="0"/>
                <a:cs typeface="Arial" charset="0"/>
              </a:rPr>
              <a:t>vlastnostmi</a:t>
            </a:r>
            <a:r>
              <a:rPr lang="en-GB" sz="2400" dirty="0" smtClean="0">
                <a:latin typeface="Arial" charset="0"/>
                <a:cs typeface="Arial" charset="0"/>
              </a:rPr>
              <a:t> a </a:t>
            </a:r>
            <a:r>
              <a:rPr lang="en-GB" sz="2400" dirty="0" err="1" smtClean="0">
                <a:latin typeface="Arial" charset="0"/>
                <a:cs typeface="Arial" charset="0"/>
              </a:rPr>
              <a:t>chováním</a:t>
            </a:r>
            <a:r>
              <a:rPr lang="en-GB" sz="2400" dirty="0" smtClean="0">
                <a:latin typeface="Arial" charset="0"/>
                <a:cs typeface="Arial" charset="0"/>
              </a:rPr>
              <a:t>) a </a:t>
            </a:r>
            <a:r>
              <a:rPr lang="en-GB" sz="2400" dirty="0" err="1" smtClean="0">
                <a:latin typeface="Arial" charset="0"/>
                <a:cs typeface="Arial" charset="0"/>
              </a:rPr>
              <a:t>reálným</a:t>
            </a:r>
            <a:r>
              <a:rPr lang="en-GB" sz="2400" dirty="0" smtClean="0">
                <a:latin typeface="Arial" charset="0"/>
                <a:cs typeface="Arial" charset="0"/>
              </a:rPr>
              <a:t> </a:t>
            </a:r>
            <a:r>
              <a:rPr lang="en-GB" sz="2400" dirty="0" err="1" smtClean="0">
                <a:latin typeface="Arial" charset="0"/>
                <a:cs typeface="Arial" charset="0"/>
              </a:rPr>
              <a:t>systémem</a:t>
            </a:r>
            <a:r>
              <a:rPr lang="en-GB" sz="2400" dirty="0" smtClean="0">
                <a:latin typeface="Arial" charset="0"/>
                <a:cs typeface="Arial" charset="0"/>
              </a:rPr>
              <a:t>. </a:t>
            </a:r>
            <a:r>
              <a:rPr lang="en-GB" sz="2400" dirty="0" err="1" smtClean="0">
                <a:latin typeface="Arial" charset="0"/>
                <a:cs typeface="Arial" charset="0"/>
              </a:rPr>
              <a:t>Pokud</a:t>
            </a:r>
            <a:r>
              <a:rPr lang="en-GB" sz="2400" dirty="0" smtClean="0">
                <a:latin typeface="Arial" charset="0"/>
                <a:cs typeface="Arial" charset="0"/>
              </a:rPr>
              <a:t> </a:t>
            </a:r>
            <a:r>
              <a:rPr lang="en-GB" sz="2400" dirty="0" err="1" smtClean="0">
                <a:latin typeface="Arial" charset="0"/>
                <a:cs typeface="Arial" charset="0"/>
              </a:rPr>
              <a:t>nelze</a:t>
            </a:r>
            <a:r>
              <a:rPr lang="en-GB" sz="2400" dirty="0" smtClean="0">
                <a:latin typeface="Arial" charset="0"/>
                <a:cs typeface="Arial" charset="0"/>
              </a:rPr>
              <a:t> </a:t>
            </a:r>
            <a:r>
              <a:rPr lang="en-GB" sz="2400" dirty="0" err="1" smtClean="0">
                <a:latin typeface="Arial" charset="0"/>
                <a:cs typeface="Arial" charset="0"/>
              </a:rPr>
              <a:t>parametry</a:t>
            </a:r>
            <a:r>
              <a:rPr lang="en-GB" sz="2400" dirty="0" smtClean="0">
                <a:latin typeface="Arial" charset="0"/>
                <a:cs typeface="Arial" charset="0"/>
              </a:rPr>
              <a:t> </a:t>
            </a:r>
            <a:r>
              <a:rPr lang="en-GB" sz="2400" dirty="0" err="1" smtClean="0">
                <a:latin typeface="Arial" charset="0"/>
                <a:cs typeface="Arial" charset="0"/>
              </a:rPr>
              <a:t>modelu</a:t>
            </a:r>
            <a:r>
              <a:rPr lang="en-GB" sz="2400" dirty="0" smtClean="0">
                <a:latin typeface="Arial" charset="0"/>
                <a:cs typeface="Arial" charset="0"/>
              </a:rPr>
              <a:t> </a:t>
            </a:r>
            <a:r>
              <a:rPr lang="en-GB" sz="2400" dirty="0" err="1" smtClean="0">
                <a:latin typeface="Arial" charset="0"/>
                <a:cs typeface="Arial" charset="0"/>
              </a:rPr>
              <a:t>interpretovat</a:t>
            </a:r>
            <a:r>
              <a:rPr lang="en-GB" sz="2400" dirty="0" smtClean="0">
                <a:latin typeface="Arial" charset="0"/>
                <a:cs typeface="Arial" charset="0"/>
              </a:rPr>
              <a:t>, </a:t>
            </a:r>
            <a:r>
              <a:rPr lang="en-GB" sz="2400" dirty="0" err="1" smtClean="0">
                <a:latin typeface="Arial" charset="0"/>
                <a:cs typeface="Arial" charset="0"/>
              </a:rPr>
              <a:t>pak</a:t>
            </a:r>
            <a:r>
              <a:rPr lang="en-GB" sz="2400" dirty="0" smtClean="0">
                <a:latin typeface="Arial" charset="0"/>
                <a:cs typeface="Arial" charset="0"/>
              </a:rPr>
              <a:t> </a:t>
            </a:r>
            <a:r>
              <a:rPr lang="en-GB" sz="2400" dirty="0" err="1" smtClean="0">
                <a:latin typeface="Arial" charset="0"/>
                <a:cs typeface="Arial" charset="0"/>
              </a:rPr>
              <a:t>nelze</a:t>
            </a:r>
            <a:r>
              <a:rPr lang="en-GB" sz="2400" dirty="0" smtClean="0">
                <a:latin typeface="Arial" charset="0"/>
                <a:cs typeface="Arial" charset="0"/>
              </a:rPr>
              <a:t> </a:t>
            </a:r>
            <a:r>
              <a:rPr lang="en-GB" sz="2400" dirty="0" err="1" smtClean="0">
                <a:latin typeface="Arial" charset="0"/>
                <a:cs typeface="Arial" charset="0"/>
              </a:rPr>
              <a:t>na</a:t>
            </a:r>
            <a:r>
              <a:rPr lang="en-GB" sz="2400" dirty="0" smtClean="0">
                <a:latin typeface="Arial" charset="0"/>
                <a:cs typeface="Arial" charset="0"/>
              </a:rPr>
              <a:t> </a:t>
            </a:r>
            <a:r>
              <a:rPr lang="en-GB" sz="2400" dirty="0" err="1" smtClean="0">
                <a:latin typeface="Arial" charset="0"/>
                <a:cs typeface="Arial" charset="0"/>
              </a:rPr>
              <a:t>reálném</a:t>
            </a:r>
            <a:r>
              <a:rPr lang="en-GB" sz="2400" dirty="0" smtClean="0">
                <a:latin typeface="Arial" charset="0"/>
                <a:cs typeface="Arial" charset="0"/>
              </a:rPr>
              <a:t> </a:t>
            </a:r>
            <a:r>
              <a:rPr lang="en-GB" sz="2400" dirty="0" err="1" smtClean="0">
                <a:latin typeface="Arial" charset="0"/>
                <a:cs typeface="Arial" charset="0"/>
              </a:rPr>
              <a:t>systému</a:t>
            </a:r>
            <a:r>
              <a:rPr lang="en-GB" sz="2400" dirty="0" smtClean="0">
                <a:latin typeface="Arial" charset="0"/>
                <a:cs typeface="Arial" charset="0"/>
              </a:rPr>
              <a:t> </a:t>
            </a:r>
            <a:r>
              <a:rPr lang="en-GB" sz="2400" dirty="0" err="1" smtClean="0">
                <a:latin typeface="Arial" charset="0"/>
                <a:cs typeface="Arial" charset="0"/>
              </a:rPr>
              <a:t>měřit</a:t>
            </a:r>
            <a:r>
              <a:rPr lang="en-GB" sz="2400" dirty="0" smtClean="0">
                <a:latin typeface="Arial" charset="0"/>
                <a:cs typeface="Arial" charset="0"/>
              </a:rPr>
              <a:t> </a:t>
            </a:r>
            <a:r>
              <a:rPr lang="en-GB" sz="2400" dirty="0" err="1" smtClean="0">
                <a:latin typeface="Arial" charset="0"/>
                <a:cs typeface="Arial" charset="0"/>
              </a:rPr>
              <a:t>jejich</a:t>
            </a:r>
            <a:r>
              <a:rPr lang="en-GB" sz="2400" dirty="0" smtClean="0">
                <a:latin typeface="Arial" charset="0"/>
                <a:cs typeface="Arial" charset="0"/>
              </a:rPr>
              <a:t> </a:t>
            </a:r>
            <a:r>
              <a:rPr lang="en-GB" sz="2400" dirty="0" err="1" smtClean="0">
                <a:latin typeface="Arial" charset="0"/>
                <a:cs typeface="Arial" charset="0"/>
              </a:rPr>
              <a:t>vlastnosti</a:t>
            </a:r>
            <a:r>
              <a:rPr lang="en-GB" sz="2400" dirty="0" smtClean="0">
                <a:latin typeface="Arial" charset="0"/>
              </a:rPr>
              <a:t> (</a:t>
            </a:r>
            <a:r>
              <a:rPr lang="en-GB" sz="2400" dirty="0" err="1" smtClean="0">
                <a:latin typeface="Arial" charset="0"/>
              </a:rPr>
              <a:t>umí</a:t>
            </a:r>
            <a:r>
              <a:rPr lang="en-GB" sz="2400" dirty="0" smtClean="0">
                <a:latin typeface="Arial" charset="0"/>
              </a:rPr>
              <a:t> </a:t>
            </a:r>
            <a:r>
              <a:rPr lang="en-GB" sz="2400" dirty="0" err="1" smtClean="0">
                <a:latin typeface="Arial" charset="0"/>
              </a:rPr>
              <a:t>zpravidla</a:t>
            </a:r>
            <a:r>
              <a:rPr lang="en-GB" sz="2400" dirty="0" smtClean="0">
                <a:latin typeface="Arial" charset="0"/>
              </a:rPr>
              <a:t> </a:t>
            </a:r>
            <a:r>
              <a:rPr lang="en-GB" sz="2400" dirty="0" err="1" smtClean="0">
                <a:latin typeface="Arial" charset="0"/>
              </a:rPr>
              <a:t>biologové</a:t>
            </a:r>
            <a:r>
              <a:rPr lang="en-GB" sz="2400" dirty="0" smtClean="0">
                <a:latin typeface="Arial" charset="0"/>
              </a:rPr>
              <a:t>)</a:t>
            </a:r>
            <a:r>
              <a:rPr lang="ar-SA" sz="2400" dirty="0" smtClean="0">
                <a:latin typeface="Arial" charset="0"/>
                <a:cs typeface="Arial" charset="0"/>
              </a:rPr>
              <a:t>‏</a:t>
            </a:r>
            <a:endParaRPr lang="en-GB" sz="2400" dirty="0" smtClean="0">
              <a:latin typeface="Arial" charset="0"/>
            </a:endParaRPr>
          </a:p>
        </p:txBody>
      </p:sp>
      <p:sp>
        <p:nvSpPr>
          <p:cNvPr id="10" name="Rectangle 2"/>
          <p:cNvSpPr txBox="1">
            <a:spLocks noChangeArrowheads="1"/>
          </p:cNvSpPr>
          <p:nvPr/>
        </p:nvSpPr>
        <p:spPr bwMode="auto">
          <a:xfrm>
            <a:off x="1403648" y="188640"/>
            <a:ext cx="59436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FFFF00"/>
              </a:buClr>
              <a:buSzTx/>
              <a:buFont typeface="Times New Roman" pitchFamily="16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kumimoji="0" lang="en-GB" sz="4400" b="0" i="0" u="none" strike="noStrike" kern="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Základní pojmy</a:t>
            </a:r>
            <a:endParaRPr kumimoji="0" lang="en-GB" sz="4400" b="0" i="0" u="none" strike="noStrike" kern="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1"/>
          <p:cNvSpPr>
            <a:spLocks noGrp="1" noChangeArrowheads="1"/>
          </p:cNvSpPr>
          <p:nvPr>
            <p:ph sz="half" idx="1"/>
          </p:nvPr>
        </p:nvSpPr>
        <p:spPr>
          <a:xfrm>
            <a:off x="304800" y="1981200"/>
            <a:ext cx="5105400" cy="4114800"/>
          </a:xfrm>
          <a:noFill/>
          <a:ln>
            <a:round/>
            <a:headEnd/>
            <a:tailEnd/>
          </a:ln>
          <a:extLst/>
        </p:spPr>
        <p:txBody>
          <a:bodyPr anchor="t"/>
          <a:lstStyle/>
          <a:p>
            <a:pPr marL="338138" indent="-338138" algn="l" eaLnBrk="1" hangingPunct="1">
              <a:lnSpc>
                <a:spcPct val="100000"/>
              </a:lnSpc>
              <a:spcBef>
                <a:spcPts val="800"/>
              </a:spcBef>
              <a:buFont typeface="Arial" charset="0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sz="3200" b="1" dirty="0" err="1" smtClean="0">
                <a:effectLst/>
                <a:latin typeface="Arial" charset="0"/>
                <a:cs typeface="Arial" charset="0"/>
              </a:rPr>
              <a:t>Realizace</a:t>
            </a:r>
            <a:r>
              <a:rPr lang="en-GB" sz="3200" b="1" dirty="0" smtClean="0">
                <a:effectLst/>
                <a:latin typeface="Arial" charset="0"/>
                <a:cs typeface="Arial" charset="0"/>
              </a:rPr>
              <a:t> </a:t>
            </a:r>
            <a:r>
              <a:rPr lang="en-GB" sz="3200" b="1" dirty="0" err="1" smtClean="0">
                <a:effectLst/>
                <a:latin typeface="Arial" charset="0"/>
                <a:cs typeface="Arial" charset="0"/>
              </a:rPr>
              <a:t>modelu</a:t>
            </a:r>
            <a:r>
              <a:rPr lang="en-GB" sz="3200" dirty="0" smtClean="0">
                <a:solidFill>
                  <a:srgbClr val="FFFFFF"/>
                </a:solidFill>
                <a:effectLst/>
                <a:latin typeface="Arial" charset="0"/>
                <a:cs typeface="Arial" charset="0"/>
              </a:rPr>
              <a:t> </a:t>
            </a:r>
          </a:p>
          <a:p>
            <a:pPr marL="338138" indent="-338138" algn="l" eaLnBrk="1" hangingPunct="1">
              <a:lnSpc>
                <a:spcPct val="100000"/>
              </a:lnSpc>
              <a:spcBef>
                <a:spcPts val="600"/>
              </a:spcBef>
              <a:buClr>
                <a:srgbClr val="FFFFFF"/>
              </a:buClr>
              <a:buFont typeface="Arial" charset="0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sz="3200" dirty="0" smtClean="0">
                <a:solidFill>
                  <a:srgbClr val="FFFFFF"/>
                </a:solidFill>
                <a:effectLst/>
                <a:latin typeface="Arial" charset="0"/>
              </a:rPr>
              <a:t>	</a:t>
            </a:r>
            <a:r>
              <a:rPr lang="en-GB" sz="2400" dirty="0" smtClean="0">
                <a:effectLst/>
                <a:latin typeface="Arial" charset="0"/>
                <a:cs typeface="Arial" charset="0"/>
              </a:rPr>
              <a:t>(</a:t>
            </a:r>
            <a:r>
              <a:rPr lang="en-GB" sz="2400" dirty="0" err="1" smtClean="0">
                <a:effectLst/>
                <a:latin typeface="Arial" charset="0"/>
                <a:cs typeface="Arial" charset="0"/>
              </a:rPr>
              <a:t>většinou</a:t>
            </a:r>
            <a:r>
              <a:rPr lang="en-GB" sz="2400" dirty="0" smtClean="0">
                <a:effectLst/>
                <a:latin typeface="Arial" charset="0"/>
                <a:cs typeface="Arial" charset="0"/>
              </a:rPr>
              <a:t> </a:t>
            </a:r>
            <a:r>
              <a:rPr lang="en-GB" sz="2400" dirty="0" err="1" smtClean="0">
                <a:effectLst/>
                <a:latin typeface="Arial" charset="0"/>
                <a:cs typeface="Arial" charset="0"/>
              </a:rPr>
              <a:t>počítačem</a:t>
            </a:r>
            <a:r>
              <a:rPr lang="en-GB" sz="2400" dirty="0" smtClean="0">
                <a:effectLst/>
                <a:latin typeface="Arial" charset="0"/>
                <a:cs typeface="Arial" charset="0"/>
              </a:rPr>
              <a:t>, ale </a:t>
            </a:r>
            <a:r>
              <a:rPr lang="en-GB" sz="2400" dirty="0" err="1" smtClean="0">
                <a:effectLst/>
                <a:latin typeface="Arial" charset="0"/>
                <a:cs typeface="Arial" charset="0"/>
              </a:rPr>
              <a:t>může</a:t>
            </a:r>
            <a:r>
              <a:rPr lang="en-GB" sz="2400" dirty="0" smtClean="0">
                <a:effectLst/>
                <a:latin typeface="Arial" charset="0"/>
                <a:cs typeface="Arial" charset="0"/>
              </a:rPr>
              <a:t> </a:t>
            </a:r>
            <a:r>
              <a:rPr lang="en-GB" sz="2400" dirty="0" err="1" smtClean="0">
                <a:effectLst/>
                <a:latin typeface="Arial" charset="0"/>
                <a:cs typeface="Arial" charset="0"/>
              </a:rPr>
              <a:t>být</a:t>
            </a:r>
            <a:r>
              <a:rPr lang="en-GB" sz="2400" dirty="0" smtClean="0">
                <a:effectLst/>
                <a:latin typeface="Arial" charset="0"/>
                <a:cs typeface="Arial" charset="0"/>
              </a:rPr>
              <a:t> </a:t>
            </a:r>
            <a:r>
              <a:rPr lang="en-GB" sz="2400" dirty="0" err="1" smtClean="0">
                <a:effectLst/>
                <a:latin typeface="Arial" charset="0"/>
              </a:rPr>
              <a:t>i</a:t>
            </a:r>
            <a:r>
              <a:rPr lang="en-GB" sz="2400" dirty="0" smtClean="0">
                <a:effectLst/>
                <a:latin typeface="Arial" charset="0"/>
              </a:rPr>
              <a:t> </a:t>
            </a:r>
            <a:r>
              <a:rPr lang="en-GB" sz="2400" dirty="0" err="1" smtClean="0">
                <a:effectLst/>
                <a:latin typeface="Arial" charset="0"/>
                <a:cs typeface="Arial" charset="0"/>
              </a:rPr>
              <a:t>fyzikální</a:t>
            </a:r>
            <a:r>
              <a:rPr lang="en-GB" sz="2400" dirty="0" smtClean="0">
                <a:effectLst/>
                <a:latin typeface="Arial" charset="0"/>
                <a:cs typeface="Arial" charset="0"/>
              </a:rPr>
              <a:t>, </a:t>
            </a:r>
            <a:r>
              <a:rPr lang="en-GB" sz="2400" dirty="0" err="1" smtClean="0">
                <a:effectLst/>
                <a:latin typeface="Arial" charset="0"/>
                <a:cs typeface="Arial" charset="0"/>
              </a:rPr>
              <a:t>geometrický</a:t>
            </a:r>
            <a:r>
              <a:rPr lang="en-GB" sz="2400" dirty="0" smtClean="0">
                <a:effectLst/>
                <a:latin typeface="Arial" charset="0"/>
                <a:cs typeface="Arial" charset="0"/>
              </a:rPr>
              <a:t>, ...)</a:t>
            </a:r>
            <a:r>
              <a:rPr lang="ar-SA" sz="2400" dirty="0" smtClean="0">
                <a:effectLst/>
                <a:latin typeface="Arial" charset="0"/>
                <a:cs typeface="Arial" charset="0"/>
              </a:rPr>
              <a:t>‏</a:t>
            </a:r>
            <a:endParaRPr lang="en-GB" sz="2400" dirty="0" smtClean="0">
              <a:effectLst/>
              <a:latin typeface="Arial" charset="0"/>
              <a:cs typeface="Arial" charset="0"/>
            </a:endParaRPr>
          </a:p>
          <a:p>
            <a:pPr marL="338138" indent="-338138" algn="l" eaLnBrk="1" hangingPunct="1">
              <a:lnSpc>
                <a:spcPct val="100000"/>
              </a:lnSpc>
              <a:spcBef>
                <a:spcPts val="600"/>
              </a:spcBef>
              <a:buClr>
                <a:srgbClr val="FFFFFF"/>
              </a:buClr>
              <a:buFont typeface="Arial" charset="0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sz="2400" dirty="0" smtClean="0">
                <a:effectLst/>
                <a:latin typeface="Arial" charset="0"/>
              </a:rPr>
              <a:t>	</a:t>
            </a:r>
            <a:r>
              <a:rPr lang="en-GB" sz="2400" dirty="0" err="1" smtClean="0">
                <a:effectLst/>
                <a:latin typeface="Arial" charset="0"/>
                <a:cs typeface="Arial" charset="0"/>
              </a:rPr>
              <a:t>na</a:t>
            </a:r>
            <a:r>
              <a:rPr lang="en-GB" sz="2400" dirty="0" smtClean="0">
                <a:effectLst/>
                <a:latin typeface="Arial" charset="0"/>
                <a:cs typeface="Arial" charset="0"/>
              </a:rPr>
              <a:t> </a:t>
            </a:r>
            <a:r>
              <a:rPr lang="en-GB" sz="2400" dirty="0" err="1" smtClean="0">
                <a:effectLst/>
                <a:latin typeface="Arial" charset="0"/>
                <a:cs typeface="Arial" charset="0"/>
              </a:rPr>
              <a:t>zařízení</a:t>
            </a:r>
            <a:r>
              <a:rPr lang="en-GB" sz="2400" dirty="0" smtClean="0">
                <a:effectLst/>
                <a:latin typeface="Arial" charset="0"/>
                <a:cs typeface="Arial" charset="0"/>
              </a:rPr>
              <a:t> </a:t>
            </a:r>
            <a:r>
              <a:rPr lang="en-GB" sz="2400" dirty="0" err="1" smtClean="0">
                <a:effectLst/>
                <a:latin typeface="Arial" charset="0"/>
                <a:cs typeface="Arial" charset="0"/>
              </a:rPr>
              <a:t>schopném</a:t>
            </a:r>
            <a:r>
              <a:rPr lang="en-GB" sz="2400" dirty="0" smtClean="0">
                <a:effectLst/>
                <a:latin typeface="Arial" charset="0"/>
                <a:cs typeface="Arial" charset="0"/>
              </a:rPr>
              <a:t> </a:t>
            </a:r>
            <a:r>
              <a:rPr lang="en-GB" sz="2400" dirty="0" err="1" smtClean="0">
                <a:effectLst/>
                <a:latin typeface="Arial" charset="0"/>
                <a:cs typeface="Arial" charset="0"/>
              </a:rPr>
              <a:t>zpracování</a:t>
            </a:r>
            <a:r>
              <a:rPr lang="en-GB" sz="2400" dirty="0" smtClean="0">
                <a:effectLst/>
                <a:latin typeface="Arial" charset="0"/>
                <a:cs typeface="Arial" charset="0"/>
              </a:rPr>
              <a:t> </a:t>
            </a:r>
            <a:r>
              <a:rPr lang="en-GB" sz="2400" dirty="0" err="1" smtClean="0">
                <a:effectLst/>
                <a:latin typeface="Arial" charset="0"/>
                <a:cs typeface="Arial" charset="0"/>
              </a:rPr>
              <a:t>dat</a:t>
            </a:r>
            <a:r>
              <a:rPr lang="en-GB" sz="2400" dirty="0" smtClean="0">
                <a:effectLst/>
                <a:latin typeface="Arial" charset="0"/>
                <a:cs typeface="Arial" charset="0"/>
              </a:rPr>
              <a:t>, resp. </a:t>
            </a:r>
            <a:r>
              <a:rPr lang="en-GB" sz="2400" dirty="0" err="1" smtClean="0">
                <a:effectLst/>
                <a:latin typeface="Arial" charset="0"/>
                <a:cs typeface="Arial" charset="0"/>
              </a:rPr>
              <a:t>signálů</a:t>
            </a:r>
            <a:r>
              <a:rPr lang="en-GB" sz="2400" dirty="0" smtClean="0">
                <a:effectLst/>
                <a:latin typeface="Arial" charset="0"/>
                <a:cs typeface="Arial" charset="0"/>
              </a:rPr>
              <a:t>, </a:t>
            </a:r>
            <a:r>
              <a:rPr lang="en-GB" sz="2400" dirty="0" err="1" smtClean="0">
                <a:effectLst/>
                <a:latin typeface="Arial" charset="0"/>
                <a:cs typeface="Arial" charset="0"/>
              </a:rPr>
              <a:t>má-li</a:t>
            </a:r>
            <a:r>
              <a:rPr lang="en-GB" sz="2400" dirty="0" smtClean="0">
                <a:effectLst/>
                <a:latin typeface="Arial" charset="0"/>
                <a:cs typeface="Arial" charset="0"/>
              </a:rPr>
              <a:t> k </a:t>
            </a:r>
            <a:r>
              <a:rPr lang="en-GB" sz="2400" dirty="0" err="1" smtClean="0">
                <a:effectLst/>
                <a:latin typeface="Arial" charset="0"/>
                <a:cs typeface="Arial" charset="0"/>
              </a:rPr>
              <a:t>dispozici</a:t>
            </a:r>
            <a:r>
              <a:rPr lang="en-GB" sz="2400" dirty="0" smtClean="0">
                <a:effectLst/>
                <a:latin typeface="Arial" charset="0"/>
                <a:cs typeface="Arial" charset="0"/>
              </a:rPr>
              <a:t> </a:t>
            </a:r>
            <a:r>
              <a:rPr lang="en-GB" sz="2400" dirty="0" err="1" smtClean="0">
                <a:effectLst/>
                <a:latin typeface="Arial" charset="0"/>
                <a:cs typeface="Arial" charset="0"/>
              </a:rPr>
              <a:t>vhodně</a:t>
            </a:r>
            <a:r>
              <a:rPr lang="en-GB" sz="2400" dirty="0" smtClean="0">
                <a:effectLst/>
                <a:latin typeface="Arial" charset="0"/>
                <a:cs typeface="Arial" charset="0"/>
              </a:rPr>
              <a:t> </a:t>
            </a:r>
            <a:r>
              <a:rPr lang="en-GB" sz="2400" dirty="0" err="1" smtClean="0">
                <a:effectLst/>
                <a:latin typeface="Arial" charset="0"/>
                <a:cs typeface="Arial" charset="0"/>
              </a:rPr>
              <a:t>zakódované</a:t>
            </a:r>
            <a:r>
              <a:rPr lang="en-GB" sz="2400" dirty="0" smtClean="0">
                <a:effectLst/>
                <a:latin typeface="Arial" charset="0"/>
                <a:cs typeface="Arial" charset="0"/>
              </a:rPr>
              <a:t> </a:t>
            </a:r>
            <a:r>
              <a:rPr lang="en-GB" sz="2400" dirty="0" err="1" smtClean="0">
                <a:effectLst/>
                <a:latin typeface="Arial" charset="0"/>
                <a:cs typeface="Arial" charset="0"/>
              </a:rPr>
              <a:t>instrukce</a:t>
            </a:r>
            <a:r>
              <a:rPr lang="en-GB" sz="2400" dirty="0" smtClean="0">
                <a:effectLst/>
                <a:latin typeface="Arial" charset="0"/>
                <a:cs typeface="Arial" charset="0"/>
              </a:rPr>
              <a:t> </a:t>
            </a:r>
            <a:r>
              <a:rPr lang="en-GB" sz="2400" dirty="0" err="1" smtClean="0">
                <a:effectLst/>
                <a:latin typeface="Arial" charset="0"/>
                <a:cs typeface="Arial" charset="0"/>
              </a:rPr>
              <a:t>popisující</a:t>
            </a:r>
            <a:r>
              <a:rPr lang="en-GB" sz="2400" dirty="0" smtClean="0">
                <a:effectLst/>
                <a:latin typeface="Arial" charset="0"/>
                <a:cs typeface="Arial" charset="0"/>
              </a:rPr>
              <a:t> model</a:t>
            </a:r>
          </a:p>
        </p:txBody>
      </p:sp>
      <p:pic>
        <p:nvPicPr>
          <p:cNvPr id="21510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15000" y="2209800"/>
            <a:ext cx="2971800" cy="29686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sp>
        <p:nvSpPr>
          <p:cNvPr id="10" name="Rectangle 2"/>
          <p:cNvSpPr txBox="1">
            <a:spLocks noChangeArrowheads="1"/>
          </p:cNvSpPr>
          <p:nvPr/>
        </p:nvSpPr>
        <p:spPr bwMode="auto">
          <a:xfrm>
            <a:off x="1403648" y="188640"/>
            <a:ext cx="59436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FFFF00"/>
              </a:buClr>
              <a:buSzTx/>
              <a:buFont typeface="Times New Roman" pitchFamily="16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kumimoji="0" lang="en-GB" sz="4400" b="0" i="0" u="none" strike="noStrike" kern="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Základní pojmy</a:t>
            </a:r>
            <a:endParaRPr kumimoji="0" lang="en-GB" sz="4400" b="0" i="0" u="none" strike="noStrike" kern="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sz="half" idx="1"/>
          </p:nvPr>
        </p:nvSpPr>
        <p:spPr>
          <a:xfrm>
            <a:off x="304800" y="1981200"/>
            <a:ext cx="8458200" cy="4114800"/>
          </a:xfrm>
          <a:noFill/>
          <a:ln>
            <a:round/>
            <a:headEnd/>
            <a:tailEnd/>
          </a:ln>
          <a:extLst/>
        </p:spPr>
        <p:txBody>
          <a:bodyPr anchor="t"/>
          <a:lstStyle/>
          <a:p>
            <a:pPr marL="338138" indent="-338138" algn="just" eaLnBrk="1" hangingPunct="1">
              <a:lnSpc>
                <a:spcPct val="100000"/>
              </a:lnSpc>
              <a:spcBef>
                <a:spcPts val="600"/>
              </a:spcBef>
              <a:buFont typeface="Arial" charset="0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sz="2800" b="1" dirty="0" err="1" smtClean="0">
                <a:effectLst/>
                <a:latin typeface="Arial" charset="0"/>
                <a:cs typeface="Times New Roman" pitchFamily="16" charset="0"/>
              </a:rPr>
              <a:t>Platnost</a:t>
            </a:r>
            <a:r>
              <a:rPr lang="en-GB" sz="2800" b="1" dirty="0" smtClean="0">
                <a:effectLst/>
                <a:latin typeface="Arial" charset="0"/>
                <a:cs typeface="Times New Roman" pitchFamily="16" charset="0"/>
              </a:rPr>
              <a:t> </a:t>
            </a:r>
            <a:r>
              <a:rPr lang="en-GB" sz="2800" b="1" dirty="0" err="1" smtClean="0">
                <a:effectLst/>
                <a:latin typeface="Arial" charset="0"/>
                <a:cs typeface="Times New Roman" pitchFamily="16" charset="0"/>
              </a:rPr>
              <a:t>modelu</a:t>
            </a:r>
            <a:r>
              <a:rPr lang="en-GB" sz="2400" dirty="0" smtClean="0">
                <a:solidFill>
                  <a:srgbClr val="FFFFFF"/>
                </a:solidFill>
                <a:effectLst/>
                <a:latin typeface="Arial" charset="0"/>
                <a:cs typeface="Times New Roman" pitchFamily="16" charset="0"/>
              </a:rPr>
              <a:t> </a:t>
            </a:r>
            <a:r>
              <a:rPr lang="en-GB" sz="2400" dirty="0" smtClean="0">
                <a:effectLst/>
                <a:latin typeface="Arial" charset="0"/>
              </a:rPr>
              <a:t>-</a:t>
            </a:r>
            <a:r>
              <a:rPr lang="en-GB" sz="2400" dirty="0" smtClean="0">
                <a:effectLst/>
                <a:latin typeface="Arial" charset="0"/>
                <a:cs typeface="Times New Roman" pitchFamily="16" charset="0"/>
              </a:rPr>
              <a:t> </a:t>
            </a:r>
            <a:r>
              <a:rPr lang="en-GB" sz="2400" dirty="0" err="1" smtClean="0">
                <a:effectLst/>
                <a:latin typeface="Arial" charset="0"/>
                <a:cs typeface="Times New Roman" pitchFamily="16" charset="0"/>
              </a:rPr>
              <a:t>jak</a:t>
            </a:r>
            <a:r>
              <a:rPr lang="en-GB" sz="2400" dirty="0" smtClean="0">
                <a:effectLst/>
                <a:latin typeface="Arial" charset="0"/>
                <a:cs typeface="Times New Roman" pitchFamily="16" charset="0"/>
              </a:rPr>
              <a:t> </a:t>
            </a:r>
            <a:r>
              <a:rPr lang="en-GB" sz="2400" dirty="0" err="1" smtClean="0">
                <a:effectLst/>
                <a:latin typeface="Arial" charset="0"/>
                <a:cs typeface="Times New Roman" pitchFamily="16" charset="0"/>
              </a:rPr>
              <a:t>dob</a:t>
            </a:r>
            <a:r>
              <a:rPr lang="en-GB" sz="2400" dirty="0" err="1" smtClean="0">
                <a:effectLst/>
                <a:latin typeface="Arial" charset="0"/>
              </a:rPr>
              <a:t>ř</a:t>
            </a:r>
            <a:r>
              <a:rPr lang="en-GB" sz="2400" dirty="0" err="1" smtClean="0">
                <a:effectLst/>
                <a:latin typeface="Arial" charset="0"/>
                <a:cs typeface="Times New Roman" pitchFamily="16" charset="0"/>
              </a:rPr>
              <a:t>e</a:t>
            </a:r>
            <a:r>
              <a:rPr lang="en-GB" sz="2400" dirty="0" smtClean="0">
                <a:effectLst/>
                <a:latin typeface="Arial" charset="0"/>
                <a:cs typeface="Times New Roman" pitchFamily="16" charset="0"/>
              </a:rPr>
              <a:t> model </a:t>
            </a:r>
            <a:r>
              <a:rPr lang="en-GB" sz="2400" dirty="0" err="1" smtClean="0">
                <a:effectLst/>
                <a:latin typeface="Arial" charset="0"/>
                <a:cs typeface="Times New Roman" pitchFamily="16" charset="0"/>
              </a:rPr>
              <a:t>reprezentuje</a:t>
            </a:r>
            <a:r>
              <a:rPr lang="en-GB" sz="2400" dirty="0" smtClean="0">
                <a:effectLst/>
                <a:latin typeface="Arial" charset="0"/>
                <a:cs typeface="Times New Roman" pitchFamily="16" charset="0"/>
              </a:rPr>
              <a:t> </a:t>
            </a:r>
            <a:r>
              <a:rPr lang="en-GB" sz="2400" dirty="0" err="1" smtClean="0">
                <a:effectLst/>
                <a:latin typeface="Arial" charset="0"/>
                <a:cs typeface="Times New Roman" pitchFamily="16" charset="0"/>
              </a:rPr>
              <a:t>reálný</a:t>
            </a:r>
            <a:r>
              <a:rPr lang="en-GB" sz="2400" dirty="0" smtClean="0">
                <a:effectLst/>
                <a:latin typeface="Arial" charset="0"/>
                <a:cs typeface="Times New Roman" pitchFamily="16" charset="0"/>
              </a:rPr>
              <a:t> </a:t>
            </a:r>
            <a:r>
              <a:rPr lang="en-GB" sz="2400" dirty="0" err="1" smtClean="0">
                <a:effectLst/>
                <a:latin typeface="Arial" charset="0"/>
                <a:cs typeface="Times New Roman" pitchFamily="16" charset="0"/>
              </a:rPr>
              <a:t>objekt</a:t>
            </a:r>
            <a:r>
              <a:rPr lang="en-GB" sz="2400" dirty="0" smtClean="0">
                <a:effectLst/>
                <a:latin typeface="Arial" charset="0"/>
                <a:cs typeface="Times New Roman" pitchFamily="16" charset="0"/>
              </a:rPr>
              <a:t> (v </a:t>
            </a:r>
            <a:r>
              <a:rPr lang="en-GB" sz="2400" dirty="0" err="1" smtClean="0">
                <a:effectLst/>
                <a:latin typeface="Arial" charset="0"/>
                <a:cs typeface="Times New Roman" pitchFamily="16" charset="0"/>
              </a:rPr>
              <a:t>prvním</a:t>
            </a:r>
            <a:r>
              <a:rPr lang="en-GB" sz="2400" dirty="0" smtClean="0">
                <a:effectLst/>
                <a:latin typeface="Arial" charset="0"/>
                <a:cs typeface="Times New Roman" pitchFamily="16" charset="0"/>
              </a:rPr>
              <a:t> </a:t>
            </a:r>
            <a:r>
              <a:rPr lang="en-GB" sz="2400" dirty="0" err="1" smtClean="0">
                <a:effectLst/>
                <a:latin typeface="Arial" charset="0"/>
                <a:cs typeface="Times New Roman" pitchFamily="16" charset="0"/>
              </a:rPr>
              <a:t>p</a:t>
            </a:r>
            <a:r>
              <a:rPr lang="en-GB" sz="2400" dirty="0" err="1" smtClean="0">
                <a:effectLst/>
                <a:latin typeface="Arial" charset="0"/>
              </a:rPr>
              <a:t>ř</a:t>
            </a:r>
            <a:r>
              <a:rPr lang="en-GB" sz="2400" dirty="0" err="1" smtClean="0">
                <a:effectLst/>
                <a:latin typeface="Arial" charset="0"/>
                <a:cs typeface="Times New Roman" pitchFamily="16" charset="0"/>
              </a:rPr>
              <a:t>iblí</a:t>
            </a:r>
            <a:r>
              <a:rPr lang="en-GB" sz="2400" dirty="0" err="1" smtClean="0">
                <a:effectLst/>
                <a:latin typeface="Arial" charset="0"/>
              </a:rPr>
              <a:t>ž</a:t>
            </a:r>
            <a:r>
              <a:rPr lang="en-GB" sz="2400" dirty="0" err="1" smtClean="0">
                <a:effectLst/>
                <a:latin typeface="Arial" charset="0"/>
                <a:cs typeface="Times New Roman" pitchFamily="16" charset="0"/>
              </a:rPr>
              <a:t>ení</a:t>
            </a:r>
            <a:r>
              <a:rPr lang="en-GB" sz="2400" dirty="0" smtClean="0">
                <a:effectLst/>
                <a:latin typeface="Arial" charset="0"/>
                <a:cs typeface="Times New Roman" pitchFamily="16" charset="0"/>
              </a:rPr>
              <a:t> je to </a:t>
            </a:r>
            <a:r>
              <a:rPr lang="en-GB" sz="2400" dirty="0" err="1" smtClean="0">
                <a:effectLst/>
                <a:latin typeface="Arial" charset="0"/>
                <a:cs typeface="Times New Roman" pitchFamily="16" charset="0"/>
              </a:rPr>
              <a:t>míra</a:t>
            </a:r>
            <a:r>
              <a:rPr lang="en-GB" sz="2400" dirty="0" smtClean="0">
                <a:effectLst/>
                <a:latin typeface="Arial" charset="0"/>
                <a:cs typeface="Times New Roman" pitchFamily="16" charset="0"/>
              </a:rPr>
              <a:t> </a:t>
            </a:r>
            <a:r>
              <a:rPr lang="en-GB" sz="2400" dirty="0" err="1" smtClean="0">
                <a:effectLst/>
                <a:latin typeface="Arial" charset="0"/>
                <a:cs typeface="Times New Roman" pitchFamily="16" charset="0"/>
              </a:rPr>
              <a:t>souhlasu</a:t>
            </a:r>
            <a:r>
              <a:rPr lang="en-GB" sz="2400" dirty="0" smtClean="0">
                <a:effectLst/>
                <a:latin typeface="Arial" charset="0"/>
                <a:cs typeface="Times New Roman" pitchFamily="16" charset="0"/>
              </a:rPr>
              <a:t> </a:t>
            </a:r>
            <a:r>
              <a:rPr lang="en-GB" sz="2400" dirty="0" err="1" smtClean="0">
                <a:effectLst/>
                <a:latin typeface="Arial" charset="0"/>
                <a:cs typeface="Times New Roman" pitchFamily="16" charset="0"/>
              </a:rPr>
              <a:t>mezi</a:t>
            </a:r>
            <a:r>
              <a:rPr lang="en-GB" sz="2400" dirty="0" smtClean="0">
                <a:effectLst/>
                <a:latin typeface="Arial" charset="0"/>
                <a:cs typeface="Times New Roman" pitchFamily="16" charset="0"/>
              </a:rPr>
              <a:t> </a:t>
            </a:r>
            <a:r>
              <a:rPr lang="en-GB" sz="2400" dirty="0" err="1" smtClean="0">
                <a:effectLst/>
                <a:latin typeface="Arial" charset="0"/>
                <a:cs typeface="Times New Roman" pitchFamily="16" charset="0"/>
              </a:rPr>
              <a:t>daty</a:t>
            </a:r>
            <a:r>
              <a:rPr lang="en-GB" sz="2400" dirty="0" smtClean="0">
                <a:effectLst/>
                <a:latin typeface="Arial" charset="0"/>
                <a:cs typeface="Times New Roman" pitchFamily="16" charset="0"/>
              </a:rPr>
              <a:t> </a:t>
            </a:r>
            <a:r>
              <a:rPr lang="en-GB" sz="2400" dirty="0" err="1" smtClean="0">
                <a:effectLst/>
                <a:latin typeface="Arial" charset="0"/>
                <a:cs typeface="Times New Roman" pitchFamily="16" charset="0"/>
              </a:rPr>
              <a:t>generovanými</a:t>
            </a:r>
            <a:r>
              <a:rPr lang="en-GB" sz="2400" dirty="0" smtClean="0">
                <a:effectLst/>
                <a:latin typeface="Arial" charset="0"/>
                <a:cs typeface="Times New Roman" pitchFamily="16" charset="0"/>
              </a:rPr>
              <a:t> </a:t>
            </a:r>
            <a:r>
              <a:rPr lang="en-GB" sz="2400" dirty="0" err="1" smtClean="0">
                <a:effectLst/>
                <a:latin typeface="Arial" charset="0"/>
                <a:cs typeface="Times New Roman" pitchFamily="16" charset="0"/>
              </a:rPr>
              <a:t>objektem</a:t>
            </a:r>
            <a:r>
              <a:rPr lang="en-GB" sz="2400" dirty="0" smtClean="0">
                <a:effectLst/>
                <a:latin typeface="Arial" charset="0"/>
                <a:cs typeface="Times New Roman" pitchFamily="16" charset="0"/>
              </a:rPr>
              <a:t> a </a:t>
            </a:r>
            <a:r>
              <a:rPr lang="en-GB" sz="2400" dirty="0" err="1" smtClean="0">
                <a:effectLst/>
                <a:latin typeface="Arial" charset="0"/>
                <a:cs typeface="Times New Roman" pitchFamily="16" charset="0"/>
              </a:rPr>
              <a:t>jeho</a:t>
            </a:r>
            <a:r>
              <a:rPr lang="en-GB" sz="2400" dirty="0" smtClean="0">
                <a:effectLst/>
                <a:latin typeface="Arial" charset="0"/>
                <a:cs typeface="Times New Roman" pitchFamily="16" charset="0"/>
              </a:rPr>
              <a:t> </a:t>
            </a:r>
            <a:r>
              <a:rPr lang="en-GB" sz="2400" dirty="0" err="1" smtClean="0">
                <a:effectLst/>
                <a:latin typeface="Arial" charset="0"/>
                <a:cs typeface="Times New Roman" pitchFamily="16" charset="0"/>
              </a:rPr>
              <a:t>modelem</a:t>
            </a:r>
            <a:r>
              <a:rPr lang="en-GB" sz="2400" dirty="0" smtClean="0">
                <a:effectLst/>
                <a:latin typeface="Arial" charset="0"/>
                <a:cs typeface="Times New Roman" pitchFamily="16" charset="0"/>
              </a:rPr>
              <a:t>)</a:t>
            </a:r>
            <a:r>
              <a:rPr lang="ar-SA" sz="2400" dirty="0" smtClean="0">
                <a:effectLst/>
                <a:latin typeface="Arial" charset="0"/>
                <a:cs typeface="Times New Roman" pitchFamily="16" charset="0"/>
              </a:rPr>
              <a:t>‏</a:t>
            </a:r>
            <a:endParaRPr lang="en-GB" sz="2400" dirty="0" smtClean="0">
              <a:effectLst/>
              <a:latin typeface="Arial" charset="0"/>
              <a:cs typeface="Times New Roman" pitchFamily="16" charset="0"/>
            </a:endParaRPr>
          </a:p>
          <a:p>
            <a:pPr marL="338138" indent="-338138" algn="just" eaLnBrk="1" hangingPunct="1">
              <a:lnSpc>
                <a:spcPct val="150000"/>
              </a:lnSpc>
              <a:spcBef>
                <a:spcPts val="600"/>
              </a:spcBef>
              <a:buClr>
                <a:srgbClr val="FFFFFF"/>
              </a:buClr>
              <a:buFont typeface="Arial" charset="0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sz="2400" u="sng" dirty="0" err="1" smtClean="0">
                <a:effectLst/>
                <a:latin typeface="Arial" charset="0"/>
              </a:rPr>
              <a:t>s</a:t>
            </a:r>
            <a:r>
              <a:rPr lang="en-GB" sz="2400" u="sng" dirty="0" err="1" smtClean="0">
                <a:effectLst/>
                <a:latin typeface="Arial" charset="0"/>
                <a:cs typeface="Times New Roman" pitchFamily="16" charset="0"/>
              </a:rPr>
              <a:t>tupn</a:t>
            </a:r>
            <a:r>
              <a:rPr lang="en-GB" sz="2400" u="sng" dirty="0" err="1" smtClean="0">
                <a:effectLst/>
                <a:latin typeface="Arial" charset="0"/>
              </a:rPr>
              <a:t>ě</a:t>
            </a:r>
            <a:r>
              <a:rPr lang="en-GB" sz="2400" u="sng" dirty="0" smtClean="0">
                <a:effectLst/>
                <a:latin typeface="Arial" charset="0"/>
                <a:cs typeface="Times New Roman" pitchFamily="16" charset="0"/>
              </a:rPr>
              <a:t> </a:t>
            </a:r>
            <a:r>
              <a:rPr lang="en-GB" sz="2400" u="sng" dirty="0" err="1" smtClean="0">
                <a:effectLst/>
                <a:latin typeface="Arial" charset="0"/>
                <a:cs typeface="Times New Roman" pitchFamily="16" charset="0"/>
              </a:rPr>
              <a:t>platnosti</a:t>
            </a:r>
            <a:r>
              <a:rPr lang="en-GB" sz="2400" u="sng" dirty="0" smtClean="0">
                <a:effectLst/>
                <a:latin typeface="Arial" charset="0"/>
                <a:cs typeface="Times New Roman" pitchFamily="16" charset="0"/>
              </a:rPr>
              <a:t> </a:t>
            </a:r>
            <a:r>
              <a:rPr lang="en-GB" sz="2400" u="sng" dirty="0" err="1" smtClean="0">
                <a:effectLst/>
                <a:latin typeface="Arial" charset="0"/>
                <a:cs typeface="Times New Roman" pitchFamily="16" charset="0"/>
              </a:rPr>
              <a:t>modelu</a:t>
            </a:r>
            <a:r>
              <a:rPr lang="en-GB" sz="2400" dirty="0" smtClean="0">
                <a:effectLst/>
                <a:latin typeface="Arial" charset="0"/>
                <a:cs typeface="Times New Roman" pitchFamily="16" charset="0"/>
              </a:rPr>
              <a:t>:</a:t>
            </a:r>
          </a:p>
          <a:p>
            <a:pPr marL="338138" indent="-338138" algn="just" eaLnBrk="1" hangingPunct="1">
              <a:lnSpc>
                <a:spcPct val="100000"/>
              </a:lnSpc>
              <a:spcBef>
                <a:spcPts val="500"/>
              </a:spcBef>
              <a:buFont typeface="Arial" charset="0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sz="2400" i="1" dirty="0" smtClean="0">
                <a:effectLst/>
                <a:latin typeface="Arial" charset="0"/>
              </a:rPr>
              <a:t>	</a:t>
            </a:r>
            <a:r>
              <a:rPr lang="en-GB" sz="2400" i="1" dirty="0" err="1" smtClean="0">
                <a:effectLst/>
                <a:latin typeface="Arial" charset="0"/>
                <a:cs typeface="Times New Roman" pitchFamily="16" charset="0"/>
              </a:rPr>
              <a:t>replikativní</a:t>
            </a:r>
            <a:r>
              <a:rPr lang="en-GB" sz="2400" i="1" dirty="0" smtClean="0">
                <a:effectLst/>
                <a:latin typeface="Arial" charset="0"/>
                <a:cs typeface="Times New Roman" pitchFamily="16" charset="0"/>
              </a:rPr>
              <a:t> </a:t>
            </a:r>
            <a:r>
              <a:rPr lang="en-GB" sz="2400" i="1" dirty="0" err="1" smtClean="0">
                <a:effectLst/>
                <a:latin typeface="Arial" charset="0"/>
                <a:cs typeface="Times New Roman" pitchFamily="16" charset="0"/>
              </a:rPr>
              <a:t>platnost</a:t>
            </a:r>
            <a:r>
              <a:rPr lang="en-GB" sz="2400" dirty="0" smtClean="0">
                <a:solidFill>
                  <a:srgbClr val="FFFFFF"/>
                </a:solidFill>
                <a:effectLst/>
                <a:latin typeface="Arial" charset="0"/>
                <a:cs typeface="Times New Roman" pitchFamily="16" charset="0"/>
              </a:rPr>
              <a:t> </a:t>
            </a:r>
            <a:r>
              <a:rPr lang="en-GB" sz="2400" dirty="0" smtClean="0">
                <a:effectLst/>
                <a:latin typeface="Arial" charset="0"/>
                <a:cs typeface="Times New Roman" pitchFamily="16" charset="0"/>
              </a:rPr>
              <a:t>- </a:t>
            </a:r>
            <a:r>
              <a:rPr lang="en-GB" sz="2000" dirty="0" smtClean="0">
                <a:effectLst/>
                <a:latin typeface="Arial" charset="0"/>
                <a:cs typeface="Times New Roman" pitchFamily="16" charset="0"/>
              </a:rPr>
              <a:t>model </a:t>
            </a:r>
            <a:r>
              <a:rPr lang="en-GB" sz="2000" dirty="0" err="1" smtClean="0">
                <a:effectLst/>
                <a:latin typeface="Arial" charset="0"/>
                <a:cs typeface="Times New Roman" pitchFamily="16" charset="0"/>
              </a:rPr>
              <a:t>generuje</a:t>
            </a:r>
            <a:r>
              <a:rPr lang="en-GB" sz="2000" dirty="0" smtClean="0">
                <a:effectLst/>
                <a:latin typeface="Arial" charset="0"/>
                <a:cs typeface="Times New Roman" pitchFamily="16" charset="0"/>
              </a:rPr>
              <a:t> to co </a:t>
            </a:r>
            <a:r>
              <a:rPr lang="en-GB" sz="2000" dirty="0" err="1" smtClean="0">
                <a:effectLst/>
                <a:latin typeface="Arial" charset="0"/>
                <a:cs typeface="Times New Roman" pitchFamily="16" charset="0"/>
              </a:rPr>
              <a:t>reálný</a:t>
            </a:r>
            <a:r>
              <a:rPr lang="en-GB" sz="2000" dirty="0" smtClean="0">
                <a:effectLst/>
                <a:latin typeface="Arial" charset="0"/>
                <a:cs typeface="Times New Roman" pitchFamily="16" charset="0"/>
              </a:rPr>
              <a:t> </a:t>
            </a:r>
            <a:r>
              <a:rPr lang="en-GB" sz="2000" dirty="0" err="1" smtClean="0">
                <a:effectLst/>
                <a:latin typeface="Arial" charset="0"/>
                <a:cs typeface="Times New Roman" pitchFamily="16" charset="0"/>
              </a:rPr>
              <a:t>objekt</a:t>
            </a:r>
            <a:r>
              <a:rPr lang="en-GB" sz="2000" dirty="0" smtClean="0">
                <a:effectLst/>
                <a:latin typeface="Arial" charset="0"/>
                <a:cs typeface="Times New Roman" pitchFamily="16" charset="0"/>
              </a:rPr>
              <a:t> </a:t>
            </a:r>
            <a:r>
              <a:rPr lang="en-GB" sz="2000" dirty="0" err="1" smtClean="0">
                <a:effectLst/>
                <a:latin typeface="Arial" charset="0"/>
                <a:cs typeface="Times New Roman" pitchFamily="16" charset="0"/>
              </a:rPr>
              <a:t>a</a:t>
            </a:r>
            <a:r>
              <a:rPr lang="en-GB" sz="2000" dirty="0" err="1" smtClean="0">
                <a:effectLst/>
                <a:latin typeface="Arial" charset="0"/>
              </a:rPr>
              <a:t>ž</a:t>
            </a:r>
            <a:r>
              <a:rPr lang="en-GB" sz="2000" dirty="0" smtClean="0">
                <a:effectLst/>
                <a:latin typeface="Arial" charset="0"/>
                <a:cs typeface="Times New Roman" pitchFamily="16" charset="0"/>
              </a:rPr>
              <a:t> </a:t>
            </a:r>
            <a:r>
              <a:rPr lang="en-GB" sz="2000" dirty="0" err="1" smtClean="0">
                <a:effectLst/>
                <a:latin typeface="Arial" charset="0"/>
                <a:cs typeface="Times New Roman" pitchFamily="16" charset="0"/>
              </a:rPr>
              <a:t>dosud</a:t>
            </a:r>
            <a:r>
              <a:rPr lang="en-GB" sz="2000" dirty="0" smtClean="0">
                <a:effectLst/>
                <a:latin typeface="Arial" charset="0"/>
                <a:cs typeface="Times New Roman" pitchFamily="16" charset="0"/>
              </a:rPr>
              <a:t>;</a:t>
            </a:r>
          </a:p>
          <a:p>
            <a:pPr marL="338138" indent="-338138" algn="just" eaLnBrk="1" hangingPunct="1">
              <a:lnSpc>
                <a:spcPct val="100000"/>
              </a:lnSpc>
              <a:spcBef>
                <a:spcPts val="500"/>
              </a:spcBef>
              <a:buFont typeface="Arial" charset="0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sz="2400" i="1" dirty="0" smtClean="0">
                <a:effectLst/>
                <a:latin typeface="Arial" charset="0"/>
              </a:rPr>
              <a:t>	</a:t>
            </a:r>
            <a:r>
              <a:rPr lang="en-GB" sz="2400" i="1" dirty="0" err="1" smtClean="0">
                <a:effectLst/>
                <a:latin typeface="Arial" charset="0"/>
                <a:cs typeface="Times New Roman" pitchFamily="16" charset="0"/>
              </a:rPr>
              <a:t>predik</a:t>
            </a:r>
            <a:r>
              <a:rPr lang="en-GB" sz="2400" i="1" dirty="0" err="1" smtClean="0">
                <a:effectLst/>
                <a:latin typeface="Arial" charset="0"/>
              </a:rPr>
              <a:t>č</a:t>
            </a:r>
            <a:r>
              <a:rPr lang="en-GB" sz="2400" i="1" dirty="0" err="1" smtClean="0">
                <a:effectLst/>
                <a:latin typeface="Arial" charset="0"/>
                <a:cs typeface="Times New Roman" pitchFamily="16" charset="0"/>
              </a:rPr>
              <a:t>ní</a:t>
            </a:r>
            <a:r>
              <a:rPr lang="en-GB" sz="2400" i="1" dirty="0" smtClean="0">
                <a:effectLst/>
                <a:latin typeface="Arial" charset="0"/>
                <a:cs typeface="Times New Roman" pitchFamily="16" charset="0"/>
              </a:rPr>
              <a:t> </a:t>
            </a:r>
            <a:r>
              <a:rPr lang="en-GB" sz="2400" i="1" dirty="0" err="1" smtClean="0">
                <a:effectLst/>
                <a:latin typeface="Arial" charset="0"/>
                <a:cs typeface="Times New Roman" pitchFamily="16" charset="0"/>
              </a:rPr>
              <a:t>platnost</a:t>
            </a:r>
            <a:r>
              <a:rPr lang="en-GB" sz="2400" dirty="0" smtClean="0">
                <a:solidFill>
                  <a:srgbClr val="FFFFFF"/>
                </a:solidFill>
                <a:effectLst/>
                <a:latin typeface="Arial" charset="0"/>
                <a:cs typeface="Times New Roman" pitchFamily="16" charset="0"/>
              </a:rPr>
              <a:t> </a:t>
            </a:r>
            <a:r>
              <a:rPr lang="en-GB" sz="2400" dirty="0" smtClean="0">
                <a:effectLst/>
                <a:latin typeface="Arial" charset="0"/>
                <a:cs typeface="Times New Roman" pitchFamily="16" charset="0"/>
              </a:rPr>
              <a:t>- </a:t>
            </a:r>
            <a:r>
              <a:rPr lang="en-GB" sz="2000" dirty="0" smtClean="0">
                <a:effectLst/>
                <a:latin typeface="Arial" charset="0"/>
                <a:cs typeface="Times New Roman" pitchFamily="16" charset="0"/>
              </a:rPr>
              <a:t>model </a:t>
            </a:r>
            <a:r>
              <a:rPr lang="en-GB" sz="2000" dirty="0" err="1" smtClean="0">
                <a:effectLst/>
                <a:latin typeface="Arial" charset="0"/>
                <a:cs typeface="Times New Roman" pitchFamily="16" charset="0"/>
              </a:rPr>
              <a:t>generuje</a:t>
            </a:r>
            <a:r>
              <a:rPr lang="en-GB" sz="2000" dirty="0" smtClean="0">
                <a:effectLst/>
                <a:latin typeface="Arial" charset="0"/>
                <a:cs typeface="Times New Roman" pitchFamily="16" charset="0"/>
              </a:rPr>
              <a:t> </a:t>
            </a:r>
            <a:r>
              <a:rPr lang="en-GB" sz="2000" dirty="0" err="1" smtClean="0">
                <a:effectLst/>
                <a:latin typeface="Arial" charset="0"/>
                <a:cs typeface="Times New Roman" pitchFamily="16" charset="0"/>
              </a:rPr>
              <a:t>správná</a:t>
            </a:r>
            <a:r>
              <a:rPr lang="en-GB" sz="2000" dirty="0" smtClean="0">
                <a:effectLst/>
                <a:latin typeface="Arial" charset="0"/>
                <a:cs typeface="Times New Roman" pitchFamily="16" charset="0"/>
              </a:rPr>
              <a:t> data </a:t>
            </a:r>
            <a:r>
              <a:rPr lang="en-GB" sz="2000" dirty="0" err="1" smtClean="0">
                <a:effectLst/>
                <a:latin typeface="Arial" charset="0"/>
                <a:cs typeface="Times New Roman" pitchFamily="16" charset="0"/>
              </a:rPr>
              <a:t>d</a:t>
            </a:r>
            <a:r>
              <a:rPr lang="en-GB" sz="2000" dirty="0" err="1" smtClean="0">
                <a:effectLst/>
                <a:latin typeface="Arial" charset="0"/>
              </a:rPr>
              <a:t>ř</a:t>
            </a:r>
            <a:r>
              <a:rPr lang="en-GB" sz="2000" dirty="0" err="1" smtClean="0">
                <a:effectLst/>
                <a:latin typeface="Arial" charset="0"/>
                <a:cs typeface="Times New Roman" pitchFamily="16" charset="0"/>
              </a:rPr>
              <a:t>íve</a:t>
            </a:r>
            <a:r>
              <a:rPr lang="en-GB" sz="2000" dirty="0" smtClean="0">
                <a:effectLst/>
                <a:latin typeface="Arial" charset="0"/>
                <a:cs typeface="Times New Roman" pitchFamily="16" charset="0"/>
              </a:rPr>
              <a:t> </a:t>
            </a:r>
            <a:r>
              <a:rPr lang="en-GB" sz="2000" dirty="0" err="1" smtClean="0">
                <a:effectLst/>
                <a:latin typeface="Arial" charset="0"/>
                <a:cs typeface="Times New Roman" pitchFamily="16" charset="0"/>
              </a:rPr>
              <a:t>ne</a:t>
            </a:r>
            <a:r>
              <a:rPr lang="en-GB" sz="2000" dirty="0" err="1" smtClean="0">
                <a:effectLst/>
                <a:latin typeface="Arial" charset="0"/>
              </a:rPr>
              <a:t>ž</a:t>
            </a:r>
            <a:r>
              <a:rPr lang="en-GB" sz="2000" dirty="0" smtClean="0">
                <a:effectLst/>
                <a:latin typeface="Arial" charset="0"/>
                <a:cs typeface="Times New Roman" pitchFamily="16" charset="0"/>
              </a:rPr>
              <a:t> </a:t>
            </a:r>
            <a:r>
              <a:rPr lang="en-GB" sz="2000" dirty="0" err="1" smtClean="0">
                <a:effectLst/>
                <a:latin typeface="Arial" charset="0"/>
                <a:cs typeface="Times New Roman" pitchFamily="16" charset="0"/>
              </a:rPr>
              <a:t>reálný</a:t>
            </a:r>
            <a:r>
              <a:rPr lang="en-GB" sz="2000" dirty="0" smtClean="0">
                <a:effectLst/>
                <a:latin typeface="Arial" charset="0"/>
                <a:cs typeface="Times New Roman" pitchFamily="16" charset="0"/>
              </a:rPr>
              <a:t> </a:t>
            </a:r>
            <a:r>
              <a:rPr lang="en-GB" sz="2000" dirty="0" err="1" smtClean="0">
                <a:effectLst/>
                <a:latin typeface="Arial" charset="0"/>
                <a:cs typeface="Times New Roman" pitchFamily="16" charset="0"/>
              </a:rPr>
              <a:t>objekt</a:t>
            </a:r>
            <a:r>
              <a:rPr lang="en-GB" sz="2000" dirty="0" smtClean="0">
                <a:effectLst/>
                <a:latin typeface="Arial" charset="0"/>
                <a:cs typeface="Times New Roman" pitchFamily="16" charset="0"/>
              </a:rPr>
              <a:t>;</a:t>
            </a:r>
          </a:p>
          <a:p>
            <a:pPr marL="338138" indent="-338138" algn="just" eaLnBrk="1" hangingPunct="1">
              <a:lnSpc>
                <a:spcPct val="100000"/>
              </a:lnSpc>
              <a:spcBef>
                <a:spcPts val="500"/>
              </a:spcBef>
              <a:buFont typeface="Arial" charset="0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sz="2400" i="1" dirty="0" smtClean="0">
                <a:effectLst/>
                <a:latin typeface="Arial" charset="0"/>
              </a:rPr>
              <a:t>	</a:t>
            </a:r>
            <a:r>
              <a:rPr lang="en-GB" sz="2400" i="1" dirty="0" err="1" smtClean="0">
                <a:effectLst/>
                <a:latin typeface="Arial" charset="0"/>
                <a:cs typeface="Times New Roman" pitchFamily="16" charset="0"/>
              </a:rPr>
              <a:t>strukturální</a:t>
            </a:r>
            <a:r>
              <a:rPr lang="en-GB" sz="2400" i="1" dirty="0" smtClean="0">
                <a:effectLst/>
                <a:latin typeface="Arial" charset="0"/>
                <a:cs typeface="Times New Roman" pitchFamily="16" charset="0"/>
              </a:rPr>
              <a:t> </a:t>
            </a:r>
            <a:r>
              <a:rPr lang="en-GB" sz="2400" i="1" dirty="0" err="1" smtClean="0">
                <a:effectLst/>
                <a:latin typeface="Arial" charset="0"/>
                <a:cs typeface="Times New Roman" pitchFamily="16" charset="0"/>
              </a:rPr>
              <a:t>platnost</a:t>
            </a:r>
            <a:r>
              <a:rPr lang="en-GB" sz="2400" dirty="0" smtClean="0">
                <a:solidFill>
                  <a:srgbClr val="FFFFFF"/>
                </a:solidFill>
                <a:effectLst/>
                <a:latin typeface="Arial" charset="0"/>
                <a:cs typeface="Times New Roman" pitchFamily="16" charset="0"/>
              </a:rPr>
              <a:t> </a:t>
            </a:r>
            <a:r>
              <a:rPr lang="en-GB" sz="2000" dirty="0" smtClean="0">
                <a:effectLst/>
                <a:latin typeface="Arial" charset="0"/>
                <a:cs typeface="Times New Roman" pitchFamily="16" charset="0"/>
              </a:rPr>
              <a:t>- model </a:t>
            </a:r>
            <a:r>
              <a:rPr lang="en-GB" sz="2000" dirty="0" err="1" smtClean="0">
                <a:effectLst/>
                <a:latin typeface="Arial" charset="0"/>
                <a:cs typeface="Times New Roman" pitchFamily="16" charset="0"/>
              </a:rPr>
              <a:t>nejen</a:t>
            </a:r>
            <a:r>
              <a:rPr lang="en-GB" sz="2000" dirty="0" smtClean="0">
                <a:effectLst/>
                <a:latin typeface="Arial" charset="0"/>
                <a:cs typeface="Times New Roman" pitchFamily="16" charset="0"/>
              </a:rPr>
              <a:t> </a:t>
            </a:r>
            <a:r>
              <a:rPr lang="en-GB" sz="2000" dirty="0" err="1" smtClean="0">
                <a:effectLst/>
                <a:latin typeface="Arial" charset="0"/>
                <a:cs typeface="Times New Roman" pitchFamily="16" charset="0"/>
              </a:rPr>
              <a:t>generuje</a:t>
            </a:r>
            <a:r>
              <a:rPr lang="en-GB" sz="2000" dirty="0" smtClean="0">
                <a:effectLst/>
                <a:latin typeface="Arial" charset="0"/>
                <a:cs typeface="Times New Roman" pitchFamily="16" charset="0"/>
              </a:rPr>
              <a:t> </a:t>
            </a:r>
            <a:r>
              <a:rPr lang="en-GB" sz="2000" dirty="0" err="1" smtClean="0">
                <a:effectLst/>
                <a:latin typeface="Arial" charset="0"/>
                <a:cs typeface="Times New Roman" pitchFamily="16" charset="0"/>
              </a:rPr>
              <a:t>správná</a:t>
            </a:r>
            <a:r>
              <a:rPr lang="en-GB" sz="2000" dirty="0" smtClean="0">
                <a:effectLst/>
                <a:latin typeface="Arial" charset="0"/>
                <a:cs typeface="Times New Roman" pitchFamily="16" charset="0"/>
              </a:rPr>
              <a:t> data, </a:t>
            </a:r>
            <a:r>
              <a:rPr lang="en-GB" sz="2000" dirty="0" err="1" smtClean="0">
                <a:effectLst/>
                <a:latin typeface="Arial" charset="0"/>
                <a:cs typeface="Times New Roman" pitchFamily="16" charset="0"/>
              </a:rPr>
              <a:t>nýbr</a:t>
            </a:r>
            <a:r>
              <a:rPr lang="en-GB" sz="2000" dirty="0" err="1" smtClean="0">
                <a:effectLst/>
                <a:latin typeface="Arial" charset="0"/>
              </a:rPr>
              <a:t>ž</a:t>
            </a:r>
            <a:r>
              <a:rPr lang="en-GB" sz="2000" dirty="0" smtClean="0">
                <a:effectLst/>
                <a:latin typeface="Arial" charset="0"/>
                <a:cs typeface="Times New Roman" pitchFamily="16" charset="0"/>
              </a:rPr>
              <a:t> </a:t>
            </a:r>
            <a:r>
              <a:rPr lang="en-GB" sz="2000" dirty="0" err="1" smtClean="0">
                <a:effectLst/>
                <a:latin typeface="Arial" charset="0"/>
                <a:cs typeface="Times New Roman" pitchFamily="16" charset="0"/>
              </a:rPr>
              <a:t>vyjad</a:t>
            </a:r>
            <a:r>
              <a:rPr lang="en-GB" sz="2000" dirty="0" err="1" smtClean="0">
                <a:effectLst/>
                <a:latin typeface="Arial" charset="0"/>
              </a:rPr>
              <a:t>ř</a:t>
            </a:r>
            <a:r>
              <a:rPr lang="en-GB" sz="2000" dirty="0" err="1" smtClean="0">
                <a:effectLst/>
                <a:latin typeface="Arial" charset="0"/>
                <a:cs typeface="Times New Roman" pitchFamily="16" charset="0"/>
              </a:rPr>
              <a:t>uje</a:t>
            </a:r>
            <a:r>
              <a:rPr lang="en-GB" sz="2000" dirty="0" smtClean="0">
                <a:effectLst/>
                <a:latin typeface="Arial" charset="0"/>
                <a:cs typeface="Times New Roman" pitchFamily="16" charset="0"/>
              </a:rPr>
              <a:t> </a:t>
            </a:r>
            <a:r>
              <a:rPr lang="en-GB" sz="2000" dirty="0" err="1" smtClean="0">
                <a:effectLst/>
                <a:latin typeface="Arial" charset="0"/>
                <a:cs typeface="Times New Roman" pitchFamily="16" charset="0"/>
              </a:rPr>
              <a:t>i</a:t>
            </a:r>
            <a:r>
              <a:rPr lang="en-GB" sz="2000" dirty="0" smtClean="0">
                <a:effectLst/>
                <a:latin typeface="Arial" charset="0"/>
                <a:cs typeface="Times New Roman" pitchFamily="16" charset="0"/>
              </a:rPr>
              <a:t> </a:t>
            </a:r>
            <a:r>
              <a:rPr lang="en-GB" sz="2000" dirty="0" err="1" smtClean="0">
                <a:effectLst/>
                <a:latin typeface="Arial" charset="0"/>
                <a:cs typeface="Times New Roman" pitchFamily="16" charset="0"/>
              </a:rPr>
              <a:t>skute</a:t>
            </a:r>
            <a:r>
              <a:rPr lang="en-GB" sz="2000" dirty="0" err="1" smtClean="0">
                <a:effectLst/>
                <a:latin typeface="Arial" charset="0"/>
              </a:rPr>
              <a:t>č</a:t>
            </a:r>
            <a:r>
              <a:rPr lang="en-GB" sz="2000" dirty="0" err="1" smtClean="0">
                <a:effectLst/>
                <a:latin typeface="Arial" charset="0"/>
                <a:cs typeface="Times New Roman" pitchFamily="16" charset="0"/>
              </a:rPr>
              <a:t>ný</a:t>
            </a:r>
            <a:r>
              <a:rPr lang="en-GB" sz="2000" dirty="0" smtClean="0">
                <a:effectLst/>
                <a:latin typeface="Arial" charset="0"/>
                <a:cs typeface="Times New Roman" pitchFamily="16" charset="0"/>
              </a:rPr>
              <a:t> </a:t>
            </a:r>
            <a:r>
              <a:rPr lang="en-GB" sz="2000" dirty="0" err="1" smtClean="0">
                <a:effectLst/>
                <a:latin typeface="Arial" charset="0"/>
                <a:cs typeface="Times New Roman" pitchFamily="16" charset="0"/>
              </a:rPr>
              <a:t>zp</a:t>
            </a:r>
            <a:r>
              <a:rPr lang="en-GB" sz="2000" dirty="0" err="1" smtClean="0">
                <a:effectLst/>
                <a:latin typeface="Arial" charset="0"/>
              </a:rPr>
              <a:t>ů</a:t>
            </a:r>
            <a:r>
              <a:rPr lang="en-GB" sz="2000" dirty="0" err="1" smtClean="0">
                <a:effectLst/>
                <a:latin typeface="Arial" charset="0"/>
                <a:cs typeface="Times New Roman" pitchFamily="16" charset="0"/>
              </a:rPr>
              <a:t>sob</a:t>
            </a:r>
            <a:r>
              <a:rPr lang="en-GB" sz="2000" dirty="0" smtClean="0">
                <a:effectLst/>
                <a:latin typeface="Arial" charset="0"/>
                <a:cs typeface="Times New Roman" pitchFamily="16" charset="0"/>
              </a:rPr>
              <a:t> </a:t>
            </a:r>
            <a:r>
              <a:rPr lang="en-GB" sz="2000" dirty="0" err="1" smtClean="0">
                <a:effectLst/>
                <a:latin typeface="Arial" charset="0"/>
                <a:cs typeface="Times New Roman" pitchFamily="16" charset="0"/>
              </a:rPr>
              <a:t>generování</a:t>
            </a:r>
            <a:r>
              <a:rPr lang="en-GB" sz="2000" dirty="0" smtClean="0">
                <a:effectLst/>
                <a:latin typeface="Arial" charset="0"/>
                <a:cs typeface="Times New Roman" pitchFamily="16" charset="0"/>
              </a:rPr>
              <a:t> </a:t>
            </a:r>
            <a:r>
              <a:rPr lang="en-GB" sz="2000" dirty="0" err="1" smtClean="0">
                <a:effectLst/>
                <a:latin typeface="Arial" charset="0"/>
                <a:cs typeface="Times New Roman" pitchFamily="16" charset="0"/>
              </a:rPr>
              <a:t>dat</a:t>
            </a:r>
            <a:r>
              <a:rPr lang="en-GB" sz="2000" dirty="0" smtClean="0">
                <a:effectLst/>
                <a:latin typeface="Arial" charset="0"/>
                <a:cs typeface="Times New Roman" pitchFamily="16" charset="0"/>
              </a:rPr>
              <a:t> v </a:t>
            </a:r>
            <a:r>
              <a:rPr lang="en-GB" sz="2000" dirty="0" err="1" smtClean="0">
                <a:effectLst/>
                <a:latin typeface="Arial" charset="0"/>
                <a:cs typeface="Times New Roman" pitchFamily="16" charset="0"/>
              </a:rPr>
              <a:t>reálném</a:t>
            </a:r>
            <a:r>
              <a:rPr lang="en-GB" sz="2000" dirty="0" smtClean="0">
                <a:effectLst/>
                <a:latin typeface="Arial" charset="0"/>
                <a:cs typeface="Times New Roman" pitchFamily="16" charset="0"/>
              </a:rPr>
              <a:t> </a:t>
            </a:r>
            <a:r>
              <a:rPr lang="en-GB" sz="2000" dirty="0" err="1" smtClean="0">
                <a:effectLst/>
                <a:latin typeface="Arial" charset="0"/>
                <a:cs typeface="Times New Roman" pitchFamily="16" charset="0"/>
              </a:rPr>
              <a:t>objektu</a:t>
            </a:r>
            <a:r>
              <a:rPr lang="en-GB" sz="2000" dirty="0" smtClean="0">
                <a:solidFill>
                  <a:srgbClr val="FFFFFF"/>
                </a:solidFill>
                <a:effectLst/>
                <a:latin typeface="Arial" charset="0"/>
                <a:cs typeface="Times New Roman" pitchFamily="16" charset="0"/>
              </a:rPr>
              <a:t>;</a:t>
            </a:r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1403648" y="188640"/>
            <a:ext cx="59436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FFFF00"/>
              </a:buClr>
              <a:buSzTx/>
              <a:buFont typeface="Times New Roman" pitchFamily="16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kumimoji="0" lang="en-GB" sz="4400" b="0" i="0" u="none" strike="noStrike" kern="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Základní pojmy</a:t>
            </a:r>
            <a:endParaRPr kumimoji="0" lang="en-GB" sz="4400" b="0" i="0" u="none" strike="noStrike" kern="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1"/>
          <p:cNvSpPr>
            <a:spLocks noGrp="1" noChangeArrowheads="1"/>
          </p:cNvSpPr>
          <p:nvPr>
            <p:ph sz="half" idx="1"/>
          </p:nvPr>
        </p:nvSpPr>
        <p:spPr>
          <a:xfrm>
            <a:off x="304800" y="1981200"/>
            <a:ext cx="8458200" cy="4265613"/>
          </a:xfrm>
          <a:noFill/>
          <a:ln>
            <a:round/>
            <a:headEnd/>
            <a:tailEnd/>
          </a:ln>
          <a:extLst/>
        </p:spPr>
        <p:txBody>
          <a:bodyPr anchor="t"/>
          <a:lstStyle/>
          <a:p>
            <a:pPr marL="338138" indent="-338138" algn="l" eaLnBrk="1" hangingPunct="1">
              <a:lnSpc>
                <a:spcPct val="100000"/>
              </a:lnSpc>
              <a:spcBef>
                <a:spcPts val="600"/>
              </a:spcBef>
              <a:buFont typeface="Arial" charset="0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sz="2800" b="1" dirty="0" err="1" smtClean="0">
                <a:effectLst/>
                <a:latin typeface="Arial" charset="0"/>
                <a:cs typeface="Times New Roman" pitchFamily="16" charset="0"/>
              </a:rPr>
              <a:t>V</a:t>
            </a:r>
            <a:r>
              <a:rPr lang="en-GB" sz="2800" b="1" dirty="0" err="1" smtClean="0">
                <a:effectLst/>
                <a:latin typeface="Arial" charset="0"/>
              </a:rPr>
              <a:t>ě</a:t>
            </a:r>
            <a:r>
              <a:rPr lang="en-GB" sz="2800" b="1" dirty="0" err="1" smtClean="0">
                <a:effectLst/>
                <a:latin typeface="Arial" charset="0"/>
                <a:cs typeface="Times New Roman" pitchFamily="16" charset="0"/>
              </a:rPr>
              <a:t>rnost</a:t>
            </a:r>
            <a:r>
              <a:rPr lang="en-GB" sz="2800" b="1" dirty="0" smtClean="0">
                <a:effectLst/>
                <a:latin typeface="Arial" charset="0"/>
                <a:cs typeface="Times New Roman" pitchFamily="16" charset="0"/>
              </a:rPr>
              <a:t> </a:t>
            </a:r>
            <a:r>
              <a:rPr lang="en-GB" sz="2800" b="1" dirty="0" err="1" smtClean="0">
                <a:effectLst/>
                <a:latin typeface="Arial" charset="0"/>
                <a:cs typeface="Times New Roman" pitchFamily="16" charset="0"/>
              </a:rPr>
              <a:t>simulace</a:t>
            </a:r>
            <a:r>
              <a:rPr lang="en-GB" sz="2000" dirty="0" smtClean="0">
                <a:solidFill>
                  <a:srgbClr val="FFFFFF"/>
                </a:solidFill>
                <a:effectLst/>
                <a:latin typeface="Arial" charset="0"/>
                <a:cs typeface="Times New Roman" pitchFamily="16" charset="0"/>
              </a:rPr>
              <a:t> </a:t>
            </a:r>
            <a:r>
              <a:rPr lang="en-GB" sz="2400" dirty="0" smtClean="0">
                <a:effectLst/>
                <a:latin typeface="Arial" charset="0"/>
                <a:cs typeface="Times New Roman" pitchFamily="16" charset="0"/>
              </a:rPr>
              <a:t>- </a:t>
            </a:r>
            <a:r>
              <a:rPr lang="en-GB" sz="2400" dirty="0" err="1" smtClean="0">
                <a:effectLst/>
                <a:latin typeface="Arial" charset="0"/>
                <a:cs typeface="Times New Roman" pitchFamily="16" charset="0"/>
              </a:rPr>
              <a:t>udává</a:t>
            </a:r>
            <a:r>
              <a:rPr lang="en-GB" sz="2400" dirty="0" smtClean="0">
                <a:effectLst/>
                <a:latin typeface="Arial" charset="0"/>
                <a:cs typeface="Times New Roman" pitchFamily="16" charset="0"/>
              </a:rPr>
              <a:t> </a:t>
            </a:r>
            <a:r>
              <a:rPr lang="en-GB" sz="2400" dirty="0" err="1" smtClean="0">
                <a:effectLst/>
                <a:latin typeface="Arial" charset="0"/>
                <a:cs typeface="Times New Roman" pitchFamily="16" charset="0"/>
              </a:rPr>
              <a:t>správnost</a:t>
            </a:r>
            <a:r>
              <a:rPr lang="en-GB" sz="2400" dirty="0" smtClean="0">
                <a:effectLst/>
                <a:latin typeface="Arial" charset="0"/>
                <a:cs typeface="Times New Roman" pitchFamily="16" charset="0"/>
              </a:rPr>
              <a:t> s </a:t>
            </a:r>
            <a:r>
              <a:rPr lang="en-GB" sz="2400" dirty="0" err="1" smtClean="0">
                <a:effectLst/>
                <a:latin typeface="Arial" charset="0"/>
                <a:cs typeface="Times New Roman" pitchFamily="16" charset="0"/>
              </a:rPr>
              <a:t>jakou</a:t>
            </a:r>
            <a:r>
              <a:rPr lang="en-GB" sz="2400" dirty="0" smtClean="0">
                <a:effectLst/>
                <a:latin typeface="Arial" charset="0"/>
                <a:cs typeface="Times New Roman" pitchFamily="16" charset="0"/>
              </a:rPr>
              <a:t> </a:t>
            </a:r>
            <a:r>
              <a:rPr lang="en-GB" sz="2400" dirty="0" err="1" smtClean="0">
                <a:effectLst/>
                <a:latin typeface="Arial" charset="0"/>
                <a:cs typeface="Times New Roman" pitchFamily="16" charset="0"/>
              </a:rPr>
              <a:t>realiza</a:t>
            </a:r>
            <a:r>
              <a:rPr lang="en-GB" sz="2400" dirty="0" err="1" smtClean="0">
                <a:effectLst/>
                <a:latin typeface="Arial" charset="0"/>
              </a:rPr>
              <a:t>č</a:t>
            </a:r>
            <a:r>
              <a:rPr lang="en-GB" sz="2400" dirty="0" err="1" smtClean="0">
                <a:effectLst/>
                <a:latin typeface="Arial" charset="0"/>
                <a:cs typeface="Times New Roman" pitchFamily="16" charset="0"/>
              </a:rPr>
              <a:t>ní</a:t>
            </a:r>
            <a:r>
              <a:rPr lang="en-GB" sz="2400" dirty="0" smtClean="0">
                <a:effectLst/>
                <a:latin typeface="Arial" charset="0"/>
                <a:cs typeface="Times New Roman" pitchFamily="16" charset="0"/>
              </a:rPr>
              <a:t> </a:t>
            </a:r>
            <a:r>
              <a:rPr lang="en-GB" sz="2400" dirty="0" err="1" smtClean="0">
                <a:effectLst/>
                <a:latin typeface="Arial" charset="0"/>
                <a:cs typeface="Times New Roman" pitchFamily="16" charset="0"/>
              </a:rPr>
              <a:t>za</a:t>
            </a:r>
            <a:r>
              <a:rPr lang="en-GB" sz="2400" dirty="0" err="1" smtClean="0">
                <a:effectLst/>
                <a:latin typeface="Arial" charset="0"/>
              </a:rPr>
              <a:t>ř</a:t>
            </a:r>
            <a:r>
              <a:rPr lang="en-GB" sz="2400" dirty="0" err="1" smtClean="0">
                <a:effectLst/>
                <a:latin typeface="Arial" charset="0"/>
                <a:cs typeface="Times New Roman" pitchFamily="16" charset="0"/>
              </a:rPr>
              <a:t>ízení</a:t>
            </a:r>
            <a:r>
              <a:rPr lang="en-GB" sz="2400" dirty="0" smtClean="0">
                <a:effectLst/>
                <a:latin typeface="Arial" charset="0"/>
                <a:cs typeface="Times New Roman" pitchFamily="16" charset="0"/>
              </a:rPr>
              <a:t> (</a:t>
            </a:r>
            <a:r>
              <a:rPr lang="en-GB" sz="2400" dirty="0" err="1" smtClean="0">
                <a:effectLst/>
                <a:latin typeface="Arial" charset="0"/>
                <a:cs typeface="Times New Roman" pitchFamily="16" charset="0"/>
              </a:rPr>
              <a:t>po</a:t>
            </a:r>
            <a:r>
              <a:rPr lang="en-GB" sz="2400" dirty="0" err="1" smtClean="0">
                <a:effectLst/>
                <a:latin typeface="Arial" charset="0"/>
              </a:rPr>
              <a:t>č</a:t>
            </a:r>
            <a:r>
              <a:rPr lang="en-GB" sz="2400" dirty="0" err="1" smtClean="0">
                <a:effectLst/>
                <a:latin typeface="Arial" charset="0"/>
                <a:cs typeface="Times New Roman" pitchFamily="16" charset="0"/>
              </a:rPr>
              <a:t>íta</a:t>
            </a:r>
            <a:r>
              <a:rPr lang="en-GB" sz="2400" dirty="0" err="1" smtClean="0">
                <a:effectLst/>
                <a:latin typeface="Arial" charset="0"/>
              </a:rPr>
              <a:t>č</a:t>
            </a:r>
            <a:r>
              <a:rPr lang="en-GB" sz="2400" dirty="0" smtClean="0">
                <a:effectLst/>
                <a:latin typeface="Arial" charset="0"/>
                <a:cs typeface="Times New Roman" pitchFamily="16" charset="0"/>
              </a:rPr>
              <a:t>) </a:t>
            </a:r>
            <a:r>
              <a:rPr lang="en-GB" sz="2400" dirty="0" err="1" smtClean="0">
                <a:effectLst/>
                <a:latin typeface="Arial" charset="0"/>
                <a:cs typeface="Times New Roman" pitchFamily="16" charset="0"/>
              </a:rPr>
              <a:t>realizuje</a:t>
            </a:r>
            <a:r>
              <a:rPr lang="en-GB" sz="2400" dirty="0" smtClean="0">
                <a:effectLst/>
                <a:latin typeface="Arial" charset="0"/>
                <a:cs typeface="Times New Roman" pitchFamily="16" charset="0"/>
              </a:rPr>
              <a:t> model (</a:t>
            </a:r>
            <a:r>
              <a:rPr lang="en-GB" sz="2400" dirty="0" err="1" smtClean="0">
                <a:effectLst/>
                <a:latin typeface="Arial" charset="0"/>
                <a:cs typeface="Times New Roman" pitchFamily="16" charset="0"/>
              </a:rPr>
              <a:t>správnost</a:t>
            </a:r>
            <a:r>
              <a:rPr lang="en-GB" sz="2400" dirty="0" smtClean="0">
                <a:effectLst/>
                <a:latin typeface="Arial" charset="0"/>
                <a:cs typeface="Times New Roman" pitchFamily="16" charset="0"/>
              </a:rPr>
              <a:t> </a:t>
            </a:r>
            <a:r>
              <a:rPr lang="en-GB" sz="2400" dirty="0" err="1" smtClean="0">
                <a:effectLst/>
                <a:latin typeface="Arial" charset="0"/>
                <a:cs typeface="Times New Roman" pitchFamily="16" charset="0"/>
              </a:rPr>
              <a:t>programu</a:t>
            </a:r>
            <a:r>
              <a:rPr lang="en-GB" sz="2400" dirty="0" smtClean="0">
                <a:effectLst/>
                <a:latin typeface="Arial" charset="0"/>
                <a:cs typeface="Times New Roman" pitchFamily="16" charset="0"/>
              </a:rPr>
              <a:t>; </a:t>
            </a:r>
            <a:r>
              <a:rPr lang="en-GB" sz="2400" dirty="0" err="1" smtClean="0">
                <a:effectLst/>
                <a:latin typeface="Arial" charset="0"/>
                <a:cs typeface="Times New Roman" pitchFamily="16" charset="0"/>
              </a:rPr>
              <a:t>p</a:t>
            </a:r>
            <a:r>
              <a:rPr lang="en-GB" sz="2400" dirty="0" err="1" smtClean="0">
                <a:effectLst/>
                <a:latin typeface="Arial" charset="0"/>
              </a:rPr>
              <a:t>ř</a:t>
            </a:r>
            <a:r>
              <a:rPr lang="en-GB" sz="2400" dirty="0" err="1" smtClean="0">
                <a:effectLst/>
                <a:latin typeface="Arial" charset="0"/>
                <a:cs typeface="Times New Roman" pitchFamily="16" charset="0"/>
              </a:rPr>
              <a:t>esnost</a:t>
            </a:r>
            <a:r>
              <a:rPr lang="en-GB" sz="2400" dirty="0" smtClean="0">
                <a:effectLst/>
                <a:latin typeface="Arial" charset="0"/>
                <a:cs typeface="Times New Roman" pitchFamily="16" charset="0"/>
              </a:rPr>
              <a:t> </a:t>
            </a:r>
            <a:r>
              <a:rPr lang="en-GB" sz="2400" dirty="0" err="1" smtClean="0">
                <a:effectLst/>
                <a:latin typeface="Arial" charset="0"/>
                <a:cs typeface="Times New Roman" pitchFamily="16" charset="0"/>
              </a:rPr>
              <a:t>zpracování</a:t>
            </a:r>
            <a:r>
              <a:rPr lang="en-GB" sz="2400" dirty="0" smtClean="0">
                <a:effectLst/>
                <a:latin typeface="Arial" charset="0"/>
                <a:cs typeface="Times New Roman" pitchFamily="16" charset="0"/>
              </a:rPr>
              <a:t> </a:t>
            </a:r>
            <a:r>
              <a:rPr lang="en-GB" sz="2400" dirty="0" err="1" smtClean="0">
                <a:effectLst/>
                <a:latin typeface="Arial" charset="0"/>
                <a:cs typeface="Times New Roman" pitchFamily="16" charset="0"/>
              </a:rPr>
              <a:t>dat</a:t>
            </a:r>
            <a:r>
              <a:rPr lang="en-GB" sz="2400" dirty="0" smtClean="0">
                <a:effectLst/>
                <a:latin typeface="Arial" charset="0"/>
                <a:cs typeface="Times New Roman" pitchFamily="16" charset="0"/>
              </a:rPr>
              <a:t>; u </a:t>
            </a:r>
            <a:r>
              <a:rPr lang="en-GB" sz="2400" dirty="0" err="1" smtClean="0">
                <a:effectLst/>
                <a:latin typeface="Arial" charset="0"/>
                <a:cs typeface="Times New Roman" pitchFamily="16" charset="0"/>
              </a:rPr>
              <a:t>fyzikálních</a:t>
            </a:r>
            <a:r>
              <a:rPr lang="en-GB" sz="2400" dirty="0" smtClean="0">
                <a:effectLst/>
                <a:latin typeface="Arial" charset="0"/>
                <a:cs typeface="Times New Roman" pitchFamily="16" charset="0"/>
              </a:rPr>
              <a:t> </a:t>
            </a:r>
            <a:r>
              <a:rPr lang="en-GB" sz="2400" dirty="0" err="1" smtClean="0">
                <a:effectLst/>
                <a:latin typeface="Arial" charset="0"/>
                <a:cs typeface="Times New Roman" pitchFamily="16" charset="0"/>
              </a:rPr>
              <a:t>realizací</a:t>
            </a:r>
            <a:r>
              <a:rPr lang="en-GB" sz="2400" dirty="0" smtClean="0">
                <a:effectLst/>
                <a:latin typeface="Arial" charset="0"/>
                <a:cs typeface="Times New Roman" pitchFamily="16" charset="0"/>
              </a:rPr>
              <a:t> </a:t>
            </a:r>
            <a:r>
              <a:rPr lang="en-GB" sz="2400" dirty="0" err="1" smtClean="0">
                <a:effectLst/>
                <a:latin typeface="Arial" charset="0"/>
                <a:cs typeface="Times New Roman" pitchFamily="16" charset="0"/>
              </a:rPr>
              <a:t>míra</a:t>
            </a:r>
            <a:r>
              <a:rPr lang="en-GB" sz="2400" dirty="0" smtClean="0">
                <a:effectLst/>
                <a:latin typeface="Arial" charset="0"/>
                <a:cs typeface="Times New Roman" pitchFamily="16" charset="0"/>
              </a:rPr>
              <a:t> </a:t>
            </a:r>
            <a:r>
              <a:rPr lang="en-GB" sz="2400" dirty="0" err="1" smtClean="0">
                <a:effectLst/>
                <a:latin typeface="Arial" charset="0"/>
                <a:cs typeface="Times New Roman" pitchFamily="16" charset="0"/>
              </a:rPr>
              <a:t>ekvivalence</a:t>
            </a:r>
            <a:r>
              <a:rPr lang="en-GB" sz="2400" dirty="0" smtClean="0">
                <a:effectLst/>
                <a:latin typeface="Arial" charset="0"/>
                <a:cs typeface="Times New Roman" pitchFamily="16" charset="0"/>
              </a:rPr>
              <a:t> </a:t>
            </a:r>
            <a:r>
              <a:rPr lang="en-GB" sz="2400" dirty="0" err="1" smtClean="0">
                <a:effectLst/>
                <a:latin typeface="Arial" charset="0"/>
                <a:cs typeface="Times New Roman" pitchFamily="16" charset="0"/>
              </a:rPr>
              <a:t>mezi</a:t>
            </a:r>
            <a:r>
              <a:rPr lang="en-GB" sz="2400" dirty="0" smtClean="0">
                <a:effectLst/>
                <a:latin typeface="Arial" charset="0"/>
                <a:cs typeface="Times New Roman" pitchFamily="16" charset="0"/>
              </a:rPr>
              <a:t> </a:t>
            </a:r>
            <a:r>
              <a:rPr lang="en-GB" sz="2400" dirty="0" err="1" smtClean="0">
                <a:effectLst/>
                <a:latin typeface="Arial" charset="0"/>
                <a:cs typeface="Times New Roman" pitchFamily="16" charset="0"/>
              </a:rPr>
              <a:t>matematickým</a:t>
            </a:r>
            <a:r>
              <a:rPr lang="en-GB" sz="2400" dirty="0" smtClean="0">
                <a:effectLst/>
                <a:latin typeface="Arial" charset="0"/>
                <a:cs typeface="Times New Roman" pitchFamily="16" charset="0"/>
              </a:rPr>
              <a:t> </a:t>
            </a:r>
            <a:r>
              <a:rPr lang="en-GB" sz="2400" dirty="0" err="1" smtClean="0">
                <a:effectLst/>
                <a:latin typeface="Arial" charset="0"/>
                <a:cs typeface="Times New Roman" pitchFamily="16" charset="0"/>
              </a:rPr>
              <a:t>popisem</a:t>
            </a:r>
            <a:r>
              <a:rPr lang="en-GB" sz="2400" dirty="0" smtClean="0">
                <a:effectLst/>
                <a:latin typeface="Arial" charset="0"/>
                <a:cs typeface="Times New Roman" pitchFamily="16" charset="0"/>
              </a:rPr>
              <a:t> </a:t>
            </a:r>
            <a:r>
              <a:rPr lang="en-GB" sz="2400" dirty="0" err="1" smtClean="0">
                <a:effectLst/>
                <a:latin typeface="Arial" charset="0"/>
                <a:cs typeface="Times New Roman" pitchFamily="16" charset="0"/>
              </a:rPr>
              <a:t>reálného</a:t>
            </a:r>
            <a:r>
              <a:rPr lang="en-GB" sz="2400" dirty="0" smtClean="0">
                <a:effectLst/>
                <a:latin typeface="Arial" charset="0"/>
                <a:cs typeface="Times New Roman" pitchFamily="16" charset="0"/>
              </a:rPr>
              <a:t> </a:t>
            </a:r>
            <a:r>
              <a:rPr lang="en-GB" sz="2400" dirty="0" err="1" smtClean="0">
                <a:effectLst/>
                <a:latin typeface="Arial" charset="0"/>
                <a:cs typeface="Times New Roman" pitchFamily="16" charset="0"/>
              </a:rPr>
              <a:t>objektu</a:t>
            </a:r>
            <a:r>
              <a:rPr lang="en-GB" sz="2400" dirty="0" smtClean="0">
                <a:effectLst/>
                <a:latin typeface="Arial" charset="0"/>
                <a:cs typeface="Times New Roman" pitchFamily="16" charset="0"/>
              </a:rPr>
              <a:t> a </a:t>
            </a:r>
            <a:r>
              <a:rPr lang="en-GB" sz="2400" dirty="0" err="1" smtClean="0">
                <a:effectLst/>
                <a:latin typeface="Arial" charset="0"/>
                <a:cs typeface="Times New Roman" pitchFamily="16" charset="0"/>
              </a:rPr>
              <a:t>jeho</a:t>
            </a:r>
            <a:r>
              <a:rPr lang="en-GB" sz="2400" dirty="0" smtClean="0">
                <a:effectLst/>
                <a:latin typeface="Arial" charset="0"/>
                <a:cs typeface="Times New Roman" pitchFamily="16" charset="0"/>
              </a:rPr>
              <a:t> </a:t>
            </a:r>
            <a:r>
              <a:rPr lang="en-GB" sz="2400" dirty="0" err="1" smtClean="0">
                <a:effectLst/>
                <a:latin typeface="Arial" charset="0"/>
                <a:cs typeface="Times New Roman" pitchFamily="16" charset="0"/>
              </a:rPr>
              <a:t>modelové</a:t>
            </a:r>
            <a:r>
              <a:rPr lang="en-GB" sz="2400" dirty="0" smtClean="0">
                <a:effectLst/>
                <a:latin typeface="Arial" charset="0"/>
                <a:cs typeface="Times New Roman" pitchFamily="16" charset="0"/>
              </a:rPr>
              <a:t> </a:t>
            </a:r>
            <a:r>
              <a:rPr lang="en-GB" sz="2400" dirty="0" err="1" smtClean="0">
                <a:effectLst/>
                <a:latin typeface="Arial" charset="0"/>
                <a:cs typeface="Times New Roman" pitchFamily="16" charset="0"/>
              </a:rPr>
              <a:t>fyzikální</a:t>
            </a:r>
            <a:r>
              <a:rPr lang="en-GB" sz="2400" dirty="0" smtClean="0">
                <a:effectLst/>
                <a:latin typeface="Arial" charset="0"/>
                <a:cs typeface="Times New Roman" pitchFamily="16" charset="0"/>
              </a:rPr>
              <a:t> </a:t>
            </a:r>
            <a:r>
              <a:rPr lang="en-GB" sz="2400" dirty="0" err="1" smtClean="0">
                <a:effectLst/>
                <a:latin typeface="Arial" charset="0"/>
                <a:cs typeface="Times New Roman" pitchFamily="16" charset="0"/>
              </a:rPr>
              <a:t>realizace</a:t>
            </a:r>
            <a:r>
              <a:rPr lang="en-GB" sz="2400" dirty="0" smtClean="0">
                <a:effectLst/>
                <a:latin typeface="Arial" charset="0"/>
                <a:cs typeface="Times New Roman" pitchFamily="16" charset="0"/>
              </a:rPr>
              <a:t>).</a:t>
            </a:r>
          </a:p>
          <a:p>
            <a:pPr marL="338138" indent="-338138" algn="just" eaLnBrk="1" hangingPunct="1">
              <a:lnSpc>
                <a:spcPct val="100000"/>
              </a:lnSpc>
              <a:spcBef>
                <a:spcPts val="500"/>
              </a:spcBef>
              <a:buClr>
                <a:srgbClr val="FFFFFF"/>
              </a:buClr>
              <a:buFont typeface="Arial" charset="0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endParaRPr lang="en-GB" sz="2000" dirty="0" smtClean="0">
              <a:solidFill>
                <a:srgbClr val="FFFFFF"/>
              </a:solidFill>
              <a:effectLst/>
              <a:latin typeface="Arial" charset="0"/>
            </a:endParaRPr>
          </a:p>
          <a:p>
            <a:pPr marL="338138" indent="-338138" algn="just" eaLnBrk="1" hangingPunct="1">
              <a:lnSpc>
                <a:spcPct val="100000"/>
              </a:lnSpc>
              <a:spcBef>
                <a:spcPts val="500"/>
              </a:spcBef>
              <a:buClr>
                <a:srgbClr val="FFFFFF"/>
              </a:buClr>
              <a:buFont typeface="Arial" charset="0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endParaRPr lang="en-GB" sz="2000" dirty="0" smtClean="0">
              <a:solidFill>
                <a:srgbClr val="FFFFFF"/>
              </a:solidFill>
              <a:effectLst/>
              <a:latin typeface="Arial" charset="0"/>
            </a:endParaRPr>
          </a:p>
          <a:p>
            <a:pPr marL="338138" indent="-338138" algn="l" eaLnBrk="1" hangingPunct="1">
              <a:lnSpc>
                <a:spcPct val="100000"/>
              </a:lnSpc>
              <a:spcBef>
                <a:spcPts val="700"/>
              </a:spcBef>
              <a:buClr>
                <a:srgbClr val="FF0000"/>
              </a:buClr>
              <a:buFont typeface="Arial" charset="0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sz="2800" b="1" dirty="0" smtClean="0">
                <a:solidFill>
                  <a:srgbClr val="FF0000"/>
                </a:solidFill>
                <a:latin typeface="Arial" charset="0"/>
                <a:cs typeface="Times New Roman" pitchFamily="16" charset="0"/>
              </a:rPr>
              <a:t>MODELY JSOU V</a:t>
            </a:r>
            <a:r>
              <a:rPr lang="en-GB" sz="2800" b="1" dirty="0" smtClean="0">
                <a:solidFill>
                  <a:srgbClr val="FF0000"/>
                </a:solidFill>
                <a:latin typeface="Arial" charset="0"/>
              </a:rPr>
              <a:t>Ž</a:t>
            </a:r>
            <a:r>
              <a:rPr lang="en-GB" sz="2800" b="1" dirty="0" smtClean="0">
                <a:solidFill>
                  <a:srgbClr val="FF0000"/>
                </a:solidFill>
                <a:latin typeface="Arial" charset="0"/>
                <a:cs typeface="Times New Roman" pitchFamily="16" charset="0"/>
              </a:rPr>
              <a:t>DY ŠPATNÉ </a:t>
            </a:r>
            <a:r>
              <a:rPr lang="en-GB" sz="2800" b="1" dirty="0" smtClean="0">
                <a:solidFill>
                  <a:srgbClr val="FF0000"/>
                </a:solidFill>
                <a:latin typeface="Arial" charset="0"/>
              </a:rPr>
              <a:t>-</a:t>
            </a:r>
            <a:r>
              <a:rPr lang="en-GB" sz="2800" b="1" dirty="0" smtClean="0">
                <a:solidFill>
                  <a:srgbClr val="FF0000"/>
                </a:solidFill>
                <a:latin typeface="Arial" charset="0"/>
                <a:cs typeface="Times New Roman" pitchFamily="16" charset="0"/>
              </a:rPr>
              <a:t> </a:t>
            </a:r>
          </a:p>
          <a:p>
            <a:pPr marL="338138" indent="-338138" algn="r" eaLnBrk="1" hangingPunct="1">
              <a:lnSpc>
                <a:spcPct val="100000"/>
              </a:lnSpc>
              <a:spcBef>
                <a:spcPts val="700"/>
              </a:spcBef>
              <a:buClr>
                <a:srgbClr val="FF0000"/>
              </a:buClr>
              <a:buFont typeface="Arial" charset="0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sz="2800" b="1" dirty="0" smtClean="0">
                <a:solidFill>
                  <a:srgbClr val="FF0000"/>
                </a:solidFill>
                <a:latin typeface="Arial" charset="0"/>
              </a:rPr>
              <a:t>- </a:t>
            </a:r>
            <a:r>
              <a:rPr lang="en-GB" sz="2800" b="1" dirty="0" smtClean="0">
                <a:solidFill>
                  <a:srgbClr val="FF0000"/>
                </a:solidFill>
                <a:latin typeface="Arial" charset="0"/>
                <a:cs typeface="Times New Roman" pitchFamily="16" charset="0"/>
              </a:rPr>
              <a:t>ALE </a:t>
            </a:r>
            <a:r>
              <a:rPr lang="cs-CZ" sz="2800" b="1" dirty="0" smtClean="0">
                <a:solidFill>
                  <a:srgbClr val="FF0000"/>
                </a:solidFill>
                <a:latin typeface="Arial" charset="0"/>
                <a:cs typeface="Times New Roman" pitchFamily="16" charset="0"/>
              </a:rPr>
              <a:t>NĚKTERÉ </a:t>
            </a:r>
            <a:r>
              <a:rPr lang="en-GB" sz="2800" b="1" dirty="0" smtClean="0">
                <a:solidFill>
                  <a:srgbClr val="FF0000"/>
                </a:solidFill>
                <a:latin typeface="Arial" charset="0"/>
                <a:cs typeface="Times New Roman" pitchFamily="16" charset="0"/>
              </a:rPr>
              <a:t>Z NICH J</a:t>
            </a:r>
            <a:r>
              <a:rPr lang="cs-CZ" sz="2800" b="1" dirty="0" smtClean="0">
                <a:solidFill>
                  <a:srgbClr val="FF0000"/>
                </a:solidFill>
                <a:latin typeface="Arial" charset="0"/>
                <a:cs typeface="Times New Roman" pitchFamily="16" charset="0"/>
              </a:rPr>
              <a:t>SOU</a:t>
            </a:r>
            <a:r>
              <a:rPr lang="en-GB" sz="2800" b="1" dirty="0" smtClean="0">
                <a:solidFill>
                  <a:srgbClr val="FF0000"/>
                </a:solidFill>
                <a:latin typeface="Arial" charset="0"/>
                <a:cs typeface="Times New Roman" pitchFamily="16" charset="0"/>
              </a:rPr>
              <a:t> U</a:t>
            </a:r>
            <a:r>
              <a:rPr lang="en-GB" sz="2800" b="1" dirty="0" smtClean="0">
                <a:solidFill>
                  <a:srgbClr val="FF0000"/>
                </a:solidFill>
                <a:latin typeface="Arial" charset="0"/>
              </a:rPr>
              <a:t>ŽI</a:t>
            </a:r>
            <a:r>
              <a:rPr lang="en-GB" sz="2800" b="1" dirty="0" smtClean="0">
                <a:solidFill>
                  <a:srgbClr val="FF0000"/>
                </a:solidFill>
                <a:latin typeface="Arial" charset="0"/>
                <a:cs typeface="Times New Roman" pitchFamily="16" charset="0"/>
              </a:rPr>
              <a:t>TE</a:t>
            </a:r>
            <a:r>
              <a:rPr lang="en-GB" sz="2800" b="1" dirty="0" smtClean="0">
                <a:solidFill>
                  <a:srgbClr val="FF0000"/>
                </a:solidFill>
                <a:latin typeface="Arial" charset="0"/>
              </a:rPr>
              <a:t>Č</a:t>
            </a:r>
            <a:r>
              <a:rPr lang="en-GB" sz="2800" b="1" dirty="0" smtClean="0">
                <a:solidFill>
                  <a:srgbClr val="FF0000"/>
                </a:solidFill>
                <a:latin typeface="Arial" charset="0"/>
                <a:cs typeface="Times New Roman" pitchFamily="16" charset="0"/>
              </a:rPr>
              <a:t>N</a:t>
            </a:r>
            <a:r>
              <a:rPr lang="cs-CZ" sz="2800" b="1" dirty="0" smtClean="0">
                <a:solidFill>
                  <a:srgbClr val="FF0000"/>
                </a:solidFill>
                <a:latin typeface="Arial" charset="0"/>
                <a:cs typeface="Times New Roman" pitchFamily="16" charset="0"/>
              </a:rPr>
              <a:t>É</a:t>
            </a:r>
            <a:endParaRPr lang="en-GB" sz="2800" b="1" dirty="0" smtClean="0">
              <a:solidFill>
                <a:srgbClr val="FF0000"/>
              </a:solidFill>
              <a:latin typeface="Arial" charset="0"/>
              <a:cs typeface="Times New Roman" pitchFamily="16" charset="0"/>
            </a:endParaRPr>
          </a:p>
          <a:p>
            <a:pPr marL="338138" indent="-338138" algn="l" eaLnBrk="1" hangingPunct="1">
              <a:lnSpc>
                <a:spcPct val="100000"/>
              </a:lnSpc>
              <a:spcBef>
                <a:spcPts val="700"/>
              </a:spcBef>
              <a:buClr>
                <a:srgbClr val="FF0000"/>
              </a:buClr>
              <a:buFont typeface="Arial" charset="0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endParaRPr lang="en-GB" sz="2800" b="1" dirty="0" smtClean="0">
              <a:solidFill>
                <a:srgbClr val="FF0000"/>
              </a:solidFill>
              <a:latin typeface="Arial" charset="0"/>
              <a:cs typeface="Times New Roman" pitchFamily="16" charset="0"/>
            </a:endParaRPr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1403648" y="188640"/>
            <a:ext cx="59436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FFFF00"/>
              </a:buClr>
              <a:buSzTx/>
              <a:buFont typeface="Times New Roman" pitchFamily="16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kumimoji="0" lang="en-GB" sz="4400" b="0" i="0" u="none" strike="noStrike" kern="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Základní pojmy</a:t>
            </a:r>
            <a:endParaRPr kumimoji="0" lang="en-GB" sz="4400" b="0" i="0" u="none" strike="noStrike" kern="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Příklady modelů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Fyzikální zákony</a:t>
            </a:r>
          </a:p>
          <a:p>
            <a:r>
              <a:rPr lang="cs-CZ" dirty="0" smtClean="0"/>
              <a:t>Globus</a:t>
            </a:r>
          </a:p>
          <a:p>
            <a:r>
              <a:rPr lang="cs-CZ" dirty="0" smtClean="0"/>
              <a:t>??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Model je..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Vnímání světa: mentální model reality</a:t>
            </a:r>
          </a:p>
          <a:p>
            <a:r>
              <a:rPr lang="cs-CZ" dirty="0" smtClean="0"/>
              <a:t>Srovnáváme s jinými modely</a:t>
            </a:r>
          </a:p>
          <a:p>
            <a:r>
              <a:rPr lang="cs-CZ" dirty="0" smtClean="0"/>
              <a:t>Hodnocení podle účelu</a:t>
            </a:r>
          </a:p>
          <a:p>
            <a:endParaRPr lang="cs-CZ" dirty="0" smtClean="0"/>
          </a:p>
          <a:p>
            <a:r>
              <a:rPr lang="cs-CZ" dirty="0" smtClean="0"/>
              <a:t>Modeling </a:t>
            </a:r>
            <a:r>
              <a:rPr lang="cs-CZ" dirty="0" err="1" smtClean="0"/>
              <a:t>is</a:t>
            </a:r>
            <a:r>
              <a:rPr lang="cs-CZ" dirty="0" smtClean="0"/>
              <a:t> </a:t>
            </a:r>
            <a:r>
              <a:rPr lang="cs-CZ" dirty="0" err="1" smtClean="0"/>
              <a:t>an</a:t>
            </a:r>
            <a:r>
              <a:rPr lang="cs-CZ" dirty="0" smtClean="0"/>
              <a:t> </a:t>
            </a:r>
            <a:r>
              <a:rPr lang="cs-CZ" dirty="0" err="1" smtClean="0"/>
              <a:t>art</a:t>
            </a:r>
            <a:endParaRPr lang="cs-CZ" dirty="0" smtClean="0"/>
          </a:p>
          <a:p>
            <a:r>
              <a:rPr lang="cs-CZ" dirty="0" err="1" smtClean="0"/>
              <a:t>Iterative</a:t>
            </a:r>
            <a:r>
              <a:rPr lang="cs-CZ" dirty="0" smtClean="0"/>
              <a:t> </a:t>
            </a:r>
            <a:r>
              <a:rPr lang="cs-CZ" dirty="0" err="1" smtClean="0"/>
              <a:t>art</a:t>
            </a:r>
            <a:endParaRPr lang="cs-CZ" dirty="0" smtClean="0"/>
          </a:p>
          <a:p>
            <a:r>
              <a:rPr lang="cs-CZ" dirty="0" smtClean="0"/>
              <a:t>KISS</a:t>
            </a: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Kdo vás bude učit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 fontScale="92500" lnSpcReduction="20000"/>
          </a:bodyPr>
          <a:lstStyle/>
          <a:p>
            <a:r>
              <a:rPr lang="cs-CZ" dirty="0" smtClean="0"/>
              <a:t>Přednáší </a:t>
            </a:r>
          </a:p>
          <a:p>
            <a:pPr lvl="1"/>
            <a:r>
              <a:rPr lang="cs-CZ" dirty="0" err="1" smtClean="0"/>
              <a:t>Kofránek</a:t>
            </a:r>
            <a:endParaRPr lang="cs-CZ" dirty="0" smtClean="0"/>
          </a:p>
          <a:p>
            <a:pPr lvl="1"/>
            <a:r>
              <a:rPr lang="cs-CZ" dirty="0" smtClean="0"/>
              <a:t>Ježek</a:t>
            </a:r>
          </a:p>
          <a:p>
            <a:pPr lvl="1"/>
            <a:r>
              <a:rPr lang="cs-CZ" dirty="0" smtClean="0"/>
              <a:t>Externí  přednášející (?) </a:t>
            </a:r>
          </a:p>
          <a:p>
            <a:pPr lvl="2"/>
            <a:r>
              <a:rPr lang="cs-CZ" dirty="0" smtClean="0"/>
              <a:t>Potůček, </a:t>
            </a:r>
            <a:r>
              <a:rPr lang="cs-CZ" dirty="0" err="1" smtClean="0"/>
              <a:t>Nagy</a:t>
            </a:r>
            <a:r>
              <a:rPr lang="cs-CZ" dirty="0" smtClean="0"/>
              <a:t>,  Žalud </a:t>
            </a:r>
            <a:endParaRPr lang="cs-CZ" dirty="0"/>
          </a:p>
          <a:p>
            <a:pPr lvl="1"/>
            <a:endParaRPr lang="cs-CZ" dirty="0" smtClean="0"/>
          </a:p>
          <a:p>
            <a:r>
              <a:rPr lang="cs-CZ" dirty="0" smtClean="0"/>
              <a:t>Cvičí</a:t>
            </a:r>
          </a:p>
          <a:p>
            <a:pPr lvl="1"/>
            <a:r>
              <a:rPr lang="cs-CZ" dirty="0" smtClean="0"/>
              <a:t>Zase Ježek</a:t>
            </a:r>
          </a:p>
          <a:p>
            <a:pPr lvl="1"/>
            <a:r>
              <a:rPr lang="cs-CZ" dirty="0" err="1" smtClean="0"/>
              <a:t>Huňka</a:t>
            </a:r>
            <a:endParaRPr lang="cs-CZ" dirty="0" smtClean="0"/>
          </a:p>
          <a:p>
            <a:pPr lvl="1"/>
            <a:r>
              <a:rPr lang="cs-CZ" dirty="0" err="1" smtClean="0"/>
              <a:t>Šilar</a:t>
            </a:r>
            <a:endParaRPr lang="cs-CZ" dirty="0" smtClean="0"/>
          </a:p>
          <a:p>
            <a:pPr lvl="1"/>
            <a:r>
              <a:rPr lang="cs-CZ" dirty="0" smtClean="0"/>
              <a:t>Kulhánek</a:t>
            </a:r>
            <a:endParaRPr lang="cs-CZ" dirty="0"/>
          </a:p>
          <a:p>
            <a:pPr lvl="1"/>
            <a:r>
              <a:rPr lang="cs-CZ" dirty="0" err="1" smtClean="0"/>
              <a:t>Mateják</a:t>
            </a:r>
            <a:r>
              <a:rPr lang="cs-CZ" dirty="0" smtClean="0"/>
              <a:t> (?)</a:t>
            </a:r>
          </a:p>
          <a:p>
            <a:pPr lvl="1"/>
            <a:endParaRPr lang="cs-CZ" dirty="0" smtClean="0"/>
          </a:p>
        </p:txBody>
      </p:sp>
      <p:pic>
        <p:nvPicPr>
          <p:cNvPr id="401410" name="Picture 2" descr="http://bio.felk.cvut.cz/biocmsms/uploads/images/photos/filip_m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92080" y="2132856"/>
            <a:ext cx="857250" cy="1104901"/>
          </a:xfrm>
          <a:prstGeom prst="rect">
            <a:avLst/>
          </a:prstGeom>
          <a:noFill/>
        </p:spPr>
      </p:pic>
      <p:pic>
        <p:nvPicPr>
          <p:cNvPr id="401412" name="Picture 4" descr="http://medicinex.stanford.edu/wp-content/uploads/2012/08/jiri.jpe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79912" y="1556792"/>
            <a:ext cx="1086868" cy="1086868"/>
          </a:xfrm>
          <a:prstGeom prst="rect">
            <a:avLst/>
          </a:prstGeom>
          <a:noFill/>
        </p:spPr>
      </p:pic>
      <p:pic>
        <p:nvPicPr>
          <p:cNvPr id="6" name="Picture 2" descr="http://bio.felk.cvut.cz/biocmsms/uploads/images/photos/filip_m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07904" y="4149080"/>
            <a:ext cx="857250" cy="1104901"/>
          </a:xfrm>
          <a:prstGeom prst="rect">
            <a:avLst/>
          </a:prstGeom>
          <a:noFill/>
        </p:spPr>
      </p:pic>
      <p:pic>
        <p:nvPicPr>
          <p:cNvPr id="401415" name="Picture 7" descr="https://encrypted-tbn0.gstatic.com/images?q=tbn:ANd9GcQfa1Zu_vy8pF60GhhMKDrb-KbFCEHGeAiZfMeSrUk3vR-Cl4Pu4Q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300192" y="2852936"/>
            <a:ext cx="1104057" cy="1104057"/>
          </a:xfrm>
          <a:prstGeom prst="rect">
            <a:avLst/>
          </a:prstGeom>
          <a:noFill/>
        </p:spPr>
      </p:pic>
      <p:pic>
        <p:nvPicPr>
          <p:cNvPr id="401417" name="Picture 9" descr="http://m3.licdn.com/mpr/mpr/shrink_80_80/p/4/000/147/361/1b40e9b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788024" y="4725144"/>
            <a:ext cx="762000" cy="762000"/>
          </a:xfrm>
          <a:prstGeom prst="rect">
            <a:avLst/>
          </a:prstGeom>
          <a:noFill/>
        </p:spPr>
      </p:pic>
      <p:pic>
        <p:nvPicPr>
          <p:cNvPr id="401418" name="Picture 10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724128" y="5301208"/>
            <a:ext cx="596900" cy="850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1422" name="Picture 14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308304" y="5911676"/>
            <a:ext cx="723900" cy="901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1423" name="Picture 15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372200" y="5591770"/>
            <a:ext cx="727031" cy="9335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2"/>
          <p:cNvSpPr>
            <a:spLocks noGrp="1" noChangeArrowheads="1"/>
          </p:cNvSpPr>
          <p:nvPr>
            <p:ph type="title"/>
          </p:nvPr>
        </p:nvSpPr>
        <p:spPr>
          <a:xfrm>
            <a:off x="1403648" y="188640"/>
            <a:ext cx="5943600" cy="1219200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marL="0" indent="0" algn="ctr" eaLnBrk="1" hangingPunct="1">
              <a:lnSpc>
                <a:spcPct val="100000"/>
              </a:lnSpc>
              <a:spcBef>
                <a:spcPct val="0"/>
              </a:spcBef>
              <a:buClr>
                <a:srgbClr val="FFFF00"/>
              </a:buClr>
              <a:buFont typeface="Times New Roman" pitchFamily="16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cs-CZ" sz="44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Proč modelovat</a:t>
            </a:r>
            <a:endParaRPr lang="en-GB" sz="4400" dirty="0" smtClean="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4581" name="Rectangle 2"/>
          <p:cNvSpPr>
            <a:spLocks noGrp="1" noChangeArrowheads="1"/>
          </p:cNvSpPr>
          <p:nvPr>
            <p:ph idx="1"/>
          </p:nvPr>
        </p:nvSpPr>
        <p:spPr>
          <a:xfrm>
            <a:off x="304800" y="1981200"/>
            <a:ext cx="8458200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Clr>
                <a:srgbClr val="FFFF00"/>
              </a:buClr>
              <a:buFont typeface="Wingdings" charset="2"/>
              <a:buChar char="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dirty="0" err="1" smtClean="0">
                <a:latin typeface="Arial" charset="0"/>
              </a:rPr>
              <a:t>pochopit</a:t>
            </a:r>
            <a:r>
              <a:rPr lang="en-GB" dirty="0" smtClean="0">
                <a:latin typeface="Arial" charset="0"/>
              </a:rPr>
              <a:t> </a:t>
            </a:r>
            <a:r>
              <a:rPr lang="en-GB" dirty="0" err="1" smtClean="0">
                <a:latin typeface="Arial" charset="0"/>
              </a:rPr>
              <a:t>chování</a:t>
            </a:r>
            <a:r>
              <a:rPr lang="en-GB" dirty="0" smtClean="0">
                <a:latin typeface="Arial" charset="0"/>
              </a:rPr>
              <a:t> </a:t>
            </a:r>
            <a:r>
              <a:rPr lang="en-GB" dirty="0" err="1" smtClean="0">
                <a:latin typeface="Arial" charset="0"/>
              </a:rPr>
              <a:t>reálných</a:t>
            </a:r>
            <a:r>
              <a:rPr lang="en-GB" dirty="0" smtClean="0">
                <a:latin typeface="Arial" charset="0"/>
              </a:rPr>
              <a:t> </a:t>
            </a:r>
            <a:r>
              <a:rPr lang="en-GB" dirty="0" err="1" smtClean="0">
                <a:latin typeface="Arial" charset="0"/>
              </a:rPr>
              <a:t>objektů</a:t>
            </a:r>
            <a:r>
              <a:rPr lang="en-GB" dirty="0" smtClean="0">
                <a:latin typeface="Arial" charset="0"/>
              </a:rPr>
              <a:t>;</a:t>
            </a:r>
          </a:p>
          <a:p>
            <a:pPr eaLnBrk="1" hangingPunct="1">
              <a:lnSpc>
                <a:spcPct val="90000"/>
              </a:lnSpc>
              <a:buClr>
                <a:srgbClr val="FFFF00"/>
              </a:buClr>
              <a:buFont typeface="Wingdings" charset="2"/>
              <a:buChar char="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dirty="0" err="1" smtClean="0">
                <a:latin typeface="Arial" charset="0"/>
              </a:rPr>
              <a:t>predikovat</a:t>
            </a:r>
            <a:r>
              <a:rPr lang="en-GB" dirty="0" smtClean="0">
                <a:latin typeface="Arial" charset="0"/>
              </a:rPr>
              <a:t> </a:t>
            </a:r>
            <a:r>
              <a:rPr lang="en-GB" dirty="0" err="1" smtClean="0">
                <a:latin typeface="Arial" charset="0"/>
              </a:rPr>
              <a:t>chování</a:t>
            </a:r>
            <a:r>
              <a:rPr lang="en-GB" dirty="0" smtClean="0">
                <a:latin typeface="Arial" charset="0"/>
              </a:rPr>
              <a:t> </a:t>
            </a:r>
            <a:r>
              <a:rPr lang="en-GB" dirty="0" err="1" smtClean="0">
                <a:latin typeface="Arial" charset="0"/>
              </a:rPr>
              <a:t>reálných</a:t>
            </a:r>
            <a:r>
              <a:rPr lang="en-GB" dirty="0" smtClean="0">
                <a:latin typeface="Arial" charset="0"/>
              </a:rPr>
              <a:t> </a:t>
            </a:r>
            <a:r>
              <a:rPr lang="en-GB" dirty="0" err="1" smtClean="0">
                <a:latin typeface="Arial" charset="0"/>
              </a:rPr>
              <a:t>objektů</a:t>
            </a:r>
            <a:r>
              <a:rPr lang="en-GB" dirty="0" smtClean="0">
                <a:latin typeface="Arial" charset="0"/>
              </a:rPr>
              <a:t>;</a:t>
            </a:r>
          </a:p>
          <a:p>
            <a:pPr eaLnBrk="1" hangingPunct="1">
              <a:lnSpc>
                <a:spcPct val="90000"/>
              </a:lnSpc>
              <a:buClr>
                <a:srgbClr val="FFFF00"/>
              </a:buClr>
              <a:buFont typeface="Wingdings" charset="2"/>
              <a:buChar char="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dirty="0" err="1" smtClean="0">
                <a:latin typeface="Arial" charset="0"/>
              </a:rPr>
              <a:t>optimalizovat</a:t>
            </a:r>
            <a:r>
              <a:rPr lang="en-GB" dirty="0" smtClean="0">
                <a:latin typeface="Arial" charset="0"/>
              </a:rPr>
              <a:t> </a:t>
            </a:r>
            <a:r>
              <a:rPr lang="en-GB" dirty="0" err="1" smtClean="0">
                <a:latin typeface="Arial" charset="0"/>
              </a:rPr>
              <a:t>chování</a:t>
            </a:r>
            <a:r>
              <a:rPr lang="en-GB" dirty="0" smtClean="0">
                <a:latin typeface="Arial" charset="0"/>
              </a:rPr>
              <a:t> </a:t>
            </a:r>
            <a:r>
              <a:rPr lang="en-GB" dirty="0" err="1" smtClean="0">
                <a:latin typeface="Arial" charset="0"/>
              </a:rPr>
              <a:t>reálných</a:t>
            </a:r>
            <a:r>
              <a:rPr lang="en-GB" dirty="0" smtClean="0">
                <a:latin typeface="Arial" charset="0"/>
              </a:rPr>
              <a:t> </a:t>
            </a:r>
            <a:r>
              <a:rPr lang="en-GB" dirty="0" err="1" smtClean="0">
                <a:latin typeface="Arial" charset="0"/>
              </a:rPr>
              <a:t>objektů</a:t>
            </a:r>
            <a:r>
              <a:rPr lang="en-GB" dirty="0" smtClean="0">
                <a:latin typeface="Arial" charset="0"/>
              </a:rPr>
              <a:t>;</a:t>
            </a:r>
          </a:p>
          <a:p>
            <a:pPr eaLnBrk="1" hangingPunct="1">
              <a:lnSpc>
                <a:spcPct val="90000"/>
              </a:lnSpc>
              <a:buClr>
                <a:srgbClr val="FFFF00"/>
              </a:buClr>
              <a:buFont typeface="Wingdings" charset="2"/>
              <a:buChar char="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dirty="0" err="1" smtClean="0">
                <a:latin typeface="Arial" charset="0"/>
              </a:rPr>
              <a:t>konstrukce</a:t>
            </a:r>
            <a:r>
              <a:rPr lang="en-GB" dirty="0" smtClean="0">
                <a:latin typeface="Arial" charset="0"/>
              </a:rPr>
              <a:t> </a:t>
            </a:r>
            <a:r>
              <a:rPr lang="en-GB" dirty="0" err="1" smtClean="0">
                <a:latin typeface="Arial" charset="0"/>
              </a:rPr>
              <a:t>nových</a:t>
            </a:r>
            <a:r>
              <a:rPr lang="en-GB" dirty="0" smtClean="0">
                <a:latin typeface="Arial" charset="0"/>
              </a:rPr>
              <a:t> </a:t>
            </a:r>
            <a:r>
              <a:rPr lang="en-GB" dirty="0" err="1" smtClean="0">
                <a:latin typeface="Arial" charset="0"/>
              </a:rPr>
              <a:t>objektů</a:t>
            </a:r>
            <a:r>
              <a:rPr lang="en-GB" dirty="0" smtClean="0">
                <a:latin typeface="Arial" charset="0"/>
              </a:rPr>
              <a:t>;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Proč modelovat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experimenty s reálným objektem mohou být </a:t>
            </a:r>
          </a:p>
          <a:p>
            <a:pPr lvl="1"/>
            <a:r>
              <a:rPr lang="cs-CZ" dirty="0" smtClean="0"/>
              <a:t>drahé,  (</a:t>
            </a:r>
            <a:r>
              <a:rPr lang="cs-CZ" i="1" dirty="0" err="1" smtClean="0"/>
              <a:t>crash</a:t>
            </a:r>
            <a:r>
              <a:rPr lang="cs-CZ" i="1" dirty="0" smtClean="0"/>
              <a:t> testy)</a:t>
            </a:r>
            <a:endParaRPr lang="cs-CZ" dirty="0" smtClean="0"/>
          </a:p>
          <a:p>
            <a:pPr lvl="1"/>
            <a:r>
              <a:rPr lang="cs-CZ" dirty="0" smtClean="0"/>
              <a:t>časově náročné, </a:t>
            </a:r>
            <a:r>
              <a:rPr lang="cs-CZ" i="1" dirty="0" smtClean="0"/>
              <a:t>(geologické zlomy)</a:t>
            </a:r>
          </a:p>
          <a:p>
            <a:pPr lvl="1"/>
            <a:r>
              <a:rPr lang="cs-CZ" dirty="0" smtClean="0"/>
              <a:t>nebezpečné, </a:t>
            </a:r>
            <a:r>
              <a:rPr lang="cs-CZ" i="1" dirty="0" smtClean="0"/>
              <a:t>(jaderné testy)</a:t>
            </a:r>
          </a:p>
          <a:p>
            <a:pPr lvl="1"/>
            <a:r>
              <a:rPr lang="cs-CZ" dirty="0" smtClean="0"/>
              <a:t>Neproveditelné </a:t>
            </a:r>
            <a:r>
              <a:rPr lang="cs-CZ" i="1" dirty="0" smtClean="0"/>
              <a:t>(astrofyzika)</a:t>
            </a:r>
          </a:p>
          <a:p>
            <a:r>
              <a:rPr lang="cs-CZ" dirty="0" smtClean="0"/>
              <a:t>s modelem je lze opakovat, jsou nedestruktivní, lze měřit </a:t>
            </a:r>
            <a:r>
              <a:rPr lang="cs-CZ" smtClean="0"/>
              <a:t>měřítko času</a:t>
            </a:r>
            <a:endParaRPr lang="cs-CZ" dirty="0" smtClean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Při modelování..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Nemodelovat systém, modelovat problém</a:t>
            </a:r>
          </a:p>
          <a:p>
            <a:r>
              <a:rPr lang="cs-CZ" dirty="0" smtClean="0"/>
              <a:t>Užitečnost modelu, nikoli jeho realističnost</a:t>
            </a:r>
          </a:p>
          <a:p>
            <a:r>
              <a:rPr lang="cs-CZ" dirty="0" smtClean="0"/>
              <a:t>Mapa všeho je nepřehledná	</a:t>
            </a:r>
          </a:p>
          <a:p>
            <a:endParaRPr lang="cs-CZ" dirty="0" smtClean="0"/>
          </a:p>
          <a:p>
            <a:r>
              <a:rPr lang="cs-CZ" dirty="0" smtClean="0"/>
              <a:t>interpretace výsledků</a:t>
            </a:r>
          </a:p>
          <a:p>
            <a:r>
              <a:rPr lang="cs-CZ" dirty="0" smtClean="0"/>
              <a:t>Omezení modelu</a:t>
            </a:r>
          </a:p>
          <a:p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 noGrp="1" noChangeArrowheads="1"/>
          </p:cNvSpPr>
          <p:nvPr>
            <p:ph type="title"/>
          </p:nvPr>
        </p:nvSpPr>
        <p:spPr>
          <a:xfrm>
            <a:off x="2286000" y="598488"/>
            <a:ext cx="6477000" cy="957262"/>
          </a:xfrm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rmAutofit fontScale="90000"/>
          </a:bodyPr>
          <a:lstStyle/>
          <a:p>
            <a:pPr eaLnBrk="1" hangingPunct="1">
              <a:lnSpc>
                <a:spcPct val="100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dirty="0" err="1" smtClean="0"/>
              <a:t>Důsledky</a:t>
            </a:r>
            <a:r>
              <a:rPr lang="en-GB" dirty="0" smtClean="0"/>
              <a:t> </a:t>
            </a:r>
            <a:r>
              <a:rPr lang="en-GB" dirty="0" err="1" smtClean="0"/>
              <a:t>modelování</a:t>
            </a:r>
            <a:r>
              <a:rPr lang="en-GB" dirty="0" smtClean="0"/>
              <a:t> a </a:t>
            </a:r>
            <a:r>
              <a:rPr lang="en-GB" dirty="0" err="1" smtClean="0"/>
              <a:t>simulace</a:t>
            </a:r>
            <a:endParaRPr lang="en-GB" dirty="0" smtClean="0"/>
          </a:p>
        </p:txBody>
      </p:sp>
      <p:sp>
        <p:nvSpPr>
          <p:cNvPr id="25605" name="Rectangle 2"/>
          <p:cNvSpPr>
            <a:spLocks noGrp="1" noChangeArrowheads="1"/>
          </p:cNvSpPr>
          <p:nvPr>
            <p:ph idx="1"/>
          </p:nvPr>
        </p:nvSpPr>
        <p:spPr>
          <a:xfrm>
            <a:off x="381000" y="1981200"/>
            <a:ext cx="8382000" cy="4171950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  <a:spcBef>
                <a:spcPts val="700"/>
              </a:spcBef>
              <a:buClr>
                <a:srgbClr val="FFFF00"/>
              </a:buClr>
              <a:buFont typeface="Wingdings" charset="2"/>
              <a:buChar char="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sz="2800" smtClean="0">
                <a:latin typeface="Arial" charset="0"/>
              </a:rPr>
              <a:t>schopnost přesněji formulovat daný problém a jeho cíle;</a:t>
            </a:r>
          </a:p>
          <a:p>
            <a:pPr eaLnBrk="1" hangingPunct="1">
              <a:lnSpc>
                <a:spcPct val="90000"/>
              </a:lnSpc>
              <a:spcBef>
                <a:spcPts val="700"/>
              </a:spcBef>
              <a:buClr>
                <a:srgbClr val="FFFF00"/>
              </a:buClr>
              <a:buFont typeface="Wingdings" charset="2"/>
              <a:buChar char="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sz="2800" smtClean="0">
                <a:latin typeface="Arial" charset="0"/>
              </a:rPr>
              <a:t>schopnost orientovat se ve složitějších vztazích;</a:t>
            </a:r>
          </a:p>
          <a:p>
            <a:pPr eaLnBrk="1" hangingPunct="1">
              <a:lnSpc>
                <a:spcPct val="90000"/>
              </a:lnSpc>
              <a:spcBef>
                <a:spcPts val="700"/>
              </a:spcBef>
              <a:buClr>
                <a:srgbClr val="FFFF00"/>
              </a:buClr>
              <a:buFont typeface="Wingdings" charset="2"/>
              <a:buChar char="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sz="2800" smtClean="0">
                <a:latin typeface="Arial" charset="0"/>
              </a:rPr>
              <a:t>schopnost zjednodušovat pozorovaná fakta;</a:t>
            </a:r>
          </a:p>
          <a:p>
            <a:pPr eaLnBrk="1" hangingPunct="1">
              <a:lnSpc>
                <a:spcPct val="90000"/>
              </a:lnSpc>
              <a:spcBef>
                <a:spcPts val="700"/>
              </a:spcBef>
              <a:buClr>
                <a:srgbClr val="FFFF00"/>
              </a:buClr>
              <a:buFont typeface="Wingdings" charset="2"/>
              <a:buChar char="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sz="2800" smtClean="0">
                <a:latin typeface="Arial" charset="0"/>
              </a:rPr>
              <a:t>schopnost oddělovat podstatné od nepodstatného;</a:t>
            </a:r>
          </a:p>
          <a:p>
            <a:pPr eaLnBrk="1" hangingPunct="1">
              <a:lnSpc>
                <a:spcPct val="90000"/>
              </a:lnSpc>
              <a:spcBef>
                <a:spcPts val="700"/>
              </a:spcBef>
              <a:buClr>
                <a:srgbClr val="FFFF00"/>
              </a:buClr>
              <a:buFont typeface="Wingdings" charset="2"/>
              <a:buChar char="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sz="2800" smtClean="0">
                <a:latin typeface="Arial" charset="0"/>
              </a:rPr>
              <a:t>schopnost odhalovat mechanismy jevů.</a:t>
            </a:r>
          </a:p>
          <a:p>
            <a:pPr algn="ctr" eaLnBrk="1" hangingPunct="1">
              <a:lnSpc>
                <a:spcPct val="90000"/>
              </a:lnSpc>
              <a:spcBef>
                <a:spcPts val="450"/>
              </a:spcBef>
              <a:buFont typeface="Wingdings" charset="2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sz="1800" b="1" smtClean="0">
                <a:latin typeface="Symbol" pitchFamily="16" charset="2"/>
              </a:rPr>
              <a:t></a:t>
            </a:r>
          </a:p>
          <a:p>
            <a:pPr algn="ctr" eaLnBrk="1" hangingPunct="1">
              <a:lnSpc>
                <a:spcPct val="90000"/>
              </a:lnSpc>
              <a:spcBef>
                <a:spcPts val="600"/>
              </a:spcBef>
              <a:buClr>
                <a:srgbClr val="FF0000"/>
              </a:buClr>
              <a:buFont typeface="Wingdings" charset="2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sz="2400" b="1" smtClean="0">
                <a:solidFill>
                  <a:srgbClr val="FF0000"/>
                </a:solidFill>
                <a:latin typeface="Arial" charset="0"/>
              </a:rPr>
              <a:t>	MODELOVÁNÍ A SIMULACE SYSTÉMŮ JAKO SPECIFICKÁ FORMA PROCESU POZNÁNÍ.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Účel modelování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Porozumění, objevování, testování hypotéz</a:t>
            </a:r>
          </a:p>
          <a:p>
            <a:r>
              <a:rPr lang="cs-CZ" dirty="0" smtClean="0"/>
              <a:t>Předvídání - počasí</a:t>
            </a:r>
          </a:p>
          <a:p>
            <a:r>
              <a:rPr lang="cs-CZ" dirty="0" smtClean="0"/>
              <a:t>Návrh systémů nanečisto</a:t>
            </a:r>
          </a:p>
          <a:p>
            <a:r>
              <a:rPr lang="cs-CZ" dirty="0" smtClean="0"/>
              <a:t>Učení, trénink</a:t>
            </a:r>
            <a:endParaRPr lang="cs-CZ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Postup modelování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Realita </a:t>
            </a:r>
            <a:r>
              <a:rPr lang="cs-CZ" i="1" dirty="0" smtClean="0"/>
              <a:t>-&gt; pozorování a experimenty</a:t>
            </a:r>
          </a:p>
          <a:p>
            <a:r>
              <a:rPr lang="cs-CZ" dirty="0" smtClean="0"/>
              <a:t>Znalosti -&gt;</a:t>
            </a:r>
            <a:r>
              <a:rPr lang="cs-CZ" i="1" dirty="0" smtClean="0"/>
              <a:t> modelování</a:t>
            </a:r>
            <a:endParaRPr lang="cs-CZ" dirty="0" smtClean="0"/>
          </a:p>
          <a:p>
            <a:r>
              <a:rPr lang="cs-CZ" dirty="0" smtClean="0"/>
              <a:t>Abstraktní model -&gt; </a:t>
            </a:r>
            <a:r>
              <a:rPr lang="cs-CZ" i="1" dirty="0" smtClean="0"/>
              <a:t>formalizace</a:t>
            </a:r>
          </a:p>
          <a:p>
            <a:r>
              <a:rPr lang="cs-CZ" dirty="0" smtClean="0"/>
              <a:t>Simulační model -&gt; </a:t>
            </a:r>
            <a:r>
              <a:rPr lang="cs-CZ" i="1" dirty="0" smtClean="0"/>
              <a:t>experimentování -&gt; Znalosti</a:t>
            </a:r>
          </a:p>
          <a:p>
            <a:endParaRPr lang="cs-CZ" i="1" dirty="0" smtClean="0"/>
          </a:p>
          <a:p>
            <a:r>
              <a:rPr lang="cs-CZ" dirty="0" smtClean="0"/>
              <a:t>Získáváme nové znalosti o systému</a:t>
            </a:r>
            <a:endParaRPr lang="cs-CZ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Postup modelování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Výběr a reprezentace aspektů, které budeme modelovat</a:t>
            </a:r>
          </a:p>
          <a:p>
            <a:r>
              <a:rPr lang="cs-CZ" dirty="0" smtClean="0"/>
              <a:t>Výběr přístupu</a:t>
            </a:r>
          </a:p>
          <a:p>
            <a:r>
              <a:rPr lang="cs-CZ" dirty="0" smtClean="0"/>
              <a:t>Zvolit záběr modelu – podrobnost do </a:t>
            </a:r>
            <a:r>
              <a:rPr lang="cs-CZ" dirty="0" err="1" smtClean="0"/>
              <a:t>hlouky</a:t>
            </a:r>
            <a:r>
              <a:rPr lang="cs-CZ" dirty="0" smtClean="0"/>
              <a:t> i šířky</a:t>
            </a:r>
          </a:p>
          <a:p>
            <a:r>
              <a:rPr lang="cs-CZ" dirty="0" smtClean="0"/>
              <a:t>Doplnit chybějící části</a:t>
            </a:r>
          </a:p>
          <a:p>
            <a:r>
              <a:rPr lang="cs-CZ" dirty="0" smtClean="0"/>
              <a:t>Identifikace parametrů</a:t>
            </a:r>
          </a:p>
          <a:p>
            <a:endParaRPr lang="cs-CZ" dirty="0" smtClean="0"/>
          </a:p>
          <a:p>
            <a:r>
              <a:rPr lang="cs-CZ" dirty="0" smtClean="0"/>
              <a:t>Abstraktní systém validujeme</a:t>
            </a:r>
          </a:p>
          <a:p>
            <a:r>
              <a:rPr lang="cs-CZ" dirty="0" smtClean="0"/>
              <a:t>Formalizovaný systém verifikujeme</a:t>
            </a:r>
            <a:endParaRPr lang="cs-CZ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1828800"/>
            <a:ext cx="4267200" cy="3048000"/>
          </a:xfrm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l" eaLnBrk="1" hangingPunct="1">
              <a:lnSpc>
                <a:spcPct val="100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dirty="0" err="1" smtClean="0">
                <a:cs typeface="Arial" charset="0"/>
              </a:rPr>
              <a:t>Postup</a:t>
            </a:r>
            <a:r>
              <a:rPr lang="en-GB" dirty="0" smtClean="0">
                <a:cs typeface="Arial" charset="0"/>
              </a:rPr>
              <a:t> </a:t>
            </a:r>
            <a:r>
              <a:rPr lang="en-GB" dirty="0" err="1" smtClean="0">
                <a:cs typeface="Arial" charset="0"/>
              </a:rPr>
              <a:t>p</a:t>
            </a:r>
            <a:r>
              <a:rPr lang="en-GB" dirty="0" err="1" smtClean="0"/>
              <a:t>ř</a:t>
            </a:r>
            <a:r>
              <a:rPr lang="en-GB" dirty="0" err="1" smtClean="0">
                <a:cs typeface="Arial" charset="0"/>
              </a:rPr>
              <a:t>i</a:t>
            </a:r>
            <a:r>
              <a:rPr lang="en-GB" dirty="0" smtClean="0">
                <a:cs typeface="Arial" charset="0"/>
              </a:rPr>
              <a:t> </a:t>
            </a:r>
            <a:r>
              <a:rPr lang="en-GB" dirty="0" err="1" smtClean="0">
                <a:cs typeface="Arial" charset="0"/>
              </a:rPr>
              <a:t>vytvá</a:t>
            </a:r>
            <a:r>
              <a:rPr lang="en-GB" dirty="0" err="1" smtClean="0"/>
              <a:t>ř</a:t>
            </a:r>
            <a:r>
              <a:rPr lang="en-GB" dirty="0" err="1" smtClean="0">
                <a:cs typeface="Arial" charset="0"/>
              </a:rPr>
              <a:t>ení</a:t>
            </a:r>
            <a:r>
              <a:rPr lang="en-GB" dirty="0" smtClean="0">
                <a:cs typeface="Arial" charset="0"/>
              </a:rPr>
              <a:t> </a:t>
            </a:r>
            <a:r>
              <a:rPr lang="en-GB" dirty="0" err="1" smtClean="0">
                <a:cs typeface="Arial" charset="0"/>
              </a:rPr>
              <a:t>modelu</a:t>
            </a:r>
            <a:r>
              <a:rPr lang="en-GB" dirty="0" smtClean="0">
                <a:cs typeface="Arial" charset="0"/>
              </a:rPr>
              <a:t> a </a:t>
            </a:r>
            <a:r>
              <a:rPr lang="en-GB" dirty="0" err="1" smtClean="0">
                <a:cs typeface="Arial" charset="0"/>
              </a:rPr>
              <a:t>p</a:t>
            </a:r>
            <a:r>
              <a:rPr lang="en-GB" dirty="0" err="1" smtClean="0"/>
              <a:t>ř</a:t>
            </a:r>
            <a:r>
              <a:rPr lang="en-GB" dirty="0" err="1" smtClean="0">
                <a:cs typeface="Arial" charset="0"/>
              </a:rPr>
              <a:t>i</a:t>
            </a:r>
            <a:r>
              <a:rPr lang="en-GB" dirty="0" smtClean="0">
                <a:cs typeface="Arial" charset="0"/>
              </a:rPr>
              <a:t> </a:t>
            </a:r>
            <a:r>
              <a:rPr lang="en-GB" dirty="0" err="1" smtClean="0">
                <a:cs typeface="Arial" charset="0"/>
              </a:rPr>
              <a:t>simula</a:t>
            </a:r>
            <a:r>
              <a:rPr lang="en-GB" dirty="0" err="1" smtClean="0"/>
              <a:t>č</a:t>
            </a:r>
            <a:r>
              <a:rPr lang="en-GB" dirty="0" err="1" smtClean="0">
                <a:cs typeface="Arial" charset="0"/>
              </a:rPr>
              <a:t>ních</a:t>
            </a:r>
            <a:r>
              <a:rPr lang="en-GB" dirty="0" smtClean="0">
                <a:cs typeface="Arial" charset="0"/>
              </a:rPr>
              <a:t> </a:t>
            </a:r>
            <a:r>
              <a:rPr lang="en-GB" dirty="0" err="1" smtClean="0">
                <a:cs typeface="Arial" charset="0"/>
              </a:rPr>
              <a:t>experimentech</a:t>
            </a:r>
            <a:r>
              <a:rPr lang="en-GB" dirty="0" smtClean="0"/>
              <a:t> </a:t>
            </a:r>
          </a:p>
        </p:txBody>
      </p:sp>
      <p:pic>
        <p:nvPicPr>
          <p:cNvPr id="26629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83163" y="381000"/>
            <a:ext cx="3722687" cy="5715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Rectangle 1"/>
          <p:cNvSpPr>
            <a:spLocks noGrp="1" noChangeArrowheads="1"/>
          </p:cNvSpPr>
          <p:nvPr>
            <p:ph type="title"/>
          </p:nvPr>
        </p:nvSpPr>
        <p:spPr>
          <a:xfrm>
            <a:off x="1600200" y="0"/>
            <a:ext cx="5943600" cy="1435100"/>
          </a:xfrm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lnSpc>
                <a:spcPct val="100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GB" dirty="0" err="1" smtClean="0"/>
              <a:t>Zjednodušovací</a:t>
            </a:r>
            <a:r>
              <a:rPr lang="en-GB" dirty="0" smtClean="0"/>
              <a:t> </a:t>
            </a:r>
            <a:r>
              <a:rPr lang="en-GB" dirty="0" err="1" smtClean="0"/>
              <a:t>procedury</a:t>
            </a:r>
            <a:endParaRPr lang="en-GB" dirty="0" smtClean="0"/>
          </a:p>
        </p:txBody>
      </p:sp>
      <p:sp>
        <p:nvSpPr>
          <p:cNvPr id="59397" name="Rectangle 2"/>
          <p:cNvSpPr>
            <a:spLocks noGrp="1" noChangeArrowheads="1"/>
          </p:cNvSpPr>
          <p:nvPr>
            <p:ph idx="1"/>
          </p:nvPr>
        </p:nvSpPr>
        <p:spPr>
          <a:xfrm>
            <a:off x="304800" y="1981200"/>
            <a:ext cx="8458200" cy="4446588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Arial" charset="0"/>
              <a:buNone/>
              <a:tabLst>
                <a:tab pos="338138" algn="l"/>
                <a:tab pos="904875" algn="l"/>
                <a:tab pos="1819275" algn="l"/>
                <a:tab pos="2733675" algn="l"/>
                <a:tab pos="3648075" algn="l"/>
                <a:tab pos="4562475" algn="l"/>
                <a:tab pos="5476875" algn="l"/>
                <a:tab pos="6391275" algn="l"/>
                <a:tab pos="7305675" algn="l"/>
                <a:tab pos="8220075" algn="l"/>
                <a:tab pos="9134475" algn="l"/>
                <a:tab pos="10048875" algn="l"/>
                <a:tab pos="10326688" algn="l"/>
                <a:tab pos="10775950" algn="l"/>
                <a:tab pos="10779125" algn="l"/>
              </a:tabLst>
            </a:pPr>
            <a:r>
              <a:rPr lang="en-GB" dirty="0" smtClean="0">
                <a:latin typeface="Arial" charset="0"/>
                <a:cs typeface="Arial" charset="0"/>
              </a:rPr>
              <a:t>a) </a:t>
            </a:r>
            <a:r>
              <a:rPr lang="en-GB" dirty="0" smtClean="0">
                <a:latin typeface="Arial" charset="0"/>
                <a:cs typeface="Times New Roman" pitchFamily="16" charset="0"/>
              </a:rPr>
              <a:t>  </a:t>
            </a:r>
            <a:r>
              <a:rPr lang="en-GB" dirty="0" err="1" smtClean="0">
                <a:latin typeface="Arial" charset="0"/>
                <a:cs typeface="Times New Roman" pitchFamily="16" charset="0"/>
              </a:rPr>
              <a:t>vynechání</a:t>
            </a:r>
            <a:r>
              <a:rPr lang="en-GB" dirty="0" smtClean="0">
                <a:latin typeface="Arial" charset="0"/>
                <a:cs typeface="Times New Roman" pitchFamily="16" charset="0"/>
              </a:rPr>
              <a:t> </a:t>
            </a:r>
            <a:r>
              <a:rPr lang="en-GB" dirty="0" err="1" smtClean="0">
                <a:latin typeface="Arial" charset="0"/>
                <a:cs typeface="Times New Roman" pitchFamily="16" charset="0"/>
              </a:rPr>
              <a:t>prvk</a:t>
            </a:r>
            <a:r>
              <a:rPr lang="en-GB" dirty="0" err="1" smtClean="0">
                <a:latin typeface="Arial" charset="0"/>
              </a:rPr>
              <a:t>ů</a:t>
            </a:r>
            <a:r>
              <a:rPr lang="en-GB" dirty="0" smtClean="0">
                <a:latin typeface="Arial" charset="0"/>
                <a:cs typeface="Times New Roman" pitchFamily="16" charset="0"/>
              </a:rPr>
              <a:t>, </a:t>
            </a:r>
            <a:r>
              <a:rPr lang="en-GB" dirty="0" err="1" smtClean="0">
                <a:latin typeface="Arial" charset="0"/>
                <a:cs typeface="Times New Roman" pitchFamily="16" charset="0"/>
              </a:rPr>
              <a:t>prom</a:t>
            </a:r>
            <a:r>
              <a:rPr lang="en-GB" dirty="0" err="1" smtClean="0">
                <a:latin typeface="Arial" charset="0"/>
              </a:rPr>
              <a:t>ě</a:t>
            </a:r>
            <a:r>
              <a:rPr lang="en-GB" dirty="0" err="1" smtClean="0">
                <a:latin typeface="Arial" charset="0"/>
                <a:cs typeface="Times New Roman" pitchFamily="16" charset="0"/>
              </a:rPr>
              <a:t>nných</a:t>
            </a:r>
            <a:r>
              <a:rPr lang="en-GB" dirty="0" smtClean="0">
                <a:latin typeface="Arial" charset="0"/>
                <a:cs typeface="Times New Roman" pitchFamily="16" charset="0"/>
              </a:rPr>
              <a:t> </a:t>
            </a:r>
            <a:r>
              <a:rPr lang="en-GB" dirty="0" err="1" smtClean="0">
                <a:latin typeface="Arial" charset="0"/>
                <a:cs typeface="Times New Roman" pitchFamily="16" charset="0"/>
              </a:rPr>
              <a:t>nebo</a:t>
            </a:r>
            <a:r>
              <a:rPr lang="en-GB" dirty="0" smtClean="0">
                <a:latin typeface="Arial" charset="0"/>
                <a:cs typeface="Times New Roman" pitchFamily="16" charset="0"/>
              </a:rPr>
              <a:t> </a:t>
            </a:r>
            <a:r>
              <a:rPr lang="en-GB" dirty="0" smtClean="0">
                <a:latin typeface="Arial" charset="0"/>
              </a:rPr>
              <a:t>	</a:t>
            </a:r>
            <a:r>
              <a:rPr lang="en-GB" dirty="0" err="1" smtClean="0">
                <a:latin typeface="Arial" charset="0"/>
                <a:cs typeface="Times New Roman" pitchFamily="16" charset="0"/>
              </a:rPr>
              <a:t>vazeb</a:t>
            </a:r>
            <a:r>
              <a:rPr lang="en-GB" dirty="0" smtClean="0">
                <a:latin typeface="Arial" charset="0"/>
                <a:cs typeface="Times New Roman" pitchFamily="16" charset="0"/>
              </a:rPr>
              <a:t>;</a:t>
            </a:r>
          </a:p>
          <a:p>
            <a:pPr eaLnBrk="1" hangingPunct="1">
              <a:lnSpc>
                <a:spcPct val="90000"/>
              </a:lnSpc>
              <a:buFont typeface="Arial" charset="0"/>
              <a:buNone/>
              <a:tabLst>
                <a:tab pos="338138" algn="l"/>
                <a:tab pos="904875" algn="l"/>
                <a:tab pos="1819275" algn="l"/>
                <a:tab pos="2733675" algn="l"/>
                <a:tab pos="3648075" algn="l"/>
                <a:tab pos="4562475" algn="l"/>
                <a:tab pos="5476875" algn="l"/>
                <a:tab pos="6391275" algn="l"/>
                <a:tab pos="7305675" algn="l"/>
                <a:tab pos="8220075" algn="l"/>
                <a:tab pos="9134475" algn="l"/>
                <a:tab pos="10048875" algn="l"/>
                <a:tab pos="10326688" algn="l"/>
                <a:tab pos="10775950" algn="l"/>
                <a:tab pos="10779125" algn="l"/>
              </a:tabLst>
            </a:pPr>
            <a:r>
              <a:rPr lang="en-GB" dirty="0" smtClean="0">
                <a:latin typeface="Arial" charset="0"/>
                <a:cs typeface="Arial" charset="0"/>
              </a:rPr>
              <a:t>b) </a:t>
            </a:r>
            <a:r>
              <a:rPr lang="en-GB" dirty="0" smtClean="0">
                <a:latin typeface="Arial" charset="0"/>
                <a:cs typeface="Times New Roman" pitchFamily="16" charset="0"/>
              </a:rPr>
              <a:t>  </a:t>
            </a:r>
            <a:r>
              <a:rPr lang="en-GB" dirty="0" err="1" smtClean="0">
                <a:latin typeface="Arial" charset="0"/>
                <a:cs typeface="Times New Roman" pitchFamily="16" charset="0"/>
              </a:rPr>
              <a:t>sní</a:t>
            </a:r>
            <a:r>
              <a:rPr lang="en-GB" dirty="0" err="1" smtClean="0">
                <a:latin typeface="Arial" charset="0"/>
              </a:rPr>
              <a:t>ž</a:t>
            </a:r>
            <a:r>
              <a:rPr lang="en-GB" dirty="0" err="1" smtClean="0">
                <a:latin typeface="Arial" charset="0"/>
                <a:cs typeface="Times New Roman" pitchFamily="16" charset="0"/>
              </a:rPr>
              <a:t>ení</a:t>
            </a:r>
            <a:r>
              <a:rPr lang="en-GB" dirty="0" smtClean="0">
                <a:latin typeface="Arial" charset="0"/>
                <a:cs typeface="Times New Roman" pitchFamily="16" charset="0"/>
              </a:rPr>
              <a:t> </a:t>
            </a:r>
            <a:r>
              <a:rPr lang="en-GB" dirty="0" err="1" smtClean="0">
                <a:latin typeface="Arial" charset="0"/>
                <a:cs typeface="Times New Roman" pitchFamily="16" charset="0"/>
              </a:rPr>
              <a:t>rozlišovací</a:t>
            </a:r>
            <a:r>
              <a:rPr lang="en-GB" dirty="0" smtClean="0">
                <a:latin typeface="Arial" charset="0"/>
                <a:cs typeface="Times New Roman" pitchFamily="16" charset="0"/>
              </a:rPr>
              <a:t> </a:t>
            </a:r>
            <a:r>
              <a:rPr lang="en-GB" dirty="0" err="1" smtClean="0">
                <a:latin typeface="Arial" charset="0"/>
                <a:cs typeface="Times New Roman" pitchFamily="16" charset="0"/>
              </a:rPr>
              <a:t>schopnosti</a:t>
            </a:r>
            <a:r>
              <a:rPr lang="en-GB" dirty="0" smtClean="0">
                <a:latin typeface="Arial" charset="0"/>
                <a:cs typeface="Times New Roman" pitchFamily="16" charset="0"/>
              </a:rPr>
              <a:t> </a:t>
            </a:r>
            <a:r>
              <a:rPr lang="en-GB" dirty="0" err="1" smtClean="0">
                <a:latin typeface="Arial" charset="0"/>
                <a:cs typeface="Times New Roman" pitchFamily="16" charset="0"/>
              </a:rPr>
              <a:t>m</a:t>
            </a:r>
            <a:r>
              <a:rPr lang="en-GB" dirty="0" err="1" smtClean="0">
                <a:latin typeface="Arial" charset="0"/>
              </a:rPr>
              <a:t>ěř</a:t>
            </a:r>
            <a:r>
              <a:rPr lang="en-GB" dirty="0" err="1" smtClean="0">
                <a:latin typeface="Arial" charset="0"/>
                <a:cs typeface="Times New Roman" pitchFamily="16" charset="0"/>
              </a:rPr>
              <a:t>ítka</a:t>
            </a:r>
            <a:r>
              <a:rPr lang="en-GB" dirty="0" smtClean="0">
                <a:latin typeface="Arial" charset="0"/>
                <a:cs typeface="Times New Roman" pitchFamily="16" charset="0"/>
              </a:rPr>
              <a:t> pro </a:t>
            </a:r>
            <a:r>
              <a:rPr lang="en-GB" dirty="0" smtClean="0">
                <a:latin typeface="Arial" charset="0"/>
              </a:rPr>
              <a:t>	</a:t>
            </a:r>
            <a:r>
              <a:rPr lang="en-GB" dirty="0" err="1" smtClean="0">
                <a:latin typeface="Arial" charset="0"/>
                <a:cs typeface="Times New Roman" pitchFamily="16" charset="0"/>
              </a:rPr>
              <a:t>vyjád</a:t>
            </a:r>
            <a:r>
              <a:rPr lang="en-GB" dirty="0" err="1" smtClean="0">
                <a:latin typeface="Arial" charset="0"/>
              </a:rPr>
              <a:t>ř</a:t>
            </a:r>
            <a:r>
              <a:rPr lang="en-GB" dirty="0" err="1" smtClean="0">
                <a:latin typeface="Arial" charset="0"/>
                <a:cs typeface="Times New Roman" pitchFamily="16" charset="0"/>
              </a:rPr>
              <a:t>ení</a:t>
            </a:r>
            <a:r>
              <a:rPr lang="en-GB" dirty="0" smtClean="0">
                <a:latin typeface="Arial" charset="0"/>
                <a:cs typeface="Times New Roman" pitchFamily="16" charset="0"/>
              </a:rPr>
              <a:t> </a:t>
            </a:r>
            <a:r>
              <a:rPr lang="en-GB" dirty="0" err="1" smtClean="0">
                <a:latin typeface="Arial" charset="0"/>
                <a:cs typeface="Times New Roman" pitchFamily="16" charset="0"/>
              </a:rPr>
              <a:t>prom</a:t>
            </a:r>
            <a:r>
              <a:rPr lang="en-GB" dirty="0" err="1" smtClean="0">
                <a:latin typeface="Arial" charset="0"/>
              </a:rPr>
              <a:t>ě</a:t>
            </a:r>
            <a:r>
              <a:rPr lang="en-GB" dirty="0" err="1" smtClean="0">
                <a:latin typeface="Arial" charset="0"/>
                <a:cs typeface="Times New Roman" pitchFamily="16" charset="0"/>
              </a:rPr>
              <a:t>nných</a:t>
            </a:r>
            <a:r>
              <a:rPr lang="en-GB" dirty="0" smtClean="0">
                <a:latin typeface="Arial" charset="0"/>
                <a:cs typeface="Times New Roman" pitchFamily="16" charset="0"/>
              </a:rPr>
              <a:t>;</a:t>
            </a:r>
          </a:p>
          <a:p>
            <a:pPr eaLnBrk="1" hangingPunct="1">
              <a:lnSpc>
                <a:spcPct val="90000"/>
              </a:lnSpc>
              <a:buFont typeface="Arial" charset="0"/>
              <a:buNone/>
              <a:tabLst>
                <a:tab pos="338138" algn="l"/>
                <a:tab pos="904875" algn="l"/>
                <a:tab pos="1819275" algn="l"/>
                <a:tab pos="2733675" algn="l"/>
                <a:tab pos="3648075" algn="l"/>
                <a:tab pos="4562475" algn="l"/>
                <a:tab pos="5476875" algn="l"/>
                <a:tab pos="6391275" algn="l"/>
                <a:tab pos="7305675" algn="l"/>
                <a:tab pos="8220075" algn="l"/>
                <a:tab pos="9134475" algn="l"/>
                <a:tab pos="10048875" algn="l"/>
                <a:tab pos="10326688" algn="l"/>
                <a:tab pos="10775950" algn="l"/>
                <a:tab pos="10779125" algn="l"/>
              </a:tabLst>
            </a:pPr>
            <a:r>
              <a:rPr lang="en-GB" dirty="0" smtClean="0">
                <a:latin typeface="Arial" charset="0"/>
                <a:cs typeface="Arial" charset="0"/>
              </a:rPr>
              <a:t>c) </a:t>
            </a:r>
            <a:r>
              <a:rPr lang="en-GB" dirty="0" smtClean="0">
                <a:latin typeface="Arial" charset="0"/>
                <a:cs typeface="Times New Roman" pitchFamily="16" charset="0"/>
              </a:rPr>
              <a:t>  </a:t>
            </a:r>
            <a:r>
              <a:rPr lang="en-GB" dirty="0" err="1" smtClean="0">
                <a:latin typeface="Arial" charset="0"/>
                <a:cs typeface="Times New Roman" pitchFamily="16" charset="0"/>
              </a:rPr>
              <a:t>shlukování</a:t>
            </a:r>
            <a:r>
              <a:rPr lang="en-GB" dirty="0" smtClean="0">
                <a:latin typeface="Arial" charset="0"/>
                <a:cs typeface="Times New Roman" pitchFamily="16" charset="0"/>
              </a:rPr>
              <a:t> </a:t>
            </a:r>
            <a:r>
              <a:rPr lang="en-GB" dirty="0" err="1" smtClean="0">
                <a:latin typeface="Arial" charset="0"/>
                <a:cs typeface="Times New Roman" pitchFamily="16" charset="0"/>
              </a:rPr>
              <a:t>prvk</a:t>
            </a:r>
            <a:r>
              <a:rPr lang="en-GB" dirty="0" err="1" smtClean="0">
                <a:latin typeface="Arial" charset="0"/>
              </a:rPr>
              <a:t>ů</a:t>
            </a:r>
            <a:r>
              <a:rPr lang="en-GB" dirty="0" smtClean="0">
                <a:latin typeface="Arial" charset="0"/>
                <a:cs typeface="Times New Roman" pitchFamily="16" charset="0"/>
              </a:rPr>
              <a:t> a </a:t>
            </a:r>
            <a:r>
              <a:rPr lang="en-GB" dirty="0" err="1" smtClean="0">
                <a:latin typeface="Arial" charset="0"/>
                <a:cs typeface="Times New Roman" pitchFamily="16" charset="0"/>
              </a:rPr>
              <a:t>odpovídajících</a:t>
            </a:r>
            <a:r>
              <a:rPr lang="en-GB" dirty="0" smtClean="0">
                <a:latin typeface="Arial" charset="0"/>
                <a:cs typeface="Times New Roman" pitchFamily="16" charset="0"/>
              </a:rPr>
              <a:t> </a:t>
            </a:r>
            <a:r>
              <a:rPr lang="en-GB" dirty="0" smtClean="0">
                <a:latin typeface="Arial" charset="0"/>
              </a:rPr>
              <a:t>	</a:t>
            </a:r>
            <a:r>
              <a:rPr lang="en-GB" dirty="0" err="1" smtClean="0">
                <a:latin typeface="Arial" charset="0"/>
                <a:cs typeface="Times New Roman" pitchFamily="16" charset="0"/>
              </a:rPr>
              <a:t>prom</a:t>
            </a:r>
            <a:r>
              <a:rPr lang="en-GB" dirty="0" err="1" smtClean="0">
                <a:latin typeface="Arial" charset="0"/>
              </a:rPr>
              <a:t>ě</a:t>
            </a:r>
            <a:r>
              <a:rPr lang="en-GB" dirty="0" err="1" smtClean="0">
                <a:latin typeface="Arial" charset="0"/>
                <a:cs typeface="Times New Roman" pitchFamily="16" charset="0"/>
              </a:rPr>
              <a:t>nných</a:t>
            </a:r>
            <a:r>
              <a:rPr lang="en-GB" dirty="0" smtClean="0">
                <a:latin typeface="Arial" charset="0"/>
                <a:cs typeface="Times New Roman" pitchFamily="16" charset="0"/>
              </a:rPr>
              <a:t> do </a:t>
            </a:r>
            <a:r>
              <a:rPr lang="en-GB" dirty="0" err="1" smtClean="0">
                <a:latin typeface="Arial" charset="0"/>
                <a:cs typeface="Times New Roman" pitchFamily="16" charset="0"/>
              </a:rPr>
              <a:t>bloků</a:t>
            </a:r>
            <a:r>
              <a:rPr lang="en-GB" dirty="0" smtClean="0">
                <a:latin typeface="Arial" charset="0"/>
                <a:cs typeface="Times New Roman" pitchFamily="16" charset="0"/>
              </a:rPr>
              <a:t>;</a:t>
            </a:r>
          </a:p>
          <a:p>
            <a:pPr eaLnBrk="1" hangingPunct="1">
              <a:lnSpc>
                <a:spcPct val="90000"/>
              </a:lnSpc>
              <a:buFont typeface="Arial" charset="0"/>
              <a:buNone/>
              <a:tabLst>
                <a:tab pos="338138" algn="l"/>
                <a:tab pos="904875" algn="l"/>
                <a:tab pos="1819275" algn="l"/>
                <a:tab pos="2733675" algn="l"/>
                <a:tab pos="3648075" algn="l"/>
                <a:tab pos="4562475" algn="l"/>
                <a:tab pos="5476875" algn="l"/>
                <a:tab pos="6391275" algn="l"/>
                <a:tab pos="7305675" algn="l"/>
                <a:tab pos="8220075" algn="l"/>
                <a:tab pos="9134475" algn="l"/>
                <a:tab pos="10048875" algn="l"/>
                <a:tab pos="10326688" algn="l"/>
                <a:tab pos="10775950" algn="l"/>
                <a:tab pos="10779125" algn="l"/>
              </a:tabLst>
            </a:pPr>
            <a:r>
              <a:rPr lang="en-GB" dirty="0" smtClean="0">
                <a:latin typeface="Arial" charset="0"/>
                <a:cs typeface="Arial" charset="0"/>
              </a:rPr>
              <a:t>d) </a:t>
            </a:r>
            <a:r>
              <a:rPr lang="en-GB" dirty="0" smtClean="0">
                <a:latin typeface="Arial" charset="0"/>
                <a:cs typeface="Times New Roman" pitchFamily="16" charset="0"/>
              </a:rPr>
              <a:t>  </a:t>
            </a:r>
            <a:r>
              <a:rPr lang="en-GB" dirty="0" err="1" smtClean="0">
                <a:latin typeface="Arial" charset="0"/>
                <a:cs typeface="Times New Roman" pitchFamily="16" charset="0"/>
              </a:rPr>
              <a:t>náhrada</a:t>
            </a:r>
            <a:r>
              <a:rPr lang="en-GB" dirty="0" smtClean="0">
                <a:latin typeface="Arial" charset="0"/>
                <a:cs typeface="Times New Roman" pitchFamily="16" charset="0"/>
              </a:rPr>
              <a:t> </a:t>
            </a:r>
            <a:r>
              <a:rPr lang="en-GB" dirty="0" err="1" smtClean="0">
                <a:latin typeface="Arial" charset="0"/>
                <a:cs typeface="Times New Roman" pitchFamily="16" charset="0"/>
              </a:rPr>
              <a:t>deterministických</a:t>
            </a:r>
            <a:r>
              <a:rPr lang="en-GB" dirty="0" smtClean="0">
                <a:latin typeface="Arial" charset="0"/>
                <a:cs typeface="Times New Roman" pitchFamily="16" charset="0"/>
              </a:rPr>
              <a:t> </a:t>
            </a:r>
            <a:r>
              <a:rPr lang="en-GB" dirty="0" err="1" smtClean="0">
                <a:latin typeface="Arial" charset="0"/>
                <a:cs typeface="Times New Roman" pitchFamily="16" charset="0"/>
              </a:rPr>
              <a:t>prom</a:t>
            </a:r>
            <a:r>
              <a:rPr lang="en-GB" dirty="0" err="1" smtClean="0">
                <a:latin typeface="Arial" charset="0"/>
              </a:rPr>
              <a:t>ě</a:t>
            </a:r>
            <a:r>
              <a:rPr lang="en-GB" dirty="0" err="1" smtClean="0">
                <a:latin typeface="Arial" charset="0"/>
                <a:cs typeface="Times New Roman" pitchFamily="16" charset="0"/>
              </a:rPr>
              <a:t>nných</a:t>
            </a:r>
            <a:r>
              <a:rPr lang="en-GB" dirty="0" smtClean="0">
                <a:latin typeface="Arial" charset="0"/>
                <a:cs typeface="Times New Roman" pitchFamily="16" charset="0"/>
              </a:rPr>
              <a:t> </a:t>
            </a:r>
            <a:r>
              <a:rPr lang="en-GB" dirty="0" smtClean="0">
                <a:latin typeface="Arial" charset="0"/>
              </a:rPr>
              <a:t>	</a:t>
            </a:r>
            <a:r>
              <a:rPr lang="en-GB" dirty="0" err="1" smtClean="0">
                <a:latin typeface="Arial" charset="0"/>
                <a:cs typeface="Times New Roman" pitchFamily="16" charset="0"/>
              </a:rPr>
              <a:t>prom</a:t>
            </a:r>
            <a:r>
              <a:rPr lang="en-GB" dirty="0" err="1" smtClean="0">
                <a:latin typeface="Arial" charset="0"/>
              </a:rPr>
              <a:t>ě</a:t>
            </a:r>
            <a:r>
              <a:rPr lang="en-GB" dirty="0" err="1" smtClean="0">
                <a:latin typeface="Arial" charset="0"/>
                <a:cs typeface="Times New Roman" pitchFamily="16" charset="0"/>
              </a:rPr>
              <a:t>nnými</a:t>
            </a:r>
            <a:r>
              <a:rPr lang="en-GB" dirty="0" smtClean="0">
                <a:latin typeface="Arial" charset="0"/>
                <a:cs typeface="Times New Roman" pitchFamily="16" charset="0"/>
              </a:rPr>
              <a:t> </a:t>
            </a:r>
            <a:r>
              <a:rPr lang="en-GB" dirty="0" err="1" smtClean="0">
                <a:latin typeface="Arial" charset="0"/>
                <a:cs typeface="Times New Roman" pitchFamily="16" charset="0"/>
              </a:rPr>
              <a:t>náhodnými</a:t>
            </a:r>
            <a:r>
              <a:rPr lang="en-GB" dirty="0" smtClean="0">
                <a:latin typeface="Arial" charset="0"/>
                <a:cs typeface="Times New Roman" pitchFamily="16" charset="0"/>
              </a:rPr>
              <a:t>.</a:t>
            </a:r>
          </a:p>
          <a:p>
            <a:pPr eaLnBrk="1" hangingPunct="1">
              <a:lnSpc>
                <a:spcPct val="90000"/>
              </a:lnSpc>
              <a:buFont typeface="Arial" charset="0"/>
              <a:buNone/>
              <a:tabLst>
                <a:tab pos="338138" algn="l"/>
                <a:tab pos="904875" algn="l"/>
                <a:tab pos="1819275" algn="l"/>
                <a:tab pos="2733675" algn="l"/>
                <a:tab pos="3648075" algn="l"/>
                <a:tab pos="4562475" algn="l"/>
                <a:tab pos="5476875" algn="l"/>
                <a:tab pos="6391275" algn="l"/>
                <a:tab pos="7305675" algn="l"/>
                <a:tab pos="8220075" algn="l"/>
                <a:tab pos="9134475" algn="l"/>
                <a:tab pos="10048875" algn="l"/>
                <a:tab pos="10326688" algn="l"/>
                <a:tab pos="10775950" algn="l"/>
                <a:tab pos="10779125" algn="l"/>
              </a:tabLst>
            </a:pPr>
            <a:endParaRPr lang="en-GB" dirty="0" smtClean="0">
              <a:latin typeface="Arial" charset="0"/>
              <a:cs typeface="Times New Roman" pitchFamily="16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Analytický vs. Numerický přístup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Analytický – vyjádříme výsledek přímo a dosazujeme hodnoty</a:t>
            </a:r>
          </a:p>
          <a:p>
            <a:pPr lvl="1"/>
            <a:r>
              <a:rPr lang="cs-CZ" dirty="0" smtClean="0"/>
              <a:t>Přesné, rychlé, funkční vztahy</a:t>
            </a:r>
          </a:p>
          <a:p>
            <a:pPr lvl="1"/>
            <a:r>
              <a:rPr lang="cs-CZ" dirty="0" smtClean="0"/>
              <a:t>Jen pro jednoduché modely</a:t>
            </a:r>
          </a:p>
          <a:p>
            <a:pPr lvl="1"/>
            <a:r>
              <a:rPr lang="cs-CZ" dirty="0" smtClean="0"/>
              <a:t>např. padající klavír</a:t>
            </a:r>
          </a:p>
          <a:p>
            <a:r>
              <a:rPr lang="cs-CZ" dirty="0" smtClean="0"/>
              <a:t>Numerické metody</a:t>
            </a:r>
          </a:p>
          <a:p>
            <a:pPr lvl="1"/>
            <a:r>
              <a:rPr lang="cs-CZ" dirty="0" smtClean="0"/>
              <a:t>Necháme počítač dosazovat (integrovat)</a:t>
            </a: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Studijní materiály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467544" y="5889029"/>
            <a:ext cx="8229600" cy="968971"/>
          </a:xfrm>
        </p:spPr>
        <p:txBody>
          <a:bodyPr>
            <a:normAutofit fontScale="85000" lnSpcReduction="10000"/>
          </a:bodyPr>
          <a:lstStyle/>
          <a:p>
            <a:r>
              <a:rPr lang="cs-CZ" dirty="0" smtClean="0">
                <a:hlinkClick r:id="rId2"/>
              </a:rPr>
              <a:t>https://cw.felk.cvut.cz/wiki/courses/a6m33mos/start</a:t>
            </a:r>
            <a:endParaRPr lang="cs-CZ" dirty="0" smtClean="0"/>
          </a:p>
          <a:p>
            <a:r>
              <a:rPr lang="cs-CZ" dirty="0" smtClean="0"/>
              <a:t>Další pošleme mailem</a:t>
            </a:r>
          </a:p>
          <a:p>
            <a:endParaRPr lang="cs-CZ" dirty="0"/>
          </a:p>
          <a:p>
            <a:pPr lvl="1"/>
            <a:endParaRPr lang="cs-CZ" dirty="0"/>
          </a:p>
        </p:txBody>
      </p:sp>
      <p:pic>
        <p:nvPicPr>
          <p:cNvPr id="389122" name="Picture 2" descr="Physiological Control Systems: Analysis, Simulation, and Estimation (IEEE Press Series on Biomedical Engineering)"/>
          <p:cNvPicPr>
            <a:picLocks noChangeAspect="1" noChangeArrowheads="1"/>
          </p:cNvPicPr>
          <p:nvPr/>
        </p:nvPicPr>
        <p:blipFill>
          <a:blip r:embed="rId3" cstate="print"/>
          <a:srcRect l="14326" r="15690"/>
          <a:stretch>
            <a:fillRect/>
          </a:stretch>
        </p:blipFill>
        <p:spPr bwMode="auto">
          <a:xfrm>
            <a:off x="0" y="1418481"/>
            <a:ext cx="3059832" cy="4372170"/>
          </a:xfrm>
          <a:prstGeom prst="rect">
            <a:avLst/>
          </a:prstGeom>
          <a:noFill/>
        </p:spPr>
      </p:pic>
      <p:pic>
        <p:nvPicPr>
          <p:cNvPr id="389126" name="Picture 6" descr="Principles of Object-Oriented Modeling and Simulation with Modelica 2.1"/>
          <p:cNvPicPr>
            <a:picLocks noChangeAspect="1" noChangeArrowheads="1"/>
          </p:cNvPicPr>
          <p:nvPr/>
        </p:nvPicPr>
        <p:blipFill>
          <a:blip r:embed="rId4" cstate="print"/>
          <a:srcRect l="17640" t="13980" r="23021"/>
          <a:stretch>
            <a:fillRect/>
          </a:stretch>
        </p:blipFill>
        <p:spPr bwMode="auto">
          <a:xfrm>
            <a:off x="3347864" y="1124744"/>
            <a:ext cx="3240360" cy="4697343"/>
          </a:xfrm>
          <a:prstGeom prst="rect">
            <a:avLst/>
          </a:prstGeom>
          <a:noFill/>
        </p:spPr>
      </p:pic>
      <p:pic>
        <p:nvPicPr>
          <p:cNvPr id="389124" name="Picture 4" descr="Introduction to Physical Modeling with Modelica (The Springer International Series in Engineering and Computer Science)"/>
          <p:cNvPicPr>
            <a:picLocks noChangeAspect="1" noChangeArrowheads="1"/>
          </p:cNvPicPr>
          <p:nvPr/>
        </p:nvPicPr>
        <p:blipFill>
          <a:blip r:embed="rId5" cstate="print"/>
          <a:srcRect l="20160" t="14049" r="27866"/>
          <a:stretch>
            <a:fillRect/>
          </a:stretch>
        </p:blipFill>
        <p:spPr bwMode="auto">
          <a:xfrm>
            <a:off x="6335688" y="0"/>
            <a:ext cx="2808312" cy="435393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Nevýhody simulačních metod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Validita modelů</a:t>
            </a:r>
          </a:p>
          <a:p>
            <a:r>
              <a:rPr lang="cs-CZ" dirty="0" smtClean="0"/>
              <a:t>Náročná tvorba modelů</a:t>
            </a:r>
          </a:p>
          <a:p>
            <a:r>
              <a:rPr lang="cs-CZ" dirty="0" smtClean="0"/>
              <a:t>Jeden výsledek pro jednu simulaci – optimalizace je časově velice náročná</a:t>
            </a:r>
          </a:p>
          <a:p>
            <a:r>
              <a:rPr lang="cs-CZ" dirty="0" smtClean="0"/>
              <a:t>Nepřesnost</a:t>
            </a:r>
          </a:p>
          <a:p>
            <a:r>
              <a:rPr lang="cs-CZ" dirty="0" smtClean="0"/>
              <a:t>Numerická nestabilita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2" name="Picture 1"/>
          <p:cNvPicPr>
            <a:picLocks noChangeAspect="1" noChangeArrowheads="1"/>
          </p:cNvPicPr>
          <p:nvPr/>
        </p:nvPicPr>
        <p:blipFill>
          <a:blip r:embed="rId3" cstate="print"/>
          <a:srcRect l="2973" t="4750" r="2963"/>
          <a:stretch>
            <a:fillRect/>
          </a:stretch>
        </p:blipFill>
        <p:spPr bwMode="auto">
          <a:xfrm>
            <a:off x="-1016" y="1340768"/>
            <a:ext cx="9145016" cy="551723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1403648" y="188640"/>
            <a:ext cx="5943600" cy="1219200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marL="0" indent="0" algn="ctr" eaLnBrk="1" hangingPunct="1">
              <a:lnSpc>
                <a:spcPct val="100000"/>
              </a:lnSpc>
              <a:spcBef>
                <a:spcPct val="0"/>
              </a:spcBef>
              <a:buClr>
                <a:srgbClr val="FFFF00"/>
              </a:buClr>
              <a:buFont typeface="Times New Roman" pitchFamily="16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GB" sz="4400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Základní</a:t>
            </a:r>
            <a:r>
              <a:rPr lang="en-GB" sz="44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GB" sz="4400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pojmy</a:t>
            </a:r>
            <a:endParaRPr lang="en-GB" sz="4400" dirty="0" smtClean="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"/>
          <p:cNvSpPr>
            <a:spLocks noGrp="1" noChangeArrowheads="1"/>
          </p:cNvSpPr>
          <p:nvPr>
            <p:ph type="title"/>
          </p:nvPr>
        </p:nvSpPr>
        <p:spPr>
          <a:xfrm>
            <a:off x="2819400" y="228600"/>
            <a:ext cx="5943600" cy="1219200"/>
          </a:xfrm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lnSpc>
                <a:spcPct val="100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dirty="0" err="1" smtClean="0"/>
              <a:t>Identifikace</a:t>
            </a:r>
            <a:r>
              <a:rPr lang="en-GB" dirty="0" smtClean="0"/>
              <a:t> </a:t>
            </a:r>
            <a:r>
              <a:rPr lang="en-GB" dirty="0" err="1" smtClean="0"/>
              <a:t>parametrů</a:t>
            </a:r>
            <a:endParaRPr lang="en-GB" dirty="0" smtClean="0"/>
          </a:p>
        </p:txBody>
      </p:sp>
      <p:sp>
        <p:nvSpPr>
          <p:cNvPr id="28677" name="Rectangle 2"/>
          <p:cNvSpPr>
            <a:spLocks noGrp="1" noChangeArrowheads="1"/>
          </p:cNvSpPr>
          <p:nvPr>
            <p:ph sz="half" idx="1"/>
          </p:nvPr>
        </p:nvSpPr>
        <p:spPr>
          <a:xfrm>
            <a:off x="4610100" y="1981200"/>
            <a:ext cx="4152900" cy="4114800"/>
          </a:xfrm>
        </p:spPr>
        <p:txBody>
          <a:bodyPr/>
          <a:lstStyle/>
          <a:p>
            <a:pPr eaLnBrk="1" hangingPunct="1">
              <a:lnSpc>
                <a:spcPct val="100000"/>
              </a:lnSpc>
              <a:spcBef>
                <a:spcPts val="600"/>
              </a:spcBef>
              <a:buFont typeface="Arial" charset="0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sz="2000" smtClean="0">
                <a:latin typeface="Arial" charset="0"/>
                <a:cs typeface="Arial" charset="0"/>
              </a:rPr>
              <a:t>obecná kriteriální funkce pro stanovení odchylky obou sad </a:t>
            </a:r>
            <a:r>
              <a:rPr lang="en-GB" sz="2000" smtClean="0">
                <a:latin typeface="Arial" charset="0"/>
              </a:rPr>
              <a:t>výstupních </a:t>
            </a:r>
            <a:r>
              <a:rPr lang="en-GB" sz="2000" smtClean="0">
                <a:latin typeface="Arial" charset="0"/>
                <a:cs typeface="Arial" charset="0"/>
              </a:rPr>
              <a:t>dat</a:t>
            </a:r>
            <a:r>
              <a:rPr lang="en-GB" sz="2400" smtClean="0">
                <a:latin typeface="Arial" charset="0"/>
                <a:cs typeface="Arial" charset="0"/>
              </a:rPr>
              <a:t> </a:t>
            </a:r>
          </a:p>
          <a:p>
            <a:pPr eaLnBrk="1" hangingPunct="1">
              <a:lnSpc>
                <a:spcPct val="100000"/>
              </a:lnSpc>
              <a:spcBef>
                <a:spcPts val="600"/>
              </a:spcBef>
              <a:buFont typeface="Arial" charset="0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endParaRPr lang="en-GB" sz="2400" smtClean="0">
              <a:latin typeface="Arial" charset="0"/>
            </a:endParaRPr>
          </a:p>
          <a:p>
            <a:pPr eaLnBrk="1" hangingPunct="1">
              <a:lnSpc>
                <a:spcPct val="100000"/>
              </a:lnSpc>
              <a:spcBef>
                <a:spcPts val="600"/>
              </a:spcBef>
              <a:buFont typeface="Arial" charset="0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endParaRPr lang="en-GB" sz="2400" smtClean="0">
              <a:latin typeface="Arial" charset="0"/>
            </a:endParaRPr>
          </a:p>
          <a:p>
            <a:pPr algn="just" eaLnBrk="1" hangingPunct="1">
              <a:lnSpc>
                <a:spcPct val="100000"/>
              </a:lnSpc>
              <a:spcBef>
                <a:spcPts val="500"/>
              </a:spcBef>
              <a:buFont typeface="Arial" charset="0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sz="2000" smtClean="0">
                <a:latin typeface="Arial" charset="0"/>
              </a:rPr>
              <a:t>p</a:t>
            </a:r>
            <a:r>
              <a:rPr lang="en-GB" sz="2000" smtClean="0">
                <a:latin typeface="Arial" charset="0"/>
                <a:cs typeface="Times New Roman" pitchFamily="16" charset="0"/>
              </a:rPr>
              <a:t>ro jeden výstupní signál a k = 2 dostáváme kritérium (střední) kvadratické odchylky</a:t>
            </a:r>
          </a:p>
          <a:p>
            <a:pPr eaLnBrk="1" hangingPunct="1">
              <a:lnSpc>
                <a:spcPct val="100000"/>
              </a:lnSpc>
              <a:spcBef>
                <a:spcPts val="500"/>
              </a:spcBef>
              <a:buFont typeface="Arial" charset="0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endParaRPr lang="en-GB" sz="2000" smtClean="0">
              <a:latin typeface="Arial" charset="0"/>
              <a:cs typeface="Times New Roman" pitchFamily="16" charset="0"/>
            </a:endParaRPr>
          </a:p>
        </p:txBody>
      </p:sp>
      <p:pic>
        <p:nvPicPr>
          <p:cNvPr id="28678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04800" y="1981200"/>
            <a:ext cx="4021138" cy="411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graphicFrame>
        <p:nvGraphicFramePr>
          <p:cNvPr id="28679" name="Object 4"/>
          <p:cNvGraphicFramePr>
            <a:graphicFrameLocks noChangeAspect="1"/>
          </p:cNvGraphicFramePr>
          <p:nvPr/>
        </p:nvGraphicFramePr>
        <p:xfrm>
          <a:off x="4648200" y="3124200"/>
          <a:ext cx="4114800" cy="538163"/>
        </p:xfrm>
        <a:graphic>
          <a:graphicData uri="http://schemas.openxmlformats.org/presentationml/2006/ole">
            <p:oleObj spid="_x0000_s19458" r:id="rId5" imgW="491441" imgH="393653" progId="Equation.3">
              <p:embed/>
            </p:oleObj>
          </a:graphicData>
        </a:graphic>
      </p:graphicFrame>
      <p:graphicFrame>
        <p:nvGraphicFramePr>
          <p:cNvPr id="28680" name="Object 5"/>
          <p:cNvGraphicFramePr>
            <a:graphicFrameLocks noChangeAspect="1"/>
          </p:cNvGraphicFramePr>
          <p:nvPr/>
        </p:nvGraphicFramePr>
        <p:xfrm>
          <a:off x="5410200" y="5029200"/>
          <a:ext cx="2362200" cy="579438"/>
        </p:xfrm>
        <a:graphic>
          <a:graphicData uri="http://schemas.openxmlformats.org/presentationml/2006/ole">
            <p:oleObj spid="_x0000_s19459" r:id="rId6" imgW="491497" imgH="368289" progId="Equation.3">
              <p:embed/>
            </p:oleObj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1"/>
          <p:cNvSpPr>
            <a:spLocks noGrp="1" noChangeArrowheads="1"/>
          </p:cNvSpPr>
          <p:nvPr>
            <p:ph type="title"/>
          </p:nvPr>
        </p:nvSpPr>
        <p:spPr>
          <a:xfrm>
            <a:off x="2819400" y="228600"/>
            <a:ext cx="5943600" cy="1219200"/>
          </a:xfrm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lnSpc>
                <a:spcPct val="100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GB" dirty="0" err="1" smtClean="0"/>
              <a:t>Experimenty</a:t>
            </a:r>
            <a:endParaRPr lang="en-GB" dirty="0" smtClean="0"/>
          </a:p>
        </p:txBody>
      </p:sp>
      <p:sp>
        <p:nvSpPr>
          <p:cNvPr id="30725" name="Rectangle 2"/>
          <p:cNvSpPr>
            <a:spLocks noGrp="1" noChangeArrowheads="1"/>
          </p:cNvSpPr>
          <p:nvPr>
            <p:ph idx="1"/>
          </p:nvPr>
        </p:nvSpPr>
        <p:spPr>
          <a:xfrm>
            <a:off x="304800" y="1981200"/>
            <a:ext cx="8458200" cy="4114800"/>
          </a:xfrm>
          <a:noFill/>
        </p:spPr>
        <p:txBody>
          <a:bodyPr/>
          <a:lstStyle/>
          <a:p>
            <a:pPr>
              <a:buClr>
                <a:srgbClr val="FFFF00"/>
              </a:buClr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b="1" dirty="0" smtClean="0">
                <a:solidFill>
                  <a:schemeClr val="tx2"/>
                </a:solidFill>
                <a:latin typeface="Arial" charset="0"/>
              </a:rPr>
              <a:t>Data</a:t>
            </a:r>
            <a:r>
              <a:rPr lang="en-GB" dirty="0" smtClean="0">
                <a:latin typeface="Arial" charset="0"/>
              </a:rPr>
              <a:t> – </a:t>
            </a:r>
            <a:r>
              <a:rPr lang="en-GB" dirty="0" err="1" smtClean="0">
                <a:latin typeface="Arial" charset="0"/>
              </a:rPr>
              <a:t>lze</a:t>
            </a:r>
            <a:r>
              <a:rPr lang="en-GB" dirty="0" smtClean="0">
                <a:latin typeface="Arial" charset="0"/>
              </a:rPr>
              <a:t> </a:t>
            </a:r>
            <a:r>
              <a:rPr lang="en-GB" dirty="0" err="1" smtClean="0">
                <a:latin typeface="Arial" charset="0"/>
              </a:rPr>
              <a:t>pořídit</a:t>
            </a:r>
            <a:r>
              <a:rPr lang="en-GB" dirty="0" smtClean="0">
                <a:latin typeface="Arial" charset="0"/>
              </a:rPr>
              <a:t> a </a:t>
            </a:r>
            <a:r>
              <a:rPr lang="en-GB" dirty="0" err="1" smtClean="0">
                <a:latin typeface="Arial" charset="0"/>
              </a:rPr>
              <a:t>interpretovat</a:t>
            </a:r>
            <a:r>
              <a:rPr lang="en-GB" dirty="0" smtClean="0">
                <a:latin typeface="Arial" charset="0"/>
              </a:rPr>
              <a:t> </a:t>
            </a:r>
            <a:r>
              <a:rPr lang="en-GB" dirty="0" err="1" smtClean="0">
                <a:latin typeface="Arial" charset="0"/>
              </a:rPr>
              <a:t>pomocí</a:t>
            </a:r>
            <a:r>
              <a:rPr lang="en-GB" dirty="0" smtClean="0">
                <a:latin typeface="Arial" charset="0"/>
              </a:rPr>
              <a:t> </a:t>
            </a:r>
            <a:r>
              <a:rPr lang="en-GB" i="1" dirty="0" err="1" smtClean="0">
                <a:latin typeface="Arial" charset="0"/>
              </a:rPr>
              <a:t>empirického</a:t>
            </a:r>
            <a:r>
              <a:rPr lang="en-GB" i="1" dirty="0" smtClean="0">
                <a:latin typeface="Arial" charset="0"/>
              </a:rPr>
              <a:t> </a:t>
            </a:r>
            <a:r>
              <a:rPr lang="en-GB" i="1" dirty="0" err="1" smtClean="0">
                <a:latin typeface="Arial" charset="0"/>
              </a:rPr>
              <a:t>zkoumání</a:t>
            </a:r>
            <a:r>
              <a:rPr lang="en-GB" dirty="0" smtClean="0">
                <a:latin typeface="Arial" charset="0"/>
              </a:rPr>
              <a:t> </a:t>
            </a:r>
            <a:r>
              <a:rPr lang="en-GB" dirty="0" err="1" smtClean="0">
                <a:latin typeface="Arial" charset="0"/>
              </a:rPr>
              <a:t>reálného</a:t>
            </a:r>
            <a:r>
              <a:rPr lang="en-GB" dirty="0" smtClean="0">
                <a:latin typeface="Arial" charset="0"/>
              </a:rPr>
              <a:t> </a:t>
            </a:r>
            <a:r>
              <a:rPr lang="en-GB" dirty="0" err="1" smtClean="0">
                <a:latin typeface="Arial" charset="0"/>
              </a:rPr>
              <a:t>objektu</a:t>
            </a:r>
            <a:r>
              <a:rPr lang="en-GB" dirty="0" smtClean="0">
                <a:latin typeface="Arial" charset="0"/>
              </a:rPr>
              <a:t>, </a:t>
            </a:r>
            <a:r>
              <a:rPr lang="en-GB" dirty="0" err="1" smtClean="0">
                <a:latin typeface="Arial" charset="0"/>
              </a:rPr>
              <a:t>založeného</a:t>
            </a:r>
            <a:r>
              <a:rPr lang="en-GB" dirty="0" smtClean="0">
                <a:latin typeface="Arial" charset="0"/>
              </a:rPr>
              <a:t> </a:t>
            </a:r>
            <a:r>
              <a:rPr lang="en-GB" dirty="0" err="1" smtClean="0">
                <a:latin typeface="Arial" charset="0"/>
              </a:rPr>
              <a:t>na</a:t>
            </a:r>
            <a:r>
              <a:rPr lang="en-GB" dirty="0" smtClean="0">
                <a:latin typeface="Arial" charset="0"/>
              </a:rPr>
              <a:t> </a:t>
            </a:r>
            <a:r>
              <a:rPr lang="en-GB" dirty="0" err="1" smtClean="0">
                <a:latin typeface="Arial" charset="0"/>
              </a:rPr>
              <a:t>smyslovém</a:t>
            </a:r>
            <a:r>
              <a:rPr lang="en-GB" dirty="0" smtClean="0">
                <a:latin typeface="Arial" charset="0"/>
              </a:rPr>
              <a:t> </a:t>
            </a:r>
            <a:r>
              <a:rPr lang="en-GB" dirty="0" err="1" smtClean="0">
                <a:latin typeface="Arial" charset="0"/>
              </a:rPr>
              <a:t>vnímání</a:t>
            </a:r>
            <a:r>
              <a:rPr lang="en-GB" dirty="0" smtClean="0">
                <a:latin typeface="Arial" charset="0"/>
              </a:rPr>
              <a:t> </a:t>
            </a:r>
            <a:r>
              <a:rPr lang="en-GB" dirty="0" err="1" smtClean="0">
                <a:latin typeface="Arial" charset="0"/>
              </a:rPr>
              <a:t>projevů</a:t>
            </a:r>
            <a:r>
              <a:rPr lang="en-GB" dirty="0" smtClean="0">
                <a:latin typeface="Arial" charset="0"/>
              </a:rPr>
              <a:t> </a:t>
            </a:r>
            <a:r>
              <a:rPr lang="en-GB" dirty="0" err="1" smtClean="0">
                <a:latin typeface="Arial" charset="0"/>
              </a:rPr>
              <a:t>reálného</a:t>
            </a:r>
            <a:r>
              <a:rPr lang="en-GB" dirty="0" smtClean="0">
                <a:latin typeface="Arial" charset="0"/>
              </a:rPr>
              <a:t> </a:t>
            </a:r>
            <a:r>
              <a:rPr lang="en-GB" dirty="0" err="1" smtClean="0">
                <a:latin typeface="Arial" charset="0"/>
              </a:rPr>
              <a:t>objektu</a:t>
            </a:r>
            <a:r>
              <a:rPr lang="en-GB" dirty="0" smtClean="0">
                <a:latin typeface="Arial" charset="0"/>
              </a:rPr>
              <a:t>.</a:t>
            </a:r>
          </a:p>
          <a:p>
            <a:pPr eaLnBrk="1" hangingPunct="1">
              <a:lnSpc>
                <a:spcPct val="100000"/>
              </a:lnSpc>
              <a:buFont typeface="Arial" charset="0"/>
              <a:buChar char="•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dirty="0" err="1" smtClean="0">
                <a:latin typeface="Arial" charset="0"/>
              </a:rPr>
              <a:t>nejobecnějšími</a:t>
            </a:r>
            <a:r>
              <a:rPr lang="en-GB" dirty="0" smtClean="0">
                <a:latin typeface="Arial" charset="0"/>
              </a:rPr>
              <a:t> </a:t>
            </a:r>
            <a:r>
              <a:rPr lang="en-GB" dirty="0" err="1" smtClean="0">
                <a:latin typeface="Arial" charset="0"/>
              </a:rPr>
              <a:t>formami</a:t>
            </a:r>
            <a:r>
              <a:rPr lang="en-GB" dirty="0" smtClean="0">
                <a:latin typeface="Arial" charset="0"/>
              </a:rPr>
              <a:t> </a:t>
            </a:r>
            <a:r>
              <a:rPr lang="en-GB" dirty="0" err="1" smtClean="0">
                <a:latin typeface="Arial" charset="0"/>
              </a:rPr>
              <a:t>empirického</a:t>
            </a:r>
            <a:r>
              <a:rPr lang="en-GB" dirty="0" smtClean="0">
                <a:latin typeface="Arial" charset="0"/>
              </a:rPr>
              <a:t> </a:t>
            </a:r>
            <a:r>
              <a:rPr lang="en-GB" dirty="0" err="1" smtClean="0">
                <a:latin typeface="Arial" charset="0"/>
              </a:rPr>
              <a:t>zkoumání</a:t>
            </a:r>
            <a:r>
              <a:rPr lang="en-GB" dirty="0" smtClean="0">
                <a:latin typeface="Arial" charset="0"/>
              </a:rPr>
              <a:t> </a:t>
            </a:r>
            <a:r>
              <a:rPr lang="en-GB" dirty="0" err="1" smtClean="0">
                <a:latin typeface="Arial" charset="0"/>
              </a:rPr>
              <a:t>jsou</a:t>
            </a:r>
            <a:r>
              <a:rPr lang="en-GB" dirty="0" smtClean="0">
                <a:latin typeface="Arial" charset="0"/>
              </a:rPr>
              <a:t> </a:t>
            </a:r>
            <a:r>
              <a:rPr lang="en-GB" b="1" i="1" dirty="0" err="1" smtClean="0">
                <a:solidFill>
                  <a:schemeClr val="tx2"/>
                </a:solidFill>
                <a:latin typeface="Arial" charset="0"/>
              </a:rPr>
              <a:t>pozorování</a:t>
            </a:r>
            <a:r>
              <a:rPr lang="en-GB" dirty="0" smtClean="0">
                <a:latin typeface="Arial" charset="0"/>
              </a:rPr>
              <a:t> a</a:t>
            </a:r>
            <a:r>
              <a:rPr lang="en-GB" dirty="0" smtClean="0">
                <a:solidFill>
                  <a:schemeClr val="tx2"/>
                </a:solidFill>
                <a:latin typeface="Arial" charset="0"/>
              </a:rPr>
              <a:t> </a:t>
            </a:r>
            <a:r>
              <a:rPr lang="en-GB" b="1" i="1" dirty="0" smtClean="0">
                <a:solidFill>
                  <a:schemeClr val="tx2"/>
                </a:solidFill>
                <a:latin typeface="Arial" charset="0"/>
              </a:rPr>
              <a:t>experiment</a:t>
            </a:r>
            <a:r>
              <a:rPr lang="en-GB" i="1" dirty="0" smtClean="0">
                <a:latin typeface="Arial" charset="0"/>
              </a:rPr>
              <a:t>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1"/>
          <p:cNvSpPr>
            <a:spLocks noGrp="1" noChangeArrowheads="1"/>
          </p:cNvSpPr>
          <p:nvPr>
            <p:ph type="title"/>
          </p:nvPr>
        </p:nvSpPr>
        <p:spPr>
          <a:xfrm>
            <a:off x="1763688" y="188640"/>
            <a:ext cx="5943600" cy="1219200"/>
          </a:xfrm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lnSpc>
                <a:spcPct val="100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GB" dirty="0" err="1" smtClean="0"/>
              <a:t>Pozorování</a:t>
            </a:r>
            <a:r>
              <a:rPr lang="en-GB" dirty="0" smtClean="0"/>
              <a:t> a experiment</a:t>
            </a:r>
          </a:p>
        </p:txBody>
      </p:sp>
      <p:sp>
        <p:nvSpPr>
          <p:cNvPr id="31749" name="Rectangle 2"/>
          <p:cNvSpPr>
            <a:spLocks noGrp="1" noChangeArrowheads="1"/>
          </p:cNvSpPr>
          <p:nvPr>
            <p:ph idx="1"/>
          </p:nvPr>
        </p:nvSpPr>
        <p:spPr>
          <a:xfrm>
            <a:off x="342900" y="1484784"/>
            <a:ext cx="8458200" cy="4492625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ts val="700"/>
              </a:spcBef>
              <a:buClr>
                <a:srgbClr val="FFFF00"/>
              </a:buClr>
              <a:buFont typeface="Arial" charset="0"/>
              <a:buChar char="•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sz="2800" b="1" i="1" dirty="0" err="1" smtClean="0">
                <a:solidFill>
                  <a:schemeClr val="tx2"/>
                </a:solidFill>
                <a:latin typeface="Arial" charset="0"/>
                <a:cs typeface="Arial" charset="0"/>
              </a:rPr>
              <a:t>Pozorování</a:t>
            </a:r>
            <a:r>
              <a:rPr lang="en-GB" sz="2800" dirty="0" smtClean="0">
                <a:solidFill>
                  <a:schemeClr val="tx2"/>
                </a:solidFill>
                <a:latin typeface="Arial" charset="0"/>
                <a:cs typeface="Arial" charset="0"/>
              </a:rPr>
              <a:t> </a:t>
            </a:r>
            <a:r>
              <a:rPr lang="en-GB" sz="2800" dirty="0" smtClean="0">
                <a:latin typeface="Arial" charset="0"/>
                <a:cs typeface="Arial" charset="0"/>
              </a:rPr>
              <a:t>je </a:t>
            </a:r>
            <a:r>
              <a:rPr lang="en-GB" sz="2800" dirty="0" err="1" smtClean="0">
                <a:latin typeface="Arial" charset="0"/>
                <a:cs typeface="Arial" charset="0"/>
              </a:rPr>
              <a:t>založeno</a:t>
            </a:r>
            <a:r>
              <a:rPr lang="en-GB" sz="2800" dirty="0" smtClean="0">
                <a:latin typeface="Arial" charset="0"/>
                <a:cs typeface="Arial" charset="0"/>
              </a:rPr>
              <a:t> </a:t>
            </a:r>
            <a:r>
              <a:rPr lang="en-GB" sz="2800" dirty="0" err="1" smtClean="0">
                <a:latin typeface="Arial" charset="0"/>
                <a:cs typeface="Arial" charset="0"/>
              </a:rPr>
              <a:t>na</a:t>
            </a:r>
            <a:r>
              <a:rPr lang="en-GB" sz="2800" dirty="0" smtClean="0">
                <a:latin typeface="Arial" charset="0"/>
                <a:cs typeface="Arial" charset="0"/>
              </a:rPr>
              <a:t> </a:t>
            </a:r>
            <a:r>
              <a:rPr lang="en-GB" sz="2800" i="1" dirty="0" err="1" smtClean="0">
                <a:latin typeface="Arial" charset="0"/>
                <a:cs typeface="Arial" charset="0"/>
              </a:rPr>
              <a:t>pasivním</a:t>
            </a:r>
            <a:r>
              <a:rPr lang="en-GB" sz="2800" dirty="0" smtClean="0">
                <a:latin typeface="Arial" charset="0"/>
                <a:cs typeface="Arial" charset="0"/>
              </a:rPr>
              <a:t> </a:t>
            </a:r>
            <a:r>
              <a:rPr lang="en-GB" sz="2800" dirty="0" err="1" smtClean="0">
                <a:latin typeface="Arial" charset="0"/>
                <a:cs typeface="Arial" charset="0"/>
              </a:rPr>
              <a:t>sledování</a:t>
            </a:r>
            <a:r>
              <a:rPr lang="en-GB" sz="2800" dirty="0" smtClean="0">
                <a:latin typeface="Arial" charset="0"/>
                <a:cs typeface="Arial" charset="0"/>
              </a:rPr>
              <a:t> </a:t>
            </a:r>
            <a:r>
              <a:rPr lang="en-GB" sz="2800" dirty="0" err="1" smtClean="0">
                <a:latin typeface="Arial" charset="0"/>
                <a:cs typeface="Arial" charset="0"/>
              </a:rPr>
              <a:t>procesů</a:t>
            </a:r>
            <a:r>
              <a:rPr lang="en-GB" sz="2800" dirty="0" smtClean="0">
                <a:latin typeface="Arial" charset="0"/>
                <a:cs typeface="Arial" charset="0"/>
              </a:rPr>
              <a:t> a </a:t>
            </a:r>
            <a:r>
              <a:rPr lang="en-GB" sz="2800" dirty="0" err="1" smtClean="0">
                <a:latin typeface="Arial" charset="0"/>
                <a:cs typeface="Arial" charset="0"/>
              </a:rPr>
              <a:t>souvisejících</a:t>
            </a:r>
            <a:r>
              <a:rPr lang="en-GB" sz="2800" dirty="0" smtClean="0">
                <a:latin typeface="Arial" charset="0"/>
                <a:cs typeface="Arial" charset="0"/>
              </a:rPr>
              <a:t> </a:t>
            </a:r>
            <a:r>
              <a:rPr lang="en-GB" sz="2800" dirty="0" err="1" smtClean="0">
                <a:latin typeface="Arial" charset="0"/>
                <a:cs typeface="Arial" charset="0"/>
              </a:rPr>
              <a:t>skutečností</a:t>
            </a:r>
            <a:r>
              <a:rPr lang="en-GB" sz="2800" dirty="0" smtClean="0">
                <a:latin typeface="Arial" charset="0"/>
                <a:cs typeface="Arial" charset="0"/>
              </a:rPr>
              <a:t>, </a:t>
            </a:r>
            <a:r>
              <a:rPr lang="en-GB" sz="2800" dirty="0" err="1" smtClean="0">
                <a:latin typeface="Arial" charset="0"/>
                <a:cs typeface="Arial" charset="0"/>
              </a:rPr>
              <a:t>pokud</a:t>
            </a:r>
            <a:r>
              <a:rPr lang="en-GB" sz="2800" dirty="0" smtClean="0">
                <a:latin typeface="Arial" charset="0"/>
                <a:cs typeface="Arial" charset="0"/>
              </a:rPr>
              <a:t> </a:t>
            </a:r>
            <a:r>
              <a:rPr lang="en-GB" sz="2800" dirty="0" err="1" smtClean="0">
                <a:latin typeface="Arial" charset="0"/>
                <a:cs typeface="Arial" charset="0"/>
              </a:rPr>
              <a:t>možno</a:t>
            </a:r>
            <a:r>
              <a:rPr lang="en-GB" sz="2800" dirty="0" smtClean="0">
                <a:latin typeface="Arial" charset="0"/>
                <a:cs typeface="Arial" charset="0"/>
              </a:rPr>
              <a:t> v </a:t>
            </a:r>
            <a:r>
              <a:rPr lang="en-GB" sz="2800" dirty="0" err="1" smtClean="0">
                <a:latin typeface="Arial" charset="0"/>
                <a:cs typeface="Arial" charset="0"/>
              </a:rPr>
              <a:t>jejich</a:t>
            </a:r>
            <a:r>
              <a:rPr lang="en-GB" sz="2800" dirty="0" smtClean="0">
                <a:latin typeface="Arial" charset="0"/>
                <a:cs typeface="Arial" charset="0"/>
              </a:rPr>
              <a:t> </a:t>
            </a:r>
            <a:r>
              <a:rPr lang="en-GB" sz="2800" dirty="0" err="1" smtClean="0">
                <a:latin typeface="Arial" charset="0"/>
                <a:cs typeface="Arial" charset="0"/>
              </a:rPr>
              <a:t>přirozeném</a:t>
            </a:r>
            <a:r>
              <a:rPr lang="en-GB" sz="2800" dirty="0" smtClean="0">
                <a:latin typeface="Arial" charset="0"/>
                <a:cs typeface="Arial" charset="0"/>
              </a:rPr>
              <a:t> </a:t>
            </a:r>
            <a:r>
              <a:rPr lang="en-GB" sz="2800" dirty="0" err="1" smtClean="0">
                <a:latin typeface="Arial" charset="0"/>
                <a:cs typeface="Arial" charset="0"/>
              </a:rPr>
              <a:t>stavu</a:t>
            </a:r>
            <a:r>
              <a:rPr lang="en-GB" sz="2800" dirty="0" smtClean="0">
                <a:latin typeface="Arial" charset="0"/>
                <a:cs typeface="Arial" charset="0"/>
              </a:rPr>
              <a:t>, co </a:t>
            </a:r>
            <a:r>
              <a:rPr lang="en-GB" sz="2800" dirty="0" err="1" smtClean="0">
                <a:latin typeface="Arial" charset="0"/>
                <a:cs typeface="Arial" charset="0"/>
              </a:rPr>
              <a:t>nejméně</a:t>
            </a:r>
            <a:r>
              <a:rPr lang="en-GB" sz="2800" dirty="0" smtClean="0">
                <a:latin typeface="Arial" charset="0"/>
                <a:cs typeface="Arial" charset="0"/>
              </a:rPr>
              <a:t> </a:t>
            </a:r>
            <a:r>
              <a:rPr lang="en-GB" sz="2800" dirty="0" err="1" smtClean="0">
                <a:latin typeface="Arial" charset="0"/>
                <a:cs typeface="Arial" charset="0"/>
              </a:rPr>
              <a:t>ovlivněném</a:t>
            </a:r>
            <a:r>
              <a:rPr lang="en-GB" sz="2800" dirty="0" smtClean="0">
                <a:latin typeface="Arial" charset="0"/>
                <a:cs typeface="Arial" charset="0"/>
              </a:rPr>
              <a:t> </a:t>
            </a:r>
            <a:r>
              <a:rPr lang="en-GB" sz="2800" dirty="0" err="1" smtClean="0">
                <a:latin typeface="Arial" charset="0"/>
                <a:cs typeface="Arial" charset="0"/>
              </a:rPr>
              <a:t>pozorovatelem</a:t>
            </a:r>
            <a:r>
              <a:rPr lang="en-GB" sz="2800" dirty="0" smtClean="0">
                <a:latin typeface="Arial" charset="0"/>
                <a:cs typeface="Arial" charset="0"/>
              </a:rPr>
              <a:t>. </a:t>
            </a:r>
          </a:p>
          <a:p>
            <a:pPr eaLnBrk="1" hangingPunct="1">
              <a:lnSpc>
                <a:spcPct val="90000"/>
              </a:lnSpc>
              <a:spcBef>
                <a:spcPts val="700"/>
              </a:spcBef>
              <a:buClr>
                <a:srgbClr val="FFFF00"/>
              </a:buClr>
              <a:buFont typeface="Arial" charset="0"/>
              <a:buChar char="•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sz="2800" b="1" i="1" dirty="0" smtClean="0">
                <a:solidFill>
                  <a:schemeClr val="tx2"/>
                </a:solidFill>
                <a:latin typeface="Arial" charset="0"/>
                <a:cs typeface="Arial" charset="0"/>
              </a:rPr>
              <a:t>Experiment</a:t>
            </a:r>
            <a:r>
              <a:rPr lang="en-GB" sz="2800" dirty="0" smtClean="0">
                <a:latin typeface="Arial" charset="0"/>
                <a:cs typeface="Arial" charset="0"/>
              </a:rPr>
              <a:t> </a:t>
            </a:r>
            <a:r>
              <a:rPr lang="en-GB" sz="2800" dirty="0" err="1" smtClean="0">
                <a:latin typeface="Arial" charset="0"/>
                <a:cs typeface="Arial" charset="0"/>
              </a:rPr>
              <a:t>vychází</a:t>
            </a:r>
            <a:r>
              <a:rPr lang="en-GB" sz="2800" dirty="0" smtClean="0">
                <a:latin typeface="Arial" charset="0"/>
                <a:cs typeface="Arial" charset="0"/>
              </a:rPr>
              <a:t> z </a:t>
            </a:r>
            <a:r>
              <a:rPr lang="en-GB" sz="2800" i="1" dirty="0" err="1" smtClean="0">
                <a:latin typeface="Arial" charset="0"/>
                <a:cs typeface="Arial" charset="0"/>
              </a:rPr>
              <a:t>aktivního</a:t>
            </a:r>
            <a:r>
              <a:rPr lang="en-GB" sz="2800" dirty="0" smtClean="0">
                <a:latin typeface="Arial" charset="0"/>
                <a:cs typeface="Arial" charset="0"/>
              </a:rPr>
              <a:t> </a:t>
            </a:r>
            <a:r>
              <a:rPr lang="en-GB" sz="2800" dirty="0" err="1" smtClean="0">
                <a:latin typeface="Arial" charset="0"/>
                <a:cs typeface="Arial" charset="0"/>
              </a:rPr>
              <a:t>přístupu</a:t>
            </a:r>
            <a:r>
              <a:rPr lang="en-GB" sz="2800" dirty="0" smtClean="0">
                <a:latin typeface="Arial" charset="0"/>
                <a:cs typeface="Arial" charset="0"/>
              </a:rPr>
              <a:t> </a:t>
            </a:r>
            <a:r>
              <a:rPr lang="en-GB" sz="2800" dirty="0" err="1" smtClean="0">
                <a:latin typeface="Arial" charset="0"/>
                <a:cs typeface="Arial" charset="0"/>
              </a:rPr>
              <a:t>ke</a:t>
            </a:r>
            <a:r>
              <a:rPr lang="en-GB" sz="2800" dirty="0" smtClean="0">
                <a:latin typeface="Arial" charset="0"/>
                <a:cs typeface="Arial" charset="0"/>
              </a:rPr>
              <a:t> </a:t>
            </a:r>
            <a:r>
              <a:rPr lang="en-GB" sz="2800" dirty="0" err="1" smtClean="0">
                <a:latin typeface="Arial" charset="0"/>
                <a:cs typeface="Arial" charset="0"/>
              </a:rPr>
              <a:t>zkoumání</a:t>
            </a:r>
            <a:r>
              <a:rPr lang="en-GB" sz="2800" dirty="0" smtClean="0">
                <a:latin typeface="Arial" charset="0"/>
                <a:cs typeface="Arial" charset="0"/>
              </a:rPr>
              <a:t> </a:t>
            </a:r>
            <a:r>
              <a:rPr lang="en-GB" sz="2800" dirty="0" err="1" smtClean="0">
                <a:latin typeface="Arial" charset="0"/>
                <a:cs typeface="Arial" charset="0"/>
              </a:rPr>
              <a:t>objektu</a:t>
            </a:r>
            <a:r>
              <a:rPr lang="en-GB" sz="2800" dirty="0" smtClean="0">
                <a:latin typeface="Arial" charset="0"/>
                <a:cs typeface="Arial" charset="0"/>
              </a:rPr>
              <a:t>. </a:t>
            </a:r>
            <a:r>
              <a:rPr lang="en-GB" sz="2800" dirty="0" err="1" smtClean="0">
                <a:latin typeface="Arial" charset="0"/>
                <a:cs typeface="Arial" charset="0"/>
              </a:rPr>
              <a:t>Spočívá</a:t>
            </a:r>
            <a:r>
              <a:rPr lang="en-GB" sz="2800" dirty="0" smtClean="0">
                <a:latin typeface="Arial" charset="0"/>
                <a:cs typeface="Arial" charset="0"/>
              </a:rPr>
              <a:t> </a:t>
            </a:r>
            <a:r>
              <a:rPr lang="en-GB" sz="2800" dirty="0" err="1" smtClean="0">
                <a:latin typeface="Arial" charset="0"/>
                <a:cs typeface="Arial" charset="0"/>
              </a:rPr>
              <a:t>na</a:t>
            </a:r>
            <a:r>
              <a:rPr lang="en-GB" sz="2800" dirty="0" smtClean="0">
                <a:latin typeface="Arial" charset="0"/>
                <a:cs typeface="Arial" charset="0"/>
              </a:rPr>
              <a:t> </a:t>
            </a:r>
            <a:r>
              <a:rPr lang="en-GB" sz="2800" dirty="0" err="1" smtClean="0">
                <a:latin typeface="Arial" charset="0"/>
                <a:cs typeface="Arial" charset="0"/>
              </a:rPr>
              <a:t>záměrně</a:t>
            </a:r>
            <a:r>
              <a:rPr lang="en-GB" sz="2800" dirty="0" smtClean="0">
                <a:latin typeface="Arial" charset="0"/>
                <a:cs typeface="Arial" charset="0"/>
              </a:rPr>
              <a:t> </a:t>
            </a:r>
            <a:r>
              <a:rPr lang="en-GB" sz="2800" dirty="0" err="1" smtClean="0">
                <a:latin typeface="Arial" charset="0"/>
                <a:cs typeface="Arial" charset="0"/>
              </a:rPr>
              <a:t>vyvolaných</a:t>
            </a:r>
            <a:r>
              <a:rPr lang="en-GB" sz="2800" dirty="0" smtClean="0">
                <a:latin typeface="Arial" charset="0"/>
                <a:cs typeface="Arial" charset="0"/>
              </a:rPr>
              <a:t> </a:t>
            </a:r>
            <a:r>
              <a:rPr lang="en-GB" sz="2800" dirty="0" err="1" smtClean="0">
                <a:latin typeface="Arial" charset="0"/>
                <a:cs typeface="Arial" charset="0"/>
              </a:rPr>
              <a:t>změnách</a:t>
            </a:r>
            <a:r>
              <a:rPr lang="en-GB" sz="2800" dirty="0" smtClean="0">
                <a:latin typeface="Arial" charset="0"/>
                <a:cs typeface="Arial" charset="0"/>
              </a:rPr>
              <a:t> </a:t>
            </a:r>
            <a:r>
              <a:rPr lang="en-GB" sz="2800" dirty="0" err="1" smtClean="0">
                <a:latin typeface="Arial" charset="0"/>
                <a:cs typeface="Arial" charset="0"/>
              </a:rPr>
              <a:t>podmínek</a:t>
            </a:r>
            <a:r>
              <a:rPr lang="en-GB" sz="2800" dirty="0" smtClean="0">
                <a:latin typeface="Arial" charset="0"/>
                <a:cs typeface="Arial" charset="0"/>
              </a:rPr>
              <a:t> existence a </a:t>
            </a:r>
            <a:r>
              <a:rPr lang="en-GB" sz="2800" dirty="0" err="1" smtClean="0">
                <a:latin typeface="Arial" charset="0"/>
                <a:cs typeface="Arial" charset="0"/>
              </a:rPr>
              <a:t>funkce</a:t>
            </a:r>
            <a:r>
              <a:rPr lang="en-GB" sz="2800" dirty="0" smtClean="0">
                <a:latin typeface="Arial" charset="0"/>
                <a:cs typeface="Arial" charset="0"/>
              </a:rPr>
              <a:t> </a:t>
            </a:r>
            <a:r>
              <a:rPr lang="en-GB" sz="2800" dirty="0" err="1" smtClean="0">
                <a:latin typeface="Arial" charset="0"/>
                <a:cs typeface="Arial" charset="0"/>
              </a:rPr>
              <a:t>daného</a:t>
            </a:r>
            <a:r>
              <a:rPr lang="en-GB" sz="2800" dirty="0" smtClean="0">
                <a:latin typeface="Arial" charset="0"/>
                <a:cs typeface="Arial" charset="0"/>
              </a:rPr>
              <a:t> </a:t>
            </a:r>
            <a:r>
              <a:rPr lang="en-GB" sz="2800" dirty="0" err="1" smtClean="0">
                <a:latin typeface="Arial" charset="0"/>
                <a:cs typeface="Arial" charset="0"/>
              </a:rPr>
              <a:t>objektu</a:t>
            </a:r>
            <a:r>
              <a:rPr lang="en-GB" sz="2800" dirty="0" smtClean="0">
                <a:latin typeface="Arial" charset="0"/>
                <a:cs typeface="Arial" charset="0"/>
              </a:rPr>
              <a:t>, </a:t>
            </a:r>
            <a:r>
              <a:rPr lang="en-GB" sz="2800" dirty="0" err="1" smtClean="0">
                <a:latin typeface="Arial" charset="0"/>
                <a:cs typeface="Arial" charset="0"/>
              </a:rPr>
              <a:t>které</a:t>
            </a:r>
            <a:r>
              <a:rPr lang="en-GB" sz="2800" dirty="0" smtClean="0">
                <a:latin typeface="Arial" charset="0"/>
                <a:cs typeface="Arial" charset="0"/>
              </a:rPr>
              <a:t> </a:t>
            </a:r>
            <a:r>
              <a:rPr lang="en-GB" sz="2800" dirty="0" err="1" smtClean="0">
                <a:latin typeface="Arial" charset="0"/>
                <a:cs typeface="Arial" charset="0"/>
              </a:rPr>
              <a:t>mají</a:t>
            </a:r>
            <a:r>
              <a:rPr lang="en-GB" sz="2800" dirty="0" smtClean="0">
                <a:latin typeface="Arial" charset="0"/>
                <a:cs typeface="Arial" charset="0"/>
              </a:rPr>
              <a:t> </a:t>
            </a:r>
            <a:r>
              <a:rPr lang="en-GB" sz="2800" dirty="0" err="1" smtClean="0">
                <a:latin typeface="Arial" charset="0"/>
                <a:cs typeface="Arial" charset="0"/>
              </a:rPr>
              <a:t>přimět</a:t>
            </a:r>
            <a:r>
              <a:rPr lang="en-GB" sz="2800" dirty="0" smtClean="0">
                <a:latin typeface="Arial" charset="0"/>
                <a:cs typeface="Arial" charset="0"/>
              </a:rPr>
              <a:t> </a:t>
            </a:r>
            <a:r>
              <a:rPr lang="en-GB" sz="2800" dirty="0" err="1" smtClean="0">
                <a:latin typeface="Arial" charset="0"/>
                <a:cs typeface="Arial" charset="0"/>
              </a:rPr>
              <a:t>zkoumaný</a:t>
            </a:r>
            <a:r>
              <a:rPr lang="en-GB" sz="2800" dirty="0" smtClean="0">
                <a:latin typeface="Arial" charset="0"/>
                <a:cs typeface="Arial" charset="0"/>
              </a:rPr>
              <a:t> </a:t>
            </a:r>
            <a:r>
              <a:rPr lang="en-GB" sz="2800" dirty="0" err="1" smtClean="0">
                <a:latin typeface="Arial" charset="0"/>
                <a:cs typeface="Arial" charset="0"/>
              </a:rPr>
              <a:t>objekt</a:t>
            </a:r>
            <a:r>
              <a:rPr lang="en-GB" sz="2800" dirty="0" smtClean="0">
                <a:latin typeface="Arial" charset="0"/>
                <a:cs typeface="Arial" charset="0"/>
              </a:rPr>
              <a:t> </a:t>
            </a:r>
            <a:r>
              <a:rPr lang="en-GB" sz="2800" dirty="0" err="1" smtClean="0">
                <a:latin typeface="Arial" charset="0"/>
                <a:cs typeface="Arial" charset="0"/>
              </a:rPr>
              <a:t>projevit</a:t>
            </a:r>
            <a:r>
              <a:rPr lang="en-GB" sz="2800" dirty="0" smtClean="0">
                <a:latin typeface="Arial" charset="0"/>
                <a:cs typeface="Arial" charset="0"/>
              </a:rPr>
              <a:t> se </a:t>
            </a:r>
            <a:r>
              <a:rPr lang="en-GB" sz="2800" dirty="0" err="1" smtClean="0">
                <a:latin typeface="Arial" charset="0"/>
                <a:cs typeface="Arial" charset="0"/>
              </a:rPr>
              <a:t>za</a:t>
            </a:r>
            <a:r>
              <a:rPr lang="en-GB" sz="2800" dirty="0" smtClean="0">
                <a:latin typeface="Arial" charset="0"/>
                <a:cs typeface="Arial" charset="0"/>
              </a:rPr>
              <a:t> </a:t>
            </a:r>
            <a:r>
              <a:rPr lang="en-GB" sz="2800" dirty="0" err="1" smtClean="0">
                <a:latin typeface="Arial" charset="0"/>
                <a:cs typeface="Arial" charset="0"/>
              </a:rPr>
              <a:t>různých</a:t>
            </a:r>
            <a:r>
              <a:rPr lang="en-GB" sz="2800" dirty="0" smtClean="0">
                <a:latin typeface="Arial" charset="0"/>
                <a:cs typeface="Arial" charset="0"/>
              </a:rPr>
              <a:t>, </a:t>
            </a:r>
            <a:r>
              <a:rPr lang="en-GB" sz="2800" dirty="0" err="1" smtClean="0">
                <a:latin typeface="Arial" charset="0"/>
                <a:cs typeface="Arial" charset="0"/>
              </a:rPr>
              <a:t>uměle</a:t>
            </a:r>
            <a:r>
              <a:rPr lang="en-GB" sz="2800" dirty="0" smtClean="0">
                <a:latin typeface="Arial" charset="0"/>
                <a:cs typeface="Arial" charset="0"/>
              </a:rPr>
              <a:t> </a:t>
            </a:r>
            <a:r>
              <a:rPr lang="en-GB" sz="2800" dirty="0" err="1" smtClean="0">
                <a:latin typeface="Arial" charset="0"/>
                <a:cs typeface="Arial" charset="0"/>
              </a:rPr>
              <a:t>navozených</a:t>
            </a:r>
            <a:r>
              <a:rPr lang="en-GB" sz="2800" dirty="0" smtClean="0">
                <a:latin typeface="Arial" charset="0"/>
                <a:cs typeface="Arial" charset="0"/>
              </a:rPr>
              <a:t> </a:t>
            </a:r>
            <a:r>
              <a:rPr lang="en-GB" sz="2800" dirty="0" err="1" smtClean="0">
                <a:latin typeface="Arial" charset="0"/>
                <a:cs typeface="Arial" charset="0"/>
              </a:rPr>
              <a:t>situací</a:t>
            </a:r>
            <a:r>
              <a:rPr lang="en-GB" sz="2800" dirty="0" smtClean="0">
                <a:latin typeface="Arial" charset="0"/>
                <a:cs typeface="Arial" charset="0"/>
              </a:rPr>
              <a:t>.</a:t>
            </a:r>
          </a:p>
          <a:p>
            <a:pPr eaLnBrk="1" hangingPunct="1">
              <a:lnSpc>
                <a:spcPct val="90000"/>
              </a:lnSpc>
              <a:spcBef>
                <a:spcPts val="700"/>
              </a:spcBef>
              <a:buFont typeface="Arial" charset="0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endParaRPr lang="en-GB" sz="2800" dirty="0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1"/>
          <p:cNvSpPr>
            <a:spLocks noGrp="1" noChangeArrowheads="1"/>
          </p:cNvSpPr>
          <p:nvPr>
            <p:ph type="title"/>
          </p:nvPr>
        </p:nvSpPr>
        <p:spPr>
          <a:xfrm>
            <a:off x="2819400" y="228600"/>
            <a:ext cx="5943600" cy="1219200"/>
          </a:xfrm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lnSpc>
                <a:spcPct val="100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GB" dirty="0" err="1" smtClean="0"/>
              <a:t>Hypotézy</a:t>
            </a:r>
            <a:endParaRPr lang="en-GB" dirty="0" smtClean="0"/>
          </a:p>
        </p:txBody>
      </p:sp>
      <p:sp>
        <p:nvSpPr>
          <p:cNvPr id="32773" name="Rectangle 2"/>
          <p:cNvSpPr>
            <a:spLocks noGrp="1" noChangeArrowheads="1"/>
          </p:cNvSpPr>
          <p:nvPr>
            <p:ph idx="1"/>
          </p:nvPr>
        </p:nvSpPr>
        <p:spPr>
          <a:xfrm>
            <a:off x="304800" y="1981200"/>
            <a:ext cx="8458200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ts val="700"/>
              </a:spcBef>
              <a:buFont typeface="Arial" charset="0"/>
              <a:buChar char="•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sz="2800" smtClean="0">
                <a:latin typeface="Arial" charset="0"/>
                <a:cs typeface="Arial" charset="0"/>
              </a:rPr>
              <a:t>vyhledávací (heuristické) - „Co se stane, uděláme-li toto?“</a:t>
            </a:r>
            <a:r>
              <a:rPr lang="en-GB" sz="2800" smtClean="0"/>
              <a:t> </a:t>
            </a:r>
          </a:p>
          <a:p>
            <a:pPr eaLnBrk="1" hangingPunct="1">
              <a:lnSpc>
                <a:spcPct val="90000"/>
              </a:lnSpc>
              <a:spcBef>
                <a:spcPts val="700"/>
              </a:spcBef>
              <a:buFont typeface="Arial" charset="0"/>
              <a:buChar char="•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sz="2800" smtClean="0">
                <a:latin typeface="Arial" charset="0"/>
                <a:cs typeface="Arial" charset="0"/>
              </a:rPr>
              <a:t>ověřovací (verifikační)  - „Stane se tohle, uděláme-li toto?“</a:t>
            </a:r>
            <a:r>
              <a:rPr lang="en-GB" sz="2800" smtClean="0"/>
              <a:t> </a:t>
            </a:r>
          </a:p>
          <a:p>
            <a:pPr algn="ctr" eaLnBrk="1" hangingPunct="1">
              <a:lnSpc>
                <a:spcPct val="90000"/>
              </a:lnSpc>
              <a:spcBef>
                <a:spcPts val="700"/>
              </a:spcBef>
              <a:buClr>
                <a:srgbClr val="FF0000"/>
              </a:buClr>
              <a:buFont typeface="Arial" charset="0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sz="2800" b="1" smtClean="0">
                <a:solidFill>
                  <a:srgbClr val="FF0000"/>
                </a:solidFill>
                <a:latin typeface="Arial" charset="0"/>
              </a:rPr>
              <a:t>! ! !  </a:t>
            </a:r>
            <a:r>
              <a:rPr lang="en-GB" sz="2800" b="1" smtClean="0">
                <a:solidFill>
                  <a:srgbClr val="FF0000"/>
                </a:solidFill>
                <a:latin typeface="Arial" charset="0"/>
                <a:cs typeface="Arial" charset="0"/>
              </a:rPr>
              <a:t>P</a:t>
            </a:r>
            <a:r>
              <a:rPr lang="en-GB" sz="2800" b="1" smtClean="0">
                <a:solidFill>
                  <a:srgbClr val="FF0000"/>
                </a:solidFill>
                <a:latin typeface="Arial" charset="0"/>
              </a:rPr>
              <a:t> </a:t>
            </a:r>
            <a:r>
              <a:rPr lang="en-GB" sz="2800" b="1" smtClean="0">
                <a:solidFill>
                  <a:srgbClr val="FF0000"/>
                </a:solidFill>
                <a:latin typeface="Arial" charset="0"/>
                <a:cs typeface="Arial" charset="0"/>
              </a:rPr>
              <a:t>O</a:t>
            </a:r>
            <a:r>
              <a:rPr lang="en-GB" sz="2800" b="1" smtClean="0">
                <a:solidFill>
                  <a:srgbClr val="FF0000"/>
                </a:solidFill>
                <a:latin typeface="Arial" charset="0"/>
              </a:rPr>
              <a:t> </a:t>
            </a:r>
            <a:r>
              <a:rPr lang="en-GB" sz="2800" b="1" smtClean="0">
                <a:solidFill>
                  <a:srgbClr val="FF0000"/>
                </a:solidFill>
                <a:latin typeface="Arial" charset="0"/>
                <a:cs typeface="Arial" charset="0"/>
              </a:rPr>
              <a:t>Z</a:t>
            </a:r>
            <a:r>
              <a:rPr lang="en-GB" sz="2800" b="1" smtClean="0">
                <a:solidFill>
                  <a:srgbClr val="FF0000"/>
                </a:solidFill>
                <a:latin typeface="Arial" charset="0"/>
              </a:rPr>
              <a:t> </a:t>
            </a:r>
            <a:r>
              <a:rPr lang="en-GB" sz="2800" b="1" smtClean="0">
                <a:solidFill>
                  <a:srgbClr val="FF0000"/>
                </a:solidFill>
                <a:latin typeface="Arial" charset="0"/>
                <a:cs typeface="Arial" charset="0"/>
              </a:rPr>
              <a:t>O</a:t>
            </a:r>
            <a:r>
              <a:rPr lang="en-GB" sz="2800" b="1" smtClean="0">
                <a:solidFill>
                  <a:srgbClr val="FF0000"/>
                </a:solidFill>
                <a:latin typeface="Arial" charset="0"/>
              </a:rPr>
              <a:t> </a:t>
            </a:r>
            <a:r>
              <a:rPr lang="en-GB" sz="2800" b="1" smtClean="0">
                <a:solidFill>
                  <a:srgbClr val="FF0000"/>
                </a:solidFill>
                <a:latin typeface="Arial" charset="0"/>
                <a:cs typeface="Arial" charset="0"/>
              </a:rPr>
              <a:t>R </a:t>
            </a:r>
            <a:r>
              <a:rPr lang="en-GB" sz="2800" b="1" smtClean="0">
                <a:solidFill>
                  <a:srgbClr val="FF0000"/>
                </a:solidFill>
                <a:latin typeface="Arial" charset="0"/>
              </a:rPr>
              <a:t> </a:t>
            </a:r>
            <a:r>
              <a:rPr lang="en-GB" sz="2800" b="1" smtClean="0">
                <a:solidFill>
                  <a:srgbClr val="FF0000"/>
                </a:solidFill>
                <a:latin typeface="Arial" charset="0"/>
                <a:cs typeface="Arial" charset="0"/>
              </a:rPr>
              <a:t>!</a:t>
            </a:r>
            <a:r>
              <a:rPr lang="en-GB" sz="2800" b="1" smtClean="0">
                <a:solidFill>
                  <a:srgbClr val="FF0000"/>
                </a:solidFill>
                <a:latin typeface="Arial" charset="0"/>
              </a:rPr>
              <a:t> </a:t>
            </a:r>
            <a:r>
              <a:rPr lang="en-GB" sz="2800" b="1" smtClean="0">
                <a:solidFill>
                  <a:srgbClr val="FF0000"/>
                </a:solidFill>
                <a:latin typeface="Arial" charset="0"/>
                <a:cs typeface="Arial" charset="0"/>
              </a:rPr>
              <a:t>!</a:t>
            </a:r>
            <a:r>
              <a:rPr lang="en-GB" sz="2800" b="1" smtClean="0">
                <a:solidFill>
                  <a:srgbClr val="FF0000"/>
                </a:solidFill>
                <a:latin typeface="Arial" charset="0"/>
              </a:rPr>
              <a:t> </a:t>
            </a:r>
            <a:r>
              <a:rPr lang="en-GB" sz="2800" b="1" smtClean="0">
                <a:solidFill>
                  <a:srgbClr val="FF0000"/>
                </a:solidFill>
                <a:latin typeface="Arial" charset="0"/>
                <a:cs typeface="Arial" charset="0"/>
              </a:rPr>
              <a:t>!</a:t>
            </a:r>
          </a:p>
          <a:p>
            <a:pPr eaLnBrk="1" hangingPunct="1">
              <a:lnSpc>
                <a:spcPct val="50000"/>
              </a:lnSpc>
              <a:spcBef>
                <a:spcPts val="500"/>
              </a:spcBef>
              <a:buFont typeface="Arial" charset="0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endParaRPr lang="en-GB" sz="2000" smtClean="0">
              <a:latin typeface="Arial" charset="0"/>
            </a:endParaRPr>
          </a:p>
          <a:p>
            <a:pPr eaLnBrk="1" hangingPunct="1">
              <a:lnSpc>
                <a:spcPct val="90000"/>
              </a:lnSpc>
              <a:spcBef>
                <a:spcPts val="500"/>
              </a:spcBef>
              <a:buFont typeface="Arial" charset="0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sz="2000" smtClean="0">
                <a:latin typeface="Arial" charset="0"/>
                <a:cs typeface="Arial" charset="0"/>
              </a:rPr>
              <a:t>Hypotézy mohou vést k omylům, tj. k chybné interpretaci naměřených údajů. Abychom se vyhnuli možným zdrojům chyb, je třeba pro měření vytvořit relativně uzavřený, autonomní systém, čímž dojde k vyloučení nebo alespoň k oslabení řady vlivů a činitelů, které mohou ovlivnit interpretaci dat, a tak vytvořit podmínky pro </a:t>
            </a:r>
            <a:r>
              <a:rPr lang="en-GB" sz="2000" i="1" smtClean="0">
                <a:latin typeface="Arial" charset="0"/>
                <a:cs typeface="Arial" charset="0"/>
              </a:rPr>
              <a:t>kontrolovatelnost</a:t>
            </a:r>
            <a:r>
              <a:rPr lang="en-GB" sz="2000" smtClean="0">
                <a:latin typeface="Arial" charset="0"/>
                <a:cs typeface="Arial" charset="0"/>
              </a:rPr>
              <a:t> a </a:t>
            </a:r>
            <a:r>
              <a:rPr lang="en-GB" sz="2000" i="1" smtClean="0">
                <a:latin typeface="Arial" charset="0"/>
                <a:cs typeface="Arial" charset="0"/>
              </a:rPr>
              <a:t>reprodukovatelnost</a:t>
            </a:r>
            <a:r>
              <a:rPr lang="en-GB" sz="2000" smtClean="0">
                <a:latin typeface="Arial" charset="0"/>
                <a:cs typeface="Arial" charset="0"/>
              </a:rPr>
              <a:t> experimentálních pokusů.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1"/>
          <p:cNvSpPr>
            <a:spLocks noGrp="1" noChangeArrowheads="1"/>
          </p:cNvSpPr>
          <p:nvPr>
            <p:ph type="title"/>
          </p:nvPr>
        </p:nvSpPr>
        <p:spPr>
          <a:xfrm>
            <a:off x="2819400" y="228600"/>
            <a:ext cx="5943600" cy="1219200"/>
          </a:xfrm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lnSpc>
                <a:spcPct val="100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dirty="0" err="1" smtClean="0"/>
              <a:t>Plánování</a:t>
            </a:r>
            <a:r>
              <a:rPr lang="en-GB" dirty="0" smtClean="0"/>
              <a:t> </a:t>
            </a:r>
            <a:r>
              <a:rPr lang="en-GB" dirty="0" err="1" smtClean="0"/>
              <a:t>experimentů</a:t>
            </a:r>
            <a:endParaRPr lang="en-GB" dirty="0" smtClean="0"/>
          </a:p>
        </p:txBody>
      </p:sp>
      <p:sp>
        <p:nvSpPr>
          <p:cNvPr id="34821" name="Rectangle 2"/>
          <p:cNvSpPr>
            <a:spLocks noGrp="1" noChangeArrowheads="1"/>
          </p:cNvSpPr>
          <p:nvPr>
            <p:ph idx="1"/>
          </p:nvPr>
        </p:nvSpPr>
        <p:spPr>
          <a:xfrm>
            <a:off x="304800" y="1981200"/>
            <a:ext cx="8458200" cy="4114800"/>
          </a:xfrm>
        </p:spPr>
        <p:txBody>
          <a:bodyPr/>
          <a:lstStyle/>
          <a:p>
            <a:pPr eaLnBrk="1" hangingPunct="1">
              <a:lnSpc>
                <a:spcPct val="100000"/>
              </a:lnSpc>
              <a:spcBef>
                <a:spcPts val="600"/>
              </a:spcBef>
              <a:buFont typeface="Arial" charset="0"/>
              <a:buChar char="•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sz="2400" smtClean="0">
                <a:latin typeface="Arial" charset="0"/>
                <a:cs typeface="Times New Roman" pitchFamily="16" charset="0"/>
              </a:rPr>
              <a:t>zmenšit chybu experimentu a vylou</a:t>
            </a:r>
            <a:r>
              <a:rPr lang="en-GB" sz="2400" smtClean="0">
                <a:latin typeface="Arial" charset="0"/>
              </a:rPr>
              <a:t>č</a:t>
            </a:r>
            <a:r>
              <a:rPr lang="en-GB" sz="2400" smtClean="0">
                <a:latin typeface="Arial" charset="0"/>
                <a:cs typeface="Times New Roman" pitchFamily="16" charset="0"/>
              </a:rPr>
              <a:t>it vliv náhodných faktor</a:t>
            </a:r>
            <a:r>
              <a:rPr lang="en-GB" sz="2400" smtClean="0">
                <a:latin typeface="Arial" charset="0"/>
              </a:rPr>
              <a:t>ů</a:t>
            </a:r>
            <a:r>
              <a:rPr lang="en-GB" sz="2400" smtClean="0">
                <a:latin typeface="Arial" charset="0"/>
                <a:cs typeface="Times New Roman" pitchFamily="16" charset="0"/>
              </a:rPr>
              <a:t>;</a:t>
            </a:r>
          </a:p>
          <a:p>
            <a:pPr eaLnBrk="1" hangingPunct="1">
              <a:lnSpc>
                <a:spcPct val="100000"/>
              </a:lnSpc>
              <a:spcBef>
                <a:spcPts val="600"/>
              </a:spcBef>
              <a:buFont typeface="Arial" charset="0"/>
              <a:buChar char="•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sz="2400" smtClean="0">
                <a:latin typeface="Arial" charset="0"/>
                <a:cs typeface="Times New Roman" pitchFamily="16" charset="0"/>
              </a:rPr>
              <a:t>zmenšit po</a:t>
            </a:r>
            <a:r>
              <a:rPr lang="en-GB" sz="2400" smtClean="0">
                <a:latin typeface="Arial" charset="0"/>
              </a:rPr>
              <a:t>č</a:t>
            </a:r>
            <a:r>
              <a:rPr lang="en-GB" sz="2400" smtClean="0">
                <a:latin typeface="Arial" charset="0"/>
                <a:cs typeface="Times New Roman" pitchFamily="16" charset="0"/>
              </a:rPr>
              <a:t>et pokus</a:t>
            </a:r>
            <a:r>
              <a:rPr lang="en-GB" sz="2400" smtClean="0">
                <a:latin typeface="Arial" charset="0"/>
              </a:rPr>
              <a:t>ů</a:t>
            </a:r>
            <a:r>
              <a:rPr lang="en-GB" sz="2400" smtClean="0">
                <a:latin typeface="Arial" charset="0"/>
                <a:cs typeface="Times New Roman" pitchFamily="16" charset="0"/>
              </a:rPr>
              <a:t> a s po</a:t>
            </a:r>
            <a:r>
              <a:rPr lang="en-GB" sz="2400" smtClean="0">
                <a:latin typeface="Arial" charset="0"/>
              </a:rPr>
              <a:t>ž</a:t>
            </a:r>
            <a:r>
              <a:rPr lang="en-GB" sz="2400" smtClean="0">
                <a:latin typeface="Arial" charset="0"/>
                <a:cs typeface="Times New Roman" pitchFamily="16" charset="0"/>
              </a:rPr>
              <a:t>adovanou p</a:t>
            </a:r>
            <a:r>
              <a:rPr lang="en-GB" sz="2400" smtClean="0">
                <a:latin typeface="Arial" charset="0"/>
              </a:rPr>
              <a:t>ř</a:t>
            </a:r>
            <a:r>
              <a:rPr lang="en-GB" sz="2400" smtClean="0">
                <a:latin typeface="Arial" charset="0"/>
                <a:cs typeface="Times New Roman" pitchFamily="16" charset="0"/>
              </a:rPr>
              <a:t>esností získat objektivní odpov</a:t>
            </a:r>
            <a:r>
              <a:rPr lang="en-GB" sz="2400" smtClean="0">
                <a:latin typeface="Arial" charset="0"/>
              </a:rPr>
              <a:t>ěď</a:t>
            </a:r>
            <a:r>
              <a:rPr lang="en-GB" sz="2400" smtClean="0">
                <a:latin typeface="Arial" charset="0"/>
                <a:cs typeface="Times New Roman" pitchFamily="16" charset="0"/>
              </a:rPr>
              <a:t> na kladené otázky;</a:t>
            </a:r>
          </a:p>
          <a:p>
            <a:pPr eaLnBrk="1" hangingPunct="1">
              <a:lnSpc>
                <a:spcPct val="100000"/>
              </a:lnSpc>
              <a:spcBef>
                <a:spcPts val="600"/>
              </a:spcBef>
              <a:buFont typeface="Arial" charset="0"/>
              <a:buChar char="•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sz="2400" smtClean="0">
                <a:latin typeface="Arial" charset="0"/>
                <a:cs typeface="Times New Roman" pitchFamily="16" charset="0"/>
              </a:rPr>
              <a:t>p</a:t>
            </a:r>
            <a:r>
              <a:rPr lang="en-GB" sz="2400" smtClean="0">
                <a:latin typeface="Arial" charset="0"/>
              </a:rPr>
              <a:t>ř</a:t>
            </a:r>
            <a:r>
              <a:rPr lang="en-GB" sz="2400" smtClean="0">
                <a:latin typeface="Arial" charset="0"/>
                <a:cs typeface="Times New Roman" pitchFamily="16" charset="0"/>
              </a:rPr>
              <a:t>ijímat adekvátní </a:t>
            </a:r>
            <a:r>
              <a:rPr lang="en-GB" sz="2400" smtClean="0">
                <a:latin typeface="Arial" charset="0"/>
              </a:rPr>
              <a:t>ř</a:t>
            </a:r>
            <a:r>
              <a:rPr lang="en-GB" sz="2400" smtClean="0">
                <a:latin typeface="Arial" charset="0"/>
                <a:cs typeface="Times New Roman" pitchFamily="16" charset="0"/>
              </a:rPr>
              <a:t>ešení podle p</a:t>
            </a:r>
            <a:r>
              <a:rPr lang="en-GB" sz="2400" smtClean="0">
                <a:latin typeface="Arial" charset="0"/>
              </a:rPr>
              <a:t>ř</a:t>
            </a:r>
            <a:r>
              <a:rPr lang="en-GB" sz="2400" smtClean="0">
                <a:latin typeface="Arial" charset="0"/>
                <a:cs typeface="Times New Roman" pitchFamily="16" charset="0"/>
              </a:rPr>
              <a:t>esn</a:t>
            </a:r>
            <a:r>
              <a:rPr lang="en-GB" sz="2400" smtClean="0">
                <a:latin typeface="Arial" charset="0"/>
              </a:rPr>
              <a:t>ě</a:t>
            </a:r>
            <a:r>
              <a:rPr lang="en-GB" sz="2400" smtClean="0">
                <a:latin typeface="Arial" charset="0"/>
                <a:cs typeface="Times New Roman" pitchFamily="16" charset="0"/>
              </a:rPr>
              <a:t> formulovaných pravidel.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xfrm>
            <a:off x="792088" y="0"/>
            <a:ext cx="7308304" cy="1430338"/>
          </a:xfrm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rmAutofit fontScale="90000"/>
          </a:bodyPr>
          <a:lstStyle/>
          <a:p>
            <a:pPr algn="ctr"/>
            <a:r>
              <a:rPr lang="en-GB" dirty="0" err="1" smtClean="0"/>
              <a:t>Metodologie</a:t>
            </a:r>
            <a:r>
              <a:rPr lang="en-GB" dirty="0" smtClean="0"/>
              <a:t> </a:t>
            </a:r>
            <a:r>
              <a:rPr lang="en-GB" dirty="0" err="1" smtClean="0"/>
              <a:t>plánování</a:t>
            </a:r>
            <a:r>
              <a:rPr lang="en-GB" dirty="0" smtClean="0"/>
              <a:t> </a:t>
            </a:r>
            <a:r>
              <a:rPr lang="en-GB" dirty="0" err="1" smtClean="0"/>
              <a:t>experimentů</a:t>
            </a:r>
            <a:endParaRPr lang="cs-CZ" dirty="0" smtClean="0"/>
          </a:p>
        </p:txBody>
      </p:sp>
      <p:sp>
        <p:nvSpPr>
          <p:cNvPr id="35845" name="Rectangle 2"/>
          <p:cNvSpPr>
            <a:spLocks noGrp="1" noChangeArrowheads="1"/>
          </p:cNvSpPr>
          <p:nvPr>
            <p:ph idx="1"/>
          </p:nvPr>
        </p:nvSpPr>
        <p:spPr>
          <a:xfrm>
            <a:off x="342900" y="1392237"/>
            <a:ext cx="8458200" cy="5465763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ts val="700"/>
              </a:spcBef>
              <a:buFont typeface="Arial" charset="0"/>
              <a:buChar char="•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sz="2400" b="1" dirty="0" err="1" smtClean="0">
                <a:latin typeface="Arial" charset="0"/>
                <a:cs typeface="Arial" charset="0"/>
              </a:rPr>
              <a:t>opakované</a:t>
            </a:r>
            <a:r>
              <a:rPr lang="en-GB" sz="2400" b="1" dirty="0" smtClean="0">
                <a:latin typeface="Arial" charset="0"/>
                <a:cs typeface="Arial" charset="0"/>
              </a:rPr>
              <a:t> </a:t>
            </a:r>
            <a:r>
              <a:rPr lang="en-GB" sz="2400" b="1" dirty="0" err="1" smtClean="0">
                <a:latin typeface="Arial" charset="0"/>
                <a:cs typeface="Arial" charset="0"/>
              </a:rPr>
              <a:t>pokusy</a:t>
            </a:r>
            <a:r>
              <a:rPr lang="en-GB" sz="2800" dirty="0" smtClean="0"/>
              <a:t> </a:t>
            </a:r>
          </a:p>
          <a:p>
            <a:pPr eaLnBrk="1" hangingPunct="1">
              <a:lnSpc>
                <a:spcPct val="90000"/>
              </a:lnSpc>
              <a:spcBef>
                <a:spcPts val="500"/>
              </a:spcBef>
              <a:buFont typeface="Arial" charset="0"/>
              <a:buChar char="-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sz="2000" dirty="0" err="1" smtClean="0">
                <a:latin typeface="Arial" charset="0"/>
                <a:cs typeface="Arial" charset="0"/>
              </a:rPr>
              <a:t>nutné</a:t>
            </a:r>
            <a:r>
              <a:rPr lang="en-GB" sz="2000" dirty="0" smtClean="0">
                <a:latin typeface="Arial" charset="0"/>
                <a:cs typeface="Arial" charset="0"/>
              </a:rPr>
              <a:t> pro </a:t>
            </a:r>
            <a:r>
              <a:rPr lang="en-GB" sz="2000" dirty="0" err="1" smtClean="0">
                <a:latin typeface="Arial" charset="0"/>
                <a:cs typeface="Arial" charset="0"/>
              </a:rPr>
              <a:t>vypočítání</a:t>
            </a:r>
            <a:r>
              <a:rPr lang="en-GB" sz="2000" dirty="0" smtClean="0">
                <a:latin typeface="Arial" charset="0"/>
                <a:cs typeface="Arial" charset="0"/>
              </a:rPr>
              <a:t> a </a:t>
            </a:r>
            <a:r>
              <a:rPr lang="en-GB" sz="2000" dirty="0" err="1" smtClean="0">
                <a:latin typeface="Arial" charset="0"/>
                <a:cs typeface="Arial" charset="0"/>
              </a:rPr>
              <a:t>eliminaci</a:t>
            </a:r>
            <a:r>
              <a:rPr lang="en-GB" sz="2000" dirty="0" smtClean="0">
                <a:latin typeface="Arial" charset="0"/>
                <a:cs typeface="Arial" charset="0"/>
              </a:rPr>
              <a:t> </a:t>
            </a:r>
            <a:r>
              <a:rPr lang="en-GB" sz="2000" dirty="0" err="1" smtClean="0">
                <a:latin typeface="Arial" charset="0"/>
                <a:cs typeface="Arial" charset="0"/>
              </a:rPr>
              <a:t>chyb</a:t>
            </a:r>
            <a:r>
              <a:rPr lang="en-GB" sz="2000" dirty="0" smtClean="0">
                <a:latin typeface="Arial" charset="0"/>
                <a:cs typeface="Arial" charset="0"/>
              </a:rPr>
              <a:t> </a:t>
            </a:r>
            <a:r>
              <a:rPr lang="en-GB" sz="2000" dirty="0" err="1" smtClean="0">
                <a:latin typeface="Arial" charset="0"/>
                <a:cs typeface="Arial" charset="0"/>
              </a:rPr>
              <a:t>experimentů</a:t>
            </a:r>
            <a:r>
              <a:rPr lang="en-GB" sz="2000" dirty="0" smtClean="0">
                <a:latin typeface="Arial" charset="0"/>
                <a:cs typeface="Arial" charset="0"/>
              </a:rPr>
              <a:t> (</a:t>
            </a:r>
            <a:r>
              <a:rPr lang="en-GB" sz="2000" dirty="0" err="1" smtClean="0">
                <a:latin typeface="Arial" charset="0"/>
                <a:cs typeface="Arial" charset="0"/>
              </a:rPr>
              <a:t>zachování</a:t>
            </a:r>
            <a:r>
              <a:rPr lang="en-GB" sz="2000" dirty="0" smtClean="0">
                <a:latin typeface="Arial" charset="0"/>
                <a:cs typeface="Arial" charset="0"/>
              </a:rPr>
              <a:t> </a:t>
            </a:r>
            <a:r>
              <a:rPr lang="en-GB" sz="2000" dirty="0" err="1" smtClean="0">
                <a:latin typeface="Arial" charset="0"/>
                <a:cs typeface="Arial" charset="0"/>
              </a:rPr>
              <a:t>experimentální</a:t>
            </a:r>
            <a:r>
              <a:rPr lang="en-GB" sz="2000" dirty="0" smtClean="0">
                <a:latin typeface="Arial" charset="0"/>
                <a:cs typeface="Arial" charset="0"/>
              </a:rPr>
              <a:t> </a:t>
            </a:r>
            <a:r>
              <a:rPr lang="en-GB" sz="2000" dirty="0" err="1" smtClean="0">
                <a:latin typeface="Arial" charset="0"/>
                <a:cs typeface="Arial" charset="0"/>
              </a:rPr>
              <a:t>situace</a:t>
            </a:r>
            <a:r>
              <a:rPr lang="en-GB" sz="2000" dirty="0" smtClean="0">
                <a:latin typeface="Arial" charset="0"/>
                <a:cs typeface="Arial" charset="0"/>
              </a:rPr>
              <a:t>);</a:t>
            </a:r>
          </a:p>
          <a:p>
            <a:pPr eaLnBrk="1" hangingPunct="1">
              <a:lnSpc>
                <a:spcPct val="90000"/>
              </a:lnSpc>
              <a:spcBef>
                <a:spcPts val="500"/>
              </a:spcBef>
              <a:buFont typeface="Arial" charset="0"/>
              <a:buChar char="-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sz="2000" dirty="0" err="1" smtClean="0">
                <a:latin typeface="Arial" charset="0"/>
                <a:cs typeface="Arial" charset="0"/>
              </a:rPr>
              <a:t>nutné</a:t>
            </a:r>
            <a:r>
              <a:rPr lang="en-GB" sz="2000" dirty="0" smtClean="0">
                <a:latin typeface="Arial" charset="0"/>
                <a:cs typeface="Arial" charset="0"/>
              </a:rPr>
              <a:t> pro </a:t>
            </a:r>
            <a:r>
              <a:rPr lang="en-GB" sz="2000" dirty="0" err="1" smtClean="0">
                <a:latin typeface="Arial" charset="0"/>
                <a:cs typeface="Arial" charset="0"/>
              </a:rPr>
              <a:t>rozšíření</a:t>
            </a:r>
            <a:r>
              <a:rPr lang="en-GB" sz="2000" dirty="0" smtClean="0">
                <a:latin typeface="Arial" charset="0"/>
                <a:cs typeface="Arial" charset="0"/>
              </a:rPr>
              <a:t> </a:t>
            </a:r>
            <a:r>
              <a:rPr lang="en-GB" sz="2000" dirty="0" err="1" smtClean="0">
                <a:latin typeface="Arial" charset="0"/>
                <a:cs typeface="Arial" charset="0"/>
              </a:rPr>
              <a:t>oblasti</a:t>
            </a:r>
            <a:r>
              <a:rPr lang="en-GB" sz="2000" dirty="0" smtClean="0">
                <a:latin typeface="Arial" charset="0"/>
                <a:cs typeface="Arial" charset="0"/>
              </a:rPr>
              <a:t> </a:t>
            </a:r>
            <a:r>
              <a:rPr lang="en-GB" sz="2000" dirty="0" err="1" smtClean="0">
                <a:latin typeface="Arial" charset="0"/>
                <a:cs typeface="Arial" charset="0"/>
              </a:rPr>
              <a:t>použití</a:t>
            </a:r>
            <a:r>
              <a:rPr lang="en-GB" sz="2000" dirty="0" smtClean="0">
                <a:latin typeface="Arial" charset="0"/>
                <a:cs typeface="Arial" charset="0"/>
              </a:rPr>
              <a:t> </a:t>
            </a:r>
            <a:r>
              <a:rPr lang="en-GB" sz="2000" dirty="0" err="1" smtClean="0">
                <a:latin typeface="Arial" charset="0"/>
                <a:cs typeface="Arial" charset="0"/>
              </a:rPr>
              <a:t>výsledků</a:t>
            </a:r>
            <a:r>
              <a:rPr lang="en-GB" sz="2000" dirty="0" smtClean="0">
                <a:latin typeface="Arial" charset="0"/>
                <a:cs typeface="Arial" charset="0"/>
              </a:rPr>
              <a:t> (</a:t>
            </a:r>
            <a:r>
              <a:rPr lang="en-GB" sz="2000" dirty="0" err="1" smtClean="0">
                <a:latin typeface="Arial" charset="0"/>
                <a:cs typeface="Arial" charset="0"/>
              </a:rPr>
              <a:t>různé</a:t>
            </a:r>
            <a:r>
              <a:rPr lang="en-GB" sz="2000" dirty="0" smtClean="0">
                <a:latin typeface="Arial" charset="0"/>
                <a:cs typeface="Arial" charset="0"/>
              </a:rPr>
              <a:t> </a:t>
            </a:r>
            <a:r>
              <a:rPr lang="en-GB" sz="2000" dirty="0" err="1" smtClean="0">
                <a:latin typeface="Arial" charset="0"/>
                <a:cs typeface="Arial" charset="0"/>
              </a:rPr>
              <a:t>experimentální</a:t>
            </a:r>
            <a:r>
              <a:rPr lang="en-GB" sz="2000" dirty="0" smtClean="0">
                <a:latin typeface="Arial" charset="0"/>
                <a:cs typeface="Arial" charset="0"/>
              </a:rPr>
              <a:t> </a:t>
            </a:r>
            <a:r>
              <a:rPr lang="en-GB" sz="2000" dirty="0" err="1" smtClean="0">
                <a:latin typeface="Arial" charset="0"/>
                <a:cs typeface="Arial" charset="0"/>
              </a:rPr>
              <a:t>situace</a:t>
            </a:r>
            <a:r>
              <a:rPr lang="en-GB" sz="2000" dirty="0" smtClean="0">
                <a:latin typeface="Arial" charset="0"/>
                <a:cs typeface="Arial" charset="0"/>
              </a:rPr>
              <a:t>)</a:t>
            </a:r>
            <a:r>
              <a:rPr lang="en-GB" sz="2000" dirty="0" smtClean="0">
                <a:latin typeface="Arial" charset="0"/>
              </a:rPr>
              <a:t>;</a:t>
            </a:r>
          </a:p>
          <a:p>
            <a:pPr eaLnBrk="1" hangingPunct="1">
              <a:lnSpc>
                <a:spcPct val="90000"/>
              </a:lnSpc>
              <a:spcBef>
                <a:spcPts val="700"/>
              </a:spcBef>
              <a:buFont typeface="Arial" charset="0"/>
              <a:buChar char="•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sz="2400" b="1" dirty="0" err="1" smtClean="0">
                <a:latin typeface="Arial" charset="0"/>
                <a:cs typeface="Arial" charset="0"/>
              </a:rPr>
              <a:t>použití</a:t>
            </a:r>
            <a:r>
              <a:rPr lang="en-GB" sz="2400" b="1" dirty="0" smtClean="0">
                <a:latin typeface="Arial" charset="0"/>
                <a:cs typeface="Arial" charset="0"/>
              </a:rPr>
              <a:t> </a:t>
            </a:r>
            <a:r>
              <a:rPr lang="en-GB" sz="2400" b="1" dirty="0" err="1" smtClean="0">
                <a:latin typeface="Arial" charset="0"/>
                <a:cs typeface="Arial" charset="0"/>
              </a:rPr>
              <a:t>náhodného</a:t>
            </a:r>
            <a:r>
              <a:rPr lang="en-GB" sz="2400" b="1" dirty="0" smtClean="0">
                <a:latin typeface="Arial" charset="0"/>
                <a:cs typeface="Arial" charset="0"/>
              </a:rPr>
              <a:t> </a:t>
            </a:r>
            <a:r>
              <a:rPr lang="en-GB" sz="2400" b="1" dirty="0" err="1" smtClean="0">
                <a:latin typeface="Arial" charset="0"/>
                <a:cs typeface="Arial" charset="0"/>
              </a:rPr>
              <a:t>výběru</a:t>
            </a:r>
            <a:r>
              <a:rPr lang="en-GB" sz="2400" b="1" dirty="0" smtClean="0">
                <a:latin typeface="Arial" charset="0"/>
                <a:cs typeface="Arial" charset="0"/>
              </a:rPr>
              <a:t> pro </a:t>
            </a:r>
            <a:r>
              <a:rPr lang="en-GB" sz="2400" b="1" dirty="0" err="1" smtClean="0">
                <a:latin typeface="Arial" charset="0"/>
                <a:cs typeface="Arial" charset="0"/>
              </a:rPr>
              <a:t>vyloučení</a:t>
            </a:r>
            <a:r>
              <a:rPr lang="en-GB" sz="2400" b="1" dirty="0" smtClean="0">
                <a:latin typeface="Arial" charset="0"/>
                <a:cs typeface="Arial" charset="0"/>
              </a:rPr>
              <a:t> </a:t>
            </a:r>
            <a:r>
              <a:rPr lang="en-GB" sz="2400" b="1" dirty="0" err="1" smtClean="0">
                <a:latin typeface="Arial" charset="0"/>
                <a:cs typeface="Arial" charset="0"/>
              </a:rPr>
              <a:t>chyb</a:t>
            </a:r>
            <a:r>
              <a:rPr lang="en-GB" sz="2800" dirty="0" smtClean="0"/>
              <a:t> </a:t>
            </a:r>
          </a:p>
          <a:p>
            <a:pPr eaLnBrk="1" hangingPunct="1">
              <a:lnSpc>
                <a:spcPct val="90000"/>
              </a:lnSpc>
              <a:spcBef>
                <a:spcPts val="500"/>
              </a:spcBef>
              <a:buFont typeface="Arial" charset="0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sz="2800" dirty="0" smtClean="0">
                <a:latin typeface="Arial" charset="0"/>
              </a:rPr>
              <a:t>	</a:t>
            </a:r>
            <a:r>
              <a:rPr lang="en-GB" sz="2000" dirty="0" smtClean="0">
                <a:latin typeface="Arial" charset="0"/>
              </a:rPr>
              <a:t>!!! </a:t>
            </a:r>
            <a:r>
              <a:rPr lang="en-GB" sz="2000" dirty="0" smtClean="0">
                <a:latin typeface="Arial" charset="0"/>
                <a:cs typeface="Arial" charset="0"/>
              </a:rPr>
              <a:t>POZOR !!! - </a:t>
            </a:r>
            <a:r>
              <a:rPr lang="en-GB" sz="2000" dirty="0" err="1" smtClean="0">
                <a:latin typeface="Arial" charset="0"/>
                <a:cs typeface="Arial" charset="0"/>
              </a:rPr>
              <a:t>úplně</a:t>
            </a:r>
            <a:r>
              <a:rPr lang="en-GB" sz="2000" dirty="0" smtClean="0">
                <a:latin typeface="Arial" charset="0"/>
                <a:cs typeface="Arial" charset="0"/>
              </a:rPr>
              <a:t> </a:t>
            </a:r>
            <a:r>
              <a:rPr lang="en-GB" sz="2000" dirty="0" err="1" smtClean="0">
                <a:latin typeface="Arial" charset="0"/>
                <a:cs typeface="Arial" charset="0"/>
              </a:rPr>
              <a:t>náhodná</a:t>
            </a:r>
            <a:r>
              <a:rPr lang="en-GB" sz="2000" dirty="0" smtClean="0">
                <a:latin typeface="Arial" charset="0"/>
                <a:cs typeface="Arial" charset="0"/>
              </a:rPr>
              <a:t> </a:t>
            </a:r>
            <a:r>
              <a:rPr lang="en-GB" sz="2000" dirty="0" err="1" smtClean="0">
                <a:latin typeface="Arial" charset="0"/>
                <a:cs typeface="Arial" charset="0"/>
              </a:rPr>
              <a:t>struktura</a:t>
            </a:r>
            <a:r>
              <a:rPr lang="en-GB" sz="2000" dirty="0" smtClean="0">
                <a:latin typeface="Arial" charset="0"/>
                <a:cs typeface="Arial" charset="0"/>
              </a:rPr>
              <a:t> ale </a:t>
            </a:r>
            <a:r>
              <a:rPr lang="en-GB" sz="2000" dirty="0" err="1" smtClean="0">
                <a:latin typeface="Arial" charset="0"/>
                <a:cs typeface="Arial" charset="0"/>
              </a:rPr>
              <a:t>může</a:t>
            </a:r>
            <a:r>
              <a:rPr lang="en-GB" sz="2000" dirty="0" smtClean="0">
                <a:latin typeface="Arial" charset="0"/>
                <a:cs typeface="Arial" charset="0"/>
              </a:rPr>
              <a:t> </a:t>
            </a:r>
            <a:r>
              <a:rPr lang="en-GB" sz="2000" dirty="0" err="1" smtClean="0">
                <a:latin typeface="Arial" charset="0"/>
                <a:cs typeface="Arial" charset="0"/>
              </a:rPr>
              <a:t>způsobit</a:t>
            </a:r>
            <a:r>
              <a:rPr lang="en-GB" sz="2000" dirty="0" smtClean="0">
                <a:latin typeface="Arial" charset="0"/>
                <a:cs typeface="Arial" charset="0"/>
              </a:rPr>
              <a:t> </a:t>
            </a:r>
            <a:r>
              <a:rPr lang="en-GB" sz="2000" dirty="0" err="1" smtClean="0">
                <a:latin typeface="Arial" charset="0"/>
                <a:cs typeface="Arial" charset="0"/>
              </a:rPr>
              <a:t>velký</a:t>
            </a:r>
            <a:r>
              <a:rPr lang="en-GB" sz="2000" dirty="0" smtClean="0">
                <a:latin typeface="Arial" charset="0"/>
                <a:cs typeface="Arial" charset="0"/>
              </a:rPr>
              <a:t> </a:t>
            </a:r>
            <a:r>
              <a:rPr lang="en-GB" sz="2000" dirty="0" err="1" smtClean="0">
                <a:latin typeface="Arial" charset="0"/>
                <a:cs typeface="Arial" charset="0"/>
              </a:rPr>
              <a:t>rozptyl</a:t>
            </a:r>
            <a:r>
              <a:rPr lang="en-GB" sz="2000" dirty="0" smtClean="0">
                <a:latin typeface="Arial" charset="0"/>
                <a:cs typeface="Arial" charset="0"/>
              </a:rPr>
              <a:t> </a:t>
            </a:r>
            <a:r>
              <a:rPr lang="en-GB" sz="2000" dirty="0" err="1" smtClean="0">
                <a:latin typeface="Arial" charset="0"/>
                <a:cs typeface="Arial" charset="0"/>
              </a:rPr>
              <a:t>výsledků</a:t>
            </a:r>
            <a:r>
              <a:rPr lang="en-GB" sz="2000" dirty="0" smtClean="0">
                <a:latin typeface="Arial" charset="0"/>
                <a:cs typeface="Arial" charset="0"/>
              </a:rPr>
              <a:t> </a:t>
            </a:r>
            <a:r>
              <a:rPr lang="en-GB" sz="2000" dirty="0" err="1" smtClean="0">
                <a:latin typeface="Arial" charset="0"/>
                <a:cs typeface="Arial" charset="0"/>
              </a:rPr>
              <a:t>vyvolaný</a:t>
            </a:r>
            <a:r>
              <a:rPr lang="en-GB" sz="2000" dirty="0" smtClean="0">
                <a:latin typeface="Arial" charset="0"/>
                <a:cs typeface="Arial" charset="0"/>
              </a:rPr>
              <a:t> </a:t>
            </a:r>
            <a:r>
              <a:rPr lang="en-GB" sz="2000" dirty="0" err="1" smtClean="0">
                <a:latin typeface="Arial" charset="0"/>
                <a:cs typeface="Arial" charset="0"/>
              </a:rPr>
              <a:t>nekontrolovatelnými</a:t>
            </a:r>
            <a:r>
              <a:rPr lang="en-GB" sz="2000" dirty="0" smtClean="0">
                <a:latin typeface="Arial" charset="0"/>
                <a:cs typeface="Arial" charset="0"/>
              </a:rPr>
              <a:t> </a:t>
            </a:r>
            <a:r>
              <a:rPr lang="en-GB" sz="2000" dirty="0" err="1" smtClean="0">
                <a:latin typeface="Arial" charset="0"/>
                <a:cs typeface="Arial" charset="0"/>
              </a:rPr>
              <a:t>faktory</a:t>
            </a:r>
            <a:r>
              <a:rPr lang="en-GB" sz="2000" dirty="0" smtClean="0">
                <a:latin typeface="Arial" charset="0"/>
                <a:cs typeface="Arial" charset="0"/>
              </a:rPr>
              <a:t>;</a:t>
            </a:r>
          </a:p>
          <a:p>
            <a:pPr eaLnBrk="1" hangingPunct="1">
              <a:lnSpc>
                <a:spcPct val="90000"/>
              </a:lnSpc>
              <a:spcBef>
                <a:spcPts val="600"/>
              </a:spcBef>
              <a:buFont typeface="Arial" charset="0"/>
              <a:buChar char="•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sz="2400" b="1" dirty="0" err="1" smtClean="0">
                <a:latin typeface="Arial" charset="0"/>
                <a:cs typeface="Arial" charset="0"/>
              </a:rPr>
              <a:t>vytvoření</a:t>
            </a:r>
            <a:r>
              <a:rPr lang="en-GB" sz="2400" b="1" dirty="0" smtClean="0">
                <a:latin typeface="Arial" charset="0"/>
                <a:cs typeface="Arial" charset="0"/>
              </a:rPr>
              <a:t> </a:t>
            </a:r>
            <a:r>
              <a:rPr lang="en-GB" sz="2400" b="1" dirty="0" err="1" smtClean="0">
                <a:latin typeface="Arial" charset="0"/>
                <a:cs typeface="Arial" charset="0"/>
              </a:rPr>
              <a:t>ekvivalentních</a:t>
            </a:r>
            <a:r>
              <a:rPr lang="en-GB" sz="2400" b="1" dirty="0" smtClean="0">
                <a:latin typeface="Arial" charset="0"/>
                <a:cs typeface="Arial" charset="0"/>
              </a:rPr>
              <a:t> (</a:t>
            </a:r>
            <a:r>
              <a:rPr lang="en-GB" sz="2400" b="1" dirty="0" err="1" smtClean="0">
                <a:latin typeface="Arial" charset="0"/>
                <a:cs typeface="Arial" charset="0"/>
              </a:rPr>
              <a:t>stejných</a:t>
            </a:r>
            <a:r>
              <a:rPr lang="en-GB" sz="2400" b="1" dirty="0" smtClean="0">
                <a:latin typeface="Arial" charset="0"/>
                <a:cs typeface="Arial" charset="0"/>
              </a:rPr>
              <a:t>) </a:t>
            </a:r>
            <a:r>
              <a:rPr lang="en-GB" sz="2400" b="1" dirty="0" err="1" smtClean="0">
                <a:latin typeface="Arial" charset="0"/>
                <a:cs typeface="Arial" charset="0"/>
              </a:rPr>
              <a:t>podmínek</a:t>
            </a:r>
            <a:r>
              <a:rPr lang="en-GB" sz="2400" b="1" dirty="0" smtClean="0">
                <a:latin typeface="Arial" charset="0"/>
                <a:cs typeface="Arial" charset="0"/>
              </a:rPr>
              <a:t> a </a:t>
            </a:r>
            <a:r>
              <a:rPr lang="en-GB" sz="2400" b="1" dirty="0" err="1" smtClean="0">
                <a:latin typeface="Arial" charset="0"/>
                <a:cs typeface="Arial" charset="0"/>
              </a:rPr>
              <a:t>vytvoření</a:t>
            </a:r>
            <a:r>
              <a:rPr lang="en-GB" sz="2400" b="1" dirty="0" smtClean="0">
                <a:latin typeface="Arial" charset="0"/>
                <a:cs typeface="Arial" charset="0"/>
              </a:rPr>
              <a:t> </a:t>
            </a:r>
            <a:r>
              <a:rPr lang="en-GB" sz="2400" b="1" dirty="0" err="1" smtClean="0">
                <a:latin typeface="Arial" charset="0"/>
                <a:cs typeface="Arial" charset="0"/>
              </a:rPr>
              <a:t>bloků</a:t>
            </a:r>
            <a:r>
              <a:rPr lang="en-GB" sz="2400" b="1" dirty="0" smtClean="0"/>
              <a:t> </a:t>
            </a:r>
          </a:p>
          <a:p>
            <a:pPr eaLnBrk="1" hangingPunct="1">
              <a:lnSpc>
                <a:spcPct val="90000"/>
              </a:lnSpc>
              <a:spcBef>
                <a:spcPts val="500"/>
              </a:spcBef>
              <a:buFont typeface="Arial" charset="0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sz="2000" dirty="0" smtClean="0">
                <a:latin typeface="Arial" charset="0"/>
              </a:rPr>
              <a:t>	</a:t>
            </a:r>
            <a:r>
              <a:rPr lang="en-GB" sz="2000" dirty="0" err="1" smtClean="0">
                <a:latin typeface="Arial" charset="0"/>
                <a:cs typeface="Arial" charset="0"/>
              </a:rPr>
              <a:t>nutné</a:t>
            </a:r>
            <a:r>
              <a:rPr lang="en-GB" sz="2000" dirty="0" smtClean="0">
                <a:latin typeface="Arial" charset="0"/>
                <a:cs typeface="Arial" charset="0"/>
              </a:rPr>
              <a:t> pro </a:t>
            </a:r>
            <a:r>
              <a:rPr lang="en-GB" sz="2000" dirty="0" err="1" smtClean="0">
                <a:latin typeface="Arial" charset="0"/>
                <a:cs typeface="Arial" charset="0"/>
              </a:rPr>
              <a:t>potlačení</a:t>
            </a:r>
            <a:r>
              <a:rPr lang="en-GB" sz="2000" dirty="0" smtClean="0">
                <a:latin typeface="Arial" charset="0"/>
                <a:cs typeface="Arial" charset="0"/>
              </a:rPr>
              <a:t> </a:t>
            </a:r>
            <a:r>
              <a:rPr lang="en-GB" sz="2000" dirty="0" err="1" smtClean="0">
                <a:latin typeface="Arial" charset="0"/>
                <a:cs typeface="Arial" charset="0"/>
              </a:rPr>
              <a:t>vlivu</a:t>
            </a:r>
            <a:r>
              <a:rPr lang="en-GB" sz="2000" dirty="0" smtClean="0">
                <a:latin typeface="Arial" charset="0"/>
                <a:cs typeface="Arial" charset="0"/>
              </a:rPr>
              <a:t> </a:t>
            </a:r>
            <a:r>
              <a:rPr lang="en-GB" sz="2000" dirty="0" err="1" smtClean="0">
                <a:latin typeface="Arial" charset="0"/>
                <a:cs typeface="Arial" charset="0"/>
              </a:rPr>
              <a:t>přirozené</a:t>
            </a:r>
            <a:r>
              <a:rPr lang="en-GB" sz="2000" dirty="0" smtClean="0">
                <a:latin typeface="Arial" charset="0"/>
                <a:cs typeface="Arial" charset="0"/>
              </a:rPr>
              <a:t> variability (</a:t>
            </a:r>
            <a:r>
              <a:rPr lang="en-GB" sz="2000" dirty="0" err="1" smtClean="0">
                <a:latin typeface="Arial" charset="0"/>
                <a:cs typeface="Arial" charset="0"/>
              </a:rPr>
              <a:t>vnějšího</a:t>
            </a:r>
            <a:r>
              <a:rPr lang="en-GB" sz="2000" dirty="0" smtClean="0">
                <a:latin typeface="Arial" charset="0"/>
                <a:cs typeface="Arial" charset="0"/>
              </a:rPr>
              <a:t> </a:t>
            </a:r>
            <a:r>
              <a:rPr lang="en-GB" sz="2000" dirty="0" err="1" smtClean="0">
                <a:latin typeface="Arial" charset="0"/>
                <a:cs typeface="Arial" charset="0"/>
              </a:rPr>
              <a:t>i</a:t>
            </a:r>
            <a:r>
              <a:rPr lang="en-GB" sz="2000" dirty="0" smtClean="0">
                <a:latin typeface="Arial" charset="0"/>
                <a:cs typeface="Arial" charset="0"/>
              </a:rPr>
              <a:t> </a:t>
            </a:r>
            <a:r>
              <a:rPr lang="en-GB" sz="2000" dirty="0" err="1" smtClean="0">
                <a:latin typeface="Arial" charset="0"/>
                <a:cs typeface="Arial" charset="0"/>
              </a:rPr>
              <a:t>vnitřního</a:t>
            </a:r>
            <a:r>
              <a:rPr lang="en-GB" sz="2000" dirty="0" smtClean="0">
                <a:latin typeface="Arial" charset="0"/>
                <a:cs typeface="Arial" charset="0"/>
              </a:rPr>
              <a:t> </a:t>
            </a:r>
            <a:r>
              <a:rPr lang="en-GB" sz="2000" dirty="0" err="1" smtClean="0">
                <a:latin typeface="Arial" charset="0"/>
                <a:cs typeface="Arial" charset="0"/>
              </a:rPr>
              <a:t>prostředí</a:t>
            </a:r>
            <a:r>
              <a:rPr lang="en-GB" sz="2000" dirty="0" smtClean="0">
                <a:latin typeface="Arial" charset="0"/>
                <a:cs typeface="Arial" charset="0"/>
              </a:rPr>
              <a:t>)</a:t>
            </a:r>
            <a:r>
              <a:rPr lang="en-GB" sz="2000" dirty="0" smtClean="0">
                <a:latin typeface="Arial" charset="0"/>
              </a:rPr>
              <a:t>;</a:t>
            </a:r>
          </a:p>
          <a:p>
            <a:pPr eaLnBrk="1" hangingPunct="1">
              <a:lnSpc>
                <a:spcPct val="90000"/>
              </a:lnSpc>
              <a:spcBef>
                <a:spcPts val="500"/>
              </a:spcBef>
              <a:buFont typeface="Arial" charset="0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sz="2000" dirty="0" smtClean="0">
                <a:latin typeface="Arial" charset="0"/>
              </a:rPr>
              <a:t>	</a:t>
            </a:r>
            <a:r>
              <a:rPr lang="en-GB" sz="2000" dirty="0" smtClean="0">
                <a:latin typeface="Arial" charset="0"/>
                <a:cs typeface="Times New Roman" pitchFamily="16" charset="0"/>
              </a:rPr>
              <a:t>pro </a:t>
            </a:r>
            <a:r>
              <a:rPr lang="en-GB" sz="2000" dirty="0" err="1" smtClean="0">
                <a:latin typeface="Arial" charset="0"/>
                <a:cs typeface="Times New Roman" pitchFamily="16" charset="0"/>
              </a:rPr>
              <a:t>zvýšení</a:t>
            </a:r>
            <a:r>
              <a:rPr lang="en-GB" sz="2000" dirty="0" smtClean="0">
                <a:latin typeface="Arial" charset="0"/>
                <a:cs typeface="Times New Roman" pitchFamily="16" charset="0"/>
              </a:rPr>
              <a:t> </a:t>
            </a:r>
            <a:r>
              <a:rPr lang="en-GB" sz="2000" dirty="0" err="1" smtClean="0">
                <a:latin typeface="Arial" charset="0"/>
                <a:cs typeface="Times New Roman" pitchFamily="16" charset="0"/>
              </a:rPr>
              <a:t>citlivosti</a:t>
            </a:r>
            <a:r>
              <a:rPr lang="en-GB" sz="2000" dirty="0" smtClean="0">
                <a:latin typeface="Arial" charset="0"/>
                <a:cs typeface="Times New Roman" pitchFamily="16" charset="0"/>
              </a:rPr>
              <a:t> </a:t>
            </a:r>
            <a:r>
              <a:rPr lang="en-GB" sz="2000" dirty="0" err="1" smtClean="0">
                <a:latin typeface="Arial" charset="0"/>
                <a:cs typeface="Times New Roman" pitchFamily="16" charset="0"/>
              </a:rPr>
              <a:t>rozd</a:t>
            </a:r>
            <a:r>
              <a:rPr lang="en-GB" sz="2000" dirty="0" err="1" smtClean="0">
                <a:latin typeface="Arial" charset="0"/>
              </a:rPr>
              <a:t>ě</a:t>
            </a:r>
            <a:r>
              <a:rPr lang="en-GB" sz="2000" dirty="0" err="1" smtClean="0">
                <a:latin typeface="Arial" charset="0"/>
                <a:cs typeface="Times New Roman" pitchFamily="16" charset="0"/>
              </a:rPr>
              <a:t>lujeme</a:t>
            </a:r>
            <a:r>
              <a:rPr lang="en-GB" sz="2000" dirty="0" smtClean="0">
                <a:latin typeface="Arial" charset="0"/>
                <a:cs typeface="Times New Roman" pitchFamily="16" charset="0"/>
              </a:rPr>
              <a:t> </a:t>
            </a:r>
            <a:r>
              <a:rPr lang="en-GB" sz="2000" dirty="0" err="1" smtClean="0">
                <a:latin typeface="Arial" charset="0"/>
                <a:cs typeface="Times New Roman" pitchFamily="16" charset="0"/>
              </a:rPr>
              <a:t>experimenty</a:t>
            </a:r>
            <a:r>
              <a:rPr lang="en-GB" sz="2000" dirty="0" smtClean="0">
                <a:latin typeface="Arial" charset="0"/>
                <a:cs typeface="Times New Roman" pitchFamily="16" charset="0"/>
              </a:rPr>
              <a:t> do </a:t>
            </a:r>
            <a:r>
              <a:rPr lang="en-GB" sz="2000" dirty="0" err="1" smtClean="0">
                <a:latin typeface="Arial" charset="0"/>
                <a:cs typeface="Times New Roman" pitchFamily="16" charset="0"/>
              </a:rPr>
              <a:t>blok</a:t>
            </a:r>
            <a:r>
              <a:rPr lang="en-GB" sz="2000" dirty="0" err="1" smtClean="0">
                <a:latin typeface="Arial" charset="0"/>
              </a:rPr>
              <a:t>ů</a:t>
            </a:r>
            <a:r>
              <a:rPr lang="en-GB" sz="2000" dirty="0" smtClean="0">
                <a:latin typeface="Arial" charset="0"/>
                <a:cs typeface="Times New Roman" pitchFamily="16" charset="0"/>
              </a:rPr>
              <a:t>, </a:t>
            </a:r>
            <a:r>
              <a:rPr lang="en-GB" sz="2000" dirty="0" err="1" smtClean="0">
                <a:latin typeface="Arial" charset="0"/>
                <a:cs typeface="Times New Roman" pitchFamily="16" charset="0"/>
              </a:rPr>
              <a:t>jak</a:t>
            </a:r>
            <a:r>
              <a:rPr lang="en-GB" sz="2000" dirty="0" smtClean="0">
                <a:latin typeface="Arial" charset="0"/>
                <a:cs typeface="Times New Roman" pitchFamily="16" charset="0"/>
              </a:rPr>
              <a:t> z </a:t>
            </a:r>
            <a:r>
              <a:rPr lang="en-GB" sz="2000" dirty="0" err="1" smtClean="0">
                <a:latin typeface="Arial" charset="0"/>
                <a:cs typeface="Times New Roman" pitchFamily="16" charset="0"/>
              </a:rPr>
              <a:t>hlediska</a:t>
            </a:r>
            <a:r>
              <a:rPr lang="en-GB" sz="2000" dirty="0" smtClean="0">
                <a:latin typeface="Arial" charset="0"/>
                <a:cs typeface="Times New Roman" pitchFamily="16" charset="0"/>
              </a:rPr>
              <a:t> </a:t>
            </a:r>
            <a:r>
              <a:rPr lang="en-GB" sz="2000" dirty="0" err="1" smtClean="0">
                <a:latin typeface="Arial" charset="0"/>
                <a:cs typeface="Times New Roman" pitchFamily="16" charset="0"/>
              </a:rPr>
              <a:t>charakteru</a:t>
            </a:r>
            <a:r>
              <a:rPr lang="en-GB" sz="2000" dirty="0" smtClean="0">
                <a:latin typeface="Arial" charset="0"/>
                <a:cs typeface="Times New Roman" pitchFamily="16" charset="0"/>
              </a:rPr>
              <a:t> </a:t>
            </a:r>
            <a:r>
              <a:rPr lang="en-GB" sz="2000" dirty="0" err="1" smtClean="0">
                <a:latin typeface="Arial" charset="0"/>
                <a:cs typeface="Times New Roman" pitchFamily="16" charset="0"/>
              </a:rPr>
              <a:t>experimentálního</a:t>
            </a:r>
            <a:r>
              <a:rPr lang="en-GB" sz="2000" dirty="0" smtClean="0">
                <a:latin typeface="Arial" charset="0"/>
                <a:cs typeface="Times New Roman" pitchFamily="16" charset="0"/>
              </a:rPr>
              <a:t> </a:t>
            </a:r>
            <a:r>
              <a:rPr lang="en-GB" sz="2000" dirty="0" err="1" smtClean="0">
                <a:latin typeface="Arial" charset="0"/>
                <a:cs typeface="Times New Roman" pitchFamily="16" charset="0"/>
              </a:rPr>
              <a:t>materiálu</a:t>
            </a:r>
            <a:r>
              <a:rPr lang="en-GB" sz="2000" dirty="0" smtClean="0">
                <a:latin typeface="Arial" charset="0"/>
                <a:cs typeface="Times New Roman" pitchFamily="16" charset="0"/>
              </a:rPr>
              <a:t>, </a:t>
            </a:r>
            <a:r>
              <a:rPr lang="en-GB" sz="2000" dirty="0" err="1" smtClean="0">
                <a:latin typeface="Arial" charset="0"/>
                <a:cs typeface="Times New Roman" pitchFamily="16" charset="0"/>
              </a:rPr>
              <a:t>tak</a:t>
            </a:r>
            <a:r>
              <a:rPr lang="en-GB" sz="2000" dirty="0" smtClean="0">
                <a:latin typeface="Arial" charset="0"/>
                <a:cs typeface="Times New Roman" pitchFamily="16" charset="0"/>
              </a:rPr>
              <a:t> z </a:t>
            </a:r>
            <a:r>
              <a:rPr lang="en-GB" sz="2000" dirty="0" err="1" smtClean="0">
                <a:latin typeface="Arial" charset="0"/>
                <a:cs typeface="Times New Roman" pitchFamily="16" charset="0"/>
              </a:rPr>
              <a:t>hlediska</a:t>
            </a:r>
            <a:r>
              <a:rPr lang="en-GB" sz="2000" dirty="0" smtClean="0">
                <a:latin typeface="Arial" charset="0"/>
                <a:cs typeface="Times New Roman" pitchFamily="16" charset="0"/>
              </a:rPr>
              <a:t> </a:t>
            </a:r>
            <a:r>
              <a:rPr lang="en-GB" sz="2000" dirty="0" err="1" smtClean="0">
                <a:latin typeface="Arial" charset="0"/>
                <a:cs typeface="Times New Roman" pitchFamily="16" charset="0"/>
              </a:rPr>
              <a:t>experimentálních</a:t>
            </a:r>
            <a:r>
              <a:rPr lang="en-GB" sz="2000" dirty="0" smtClean="0">
                <a:latin typeface="Arial" charset="0"/>
                <a:cs typeface="Times New Roman" pitchFamily="16" charset="0"/>
              </a:rPr>
              <a:t> </a:t>
            </a:r>
            <a:r>
              <a:rPr lang="en-GB" sz="2000" dirty="0" err="1" smtClean="0">
                <a:latin typeface="Arial" charset="0"/>
                <a:cs typeface="Times New Roman" pitchFamily="16" charset="0"/>
              </a:rPr>
              <a:t>podmínek</a:t>
            </a:r>
            <a:r>
              <a:rPr lang="en-GB" sz="2000" dirty="0" smtClean="0">
                <a:latin typeface="Arial" charset="0"/>
                <a:cs typeface="Times New Roman" pitchFamily="16" charset="0"/>
              </a:rPr>
              <a:t>;</a:t>
            </a:r>
            <a:r>
              <a:rPr lang="en-GB" sz="2000" dirty="0" smtClean="0">
                <a:latin typeface="Arial" charset="0"/>
              </a:rPr>
              <a:t> </a:t>
            </a:r>
          </a:p>
          <a:p>
            <a:pPr eaLnBrk="1" hangingPunct="1">
              <a:lnSpc>
                <a:spcPct val="90000"/>
              </a:lnSpc>
              <a:spcBef>
                <a:spcPts val="500"/>
              </a:spcBef>
              <a:buFont typeface="Arial" charset="0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endParaRPr lang="en-GB" sz="2000" dirty="0" smtClean="0">
              <a:latin typeface="Arial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1"/>
          <p:cNvSpPr>
            <a:spLocks noGrp="1" noChangeArrowheads="1"/>
          </p:cNvSpPr>
          <p:nvPr>
            <p:ph type="title"/>
          </p:nvPr>
        </p:nvSpPr>
        <p:spPr>
          <a:xfrm>
            <a:off x="2084784" y="188640"/>
            <a:ext cx="5943600" cy="1219200"/>
          </a:xfrm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lnSpc>
                <a:spcPct val="100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GB" dirty="0" err="1" smtClean="0"/>
              <a:t>Definice</a:t>
            </a:r>
            <a:r>
              <a:rPr lang="en-GB" dirty="0" smtClean="0"/>
              <a:t> </a:t>
            </a:r>
            <a:r>
              <a:rPr lang="en-GB" dirty="0" err="1" smtClean="0"/>
              <a:t>systému</a:t>
            </a:r>
            <a:endParaRPr lang="en-GB" dirty="0" smtClean="0"/>
          </a:p>
        </p:txBody>
      </p:sp>
      <p:sp>
        <p:nvSpPr>
          <p:cNvPr id="38917" name="Rectangle 2"/>
          <p:cNvSpPr>
            <a:spLocks noGrp="1" noChangeArrowheads="1"/>
          </p:cNvSpPr>
          <p:nvPr>
            <p:ph idx="1"/>
          </p:nvPr>
        </p:nvSpPr>
        <p:spPr>
          <a:xfrm>
            <a:off x="304800" y="1981200"/>
            <a:ext cx="8458200" cy="4114800"/>
          </a:xfrm>
        </p:spPr>
        <p:txBody>
          <a:bodyPr/>
          <a:lstStyle/>
          <a:p>
            <a:pPr algn="just" eaLnBrk="1" hangingPunct="1">
              <a:lnSpc>
                <a:spcPct val="100000"/>
              </a:lnSpc>
              <a:spcBef>
                <a:spcPts val="2250"/>
              </a:spcBef>
              <a:buFont typeface="Arial" charset="0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sz="2400" smtClean="0">
                <a:latin typeface="Arial" charset="0"/>
                <a:cs typeface="Arial" charset="0"/>
              </a:rPr>
              <a:t>L. von Bertalanffy: Systém je komplex vzájemně na sebe působících elementů ...</a:t>
            </a:r>
          </a:p>
          <a:p>
            <a:pPr algn="just" eaLnBrk="1" hangingPunct="1">
              <a:lnSpc>
                <a:spcPct val="100000"/>
              </a:lnSpc>
              <a:spcBef>
                <a:spcPts val="2250"/>
              </a:spcBef>
              <a:buFont typeface="Arial" charset="0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sz="2400" smtClean="0">
                <a:latin typeface="Arial" charset="0"/>
                <a:cs typeface="Arial" charset="0"/>
              </a:rPr>
              <a:t>R.L. Ackoff: Systém je soubor prvků a vazeb mezi nimi.</a:t>
            </a:r>
          </a:p>
          <a:p>
            <a:pPr algn="just" eaLnBrk="1" hangingPunct="1">
              <a:lnSpc>
                <a:spcPct val="100000"/>
              </a:lnSpc>
              <a:spcBef>
                <a:spcPts val="2250"/>
              </a:spcBef>
              <a:buFont typeface="Arial" charset="0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sz="2400" smtClean="0">
                <a:latin typeface="Arial" charset="0"/>
                <a:cs typeface="Arial" charset="0"/>
              </a:rPr>
              <a:t>G.J. Klir: Systém je uspořádání určitých komponent, vzájemně propojených v celek.</a:t>
            </a:r>
          </a:p>
          <a:p>
            <a:pPr eaLnBrk="1" hangingPunct="1">
              <a:lnSpc>
                <a:spcPct val="100000"/>
              </a:lnSpc>
              <a:spcBef>
                <a:spcPts val="2250"/>
              </a:spcBef>
              <a:buFont typeface="Arial" charset="0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sz="2400" smtClean="0">
                <a:latin typeface="Arial" charset="0"/>
                <a:cs typeface="Arial" charset="0"/>
              </a:rPr>
              <a:t>Systém </a:t>
            </a:r>
            <a:r>
              <a:rPr lang="en-GB" sz="2400" smtClean="0">
                <a:latin typeface="Brush Script MT" charset="0"/>
                <a:cs typeface="Times New Roman" pitchFamily="16" charset="0"/>
              </a:rPr>
              <a:t>S</a:t>
            </a:r>
            <a:r>
              <a:rPr lang="en-GB" sz="2400" smtClean="0">
                <a:latin typeface="Arial" charset="0"/>
                <a:cs typeface="Arial" charset="0"/>
              </a:rPr>
              <a:t> je dvojice množin </a:t>
            </a:r>
            <a:r>
              <a:rPr lang="en-GB" sz="2400" smtClean="0">
                <a:latin typeface="Brush Script MT" charset="0"/>
                <a:cs typeface="Times New Roman" pitchFamily="16" charset="0"/>
              </a:rPr>
              <a:t>S</a:t>
            </a:r>
            <a:r>
              <a:rPr lang="en-GB" sz="2400" smtClean="0">
                <a:latin typeface="Arial" charset="0"/>
                <a:cs typeface="Arial" charset="0"/>
              </a:rPr>
              <a:t> = (A,R), kde A = {a</a:t>
            </a:r>
            <a:r>
              <a:rPr lang="en-GB" sz="2400" baseline="-30000" smtClean="0">
                <a:latin typeface="Arial" charset="0"/>
                <a:cs typeface="Arial" charset="0"/>
              </a:rPr>
              <a:t>i</a:t>
            </a:r>
            <a:r>
              <a:rPr lang="en-GB" sz="2400" smtClean="0">
                <a:latin typeface="Arial" charset="0"/>
                <a:cs typeface="Arial" charset="0"/>
              </a:rPr>
              <a:t>} je množina prvků a R = {r</a:t>
            </a:r>
            <a:r>
              <a:rPr lang="en-GB" sz="2400" baseline="-30000" smtClean="0">
                <a:latin typeface="Arial" charset="0"/>
                <a:cs typeface="Arial" charset="0"/>
              </a:rPr>
              <a:t>ij</a:t>
            </a:r>
            <a:r>
              <a:rPr lang="en-GB" sz="2400" smtClean="0">
                <a:latin typeface="Arial" charset="0"/>
                <a:cs typeface="Arial" charset="0"/>
              </a:rPr>
              <a:t>} je množina vztahů (relací) mezi prvky a</a:t>
            </a:r>
            <a:r>
              <a:rPr lang="en-GB" sz="2400" baseline="-30000" smtClean="0">
                <a:latin typeface="Arial" charset="0"/>
                <a:cs typeface="Arial" charset="0"/>
              </a:rPr>
              <a:t>i</a:t>
            </a:r>
            <a:r>
              <a:rPr lang="en-GB" sz="2400" smtClean="0">
                <a:latin typeface="Arial" charset="0"/>
                <a:cs typeface="Arial" charset="0"/>
              </a:rPr>
              <a:t> a a</a:t>
            </a:r>
            <a:r>
              <a:rPr lang="en-GB" sz="2400" baseline="-30000" smtClean="0">
                <a:latin typeface="Arial" charset="0"/>
                <a:cs typeface="Arial" charset="0"/>
              </a:rPr>
              <a:t>j</a:t>
            </a:r>
            <a:r>
              <a:rPr lang="en-GB" sz="2400" smtClean="0">
                <a:latin typeface="Arial" charset="0"/>
                <a:cs typeface="Arial" charset="0"/>
              </a:rPr>
              <a:t>, která má jako celek určité vlastnosti.</a:t>
            </a:r>
            <a:r>
              <a:rPr lang="en-GB" sz="2400" smtClean="0"/>
              <a:t>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1"/>
          <p:cNvSpPr>
            <a:spLocks noGrp="1" noChangeArrowheads="1"/>
          </p:cNvSpPr>
          <p:nvPr>
            <p:ph type="title"/>
          </p:nvPr>
        </p:nvSpPr>
        <p:spPr>
          <a:xfrm>
            <a:off x="1763688" y="188640"/>
            <a:ext cx="5943600" cy="1435100"/>
          </a:xfrm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lnSpc>
                <a:spcPct val="100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GB" dirty="0" err="1" smtClean="0"/>
              <a:t>Základní</a:t>
            </a:r>
            <a:r>
              <a:rPr lang="en-GB" dirty="0" smtClean="0"/>
              <a:t> </a:t>
            </a:r>
            <a:r>
              <a:rPr lang="en-GB" dirty="0" err="1" smtClean="0"/>
              <a:t>atributy</a:t>
            </a:r>
            <a:r>
              <a:rPr lang="en-GB" dirty="0" smtClean="0"/>
              <a:t> </a:t>
            </a:r>
            <a:r>
              <a:rPr lang="en-GB" dirty="0" err="1" smtClean="0"/>
              <a:t>systému</a:t>
            </a:r>
            <a:endParaRPr lang="en-GB" dirty="0" smtClean="0"/>
          </a:p>
        </p:txBody>
      </p:sp>
      <p:sp>
        <p:nvSpPr>
          <p:cNvPr id="39941" name="Rectangle 2"/>
          <p:cNvSpPr>
            <a:spLocks noGrp="1" noChangeArrowheads="1"/>
          </p:cNvSpPr>
          <p:nvPr>
            <p:ph idx="1"/>
          </p:nvPr>
        </p:nvSpPr>
        <p:spPr>
          <a:xfrm>
            <a:off x="304800" y="1981200"/>
            <a:ext cx="8458200" cy="4114800"/>
          </a:xfrm>
        </p:spPr>
        <p:txBody>
          <a:bodyPr/>
          <a:lstStyle/>
          <a:p>
            <a:pPr algn="just" eaLnBrk="1" hangingPunct="1">
              <a:lnSpc>
                <a:spcPct val="100000"/>
              </a:lnSpc>
              <a:spcBef>
                <a:spcPts val="700"/>
              </a:spcBef>
              <a:buFont typeface="Arial" charset="0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sz="2800" u="sng" smtClean="0">
                <a:latin typeface="Arial" charset="0"/>
                <a:cs typeface="Arial" charset="0"/>
              </a:rPr>
              <a:t>Struktura</a:t>
            </a:r>
            <a:r>
              <a:rPr lang="en-GB" sz="2800" smtClean="0">
                <a:latin typeface="Arial" charset="0"/>
                <a:cs typeface="Arial" charset="0"/>
              </a:rPr>
              <a:t> je dána množinou všech vazeb (vztahů, relací) mezi prvky a různými podsystémy daného systému.</a:t>
            </a:r>
          </a:p>
          <a:p>
            <a:pPr algn="just" eaLnBrk="1" hangingPunct="1">
              <a:lnSpc>
                <a:spcPct val="100000"/>
              </a:lnSpc>
              <a:spcBef>
                <a:spcPts val="700"/>
              </a:spcBef>
              <a:buFont typeface="Arial" charset="0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sz="2800" u="sng" smtClean="0">
                <a:latin typeface="Arial" charset="0"/>
                <a:cs typeface="Arial" charset="0"/>
              </a:rPr>
              <a:t>Chování</a:t>
            </a:r>
            <a:r>
              <a:rPr lang="en-GB" sz="2800" smtClean="0">
                <a:latin typeface="Arial" charset="0"/>
                <a:cs typeface="Arial" charset="0"/>
              </a:rPr>
              <a:t> je projevem dynamiky systému. (Dynamika je schopnost vyvolat změnu v systému, zejména jeho stavu. Dynamika je vlastností prvků systému, vazby jsou jejími iniciátory (vstupy), resp. nositeli důsledků (výstupy))</a:t>
            </a:r>
            <a:r>
              <a:rPr lang="en-GB" sz="2800" smtClean="0">
                <a:latin typeface="Arial" charset="0"/>
              </a:rPr>
              <a:t>.</a:t>
            </a:r>
          </a:p>
          <a:p>
            <a:pPr eaLnBrk="1" hangingPunct="1">
              <a:lnSpc>
                <a:spcPct val="100000"/>
              </a:lnSpc>
              <a:spcBef>
                <a:spcPts val="700"/>
              </a:spcBef>
              <a:buFont typeface="Arial" charset="0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endParaRPr lang="en-GB" sz="2800" smtClean="0">
              <a:latin typeface="Arial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Požadavky předmětu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Docházka na cvičení</a:t>
            </a:r>
          </a:p>
          <a:p>
            <a:r>
              <a:rPr lang="cs-CZ" dirty="0" smtClean="0"/>
              <a:t>Odevzdání</a:t>
            </a:r>
            <a:r>
              <a:rPr lang="cs-CZ" baseline="0" dirty="0" smtClean="0"/>
              <a:t> všech úloh ze cvičení</a:t>
            </a:r>
          </a:p>
          <a:p>
            <a:r>
              <a:rPr lang="cs-CZ" baseline="0" dirty="0" smtClean="0"/>
              <a:t>Dobrá semestrální práce</a:t>
            </a:r>
          </a:p>
          <a:p>
            <a:r>
              <a:rPr lang="cs-CZ" baseline="0" dirty="0" smtClean="0"/>
              <a:t>Ústní (= vyhazovací) zkouška</a:t>
            </a:r>
            <a:endParaRPr lang="cs-CZ" dirty="0"/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2372" y="0"/>
            <a:ext cx="8219256" cy="1008113"/>
          </a:xfrm>
        </p:spPr>
        <p:txBody>
          <a:bodyPr/>
          <a:lstStyle/>
          <a:p>
            <a:pPr algn="ctr"/>
            <a:r>
              <a:rPr lang="cs-CZ" dirty="0" smtClean="0"/>
              <a:t>Blokové schéma systému</a:t>
            </a:r>
            <a:endParaRPr lang="cs-CZ" dirty="0"/>
          </a:p>
        </p:txBody>
      </p:sp>
      <p:sp>
        <p:nvSpPr>
          <p:cNvPr id="25" name="Obdélník 24"/>
          <p:cNvSpPr/>
          <p:nvPr/>
        </p:nvSpPr>
        <p:spPr>
          <a:xfrm>
            <a:off x="3491880" y="2348880"/>
            <a:ext cx="2808312" cy="2376264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cs-CZ" sz="9600" dirty="0" smtClean="0">
                <a:solidFill>
                  <a:srgbClr val="FF0000"/>
                </a:solidFill>
              </a:rPr>
              <a:t> S </a:t>
            </a:r>
            <a:endParaRPr lang="cs-CZ" sz="9600" dirty="0">
              <a:solidFill>
                <a:srgbClr val="FF0000"/>
              </a:solidFill>
            </a:endParaRPr>
          </a:p>
        </p:txBody>
      </p:sp>
      <p:sp>
        <p:nvSpPr>
          <p:cNvPr id="26" name="TextovéPole 25"/>
          <p:cNvSpPr txBox="1"/>
          <p:nvPr/>
        </p:nvSpPr>
        <p:spPr>
          <a:xfrm>
            <a:off x="5220072" y="3717032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rgbClr val="FF0000"/>
                </a:solidFill>
              </a:rPr>
              <a:t>X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38" name="TextovéPole 37"/>
          <p:cNvSpPr txBox="1"/>
          <p:nvPr/>
        </p:nvSpPr>
        <p:spPr>
          <a:xfrm>
            <a:off x="5724128" y="3247816"/>
            <a:ext cx="57606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x</a:t>
            </a:r>
            <a:r>
              <a:rPr lang="cs-CZ" baseline="-25000" dirty="0" smtClean="0">
                <a:solidFill>
                  <a:srgbClr val="FF0000"/>
                </a:solidFill>
              </a:rPr>
              <a:t>1 </a:t>
            </a:r>
            <a:r>
              <a:rPr lang="cs-CZ" dirty="0" smtClean="0">
                <a:solidFill>
                  <a:srgbClr val="FF0000"/>
                </a:solidFill>
              </a:rPr>
              <a:t>x</a:t>
            </a:r>
            <a:r>
              <a:rPr lang="cs-CZ" baseline="-25000" dirty="0" smtClean="0">
                <a:solidFill>
                  <a:srgbClr val="FF0000"/>
                </a:solidFill>
              </a:rPr>
              <a:t>2</a:t>
            </a:r>
          </a:p>
          <a:p>
            <a:r>
              <a:rPr lang="cs-CZ" baseline="-25000" dirty="0" smtClean="0">
                <a:solidFill>
                  <a:srgbClr val="FF0000"/>
                </a:solidFill>
              </a:rPr>
              <a:t>.</a:t>
            </a:r>
          </a:p>
          <a:p>
            <a:r>
              <a:rPr lang="cs-CZ" baseline="-25000" dirty="0" smtClean="0">
                <a:solidFill>
                  <a:srgbClr val="FF0000"/>
                </a:solidFill>
              </a:rPr>
              <a:t>.</a:t>
            </a:r>
          </a:p>
          <a:p>
            <a:r>
              <a:rPr lang="cs-CZ" baseline="-25000" dirty="0" smtClean="0">
                <a:solidFill>
                  <a:srgbClr val="FF0000"/>
                </a:solidFill>
              </a:rPr>
              <a:t>.</a:t>
            </a:r>
          </a:p>
          <a:p>
            <a:r>
              <a:rPr lang="cs-CZ" dirty="0" err="1" smtClean="0">
                <a:solidFill>
                  <a:srgbClr val="FF0000"/>
                </a:solidFill>
              </a:rPr>
              <a:t>x</a:t>
            </a:r>
            <a:r>
              <a:rPr lang="cs-CZ" baseline="-25000" dirty="0" err="1" smtClean="0">
                <a:solidFill>
                  <a:srgbClr val="FF0000"/>
                </a:solidFill>
              </a:rPr>
              <a:t>m</a:t>
            </a:r>
            <a:endParaRPr lang="cs-CZ" baseline="-25000" dirty="0">
              <a:solidFill>
                <a:srgbClr val="FF0000"/>
              </a:solidFill>
            </a:endParaRPr>
          </a:p>
        </p:txBody>
      </p:sp>
      <p:grpSp>
        <p:nvGrpSpPr>
          <p:cNvPr id="46" name="Skupina 45"/>
          <p:cNvGrpSpPr/>
          <p:nvPr/>
        </p:nvGrpSpPr>
        <p:grpSpPr>
          <a:xfrm>
            <a:off x="539552" y="1556792"/>
            <a:ext cx="2952328" cy="3096344"/>
            <a:chOff x="539552" y="1556792"/>
            <a:chExt cx="2952328" cy="3096344"/>
          </a:xfrm>
        </p:grpSpPr>
        <p:sp>
          <p:nvSpPr>
            <p:cNvPr id="27" name="TextovéPole 26"/>
            <p:cNvSpPr txBox="1"/>
            <p:nvPr/>
          </p:nvSpPr>
          <p:spPr>
            <a:xfrm>
              <a:off x="1115616" y="3429000"/>
              <a:ext cx="36004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b="1" dirty="0" smtClean="0"/>
                <a:t>u</a:t>
              </a:r>
              <a:endParaRPr lang="cs-CZ" b="1" dirty="0"/>
            </a:p>
          </p:txBody>
        </p:sp>
        <p:cxnSp>
          <p:nvCxnSpPr>
            <p:cNvPr id="29" name="Přímá spojovací šipka 28"/>
            <p:cNvCxnSpPr/>
            <p:nvPr/>
          </p:nvCxnSpPr>
          <p:spPr>
            <a:xfrm>
              <a:off x="2771800" y="2492896"/>
              <a:ext cx="720080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Přímá spojovací šipka 29"/>
            <p:cNvCxnSpPr/>
            <p:nvPr/>
          </p:nvCxnSpPr>
          <p:spPr>
            <a:xfrm>
              <a:off x="2771800" y="2780928"/>
              <a:ext cx="720080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Přímá spojovací šipka 30"/>
            <p:cNvCxnSpPr/>
            <p:nvPr/>
          </p:nvCxnSpPr>
          <p:spPr>
            <a:xfrm>
              <a:off x="2771800" y="4509120"/>
              <a:ext cx="720080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5" name="TextovéPole 34"/>
            <p:cNvSpPr txBox="1"/>
            <p:nvPr/>
          </p:nvSpPr>
          <p:spPr>
            <a:xfrm>
              <a:off x="2339752" y="2267580"/>
              <a:ext cx="43204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dirty="0" smtClean="0"/>
                <a:t>u</a:t>
              </a:r>
              <a:r>
                <a:rPr lang="cs-CZ" baseline="-25000" dirty="0" smtClean="0"/>
                <a:t>1</a:t>
              </a:r>
              <a:endParaRPr lang="cs-CZ" baseline="-25000" dirty="0"/>
            </a:p>
          </p:txBody>
        </p:sp>
        <p:sp>
          <p:nvSpPr>
            <p:cNvPr id="36" name="TextovéPole 35"/>
            <p:cNvSpPr txBox="1"/>
            <p:nvPr/>
          </p:nvSpPr>
          <p:spPr>
            <a:xfrm>
              <a:off x="2339752" y="2564904"/>
              <a:ext cx="43204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dirty="0" smtClean="0"/>
                <a:t>u</a:t>
              </a:r>
              <a:r>
                <a:rPr lang="cs-CZ" baseline="-25000" dirty="0" smtClean="0"/>
                <a:t>2</a:t>
              </a:r>
              <a:endParaRPr lang="cs-CZ" baseline="-25000" dirty="0"/>
            </a:p>
          </p:txBody>
        </p:sp>
        <p:sp>
          <p:nvSpPr>
            <p:cNvPr id="37" name="TextovéPole 36"/>
            <p:cNvSpPr txBox="1"/>
            <p:nvPr/>
          </p:nvSpPr>
          <p:spPr>
            <a:xfrm>
              <a:off x="2339752" y="4283804"/>
              <a:ext cx="43204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dirty="0" err="1" smtClean="0"/>
                <a:t>u</a:t>
              </a:r>
              <a:r>
                <a:rPr lang="cs-CZ" baseline="-25000" dirty="0" err="1" smtClean="0"/>
                <a:t>n</a:t>
              </a:r>
              <a:endParaRPr lang="cs-CZ" baseline="-25000" dirty="0"/>
            </a:p>
          </p:txBody>
        </p:sp>
        <p:sp>
          <p:nvSpPr>
            <p:cNvPr id="42" name="TextovéPole 41"/>
            <p:cNvSpPr txBox="1"/>
            <p:nvPr/>
          </p:nvSpPr>
          <p:spPr>
            <a:xfrm>
              <a:off x="2492152" y="3203684"/>
              <a:ext cx="432048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dirty="0" smtClean="0"/>
                <a:t>.</a:t>
              </a:r>
            </a:p>
            <a:p>
              <a:r>
                <a:rPr lang="cs-CZ" baseline="-25000" dirty="0" smtClean="0"/>
                <a:t>.</a:t>
              </a:r>
            </a:p>
            <a:p>
              <a:r>
                <a:rPr lang="cs-CZ" baseline="-25000" dirty="0" smtClean="0"/>
                <a:t>.</a:t>
              </a:r>
              <a:endParaRPr lang="cs-CZ" baseline="-25000" dirty="0"/>
            </a:p>
          </p:txBody>
        </p:sp>
        <p:sp>
          <p:nvSpPr>
            <p:cNvPr id="43" name="TextovéPole 42"/>
            <p:cNvSpPr txBox="1"/>
            <p:nvPr/>
          </p:nvSpPr>
          <p:spPr>
            <a:xfrm>
              <a:off x="539552" y="1556792"/>
              <a:ext cx="88357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i="1" dirty="0" smtClean="0"/>
                <a:t>vstupy</a:t>
              </a:r>
              <a:endParaRPr lang="cs-CZ" i="1" dirty="0"/>
            </a:p>
          </p:txBody>
        </p:sp>
      </p:grpSp>
      <p:sp>
        <p:nvSpPr>
          <p:cNvPr id="45" name="TextovéPole 44"/>
          <p:cNvSpPr txBox="1"/>
          <p:nvPr/>
        </p:nvSpPr>
        <p:spPr>
          <a:xfrm>
            <a:off x="4572000" y="5013176"/>
            <a:ext cx="21178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i="1" dirty="0" smtClean="0">
                <a:solidFill>
                  <a:srgbClr val="FF0000"/>
                </a:solidFill>
              </a:rPr>
              <a:t>Stavové proměnné</a:t>
            </a:r>
            <a:endParaRPr lang="cs-CZ" i="1" dirty="0">
              <a:solidFill>
                <a:srgbClr val="FF0000"/>
              </a:solidFill>
            </a:endParaRPr>
          </a:p>
        </p:txBody>
      </p:sp>
      <p:grpSp>
        <p:nvGrpSpPr>
          <p:cNvPr id="49" name="Skupina 48"/>
          <p:cNvGrpSpPr/>
          <p:nvPr/>
        </p:nvGrpSpPr>
        <p:grpSpPr>
          <a:xfrm>
            <a:off x="6300192" y="1556792"/>
            <a:ext cx="1872208" cy="3177644"/>
            <a:chOff x="6300192" y="1556792"/>
            <a:chExt cx="1872208" cy="3177644"/>
          </a:xfrm>
        </p:grpSpPr>
        <p:sp>
          <p:nvSpPr>
            <p:cNvPr id="39" name="TextovéPole 38"/>
            <p:cNvSpPr txBox="1"/>
            <p:nvPr/>
          </p:nvSpPr>
          <p:spPr>
            <a:xfrm>
              <a:off x="7020272" y="2348880"/>
              <a:ext cx="43204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dirty="0" smtClean="0"/>
                <a:t>y</a:t>
              </a:r>
              <a:r>
                <a:rPr lang="cs-CZ" baseline="-25000" dirty="0" smtClean="0"/>
                <a:t>1</a:t>
              </a:r>
              <a:endParaRPr lang="cs-CZ" baseline="-25000" dirty="0"/>
            </a:p>
          </p:txBody>
        </p:sp>
        <p:sp>
          <p:nvSpPr>
            <p:cNvPr id="40" name="TextovéPole 39"/>
            <p:cNvSpPr txBox="1"/>
            <p:nvPr/>
          </p:nvSpPr>
          <p:spPr>
            <a:xfrm>
              <a:off x="7020272" y="2646204"/>
              <a:ext cx="43204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dirty="0" smtClean="0"/>
                <a:t>y</a:t>
              </a:r>
              <a:r>
                <a:rPr lang="cs-CZ" baseline="-25000" dirty="0" smtClean="0"/>
                <a:t>2</a:t>
              </a:r>
              <a:endParaRPr lang="cs-CZ" baseline="-25000" dirty="0"/>
            </a:p>
          </p:txBody>
        </p:sp>
        <p:grpSp>
          <p:nvGrpSpPr>
            <p:cNvPr id="48" name="Skupina 47"/>
            <p:cNvGrpSpPr/>
            <p:nvPr/>
          </p:nvGrpSpPr>
          <p:grpSpPr>
            <a:xfrm>
              <a:off x="6300192" y="1556792"/>
              <a:ext cx="1872208" cy="3177644"/>
              <a:chOff x="6300192" y="1556792"/>
              <a:chExt cx="1872208" cy="3177644"/>
            </a:xfrm>
          </p:grpSpPr>
          <p:sp>
            <p:nvSpPr>
              <p:cNvPr id="28" name="TextovéPole 27"/>
              <p:cNvSpPr txBox="1"/>
              <p:nvPr/>
            </p:nvSpPr>
            <p:spPr>
              <a:xfrm>
                <a:off x="7812360" y="3581400"/>
                <a:ext cx="36004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b="1" dirty="0" smtClean="0"/>
                  <a:t>y</a:t>
                </a:r>
                <a:endParaRPr lang="cs-CZ" b="1" dirty="0"/>
              </a:p>
            </p:txBody>
          </p:sp>
          <p:cxnSp>
            <p:nvCxnSpPr>
              <p:cNvPr id="32" name="Přímá spojovací šipka 31"/>
              <p:cNvCxnSpPr/>
              <p:nvPr/>
            </p:nvCxnSpPr>
            <p:spPr>
              <a:xfrm>
                <a:off x="6300192" y="2564904"/>
                <a:ext cx="720080" cy="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Přímá spojovací šipka 32"/>
              <p:cNvCxnSpPr/>
              <p:nvPr/>
            </p:nvCxnSpPr>
            <p:spPr>
              <a:xfrm>
                <a:off x="6300192" y="2780928"/>
                <a:ext cx="720080" cy="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Přímá spojovací šipka 33"/>
              <p:cNvCxnSpPr/>
              <p:nvPr/>
            </p:nvCxnSpPr>
            <p:spPr>
              <a:xfrm>
                <a:off x="6300192" y="4509120"/>
                <a:ext cx="720080" cy="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1" name="TextovéPole 40"/>
              <p:cNvSpPr txBox="1"/>
              <p:nvPr/>
            </p:nvSpPr>
            <p:spPr>
              <a:xfrm>
                <a:off x="7020272" y="4365104"/>
                <a:ext cx="43204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dirty="0" err="1" smtClean="0"/>
                  <a:t>y</a:t>
                </a:r>
                <a:r>
                  <a:rPr lang="cs-CZ" baseline="-25000" dirty="0" err="1" smtClean="0"/>
                  <a:t>r</a:t>
                </a:r>
                <a:endParaRPr lang="cs-CZ" baseline="-25000" dirty="0"/>
              </a:p>
            </p:txBody>
          </p:sp>
          <p:sp>
            <p:nvSpPr>
              <p:cNvPr id="44" name="TextovéPole 43"/>
              <p:cNvSpPr txBox="1"/>
              <p:nvPr/>
            </p:nvSpPr>
            <p:spPr>
              <a:xfrm>
                <a:off x="6876256" y="1556792"/>
                <a:ext cx="101341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cs-CZ" i="1" dirty="0" smtClean="0"/>
                  <a:t>výstupy</a:t>
                </a:r>
                <a:endParaRPr lang="cs-CZ" i="1" dirty="0"/>
              </a:p>
            </p:txBody>
          </p:sp>
          <p:sp>
            <p:nvSpPr>
              <p:cNvPr id="47" name="TextovéPole 46"/>
              <p:cNvSpPr txBox="1"/>
              <p:nvPr/>
            </p:nvSpPr>
            <p:spPr>
              <a:xfrm>
                <a:off x="6516216" y="3212976"/>
                <a:ext cx="432048" cy="7386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dirty="0" smtClean="0"/>
                  <a:t>.</a:t>
                </a:r>
              </a:p>
              <a:p>
                <a:r>
                  <a:rPr lang="cs-CZ" baseline="-25000" dirty="0" smtClean="0"/>
                  <a:t>.</a:t>
                </a:r>
              </a:p>
              <a:p>
                <a:r>
                  <a:rPr lang="cs-CZ" baseline="-25000" dirty="0" smtClean="0"/>
                  <a:t>.</a:t>
                </a:r>
                <a:endParaRPr lang="cs-CZ" baseline="-25000" dirty="0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38" grpId="0"/>
      <p:bldP spid="45" grpId="0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Struktura bloků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Sériové</a:t>
            </a:r>
          </a:p>
          <a:p>
            <a:r>
              <a:rPr lang="cs-CZ" dirty="0" smtClean="0"/>
              <a:t>Paralelní</a:t>
            </a:r>
          </a:p>
          <a:p>
            <a:r>
              <a:rPr lang="cs-CZ" dirty="0" smtClean="0"/>
              <a:t>Zpětná vazba</a:t>
            </a:r>
            <a:endParaRPr lang="cs-CZ" dirty="0"/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Zpracování výsledků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Průběh hodnoty</a:t>
            </a:r>
          </a:p>
          <a:p>
            <a:r>
              <a:rPr lang="cs-CZ" dirty="0" smtClean="0"/>
              <a:t>Vizualizace, animace</a:t>
            </a:r>
          </a:p>
          <a:p>
            <a:endParaRPr lang="cs-CZ" dirty="0" smtClean="0"/>
          </a:p>
          <a:p>
            <a:r>
              <a:rPr lang="cs-CZ" dirty="0" smtClean="0"/>
              <a:t>Analýza</a:t>
            </a:r>
          </a:p>
          <a:p>
            <a:pPr lvl="1"/>
            <a:r>
              <a:rPr lang="cs-CZ" dirty="0" smtClean="0"/>
              <a:t>Intuitivní</a:t>
            </a:r>
          </a:p>
          <a:p>
            <a:pPr lvl="1"/>
            <a:r>
              <a:rPr lang="cs-CZ" dirty="0" smtClean="0"/>
              <a:t>Statistické</a:t>
            </a:r>
          </a:p>
          <a:p>
            <a:pPr lvl="1"/>
            <a:r>
              <a:rPr lang="cs-CZ" dirty="0" smtClean="0"/>
              <a:t>Automatické (optimalizace)</a:t>
            </a:r>
          </a:p>
          <a:p>
            <a:pPr lvl="1"/>
            <a:r>
              <a:rPr lang="cs-CZ" dirty="0" smtClean="0"/>
              <a:t>Porovnání s měřením</a:t>
            </a:r>
            <a:endParaRPr lang="cs-CZ" dirty="0"/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1"/>
          <p:cNvSpPr>
            <a:spLocks noGrp="1" noChangeArrowheads="1"/>
          </p:cNvSpPr>
          <p:nvPr>
            <p:ph type="title"/>
          </p:nvPr>
        </p:nvSpPr>
        <p:spPr>
          <a:xfrm>
            <a:off x="1600200" y="-387424"/>
            <a:ext cx="5943600" cy="1435100"/>
          </a:xfrm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lnSpc>
                <a:spcPct val="100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GB" dirty="0" err="1" smtClean="0"/>
              <a:t>Základní</a:t>
            </a:r>
            <a:r>
              <a:rPr lang="en-GB" dirty="0" smtClean="0"/>
              <a:t> </a:t>
            </a:r>
            <a:r>
              <a:rPr lang="en-GB" dirty="0" err="1" smtClean="0"/>
              <a:t>atributy</a:t>
            </a:r>
            <a:r>
              <a:rPr lang="en-GB" dirty="0" smtClean="0"/>
              <a:t> </a:t>
            </a:r>
            <a:r>
              <a:rPr lang="en-GB" dirty="0" err="1" smtClean="0"/>
              <a:t>systému</a:t>
            </a:r>
            <a:endParaRPr lang="en-GB" dirty="0" smtClean="0"/>
          </a:p>
        </p:txBody>
      </p:sp>
      <p:sp>
        <p:nvSpPr>
          <p:cNvPr id="43013" name="Rectangle 2"/>
          <p:cNvSpPr>
            <a:spLocks noGrp="1" noChangeArrowheads="1"/>
          </p:cNvSpPr>
          <p:nvPr>
            <p:ph idx="1"/>
          </p:nvPr>
        </p:nvSpPr>
        <p:spPr>
          <a:xfrm>
            <a:off x="342900" y="3717032"/>
            <a:ext cx="8458200" cy="4248472"/>
          </a:xfrm>
        </p:spPr>
        <p:txBody>
          <a:bodyPr/>
          <a:lstStyle/>
          <a:p>
            <a:pPr algn="just" eaLnBrk="1" hangingPunct="1">
              <a:lnSpc>
                <a:spcPct val="90000"/>
              </a:lnSpc>
              <a:spcBef>
                <a:spcPts val="500"/>
              </a:spcBef>
              <a:buFont typeface="Arial" charset="0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sz="2000" u="sng" dirty="0" err="1" smtClean="0">
                <a:latin typeface="Arial" charset="0"/>
                <a:cs typeface="Arial" charset="0"/>
              </a:rPr>
              <a:t>Okolí</a:t>
            </a:r>
            <a:r>
              <a:rPr lang="en-GB" sz="2000" dirty="0" smtClean="0">
                <a:latin typeface="Arial" charset="0"/>
                <a:cs typeface="Arial" charset="0"/>
              </a:rPr>
              <a:t> </a:t>
            </a:r>
            <a:r>
              <a:rPr lang="en-GB" sz="2000" dirty="0" err="1" smtClean="0">
                <a:latin typeface="Arial" charset="0"/>
                <a:cs typeface="Arial" charset="0"/>
              </a:rPr>
              <a:t>systému</a:t>
            </a:r>
            <a:r>
              <a:rPr lang="en-GB" sz="2000" dirty="0" smtClean="0">
                <a:latin typeface="Arial" charset="0"/>
                <a:cs typeface="Arial" charset="0"/>
              </a:rPr>
              <a:t> je </a:t>
            </a:r>
            <a:r>
              <a:rPr lang="en-GB" sz="2000" dirty="0" err="1" smtClean="0">
                <a:latin typeface="Arial" charset="0"/>
                <a:cs typeface="Arial" charset="0"/>
              </a:rPr>
              <a:t>tvořeno</a:t>
            </a:r>
            <a:r>
              <a:rPr lang="en-GB" sz="2000" dirty="0" smtClean="0">
                <a:latin typeface="Arial" charset="0"/>
                <a:cs typeface="Arial" charset="0"/>
              </a:rPr>
              <a:t> </a:t>
            </a:r>
            <a:r>
              <a:rPr lang="en-GB" sz="2000" dirty="0" err="1" smtClean="0">
                <a:latin typeface="Arial" charset="0"/>
                <a:cs typeface="Arial" charset="0"/>
              </a:rPr>
              <a:t>množinou</a:t>
            </a:r>
            <a:r>
              <a:rPr lang="en-GB" sz="2000" dirty="0" smtClean="0">
                <a:latin typeface="Arial" charset="0"/>
                <a:cs typeface="Arial" charset="0"/>
              </a:rPr>
              <a:t> </a:t>
            </a:r>
            <a:r>
              <a:rPr lang="en-GB" sz="2000" dirty="0" err="1" smtClean="0">
                <a:latin typeface="Arial" charset="0"/>
                <a:cs typeface="Arial" charset="0"/>
              </a:rPr>
              <a:t>prvků</a:t>
            </a:r>
            <a:r>
              <a:rPr lang="en-GB" sz="2000" dirty="0" smtClean="0">
                <a:latin typeface="Arial" charset="0"/>
                <a:cs typeface="Arial" charset="0"/>
              </a:rPr>
              <a:t>, </a:t>
            </a:r>
            <a:r>
              <a:rPr lang="en-GB" sz="2000" dirty="0" err="1" smtClean="0">
                <a:latin typeface="Arial" charset="0"/>
                <a:cs typeface="Arial" charset="0"/>
              </a:rPr>
              <a:t>které</a:t>
            </a:r>
            <a:r>
              <a:rPr lang="en-GB" sz="2000" dirty="0" smtClean="0">
                <a:latin typeface="Arial" charset="0"/>
                <a:cs typeface="Arial" charset="0"/>
              </a:rPr>
              <a:t> </a:t>
            </a:r>
            <a:r>
              <a:rPr lang="en-GB" sz="2000" dirty="0" err="1" smtClean="0">
                <a:latin typeface="Arial" charset="0"/>
                <a:cs typeface="Arial" charset="0"/>
              </a:rPr>
              <a:t>nejsou</a:t>
            </a:r>
            <a:r>
              <a:rPr lang="en-GB" sz="2000" dirty="0" smtClean="0">
                <a:latin typeface="Arial" charset="0"/>
                <a:cs typeface="Arial" charset="0"/>
              </a:rPr>
              <a:t> </a:t>
            </a:r>
            <a:r>
              <a:rPr lang="en-GB" sz="2000" dirty="0" err="1" smtClean="0">
                <a:latin typeface="Arial" charset="0"/>
                <a:cs typeface="Arial" charset="0"/>
              </a:rPr>
              <a:t>součástí</a:t>
            </a:r>
            <a:r>
              <a:rPr lang="en-GB" sz="2000" dirty="0" smtClean="0">
                <a:latin typeface="Arial" charset="0"/>
                <a:cs typeface="Arial" charset="0"/>
              </a:rPr>
              <a:t> </a:t>
            </a:r>
            <a:r>
              <a:rPr lang="en-GB" sz="2000" dirty="0" err="1" smtClean="0">
                <a:latin typeface="Arial" charset="0"/>
                <a:cs typeface="Arial" charset="0"/>
              </a:rPr>
              <a:t>daného</a:t>
            </a:r>
            <a:r>
              <a:rPr lang="en-GB" sz="2000" dirty="0" smtClean="0">
                <a:latin typeface="Arial" charset="0"/>
                <a:cs typeface="Arial" charset="0"/>
              </a:rPr>
              <a:t> </a:t>
            </a:r>
            <a:r>
              <a:rPr lang="en-GB" sz="2000" dirty="0" err="1" smtClean="0">
                <a:latin typeface="Arial" charset="0"/>
                <a:cs typeface="Arial" charset="0"/>
              </a:rPr>
              <a:t>systému</a:t>
            </a:r>
            <a:r>
              <a:rPr lang="en-GB" sz="2000" dirty="0" smtClean="0">
                <a:latin typeface="Arial" charset="0"/>
                <a:cs typeface="Arial" charset="0"/>
              </a:rPr>
              <a:t>, ale </a:t>
            </a:r>
            <a:r>
              <a:rPr lang="en-GB" sz="2000" dirty="0" err="1" smtClean="0">
                <a:latin typeface="Arial" charset="0"/>
                <a:cs typeface="Arial" charset="0"/>
              </a:rPr>
              <a:t>jsou</a:t>
            </a:r>
            <a:r>
              <a:rPr lang="en-GB" sz="2000" dirty="0" smtClean="0">
                <a:latin typeface="Arial" charset="0"/>
                <a:cs typeface="Arial" charset="0"/>
              </a:rPr>
              <a:t> s </a:t>
            </a:r>
            <a:r>
              <a:rPr lang="en-GB" sz="2000" dirty="0" err="1" smtClean="0">
                <a:latin typeface="Arial" charset="0"/>
                <a:cs typeface="Arial" charset="0"/>
              </a:rPr>
              <a:t>ním</a:t>
            </a:r>
            <a:r>
              <a:rPr lang="en-GB" sz="2000" dirty="0" smtClean="0">
                <a:latin typeface="Arial" charset="0"/>
                <a:cs typeface="Arial" charset="0"/>
              </a:rPr>
              <a:t> </a:t>
            </a:r>
            <a:r>
              <a:rPr lang="en-GB" sz="2000" dirty="0" err="1" smtClean="0">
                <a:latin typeface="Arial" charset="0"/>
                <a:cs typeface="Arial" charset="0"/>
              </a:rPr>
              <a:t>významně</a:t>
            </a:r>
            <a:r>
              <a:rPr lang="en-GB" sz="2000" dirty="0" smtClean="0">
                <a:latin typeface="Arial" charset="0"/>
                <a:cs typeface="Arial" charset="0"/>
              </a:rPr>
              <a:t> </a:t>
            </a:r>
            <a:r>
              <a:rPr lang="en-GB" sz="2000" dirty="0" err="1" smtClean="0">
                <a:latin typeface="Arial" charset="0"/>
                <a:cs typeface="Arial" charset="0"/>
              </a:rPr>
              <a:t>svázány</a:t>
            </a:r>
            <a:r>
              <a:rPr lang="en-GB" sz="2000" dirty="0" smtClean="0">
                <a:latin typeface="Arial" charset="0"/>
                <a:cs typeface="Arial" charset="0"/>
              </a:rPr>
              <a:t>. </a:t>
            </a:r>
            <a:r>
              <a:rPr lang="en-GB" sz="2000" dirty="0" err="1" smtClean="0">
                <a:latin typeface="Arial" charset="0"/>
                <a:cs typeface="Arial" charset="0"/>
              </a:rPr>
              <a:t>Systém</a:t>
            </a:r>
            <a:r>
              <a:rPr lang="en-GB" sz="2000" dirty="0" smtClean="0">
                <a:latin typeface="Arial" charset="0"/>
                <a:cs typeface="Arial" charset="0"/>
              </a:rPr>
              <a:t> a </a:t>
            </a:r>
            <a:r>
              <a:rPr lang="en-GB" sz="2000" dirty="0" err="1" smtClean="0">
                <a:latin typeface="Arial" charset="0"/>
                <a:cs typeface="Arial" charset="0"/>
              </a:rPr>
              <a:t>jeho</a:t>
            </a:r>
            <a:r>
              <a:rPr lang="en-GB" sz="2000" dirty="0" smtClean="0">
                <a:latin typeface="Arial" charset="0"/>
                <a:cs typeface="Arial" charset="0"/>
              </a:rPr>
              <a:t> </a:t>
            </a:r>
            <a:r>
              <a:rPr lang="en-GB" sz="2000" dirty="0" err="1" smtClean="0">
                <a:latin typeface="Arial" charset="0"/>
                <a:cs typeface="Arial" charset="0"/>
              </a:rPr>
              <a:t>okolí</a:t>
            </a:r>
            <a:r>
              <a:rPr lang="en-GB" sz="2000" dirty="0" smtClean="0">
                <a:latin typeface="Arial" charset="0"/>
                <a:cs typeface="Arial" charset="0"/>
              </a:rPr>
              <a:t> </a:t>
            </a:r>
            <a:r>
              <a:rPr lang="en-GB" sz="2000" dirty="0" err="1" smtClean="0">
                <a:latin typeface="Arial" charset="0"/>
                <a:cs typeface="Arial" charset="0"/>
              </a:rPr>
              <a:t>jsou</a:t>
            </a:r>
            <a:r>
              <a:rPr lang="en-GB" sz="2000" dirty="0" smtClean="0">
                <a:latin typeface="Arial" charset="0"/>
                <a:cs typeface="Arial" charset="0"/>
              </a:rPr>
              <a:t> </a:t>
            </a:r>
            <a:r>
              <a:rPr lang="en-GB" sz="2000" dirty="0" err="1" smtClean="0">
                <a:latin typeface="Arial" charset="0"/>
                <a:cs typeface="Arial" charset="0"/>
              </a:rPr>
              <a:t>jednak</a:t>
            </a:r>
            <a:r>
              <a:rPr lang="en-GB" sz="2000" dirty="0" smtClean="0">
                <a:latin typeface="Arial" charset="0"/>
                <a:cs typeface="Arial" charset="0"/>
              </a:rPr>
              <a:t> </a:t>
            </a:r>
            <a:r>
              <a:rPr lang="en-GB" sz="2000" dirty="0" err="1" smtClean="0">
                <a:latin typeface="Arial" charset="0"/>
                <a:cs typeface="Arial" charset="0"/>
              </a:rPr>
              <a:t>objektivní</a:t>
            </a:r>
            <a:r>
              <a:rPr lang="en-GB" sz="2000" dirty="0" smtClean="0">
                <a:latin typeface="Arial" charset="0"/>
                <a:cs typeface="Arial" charset="0"/>
              </a:rPr>
              <a:t> </a:t>
            </a:r>
            <a:r>
              <a:rPr lang="en-GB" sz="2000" dirty="0" err="1" smtClean="0">
                <a:latin typeface="Arial" charset="0"/>
                <a:cs typeface="Arial" charset="0"/>
              </a:rPr>
              <a:t>skutečností</a:t>
            </a:r>
            <a:r>
              <a:rPr lang="en-GB" sz="2000" dirty="0" smtClean="0">
                <a:latin typeface="Arial" charset="0"/>
                <a:cs typeface="Arial" charset="0"/>
              </a:rPr>
              <a:t>, ale </a:t>
            </a:r>
            <a:r>
              <a:rPr lang="en-GB" sz="2000" dirty="0" err="1" smtClean="0">
                <a:latin typeface="Arial" charset="0"/>
                <a:cs typeface="Arial" charset="0"/>
              </a:rPr>
              <a:t>jsou</a:t>
            </a:r>
            <a:r>
              <a:rPr lang="en-GB" sz="2000" dirty="0" smtClean="0">
                <a:latin typeface="Arial" charset="0"/>
                <a:cs typeface="Arial" charset="0"/>
              </a:rPr>
              <a:t> </a:t>
            </a:r>
            <a:r>
              <a:rPr lang="en-GB" sz="2000" dirty="0" err="1" smtClean="0">
                <a:latin typeface="Arial" charset="0"/>
                <a:cs typeface="Arial" charset="0"/>
              </a:rPr>
              <a:t>dány</a:t>
            </a:r>
            <a:r>
              <a:rPr lang="en-GB" sz="2000" dirty="0" smtClean="0">
                <a:latin typeface="Arial" charset="0"/>
                <a:cs typeface="Arial" charset="0"/>
              </a:rPr>
              <a:t> </a:t>
            </a:r>
            <a:r>
              <a:rPr lang="en-GB" sz="2000" dirty="0" err="1" smtClean="0">
                <a:latin typeface="Arial" charset="0"/>
                <a:cs typeface="Arial" charset="0"/>
              </a:rPr>
              <a:t>i</a:t>
            </a:r>
            <a:r>
              <a:rPr lang="en-GB" sz="2000" dirty="0" smtClean="0">
                <a:latin typeface="Arial" charset="0"/>
                <a:cs typeface="Arial" charset="0"/>
              </a:rPr>
              <a:t> </a:t>
            </a:r>
            <a:r>
              <a:rPr lang="en-GB" sz="2000" dirty="0" err="1" smtClean="0">
                <a:latin typeface="Arial" charset="0"/>
                <a:cs typeface="Arial" charset="0"/>
              </a:rPr>
              <a:t>subjektvině</a:t>
            </a:r>
            <a:r>
              <a:rPr lang="en-GB" sz="2000" dirty="0" smtClean="0">
                <a:latin typeface="Arial" charset="0"/>
                <a:cs typeface="Arial" charset="0"/>
              </a:rPr>
              <a:t>, v </a:t>
            </a:r>
            <a:r>
              <a:rPr lang="en-GB" sz="2000" dirty="0" err="1" smtClean="0">
                <a:latin typeface="Arial" charset="0"/>
                <a:cs typeface="Arial" charset="0"/>
              </a:rPr>
              <a:t>závislosti</a:t>
            </a:r>
            <a:r>
              <a:rPr lang="en-GB" sz="2000" dirty="0" smtClean="0">
                <a:latin typeface="Arial" charset="0"/>
                <a:cs typeface="Arial" charset="0"/>
              </a:rPr>
              <a:t> </a:t>
            </a:r>
            <a:r>
              <a:rPr lang="en-GB" sz="2000" dirty="0" err="1" smtClean="0">
                <a:latin typeface="Arial" charset="0"/>
                <a:cs typeface="Arial" charset="0"/>
              </a:rPr>
              <a:t>na</a:t>
            </a:r>
            <a:r>
              <a:rPr lang="en-GB" sz="2000" dirty="0" smtClean="0">
                <a:latin typeface="Arial" charset="0"/>
                <a:cs typeface="Arial" charset="0"/>
              </a:rPr>
              <a:t> </a:t>
            </a:r>
            <a:r>
              <a:rPr lang="en-GB" sz="2000" dirty="0" err="1" smtClean="0">
                <a:latin typeface="Arial" charset="0"/>
                <a:cs typeface="Arial" charset="0"/>
              </a:rPr>
              <a:t>osobě</a:t>
            </a:r>
            <a:r>
              <a:rPr lang="en-GB" sz="2000" dirty="0" smtClean="0">
                <a:latin typeface="Arial" charset="0"/>
                <a:cs typeface="Arial" charset="0"/>
              </a:rPr>
              <a:t> </a:t>
            </a:r>
            <a:r>
              <a:rPr lang="en-GB" sz="2000" dirty="0" err="1" smtClean="0">
                <a:latin typeface="Arial" charset="0"/>
                <a:cs typeface="Arial" charset="0"/>
              </a:rPr>
              <a:t>zkoumající</a:t>
            </a:r>
            <a:r>
              <a:rPr lang="en-GB" sz="2000" dirty="0" smtClean="0">
                <a:latin typeface="Arial" charset="0"/>
                <a:cs typeface="Arial" charset="0"/>
              </a:rPr>
              <a:t> </a:t>
            </a:r>
            <a:r>
              <a:rPr lang="en-GB" sz="2000" dirty="0" err="1" smtClean="0">
                <a:latin typeface="Arial" charset="0"/>
                <a:cs typeface="Arial" charset="0"/>
              </a:rPr>
              <a:t>systém</a:t>
            </a:r>
            <a:r>
              <a:rPr lang="en-GB" sz="2000" dirty="0" smtClean="0">
                <a:latin typeface="Arial" charset="0"/>
                <a:cs typeface="Arial" charset="0"/>
              </a:rPr>
              <a:t> a </a:t>
            </a:r>
            <a:r>
              <a:rPr lang="en-GB" sz="2000" dirty="0" err="1" smtClean="0">
                <a:latin typeface="Arial" charset="0"/>
                <a:cs typeface="Arial" charset="0"/>
              </a:rPr>
              <a:t>na</a:t>
            </a:r>
            <a:r>
              <a:rPr lang="en-GB" sz="2000" dirty="0" smtClean="0">
                <a:latin typeface="Arial" charset="0"/>
                <a:cs typeface="Arial" charset="0"/>
              </a:rPr>
              <a:t> </a:t>
            </a:r>
            <a:r>
              <a:rPr lang="en-GB" sz="2000" dirty="0" err="1" smtClean="0">
                <a:latin typeface="Arial" charset="0"/>
                <a:cs typeface="Arial" charset="0"/>
              </a:rPr>
              <a:t>účelu</a:t>
            </a:r>
            <a:r>
              <a:rPr lang="en-GB" sz="2000" dirty="0" smtClean="0">
                <a:latin typeface="Arial" charset="0"/>
                <a:cs typeface="Arial" charset="0"/>
              </a:rPr>
              <a:t> </a:t>
            </a:r>
            <a:r>
              <a:rPr lang="en-GB" sz="2000" dirty="0" err="1" smtClean="0">
                <a:latin typeface="Arial" charset="0"/>
                <a:cs typeface="Arial" charset="0"/>
              </a:rPr>
              <a:t>zkoumání</a:t>
            </a:r>
            <a:r>
              <a:rPr lang="en-GB" sz="2000" dirty="0" smtClean="0">
                <a:latin typeface="Arial" charset="0"/>
                <a:cs typeface="Arial" charset="0"/>
              </a:rPr>
              <a:t>.</a:t>
            </a:r>
          </a:p>
          <a:p>
            <a:pPr algn="just" eaLnBrk="1" hangingPunct="1">
              <a:lnSpc>
                <a:spcPct val="30000"/>
              </a:lnSpc>
              <a:spcBef>
                <a:spcPts val="500"/>
              </a:spcBef>
              <a:buFont typeface="Arial" charset="0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endParaRPr lang="en-GB" sz="2000" dirty="0" smtClean="0">
              <a:latin typeface="Arial" charset="0"/>
            </a:endParaRPr>
          </a:p>
          <a:p>
            <a:pPr algn="just" eaLnBrk="1" hangingPunct="1">
              <a:lnSpc>
                <a:spcPct val="90000"/>
              </a:lnSpc>
              <a:spcBef>
                <a:spcPts val="500"/>
              </a:spcBef>
              <a:buFont typeface="Arial" charset="0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sz="2000" dirty="0" err="1" smtClean="0">
                <a:latin typeface="Arial" charset="0"/>
                <a:cs typeface="Arial" charset="0"/>
              </a:rPr>
              <a:t>Veličiny</a:t>
            </a:r>
            <a:r>
              <a:rPr lang="en-GB" sz="2000" dirty="0" smtClean="0">
                <a:latin typeface="Arial" charset="0"/>
                <a:cs typeface="Arial" charset="0"/>
              </a:rPr>
              <a:t> (</a:t>
            </a:r>
            <a:r>
              <a:rPr lang="en-GB" sz="2000" dirty="0" err="1" smtClean="0">
                <a:latin typeface="Arial" charset="0"/>
                <a:cs typeface="Arial" charset="0"/>
              </a:rPr>
              <a:t>vazby</a:t>
            </a:r>
            <a:r>
              <a:rPr lang="en-GB" sz="2000" dirty="0" smtClean="0">
                <a:latin typeface="Arial" charset="0"/>
                <a:cs typeface="Arial" charset="0"/>
              </a:rPr>
              <a:t>), </a:t>
            </a:r>
            <a:r>
              <a:rPr lang="en-GB" sz="2000" dirty="0" err="1" smtClean="0">
                <a:latin typeface="Arial" charset="0"/>
                <a:cs typeface="Arial" charset="0"/>
              </a:rPr>
              <a:t>které</a:t>
            </a:r>
            <a:r>
              <a:rPr lang="en-GB" sz="2000" dirty="0" smtClean="0">
                <a:latin typeface="Arial" charset="0"/>
                <a:cs typeface="Arial" charset="0"/>
              </a:rPr>
              <a:t> </a:t>
            </a:r>
            <a:r>
              <a:rPr lang="en-GB" sz="2000" dirty="0" err="1" smtClean="0">
                <a:latin typeface="Arial" charset="0"/>
                <a:cs typeface="Arial" charset="0"/>
              </a:rPr>
              <a:t>zprostředkovávají</a:t>
            </a:r>
            <a:r>
              <a:rPr lang="en-GB" sz="2000" dirty="0" smtClean="0">
                <a:latin typeface="Arial" charset="0"/>
                <a:cs typeface="Arial" charset="0"/>
              </a:rPr>
              <a:t> </a:t>
            </a:r>
            <a:r>
              <a:rPr lang="en-GB" sz="2000" dirty="0" err="1" smtClean="0">
                <a:latin typeface="Arial" charset="0"/>
                <a:cs typeface="Arial" charset="0"/>
              </a:rPr>
              <a:t>vliv</a:t>
            </a:r>
            <a:r>
              <a:rPr lang="en-GB" sz="2000" dirty="0" smtClean="0">
                <a:latin typeface="Arial" charset="0"/>
                <a:cs typeface="Arial" charset="0"/>
              </a:rPr>
              <a:t> </a:t>
            </a:r>
            <a:r>
              <a:rPr lang="en-GB" sz="2000" dirty="0" err="1" smtClean="0">
                <a:latin typeface="Arial" charset="0"/>
                <a:cs typeface="Arial" charset="0"/>
              </a:rPr>
              <a:t>okolí</a:t>
            </a:r>
            <a:r>
              <a:rPr lang="en-GB" sz="2000" dirty="0" smtClean="0">
                <a:latin typeface="Arial" charset="0"/>
                <a:cs typeface="Arial" charset="0"/>
              </a:rPr>
              <a:t> </a:t>
            </a:r>
            <a:r>
              <a:rPr lang="en-GB" sz="2000" dirty="0" err="1" smtClean="0">
                <a:latin typeface="Arial" charset="0"/>
                <a:cs typeface="Arial" charset="0"/>
              </a:rPr>
              <a:t>na</a:t>
            </a:r>
            <a:r>
              <a:rPr lang="en-GB" sz="2000" dirty="0" smtClean="0">
                <a:latin typeface="Arial" charset="0"/>
                <a:cs typeface="Arial" charset="0"/>
              </a:rPr>
              <a:t> </a:t>
            </a:r>
            <a:r>
              <a:rPr lang="en-GB" sz="2000" dirty="0" err="1" smtClean="0">
                <a:latin typeface="Arial" charset="0"/>
                <a:cs typeface="Arial" charset="0"/>
              </a:rPr>
              <a:t>systém</a:t>
            </a:r>
            <a:r>
              <a:rPr lang="en-GB" sz="2000" dirty="0" smtClean="0">
                <a:latin typeface="Arial" charset="0"/>
                <a:cs typeface="Arial" charset="0"/>
              </a:rPr>
              <a:t> </a:t>
            </a:r>
            <a:r>
              <a:rPr lang="en-GB" sz="2000" dirty="0" err="1" smtClean="0">
                <a:latin typeface="Arial" charset="0"/>
                <a:cs typeface="Arial" charset="0"/>
              </a:rPr>
              <a:t>jsou</a:t>
            </a:r>
            <a:r>
              <a:rPr lang="en-GB" sz="2000" dirty="0" smtClean="0">
                <a:latin typeface="Arial" charset="0"/>
                <a:cs typeface="Arial" charset="0"/>
              </a:rPr>
              <a:t> </a:t>
            </a:r>
            <a:r>
              <a:rPr lang="en-GB" sz="2000" u="sng" dirty="0" err="1" smtClean="0">
                <a:latin typeface="Arial" charset="0"/>
                <a:cs typeface="Arial" charset="0"/>
              </a:rPr>
              <a:t>vstupy</a:t>
            </a:r>
            <a:r>
              <a:rPr lang="en-GB" sz="2000" dirty="0" smtClean="0">
                <a:latin typeface="Arial" charset="0"/>
                <a:cs typeface="Arial" charset="0"/>
              </a:rPr>
              <a:t> </a:t>
            </a:r>
            <a:r>
              <a:rPr lang="en-GB" sz="2000" dirty="0" err="1" smtClean="0">
                <a:latin typeface="Arial" charset="0"/>
                <a:cs typeface="Arial" charset="0"/>
              </a:rPr>
              <a:t>systému</a:t>
            </a:r>
            <a:r>
              <a:rPr lang="en-GB" sz="2000" dirty="0" smtClean="0">
                <a:latin typeface="Arial" charset="0"/>
                <a:cs typeface="Arial" charset="0"/>
              </a:rPr>
              <a:t> a </a:t>
            </a:r>
            <a:r>
              <a:rPr lang="en-GB" sz="2000" dirty="0" err="1" smtClean="0">
                <a:latin typeface="Arial" charset="0"/>
                <a:cs typeface="Arial" charset="0"/>
              </a:rPr>
              <a:t>vnější</a:t>
            </a:r>
            <a:r>
              <a:rPr lang="en-GB" sz="2000" dirty="0" smtClean="0">
                <a:latin typeface="Arial" charset="0"/>
                <a:cs typeface="Arial" charset="0"/>
              </a:rPr>
              <a:t> </a:t>
            </a:r>
            <a:r>
              <a:rPr lang="en-GB" sz="2000" dirty="0" err="1" smtClean="0">
                <a:latin typeface="Arial" charset="0"/>
                <a:cs typeface="Arial" charset="0"/>
              </a:rPr>
              <a:t>projevy</a:t>
            </a:r>
            <a:r>
              <a:rPr lang="en-GB" sz="2000" dirty="0" smtClean="0">
                <a:latin typeface="Arial" charset="0"/>
                <a:cs typeface="Arial" charset="0"/>
              </a:rPr>
              <a:t> (</a:t>
            </a:r>
            <a:r>
              <a:rPr lang="en-GB" sz="2000" dirty="0" err="1" smtClean="0">
                <a:latin typeface="Arial" charset="0"/>
                <a:cs typeface="Arial" charset="0"/>
              </a:rPr>
              <a:t>vazby</a:t>
            </a:r>
            <a:r>
              <a:rPr lang="en-GB" sz="2000" dirty="0" smtClean="0">
                <a:latin typeface="Arial" charset="0"/>
                <a:cs typeface="Arial" charset="0"/>
              </a:rPr>
              <a:t>) </a:t>
            </a:r>
            <a:r>
              <a:rPr lang="en-GB" sz="2000" dirty="0" err="1" smtClean="0">
                <a:latin typeface="Arial" charset="0"/>
                <a:cs typeface="Arial" charset="0"/>
              </a:rPr>
              <a:t>systému</a:t>
            </a:r>
            <a:r>
              <a:rPr lang="en-GB" sz="2000" dirty="0" smtClean="0">
                <a:latin typeface="Arial" charset="0"/>
                <a:cs typeface="Arial" charset="0"/>
              </a:rPr>
              <a:t>, </a:t>
            </a:r>
            <a:r>
              <a:rPr lang="en-GB" sz="2000" dirty="0" err="1" smtClean="0">
                <a:latin typeface="Arial" charset="0"/>
                <a:cs typeface="Arial" charset="0"/>
              </a:rPr>
              <a:t>které</a:t>
            </a:r>
            <a:r>
              <a:rPr lang="en-GB" sz="2000" dirty="0" smtClean="0">
                <a:latin typeface="Arial" charset="0"/>
                <a:cs typeface="Arial" charset="0"/>
              </a:rPr>
              <a:t> </a:t>
            </a:r>
            <a:r>
              <a:rPr lang="en-GB" sz="2000" dirty="0" err="1" smtClean="0">
                <a:latin typeface="Arial" charset="0"/>
                <a:cs typeface="Arial" charset="0"/>
              </a:rPr>
              <a:t>reprezentují</a:t>
            </a:r>
            <a:r>
              <a:rPr lang="en-GB" sz="2000" dirty="0" smtClean="0">
                <a:latin typeface="Arial" charset="0"/>
                <a:cs typeface="Arial" charset="0"/>
              </a:rPr>
              <a:t> </a:t>
            </a:r>
            <a:r>
              <a:rPr lang="en-GB" sz="2000" dirty="0" err="1" smtClean="0">
                <a:latin typeface="Arial" charset="0"/>
                <a:cs typeface="Arial" charset="0"/>
              </a:rPr>
              <a:t>jeho</a:t>
            </a:r>
            <a:r>
              <a:rPr lang="en-GB" sz="2000" dirty="0" smtClean="0">
                <a:latin typeface="Arial" charset="0"/>
                <a:cs typeface="Arial" charset="0"/>
              </a:rPr>
              <a:t> </a:t>
            </a:r>
            <a:r>
              <a:rPr lang="en-GB" sz="2000" dirty="0" err="1" smtClean="0">
                <a:latin typeface="Arial" charset="0"/>
                <a:cs typeface="Arial" charset="0"/>
              </a:rPr>
              <a:t>vliv</a:t>
            </a:r>
            <a:r>
              <a:rPr lang="en-GB" sz="2000" dirty="0" smtClean="0">
                <a:latin typeface="Arial" charset="0"/>
                <a:cs typeface="Arial" charset="0"/>
              </a:rPr>
              <a:t> </a:t>
            </a:r>
            <a:r>
              <a:rPr lang="en-GB" sz="2000" dirty="0" err="1" smtClean="0">
                <a:latin typeface="Arial" charset="0"/>
                <a:cs typeface="Arial" charset="0"/>
              </a:rPr>
              <a:t>na</a:t>
            </a:r>
            <a:r>
              <a:rPr lang="en-GB" sz="2000" dirty="0" smtClean="0">
                <a:latin typeface="Arial" charset="0"/>
                <a:cs typeface="Arial" charset="0"/>
              </a:rPr>
              <a:t> </a:t>
            </a:r>
            <a:r>
              <a:rPr lang="en-GB" sz="2000" dirty="0" err="1" smtClean="0">
                <a:latin typeface="Arial" charset="0"/>
                <a:cs typeface="Arial" charset="0"/>
              </a:rPr>
              <a:t>okolí</a:t>
            </a:r>
            <a:r>
              <a:rPr lang="en-GB" sz="2000" dirty="0" smtClean="0">
                <a:latin typeface="Arial" charset="0"/>
                <a:cs typeface="Arial" charset="0"/>
              </a:rPr>
              <a:t>, </a:t>
            </a:r>
            <a:r>
              <a:rPr lang="en-GB" sz="2000" dirty="0" err="1" smtClean="0">
                <a:latin typeface="Arial" charset="0"/>
                <a:cs typeface="Arial" charset="0"/>
              </a:rPr>
              <a:t>jsou</a:t>
            </a:r>
            <a:r>
              <a:rPr lang="en-GB" sz="2000" dirty="0" smtClean="0">
                <a:latin typeface="Arial" charset="0"/>
                <a:cs typeface="Arial" charset="0"/>
              </a:rPr>
              <a:t> </a:t>
            </a:r>
            <a:r>
              <a:rPr lang="en-GB" sz="2000" u="sng" dirty="0" err="1" smtClean="0">
                <a:latin typeface="Arial" charset="0"/>
                <a:cs typeface="Arial" charset="0"/>
              </a:rPr>
              <a:t>výstupy</a:t>
            </a:r>
            <a:r>
              <a:rPr lang="en-GB" sz="2000" dirty="0" smtClean="0">
                <a:latin typeface="Arial" charset="0"/>
                <a:cs typeface="Arial" charset="0"/>
              </a:rPr>
              <a:t> </a:t>
            </a:r>
            <a:r>
              <a:rPr lang="en-GB" sz="2000" dirty="0" err="1" smtClean="0">
                <a:latin typeface="Arial" charset="0"/>
                <a:cs typeface="Arial" charset="0"/>
              </a:rPr>
              <a:t>systému</a:t>
            </a:r>
            <a:r>
              <a:rPr lang="en-GB" sz="2000" dirty="0" smtClean="0">
                <a:latin typeface="Arial" charset="0"/>
                <a:cs typeface="Arial" charset="0"/>
              </a:rPr>
              <a:t>. </a:t>
            </a:r>
            <a:r>
              <a:rPr lang="en-GB" sz="2000" dirty="0" err="1" smtClean="0">
                <a:latin typeface="Arial" charset="0"/>
                <a:cs typeface="Arial" charset="0"/>
              </a:rPr>
              <a:t>Prvek</a:t>
            </a:r>
            <a:r>
              <a:rPr lang="en-GB" sz="2000" dirty="0" smtClean="0">
                <a:latin typeface="Arial" charset="0"/>
                <a:cs typeface="Arial" charset="0"/>
              </a:rPr>
              <a:t> </a:t>
            </a:r>
            <a:r>
              <a:rPr lang="en-GB" sz="2000" dirty="0" err="1" smtClean="0">
                <a:latin typeface="Arial" charset="0"/>
                <a:cs typeface="Arial" charset="0"/>
              </a:rPr>
              <a:t>systému</a:t>
            </a:r>
            <a:r>
              <a:rPr lang="en-GB" sz="2000" dirty="0" smtClean="0">
                <a:latin typeface="Arial" charset="0"/>
                <a:cs typeface="Arial" charset="0"/>
              </a:rPr>
              <a:t>, </a:t>
            </a:r>
            <a:r>
              <a:rPr lang="en-GB" sz="2000" dirty="0" err="1" smtClean="0">
                <a:latin typeface="Arial" charset="0"/>
                <a:cs typeface="Arial" charset="0"/>
              </a:rPr>
              <a:t>který</a:t>
            </a:r>
            <a:r>
              <a:rPr lang="en-GB" sz="2000" dirty="0" smtClean="0">
                <a:latin typeface="Arial" charset="0"/>
                <a:cs typeface="Arial" charset="0"/>
              </a:rPr>
              <a:t> </a:t>
            </a:r>
            <a:r>
              <a:rPr lang="en-GB" sz="2000" dirty="0" err="1" smtClean="0">
                <a:latin typeface="Arial" charset="0"/>
                <a:cs typeface="Arial" charset="0"/>
              </a:rPr>
              <a:t>má</a:t>
            </a:r>
            <a:r>
              <a:rPr lang="en-GB" sz="2000" dirty="0" smtClean="0">
                <a:latin typeface="Arial" charset="0"/>
                <a:cs typeface="Arial" charset="0"/>
              </a:rPr>
              <a:t> </a:t>
            </a:r>
            <a:r>
              <a:rPr lang="en-GB" sz="2000" dirty="0" err="1" smtClean="0">
                <a:latin typeface="Arial" charset="0"/>
                <a:cs typeface="Arial" charset="0"/>
              </a:rPr>
              <a:t>vazbu</a:t>
            </a:r>
            <a:r>
              <a:rPr lang="en-GB" sz="2000" dirty="0" smtClean="0">
                <a:latin typeface="Arial" charset="0"/>
                <a:cs typeface="Arial" charset="0"/>
              </a:rPr>
              <a:t> s </a:t>
            </a:r>
            <a:r>
              <a:rPr lang="en-GB" sz="2000" dirty="0" err="1" smtClean="0">
                <a:latin typeface="Arial" charset="0"/>
                <a:cs typeface="Arial" charset="0"/>
              </a:rPr>
              <a:t>okolím</a:t>
            </a:r>
            <a:r>
              <a:rPr lang="en-GB" sz="2000" dirty="0" smtClean="0">
                <a:latin typeface="Arial" charset="0"/>
                <a:cs typeface="Arial" charset="0"/>
              </a:rPr>
              <a:t> (</a:t>
            </a:r>
            <a:r>
              <a:rPr lang="en-GB" sz="2000" dirty="0" err="1" smtClean="0">
                <a:latin typeface="Arial" charset="0"/>
                <a:cs typeface="Arial" charset="0"/>
              </a:rPr>
              <a:t>vstupní</a:t>
            </a:r>
            <a:r>
              <a:rPr lang="en-GB" sz="2000" dirty="0" smtClean="0">
                <a:latin typeface="Arial" charset="0"/>
                <a:cs typeface="Arial" charset="0"/>
              </a:rPr>
              <a:t> </a:t>
            </a:r>
            <a:r>
              <a:rPr lang="en-GB" sz="2000" dirty="0" err="1" smtClean="0">
                <a:latin typeface="Arial" charset="0"/>
                <a:cs typeface="Arial" charset="0"/>
              </a:rPr>
              <a:t>nebo</a:t>
            </a:r>
            <a:r>
              <a:rPr lang="en-GB" sz="2000" dirty="0" smtClean="0">
                <a:latin typeface="Arial" charset="0"/>
                <a:cs typeface="Arial" charset="0"/>
              </a:rPr>
              <a:t> </a:t>
            </a:r>
            <a:r>
              <a:rPr lang="en-GB" sz="2000" dirty="0" err="1" smtClean="0">
                <a:latin typeface="Arial" charset="0"/>
                <a:cs typeface="Arial" charset="0"/>
              </a:rPr>
              <a:t>výstupní</a:t>
            </a:r>
            <a:r>
              <a:rPr lang="en-GB" sz="2000" dirty="0" smtClean="0">
                <a:latin typeface="Arial" charset="0"/>
                <a:cs typeface="Arial" charset="0"/>
              </a:rPr>
              <a:t> </a:t>
            </a:r>
            <a:r>
              <a:rPr lang="en-GB" sz="2000" dirty="0" err="1" smtClean="0">
                <a:latin typeface="Arial" charset="0"/>
                <a:cs typeface="Arial" charset="0"/>
              </a:rPr>
              <a:t>nebo</a:t>
            </a:r>
            <a:r>
              <a:rPr lang="en-GB" sz="2000" dirty="0" smtClean="0">
                <a:latin typeface="Arial" charset="0"/>
                <a:cs typeface="Arial" charset="0"/>
              </a:rPr>
              <a:t> </a:t>
            </a:r>
            <a:r>
              <a:rPr lang="en-GB" sz="2000" dirty="0" err="1" smtClean="0">
                <a:latin typeface="Arial" charset="0"/>
                <a:cs typeface="Arial" charset="0"/>
              </a:rPr>
              <a:t>vstupní</a:t>
            </a:r>
            <a:r>
              <a:rPr lang="en-GB" sz="2000" dirty="0" smtClean="0">
                <a:latin typeface="Arial" charset="0"/>
                <a:cs typeface="Arial" charset="0"/>
              </a:rPr>
              <a:t> </a:t>
            </a:r>
            <a:r>
              <a:rPr lang="en-GB" sz="2000" dirty="0" err="1" smtClean="0">
                <a:latin typeface="Arial" charset="0"/>
                <a:cs typeface="Arial" charset="0"/>
              </a:rPr>
              <a:t>i</a:t>
            </a:r>
            <a:r>
              <a:rPr lang="en-GB" sz="2000" dirty="0" smtClean="0">
                <a:latin typeface="Arial" charset="0"/>
                <a:cs typeface="Arial" charset="0"/>
              </a:rPr>
              <a:t> </a:t>
            </a:r>
            <a:r>
              <a:rPr lang="en-GB" sz="2000" dirty="0" err="1" smtClean="0">
                <a:latin typeface="Arial" charset="0"/>
                <a:cs typeface="Arial" charset="0"/>
              </a:rPr>
              <a:t>výstupní</a:t>
            </a:r>
            <a:r>
              <a:rPr lang="en-GB" sz="2000" dirty="0" smtClean="0">
                <a:latin typeface="Arial" charset="0"/>
                <a:cs typeface="Arial" charset="0"/>
              </a:rPr>
              <a:t>) </a:t>
            </a:r>
            <a:r>
              <a:rPr lang="en-GB" sz="2000" dirty="0" err="1" smtClean="0">
                <a:latin typeface="Arial" charset="0"/>
                <a:cs typeface="Arial" charset="0"/>
              </a:rPr>
              <a:t>nazýváme</a:t>
            </a:r>
            <a:r>
              <a:rPr lang="en-GB" sz="2000" dirty="0" smtClean="0">
                <a:latin typeface="Arial" charset="0"/>
                <a:cs typeface="Arial" charset="0"/>
              </a:rPr>
              <a:t> </a:t>
            </a:r>
            <a:r>
              <a:rPr lang="en-GB" sz="2000" u="sng" dirty="0" err="1" smtClean="0">
                <a:latin typeface="Arial" charset="0"/>
                <a:cs typeface="Arial" charset="0"/>
              </a:rPr>
              <a:t>hraničním</a:t>
            </a:r>
            <a:r>
              <a:rPr lang="en-GB" sz="2000" u="sng" dirty="0" smtClean="0">
                <a:latin typeface="Arial" charset="0"/>
                <a:cs typeface="Arial" charset="0"/>
              </a:rPr>
              <a:t> </a:t>
            </a:r>
            <a:r>
              <a:rPr lang="en-GB" sz="2000" u="sng" dirty="0" err="1" smtClean="0">
                <a:latin typeface="Arial" charset="0"/>
                <a:cs typeface="Arial" charset="0"/>
              </a:rPr>
              <a:t>prvkem</a:t>
            </a:r>
            <a:r>
              <a:rPr lang="en-GB" sz="2000" u="sng" dirty="0" smtClean="0">
                <a:latin typeface="Arial" charset="0"/>
                <a:cs typeface="Arial" charset="0"/>
              </a:rPr>
              <a:t> </a:t>
            </a:r>
            <a:r>
              <a:rPr lang="en-GB" sz="2000" u="sng" dirty="0" err="1" smtClean="0">
                <a:latin typeface="Arial" charset="0"/>
                <a:cs typeface="Arial" charset="0"/>
              </a:rPr>
              <a:t>systému</a:t>
            </a:r>
            <a:r>
              <a:rPr lang="en-GB" sz="2000" dirty="0" smtClean="0">
                <a:latin typeface="Arial" charset="0"/>
                <a:cs typeface="Arial" charset="0"/>
              </a:rPr>
              <a:t> a </a:t>
            </a:r>
            <a:r>
              <a:rPr lang="en-GB" sz="2000" dirty="0" err="1" smtClean="0">
                <a:latin typeface="Arial" charset="0"/>
                <a:cs typeface="Arial" charset="0"/>
              </a:rPr>
              <a:t>množinu</a:t>
            </a:r>
            <a:r>
              <a:rPr lang="en-GB" sz="2000" dirty="0" smtClean="0">
                <a:latin typeface="Arial" charset="0"/>
                <a:cs typeface="Arial" charset="0"/>
              </a:rPr>
              <a:t> </a:t>
            </a:r>
            <a:r>
              <a:rPr lang="en-GB" sz="2000" dirty="0" err="1" smtClean="0">
                <a:latin typeface="Arial" charset="0"/>
                <a:cs typeface="Arial" charset="0"/>
              </a:rPr>
              <a:t>všech</a:t>
            </a:r>
            <a:r>
              <a:rPr lang="en-GB" sz="2000" dirty="0" smtClean="0">
                <a:latin typeface="Arial" charset="0"/>
                <a:cs typeface="Arial" charset="0"/>
              </a:rPr>
              <a:t> </a:t>
            </a:r>
            <a:r>
              <a:rPr lang="en-GB" sz="2000" dirty="0" err="1" smtClean="0">
                <a:latin typeface="Arial" charset="0"/>
                <a:cs typeface="Arial" charset="0"/>
              </a:rPr>
              <a:t>hraničních</a:t>
            </a:r>
            <a:r>
              <a:rPr lang="en-GB" sz="2000" dirty="0" smtClean="0">
                <a:latin typeface="Arial" charset="0"/>
                <a:cs typeface="Arial" charset="0"/>
              </a:rPr>
              <a:t> </a:t>
            </a:r>
            <a:r>
              <a:rPr lang="en-GB" sz="2000" dirty="0" err="1" smtClean="0">
                <a:latin typeface="Arial" charset="0"/>
                <a:cs typeface="Arial" charset="0"/>
              </a:rPr>
              <a:t>prvků</a:t>
            </a:r>
            <a:r>
              <a:rPr lang="en-GB" sz="2000" dirty="0" smtClean="0">
                <a:latin typeface="Arial" charset="0"/>
                <a:cs typeface="Arial" charset="0"/>
              </a:rPr>
              <a:t> </a:t>
            </a:r>
            <a:r>
              <a:rPr lang="en-GB" sz="2000" dirty="0" err="1" smtClean="0">
                <a:latin typeface="Arial" charset="0"/>
                <a:cs typeface="Arial" charset="0"/>
              </a:rPr>
              <a:t>nazýváme</a:t>
            </a:r>
            <a:r>
              <a:rPr lang="en-GB" sz="2000" dirty="0" smtClean="0">
                <a:latin typeface="Arial" charset="0"/>
                <a:cs typeface="Arial" charset="0"/>
              </a:rPr>
              <a:t> </a:t>
            </a:r>
            <a:r>
              <a:rPr lang="en-GB" sz="2000" u="sng" dirty="0" err="1" smtClean="0">
                <a:latin typeface="Arial" charset="0"/>
                <a:cs typeface="Arial" charset="0"/>
              </a:rPr>
              <a:t>hranice</a:t>
            </a:r>
            <a:r>
              <a:rPr lang="en-GB" sz="2000" u="sng" dirty="0" smtClean="0">
                <a:latin typeface="Arial" charset="0"/>
                <a:cs typeface="Arial" charset="0"/>
              </a:rPr>
              <a:t> </a:t>
            </a:r>
            <a:r>
              <a:rPr lang="en-GB" sz="2000" u="sng" dirty="0" err="1" smtClean="0">
                <a:latin typeface="Arial" charset="0"/>
                <a:cs typeface="Arial" charset="0"/>
              </a:rPr>
              <a:t>systému</a:t>
            </a:r>
            <a:r>
              <a:rPr lang="en-GB" sz="2000" dirty="0" smtClean="0">
                <a:latin typeface="Arial" charset="0"/>
                <a:cs typeface="Arial" charset="0"/>
              </a:rPr>
              <a:t>.</a:t>
            </a:r>
          </a:p>
          <a:p>
            <a:pPr algn="just" eaLnBrk="1" hangingPunct="1">
              <a:lnSpc>
                <a:spcPct val="30000"/>
              </a:lnSpc>
              <a:spcBef>
                <a:spcPts val="500"/>
              </a:spcBef>
              <a:buFont typeface="Arial" charset="0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endParaRPr lang="en-GB" sz="2000" dirty="0" smtClean="0">
              <a:latin typeface="Arial" charset="0"/>
            </a:endParaRPr>
          </a:p>
        </p:txBody>
      </p:sp>
      <p:grpSp>
        <p:nvGrpSpPr>
          <p:cNvPr id="4" name="Skupina 3"/>
          <p:cNvGrpSpPr/>
          <p:nvPr/>
        </p:nvGrpSpPr>
        <p:grpSpPr>
          <a:xfrm>
            <a:off x="1115616" y="692696"/>
            <a:ext cx="7056784" cy="2466856"/>
            <a:chOff x="1115616" y="692696"/>
            <a:chExt cx="7056784" cy="2466856"/>
          </a:xfrm>
        </p:grpSpPr>
        <p:grpSp>
          <p:nvGrpSpPr>
            <p:cNvPr id="5" name="Skupina 22"/>
            <p:cNvGrpSpPr/>
            <p:nvPr/>
          </p:nvGrpSpPr>
          <p:grpSpPr>
            <a:xfrm>
              <a:off x="1115616" y="692696"/>
              <a:ext cx="7056784" cy="2466856"/>
              <a:chOff x="1115616" y="2267580"/>
              <a:chExt cx="7056784" cy="2466856"/>
            </a:xfrm>
          </p:grpSpPr>
          <p:sp>
            <p:nvSpPr>
              <p:cNvPr id="7" name="Obdélník 6"/>
              <p:cNvSpPr/>
              <p:nvPr/>
            </p:nvSpPr>
            <p:spPr>
              <a:xfrm>
                <a:off x="3491880" y="2348880"/>
                <a:ext cx="2808312" cy="2376264"/>
              </a:xfrm>
              <a:prstGeom prst="rect">
                <a:avLst/>
              </a:prstGeom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r>
                  <a:rPr lang="cs-CZ" sz="9600" dirty="0" smtClean="0">
                    <a:solidFill>
                      <a:srgbClr val="FF0000"/>
                    </a:solidFill>
                  </a:rPr>
                  <a:t> S </a:t>
                </a:r>
                <a:endParaRPr lang="cs-CZ" sz="9600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8" name="TextovéPole 7"/>
              <p:cNvSpPr txBox="1"/>
              <p:nvPr/>
            </p:nvSpPr>
            <p:spPr>
              <a:xfrm>
                <a:off x="5220072" y="3717032"/>
                <a:ext cx="64807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b="1" dirty="0" smtClean="0">
                    <a:solidFill>
                      <a:srgbClr val="FF0000"/>
                    </a:solidFill>
                  </a:rPr>
                  <a:t>X</a:t>
                </a:r>
                <a:endParaRPr lang="cs-CZ" b="1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9" name="TextovéPole 8"/>
              <p:cNvSpPr txBox="1"/>
              <p:nvPr/>
            </p:nvSpPr>
            <p:spPr>
              <a:xfrm>
                <a:off x="1115616" y="3429000"/>
                <a:ext cx="36004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b="1" dirty="0" smtClean="0"/>
                  <a:t>u</a:t>
                </a:r>
                <a:endParaRPr lang="cs-CZ" b="1" dirty="0"/>
              </a:p>
            </p:txBody>
          </p:sp>
          <p:sp>
            <p:nvSpPr>
              <p:cNvPr id="10" name="TextovéPole 9"/>
              <p:cNvSpPr txBox="1"/>
              <p:nvPr/>
            </p:nvSpPr>
            <p:spPr>
              <a:xfrm>
                <a:off x="7812360" y="3581400"/>
                <a:ext cx="36004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b="1" dirty="0" smtClean="0"/>
                  <a:t>y</a:t>
                </a:r>
                <a:endParaRPr lang="cs-CZ" b="1" dirty="0"/>
              </a:p>
            </p:txBody>
          </p:sp>
          <p:cxnSp>
            <p:nvCxnSpPr>
              <p:cNvPr id="11" name="Přímá spojovací šipka 10"/>
              <p:cNvCxnSpPr/>
              <p:nvPr/>
            </p:nvCxnSpPr>
            <p:spPr>
              <a:xfrm>
                <a:off x="2771800" y="2492896"/>
                <a:ext cx="720080" cy="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Přímá spojovací šipka 11"/>
              <p:cNvCxnSpPr/>
              <p:nvPr/>
            </p:nvCxnSpPr>
            <p:spPr>
              <a:xfrm>
                <a:off x="2771800" y="2780928"/>
                <a:ext cx="720080" cy="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Přímá spojovací šipka 12"/>
              <p:cNvCxnSpPr/>
              <p:nvPr/>
            </p:nvCxnSpPr>
            <p:spPr>
              <a:xfrm>
                <a:off x="2771800" y="4509120"/>
                <a:ext cx="720080" cy="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Přímá spojovací šipka 13"/>
              <p:cNvCxnSpPr/>
              <p:nvPr/>
            </p:nvCxnSpPr>
            <p:spPr>
              <a:xfrm>
                <a:off x="6300192" y="2564904"/>
                <a:ext cx="720080" cy="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Přímá spojovací šipka 14"/>
              <p:cNvCxnSpPr/>
              <p:nvPr/>
            </p:nvCxnSpPr>
            <p:spPr>
              <a:xfrm>
                <a:off x="6300192" y="2780928"/>
                <a:ext cx="720080" cy="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Přímá spojovací šipka 15"/>
              <p:cNvCxnSpPr/>
              <p:nvPr/>
            </p:nvCxnSpPr>
            <p:spPr>
              <a:xfrm>
                <a:off x="6300192" y="4509120"/>
                <a:ext cx="720080" cy="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7" name="TextovéPole 16"/>
              <p:cNvSpPr txBox="1"/>
              <p:nvPr/>
            </p:nvSpPr>
            <p:spPr>
              <a:xfrm>
                <a:off x="2339752" y="2267580"/>
                <a:ext cx="43204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dirty="0" smtClean="0"/>
                  <a:t>u</a:t>
                </a:r>
                <a:r>
                  <a:rPr lang="cs-CZ" baseline="-25000" dirty="0" smtClean="0"/>
                  <a:t>1</a:t>
                </a:r>
                <a:endParaRPr lang="cs-CZ" baseline="-25000" dirty="0"/>
              </a:p>
            </p:txBody>
          </p:sp>
          <p:sp>
            <p:nvSpPr>
              <p:cNvPr id="18" name="TextovéPole 17"/>
              <p:cNvSpPr txBox="1"/>
              <p:nvPr/>
            </p:nvSpPr>
            <p:spPr>
              <a:xfrm>
                <a:off x="2339752" y="2564904"/>
                <a:ext cx="43204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dirty="0" smtClean="0"/>
                  <a:t>u</a:t>
                </a:r>
                <a:r>
                  <a:rPr lang="cs-CZ" baseline="-25000" dirty="0" smtClean="0"/>
                  <a:t>2</a:t>
                </a:r>
                <a:endParaRPr lang="cs-CZ" baseline="-25000" dirty="0"/>
              </a:p>
            </p:txBody>
          </p:sp>
          <p:sp>
            <p:nvSpPr>
              <p:cNvPr id="19" name="TextovéPole 18"/>
              <p:cNvSpPr txBox="1"/>
              <p:nvPr/>
            </p:nvSpPr>
            <p:spPr>
              <a:xfrm>
                <a:off x="2339752" y="4283804"/>
                <a:ext cx="43204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dirty="0" err="1" smtClean="0"/>
                  <a:t>u</a:t>
                </a:r>
                <a:r>
                  <a:rPr lang="cs-CZ" baseline="-25000" dirty="0" err="1" smtClean="0"/>
                  <a:t>n</a:t>
                </a:r>
                <a:endParaRPr lang="cs-CZ" baseline="-25000" dirty="0"/>
              </a:p>
            </p:txBody>
          </p:sp>
          <p:sp>
            <p:nvSpPr>
              <p:cNvPr id="20" name="TextovéPole 19"/>
              <p:cNvSpPr txBox="1"/>
              <p:nvPr/>
            </p:nvSpPr>
            <p:spPr>
              <a:xfrm>
                <a:off x="5724128" y="3247816"/>
                <a:ext cx="576064" cy="14773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dirty="0" smtClean="0">
                    <a:solidFill>
                      <a:srgbClr val="FF0000"/>
                    </a:solidFill>
                  </a:rPr>
                  <a:t>x</a:t>
                </a:r>
                <a:r>
                  <a:rPr lang="cs-CZ" baseline="-25000" dirty="0" smtClean="0">
                    <a:solidFill>
                      <a:srgbClr val="FF0000"/>
                    </a:solidFill>
                  </a:rPr>
                  <a:t>1 </a:t>
                </a:r>
                <a:r>
                  <a:rPr lang="cs-CZ" dirty="0" smtClean="0">
                    <a:solidFill>
                      <a:srgbClr val="FF0000"/>
                    </a:solidFill>
                  </a:rPr>
                  <a:t>x</a:t>
                </a:r>
                <a:r>
                  <a:rPr lang="cs-CZ" baseline="-25000" dirty="0" smtClean="0">
                    <a:solidFill>
                      <a:srgbClr val="FF0000"/>
                    </a:solidFill>
                  </a:rPr>
                  <a:t>2</a:t>
                </a:r>
              </a:p>
              <a:p>
                <a:r>
                  <a:rPr lang="cs-CZ" baseline="-25000" dirty="0" smtClean="0">
                    <a:solidFill>
                      <a:srgbClr val="FF0000"/>
                    </a:solidFill>
                  </a:rPr>
                  <a:t>.</a:t>
                </a:r>
              </a:p>
              <a:p>
                <a:r>
                  <a:rPr lang="cs-CZ" baseline="-25000" dirty="0" smtClean="0">
                    <a:solidFill>
                      <a:srgbClr val="FF0000"/>
                    </a:solidFill>
                  </a:rPr>
                  <a:t>.</a:t>
                </a:r>
              </a:p>
              <a:p>
                <a:r>
                  <a:rPr lang="cs-CZ" baseline="-25000" dirty="0" smtClean="0">
                    <a:solidFill>
                      <a:srgbClr val="FF0000"/>
                    </a:solidFill>
                  </a:rPr>
                  <a:t>.</a:t>
                </a:r>
              </a:p>
              <a:p>
                <a:r>
                  <a:rPr lang="cs-CZ" dirty="0" err="1" smtClean="0">
                    <a:solidFill>
                      <a:srgbClr val="FF0000"/>
                    </a:solidFill>
                  </a:rPr>
                  <a:t>x</a:t>
                </a:r>
                <a:r>
                  <a:rPr lang="cs-CZ" baseline="-25000" dirty="0" err="1" smtClean="0">
                    <a:solidFill>
                      <a:srgbClr val="FF0000"/>
                    </a:solidFill>
                  </a:rPr>
                  <a:t>m</a:t>
                </a:r>
                <a:endParaRPr lang="cs-CZ" baseline="-25000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21" name="TextovéPole 20"/>
              <p:cNvSpPr txBox="1"/>
              <p:nvPr/>
            </p:nvSpPr>
            <p:spPr>
              <a:xfrm>
                <a:off x="7020272" y="2348880"/>
                <a:ext cx="43204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dirty="0" smtClean="0"/>
                  <a:t>y</a:t>
                </a:r>
                <a:r>
                  <a:rPr lang="cs-CZ" baseline="-25000" dirty="0" smtClean="0"/>
                  <a:t>1</a:t>
                </a:r>
                <a:endParaRPr lang="cs-CZ" baseline="-25000" dirty="0"/>
              </a:p>
            </p:txBody>
          </p:sp>
          <p:sp>
            <p:nvSpPr>
              <p:cNvPr id="22" name="TextovéPole 21"/>
              <p:cNvSpPr txBox="1"/>
              <p:nvPr/>
            </p:nvSpPr>
            <p:spPr>
              <a:xfrm>
                <a:off x="7020272" y="2646204"/>
                <a:ext cx="43204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dirty="0" smtClean="0"/>
                  <a:t>y</a:t>
                </a:r>
                <a:r>
                  <a:rPr lang="cs-CZ" baseline="-25000" dirty="0" smtClean="0"/>
                  <a:t>2</a:t>
                </a:r>
                <a:endParaRPr lang="cs-CZ" baseline="-25000" dirty="0"/>
              </a:p>
            </p:txBody>
          </p:sp>
          <p:sp>
            <p:nvSpPr>
              <p:cNvPr id="23" name="TextovéPole 22"/>
              <p:cNvSpPr txBox="1"/>
              <p:nvPr/>
            </p:nvSpPr>
            <p:spPr>
              <a:xfrm>
                <a:off x="7020272" y="4365104"/>
                <a:ext cx="43204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dirty="0" err="1" smtClean="0"/>
                  <a:t>y</a:t>
                </a:r>
                <a:r>
                  <a:rPr lang="cs-CZ" baseline="-25000" dirty="0" err="1" smtClean="0"/>
                  <a:t>r</a:t>
                </a:r>
                <a:endParaRPr lang="cs-CZ" baseline="-25000" dirty="0"/>
              </a:p>
            </p:txBody>
          </p:sp>
          <p:sp>
            <p:nvSpPr>
              <p:cNvPr id="24" name="TextovéPole 23"/>
              <p:cNvSpPr txBox="1"/>
              <p:nvPr/>
            </p:nvSpPr>
            <p:spPr>
              <a:xfrm>
                <a:off x="2492152" y="3203684"/>
                <a:ext cx="432048" cy="7386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dirty="0" smtClean="0"/>
                  <a:t>.</a:t>
                </a:r>
              </a:p>
              <a:p>
                <a:r>
                  <a:rPr lang="cs-CZ" baseline="-25000" dirty="0" smtClean="0"/>
                  <a:t>.</a:t>
                </a:r>
              </a:p>
              <a:p>
                <a:r>
                  <a:rPr lang="cs-CZ" baseline="-25000" dirty="0" smtClean="0"/>
                  <a:t>.</a:t>
                </a:r>
                <a:endParaRPr lang="cs-CZ" baseline="-25000" dirty="0"/>
              </a:p>
            </p:txBody>
          </p:sp>
        </p:grpSp>
        <p:sp>
          <p:nvSpPr>
            <p:cNvPr id="6" name="TextovéPole 5"/>
            <p:cNvSpPr txBox="1"/>
            <p:nvPr/>
          </p:nvSpPr>
          <p:spPr>
            <a:xfrm>
              <a:off x="6516216" y="1628800"/>
              <a:ext cx="432048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dirty="0" smtClean="0"/>
                <a:t>.</a:t>
              </a:r>
            </a:p>
            <a:p>
              <a:r>
                <a:rPr lang="cs-CZ" baseline="-25000" dirty="0" smtClean="0"/>
                <a:t>.</a:t>
              </a:r>
            </a:p>
            <a:p>
              <a:r>
                <a:rPr lang="cs-CZ" baseline="-25000" dirty="0" smtClean="0"/>
                <a:t>.</a:t>
              </a:r>
              <a:endParaRPr lang="cs-CZ" baseline="-25000" dirty="0"/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1"/>
          <p:cNvSpPr>
            <a:spLocks noGrp="1" noChangeArrowheads="1"/>
          </p:cNvSpPr>
          <p:nvPr>
            <p:ph type="title"/>
          </p:nvPr>
        </p:nvSpPr>
        <p:spPr>
          <a:xfrm>
            <a:off x="1600200" y="-387424"/>
            <a:ext cx="5943600" cy="1435100"/>
          </a:xfrm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lnSpc>
                <a:spcPct val="100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GB" dirty="0" err="1" smtClean="0"/>
              <a:t>Základní</a:t>
            </a:r>
            <a:r>
              <a:rPr lang="en-GB" dirty="0" smtClean="0"/>
              <a:t> </a:t>
            </a:r>
            <a:r>
              <a:rPr lang="en-GB" dirty="0" err="1" smtClean="0"/>
              <a:t>atributy</a:t>
            </a:r>
            <a:r>
              <a:rPr lang="en-GB" dirty="0" smtClean="0"/>
              <a:t> </a:t>
            </a:r>
            <a:r>
              <a:rPr lang="en-GB" dirty="0" err="1" smtClean="0"/>
              <a:t>systému</a:t>
            </a:r>
            <a:endParaRPr lang="en-GB" dirty="0" smtClean="0"/>
          </a:p>
        </p:txBody>
      </p:sp>
      <p:sp>
        <p:nvSpPr>
          <p:cNvPr id="43013" name="Rectangle 2"/>
          <p:cNvSpPr>
            <a:spLocks noGrp="1" noChangeArrowheads="1"/>
          </p:cNvSpPr>
          <p:nvPr>
            <p:ph idx="1"/>
          </p:nvPr>
        </p:nvSpPr>
        <p:spPr>
          <a:xfrm>
            <a:off x="342900" y="3645024"/>
            <a:ext cx="8458200" cy="1440160"/>
          </a:xfrm>
        </p:spPr>
        <p:txBody>
          <a:bodyPr/>
          <a:lstStyle/>
          <a:p>
            <a:pPr algn="just" eaLnBrk="1" hangingPunct="1">
              <a:lnSpc>
                <a:spcPct val="30000"/>
              </a:lnSpc>
              <a:spcBef>
                <a:spcPts val="500"/>
              </a:spcBef>
              <a:buFont typeface="Arial" charset="0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endParaRPr lang="en-GB" sz="2000" dirty="0" smtClean="0">
              <a:latin typeface="Arial" charset="0"/>
            </a:endParaRPr>
          </a:p>
          <a:p>
            <a:pPr eaLnBrk="1" hangingPunct="1">
              <a:lnSpc>
                <a:spcPct val="90000"/>
              </a:lnSpc>
              <a:spcBef>
                <a:spcPts val="500"/>
              </a:spcBef>
              <a:buFont typeface="Arial" charset="0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sz="2000" u="sng" dirty="0" err="1" smtClean="0">
                <a:latin typeface="Arial" charset="0"/>
                <a:cs typeface="Arial" charset="0"/>
              </a:rPr>
              <a:t>Otevřený</a:t>
            </a:r>
            <a:r>
              <a:rPr lang="en-GB" sz="2000" u="sng" dirty="0" smtClean="0">
                <a:latin typeface="Arial" charset="0"/>
                <a:cs typeface="Arial" charset="0"/>
              </a:rPr>
              <a:t> </a:t>
            </a:r>
            <a:r>
              <a:rPr lang="en-GB" sz="2000" u="sng" dirty="0" err="1" smtClean="0">
                <a:latin typeface="Arial" charset="0"/>
                <a:cs typeface="Arial" charset="0"/>
              </a:rPr>
              <a:t>systém</a:t>
            </a:r>
            <a:r>
              <a:rPr lang="en-GB" sz="2000" dirty="0" smtClean="0">
                <a:latin typeface="Arial" charset="0"/>
                <a:cs typeface="Arial" charset="0"/>
              </a:rPr>
              <a:t> je </a:t>
            </a:r>
            <a:r>
              <a:rPr lang="en-GB" sz="2000" dirty="0" err="1" smtClean="0">
                <a:latin typeface="Arial" charset="0"/>
                <a:cs typeface="Arial" charset="0"/>
              </a:rPr>
              <a:t>takový</a:t>
            </a:r>
            <a:r>
              <a:rPr lang="en-GB" sz="2000" dirty="0" smtClean="0">
                <a:latin typeface="Arial" charset="0"/>
                <a:cs typeface="Arial" charset="0"/>
              </a:rPr>
              <a:t>, u </a:t>
            </a:r>
            <a:r>
              <a:rPr lang="en-GB" sz="2000" dirty="0" err="1" smtClean="0">
                <a:latin typeface="Arial" charset="0"/>
                <a:cs typeface="Arial" charset="0"/>
              </a:rPr>
              <a:t>něhož</a:t>
            </a:r>
            <a:r>
              <a:rPr lang="en-GB" sz="2000" dirty="0" smtClean="0">
                <a:latin typeface="Arial" charset="0"/>
                <a:cs typeface="Arial" charset="0"/>
              </a:rPr>
              <a:t> </a:t>
            </a:r>
            <a:r>
              <a:rPr lang="en-GB" sz="2000" dirty="0" err="1" smtClean="0">
                <a:latin typeface="Arial" charset="0"/>
                <a:cs typeface="Arial" charset="0"/>
              </a:rPr>
              <a:t>dochází</a:t>
            </a:r>
            <a:r>
              <a:rPr lang="en-GB" sz="2000" dirty="0" smtClean="0">
                <a:latin typeface="Arial" charset="0"/>
                <a:cs typeface="Arial" charset="0"/>
              </a:rPr>
              <a:t> k </a:t>
            </a:r>
            <a:r>
              <a:rPr lang="en-GB" sz="2000" dirty="0" err="1" smtClean="0">
                <a:latin typeface="Arial" charset="0"/>
                <a:cs typeface="Arial" charset="0"/>
              </a:rPr>
              <a:t>energetické</a:t>
            </a:r>
            <a:r>
              <a:rPr lang="en-GB" sz="2000" dirty="0" smtClean="0">
                <a:latin typeface="Arial" charset="0"/>
                <a:cs typeface="Arial" charset="0"/>
              </a:rPr>
              <a:t> a </a:t>
            </a:r>
            <a:r>
              <a:rPr lang="en-GB" sz="2000" dirty="0" err="1" smtClean="0">
                <a:latin typeface="Arial" charset="0"/>
                <a:cs typeface="Arial" charset="0"/>
              </a:rPr>
              <a:t>informační</a:t>
            </a:r>
            <a:r>
              <a:rPr lang="en-GB" sz="2000" dirty="0" smtClean="0">
                <a:latin typeface="Arial" charset="0"/>
                <a:cs typeface="Arial" charset="0"/>
              </a:rPr>
              <a:t> </a:t>
            </a:r>
            <a:r>
              <a:rPr lang="en-GB" sz="2000" dirty="0" err="1" smtClean="0">
                <a:latin typeface="Arial" charset="0"/>
                <a:cs typeface="Arial" charset="0"/>
              </a:rPr>
              <a:t>výměně</a:t>
            </a:r>
            <a:r>
              <a:rPr lang="en-GB" sz="2000" dirty="0" smtClean="0">
                <a:latin typeface="Arial" charset="0"/>
                <a:cs typeface="Arial" charset="0"/>
              </a:rPr>
              <a:t> s </a:t>
            </a:r>
            <a:r>
              <a:rPr lang="en-GB" sz="2000" dirty="0" err="1" smtClean="0">
                <a:latin typeface="Arial" charset="0"/>
                <a:cs typeface="Arial" charset="0"/>
              </a:rPr>
              <a:t>jeho</a:t>
            </a:r>
            <a:r>
              <a:rPr lang="en-GB" sz="2000" dirty="0" smtClean="0">
                <a:latin typeface="Arial" charset="0"/>
                <a:cs typeface="Arial" charset="0"/>
              </a:rPr>
              <a:t> </a:t>
            </a:r>
            <a:r>
              <a:rPr lang="en-GB" sz="2000" dirty="0" err="1" smtClean="0">
                <a:latin typeface="Arial" charset="0"/>
                <a:cs typeface="Arial" charset="0"/>
              </a:rPr>
              <a:t>okolím</a:t>
            </a:r>
            <a:r>
              <a:rPr lang="en-GB" sz="2000" dirty="0" smtClean="0">
                <a:latin typeface="Arial" charset="0"/>
                <a:cs typeface="Arial" charset="0"/>
              </a:rPr>
              <a:t>.</a:t>
            </a:r>
            <a:endParaRPr lang="cs-CZ" sz="2000" dirty="0" smtClean="0">
              <a:latin typeface="Arial" charset="0"/>
              <a:cs typeface="Arial" charset="0"/>
            </a:endParaRPr>
          </a:p>
          <a:p>
            <a:pPr eaLnBrk="1" hangingPunct="1">
              <a:lnSpc>
                <a:spcPct val="90000"/>
              </a:lnSpc>
              <a:spcBef>
                <a:spcPts val="500"/>
              </a:spcBef>
              <a:buFont typeface="Arial" charset="0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sz="2000" dirty="0" smtClean="0">
                <a:latin typeface="Arial" charset="0"/>
                <a:cs typeface="Arial" charset="0"/>
              </a:rPr>
              <a:t> </a:t>
            </a:r>
            <a:r>
              <a:rPr lang="en-GB" sz="2000" u="sng" dirty="0" err="1" smtClean="0">
                <a:latin typeface="Arial" charset="0"/>
                <a:cs typeface="Arial" charset="0"/>
              </a:rPr>
              <a:t>Uzavřený</a:t>
            </a:r>
            <a:r>
              <a:rPr lang="en-GB" sz="2000" u="sng" dirty="0" smtClean="0">
                <a:latin typeface="Arial" charset="0"/>
                <a:cs typeface="Arial" charset="0"/>
              </a:rPr>
              <a:t> </a:t>
            </a:r>
            <a:r>
              <a:rPr lang="en-GB" sz="2000" u="sng" dirty="0" err="1" smtClean="0">
                <a:latin typeface="Arial" charset="0"/>
                <a:cs typeface="Arial" charset="0"/>
              </a:rPr>
              <a:t>systém</a:t>
            </a:r>
            <a:r>
              <a:rPr lang="en-GB" sz="2000" dirty="0" smtClean="0">
                <a:latin typeface="Arial" charset="0"/>
                <a:cs typeface="Arial" charset="0"/>
              </a:rPr>
              <a:t> je </a:t>
            </a:r>
            <a:r>
              <a:rPr lang="en-GB" sz="2000" dirty="0" err="1" smtClean="0">
                <a:latin typeface="Arial" charset="0"/>
                <a:cs typeface="Arial" charset="0"/>
              </a:rPr>
              <a:t>naopak</a:t>
            </a:r>
            <a:r>
              <a:rPr lang="en-GB" sz="2000" dirty="0" smtClean="0">
                <a:latin typeface="Arial" charset="0"/>
                <a:cs typeface="Arial" charset="0"/>
              </a:rPr>
              <a:t> </a:t>
            </a:r>
            <a:r>
              <a:rPr lang="en-GB" sz="2000" dirty="0" err="1" smtClean="0">
                <a:latin typeface="Arial" charset="0"/>
                <a:cs typeface="Arial" charset="0"/>
              </a:rPr>
              <a:t>vůči</a:t>
            </a:r>
            <a:r>
              <a:rPr lang="en-GB" sz="2000" dirty="0" smtClean="0">
                <a:latin typeface="Arial" charset="0"/>
                <a:cs typeface="Arial" charset="0"/>
              </a:rPr>
              <a:t> </a:t>
            </a:r>
            <a:r>
              <a:rPr lang="en-GB" sz="2000" dirty="0" err="1" smtClean="0">
                <a:latin typeface="Arial" charset="0"/>
                <a:cs typeface="Arial" charset="0"/>
              </a:rPr>
              <a:t>svému</a:t>
            </a:r>
            <a:r>
              <a:rPr lang="en-GB" sz="2000" dirty="0" smtClean="0">
                <a:latin typeface="Arial" charset="0"/>
                <a:cs typeface="Arial" charset="0"/>
              </a:rPr>
              <a:t> </a:t>
            </a:r>
            <a:r>
              <a:rPr lang="en-GB" sz="2000" dirty="0" err="1" smtClean="0">
                <a:latin typeface="Arial" charset="0"/>
                <a:cs typeface="Arial" charset="0"/>
              </a:rPr>
              <a:t>okolí</a:t>
            </a:r>
            <a:r>
              <a:rPr lang="en-GB" sz="2000" dirty="0" smtClean="0">
                <a:latin typeface="Arial" charset="0"/>
                <a:cs typeface="Arial" charset="0"/>
              </a:rPr>
              <a:t> </a:t>
            </a:r>
            <a:r>
              <a:rPr lang="en-GB" sz="2000" dirty="0" err="1" smtClean="0">
                <a:latin typeface="Arial" charset="0"/>
                <a:cs typeface="Arial" charset="0"/>
              </a:rPr>
              <a:t>zcela</a:t>
            </a:r>
            <a:r>
              <a:rPr lang="en-GB" sz="2000" dirty="0" smtClean="0">
                <a:latin typeface="Arial" charset="0"/>
                <a:cs typeface="Arial" charset="0"/>
              </a:rPr>
              <a:t> </a:t>
            </a:r>
            <a:r>
              <a:rPr lang="en-GB" sz="2000" dirty="0" err="1" smtClean="0">
                <a:latin typeface="Arial" charset="0"/>
                <a:cs typeface="Arial" charset="0"/>
              </a:rPr>
              <a:t>izolován</a:t>
            </a:r>
            <a:r>
              <a:rPr lang="en-GB" sz="2000" dirty="0" smtClean="0">
                <a:latin typeface="Arial" charset="0"/>
                <a:cs typeface="Arial" charset="0"/>
              </a:rPr>
              <a:t>, </a:t>
            </a:r>
            <a:r>
              <a:rPr lang="en-GB" sz="2000" dirty="0" err="1" smtClean="0">
                <a:latin typeface="Arial" charset="0"/>
                <a:cs typeface="Arial" charset="0"/>
              </a:rPr>
              <a:t>nemá</a:t>
            </a:r>
            <a:r>
              <a:rPr lang="en-GB" sz="2000" dirty="0" smtClean="0">
                <a:latin typeface="Arial" charset="0"/>
                <a:cs typeface="Arial" charset="0"/>
              </a:rPr>
              <a:t> se </a:t>
            </a:r>
            <a:r>
              <a:rPr lang="en-GB" sz="2000" dirty="0" err="1" smtClean="0">
                <a:latin typeface="Arial" charset="0"/>
                <a:cs typeface="Arial" charset="0"/>
              </a:rPr>
              <a:t>svým</a:t>
            </a:r>
            <a:r>
              <a:rPr lang="en-GB" sz="2000" dirty="0" smtClean="0">
                <a:latin typeface="Arial" charset="0"/>
                <a:cs typeface="Arial" charset="0"/>
              </a:rPr>
              <a:t> </a:t>
            </a:r>
            <a:r>
              <a:rPr lang="en-GB" sz="2000" dirty="0" err="1" smtClean="0">
                <a:latin typeface="Arial" charset="0"/>
                <a:cs typeface="Arial" charset="0"/>
              </a:rPr>
              <a:t>okolím</a:t>
            </a:r>
            <a:r>
              <a:rPr lang="en-GB" sz="2000" dirty="0" smtClean="0">
                <a:latin typeface="Arial" charset="0"/>
                <a:cs typeface="Arial" charset="0"/>
              </a:rPr>
              <a:t> </a:t>
            </a:r>
            <a:r>
              <a:rPr lang="en-GB" sz="2000" dirty="0" err="1" smtClean="0">
                <a:latin typeface="Arial" charset="0"/>
                <a:cs typeface="Arial" charset="0"/>
              </a:rPr>
              <a:t>žádné</a:t>
            </a:r>
            <a:r>
              <a:rPr lang="en-GB" sz="2000" dirty="0" smtClean="0">
                <a:latin typeface="Arial" charset="0"/>
                <a:cs typeface="Arial" charset="0"/>
              </a:rPr>
              <a:t> </a:t>
            </a:r>
            <a:r>
              <a:rPr lang="en-GB" sz="2000" dirty="0" err="1" smtClean="0">
                <a:latin typeface="Arial" charset="0"/>
                <a:cs typeface="Arial" charset="0"/>
              </a:rPr>
              <a:t>vazby</a:t>
            </a:r>
            <a:r>
              <a:rPr lang="en-GB" sz="2000" dirty="0" smtClean="0">
                <a:latin typeface="Arial" charset="0"/>
                <a:cs typeface="Arial" charset="0"/>
              </a:rPr>
              <a:t>. </a:t>
            </a:r>
          </a:p>
        </p:txBody>
      </p:sp>
      <p:grpSp>
        <p:nvGrpSpPr>
          <p:cNvPr id="2" name="Skupina 3"/>
          <p:cNvGrpSpPr/>
          <p:nvPr/>
        </p:nvGrpSpPr>
        <p:grpSpPr>
          <a:xfrm>
            <a:off x="1115616" y="692696"/>
            <a:ext cx="7056784" cy="2466856"/>
            <a:chOff x="1115616" y="692696"/>
            <a:chExt cx="7056784" cy="2466856"/>
          </a:xfrm>
        </p:grpSpPr>
        <p:grpSp>
          <p:nvGrpSpPr>
            <p:cNvPr id="3" name="Skupina 22"/>
            <p:cNvGrpSpPr/>
            <p:nvPr/>
          </p:nvGrpSpPr>
          <p:grpSpPr>
            <a:xfrm>
              <a:off x="1115616" y="692696"/>
              <a:ext cx="7056784" cy="2466856"/>
              <a:chOff x="1115616" y="2267580"/>
              <a:chExt cx="7056784" cy="2466856"/>
            </a:xfrm>
          </p:grpSpPr>
          <p:sp>
            <p:nvSpPr>
              <p:cNvPr id="7" name="Obdélník 6"/>
              <p:cNvSpPr/>
              <p:nvPr/>
            </p:nvSpPr>
            <p:spPr>
              <a:xfrm>
                <a:off x="3491880" y="2348880"/>
                <a:ext cx="2808312" cy="2376264"/>
              </a:xfrm>
              <a:prstGeom prst="rect">
                <a:avLst/>
              </a:prstGeom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r>
                  <a:rPr lang="cs-CZ" sz="9600" dirty="0" smtClean="0">
                    <a:solidFill>
                      <a:srgbClr val="FF0000"/>
                    </a:solidFill>
                  </a:rPr>
                  <a:t> S </a:t>
                </a:r>
                <a:endParaRPr lang="cs-CZ" sz="9600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8" name="TextovéPole 7"/>
              <p:cNvSpPr txBox="1"/>
              <p:nvPr/>
            </p:nvSpPr>
            <p:spPr>
              <a:xfrm>
                <a:off x="5220072" y="3717032"/>
                <a:ext cx="64807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b="1" dirty="0" smtClean="0">
                    <a:solidFill>
                      <a:srgbClr val="FF0000"/>
                    </a:solidFill>
                  </a:rPr>
                  <a:t>X</a:t>
                </a:r>
                <a:endParaRPr lang="cs-CZ" b="1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9" name="TextovéPole 8"/>
              <p:cNvSpPr txBox="1"/>
              <p:nvPr/>
            </p:nvSpPr>
            <p:spPr>
              <a:xfrm>
                <a:off x="1115616" y="3429000"/>
                <a:ext cx="36004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b="1" dirty="0" smtClean="0"/>
                  <a:t>u</a:t>
                </a:r>
                <a:endParaRPr lang="cs-CZ" b="1" dirty="0"/>
              </a:p>
            </p:txBody>
          </p:sp>
          <p:sp>
            <p:nvSpPr>
              <p:cNvPr id="10" name="TextovéPole 9"/>
              <p:cNvSpPr txBox="1"/>
              <p:nvPr/>
            </p:nvSpPr>
            <p:spPr>
              <a:xfrm>
                <a:off x="7812360" y="3581400"/>
                <a:ext cx="36004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b="1" dirty="0" smtClean="0"/>
                  <a:t>y</a:t>
                </a:r>
                <a:endParaRPr lang="cs-CZ" b="1" dirty="0"/>
              </a:p>
            </p:txBody>
          </p:sp>
          <p:cxnSp>
            <p:nvCxnSpPr>
              <p:cNvPr id="11" name="Přímá spojovací šipka 10"/>
              <p:cNvCxnSpPr/>
              <p:nvPr/>
            </p:nvCxnSpPr>
            <p:spPr>
              <a:xfrm>
                <a:off x="2771800" y="2492896"/>
                <a:ext cx="720080" cy="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Přímá spojovací šipka 11"/>
              <p:cNvCxnSpPr/>
              <p:nvPr/>
            </p:nvCxnSpPr>
            <p:spPr>
              <a:xfrm>
                <a:off x="2771800" y="2780928"/>
                <a:ext cx="720080" cy="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Přímá spojovací šipka 12"/>
              <p:cNvCxnSpPr/>
              <p:nvPr/>
            </p:nvCxnSpPr>
            <p:spPr>
              <a:xfrm>
                <a:off x="2771800" y="4509120"/>
                <a:ext cx="720080" cy="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Přímá spojovací šipka 13"/>
              <p:cNvCxnSpPr/>
              <p:nvPr/>
            </p:nvCxnSpPr>
            <p:spPr>
              <a:xfrm>
                <a:off x="6300192" y="2564904"/>
                <a:ext cx="720080" cy="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Přímá spojovací šipka 14"/>
              <p:cNvCxnSpPr/>
              <p:nvPr/>
            </p:nvCxnSpPr>
            <p:spPr>
              <a:xfrm>
                <a:off x="6300192" y="2780928"/>
                <a:ext cx="720080" cy="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Přímá spojovací šipka 15"/>
              <p:cNvCxnSpPr/>
              <p:nvPr/>
            </p:nvCxnSpPr>
            <p:spPr>
              <a:xfrm>
                <a:off x="6300192" y="4509120"/>
                <a:ext cx="720080" cy="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7" name="TextovéPole 16"/>
              <p:cNvSpPr txBox="1"/>
              <p:nvPr/>
            </p:nvSpPr>
            <p:spPr>
              <a:xfrm>
                <a:off x="2339752" y="2267580"/>
                <a:ext cx="43204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dirty="0" smtClean="0"/>
                  <a:t>u</a:t>
                </a:r>
                <a:r>
                  <a:rPr lang="cs-CZ" baseline="-25000" dirty="0" smtClean="0"/>
                  <a:t>1</a:t>
                </a:r>
                <a:endParaRPr lang="cs-CZ" baseline="-25000" dirty="0"/>
              </a:p>
            </p:txBody>
          </p:sp>
          <p:sp>
            <p:nvSpPr>
              <p:cNvPr id="18" name="TextovéPole 17"/>
              <p:cNvSpPr txBox="1"/>
              <p:nvPr/>
            </p:nvSpPr>
            <p:spPr>
              <a:xfrm>
                <a:off x="2339752" y="2564904"/>
                <a:ext cx="43204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dirty="0" smtClean="0"/>
                  <a:t>u</a:t>
                </a:r>
                <a:r>
                  <a:rPr lang="cs-CZ" baseline="-25000" dirty="0" smtClean="0"/>
                  <a:t>2</a:t>
                </a:r>
                <a:endParaRPr lang="cs-CZ" baseline="-25000" dirty="0"/>
              </a:p>
            </p:txBody>
          </p:sp>
          <p:sp>
            <p:nvSpPr>
              <p:cNvPr id="19" name="TextovéPole 18"/>
              <p:cNvSpPr txBox="1"/>
              <p:nvPr/>
            </p:nvSpPr>
            <p:spPr>
              <a:xfrm>
                <a:off x="2339752" y="4283804"/>
                <a:ext cx="43204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dirty="0" err="1" smtClean="0"/>
                  <a:t>u</a:t>
                </a:r>
                <a:r>
                  <a:rPr lang="cs-CZ" baseline="-25000" dirty="0" err="1" smtClean="0"/>
                  <a:t>n</a:t>
                </a:r>
                <a:endParaRPr lang="cs-CZ" baseline="-25000" dirty="0"/>
              </a:p>
            </p:txBody>
          </p:sp>
          <p:sp>
            <p:nvSpPr>
              <p:cNvPr id="20" name="TextovéPole 19"/>
              <p:cNvSpPr txBox="1"/>
              <p:nvPr/>
            </p:nvSpPr>
            <p:spPr>
              <a:xfrm>
                <a:off x="5724128" y="3247816"/>
                <a:ext cx="576064" cy="14773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dirty="0" smtClean="0">
                    <a:solidFill>
                      <a:srgbClr val="FF0000"/>
                    </a:solidFill>
                  </a:rPr>
                  <a:t>x</a:t>
                </a:r>
                <a:r>
                  <a:rPr lang="cs-CZ" baseline="-25000" dirty="0" smtClean="0">
                    <a:solidFill>
                      <a:srgbClr val="FF0000"/>
                    </a:solidFill>
                  </a:rPr>
                  <a:t>1 </a:t>
                </a:r>
                <a:r>
                  <a:rPr lang="cs-CZ" dirty="0" smtClean="0">
                    <a:solidFill>
                      <a:srgbClr val="FF0000"/>
                    </a:solidFill>
                  </a:rPr>
                  <a:t>x</a:t>
                </a:r>
                <a:r>
                  <a:rPr lang="cs-CZ" baseline="-25000" dirty="0" smtClean="0">
                    <a:solidFill>
                      <a:srgbClr val="FF0000"/>
                    </a:solidFill>
                  </a:rPr>
                  <a:t>2</a:t>
                </a:r>
              </a:p>
              <a:p>
                <a:r>
                  <a:rPr lang="cs-CZ" baseline="-25000" dirty="0" smtClean="0">
                    <a:solidFill>
                      <a:srgbClr val="FF0000"/>
                    </a:solidFill>
                  </a:rPr>
                  <a:t>.</a:t>
                </a:r>
              </a:p>
              <a:p>
                <a:r>
                  <a:rPr lang="cs-CZ" baseline="-25000" dirty="0" smtClean="0">
                    <a:solidFill>
                      <a:srgbClr val="FF0000"/>
                    </a:solidFill>
                  </a:rPr>
                  <a:t>.</a:t>
                </a:r>
              </a:p>
              <a:p>
                <a:r>
                  <a:rPr lang="cs-CZ" baseline="-25000" dirty="0" smtClean="0">
                    <a:solidFill>
                      <a:srgbClr val="FF0000"/>
                    </a:solidFill>
                  </a:rPr>
                  <a:t>.</a:t>
                </a:r>
              </a:p>
              <a:p>
                <a:r>
                  <a:rPr lang="cs-CZ" dirty="0" err="1" smtClean="0">
                    <a:solidFill>
                      <a:srgbClr val="FF0000"/>
                    </a:solidFill>
                  </a:rPr>
                  <a:t>x</a:t>
                </a:r>
                <a:r>
                  <a:rPr lang="cs-CZ" baseline="-25000" dirty="0" err="1" smtClean="0">
                    <a:solidFill>
                      <a:srgbClr val="FF0000"/>
                    </a:solidFill>
                  </a:rPr>
                  <a:t>m</a:t>
                </a:r>
                <a:endParaRPr lang="cs-CZ" baseline="-25000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21" name="TextovéPole 20"/>
              <p:cNvSpPr txBox="1"/>
              <p:nvPr/>
            </p:nvSpPr>
            <p:spPr>
              <a:xfrm>
                <a:off x="7020272" y="2348880"/>
                <a:ext cx="43204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dirty="0" smtClean="0"/>
                  <a:t>y</a:t>
                </a:r>
                <a:r>
                  <a:rPr lang="cs-CZ" baseline="-25000" dirty="0" smtClean="0"/>
                  <a:t>1</a:t>
                </a:r>
                <a:endParaRPr lang="cs-CZ" baseline="-25000" dirty="0"/>
              </a:p>
            </p:txBody>
          </p:sp>
          <p:sp>
            <p:nvSpPr>
              <p:cNvPr id="22" name="TextovéPole 21"/>
              <p:cNvSpPr txBox="1"/>
              <p:nvPr/>
            </p:nvSpPr>
            <p:spPr>
              <a:xfrm>
                <a:off x="7020272" y="2646204"/>
                <a:ext cx="43204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dirty="0" smtClean="0"/>
                  <a:t>y</a:t>
                </a:r>
                <a:r>
                  <a:rPr lang="cs-CZ" baseline="-25000" dirty="0" smtClean="0"/>
                  <a:t>2</a:t>
                </a:r>
                <a:endParaRPr lang="cs-CZ" baseline="-25000" dirty="0"/>
              </a:p>
            </p:txBody>
          </p:sp>
          <p:sp>
            <p:nvSpPr>
              <p:cNvPr id="23" name="TextovéPole 22"/>
              <p:cNvSpPr txBox="1"/>
              <p:nvPr/>
            </p:nvSpPr>
            <p:spPr>
              <a:xfrm>
                <a:off x="7020272" y="4365104"/>
                <a:ext cx="43204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dirty="0" err="1" smtClean="0"/>
                  <a:t>y</a:t>
                </a:r>
                <a:r>
                  <a:rPr lang="cs-CZ" baseline="-25000" dirty="0" err="1" smtClean="0"/>
                  <a:t>r</a:t>
                </a:r>
                <a:endParaRPr lang="cs-CZ" baseline="-25000" dirty="0"/>
              </a:p>
            </p:txBody>
          </p:sp>
          <p:sp>
            <p:nvSpPr>
              <p:cNvPr id="24" name="TextovéPole 23"/>
              <p:cNvSpPr txBox="1"/>
              <p:nvPr/>
            </p:nvSpPr>
            <p:spPr>
              <a:xfrm>
                <a:off x="2492152" y="3203684"/>
                <a:ext cx="432048" cy="7386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dirty="0" smtClean="0"/>
                  <a:t>.</a:t>
                </a:r>
              </a:p>
              <a:p>
                <a:r>
                  <a:rPr lang="cs-CZ" baseline="-25000" dirty="0" smtClean="0"/>
                  <a:t>.</a:t>
                </a:r>
              </a:p>
              <a:p>
                <a:r>
                  <a:rPr lang="cs-CZ" baseline="-25000" dirty="0" smtClean="0"/>
                  <a:t>.</a:t>
                </a:r>
                <a:endParaRPr lang="cs-CZ" baseline="-25000" dirty="0"/>
              </a:p>
            </p:txBody>
          </p:sp>
        </p:grpSp>
        <p:sp>
          <p:nvSpPr>
            <p:cNvPr id="6" name="TextovéPole 5"/>
            <p:cNvSpPr txBox="1"/>
            <p:nvPr/>
          </p:nvSpPr>
          <p:spPr>
            <a:xfrm>
              <a:off x="6516216" y="1628800"/>
              <a:ext cx="432048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dirty="0" smtClean="0"/>
                <a:t>.</a:t>
              </a:r>
            </a:p>
            <a:p>
              <a:r>
                <a:rPr lang="cs-CZ" baseline="-25000" dirty="0" smtClean="0"/>
                <a:t>.</a:t>
              </a:r>
            </a:p>
            <a:p>
              <a:r>
                <a:rPr lang="cs-CZ" baseline="-25000" dirty="0" smtClean="0"/>
                <a:t>.</a:t>
              </a:r>
              <a:endParaRPr lang="cs-CZ" baseline="-25000" dirty="0"/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1"/>
          <p:cNvSpPr>
            <a:spLocks noGrp="1" noChangeArrowheads="1"/>
          </p:cNvSpPr>
          <p:nvPr>
            <p:ph type="title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lnSpc>
                <a:spcPct val="100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GB" dirty="0" err="1" smtClean="0"/>
              <a:t>Základní</a:t>
            </a:r>
            <a:r>
              <a:rPr lang="en-GB" dirty="0" smtClean="0"/>
              <a:t> </a:t>
            </a:r>
            <a:r>
              <a:rPr lang="en-GB" dirty="0" err="1" smtClean="0"/>
              <a:t>atributy</a:t>
            </a:r>
            <a:r>
              <a:rPr lang="en-GB" dirty="0" smtClean="0"/>
              <a:t> </a:t>
            </a:r>
            <a:r>
              <a:rPr lang="en-GB" dirty="0" err="1" smtClean="0"/>
              <a:t>systému</a:t>
            </a:r>
            <a:endParaRPr lang="en-GB" dirty="0" smtClean="0"/>
          </a:p>
        </p:txBody>
      </p:sp>
      <p:sp>
        <p:nvSpPr>
          <p:cNvPr id="40965" name="Rectangle 2"/>
          <p:cNvSpPr>
            <a:spLocks noGrp="1" noChangeArrowheads="1"/>
          </p:cNvSpPr>
          <p:nvPr>
            <p:ph idx="1"/>
          </p:nvPr>
        </p:nvSpPr>
        <p:spPr>
          <a:xfrm>
            <a:off x="457200" y="4149080"/>
            <a:ext cx="8229600" cy="1977083"/>
          </a:xfrm>
        </p:spPr>
        <p:txBody>
          <a:bodyPr>
            <a:normAutofit fontScale="85000" lnSpcReduction="20000"/>
          </a:bodyPr>
          <a:lstStyle/>
          <a:p>
            <a:pPr eaLnBrk="1" hangingPunct="1">
              <a:lnSpc>
                <a:spcPct val="100000"/>
              </a:lnSpc>
              <a:spcBef>
                <a:spcPts val="600"/>
              </a:spcBef>
              <a:buFont typeface="Arial" charset="0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sz="2400" u="sng" dirty="0" err="1" smtClean="0">
                <a:latin typeface="Arial" charset="0"/>
                <a:cs typeface="Arial" charset="0"/>
              </a:rPr>
              <a:t>Stav</a:t>
            </a:r>
            <a:r>
              <a:rPr lang="en-GB" sz="2400" u="sng" dirty="0" smtClean="0">
                <a:latin typeface="Arial" charset="0"/>
                <a:cs typeface="Arial" charset="0"/>
              </a:rPr>
              <a:t> </a:t>
            </a:r>
            <a:r>
              <a:rPr lang="en-GB" sz="2400" u="sng" dirty="0" err="1" smtClean="0">
                <a:latin typeface="Arial" charset="0"/>
                <a:cs typeface="Arial" charset="0"/>
              </a:rPr>
              <a:t>systému</a:t>
            </a:r>
            <a:r>
              <a:rPr lang="en-GB" sz="2800" dirty="0" smtClean="0">
                <a:latin typeface="Arial" charset="0"/>
                <a:cs typeface="Arial" charset="0"/>
              </a:rPr>
              <a:t> </a:t>
            </a:r>
            <a:r>
              <a:rPr lang="en-GB" sz="2400" dirty="0" smtClean="0">
                <a:latin typeface="Arial" charset="0"/>
              </a:rPr>
              <a:t>- </a:t>
            </a:r>
            <a:r>
              <a:rPr lang="en-GB" sz="2400" dirty="0" err="1" smtClean="0">
                <a:latin typeface="Arial" charset="0"/>
                <a:cs typeface="Arial" charset="0"/>
              </a:rPr>
              <a:t>souhrn</a:t>
            </a:r>
            <a:r>
              <a:rPr lang="en-GB" sz="2400" dirty="0" smtClean="0">
                <a:latin typeface="Arial" charset="0"/>
                <a:cs typeface="Arial" charset="0"/>
              </a:rPr>
              <a:t> </a:t>
            </a:r>
            <a:r>
              <a:rPr lang="en-GB" sz="2400" dirty="0" err="1" smtClean="0">
                <a:latin typeface="Arial" charset="0"/>
                <a:cs typeface="Arial" charset="0"/>
              </a:rPr>
              <a:t>přesně</a:t>
            </a:r>
            <a:r>
              <a:rPr lang="en-GB" sz="2400" dirty="0" smtClean="0">
                <a:latin typeface="Arial" charset="0"/>
                <a:cs typeface="Arial" charset="0"/>
              </a:rPr>
              <a:t> </a:t>
            </a:r>
            <a:r>
              <a:rPr lang="en-GB" sz="2400" dirty="0" err="1" smtClean="0">
                <a:latin typeface="Arial" charset="0"/>
                <a:cs typeface="Arial" charset="0"/>
              </a:rPr>
              <a:t>definovaných</a:t>
            </a:r>
            <a:r>
              <a:rPr lang="en-GB" sz="2400" dirty="0" smtClean="0">
                <a:latin typeface="Arial" charset="0"/>
                <a:cs typeface="Arial" charset="0"/>
              </a:rPr>
              <a:t> </a:t>
            </a:r>
            <a:r>
              <a:rPr lang="en-GB" sz="2400" dirty="0" err="1" smtClean="0">
                <a:latin typeface="Arial" charset="0"/>
                <a:cs typeface="Arial" charset="0"/>
              </a:rPr>
              <a:t>podmínek</a:t>
            </a:r>
            <a:r>
              <a:rPr lang="en-GB" sz="2400" dirty="0" smtClean="0">
                <a:latin typeface="Arial" charset="0"/>
                <a:cs typeface="Arial" charset="0"/>
              </a:rPr>
              <a:t> </a:t>
            </a:r>
            <a:r>
              <a:rPr lang="en-GB" sz="2400" dirty="0" err="1" smtClean="0">
                <a:latin typeface="Arial" charset="0"/>
                <a:cs typeface="Arial" charset="0"/>
              </a:rPr>
              <a:t>nebo</a:t>
            </a:r>
            <a:r>
              <a:rPr lang="en-GB" sz="2400" dirty="0" smtClean="0">
                <a:latin typeface="Arial" charset="0"/>
                <a:cs typeface="Arial" charset="0"/>
              </a:rPr>
              <a:t> </a:t>
            </a:r>
            <a:r>
              <a:rPr lang="en-GB" sz="2400" dirty="0" err="1" smtClean="0">
                <a:latin typeface="Arial" charset="0"/>
                <a:cs typeface="Arial" charset="0"/>
              </a:rPr>
              <a:t>vlastností</a:t>
            </a:r>
            <a:r>
              <a:rPr lang="en-GB" sz="2400" dirty="0" smtClean="0">
                <a:latin typeface="Arial" charset="0"/>
                <a:cs typeface="Arial" charset="0"/>
              </a:rPr>
              <a:t> </a:t>
            </a:r>
            <a:r>
              <a:rPr lang="en-GB" sz="2400" dirty="0" err="1" smtClean="0">
                <a:latin typeface="Arial" charset="0"/>
                <a:cs typeface="Arial" charset="0"/>
              </a:rPr>
              <a:t>daného</a:t>
            </a:r>
            <a:r>
              <a:rPr lang="en-GB" sz="2400" dirty="0" smtClean="0">
                <a:latin typeface="Arial" charset="0"/>
                <a:cs typeface="Arial" charset="0"/>
              </a:rPr>
              <a:t> </a:t>
            </a:r>
            <a:r>
              <a:rPr lang="en-GB" sz="2400" dirty="0" err="1" smtClean="0">
                <a:latin typeface="Arial" charset="0"/>
                <a:cs typeface="Arial" charset="0"/>
              </a:rPr>
              <a:t>systému</a:t>
            </a:r>
            <a:r>
              <a:rPr lang="en-GB" sz="2400" dirty="0" smtClean="0">
                <a:latin typeface="Arial" charset="0"/>
                <a:cs typeface="Arial" charset="0"/>
              </a:rPr>
              <a:t>, </a:t>
            </a:r>
            <a:r>
              <a:rPr lang="en-GB" sz="2400" dirty="0" err="1" smtClean="0">
                <a:latin typeface="Arial" charset="0"/>
                <a:cs typeface="Arial" charset="0"/>
              </a:rPr>
              <a:t>které</a:t>
            </a:r>
            <a:r>
              <a:rPr lang="en-GB" sz="2400" dirty="0" smtClean="0">
                <a:latin typeface="Arial" charset="0"/>
                <a:cs typeface="Arial" charset="0"/>
              </a:rPr>
              <a:t> </a:t>
            </a:r>
            <a:r>
              <a:rPr lang="en-GB" sz="2400" dirty="0" err="1" smtClean="0">
                <a:latin typeface="Arial" charset="0"/>
                <a:cs typeface="Arial" charset="0"/>
              </a:rPr>
              <a:t>lze</a:t>
            </a:r>
            <a:r>
              <a:rPr lang="en-GB" sz="2400" dirty="0" smtClean="0">
                <a:latin typeface="Arial" charset="0"/>
                <a:cs typeface="Arial" charset="0"/>
              </a:rPr>
              <a:t> v </a:t>
            </a:r>
            <a:r>
              <a:rPr lang="en-GB" sz="2400" dirty="0" err="1" smtClean="0">
                <a:latin typeface="Arial" charset="0"/>
                <a:cs typeface="Arial" charset="0"/>
              </a:rPr>
              <a:t>daném</a:t>
            </a:r>
            <a:r>
              <a:rPr lang="en-GB" sz="2400" dirty="0" smtClean="0">
                <a:latin typeface="Arial" charset="0"/>
                <a:cs typeface="Arial" charset="0"/>
              </a:rPr>
              <a:t> </a:t>
            </a:r>
            <a:r>
              <a:rPr lang="en-GB" sz="2400" dirty="0" err="1" smtClean="0">
                <a:latin typeface="Arial" charset="0"/>
                <a:cs typeface="Arial" charset="0"/>
              </a:rPr>
              <a:t>časovém</a:t>
            </a:r>
            <a:r>
              <a:rPr lang="en-GB" sz="2400" dirty="0" smtClean="0">
                <a:latin typeface="Arial" charset="0"/>
                <a:cs typeface="Arial" charset="0"/>
              </a:rPr>
              <a:t> </a:t>
            </a:r>
            <a:r>
              <a:rPr lang="en-GB" sz="2400" dirty="0" err="1" smtClean="0">
                <a:latin typeface="Arial" charset="0"/>
                <a:cs typeface="Arial" charset="0"/>
              </a:rPr>
              <a:t>okamžiku</a:t>
            </a:r>
            <a:r>
              <a:rPr lang="en-GB" sz="2400" dirty="0" smtClean="0">
                <a:latin typeface="Arial" charset="0"/>
                <a:cs typeface="Arial" charset="0"/>
              </a:rPr>
              <a:t> </a:t>
            </a:r>
            <a:r>
              <a:rPr lang="en-GB" sz="2400" dirty="0" err="1" smtClean="0">
                <a:latin typeface="Arial" charset="0"/>
                <a:cs typeface="Arial" charset="0"/>
              </a:rPr>
              <a:t>rozpoznat</a:t>
            </a:r>
            <a:r>
              <a:rPr lang="en-GB" sz="2400" dirty="0" smtClean="0">
                <a:latin typeface="Arial" charset="0"/>
                <a:cs typeface="Arial" charset="0"/>
              </a:rPr>
              <a:t>. </a:t>
            </a:r>
            <a:r>
              <a:rPr lang="en-GB" sz="2400" dirty="0" err="1" smtClean="0">
                <a:latin typeface="Arial" charset="0"/>
                <a:cs typeface="Arial" charset="0"/>
              </a:rPr>
              <a:t>Stavu</a:t>
            </a:r>
            <a:r>
              <a:rPr lang="en-GB" sz="2400" dirty="0" smtClean="0">
                <a:latin typeface="Arial" charset="0"/>
                <a:cs typeface="Arial" charset="0"/>
              </a:rPr>
              <a:t> </a:t>
            </a:r>
            <a:r>
              <a:rPr lang="en-GB" sz="2400" dirty="0" err="1" smtClean="0">
                <a:latin typeface="Arial" charset="0"/>
                <a:cs typeface="Arial" charset="0"/>
              </a:rPr>
              <a:t>systému</a:t>
            </a:r>
            <a:r>
              <a:rPr lang="en-GB" sz="2400" dirty="0" smtClean="0">
                <a:latin typeface="Arial" charset="0"/>
                <a:cs typeface="Arial" charset="0"/>
              </a:rPr>
              <a:t> </a:t>
            </a:r>
            <a:r>
              <a:rPr lang="en-GB" sz="2400" dirty="0" err="1" smtClean="0">
                <a:latin typeface="Arial" charset="0"/>
                <a:cs typeface="Arial" charset="0"/>
              </a:rPr>
              <a:t>lze</a:t>
            </a:r>
            <a:r>
              <a:rPr lang="en-GB" sz="2400" dirty="0" smtClean="0">
                <a:latin typeface="Arial" charset="0"/>
                <a:cs typeface="Arial" charset="0"/>
              </a:rPr>
              <a:t> v </a:t>
            </a:r>
            <a:r>
              <a:rPr lang="en-GB" sz="2400" dirty="0" err="1" smtClean="0">
                <a:latin typeface="Arial" charset="0"/>
                <a:cs typeface="Arial" charset="0"/>
              </a:rPr>
              <a:t>libovolném</a:t>
            </a:r>
            <a:r>
              <a:rPr lang="en-GB" sz="2400" dirty="0" smtClean="0">
                <a:latin typeface="Arial" charset="0"/>
                <a:cs typeface="Arial" charset="0"/>
              </a:rPr>
              <a:t> </a:t>
            </a:r>
            <a:r>
              <a:rPr lang="en-GB" sz="2400" dirty="0" err="1" smtClean="0">
                <a:latin typeface="Arial" charset="0"/>
                <a:cs typeface="Arial" charset="0"/>
              </a:rPr>
              <a:t>časovém</a:t>
            </a:r>
            <a:r>
              <a:rPr lang="en-GB" sz="2400" dirty="0" smtClean="0">
                <a:latin typeface="Arial" charset="0"/>
                <a:cs typeface="Arial" charset="0"/>
              </a:rPr>
              <a:t> </a:t>
            </a:r>
            <a:r>
              <a:rPr lang="en-GB" sz="2400" dirty="0" err="1" smtClean="0">
                <a:latin typeface="Arial" charset="0"/>
                <a:cs typeface="Arial" charset="0"/>
              </a:rPr>
              <a:t>okamžiku</a:t>
            </a:r>
            <a:r>
              <a:rPr lang="en-GB" sz="2400" dirty="0" smtClean="0">
                <a:latin typeface="Arial" charset="0"/>
                <a:cs typeface="Arial" charset="0"/>
              </a:rPr>
              <a:t> t (z </a:t>
            </a:r>
            <a:r>
              <a:rPr lang="en-GB" sz="2400" dirty="0" err="1" smtClean="0">
                <a:latin typeface="Arial" charset="0"/>
                <a:cs typeface="Arial" charset="0"/>
              </a:rPr>
              <a:t>nějakého</a:t>
            </a:r>
            <a:r>
              <a:rPr lang="en-GB" sz="2400" dirty="0" smtClean="0">
                <a:latin typeface="Arial" charset="0"/>
                <a:cs typeface="Arial" charset="0"/>
              </a:rPr>
              <a:t> </a:t>
            </a:r>
            <a:r>
              <a:rPr lang="en-GB" sz="2400" dirty="0" err="1" smtClean="0">
                <a:latin typeface="Arial" charset="0"/>
                <a:cs typeface="Arial" charset="0"/>
              </a:rPr>
              <a:t>zvoleného</a:t>
            </a:r>
            <a:r>
              <a:rPr lang="en-GB" sz="2400" dirty="0" smtClean="0">
                <a:latin typeface="Arial" charset="0"/>
                <a:cs typeface="Arial" charset="0"/>
              </a:rPr>
              <a:t> </a:t>
            </a:r>
            <a:r>
              <a:rPr lang="en-GB" sz="2400" dirty="0" err="1" smtClean="0">
                <a:latin typeface="Arial" charset="0"/>
                <a:cs typeface="Arial" charset="0"/>
              </a:rPr>
              <a:t>časového</a:t>
            </a:r>
            <a:r>
              <a:rPr lang="en-GB" sz="2400" dirty="0" smtClean="0">
                <a:latin typeface="Arial" charset="0"/>
                <a:cs typeface="Arial" charset="0"/>
              </a:rPr>
              <a:t> </a:t>
            </a:r>
            <a:r>
              <a:rPr lang="en-GB" sz="2400" dirty="0" err="1" smtClean="0">
                <a:latin typeface="Arial" charset="0"/>
                <a:cs typeface="Arial" charset="0"/>
              </a:rPr>
              <a:t>intervalu</a:t>
            </a:r>
            <a:r>
              <a:rPr lang="en-GB" sz="2400" dirty="0" smtClean="0">
                <a:latin typeface="Arial" charset="0"/>
                <a:cs typeface="Arial" charset="0"/>
              </a:rPr>
              <a:t>) </a:t>
            </a:r>
            <a:r>
              <a:rPr lang="en-GB" sz="2400" dirty="0" err="1" smtClean="0">
                <a:latin typeface="Arial" charset="0"/>
                <a:cs typeface="Arial" charset="0"/>
              </a:rPr>
              <a:t>přiřadit</a:t>
            </a:r>
            <a:r>
              <a:rPr lang="en-GB" sz="2400" dirty="0" smtClean="0">
                <a:latin typeface="Arial" charset="0"/>
                <a:cs typeface="Arial" charset="0"/>
              </a:rPr>
              <a:t> </a:t>
            </a:r>
            <a:r>
              <a:rPr lang="en-GB" sz="2400" dirty="0" err="1" smtClean="0">
                <a:latin typeface="Arial" charset="0"/>
                <a:cs typeface="Arial" charset="0"/>
              </a:rPr>
              <a:t>vektor</a:t>
            </a:r>
            <a:r>
              <a:rPr lang="en-GB" sz="2400" dirty="0" smtClean="0">
                <a:latin typeface="Arial" charset="0"/>
                <a:cs typeface="Arial" charset="0"/>
              </a:rPr>
              <a:t> </a:t>
            </a:r>
            <a:r>
              <a:rPr lang="en-GB" sz="2400" dirty="0" err="1" smtClean="0">
                <a:latin typeface="Arial" charset="0"/>
                <a:cs typeface="Arial" charset="0"/>
              </a:rPr>
              <a:t>hodnot</a:t>
            </a:r>
            <a:r>
              <a:rPr lang="en-GB" sz="2400" dirty="0" smtClean="0">
                <a:latin typeface="Arial" charset="0"/>
                <a:cs typeface="Arial" charset="0"/>
              </a:rPr>
              <a:t> </a:t>
            </a:r>
            <a:r>
              <a:rPr lang="en-GB" sz="2400" b="1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x</a:t>
            </a:r>
            <a:r>
              <a:rPr lang="en-GB" sz="2400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(t) </a:t>
            </a:r>
            <a:r>
              <a:rPr lang="en-GB" sz="2400" dirty="0" smtClean="0">
                <a:solidFill>
                  <a:srgbClr val="FF0000"/>
                </a:solidFill>
                <a:latin typeface="Symbol" pitchFamily="16" charset="2"/>
                <a:cs typeface="Times New Roman" pitchFamily="16" charset="0"/>
              </a:rPr>
              <a:t></a:t>
            </a:r>
            <a:r>
              <a:rPr lang="en-GB" sz="2400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 </a:t>
            </a:r>
            <a:r>
              <a:rPr lang="en-GB" sz="2400" dirty="0" smtClean="0">
                <a:solidFill>
                  <a:srgbClr val="FF0000"/>
                </a:solidFill>
                <a:latin typeface="Symbol" pitchFamily="16" charset="2"/>
                <a:cs typeface="Times New Roman" pitchFamily="16" charset="0"/>
              </a:rPr>
              <a:t></a:t>
            </a:r>
            <a:r>
              <a:rPr lang="en-GB" sz="2400" dirty="0" smtClean="0">
                <a:latin typeface="Arial" charset="0"/>
                <a:cs typeface="Arial" charset="0"/>
              </a:rPr>
              <a:t>, </a:t>
            </a:r>
            <a:r>
              <a:rPr lang="en-GB" sz="2400" dirty="0" err="1" smtClean="0">
                <a:latin typeface="Arial" charset="0"/>
                <a:cs typeface="Arial" charset="0"/>
              </a:rPr>
              <a:t>který</a:t>
            </a:r>
            <a:r>
              <a:rPr lang="en-GB" sz="2400" dirty="0" smtClean="0">
                <a:latin typeface="Arial" charset="0"/>
                <a:cs typeface="Arial" charset="0"/>
              </a:rPr>
              <a:t> </a:t>
            </a:r>
            <a:r>
              <a:rPr lang="en-GB" sz="2400" dirty="0" err="1" smtClean="0">
                <a:latin typeface="Arial" charset="0"/>
                <a:cs typeface="Arial" charset="0"/>
              </a:rPr>
              <a:t>nazýváme</a:t>
            </a:r>
            <a:r>
              <a:rPr lang="en-GB" sz="2400" dirty="0" smtClean="0">
                <a:latin typeface="Arial" charset="0"/>
                <a:cs typeface="Arial" charset="0"/>
              </a:rPr>
              <a:t> </a:t>
            </a:r>
            <a:r>
              <a:rPr lang="en-GB" sz="2400" i="1" dirty="0" err="1" smtClean="0">
                <a:latin typeface="Arial" charset="0"/>
                <a:cs typeface="Arial" charset="0"/>
              </a:rPr>
              <a:t>stavovým</a:t>
            </a:r>
            <a:r>
              <a:rPr lang="en-GB" sz="2400" i="1" dirty="0" smtClean="0">
                <a:latin typeface="Arial" charset="0"/>
                <a:cs typeface="Arial" charset="0"/>
              </a:rPr>
              <a:t> </a:t>
            </a:r>
            <a:r>
              <a:rPr lang="en-GB" sz="2400" i="1" dirty="0" err="1" smtClean="0">
                <a:latin typeface="Arial" charset="0"/>
                <a:cs typeface="Arial" charset="0"/>
              </a:rPr>
              <a:t>vektorem</a:t>
            </a:r>
            <a:r>
              <a:rPr lang="en-GB" sz="2400" dirty="0" smtClean="0">
                <a:latin typeface="Arial" charset="0"/>
                <a:cs typeface="Arial" charset="0"/>
              </a:rPr>
              <a:t>, </a:t>
            </a:r>
            <a:r>
              <a:rPr lang="en-GB" sz="2400" dirty="0" err="1" smtClean="0">
                <a:latin typeface="Arial" charset="0"/>
                <a:cs typeface="Arial" charset="0"/>
              </a:rPr>
              <a:t>složky</a:t>
            </a:r>
            <a:r>
              <a:rPr lang="en-GB" sz="2400" dirty="0" smtClean="0">
                <a:latin typeface="Arial" charset="0"/>
                <a:cs typeface="Arial" charset="0"/>
              </a:rPr>
              <a:t> </a:t>
            </a:r>
            <a:r>
              <a:rPr lang="en-GB" sz="2400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x</a:t>
            </a:r>
            <a:r>
              <a:rPr lang="en-GB" sz="2400" baseline="-30000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i</a:t>
            </a:r>
            <a:r>
              <a:rPr lang="en-GB" sz="2400" dirty="0" smtClean="0">
                <a:latin typeface="Arial" charset="0"/>
                <a:cs typeface="Arial" charset="0"/>
              </a:rPr>
              <a:t> </a:t>
            </a:r>
            <a:r>
              <a:rPr lang="en-GB" sz="2400" dirty="0" err="1" smtClean="0">
                <a:latin typeface="Arial" charset="0"/>
                <a:cs typeface="Arial" charset="0"/>
              </a:rPr>
              <a:t>vektoru</a:t>
            </a:r>
            <a:r>
              <a:rPr lang="en-GB" sz="2400" dirty="0" smtClean="0">
                <a:latin typeface="Arial" charset="0"/>
                <a:cs typeface="Arial" charset="0"/>
              </a:rPr>
              <a:t> </a:t>
            </a:r>
            <a:r>
              <a:rPr lang="en-GB" sz="2400" b="1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x</a:t>
            </a:r>
            <a:r>
              <a:rPr lang="en-GB" sz="2400" dirty="0" smtClean="0">
                <a:latin typeface="Arial" charset="0"/>
                <a:cs typeface="Arial" charset="0"/>
              </a:rPr>
              <a:t> </a:t>
            </a:r>
            <a:r>
              <a:rPr lang="en-GB" sz="2400" dirty="0" err="1" smtClean="0">
                <a:latin typeface="Arial" charset="0"/>
                <a:cs typeface="Arial" charset="0"/>
              </a:rPr>
              <a:t>nazýváme</a:t>
            </a:r>
            <a:r>
              <a:rPr lang="en-GB" sz="2400" dirty="0" smtClean="0">
                <a:latin typeface="Arial" charset="0"/>
                <a:cs typeface="Arial" charset="0"/>
              </a:rPr>
              <a:t> </a:t>
            </a:r>
            <a:r>
              <a:rPr lang="en-GB" sz="2400" i="1" dirty="0" err="1" smtClean="0">
                <a:latin typeface="Arial" charset="0"/>
                <a:cs typeface="Arial" charset="0"/>
              </a:rPr>
              <a:t>stavovými</a:t>
            </a:r>
            <a:r>
              <a:rPr lang="en-GB" sz="2400" i="1" dirty="0" smtClean="0">
                <a:latin typeface="Arial" charset="0"/>
                <a:cs typeface="Arial" charset="0"/>
              </a:rPr>
              <a:t> </a:t>
            </a:r>
            <a:r>
              <a:rPr lang="en-GB" sz="2400" i="1" dirty="0" err="1" smtClean="0">
                <a:latin typeface="Arial" charset="0"/>
                <a:cs typeface="Arial" charset="0"/>
              </a:rPr>
              <a:t>veličinami</a:t>
            </a:r>
            <a:r>
              <a:rPr lang="en-GB" sz="2400" dirty="0" smtClean="0">
                <a:latin typeface="Arial" charset="0"/>
                <a:cs typeface="Arial" charset="0"/>
              </a:rPr>
              <a:t> (</a:t>
            </a:r>
            <a:r>
              <a:rPr lang="en-GB" sz="2400" dirty="0" err="1" smtClean="0">
                <a:latin typeface="Arial" charset="0"/>
                <a:cs typeface="Arial" charset="0"/>
              </a:rPr>
              <a:t>proměnnými</a:t>
            </a:r>
            <a:r>
              <a:rPr lang="en-GB" sz="2400" dirty="0" smtClean="0">
                <a:latin typeface="Arial" charset="0"/>
                <a:cs typeface="Arial" charset="0"/>
              </a:rPr>
              <a:t>) a </a:t>
            </a:r>
            <a:r>
              <a:rPr lang="en-GB" sz="2400" dirty="0" err="1" smtClean="0">
                <a:latin typeface="Arial" charset="0"/>
                <a:cs typeface="Arial" charset="0"/>
              </a:rPr>
              <a:t>prostor</a:t>
            </a:r>
            <a:r>
              <a:rPr lang="en-GB" sz="2400" dirty="0" smtClean="0">
                <a:latin typeface="Arial" charset="0"/>
                <a:cs typeface="Arial" charset="0"/>
              </a:rPr>
              <a:t> </a:t>
            </a:r>
            <a:r>
              <a:rPr lang="en-GB" sz="2400" dirty="0" smtClean="0">
                <a:solidFill>
                  <a:srgbClr val="FF0000"/>
                </a:solidFill>
                <a:latin typeface="Symbol" pitchFamily="16" charset="2"/>
                <a:cs typeface="Times New Roman" pitchFamily="16" charset="0"/>
              </a:rPr>
              <a:t></a:t>
            </a:r>
            <a:r>
              <a:rPr lang="en-GB" sz="2400" dirty="0" smtClean="0">
                <a:latin typeface="Arial" charset="0"/>
                <a:cs typeface="Arial" charset="0"/>
              </a:rPr>
              <a:t> </a:t>
            </a:r>
            <a:r>
              <a:rPr lang="en-GB" sz="2400" dirty="0" err="1" smtClean="0">
                <a:latin typeface="Arial" charset="0"/>
                <a:cs typeface="Arial" charset="0"/>
              </a:rPr>
              <a:t>všech</a:t>
            </a:r>
            <a:r>
              <a:rPr lang="en-GB" sz="2400" dirty="0" smtClean="0">
                <a:latin typeface="Arial" charset="0"/>
                <a:cs typeface="Arial" charset="0"/>
              </a:rPr>
              <a:t> </a:t>
            </a:r>
            <a:r>
              <a:rPr lang="en-GB" sz="2400" dirty="0" err="1" smtClean="0">
                <a:latin typeface="Arial" charset="0"/>
                <a:cs typeface="Arial" charset="0"/>
              </a:rPr>
              <a:t>možných</a:t>
            </a:r>
            <a:r>
              <a:rPr lang="en-GB" sz="2400" dirty="0" smtClean="0">
                <a:latin typeface="Arial" charset="0"/>
                <a:cs typeface="Arial" charset="0"/>
              </a:rPr>
              <a:t> </a:t>
            </a:r>
            <a:r>
              <a:rPr lang="en-GB" sz="2400" dirty="0" err="1" smtClean="0">
                <a:latin typeface="Arial" charset="0"/>
                <a:cs typeface="Arial" charset="0"/>
              </a:rPr>
              <a:t>hodnot</a:t>
            </a:r>
            <a:r>
              <a:rPr lang="en-GB" sz="2400" dirty="0" smtClean="0">
                <a:latin typeface="Arial" charset="0"/>
                <a:cs typeface="Arial" charset="0"/>
              </a:rPr>
              <a:t> </a:t>
            </a:r>
            <a:r>
              <a:rPr lang="en-GB" sz="2400" dirty="0" err="1" smtClean="0">
                <a:latin typeface="Arial" charset="0"/>
                <a:cs typeface="Arial" charset="0"/>
              </a:rPr>
              <a:t>stavových</a:t>
            </a:r>
            <a:r>
              <a:rPr lang="en-GB" sz="2400" dirty="0" smtClean="0">
                <a:latin typeface="Arial" charset="0"/>
                <a:cs typeface="Arial" charset="0"/>
              </a:rPr>
              <a:t> </a:t>
            </a:r>
            <a:r>
              <a:rPr lang="en-GB" sz="2400" dirty="0" err="1" smtClean="0">
                <a:latin typeface="Arial" charset="0"/>
                <a:cs typeface="Arial" charset="0"/>
              </a:rPr>
              <a:t>veličin</a:t>
            </a:r>
            <a:r>
              <a:rPr lang="en-GB" sz="2400" dirty="0" smtClean="0">
                <a:latin typeface="Arial" charset="0"/>
                <a:cs typeface="Arial" charset="0"/>
              </a:rPr>
              <a:t> </a:t>
            </a:r>
            <a:r>
              <a:rPr lang="en-GB" sz="2400" dirty="0" err="1" smtClean="0">
                <a:latin typeface="Arial" charset="0"/>
                <a:cs typeface="Arial" charset="0"/>
              </a:rPr>
              <a:t>nazýváme</a:t>
            </a:r>
            <a:r>
              <a:rPr lang="en-GB" sz="2400" dirty="0" smtClean="0">
                <a:latin typeface="Arial" charset="0"/>
                <a:cs typeface="Arial" charset="0"/>
              </a:rPr>
              <a:t> </a:t>
            </a:r>
            <a:r>
              <a:rPr lang="en-GB" sz="2400" i="1" dirty="0" err="1" smtClean="0">
                <a:solidFill>
                  <a:srgbClr val="FF0000"/>
                </a:solidFill>
                <a:latin typeface="Arial" charset="0"/>
                <a:cs typeface="Arial" charset="0"/>
              </a:rPr>
              <a:t>stavovým</a:t>
            </a:r>
            <a:r>
              <a:rPr lang="en-GB" sz="2400" i="1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 </a:t>
            </a:r>
            <a:r>
              <a:rPr lang="en-GB" sz="2400" i="1" dirty="0" err="1" smtClean="0">
                <a:solidFill>
                  <a:srgbClr val="FF0000"/>
                </a:solidFill>
                <a:latin typeface="Arial" charset="0"/>
                <a:cs typeface="Arial" charset="0"/>
              </a:rPr>
              <a:t>prostorem</a:t>
            </a:r>
            <a:r>
              <a:rPr lang="en-GB" sz="2400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.</a:t>
            </a:r>
            <a:r>
              <a:rPr lang="en-GB" sz="2400" dirty="0" smtClean="0">
                <a:solidFill>
                  <a:srgbClr val="FF0000"/>
                </a:solidFill>
              </a:rPr>
              <a:t> </a:t>
            </a:r>
          </a:p>
        </p:txBody>
      </p:sp>
      <p:grpSp>
        <p:nvGrpSpPr>
          <p:cNvPr id="42" name="Skupina 41"/>
          <p:cNvGrpSpPr/>
          <p:nvPr/>
        </p:nvGrpSpPr>
        <p:grpSpPr>
          <a:xfrm>
            <a:off x="1115616" y="1322184"/>
            <a:ext cx="7056784" cy="2466856"/>
            <a:chOff x="1115616" y="692696"/>
            <a:chExt cx="7056784" cy="2466856"/>
          </a:xfrm>
        </p:grpSpPr>
        <p:grpSp>
          <p:nvGrpSpPr>
            <p:cNvPr id="2" name="Skupina 22"/>
            <p:cNvGrpSpPr/>
            <p:nvPr/>
          </p:nvGrpSpPr>
          <p:grpSpPr>
            <a:xfrm>
              <a:off x="1115616" y="692696"/>
              <a:ext cx="7056784" cy="2466856"/>
              <a:chOff x="1115616" y="2267580"/>
              <a:chExt cx="7056784" cy="2466856"/>
            </a:xfrm>
          </p:grpSpPr>
          <p:sp>
            <p:nvSpPr>
              <p:cNvPr id="24" name="Obdélník 23"/>
              <p:cNvSpPr/>
              <p:nvPr/>
            </p:nvSpPr>
            <p:spPr>
              <a:xfrm>
                <a:off x="3491880" y="2348880"/>
                <a:ext cx="2808312" cy="2376264"/>
              </a:xfrm>
              <a:prstGeom prst="rect">
                <a:avLst/>
              </a:prstGeom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r>
                  <a:rPr lang="cs-CZ" sz="9600" dirty="0" smtClean="0">
                    <a:solidFill>
                      <a:srgbClr val="FF0000"/>
                    </a:solidFill>
                  </a:rPr>
                  <a:t> S </a:t>
                </a:r>
                <a:endParaRPr lang="cs-CZ" sz="9600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25" name="TextovéPole 24"/>
              <p:cNvSpPr txBox="1"/>
              <p:nvPr/>
            </p:nvSpPr>
            <p:spPr>
              <a:xfrm>
                <a:off x="5220072" y="3717032"/>
                <a:ext cx="64807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b="1" dirty="0" smtClean="0">
                    <a:solidFill>
                      <a:srgbClr val="FF0000"/>
                    </a:solidFill>
                  </a:rPr>
                  <a:t>X</a:t>
                </a:r>
                <a:endParaRPr lang="cs-CZ" b="1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26" name="TextovéPole 25"/>
              <p:cNvSpPr txBox="1"/>
              <p:nvPr/>
            </p:nvSpPr>
            <p:spPr>
              <a:xfrm>
                <a:off x="1115616" y="3429000"/>
                <a:ext cx="36004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b="1" dirty="0" smtClean="0"/>
                  <a:t>u</a:t>
                </a:r>
                <a:endParaRPr lang="cs-CZ" b="1" dirty="0"/>
              </a:p>
            </p:txBody>
          </p:sp>
          <p:sp>
            <p:nvSpPr>
              <p:cNvPr id="27" name="TextovéPole 26"/>
              <p:cNvSpPr txBox="1"/>
              <p:nvPr/>
            </p:nvSpPr>
            <p:spPr>
              <a:xfrm>
                <a:off x="7812360" y="3581400"/>
                <a:ext cx="36004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b="1" dirty="0" smtClean="0"/>
                  <a:t>y</a:t>
                </a:r>
                <a:endParaRPr lang="cs-CZ" b="1" dirty="0"/>
              </a:p>
            </p:txBody>
          </p:sp>
          <p:cxnSp>
            <p:nvCxnSpPr>
              <p:cNvPr id="28" name="Přímá spojovací šipka 27"/>
              <p:cNvCxnSpPr/>
              <p:nvPr/>
            </p:nvCxnSpPr>
            <p:spPr>
              <a:xfrm>
                <a:off x="2771800" y="2492896"/>
                <a:ext cx="720080" cy="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Přímá spojovací šipka 28"/>
              <p:cNvCxnSpPr/>
              <p:nvPr/>
            </p:nvCxnSpPr>
            <p:spPr>
              <a:xfrm>
                <a:off x="2771800" y="2780928"/>
                <a:ext cx="720080" cy="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Přímá spojovací šipka 29"/>
              <p:cNvCxnSpPr/>
              <p:nvPr/>
            </p:nvCxnSpPr>
            <p:spPr>
              <a:xfrm>
                <a:off x="2771800" y="4509120"/>
                <a:ext cx="720080" cy="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Přímá spojovací šipka 30"/>
              <p:cNvCxnSpPr/>
              <p:nvPr/>
            </p:nvCxnSpPr>
            <p:spPr>
              <a:xfrm>
                <a:off x="6300192" y="2564904"/>
                <a:ext cx="720080" cy="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Přímá spojovací šipka 31"/>
              <p:cNvCxnSpPr/>
              <p:nvPr/>
            </p:nvCxnSpPr>
            <p:spPr>
              <a:xfrm>
                <a:off x="6300192" y="2780928"/>
                <a:ext cx="720080" cy="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Přímá spojovací šipka 32"/>
              <p:cNvCxnSpPr/>
              <p:nvPr/>
            </p:nvCxnSpPr>
            <p:spPr>
              <a:xfrm>
                <a:off x="6300192" y="4509120"/>
                <a:ext cx="720080" cy="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4" name="TextovéPole 33"/>
              <p:cNvSpPr txBox="1"/>
              <p:nvPr/>
            </p:nvSpPr>
            <p:spPr>
              <a:xfrm>
                <a:off x="2339752" y="2267580"/>
                <a:ext cx="43204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dirty="0" smtClean="0"/>
                  <a:t>u</a:t>
                </a:r>
                <a:r>
                  <a:rPr lang="cs-CZ" baseline="-25000" dirty="0" smtClean="0"/>
                  <a:t>1</a:t>
                </a:r>
                <a:endParaRPr lang="cs-CZ" baseline="-25000" dirty="0"/>
              </a:p>
            </p:txBody>
          </p:sp>
          <p:sp>
            <p:nvSpPr>
              <p:cNvPr id="35" name="TextovéPole 34"/>
              <p:cNvSpPr txBox="1"/>
              <p:nvPr/>
            </p:nvSpPr>
            <p:spPr>
              <a:xfrm>
                <a:off x="2339752" y="2564904"/>
                <a:ext cx="43204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dirty="0" smtClean="0"/>
                  <a:t>u</a:t>
                </a:r>
                <a:r>
                  <a:rPr lang="cs-CZ" baseline="-25000" dirty="0" smtClean="0"/>
                  <a:t>2</a:t>
                </a:r>
                <a:endParaRPr lang="cs-CZ" baseline="-25000" dirty="0"/>
              </a:p>
            </p:txBody>
          </p:sp>
          <p:sp>
            <p:nvSpPr>
              <p:cNvPr id="36" name="TextovéPole 35"/>
              <p:cNvSpPr txBox="1"/>
              <p:nvPr/>
            </p:nvSpPr>
            <p:spPr>
              <a:xfrm>
                <a:off x="2339752" y="4283804"/>
                <a:ext cx="43204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dirty="0" err="1" smtClean="0"/>
                  <a:t>u</a:t>
                </a:r>
                <a:r>
                  <a:rPr lang="cs-CZ" baseline="-25000" dirty="0" err="1" smtClean="0"/>
                  <a:t>n</a:t>
                </a:r>
                <a:endParaRPr lang="cs-CZ" baseline="-25000" dirty="0"/>
              </a:p>
            </p:txBody>
          </p:sp>
          <p:sp>
            <p:nvSpPr>
              <p:cNvPr id="37" name="TextovéPole 36"/>
              <p:cNvSpPr txBox="1"/>
              <p:nvPr/>
            </p:nvSpPr>
            <p:spPr>
              <a:xfrm>
                <a:off x="5724128" y="3247816"/>
                <a:ext cx="576064" cy="14773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dirty="0" smtClean="0">
                    <a:solidFill>
                      <a:srgbClr val="FF0000"/>
                    </a:solidFill>
                  </a:rPr>
                  <a:t>x</a:t>
                </a:r>
                <a:r>
                  <a:rPr lang="cs-CZ" baseline="-25000" dirty="0" smtClean="0">
                    <a:solidFill>
                      <a:srgbClr val="FF0000"/>
                    </a:solidFill>
                  </a:rPr>
                  <a:t>1 </a:t>
                </a:r>
                <a:r>
                  <a:rPr lang="cs-CZ" dirty="0" smtClean="0">
                    <a:solidFill>
                      <a:srgbClr val="FF0000"/>
                    </a:solidFill>
                  </a:rPr>
                  <a:t>x</a:t>
                </a:r>
                <a:r>
                  <a:rPr lang="cs-CZ" baseline="-25000" dirty="0" smtClean="0">
                    <a:solidFill>
                      <a:srgbClr val="FF0000"/>
                    </a:solidFill>
                  </a:rPr>
                  <a:t>2</a:t>
                </a:r>
              </a:p>
              <a:p>
                <a:r>
                  <a:rPr lang="cs-CZ" baseline="-25000" dirty="0" smtClean="0">
                    <a:solidFill>
                      <a:srgbClr val="FF0000"/>
                    </a:solidFill>
                  </a:rPr>
                  <a:t>.</a:t>
                </a:r>
              </a:p>
              <a:p>
                <a:r>
                  <a:rPr lang="cs-CZ" baseline="-25000" dirty="0" smtClean="0">
                    <a:solidFill>
                      <a:srgbClr val="FF0000"/>
                    </a:solidFill>
                  </a:rPr>
                  <a:t>.</a:t>
                </a:r>
              </a:p>
              <a:p>
                <a:r>
                  <a:rPr lang="cs-CZ" baseline="-25000" dirty="0" smtClean="0">
                    <a:solidFill>
                      <a:srgbClr val="FF0000"/>
                    </a:solidFill>
                  </a:rPr>
                  <a:t>.</a:t>
                </a:r>
              </a:p>
              <a:p>
                <a:r>
                  <a:rPr lang="cs-CZ" dirty="0" err="1" smtClean="0">
                    <a:solidFill>
                      <a:srgbClr val="FF0000"/>
                    </a:solidFill>
                  </a:rPr>
                  <a:t>x</a:t>
                </a:r>
                <a:r>
                  <a:rPr lang="cs-CZ" baseline="-25000" dirty="0" err="1" smtClean="0">
                    <a:solidFill>
                      <a:srgbClr val="FF0000"/>
                    </a:solidFill>
                  </a:rPr>
                  <a:t>m</a:t>
                </a:r>
                <a:endParaRPr lang="cs-CZ" baseline="-25000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38" name="TextovéPole 37"/>
              <p:cNvSpPr txBox="1"/>
              <p:nvPr/>
            </p:nvSpPr>
            <p:spPr>
              <a:xfrm>
                <a:off x="7020272" y="2348880"/>
                <a:ext cx="43204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dirty="0" smtClean="0"/>
                  <a:t>y</a:t>
                </a:r>
                <a:r>
                  <a:rPr lang="cs-CZ" baseline="-25000" dirty="0" smtClean="0"/>
                  <a:t>1</a:t>
                </a:r>
                <a:endParaRPr lang="cs-CZ" baseline="-25000" dirty="0"/>
              </a:p>
            </p:txBody>
          </p:sp>
          <p:sp>
            <p:nvSpPr>
              <p:cNvPr id="39" name="TextovéPole 38"/>
              <p:cNvSpPr txBox="1"/>
              <p:nvPr/>
            </p:nvSpPr>
            <p:spPr>
              <a:xfrm>
                <a:off x="7020272" y="2646204"/>
                <a:ext cx="43204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dirty="0" smtClean="0"/>
                  <a:t>y</a:t>
                </a:r>
                <a:r>
                  <a:rPr lang="cs-CZ" baseline="-25000" dirty="0" smtClean="0"/>
                  <a:t>2</a:t>
                </a:r>
                <a:endParaRPr lang="cs-CZ" baseline="-25000" dirty="0"/>
              </a:p>
            </p:txBody>
          </p:sp>
          <p:sp>
            <p:nvSpPr>
              <p:cNvPr id="40" name="TextovéPole 39"/>
              <p:cNvSpPr txBox="1"/>
              <p:nvPr/>
            </p:nvSpPr>
            <p:spPr>
              <a:xfrm>
                <a:off x="7020272" y="4365104"/>
                <a:ext cx="43204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dirty="0" err="1" smtClean="0"/>
                  <a:t>y</a:t>
                </a:r>
                <a:r>
                  <a:rPr lang="cs-CZ" baseline="-25000" dirty="0" err="1" smtClean="0"/>
                  <a:t>r</a:t>
                </a:r>
                <a:endParaRPr lang="cs-CZ" baseline="-25000" dirty="0"/>
              </a:p>
            </p:txBody>
          </p:sp>
          <p:sp>
            <p:nvSpPr>
              <p:cNvPr id="41" name="TextovéPole 40"/>
              <p:cNvSpPr txBox="1"/>
              <p:nvPr/>
            </p:nvSpPr>
            <p:spPr>
              <a:xfrm>
                <a:off x="2492152" y="3203684"/>
                <a:ext cx="432048" cy="7386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dirty="0" smtClean="0"/>
                  <a:t>.</a:t>
                </a:r>
              </a:p>
              <a:p>
                <a:r>
                  <a:rPr lang="cs-CZ" baseline="-25000" dirty="0" smtClean="0"/>
                  <a:t>.</a:t>
                </a:r>
              </a:p>
              <a:p>
                <a:r>
                  <a:rPr lang="cs-CZ" baseline="-25000" dirty="0" smtClean="0"/>
                  <a:t>.</a:t>
                </a:r>
                <a:endParaRPr lang="cs-CZ" baseline="-25000" dirty="0"/>
              </a:p>
            </p:txBody>
          </p:sp>
        </p:grpSp>
        <p:sp>
          <p:nvSpPr>
            <p:cNvPr id="23" name="TextovéPole 22"/>
            <p:cNvSpPr txBox="1"/>
            <p:nvPr/>
          </p:nvSpPr>
          <p:spPr>
            <a:xfrm>
              <a:off x="6516216" y="1628800"/>
              <a:ext cx="432048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dirty="0" smtClean="0"/>
                <a:t>.</a:t>
              </a:r>
            </a:p>
            <a:p>
              <a:r>
                <a:rPr lang="cs-CZ" baseline="-25000" dirty="0" smtClean="0"/>
                <a:t>.</a:t>
              </a:r>
            </a:p>
            <a:p>
              <a:r>
                <a:rPr lang="cs-CZ" baseline="-25000" dirty="0" smtClean="0"/>
                <a:t>.</a:t>
              </a:r>
              <a:endParaRPr lang="cs-CZ" baseline="-25000" dirty="0"/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5" name="Rectangle 2"/>
          <p:cNvSpPr>
            <a:spLocks noGrp="1" noChangeArrowheads="1"/>
          </p:cNvSpPr>
          <p:nvPr>
            <p:ph idx="1"/>
          </p:nvPr>
        </p:nvSpPr>
        <p:spPr>
          <a:xfrm>
            <a:off x="342900" y="4581128"/>
            <a:ext cx="8458200" cy="1666528"/>
          </a:xfrm>
        </p:spPr>
        <p:txBody>
          <a:bodyPr/>
          <a:lstStyle/>
          <a:p>
            <a:pPr eaLnBrk="1" hangingPunct="1">
              <a:lnSpc>
                <a:spcPct val="100000"/>
              </a:lnSpc>
              <a:spcBef>
                <a:spcPts val="600"/>
              </a:spcBef>
              <a:buFont typeface="Arial" charset="0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sz="2400" u="sng" dirty="0" err="1" smtClean="0">
                <a:latin typeface="Arial" charset="0"/>
                <a:cs typeface="Arial" charset="0"/>
              </a:rPr>
              <a:t>Stav</a:t>
            </a:r>
            <a:r>
              <a:rPr lang="en-GB" sz="2400" u="sng" dirty="0" smtClean="0">
                <a:latin typeface="Arial" charset="0"/>
                <a:cs typeface="Arial" charset="0"/>
              </a:rPr>
              <a:t> </a:t>
            </a:r>
            <a:r>
              <a:rPr lang="en-GB" sz="2400" u="sng" dirty="0" err="1" smtClean="0">
                <a:latin typeface="Arial" charset="0"/>
                <a:cs typeface="Arial" charset="0"/>
              </a:rPr>
              <a:t>systému</a:t>
            </a:r>
            <a:r>
              <a:rPr lang="en-GB" sz="2800" dirty="0" smtClean="0">
                <a:latin typeface="Arial" charset="0"/>
                <a:cs typeface="Arial" charset="0"/>
              </a:rPr>
              <a:t> </a:t>
            </a:r>
            <a:r>
              <a:rPr lang="en-GB" sz="2400" dirty="0" smtClean="0">
                <a:latin typeface="Arial" charset="0"/>
              </a:rPr>
              <a:t>- </a:t>
            </a:r>
            <a:r>
              <a:rPr lang="cs-CZ" sz="2400" dirty="0" smtClean="0">
                <a:latin typeface="Arial" charset="0"/>
                <a:cs typeface="Arial" charset="0"/>
              </a:rPr>
              <a:t>p</a:t>
            </a:r>
            <a:r>
              <a:rPr lang="en-GB" sz="2400" dirty="0" err="1" smtClean="0">
                <a:latin typeface="Arial" charset="0"/>
                <a:cs typeface="Arial" charset="0"/>
              </a:rPr>
              <a:t>odle</a:t>
            </a:r>
            <a:r>
              <a:rPr lang="en-GB" sz="2400" dirty="0" smtClean="0">
                <a:latin typeface="Arial" charset="0"/>
                <a:cs typeface="Arial" charset="0"/>
              </a:rPr>
              <a:t> </a:t>
            </a:r>
            <a:r>
              <a:rPr lang="en-GB" sz="2400" dirty="0" err="1" smtClean="0">
                <a:latin typeface="Arial" charset="0"/>
                <a:cs typeface="Arial" charset="0"/>
              </a:rPr>
              <a:t>vývoje</a:t>
            </a:r>
            <a:r>
              <a:rPr lang="en-GB" sz="2400" dirty="0" smtClean="0">
                <a:latin typeface="Arial" charset="0"/>
                <a:cs typeface="Arial" charset="0"/>
              </a:rPr>
              <a:t> </a:t>
            </a:r>
            <a:r>
              <a:rPr lang="en-GB" sz="2400" dirty="0" err="1" smtClean="0">
                <a:latin typeface="Arial" charset="0"/>
                <a:cs typeface="Arial" charset="0"/>
              </a:rPr>
              <a:t>hodnot</a:t>
            </a:r>
            <a:r>
              <a:rPr lang="en-GB" sz="2400" dirty="0" smtClean="0">
                <a:latin typeface="Arial" charset="0"/>
                <a:cs typeface="Arial" charset="0"/>
              </a:rPr>
              <a:t> </a:t>
            </a:r>
            <a:r>
              <a:rPr lang="en-GB" sz="2400" dirty="0" err="1" smtClean="0">
                <a:latin typeface="Arial" charset="0"/>
                <a:cs typeface="Arial" charset="0"/>
              </a:rPr>
              <a:t>stavu</a:t>
            </a:r>
            <a:r>
              <a:rPr lang="en-GB" sz="2400" dirty="0" smtClean="0">
                <a:latin typeface="Arial" charset="0"/>
                <a:cs typeface="Arial" charset="0"/>
              </a:rPr>
              <a:t> </a:t>
            </a:r>
            <a:r>
              <a:rPr lang="en-GB" sz="2400" dirty="0" err="1" smtClean="0">
                <a:latin typeface="Arial" charset="0"/>
                <a:cs typeface="Arial" charset="0"/>
              </a:rPr>
              <a:t>systému</a:t>
            </a:r>
            <a:r>
              <a:rPr lang="en-GB" sz="2400" dirty="0" smtClean="0">
                <a:latin typeface="Arial" charset="0"/>
                <a:cs typeface="Arial" charset="0"/>
              </a:rPr>
              <a:t> </a:t>
            </a:r>
            <a:r>
              <a:rPr lang="en-GB" sz="2400" dirty="0" err="1" smtClean="0">
                <a:latin typeface="Arial" charset="0"/>
                <a:cs typeface="Arial" charset="0"/>
              </a:rPr>
              <a:t>lze</a:t>
            </a:r>
            <a:r>
              <a:rPr lang="en-GB" sz="2400" dirty="0" smtClean="0">
                <a:latin typeface="Arial" charset="0"/>
                <a:cs typeface="Arial" charset="0"/>
              </a:rPr>
              <a:t> </a:t>
            </a:r>
            <a:r>
              <a:rPr lang="en-GB" sz="2400" dirty="0" err="1" smtClean="0">
                <a:latin typeface="Arial" charset="0"/>
                <a:cs typeface="Arial" charset="0"/>
              </a:rPr>
              <a:t>systémy</a:t>
            </a:r>
            <a:r>
              <a:rPr lang="en-GB" sz="2400" dirty="0" smtClean="0">
                <a:latin typeface="Arial" charset="0"/>
                <a:cs typeface="Arial" charset="0"/>
              </a:rPr>
              <a:t> </a:t>
            </a:r>
            <a:r>
              <a:rPr lang="en-GB" sz="2400" dirty="0" err="1" smtClean="0">
                <a:latin typeface="Arial" charset="0"/>
                <a:cs typeface="Arial" charset="0"/>
              </a:rPr>
              <a:t>dělit</a:t>
            </a:r>
            <a:r>
              <a:rPr lang="en-GB" sz="2400" dirty="0" smtClean="0">
                <a:latin typeface="Arial" charset="0"/>
                <a:cs typeface="Arial" charset="0"/>
              </a:rPr>
              <a:t> </a:t>
            </a:r>
            <a:r>
              <a:rPr lang="en-GB" sz="2400" dirty="0" err="1" smtClean="0">
                <a:latin typeface="Arial" charset="0"/>
                <a:cs typeface="Arial" charset="0"/>
              </a:rPr>
              <a:t>na</a:t>
            </a:r>
            <a:r>
              <a:rPr lang="en-GB" sz="2400" dirty="0" smtClean="0">
                <a:latin typeface="Arial" charset="0"/>
                <a:cs typeface="Arial" charset="0"/>
              </a:rPr>
              <a:t> </a:t>
            </a:r>
            <a:r>
              <a:rPr lang="en-GB" sz="2400" i="1" dirty="0" err="1" smtClean="0">
                <a:latin typeface="Arial" charset="0"/>
                <a:cs typeface="Arial" charset="0"/>
              </a:rPr>
              <a:t>statické</a:t>
            </a:r>
            <a:r>
              <a:rPr lang="en-GB" sz="2400" dirty="0" smtClean="0">
                <a:latin typeface="Arial" charset="0"/>
                <a:cs typeface="Arial" charset="0"/>
              </a:rPr>
              <a:t> (</a:t>
            </a:r>
            <a:r>
              <a:rPr lang="en-GB" sz="2400" dirty="0" err="1" smtClean="0">
                <a:latin typeface="Arial" charset="0"/>
                <a:cs typeface="Arial" charset="0"/>
              </a:rPr>
              <a:t>nevykazují</a:t>
            </a:r>
            <a:r>
              <a:rPr lang="en-GB" sz="2400" dirty="0" smtClean="0">
                <a:latin typeface="Arial" charset="0"/>
                <a:cs typeface="Arial" charset="0"/>
              </a:rPr>
              <a:t> </a:t>
            </a:r>
            <a:r>
              <a:rPr lang="en-GB" sz="2400" dirty="0" err="1" smtClean="0">
                <a:latin typeface="Arial" charset="0"/>
                <a:cs typeface="Arial" charset="0"/>
              </a:rPr>
              <a:t>pohyb</a:t>
            </a:r>
            <a:r>
              <a:rPr lang="en-GB" sz="2400" dirty="0" smtClean="0">
                <a:latin typeface="Arial" charset="0"/>
                <a:cs typeface="Arial" charset="0"/>
              </a:rPr>
              <a:t>) a </a:t>
            </a:r>
            <a:r>
              <a:rPr lang="en-GB" sz="2400" i="1" dirty="0" err="1" smtClean="0">
                <a:latin typeface="Arial" charset="0"/>
                <a:cs typeface="Arial" charset="0"/>
              </a:rPr>
              <a:t>dynamické</a:t>
            </a:r>
            <a:r>
              <a:rPr lang="en-GB" sz="2400" dirty="0" smtClean="0">
                <a:latin typeface="Arial" charset="0"/>
                <a:cs typeface="Arial" charset="0"/>
              </a:rPr>
              <a:t>.</a:t>
            </a:r>
            <a:r>
              <a:rPr lang="en-GB" sz="2400" dirty="0" smtClean="0"/>
              <a:t> </a:t>
            </a:r>
          </a:p>
        </p:txBody>
      </p:sp>
      <p:sp>
        <p:nvSpPr>
          <p:cNvPr id="42" name="TextovéPole 41"/>
          <p:cNvSpPr txBox="1"/>
          <p:nvPr/>
        </p:nvSpPr>
        <p:spPr>
          <a:xfrm>
            <a:off x="6516216" y="1538208"/>
            <a:ext cx="43204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.</a:t>
            </a:r>
          </a:p>
          <a:p>
            <a:r>
              <a:rPr lang="cs-CZ" baseline="-25000" dirty="0" smtClean="0"/>
              <a:t>.</a:t>
            </a:r>
          </a:p>
          <a:p>
            <a:r>
              <a:rPr lang="cs-CZ" baseline="-25000" dirty="0" smtClean="0"/>
              <a:t>.</a:t>
            </a:r>
            <a:endParaRPr lang="cs-CZ" baseline="-25000" dirty="0"/>
          </a:p>
        </p:txBody>
      </p:sp>
      <p:sp>
        <p:nvSpPr>
          <p:cNvPr id="43" name="Nadpis 4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Základní atributy systému</a:t>
            </a:r>
            <a:endParaRPr lang="cs-CZ" dirty="0"/>
          </a:p>
        </p:txBody>
      </p:sp>
      <p:grpSp>
        <p:nvGrpSpPr>
          <p:cNvPr id="45" name="Skupina 44"/>
          <p:cNvGrpSpPr/>
          <p:nvPr/>
        </p:nvGrpSpPr>
        <p:grpSpPr>
          <a:xfrm>
            <a:off x="1115616" y="1322184"/>
            <a:ext cx="7056784" cy="2466856"/>
            <a:chOff x="1115616" y="692696"/>
            <a:chExt cx="7056784" cy="2466856"/>
          </a:xfrm>
        </p:grpSpPr>
        <p:grpSp>
          <p:nvGrpSpPr>
            <p:cNvPr id="46" name="Skupina 22"/>
            <p:cNvGrpSpPr/>
            <p:nvPr/>
          </p:nvGrpSpPr>
          <p:grpSpPr>
            <a:xfrm>
              <a:off x="1115616" y="692696"/>
              <a:ext cx="7056784" cy="2466856"/>
              <a:chOff x="1115616" y="2267580"/>
              <a:chExt cx="7056784" cy="2466856"/>
            </a:xfrm>
          </p:grpSpPr>
          <p:sp>
            <p:nvSpPr>
              <p:cNvPr id="48" name="Obdélník 47"/>
              <p:cNvSpPr/>
              <p:nvPr/>
            </p:nvSpPr>
            <p:spPr>
              <a:xfrm>
                <a:off x="3491880" y="2348880"/>
                <a:ext cx="2808312" cy="2376264"/>
              </a:xfrm>
              <a:prstGeom prst="rect">
                <a:avLst/>
              </a:prstGeom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r>
                  <a:rPr lang="cs-CZ" sz="9600" dirty="0" smtClean="0">
                    <a:solidFill>
                      <a:srgbClr val="FF0000"/>
                    </a:solidFill>
                  </a:rPr>
                  <a:t> S </a:t>
                </a:r>
                <a:endParaRPr lang="cs-CZ" sz="9600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49" name="TextovéPole 48"/>
              <p:cNvSpPr txBox="1"/>
              <p:nvPr/>
            </p:nvSpPr>
            <p:spPr>
              <a:xfrm>
                <a:off x="5220072" y="3717032"/>
                <a:ext cx="64807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b="1" dirty="0" smtClean="0">
                    <a:solidFill>
                      <a:srgbClr val="FF0000"/>
                    </a:solidFill>
                  </a:rPr>
                  <a:t>X</a:t>
                </a:r>
                <a:endParaRPr lang="cs-CZ" b="1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50" name="TextovéPole 49"/>
              <p:cNvSpPr txBox="1"/>
              <p:nvPr/>
            </p:nvSpPr>
            <p:spPr>
              <a:xfrm>
                <a:off x="1115616" y="3429000"/>
                <a:ext cx="36004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b="1" dirty="0" smtClean="0"/>
                  <a:t>u</a:t>
                </a:r>
                <a:endParaRPr lang="cs-CZ" b="1" dirty="0"/>
              </a:p>
            </p:txBody>
          </p:sp>
          <p:sp>
            <p:nvSpPr>
              <p:cNvPr id="51" name="TextovéPole 50"/>
              <p:cNvSpPr txBox="1"/>
              <p:nvPr/>
            </p:nvSpPr>
            <p:spPr>
              <a:xfrm>
                <a:off x="7812360" y="3581400"/>
                <a:ext cx="36004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b="1" dirty="0" smtClean="0"/>
                  <a:t>y</a:t>
                </a:r>
                <a:endParaRPr lang="cs-CZ" b="1" dirty="0"/>
              </a:p>
            </p:txBody>
          </p:sp>
          <p:cxnSp>
            <p:nvCxnSpPr>
              <p:cNvPr id="52" name="Přímá spojovací šipka 51"/>
              <p:cNvCxnSpPr/>
              <p:nvPr/>
            </p:nvCxnSpPr>
            <p:spPr>
              <a:xfrm>
                <a:off x="2771800" y="2492896"/>
                <a:ext cx="720080" cy="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Přímá spojovací šipka 52"/>
              <p:cNvCxnSpPr/>
              <p:nvPr/>
            </p:nvCxnSpPr>
            <p:spPr>
              <a:xfrm>
                <a:off x="2771800" y="2780928"/>
                <a:ext cx="720080" cy="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Přímá spojovací šipka 53"/>
              <p:cNvCxnSpPr/>
              <p:nvPr/>
            </p:nvCxnSpPr>
            <p:spPr>
              <a:xfrm>
                <a:off x="2771800" y="4509120"/>
                <a:ext cx="720080" cy="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5" name="Přímá spojovací šipka 54"/>
              <p:cNvCxnSpPr/>
              <p:nvPr/>
            </p:nvCxnSpPr>
            <p:spPr>
              <a:xfrm>
                <a:off x="6300192" y="2564904"/>
                <a:ext cx="720080" cy="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" name="Přímá spojovací šipka 55"/>
              <p:cNvCxnSpPr/>
              <p:nvPr/>
            </p:nvCxnSpPr>
            <p:spPr>
              <a:xfrm>
                <a:off x="6300192" y="2780928"/>
                <a:ext cx="720080" cy="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7" name="Přímá spojovací šipka 56"/>
              <p:cNvCxnSpPr/>
              <p:nvPr/>
            </p:nvCxnSpPr>
            <p:spPr>
              <a:xfrm>
                <a:off x="6300192" y="4509120"/>
                <a:ext cx="720080" cy="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8" name="TextovéPole 57"/>
              <p:cNvSpPr txBox="1"/>
              <p:nvPr/>
            </p:nvSpPr>
            <p:spPr>
              <a:xfrm>
                <a:off x="2339752" y="2267580"/>
                <a:ext cx="43204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dirty="0" smtClean="0"/>
                  <a:t>u</a:t>
                </a:r>
                <a:r>
                  <a:rPr lang="cs-CZ" baseline="-25000" dirty="0" smtClean="0"/>
                  <a:t>1</a:t>
                </a:r>
                <a:endParaRPr lang="cs-CZ" baseline="-25000" dirty="0"/>
              </a:p>
            </p:txBody>
          </p:sp>
          <p:sp>
            <p:nvSpPr>
              <p:cNvPr id="59" name="TextovéPole 58"/>
              <p:cNvSpPr txBox="1"/>
              <p:nvPr/>
            </p:nvSpPr>
            <p:spPr>
              <a:xfrm>
                <a:off x="2339752" y="2564904"/>
                <a:ext cx="43204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dirty="0" smtClean="0"/>
                  <a:t>u</a:t>
                </a:r>
                <a:r>
                  <a:rPr lang="cs-CZ" baseline="-25000" dirty="0" smtClean="0"/>
                  <a:t>2</a:t>
                </a:r>
                <a:endParaRPr lang="cs-CZ" baseline="-25000" dirty="0"/>
              </a:p>
            </p:txBody>
          </p:sp>
          <p:sp>
            <p:nvSpPr>
              <p:cNvPr id="60" name="TextovéPole 59"/>
              <p:cNvSpPr txBox="1"/>
              <p:nvPr/>
            </p:nvSpPr>
            <p:spPr>
              <a:xfrm>
                <a:off x="2339752" y="4283804"/>
                <a:ext cx="43204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dirty="0" err="1" smtClean="0"/>
                  <a:t>u</a:t>
                </a:r>
                <a:r>
                  <a:rPr lang="cs-CZ" baseline="-25000" dirty="0" err="1" smtClean="0"/>
                  <a:t>n</a:t>
                </a:r>
                <a:endParaRPr lang="cs-CZ" baseline="-25000" dirty="0"/>
              </a:p>
            </p:txBody>
          </p:sp>
          <p:sp>
            <p:nvSpPr>
              <p:cNvPr id="61" name="TextovéPole 60"/>
              <p:cNvSpPr txBox="1"/>
              <p:nvPr/>
            </p:nvSpPr>
            <p:spPr>
              <a:xfrm>
                <a:off x="5724128" y="3247816"/>
                <a:ext cx="576064" cy="14773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dirty="0" smtClean="0">
                    <a:solidFill>
                      <a:srgbClr val="FF0000"/>
                    </a:solidFill>
                  </a:rPr>
                  <a:t>x</a:t>
                </a:r>
                <a:r>
                  <a:rPr lang="cs-CZ" baseline="-25000" dirty="0" smtClean="0">
                    <a:solidFill>
                      <a:srgbClr val="FF0000"/>
                    </a:solidFill>
                  </a:rPr>
                  <a:t>1 </a:t>
                </a:r>
                <a:r>
                  <a:rPr lang="cs-CZ" dirty="0" smtClean="0">
                    <a:solidFill>
                      <a:srgbClr val="FF0000"/>
                    </a:solidFill>
                  </a:rPr>
                  <a:t>x</a:t>
                </a:r>
                <a:r>
                  <a:rPr lang="cs-CZ" baseline="-25000" dirty="0" smtClean="0">
                    <a:solidFill>
                      <a:srgbClr val="FF0000"/>
                    </a:solidFill>
                  </a:rPr>
                  <a:t>2</a:t>
                </a:r>
              </a:p>
              <a:p>
                <a:r>
                  <a:rPr lang="cs-CZ" baseline="-25000" dirty="0" smtClean="0">
                    <a:solidFill>
                      <a:srgbClr val="FF0000"/>
                    </a:solidFill>
                  </a:rPr>
                  <a:t>.</a:t>
                </a:r>
              </a:p>
              <a:p>
                <a:r>
                  <a:rPr lang="cs-CZ" baseline="-25000" dirty="0" smtClean="0">
                    <a:solidFill>
                      <a:srgbClr val="FF0000"/>
                    </a:solidFill>
                  </a:rPr>
                  <a:t>.</a:t>
                </a:r>
              </a:p>
              <a:p>
                <a:r>
                  <a:rPr lang="cs-CZ" baseline="-25000" dirty="0" smtClean="0">
                    <a:solidFill>
                      <a:srgbClr val="FF0000"/>
                    </a:solidFill>
                  </a:rPr>
                  <a:t>.</a:t>
                </a:r>
              </a:p>
              <a:p>
                <a:r>
                  <a:rPr lang="cs-CZ" dirty="0" err="1" smtClean="0">
                    <a:solidFill>
                      <a:srgbClr val="FF0000"/>
                    </a:solidFill>
                  </a:rPr>
                  <a:t>x</a:t>
                </a:r>
                <a:r>
                  <a:rPr lang="cs-CZ" baseline="-25000" dirty="0" err="1" smtClean="0">
                    <a:solidFill>
                      <a:srgbClr val="FF0000"/>
                    </a:solidFill>
                  </a:rPr>
                  <a:t>m</a:t>
                </a:r>
                <a:endParaRPr lang="cs-CZ" baseline="-25000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62" name="TextovéPole 61"/>
              <p:cNvSpPr txBox="1"/>
              <p:nvPr/>
            </p:nvSpPr>
            <p:spPr>
              <a:xfrm>
                <a:off x="7020272" y="2348880"/>
                <a:ext cx="43204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dirty="0" smtClean="0"/>
                  <a:t>y</a:t>
                </a:r>
                <a:r>
                  <a:rPr lang="cs-CZ" baseline="-25000" dirty="0" smtClean="0"/>
                  <a:t>1</a:t>
                </a:r>
                <a:endParaRPr lang="cs-CZ" baseline="-25000" dirty="0"/>
              </a:p>
            </p:txBody>
          </p:sp>
          <p:sp>
            <p:nvSpPr>
              <p:cNvPr id="63" name="TextovéPole 62"/>
              <p:cNvSpPr txBox="1"/>
              <p:nvPr/>
            </p:nvSpPr>
            <p:spPr>
              <a:xfrm>
                <a:off x="7020272" y="2646204"/>
                <a:ext cx="43204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dirty="0" smtClean="0"/>
                  <a:t>y</a:t>
                </a:r>
                <a:r>
                  <a:rPr lang="cs-CZ" baseline="-25000" dirty="0" smtClean="0"/>
                  <a:t>2</a:t>
                </a:r>
                <a:endParaRPr lang="cs-CZ" baseline="-25000" dirty="0"/>
              </a:p>
            </p:txBody>
          </p:sp>
          <p:sp>
            <p:nvSpPr>
              <p:cNvPr id="64" name="TextovéPole 63"/>
              <p:cNvSpPr txBox="1"/>
              <p:nvPr/>
            </p:nvSpPr>
            <p:spPr>
              <a:xfrm>
                <a:off x="7020272" y="4365104"/>
                <a:ext cx="43204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dirty="0" err="1" smtClean="0"/>
                  <a:t>y</a:t>
                </a:r>
                <a:r>
                  <a:rPr lang="cs-CZ" baseline="-25000" dirty="0" err="1" smtClean="0"/>
                  <a:t>r</a:t>
                </a:r>
                <a:endParaRPr lang="cs-CZ" baseline="-25000" dirty="0"/>
              </a:p>
            </p:txBody>
          </p:sp>
          <p:sp>
            <p:nvSpPr>
              <p:cNvPr id="65" name="TextovéPole 64"/>
              <p:cNvSpPr txBox="1"/>
              <p:nvPr/>
            </p:nvSpPr>
            <p:spPr>
              <a:xfrm>
                <a:off x="2492152" y="3203684"/>
                <a:ext cx="432048" cy="7386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dirty="0" smtClean="0"/>
                  <a:t>.</a:t>
                </a:r>
              </a:p>
              <a:p>
                <a:r>
                  <a:rPr lang="cs-CZ" baseline="-25000" dirty="0" smtClean="0"/>
                  <a:t>.</a:t>
                </a:r>
              </a:p>
              <a:p>
                <a:r>
                  <a:rPr lang="cs-CZ" baseline="-25000" dirty="0" smtClean="0"/>
                  <a:t>.</a:t>
                </a:r>
                <a:endParaRPr lang="cs-CZ" baseline="-25000" dirty="0"/>
              </a:p>
            </p:txBody>
          </p:sp>
        </p:grpSp>
        <p:sp>
          <p:nvSpPr>
            <p:cNvPr id="47" name="TextovéPole 46"/>
            <p:cNvSpPr txBox="1"/>
            <p:nvPr/>
          </p:nvSpPr>
          <p:spPr>
            <a:xfrm>
              <a:off x="6516216" y="1628800"/>
              <a:ext cx="432048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dirty="0" smtClean="0"/>
                <a:t>.</a:t>
              </a:r>
            </a:p>
            <a:p>
              <a:r>
                <a:rPr lang="cs-CZ" baseline="-25000" dirty="0" smtClean="0"/>
                <a:t>.</a:t>
              </a:r>
            </a:p>
            <a:p>
              <a:r>
                <a:rPr lang="cs-CZ" baseline="-25000" dirty="0" smtClean="0"/>
                <a:t>.</a:t>
              </a:r>
              <a:endParaRPr lang="cs-CZ" baseline="-25000" dirty="0"/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5" name="Rectangle 2"/>
          <p:cNvSpPr>
            <a:spLocks noGrp="1" noChangeArrowheads="1"/>
          </p:cNvSpPr>
          <p:nvPr>
            <p:ph idx="1"/>
          </p:nvPr>
        </p:nvSpPr>
        <p:spPr>
          <a:xfrm>
            <a:off x="342900" y="4581128"/>
            <a:ext cx="8458200" cy="1666528"/>
          </a:xfrm>
        </p:spPr>
        <p:txBody>
          <a:bodyPr/>
          <a:lstStyle/>
          <a:p>
            <a:pPr algn="ctr" eaLnBrk="1" hangingPunct="1">
              <a:lnSpc>
                <a:spcPct val="100000"/>
              </a:lnSpc>
              <a:spcBef>
                <a:spcPts val="600"/>
              </a:spcBef>
              <a:buFont typeface="Arial" charset="0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sz="2400" dirty="0" smtClean="0">
                <a:latin typeface="Arial" charset="0"/>
                <a:cs typeface="Arial" charset="0"/>
              </a:rPr>
              <a:t>Diskrétní 			vs. 			spojité</a:t>
            </a:r>
          </a:p>
          <a:p>
            <a:pPr algn="ctr" eaLnBrk="1" hangingPunct="1">
              <a:lnSpc>
                <a:spcPct val="100000"/>
              </a:lnSpc>
              <a:spcBef>
                <a:spcPts val="600"/>
              </a:spcBef>
              <a:buFont typeface="Arial" charset="0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sz="2400" dirty="0" smtClean="0">
                <a:latin typeface="Arial" charset="0"/>
                <a:cs typeface="Arial" charset="0"/>
              </a:rPr>
              <a:t>Deterministické 		</a:t>
            </a:r>
            <a:r>
              <a:rPr lang="cs-CZ" sz="2400" dirty="0">
                <a:latin typeface="Arial" charset="0"/>
                <a:cs typeface="Arial" charset="0"/>
              </a:rPr>
              <a:t>	</a:t>
            </a:r>
            <a:r>
              <a:rPr lang="cs-CZ" sz="2400" dirty="0" smtClean="0">
                <a:latin typeface="Arial" charset="0"/>
                <a:cs typeface="Arial" charset="0"/>
              </a:rPr>
              <a:t>vs.				stochastické</a:t>
            </a:r>
          </a:p>
          <a:p>
            <a:pPr eaLnBrk="1" hangingPunct="1">
              <a:lnSpc>
                <a:spcPct val="100000"/>
              </a:lnSpc>
              <a:spcBef>
                <a:spcPts val="600"/>
              </a:spcBef>
              <a:buFont typeface="Arial" charset="0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endParaRPr lang="en-GB" sz="2400" dirty="0" smtClean="0"/>
          </a:p>
        </p:txBody>
      </p:sp>
      <p:sp>
        <p:nvSpPr>
          <p:cNvPr id="42" name="TextovéPole 41"/>
          <p:cNvSpPr txBox="1"/>
          <p:nvPr/>
        </p:nvSpPr>
        <p:spPr>
          <a:xfrm>
            <a:off x="6516216" y="1538208"/>
            <a:ext cx="43204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.</a:t>
            </a:r>
          </a:p>
          <a:p>
            <a:r>
              <a:rPr lang="cs-CZ" baseline="-25000" dirty="0" smtClean="0"/>
              <a:t>.</a:t>
            </a:r>
          </a:p>
          <a:p>
            <a:r>
              <a:rPr lang="cs-CZ" baseline="-25000" dirty="0" smtClean="0"/>
              <a:t>.</a:t>
            </a:r>
            <a:endParaRPr lang="cs-CZ" baseline="-25000" dirty="0"/>
          </a:p>
        </p:txBody>
      </p:sp>
      <p:sp>
        <p:nvSpPr>
          <p:cNvPr id="43" name="Nadpis 4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Základní atributy systému</a:t>
            </a:r>
            <a:endParaRPr lang="cs-CZ" dirty="0"/>
          </a:p>
        </p:txBody>
      </p:sp>
      <p:grpSp>
        <p:nvGrpSpPr>
          <p:cNvPr id="2" name="Skupina 44"/>
          <p:cNvGrpSpPr/>
          <p:nvPr/>
        </p:nvGrpSpPr>
        <p:grpSpPr>
          <a:xfrm>
            <a:off x="1115616" y="1322184"/>
            <a:ext cx="7056784" cy="2466856"/>
            <a:chOff x="1115616" y="692696"/>
            <a:chExt cx="7056784" cy="2466856"/>
          </a:xfrm>
        </p:grpSpPr>
        <p:grpSp>
          <p:nvGrpSpPr>
            <p:cNvPr id="3" name="Skupina 22"/>
            <p:cNvGrpSpPr/>
            <p:nvPr/>
          </p:nvGrpSpPr>
          <p:grpSpPr>
            <a:xfrm>
              <a:off x="1115616" y="692696"/>
              <a:ext cx="7056784" cy="2466856"/>
              <a:chOff x="1115616" y="2267580"/>
              <a:chExt cx="7056784" cy="2466856"/>
            </a:xfrm>
          </p:grpSpPr>
          <p:sp>
            <p:nvSpPr>
              <p:cNvPr id="48" name="Obdélník 47"/>
              <p:cNvSpPr/>
              <p:nvPr/>
            </p:nvSpPr>
            <p:spPr>
              <a:xfrm>
                <a:off x="3491880" y="2348880"/>
                <a:ext cx="2808312" cy="2376264"/>
              </a:xfrm>
              <a:prstGeom prst="rect">
                <a:avLst/>
              </a:prstGeom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r>
                  <a:rPr lang="cs-CZ" sz="9600" dirty="0" smtClean="0">
                    <a:solidFill>
                      <a:srgbClr val="FF0000"/>
                    </a:solidFill>
                  </a:rPr>
                  <a:t> S </a:t>
                </a:r>
                <a:endParaRPr lang="cs-CZ" sz="9600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49" name="TextovéPole 48"/>
              <p:cNvSpPr txBox="1"/>
              <p:nvPr/>
            </p:nvSpPr>
            <p:spPr>
              <a:xfrm>
                <a:off x="5220072" y="3717032"/>
                <a:ext cx="64807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b="1" dirty="0" smtClean="0">
                    <a:solidFill>
                      <a:srgbClr val="FF0000"/>
                    </a:solidFill>
                  </a:rPr>
                  <a:t>X</a:t>
                </a:r>
                <a:endParaRPr lang="cs-CZ" b="1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50" name="TextovéPole 49"/>
              <p:cNvSpPr txBox="1"/>
              <p:nvPr/>
            </p:nvSpPr>
            <p:spPr>
              <a:xfrm>
                <a:off x="1115616" y="3429000"/>
                <a:ext cx="36004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b="1" dirty="0" smtClean="0"/>
                  <a:t>u</a:t>
                </a:r>
                <a:endParaRPr lang="cs-CZ" b="1" dirty="0"/>
              </a:p>
            </p:txBody>
          </p:sp>
          <p:sp>
            <p:nvSpPr>
              <p:cNvPr id="51" name="TextovéPole 50"/>
              <p:cNvSpPr txBox="1"/>
              <p:nvPr/>
            </p:nvSpPr>
            <p:spPr>
              <a:xfrm>
                <a:off x="7812360" y="3581400"/>
                <a:ext cx="36004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b="1" dirty="0" smtClean="0"/>
                  <a:t>y</a:t>
                </a:r>
                <a:endParaRPr lang="cs-CZ" b="1" dirty="0"/>
              </a:p>
            </p:txBody>
          </p:sp>
          <p:cxnSp>
            <p:nvCxnSpPr>
              <p:cNvPr id="52" name="Přímá spojovací šipka 51"/>
              <p:cNvCxnSpPr/>
              <p:nvPr/>
            </p:nvCxnSpPr>
            <p:spPr>
              <a:xfrm>
                <a:off x="2771800" y="2492896"/>
                <a:ext cx="720080" cy="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Přímá spojovací šipka 52"/>
              <p:cNvCxnSpPr/>
              <p:nvPr/>
            </p:nvCxnSpPr>
            <p:spPr>
              <a:xfrm>
                <a:off x="2771800" y="2780928"/>
                <a:ext cx="720080" cy="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Přímá spojovací šipka 53"/>
              <p:cNvCxnSpPr/>
              <p:nvPr/>
            </p:nvCxnSpPr>
            <p:spPr>
              <a:xfrm>
                <a:off x="2771800" y="4509120"/>
                <a:ext cx="720080" cy="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5" name="Přímá spojovací šipka 54"/>
              <p:cNvCxnSpPr/>
              <p:nvPr/>
            </p:nvCxnSpPr>
            <p:spPr>
              <a:xfrm>
                <a:off x="6300192" y="2564904"/>
                <a:ext cx="720080" cy="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" name="Přímá spojovací šipka 55"/>
              <p:cNvCxnSpPr/>
              <p:nvPr/>
            </p:nvCxnSpPr>
            <p:spPr>
              <a:xfrm>
                <a:off x="6300192" y="2780928"/>
                <a:ext cx="720080" cy="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7" name="Přímá spojovací šipka 56"/>
              <p:cNvCxnSpPr/>
              <p:nvPr/>
            </p:nvCxnSpPr>
            <p:spPr>
              <a:xfrm>
                <a:off x="6300192" y="4509120"/>
                <a:ext cx="720080" cy="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8" name="TextovéPole 57"/>
              <p:cNvSpPr txBox="1"/>
              <p:nvPr/>
            </p:nvSpPr>
            <p:spPr>
              <a:xfrm>
                <a:off x="2339752" y="2267580"/>
                <a:ext cx="43204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dirty="0" smtClean="0"/>
                  <a:t>u</a:t>
                </a:r>
                <a:r>
                  <a:rPr lang="cs-CZ" baseline="-25000" dirty="0" smtClean="0"/>
                  <a:t>1</a:t>
                </a:r>
                <a:endParaRPr lang="cs-CZ" baseline="-25000" dirty="0"/>
              </a:p>
            </p:txBody>
          </p:sp>
          <p:sp>
            <p:nvSpPr>
              <p:cNvPr id="59" name="TextovéPole 58"/>
              <p:cNvSpPr txBox="1"/>
              <p:nvPr/>
            </p:nvSpPr>
            <p:spPr>
              <a:xfrm>
                <a:off x="2339752" y="2564904"/>
                <a:ext cx="43204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dirty="0" smtClean="0"/>
                  <a:t>u</a:t>
                </a:r>
                <a:r>
                  <a:rPr lang="cs-CZ" baseline="-25000" dirty="0" smtClean="0"/>
                  <a:t>2</a:t>
                </a:r>
                <a:endParaRPr lang="cs-CZ" baseline="-25000" dirty="0"/>
              </a:p>
            </p:txBody>
          </p:sp>
          <p:sp>
            <p:nvSpPr>
              <p:cNvPr id="60" name="TextovéPole 59"/>
              <p:cNvSpPr txBox="1"/>
              <p:nvPr/>
            </p:nvSpPr>
            <p:spPr>
              <a:xfrm>
                <a:off x="2339752" y="4283804"/>
                <a:ext cx="43204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dirty="0" err="1" smtClean="0"/>
                  <a:t>u</a:t>
                </a:r>
                <a:r>
                  <a:rPr lang="cs-CZ" baseline="-25000" dirty="0" err="1" smtClean="0"/>
                  <a:t>n</a:t>
                </a:r>
                <a:endParaRPr lang="cs-CZ" baseline="-25000" dirty="0"/>
              </a:p>
            </p:txBody>
          </p:sp>
          <p:sp>
            <p:nvSpPr>
              <p:cNvPr id="61" name="TextovéPole 60"/>
              <p:cNvSpPr txBox="1"/>
              <p:nvPr/>
            </p:nvSpPr>
            <p:spPr>
              <a:xfrm>
                <a:off x="5724128" y="3247816"/>
                <a:ext cx="576064" cy="14773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dirty="0" smtClean="0">
                    <a:solidFill>
                      <a:srgbClr val="FF0000"/>
                    </a:solidFill>
                  </a:rPr>
                  <a:t>x</a:t>
                </a:r>
                <a:r>
                  <a:rPr lang="cs-CZ" baseline="-25000" dirty="0" smtClean="0">
                    <a:solidFill>
                      <a:srgbClr val="FF0000"/>
                    </a:solidFill>
                  </a:rPr>
                  <a:t>1 </a:t>
                </a:r>
                <a:r>
                  <a:rPr lang="cs-CZ" dirty="0" smtClean="0">
                    <a:solidFill>
                      <a:srgbClr val="FF0000"/>
                    </a:solidFill>
                  </a:rPr>
                  <a:t>x</a:t>
                </a:r>
                <a:r>
                  <a:rPr lang="cs-CZ" baseline="-25000" dirty="0" smtClean="0">
                    <a:solidFill>
                      <a:srgbClr val="FF0000"/>
                    </a:solidFill>
                  </a:rPr>
                  <a:t>2</a:t>
                </a:r>
              </a:p>
              <a:p>
                <a:r>
                  <a:rPr lang="cs-CZ" baseline="-25000" dirty="0" smtClean="0">
                    <a:solidFill>
                      <a:srgbClr val="FF0000"/>
                    </a:solidFill>
                  </a:rPr>
                  <a:t>.</a:t>
                </a:r>
              </a:p>
              <a:p>
                <a:r>
                  <a:rPr lang="cs-CZ" baseline="-25000" dirty="0" smtClean="0">
                    <a:solidFill>
                      <a:srgbClr val="FF0000"/>
                    </a:solidFill>
                  </a:rPr>
                  <a:t>.</a:t>
                </a:r>
              </a:p>
              <a:p>
                <a:r>
                  <a:rPr lang="cs-CZ" baseline="-25000" dirty="0" smtClean="0">
                    <a:solidFill>
                      <a:srgbClr val="FF0000"/>
                    </a:solidFill>
                  </a:rPr>
                  <a:t>.</a:t>
                </a:r>
              </a:p>
              <a:p>
                <a:r>
                  <a:rPr lang="cs-CZ" dirty="0" err="1" smtClean="0">
                    <a:solidFill>
                      <a:srgbClr val="FF0000"/>
                    </a:solidFill>
                  </a:rPr>
                  <a:t>x</a:t>
                </a:r>
                <a:r>
                  <a:rPr lang="cs-CZ" baseline="-25000" dirty="0" err="1" smtClean="0">
                    <a:solidFill>
                      <a:srgbClr val="FF0000"/>
                    </a:solidFill>
                  </a:rPr>
                  <a:t>m</a:t>
                </a:r>
                <a:endParaRPr lang="cs-CZ" baseline="-25000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62" name="TextovéPole 61"/>
              <p:cNvSpPr txBox="1"/>
              <p:nvPr/>
            </p:nvSpPr>
            <p:spPr>
              <a:xfrm>
                <a:off x="7020272" y="2348880"/>
                <a:ext cx="43204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dirty="0" smtClean="0"/>
                  <a:t>y</a:t>
                </a:r>
                <a:r>
                  <a:rPr lang="cs-CZ" baseline="-25000" dirty="0" smtClean="0"/>
                  <a:t>1</a:t>
                </a:r>
                <a:endParaRPr lang="cs-CZ" baseline="-25000" dirty="0"/>
              </a:p>
            </p:txBody>
          </p:sp>
          <p:sp>
            <p:nvSpPr>
              <p:cNvPr id="63" name="TextovéPole 62"/>
              <p:cNvSpPr txBox="1"/>
              <p:nvPr/>
            </p:nvSpPr>
            <p:spPr>
              <a:xfrm>
                <a:off x="7020272" y="2646204"/>
                <a:ext cx="43204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dirty="0" smtClean="0"/>
                  <a:t>y</a:t>
                </a:r>
                <a:r>
                  <a:rPr lang="cs-CZ" baseline="-25000" dirty="0" smtClean="0"/>
                  <a:t>2</a:t>
                </a:r>
                <a:endParaRPr lang="cs-CZ" baseline="-25000" dirty="0"/>
              </a:p>
            </p:txBody>
          </p:sp>
          <p:sp>
            <p:nvSpPr>
              <p:cNvPr id="64" name="TextovéPole 63"/>
              <p:cNvSpPr txBox="1"/>
              <p:nvPr/>
            </p:nvSpPr>
            <p:spPr>
              <a:xfrm>
                <a:off x="7020272" y="4365104"/>
                <a:ext cx="43204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dirty="0" err="1" smtClean="0"/>
                  <a:t>y</a:t>
                </a:r>
                <a:r>
                  <a:rPr lang="cs-CZ" baseline="-25000" dirty="0" err="1" smtClean="0"/>
                  <a:t>r</a:t>
                </a:r>
                <a:endParaRPr lang="cs-CZ" baseline="-25000" dirty="0"/>
              </a:p>
            </p:txBody>
          </p:sp>
          <p:sp>
            <p:nvSpPr>
              <p:cNvPr id="65" name="TextovéPole 64"/>
              <p:cNvSpPr txBox="1"/>
              <p:nvPr/>
            </p:nvSpPr>
            <p:spPr>
              <a:xfrm>
                <a:off x="2492152" y="3203684"/>
                <a:ext cx="432048" cy="7386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dirty="0" smtClean="0"/>
                  <a:t>.</a:t>
                </a:r>
              </a:p>
              <a:p>
                <a:r>
                  <a:rPr lang="cs-CZ" baseline="-25000" dirty="0" smtClean="0"/>
                  <a:t>.</a:t>
                </a:r>
              </a:p>
              <a:p>
                <a:r>
                  <a:rPr lang="cs-CZ" baseline="-25000" dirty="0" smtClean="0"/>
                  <a:t>.</a:t>
                </a:r>
                <a:endParaRPr lang="cs-CZ" baseline="-25000" dirty="0"/>
              </a:p>
            </p:txBody>
          </p:sp>
        </p:grpSp>
        <p:sp>
          <p:nvSpPr>
            <p:cNvPr id="47" name="TextovéPole 46"/>
            <p:cNvSpPr txBox="1"/>
            <p:nvPr/>
          </p:nvSpPr>
          <p:spPr>
            <a:xfrm>
              <a:off x="6516216" y="1628800"/>
              <a:ext cx="432048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dirty="0" smtClean="0"/>
                <a:t>.</a:t>
              </a:r>
            </a:p>
            <a:p>
              <a:r>
                <a:rPr lang="cs-CZ" baseline="-25000" dirty="0" smtClean="0"/>
                <a:t>.</a:t>
              </a:r>
            </a:p>
            <a:p>
              <a:r>
                <a:rPr lang="cs-CZ" baseline="-25000" dirty="0" smtClean="0"/>
                <a:t>.</a:t>
              </a:r>
              <a:endParaRPr lang="cs-CZ" baseline="-25000" dirty="0"/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1"/>
          <p:cNvSpPr>
            <a:spLocks noGrp="1" noChangeArrowheads="1"/>
          </p:cNvSpPr>
          <p:nvPr>
            <p:ph type="title"/>
          </p:nvPr>
        </p:nvSpPr>
        <p:spPr>
          <a:xfrm>
            <a:off x="1665802" y="-462998"/>
            <a:ext cx="5943600" cy="1435100"/>
          </a:xfrm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1" hangingPunct="1">
              <a:lnSpc>
                <a:spcPct val="100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cs-CZ" dirty="0" err="1" smtClean="0"/>
              <a:t>Separabilita</a:t>
            </a:r>
            <a:r>
              <a:rPr lang="cs-CZ" dirty="0" smtClean="0"/>
              <a:t> </a:t>
            </a:r>
            <a:r>
              <a:rPr lang="en-GB" dirty="0" err="1" smtClean="0"/>
              <a:t>systému</a:t>
            </a:r>
            <a:endParaRPr lang="en-GB" dirty="0" smtClean="0"/>
          </a:p>
        </p:txBody>
      </p:sp>
      <p:sp>
        <p:nvSpPr>
          <p:cNvPr id="44037" name="Rectangle 2"/>
          <p:cNvSpPr>
            <a:spLocks noGrp="1" noChangeArrowheads="1"/>
          </p:cNvSpPr>
          <p:nvPr>
            <p:ph idx="1"/>
          </p:nvPr>
        </p:nvSpPr>
        <p:spPr>
          <a:xfrm>
            <a:off x="251520" y="3140968"/>
            <a:ext cx="8458200" cy="3854152"/>
          </a:xfrm>
        </p:spPr>
        <p:txBody>
          <a:bodyPr/>
          <a:lstStyle/>
          <a:p>
            <a:pPr algn="just" eaLnBrk="1" hangingPunct="1">
              <a:lnSpc>
                <a:spcPct val="100000"/>
              </a:lnSpc>
              <a:spcBef>
                <a:spcPts val="500"/>
              </a:spcBef>
              <a:buFont typeface="Arial" charset="0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sz="2000" u="sng" dirty="0" err="1" smtClean="0">
                <a:latin typeface="Arial" charset="0"/>
                <a:cs typeface="Times New Roman" pitchFamily="16" charset="0"/>
              </a:rPr>
              <a:t>Podmínka</a:t>
            </a:r>
            <a:r>
              <a:rPr lang="en-GB" sz="2000" u="sng" dirty="0" smtClean="0">
                <a:latin typeface="Arial" charset="0"/>
                <a:cs typeface="Times New Roman" pitchFamily="16" charset="0"/>
              </a:rPr>
              <a:t> </a:t>
            </a:r>
            <a:r>
              <a:rPr lang="en-GB" sz="2000" u="sng" dirty="0" err="1" smtClean="0">
                <a:latin typeface="Arial" charset="0"/>
                <a:cs typeface="Times New Roman" pitchFamily="16" charset="0"/>
              </a:rPr>
              <a:t>separability</a:t>
            </a:r>
            <a:r>
              <a:rPr lang="en-GB" sz="2000" u="sng" dirty="0" smtClean="0">
                <a:latin typeface="Arial" charset="0"/>
                <a:cs typeface="Times New Roman" pitchFamily="16" charset="0"/>
              </a:rPr>
              <a:t> </a:t>
            </a:r>
            <a:r>
              <a:rPr lang="en-GB" sz="2000" u="sng" dirty="0" err="1" smtClean="0">
                <a:latin typeface="Arial" charset="0"/>
                <a:cs typeface="Times New Roman" pitchFamily="16" charset="0"/>
              </a:rPr>
              <a:t>systému</a:t>
            </a:r>
            <a:r>
              <a:rPr lang="en-GB" sz="2000" dirty="0" smtClean="0">
                <a:latin typeface="Arial" charset="0"/>
                <a:cs typeface="Times New Roman" pitchFamily="16" charset="0"/>
              </a:rPr>
              <a:t> - </a:t>
            </a:r>
            <a:r>
              <a:rPr lang="en-GB" sz="2000" dirty="0" err="1" smtClean="0">
                <a:latin typeface="Arial" charset="0"/>
                <a:cs typeface="Times New Roman" pitchFamily="16" charset="0"/>
              </a:rPr>
              <a:t>systém</a:t>
            </a:r>
            <a:r>
              <a:rPr lang="en-GB" sz="2000" dirty="0" smtClean="0">
                <a:latin typeface="Arial" charset="0"/>
                <a:cs typeface="Times New Roman" pitchFamily="16" charset="0"/>
              </a:rPr>
              <a:t> je </a:t>
            </a:r>
            <a:r>
              <a:rPr lang="en-GB" sz="2000" b="1" dirty="0" err="1" smtClean="0">
                <a:latin typeface="Arial" charset="0"/>
                <a:cs typeface="Times New Roman" pitchFamily="16" charset="0"/>
              </a:rPr>
              <a:t>separabilní</a:t>
            </a:r>
            <a:r>
              <a:rPr lang="en-GB" sz="2000" dirty="0" smtClean="0">
                <a:latin typeface="Arial" charset="0"/>
                <a:cs typeface="Times New Roman" pitchFamily="16" charset="0"/>
              </a:rPr>
              <a:t>, </a:t>
            </a:r>
            <a:r>
              <a:rPr lang="en-GB" sz="2000" dirty="0" err="1" smtClean="0">
                <a:latin typeface="Arial" charset="0"/>
                <a:cs typeface="Times New Roman" pitchFamily="16" charset="0"/>
              </a:rPr>
              <a:t>jestli</a:t>
            </a:r>
            <a:r>
              <a:rPr lang="en-GB" sz="2000" dirty="0" err="1" smtClean="0">
                <a:latin typeface="Arial" charset="0"/>
              </a:rPr>
              <a:t>ž</a:t>
            </a:r>
            <a:r>
              <a:rPr lang="en-GB" sz="2000" dirty="0" err="1" smtClean="0">
                <a:latin typeface="Arial" charset="0"/>
                <a:cs typeface="Times New Roman" pitchFamily="16" charset="0"/>
              </a:rPr>
              <a:t>e</a:t>
            </a:r>
            <a:r>
              <a:rPr lang="en-GB" sz="2000" dirty="0" smtClean="0">
                <a:latin typeface="Arial" charset="0"/>
                <a:cs typeface="Times New Roman" pitchFamily="16" charset="0"/>
              </a:rPr>
              <a:t> </a:t>
            </a:r>
            <a:r>
              <a:rPr lang="en-GB" sz="2000" dirty="0" err="1" smtClean="0">
                <a:latin typeface="Arial" charset="0"/>
                <a:cs typeface="Times New Roman" pitchFamily="16" charset="0"/>
              </a:rPr>
              <a:t>jeho</a:t>
            </a:r>
            <a:r>
              <a:rPr lang="en-GB" sz="2000" dirty="0" smtClean="0">
                <a:latin typeface="Arial" charset="0"/>
                <a:cs typeface="Times New Roman" pitchFamily="16" charset="0"/>
              </a:rPr>
              <a:t> </a:t>
            </a:r>
            <a:r>
              <a:rPr lang="en-GB" sz="2000" dirty="0" err="1" smtClean="0">
                <a:latin typeface="Arial" charset="0"/>
                <a:cs typeface="Times New Roman" pitchFamily="16" charset="0"/>
              </a:rPr>
              <a:t>výstupy</a:t>
            </a:r>
            <a:r>
              <a:rPr lang="en-GB" sz="2000" dirty="0" smtClean="0">
                <a:latin typeface="Arial" charset="0"/>
                <a:cs typeface="Times New Roman" pitchFamily="16" charset="0"/>
              </a:rPr>
              <a:t> </a:t>
            </a:r>
            <a:r>
              <a:rPr lang="en-GB" sz="2000" dirty="0" err="1" smtClean="0">
                <a:latin typeface="Arial" charset="0"/>
                <a:cs typeface="Times New Roman" pitchFamily="16" charset="0"/>
              </a:rPr>
              <a:t>zp</a:t>
            </a:r>
            <a:r>
              <a:rPr lang="en-GB" sz="2000" dirty="0" err="1" smtClean="0">
                <a:latin typeface="Arial" charset="0"/>
              </a:rPr>
              <a:t>ě</a:t>
            </a:r>
            <a:r>
              <a:rPr lang="en-GB" sz="2000" dirty="0" err="1" smtClean="0">
                <a:latin typeface="Arial" charset="0"/>
                <a:cs typeface="Times New Roman" pitchFamily="16" charset="0"/>
              </a:rPr>
              <a:t>tn</a:t>
            </a:r>
            <a:r>
              <a:rPr lang="en-GB" sz="2000" dirty="0" err="1" smtClean="0">
                <a:latin typeface="Arial" charset="0"/>
              </a:rPr>
              <a:t>ě</a:t>
            </a:r>
            <a:r>
              <a:rPr lang="en-GB" sz="2000" dirty="0" smtClean="0">
                <a:latin typeface="Arial" charset="0"/>
                <a:cs typeface="Times New Roman" pitchFamily="16" charset="0"/>
              </a:rPr>
              <a:t> </a:t>
            </a:r>
            <a:r>
              <a:rPr lang="en-GB" sz="2000" dirty="0" err="1" smtClean="0">
                <a:latin typeface="Arial" charset="0"/>
                <a:cs typeface="Times New Roman" pitchFamily="16" charset="0"/>
              </a:rPr>
              <a:t>vlivem</a:t>
            </a:r>
            <a:r>
              <a:rPr lang="en-GB" sz="2000" dirty="0" smtClean="0">
                <a:latin typeface="Arial" charset="0"/>
                <a:cs typeface="Times New Roman" pitchFamily="16" charset="0"/>
              </a:rPr>
              <a:t> </a:t>
            </a:r>
            <a:r>
              <a:rPr lang="en-GB" sz="2000" dirty="0" err="1" smtClean="0">
                <a:latin typeface="Arial" charset="0"/>
                <a:cs typeface="Times New Roman" pitchFamily="16" charset="0"/>
              </a:rPr>
              <a:t>prost</a:t>
            </a:r>
            <a:r>
              <a:rPr lang="en-GB" sz="2000" dirty="0" err="1" smtClean="0">
                <a:latin typeface="Arial" charset="0"/>
              </a:rPr>
              <a:t>ř</a:t>
            </a:r>
            <a:r>
              <a:rPr lang="en-GB" sz="2000" dirty="0" err="1" smtClean="0">
                <a:latin typeface="Arial" charset="0"/>
                <a:cs typeface="Times New Roman" pitchFamily="16" charset="0"/>
              </a:rPr>
              <a:t>edí</a:t>
            </a:r>
            <a:r>
              <a:rPr lang="en-GB" sz="2000" dirty="0" smtClean="0">
                <a:latin typeface="Arial" charset="0"/>
                <a:cs typeface="Times New Roman" pitchFamily="16" charset="0"/>
              </a:rPr>
              <a:t> </a:t>
            </a:r>
            <a:r>
              <a:rPr lang="en-GB" sz="2000" dirty="0" err="1" smtClean="0">
                <a:latin typeface="Arial" charset="0"/>
                <a:cs typeface="Times New Roman" pitchFamily="16" charset="0"/>
              </a:rPr>
              <a:t>neovliv</a:t>
            </a:r>
            <a:r>
              <a:rPr lang="en-GB" sz="2000" dirty="0" err="1" smtClean="0">
                <a:latin typeface="Arial" charset="0"/>
              </a:rPr>
              <a:t>ň</a:t>
            </a:r>
            <a:r>
              <a:rPr lang="en-GB" sz="2000" dirty="0" err="1" smtClean="0">
                <a:latin typeface="Arial" charset="0"/>
                <a:cs typeface="Times New Roman" pitchFamily="16" charset="0"/>
              </a:rPr>
              <a:t>ují</a:t>
            </a:r>
            <a:r>
              <a:rPr lang="en-GB" sz="2000" dirty="0" smtClean="0">
                <a:latin typeface="Arial" charset="0"/>
                <a:cs typeface="Times New Roman" pitchFamily="16" charset="0"/>
              </a:rPr>
              <a:t> </a:t>
            </a:r>
            <a:r>
              <a:rPr lang="en-GB" sz="2000" dirty="0" err="1" smtClean="0">
                <a:latin typeface="Arial" charset="0"/>
                <a:cs typeface="Times New Roman" pitchFamily="16" charset="0"/>
              </a:rPr>
              <a:t>podstatn</a:t>
            </a:r>
            <a:r>
              <a:rPr lang="en-GB" sz="2000" dirty="0" err="1" smtClean="0">
                <a:latin typeface="Arial" charset="0"/>
              </a:rPr>
              <a:t>ě</a:t>
            </a:r>
            <a:r>
              <a:rPr lang="en-GB" sz="2000" dirty="0" smtClean="0">
                <a:latin typeface="Arial" charset="0"/>
                <a:cs typeface="Times New Roman" pitchFamily="16" charset="0"/>
              </a:rPr>
              <a:t> </a:t>
            </a:r>
            <a:r>
              <a:rPr lang="en-GB" sz="2000" dirty="0" err="1" smtClean="0">
                <a:latin typeface="Arial" charset="0"/>
                <a:cs typeface="Times New Roman" pitchFamily="16" charset="0"/>
              </a:rPr>
              <a:t>vstupy</a:t>
            </a:r>
            <a:r>
              <a:rPr lang="en-GB" sz="2000" dirty="0" smtClean="0">
                <a:latin typeface="Arial" charset="0"/>
                <a:cs typeface="Times New Roman" pitchFamily="16" charset="0"/>
              </a:rPr>
              <a:t>.</a:t>
            </a:r>
            <a:endParaRPr lang="en-GB" sz="2000" i="1" dirty="0" smtClean="0">
              <a:latin typeface="Arial" charset="0"/>
            </a:endParaRPr>
          </a:p>
          <a:p>
            <a:pPr algn="just" eaLnBrk="1" hangingPunct="1">
              <a:lnSpc>
                <a:spcPct val="100000"/>
              </a:lnSpc>
              <a:spcBef>
                <a:spcPts val="500"/>
              </a:spcBef>
              <a:buFont typeface="Arial" charset="0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sz="2000" i="1" dirty="0" err="1" smtClean="0">
                <a:latin typeface="Arial" charset="0"/>
                <a:cs typeface="Times New Roman" pitchFamily="16" charset="0"/>
              </a:rPr>
              <a:t>P</a:t>
            </a:r>
            <a:r>
              <a:rPr lang="en-GB" sz="2000" i="1" dirty="0" err="1" smtClean="0">
                <a:latin typeface="Arial" charset="0"/>
              </a:rPr>
              <a:t>ř</a:t>
            </a:r>
            <a:r>
              <a:rPr lang="en-GB" sz="2000" i="1" dirty="0" err="1" smtClean="0">
                <a:latin typeface="Arial" charset="0"/>
                <a:cs typeface="Times New Roman" pitchFamily="16" charset="0"/>
              </a:rPr>
              <a:t>íklady</a:t>
            </a:r>
            <a:r>
              <a:rPr lang="en-GB" sz="2000" i="1" dirty="0" smtClean="0">
                <a:latin typeface="Arial" charset="0"/>
                <a:cs typeface="Times New Roman" pitchFamily="16" charset="0"/>
              </a:rPr>
              <a:t>:</a:t>
            </a:r>
          </a:p>
          <a:p>
            <a:pPr eaLnBrk="1" hangingPunct="1">
              <a:lnSpc>
                <a:spcPct val="100000"/>
              </a:lnSpc>
              <a:spcBef>
                <a:spcPts val="500"/>
              </a:spcBef>
              <a:buFont typeface="Arial" charset="0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sz="2000" dirty="0" smtClean="0">
                <a:latin typeface="Arial" charset="0"/>
                <a:cs typeface="Times New Roman" pitchFamily="16" charset="0"/>
              </a:rPr>
              <a:t>· </a:t>
            </a:r>
            <a:r>
              <a:rPr lang="en-GB" sz="2000" dirty="0" smtClean="0">
                <a:latin typeface="Arial" charset="0"/>
              </a:rPr>
              <a:t> </a:t>
            </a:r>
            <a:r>
              <a:rPr lang="en-GB" sz="2000" i="1" dirty="0" err="1" smtClean="0">
                <a:latin typeface="Arial" charset="0"/>
                <a:cs typeface="Times New Roman" pitchFamily="16" charset="0"/>
              </a:rPr>
              <a:t>termoregula</a:t>
            </a:r>
            <a:r>
              <a:rPr lang="en-GB" sz="2000" i="1" dirty="0" err="1" smtClean="0">
                <a:latin typeface="Arial" charset="0"/>
              </a:rPr>
              <a:t>č</a:t>
            </a:r>
            <a:r>
              <a:rPr lang="en-GB" sz="2000" i="1" dirty="0" err="1" smtClean="0">
                <a:latin typeface="Arial" charset="0"/>
                <a:cs typeface="Times New Roman" pitchFamily="16" charset="0"/>
              </a:rPr>
              <a:t>ní</a:t>
            </a:r>
            <a:r>
              <a:rPr lang="en-GB" sz="2000" i="1" dirty="0" smtClean="0">
                <a:latin typeface="Arial" charset="0"/>
                <a:cs typeface="Times New Roman" pitchFamily="16" charset="0"/>
              </a:rPr>
              <a:t> </a:t>
            </a:r>
            <a:r>
              <a:rPr lang="en-GB" sz="2000" i="1" dirty="0" err="1" smtClean="0">
                <a:latin typeface="Arial" charset="0"/>
                <a:cs typeface="Times New Roman" pitchFamily="16" charset="0"/>
              </a:rPr>
              <a:t>systém</a:t>
            </a:r>
            <a:r>
              <a:rPr lang="en-GB" sz="2000" i="1" dirty="0" smtClean="0">
                <a:latin typeface="Arial" charset="0"/>
                <a:cs typeface="Times New Roman" pitchFamily="16" charset="0"/>
              </a:rPr>
              <a:t> </a:t>
            </a:r>
            <a:r>
              <a:rPr lang="en-GB" sz="2000" i="1" dirty="0" err="1" smtClean="0">
                <a:latin typeface="Arial" charset="0"/>
              </a:rPr>
              <a:t>ž</a:t>
            </a:r>
            <a:r>
              <a:rPr lang="en-GB" sz="2000" i="1" dirty="0" err="1" smtClean="0">
                <a:latin typeface="Arial" charset="0"/>
                <a:cs typeface="Times New Roman" pitchFamily="16" charset="0"/>
              </a:rPr>
              <a:t>ivého</a:t>
            </a:r>
            <a:r>
              <a:rPr lang="en-GB" sz="2000" i="1" dirty="0" smtClean="0">
                <a:latin typeface="Arial" charset="0"/>
                <a:cs typeface="Times New Roman" pitchFamily="16" charset="0"/>
              </a:rPr>
              <a:t> </a:t>
            </a:r>
            <a:r>
              <a:rPr lang="en-GB" sz="2000" i="1" dirty="0" err="1" smtClean="0">
                <a:latin typeface="Arial" charset="0"/>
                <a:cs typeface="Times New Roman" pitchFamily="16" charset="0"/>
              </a:rPr>
              <a:t>organismu</a:t>
            </a:r>
            <a:r>
              <a:rPr lang="en-GB" sz="2000" dirty="0" smtClean="0">
                <a:latin typeface="Arial" charset="0"/>
                <a:cs typeface="Times New Roman" pitchFamily="16" charset="0"/>
              </a:rPr>
              <a:t> - </a:t>
            </a:r>
            <a:r>
              <a:rPr lang="en-GB" sz="2000" dirty="0" err="1" smtClean="0">
                <a:latin typeface="Arial" charset="0"/>
                <a:cs typeface="Times New Roman" pitchFamily="16" charset="0"/>
              </a:rPr>
              <a:t>systém</a:t>
            </a:r>
            <a:r>
              <a:rPr lang="en-GB" sz="2000" dirty="0" smtClean="0">
                <a:latin typeface="Arial" charset="0"/>
                <a:cs typeface="Times New Roman" pitchFamily="16" charset="0"/>
              </a:rPr>
              <a:t> </a:t>
            </a:r>
            <a:r>
              <a:rPr lang="en-GB" sz="2000" dirty="0" err="1" smtClean="0">
                <a:latin typeface="Arial" charset="0"/>
                <a:cs typeface="Times New Roman" pitchFamily="16" charset="0"/>
              </a:rPr>
              <a:t>m</a:t>
            </a:r>
            <a:r>
              <a:rPr lang="en-GB" sz="2000" dirty="0" err="1" smtClean="0">
                <a:latin typeface="Arial" charset="0"/>
              </a:rPr>
              <a:t>ůž</a:t>
            </a:r>
            <a:r>
              <a:rPr lang="en-GB" sz="2000" dirty="0" err="1" smtClean="0">
                <a:latin typeface="Arial" charset="0"/>
                <a:cs typeface="Times New Roman" pitchFamily="16" charset="0"/>
              </a:rPr>
              <a:t>eme</a:t>
            </a:r>
            <a:r>
              <a:rPr lang="en-GB" sz="2000" dirty="0" smtClean="0">
                <a:latin typeface="Arial" charset="0"/>
                <a:cs typeface="Times New Roman" pitchFamily="16" charset="0"/>
              </a:rPr>
              <a:t> </a:t>
            </a:r>
            <a:r>
              <a:rPr lang="en-GB" sz="2000" dirty="0" err="1" smtClean="0">
                <a:latin typeface="Arial" charset="0"/>
                <a:cs typeface="Times New Roman" pitchFamily="16" charset="0"/>
              </a:rPr>
              <a:t>pova</a:t>
            </a:r>
            <a:r>
              <a:rPr lang="en-GB" sz="2000" dirty="0" err="1" smtClean="0">
                <a:latin typeface="Arial" charset="0"/>
              </a:rPr>
              <a:t>ž</a:t>
            </a:r>
            <a:r>
              <a:rPr lang="en-GB" sz="2000" dirty="0" err="1" smtClean="0">
                <a:latin typeface="Arial" charset="0"/>
                <a:cs typeface="Times New Roman" pitchFamily="16" charset="0"/>
              </a:rPr>
              <a:t>ovat</a:t>
            </a:r>
            <a:r>
              <a:rPr lang="en-GB" sz="2000" dirty="0" smtClean="0">
                <a:latin typeface="Arial" charset="0"/>
                <a:cs typeface="Times New Roman" pitchFamily="16" charset="0"/>
              </a:rPr>
              <a:t> </a:t>
            </a:r>
            <a:r>
              <a:rPr lang="en-GB" sz="2000" dirty="0" err="1" smtClean="0">
                <a:latin typeface="Arial" charset="0"/>
                <a:cs typeface="Times New Roman" pitchFamily="16" charset="0"/>
              </a:rPr>
              <a:t>za</a:t>
            </a:r>
            <a:r>
              <a:rPr lang="en-GB" sz="2000" dirty="0" smtClean="0">
                <a:latin typeface="Arial" charset="0"/>
                <a:cs typeface="Times New Roman" pitchFamily="16" charset="0"/>
              </a:rPr>
              <a:t> </a:t>
            </a:r>
            <a:r>
              <a:rPr lang="en-GB" sz="2000" dirty="0" err="1" smtClean="0">
                <a:latin typeface="Arial" charset="0"/>
                <a:cs typeface="Times New Roman" pitchFamily="16" charset="0"/>
              </a:rPr>
              <a:t>separabilní</a:t>
            </a:r>
            <a:r>
              <a:rPr lang="en-GB" sz="2000" dirty="0" smtClean="0">
                <a:latin typeface="Arial" charset="0"/>
                <a:cs typeface="Times New Roman" pitchFamily="16" charset="0"/>
              </a:rPr>
              <a:t>, </a:t>
            </a:r>
            <a:r>
              <a:rPr lang="en-GB" sz="2000" dirty="0" err="1" smtClean="0">
                <a:latin typeface="Arial" charset="0"/>
                <a:cs typeface="Times New Roman" pitchFamily="16" charset="0"/>
              </a:rPr>
              <a:t>pokud</a:t>
            </a:r>
            <a:r>
              <a:rPr lang="en-GB" sz="2000" dirty="0" smtClean="0">
                <a:latin typeface="Arial" charset="0"/>
                <a:cs typeface="Times New Roman" pitchFamily="16" charset="0"/>
              </a:rPr>
              <a:t> </a:t>
            </a:r>
            <a:r>
              <a:rPr lang="en-GB" sz="2000" dirty="0" err="1" smtClean="0">
                <a:latin typeface="Arial" charset="0"/>
                <a:cs typeface="Times New Roman" pitchFamily="16" charset="0"/>
              </a:rPr>
              <a:t>organismus</a:t>
            </a:r>
            <a:r>
              <a:rPr lang="en-GB" sz="2000" dirty="0" smtClean="0">
                <a:latin typeface="Arial" charset="0"/>
                <a:cs typeface="Times New Roman" pitchFamily="16" charset="0"/>
              </a:rPr>
              <a:t> </a:t>
            </a:r>
            <a:r>
              <a:rPr lang="en-GB" sz="2000" dirty="0" err="1" smtClean="0">
                <a:latin typeface="Arial" charset="0"/>
                <a:cs typeface="Times New Roman" pitchFamily="16" charset="0"/>
              </a:rPr>
              <a:t>svou</a:t>
            </a:r>
            <a:r>
              <a:rPr lang="en-GB" sz="2000" dirty="0" smtClean="0">
                <a:latin typeface="Arial" charset="0"/>
                <a:cs typeface="Times New Roman" pitchFamily="16" charset="0"/>
              </a:rPr>
              <a:t> </a:t>
            </a:r>
            <a:r>
              <a:rPr lang="en-GB" sz="2000" dirty="0" err="1" smtClean="0">
                <a:latin typeface="Arial" charset="0"/>
                <a:cs typeface="Times New Roman" pitchFamily="16" charset="0"/>
              </a:rPr>
              <a:t>tepelnou</a:t>
            </a:r>
            <a:r>
              <a:rPr lang="en-GB" sz="2000" dirty="0" smtClean="0">
                <a:latin typeface="Arial" charset="0"/>
                <a:cs typeface="Times New Roman" pitchFamily="16" charset="0"/>
              </a:rPr>
              <a:t> </a:t>
            </a:r>
            <a:r>
              <a:rPr lang="en-GB" sz="2000" dirty="0" err="1" smtClean="0">
                <a:latin typeface="Arial" charset="0"/>
                <a:cs typeface="Times New Roman" pitchFamily="16" charset="0"/>
              </a:rPr>
              <a:t>energií</a:t>
            </a:r>
            <a:r>
              <a:rPr lang="en-GB" sz="2000" dirty="0" smtClean="0">
                <a:latin typeface="Arial" charset="0"/>
                <a:cs typeface="Times New Roman" pitchFamily="16" charset="0"/>
              </a:rPr>
              <a:t> </a:t>
            </a:r>
            <a:r>
              <a:rPr lang="en-GB" sz="2000" dirty="0" err="1" smtClean="0">
                <a:latin typeface="Arial" charset="0"/>
                <a:cs typeface="Times New Roman" pitchFamily="16" charset="0"/>
              </a:rPr>
              <a:t>významn</a:t>
            </a:r>
            <a:r>
              <a:rPr lang="en-GB" sz="2000" dirty="0" err="1" smtClean="0">
                <a:latin typeface="Arial" charset="0"/>
              </a:rPr>
              <a:t>ě</a:t>
            </a:r>
            <a:r>
              <a:rPr lang="en-GB" sz="2000" dirty="0" smtClean="0">
                <a:latin typeface="Arial" charset="0"/>
              </a:rPr>
              <a:t> </a:t>
            </a:r>
            <a:r>
              <a:rPr lang="en-GB" sz="2000" dirty="0" err="1" smtClean="0">
                <a:latin typeface="Arial" charset="0"/>
                <a:cs typeface="Times New Roman" pitchFamily="16" charset="0"/>
              </a:rPr>
              <a:t>neovliv</a:t>
            </a:r>
            <a:r>
              <a:rPr lang="en-GB" sz="2000" dirty="0" err="1" smtClean="0">
                <a:latin typeface="Arial" charset="0"/>
              </a:rPr>
              <a:t>ň</a:t>
            </a:r>
            <a:r>
              <a:rPr lang="en-GB" sz="2000" dirty="0" err="1" smtClean="0">
                <a:latin typeface="Arial" charset="0"/>
                <a:cs typeface="Times New Roman" pitchFamily="16" charset="0"/>
              </a:rPr>
              <a:t>uje</a:t>
            </a:r>
            <a:r>
              <a:rPr lang="en-GB" sz="2000" dirty="0" smtClean="0">
                <a:latin typeface="Arial" charset="0"/>
                <a:cs typeface="Times New Roman" pitchFamily="16" charset="0"/>
              </a:rPr>
              <a:t> </a:t>
            </a:r>
            <a:r>
              <a:rPr lang="en-GB" sz="2000" dirty="0" err="1" smtClean="0">
                <a:latin typeface="Arial" charset="0"/>
                <a:cs typeface="Times New Roman" pitchFamily="16" charset="0"/>
              </a:rPr>
              <a:t>teplotu</a:t>
            </a:r>
            <a:r>
              <a:rPr lang="en-GB" sz="2000" dirty="0" smtClean="0">
                <a:latin typeface="Arial" charset="0"/>
                <a:cs typeface="Times New Roman" pitchFamily="16" charset="0"/>
              </a:rPr>
              <a:t> </a:t>
            </a:r>
            <a:r>
              <a:rPr lang="en-GB" sz="2000" dirty="0" err="1" smtClean="0">
                <a:latin typeface="Arial" charset="0"/>
                <a:cs typeface="Times New Roman" pitchFamily="16" charset="0"/>
              </a:rPr>
              <a:t>prost</a:t>
            </a:r>
            <a:r>
              <a:rPr lang="en-GB" sz="2000" dirty="0" err="1" smtClean="0">
                <a:latin typeface="Arial" charset="0"/>
              </a:rPr>
              <a:t>ř</a:t>
            </a:r>
            <a:r>
              <a:rPr lang="en-GB" sz="2000" dirty="0" err="1" smtClean="0">
                <a:latin typeface="Arial" charset="0"/>
                <a:cs typeface="Times New Roman" pitchFamily="16" charset="0"/>
              </a:rPr>
              <a:t>edí</a:t>
            </a:r>
            <a:r>
              <a:rPr lang="en-GB" sz="2000" dirty="0" smtClean="0">
                <a:latin typeface="Arial" charset="0"/>
                <a:cs typeface="Times New Roman" pitchFamily="16" charset="0"/>
              </a:rPr>
              <a:t>, </a:t>
            </a:r>
            <a:r>
              <a:rPr lang="en-GB" sz="2000" dirty="0" err="1" smtClean="0">
                <a:latin typeface="Arial" charset="0"/>
                <a:cs typeface="Times New Roman" pitchFamily="16" charset="0"/>
              </a:rPr>
              <a:t>ve</a:t>
            </a:r>
            <a:r>
              <a:rPr lang="en-GB" sz="2000" dirty="0" smtClean="0">
                <a:latin typeface="Arial" charset="0"/>
                <a:cs typeface="Times New Roman" pitchFamily="16" charset="0"/>
              </a:rPr>
              <a:t> </a:t>
            </a:r>
            <a:r>
              <a:rPr lang="en-GB" sz="2000" dirty="0" err="1" smtClean="0">
                <a:latin typeface="Arial" charset="0"/>
                <a:cs typeface="Times New Roman" pitchFamily="16" charset="0"/>
              </a:rPr>
              <a:t>kterém</a:t>
            </a:r>
            <a:r>
              <a:rPr lang="en-GB" sz="2000" dirty="0" smtClean="0">
                <a:latin typeface="Arial" charset="0"/>
                <a:cs typeface="Times New Roman" pitchFamily="16" charset="0"/>
              </a:rPr>
              <a:t> se </a:t>
            </a:r>
            <a:r>
              <a:rPr lang="en-GB" sz="2000" dirty="0" err="1" smtClean="0">
                <a:latin typeface="Arial" charset="0"/>
                <a:cs typeface="Times New Roman" pitchFamily="16" charset="0"/>
              </a:rPr>
              <a:t>nachází</a:t>
            </a:r>
            <a:r>
              <a:rPr lang="en-GB" sz="2000" dirty="0" smtClean="0">
                <a:latin typeface="Arial" charset="0"/>
                <a:cs typeface="Times New Roman" pitchFamily="16" charset="0"/>
              </a:rPr>
              <a:t>;</a:t>
            </a:r>
          </a:p>
          <a:p>
            <a:pPr eaLnBrk="1" hangingPunct="1">
              <a:lnSpc>
                <a:spcPct val="100000"/>
              </a:lnSpc>
              <a:spcBef>
                <a:spcPts val="500"/>
              </a:spcBef>
              <a:buFont typeface="Arial" charset="0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sz="2000" dirty="0" smtClean="0">
                <a:latin typeface="Arial" charset="0"/>
                <a:cs typeface="Times New Roman" pitchFamily="16" charset="0"/>
              </a:rPr>
              <a:t>·  </a:t>
            </a:r>
            <a:r>
              <a:rPr lang="en-GB" sz="2000" i="1" dirty="0" err="1" smtClean="0">
                <a:latin typeface="Arial" charset="0"/>
                <a:cs typeface="Times New Roman" pitchFamily="16" charset="0"/>
              </a:rPr>
              <a:t>lesní</a:t>
            </a:r>
            <a:r>
              <a:rPr lang="en-GB" sz="2000" i="1" dirty="0" smtClean="0">
                <a:latin typeface="Arial" charset="0"/>
                <a:cs typeface="Times New Roman" pitchFamily="16" charset="0"/>
              </a:rPr>
              <a:t> </a:t>
            </a:r>
            <a:r>
              <a:rPr lang="en-GB" sz="2000" i="1" dirty="0" err="1" smtClean="0">
                <a:latin typeface="Arial" charset="0"/>
                <a:cs typeface="Times New Roman" pitchFamily="16" charset="0"/>
              </a:rPr>
              <a:t>komplex</a:t>
            </a:r>
            <a:r>
              <a:rPr lang="en-GB" sz="2000" i="1" dirty="0" smtClean="0">
                <a:latin typeface="Arial" charset="0"/>
                <a:cs typeface="Times New Roman" pitchFamily="16" charset="0"/>
              </a:rPr>
              <a:t> v </a:t>
            </a:r>
            <a:r>
              <a:rPr lang="en-GB" sz="2000" i="1" dirty="0" err="1" smtClean="0">
                <a:latin typeface="Arial" charset="0"/>
                <a:cs typeface="Times New Roman" pitchFamily="16" charset="0"/>
              </a:rPr>
              <a:t>oblasti</a:t>
            </a:r>
            <a:r>
              <a:rPr lang="en-GB" sz="2000" i="1" dirty="0" smtClean="0">
                <a:latin typeface="Arial" charset="0"/>
                <a:cs typeface="Times New Roman" pitchFamily="16" charset="0"/>
              </a:rPr>
              <a:t> </a:t>
            </a:r>
            <a:r>
              <a:rPr lang="en-GB" sz="2000" i="1" dirty="0" err="1" smtClean="0">
                <a:latin typeface="Arial" charset="0"/>
                <a:cs typeface="Times New Roman" pitchFamily="16" charset="0"/>
              </a:rPr>
              <a:t>zasa</a:t>
            </a:r>
            <a:r>
              <a:rPr lang="en-GB" sz="2000" i="1" dirty="0" err="1" smtClean="0">
                <a:latin typeface="Arial" charset="0"/>
              </a:rPr>
              <a:t>ž</a:t>
            </a:r>
            <a:r>
              <a:rPr lang="en-GB" sz="2000" i="1" dirty="0" err="1" smtClean="0">
                <a:latin typeface="Arial" charset="0"/>
                <a:cs typeface="Times New Roman" pitchFamily="16" charset="0"/>
              </a:rPr>
              <a:t>ené</a:t>
            </a:r>
            <a:r>
              <a:rPr lang="en-GB" sz="2000" i="1" dirty="0" smtClean="0">
                <a:latin typeface="Arial" charset="0"/>
                <a:cs typeface="Times New Roman" pitchFamily="16" charset="0"/>
              </a:rPr>
              <a:t> </a:t>
            </a:r>
            <a:r>
              <a:rPr lang="en-GB" sz="2000" i="1" dirty="0" err="1" smtClean="0">
                <a:latin typeface="Arial" charset="0"/>
                <a:cs typeface="Times New Roman" pitchFamily="16" charset="0"/>
              </a:rPr>
              <a:t>exhaláty</a:t>
            </a:r>
            <a:r>
              <a:rPr lang="en-GB" sz="2000" dirty="0" smtClean="0">
                <a:latin typeface="Arial" charset="0"/>
                <a:cs typeface="Times New Roman" pitchFamily="16" charset="0"/>
              </a:rPr>
              <a:t> - </a:t>
            </a:r>
            <a:r>
              <a:rPr lang="en-GB" sz="2000" dirty="0" err="1" smtClean="0">
                <a:latin typeface="Arial" charset="0"/>
                <a:cs typeface="Times New Roman" pitchFamily="16" charset="0"/>
              </a:rPr>
              <a:t>systém</a:t>
            </a:r>
            <a:r>
              <a:rPr lang="en-GB" sz="2000" dirty="0" smtClean="0">
                <a:latin typeface="Arial" charset="0"/>
                <a:cs typeface="Times New Roman" pitchFamily="16" charset="0"/>
              </a:rPr>
              <a:t> </a:t>
            </a:r>
            <a:r>
              <a:rPr lang="en-GB" sz="2000" dirty="0" err="1" smtClean="0">
                <a:latin typeface="Arial" charset="0"/>
                <a:cs typeface="Times New Roman" pitchFamily="16" charset="0"/>
              </a:rPr>
              <a:t>lze</a:t>
            </a:r>
            <a:r>
              <a:rPr lang="en-GB" sz="2000" dirty="0" smtClean="0">
                <a:latin typeface="Arial" charset="0"/>
                <a:cs typeface="Times New Roman" pitchFamily="16" charset="0"/>
              </a:rPr>
              <a:t> </a:t>
            </a:r>
            <a:r>
              <a:rPr lang="en-GB" sz="2000" dirty="0" err="1" smtClean="0">
                <a:latin typeface="Arial" charset="0"/>
                <a:cs typeface="Times New Roman" pitchFamily="16" charset="0"/>
              </a:rPr>
              <a:t>pova</a:t>
            </a:r>
            <a:r>
              <a:rPr lang="en-GB" sz="2000" dirty="0" err="1" smtClean="0">
                <a:latin typeface="Arial" charset="0"/>
              </a:rPr>
              <a:t>ž</a:t>
            </a:r>
            <a:r>
              <a:rPr lang="en-GB" sz="2000" dirty="0" err="1" smtClean="0">
                <a:latin typeface="Arial" charset="0"/>
                <a:cs typeface="Times New Roman" pitchFamily="16" charset="0"/>
              </a:rPr>
              <a:t>ovat</a:t>
            </a:r>
            <a:r>
              <a:rPr lang="en-GB" sz="2000" dirty="0" smtClean="0">
                <a:latin typeface="Arial" charset="0"/>
                <a:cs typeface="Times New Roman" pitchFamily="16" charset="0"/>
              </a:rPr>
              <a:t> </a:t>
            </a:r>
            <a:r>
              <a:rPr lang="en-GB" sz="2000" dirty="0" err="1" smtClean="0">
                <a:latin typeface="Arial" charset="0"/>
                <a:cs typeface="Times New Roman" pitchFamily="16" charset="0"/>
              </a:rPr>
              <a:t>za</a:t>
            </a:r>
            <a:r>
              <a:rPr lang="en-GB" sz="2000" dirty="0" smtClean="0">
                <a:latin typeface="Arial" charset="0"/>
                <a:cs typeface="Times New Roman" pitchFamily="16" charset="0"/>
              </a:rPr>
              <a:t> </a:t>
            </a:r>
            <a:r>
              <a:rPr lang="en-GB" sz="2000" dirty="0" err="1" smtClean="0">
                <a:latin typeface="Arial" charset="0"/>
                <a:cs typeface="Times New Roman" pitchFamily="16" charset="0"/>
              </a:rPr>
              <a:t>separabilní</a:t>
            </a:r>
            <a:r>
              <a:rPr lang="en-GB" sz="2000" dirty="0" smtClean="0">
                <a:latin typeface="Arial" charset="0"/>
                <a:cs typeface="Times New Roman" pitchFamily="16" charset="0"/>
              </a:rPr>
              <a:t>, </a:t>
            </a:r>
            <a:r>
              <a:rPr lang="en-GB" sz="2000" dirty="0" err="1" smtClean="0">
                <a:latin typeface="Arial" charset="0"/>
                <a:cs typeface="Times New Roman" pitchFamily="16" charset="0"/>
              </a:rPr>
              <a:t>pokud</a:t>
            </a:r>
            <a:r>
              <a:rPr lang="en-GB" sz="2000" dirty="0" smtClean="0">
                <a:latin typeface="Arial" charset="0"/>
                <a:cs typeface="Times New Roman" pitchFamily="16" charset="0"/>
              </a:rPr>
              <a:t> by </a:t>
            </a:r>
            <a:r>
              <a:rPr lang="en-GB" sz="2000" dirty="0" err="1" smtClean="0">
                <a:latin typeface="Arial" charset="0"/>
                <a:cs typeface="Times New Roman" pitchFamily="16" charset="0"/>
              </a:rPr>
              <a:t>zm</a:t>
            </a:r>
            <a:r>
              <a:rPr lang="en-GB" sz="2000" dirty="0" err="1" smtClean="0">
                <a:latin typeface="Arial" charset="0"/>
              </a:rPr>
              <a:t>ě</a:t>
            </a:r>
            <a:r>
              <a:rPr lang="en-GB" sz="2000" dirty="0" err="1" smtClean="0">
                <a:latin typeface="Arial" charset="0"/>
                <a:cs typeface="Times New Roman" pitchFamily="16" charset="0"/>
              </a:rPr>
              <a:t>n</a:t>
            </a:r>
            <a:r>
              <a:rPr lang="en-GB" sz="2000" dirty="0" err="1" smtClean="0">
                <a:latin typeface="Arial" charset="0"/>
              </a:rPr>
              <a:t>ě</a:t>
            </a:r>
            <a:r>
              <a:rPr lang="en-GB" sz="2000" dirty="0" err="1" smtClean="0">
                <a:latin typeface="Arial" charset="0"/>
                <a:cs typeface="Times New Roman" pitchFamily="16" charset="0"/>
              </a:rPr>
              <a:t>ná</a:t>
            </a:r>
            <a:r>
              <a:rPr lang="en-GB" sz="2000" dirty="0" smtClean="0">
                <a:latin typeface="Arial" charset="0"/>
                <a:cs typeface="Times New Roman" pitchFamily="16" charset="0"/>
              </a:rPr>
              <a:t> </a:t>
            </a:r>
            <a:r>
              <a:rPr lang="en-GB" sz="2000" dirty="0" err="1" smtClean="0">
                <a:latin typeface="Arial" charset="0"/>
                <a:cs typeface="Times New Roman" pitchFamily="16" charset="0"/>
              </a:rPr>
              <a:t>schopnost</a:t>
            </a:r>
            <a:r>
              <a:rPr lang="en-GB" sz="2000" dirty="0" smtClean="0">
                <a:latin typeface="Arial" charset="0"/>
                <a:cs typeface="Times New Roman" pitchFamily="16" charset="0"/>
              </a:rPr>
              <a:t> </a:t>
            </a:r>
            <a:r>
              <a:rPr lang="en-GB" sz="2000" dirty="0" err="1" smtClean="0">
                <a:latin typeface="Arial" charset="0"/>
                <a:cs typeface="Times New Roman" pitchFamily="16" charset="0"/>
              </a:rPr>
              <a:t>lesního</a:t>
            </a:r>
            <a:r>
              <a:rPr lang="en-GB" sz="2000" dirty="0" smtClean="0">
                <a:latin typeface="Arial" charset="0"/>
                <a:cs typeface="Times New Roman" pitchFamily="16" charset="0"/>
              </a:rPr>
              <a:t> </a:t>
            </a:r>
            <a:r>
              <a:rPr lang="en-GB" sz="2000" dirty="0" err="1" smtClean="0">
                <a:latin typeface="Arial" charset="0"/>
                <a:cs typeface="Times New Roman" pitchFamily="16" charset="0"/>
              </a:rPr>
              <a:t>komplexu</a:t>
            </a:r>
            <a:r>
              <a:rPr lang="en-GB" sz="2000" dirty="0" smtClean="0">
                <a:latin typeface="Arial" charset="0"/>
                <a:cs typeface="Times New Roman" pitchFamily="16" charset="0"/>
              </a:rPr>
              <a:t> </a:t>
            </a:r>
            <a:r>
              <a:rPr lang="en-GB" sz="2000" dirty="0" err="1" smtClean="0">
                <a:latin typeface="Arial" charset="0"/>
                <a:cs typeface="Times New Roman" pitchFamily="16" charset="0"/>
              </a:rPr>
              <a:t>absorbovat</a:t>
            </a:r>
            <a:r>
              <a:rPr lang="en-GB" sz="2000" dirty="0" smtClean="0">
                <a:latin typeface="Arial" charset="0"/>
                <a:cs typeface="Times New Roman" pitchFamily="16" charset="0"/>
              </a:rPr>
              <a:t> </a:t>
            </a:r>
            <a:r>
              <a:rPr lang="en-GB" sz="2000" dirty="0" err="1" smtClean="0">
                <a:latin typeface="Arial" charset="0"/>
                <a:cs typeface="Times New Roman" pitchFamily="16" charset="0"/>
              </a:rPr>
              <a:t>exhaláty</a:t>
            </a:r>
            <a:r>
              <a:rPr lang="en-GB" sz="2000" dirty="0" smtClean="0">
                <a:latin typeface="Arial" charset="0"/>
                <a:cs typeface="Times New Roman" pitchFamily="16" charset="0"/>
              </a:rPr>
              <a:t> </a:t>
            </a:r>
            <a:r>
              <a:rPr lang="en-GB" sz="2000" dirty="0" err="1" smtClean="0">
                <a:latin typeface="Arial" charset="0"/>
                <a:cs typeface="Times New Roman" pitchFamily="16" charset="0"/>
              </a:rPr>
              <a:t>neovlivnila</a:t>
            </a:r>
            <a:r>
              <a:rPr lang="en-GB" sz="2000" dirty="0" smtClean="0">
                <a:latin typeface="Arial" charset="0"/>
                <a:cs typeface="Times New Roman" pitchFamily="16" charset="0"/>
              </a:rPr>
              <a:t> </a:t>
            </a:r>
            <a:r>
              <a:rPr lang="en-GB" sz="2000" dirty="0" err="1" smtClean="0">
                <a:latin typeface="Arial" charset="0"/>
                <a:cs typeface="Times New Roman" pitchFamily="16" charset="0"/>
              </a:rPr>
              <a:t>celkovou</a:t>
            </a:r>
            <a:r>
              <a:rPr lang="en-GB" sz="2000" dirty="0" smtClean="0">
                <a:latin typeface="Arial" charset="0"/>
                <a:cs typeface="Times New Roman" pitchFamily="16" charset="0"/>
              </a:rPr>
              <a:t> </a:t>
            </a:r>
            <a:r>
              <a:rPr lang="en-GB" sz="2000" dirty="0" err="1" smtClean="0">
                <a:latin typeface="Arial" charset="0"/>
                <a:cs typeface="Times New Roman" pitchFamily="16" charset="0"/>
              </a:rPr>
              <a:t>koncentraci</a:t>
            </a:r>
            <a:r>
              <a:rPr lang="en-GB" sz="2000" dirty="0" smtClean="0">
                <a:latin typeface="Arial" charset="0"/>
                <a:cs typeface="Times New Roman" pitchFamily="16" charset="0"/>
              </a:rPr>
              <a:t> </a:t>
            </a:r>
            <a:r>
              <a:rPr lang="en-GB" sz="2000" dirty="0" err="1" smtClean="0">
                <a:latin typeface="Arial" charset="0"/>
                <a:cs typeface="Times New Roman" pitchFamily="16" charset="0"/>
              </a:rPr>
              <a:t>exhalát</a:t>
            </a:r>
            <a:r>
              <a:rPr lang="en-GB" sz="2000" dirty="0" err="1" smtClean="0">
                <a:latin typeface="Arial" charset="0"/>
              </a:rPr>
              <a:t>ů</a:t>
            </a:r>
            <a:r>
              <a:rPr lang="en-GB" sz="2000" dirty="0" smtClean="0">
                <a:latin typeface="Arial" charset="0"/>
                <a:cs typeface="Times New Roman" pitchFamily="16" charset="0"/>
              </a:rPr>
              <a:t> v </a:t>
            </a:r>
            <a:r>
              <a:rPr lang="en-GB" sz="2000" dirty="0" err="1" smtClean="0">
                <a:latin typeface="Arial" charset="0"/>
                <a:cs typeface="Times New Roman" pitchFamily="16" charset="0"/>
              </a:rPr>
              <a:t>ovzduší</a:t>
            </a:r>
            <a:r>
              <a:rPr lang="en-GB" sz="2000" dirty="0" smtClean="0">
                <a:latin typeface="Arial" charset="0"/>
                <a:cs typeface="Times New Roman" pitchFamily="16" charset="0"/>
              </a:rPr>
              <a:t>;</a:t>
            </a:r>
          </a:p>
          <a:p>
            <a:pPr algn="just" eaLnBrk="1" hangingPunct="1">
              <a:lnSpc>
                <a:spcPct val="100000"/>
              </a:lnSpc>
              <a:spcBef>
                <a:spcPts val="500"/>
              </a:spcBef>
              <a:buFont typeface="Arial" charset="0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endParaRPr lang="en-GB" sz="2000" dirty="0" smtClean="0">
              <a:latin typeface="Arial" charset="0"/>
              <a:cs typeface="Times New Roman" pitchFamily="16" charset="0"/>
            </a:endParaRPr>
          </a:p>
        </p:txBody>
      </p:sp>
      <p:grpSp>
        <p:nvGrpSpPr>
          <p:cNvPr id="4" name="Skupina 3"/>
          <p:cNvGrpSpPr/>
          <p:nvPr/>
        </p:nvGrpSpPr>
        <p:grpSpPr>
          <a:xfrm>
            <a:off x="1187624" y="1268760"/>
            <a:ext cx="5832648" cy="1838783"/>
            <a:chOff x="1115616" y="2267580"/>
            <a:chExt cx="7056784" cy="2624716"/>
          </a:xfrm>
        </p:grpSpPr>
        <p:sp>
          <p:nvSpPr>
            <p:cNvPr id="5" name="Obdélník 4"/>
            <p:cNvSpPr/>
            <p:nvPr/>
          </p:nvSpPr>
          <p:spPr>
            <a:xfrm>
              <a:off x="3491880" y="2348880"/>
              <a:ext cx="2808312" cy="2376264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cs-CZ" sz="9600" dirty="0" smtClean="0">
                  <a:solidFill>
                    <a:srgbClr val="FF0000"/>
                  </a:solidFill>
                </a:rPr>
                <a:t> S </a:t>
              </a:r>
              <a:endParaRPr lang="cs-CZ" sz="9600" dirty="0">
                <a:solidFill>
                  <a:srgbClr val="FF0000"/>
                </a:solidFill>
              </a:endParaRPr>
            </a:p>
          </p:txBody>
        </p:sp>
        <p:sp>
          <p:nvSpPr>
            <p:cNvPr id="6" name="TextovéPole 5"/>
            <p:cNvSpPr txBox="1"/>
            <p:nvPr/>
          </p:nvSpPr>
          <p:spPr>
            <a:xfrm>
              <a:off x="5220072" y="3717032"/>
              <a:ext cx="64807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b="1" dirty="0" smtClean="0"/>
                <a:t>X</a:t>
              </a:r>
              <a:endParaRPr lang="cs-CZ" b="1" dirty="0"/>
            </a:p>
          </p:txBody>
        </p:sp>
        <p:sp>
          <p:nvSpPr>
            <p:cNvPr id="7" name="TextovéPole 6"/>
            <p:cNvSpPr txBox="1"/>
            <p:nvPr/>
          </p:nvSpPr>
          <p:spPr>
            <a:xfrm>
              <a:off x="1115616" y="3429000"/>
              <a:ext cx="36004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b="1" dirty="0" smtClean="0"/>
                <a:t>u</a:t>
              </a:r>
              <a:endParaRPr lang="cs-CZ" b="1" dirty="0"/>
            </a:p>
          </p:txBody>
        </p:sp>
        <p:sp>
          <p:nvSpPr>
            <p:cNvPr id="8" name="TextovéPole 7"/>
            <p:cNvSpPr txBox="1"/>
            <p:nvPr/>
          </p:nvSpPr>
          <p:spPr>
            <a:xfrm>
              <a:off x="7812360" y="3581400"/>
              <a:ext cx="36004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b="1" dirty="0" smtClean="0"/>
                <a:t>y</a:t>
              </a:r>
              <a:endParaRPr lang="cs-CZ" b="1" dirty="0"/>
            </a:p>
          </p:txBody>
        </p:sp>
        <p:cxnSp>
          <p:nvCxnSpPr>
            <p:cNvPr id="9" name="Přímá spojovací šipka 8"/>
            <p:cNvCxnSpPr/>
            <p:nvPr/>
          </p:nvCxnSpPr>
          <p:spPr>
            <a:xfrm>
              <a:off x="2771800" y="2492896"/>
              <a:ext cx="720080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Přímá spojovací šipka 9"/>
            <p:cNvCxnSpPr/>
            <p:nvPr/>
          </p:nvCxnSpPr>
          <p:spPr>
            <a:xfrm>
              <a:off x="2771800" y="2780928"/>
              <a:ext cx="720080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Přímá spojovací šipka 10"/>
            <p:cNvCxnSpPr/>
            <p:nvPr/>
          </p:nvCxnSpPr>
          <p:spPr>
            <a:xfrm>
              <a:off x="2771800" y="4509120"/>
              <a:ext cx="720080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Přímá spojovací šipka 11"/>
            <p:cNvCxnSpPr/>
            <p:nvPr/>
          </p:nvCxnSpPr>
          <p:spPr>
            <a:xfrm>
              <a:off x="6300192" y="2564904"/>
              <a:ext cx="720080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Přímá spojovací šipka 12"/>
            <p:cNvCxnSpPr/>
            <p:nvPr/>
          </p:nvCxnSpPr>
          <p:spPr>
            <a:xfrm>
              <a:off x="6300192" y="2780928"/>
              <a:ext cx="720080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Přímá spojovací šipka 13"/>
            <p:cNvCxnSpPr/>
            <p:nvPr/>
          </p:nvCxnSpPr>
          <p:spPr>
            <a:xfrm>
              <a:off x="6300192" y="4509120"/>
              <a:ext cx="720080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TextovéPole 14"/>
            <p:cNvSpPr txBox="1"/>
            <p:nvPr/>
          </p:nvSpPr>
          <p:spPr>
            <a:xfrm>
              <a:off x="2073945" y="2267580"/>
              <a:ext cx="609846" cy="52719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dirty="0" smtClean="0"/>
                <a:t>u</a:t>
              </a:r>
              <a:r>
                <a:rPr lang="cs-CZ" baseline="-25000" dirty="0" smtClean="0"/>
                <a:t>1</a:t>
              </a:r>
              <a:endParaRPr lang="cs-CZ" baseline="-25000" dirty="0"/>
            </a:p>
          </p:txBody>
        </p:sp>
        <p:sp>
          <p:nvSpPr>
            <p:cNvPr id="16" name="TextovéPole 15"/>
            <p:cNvSpPr txBox="1"/>
            <p:nvPr/>
          </p:nvSpPr>
          <p:spPr>
            <a:xfrm>
              <a:off x="2073945" y="2564905"/>
              <a:ext cx="697856" cy="52719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dirty="0" smtClean="0"/>
                <a:t>u</a:t>
              </a:r>
              <a:r>
                <a:rPr lang="cs-CZ" baseline="-25000" dirty="0" smtClean="0"/>
                <a:t>2</a:t>
              </a:r>
              <a:endParaRPr lang="cs-CZ" baseline="-25000" dirty="0"/>
            </a:p>
          </p:txBody>
        </p:sp>
        <p:sp>
          <p:nvSpPr>
            <p:cNvPr id="17" name="TextovéPole 16"/>
            <p:cNvSpPr txBox="1"/>
            <p:nvPr/>
          </p:nvSpPr>
          <p:spPr>
            <a:xfrm>
              <a:off x="2161065" y="4283804"/>
              <a:ext cx="610735" cy="52719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dirty="0" err="1" smtClean="0"/>
                <a:t>u</a:t>
              </a:r>
              <a:r>
                <a:rPr lang="cs-CZ" baseline="-25000" dirty="0" err="1" smtClean="0"/>
                <a:t>n</a:t>
              </a:r>
              <a:endParaRPr lang="cs-CZ" baseline="-25000" dirty="0"/>
            </a:p>
          </p:txBody>
        </p:sp>
        <p:sp>
          <p:nvSpPr>
            <p:cNvPr id="18" name="TextovéPole 17"/>
            <p:cNvSpPr txBox="1"/>
            <p:nvPr/>
          </p:nvSpPr>
          <p:spPr>
            <a:xfrm>
              <a:off x="5724128" y="2678723"/>
              <a:ext cx="576065" cy="14773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dirty="0" smtClean="0"/>
                <a:t>x</a:t>
              </a:r>
              <a:r>
                <a:rPr lang="cs-CZ" baseline="-25000" dirty="0" smtClean="0"/>
                <a:t>1 </a:t>
              </a:r>
              <a:r>
                <a:rPr lang="cs-CZ" dirty="0" smtClean="0"/>
                <a:t>x</a:t>
              </a:r>
              <a:r>
                <a:rPr lang="cs-CZ" baseline="-25000" dirty="0" smtClean="0"/>
                <a:t>2</a:t>
              </a:r>
            </a:p>
            <a:p>
              <a:r>
                <a:rPr lang="cs-CZ" baseline="-25000" dirty="0" smtClean="0"/>
                <a:t>.</a:t>
              </a:r>
            </a:p>
            <a:p>
              <a:r>
                <a:rPr lang="cs-CZ" baseline="-25000" dirty="0" smtClean="0"/>
                <a:t>.</a:t>
              </a:r>
            </a:p>
            <a:p>
              <a:r>
                <a:rPr lang="cs-CZ" baseline="-25000" dirty="0" smtClean="0"/>
                <a:t>.</a:t>
              </a:r>
            </a:p>
            <a:p>
              <a:r>
                <a:rPr lang="cs-CZ" dirty="0" err="1" smtClean="0"/>
                <a:t>x</a:t>
              </a:r>
              <a:r>
                <a:rPr lang="cs-CZ" baseline="-25000" dirty="0" err="1" smtClean="0"/>
                <a:t>m</a:t>
              </a:r>
              <a:endParaRPr lang="cs-CZ" baseline="-25000" dirty="0"/>
            </a:p>
          </p:txBody>
        </p:sp>
        <p:sp>
          <p:nvSpPr>
            <p:cNvPr id="19" name="TextovéPole 18"/>
            <p:cNvSpPr txBox="1"/>
            <p:nvPr/>
          </p:nvSpPr>
          <p:spPr>
            <a:xfrm>
              <a:off x="7020272" y="2348880"/>
              <a:ext cx="629403" cy="52719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dirty="0" smtClean="0"/>
                <a:t>y</a:t>
              </a:r>
              <a:r>
                <a:rPr lang="cs-CZ" baseline="-25000" dirty="0" smtClean="0"/>
                <a:t>1</a:t>
              </a:r>
              <a:endParaRPr lang="cs-CZ" baseline="-25000" dirty="0"/>
            </a:p>
          </p:txBody>
        </p:sp>
        <p:sp>
          <p:nvSpPr>
            <p:cNvPr id="20" name="TextovéPole 19"/>
            <p:cNvSpPr txBox="1"/>
            <p:nvPr/>
          </p:nvSpPr>
          <p:spPr>
            <a:xfrm>
              <a:off x="7020272" y="2646205"/>
              <a:ext cx="629403" cy="52719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dirty="0" smtClean="0"/>
                <a:t>y</a:t>
              </a:r>
              <a:r>
                <a:rPr lang="cs-CZ" baseline="-25000" dirty="0" smtClean="0"/>
                <a:t>2</a:t>
              </a:r>
              <a:endParaRPr lang="cs-CZ" baseline="-25000" dirty="0"/>
            </a:p>
          </p:txBody>
        </p:sp>
        <p:sp>
          <p:nvSpPr>
            <p:cNvPr id="21" name="TextovéPole 20"/>
            <p:cNvSpPr txBox="1"/>
            <p:nvPr/>
          </p:nvSpPr>
          <p:spPr>
            <a:xfrm>
              <a:off x="7020272" y="4365104"/>
              <a:ext cx="716524" cy="52719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dirty="0" err="1" smtClean="0"/>
                <a:t>y</a:t>
              </a:r>
              <a:r>
                <a:rPr lang="cs-CZ" baseline="-25000" dirty="0" err="1" smtClean="0"/>
                <a:t>r</a:t>
              </a:r>
              <a:endParaRPr lang="cs-CZ" baseline="-25000" dirty="0"/>
            </a:p>
          </p:txBody>
        </p:sp>
        <p:sp>
          <p:nvSpPr>
            <p:cNvPr id="22" name="TextovéPole 21"/>
            <p:cNvSpPr txBox="1"/>
            <p:nvPr/>
          </p:nvSpPr>
          <p:spPr>
            <a:xfrm>
              <a:off x="2492152" y="3203684"/>
              <a:ext cx="432048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dirty="0" smtClean="0"/>
                <a:t>.</a:t>
              </a:r>
            </a:p>
            <a:p>
              <a:r>
                <a:rPr lang="cs-CZ" baseline="-25000" dirty="0" smtClean="0"/>
                <a:t>.</a:t>
              </a:r>
            </a:p>
            <a:p>
              <a:r>
                <a:rPr lang="cs-CZ" baseline="-25000" dirty="0" smtClean="0"/>
                <a:t>.</a:t>
              </a:r>
              <a:endParaRPr lang="cs-CZ" baseline="-25000" dirty="0"/>
            </a:p>
          </p:txBody>
        </p:sp>
      </p:grpSp>
      <p:sp>
        <p:nvSpPr>
          <p:cNvPr id="23" name="Zahnutá šipka dolů 22"/>
          <p:cNvSpPr/>
          <p:nvPr/>
        </p:nvSpPr>
        <p:spPr>
          <a:xfrm flipH="1">
            <a:off x="2051720" y="548680"/>
            <a:ext cx="4536504" cy="720080"/>
          </a:xfrm>
          <a:prstGeom prst="curvedDownArrow">
            <a:avLst>
              <a:gd name="adj1" fmla="val 18262"/>
              <a:gd name="adj2" fmla="val 91402"/>
              <a:gd name="adj3" fmla="val 25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24" name="Blesk 23"/>
          <p:cNvSpPr/>
          <p:nvPr/>
        </p:nvSpPr>
        <p:spPr>
          <a:xfrm>
            <a:off x="2051720" y="1124744"/>
            <a:ext cx="504056" cy="288032"/>
          </a:xfrm>
          <a:prstGeom prst="lightningBol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5" name="TextovéPole 24"/>
          <p:cNvSpPr txBox="1"/>
          <p:nvPr/>
        </p:nvSpPr>
        <p:spPr>
          <a:xfrm>
            <a:off x="1547664" y="539388"/>
            <a:ext cx="5638723" cy="36933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cs-CZ" dirty="0" smtClean="0"/>
              <a:t>!!! Výstupy nesmí ovlivňovat vstupy přes okolí systému !!!!</a:t>
            </a:r>
            <a:endParaRPr lang="cs-CZ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1"/>
          <p:cNvSpPr>
            <a:spLocks noGrp="1" noChangeArrowheads="1"/>
          </p:cNvSpPr>
          <p:nvPr>
            <p:ph type="title"/>
          </p:nvPr>
        </p:nvSpPr>
        <p:spPr>
          <a:xfrm>
            <a:off x="1600200" y="188640"/>
            <a:ext cx="5943600" cy="1435100"/>
          </a:xfrm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lnSpc>
                <a:spcPct val="100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GB" dirty="0" err="1" smtClean="0"/>
              <a:t>Základní</a:t>
            </a:r>
            <a:r>
              <a:rPr lang="en-GB" dirty="0" smtClean="0"/>
              <a:t> </a:t>
            </a:r>
            <a:r>
              <a:rPr lang="en-GB" dirty="0" err="1" smtClean="0"/>
              <a:t>atributy</a:t>
            </a:r>
            <a:r>
              <a:rPr lang="en-GB" dirty="0" smtClean="0"/>
              <a:t> </a:t>
            </a:r>
            <a:r>
              <a:rPr lang="en-GB" dirty="0" err="1" smtClean="0"/>
              <a:t>systému</a:t>
            </a:r>
            <a:endParaRPr lang="en-GB" dirty="0" smtClean="0"/>
          </a:p>
        </p:txBody>
      </p:sp>
      <p:sp>
        <p:nvSpPr>
          <p:cNvPr id="41989" name="Rectangle 2"/>
          <p:cNvSpPr>
            <a:spLocks noGrp="1" noChangeArrowheads="1"/>
          </p:cNvSpPr>
          <p:nvPr>
            <p:ph idx="1"/>
          </p:nvPr>
        </p:nvSpPr>
        <p:spPr>
          <a:xfrm>
            <a:off x="304800" y="1981200"/>
            <a:ext cx="8458200" cy="468816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spcBef>
                <a:spcPts val="600"/>
              </a:spcBef>
              <a:buFont typeface="Arial" charset="0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sz="2400" u="sng" dirty="0" err="1" smtClean="0">
                <a:latin typeface="Arial" charset="0"/>
                <a:cs typeface="Arial" charset="0"/>
              </a:rPr>
              <a:t>Stabilita</a:t>
            </a:r>
            <a:r>
              <a:rPr lang="en-GB" sz="2400" dirty="0" smtClean="0">
                <a:latin typeface="Arial" charset="0"/>
                <a:cs typeface="Arial" charset="0"/>
              </a:rPr>
              <a:t> </a:t>
            </a:r>
            <a:r>
              <a:rPr lang="en-GB" sz="2400" dirty="0" smtClean="0">
                <a:latin typeface="Arial" charset="0"/>
              </a:rPr>
              <a:t>-</a:t>
            </a:r>
            <a:r>
              <a:rPr lang="en-GB" sz="2400" dirty="0" smtClean="0">
                <a:latin typeface="Arial" charset="0"/>
                <a:cs typeface="Arial" charset="0"/>
              </a:rPr>
              <a:t> </a:t>
            </a:r>
            <a:r>
              <a:rPr lang="en-GB" sz="2400" dirty="0" err="1" smtClean="0">
                <a:latin typeface="Arial" charset="0"/>
                <a:cs typeface="Arial" charset="0"/>
              </a:rPr>
              <a:t>schopnost</a:t>
            </a:r>
            <a:r>
              <a:rPr lang="en-GB" sz="2400" dirty="0" smtClean="0">
                <a:latin typeface="Arial" charset="0"/>
                <a:cs typeface="Arial" charset="0"/>
              </a:rPr>
              <a:t> </a:t>
            </a:r>
            <a:r>
              <a:rPr lang="en-GB" sz="2400" dirty="0" err="1" smtClean="0">
                <a:latin typeface="Arial" charset="0"/>
                <a:cs typeface="Arial" charset="0"/>
              </a:rPr>
              <a:t>systému</a:t>
            </a:r>
            <a:r>
              <a:rPr lang="en-GB" sz="2400" dirty="0" smtClean="0">
                <a:latin typeface="Arial" charset="0"/>
                <a:cs typeface="Arial" charset="0"/>
              </a:rPr>
              <a:t> </a:t>
            </a:r>
            <a:r>
              <a:rPr lang="en-GB" sz="2400" dirty="0" err="1" smtClean="0">
                <a:latin typeface="Arial" charset="0"/>
                <a:cs typeface="Arial" charset="0"/>
              </a:rPr>
              <a:t>udržovat</a:t>
            </a:r>
            <a:r>
              <a:rPr lang="en-GB" sz="2400" dirty="0" smtClean="0">
                <a:latin typeface="Arial" charset="0"/>
                <a:cs typeface="Arial" charset="0"/>
              </a:rPr>
              <a:t> </a:t>
            </a:r>
            <a:r>
              <a:rPr lang="en-GB" sz="2400" dirty="0" err="1" smtClean="0">
                <a:latin typeface="Arial" charset="0"/>
                <a:cs typeface="Arial" charset="0"/>
              </a:rPr>
              <a:t>si</a:t>
            </a:r>
            <a:r>
              <a:rPr lang="en-GB" sz="2400" dirty="0" smtClean="0">
                <a:latin typeface="Arial" charset="0"/>
                <a:cs typeface="Arial" charset="0"/>
              </a:rPr>
              <a:t> </a:t>
            </a:r>
            <a:r>
              <a:rPr lang="en-GB" sz="2400" dirty="0" err="1" smtClean="0">
                <a:latin typeface="Arial" charset="0"/>
                <a:cs typeface="Arial" charset="0"/>
              </a:rPr>
              <a:t>při</a:t>
            </a:r>
            <a:r>
              <a:rPr lang="en-GB" sz="2400" dirty="0" smtClean="0">
                <a:latin typeface="Arial" charset="0"/>
                <a:cs typeface="Arial" charset="0"/>
              </a:rPr>
              <a:t> </a:t>
            </a:r>
            <a:r>
              <a:rPr lang="en-GB" sz="2400" dirty="0" err="1" smtClean="0">
                <a:latin typeface="Arial" charset="0"/>
                <a:cs typeface="Arial" charset="0"/>
              </a:rPr>
              <a:t>změně</a:t>
            </a:r>
            <a:r>
              <a:rPr lang="en-GB" sz="2400" dirty="0" smtClean="0">
                <a:latin typeface="Arial" charset="0"/>
                <a:cs typeface="Arial" charset="0"/>
              </a:rPr>
              <a:t> </a:t>
            </a:r>
            <a:r>
              <a:rPr lang="en-GB" sz="2400" dirty="0" err="1" smtClean="0">
                <a:latin typeface="Arial" charset="0"/>
                <a:cs typeface="Arial" charset="0"/>
              </a:rPr>
              <a:t>vstupů</a:t>
            </a:r>
            <a:r>
              <a:rPr lang="en-GB" sz="2400" dirty="0" smtClean="0">
                <a:latin typeface="Arial" charset="0"/>
                <a:cs typeface="Arial" charset="0"/>
              </a:rPr>
              <a:t> a </a:t>
            </a:r>
            <a:r>
              <a:rPr lang="en-GB" sz="2400" dirty="0" err="1" smtClean="0">
                <a:latin typeface="Arial" charset="0"/>
                <a:cs typeface="Arial" charset="0"/>
              </a:rPr>
              <a:t>stavů</a:t>
            </a:r>
            <a:r>
              <a:rPr lang="en-GB" sz="2400" dirty="0" smtClean="0">
                <a:latin typeface="Arial" charset="0"/>
                <a:cs typeface="Arial" charset="0"/>
              </a:rPr>
              <a:t> </a:t>
            </a:r>
            <a:r>
              <a:rPr lang="en-GB" sz="2400" dirty="0" err="1" smtClean="0">
                <a:latin typeface="Arial" charset="0"/>
                <a:cs typeface="Arial" charset="0"/>
              </a:rPr>
              <a:t>svých</a:t>
            </a:r>
            <a:r>
              <a:rPr lang="en-GB" sz="2400" dirty="0" smtClean="0">
                <a:latin typeface="Arial" charset="0"/>
                <a:cs typeface="Arial" charset="0"/>
              </a:rPr>
              <a:t> </a:t>
            </a:r>
            <a:r>
              <a:rPr lang="en-GB" sz="2400" dirty="0" err="1" smtClean="0">
                <a:latin typeface="Arial" charset="0"/>
                <a:cs typeface="Arial" charset="0"/>
              </a:rPr>
              <a:t>prvků</a:t>
            </a:r>
            <a:r>
              <a:rPr lang="en-GB" sz="2400" dirty="0" smtClean="0">
                <a:latin typeface="Arial" charset="0"/>
                <a:cs typeface="Arial" charset="0"/>
              </a:rPr>
              <a:t> </a:t>
            </a:r>
            <a:r>
              <a:rPr lang="en-GB" sz="2400" dirty="0" err="1" smtClean="0">
                <a:latin typeface="Arial" charset="0"/>
                <a:cs typeface="Arial" charset="0"/>
              </a:rPr>
              <a:t>nezměněnou</a:t>
            </a:r>
            <a:r>
              <a:rPr lang="en-GB" sz="2400" dirty="0" smtClean="0">
                <a:latin typeface="Arial" charset="0"/>
                <a:cs typeface="Arial" charset="0"/>
              </a:rPr>
              <a:t> </a:t>
            </a:r>
            <a:r>
              <a:rPr lang="en-GB" sz="2400" dirty="0" err="1" smtClean="0">
                <a:latin typeface="Arial" charset="0"/>
                <a:cs typeface="Arial" charset="0"/>
              </a:rPr>
              <a:t>vnější</a:t>
            </a:r>
            <a:r>
              <a:rPr lang="en-GB" sz="2400" dirty="0" smtClean="0">
                <a:latin typeface="Arial" charset="0"/>
                <a:cs typeface="Arial" charset="0"/>
              </a:rPr>
              <a:t> </a:t>
            </a:r>
            <a:r>
              <a:rPr lang="en-GB" sz="2400" dirty="0" err="1" smtClean="0">
                <a:latin typeface="Arial" charset="0"/>
                <a:cs typeface="Arial" charset="0"/>
              </a:rPr>
              <a:t>formu</a:t>
            </a:r>
            <a:r>
              <a:rPr lang="en-GB" sz="2400" dirty="0" smtClean="0">
                <a:latin typeface="Arial" charset="0"/>
                <a:cs typeface="Arial" charset="0"/>
              </a:rPr>
              <a:t> (</a:t>
            </a:r>
            <a:r>
              <a:rPr lang="en-GB" sz="2400" dirty="0" err="1" smtClean="0">
                <a:latin typeface="Arial" charset="0"/>
                <a:cs typeface="Arial" charset="0"/>
              </a:rPr>
              <a:t>chování</a:t>
            </a:r>
            <a:r>
              <a:rPr lang="en-GB" sz="2400" dirty="0" smtClean="0">
                <a:latin typeface="Arial" charset="0"/>
                <a:cs typeface="Arial" charset="0"/>
              </a:rPr>
              <a:t>) </a:t>
            </a:r>
            <a:r>
              <a:rPr lang="en-GB" sz="2400" dirty="0" err="1" smtClean="0">
                <a:latin typeface="Arial" charset="0"/>
                <a:cs typeface="Arial" charset="0"/>
              </a:rPr>
              <a:t>i</a:t>
            </a:r>
            <a:r>
              <a:rPr lang="en-GB" sz="2400" dirty="0" smtClean="0">
                <a:latin typeface="Arial" charset="0"/>
                <a:cs typeface="Arial" charset="0"/>
              </a:rPr>
              <a:t> </a:t>
            </a:r>
            <a:r>
              <a:rPr lang="en-GB" sz="2400" dirty="0" err="1" smtClean="0">
                <a:latin typeface="Arial" charset="0"/>
                <a:cs typeface="Arial" charset="0"/>
              </a:rPr>
              <a:t>navzdory</a:t>
            </a:r>
            <a:r>
              <a:rPr lang="en-GB" sz="2400" dirty="0" smtClean="0">
                <a:latin typeface="Arial" charset="0"/>
                <a:cs typeface="Arial" charset="0"/>
              </a:rPr>
              <a:t> </a:t>
            </a:r>
            <a:r>
              <a:rPr lang="en-GB" sz="2400" dirty="0" err="1" smtClean="0">
                <a:latin typeface="Arial" charset="0"/>
                <a:cs typeface="Arial" charset="0"/>
              </a:rPr>
              <a:t>procesům</a:t>
            </a:r>
            <a:r>
              <a:rPr lang="en-GB" sz="2400" dirty="0" smtClean="0">
                <a:latin typeface="Arial" charset="0"/>
                <a:cs typeface="Arial" charset="0"/>
              </a:rPr>
              <a:t> </a:t>
            </a:r>
            <a:r>
              <a:rPr lang="en-GB" sz="2400" dirty="0" err="1" smtClean="0">
                <a:latin typeface="Arial" charset="0"/>
                <a:cs typeface="Arial" charset="0"/>
              </a:rPr>
              <a:t>probíhajícím</a:t>
            </a:r>
            <a:r>
              <a:rPr lang="en-GB" sz="2400" dirty="0" smtClean="0">
                <a:latin typeface="Arial" charset="0"/>
                <a:cs typeface="Arial" charset="0"/>
              </a:rPr>
              <a:t> </a:t>
            </a:r>
            <a:r>
              <a:rPr lang="en-GB" sz="2400" dirty="0" err="1" smtClean="0">
                <a:latin typeface="Arial" charset="0"/>
                <a:cs typeface="Arial" charset="0"/>
              </a:rPr>
              <a:t>uvnitř</a:t>
            </a:r>
            <a:r>
              <a:rPr lang="en-GB" sz="2400" dirty="0" smtClean="0">
                <a:latin typeface="Arial" charset="0"/>
                <a:cs typeface="Arial" charset="0"/>
              </a:rPr>
              <a:t> </a:t>
            </a:r>
            <a:r>
              <a:rPr lang="en-GB" sz="2400" dirty="0" err="1" smtClean="0">
                <a:latin typeface="Arial" charset="0"/>
                <a:cs typeface="Arial" charset="0"/>
              </a:rPr>
              <a:t>systému</a:t>
            </a:r>
            <a:r>
              <a:rPr lang="en-GB" sz="2400" dirty="0" smtClean="0">
                <a:latin typeface="Arial" charset="0"/>
                <a:cs typeface="Arial" charset="0"/>
              </a:rPr>
              <a:t>. </a:t>
            </a:r>
            <a:endParaRPr lang="cs-CZ" sz="2400" dirty="0" smtClean="0">
              <a:latin typeface="Arial" charset="0"/>
              <a:cs typeface="Arial" charset="0"/>
            </a:endParaRPr>
          </a:p>
          <a:p>
            <a:pPr eaLnBrk="1" hangingPunct="1">
              <a:lnSpc>
                <a:spcPct val="90000"/>
              </a:lnSpc>
              <a:spcBef>
                <a:spcPts val="600"/>
              </a:spcBef>
              <a:buFont typeface="Arial" charset="0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sz="2400" dirty="0" err="1" smtClean="0">
                <a:latin typeface="Arial" charset="0"/>
                <a:cs typeface="Arial" charset="0"/>
              </a:rPr>
              <a:t>Stabilitu</a:t>
            </a:r>
            <a:r>
              <a:rPr lang="en-GB" sz="2400" dirty="0" smtClean="0">
                <a:latin typeface="Arial" charset="0"/>
                <a:cs typeface="Arial" charset="0"/>
              </a:rPr>
              <a:t> </a:t>
            </a:r>
            <a:r>
              <a:rPr lang="en-GB" sz="2400" dirty="0" err="1" smtClean="0">
                <a:latin typeface="Arial" charset="0"/>
                <a:cs typeface="Arial" charset="0"/>
              </a:rPr>
              <a:t>chápeme</a:t>
            </a:r>
            <a:r>
              <a:rPr lang="en-GB" sz="2400" dirty="0" smtClean="0">
                <a:latin typeface="Arial" charset="0"/>
                <a:cs typeface="Arial" charset="0"/>
              </a:rPr>
              <a:t> </a:t>
            </a:r>
            <a:r>
              <a:rPr lang="en-GB" sz="2400" dirty="0" err="1" smtClean="0">
                <a:latin typeface="Arial" charset="0"/>
                <a:cs typeface="Arial" charset="0"/>
              </a:rPr>
              <a:t>jako</a:t>
            </a:r>
            <a:r>
              <a:rPr lang="en-GB" sz="2400" dirty="0" smtClean="0">
                <a:latin typeface="Arial" charset="0"/>
                <a:cs typeface="Arial" charset="0"/>
              </a:rPr>
              <a:t> </a:t>
            </a:r>
            <a:r>
              <a:rPr lang="en-GB" sz="2400" dirty="0" err="1" smtClean="0">
                <a:latin typeface="Arial" charset="0"/>
                <a:cs typeface="Arial" charset="0"/>
              </a:rPr>
              <a:t>vlastnost</a:t>
            </a:r>
            <a:r>
              <a:rPr lang="en-GB" sz="2400" dirty="0" smtClean="0">
                <a:latin typeface="Arial" charset="0"/>
                <a:cs typeface="Arial" charset="0"/>
              </a:rPr>
              <a:t> </a:t>
            </a:r>
            <a:r>
              <a:rPr lang="en-GB" sz="2400" dirty="0" err="1" smtClean="0">
                <a:latin typeface="Arial" charset="0"/>
                <a:cs typeface="Arial" charset="0"/>
              </a:rPr>
              <a:t>zaručující</a:t>
            </a:r>
            <a:r>
              <a:rPr lang="en-GB" sz="2400" dirty="0" smtClean="0">
                <a:latin typeface="Arial" charset="0"/>
                <a:cs typeface="Arial" charset="0"/>
              </a:rPr>
              <a:t>, </a:t>
            </a:r>
            <a:r>
              <a:rPr lang="en-GB" sz="2400" dirty="0" err="1" smtClean="0">
                <a:latin typeface="Arial" charset="0"/>
                <a:cs typeface="Arial" charset="0"/>
              </a:rPr>
              <a:t>že</a:t>
            </a:r>
            <a:r>
              <a:rPr lang="en-GB" sz="2400" dirty="0" smtClean="0">
                <a:latin typeface="Arial" charset="0"/>
                <a:cs typeface="Arial" charset="0"/>
              </a:rPr>
              <a:t> </a:t>
            </a:r>
            <a:r>
              <a:rPr lang="en-GB" sz="2400" dirty="0" err="1" smtClean="0">
                <a:latin typeface="Arial" charset="0"/>
                <a:cs typeface="Arial" charset="0"/>
              </a:rPr>
              <a:t>po</a:t>
            </a:r>
            <a:r>
              <a:rPr lang="en-GB" sz="2400" dirty="0" smtClean="0">
                <a:latin typeface="Arial" charset="0"/>
                <a:cs typeface="Arial" charset="0"/>
              </a:rPr>
              <a:t> </a:t>
            </a:r>
            <a:r>
              <a:rPr lang="en-GB" sz="2400" dirty="0" err="1" smtClean="0">
                <a:latin typeface="Arial" charset="0"/>
                <a:cs typeface="Arial" charset="0"/>
              </a:rPr>
              <a:t>určité</a:t>
            </a:r>
            <a:r>
              <a:rPr lang="en-GB" sz="2400" dirty="0" smtClean="0">
                <a:latin typeface="Arial" charset="0"/>
                <a:cs typeface="Arial" charset="0"/>
              </a:rPr>
              <a:t> </a:t>
            </a:r>
            <a:r>
              <a:rPr lang="en-GB" sz="2400" dirty="0" err="1" smtClean="0">
                <a:latin typeface="Arial" charset="0"/>
                <a:cs typeface="Arial" charset="0"/>
              </a:rPr>
              <a:t>malé</a:t>
            </a:r>
            <a:r>
              <a:rPr lang="en-GB" sz="2400" dirty="0" smtClean="0">
                <a:latin typeface="Arial" charset="0"/>
                <a:cs typeface="Arial" charset="0"/>
              </a:rPr>
              <a:t> </a:t>
            </a:r>
            <a:r>
              <a:rPr lang="en-GB" sz="2400" dirty="0" err="1" smtClean="0">
                <a:latin typeface="Arial" charset="0"/>
                <a:cs typeface="Arial" charset="0"/>
              </a:rPr>
              <a:t>změně</a:t>
            </a:r>
            <a:r>
              <a:rPr lang="en-GB" sz="2400" dirty="0" smtClean="0">
                <a:latin typeface="Arial" charset="0"/>
                <a:cs typeface="Arial" charset="0"/>
              </a:rPr>
              <a:t> </a:t>
            </a:r>
            <a:r>
              <a:rPr lang="en-GB" sz="2400" dirty="0" err="1" smtClean="0">
                <a:latin typeface="Arial" charset="0"/>
                <a:cs typeface="Arial" charset="0"/>
              </a:rPr>
              <a:t>počátečních</a:t>
            </a:r>
            <a:r>
              <a:rPr lang="en-GB" sz="2400" dirty="0" smtClean="0">
                <a:latin typeface="Arial" charset="0"/>
                <a:cs typeface="Arial" charset="0"/>
              </a:rPr>
              <a:t> </a:t>
            </a:r>
            <a:r>
              <a:rPr lang="en-GB" sz="2400" dirty="0" err="1" smtClean="0">
                <a:latin typeface="Arial" charset="0"/>
                <a:cs typeface="Arial" charset="0"/>
              </a:rPr>
              <a:t>podmínek</a:t>
            </a:r>
            <a:r>
              <a:rPr lang="en-GB" sz="2400" dirty="0" smtClean="0">
                <a:latin typeface="Arial" charset="0"/>
                <a:cs typeface="Arial" charset="0"/>
              </a:rPr>
              <a:t> </a:t>
            </a:r>
            <a:r>
              <a:rPr lang="en-GB" sz="2400" dirty="0" err="1" smtClean="0">
                <a:latin typeface="Arial" charset="0"/>
                <a:cs typeface="Arial" charset="0"/>
              </a:rPr>
              <a:t>nastane</a:t>
            </a:r>
            <a:r>
              <a:rPr lang="en-GB" sz="2400" dirty="0" smtClean="0">
                <a:latin typeface="Arial" charset="0"/>
                <a:cs typeface="Arial" charset="0"/>
              </a:rPr>
              <a:t> v </a:t>
            </a:r>
            <a:r>
              <a:rPr lang="en-GB" sz="2400" dirty="0" err="1" smtClean="0">
                <a:latin typeface="Arial" charset="0"/>
                <a:cs typeface="Arial" charset="0"/>
              </a:rPr>
              <a:t>systému</a:t>
            </a:r>
            <a:r>
              <a:rPr lang="en-GB" sz="2400" dirty="0" smtClean="0">
                <a:latin typeface="Arial" charset="0"/>
                <a:cs typeface="Arial" charset="0"/>
              </a:rPr>
              <a:t> </a:t>
            </a:r>
            <a:r>
              <a:rPr lang="en-GB" sz="2400" dirty="0" err="1" smtClean="0">
                <a:latin typeface="Arial" charset="0"/>
                <a:cs typeface="Arial" charset="0"/>
              </a:rPr>
              <a:t>při</a:t>
            </a:r>
            <a:r>
              <a:rPr lang="en-GB" sz="2400" dirty="0" smtClean="0">
                <a:latin typeface="Arial" charset="0"/>
                <a:cs typeface="Arial" charset="0"/>
              </a:rPr>
              <a:t> </a:t>
            </a:r>
            <a:r>
              <a:rPr lang="en-GB" sz="2400" dirty="0" err="1" smtClean="0">
                <a:latin typeface="Arial" charset="0"/>
                <a:cs typeface="Arial" charset="0"/>
              </a:rPr>
              <a:t>nezměněných</a:t>
            </a:r>
            <a:r>
              <a:rPr lang="en-GB" sz="2400" dirty="0" smtClean="0">
                <a:latin typeface="Arial" charset="0"/>
                <a:cs typeface="Arial" charset="0"/>
              </a:rPr>
              <a:t> </a:t>
            </a:r>
            <a:r>
              <a:rPr lang="en-GB" sz="2400" dirty="0" err="1" smtClean="0">
                <a:latin typeface="Arial" charset="0"/>
                <a:cs typeface="Arial" charset="0"/>
              </a:rPr>
              <a:t>vstupech</a:t>
            </a:r>
            <a:r>
              <a:rPr lang="en-GB" sz="2400" dirty="0" smtClean="0">
                <a:latin typeface="Arial" charset="0"/>
                <a:cs typeface="Arial" charset="0"/>
              </a:rPr>
              <a:t> </a:t>
            </a:r>
            <a:r>
              <a:rPr lang="en-GB" sz="2400" dirty="0" err="1" smtClean="0">
                <a:latin typeface="Arial" charset="0"/>
                <a:cs typeface="Arial" charset="0"/>
              </a:rPr>
              <a:t>pohyb</a:t>
            </a:r>
            <a:r>
              <a:rPr lang="en-GB" sz="2400" dirty="0" smtClean="0">
                <a:latin typeface="Arial" charset="0"/>
                <a:cs typeface="Arial" charset="0"/>
              </a:rPr>
              <a:t> </a:t>
            </a:r>
            <a:r>
              <a:rPr lang="en-GB" sz="2400" dirty="0" err="1" smtClean="0">
                <a:latin typeface="Arial" charset="0"/>
                <a:cs typeface="Arial" charset="0"/>
              </a:rPr>
              <a:t>jen</a:t>
            </a:r>
            <a:r>
              <a:rPr lang="en-GB" sz="2400" dirty="0" smtClean="0">
                <a:latin typeface="Arial" charset="0"/>
                <a:cs typeface="Arial" charset="0"/>
              </a:rPr>
              <a:t> </a:t>
            </a:r>
            <a:r>
              <a:rPr lang="en-GB" sz="2400" dirty="0" err="1" smtClean="0">
                <a:latin typeface="Arial" charset="0"/>
                <a:cs typeface="Arial" charset="0"/>
              </a:rPr>
              <a:t>málo</a:t>
            </a:r>
            <a:r>
              <a:rPr lang="en-GB" sz="2400" dirty="0" smtClean="0">
                <a:latin typeface="Arial" charset="0"/>
                <a:cs typeface="Arial" charset="0"/>
              </a:rPr>
              <a:t> </a:t>
            </a:r>
            <a:r>
              <a:rPr lang="en-GB" sz="2400" dirty="0" err="1" smtClean="0">
                <a:latin typeface="Arial" charset="0"/>
                <a:cs typeface="Arial" charset="0"/>
              </a:rPr>
              <a:t>odlišný</a:t>
            </a:r>
            <a:r>
              <a:rPr lang="en-GB" sz="2400" dirty="0" smtClean="0">
                <a:latin typeface="Arial" charset="0"/>
                <a:cs typeface="Arial" charset="0"/>
              </a:rPr>
              <a:t> </a:t>
            </a:r>
            <a:r>
              <a:rPr lang="en-GB" sz="2400" dirty="0" err="1" smtClean="0">
                <a:latin typeface="Arial" charset="0"/>
                <a:cs typeface="Arial" charset="0"/>
              </a:rPr>
              <a:t>od</a:t>
            </a:r>
            <a:r>
              <a:rPr lang="en-GB" sz="2400" dirty="0" smtClean="0">
                <a:latin typeface="Arial" charset="0"/>
                <a:cs typeface="Arial" charset="0"/>
              </a:rPr>
              <a:t> </a:t>
            </a:r>
            <a:r>
              <a:rPr lang="en-GB" sz="2400" dirty="0" err="1" smtClean="0">
                <a:latin typeface="Arial" charset="0"/>
                <a:cs typeface="Arial" charset="0"/>
              </a:rPr>
              <a:t>původního</a:t>
            </a:r>
            <a:r>
              <a:rPr lang="en-GB" sz="2400" dirty="0" smtClean="0">
                <a:latin typeface="Arial" charset="0"/>
                <a:cs typeface="Arial" charset="0"/>
              </a:rPr>
              <a:t>. </a:t>
            </a:r>
            <a:endParaRPr lang="cs-CZ" sz="2400" dirty="0" smtClean="0">
              <a:latin typeface="Arial" charset="0"/>
              <a:cs typeface="Arial" charset="0"/>
            </a:endParaRPr>
          </a:p>
          <a:p>
            <a:pPr eaLnBrk="1" hangingPunct="1">
              <a:lnSpc>
                <a:spcPct val="90000"/>
              </a:lnSpc>
              <a:spcBef>
                <a:spcPts val="600"/>
              </a:spcBef>
              <a:buFont typeface="Arial" charset="0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sz="2400" dirty="0" err="1" smtClean="0">
                <a:latin typeface="Arial" charset="0"/>
                <a:cs typeface="Arial" charset="0"/>
              </a:rPr>
              <a:t>Pojem</a:t>
            </a:r>
            <a:r>
              <a:rPr lang="en-GB" sz="2400" dirty="0" smtClean="0">
                <a:latin typeface="Arial" charset="0"/>
                <a:cs typeface="Arial" charset="0"/>
              </a:rPr>
              <a:t> stability se </a:t>
            </a:r>
            <a:r>
              <a:rPr lang="en-GB" sz="2400" dirty="0" err="1" smtClean="0">
                <a:latin typeface="Arial" charset="0"/>
                <a:cs typeface="Arial" charset="0"/>
              </a:rPr>
              <a:t>neomezuje</a:t>
            </a:r>
            <a:r>
              <a:rPr lang="en-GB" sz="2400" dirty="0" smtClean="0">
                <a:latin typeface="Arial" charset="0"/>
                <a:cs typeface="Arial" charset="0"/>
              </a:rPr>
              <a:t> </a:t>
            </a:r>
            <a:r>
              <a:rPr lang="en-GB" sz="2400" dirty="0" err="1" smtClean="0">
                <a:latin typeface="Arial" charset="0"/>
                <a:cs typeface="Arial" charset="0"/>
              </a:rPr>
              <a:t>pouze</a:t>
            </a:r>
            <a:r>
              <a:rPr lang="en-GB" sz="2400" dirty="0" smtClean="0">
                <a:latin typeface="Arial" charset="0"/>
                <a:cs typeface="Arial" charset="0"/>
              </a:rPr>
              <a:t> </a:t>
            </a:r>
            <a:r>
              <a:rPr lang="en-GB" sz="2400" dirty="0" err="1" smtClean="0">
                <a:latin typeface="Arial" charset="0"/>
                <a:cs typeface="Arial" charset="0"/>
              </a:rPr>
              <a:t>na</a:t>
            </a:r>
            <a:r>
              <a:rPr lang="en-GB" sz="2400" dirty="0" smtClean="0">
                <a:latin typeface="Arial" charset="0"/>
                <a:cs typeface="Arial" charset="0"/>
              </a:rPr>
              <a:t> </a:t>
            </a:r>
            <a:r>
              <a:rPr lang="en-GB" sz="2400" dirty="0" err="1" smtClean="0">
                <a:latin typeface="Arial" charset="0"/>
                <a:cs typeface="Arial" charset="0"/>
              </a:rPr>
              <a:t>návrat</a:t>
            </a:r>
            <a:r>
              <a:rPr lang="en-GB" sz="2400" dirty="0" smtClean="0">
                <a:latin typeface="Arial" charset="0"/>
                <a:cs typeface="Arial" charset="0"/>
              </a:rPr>
              <a:t> do </a:t>
            </a:r>
            <a:r>
              <a:rPr lang="en-GB" sz="2400" dirty="0" err="1" smtClean="0">
                <a:latin typeface="Arial" charset="0"/>
                <a:cs typeface="Arial" charset="0"/>
              </a:rPr>
              <a:t>výchozího</a:t>
            </a:r>
            <a:r>
              <a:rPr lang="en-GB" sz="2400" dirty="0" smtClean="0">
                <a:latin typeface="Arial" charset="0"/>
                <a:cs typeface="Arial" charset="0"/>
              </a:rPr>
              <a:t> </a:t>
            </a:r>
            <a:r>
              <a:rPr lang="en-GB" sz="2400" dirty="0" err="1" smtClean="0">
                <a:latin typeface="Arial" charset="0"/>
                <a:cs typeface="Arial" charset="0"/>
              </a:rPr>
              <a:t>stavu</a:t>
            </a:r>
            <a:r>
              <a:rPr lang="en-GB" sz="2400" dirty="0" smtClean="0">
                <a:latin typeface="Arial" charset="0"/>
                <a:cs typeface="Arial" charset="0"/>
              </a:rPr>
              <a:t> </a:t>
            </a:r>
            <a:r>
              <a:rPr lang="en-GB" sz="2400" dirty="0" err="1" smtClean="0">
                <a:latin typeface="Arial" charset="0"/>
                <a:cs typeface="Arial" charset="0"/>
              </a:rPr>
              <a:t>po</a:t>
            </a:r>
            <a:r>
              <a:rPr lang="en-GB" sz="2400" dirty="0" smtClean="0">
                <a:latin typeface="Arial" charset="0"/>
                <a:cs typeface="Arial" charset="0"/>
              </a:rPr>
              <a:t> </a:t>
            </a:r>
            <a:r>
              <a:rPr lang="en-GB" sz="2400" dirty="0" err="1" smtClean="0">
                <a:latin typeface="Arial" charset="0"/>
                <a:cs typeface="Arial" charset="0"/>
              </a:rPr>
              <a:t>poruše</a:t>
            </a:r>
            <a:r>
              <a:rPr lang="en-GB" sz="2400" dirty="0" smtClean="0">
                <a:latin typeface="Arial" charset="0"/>
                <a:cs typeface="Arial" charset="0"/>
              </a:rPr>
              <a:t>, </a:t>
            </a:r>
            <a:r>
              <a:rPr lang="en-GB" sz="2400" dirty="0" err="1" smtClean="0">
                <a:latin typeface="Arial" charset="0"/>
                <a:cs typeface="Arial" charset="0"/>
              </a:rPr>
              <a:t>která</a:t>
            </a:r>
            <a:r>
              <a:rPr lang="en-GB" sz="2400" dirty="0" smtClean="0">
                <a:latin typeface="Arial" charset="0"/>
                <a:cs typeface="Arial" charset="0"/>
              </a:rPr>
              <a:t> </a:t>
            </a:r>
            <a:r>
              <a:rPr lang="en-GB" sz="2400" dirty="0" err="1" smtClean="0">
                <a:latin typeface="Arial" charset="0"/>
                <a:cs typeface="Arial" charset="0"/>
              </a:rPr>
              <a:t>způsobí</a:t>
            </a:r>
            <a:r>
              <a:rPr lang="en-GB" sz="2400" dirty="0" smtClean="0">
                <a:latin typeface="Arial" charset="0"/>
                <a:cs typeface="Arial" charset="0"/>
              </a:rPr>
              <a:t> </a:t>
            </a:r>
            <a:r>
              <a:rPr lang="en-GB" sz="2400" dirty="0" err="1" smtClean="0">
                <a:latin typeface="Arial" charset="0"/>
                <a:cs typeface="Arial" charset="0"/>
              </a:rPr>
              <a:t>vychýlení</a:t>
            </a:r>
            <a:r>
              <a:rPr lang="en-GB" sz="2400" dirty="0" smtClean="0">
                <a:latin typeface="Arial" charset="0"/>
                <a:cs typeface="Arial" charset="0"/>
              </a:rPr>
              <a:t>. </a:t>
            </a:r>
            <a:endParaRPr lang="cs-CZ" sz="2400" dirty="0" smtClean="0">
              <a:latin typeface="Arial" charset="0"/>
              <a:cs typeface="Arial" charset="0"/>
            </a:endParaRPr>
          </a:p>
          <a:p>
            <a:pPr eaLnBrk="1" hangingPunct="1">
              <a:lnSpc>
                <a:spcPct val="90000"/>
              </a:lnSpc>
              <a:spcBef>
                <a:spcPts val="600"/>
              </a:spcBef>
              <a:buFont typeface="Arial" charset="0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sz="2400" dirty="0" err="1" smtClean="0">
                <a:latin typeface="Arial" charset="0"/>
                <a:cs typeface="Arial" charset="0"/>
              </a:rPr>
              <a:t>Často</a:t>
            </a:r>
            <a:r>
              <a:rPr lang="en-GB" sz="2400" dirty="0" smtClean="0">
                <a:latin typeface="Arial" charset="0"/>
                <a:cs typeface="Arial" charset="0"/>
              </a:rPr>
              <a:t> je </a:t>
            </a:r>
            <a:r>
              <a:rPr lang="en-GB" sz="2400" dirty="0" err="1" smtClean="0">
                <a:latin typeface="Arial" charset="0"/>
                <a:cs typeface="Arial" charset="0"/>
              </a:rPr>
              <a:t>návrat</a:t>
            </a:r>
            <a:r>
              <a:rPr lang="en-GB" sz="2400" dirty="0" smtClean="0">
                <a:latin typeface="Arial" charset="0"/>
                <a:cs typeface="Arial" charset="0"/>
              </a:rPr>
              <a:t> do </a:t>
            </a:r>
            <a:r>
              <a:rPr lang="en-GB" sz="2400" dirty="0" err="1" smtClean="0">
                <a:latin typeface="Arial" charset="0"/>
                <a:cs typeface="Arial" charset="0"/>
              </a:rPr>
              <a:t>původního</a:t>
            </a:r>
            <a:r>
              <a:rPr lang="en-GB" sz="2400" dirty="0" smtClean="0">
                <a:latin typeface="Arial" charset="0"/>
                <a:cs typeface="Arial" charset="0"/>
              </a:rPr>
              <a:t> </a:t>
            </a:r>
            <a:r>
              <a:rPr lang="en-GB" sz="2400" dirty="0" err="1" smtClean="0">
                <a:latin typeface="Arial" charset="0"/>
                <a:cs typeface="Arial" charset="0"/>
              </a:rPr>
              <a:t>stavu</a:t>
            </a:r>
            <a:r>
              <a:rPr lang="en-GB" sz="2400" dirty="0" smtClean="0">
                <a:latin typeface="Arial" charset="0"/>
                <a:cs typeface="Arial" charset="0"/>
              </a:rPr>
              <a:t> </a:t>
            </a:r>
            <a:r>
              <a:rPr lang="en-GB" sz="2400" dirty="0" err="1" smtClean="0">
                <a:latin typeface="Arial" charset="0"/>
                <a:cs typeface="Arial" charset="0"/>
              </a:rPr>
              <a:t>nemožný</a:t>
            </a:r>
            <a:r>
              <a:rPr lang="en-GB" sz="2400" dirty="0" smtClean="0">
                <a:latin typeface="Arial" charset="0"/>
                <a:cs typeface="Arial" charset="0"/>
              </a:rPr>
              <a:t>, </a:t>
            </a:r>
            <a:r>
              <a:rPr lang="en-GB" sz="2400" dirty="0" err="1" smtClean="0">
                <a:latin typeface="Arial" charset="0"/>
                <a:cs typeface="Arial" charset="0"/>
              </a:rPr>
              <a:t>protože</a:t>
            </a:r>
            <a:r>
              <a:rPr lang="en-GB" sz="2400" dirty="0" smtClean="0">
                <a:latin typeface="Arial" charset="0"/>
                <a:cs typeface="Arial" charset="0"/>
              </a:rPr>
              <a:t> se </a:t>
            </a:r>
            <a:r>
              <a:rPr lang="en-GB" sz="2400" dirty="0" err="1" smtClean="0">
                <a:latin typeface="Arial" charset="0"/>
                <a:cs typeface="Arial" charset="0"/>
              </a:rPr>
              <a:t>změnily</a:t>
            </a:r>
            <a:r>
              <a:rPr lang="en-GB" sz="2400" dirty="0" smtClean="0">
                <a:latin typeface="Arial" charset="0"/>
                <a:cs typeface="Arial" charset="0"/>
              </a:rPr>
              <a:t> </a:t>
            </a:r>
            <a:r>
              <a:rPr lang="en-GB" sz="2400" dirty="0" err="1" smtClean="0">
                <a:latin typeface="Arial" charset="0"/>
                <a:cs typeface="Arial" charset="0"/>
              </a:rPr>
              <a:t>podmínky</a:t>
            </a:r>
            <a:r>
              <a:rPr lang="en-GB" sz="2400" dirty="0" smtClean="0">
                <a:latin typeface="Arial" charset="0"/>
                <a:cs typeface="Arial" charset="0"/>
              </a:rPr>
              <a:t> v </a:t>
            </a:r>
            <a:r>
              <a:rPr lang="en-GB" sz="2400" dirty="0" err="1" smtClean="0">
                <a:latin typeface="Arial" charset="0"/>
                <a:cs typeface="Arial" charset="0"/>
              </a:rPr>
              <a:t>nichž</a:t>
            </a:r>
            <a:r>
              <a:rPr lang="en-GB" sz="2400" dirty="0" smtClean="0">
                <a:latin typeface="Arial" charset="0"/>
                <a:cs typeface="Arial" charset="0"/>
              </a:rPr>
              <a:t> </a:t>
            </a:r>
            <a:r>
              <a:rPr lang="en-GB" sz="2400" dirty="0" err="1" smtClean="0">
                <a:latin typeface="Arial" charset="0"/>
                <a:cs typeface="Arial" charset="0"/>
              </a:rPr>
              <a:t>systém</a:t>
            </a:r>
            <a:r>
              <a:rPr lang="en-GB" sz="2400" dirty="0" smtClean="0">
                <a:latin typeface="Arial" charset="0"/>
                <a:cs typeface="Arial" charset="0"/>
              </a:rPr>
              <a:t> </a:t>
            </a:r>
            <a:r>
              <a:rPr lang="en-GB" sz="2400" dirty="0" err="1" smtClean="0">
                <a:latin typeface="Arial" charset="0"/>
                <a:cs typeface="Arial" charset="0"/>
              </a:rPr>
              <a:t>existuje</a:t>
            </a:r>
            <a:r>
              <a:rPr lang="en-GB" sz="2400" dirty="0" smtClean="0">
                <a:latin typeface="Arial" charset="0"/>
                <a:cs typeface="Arial" charset="0"/>
              </a:rPr>
              <a:t> - </a:t>
            </a:r>
            <a:r>
              <a:rPr lang="en-GB" sz="2400" dirty="0" err="1" smtClean="0">
                <a:latin typeface="Arial" charset="0"/>
                <a:cs typeface="Arial" charset="0"/>
              </a:rPr>
              <a:t>pak</a:t>
            </a:r>
            <a:r>
              <a:rPr lang="en-GB" sz="2400" dirty="0" smtClean="0">
                <a:latin typeface="Arial" charset="0"/>
                <a:cs typeface="Arial" charset="0"/>
              </a:rPr>
              <a:t> </a:t>
            </a:r>
            <a:r>
              <a:rPr lang="en-GB" sz="2400" dirty="0" err="1" smtClean="0">
                <a:latin typeface="Arial" charset="0"/>
                <a:cs typeface="Arial" charset="0"/>
              </a:rPr>
              <a:t>si</a:t>
            </a:r>
            <a:r>
              <a:rPr lang="en-GB" sz="2400" dirty="0" smtClean="0">
                <a:latin typeface="Arial" charset="0"/>
                <a:cs typeface="Arial" charset="0"/>
              </a:rPr>
              <a:t> </a:t>
            </a:r>
            <a:r>
              <a:rPr lang="en-GB" sz="2400" dirty="0" err="1" smtClean="0">
                <a:latin typeface="Arial" charset="0"/>
                <a:cs typeface="Arial" charset="0"/>
              </a:rPr>
              <a:t>systém</a:t>
            </a:r>
            <a:r>
              <a:rPr lang="en-GB" sz="2400" dirty="0" smtClean="0">
                <a:latin typeface="Arial" charset="0"/>
                <a:cs typeface="Arial" charset="0"/>
              </a:rPr>
              <a:t> </a:t>
            </a:r>
            <a:r>
              <a:rPr lang="en-GB" sz="2400" dirty="0" err="1" smtClean="0">
                <a:latin typeface="Arial" charset="0"/>
                <a:cs typeface="Arial" charset="0"/>
              </a:rPr>
              <a:t>může</a:t>
            </a:r>
            <a:r>
              <a:rPr lang="en-GB" sz="2400" dirty="0" smtClean="0">
                <a:latin typeface="Arial" charset="0"/>
                <a:cs typeface="Arial" charset="0"/>
              </a:rPr>
              <a:t> </a:t>
            </a:r>
            <a:r>
              <a:rPr lang="en-GB" sz="2400" dirty="0" err="1" smtClean="0">
                <a:latin typeface="Arial" charset="0"/>
                <a:cs typeface="Arial" charset="0"/>
              </a:rPr>
              <a:t>najít</a:t>
            </a:r>
            <a:r>
              <a:rPr lang="en-GB" sz="2400" dirty="0" smtClean="0">
                <a:latin typeface="Arial" charset="0"/>
                <a:cs typeface="Arial" charset="0"/>
              </a:rPr>
              <a:t> </a:t>
            </a:r>
            <a:r>
              <a:rPr lang="en-GB" sz="2400" dirty="0" err="1" smtClean="0">
                <a:latin typeface="Arial" charset="0"/>
                <a:cs typeface="Arial" charset="0"/>
              </a:rPr>
              <a:t>stav</a:t>
            </a:r>
            <a:r>
              <a:rPr lang="en-GB" sz="2400" dirty="0" smtClean="0">
                <a:latin typeface="Arial" charset="0"/>
                <a:cs typeface="Arial" charset="0"/>
              </a:rPr>
              <a:t> </a:t>
            </a:r>
            <a:r>
              <a:rPr lang="en-GB" sz="2400" dirty="0" err="1" smtClean="0">
                <a:latin typeface="Arial" charset="0"/>
                <a:cs typeface="Arial" charset="0"/>
              </a:rPr>
              <a:t>odchylný</a:t>
            </a:r>
            <a:r>
              <a:rPr lang="en-GB" sz="2400" dirty="0" smtClean="0">
                <a:latin typeface="Arial" charset="0"/>
                <a:cs typeface="Arial" charset="0"/>
              </a:rPr>
              <a:t> </a:t>
            </a:r>
            <a:r>
              <a:rPr lang="en-GB" sz="2400" dirty="0" err="1" smtClean="0">
                <a:latin typeface="Arial" charset="0"/>
                <a:cs typeface="Arial" charset="0"/>
              </a:rPr>
              <a:t>od</a:t>
            </a:r>
            <a:r>
              <a:rPr lang="en-GB" sz="2400" dirty="0" smtClean="0">
                <a:latin typeface="Arial" charset="0"/>
                <a:cs typeface="Arial" charset="0"/>
              </a:rPr>
              <a:t> </a:t>
            </a:r>
            <a:r>
              <a:rPr lang="en-GB" sz="2400" dirty="0" err="1" smtClean="0">
                <a:latin typeface="Arial" charset="0"/>
                <a:cs typeface="Arial" charset="0"/>
              </a:rPr>
              <a:t>výchozího</a:t>
            </a:r>
            <a:r>
              <a:rPr lang="en-GB" sz="2400" dirty="0" smtClean="0">
                <a:latin typeface="Arial" charset="0"/>
                <a:cs typeface="Arial" charset="0"/>
              </a:rPr>
              <a:t> </a:t>
            </a:r>
            <a:r>
              <a:rPr lang="en-GB" sz="2400" dirty="0" err="1" smtClean="0">
                <a:latin typeface="Arial" charset="0"/>
                <a:cs typeface="Arial" charset="0"/>
              </a:rPr>
              <a:t>stavu</a:t>
            </a:r>
            <a:r>
              <a:rPr lang="en-GB" sz="2400" dirty="0" smtClean="0">
                <a:latin typeface="Arial" charset="0"/>
                <a:cs typeface="Arial" charset="0"/>
              </a:rPr>
              <a:t>, </a:t>
            </a:r>
            <a:r>
              <a:rPr lang="en-GB" sz="2400" dirty="0" err="1" smtClean="0">
                <a:latin typeface="Arial" charset="0"/>
                <a:cs typeface="Arial" charset="0"/>
              </a:rPr>
              <a:t>který</a:t>
            </a:r>
            <a:r>
              <a:rPr lang="en-GB" sz="2400" dirty="0" smtClean="0">
                <a:latin typeface="Arial" charset="0"/>
                <a:cs typeface="Arial" charset="0"/>
              </a:rPr>
              <a:t> je </a:t>
            </a:r>
            <a:r>
              <a:rPr lang="en-GB" sz="2400" dirty="0" err="1" smtClean="0">
                <a:latin typeface="Arial" charset="0"/>
                <a:cs typeface="Arial" charset="0"/>
              </a:rPr>
              <a:t>rovněž</a:t>
            </a:r>
            <a:r>
              <a:rPr lang="en-GB" sz="2400" dirty="0" smtClean="0">
                <a:latin typeface="Arial" charset="0"/>
                <a:cs typeface="Arial" charset="0"/>
              </a:rPr>
              <a:t> </a:t>
            </a:r>
            <a:r>
              <a:rPr lang="en-GB" sz="2400" dirty="0" err="1" smtClean="0">
                <a:latin typeface="Arial" charset="0"/>
                <a:cs typeface="Arial" charset="0"/>
              </a:rPr>
              <a:t>stabilní</a:t>
            </a:r>
            <a:r>
              <a:rPr lang="en-GB" sz="2400" dirty="0" smtClean="0">
                <a:latin typeface="Arial" charset="0"/>
                <a:cs typeface="Arial" charset="0"/>
              </a:rPr>
              <a:t> - </a:t>
            </a:r>
            <a:r>
              <a:rPr lang="en-GB" sz="2400" dirty="0" err="1" smtClean="0">
                <a:latin typeface="Arial" charset="0"/>
                <a:cs typeface="Arial" charset="0"/>
              </a:rPr>
              <a:t>tzv</a:t>
            </a:r>
            <a:r>
              <a:rPr lang="en-GB" sz="2400" dirty="0" smtClean="0">
                <a:latin typeface="Arial" charset="0"/>
                <a:cs typeface="Arial" charset="0"/>
              </a:rPr>
              <a:t>. </a:t>
            </a:r>
            <a:r>
              <a:rPr lang="en-GB" sz="2400" i="1" dirty="0" err="1" smtClean="0">
                <a:latin typeface="Arial" charset="0"/>
                <a:cs typeface="Arial" charset="0"/>
              </a:rPr>
              <a:t>ultrastabilní</a:t>
            </a:r>
            <a:r>
              <a:rPr lang="en-GB" sz="2400" i="1" dirty="0" smtClean="0">
                <a:latin typeface="Arial" charset="0"/>
                <a:cs typeface="Arial" charset="0"/>
              </a:rPr>
              <a:t> </a:t>
            </a:r>
            <a:r>
              <a:rPr lang="en-GB" sz="2400" i="1" dirty="0" err="1" smtClean="0">
                <a:latin typeface="Arial" charset="0"/>
                <a:cs typeface="Arial" charset="0"/>
              </a:rPr>
              <a:t>systém</a:t>
            </a:r>
            <a:r>
              <a:rPr lang="en-GB" sz="2400" dirty="0" smtClean="0">
                <a:latin typeface="Arial" charset="0"/>
                <a:cs typeface="Arial" charset="0"/>
              </a:rPr>
              <a:t>.</a:t>
            </a:r>
            <a:r>
              <a:rPr lang="en-GB" sz="2400" dirty="0" smtClean="0"/>
              <a:t>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Hodnocení předmětu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rtl="0"/>
            <a:r>
              <a:rPr lang="cs-CZ" sz="3200" b="0" i="0" u="none" strike="noStrik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10b První test v semestru</a:t>
            </a:r>
            <a:endParaRPr lang="cs-CZ" b="0" dirty="0" smtClean="0"/>
          </a:p>
          <a:p>
            <a:pPr rtl="0"/>
            <a:r>
              <a:rPr lang="cs-CZ" sz="3200" b="0" i="0" u="none" strike="noStrik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10b Druhý test v semestru</a:t>
            </a:r>
            <a:endParaRPr lang="cs-CZ" b="0" dirty="0" smtClean="0"/>
          </a:p>
          <a:p>
            <a:pPr rtl="0"/>
            <a:r>
              <a:rPr lang="cs-CZ" sz="3200" b="0" i="0" u="none" strike="noStrik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10b zadání semestrální</a:t>
            </a:r>
            <a:r>
              <a:rPr lang="cs-CZ" sz="3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práce do 10. týdne</a:t>
            </a:r>
            <a:endParaRPr lang="cs-CZ" b="0" dirty="0" smtClean="0"/>
          </a:p>
          <a:p>
            <a:pPr marL="34290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cs-CZ" sz="3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20b úlohy</a:t>
            </a:r>
          </a:p>
          <a:p>
            <a:pPr marL="34290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cs-CZ" sz="3200" b="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rtl="0"/>
            <a:r>
              <a:rPr lang="cs-CZ" sz="3200" b="0" i="0" u="none" strike="noStrik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20b prezentace </a:t>
            </a:r>
            <a:r>
              <a:rPr lang="cs-CZ" sz="3200" b="0" i="0" u="none" strike="noStrike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semestrálky</a:t>
            </a:r>
            <a:endParaRPr lang="cs-CZ" b="0" dirty="0" smtClean="0"/>
          </a:p>
          <a:p>
            <a:pPr rtl="0"/>
            <a:r>
              <a:rPr lang="cs-CZ" sz="3200" b="0" i="0" u="none" strike="noStrik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10b zkouška - implementace</a:t>
            </a:r>
            <a:endParaRPr lang="cs-CZ" b="0" dirty="0" smtClean="0"/>
          </a:p>
          <a:p>
            <a:r>
              <a:rPr lang="cs-CZ" sz="3200" b="0" i="0" u="none" strike="noStrik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20b zkouška teorie, 2 okruhy po 10b</a:t>
            </a:r>
          </a:p>
          <a:p>
            <a:endParaRPr lang="cs-CZ" sz="3200" b="0" i="0" u="none" strike="noStrike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>
              <a:buNone/>
            </a:pPr>
            <a:r>
              <a:rPr lang="cs-CZ" sz="3200" b="0" i="0" u="none" strike="noStrike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if</a:t>
            </a:r>
            <a:r>
              <a:rPr lang="cs-CZ" sz="3200" b="0" i="0" u="none" strike="noStrik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 &gt; 90 A, </a:t>
            </a:r>
            <a:r>
              <a:rPr lang="cs-CZ" sz="3200" b="0" i="0" u="none" strike="noStrike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elif</a:t>
            </a:r>
            <a:r>
              <a:rPr lang="cs-CZ" sz="3200" b="0" i="0" u="none" strike="noStrik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&gt; 80 B, </a:t>
            </a:r>
            <a:r>
              <a:rPr lang="cs-CZ" sz="3200" b="0" i="0" u="none" strike="noStrike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elif</a:t>
            </a:r>
            <a:r>
              <a:rPr lang="cs-CZ" sz="3200" b="0" i="0" u="none" strike="noStrik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&gt; 70 C, </a:t>
            </a:r>
            <a:r>
              <a:rPr lang="cs-CZ" sz="3200" b="0" i="0" u="none" strike="noStrike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elif</a:t>
            </a:r>
            <a:r>
              <a:rPr lang="cs-CZ" sz="3200" b="0" i="0" u="none" strike="noStrik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&gt; 50 E, </a:t>
            </a:r>
            <a:r>
              <a:rPr lang="cs-CZ" sz="3200" b="0" i="0" u="none" strike="noStrike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else</a:t>
            </a:r>
            <a:r>
              <a:rPr lang="cs-CZ" sz="3200" b="0" i="0" u="none" strike="noStrik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FAIL</a:t>
            </a:r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1"/>
          <p:cNvSpPr>
            <a:spLocks noGrp="1" noChangeArrowheads="1"/>
          </p:cNvSpPr>
          <p:nvPr>
            <p:ph type="title"/>
          </p:nvPr>
        </p:nvSpPr>
        <p:spPr>
          <a:xfrm>
            <a:off x="2819400" y="228600"/>
            <a:ext cx="5943600" cy="1219200"/>
          </a:xfrm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lnSpc>
                <a:spcPct val="100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GB" dirty="0" err="1" smtClean="0"/>
              <a:t>Modely</a:t>
            </a:r>
            <a:r>
              <a:rPr lang="en-GB" dirty="0" smtClean="0"/>
              <a:t> a </a:t>
            </a:r>
            <a:r>
              <a:rPr lang="en-GB" dirty="0" err="1" smtClean="0"/>
              <a:t>jejich</a:t>
            </a:r>
            <a:r>
              <a:rPr lang="en-GB" dirty="0" smtClean="0"/>
              <a:t> </a:t>
            </a:r>
            <a:r>
              <a:rPr lang="en-GB" dirty="0" err="1" smtClean="0"/>
              <a:t>popis</a:t>
            </a:r>
            <a:endParaRPr lang="en-GB" dirty="0" smtClean="0"/>
          </a:p>
        </p:txBody>
      </p:sp>
      <p:sp>
        <p:nvSpPr>
          <p:cNvPr id="47109" name="Rectangle 2"/>
          <p:cNvSpPr>
            <a:spLocks noGrp="1" noChangeArrowheads="1"/>
          </p:cNvSpPr>
          <p:nvPr>
            <p:ph idx="1"/>
          </p:nvPr>
        </p:nvSpPr>
        <p:spPr>
          <a:xfrm>
            <a:off x="304800" y="1981200"/>
            <a:ext cx="8458200" cy="4195763"/>
          </a:xfrm>
        </p:spPr>
        <p:txBody>
          <a:bodyPr/>
          <a:lstStyle/>
          <a:p>
            <a:pPr eaLnBrk="1" hangingPunct="1">
              <a:lnSpc>
                <a:spcPct val="100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i="1" smtClean="0">
                <a:cs typeface="Times New Roman" pitchFamily="16" charset="0"/>
              </a:rPr>
              <a:t>neformální popis</a:t>
            </a:r>
            <a:r>
              <a:rPr lang="en-GB" smtClean="0">
                <a:cs typeface="Times New Roman" pitchFamily="16" charset="0"/>
              </a:rPr>
              <a:t> - vychází z pochopení základních rysů a funkce reálného systému (je v přirozeném jazyku nebo používá blokových schémat);</a:t>
            </a:r>
          </a:p>
          <a:p>
            <a:pPr eaLnBrk="1" hangingPunct="1">
              <a:lnSpc>
                <a:spcPct val="100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i="1" smtClean="0">
                <a:cs typeface="Times New Roman" pitchFamily="16" charset="0"/>
              </a:rPr>
              <a:t>formální popis</a:t>
            </a:r>
            <a:r>
              <a:rPr lang="en-GB" smtClean="0">
                <a:cs typeface="Times New Roman" pitchFamily="16" charset="0"/>
              </a:rPr>
              <a:t> - vyjadřuje rysy a funkci modelu pomocí matematických prostředků, tj. </a:t>
            </a:r>
            <a:r>
              <a:rPr lang="en-GB" i="1" smtClean="0">
                <a:cs typeface="Times New Roman" pitchFamily="16" charset="0"/>
              </a:rPr>
              <a:t>matematický model</a:t>
            </a:r>
          </a:p>
          <a:p>
            <a:pPr eaLnBrk="1" hangingPunct="1">
              <a:lnSpc>
                <a:spcPct val="100000"/>
              </a:lnSpc>
              <a:buFont typeface="Times New Roman" pitchFamily="16" charset="0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endParaRPr lang="en-GB" i="1" smtClean="0">
              <a:cs typeface="Times New Roman" pitchFamily="16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1"/>
          <p:cNvSpPr>
            <a:spLocks noGrp="1" noChangeArrowheads="1"/>
          </p:cNvSpPr>
          <p:nvPr>
            <p:ph type="title"/>
          </p:nvPr>
        </p:nvSpPr>
        <p:spPr>
          <a:xfrm>
            <a:off x="2819400" y="228600"/>
            <a:ext cx="5943600" cy="1219200"/>
          </a:xfrm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lnSpc>
                <a:spcPct val="100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GB" dirty="0" err="1" smtClean="0"/>
              <a:t>Neformální</a:t>
            </a:r>
            <a:r>
              <a:rPr lang="en-GB" dirty="0" smtClean="0"/>
              <a:t> </a:t>
            </a:r>
            <a:r>
              <a:rPr lang="en-GB" dirty="0" err="1" smtClean="0"/>
              <a:t>popis</a:t>
            </a:r>
            <a:endParaRPr lang="en-GB" dirty="0" smtClean="0"/>
          </a:p>
        </p:txBody>
      </p:sp>
      <p:sp>
        <p:nvSpPr>
          <p:cNvPr id="48133" name="Rectangle 2"/>
          <p:cNvSpPr>
            <a:spLocks noGrp="1" noChangeArrowheads="1"/>
          </p:cNvSpPr>
          <p:nvPr>
            <p:ph idx="1"/>
          </p:nvPr>
        </p:nvSpPr>
        <p:spPr>
          <a:xfrm>
            <a:off x="304800" y="1981200"/>
            <a:ext cx="8458200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ts val="600"/>
              </a:spcBef>
              <a:buFont typeface="Arial" charset="0"/>
              <a:buChar char="•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sz="2400" i="1" smtClean="0">
                <a:latin typeface="Arial" charset="0"/>
                <a:cs typeface="Times New Roman" pitchFamily="16" charset="0"/>
              </a:rPr>
              <a:t>prvky</a:t>
            </a:r>
            <a:r>
              <a:rPr lang="en-GB" sz="2400" smtClean="0">
                <a:latin typeface="Arial" charset="0"/>
                <a:cs typeface="Times New Roman" pitchFamily="16" charset="0"/>
              </a:rPr>
              <a:t> - </a:t>
            </a:r>
            <a:r>
              <a:rPr lang="en-GB" sz="2400" smtClean="0">
                <a:latin typeface="Arial" charset="0"/>
              </a:rPr>
              <a:t>č</a:t>
            </a:r>
            <a:r>
              <a:rPr lang="en-GB" sz="2400" smtClean="0">
                <a:latin typeface="Arial" charset="0"/>
                <a:cs typeface="Times New Roman" pitchFamily="16" charset="0"/>
              </a:rPr>
              <a:t>ásti, ze kterých se skládají modelované objekty (systémy);</a:t>
            </a:r>
          </a:p>
          <a:p>
            <a:pPr eaLnBrk="1" hangingPunct="1">
              <a:lnSpc>
                <a:spcPct val="90000"/>
              </a:lnSpc>
              <a:spcBef>
                <a:spcPts val="600"/>
              </a:spcBef>
              <a:buFont typeface="Arial" charset="0"/>
              <a:buChar char="•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sz="2400" i="1" smtClean="0">
                <a:latin typeface="Arial" charset="0"/>
                <a:cs typeface="Times New Roman" pitchFamily="16" charset="0"/>
              </a:rPr>
              <a:t>prom</a:t>
            </a:r>
            <a:r>
              <a:rPr lang="en-GB" sz="2400" i="1" smtClean="0">
                <a:latin typeface="Arial" charset="0"/>
              </a:rPr>
              <a:t>ě</a:t>
            </a:r>
            <a:r>
              <a:rPr lang="en-GB" sz="2400" i="1" smtClean="0">
                <a:latin typeface="Arial" charset="0"/>
                <a:cs typeface="Times New Roman" pitchFamily="16" charset="0"/>
              </a:rPr>
              <a:t>nné</a:t>
            </a:r>
            <a:r>
              <a:rPr lang="en-GB" sz="2400" smtClean="0">
                <a:latin typeface="Arial" charset="0"/>
                <a:cs typeface="Times New Roman" pitchFamily="16" charset="0"/>
              </a:rPr>
              <a:t> - slou</a:t>
            </a:r>
            <a:r>
              <a:rPr lang="en-GB" sz="2400" smtClean="0">
                <a:latin typeface="Arial" charset="0"/>
              </a:rPr>
              <a:t>ž</a:t>
            </a:r>
            <a:r>
              <a:rPr lang="en-GB" sz="2400" smtClean="0">
                <a:latin typeface="Arial" charset="0"/>
                <a:cs typeface="Times New Roman" pitchFamily="16" charset="0"/>
              </a:rPr>
              <a:t>í k popisu stavu prvk</a:t>
            </a:r>
            <a:r>
              <a:rPr lang="en-GB" sz="2400" smtClean="0">
                <a:latin typeface="Arial" charset="0"/>
              </a:rPr>
              <a:t>ů</a:t>
            </a:r>
            <a:r>
              <a:rPr lang="en-GB" sz="2400" smtClean="0">
                <a:latin typeface="Arial" charset="0"/>
                <a:cs typeface="Times New Roman" pitchFamily="16" charset="0"/>
              </a:rPr>
              <a:t> systému a jejich vývoje v </a:t>
            </a:r>
            <a:r>
              <a:rPr lang="en-GB" sz="2400" smtClean="0">
                <a:latin typeface="Arial" charset="0"/>
              </a:rPr>
              <a:t>č</a:t>
            </a:r>
            <a:r>
              <a:rPr lang="en-GB" sz="2400" smtClean="0">
                <a:latin typeface="Arial" charset="0"/>
                <a:cs typeface="Times New Roman" pitchFamily="16" charset="0"/>
              </a:rPr>
              <a:t>ase;</a:t>
            </a:r>
          </a:p>
          <a:p>
            <a:pPr eaLnBrk="1" hangingPunct="1">
              <a:lnSpc>
                <a:spcPct val="90000"/>
              </a:lnSpc>
              <a:spcBef>
                <a:spcPts val="600"/>
              </a:spcBef>
              <a:buFont typeface="Arial" charset="0"/>
              <a:buChar char="•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sz="2400" i="1" smtClean="0">
                <a:latin typeface="Arial" charset="0"/>
                <a:cs typeface="Times New Roman" pitchFamily="16" charset="0"/>
              </a:rPr>
              <a:t>parametry</a:t>
            </a:r>
            <a:r>
              <a:rPr lang="en-GB" sz="2400" smtClean="0">
                <a:latin typeface="Arial" charset="0"/>
                <a:cs typeface="Times New Roman" pitchFamily="16" charset="0"/>
              </a:rPr>
              <a:t> - zpravidla neprom</a:t>
            </a:r>
            <a:r>
              <a:rPr lang="en-GB" sz="2400" smtClean="0">
                <a:latin typeface="Arial" charset="0"/>
              </a:rPr>
              <a:t>ě</a:t>
            </a:r>
            <a:r>
              <a:rPr lang="en-GB" sz="2400" smtClean="0">
                <a:latin typeface="Arial" charset="0"/>
                <a:cs typeface="Times New Roman" pitchFamily="16" charset="0"/>
              </a:rPr>
              <a:t>nné (konstantní) charakteristiky prvk</a:t>
            </a:r>
            <a:r>
              <a:rPr lang="en-GB" sz="2400" smtClean="0">
                <a:latin typeface="Arial" charset="0"/>
              </a:rPr>
              <a:t>ů</a:t>
            </a:r>
            <a:r>
              <a:rPr lang="en-GB" sz="2400" smtClean="0">
                <a:latin typeface="Arial" charset="0"/>
                <a:cs typeface="Times New Roman" pitchFamily="16" charset="0"/>
              </a:rPr>
              <a:t> a vazeb modelu;</a:t>
            </a:r>
          </a:p>
          <a:p>
            <a:pPr eaLnBrk="1" hangingPunct="1">
              <a:lnSpc>
                <a:spcPct val="90000"/>
              </a:lnSpc>
              <a:spcBef>
                <a:spcPts val="600"/>
              </a:spcBef>
              <a:buFont typeface="Arial" charset="0"/>
              <a:buChar char="•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sz="2400" i="1" smtClean="0">
                <a:latin typeface="Arial" charset="0"/>
                <a:cs typeface="Times New Roman" pitchFamily="16" charset="0"/>
              </a:rPr>
              <a:t>vazby</a:t>
            </a:r>
            <a:r>
              <a:rPr lang="en-GB" sz="2400" smtClean="0">
                <a:latin typeface="Arial" charset="0"/>
                <a:cs typeface="Times New Roman" pitchFamily="16" charset="0"/>
              </a:rPr>
              <a:t> - pravidla, dle kterých se prvky navzájem ovliv</a:t>
            </a:r>
            <a:r>
              <a:rPr lang="en-GB" sz="2400" smtClean="0">
                <a:latin typeface="Arial" charset="0"/>
              </a:rPr>
              <a:t>ň</a:t>
            </a:r>
            <a:r>
              <a:rPr lang="en-GB" sz="2400" smtClean="0">
                <a:latin typeface="Arial" charset="0"/>
                <a:cs typeface="Times New Roman" pitchFamily="16" charset="0"/>
              </a:rPr>
              <a:t>ují (p</a:t>
            </a:r>
            <a:r>
              <a:rPr lang="en-GB" sz="2400" smtClean="0">
                <a:latin typeface="Arial" charset="0"/>
              </a:rPr>
              <a:t>ř</a:t>
            </a:r>
            <a:r>
              <a:rPr lang="en-GB" sz="2400" smtClean="0">
                <a:latin typeface="Arial" charset="0"/>
                <a:cs typeface="Times New Roman" pitchFamily="16" charset="0"/>
              </a:rPr>
              <a:t>ípadn</a:t>
            </a:r>
            <a:r>
              <a:rPr lang="en-GB" sz="2400" smtClean="0">
                <a:latin typeface="Arial" charset="0"/>
              </a:rPr>
              <a:t>ě</a:t>
            </a:r>
            <a:r>
              <a:rPr lang="en-GB" sz="2400" smtClean="0">
                <a:latin typeface="Arial" charset="0"/>
                <a:cs typeface="Times New Roman" pitchFamily="16" charset="0"/>
              </a:rPr>
              <a:t> m</a:t>
            </a:r>
            <a:r>
              <a:rPr lang="en-GB" sz="2400" smtClean="0">
                <a:latin typeface="Arial" charset="0"/>
              </a:rPr>
              <a:t>ě</a:t>
            </a:r>
            <a:r>
              <a:rPr lang="en-GB" sz="2400" smtClean="0">
                <a:latin typeface="Arial" charset="0"/>
                <a:cs typeface="Times New Roman" pitchFamily="16" charset="0"/>
              </a:rPr>
              <a:t>ní své parametry) a tak ur</a:t>
            </a:r>
            <a:r>
              <a:rPr lang="en-GB" sz="2400" smtClean="0">
                <a:latin typeface="Arial" charset="0"/>
              </a:rPr>
              <a:t>č</a:t>
            </a:r>
            <a:r>
              <a:rPr lang="en-GB" sz="2400" smtClean="0">
                <a:latin typeface="Arial" charset="0"/>
                <a:cs typeface="Times New Roman" pitchFamily="16" charset="0"/>
              </a:rPr>
              <a:t>ují vývoj chování v </a:t>
            </a:r>
            <a:r>
              <a:rPr lang="en-GB" sz="2400" smtClean="0">
                <a:latin typeface="Arial" charset="0"/>
              </a:rPr>
              <a:t>č</a:t>
            </a:r>
            <a:r>
              <a:rPr lang="en-GB" sz="2400" smtClean="0">
                <a:latin typeface="Arial" charset="0"/>
                <a:cs typeface="Times New Roman" pitchFamily="16" charset="0"/>
              </a:rPr>
              <a:t>ase;</a:t>
            </a:r>
          </a:p>
          <a:p>
            <a:pPr eaLnBrk="1" hangingPunct="1">
              <a:lnSpc>
                <a:spcPct val="90000"/>
              </a:lnSpc>
              <a:spcBef>
                <a:spcPts val="600"/>
              </a:spcBef>
              <a:buFont typeface="Arial" charset="0"/>
              <a:buChar char="•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sz="2400" i="1" smtClean="0">
                <a:latin typeface="Arial" charset="0"/>
                <a:cs typeface="Times New Roman" pitchFamily="16" charset="0"/>
              </a:rPr>
              <a:t>základní p</a:t>
            </a:r>
            <a:r>
              <a:rPr lang="en-GB" sz="2400" i="1" smtClean="0">
                <a:latin typeface="Arial" charset="0"/>
              </a:rPr>
              <a:t>ř</a:t>
            </a:r>
            <a:r>
              <a:rPr lang="en-GB" sz="2400" i="1" smtClean="0">
                <a:latin typeface="Arial" charset="0"/>
                <a:cs typeface="Times New Roman" pitchFamily="16" charset="0"/>
              </a:rPr>
              <a:t>edpoklady</a:t>
            </a:r>
            <a:r>
              <a:rPr lang="en-GB" sz="2400" smtClean="0">
                <a:latin typeface="Arial" charset="0"/>
                <a:cs typeface="Times New Roman" pitchFamily="16" charset="0"/>
              </a:rPr>
              <a:t> (</a:t>
            </a:r>
            <a:r>
              <a:rPr lang="en-GB" sz="2400" i="1" smtClean="0">
                <a:latin typeface="Arial" charset="0"/>
                <a:cs typeface="Times New Roman" pitchFamily="16" charset="0"/>
              </a:rPr>
              <a:t>po</a:t>
            </a:r>
            <a:r>
              <a:rPr lang="en-GB" sz="2400" i="1" smtClean="0">
                <a:latin typeface="Arial" charset="0"/>
              </a:rPr>
              <a:t>č</a:t>
            </a:r>
            <a:r>
              <a:rPr lang="en-GB" sz="2400" i="1" smtClean="0">
                <a:latin typeface="Arial" charset="0"/>
                <a:cs typeface="Times New Roman" pitchFamily="16" charset="0"/>
              </a:rPr>
              <a:t>áteční podmínky</a:t>
            </a:r>
            <a:r>
              <a:rPr lang="en-GB" sz="2400" smtClean="0">
                <a:latin typeface="Arial" charset="0"/>
                <a:cs typeface="Times New Roman" pitchFamily="16" charset="0"/>
              </a:rPr>
              <a:t>) - vyplývají ze specifikace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1"/>
          <p:cNvSpPr>
            <a:spLocks noGrp="1" noChangeArrowheads="1"/>
          </p:cNvSpPr>
          <p:nvPr>
            <p:ph type="title"/>
          </p:nvPr>
        </p:nvSpPr>
        <p:spPr>
          <a:xfrm>
            <a:off x="2819400" y="228600"/>
            <a:ext cx="5943600" cy="1219200"/>
          </a:xfrm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lnSpc>
                <a:spcPct val="100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GB" dirty="0" err="1" smtClean="0"/>
              <a:t>Neformální</a:t>
            </a:r>
            <a:r>
              <a:rPr lang="en-GB" dirty="0" smtClean="0"/>
              <a:t> </a:t>
            </a:r>
            <a:r>
              <a:rPr lang="en-GB" dirty="0" err="1" smtClean="0"/>
              <a:t>popis</a:t>
            </a:r>
            <a:endParaRPr lang="en-GB" dirty="0" smtClean="0"/>
          </a:p>
        </p:txBody>
      </p:sp>
      <p:sp>
        <p:nvSpPr>
          <p:cNvPr id="49157" name="Rectangle 2"/>
          <p:cNvSpPr>
            <a:spLocks noGrp="1" noChangeArrowheads="1"/>
          </p:cNvSpPr>
          <p:nvPr>
            <p:ph idx="1"/>
          </p:nvPr>
        </p:nvSpPr>
        <p:spPr>
          <a:xfrm>
            <a:off x="304800" y="1981200"/>
            <a:ext cx="8458200" cy="4114800"/>
          </a:xfrm>
        </p:spPr>
        <p:txBody>
          <a:bodyPr/>
          <a:lstStyle/>
          <a:p>
            <a:pPr eaLnBrk="1" hangingPunct="1">
              <a:lnSpc>
                <a:spcPct val="100000"/>
              </a:lnSpc>
              <a:spcBef>
                <a:spcPts val="700"/>
              </a:spcBef>
              <a:buFont typeface="Arial" charset="0"/>
              <a:buChar char="•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sz="2800" smtClean="0">
                <a:latin typeface="Arial" charset="0"/>
              </a:rPr>
              <a:t>p</a:t>
            </a:r>
            <a:r>
              <a:rPr lang="en-GB" sz="2800" smtClean="0">
                <a:latin typeface="Arial" charset="0"/>
                <a:cs typeface="Arial" charset="0"/>
              </a:rPr>
              <a:t>ro výběr prvků, parametrů i vazeb nejsou žádná, předem známá pravidla, která by určovala optimální postup. Rozlišujeme však dva principiálně různé přístupy jak hledat vhodný popis modelu - přístup </a:t>
            </a:r>
            <a:r>
              <a:rPr lang="en-GB" sz="2800" i="1" smtClean="0">
                <a:latin typeface="Arial" charset="0"/>
                <a:cs typeface="Arial" charset="0"/>
              </a:rPr>
              <a:t>deduktivní</a:t>
            </a:r>
            <a:r>
              <a:rPr lang="en-GB" sz="2800" smtClean="0">
                <a:latin typeface="Arial" charset="0"/>
                <a:cs typeface="Arial" charset="0"/>
              </a:rPr>
              <a:t> a </a:t>
            </a:r>
            <a:r>
              <a:rPr lang="en-GB" sz="2800" i="1" smtClean="0">
                <a:latin typeface="Arial" charset="0"/>
                <a:cs typeface="Arial" charset="0"/>
              </a:rPr>
              <a:t>induktivní</a:t>
            </a:r>
            <a:r>
              <a:rPr lang="en-GB" sz="2800" smtClean="0">
                <a:latin typeface="Arial" charset="0"/>
                <a:cs typeface="Arial" charset="0"/>
              </a:rPr>
              <a:t>.</a:t>
            </a:r>
          </a:p>
          <a:p>
            <a:pPr eaLnBrk="1" hangingPunct="1">
              <a:lnSpc>
                <a:spcPct val="100000"/>
              </a:lnSpc>
              <a:spcBef>
                <a:spcPts val="700"/>
              </a:spcBef>
              <a:buFont typeface="Arial" charset="0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sz="2800" smtClean="0">
                <a:latin typeface="Arial" charset="0"/>
                <a:cs typeface="Arial" charset="0"/>
              </a:rPr>
              <a:t> </a:t>
            </a:r>
          </a:p>
          <a:p>
            <a:pPr eaLnBrk="1" hangingPunct="1">
              <a:lnSpc>
                <a:spcPct val="100000"/>
              </a:lnSpc>
              <a:spcBef>
                <a:spcPts val="700"/>
              </a:spcBef>
              <a:buFont typeface="Arial" charset="0"/>
              <a:buChar char="•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sz="2800" smtClean="0">
                <a:latin typeface="Arial" charset="0"/>
              </a:rPr>
              <a:t>s</a:t>
            </a:r>
            <a:r>
              <a:rPr lang="en-GB" sz="2800" smtClean="0">
                <a:latin typeface="Arial" charset="0"/>
                <a:cs typeface="Arial" charset="0"/>
              </a:rPr>
              <a:t>truktura modelu by měla být přiměřená struktuře reálného objektu, výběr se může přizpůsobovat úrovni znalostí objektu.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1"/>
          <p:cNvSpPr>
            <a:spLocks noGrp="1" noChangeArrowheads="1"/>
          </p:cNvSpPr>
          <p:nvPr>
            <p:ph type="title"/>
          </p:nvPr>
        </p:nvSpPr>
        <p:spPr>
          <a:xfrm>
            <a:off x="2819400" y="228600"/>
            <a:ext cx="5943600" cy="1219200"/>
          </a:xfrm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lnSpc>
                <a:spcPct val="100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GB" dirty="0" err="1" smtClean="0"/>
              <a:t>Neformální</a:t>
            </a:r>
            <a:r>
              <a:rPr lang="en-GB" dirty="0" smtClean="0"/>
              <a:t> </a:t>
            </a:r>
            <a:r>
              <a:rPr lang="en-GB" dirty="0" err="1" smtClean="0"/>
              <a:t>popis</a:t>
            </a:r>
            <a:endParaRPr lang="en-GB" dirty="0" smtClean="0"/>
          </a:p>
        </p:txBody>
      </p:sp>
      <p:sp>
        <p:nvSpPr>
          <p:cNvPr id="50181" name="Rectangle 2"/>
          <p:cNvSpPr>
            <a:spLocks noGrp="1" noChangeArrowheads="1"/>
          </p:cNvSpPr>
          <p:nvPr>
            <p:ph idx="1"/>
          </p:nvPr>
        </p:nvSpPr>
        <p:spPr>
          <a:xfrm>
            <a:off x="304800" y="1981200"/>
            <a:ext cx="8458200" cy="4114800"/>
          </a:xfrm>
        </p:spPr>
        <p:txBody>
          <a:bodyPr/>
          <a:lstStyle/>
          <a:p>
            <a:pPr eaLnBrk="1" hangingPunct="1">
              <a:lnSpc>
                <a:spcPct val="100000"/>
              </a:lnSpc>
              <a:spcBef>
                <a:spcPts val="700"/>
              </a:spcBef>
              <a:buFont typeface="Arial" charset="0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sz="2800" dirty="0" err="1" smtClean="0">
                <a:latin typeface="Arial" charset="0"/>
              </a:rPr>
              <a:t>může</a:t>
            </a:r>
            <a:r>
              <a:rPr lang="en-GB" sz="2800" dirty="0" smtClean="0">
                <a:latin typeface="Arial" charset="0"/>
              </a:rPr>
              <a:t> </a:t>
            </a:r>
            <a:r>
              <a:rPr lang="en-GB" sz="2800" dirty="0" err="1" smtClean="0">
                <a:latin typeface="Arial" charset="0"/>
              </a:rPr>
              <a:t>být</a:t>
            </a:r>
            <a:r>
              <a:rPr lang="en-GB" sz="2800" dirty="0" smtClean="0">
                <a:latin typeface="Arial" charset="0"/>
              </a:rPr>
              <a:t>:</a:t>
            </a:r>
          </a:p>
          <a:p>
            <a:pPr eaLnBrk="1" hangingPunct="1">
              <a:lnSpc>
                <a:spcPct val="100000"/>
              </a:lnSpc>
              <a:spcBef>
                <a:spcPts val="700"/>
              </a:spcBef>
              <a:buFont typeface="Arial" charset="0"/>
              <a:buChar char="•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sz="2800" i="1" dirty="0" err="1" smtClean="0">
                <a:latin typeface="Arial" charset="0"/>
                <a:cs typeface="Times New Roman" pitchFamily="16" charset="0"/>
              </a:rPr>
              <a:t>neúplný</a:t>
            </a:r>
            <a:r>
              <a:rPr lang="en-GB" sz="2800" dirty="0" smtClean="0">
                <a:latin typeface="Arial" charset="0"/>
                <a:cs typeface="Times New Roman" pitchFamily="16" charset="0"/>
              </a:rPr>
              <a:t> - </a:t>
            </a:r>
            <a:r>
              <a:rPr lang="en-GB" sz="2800" dirty="0" err="1" smtClean="0">
                <a:latin typeface="Arial" charset="0"/>
                <a:cs typeface="Times New Roman" pitchFamily="16" charset="0"/>
              </a:rPr>
              <a:t>neošet</a:t>
            </a:r>
            <a:r>
              <a:rPr lang="en-GB" sz="2800" dirty="0" err="1" smtClean="0">
                <a:latin typeface="Arial" charset="0"/>
              </a:rPr>
              <a:t>ř</a:t>
            </a:r>
            <a:r>
              <a:rPr lang="en-GB" sz="2800" dirty="0" err="1" smtClean="0">
                <a:latin typeface="Arial" charset="0"/>
                <a:cs typeface="Times New Roman" pitchFamily="16" charset="0"/>
              </a:rPr>
              <a:t>uje</a:t>
            </a:r>
            <a:r>
              <a:rPr lang="en-GB" sz="2800" dirty="0" smtClean="0">
                <a:latin typeface="Arial" charset="0"/>
                <a:cs typeface="Times New Roman" pitchFamily="16" charset="0"/>
              </a:rPr>
              <a:t> </a:t>
            </a:r>
            <a:r>
              <a:rPr lang="en-GB" sz="2800" dirty="0" err="1" smtClean="0">
                <a:latin typeface="Arial" charset="0"/>
                <a:cs typeface="Times New Roman" pitchFamily="16" charset="0"/>
              </a:rPr>
              <a:t>všechny</a:t>
            </a:r>
            <a:r>
              <a:rPr lang="en-GB" sz="2800" dirty="0" smtClean="0">
                <a:latin typeface="Arial" charset="0"/>
                <a:cs typeface="Times New Roman" pitchFamily="16" charset="0"/>
              </a:rPr>
              <a:t> </a:t>
            </a:r>
            <a:r>
              <a:rPr lang="en-GB" sz="2800" dirty="0" err="1" smtClean="0">
                <a:latin typeface="Arial" charset="0"/>
                <a:cs typeface="Times New Roman" pitchFamily="16" charset="0"/>
              </a:rPr>
              <a:t>reáln</a:t>
            </a:r>
            <a:r>
              <a:rPr lang="en-GB" sz="2800" dirty="0" err="1" smtClean="0">
                <a:latin typeface="Arial" charset="0"/>
              </a:rPr>
              <a:t>ě</a:t>
            </a:r>
            <a:r>
              <a:rPr lang="en-GB" sz="2800" dirty="0" smtClean="0">
                <a:latin typeface="Arial" charset="0"/>
                <a:cs typeface="Times New Roman" pitchFamily="16" charset="0"/>
              </a:rPr>
              <a:t> </a:t>
            </a:r>
            <a:r>
              <a:rPr lang="en-GB" sz="2800" dirty="0" err="1" smtClean="0">
                <a:latin typeface="Arial" charset="0"/>
                <a:cs typeface="Times New Roman" pitchFamily="16" charset="0"/>
              </a:rPr>
              <a:t>mo</a:t>
            </a:r>
            <a:r>
              <a:rPr lang="en-GB" sz="2800" dirty="0" err="1" smtClean="0">
                <a:latin typeface="Arial" charset="0"/>
              </a:rPr>
              <a:t>ž</a:t>
            </a:r>
            <a:r>
              <a:rPr lang="en-GB" sz="2800" dirty="0" err="1" smtClean="0">
                <a:latin typeface="Arial" charset="0"/>
                <a:cs typeface="Times New Roman" pitchFamily="16" charset="0"/>
              </a:rPr>
              <a:t>né</a:t>
            </a:r>
            <a:r>
              <a:rPr lang="en-GB" sz="2800" dirty="0" smtClean="0">
                <a:latin typeface="Arial" charset="0"/>
                <a:cs typeface="Times New Roman" pitchFamily="16" charset="0"/>
              </a:rPr>
              <a:t> </a:t>
            </a:r>
            <a:r>
              <a:rPr lang="en-GB" sz="2800" dirty="0" err="1" smtClean="0">
                <a:latin typeface="Arial" charset="0"/>
                <a:cs typeface="Times New Roman" pitchFamily="16" charset="0"/>
              </a:rPr>
              <a:t>situace</a:t>
            </a:r>
            <a:r>
              <a:rPr lang="en-GB" sz="2800" dirty="0" smtClean="0">
                <a:latin typeface="Arial" charset="0"/>
                <a:cs typeface="Times New Roman" pitchFamily="16" charset="0"/>
              </a:rPr>
              <a:t>;</a:t>
            </a:r>
          </a:p>
          <a:p>
            <a:pPr eaLnBrk="1" hangingPunct="1">
              <a:lnSpc>
                <a:spcPct val="100000"/>
              </a:lnSpc>
              <a:spcBef>
                <a:spcPts val="700"/>
              </a:spcBef>
              <a:buFont typeface="Arial" charset="0"/>
              <a:buChar char="•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sz="2800" i="1" dirty="0" err="1" smtClean="0">
                <a:latin typeface="Arial" charset="0"/>
                <a:cs typeface="Times New Roman" pitchFamily="16" charset="0"/>
              </a:rPr>
              <a:t>nekonzistentní</a:t>
            </a:r>
            <a:r>
              <a:rPr lang="en-GB" sz="2800" dirty="0" smtClean="0">
                <a:latin typeface="Arial" charset="0"/>
                <a:cs typeface="Times New Roman" pitchFamily="16" charset="0"/>
              </a:rPr>
              <a:t> - </a:t>
            </a:r>
            <a:r>
              <a:rPr lang="en-GB" sz="2800" dirty="0" err="1" smtClean="0">
                <a:latin typeface="Arial" charset="0"/>
                <a:cs typeface="Times New Roman" pitchFamily="16" charset="0"/>
              </a:rPr>
              <a:t>postup</a:t>
            </a:r>
            <a:r>
              <a:rPr lang="en-GB" sz="2800" dirty="0" smtClean="0">
                <a:latin typeface="Arial" charset="0"/>
                <a:cs typeface="Times New Roman" pitchFamily="16" charset="0"/>
              </a:rPr>
              <a:t> </a:t>
            </a:r>
            <a:r>
              <a:rPr lang="en-GB" sz="2800" dirty="0" err="1" smtClean="0">
                <a:latin typeface="Arial" charset="0"/>
                <a:cs typeface="Times New Roman" pitchFamily="16" charset="0"/>
              </a:rPr>
              <a:t>vede</a:t>
            </a:r>
            <a:r>
              <a:rPr lang="en-GB" sz="2800" dirty="0" smtClean="0">
                <a:latin typeface="Arial" charset="0"/>
                <a:cs typeface="Times New Roman" pitchFamily="16" charset="0"/>
              </a:rPr>
              <a:t> k </a:t>
            </a:r>
            <a:r>
              <a:rPr lang="en-GB" sz="2800" dirty="0" err="1" smtClean="0">
                <a:latin typeface="Arial" charset="0"/>
                <a:cs typeface="Times New Roman" pitchFamily="16" charset="0"/>
              </a:rPr>
              <a:t>ur</a:t>
            </a:r>
            <a:r>
              <a:rPr lang="en-GB" sz="2800" dirty="0" err="1" smtClean="0">
                <a:latin typeface="Arial" charset="0"/>
              </a:rPr>
              <a:t>č</a:t>
            </a:r>
            <a:r>
              <a:rPr lang="en-GB" sz="2800" dirty="0" err="1" smtClean="0">
                <a:latin typeface="Arial" charset="0"/>
                <a:cs typeface="Times New Roman" pitchFamily="16" charset="0"/>
              </a:rPr>
              <a:t>itému</a:t>
            </a:r>
            <a:r>
              <a:rPr lang="en-GB" sz="2800" dirty="0" smtClean="0">
                <a:latin typeface="Arial" charset="0"/>
                <a:cs typeface="Times New Roman" pitchFamily="16" charset="0"/>
              </a:rPr>
              <a:t> </a:t>
            </a:r>
            <a:r>
              <a:rPr lang="en-GB" sz="2800" dirty="0" err="1" smtClean="0">
                <a:latin typeface="Arial" charset="0"/>
              </a:rPr>
              <a:t>ř</a:t>
            </a:r>
            <a:r>
              <a:rPr lang="en-GB" sz="2800" dirty="0" err="1" smtClean="0">
                <a:latin typeface="Arial" charset="0"/>
                <a:cs typeface="Times New Roman" pitchFamily="16" charset="0"/>
              </a:rPr>
              <a:t>ešení</a:t>
            </a:r>
            <a:r>
              <a:rPr lang="en-GB" sz="2800" dirty="0" smtClean="0">
                <a:latin typeface="Arial" charset="0"/>
                <a:cs typeface="Times New Roman" pitchFamily="16" charset="0"/>
              </a:rPr>
              <a:t> </a:t>
            </a:r>
            <a:r>
              <a:rPr lang="en-GB" sz="2800" dirty="0" err="1" smtClean="0">
                <a:latin typeface="Arial" charset="0"/>
                <a:cs typeface="Times New Roman" pitchFamily="16" charset="0"/>
              </a:rPr>
              <a:t>dané</a:t>
            </a:r>
            <a:r>
              <a:rPr lang="en-GB" sz="2800" dirty="0" smtClean="0">
                <a:latin typeface="Arial" charset="0"/>
                <a:cs typeface="Times New Roman" pitchFamily="16" charset="0"/>
              </a:rPr>
              <a:t> </a:t>
            </a:r>
            <a:r>
              <a:rPr lang="en-GB" sz="2800" dirty="0" err="1" smtClean="0">
                <a:latin typeface="Arial" charset="0"/>
                <a:cs typeface="Times New Roman" pitchFamily="16" charset="0"/>
              </a:rPr>
              <a:t>situace</a:t>
            </a:r>
            <a:r>
              <a:rPr lang="en-GB" sz="2800" dirty="0" smtClean="0">
                <a:latin typeface="Arial" charset="0"/>
                <a:cs typeface="Times New Roman" pitchFamily="16" charset="0"/>
              </a:rPr>
              <a:t> </a:t>
            </a:r>
            <a:r>
              <a:rPr lang="en-GB" sz="2800" dirty="0" err="1" smtClean="0">
                <a:latin typeface="Arial" charset="0"/>
                <a:cs typeface="Times New Roman" pitchFamily="16" charset="0"/>
              </a:rPr>
              <a:t>i</a:t>
            </a:r>
            <a:r>
              <a:rPr lang="en-GB" sz="2800" dirty="0" smtClean="0">
                <a:latin typeface="Arial" charset="0"/>
                <a:cs typeface="Times New Roman" pitchFamily="16" charset="0"/>
              </a:rPr>
              <a:t> k </a:t>
            </a:r>
            <a:r>
              <a:rPr lang="en-GB" sz="2800" dirty="0" err="1" smtClean="0">
                <a:latin typeface="Arial" charset="0"/>
                <a:cs typeface="Times New Roman" pitchFamily="16" charset="0"/>
              </a:rPr>
              <a:t>jeho</a:t>
            </a:r>
            <a:r>
              <a:rPr lang="en-GB" sz="2800" dirty="0" smtClean="0">
                <a:latin typeface="Arial" charset="0"/>
                <a:cs typeface="Times New Roman" pitchFamily="16" charset="0"/>
              </a:rPr>
              <a:t> </a:t>
            </a:r>
            <a:r>
              <a:rPr lang="en-GB" sz="2800" dirty="0" err="1" smtClean="0">
                <a:latin typeface="Arial" charset="0"/>
                <a:cs typeface="Times New Roman" pitchFamily="16" charset="0"/>
              </a:rPr>
              <a:t>opaku</a:t>
            </a:r>
            <a:r>
              <a:rPr lang="en-GB" sz="2800" dirty="0" smtClean="0">
                <a:latin typeface="Arial" charset="0"/>
                <a:cs typeface="Times New Roman" pitchFamily="16" charset="0"/>
              </a:rPr>
              <a:t>;</a:t>
            </a:r>
          </a:p>
          <a:p>
            <a:pPr eaLnBrk="1" hangingPunct="1">
              <a:lnSpc>
                <a:spcPct val="100000"/>
              </a:lnSpc>
              <a:spcBef>
                <a:spcPts val="700"/>
              </a:spcBef>
              <a:buFont typeface="Arial" charset="0"/>
              <a:buChar char="•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sz="2800" i="1" dirty="0" err="1" smtClean="0">
                <a:latin typeface="Arial" charset="0"/>
                <a:cs typeface="Times New Roman" pitchFamily="16" charset="0"/>
              </a:rPr>
              <a:t>vícezna</a:t>
            </a:r>
            <a:r>
              <a:rPr lang="en-GB" sz="2800" i="1" dirty="0" err="1" smtClean="0">
                <a:latin typeface="Arial" charset="0"/>
              </a:rPr>
              <a:t>č</a:t>
            </a:r>
            <a:r>
              <a:rPr lang="en-GB" sz="2800" i="1" dirty="0" err="1" smtClean="0">
                <a:latin typeface="Arial" charset="0"/>
                <a:cs typeface="Times New Roman" pitchFamily="16" charset="0"/>
              </a:rPr>
              <a:t>ný</a:t>
            </a:r>
            <a:r>
              <a:rPr lang="en-GB" sz="2800" dirty="0" smtClean="0">
                <a:latin typeface="Arial" charset="0"/>
                <a:cs typeface="Times New Roman" pitchFamily="16" charset="0"/>
              </a:rPr>
              <a:t> - pro </a:t>
            </a:r>
            <a:r>
              <a:rPr lang="en-GB" sz="2800" dirty="0" err="1" smtClean="0">
                <a:latin typeface="Arial" charset="0"/>
                <a:cs typeface="Times New Roman" pitchFamily="16" charset="0"/>
              </a:rPr>
              <a:t>daný</a:t>
            </a:r>
            <a:r>
              <a:rPr lang="en-GB" sz="2800" dirty="0" smtClean="0">
                <a:latin typeface="Arial" charset="0"/>
                <a:cs typeface="Times New Roman" pitchFamily="16" charset="0"/>
              </a:rPr>
              <a:t> </a:t>
            </a:r>
            <a:r>
              <a:rPr lang="en-GB" sz="2800" dirty="0" err="1" smtClean="0">
                <a:latin typeface="Arial" charset="0"/>
                <a:cs typeface="Times New Roman" pitchFamily="16" charset="0"/>
              </a:rPr>
              <a:t>stav</a:t>
            </a:r>
            <a:r>
              <a:rPr lang="en-GB" sz="2800" dirty="0" smtClean="0">
                <a:latin typeface="Arial" charset="0"/>
                <a:cs typeface="Times New Roman" pitchFamily="16" charset="0"/>
              </a:rPr>
              <a:t> </a:t>
            </a:r>
            <a:r>
              <a:rPr lang="en-GB" sz="2800" dirty="0" err="1" smtClean="0">
                <a:latin typeface="Arial" charset="0"/>
                <a:cs typeface="Times New Roman" pitchFamily="16" charset="0"/>
              </a:rPr>
              <a:t>m</a:t>
            </a:r>
            <a:r>
              <a:rPr lang="en-GB" sz="2800" dirty="0" err="1" smtClean="0">
                <a:latin typeface="Arial" charset="0"/>
              </a:rPr>
              <a:t>ůž</a:t>
            </a:r>
            <a:r>
              <a:rPr lang="en-GB" sz="2800" dirty="0" err="1" smtClean="0">
                <a:latin typeface="Arial" charset="0"/>
                <a:cs typeface="Times New Roman" pitchFamily="16" charset="0"/>
              </a:rPr>
              <a:t>e</a:t>
            </a:r>
            <a:r>
              <a:rPr lang="en-GB" sz="2800" dirty="0" smtClean="0">
                <a:latin typeface="Arial" charset="0"/>
                <a:cs typeface="Times New Roman" pitchFamily="16" charset="0"/>
              </a:rPr>
              <a:t> </a:t>
            </a:r>
            <a:r>
              <a:rPr lang="en-GB" sz="2800" dirty="0" err="1" smtClean="0">
                <a:latin typeface="Arial" charset="0"/>
                <a:cs typeface="Times New Roman" pitchFamily="16" charset="0"/>
              </a:rPr>
              <a:t>nastat</a:t>
            </a:r>
            <a:r>
              <a:rPr lang="en-GB" sz="2800" dirty="0" smtClean="0">
                <a:latin typeface="Arial" charset="0"/>
                <a:cs typeface="Times New Roman" pitchFamily="16" charset="0"/>
              </a:rPr>
              <a:t> </a:t>
            </a:r>
            <a:r>
              <a:rPr lang="en-GB" sz="2800" dirty="0" err="1" smtClean="0">
                <a:latin typeface="Arial" charset="0"/>
                <a:cs typeface="Times New Roman" pitchFamily="16" charset="0"/>
              </a:rPr>
              <a:t>více</a:t>
            </a:r>
            <a:r>
              <a:rPr lang="en-GB" sz="2800" dirty="0" smtClean="0">
                <a:latin typeface="Arial" charset="0"/>
                <a:cs typeface="Times New Roman" pitchFamily="16" charset="0"/>
              </a:rPr>
              <a:t> </a:t>
            </a:r>
            <a:r>
              <a:rPr lang="en-GB" sz="2800" dirty="0" err="1" smtClean="0">
                <a:latin typeface="Arial" charset="0"/>
                <a:cs typeface="Times New Roman" pitchFamily="16" charset="0"/>
              </a:rPr>
              <a:t>alternativ</a:t>
            </a:r>
            <a:r>
              <a:rPr lang="en-GB" sz="2800" dirty="0" smtClean="0">
                <a:latin typeface="Arial" charset="0"/>
                <a:cs typeface="Times New Roman" pitchFamily="16" charset="0"/>
              </a:rPr>
              <a:t> </a:t>
            </a:r>
            <a:r>
              <a:rPr lang="en-GB" sz="2800" dirty="0" err="1" smtClean="0">
                <a:latin typeface="Arial" charset="0"/>
              </a:rPr>
              <a:t>ř</a:t>
            </a:r>
            <a:r>
              <a:rPr lang="en-GB" sz="2800" dirty="0" err="1" smtClean="0">
                <a:latin typeface="Arial" charset="0"/>
                <a:cs typeface="Times New Roman" pitchFamily="16" charset="0"/>
              </a:rPr>
              <a:t>ešení</a:t>
            </a:r>
            <a:r>
              <a:rPr lang="en-GB" sz="2800" dirty="0" smtClean="0">
                <a:latin typeface="Arial" charset="0"/>
              </a:rPr>
              <a:t>;</a:t>
            </a:r>
          </a:p>
          <a:p>
            <a:pPr eaLnBrk="1" hangingPunct="1">
              <a:lnSpc>
                <a:spcPct val="100000"/>
              </a:lnSpc>
              <a:spcBef>
                <a:spcPts val="700"/>
              </a:spcBef>
              <a:buFont typeface="Arial" charset="0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endParaRPr lang="en-GB" sz="2800" dirty="0" smtClean="0">
              <a:latin typeface="Arial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1"/>
          <p:cNvSpPr>
            <a:spLocks noGrp="1" noChangeArrowheads="1"/>
          </p:cNvSpPr>
          <p:nvPr>
            <p:ph type="title"/>
          </p:nvPr>
        </p:nvSpPr>
        <p:spPr>
          <a:xfrm>
            <a:off x="2051720" y="260648"/>
            <a:ext cx="5943600" cy="1435100"/>
          </a:xfrm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lnSpc>
                <a:spcPct val="100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dirty="0" err="1" smtClean="0"/>
              <a:t>Příklady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sz="3600" b="1" dirty="0" err="1" smtClean="0"/>
              <a:t>Forresterův</a:t>
            </a:r>
            <a:r>
              <a:rPr lang="en-GB" sz="3600" b="1" dirty="0" smtClean="0"/>
              <a:t> model </a:t>
            </a:r>
            <a:r>
              <a:rPr lang="en-GB" sz="3600" b="1" dirty="0" err="1" smtClean="0"/>
              <a:t>světa</a:t>
            </a:r>
            <a:r>
              <a:rPr lang="en-GB" dirty="0" smtClean="0"/>
              <a:t> </a:t>
            </a:r>
          </a:p>
        </p:txBody>
      </p:sp>
      <p:sp>
        <p:nvSpPr>
          <p:cNvPr id="51205" name="Rectangle 2"/>
          <p:cNvSpPr>
            <a:spLocks noGrp="1" noChangeArrowheads="1"/>
          </p:cNvSpPr>
          <p:nvPr>
            <p:ph idx="1"/>
          </p:nvPr>
        </p:nvSpPr>
        <p:spPr>
          <a:xfrm>
            <a:off x="304800" y="5486400"/>
            <a:ext cx="8458200" cy="609600"/>
          </a:xfrm>
        </p:spPr>
        <p:txBody>
          <a:bodyPr/>
          <a:lstStyle/>
          <a:p>
            <a:pPr algn="just" eaLnBrk="1" hangingPunct="1">
              <a:lnSpc>
                <a:spcPct val="100000"/>
              </a:lnSpc>
              <a:spcBef>
                <a:spcPts val="600"/>
              </a:spcBef>
              <a:buFont typeface="Arial" charset="0"/>
              <a:buNone/>
              <a:tabLst>
                <a:tab pos="338138" algn="l"/>
                <a:tab pos="904875" algn="l"/>
                <a:tab pos="1819275" algn="l"/>
                <a:tab pos="2733675" algn="l"/>
                <a:tab pos="3648075" algn="l"/>
                <a:tab pos="4562475" algn="l"/>
                <a:tab pos="5476875" algn="l"/>
                <a:tab pos="6391275" algn="l"/>
                <a:tab pos="7305675" algn="l"/>
                <a:tab pos="8220075" algn="l"/>
                <a:tab pos="9134475" algn="l"/>
                <a:tab pos="10048875" algn="l"/>
                <a:tab pos="10326688" algn="l"/>
                <a:tab pos="10775950" algn="l"/>
                <a:tab pos="10779125" algn="l"/>
              </a:tabLst>
            </a:pPr>
            <a:r>
              <a:rPr lang="en-GB" smtClean="0">
                <a:latin typeface="Arial" charset="0"/>
                <a:cs typeface="Arial" charset="0"/>
              </a:rPr>
              <a:t>Prvky:	</a:t>
            </a:r>
            <a:r>
              <a:rPr lang="en-GB" sz="2400" smtClean="0">
                <a:latin typeface="Arial" charset="0"/>
                <a:cs typeface="Arial" charset="0"/>
              </a:rPr>
              <a:t>obyvatelstvo, znečištění, průmysl;</a:t>
            </a:r>
          </a:p>
        </p:txBody>
      </p:sp>
      <p:graphicFrame>
        <p:nvGraphicFramePr>
          <p:cNvPr id="51206" name="Object 3"/>
          <p:cNvGraphicFramePr>
            <a:graphicFrameLocks noChangeAspect="1"/>
          </p:cNvGraphicFramePr>
          <p:nvPr/>
        </p:nvGraphicFramePr>
        <p:xfrm>
          <a:off x="1828800" y="1981200"/>
          <a:ext cx="5410200" cy="3478213"/>
        </p:xfrm>
        <a:graphic>
          <a:graphicData uri="http://schemas.openxmlformats.org/presentationml/2006/ole">
            <p:oleObj spid="_x0000_s20482" r:id="rId4" imgW="5791221" imgH="3714440" progId="PBrush">
              <p:embed/>
            </p:oleObj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1"/>
          <p:cNvSpPr>
            <a:spLocks noGrp="1" noChangeArrowheads="1"/>
          </p:cNvSpPr>
          <p:nvPr>
            <p:ph type="title"/>
          </p:nvPr>
        </p:nvSpPr>
        <p:spPr>
          <a:xfrm>
            <a:off x="1600200" y="0"/>
            <a:ext cx="5943600" cy="1435100"/>
          </a:xfrm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lnSpc>
                <a:spcPct val="100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dirty="0" err="1" smtClean="0"/>
              <a:t>Příklady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sz="3600" b="1" dirty="0" err="1" smtClean="0"/>
              <a:t>Forresterův</a:t>
            </a:r>
            <a:r>
              <a:rPr lang="en-GB" sz="3600" b="1" dirty="0" smtClean="0"/>
              <a:t> model </a:t>
            </a:r>
            <a:r>
              <a:rPr lang="en-GB" sz="3600" b="1" dirty="0" err="1" smtClean="0"/>
              <a:t>světa</a:t>
            </a:r>
            <a:r>
              <a:rPr lang="en-GB" dirty="0" smtClean="0"/>
              <a:t> </a:t>
            </a:r>
          </a:p>
        </p:txBody>
      </p:sp>
      <p:sp>
        <p:nvSpPr>
          <p:cNvPr id="52229" name="Rectangle 2"/>
          <p:cNvSpPr>
            <a:spLocks noGrp="1" noChangeArrowheads="1"/>
          </p:cNvSpPr>
          <p:nvPr>
            <p:ph idx="1"/>
          </p:nvPr>
        </p:nvSpPr>
        <p:spPr>
          <a:xfrm>
            <a:off x="304800" y="1752600"/>
            <a:ext cx="8458200" cy="4654550"/>
          </a:xfrm>
        </p:spPr>
        <p:txBody>
          <a:bodyPr>
            <a:normAutofit lnSpcReduction="10000"/>
          </a:bodyPr>
          <a:lstStyle/>
          <a:p>
            <a:pPr algn="just" eaLnBrk="1" hangingPunct="1">
              <a:lnSpc>
                <a:spcPct val="90000"/>
              </a:lnSpc>
              <a:spcBef>
                <a:spcPts val="700"/>
              </a:spcBef>
              <a:buFont typeface="Arial" charset="0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sz="2800" dirty="0" err="1" smtClean="0">
                <a:latin typeface="Arial" charset="0"/>
                <a:cs typeface="Arial" charset="0"/>
              </a:rPr>
              <a:t>Proměnné</a:t>
            </a:r>
            <a:r>
              <a:rPr lang="en-GB" sz="2800" dirty="0" smtClean="0">
                <a:latin typeface="Arial" charset="0"/>
                <a:cs typeface="Arial" charset="0"/>
              </a:rPr>
              <a:t>:</a:t>
            </a:r>
          </a:p>
          <a:p>
            <a:pPr algn="just" eaLnBrk="1" hangingPunct="1">
              <a:lnSpc>
                <a:spcPct val="90000"/>
              </a:lnSpc>
              <a:spcBef>
                <a:spcPts val="500"/>
              </a:spcBef>
              <a:buClr>
                <a:srgbClr val="FFFF00"/>
              </a:buClr>
              <a:buFont typeface="Arial" charset="0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sz="2000" b="1" dirty="0" err="1" smtClean="0">
                <a:solidFill>
                  <a:schemeClr val="tx2"/>
                </a:solidFill>
                <a:latin typeface="Arial" charset="0"/>
                <a:cs typeface="Times New Roman" pitchFamily="16" charset="0"/>
              </a:rPr>
              <a:t>obyvatelstvo</a:t>
            </a:r>
            <a:endParaRPr lang="en-GB" sz="2000" b="1" dirty="0" smtClean="0">
              <a:solidFill>
                <a:schemeClr val="tx2"/>
              </a:solidFill>
              <a:latin typeface="Arial" charset="0"/>
              <a:cs typeface="Times New Roman" pitchFamily="16" charset="0"/>
            </a:endParaRPr>
          </a:p>
          <a:p>
            <a:pPr algn="just" eaLnBrk="1" hangingPunct="1">
              <a:lnSpc>
                <a:spcPct val="90000"/>
              </a:lnSpc>
              <a:spcBef>
                <a:spcPts val="500"/>
              </a:spcBef>
              <a:buFont typeface="Arial" charset="0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sz="2000" dirty="0" smtClean="0">
                <a:latin typeface="Arial" charset="0"/>
                <a:cs typeface="Times New Roman" pitchFamily="16" charset="0"/>
              </a:rPr>
              <a:t>- </a:t>
            </a:r>
            <a:r>
              <a:rPr lang="en-GB" sz="2000" dirty="0" err="1" smtClean="0">
                <a:latin typeface="Arial" charset="0"/>
                <a:cs typeface="Times New Roman" pitchFamily="16" charset="0"/>
              </a:rPr>
              <a:t>hustota</a:t>
            </a:r>
            <a:endParaRPr lang="en-GB" sz="2000" dirty="0" smtClean="0">
              <a:latin typeface="Arial" charset="0"/>
              <a:cs typeface="Times New Roman" pitchFamily="16" charset="0"/>
            </a:endParaRPr>
          </a:p>
          <a:p>
            <a:pPr algn="just" eaLnBrk="1" hangingPunct="1">
              <a:lnSpc>
                <a:spcPct val="90000"/>
              </a:lnSpc>
              <a:spcBef>
                <a:spcPts val="450"/>
              </a:spcBef>
              <a:buFont typeface="Arial" charset="0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sz="2000" dirty="0" smtClean="0">
                <a:latin typeface="Arial" charset="0"/>
              </a:rPr>
              <a:t>	</a:t>
            </a:r>
            <a:r>
              <a:rPr lang="en-GB" sz="1800" dirty="0" smtClean="0">
                <a:latin typeface="Arial" charset="0"/>
                <a:cs typeface="Times New Roman" pitchFamily="16" charset="0"/>
              </a:rPr>
              <a:t>... </a:t>
            </a:r>
            <a:r>
              <a:rPr lang="en-GB" sz="1800" dirty="0" err="1" smtClean="0">
                <a:latin typeface="Arial" charset="0"/>
                <a:cs typeface="Times New Roman" pitchFamily="16" charset="0"/>
              </a:rPr>
              <a:t>udává</a:t>
            </a:r>
            <a:r>
              <a:rPr lang="en-GB" sz="1800" dirty="0" smtClean="0">
                <a:latin typeface="Arial" charset="0"/>
                <a:cs typeface="Times New Roman" pitchFamily="16" charset="0"/>
              </a:rPr>
              <a:t>, </a:t>
            </a:r>
            <a:r>
              <a:rPr lang="en-GB" sz="1800" dirty="0" err="1" smtClean="0">
                <a:latin typeface="Arial" charset="0"/>
                <a:cs typeface="Times New Roman" pitchFamily="16" charset="0"/>
              </a:rPr>
              <a:t>kolik</a:t>
            </a:r>
            <a:r>
              <a:rPr lang="en-GB" sz="1800" dirty="0" smtClean="0">
                <a:latin typeface="Arial" charset="0"/>
                <a:cs typeface="Times New Roman" pitchFamily="16" charset="0"/>
              </a:rPr>
              <a:t> je </a:t>
            </a:r>
            <a:r>
              <a:rPr lang="en-GB" sz="1800" dirty="0" err="1" smtClean="0">
                <a:latin typeface="Arial" charset="0"/>
                <a:cs typeface="Times New Roman" pitchFamily="16" charset="0"/>
              </a:rPr>
              <a:t>obyvatel</a:t>
            </a:r>
            <a:r>
              <a:rPr lang="en-GB" sz="1800" dirty="0" smtClean="0">
                <a:latin typeface="Arial" charset="0"/>
                <a:cs typeface="Times New Roman" pitchFamily="16" charset="0"/>
              </a:rPr>
              <a:t> </a:t>
            </a:r>
            <a:r>
              <a:rPr lang="en-GB" sz="1800" dirty="0" err="1" smtClean="0">
                <a:latin typeface="Arial" charset="0"/>
                <a:cs typeface="Times New Roman" pitchFamily="16" charset="0"/>
              </a:rPr>
              <a:t>na</a:t>
            </a:r>
            <a:r>
              <a:rPr lang="en-GB" sz="1800" dirty="0" smtClean="0">
                <a:latin typeface="Arial" charset="0"/>
                <a:cs typeface="Times New Roman" pitchFamily="16" charset="0"/>
              </a:rPr>
              <a:t> </a:t>
            </a:r>
            <a:r>
              <a:rPr lang="en-GB" sz="1800" dirty="0" err="1" smtClean="0">
                <a:latin typeface="Arial" charset="0"/>
                <a:cs typeface="Times New Roman" pitchFamily="16" charset="0"/>
              </a:rPr>
              <a:t>jednotku</a:t>
            </a:r>
            <a:r>
              <a:rPr lang="en-GB" sz="1800" dirty="0" smtClean="0">
                <a:latin typeface="Arial" charset="0"/>
                <a:cs typeface="Times New Roman" pitchFamily="16" charset="0"/>
              </a:rPr>
              <a:t> </a:t>
            </a:r>
            <a:r>
              <a:rPr lang="en-GB" sz="1800" dirty="0" err="1" smtClean="0">
                <a:latin typeface="Arial" charset="0"/>
                <a:cs typeface="Times New Roman" pitchFamily="16" charset="0"/>
              </a:rPr>
              <a:t>obyvatelného</a:t>
            </a:r>
            <a:r>
              <a:rPr lang="en-GB" sz="1800" dirty="0" smtClean="0">
                <a:latin typeface="Arial" charset="0"/>
                <a:cs typeface="Times New Roman" pitchFamily="16" charset="0"/>
              </a:rPr>
              <a:t> </a:t>
            </a:r>
            <a:r>
              <a:rPr lang="en-GB" sz="1800" dirty="0" err="1" smtClean="0">
                <a:latin typeface="Arial" charset="0"/>
                <a:cs typeface="Times New Roman" pitchFamily="16" charset="0"/>
              </a:rPr>
              <a:t>povrchu</a:t>
            </a:r>
            <a:r>
              <a:rPr lang="en-GB" sz="1800" dirty="0" smtClean="0">
                <a:latin typeface="Arial" charset="0"/>
                <a:cs typeface="Times New Roman" pitchFamily="16" charset="0"/>
              </a:rPr>
              <a:t> </a:t>
            </a:r>
            <a:r>
              <a:rPr lang="en-GB" sz="1800" dirty="0" err="1" smtClean="0">
                <a:latin typeface="Arial" charset="0"/>
                <a:cs typeface="Times New Roman" pitchFamily="16" charset="0"/>
              </a:rPr>
              <a:t>Zem</a:t>
            </a:r>
            <a:r>
              <a:rPr lang="en-GB" sz="1800" dirty="0" err="1" smtClean="0">
                <a:latin typeface="Arial" charset="0"/>
              </a:rPr>
              <a:t>ě</a:t>
            </a:r>
            <a:r>
              <a:rPr lang="en-GB" sz="1800" dirty="0" smtClean="0">
                <a:latin typeface="Arial" charset="0"/>
                <a:cs typeface="Times New Roman" pitchFamily="16" charset="0"/>
              </a:rPr>
              <a:t>;</a:t>
            </a:r>
          </a:p>
          <a:p>
            <a:pPr algn="just" eaLnBrk="1" hangingPunct="1">
              <a:lnSpc>
                <a:spcPct val="90000"/>
              </a:lnSpc>
              <a:spcBef>
                <a:spcPts val="450"/>
              </a:spcBef>
              <a:buFont typeface="Arial" charset="0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sz="1800" dirty="0" smtClean="0">
                <a:latin typeface="Arial" charset="0"/>
              </a:rPr>
              <a:t>	</a:t>
            </a:r>
            <a:r>
              <a:rPr lang="en-GB" sz="1800" dirty="0" smtClean="0">
                <a:latin typeface="Arial" charset="0"/>
                <a:cs typeface="Times New Roman" pitchFamily="16" charset="0"/>
              </a:rPr>
              <a:t>... je </a:t>
            </a:r>
            <a:r>
              <a:rPr lang="en-GB" sz="1800" dirty="0" err="1" smtClean="0">
                <a:latin typeface="Arial" charset="0"/>
                <a:cs typeface="Times New Roman" pitchFamily="16" charset="0"/>
              </a:rPr>
              <a:t>vyjád</a:t>
            </a:r>
            <a:r>
              <a:rPr lang="en-GB" sz="1800" dirty="0" err="1" smtClean="0">
                <a:latin typeface="Arial" charset="0"/>
              </a:rPr>
              <a:t>ř</a:t>
            </a:r>
            <a:r>
              <a:rPr lang="en-GB" sz="1800" dirty="0" err="1" smtClean="0">
                <a:latin typeface="Arial" charset="0"/>
                <a:cs typeface="Times New Roman" pitchFamily="16" charset="0"/>
              </a:rPr>
              <a:t>ena</a:t>
            </a:r>
            <a:r>
              <a:rPr lang="en-GB" sz="1800" dirty="0" smtClean="0">
                <a:latin typeface="Arial" charset="0"/>
                <a:cs typeface="Times New Roman" pitchFamily="16" charset="0"/>
              </a:rPr>
              <a:t> v </a:t>
            </a:r>
            <a:r>
              <a:rPr lang="en-GB" sz="1800" dirty="0" err="1" smtClean="0">
                <a:latin typeface="Arial" charset="0"/>
                <a:cs typeface="Times New Roman" pitchFamily="16" charset="0"/>
              </a:rPr>
              <a:t>kladných</a:t>
            </a:r>
            <a:r>
              <a:rPr lang="en-GB" sz="1800" dirty="0" smtClean="0">
                <a:latin typeface="Arial" charset="0"/>
                <a:cs typeface="Times New Roman" pitchFamily="16" charset="0"/>
              </a:rPr>
              <a:t> </a:t>
            </a:r>
            <a:r>
              <a:rPr lang="en-GB" sz="1800" dirty="0" err="1" smtClean="0">
                <a:latin typeface="Arial" charset="0"/>
                <a:cs typeface="Times New Roman" pitchFamily="16" charset="0"/>
              </a:rPr>
              <a:t>reálných</a:t>
            </a:r>
            <a:r>
              <a:rPr lang="en-GB" sz="1800" dirty="0" smtClean="0">
                <a:latin typeface="Arial" charset="0"/>
                <a:cs typeface="Times New Roman" pitchFamily="16" charset="0"/>
              </a:rPr>
              <a:t> </a:t>
            </a:r>
            <a:r>
              <a:rPr lang="en-GB" sz="1800" dirty="0" err="1" smtClean="0">
                <a:latin typeface="Arial" charset="0"/>
              </a:rPr>
              <a:t>č</a:t>
            </a:r>
            <a:r>
              <a:rPr lang="en-GB" sz="1800" dirty="0" err="1" smtClean="0">
                <a:latin typeface="Arial" charset="0"/>
                <a:cs typeface="Times New Roman" pitchFamily="16" charset="0"/>
              </a:rPr>
              <a:t>íslech</a:t>
            </a:r>
            <a:r>
              <a:rPr lang="en-GB" sz="1800" dirty="0" smtClean="0">
                <a:latin typeface="Arial" charset="0"/>
                <a:cs typeface="Times New Roman" pitchFamily="16" charset="0"/>
              </a:rPr>
              <a:t>;</a:t>
            </a:r>
          </a:p>
          <a:p>
            <a:pPr algn="just" eaLnBrk="1" hangingPunct="1">
              <a:lnSpc>
                <a:spcPct val="90000"/>
              </a:lnSpc>
              <a:spcBef>
                <a:spcPts val="500"/>
              </a:spcBef>
              <a:buClr>
                <a:srgbClr val="FFFF00"/>
              </a:buClr>
              <a:buFont typeface="Arial" charset="0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sz="2000" b="1" dirty="0" err="1" smtClean="0">
                <a:solidFill>
                  <a:schemeClr val="tx2"/>
                </a:solidFill>
                <a:latin typeface="Arial" charset="0"/>
                <a:cs typeface="Times New Roman" pitchFamily="16" charset="0"/>
              </a:rPr>
              <a:t>zne</a:t>
            </a:r>
            <a:r>
              <a:rPr lang="en-GB" sz="2000" b="1" dirty="0" err="1" smtClean="0">
                <a:solidFill>
                  <a:schemeClr val="tx2"/>
                </a:solidFill>
                <a:latin typeface="Arial" charset="0"/>
              </a:rPr>
              <a:t>č</a:t>
            </a:r>
            <a:r>
              <a:rPr lang="en-GB" sz="2000" b="1" dirty="0" err="1" smtClean="0">
                <a:solidFill>
                  <a:schemeClr val="tx2"/>
                </a:solidFill>
                <a:latin typeface="Arial" charset="0"/>
                <a:cs typeface="Times New Roman" pitchFamily="16" charset="0"/>
              </a:rPr>
              <a:t>išt</a:t>
            </a:r>
            <a:r>
              <a:rPr lang="en-GB" sz="2000" b="1" dirty="0" err="1" smtClean="0">
                <a:solidFill>
                  <a:schemeClr val="tx2"/>
                </a:solidFill>
                <a:latin typeface="Arial" charset="0"/>
              </a:rPr>
              <a:t>ě</a:t>
            </a:r>
            <a:r>
              <a:rPr lang="en-GB" sz="2000" b="1" dirty="0" err="1" smtClean="0">
                <a:solidFill>
                  <a:schemeClr val="tx2"/>
                </a:solidFill>
                <a:latin typeface="Arial" charset="0"/>
                <a:cs typeface="Times New Roman" pitchFamily="16" charset="0"/>
              </a:rPr>
              <a:t>ní</a:t>
            </a:r>
            <a:endParaRPr lang="en-GB" sz="2000" b="1" dirty="0" smtClean="0">
              <a:solidFill>
                <a:schemeClr val="tx2"/>
              </a:solidFill>
              <a:latin typeface="Arial" charset="0"/>
              <a:cs typeface="Times New Roman" pitchFamily="16" charset="0"/>
            </a:endParaRPr>
          </a:p>
          <a:p>
            <a:pPr algn="just" eaLnBrk="1" hangingPunct="1">
              <a:lnSpc>
                <a:spcPct val="90000"/>
              </a:lnSpc>
              <a:spcBef>
                <a:spcPts val="500"/>
              </a:spcBef>
              <a:buFont typeface="Arial" charset="0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sz="2000" dirty="0" smtClean="0">
                <a:latin typeface="Arial" charset="0"/>
                <a:cs typeface="Times New Roman" pitchFamily="16" charset="0"/>
              </a:rPr>
              <a:t>- </a:t>
            </a:r>
            <a:r>
              <a:rPr lang="en-GB" sz="2000" dirty="0" err="1" smtClean="0">
                <a:latin typeface="Arial" charset="0"/>
                <a:cs typeface="Times New Roman" pitchFamily="16" charset="0"/>
              </a:rPr>
              <a:t>úrove</a:t>
            </a:r>
            <a:r>
              <a:rPr lang="en-GB" sz="2000" dirty="0" err="1" smtClean="0">
                <a:latin typeface="Arial" charset="0"/>
              </a:rPr>
              <a:t>ň</a:t>
            </a:r>
            <a:endParaRPr lang="en-GB" sz="2000" dirty="0" smtClean="0">
              <a:latin typeface="Arial" charset="0"/>
            </a:endParaRPr>
          </a:p>
          <a:p>
            <a:pPr eaLnBrk="1" hangingPunct="1">
              <a:lnSpc>
                <a:spcPct val="90000"/>
              </a:lnSpc>
              <a:spcBef>
                <a:spcPts val="450"/>
              </a:spcBef>
              <a:buFont typeface="Arial" charset="0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sz="2000" dirty="0" smtClean="0">
                <a:latin typeface="Arial" charset="0"/>
              </a:rPr>
              <a:t>	</a:t>
            </a:r>
            <a:r>
              <a:rPr lang="en-GB" sz="1800" dirty="0" smtClean="0">
                <a:latin typeface="Arial" charset="0"/>
                <a:cs typeface="Times New Roman" pitchFamily="16" charset="0"/>
              </a:rPr>
              <a:t>...</a:t>
            </a:r>
            <a:r>
              <a:rPr lang="en-GB" sz="1800" dirty="0" smtClean="0">
                <a:latin typeface="Arial" charset="0"/>
              </a:rPr>
              <a:t> </a:t>
            </a:r>
            <a:r>
              <a:rPr lang="en-GB" sz="1800" dirty="0" err="1" smtClean="0">
                <a:latin typeface="Arial" charset="0"/>
                <a:cs typeface="Times New Roman" pitchFamily="16" charset="0"/>
              </a:rPr>
              <a:t>udává</a:t>
            </a:r>
            <a:r>
              <a:rPr lang="en-GB" sz="1800" dirty="0" smtClean="0">
                <a:latin typeface="Arial" charset="0"/>
                <a:cs typeface="Times New Roman" pitchFamily="16" charset="0"/>
              </a:rPr>
              <a:t> </a:t>
            </a:r>
            <a:r>
              <a:rPr lang="en-GB" sz="1800" dirty="0" err="1" smtClean="0">
                <a:latin typeface="Arial" charset="0"/>
                <a:cs typeface="Times New Roman" pitchFamily="16" charset="0"/>
              </a:rPr>
              <a:t>okam</a:t>
            </a:r>
            <a:r>
              <a:rPr lang="en-GB" sz="1800" dirty="0" err="1" smtClean="0">
                <a:latin typeface="Arial" charset="0"/>
              </a:rPr>
              <a:t>ž</a:t>
            </a:r>
            <a:r>
              <a:rPr lang="en-GB" sz="1800" dirty="0" err="1" smtClean="0">
                <a:latin typeface="Arial" charset="0"/>
                <a:cs typeface="Times New Roman" pitchFamily="16" charset="0"/>
              </a:rPr>
              <a:t>itou</a:t>
            </a:r>
            <a:r>
              <a:rPr lang="en-GB" sz="1800" dirty="0" smtClean="0">
                <a:latin typeface="Arial" charset="0"/>
                <a:cs typeface="Times New Roman" pitchFamily="16" charset="0"/>
              </a:rPr>
              <a:t> </a:t>
            </a:r>
            <a:r>
              <a:rPr lang="en-GB" sz="1800" dirty="0" err="1" smtClean="0">
                <a:latin typeface="Arial" charset="0"/>
                <a:cs typeface="Times New Roman" pitchFamily="16" charset="0"/>
              </a:rPr>
              <a:t>míru</a:t>
            </a:r>
            <a:r>
              <a:rPr lang="en-GB" sz="1800" dirty="0" smtClean="0">
                <a:latin typeface="Arial" charset="0"/>
                <a:cs typeface="Times New Roman" pitchFamily="16" charset="0"/>
              </a:rPr>
              <a:t> </a:t>
            </a:r>
            <a:r>
              <a:rPr lang="en-GB" sz="1800" dirty="0" err="1" smtClean="0">
                <a:latin typeface="Arial" charset="0"/>
                <a:cs typeface="Times New Roman" pitchFamily="16" charset="0"/>
              </a:rPr>
              <a:t>zne</a:t>
            </a:r>
            <a:r>
              <a:rPr lang="en-GB" sz="1800" dirty="0" err="1" smtClean="0">
                <a:latin typeface="Arial" charset="0"/>
              </a:rPr>
              <a:t>č</a:t>
            </a:r>
            <a:r>
              <a:rPr lang="en-GB" sz="1800" dirty="0" err="1" smtClean="0">
                <a:latin typeface="Arial" charset="0"/>
                <a:cs typeface="Times New Roman" pitchFamily="16" charset="0"/>
              </a:rPr>
              <a:t>išt</a:t>
            </a:r>
            <a:r>
              <a:rPr lang="en-GB" sz="1800" dirty="0" err="1" smtClean="0">
                <a:latin typeface="Arial" charset="0"/>
              </a:rPr>
              <a:t>ě</a:t>
            </a:r>
            <a:r>
              <a:rPr lang="en-GB" sz="1800" dirty="0" err="1" smtClean="0">
                <a:latin typeface="Arial" charset="0"/>
                <a:cs typeface="Times New Roman" pitchFamily="16" charset="0"/>
              </a:rPr>
              <a:t>ní</a:t>
            </a:r>
            <a:r>
              <a:rPr lang="en-GB" sz="1800" dirty="0" smtClean="0">
                <a:latin typeface="Arial" charset="0"/>
                <a:cs typeface="Times New Roman" pitchFamily="16" charset="0"/>
              </a:rPr>
              <a:t> </a:t>
            </a:r>
            <a:r>
              <a:rPr lang="en-GB" sz="1800" dirty="0" err="1" smtClean="0">
                <a:latin typeface="Arial" charset="0"/>
                <a:cs typeface="Times New Roman" pitchFamily="16" charset="0"/>
              </a:rPr>
              <a:t>prost</a:t>
            </a:r>
            <a:r>
              <a:rPr lang="en-GB" sz="1800" dirty="0" err="1" smtClean="0">
                <a:latin typeface="Arial" charset="0"/>
              </a:rPr>
              <a:t>ř</a:t>
            </a:r>
            <a:r>
              <a:rPr lang="en-GB" sz="1800" dirty="0" err="1" smtClean="0">
                <a:latin typeface="Arial" charset="0"/>
                <a:cs typeface="Times New Roman" pitchFamily="16" charset="0"/>
              </a:rPr>
              <a:t>edí</a:t>
            </a:r>
            <a:r>
              <a:rPr lang="en-GB" sz="1800" dirty="0" smtClean="0">
                <a:latin typeface="Arial" charset="0"/>
                <a:cs typeface="Times New Roman" pitchFamily="16" charset="0"/>
              </a:rPr>
              <a:t> v </a:t>
            </a:r>
            <a:r>
              <a:rPr lang="en-GB" sz="1800" dirty="0" err="1" smtClean="0">
                <a:latin typeface="Arial" charset="0"/>
                <a:cs typeface="Times New Roman" pitchFamily="16" charset="0"/>
              </a:rPr>
              <a:t>n</a:t>
            </a:r>
            <a:r>
              <a:rPr lang="en-GB" sz="1800" dirty="0" err="1" smtClean="0">
                <a:latin typeface="Arial" charset="0"/>
              </a:rPr>
              <a:t>ě</a:t>
            </a:r>
            <a:r>
              <a:rPr lang="en-GB" sz="1800" dirty="0" err="1" smtClean="0">
                <a:latin typeface="Arial" charset="0"/>
                <a:cs typeface="Times New Roman" pitchFamily="16" charset="0"/>
              </a:rPr>
              <a:t>jakých</a:t>
            </a:r>
            <a:r>
              <a:rPr lang="en-GB" sz="1800" dirty="0" smtClean="0">
                <a:latin typeface="Arial" charset="0"/>
                <a:cs typeface="Times New Roman" pitchFamily="16" charset="0"/>
              </a:rPr>
              <a:t>, </a:t>
            </a:r>
            <a:r>
              <a:rPr lang="en-GB" sz="1800" dirty="0" err="1" smtClean="0">
                <a:latin typeface="Arial" charset="0"/>
                <a:cs typeface="Times New Roman" pitchFamily="16" charset="0"/>
              </a:rPr>
              <a:t>p</a:t>
            </a:r>
            <a:r>
              <a:rPr lang="en-GB" sz="1800" dirty="0" err="1" smtClean="0">
                <a:latin typeface="Arial" charset="0"/>
              </a:rPr>
              <a:t>ř</a:t>
            </a:r>
            <a:r>
              <a:rPr lang="en-GB" sz="1800" dirty="0" err="1" smtClean="0">
                <a:latin typeface="Arial" charset="0"/>
                <a:cs typeface="Times New Roman" pitchFamily="16" charset="0"/>
              </a:rPr>
              <a:t>edem</a:t>
            </a:r>
            <a:r>
              <a:rPr lang="en-GB" sz="1800" dirty="0" smtClean="0">
                <a:latin typeface="Arial" charset="0"/>
                <a:cs typeface="Times New Roman" pitchFamily="16" charset="0"/>
              </a:rPr>
              <a:t> </a:t>
            </a:r>
            <a:r>
              <a:rPr lang="en-GB" sz="1800" dirty="0" smtClean="0">
                <a:latin typeface="Arial" charset="0"/>
              </a:rPr>
              <a:t>	</a:t>
            </a:r>
            <a:r>
              <a:rPr lang="en-GB" sz="1800" dirty="0" err="1" smtClean="0">
                <a:latin typeface="Arial" charset="0"/>
                <a:cs typeface="Times New Roman" pitchFamily="16" charset="0"/>
              </a:rPr>
              <a:t>specifikovaných</a:t>
            </a:r>
            <a:r>
              <a:rPr lang="en-GB" sz="1800" dirty="0" smtClean="0">
                <a:latin typeface="Arial" charset="0"/>
                <a:cs typeface="Times New Roman" pitchFamily="16" charset="0"/>
              </a:rPr>
              <a:t> </a:t>
            </a:r>
            <a:r>
              <a:rPr lang="en-GB" sz="1800" dirty="0" err="1" smtClean="0">
                <a:latin typeface="Arial" charset="0"/>
                <a:cs typeface="Times New Roman" pitchFamily="16" charset="0"/>
              </a:rPr>
              <a:t>jednotkách</a:t>
            </a:r>
            <a:r>
              <a:rPr lang="en-GB" sz="1800" dirty="0" smtClean="0">
                <a:latin typeface="Arial" charset="0"/>
                <a:cs typeface="Times New Roman" pitchFamily="16" charset="0"/>
              </a:rPr>
              <a:t>;</a:t>
            </a:r>
          </a:p>
          <a:p>
            <a:pPr eaLnBrk="1" hangingPunct="1">
              <a:lnSpc>
                <a:spcPct val="90000"/>
              </a:lnSpc>
              <a:spcBef>
                <a:spcPts val="450"/>
              </a:spcBef>
              <a:buFont typeface="Arial" charset="0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sz="1800" dirty="0" smtClean="0">
                <a:latin typeface="Arial" charset="0"/>
              </a:rPr>
              <a:t>	</a:t>
            </a:r>
            <a:r>
              <a:rPr lang="en-GB" sz="1800" dirty="0" smtClean="0">
                <a:latin typeface="Arial" charset="0"/>
                <a:cs typeface="Times New Roman" pitchFamily="16" charset="0"/>
              </a:rPr>
              <a:t>... je </a:t>
            </a:r>
            <a:r>
              <a:rPr lang="en-GB" sz="1800" dirty="0" err="1" smtClean="0">
                <a:latin typeface="Arial" charset="0"/>
                <a:cs typeface="Times New Roman" pitchFamily="16" charset="0"/>
              </a:rPr>
              <a:t>vyjád</a:t>
            </a:r>
            <a:r>
              <a:rPr lang="en-GB" sz="1800" dirty="0" err="1" smtClean="0">
                <a:latin typeface="Arial" charset="0"/>
              </a:rPr>
              <a:t>ř</a:t>
            </a:r>
            <a:r>
              <a:rPr lang="en-GB" sz="1800" dirty="0" err="1" smtClean="0">
                <a:latin typeface="Arial" charset="0"/>
                <a:cs typeface="Times New Roman" pitchFamily="16" charset="0"/>
              </a:rPr>
              <a:t>ena</a:t>
            </a:r>
            <a:r>
              <a:rPr lang="en-GB" sz="1800" dirty="0" smtClean="0">
                <a:latin typeface="Arial" charset="0"/>
                <a:cs typeface="Times New Roman" pitchFamily="16" charset="0"/>
              </a:rPr>
              <a:t> v </a:t>
            </a:r>
            <a:r>
              <a:rPr lang="en-GB" sz="1800" dirty="0" err="1" smtClean="0">
                <a:latin typeface="Arial" charset="0"/>
                <a:cs typeface="Times New Roman" pitchFamily="16" charset="0"/>
              </a:rPr>
              <a:t>kladných</a:t>
            </a:r>
            <a:r>
              <a:rPr lang="en-GB" sz="1800" dirty="0" smtClean="0">
                <a:latin typeface="Arial" charset="0"/>
                <a:cs typeface="Times New Roman" pitchFamily="16" charset="0"/>
              </a:rPr>
              <a:t> </a:t>
            </a:r>
            <a:r>
              <a:rPr lang="en-GB" sz="1800" dirty="0" err="1" smtClean="0">
                <a:latin typeface="Arial" charset="0"/>
                <a:cs typeface="Times New Roman" pitchFamily="16" charset="0"/>
              </a:rPr>
              <a:t>reálných</a:t>
            </a:r>
            <a:r>
              <a:rPr lang="en-GB" sz="1800" dirty="0" smtClean="0">
                <a:latin typeface="Arial" charset="0"/>
                <a:cs typeface="Times New Roman" pitchFamily="16" charset="0"/>
              </a:rPr>
              <a:t> </a:t>
            </a:r>
            <a:r>
              <a:rPr lang="en-GB" sz="1800" dirty="0" err="1" smtClean="0">
                <a:latin typeface="Arial" charset="0"/>
              </a:rPr>
              <a:t>č</a:t>
            </a:r>
            <a:r>
              <a:rPr lang="en-GB" sz="1800" dirty="0" err="1" smtClean="0">
                <a:latin typeface="Arial" charset="0"/>
                <a:cs typeface="Times New Roman" pitchFamily="16" charset="0"/>
              </a:rPr>
              <a:t>íslech</a:t>
            </a:r>
            <a:r>
              <a:rPr lang="en-GB" sz="1800" dirty="0" smtClean="0">
                <a:latin typeface="Arial" charset="0"/>
                <a:cs typeface="Times New Roman" pitchFamily="16" charset="0"/>
              </a:rPr>
              <a:t>;</a:t>
            </a:r>
          </a:p>
          <a:p>
            <a:pPr algn="just" eaLnBrk="1" hangingPunct="1">
              <a:lnSpc>
                <a:spcPct val="90000"/>
              </a:lnSpc>
              <a:spcBef>
                <a:spcPts val="500"/>
              </a:spcBef>
              <a:buClr>
                <a:srgbClr val="FFFF00"/>
              </a:buClr>
              <a:buFont typeface="Arial" charset="0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sz="2000" b="1" dirty="0" err="1" smtClean="0">
                <a:solidFill>
                  <a:schemeClr val="tx2"/>
                </a:solidFill>
                <a:latin typeface="Arial" charset="0"/>
              </a:rPr>
              <a:t>průmysl</a:t>
            </a:r>
            <a:endParaRPr lang="en-GB" sz="2000" b="1" dirty="0" smtClean="0">
              <a:solidFill>
                <a:schemeClr val="tx2"/>
              </a:solidFill>
              <a:latin typeface="Arial" charset="0"/>
            </a:endParaRPr>
          </a:p>
          <a:p>
            <a:pPr algn="just" eaLnBrk="1" hangingPunct="1">
              <a:lnSpc>
                <a:spcPct val="90000"/>
              </a:lnSpc>
              <a:spcBef>
                <a:spcPts val="500"/>
              </a:spcBef>
              <a:buFont typeface="Arial" charset="0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sz="2000" dirty="0" smtClean="0">
                <a:latin typeface="Arial" charset="0"/>
                <a:cs typeface="Times New Roman" pitchFamily="16" charset="0"/>
              </a:rPr>
              <a:t>- </a:t>
            </a:r>
            <a:r>
              <a:rPr lang="en-GB" sz="2000" dirty="0" err="1" smtClean="0">
                <a:latin typeface="Arial" charset="0"/>
                <a:cs typeface="Times New Roman" pitchFamily="16" charset="0"/>
              </a:rPr>
              <a:t>rozvoj</a:t>
            </a:r>
            <a:endParaRPr lang="en-GB" sz="2000" dirty="0" smtClean="0">
              <a:latin typeface="Arial" charset="0"/>
              <a:cs typeface="Times New Roman" pitchFamily="16" charset="0"/>
            </a:endParaRPr>
          </a:p>
          <a:p>
            <a:pPr algn="just" eaLnBrk="1" hangingPunct="1">
              <a:lnSpc>
                <a:spcPct val="90000"/>
              </a:lnSpc>
              <a:spcBef>
                <a:spcPts val="450"/>
              </a:spcBef>
              <a:buFont typeface="Arial" charset="0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sz="2000" dirty="0" smtClean="0">
                <a:latin typeface="Arial" charset="0"/>
              </a:rPr>
              <a:t>	</a:t>
            </a:r>
            <a:r>
              <a:rPr lang="en-GB" sz="1800" dirty="0" smtClean="0">
                <a:latin typeface="Arial" charset="0"/>
                <a:cs typeface="Times New Roman" pitchFamily="16" charset="0"/>
              </a:rPr>
              <a:t>... </a:t>
            </a:r>
            <a:r>
              <a:rPr lang="en-GB" sz="1800" dirty="0" err="1" smtClean="0">
                <a:latin typeface="Arial" charset="0"/>
                <a:cs typeface="Times New Roman" pitchFamily="16" charset="0"/>
              </a:rPr>
              <a:t>celková</a:t>
            </a:r>
            <a:r>
              <a:rPr lang="en-GB" sz="1800" dirty="0" smtClean="0">
                <a:latin typeface="Arial" charset="0"/>
                <a:cs typeface="Times New Roman" pitchFamily="16" charset="0"/>
              </a:rPr>
              <a:t> </a:t>
            </a:r>
            <a:r>
              <a:rPr lang="en-GB" sz="1800" dirty="0" err="1" smtClean="0">
                <a:latin typeface="Arial" charset="0"/>
                <a:cs typeface="Times New Roman" pitchFamily="16" charset="0"/>
              </a:rPr>
              <a:t>pr</a:t>
            </a:r>
            <a:r>
              <a:rPr lang="en-GB" sz="1800" dirty="0" err="1" smtClean="0">
                <a:latin typeface="Arial" charset="0"/>
              </a:rPr>
              <a:t>ů</a:t>
            </a:r>
            <a:r>
              <a:rPr lang="en-GB" sz="1800" dirty="0" err="1" smtClean="0">
                <a:latin typeface="Arial" charset="0"/>
                <a:cs typeface="Times New Roman" pitchFamily="16" charset="0"/>
              </a:rPr>
              <a:t>myslová</a:t>
            </a:r>
            <a:r>
              <a:rPr lang="en-GB" sz="1800" dirty="0" smtClean="0">
                <a:latin typeface="Arial" charset="0"/>
                <a:cs typeface="Times New Roman" pitchFamily="16" charset="0"/>
              </a:rPr>
              <a:t> </a:t>
            </a:r>
            <a:r>
              <a:rPr lang="en-GB" sz="1800" dirty="0" err="1" smtClean="0">
                <a:latin typeface="Arial" charset="0"/>
                <a:cs typeface="Times New Roman" pitchFamily="16" charset="0"/>
              </a:rPr>
              <a:t>aktiva</a:t>
            </a:r>
            <a:r>
              <a:rPr lang="en-GB" sz="1800" dirty="0" smtClean="0">
                <a:latin typeface="Arial" charset="0"/>
                <a:cs typeface="Times New Roman" pitchFamily="16" charset="0"/>
              </a:rPr>
              <a:t> </a:t>
            </a:r>
            <a:r>
              <a:rPr lang="en-GB" sz="1800" dirty="0" err="1" smtClean="0">
                <a:latin typeface="Arial" charset="0"/>
                <a:cs typeface="Times New Roman" pitchFamily="16" charset="0"/>
              </a:rPr>
              <a:t>vyjád</a:t>
            </a:r>
            <a:r>
              <a:rPr lang="en-GB" sz="1800" dirty="0" err="1" smtClean="0">
                <a:latin typeface="Arial" charset="0"/>
              </a:rPr>
              <a:t>ř</a:t>
            </a:r>
            <a:r>
              <a:rPr lang="en-GB" sz="1800" dirty="0" err="1" smtClean="0">
                <a:latin typeface="Arial" charset="0"/>
                <a:cs typeface="Times New Roman" pitchFamily="16" charset="0"/>
              </a:rPr>
              <a:t>ená</a:t>
            </a:r>
            <a:r>
              <a:rPr lang="en-GB" sz="1800" dirty="0" smtClean="0">
                <a:latin typeface="Arial" charset="0"/>
                <a:cs typeface="Times New Roman" pitchFamily="16" charset="0"/>
              </a:rPr>
              <a:t> v </a:t>
            </a:r>
            <a:r>
              <a:rPr lang="en-GB" sz="1800" dirty="0" err="1" smtClean="0">
                <a:latin typeface="Arial" charset="0"/>
                <a:cs typeface="Times New Roman" pitchFamily="16" charset="0"/>
              </a:rPr>
              <a:t>pen</a:t>
            </a:r>
            <a:r>
              <a:rPr lang="en-GB" sz="1800" dirty="0" err="1" smtClean="0">
                <a:latin typeface="Arial" charset="0"/>
              </a:rPr>
              <a:t>ěž</a:t>
            </a:r>
            <a:r>
              <a:rPr lang="en-GB" sz="1800" dirty="0" err="1" smtClean="0">
                <a:latin typeface="Arial" charset="0"/>
                <a:cs typeface="Times New Roman" pitchFamily="16" charset="0"/>
              </a:rPr>
              <a:t>ních</a:t>
            </a:r>
            <a:r>
              <a:rPr lang="en-GB" sz="1800" dirty="0" smtClean="0">
                <a:latin typeface="Arial" charset="0"/>
                <a:cs typeface="Times New Roman" pitchFamily="16" charset="0"/>
              </a:rPr>
              <a:t> </a:t>
            </a:r>
            <a:r>
              <a:rPr lang="en-GB" sz="1800" dirty="0" err="1" smtClean="0">
                <a:latin typeface="Arial" charset="0"/>
                <a:cs typeface="Times New Roman" pitchFamily="16" charset="0"/>
              </a:rPr>
              <a:t>jednotkách</a:t>
            </a:r>
            <a:r>
              <a:rPr lang="en-GB" sz="1800" dirty="0" smtClean="0">
                <a:latin typeface="Arial" charset="0"/>
                <a:cs typeface="Times New Roman" pitchFamily="16" charset="0"/>
              </a:rPr>
              <a:t>;</a:t>
            </a:r>
          </a:p>
          <a:p>
            <a:pPr algn="just" eaLnBrk="1" hangingPunct="1">
              <a:lnSpc>
                <a:spcPct val="90000"/>
              </a:lnSpc>
              <a:spcBef>
                <a:spcPts val="450"/>
              </a:spcBef>
              <a:buFont typeface="Arial" charset="0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sz="1800" dirty="0" smtClean="0">
                <a:latin typeface="Arial" charset="0"/>
              </a:rPr>
              <a:t>	</a:t>
            </a:r>
            <a:r>
              <a:rPr lang="en-GB" sz="1800" dirty="0" smtClean="0">
                <a:latin typeface="Arial" charset="0"/>
                <a:cs typeface="Times New Roman" pitchFamily="16" charset="0"/>
              </a:rPr>
              <a:t>... je </a:t>
            </a:r>
            <a:r>
              <a:rPr lang="en-GB" sz="1800" dirty="0" err="1" smtClean="0">
                <a:latin typeface="Arial" charset="0"/>
                <a:cs typeface="Times New Roman" pitchFamily="16" charset="0"/>
              </a:rPr>
              <a:t>vyjád</a:t>
            </a:r>
            <a:r>
              <a:rPr lang="en-GB" sz="1800" dirty="0" err="1" smtClean="0">
                <a:latin typeface="Arial" charset="0"/>
              </a:rPr>
              <a:t>ř</a:t>
            </a:r>
            <a:r>
              <a:rPr lang="en-GB" sz="1800" dirty="0" err="1" smtClean="0">
                <a:latin typeface="Arial" charset="0"/>
                <a:cs typeface="Times New Roman" pitchFamily="16" charset="0"/>
              </a:rPr>
              <a:t>en</a:t>
            </a:r>
            <a:r>
              <a:rPr lang="en-GB" sz="1800" dirty="0" smtClean="0">
                <a:latin typeface="Arial" charset="0"/>
                <a:cs typeface="Times New Roman" pitchFamily="16" charset="0"/>
              </a:rPr>
              <a:t> v </a:t>
            </a:r>
            <a:r>
              <a:rPr lang="en-GB" sz="1800" dirty="0" err="1" smtClean="0">
                <a:latin typeface="Arial" charset="0"/>
                <a:cs typeface="Times New Roman" pitchFamily="16" charset="0"/>
              </a:rPr>
              <a:t>kladných</a:t>
            </a:r>
            <a:r>
              <a:rPr lang="en-GB" sz="1800" dirty="0" smtClean="0">
                <a:latin typeface="Arial" charset="0"/>
                <a:cs typeface="Times New Roman" pitchFamily="16" charset="0"/>
              </a:rPr>
              <a:t> </a:t>
            </a:r>
            <a:r>
              <a:rPr lang="en-GB" sz="1800" dirty="0" err="1" smtClean="0">
                <a:latin typeface="Arial" charset="0"/>
                <a:cs typeface="Times New Roman" pitchFamily="16" charset="0"/>
              </a:rPr>
              <a:t>i</a:t>
            </a:r>
            <a:r>
              <a:rPr lang="en-GB" sz="1800" dirty="0" smtClean="0">
                <a:latin typeface="Arial" charset="0"/>
                <a:cs typeface="Times New Roman" pitchFamily="16" charset="0"/>
              </a:rPr>
              <a:t> </a:t>
            </a:r>
            <a:r>
              <a:rPr lang="en-GB" sz="1800" dirty="0" err="1" smtClean="0">
                <a:latin typeface="Arial" charset="0"/>
                <a:cs typeface="Times New Roman" pitchFamily="16" charset="0"/>
              </a:rPr>
              <a:t>záporných</a:t>
            </a:r>
            <a:r>
              <a:rPr lang="en-GB" sz="1800" dirty="0" smtClean="0">
                <a:latin typeface="Arial" charset="0"/>
                <a:cs typeface="Times New Roman" pitchFamily="16" charset="0"/>
              </a:rPr>
              <a:t> </a:t>
            </a:r>
            <a:r>
              <a:rPr lang="en-GB" sz="1800" dirty="0" err="1" smtClean="0">
                <a:latin typeface="Arial" charset="0"/>
                <a:cs typeface="Times New Roman" pitchFamily="16" charset="0"/>
              </a:rPr>
              <a:t>reálných</a:t>
            </a:r>
            <a:r>
              <a:rPr lang="en-GB" sz="1800" dirty="0" smtClean="0">
                <a:latin typeface="Arial" charset="0"/>
                <a:cs typeface="Times New Roman" pitchFamily="16" charset="0"/>
              </a:rPr>
              <a:t>, </a:t>
            </a:r>
            <a:r>
              <a:rPr lang="en-GB" sz="1800" dirty="0" err="1" smtClean="0">
                <a:latin typeface="Arial" charset="0"/>
                <a:cs typeface="Times New Roman" pitchFamily="16" charset="0"/>
              </a:rPr>
              <a:t>p</a:t>
            </a:r>
            <a:r>
              <a:rPr lang="en-GB" sz="1800" dirty="0" err="1" smtClean="0">
                <a:latin typeface="Arial" charset="0"/>
              </a:rPr>
              <a:t>ř</a:t>
            </a:r>
            <a:r>
              <a:rPr lang="en-GB" sz="1800" dirty="0" err="1" smtClean="0">
                <a:latin typeface="Arial" charset="0"/>
                <a:cs typeface="Times New Roman" pitchFamily="16" charset="0"/>
              </a:rPr>
              <a:t>íp</a:t>
            </a:r>
            <a:r>
              <a:rPr lang="en-GB" sz="1800" dirty="0" smtClean="0">
                <a:latin typeface="Arial" charset="0"/>
                <a:cs typeface="Times New Roman" pitchFamily="16" charset="0"/>
              </a:rPr>
              <a:t>. </a:t>
            </a:r>
            <a:r>
              <a:rPr lang="en-GB" sz="1800" dirty="0" err="1" smtClean="0">
                <a:latin typeface="Arial" charset="0"/>
                <a:cs typeface="Times New Roman" pitchFamily="16" charset="0"/>
              </a:rPr>
              <a:t>celých</a:t>
            </a:r>
            <a:r>
              <a:rPr lang="en-GB" sz="1800" dirty="0" smtClean="0">
                <a:latin typeface="Arial" charset="0"/>
                <a:cs typeface="Times New Roman" pitchFamily="16" charset="0"/>
              </a:rPr>
              <a:t> </a:t>
            </a:r>
            <a:r>
              <a:rPr lang="en-GB" sz="1800" dirty="0" err="1" smtClean="0">
                <a:latin typeface="Arial" charset="0"/>
              </a:rPr>
              <a:t>č</a:t>
            </a:r>
            <a:r>
              <a:rPr lang="en-GB" sz="1800" dirty="0" err="1" smtClean="0">
                <a:latin typeface="Arial" charset="0"/>
                <a:cs typeface="Times New Roman" pitchFamily="16" charset="0"/>
              </a:rPr>
              <a:t>íslech</a:t>
            </a:r>
            <a:r>
              <a:rPr lang="en-GB" sz="1800" dirty="0" smtClean="0">
                <a:latin typeface="Arial" charset="0"/>
                <a:cs typeface="Times New Roman" pitchFamily="16" charset="0"/>
              </a:rPr>
              <a:t>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1"/>
          <p:cNvSpPr>
            <a:spLocks noGrp="1" noChangeArrowheads="1"/>
          </p:cNvSpPr>
          <p:nvPr>
            <p:ph type="title"/>
          </p:nvPr>
        </p:nvSpPr>
        <p:spPr>
          <a:xfrm>
            <a:off x="1600200" y="193700"/>
            <a:ext cx="5943600" cy="1435100"/>
          </a:xfrm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lnSpc>
                <a:spcPct val="100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dirty="0" err="1" smtClean="0"/>
              <a:t>Příklady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sz="3600" b="1" dirty="0" err="1" smtClean="0"/>
              <a:t>Forresterův</a:t>
            </a:r>
            <a:r>
              <a:rPr lang="en-GB" sz="3600" b="1" dirty="0" smtClean="0"/>
              <a:t> model </a:t>
            </a:r>
            <a:r>
              <a:rPr lang="en-GB" sz="3600" b="1" dirty="0" err="1" smtClean="0"/>
              <a:t>světa</a:t>
            </a:r>
            <a:r>
              <a:rPr lang="en-GB" dirty="0" smtClean="0"/>
              <a:t> </a:t>
            </a:r>
          </a:p>
        </p:txBody>
      </p:sp>
      <p:sp>
        <p:nvSpPr>
          <p:cNvPr id="53253" name="Rectangle 2"/>
          <p:cNvSpPr>
            <a:spLocks noGrp="1" noChangeArrowheads="1"/>
          </p:cNvSpPr>
          <p:nvPr>
            <p:ph idx="1"/>
          </p:nvPr>
        </p:nvSpPr>
        <p:spPr>
          <a:xfrm>
            <a:off x="304800" y="1752600"/>
            <a:ext cx="8458200" cy="4343400"/>
          </a:xfrm>
        </p:spPr>
        <p:txBody>
          <a:bodyPr/>
          <a:lstStyle/>
          <a:p>
            <a:pPr marL="528638" indent="-528638" algn="just" eaLnBrk="1" hangingPunct="1">
              <a:lnSpc>
                <a:spcPct val="100000"/>
              </a:lnSpc>
              <a:buFont typeface="Arial" charset="0"/>
              <a:buNone/>
              <a:tabLst>
                <a:tab pos="636588" algn="l"/>
                <a:tab pos="1085850" algn="l"/>
                <a:tab pos="1535113" algn="l"/>
                <a:tab pos="1984375" algn="l"/>
                <a:tab pos="2433638" algn="l"/>
                <a:tab pos="2882900" algn="l"/>
                <a:tab pos="3332163" algn="l"/>
                <a:tab pos="3781425" algn="l"/>
                <a:tab pos="4230688" algn="l"/>
                <a:tab pos="4679950" algn="l"/>
                <a:tab pos="5129213" algn="l"/>
                <a:tab pos="5578475" algn="l"/>
                <a:tab pos="6027738" algn="l"/>
                <a:tab pos="6477000" algn="l"/>
                <a:tab pos="6926263" algn="l"/>
                <a:tab pos="7375525" algn="l"/>
                <a:tab pos="7824788" algn="l"/>
                <a:tab pos="8274050" algn="l"/>
                <a:tab pos="8723313" algn="l"/>
                <a:tab pos="9172575" algn="l"/>
              </a:tabLst>
            </a:pPr>
            <a:r>
              <a:rPr lang="en-GB" dirty="0" err="1" smtClean="0">
                <a:latin typeface="Arial" charset="0"/>
                <a:cs typeface="Times New Roman" pitchFamily="16" charset="0"/>
              </a:rPr>
              <a:t>Vazby</a:t>
            </a:r>
            <a:r>
              <a:rPr lang="en-GB" dirty="0" smtClean="0">
                <a:latin typeface="Arial" charset="0"/>
                <a:cs typeface="Times New Roman" pitchFamily="16" charset="0"/>
              </a:rPr>
              <a:t>:</a:t>
            </a:r>
          </a:p>
          <a:p>
            <a:pPr marL="528638" indent="-528638" algn="just" eaLnBrk="1" hangingPunct="1">
              <a:lnSpc>
                <a:spcPct val="100000"/>
              </a:lnSpc>
              <a:spcBef>
                <a:spcPts val="600"/>
              </a:spcBef>
              <a:buFont typeface="Arial" charset="0"/>
              <a:buChar char="•"/>
              <a:tabLst>
                <a:tab pos="636588" algn="l"/>
                <a:tab pos="1085850" algn="l"/>
                <a:tab pos="1535113" algn="l"/>
                <a:tab pos="1984375" algn="l"/>
                <a:tab pos="2433638" algn="l"/>
                <a:tab pos="2882900" algn="l"/>
                <a:tab pos="3332163" algn="l"/>
                <a:tab pos="3781425" algn="l"/>
                <a:tab pos="4230688" algn="l"/>
                <a:tab pos="4679950" algn="l"/>
                <a:tab pos="5129213" algn="l"/>
                <a:tab pos="5578475" algn="l"/>
                <a:tab pos="6027738" algn="l"/>
                <a:tab pos="6477000" algn="l"/>
                <a:tab pos="6926263" algn="l"/>
                <a:tab pos="7375525" algn="l"/>
                <a:tab pos="7824788" algn="l"/>
                <a:tab pos="8274050" algn="l"/>
                <a:tab pos="8723313" algn="l"/>
                <a:tab pos="9172575" algn="l"/>
              </a:tabLst>
            </a:pPr>
            <a:r>
              <a:rPr lang="en-GB" sz="2400" dirty="0" err="1" smtClean="0">
                <a:latin typeface="Arial" charset="0"/>
                <a:cs typeface="Times New Roman" pitchFamily="16" charset="0"/>
              </a:rPr>
              <a:t>rychlost</a:t>
            </a:r>
            <a:r>
              <a:rPr lang="en-GB" sz="2400" dirty="0" smtClean="0">
                <a:latin typeface="Arial" charset="0"/>
                <a:cs typeface="Times New Roman" pitchFamily="16" charset="0"/>
              </a:rPr>
              <a:t> </a:t>
            </a:r>
            <a:r>
              <a:rPr lang="en-GB" sz="2400" dirty="0" err="1" smtClean="0">
                <a:latin typeface="Arial" charset="0"/>
                <a:cs typeface="Times New Roman" pitchFamily="16" charset="0"/>
              </a:rPr>
              <a:t>r</a:t>
            </a:r>
            <a:r>
              <a:rPr lang="en-GB" sz="2400" dirty="0" err="1" smtClean="0">
                <a:latin typeface="Arial" charset="0"/>
              </a:rPr>
              <a:t>ů</a:t>
            </a:r>
            <a:r>
              <a:rPr lang="en-GB" sz="2400" dirty="0" err="1" smtClean="0">
                <a:latin typeface="Arial" charset="0"/>
                <a:cs typeface="Times New Roman" pitchFamily="16" charset="0"/>
              </a:rPr>
              <a:t>stu</a:t>
            </a:r>
            <a:r>
              <a:rPr lang="en-GB" sz="2400" dirty="0" smtClean="0">
                <a:latin typeface="Arial" charset="0"/>
                <a:cs typeface="Times New Roman" pitchFamily="16" charset="0"/>
              </a:rPr>
              <a:t> </a:t>
            </a:r>
            <a:r>
              <a:rPr lang="en-GB" sz="2400" dirty="0" err="1" smtClean="0">
                <a:latin typeface="Arial" charset="0"/>
                <a:cs typeface="Times New Roman" pitchFamily="16" charset="0"/>
              </a:rPr>
              <a:t>hustoty</a:t>
            </a:r>
            <a:r>
              <a:rPr lang="en-GB" sz="2400" dirty="0" smtClean="0">
                <a:latin typeface="Arial" charset="0"/>
                <a:cs typeface="Times New Roman" pitchFamily="16" charset="0"/>
              </a:rPr>
              <a:t> </a:t>
            </a:r>
            <a:r>
              <a:rPr lang="en-GB" sz="2400" dirty="0" err="1" smtClean="0">
                <a:latin typeface="Arial" charset="0"/>
                <a:cs typeface="Times New Roman" pitchFamily="16" charset="0"/>
              </a:rPr>
              <a:t>obyvatelstva</a:t>
            </a:r>
            <a:r>
              <a:rPr lang="en-GB" sz="2400" dirty="0" smtClean="0">
                <a:latin typeface="Arial" charset="0"/>
                <a:cs typeface="Times New Roman" pitchFamily="16" charset="0"/>
              </a:rPr>
              <a:t> </a:t>
            </a:r>
            <a:r>
              <a:rPr lang="en-GB" sz="2400" dirty="0" err="1" smtClean="0">
                <a:latin typeface="Arial" charset="0"/>
                <a:cs typeface="Times New Roman" pitchFamily="16" charset="0"/>
              </a:rPr>
              <a:t>roste</a:t>
            </a:r>
            <a:r>
              <a:rPr lang="en-GB" sz="2400" dirty="0" smtClean="0">
                <a:latin typeface="Arial" charset="0"/>
                <a:cs typeface="Times New Roman" pitchFamily="16" charset="0"/>
              </a:rPr>
              <a:t> (</a:t>
            </a:r>
            <a:r>
              <a:rPr lang="en-GB" sz="2400" dirty="0" err="1" smtClean="0">
                <a:latin typeface="Arial" charset="0"/>
                <a:cs typeface="Times New Roman" pitchFamily="16" charset="0"/>
              </a:rPr>
              <a:t>lineárn</a:t>
            </a:r>
            <a:r>
              <a:rPr lang="en-GB" sz="2400" dirty="0" err="1" smtClean="0">
                <a:latin typeface="Arial" charset="0"/>
              </a:rPr>
              <a:t>ě</a:t>
            </a:r>
            <a:r>
              <a:rPr lang="en-GB" sz="2400" dirty="0" smtClean="0">
                <a:latin typeface="Arial" charset="0"/>
                <a:cs typeface="Times New Roman" pitchFamily="16" charset="0"/>
              </a:rPr>
              <a:t>) s </a:t>
            </a:r>
            <a:r>
              <a:rPr lang="en-GB" sz="2400" dirty="0" err="1" smtClean="0">
                <a:latin typeface="Arial" charset="0"/>
                <a:cs typeface="Times New Roman" pitchFamily="16" charset="0"/>
              </a:rPr>
              <a:t>r</a:t>
            </a:r>
            <a:r>
              <a:rPr lang="en-GB" sz="2400" dirty="0" err="1" smtClean="0">
                <a:latin typeface="Arial" charset="0"/>
              </a:rPr>
              <a:t>ů</a:t>
            </a:r>
            <a:r>
              <a:rPr lang="en-GB" sz="2400" dirty="0" err="1" smtClean="0">
                <a:latin typeface="Arial" charset="0"/>
                <a:cs typeface="Times New Roman" pitchFamily="16" charset="0"/>
              </a:rPr>
              <a:t>stem</a:t>
            </a:r>
            <a:r>
              <a:rPr lang="en-GB" sz="2400" dirty="0" smtClean="0">
                <a:latin typeface="Arial" charset="0"/>
                <a:cs typeface="Times New Roman" pitchFamily="16" charset="0"/>
              </a:rPr>
              <a:t> </a:t>
            </a:r>
            <a:r>
              <a:rPr lang="en-GB" sz="2400" dirty="0" err="1" smtClean="0">
                <a:latin typeface="Arial" charset="0"/>
                <a:cs typeface="Times New Roman" pitchFamily="16" charset="0"/>
              </a:rPr>
              <a:t>hustoty</a:t>
            </a:r>
            <a:r>
              <a:rPr lang="en-GB" sz="2400" dirty="0" smtClean="0">
                <a:latin typeface="Arial" charset="0"/>
                <a:cs typeface="Times New Roman" pitchFamily="16" charset="0"/>
              </a:rPr>
              <a:t> </a:t>
            </a:r>
            <a:r>
              <a:rPr lang="en-GB" sz="2400" dirty="0" err="1" smtClean="0">
                <a:latin typeface="Arial" charset="0"/>
                <a:cs typeface="Times New Roman" pitchFamily="16" charset="0"/>
              </a:rPr>
              <a:t>obyvatel</a:t>
            </a:r>
            <a:r>
              <a:rPr lang="en-GB" sz="2400" dirty="0" smtClean="0">
                <a:latin typeface="Arial" charset="0"/>
                <a:cs typeface="Times New Roman" pitchFamily="16" charset="0"/>
              </a:rPr>
              <a:t> a </a:t>
            </a:r>
            <a:r>
              <a:rPr lang="en-GB" sz="2400" dirty="0" err="1" smtClean="0">
                <a:latin typeface="Arial" charset="0"/>
                <a:cs typeface="Times New Roman" pitchFamily="16" charset="0"/>
              </a:rPr>
              <a:t>rozvoje</a:t>
            </a:r>
            <a:r>
              <a:rPr lang="en-GB" sz="2400" dirty="0" smtClean="0">
                <a:latin typeface="Arial" charset="0"/>
                <a:cs typeface="Times New Roman" pitchFamily="16" charset="0"/>
              </a:rPr>
              <a:t> </a:t>
            </a:r>
            <a:r>
              <a:rPr lang="en-GB" sz="2400" dirty="0" err="1" smtClean="0">
                <a:latin typeface="Arial" charset="0"/>
                <a:cs typeface="Times New Roman" pitchFamily="16" charset="0"/>
              </a:rPr>
              <a:t>pr</a:t>
            </a:r>
            <a:r>
              <a:rPr lang="en-GB" sz="2400" dirty="0" err="1" smtClean="0">
                <a:latin typeface="Arial" charset="0"/>
              </a:rPr>
              <a:t>ů</a:t>
            </a:r>
            <a:r>
              <a:rPr lang="en-GB" sz="2400" dirty="0" err="1" smtClean="0">
                <a:latin typeface="Arial" charset="0"/>
                <a:cs typeface="Times New Roman" pitchFamily="16" charset="0"/>
              </a:rPr>
              <a:t>myslu</a:t>
            </a:r>
            <a:r>
              <a:rPr lang="en-GB" sz="2400" dirty="0" smtClean="0">
                <a:latin typeface="Arial" charset="0"/>
                <a:cs typeface="Times New Roman" pitchFamily="16" charset="0"/>
              </a:rPr>
              <a:t> a </a:t>
            </a:r>
            <a:r>
              <a:rPr lang="en-GB" sz="2400" dirty="0" err="1" smtClean="0">
                <a:latin typeface="Arial" charset="0"/>
                <a:cs typeface="Times New Roman" pitchFamily="16" charset="0"/>
              </a:rPr>
              <a:t>klesá</a:t>
            </a:r>
            <a:r>
              <a:rPr lang="en-GB" sz="2400" dirty="0" smtClean="0">
                <a:latin typeface="Arial" charset="0"/>
                <a:cs typeface="Times New Roman" pitchFamily="16" charset="0"/>
              </a:rPr>
              <a:t> (</a:t>
            </a:r>
            <a:r>
              <a:rPr lang="en-GB" sz="2400" dirty="0" err="1" smtClean="0">
                <a:latin typeface="Arial" charset="0"/>
                <a:cs typeface="Times New Roman" pitchFamily="16" charset="0"/>
              </a:rPr>
              <a:t>lineárn</a:t>
            </a:r>
            <a:r>
              <a:rPr lang="en-GB" sz="2400" dirty="0" err="1" smtClean="0">
                <a:latin typeface="Arial" charset="0"/>
              </a:rPr>
              <a:t>ě</a:t>
            </a:r>
            <a:r>
              <a:rPr lang="en-GB" sz="2400" dirty="0" smtClean="0">
                <a:latin typeface="Arial" charset="0"/>
                <a:cs typeface="Times New Roman" pitchFamily="16" charset="0"/>
              </a:rPr>
              <a:t>) s </a:t>
            </a:r>
            <a:r>
              <a:rPr lang="en-GB" sz="2400" dirty="0" err="1" smtClean="0">
                <a:latin typeface="Arial" charset="0"/>
                <a:cs typeface="Times New Roman" pitchFamily="16" charset="0"/>
              </a:rPr>
              <a:t>r</a:t>
            </a:r>
            <a:r>
              <a:rPr lang="en-GB" sz="2400" dirty="0" err="1" smtClean="0">
                <a:latin typeface="Arial" charset="0"/>
              </a:rPr>
              <a:t>ů</a:t>
            </a:r>
            <a:r>
              <a:rPr lang="en-GB" sz="2400" dirty="0" err="1" smtClean="0">
                <a:latin typeface="Arial" charset="0"/>
                <a:cs typeface="Times New Roman" pitchFamily="16" charset="0"/>
              </a:rPr>
              <a:t>stem</a:t>
            </a:r>
            <a:r>
              <a:rPr lang="en-GB" sz="2400" dirty="0" smtClean="0">
                <a:latin typeface="Arial" charset="0"/>
                <a:cs typeface="Times New Roman" pitchFamily="16" charset="0"/>
              </a:rPr>
              <a:t> </a:t>
            </a:r>
            <a:r>
              <a:rPr lang="en-GB" sz="2400" dirty="0" err="1" smtClean="0">
                <a:latin typeface="Arial" charset="0"/>
                <a:cs typeface="Times New Roman" pitchFamily="16" charset="0"/>
              </a:rPr>
              <a:t>úrovn</a:t>
            </a:r>
            <a:r>
              <a:rPr lang="en-GB" sz="2400" dirty="0" err="1" smtClean="0">
                <a:latin typeface="Arial" charset="0"/>
              </a:rPr>
              <a:t>ě</a:t>
            </a:r>
            <a:r>
              <a:rPr lang="en-GB" sz="2400" dirty="0" smtClean="0">
                <a:latin typeface="Arial" charset="0"/>
                <a:cs typeface="Times New Roman" pitchFamily="16" charset="0"/>
              </a:rPr>
              <a:t> </a:t>
            </a:r>
            <a:r>
              <a:rPr lang="en-GB" sz="2400" dirty="0" err="1" smtClean="0">
                <a:latin typeface="Arial" charset="0"/>
                <a:cs typeface="Times New Roman" pitchFamily="16" charset="0"/>
              </a:rPr>
              <a:t>zne</a:t>
            </a:r>
            <a:r>
              <a:rPr lang="en-GB" sz="2400" dirty="0" err="1" smtClean="0">
                <a:latin typeface="Arial" charset="0"/>
              </a:rPr>
              <a:t>č</a:t>
            </a:r>
            <a:r>
              <a:rPr lang="en-GB" sz="2400" dirty="0" err="1" smtClean="0">
                <a:latin typeface="Arial" charset="0"/>
                <a:cs typeface="Times New Roman" pitchFamily="16" charset="0"/>
              </a:rPr>
              <a:t>išt</a:t>
            </a:r>
            <a:r>
              <a:rPr lang="en-GB" sz="2400" dirty="0" err="1" smtClean="0">
                <a:latin typeface="Arial" charset="0"/>
              </a:rPr>
              <a:t>ě</a:t>
            </a:r>
            <a:r>
              <a:rPr lang="en-GB" sz="2400" dirty="0" err="1" smtClean="0">
                <a:latin typeface="Arial" charset="0"/>
                <a:cs typeface="Times New Roman" pitchFamily="16" charset="0"/>
              </a:rPr>
              <a:t>ní</a:t>
            </a:r>
            <a:r>
              <a:rPr lang="en-GB" sz="2400" dirty="0" smtClean="0">
                <a:latin typeface="Arial" charset="0"/>
                <a:cs typeface="Times New Roman" pitchFamily="16" charset="0"/>
              </a:rPr>
              <a:t>;</a:t>
            </a:r>
          </a:p>
          <a:p>
            <a:pPr marL="528638" indent="-528638" algn="just" eaLnBrk="1" hangingPunct="1">
              <a:lnSpc>
                <a:spcPct val="100000"/>
              </a:lnSpc>
              <a:spcBef>
                <a:spcPts val="600"/>
              </a:spcBef>
              <a:buFont typeface="Arial" charset="0"/>
              <a:buChar char="•"/>
              <a:tabLst>
                <a:tab pos="636588" algn="l"/>
                <a:tab pos="1085850" algn="l"/>
                <a:tab pos="1535113" algn="l"/>
                <a:tab pos="1984375" algn="l"/>
                <a:tab pos="2433638" algn="l"/>
                <a:tab pos="2882900" algn="l"/>
                <a:tab pos="3332163" algn="l"/>
                <a:tab pos="3781425" algn="l"/>
                <a:tab pos="4230688" algn="l"/>
                <a:tab pos="4679950" algn="l"/>
                <a:tab pos="5129213" algn="l"/>
                <a:tab pos="5578475" algn="l"/>
                <a:tab pos="6027738" algn="l"/>
                <a:tab pos="6477000" algn="l"/>
                <a:tab pos="6926263" algn="l"/>
                <a:tab pos="7375525" algn="l"/>
                <a:tab pos="7824788" algn="l"/>
                <a:tab pos="8274050" algn="l"/>
                <a:tab pos="8723313" algn="l"/>
                <a:tab pos="9172575" algn="l"/>
              </a:tabLst>
            </a:pPr>
            <a:r>
              <a:rPr lang="en-GB" sz="2400" dirty="0" err="1" smtClean="0">
                <a:latin typeface="Arial" charset="0"/>
                <a:cs typeface="Times New Roman" pitchFamily="16" charset="0"/>
              </a:rPr>
              <a:t>rychlost</a:t>
            </a:r>
            <a:r>
              <a:rPr lang="en-GB" sz="2400" dirty="0" smtClean="0">
                <a:latin typeface="Arial" charset="0"/>
                <a:cs typeface="Times New Roman" pitchFamily="16" charset="0"/>
              </a:rPr>
              <a:t> </a:t>
            </a:r>
            <a:r>
              <a:rPr lang="en-GB" sz="2400" dirty="0" err="1" smtClean="0">
                <a:latin typeface="Arial" charset="0"/>
                <a:cs typeface="Times New Roman" pitchFamily="16" charset="0"/>
              </a:rPr>
              <a:t>r</a:t>
            </a:r>
            <a:r>
              <a:rPr lang="en-GB" sz="2400" dirty="0" err="1" smtClean="0">
                <a:latin typeface="Arial" charset="0"/>
              </a:rPr>
              <a:t>ů</a:t>
            </a:r>
            <a:r>
              <a:rPr lang="en-GB" sz="2400" dirty="0" err="1" smtClean="0">
                <a:latin typeface="Arial" charset="0"/>
                <a:cs typeface="Times New Roman" pitchFamily="16" charset="0"/>
              </a:rPr>
              <a:t>stu</a:t>
            </a:r>
            <a:r>
              <a:rPr lang="en-GB" sz="2400" dirty="0" smtClean="0">
                <a:latin typeface="Arial" charset="0"/>
                <a:cs typeface="Times New Roman" pitchFamily="16" charset="0"/>
              </a:rPr>
              <a:t> </a:t>
            </a:r>
            <a:r>
              <a:rPr lang="en-GB" sz="2400" dirty="0" err="1" smtClean="0">
                <a:latin typeface="Arial" charset="0"/>
                <a:cs typeface="Times New Roman" pitchFamily="16" charset="0"/>
              </a:rPr>
              <a:t>úrovn</a:t>
            </a:r>
            <a:r>
              <a:rPr lang="en-GB" sz="2400" dirty="0" err="1" smtClean="0">
                <a:latin typeface="Arial" charset="0"/>
              </a:rPr>
              <a:t>ě</a:t>
            </a:r>
            <a:r>
              <a:rPr lang="en-GB" sz="2400" dirty="0" smtClean="0">
                <a:latin typeface="Arial" charset="0"/>
                <a:cs typeface="Times New Roman" pitchFamily="16" charset="0"/>
              </a:rPr>
              <a:t> </a:t>
            </a:r>
            <a:r>
              <a:rPr lang="en-GB" sz="2400" dirty="0" err="1" smtClean="0">
                <a:latin typeface="Arial" charset="0"/>
                <a:cs typeface="Times New Roman" pitchFamily="16" charset="0"/>
              </a:rPr>
              <a:t>zne</a:t>
            </a:r>
            <a:r>
              <a:rPr lang="en-GB" sz="2400" dirty="0" err="1" smtClean="0">
                <a:latin typeface="Arial" charset="0"/>
              </a:rPr>
              <a:t>č</a:t>
            </a:r>
            <a:r>
              <a:rPr lang="en-GB" sz="2400" dirty="0" err="1" smtClean="0">
                <a:latin typeface="Arial" charset="0"/>
                <a:cs typeface="Times New Roman" pitchFamily="16" charset="0"/>
              </a:rPr>
              <a:t>išt</a:t>
            </a:r>
            <a:r>
              <a:rPr lang="en-GB" sz="2400" dirty="0" err="1" smtClean="0">
                <a:latin typeface="Arial" charset="0"/>
              </a:rPr>
              <a:t>ě</a:t>
            </a:r>
            <a:r>
              <a:rPr lang="en-GB" sz="2400" dirty="0" err="1" smtClean="0">
                <a:latin typeface="Arial" charset="0"/>
                <a:cs typeface="Times New Roman" pitchFamily="16" charset="0"/>
              </a:rPr>
              <a:t>ní</a:t>
            </a:r>
            <a:r>
              <a:rPr lang="en-GB" sz="2400" dirty="0" smtClean="0">
                <a:latin typeface="Arial" charset="0"/>
                <a:cs typeface="Times New Roman" pitchFamily="16" charset="0"/>
              </a:rPr>
              <a:t> </a:t>
            </a:r>
            <a:r>
              <a:rPr lang="en-GB" sz="2400" dirty="0" err="1" smtClean="0">
                <a:latin typeface="Arial" charset="0"/>
                <a:cs typeface="Times New Roman" pitchFamily="16" charset="0"/>
              </a:rPr>
              <a:t>roste</a:t>
            </a:r>
            <a:r>
              <a:rPr lang="en-GB" sz="2400" dirty="0" smtClean="0">
                <a:latin typeface="Arial" charset="0"/>
                <a:cs typeface="Times New Roman" pitchFamily="16" charset="0"/>
              </a:rPr>
              <a:t> (</a:t>
            </a:r>
            <a:r>
              <a:rPr lang="en-GB" sz="2400" dirty="0" err="1" smtClean="0">
                <a:latin typeface="Arial" charset="0"/>
                <a:cs typeface="Times New Roman" pitchFamily="16" charset="0"/>
              </a:rPr>
              <a:t>lineárn</a:t>
            </a:r>
            <a:r>
              <a:rPr lang="en-GB" sz="2400" dirty="0" err="1" smtClean="0">
                <a:latin typeface="Arial" charset="0"/>
              </a:rPr>
              <a:t>ě</a:t>
            </a:r>
            <a:r>
              <a:rPr lang="en-GB" sz="2400" dirty="0" smtClean="0">
                <a:latin typeface="Arial" charset="0"/>
                <a:cs typeface="Times New Roman" pitchFamily="16" charset="0"/>
              </a:rPr>
              <a:t>) s </a:t>
            </a:r>
            <a:r>
              <a:rPr lang="en-GB" sz="2400" dirty="0" err="1" smtClean="0">
                <a:latin typeface="Arial" charset="0"/>
                <a:cs typeface="Times New Roman" pitchFamily="16" charset="0"/>
              </a:rPr>
              <a:t>r</a:t>
            </a:r>
            <a:r>
              <a:rPr lang="en-GB" sz="2400" dirty="0" err="1" smtClean="0">
                <a:latin typeface="Arial" charset="0"/>
              </a:rPr>
              <a:t>ů</a:t>
            </a:r>
            <a:r>
              <a:rPr lang="en-GB" sz="2400" dirty="0" err="1" smtClean="0">
                <a:latin typeface="Arial" charset="0"/>
                <a:cs typeface="Times New Roman" pitchFamily="16" charset="0"/>
              </a:rPr>
              <a:t>stem</a:t>
            </a:r>
            <a:r>
              <a:rPr lang="en-GB" sz="2400" dirty="0" smtClean="0">
                <a:latin typeface="Arial" charset="0"/>
                <a:cs typeface="Times New Roman" pitchFamily="16" charset="0"/>
              </a:rPr>
              <a:t> </a:t>
            </a:r>
            <a:r>
              <a:rPr lang="en-GB" sz="2400" dirty="0" err="1" smtClean="0">
                <a:latin typeface="Arial" charset="0"/>
                <a:cs typeface="Times New Roman" pitchFamily="16" charset="0"/>
              </a:rPr>
              <a:t>hustoty</a:t>
            </a:r>
            <a:r>
              <a:rPr lang="en-GB" sz="2400" dirty="0" smtClean="0">
                <a:latin typeface="Arial" charset="0"/>
                <a:cs typeface="Times New Roman" pitchFamily="16" charset="0"/>
              </a:rPr>
              <a:t> </a:t>
            </a:r>
            <a:r>
              <a:rPr lang="en-GB" sz="2400" dirty="0" err="1" smtClean="0">
                <a:latin typeface="Arial" charset="0"/>
                <a:cs typeface="Times New Roman" pitchFamily="16" charset="0"/>
              </a:rPr>
              <a:t>obyvatel</a:t>
            </a:r>
            <a:r>
              <a:rPr lang="en-GB" sz="2400" dirty="0" smtClean="0">
                <a:latin typeface="Arial" charset="0"/>
                <a:cs typeface="Times New Roman" pitchFamily="16" charset="0"/>
              </a:rPr>
              <a:t> a </a:t>
            </a:r>
            <a:r>
              <a:rPr lang="en-GB" sz="2400" dirty="0" err="1" smtClean="0">
                <a:latin typeface="Arial" charset="0"/>
                <a:cs typeface="Times New Roman" pitchFamily="16" charset="0"/>
              </a:rPr>
              <a:t>rozvoje</a:t>
            </a:r>
            <a:r>
              <a:rPr lang="en-GB" sz="2400" dirty="0" smtClean="0">
                <a:latin typeface="Arial" charset="0"/>
                <a:cs typeface="Times New Roman" pitchFamily="16" charset="0"/>
              </a:rPr>
              <a:t> </a:t>
            </a:r>
            <a:r>
              <a:rPr lang="en-GB" sz="2400" dirty="0" err="1" smtClean="0">
                <a:latin typeface="Arial" charset="0"/>
                <a:cs typeface="Times New Roman" pitchFamily="16" charset="0"/>
              </a:rPr>
              <a:t>pr</a:t>
            </a:r>
            <a:r>
              <a:rPr lang="en-GB" sz="2400" dirty="0" err="1" smtClean="0">
                <a:latin typeface="Arial" charset="0"/>
              </a:rPr>
              <a:t>ů</a:t>
            </a:r>
            <a:r>
              <a:rPr lang="en-GB" sz="2400" dirty="0" err="1" smtClean="0">
                <a:latin typeface="Arial" charset="0"/>
                <a:cs typeface="Times New Roman" pitchFamily="16" charset="0"/>
              </a:rPr>
              <a:t>myslu</a:t>
            </a:r>
            <a:r>
              <a:rPr lang="en-GB" sz="2400" dirty="0" smtClean="0">
                <a:latin typeface="Arial" charset="0"/>
                <a:cs typeface="Times New Roman" pitchFamily="16" charset="0"/>
              </a:rPr>
              <a:t>;</a:t>
            </a:r>
          </a:p>
          <a:p>
            <a:pPr marL="528638" indent="-528638" algn="just" eaLnBrk="1" hangingPunct="1">
              <a:lnSpc>
                <a:spcPct val="100000"/>
              </a:lnSpc>
              <a:spcBef>
                <a:spcPts val="600"/>
              </a:spcBef>
              <a:buFont typeface="Arial" charset="0"/>
              <a:buChar char="•"/>
              <a:tabLst>
                <a:tab pos="636588" algn="l"/>
                <a:tab pos="1085850" algn="l"/>
                <a:tab pos="1535113" algn="l"/>
                <a:tab pos="1984375" algn="l"/>
                <a:tab pos="2433638" algn="l"/>
                <a:tab pos="2882900" algn="l"/>
                <a:tab pos="3332163" algn="l"/>
                <a:tab pos="3781425" algn="l"/>
                <a:tab pos="4230688" algn="l"/>
                <a:tab pos="4679950" algn="l"/>
                <a:tab pos="5129213" algn="l"/>
                <a:tab pos="5578475" algn="l"/>
                <a:tab pos="6027738" algn="l"/>
                <a:tab pos="6477000" algn="l"/>
                <a:tab pos="6926263" algn="l"/>
                <a:tab pos="7375525" algn="l"/>
                <a:tab pos="7824788" algn="l"/>
                <a:tab pos="8274050" algn="l"/>
                <a:tab pos="8723313" algn="l"/>
                <a:tab pos="9172575" algn="l"/>
              </a:tabLst>
            </a:pPr>
            <a:r>
              <a:rPr lang="en-GB" sz="2400" dirty="0" err="1" smtClean="0">
                <a:latin typeface="Arial" charset="0"/>
                <a:cs typeface="Times New Roman" pitchFamily="16" charset="0"/>
              </a:rPr>
              <a:t>rychlost</a:t>
            </a:r>
            <a:r>
              <a:rPr lang="en-GB" sz="2400" dirty="0" smtClean="0">
                <a:latin typeface="Arial" charset="0"/>
                <a:cs typeface="Times New Roman" pitchFamily="16" charset="0"/>
              </a:rPr>
              <a:t> </a:t>
            </a:r>
            <a:r>
              <a:rPr lang="en-GB" sz="2400" dirty="0" err="1" smtClean="0">
                <a:latin typeface="Arial" charset="0"/>
                <a:cs typeface="Times New Roman" pitchFamily="16" charset="0"/>
              </a:rPr>
              <a:t>r</a:t>
            </a:r>
            <a:r>
              <a:rPr lang="en-GB" sz="2400" dirty="0" err="1" smtClean="0">
                <a:latin typeface="Arial" charset="0"/>
              </a:rPr>
              <a:t>ů</a:t>
            </a:r>
            <a:r>
              <a:rPr lang="en-GB" sz="2400" dirty="0" err="1" smtClean="0">
                <a:latin typeface="Arial" charset="0"/>
                <a:cs typeface="Times New Roman" pitchFamily="16" charset="0"/>
              </a:rPr>
              <a:t>stu</a:t>
            </a:r>
            <a:r>
              <a:rPr lang="en-GB" sz="2400" dirty="0" smtClean="0">
                <a:latin typeface="Arial" charset="0"/>
                <a:cs typeface="Times New Roman" pitchFamily="16" charset="0"/>
              </a:rPr>
              <a:t> </a:t>
            </a:r>
            <a:r>
              <a:rPr lang="en-GB" sz="2400" dirty="0" err="1" smtClean="0">
                <a:latin typeface="Arial" charset="0"/>
                <a:cs typeface="Times New Roman" pitchFamily="16" charset="0"/>
              </a:rPr>
              <a:t>rozvoje</a:t>
            </a:r>
            <a:r>
              <a:rPr lang="en-GB" sz="2400" dirty="0" smtClean="0">
                <a:latin typeface="Arial" charset="0"/>
                <a:cs typeface="Times New Roman" pitchFamily="16" charset="0"/>
              </a:rPr>
              <a:t> </a:t>
            </a:r>
            <a:r>
              <a:rPr lang="en-GB" sz="2400" dirty="0" err="1" smtClean="0">
                <a:latin typeface="Arial" charset="0"/>
                <a:cs typeface="Times New Roman" pitchFamily="16" charset="0"/>
              </a:rPr>
              <a:t>pr</a:t>
            </a:r>
            <a:r>
              <a:rPr lang="en-GB" sz="2400" dirty="0" err="1" smtClean="0">
                <a:latin typeface="Arial" charset="0"/>
              </a:rPr>
              <a:t>ů</a:t>
            </a:r>
            <a:r>
              <a:rPr lang="en-GB" sz="2400" dirty="0" err="1" smtClean="0">
                <a:latin typeface="Arial" charset="0"/>
                <a:cs typeface="Times New Roman" pitchFamily="16" charset="0"/>
              </a:rPr>
              <a:t>myslu</a:t>
            </a:r>
            <a:r>
              <a:rPr lang="en-GB" sz="2400" dirty="0" smtClean="0">
                <a:latin typeface="Arial" charset="0"/>
                <a:cs typeface="Times New Roman" pitchFamily="16" charset="0"/>
              </a:rPr>
              <a:t> </a:t>
            </a:r>
            <a:r>
              <a:rPr lang="en-GB" sz="2400" dirty="0" err="1" smtClean="0">
                <a:latin typeface="Arial" charset="0"/>
                <a:cs typeface="Times New Roman" pitchFamily="16" charset="0"/>
              </a:rPr>
              <a:t>roste</a:t>
            </a:r>
            <a:r>
              <a:rPr lang="en-GB" sz="2400" dirty="0" smtClean="0">
                <a:latin typeface="Arial" charset="0"/>
                <a:cs typeface="Times New Roman" pitchFamily="16" charset="0"/>
              </a:rPr>
              <a:t> (</a:t>
            </a:r>
            <a:r>
              <a:rPr lang="en-GB" sz="2400" dirty="0" err="1" smtClean="0">
                <a:latin typeface="Arial" charset="0"/>
                <a:cs typeface="Times New Roman" pitchFamily="16" charset="0"/>
              </a:rPr>
              <a:t>lineárn</a:t>
            </a:r>
            <a:r>
              <a:rPr lang="en-GB" sz="2400" dirty="0" err="1" smtClean="0">
                <a:latin typeface="Arial" charset="0"/>
              </a:rPr>
              <a:t>ě</a:t>
            </a:r>
            <a:r>
              <a:rPr lang="en-GB" sz="2400" dirty="0" smtClean="0">
                <a:latin typeface="Arial" charset="0"/>
                <a:cs typeface="Times New Roman" pitchFamily="16" charset="0"/>
              </a:rPr>
              <a:t>) s </a:t>
            </a:r>
            <a:r>
              <a:rPr lang="en-GB" sz="2400" dirty="0" err="1" smtClean="0">
                <a:latin typeface="Arial" charset="0"/>
                <a:cs typeface="Times New Roman" pitchFamily="16" charset="0"/>
              </a:rPr>
              <a:t>r</a:t>
            </a:r>
            <a:r>
              <a:rPr lang="en-GB" sz="2400" dirty="0" err="1" smtClean="0">
                <a:latin typeface="Arial" charset="0"/>
              </a:rPr>
              <a:t>ů</a:t>
            </a:r>
            <a:r>
              <a:rPr lang="en-GB" sz="2400" dirty="0" err="1" smtClean="0">
                <a:latin typeface="Arial" charset="0"/>
                <a:cs typeface="Times New Roman" pitchFamily="16" charset="0"/>
              </a:rPr>
              <a:t>stem</a:t>
            </a:r>
            <a:r>
              <a:rPr lang="en-GB" sz="2400" dirty="0" smtClean="0">
                <a:latin typeface="Arial" charset="0"/>
                <a:cs typeface="Times New Roman" pitchFamily="16" charset="0"/>
              </a:rPr>
              <a:t> </a:t>
            </a:r>
            <a:r>
              <a:rPr lang="en-GB" sz="2400" dirty="0" err="1" smtClean="0">
                <a:latin typeface="Arial" charset="0"/>
                <a:cs typeface="Times New Roman" pitchFamily="16" charset="0"/>
              </a:rPr>
              <a:t>rozvoje</a:t>
            </a:r>
            <a:r>
              <a:rPr lang="en-GB" sz="2400" dirty="0" smtClean="0">
                <a:latin typeface="Arial" charset="0"/>
                <a:cs typeface="Times New Roman" pitchFamily="16" charset="0"/>
              </a:rPr>
              <a:t> </a:t>
            </a:r>
            <a:r>
              <a:rPr lang="en-GB" sz="2400" dirty="0" err="1" smtClean="0">
                <a:latin typeface="Arial" charset="0"/>
                <a:cs typeface="Times New Roman" pitchFamily="16" charset="0"/>
              </a:rPr>
              <a:t>pr</a:t>
            </a:r>
            <a:r>
              <a:rPr lang="en-GB" sz="2400" dirty="0" err="1" smtClean="0">
                <a:latin typeface="Arial" charset="0"/>
              </a:rPr>
              <a:t>ů</a:t>
            </a:r>
            <a:r>
              <a:rPr lang="en-GB" sz="2400" dirty="0" err="1" smtClean="0">
                <a:latin typeface="Arial" charset="0"/>
                <a:cs typeface="Times New Roman" pitchFamily="16" charset="0"/>
              </a:rPr>
              <a:t>myslu</a:t>
            </a:r>
            <a:r>
              <a:rPr lang="en-GB" sz="2400" dirty="0" smtClean="0">
                <a:latin typeface="Arial" charset="0"/>
                <a:cs typeface="Times New Roman" pitchFamily="16" charset="0"/>
              </a:rPr>
              <a:t> a </a:t>
            </a:r>
            <a:r>
              <a:rPr lang="en-GB" sz="2400" dirty="0" err="1" smtClean="0">
                <a:latin typeface="Arial" charset="0"/>
                <a:cs typeface="Times New Roman" pitchFamily="16" charset="0"/>
              </a:rPr>
              <a:t>klesá</a:t>
            </a:r>
            <a:r>
              <a:rPr lang="en-GB" sz="2400" dirty="0" smtClean="0">
                <a:latin typeface="Arial" charset="0"/>
                <a:cs typeface="Times New Roman" pitchFamily="16" charset="0"/>
              </a:rPr>
              <a:t> (</a:t>
            </a:r>
            <a:r>
              <a:rPr lang="en-GB" sz="2400" dirty="0" err="1" smtClean="0">
                <a:latin typeface="Arial" charset="0"/>
                <a:cs typeface="Times New Roman" pitchFamily="16" charset="0"/>
              </a:rPr>
              <a:t>lineárn</a:t>
            </a:r>
            <a:r>
              <a:rPr lang="en-GB" sz="2400" dirty="0" err="1" smtClean="0">
                <a:latin typeface="Arial" charset="0"/>
              </a:rPr>
              <a:t>ě</a:t>
            </a:r>
            <a:r>
              <a:rPr lang="en-GB" sz="2400" dirty="0" smtClean="0">
                <a:latin typeface="Arial" charset="0"/>
                <a:cs typeface="Times New Roman" pitchFamily="16" charset="0"/>
              </a:rPr>
              <a:t>) s </a:t>
            </a:r>
            <a:r>
              <a:rPr lang="en-GB" sz="2400" dirty="0" err="1" smtClean="0">
                <a:latin typeface="Arial" charset="0"/>
                <a:cs typeface="Times New Roman" pitchFamily="16" charset="0"/>
              </a:rPr>
              <a:t>r</a:t>
            </a:r>
            <a:r>
              <a:rPr lang="en-GB" sz="2400" dirty="0" err="1" smtClean="0">
                <a:latin typeface="Arial" charset="0"/>
              </a:rPr>
              <a:t>ů</a:t>
            </a:r>
            <a:r>
              <a:rPr lang="en-GB" sz="2400" dirty="0" err="1" smtClean="0">
                <a:latin typeface="Arial" charset="0"/>
                <a:cs typeface="Times New Roman" pitchFamily="16" charset="0"/>
              </a:rPr>
              <a:t>stem</a:t>
            </a:r>
            <a:r>
              <a:rPr lang="en-GB" sz="2400" dirty="0" smtClean="0">
                <a:latin typeface="Arial" charset="0"/>
                <a:cs typeface="Times New Roman" pitchFamily="16" charset="0"/>
              </a:rPr>
              <a:t> </a:t>
            </a:r>
            <a:r>
              <a:rPr lang="en-GB" sz="2400" dirty="0" err="1" smtClean="0">
                <a:latin typeface="Arial" charset="0"/>
                <a:cs typeface="Times New Roman" pitchFamily="16" charset="0"/>
              </a:rPr>
              <a:t>úrovn</a:t>
            </a:r>
            <a:r>
              <a:rPr lang="en-GB" sz="2400" dirty="0" err="1" smtClean="0">
                <a:latin typeface="Arial" charset="0"/>
              </a:rPr>
              <a:t>ě</a:t>
            </a:r>
            <a:r>
              <a:rPr lang="en-GB" sz="2400" dirty="0" smtClean="0">
                <a:latin typeface="Arial" charset="0"/>
                <a:cs typeface="Times New Roman" pitchFamily="16" charset="0"/>
              </a:rPr>
              <a:t> </a:t>
            </a:r>
            <a:r>
              <a:rPr lang="en-GB" sz="2400" dirty="0" err="1" smtClean="0">
                <a:latin typeface="Arial" charset="0"/>
                <a:cs typeface="Times New Roman" pitchFamily="16" charset="0"/>
              </a:rPr>
              <a:t>zne</a:t>
            </a:r>
            <a:r>
              <a:rPr lang="en-GB" sz="2400" dirty="0" err="1" smtClean="0">
                <a:latin typeface="Arial" charset="0"/>
              </a:rPr>
              <a:t>č</a:t>
            </a:r>
            <a:r>
              <a:rPr lang="en-GB" sz="2400" dirty="0" err="1" smtClean="0">
                <a:latin typeface="Arial" charset="0"/>
                <a:cs typeface="Times New Roman" pitchFamily="16" charset="0"/>
              </a:rPr>
              <a:t>išt</a:t>
            </a:r>
            <a:r>
              <a:rPr lang="en-GB" sz="2400" dirty="0" err="1" smtClean="0">
                <a:latin typeface="Arial" charset="0"/>
              </a:rPr>
              <a:t>ě</a:t>
            </a:r>
            <a:r>
              <a:rPr lang="en-GB" sz="2400" dirty="0" err="1" smtClean="0">
                <a:latin typeface="Arial" charset="0"/>
                <a:cs typeface="Times New Roman" pitchFamily="16" charset="0"/>
              </a:rPr>
              <a:t>ní</a:t>
            </a:r>
            <a:r>
              <a:rPr lang="en-GB" sz="2400" dirty="0" smtClean="0">
                <a:latin typeface="Arial" charset="0"/>
                <a:cs typeface="Times New Roman" pitchFamily="16" charset="0"/>
              </a:rPr>
              <a:t>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Volný tvar 65"/>
          <p:cNvSpPr/>
          <p:nvPr/>
        </p:nvSpPr>
        <p:spPr>
          <a:xfrm>
            <a:off x="3209925" y="3289300"/>
            <a:ext cx="1004888" cy="1497013"/>
          </a:xfrm>
          <a:custGeom>
            <a:avLst/>
            <a:gdLst>
              <a:gd name="connsiteX0" fmla="*/ 249382 w 1524001"/>
              <a:gd name="connsiteY0" fmla="*/ 1916545 h 1916545"/>
              <a:gd name="connsiteX1" fmla="*/ 1482437 w 1524001"/>
              <a:gd name="connsiteY1" fmla="*/ 240145 h 1916545"/>
              <a:gd name="connsiteX2" fmla="*/ 0 w 1524001"/>
              <a:gd name="connsiteY2" fmla="*/ 475673 h 1916545"/>
              <a:gd name="connsiteX0" fmla="*/ 249382 w 1689364"/>
              <a:gd name="connsiteY0" fmla="*/ 1961502 h 1961502"/>
              <a:gd name="connsiteX1" fmla="*/ 1482437 w 1689364"/>
              <a:gd name="connsiteY1" fmla="*/ 285102 h 1961502"/>
              <a:gd name="connsiteX2" fmla="*/ 800465 w 1689364"/>
              <a:gd name="connsiteY2" fmla="*/ 250889 h 1961502"/>
              <a:gd name="connsiteX3" fmla="*/ 0 w 1689364"/>
              <a:gd name="connsiteY3" fmla="*/ 520630 h 1961502"/>
              <a:gd name="connsiteX0" fmla="*/ 249382 w 1136976"/>
              <a:gd name="connsiteY0" fmla="*/ 1766605 h 1766605"/>
              <a:gd name="connsiteX1" fmla="*/ 930049 w 1136976"/>
              <a:gd name="connsiteY1" fmla="*/ 661685 h 1766605"/>
              <a:gd name="connsiteX2" fmla="*/ 800465 w 1136976"/>
              <a:gd name="connsiteY2" fmla="*/ 55992 h 1766605"/>
              <a:gd name="connsiteX3" fmla="*/ 0 w 1136976"/>
              <a:gd name="connsiteY3" fmla="*/ 325733 h 1766605"/>
              <a:gd name="connsiteX0" fmla="*/ 249382 w 1136976"/>
              <a:gd name="connsiteY0" fmla="*/ 1766605 h 1766605"/>
              <a:gd name="connsiteX1" fmla="*/ 930049 w 1136976"/>
              <a:gd name="connsiteY1" fmla="*/ 661685 h 1766605"/>
              <a:gd name="connsiteX2" fmla="*/ 800465 w 1136976"/>
              <a:gd name="connsiteY2" fmla="*/ 55992 h 1766605"/>
              <a:gd name="connsiteX3" fmla="*/ 0 w 1136976"/>
              <a:gd name="connsiteY3" fmla="*/ 325733 h 1766605"/>
              <a:gd name="connsiteX0" fmla="*/ 249382 w 971613"/>
              <a:gd name="connsiteY0" fmla="*/ 1766605 h 1766605"/>
              <a:gd name="connsiteX1" fmla="*/ 930049 w 971613"/>
              <a:gd name="connsiteY1" fmla="*/ 661685 h 1766605"/>
              <a:gd name="connsiteX2" fmla="*/ 800465 w 971613"/>
              <a:gd name="connsiteY2" fmla="*/ 55992 h 1766605"/>
              <a:gd name="connsiteX3" fmla="*/ 0 w 971613"/>
              <a:gd name="connsiteY3" fmla="*/ 325733 h 1766605"/>
              <a:gd name="connsiteX0" fmla="*/ 249382 w 971613"/>
              <a:gd name="connsiteY0" fmla="*/ 1811562 h 1811562"/>
              <a:gd name="connsiteX1" fmla="*/ 930049 w 971613"/>
              <a:gd name="connsiteY1" fmla="*/ 706642 h 1811562"/>
              <a:gd name="connsiteX2" fmla="*/ 800465 w 971613"/>
              <a:gd name="connsiteY2" fmla="*/ 100949 h 1811562"/>
              <a:gd name="connsiteX3" fmla="*/ 435998 w 971613"/>
              <a:gd name="connsiteY3" fmla="*/ 315239 h 1811562"/>
              <a:gd name="connsiteX4" fmla="*/ 0 w 971613"/>
              <a:gd name="connsiteY4" fmla="*/ 370690 h 1811562"/>
              <a:gd name="connsiteX0" fmla="*/ 249382 w 971613"/>
              <a:gd name="connsiteY0" fmla="*/ 2274127 h 2274127"/>
              <a:gd name="connsiteX1" fmla="*/ 930049 w 971613"/>
              <a:gd name="connsiteY1" fmla="*/ 1169207 h 2274127"/>
              <a:gd name="connsiteX2" fmla="*/ 800465 w 971613"/>
              <a:gd name="connsiteY2" fmla="*/ 563514 h 2274127"/>
              <a:gd name="connsiteX3" fmla="*/ 324690 w 971613"/>
              <a:gd name="connsiteY3" fmla="*/ 35715 h 2274127"/>
              <a:gd name="connsiteX4" fmla="*/ 435998 w 971613"/>
              <a:gd name="connsiteY4" fmla="*/ 777804 h 2274127"/>
              <a:gd name="connsiteX5" fmla="*/ 0 w 971613"/>
              <a:gd name="connsiteY5" fmla="*/ 833255 h 2274127"/>
              <a:gd name="connsiteX0" fmla="*/ 249382 w 971613"/>
              <a:gd name="connsiteY0" fmla="*/ 1775847 h 1775847"/>
              <a:gd name="connsiteX1" fmla="*/ 930049 w 971613"/>
              <a:gd name="connsiteY1" fmla="*/ 670927 h 1775847"/>
              <a:gd name="connsiteX2" fmla="*/ 800465 w 971613"/>
              <a:gd name="connsiteY2" fmla="*/ 65234 h 1775847"/>
              <a:gd name="connsiteX3" fmla="*/ 435998 w 971613"/>
              <a:gd name="connsiteY3" fmla="*/ 279524 h 1775847"/>
              <a:gd name="connsiteX4" fmla="*/ 0 w 971613"/>
              <a:gd name="connsiteY4" fmla="*/ 334975 h 1775847"/>
              <a:gd name="connsiteX0" fmla="*/ 249382 w 971613"/>
              <a:gd name="connsiteY0" fmla="*/ 1496323 h 1496323"/>
              <a:gd name="connsiteX1" fmla="*/ 930049 w 971613"/>
              <a:gd name="connsiteY1" fmla="*/ 391403 h 1496323"/>
              <a:gd name="connsiteX2" fmla="*/ 435998 w 971613"/>
              <a:gd name="connsiteY2" fmla="*/ 0 h 1496323"/>
              <a:gd name="connsiteX3" fmla="*/ 0 w 971613"/>
              <a:gd name="connsiteY3" fmla="*/ 55451 h 14963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71613" h="1496323">
                <a:moveTo>
                  <a:pt x="249382" y="1496323"/>
                </a:moveTo>
                <a:cubicBezTo>
                  <a:pt x="886691" y="778195"/>
                  <a:pt x="971613" y="631548"/>
                  <a:pt x="930049" y="391403"/>
                </a:cubicBezTo>
                <a:cubicBezTo>
                  <a:pt x="961152" y="142016"/>
                  <a:pt x="591006" y="55992"/>
                  <a:pt x="435998" y="0"/>
                </a:cubicBezTo>
                <a:lnTo>
                  <a:pt x="0" y="55451"/>
                </a:lnTo>
              </a:path>
            </a:pathLst>
          </a:custGeom>
          <a:ln>
            <a:solidFill>
              <a:schemeClr val="tx1"/>
            </a:solidFill>
            <a:prstDash val="dash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pic>
        <p:nvPicPr>
          <p:cNvPr id="58371" name="Picture 2" descr="C:\Documents and Settings\Jirka\Local Settings\Temporary Internet Files\Content.IE5\830AUJ9A\MCj03977380000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71688" y="3214688"/>
            <a:ext cx="949325" cy="928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8372" name="Picture 2" descr="C:\Documents and Settings\Jirka\Local Settings\Temporary Internet Files\Content.IE5\830AUJ9A\MCj03977380000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80238" y="2071688"/>
            <a:ext cx="949325" cy="928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Elipsa 3"/>
          <p:cNvSpPr/>
          <p:nvPr/>
        </p:nvSpPr>
        <p:spPr>
          <a:xfrm>
            <a:off x="1000125" y="3857625"/>
            <a:ext cx="2714625" cy="2714625"/>
          </a:xfrm>
          <a:prstGeom prst="ellipse">
            <a:avLst/>
          </a:prstGeom>
          <a:gradFill flip="none" rotWithShape="1">
            <a:gsLst>
              <a:gs pos="0">
                <a:srgbClr val="FF0000">
                  <a:tint val="66000"/>
                  <a:satMod val="160000"/>
                </a:srgbClr>
              </a:gs>
              <a:gs pos="50000">
                <a:srgbClr val="FF0000">
                  <a:tint val="44500"/>
                  <a:satMod val="160000"/>
                </a:srgbClr>
              </a:gs>
              <a:gs pos="100000">
                <a:srgbClr val="FF0000">
                  <a:tint val="23500"/>
                  <a:satMod val="160000"/>
                </a:srgbClr>
              </a:gs>
            </a:gsLst>
            <a:lin ang="18900000" scaled="1"/>
            <a:tileRect/>
          </a:gra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5" name="Elipsa 4"/>
          <p:cNvSpPr/>
          <p:nvPr/>
        </p:nvSpPr>
        <p:spPr>
          <a:xfrm>
            <a:off x="6572250" y="1214438"/>
            <a:ext cx="928688" cy="928687"/>
          </a:xfrm>
          <a:prstGeom prst="ellipse">
            <a:avLst/>
          </a:prstGeom>
          <a:gradFill flip="none" rotWithShape="1">
            <a:gsLst>
              <a:gs pos="0">
                <a:srgbClr val="FF0000">
                  <a:tint val="66000"/>
                  <a:satMod val="160000"/>
                </a:srgbClr>
              </a:gs>
              <a:gs pos="50000">
                <a:srgbClr val="FF0000">
                  <a:tint val="44500"/>
                  <a:satMod val="160000"/>
                </a:srgbClr>
              </a:gs>
              <a:gs pos="100000">
                <a:srgbClr val="FF0000">
                  <a:tint val="23500"/>
                  <a:satMod val="160000"/>
                </a:srgbClr>
              </a:gs>
            </a:gsLst>
            <a:lin ang="18900000" scaled="1"/>
            <a:tileRect/>
          </a:gra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6" name="Elipsa 5"/>
          <p:cNvSpPr/>
          <p:nvPr/>
        </p:nvSpPr>
        <p:spPr>
          <a:xfrm>
            <a:off x="7072330" y="4857760"/>
            <a:ext cx="571504" cy="642966"/>
          </a:xfrm>
          <a:prstGeom prst="ellipse">
            <a:avLst/>
          </a:prstGeom>
          <a:gradFill flip="none" rotWithShape="1">
            <a:gsLst>
              <a:gs pos="0">
                <a:srgbClr val="FF0000">
                  <a:shade val="30000"/>
                  <a:satMod val="115000"/>
                </a:srgbClr>
              </a:gs>
              <a:gs pos="50000">
                <a:srgbClr val="FF0000">
                  <a:shade val="67500"/>
                  <a:satMod val="115000"/>
                </a:srgbClr>
              </a:gs>
              <a:gs pos="100000">
                <a:srgbClr val="FF0000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7" name="Elipsa 6"/>
          <p:cNvSpPr/>
          <p:nvPr/>
        </p:nvSpPr>
        <p:spPr>
          <a:xfrm>
            <a:off x="2428860" y="1500174"/>
            <a:ext cx="428628" cy="500090"/>
          </a:xfrm>
          <a:prstGeom prst="ellipse">
            <a:avLst/>
          </a:prstGeom>
          <a:gradFill flip="none" rotWithShape="1">
            <a:gsLst>
              <a:gs pos="0">
                <a:srgbClr val="FF0000">
                  <a:shade val="30000"/>
                  <a:satMod val="115000"/>
                </a:srgbClr>
              </a:gs>
              <a:gs pos="50000">
                <a:srgbClr val="FF0000">
                  <a:shade val="67500"/>
                  <a:satMod val="115000"/>
                </a:srgbClr>
              </a:gs>
              <a:gs pos="100000">
                <a:srgbClr val="FF0000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4000500" y="1643063"/>
            <a:ext cx="642938" cy="214312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 dirty="0"/>
          </a:p>
        </p:txBody>
      </p:sp>
      <p:cxnSp>
        <p:nvCxnSpPr>
          <p:cNvPr id="10" name="Přímá spojovací čára 9"/>
          <p:cNvCxnSpPr>
            <a:stCxn id="0" idx="6"/>
            <a:endCxn id="8" idx="1"/>
          </p:cNvCxnSpPr>
          <p:nvPr/>
        </p:nvCxnSpPr>
        <p:spPr>
          <a:xfrm flipV="1">
            <a:off x="2857500" y="1749425"/>
            <a:ext cx="11430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ovací čára 14"/>
          <p:cNvCxnSpPr>
            <a:stCxn id="8" idx="3"/>
            <a:endCxn id="5" idx="2"/>
          </p:cNvCxnSpPr>
          <p:nvPr/>
        </p:nvCxnSpPr>
        <p:spPr>
          <a:xfrm flipV="1">
            <a:off x="4643438" y="1677988"/>
            <a:ext cx="1928812" cy="7143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Přímá spojovací čára 25"/>
          <p:cNvCxnSpPr/>
          <p:nvPr/>
        </p:nvCxnSpPr>
        <p:spPr>
          <a:xfrm rot="16200000" flipV="1">
            <a:off x="1964531" y="2678907"/>
            <a:ext cx="135731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Přímá spojovací čára 27"/>
          <p:cNvCxnSpPr>
            <a:stCxn id="77" idx="1"/>
            <a:endCxn id="0" idx="0"/>
          </p:cNvCxnSpPr>
          <p:nvPr/>
        </p:nvCxnSpPr>
        <p:spPr>
          <a:xfrm rot="16200000" flipH="1">
            <a:off x="5911851" y="3411537"/>
            <a:ext cx="2786062" cy="10636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Obdélník 28"/>
          <p:cNvSpPr/>
          <p:nvPr/>
        </p:nvSpPr>
        <p:spPr>
          <a:xfrm>
            <a:off x="4500563" y="4857750"/>
            <a:ext cx="1714500" cy="642938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cxnSp>
        <p:nvCxnSpPr>
          <p:cNvPr id="36" name="Přímá spojovací čára 35"/>
          <p:cNvCxnSpPr>
            <a:stCxn id="29" idx="1"/>
            <a:endCxn id="4" idx="6"/>
          </p:cNvCxnSpPr>
          <p:nvPr/>
        </p:nvCxnSpPr>
        <p:spPr>
          <a:xfrm rot="10800000" flipV="1">
            <a:off x="3714750" y="5180013"/>
            <a:ext cx="785813" cy="349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Přímá spojovací čára 38"/>
          <p:cNvCxnSpPr>
            <a:stCxn id="29" idx="3"/>
            <a:endCxn id="0" idx="2"/>
          </p:cNvCxnSpPr>
          <p:nvPr/>
        </p:nvCxnSpPr>
        <p:spPr>
          <a:xfrm>
            <a:off x="6215063" y="5180013"/>
            <a:ext cx="85725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Elipsa 52"/>
          <p:cNvSpPr/>
          <p:nvPr/>
        </p:nvSpPr>
        <p:spPr>
          <a:xfrm>
            <a:off x="2928938" y="3286125"/>
            <a:ext cx="285750" cy="285750"/>
          </a:xfrm>
          <a:prstGeom prst="ellipse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/>
              <a:t>+</a:t>
            </a:r>
          </a:p>
        </p:txBody>
      </p:sp>
      <p:sp>
        <p:nvSpPr>
          <p:cNvPr id="70" name="Elipsa 69"/>
          <p:cNvSpPr/>
          <p:nvPr/>
        </p:nvSpPr>
        <p:spPr>
          <a:xfrm>
            <a:off x="7572375" y="1928813"/>
            <a:ext cx="285750" cy="285750"/>
          </a:xfrm>
          <a:prstGeom prst="ellipse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/>
              <a:t>+</a:t>
            </a:r>
          </a:p>
        </p:txBody>
      </p:sp>
      <p:sp>
        <p:nvSpPr>
          <p:cNvPr id="71" name="Volný tvar 70"/>
          <p:cNvSpPr/>
          <p:nvPr/>
        </p:nvSpPr>
        <p:spPr>
          <a:xfrm rot="5135224">
            <a:off x="6982619" y="1004094"/>
            <a:ext cx="1071562" cy="895350"/>
          </a:xfrm>
          <a:custGeom>
            <a:avLst/>
            <a:gdLst>
              <a:gd name="connsiteX0" fmla="*/ 249382 w 1524001"/>
              <a:gd name="connsiteY0" fmla="*/ 1916545 h 1916545"/>
              <a:gd name="connsiteX1" fmla="*/ 1482437 w 1524001"/>
              <a:gd name="connsiteY1" fmla="*/ 240145 h 1916545"/>
              <a:gd name="connsiteX2" fmla="*/ 0 w 1524001"/>
              <a:gd name="connsiteY2" fmla="*/ 475673 h 1916545"/>
              <a:gd name="connsiteX0" fmla="*/ 249382 w 1689364"/>
              <a:gd name="connsiteY0" fmla="*/ 1961502 h 1961502"/>
              <a:gd name="connsiteX1" fmla="*/ 1482437 w 1689364"/>
              <a:gd name="connsiteY1" fmla="*/ 285102 h 1961502"/>
              <a:gd name="connsiteX2" fmla="*/ 800465 w 1689364"/>
              <a:gd name="connsiteY2" fmla="*/ 250889 h 1961502"/>
              <a:gd name="connsiteX3" fmla="*/ 0 w 1689364"/>
              <a:gd name="connsiteY3" fmla="*/ 520630 h 1961502"/>
              <a:gd name="connsiteX0" fmla="*/ 249382 w 1136976"/>
              <a:gd name="connsiteY0" fmla="*/ 1766605 h 1766605"/>
              <a:gd name="connsiteX1" fmla="*/ 930049 w 1136976"/>
              <a:gd name="connsiteY1" fmla="*/ 661685 h 1766605"/>
              <a:gd name="connsiteX2" fmla="*/ 800465 w 1136976"/>
              <a:gd name="connsiteY2" fmla="*/ 55992 h 1766605"/>
              <a:gd name="connsiteX3" fmla="*/ 0 w 1136976"/>
              <a:gd name="connsiteY3" fmla="*/ 325733 h 1766605"/>
              <a:gd name="connsiteX0" fmla="*/ 249382 w 1136976"/>
              <a:gd name="connsiteY0" fmla="*/ 1766605 h 1766605"/>
              <a:gd name="connsiteX1" fmla="*/ 930049 w 1136976"/>
              <a:gd name="connsiteY1" fmla="*/ 661685 h 1766605"/>
              <a:gd name="connsiteX2" fmla="*/ 800465 w 1136976"/>
              <a:gd name="connsiteY2" fmla="*/ 55992 h 1766605"/>
              <a:gd name="connsiteX3" fmla="*/ 0 w 1136976"/>
              <a:gd name="connsiteY3" fmla="*/ 325733 h 1766605"/>
              <a:gd name="connsiteX0" fmla="*/ 249382 w 971613"/>
              <a:gd name="connsiteY0" fmla="*/ 1766605 h 1766605"/>
              <a:gd name="connsiteX1" fmla="*/ 930049 w 971613"/>
              <a:gd name="connsiteY1" fmla="*/ 661685 h 1766605"/>
              <a:gd name="connsiteX2" fmla="*/ 800465 w 971613"/>
              <a:gd name="connsiteY2" fmla="*/ 55992 h 1766605"/>
              <a:gd name="connsiteX3" fmla="*/ 0 w 971613"/>
              <a:gd name="connsiteY3" fmla="*/ 325733 h 1766605"/>
              <a:gd name="connsiteX0" fmla="*/ 249382 w 971613"/>
              <a:gd name="connsiteY0" fmla="*/ 1811562 h 1811562"/>
              <a:gd name="connsiteX1" fmla="*/ 930049 w 971613"/>
              <a:gd name="connsiteY1" fmla="*/ 706642 h 1811562"/>
              <a:gd name="connsiteX2" fmla="*/ 800465 w 971613"/>
              <a:gd name="connsiteY2" fmla="*/ 100949 h 1811562"/>
              <a:gd name="connsiteX3" fmla="*/ 435998 w 971613"/>
              <a:gd name="connsiteY3" fmla="*/ 315239 h 1811562"/>
              <a:gd name="connsiteX4" fmla="*/ 0 w 971613"/>
              <a:gd name="connsiteY4" fmla="*/ 370690 h 1811562"/>
              <a:gd name="connsiteX0" fmla="*/ 249382 w 971613"/>
              <a:gd name="connsiteY0" fmla="*/ 2274127 h 2274127"/>
              <a:gd name="connsiteX1" fmla="*/ 930049 w 971613"/>
              <a:gd name="connsiteY1" fmla="*/ 1169207 h 2274127"/>
              <a:gd name="connsiteX2" fmla="*/ 800465 w 971613"/>
              <a:gd name="connsiteY2" fmla="*/ 563514 h 2274127"/>
              <a:gd name="connsiteX3" fmla="*/ 324690 w 971613"/>
              <a:gd name="connsiteY3" fmla="*/ 35715 h 2274127"/>
              <a:gd name="connsiteX4" fmla="*/ 435998 w 971613"/>
              <a:gd name="connsiteY4" fmla="*/ 777804 h 2274127"/>
              <a:gd name="connsiteX5" fmla="*/ 0 w 971613"/>
              <a:gd name="connsiteY5" fmla="*/ 833255 h 2274127"/>
              <a:gd name="connsiteX0" fmla="*/ 249382 w 971613"/>
              <a:gd name="connsiteY0" fmla="*/ 1775847 h 1775847"/>
              <a:gd name="connsiteX1" fmla="*/ 930049 w 971613"/>
              <a:gd name="connsiteY1" fmla="*/ 670927 h 1775847"/>
              <a:gd name="connsiteX2" fmla="*/ 800465 w 971613"/>
              <a:gd name="connsiteY2" fmla="*/ 65234 h 1775847"/>
              <a:gd name="connsiteX3" fmla="*/ 435998 w 971613"/>
              <a:gd name="connsiteY3" fmla="*/ 279524 h 1775847"/>
              <a:gd name="connsiteX4" fmla="*/ 0 w 971613"/>
              <a:gd name="connsiteY4" fmla="*/ 334975 h 1775847"/>
              <a:gd name="connsiteX0" fmla="*/ 249382 w 971613"/>
              <a:gd name="connsiteY0" fmla="*/ 1496323 h 1496323"/>
              <a:gd name="connsiteX1" fmla="*/ 930049 w 971613"/>
              <a:gd name="connsiteY1" fmla="*/ 391403 h 1496323"/>
              <a:gd name="connsiteX2" fmla="*/ 435998 w 971613"/>
              <a:gd name="connsiteY2" fmla="*/ 0 h 1496323"/>
              <a:gd name="connsiteX3" fmla="*/ 0 w 971613"/>
              <a:gd name="connsiteY3" fmla="*/ 55451 h 1496323"/>
              <a:gd name="connsiteX0" fmla="*/ 801708 w 1439017"/>
              <a:gd name="connsiteY0" fmla="*/ 1139109 h 1139109"/>
              <a:gd name="connsiteX1" fmla="*/ 930049 w 1439017"/>
              <a:gd name="connsiteY1" fmla="*/ 391403 h 1139109"/>
              <a:gd name="connsiteX2" fmla="*/ 435998 w 1439017"/>
              <a:gd name="connsiteY2" fmla="*/ 0 h 1139109"/>
              <a:gd name="connsiteX3" fmla="*/ 0 w 1439017"/>
              <a:gd name="connsiteY3" fmla="*/ 55451 h 1139109"/>
              <a:gd name="connsiteX0" fmla="*/ 801708 w 971613"/>
              <a:gd name="connsiteY0" fmla="*/ 1139109 h 1139109"/>
              <a:gd name="connsiteX1" fmla="*/ 930049 w 971613"/>
              <a:gd name="connsiteY1" fmla="*/ 391403 h 1139109"/>
              <a:gd name="connsiteX2" fmla="*/ 435998 w 971613"/>
              <a:gd name="connsiteY2" fmla="*/ 0 h 1139109"/>
              <a:gd name="connsiteX3" fmla="*/ 0 w 971613"/>
              <a:gd name="connsiteY3" fmla="*/ 55451 h 1139109"/>
              <a:gd name="connsiteX0" fmla="*/ 801708 w 971613"/>
              <a:gd name="connsiteY0" fmla="*/ 1083658 h 1083658"/>
              <a:gd name="connsiteX1" fmla="*/ 930049 w 971613"/>
              <a:gd name="connsiteY1" fmla="*/ 335952 h 1083658"/>
              <a:gd name="connsiteX2" fmla="*/ 0 w 971613"/>
              <a:gd name="connsiteY2" fmla="*/ 0 h 1083658"/>
              <a:gd name="connsiteX0" fmla="*/ 518463 w 1291374"/>
              <a:gd name="connsiteY0" fmla="*/ 928316 h 928316"/>
              <a:gd name="connsiteX1" fmla="*/ 646804 w 1291374"/>
              <a:gd name="connsiteY1" fmla="*/ 180610 h 928316"/>
              <a:gd name="connsiteX2" fmla="*/ 1097615 w 1291374"/>
              <a:gd name="connsiteY2" fmla="*/ 416138 h 928316"/>
              <a:gd name="connsiteX0" fmla="*/ 1347645 w 1926797"/>
              <a:gd name="connsiteY0" fmla="*/ 875930 h 875930"/>
              <a:gd name="connsiteX1" fmla="*/ 1475986 w 1926797"/>
              <a:gd name="connsiteY1" fmla="*/ 128224 h 875930"/>
              <a:gd name="connsiteX2" fmla="*/ 75135 w 1926797"/>
              <a:gd name="connsiteY2" fmla="*/ 106586 h 875930"/>
              <a:gd name="connsiteX3" fmla="*/ 1926797 w 1926797"/>
              <a:gd name="connsiteY3" fmla="*/ 363752 h 875930"/>
              <a:gd name="connsiteX0" fmla="*/ 1369035 w 1948187"/>
              <a:gd name="connsiteY0" fmla="*/ 769344 h 769344"/>
              <a:gd name="connsiteX1" fmla="*/ 96525 w 1948187"/>
              <a:gd name="connsiteY1" fmla="*/ 0 h 769344"/>
              <a:gd name="connsiteX2" fmla="*/ 1948187 w 1948187"/>
              <a:gd name="connsiteY2" fmla="*/ 257166 h 769344"/>
              <a:gd name="connsiteX0" fmla="*/ 1484309 w 2063461"/>
              <a:gd name="connsiteY0" fmla="*/ 1084126 h 1084126"/>
              <a:gd name="connsiteX1" fmla="*/ 211799 w 2063461"/>
              <a:gd name="connsiteY1" fmla="*/ 314782 h 1084126"/>
              <a:gd name="connsiteX2" fmla="*/ 1249151 w 2063461"/>
              <a:gd name="connsiteY2" fmla="*/ 42861 h 1084126"/>
              <a:gd name="connsiteX3" fmla="*/ 2063461 w 2063461"/>
              <a:gd name="connsiteY3" fmla="*/ 571948 h 1084126"/>
              <a:gd name="connsiteX0" fmla="*/ 331683 w 910835"/>
              <a:gd name="connsiteY0" fmla="*/ 1041265 h 1041265"/>
              <a:gd name="connsiteX1" fmla="*/ 96525 w 910835"/>
              <a:gd name="connsiteY1" fmla="*/ 0 h 1041265"/>
              <a:gd name="connsiteX2" fmla="*/ 910835 w 910835"/>
              <a:gd name="connsiteY2" fmla="*/ 529087 h 1041265"/>
              <a:gd name="connsiteX0" fmla="*/ 124580 w 703732"/>
              <a:gd name="connsiteY0" fmla="*/ 755537 h 755537"/>
              <a:gd name="connsiteX1" fmla="*/ 96525 w 703732"/>
              <a:gd name="connsiteY1" fmla="*/ 0 h 755537"/>
              <a:gd name="connsiteX2" fmla="*/ 703732 w 703732"/>
              <a:gd name="connsiteY2" fmla="*/ 243359 h 755537"/>
              <a:gd name="connsiteX0" fmla="*/ 199584 w 703732"/>
              <a:gd name="connsiteY0" fmla="*/ 814847 h 814847"/>
              <a:gd name="connsiteX1" fmla="*/ 96525 w 703732"/>
              <a:gd name="connsiteY1" fmla="*/ 0 h 814847"/>
              <a:gd name="connsiteX2" fmla="*/ 703732 w 703732"/>
              <a:gd name="connsiteY2" fmla="*/ 243359 h 8148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03732" h="814847">
                <a:moveTo>
                  <a:pt x="199584" y="814847"/>
                </a:moveTo>
                <a:cubicBezTo>
                  <a:pt x="150593" y="597917"/>
                  <a:pt x="0" y="85363"/>
                  <a:pt x="96525" y="0"/>
                </a:cubicBezTo>
                <a:lnTo>
                  <a:pt x="703732" y="243359"/>
                </a:lnTo>
              </a:path>
            </a:pathLst>
          </a:custGeom>
          <a:ln>
            <a:solidFill>
              <a:schemeClr val="tx1"/>
            </a:solidFill>
            <a:prstDash val="dash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72" name="Šipka dolů 71"/>
          <p:cNvSpPr/>
          <p:nvPr/>
        </p:nvSpPr>
        <p:spPr>
          <a:xfrm rot="10800000">
            <a:off x="2544763" y="2000250"/>
            <a:ext cx="214312" cy="642938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73" name="Šipka dolů 72"/>
          <p:cNvSpPr/>
          <p:nvPr/>
        </p:nvSpPr>
        <p:spPr>
          <a:xfrm rot="10800000" flipV="1">
            <a:off x="7215188" y="4071938"/>
            <a:ext cx="214312" cy="785812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75" name="Šipka doprava 74"/>
          <p:cNvSpPr/>
          <p:nvPr/>
        </p:nvSpPr>
        <p:spPr>
          <a:xfrm>
            <a:off x="2928938" y="1643063"/>
            <a:ext cx="714375" cy="214312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76" name="Šipka doprava 75"/>
          <p:cNvSpPr/>
          <p:nvPr/>
        </p:nvSpPr>
        <p:spPr>
          <a:xfrm>
            <a:off x="5000625" y="1643063"/>
            <a:ext cx="714375" cy="214312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77" name="Šipka doprava 76"/>
          <p:cNvSpPr/>
          <p:nvPr/>
        </p:nvSpPr>
        <p:spPr>
          <a:xfrm rot="5400000">
            <a:off x="6893719" y="2321719"/>
            <a:ext cx="714375" cy="214313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78" name="Šipka doprava 77"/>
          <p:cNvSpPr/>
          <p:nvPr/>
        </p:nvSpPr>
        <p:spPr>
          <a:xfrm rot="10800000">
            <a:off x="3643313" y="5072063"/>
            <a:ext cx="714375" cy="214312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79" name="Šipka doprava 78"/>
          <p:cNvSpPr/>
          <p:nvPr/>
        </p:nvSpPr>
        <p:spPr>
          <a:xfrm rot="10800000">
            <a:off x="6286500" y="5072063"/>
            <a:ext cx="714375" cy="214312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80" name="Šipka dolů 79"/>
          <p:cNvSpPr/>
          <p:nvPr/>
        </p:nvSpPr>
        <p:spPr>
          <a:xfrm rot="10800000">
            <a:off x="2571750" y="3357563"/>
            <a:ext cx="214313" cy="642937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58400" name="TextovéPole 84"/>
          <p:cNvSpPr txBox="1">
            <a:spLocks noChangeArrowheads="1"/>
          </p:cNvSpPr>
          <p:nvPr/>
        </p:nvSpPr>
        <p:spPr bwMode="auto">
          <a:xfrm>
            <a:off x="3216275" y="4529138"/>
            <a:ext cx="3556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000" b="1"/>
              <a:t>P</a:t>
            </a:r>
          </a:p>
        </p:txBody>
      </p:sp>
      <p:sp>
        <p:nvSpPr>
          <p:cNvPr id="58401" name="TextovéPole 85"/>
          <p:cNvSpPr txBox="1">
            <a:spLocks noChangeArrowheads="1"/>
          </p:cNvSpPr>
          <p:nvPr/>
        </p:nvSpPr>
        <p:spPr bwMode="auto">
          <a:xfrm>
            <a:off x="6929438" y="1143000"/>
            <a:ext cx="3556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000" b="1"/>
              <a:t>P</a:t>
            </a:r>
          </a:p>
        </p:txBody>
      </p:sp>
      <p:sp>
        <p:nvSpPr>
          <p:cNvPr id="58402" name="TextovéPole 88"/>
          <p:cNvSpPr txBox="1">
            <a:spLocks noChangeArrowheads="1"/>
          </p:cNvSpPr>
          <p:nvPr/>
        </p:nvSpPr>
        <p:spPr bwMode="auto">
          <a:xfrm>
            <a:off x="7216775" y="4857750"/>
            <a:ext cx="3556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000" b="1"/>
              <a:t>P</a:t>
            </a:r>
          </a:p>
        </p:txBody>
      </p:sp>
      <p:sp>
        <p:nvSpPr>
          <p:cNvPr id="58403" name="TextovéPole 89"/>
          <p:cNvSpPr txBox="1">
            <a:spLocks noChangeArrowheads="1"/>
          </p:cNvSpPr>
          <p:nvPr/>
        </p:nvSpPr>
        <p:spPr bwMode="auto">
          <a:xfrm>
            <a:off x="2500313" y="1500188"/>
            <a:ext cx="3556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000" b="1"/>
              <a:t>P</a:t>
            </a:r>
          </a:p>
        </p:txBody>
      </p:sp>
      <p:sp>
        <p:nvSpPr>
          <p:cNvPr id="58404" name="TextovéPole 90"/>
          <p:cNvSpPr txBox="1">
            <a:spLocks noChangeArrowheads="1"/>
          </p:cNvSpPr>
          <p:nvPr/>
        </p:nvSpPr>
        <p:spPr bwMode="auto">
          <a:xfrm>
            <a:off x="5216525" y="4957763"/>
            <a:ext cx="3556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000" b="1"/>
              <a:t>R</a:t>
            </a:r>
          </a:p>
        </p:txBody>
      </p:sp>
      <p:sp>
        <p:nvSpPr>
          <p:cNvPr id="58405" name="TextovéPole 91"/>
          <p:cNvSpPr txBox="1">
            <a:spLocks noChangeArrowheads="1"/>
          </p:cNvSpPr>
          <p:nvPr/>
        </p:nvSpPr>
        <p:spPr bwMode="auto">
          <a:xfrm>
            <a:off x="4071938" y="1528763"/>
            <a:ext cx="3556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000" b="1"/>
              <a:t>R</a:t>
            </a:r>
          </a:p>
        </p:txBody>
      </p:sp>
      <p:sp>
        <p:nvSpPr>
          <p:cNvPr id="58406" name="TextovéPole 92"/>
          <p:cNvSpPr txBox="1">
            <a:spLocks noChangeArrowheads="1"/>
          </p:cNvSpPr>
          <p:nvPr/>
        </p:nvSpPr>
        <p:spPr bwMode="auto">
          <a:xfrm>
            <a:off x="2643188" y="4500563"/>
            <a:ext cx="3556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000" b="1"/>
              <a:t>V</a:t>
            </a:r>
          </a:p>
        </p:txBody>
      </p:sp>
      <p:sp>
        <p:nvSpPr>
          <p:cNvPr id="58407" name="TextovéPole 93"/>
          <p:cNvSpPr txBox="1">
            <a:spLocks noChangeArrowheads="1"/>
          </p:cNvSpPr>
          <p:nvPr/>
        </p:nvSpPr>
        <p:spPr bwMode="auto">
          <a:xfrm>
            <a:off x="2487613" y="1685925"/>
            <a:ext cx="3556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000" b="1"/>
              <a:t>V</a:t>
            </a:r>
          </a:p>
        </p:txBody>
      </p:sp>
      <p:sp>
        <p:nvSpPr>
          <p:cNvPr id="58408" name="TextovéPole 94"/>
          <p:cNvSpPr txBox="1">
            <a:spLocks noChangeArrowheads="1"/>
          </p:cNvSpPr>
          <p:nvPr/>
        </p:nvSpPr>
        <p:spPr bwMode="auto">
          <a:xfrm>
            <a:off x="6788150" y="1571625"/>
            <a:ext cx="3556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000" b="1"/>
              <a:t>V</a:t>
            </a:r>
          </a:p>
        </p:txBody>
      </p:sp>
      <p:sp>
        <p:nvSpPr>
          <p:cNvPr id="58409" name="TextovéPole 95"/>
          <p:cNvSpPr txBox="1">
            <a:spLocks noChangeArrowheads="1"/>
          </p:cNvSpPr>
          <p:nvPr/>
        </p:nvSpPr>
        <p:spPr bwMode="auto">
          <a:xfrm>
            <a:off x="7215188" y="5143500"/>
            <a:ext cx="3556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000" b="1"/>
              <a:t>V</a:t>
            </a:r>
          </a:p>
        </p:txBody>
      </p:sp>
      <p:sp>
        <p:nvSpPr>
          <p:cNvPr id="58410" name="TextovéPole 97"/>
          <p:cNvSpPr txBox="1">
            <a:spLocks noChangeArrowheads="1"/>
          </p:cNvSpPr>
          <p:nvPr/>
        </p:nvSpPr>
        <p:spPr bwMode="auto">
          <a:xfrm>
            <a:off x="4522788" y="4071938"/>
            <a:ext cx="1620837" cy="369887"/>
          </a:xfrm>
          <a:prstGeom prst="rect">
            <a:avLst/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/>
              <a:t>Rozdíl tlaků/R</a:t>
            </a:r>
          </a:p>
        </p:txBody>
      </p:sp>
      <p:cxnSp>
        <p:nvCxnSpPr>
          <p:cNvPr id="100" name="Přímá spojovací šipka 99"/>
          <p:cNvCxnSpPr>
            <a:stCxn id="58410" idx="1"/>
          </p:cNvCxnSpPr>
          <p:nvPr/>
        </p:nvCxnSpPr>
        <p:spPr>
          <a:xfrm rot="10800000" flipV="1">
            <a:off x="4022725" y="4256088"/>
            <a:ext cx="500063" cy="887412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Přímá spojovací šipka 101"/>
          <p:cNvCxnSpPr>
            <a:stCxn id="58410" idx="3"/>
          </p:cNvCxnSpPr>
          <p:nvPr/>
        </p:nvCxnSpPr>
        <p:spPr>
          <a:xfrm>
            <a:off x="6143625" y="4256088"/>
            <a:ext cx="450850" cy="815975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Přímá spojovací šipka 106"/>
          <p:cNvCxnSpPr>
            <a:stCxn id="29" idx="0"/>
            <a:endCxn id="58410" idx="2"/>
          </p:cNvCxnSpPr>
          <p:nvPr/>
        </p:nvCxnSpPr>
        <p:spPr>
          <a:xfrm rot="16200000" flipV="1">
            <a:off x="5137150" y="4637088"/>
            <a:ext cx="415925" cy="25400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Přímá spojovací šipka 109"/>
          <p:cNvCxnSpPr>
            <a:endCxn id="58410" idx="3"/>
          </p:cNvCxnSpPr>
          <p:nvPr/>
        </p:nvCxnSpPr>
        <p:spPr>
          <a:xfrm rot="10800000">
            <a:off x="6143625" y="4256088"/>
            <a:ext cx="1071563" cy="673100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Přímá spojovací šipka 111"/>
          <p:cNvCxnSpPr>
            <a:stCxn id="58400" idx="3"/>
            <a:endCxn id="58410" idx="1"/>
          </p:cNvCxnSpPr>
          <p:nvPr/>
        </p:nvCxnSpPr>
        <p:spPr>
          <a:xfrm flipV="1">
            <a:off x="3571875" y="4256088"/>
            <a:ext cx="950913" cy="473075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416" name="TextovéPole 112"/>
          <p:cNvSpPr txBox="1">
            <a:spLocks noChangeArrowheads="1"/>
          </p:cNvSpPr>
          <p:nvPr/>
        </p:nvSpPr>
        <p:spPr bwMode="auto">
          <a:xfrm>
            <a:off x="3451225" y="642938"/>
            <a:ext cx="1620838" cy="369887"/>
          </a:xfrm>
          <a:prstGeom prst="rect">
            <a:avLst/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/>
              <a:t>Rozdíl tlaků/R</a:t>
            </a:r>
          </a:p>
        </p:txBody>
      </p:sp>
      <p:cxnSp>
        <p:nvCxnSpPr>
          <p:cNvPr id="114" name="Přímá spojovací šipka 113"/>
          <p:cNvCxnSpPr>
            <a:stCxn id="58416" idx="1"/>
          </p:cNvCxnSpPr>
          <p:nvPr/>
        </p:nvCxnSpPr>
        <p:spPr>
          <a:xfrm rot="10800000" flipV="1">
            <a:off x="2951163" y="827088"/>
            <a:ext cx="500062" cy="887412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Přímá spojovací šipka 114"/>
          <p:cNvCxnSpPr>
            <a:stCxn id="58416" idx="3"/>
          </p:cNvCxnSpPr>
          <p:nvPr/>
        </p:nvCxnSpPr>
        <p:spPr>
          <a:xfrm>
            <a:off x="5072063" y="827088"/>
            <a:ext cx="450850" cy="815975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Přímá spojovací šipka 115"/>
          <p:cNvCxnSpPr>
            <a:stCxn id="58405" idx="0"/>
            <a:endCxn id="58416" idx="2"/>
          </p:cNvCxnSpPr>
          <p:nvPr/>
        </p:nvCxnSpPr>
        <p:spPr>
          <a:xfrm rot="5400000" flipH="1" flipV="1">
            <a:off x="3997325" y="1265238"/>
            <a:ext cx="515938" cy="11112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Přímá spojovací šipka 116"/>
          <p:cNvCxnSpPr>
            <a:endCxn id="58416" idx="3"/>
          </p:cNvCxnSpPr>
          <p:nvPr/>
        </p:nvCxnSpPr>
        <p:spPr>
          <a:xfrm rot="10800000">
            <a:off x="5072063" y="827088"/>
            <a:ext cx="1785937" cy="458787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Přímá spojovací šipka 117"/>
          <p:cNvCxnSpPr>
            <a:endCxn id="58416" idx="1"/>
          </p:cNvCxnSpPr>
          <p:nvPr/>
        </p:nvCxnSpPr>
        <p:spPr>
          <a:xfrm flipV="1">
            <a:off x="2571750" y="827088"/>
            <a:ext cx="879475" cy="646112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0" name="Picture 2" descr="G:\Guyton&amp;Hallpdf\AllImagesFromTextbook of Medical Physiology 12E\S9781416045748-020-f004.jpg"/>
          <p:cNvPicPr>
            <a:picLocks noChangeAspect="1" noChangeArrowheads="1"/>
          </p:cNvPicPr>
          <p:nvPr/>
        </p:nvPicPr>
        <p:blipFill>
          <a:blip r:embed="rId4" cstate="print"/>
          <a:srcRect b="4421"/>
          <a:stretch>
            <a:fillRect/>
          </a:stretch>
        </p:blipFill>
        <p:spPr bwMode="auto">
          <a:xfrm>
            <a:off x="3563888" y="2060848"/>
            <a:ext cx="1742189" cy="1802507"/>
          </a:xfrm>
          <a:prstGeom prst="rect">
            <a:avLst/>
          </a:prstGeom>
          <a:noFill/>
        </p:spPr>
      </p:pic>
      <p:pic>
        <p:nvPicPr>
          <p:cNvPr id="51" name="Picture 2" descr="G:\Guyton&amp;Hallpdf\AllImagesFromTextbook of Medical Physiology 12E\S9781416045748-020-f004.jpg"/>
          <p:cNvPicPr>
            <a:picLocks noChangeAspect="1" noChangeArrowheads="1"/>
          </p:cNvPicPr>
          <p:nvPr/>
        </p:nvPicPr>
        <p:blipFill>
          <a:blip r:embed="rId4" cstate="print"/>
          <a:srcRect b="4421"/>
          <a:stretch>
            <a:fillRect/>
          </a:stretch>
        </p:blipFill>
        <p:spPr bwMode="auto">
          <a:xfrm>
            <a:off x="7708902" y="0"/>
            <a:ext cx="1435098" cy="1484784"/>
          </a:xfrm>
          <a:prstGeom prst="rect">
            <a:avLst/>
          </a:prstGeom>
          <a:noFill/>
        </p:spPr>
      </p:pic>
      <p:sp>
        <p:nvSpPr>
          <p:cNvPr id="52" name="Rectangle 1"/>
          <p:cNvSpPr txBox="1">
            <a:spLocks noChangeArrowheads="1"/>
          </p:cNvSpPr>
          <p:nvPr/>
        </p:nvSpPr>
        <p:spPr>
          <a:xfrm>
            <a:off x="179512" y="-27384"/>
            <a:ext cx="7364288" cy="648072"/>
          </a:xfrm>
          <a:prstGeom prst="rect">
            <a:avLst/>
          </a:prstGeom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kumimoji="0" lang="en-GB" sz="36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Příklad</a:t>
            </a:r>
            <a:r>
              <a:rPr kumimoji="0" lang="cs-CZ" sz="3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:</a:t>
            </a:r>
            <a:r>
              <a:rPr lang="cs-CZ" sz="3600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 </a:t>
            </a:r>
            <a:r>
              <a:rPr kumimoji="0" lang="cs-CZ" sz="36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Modelování cirkulace</a:t>
            </a:r>
            <a:endParaRPr kumimoji="0" lang="en-GB" sz="3600" b="0" i="0" u="none" strike="noStrike" kern="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2411760" y="1700808"/>
            <a:ext cx="3600399" cy="461665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400" dirty="0" smtClean="0"/>
              <a:t>Objem krve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179512" y="4077072"/>
            <a:ext cx="3600399" cy="830997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400" dirty="0" smtClean="0"/>
              <a:t>Objem extracelulární tekutiny</a:t>
            </a:r>
            <a:endParaRPr lang="cs-CZ" sz="2400" dirty="0"/>
          </a:p>
        </p:txBody>
      </p:sp>
      <p:sp>
        <p:nvSpPr>
          <p:cNvPr id="4" name="TextovéPole 3"/>
          <p:cNvSpPr txBox="1"/>
          <p:nvPr/>
        </p:nvSpPr>
        <p:spPr>
          <a:xfrm>
            <a:off x="5652120" y="4077072"/>
            <a:ext cx="3168351" cy="461665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400" dirty="0" smtClean="0"/>
              <a:t>Arteriální tlak</a:t>
            </a:r>
            <a:endParaRPr lang="cs-CZ" sz="2400" dirty="0"/>
          </a:p>
        </p:txBody>
      </p:sp>
      <p:sp>
        <p:nvSpPr>
          <p:cNvPr id="5" name="Obousměrná svislá šipka 4"/>
          <p:cNvSpPr/>
          <p:nvPr/>
        </p:nvSpPr>
        <p:spPr>
          <a:xfrm rot="1862686">
            <a:off x="2896812" y="2188071"/>
            <a:ext cx="714131" cy="1800200"/>
          </a:xfrm>
          <a:prstGeom prst="upDown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bousměrná svislá šipka 5"/>
          <p:cNvSpPr/>
          <p:nvPr/>
        </p:nvSpPr>
        <p:spPr>
          <a:xfrm rot="19009393">
            <a:off x="5307243" y="2061465"/>
            <a:ext cx="714131" cy="1800200"/>
          </a:xfrm>
          <a:prstGeom prst="upDown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bousměrná svislá šipka 6"/>
          <p:cNvSpPr/>
          <p:nvPr/>
        </p:nvSpPr>
        <p:spPr>
          <a:xfrm rot="16200000">
            <a:off x="4286943" y="3426025"/>
            <a:ext cx="714131" cy="1728193"/>
          </a:xfrm>
          <a:prstGeom prst="upDown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Rectangle 1"/>
          <p:cNvSpPr txBox="1">
            <a:spLocks noChangeArrowheads="1"/>
          </p:cNvSpPr>
          <p:nvPr/>
        </p:nvSpPr>
        <p:spPr>
          <a:xfrm>
            <a:off x="179512" y="-27384"/>
            <a:ext cx="7364288" cy="648072"/>
          </a:xfrm>
          <a:prstGeom prst="rect">
            <a:avLst/>
          </a:prstGeom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kumimoji="0" lang="en-GB" sz="36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Příklad</a:t>
            </a:r>
            <a:r>
              <a:rPr kumimoji="0" lang="cs-CZ" sz="3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:</a:t>
            </a:r>
            <a:r>
              <a:rPr lang="cs-CZ" sz="3600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 </a:t>
            </a:r>
            <a:r>
              <a:rPr kumimoji="0" lang="cs-CZ" sz="36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Modelování cirkulace</a:t>
            </a:r>
            <a:endParaRPr kumimoji="0" lang="en-GB" sz="3600" b="0" i="0" u="none" strike="noStrike" kern="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Úlohy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Zadání na cvičení</a:t>
            </a:r>
          </a:p>
          <a:p>
            <a:r>
              <a:rPr lang="cs-CZ" dirty="0" smtClean="0"/>
              <a:t>Zpracování úlohy, implementace modelu, měření </a:t>
            </a:r>
            <a:r>
              <a:rPr lang="cs-CZ" dirty="0" err="1" smtClean="0"/>
              <a:t>etc</a:t>
            </a:r>
            <a:r>
              <a:rPr lang="cs-CZ" dirty="0" smtClean="0"/>
              <a:t>. + technický report</a:t>
            </a:r>
          </a:p>
          <a:p>
            <a:r>
              <a:rPr lang="cs-CZ" dirty="0" smtClean="0"/>
              <a:t>Odevzdáváte OBOJÍ - </a:t>
            </a:r>
            <a:r>
              <a:rPr lang="cs-CZ" dirty="0" err="1" smtClean="0"/>
              <a:t>pdf</a:t>
            </a:r>
            <a:r>
              <a:rPr lang="cs-CZ" dirty="0" smtClean="0"/>
              <a:t> i </a:t>
            </a:r>
            <a:r>
              <a:rPr lang="cs-CZ" dirty="0" err="1" smtClean="0"/>
              <a:t>src</a:t>
            </a:r>
            <a:r>
              <a:rPr lang="cs-CZ" dirty="0" smtClean="0"/>
              <a:t> v *.zip</a:t>
            </a:r>
          </a:p>
          <a:p>
            <a:r>
              <a:rPr lang="cs-CZ" dirty="0" smtClean="0"/>
              <a:t>Odevzdání</a:t>
            </a:r>
            <a:r>
              <a:rPr lang="cs-CZ" baseline="0" dirty="0" smtClean="0"/>
              <a:t> do úterý 20.00</a:t>
            </a:r>
          </a:p>
          <a:p>
            <a:r>
              <a:rPr lang="cs-CZ" dirty="0" smtClean="0">
                <a:hlinkClick r:id="rId2"/>
              </a:rPr>
              <a:t>http://cw.felk.cvut.cz/upload/</a:t>
            </a:r>
            <a:r>
              <a:rPr lang="cs-CZ" baseline="0" dirty="0" smtClean="0"/>
              <a:t> </a:t>
            </a:r>
          </a:p>
          <a:p>
            <a:endParaRPr lang="cs-CZ" baseline="0" dirty="0" smtClean="0"/>
          </a:p>
          <a:p>
            <a:r>
              <a:rPr lang="cs-CZ" baseline="0" dirty="0" smtClean="0"/>
              <a:t>Hodnotíme formu i obsah</a:t>
            </a:r>
          </a:p>
          <a:p>
            <a:r>
              <a:rPr lang="cs-CZ" baseline="0" dirty="0" smtClean="0"/>
              <a:t>Možnost vrácení, bodový strž -&gt; přepracování</a:t>
            </a:r>
          </a:p>
          <a:p>
            <a:r>
              <a:rPr lang="cs-CZ" baseline="0" dirty="0" smtClean="0"/>
              <a:t>Možnost bonusových bodů SUM &gt; 100</a:t>
            </a: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První test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Test z odpřednášené</a:t>
            </a:r>
            <a:r>
              <a:rPr lang="cs-CZ" baseline="0" dirty="0" smtClean="0"/>
              <a:t> látky a teorie</a:t>
            </a:r>
          </a:p>
          <a:p>
            <a:r>
              <a:rPr lang="cs-CZ" baseline="0" dirty="0" smtClean="0"/>
              <a:t>10 minut</a:t>
            </a:r>
          </a:p>
          <a:p>
            <a:r>
              <a:rPr lang="cs-CZ" baseline="0" dirty="0" smtClean="0"/>
              <a:t>5 či 6. týden</a:t>
            </a: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Druhý test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Cca 10. týden</a:t>
            </a:r>
          </a:p>
          <a:p>
            <a:r>
              <a:rPr lang="cs-CZ" dirty="0" smtClean="0"/>
              <a:t>Implementace zadaného modelu</a:t>
            </a:r>
          </a:p>
          <a:p>
            <a:r>
              <a:rPr lang="cs-CZ" dirty="0" smtClean="0"/>
              <a:t>Celé</a:t>
            </a:r>
            <a:r>
              <a:rPr lang="cs-CZ" baseline="0" dirty="0" smtClean="0"/>
              <a:t> cvičení</a:t>
            </a:r>
          </a:p>
          <a:p>
            <a:r>
              <a:rPr lang="cs-CZ" baseline="0" dirty="0" smtClean="0"/>
              <a:t>Je možné využívat  internet – ale jen samostatně!</a:t>
            </a:r>
            <a:endParaRPr lang="cs-CZ" dirty="0"/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property id=&quot;20226&quot; value=&quot;H:\MOS 2012\Uvodní Přednáška.pptx&quot;/&gt;&lt;object type=&quot;2&quot; unique_id=&quot;10002&quot;&gt;&lt;object type=&quot;3&quot; unique_id=&quot;10004&quot;&gt;&lt;property id=&quot;20148&quot; value=&quot;5&quot;/&gt;&lt;property id=&quot;20300&quot; value=&quot;Slide 6&quot;/&gt;&lt;property id=&quot;20307&quot; value=&quot;267&quot;/&gt;&lt;/object&gt;&lt;object type=&quot;3&quot; unique_id=&quot;10005&quot;&gt;&lt;property id=&quot;20148&quot; value=&quot;5&quot;/&gt;&lt;property id=&quot;20300&quot; value=&quot;Slide 1&quot;/&gt;&lt;property id=&quot;20307&quot; value=&quot;269&quot;/&gt;&lt;/object&gt;&lt;object type=&quot;3&quot; unique_id=&quot;10013&quot;&gt;&lt;property id=&quot;20148&quot; value=&quot;5&quot;/&gt;&lt;property id=&quot;20300&quot; value=&quot;Slide 74 - &amp;quot;Obecné  systémové vlastnosti&amp;quot;&quot;/&gt;&lt;property id=&quot;20307&quot; value=&quot;262&quot;/&gt;&lt;/object&gt;&lt;object type=&quot;3&quot; unique_id=&quot;10014&quot;&gt;&lt;property id=&quot;20148&quot; value=&quot;5&quot;/&gt;&lt;property id=&quot;20300&quot; value=&quot;Slide 75 - &amp;quot;Obecné  systémové vlastnosti&amp;quot;&quot;/&gt;&lt;property id=&quot;20307&quot; value=&quot;263&quot;/&gt;&lt;/object&gt;&lt;object type=&quot;3&quot; unique_id=&quot;10015&quot;&gt;&lt;property id=&quot;20148&quot; value=&quot;5&quot;/&gt;&lt;property id=&quot;20300&quot; value=&quot;Slide 76 - &amp;quot;Obecné  systémové vlastnosti&amp;quot;&quot;/&gt;&lt;property id=&quot;20307&quot; value=&quot;264&quot;/&gt;&lt;/object&gt;&lt;object type=&quot;3&quot; unique_id=&quot;10016&quot;&gt;&lt;property id=&quot;20148&quot; value=&quot;5&quot;/&gt;&lt;property id=&quot;20300&quot; value=&quot;Slide 77 - &amp;quot;Obecné  systémové vlastnosti&amp;quot;&quot;/&gt;&lt;property id=&quot;20307&quot; value=&quot;265&quot;/&gt;&lt;/object&gt;&lt;object type=&quot;3&quot; unique_id=&quot;10017&quot;&gt;&lt;property id=&quot;20148&quot; value=&quot;5&quot;/&gt;&lt;property id=&quot;20300&quot; value=&quot;Slide 78 - &amp;quot;Obecné  systémové vlastnosti&amp;quot;&quot;/&gt;&lt;property id=&quot;20307&quot; value=&quot;266&quot;/&gt;&lt;/object&gt;&lt;object type=&quot;3&quot; unique_id=&quot;10101&quot;&gt;&lt;property id=&quot;20148&quot; value=&quot;5&quot;/&gt;&lt;property id=&quot;20300&quot; value=&quot;Slide 10&quot;/&gt;&lt;property id=&quot;20307&quot; value=&quot;318&quot;/&gt;&lt;/object&gt;&lt;object type=&quot;3&quot; unique_id=&quot;10103&quot;&gt;&lt;property id=&quot;20148&quot; value=&quot;5&quot;/&gt;&lt;property id=&quot;20300&quot; value=&quot;Slide 12&quot;/&gt;&lt;property id=&quot;20307&quot; value=&quot;320&quot;/&gt;&lt;/object&gt;&lt;object type=&quot;3&quot; unique_id=&quot;10104&quot;&gt;&lt;property id=&quot;20148&quot; value=&quot;5&quot;/&gt;&lt;property id=&quot;20300&quot; value=&quot;Slide 23 - &amp;quot;Základní pojmy&amp;quot;&quot;/&gt;&lt;property id=&quot;20307&quot; value=&quot;274&quot;/&gt;&lt;/object&gt;&lt;object type=&quot;3&quot; unique_id=&quot;10105&quot;&gt;&lt;property id=&quot;20148&quot; value=&quot;5&quot;/&gt;&lt;property id=&quot;20300&quot; value=&quot;Slide 24&quot;/&gt;&lt;property id=&quot;20307&quot; value=&quot;275&quot;/&gt;&lt;/object&gt;&lt;object type=&quot;3&quot; unique_id=&quot;10106&quot;&gt;&lt;property id=&quot;20148&quot; value=&quot;5&quot;/&gt;&lt;property id=&quot;20300&quot; value=&quot;Slide 25 - &amp;quot;Základní pojmy&amp;quot;&quot;/&gt;&lt;property id=&quot;20307&quot; value=&quot;276&quot;/&gt;&lt;/object&gt;&lt;object type=&quot;3&quot; unique_id=&quot;10107&quot;&gt;&lt;property id=&quot;20148&quot; value=&quot;5&quot;/&gt;&lt;property id=&quot;20300&quot; value=&quot;Slide 26&quot;/&gt;&lt;property id=&quot;20307&quot; value=&quot;277&quot;/&gt;&lt;/object&gt;&lt;object type=&quot;3&quot; unique_id=&quot;10108&quot;&gt;&lt;property id=&quot;20148&quot; value=&quot;5&quot;/&gt;&lt;property id=&quot;20300&quot; value=&quot;Slide 27 - &amp;quot;Základní pojmy&amp;quot;&quot;/&gt;&lt;property id=&quot;20307&quot; value=&quot;278&quot;/&gt;&lt;/object&gt;&lt;object type=&quot;3&quot; unique_id=&quot;10109&quot;&gt;&lt;property id=&quot;20148&quot; value=&quot;5&quot;/&gt;&lt;property id=&quot;20300&quot; value=&quot;Slide 28&quot;/&gt;&lt;property id=&quot;20307&quot; value=&quot;279&quot;/&gt;&lt;/object&gt;&lt;object type=&quot;3&quot; unique_id=&quot;10110&quot;&gt;&lt;property id=&quot;20148&quot; value=&quot;5&quot;/&gt;&lt;property id=&quot;20300&quot; value=&quot;Slide 29&quot;/&gt;&lt;property id=&quot;20307&quot; value=&quot;280&quot;/&gt;&lt;/object&gt;&lt;object type=&quot;3&quot; unique_id=&quot;10111&quot;&gt;&lt;property id=&quot;20148&quot; value=&quot;5&quot;/&gt;&lt;property id=&quot;20300&quot; value=&quot;Slide 30&quot;/&gt;&lt;property id=&quot;20307&quot; value=&quot;281&quot;/&gt;&lt;/object&gt;&lt;object type=&quot;3&quot; unique_id=&quot;10112&quot;&gt;&lt;property id=&quot;20148&quot; value=&quot;5&quot;/&gt;&lt;property id=&quot;20300&quot; value=&quot;Slide 31&quot;/&gt;&lt;property id=&quot;20307&quot; value=&quot;282&quot;/&gt;&lt;/object&gt;&lt;object type=&quot;3&quot; unique_id=&quot;10113&quot;&gt;&lt;property id=&quot;20148&quot; value=&quot;5&quot;/&gt;&lt;property id=&quot;20300&quot; value=&quot;Slide 32 - &amp;quot;Základní pojmy&amp;quot;&quot;/&gt;&lt;property id=&quot;20307&quot; value=&quot;283&quot;/&gt;&lt;/object&gt;&lt;object type=&quot;3&quot; unique_id=&quot;10114&quot;&gt;&lt;property id=&quot;20148&quot; value=&quot;5&quot;/&gt;&lt;property id=&quot;20300&quot; value=&quot;Slide 33 - &amp;quot;Důsledky modelování a simulace&amp;quot;&quot;/&gt;&lt;property id=&quot;20307&quot; value=&quot;284&quot;/&gt;&lt;/object&gt;&lt;object type=&quot;3&quot; unique_id=&quot;10115&quot;&gt;&lt;property id=&quot;20148&quot; value=&quot;5&quot;/&gt;&lt;property id=&quot;20300&quot; value=&quot;Slide 34 - &amp;quot;Postup při vytváření modelu a při simulačních experimentech &amp;quot;&quot;/&gt;&lt;property id=&quot;20307&quot; value=&quot;285&quot;/&gt;&lt;/object&gt;&lt;object type=&quot;3&quot; unique_id=&quot;10116&quot;&gt;&lt;property id=&quot;20148&quot; value=&quot;5&quot;/&gt;&lt;property id=&quot;20300&quot; value=&quot;Slide 35 - &amp;quot;Základní pojmy&amp;quot;&quot;/&gt;&lt;property id=&quot;20307&quot; value=&quot;286&quot;/&gt;&lt;/object&gt;&lt;object type=&quot;3&quot; unique_id=&quot;10117&quot;&gt;&lt;property id=&quot;20148&quot; value=&quot;5&quot;/&gt;&lt;property id=&quot;20300&quot; value=&quot;Slide 36 - &amp;quot;Identifikace parametrů&amp;quot;&quot;/&gt;&lt;property id=&quot;20307&quot; value=&quot;287&quot;/&gt;&lt;/object&gt;&lt;object type=&quot;3&quot; unique_id=&quot;10119&quot;&gt;&lt;property id=&quot;20148&quot; value=&quot;5&quot;/&gt;&lt;property id=&quot;20300&quot; value=&quot;Slide 37 - &amp;quot;Experimenty&amp;quot;&quot;/&gt;&lt;property id=&quot;20307&quot; value=&quot;289&quot;/&gt;&lt;/object&gt;&lt;object type=&quot;3&quot; unique_id=&quot;10120&quot;&gt;&lt;property id=&quot;20148&quot; value=&quot;5&quot;/&gt;&lt;property id=&quot;20300&quot; value=&quot;Slide 38 - &amp;quot;Pozorování a experiment&amp;quot;&quot;/&gt;&lt;property id=&quot;20307&quot; value=&quot;290&quot;/&gt;&lt;/object&gt;&lt;object type=&quot;3&quot; unique_id=&quot;10121&quot;&gt;&lt;property id=&quot;20148&quot; value=&quot;5&quot;/&gt;&lt;property id=&quot;20300&quot; value=&quot;Slide 39 - &amp;quot;Hypotézy&amp;quot;&quot;/&gt;&lt;property id=&quot;20307&quot; value=&quot;291&quot;/&gt;&lt;/object&gt;&lt;object type=&quot;3&quot; unique_id=&quot;10122&quot;&gt;&lt;property id=&quot;20148&quot; value=&quot;5&quot;/&gt;&lt;property id=&quot;20300&quot; value=&quot;Slide 40 - &amp;quot;Experimenty s biologickými systémy&amp;quot;&quot;/&gt;&lt;property id=&quot;20307&quot; value=&quot;292&quot;/&gt;&lt;/object&gt;&lt;object type=&quot;3&quot; unique_id=&quot;10123&quot;&gt;&lt;property id=&quot;20148&quot; value=&quot;5&quot;/&gt;&lt;property id=&quot;20300&quot; value=&quot;Slide 41 - &amp;quot;Plánování experimentů&amp;quot;&quot;/&gt;&lt;property id=&quot;20307&quot; value=&quot;293&quot;/&gt;&lt;/object&gt;&lt;object type=&quot;3&quot; unique_id=&quot;10124&quot;&gt;&lt;property id=&quot;20148&quot; value=&quot;5&quot;/&gt;&lt;property id=&quot;20300&quot; value=&quot;Slide 42 - &amp;quot;Metodologie plánování experimentů&amp;quot;&quot;/&gt;&lt;property id=&quot;20307&quot; value=&quot;294&quot;/&gt;&lt;/object&gt;&lt;object type=&quot;3&quot; unique_id=&quot;10127&quot;&gt;&lt;property id=&quot;20148&quot; value=&quot;5&quot;/&gt;&lt;property id=&quot;20300&quot; value=&quot;Slide 43 - &amp;quot;Definice systému&amp;quot;&quot;/&gt;&lt;property id=&quot;20307&quot; value=&quot;297&quot;/&gt;&lt;/object&gt;&lt;object type=&quot;3&quot; unique_id=&quot;10128&quot;&gt;&lt;property id=&quot;20148&quot; value=&quot;5&quot;/&gt;&lt;property id=&quot;20300&quot; value=&quot;Slide 44 - &amp;quot;Základní atributy systému&amp;quot;&quot;/&gt;&lt;property id=&quot;20307&quot; value=&quot;298&quot;/&gt;&lt;/object&gt;&lt;object type=&quot;3&quot; unique_id=&quot;10129&quot;&gt;&lt;property id=&quot;20148&quot; value=&quot;5&quot;/&gt;&lt;property id=&quot;20300&quot; value=&quot;Slide 49 - &amp;quot;Základní atributy systému&amp;quot;&quot;/&gt;&lt;property id=&quot;20307&quot; value=&quot;299&quot;/&gt;&lt;/object&gt;&lt;object type=&quot;3&quot; unique_id=&quot;10130&quot;&gt;&lt;property id=&quot;20148&quot; value=&quot;5&quot;/&gt;&lt;property id=&quot;20300&quot; value=&quot;Slide 53 - &amp;quot;Základní atributy systému&amp;quot;&quot;/&gt;&lt;property id=&quot;20307&quot; value=&quot;300&quot;/&gt;&lt;/object&gt;&lt;object type=&quot;3&quot; unique_id=&quot;10131&quot;&gt;&lt;property id=&quot;20148&quot; value=&quot;5&quot;/&gt;&lt;property id=&quot;20300&quot; value=&quot;Slide 46 - &amp;quot;Základní atributy systému&amp;quot;&quot;/&gt;&lt;property id=&quot;20307&quot; value=&quot;301&quot;/&gt;&lt;/object&gt;&lt;object type=&quot;3&quot; unique_id=&quot;10132&quot;&gt;&lt;property id=&quot;20148&quot; value=&quot;5&quot;/&gt;&lt;property id=&quot;20300&quot; value=&quot;Slide 52 - &amp;quot;Separabilita systému&amp;quot;&quot;/&gt;&lt;property id=&quot;20307&quot; value=&quot;302&quot;/&gt;&lt;/object&gt;&lt;object type=&quot;3&quot; unique_id=&quot;10133&quot;&gt;&lt;property id=&quot;20148&quot; value=&quot;5&quot;/&gt;&lt;property id=&quot;20300&quot; value=&quot;Slide 54&quot;/&gt;&lt;property id=&quot;20307&quot; value=&quot;303&quot;/&gt;&lt;/object&gt;&lt;object type=&quot;3&quot; unique_id=&quot;10134&quot;&gt;&lt;property id=&quot;20148&quot; value=&quot;5&quot;/&gt;&lt;property id=&quot;20300&quot; value=&quot;Slide 55 - &amp;quot;Biologické systémy a jejich vlastnosti&amp;quot;&quot;/&gt;&lt;property id=&quot;20307&quot; value=&quot;304&quot;/&gt;&lt;/object&gt;&lt;object type=&quot;3&quot; unique_id=&quot;10135&quot;&gt;&lt;property id=&quot;20148&quot; value=&quot;5&quot;/&gt;&lt;property id=&quot;20300&quot; value=&quot;Slide 56 - &amp;quot;Modely a jejich popis&amp;quot;&quot;/&gt;&lt;property id=&quot;20307&quot; value=&quot;305&quot;/&gt;&lt;/object&gt;&lt;object type=&quot;3&quot; unique_id=&quot;10136&quot;&gt;&lt;property id=&quot;20148&quot; value=&quot;5&quot;/&gt;&lt;property id=&quot;20300&quot; value=&quot;Slide 57 - &amp;quot;Neformální popis&amp;quot;&quot;/&gt;&lt;property id=&quot;20307&quot; value=&quot;306&quot;/&gt;&lt;/object&gt;&lt;object type=&quot;3&quot; unique_id=&quot;10137&quot;&gt;&lt;property id=&quot;20148&quot; value=&quot;5&quot;/&gt;&lt;property id=&quot;20300&quot; value=&quot;Slide 58 - &amp;quot;Neformální popis&amp;quot;&quot;/&gt;&lt;property id=&quot;20307&quot; value=&quot;307&quot;/&gt;&lt;/object&gt;&lt;object type=&quot;3&quot; unique_id=&quot;10138&quot;&gt;&lt;property id=&quot;20148&quot; value=&quot;5&quot;/&gt;&lt;property id=&quot;20300&quot; value=&quot;Slide 59 - &amp;quot;Neformální popis&amp;quot;&quot;/&gt;&lt;property id=&quot;20307&quot; value=&quot;308&quot;/&gt;&lt;/object&gt;&lt;object type=&quot;3&quot; unique_id=&quot;10139&quot;&gt;&lt;property id=&quot;20148&quot; value=&quot;5&quot;/&gt;&lt;property id=&quot;20300&quot; value=&quot;Slide 60 - &amp;quot;Příklady&amp;#x0D;&amp;#x0A;Forresterův model světa &amp;quot;&quot;/&gt;&lt;property id=&quot;20307&quot; value=&quot;309&quot;/&gt;&lt;/object&gt;&lt;object type=&quot;3&quot; unique_id=&quot;10140&quot;&gt;&lt;property id=&quot;20148&quot; value=&quot;5&quot;/&gt;&lt;property id=&quot;20300&quot; value=&quot;Slide 61 - &amp;quot;Příklady&amp;#x0D;&amp;#x0A;Forresterův model světa &amp;quot;&quot;/&gt;&lt;property id=&quot;20307&quot; value=&quot;310&quot;/&gt;&lt;/object&gt;&lt;object type=&quot;3&quot; unique_id=&quot;10141&quot;&gt;&lt;property id=&quot;20148&quot; value=&quot;5&quot;/&gt;&lt;property id=&quot;20300&quot; value=&quot;Slide 62 - &amp;quot;Příklady&amp;#x0D;&amp;#x0A;Forresterův model světa &amp;quot;&quot;/&gt;&lt;property id=&quot;20307&quot; value=&quot;311&quot;/&gt;&lt;/object&gt;&lt;object type=&quot;3&quot; unique_id=&quot;10147&quot;&gt;&lt;property id=&quot;20148&quot; value=&quot;5&quot;/&gt;&lt;property id=&quot;20300&quot; value=&quot;Slide 67 - &amp;quot;Zjednodušovací procedury&amp;quot;&quot;/&gt;&lt;property id=&quot;20307&quot; value=&quot;317&quot;/&gt;&lt;/object&gt;&lt;object type=&quot;3&quot; unique_id=&quot;10149&quot;&gt;&lt;property id=&quot;20148&quot; value=&quot;5&quot;/&gt;&lt;property id=&quot;20300&quot; value=&quot;Slide 11&quot;/&gt;&lt;property id=&quot;20307&quot; value=&quot;321&quot;/&gt;&lt;/object&gt;&lt;object type=&quot;3&quot; unique_id=&quot;10153&quot;&gt;&lt;property id=&quot;20148&quot; value=&quot;5&quot;/&gt;&lt;property id=&quot;20300&quot; value=&quot;Slide 4&quot;/&gt;&lt;property id=&quot;20307&quot; value=&quot;325&quot;/&gt;&lt;/object&gt;&lt;object type=&quot;3&quot; unique_id=&quot;10154&quot;&gt;&lt;property id=&quot;20148&quot; value=&quot;5&quot;/&gt;&lt;property id=&quot;20300&quot; value=&quot;Slide 17&quot;/&gt;&lt;property id=&quot;20307&quot; value=&quot;323&quot;/&gt;&lt;/object&gt;&lt;object type=&quot;3&quot; unique_id=&quot;10155&quot;&gt;&lt;property id=&quot;20148&quot; value=&quot;5&quot;/&gt;&lt;property id=&quot;20300&quot; value=&quot;Slide 19&quot;/&gt;&lt;property id=&quot;20307&quot; value=&quot;326&quot;/&gt;&lt;/object&gt;&lt;object type=&quot;3&quot; unique_id=&quot;10156&quot;&gt;&lt;property id=&quot;20148&quot; value=&quot;5&quot;/&gt;&lt;property id=&quot;20300&quot; value=&quot;Slide 22&quot;/&gt;&lt;property id=&quot;20307&quot; value=&quot;324&quot;/&gt;&lt;/object&gt;&lt;object type=&quot;3&quot; unique_id=&quot;10409&quot;&gt;&lt;property id=&quot;20148&quot; value=&quot;5&quot;/&gt;&lt;property id=&quot;20300&quot; value=&quot;Slide 20&quot;/&gt;&lt;property id=&quot;20307&quot; value=&quot;328&quot;/&gt;&lt;/object&gt;&lt;object type=&quot;3&quot; unique_id=&quot;10410&quot;&gt;&lt;property id=&quot;20148&quot; value=&quot;5&quot;/&gt;&lt;property id=&quot;20300&quot; value=&quot;Slide 21&quot;/&gt;&lt;property id=&quot;20307&quot; value=&quot;329&quot;/&gt;&lt;/object&gt;&lt;object type=&quot;3&quot; unique_id=&quot;10412&quot;&gt;&lt;property id=&quot;20148&quot; value=&quot;5&quot;/&gt;&lt;property id=&quot;20300&quot; value=&quot;Slide 5&quot;/&gt;&lt;property id=&quot;20307&quot; value=&quot;330&quot;/&gt;&lt;/object&gt;&lt;object type=&quot;3&quot; unique_id=&quot;10804&quot;&gt;&lt;property id=&quot;20148&quot; value=&quot;5&quot;/&gt;&lt;property id=&quot;20300&quot; value=&quot;Slide 13&quot;/&gt;&lt;property id=&quot;20307&quot; value=&quot;331&quot;/&gt;&lt;/object&gt;&lt;object type=&quot;3&quot; unique_id=&quot;10806&quot;&gt;&lt;property id=&quot;20148&quot; value=&quot;5&quot;/&gt;&lt;property id=&quot;20300&quot; value=&quot;Slide 16&quot;/&gt;&lt;property id=&quot;20307&quot; value=&quot;333&quot;/&gt;&lt;/object&gt;&lt;object type=&quot;3&quot; unique_id=&quot;12005&quot;&gt;&lt;property id=&quot;20148&quot; value=&quot;5&quot;/&gt;&lt;property id=&quot;20300&quot; value=&quot;Slide 7&quot;/&gt;&lt;property id=&quot;20307&quot; value=&quot;339&quot;/&gt;&lt;/object&gt;&lt;object type=&quot;3&quot; unique_id=&quot;12228&quot;&gt;&lt;property id=&quot;20148&quot; value=&quot;5&quot;/&gt;&lt;property id=&quot;20300&quot; value=&quot;Slide 8&quot;/&gt;&lt;property id=&quot;20307&quot; value=&quot;340&quot;/&gt;&lt;/object&gt;&lt;object type=&quot;3&quot; unique_id=&quot;12529&quot;&gt;&lt;property id=&quot;20148&quot; value=&quot;5&quot;/&gt;&lt;property id=&quot;20300&quot; value=&quot;Slide 9&quot;/&gt;&lt;property id=&quot;20307&quot; value=&quot;341&quot;/&gt;&lt;/object&gt;&lt;object type=&quot;3&quot; unique_id=&quot;12530&quot;&gt;&lt;property id=&quot;20148&quot; value=&quot;5&quot;/&gt;&lt;property id=&quot;20300&quot; value=&quot;Slide 14&quot;/&gt;&lt;property id=&quot;20307&quot; value=&quot;342&quot;/&gt;&lt;/object&gt;&lt;object type=&quot;3&quot; unique_id=&quot;12760&quot;&gt;&lt;property id=&quot;20148&quot; value=&quot;5&quot;/&gt;&lt;property id=&quot;20300&quot; value=&quot;Slide 15&quot;/&gt;&lt;property id=&quot;20307&quot; value=&quot;343&quot;/&gt;&lt;/object&gt;&lt;object type=&quot;3&quot; unique_id=&quot;12839&quot;&gt;&lt;property id=&quot;20148&quot; value=&quot;5&quot;/&gt;&lt;property id=&quot;20300&quot; value=&quot;Slide 80 - &amp;quot;Jednoduchý model plicní mechaniky&amp;quot;&quot;/&gt;&lt;property id=&quot;20307&quot; value=&quot;351&quot;/&gt;&lt;/object&gt;&lt;object type=&quot;3&quot; unique_id=&quot;12840&quot;&gt;&lt;property id=&quot;20148&quot; value=&quot;5&quot;/&gt;&lt;property id=&quot;20300&quot; value=&quot;Slide 81 - &amp;quot;Jednoduchý model plicní mechaniky&amp;quot;&quot;/&gt;&lt;property id=&quot;20307&quot; value=&quot;356&quot;/&gt;&lt;/object&gt;&lt;object type=&quot;3&quot; unique_id=&quot;12841&quot;&gt;&lt;property id=&quot;20148&quot; value=&quot;5&quot;/&gt;&lt;property id=&quot;20300&quot; value=&quot;Slide 82 - &amp;quot;Jednoduchý model plicní mechaniky&amp;quot;&quot;/&gt;&lt;property id=&quot;20307&quot; value=&quot;352&quot;/&gt;&lt;/object&gt;&lt;object type=&quot;3&quot; unique_id=&quot;12842&quot;&gt;&lt;property id=&quot;20148&quot; value=&quot;5&quot;/&gt;&lt;property id=&quot;20300&quot; value=&quot;Slide 83 - &amp;quot;Jednoduchý model plicní mechaniky&amp;quot;&quot;/&gt;&lt;property id=&quot;20307&quot; value=&quot;357&quot;/&gt;&lt;/object&gt;&lt;object type=&quot;3&quot; unique_id=&quot;12843&quot;&gt;&lt;property id=&quot;20148&quot; value=&quot;5&quot;/&gt;&lt;property id=&quot;20300&quot; value=&quot;Slide 84 - &amp;quot;Model plicní mechaniky s inertancí&amp;quot;&quot;/&gt;&lt;property id=&quot;20307&quot; value=&quot;354&quot;/&gt;&lt;/object&gt;&lt;object type=&quot;3&quot; unique_id=&quot;12844&quot;&gt;&lt;property id=&quot;20148&quot; value=&quot;5&quot;/&gt;&lt;property id=&quot;20300&quot; value=&quot;Slide 85 - &amp;quot;Jednoduchý model plicní mechaniky&amp;quot;&quot;/&gt;&lt;property id=&quot;20307&quot; value=&quot;358&quot;/&gt;&lt;/object&gt;&lt;object type=&quot;3&quot; unique_id=&quot;12845&quot;&gt;&lt;property id=&quot;20148&quot; value=&quot;5&quot;/&gt;&lt;property id=&quot;20300&quot; value=&quot;Slide 86 - &amp;quot;Model plicní mechaniky s inertancí&amp;quot;&quot;/&gt;&lt;property id=&quot;20307&quot; value=&quot;353&quot;/&gt;&lt;/object&gt;&lt;object type=&quot;3&quot; unique_id=&quot;12846&quot;&gt;&lt;property id=&quot;20148&quot; value=&quot;5&quot;/&gt;&lt;property id=&quot;20300&quot; value=&quot;Slide 90 - &amp;quot;Akauzální přístup&amp;quot;&quot;/&gt;&lt;property id=&quot;20307&quot; value=&quot;344&quot;/&gt;&lt;/object&gt;&lt;object type=&quot;3&quot; unique_id=&quot;12847&quot;&gt;&lt;property id=&quot;20148&quot; value=&quot;5&quot;/&gt;&lt;property id=&quot;20300&quot; value=&quot;Slide 91 - &amp;quot;Akauzální přístup&amp;quot;&quot;/&gt;&lt;property id=&quot;20307&quot; value=&quot;345&quot;/&gt;&lt;/object&gt;&lt;object type=&quot;3&quot; unique_id=&quot;12848&quot;&gt;&lt;property id=&quot;20148&quot; value=&quot;5&quot;/&gt;&lt;property id=&quot;20300&quot; value=&quot;Slide 92 - &amp;quot;Akauzální konektory&amp;quot;&quot;/&gt;&lt;property id=&quot;20307&quot; value=&quot;346&quot;/&gt;&lt;/object&gt;&lt;object type=&quot;3&quot; unique_id=&quot;12849&quot;&gt;&lt;property id=&quot;20148&quot; value=&quot;5&quot;/&gt;&lt;property id=&quot;20300&quot; value=&quot;Slide 93&quot;/&gt;&lt;property id=&quot;20307&quot; value=&quot;347&quot;/&gt;&lt;/object&gt;&lt;object type=&quot;3&quot; unique_id=&quot;12850&quot;&gt;&lt;property id=&quot;20148&quot; value=&quot;5&quot;/&gt;&lt;property id=&quot;20300&quot; value=&quot;Slide 94 - &amp;quot;Modelování v Modelice&amp;quot;&quot;/&gt;&lt;property id=&quot;20307&quot; value=&quot;348&quot;/&gt;&lt;/object&gt;&lt;object type=&quot;3&quot; unique_id=&quot;12851&quot;&gt;&lt;property id=&quot;20148&quot; value=&quot;5&quot;/&gt;&lt;property id=&quot;20300&quot; value=&quot;Slide 95 - &amp;quot;Modelování v Modelice&amp;quot;&quot;/&gt;&lt;property id=&quot;20307&quot; value=&quot;349&quot;/&gt;&lt;/object&gt;&lt;object type=&quot;3&quot; unique_id=&quot;12852&quot;&gt;&lt;property id=&quot;20148&quot; value=&quot;5&quot;/&gt;&lt;property id=&quot;20300&quot; value=&quot;Slide 96 - &amp;quot;Modelování v Modelice&amp;quot;&quot;/&gt;&lt;property id=&quot;20307&quot; value=&quot;350&quot;/&gt;&lt;/object&gt;&lt;object type=&quot;3&quot; unique_id=&quot;14463&quot;&gt;&lt;property id=&quot;20148&quot; value=&quot;5&quot;/&gt;&lt;property id=&quot;20300&quot; value=&quot;Slide 79 - &amp;quot;Elektrický obvod a mechanický systém&amp;quot;&quot;/&gt;&lt;property id=&quot;20307&quot; value=&quot;365&quot;/&gt;&lt;/object&gt;&lt;object type=&quot;3&quot; unique_id=&quot;14568&quot;&gt;&lt;property id=&quot;20148&quot; value=&quot;5&quot;/&gt;&lt;property id=&quot;20300&quot; value=&quot;Slide 18&quot;/&gt;&lt;property id=&quot;20307&quot; value=&quot;373&quot;/&gt;&lt;/object&gt;&lt;object type=&quot;3&quot; unique_id=&quot;15332&quot;&gt;&lt;property id=&quot;20148&quot; value=&quot;5&quot;/&gt;&lt;property id=&quot;20300&quot; value=&quot;Slide 2 - &amp;quot;Cíl předmětu&amp;quot;&quot;/&gt;&lt;property id=&quot;20307&quot; value=&quot;393&quot;/&gt;&lt;/object&gt;&lt;object type=&quot;3&quot; unique_id=&quot;15333&quot;&gt;&lt;property id=&quot;20148&quot; value=&quot;5&quot;/&gt;&lt;property id=&quot;20300&quot; value=&quot;Slide 3 - &amp;quot;Studijní materiály&amp;quot;&quot;/&gt;&lt;property id=&quot;20307&quot; value=&quot;394&quot;/&gt;&lt;/object&gt;&lt;object type=&quot;3&quot; unique_id=&quot;15334&quot;&gt;&lt;property id=&quot;20148&quot; value=&quot;5&quot;/&gt;&lt;property id=&quot;20300&quot; value=&quot;Slide 45 - &amp;quot;Blokové schéma systému&amp;quot;&quot;/&gt;&lt;property id=&quot;20307&quot; value=&quot;376&quot;/&gt;&lt;/object&gt;&lt;object type=&quot;3&quot; unique_id=&quot;15335&quot;&gt;&lt;property id=&quot;20148&quot; value=&quot;5&quot;/&gt;&lt;property id=&quot;20300&quot; value=&quot;Slide 47 - &amp;quot;Základní atributy systému&amp;quot;&quot;/&gt;&lt;property id=&quot;20307&quot; value=&quot;396&quot;/&gt;&lt;/object&gt;&lt;object type=&quot;3&quot; unique_id=&quot;15336&quot;&gt;&lt;property id=&quot;20148&quot; value=&quot;5&quot;/&gt;&lt;property id=&quot;20300&quot; value=&quot;Slide 48 - &amp;quot;Základní atributy systému&amp;quot;&quot;/&gt;&lt;property id=&quot;20307&quot; value=&quot;395&quot;/&gt;&lt;/object&gt;&lt;object type=&quot;3&quot; unique_id=&quot;15337&quot;&gt;&lt;property id=&quot;20148&quot; value=&quot;5&quot;/&gt;&lt;property id=&quot;20300&quot; value=&quot;Slide 50 - &amp;quot;Syntéza a dekompozice&amp;quot;&quot;/&gt;&lt;property id=&quot;20307&quot; value=&quot;400&quot;/&gt;&lt;/object&gt;&lt;object type=&quot;3&quot; unique_id=&quot;15338&quot;&gt;&lt;property id=&quot;20148&quot; value=&quot;5&quot;/&gt;&lt;property id=&quot;20300&quot; value=&quot;Slide 51 - &amp;quot;Syntéza a dekompozice&amp;quot;&quot;/&gt;&lt;property id=&quot;20307&quot; value=&quot;401&quot;/&gt;&lt;/object&gt;&lt;object type=&quot;3&quot; unique_id=&quot;15339&quot;&gt;&lt;property id=&quot;20148&quot; value=&quot;5&quot;/&gt;&lt;property id=&quot;20300&quot; value=&quot;Slide 63&quot;/&gt;&lt;property id=&quot;20307&quot; value=&quot;386&quot;/&gt;&lt;/object&gt;&lt;object type=&quot;3&quot; unique_id=&quot;15340&quot;&gt;&lt;property id=&quot;20148&quot; value=&quot;5&quot;/&gt;&lt;property id=&quot;20300&quot; value=&quot;Slide 64&quot;/&gt;&lt;property id=&quot;20307&quot; value=&quot;377&quot;/&gt;&lt;/object&gt;&lt;object type=&quot;3&quot; unique_id=&quot;15341&quot;&gt;&lt;property id=&quot;20148&quot; value=&quot;5&quot;/&gt;&lt;property id=&quot;20300&quot; value=&quot;Slide 65&quot;/&gt;&lt;property id=&quot;20307&quot; value=&quot;378&quot;/&gt;&lt;/object&gt;&lt;object type=&quot;3&quot; unique_id=&quot;15342&quot;&gt;&lt;property id=&quot;20148&quot; value=&quot;5&quot;/&gt;&lt;property id=&quot;20300&quot; value=&quot;Slide 66&quot;/&gt;&lt;property id=&quot;20307&quot; value=&quot;379&quot;/&gt;&lt;/object&gt;&lt;object type=&quot;3&quot; unique_id=&quot;15343&quot;&gt;&lt;property id=&quot;20148&quot; value=&quot;5&quot;/&gt;&lt;property id=&quot;20300&quot; value=&quot;Slide 68&quot;/&gt;&lt;property id=&quot;20307&quot; value=&quot;392&quot;/&gt;&lt;/object&gt;&lt;object type=&quot;3&quot; unique_id=&quot;15344&quot;&gt;&lt;property id=&quot;20148&quot; value=&quot;5&quot;/&gt;&lt;property id=&quot;20300&quot; value=&quot;Slide 69&quot;/&gt;&lt;property id=&quot;20307&quot; value=&quot;391&quot;/&gt;&lt;/object&gt;&lt;object type=&quot;3&quot; unique_id=&quot;15345&quot;&gt;&lt;property id=&quot;20148&quot; value=&quot;5&quot;/&gt;&lt;property id=&quot;20300&quot; value=&quot;Slide 70 - &amp;quot;Příklad: Kompartmentová analýza&amp;quot;&quot;/&gt;&lt;property id=&quot;20307&quot; value=&quot;389&quot;/&gt;&lt;/object&gt;&lt;object type=&quot;3&quot; unique_id=&quot;15346&quot;&gt;&lt;property id=&quot;20148&quot; value=&quot;5&quot;/&gt;&lt;property id=&quot;20300&quot; value=&quot;Slide 71 - &amp;quot;Příklad: Kompartmentová analýza&amp;quot;&quot;/&gt;&lt;property id=&quot;20307&quot; value=&quot;390&quot;/&gt;&lt;/object&gt;&lt;object type=&quot;3&quot; unique_id=&quot;15347&quot;&gt;&lt;property id=&quot;20148&quot; value=&quot;5&quot;/&gt;&lt;property id=&quot;20300&quot; value=&quot;Slide 72 - &amp;quot;Modelování fyzikálního světa - analogie&amp;quot;&quot;/&gt;&lt;property id=&quot;20307&quot; value=&quot;387&quot;/&gt;&lt;/object&gt;&lt;object type=&quot;3&quot; unique_id=&quot;15348&quot;&gt;&lt;property id=&quot;20148&quot; value=&quot;5&quot;/&gt;&lt;property id=&quot;20300&quot; value=&quot;Slide 73&quot;/&gt;&lt;property id=&quot;20307&quot; value=&quot;388&quot;/&gt;&lt;/object&gt;&lt;object type=&quot;3&quot; unique_id=&quot;15349&quot;&gt;&lt;property id=&quot;20148&quot; value=&quot;5&quot;/&gt;&lt;property id=&quot;20300&quot; value=&quot;Slide 87 - &amp;quot;Kauzální modelovací nástroje&amp;quot;&quot;/&gt;&lt;property id=&quot;20307&quot; value=&quot;397&quot;/&gt;&lt;/object&gt;&lt;object type=&quot;3&quot; unique_id=&quot;15350&quot;&gt;&lt;property id=&quot;20148&quot; value=&quot;5&quot;/&gt;&lt;property id=&quot;20300&quot; value=&quot;Slide 88 - &amp;quot;Kauzální modelovací nástroje&amp;quot;&quot;/&gt;&lt;property id=&quot;20307&quot; value=&quot;398&quot;/&gt;&lt;/object&gt;&lt;object type=&quot;3&quot; unique_id=&quot;15351&quot;&gt;&lt;property id=&quot;20148&quot; value=&quot;5&quot;/&gt;&lt;property id=&quot;20300&quot; value=&quot;Slide 89 - &amp;quot;Akauzální modelovací nástroje&amp;quot;&quot;/&gt;&lt;property id=&quot;20307&quot; value=&quot;399&quot;/&gt;&lt;/object&gt;&lt;/object&gt;&lt;object type=&quot;8&quot; unique_id=&quot;10040&quot;&gt;&lt;/object&gt;&lt;/object&gt;&lt;/database&gt;"/>
  <p:tag name="SECTOMILLISECCONVERTED" val="1"/>
</p:tagLst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2713</TotalTime>
  <Words>1730</Words>
  <Application>Microsoft Office PowerPoint</Application>
  <PresentationFormat>Předvádění na obrazovce (4:3)</PresentationFormat>
  <Paragraphs>558</Paragraphs>
  <Slides>68</Slides>
  <Notes>38</Notes>
  <HiddenSlides>0</HiddenSlides>
  <MMClips>0</MMClips>
  <ScaleCrop>false</ScaleCrop>
  <HeadingPairs>
    <vt:vector size="6" baseType="variant"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68</vt:i4>
      </vt:variant>
    </vt:vector>
  </HeadingPairs>
  <TitlesOfParts>
    <vt:vector size="70" baseType="lpstr">
      <vt:lpstr>Motiv sady Office</vt:lpstr>
      <vt:lpstr>Editor rovnic 3.0</vt:lpstr>
      <vt:lpstr>Modelování a simulace</vt:lpstr>
      <vt:lpstr>Úvod do modelování a simulace</vt:lpstr>
      <vt:lpstr>Kdo vás bude učit</vt:lpstr>
      <vt:lpstr>Studijní materiály</vt:lpstr>
      <vt:lpstr>Požadavky předmětu</vt:lpstr>
      <vt:lpstr>Hodnocení předmětu</vt:lpstr>
      <vt:lpstr>Úlohy</vt:lpstr>
      <vt:lpstr>První test</vt:lpstr>
      <vt:lpstr>Druhý test</vt:lpstr>
      <vt:lpstr>Semestrální práce</vt:lpstr>
      <vt:lpstr>Zkouška</vt:lpstr>
      <vt:lpstr>Proč jsme vlastně tady?</vt:lpstr>
      <vt:lpstr>Snímek 13</vt:lpstr>
      <vt:lpstr>What is it all about?</vt:lpstr>
      <vt:lpstr>Co tedy budeme dělat?</vt:lpstr>
      <vt:lpstr>Cíle předmětu</vt:lpstr>
      <vt:lpstr>Snímek 17</vt:lpstr>
      <vt:lpstr>Snímek 18</vt:lpstr>
      <vt:lpstr>Základní pojmy</vt:lpstr>
      <vt:lpstr>Základní pojmy</vt:lpstr>
      <vt:lpstr>Základní pojmy</vt:lpstr>
      <vt:lpstr>Základní pojmy</vt:lpstr>
      <vt:lpstr>Základní pojmy</vt:lpstr>
      <vt:lpstr>Snímek 24</vt:lpstr>
      <vt:lpstr>Snímek 25</vt:lpstr>
      <vt:lpstr>Snímek 26</vt:lpstr>
      <vt:lpstr>Snímek 27</vt:lpstr>
      <vt:lpstr>Příklady modelů</vt:lpstr>
      <vt:lpstr>Model je..</vt:lpstr>
      <vt:lpstr>Proč modelovat</vt:lpstr>
      <vt:lpstr>Proč modelovat</vt:lpstr>
      <vt:lpstr>Při modelování..</vt:lpstr>
      <vt:lpstr>Důsledky modelování a simulace</vt:lpstr>
      <vt:lpstr>Účel modelování</vt:lpstr>
      <vt:lpstr>Postup modelování</vt:lpstr>
      <vt:lpstr>Postup modelování</vt:lpstr>
      <vt:lpstr>Postup při vytváření modelu a při simulačních experimentech </vt:lpstr>
      <vt:lpstr>Zjednodušovací procedury</vt:lpstr>
      <vt:lpstr>Analytický vs. Numerický přístup</vt:lpstr>
      <vt:lpstr>Nevýhody simulačních metod</vt:lpstr>
      <vt:lpstr>Základní pojmy</vt:lpstr>
      <vt:lpstr>Identifikace parametrů</vt:lpstr>
      <vt:lpstr>Experimenty</vt:lpstr>
      <vt:lpstr>Pozorování a experiment</vt:lpstr>
      <vt:lpstr>Hypotézy</vt:lpstr>
      <vt:lpstr>Plánování experimentů</vt:lpstr>
      <vt:lpstr>Metodologie plánování experimentů</vt:lpstr>
      <vt:lpstr>Definice systému</vt:lpstr>
      <vt:lpstr>Základní atributy systému</vt:lpstr>
      <vt:lpstr>Blokové schéma systému</vt:lpstr>
      <vt:lpstr>Struktura bloků</vt:lpstr>
      <vt:lpstr>Zpracování výsledků</vt:lpstr>
      <vt:lpstr>Základní atributy systému</vt:lpstr>
      <vt:lpstr>Základní atributy systému</vt:lpstr>
      <vt:lpstr>Základní atributy systému</vt:lpstr>
      <vt:lpstr>Základní atributy systému</vt:lpstr>
      <vt:lpstr>Základní atributy systému</vt:lpstr>
      <vt:lpstr>Separabilita systému</vt:lpstr>
      <vt:lpstr>Základní atributy systému</vt:lpstr>
      <vt:lpstr>Modely a jejich popis</vt:lpstr>
      <vt:lpstr>Neformální popis</vt:lpstr>
      <vt:lpstr>Neformální popis</vt:lpstr>
      <vt:lpstr>Neformální popis</vt:lpstr>
      <vt:lpstr>Příklady Forresterův model světa </vt:lpstr>
      <vt:lpstr>Příklady Forresterův model světa </vt:lpstr>
      <vt:lpstr>Příklady Forresterův model světa </vt:lpstr>
      <vt:lpstr>Snímek 67</vt:lpstr>
      <vt:lpstr>Snímek 68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Jirka</dc:creator>
  <cp:lastModifiedBy>Filip Ježek</cp:lastModifiedBy>
  <cp:revision>116</cp:revision>
  <dcterms:created xsi:type="dcterms:W3CDTF">2012-09-16T12:27:16Z</dcterms:created>
  <dcterms:modified xsi:type="dcterms:W3CDTF">2013-10-08T17:07:10Z</dcterms:modified>
</cp:coreProperties>
</file>