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531" r:id="rId2"/>
    <p:sldId id="387" r:id="rId3"/>
    <p:sldId id="452" r:id="rId4"/>
    <p:sldId id="459" r:id="rId5"/>
    <p:sldId id="388" r:id="rId6"/>
    <p:sldId id="453" r:id="rId7"/>
    <p:sldId id="460" r:id="rId8"/>
    <p:sldId id="454" r:id="rId9"/>
    <p:sldId id="455" r:id="rId10"/>
    <p:sldId id="262" r:id="rId11"/>
    <p:sldId id="263" r:id="rId12"/>
    <p:sldId id="264" r:id="rId13"/>
    <p:sldId id="265" r:id="rId14"/>
    <p:sldId id="266" r:id="rId15"/>
    <p:sldId id="365" r:id="rId16"/>
    <p:sldId id="419" r:id="rId17"/>
    <p:sldId id="420" r:id="rId18"/>
    <p:sldId id="458" r:id="rId19"/>
    <p:sldId id="457" r:id="rId20"/>
    <p:sldId id="461" r:id="rId21"/>
    <p:sldId id="421" r:id="rId22"/>
    <p:sldId id="463" r:id="rId23"/>
    <p:sldId id="501" r:id="rId24"/>
    <p:sldId id="500" r:id="rId25"/>
    <p:sldId id="464" r:id="rId26"/>
    <p:sldId id="462" r:id="rId27"/>
    <p:sldId id="424" r:id="rId28"/>
    <p:sldId id="425" r:id="rId29"/>
    <p:sldId id="423" r:id="rId30"/>
    <p:sldId id="426" r:id="rId31"/>
    <p:sldId id="432" r:id="rId32"/>
    <p:sldId id="431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39" r:id="rId41"/>
    <p:sldId id="440" r:id="rId42"/>
    <p:sldId id="441" r:id="rId43"/>
    <p:sldId id="442" r:id="rId44"/>
    <p:sldId id="443" r:id="rId45"/>
    <p:sldId id="427" r:id="rId46"/>
    <p:sldId id="444" r:id="rId47"/>
    <p:sldId id="445" r:id="rId48"/>
    <p:sldId id="446" r:id="rId49"/>
    <p:sldId id="447" r:id="rId50"/>
    <p:sldId id="448" r:id="rId51"/>
    <p:sldId id="450" r:id="rId52"/>
    <p:sldId id="428" r:id="rId53"/>
    <p:sldId id="475" r:id="rId54"/>
    <p:sldId id="451" r:id="rId55"/>
    <p:sldId id="429" r:id="rId56"/>
    <p:sldId id="474" r:id="rId57"/>
    <p:sldId id="476" r:id="rId58"/>
    <p:sldId id="477" r:id="rId59"/>
    <p:sldId id="478" r:id="rId60"/>
    <p:sldId id="479" r:id="rId61"/>
    <p:sldId id="480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73" r:id="rId71"/>
    <p:sldId id="430" r:id="rId72"/>
    <p:sldId id="434" r:id="rId73"/>
    <p:sldId id="435" r:id="rId74"/>
    <p:sldId id="483" r:id="rId75"/>
    <p:sldId id="482" r:id="rId76"/>
    <p:sldId id="484" r:id="rId77"/>
    <p:sldId id="481" r:id="rId78"/>
    <p:sldId id="532" r:id="rId79"/>
    <p:sldId id="534" r:id="rId80"/>
    <p:sldId id="535" r:id="rId81"/>
    <p:sldId id="536" r:id="rId82"/>
    <p:sldId id="533" r:id="rId83"/>
    <p:sldId id="498" r:id="rId84"/>
  </p:sldIdLst>
  <p:sldSz cx="9144000" cy="6858000" type="screen4x3"/>
  <p:notesSz cx="6858000" cy="9144000"/>
  <p:custDataLst>
    <p:tags r:id="rId8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-1230" y="-4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3"/>
    </p:cViewPr>
  </p:sorterViewPr>
  <p:notesViewPr>
    <p:cSldViewPr showGuides="1">
      <p:cViewPr varScale="1">
        <p:scale>
          <a:sx n="26" d="100"/>
          <a:sy n="26" d="100"/>
        </p:scale>
        <p:origin x="-917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0B9C-ED1F-4C09-89DA-CE3728422DFB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DF958-2734-4272-9B55-9C0D552E3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866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B60A-82A0-45D9-8BE2-1A585D5E2485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D8DA-E681-4090-910E-6126FBE99A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3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A5F0A4-D70B-4467-83B9-E9A34868B48A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D8DA-E681-4090-910E-6126FBE99A70}" type="slidenum">
              <a:rPr lang="cs-CZ" smtClean="0"/>
              <a:pPr/>
              <a:t>82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F6A2D7-6229-4DC9-AE17-F2C4F7462534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8F1280-AF42-41DA-922F-886475CA65C9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2699F7-350C-4CDE-AE4C-07E8CCD30FE4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E2D606-80E1-410F-9B2A-7CC6C78E721A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D8DA-E681-4090-910E-6126FBE99A70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rgbClr val="EBF9FF"/>
            </a:gs>
            <a:gs pos="100000">
              <a:srgbClr val="37B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94468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7" y="3429000"/>
            <a:ext cx="7058025" cy="1752600"/>
          </a:xfrm>
        </p:spPr>
        <p:txBody>
          <a:bodyPr/>
          <a:lstStyle>
            <a:lvl1pPr marL="0" indent="0" algn="ctr">
              <a:buFontTx/>
              <a:buNone/>
              <a:defRPr sz="2400" i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43917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616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616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5" y="366714"/>
            <a:ext cx="8775764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165" y="1125538"/>
            <a:ext cx="4285506" cy="539980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44" y="1125538"/>
            <a:ext cx="4287093" cy="532779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08113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80526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9FF"/>
            </a:gs>
            <a:gs pos="100000">
              <a:srgbClr val="9FD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04664"/>
            <a:ext cx="7283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3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692275" cy="6858000"/>
          </a:xfrm>
          <a:prstGeom prst="rect">
            <a:avLst/>
          </a:prstGeom>
          <a:gradFill rotWithShape="1">
            <a:gsLst>
              <a:gs pos="0">
                <a:srgbClr val="37B3FF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hyperlink" Target="http://www.modelic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konceptuálního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systémové vlastnosti fyzikálního světa</a:t>
            </a:r>
          </a:p>
          <a:p>
            <a:r>
              <a:rPr lang="cs-CZ" dirty="0" smtClean="0"/>
              <a:t>Vazebné grafy</a:t>
            </a:r>
          </a:p>
          <a:p>
            <a:r>
              <a:rPr lang="cs-CZ" dirty="0" smtClean="0"/>
              <a:t>Fyzikální analogie při modelování cirkulace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69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4339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40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4337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8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4335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6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4284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4333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4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428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4328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9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0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4331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2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4323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4326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27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25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4318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19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0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4321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2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4313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43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7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15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4306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4311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2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4309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0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 autoUpdateAnimBg="0"/>
      <p:bldP spid="86036" grpId="0" autoUpdateAnimBg="0"/>
      <p:bldP spid="86041" grpId="0" autoUpdateAnimBg="0"/>
      <p:bldP spid="86046" grpId="0" autoUpdateAnimBg="0"/>
      <p:bldP spid="86084" grpId="0" animBg="1" autoUpdateAnimBg="0"/>
      <p:bldP spid="86085" grpId="0" animBg="1" autoUpdateAnimBg="0"/>
      <p:bldP spid="86096" grpId="0" animBg="1" autoUpdateAnimBg="0"/>
      <p:bldP spid="861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5370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71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9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530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5366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7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5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5362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3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1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530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5358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9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57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530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1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5351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2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3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5354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5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5346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5349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0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48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5341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2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3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5344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5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5336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5339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40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38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5329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5334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5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8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5332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3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4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75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76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77" name="TextovéPole 76"/>
          <p:cNvSpPr txBox="1">
            <a:spLocks noChangeArrowheads="1"/>
          </p:cNvSpPr>
          <p:nvPr/>
        </p:nvSpPr>
        <p:spPr bwMode="auto">
          <a:xfrm>
            <a:off x="5359400" y="1474788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-0.00417 L -0.40659 -0.0041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116 L -0.0816 -0.2113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618 L -0.04583 -0.41065 " pathEditMode="relative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6365 L -0.04375 -0.230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84" grpId="0" animBg="1"/>
      <p:bldP spid="86085" grpId="0" animBg="1"/>
      <p:bldP spid="86096" grpId="0" animBg="1"/>
      <p:bldP spid="86111" grpId="0" animBg="1"/>
      <p:bldP spid="74" grpId="0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6387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8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6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6326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6383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4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2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6379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0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8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6329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6375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76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4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6331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2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3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4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5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6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7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8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6340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6341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6342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6343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6344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6345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6346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6347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82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83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84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85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86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87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88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89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90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91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92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93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94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95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96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98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99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100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10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10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cxnSp>
        <p:nvCxnSpPr>
          <p:cNvPr id="106" name="Přímá spojovací šipka 105"/>
          <p:cNvCxnSpPr/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6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0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1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09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2" name="Přímá spojovací šipka 111"/>
          <p:cNvCxnSpPr/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2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7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15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99" grpId="0"/>
      <p:bldP spid="100" grpId="0"/>
      <p:bldP spid="102" grpId="0"/>
      <p:bldP spid="103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lipsa 65"/>
          <p:cNvSpPr/>
          <p:nvPr/>
        </p:nvSpPr>
        <p:spPr>
          <a:xfrm>
            <a:off x="3635375" y="1268413"/>
            <a:ext cx="3097213" cy="1439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250825" y="1196975"/>
            <a:ext cx="2952750" cy="14398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7415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6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4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735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7411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2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0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7407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8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6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735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7403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4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2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735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6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7366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7367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7368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7369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7370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7371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7372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7373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57374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57375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57376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57377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57378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57379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57380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57381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57382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57383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57384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57385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57386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57387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57388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57389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0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57391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5739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5739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sp>
        <p:nvSpPr>
          <p:cNvPr id="69" name="Obousměrná vodorovná šipka 68"/>
          <p:cNvSpPr/>
          <p:nvPr/>
        </p:nvSpPr>
        <p:spPr>
          <a:xfrm>
            <a:off x="2700338" y="1125538"/>
            <a:ext cx="1366837" cy="71913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cxnSp>
        <p:nvCxnSpPr>
          <p:cNvPr id="108" name="Přímá spojovací šipka 107"/>
          <p:cNvCxnSpPr/>
          <p:nvPr/>
        </p:nvCxnSpPr>
        <p:spPr>
          <a:xfrm>
            <a:off x="4787900" y="2133600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>
            <a:stCxn id="57412" idx="3"/>
            <a:endCxn id="57403" idx="1"/>
          </p:cNvCxnSpPr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5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5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9" name="Přímá spojovací šipka 118"/>
          <p:cNvCxnSpPr>
            <a:stCxn id="57415" idx="3"/>
            <a:endCxn id="57408" idx="1"/>
          </p:cNvCxnSpPr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9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23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24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ipsa 69"/>
          <p:cNvSpPr/>
          <p:nvPr/>
        </p:nvSpPr>
        <p:spPr>
          <a:xfrm rot="19368472">
            <a:off x="3260725" y="3635375"/>
            <a:ext cx="4238625" cy="15922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Elipsa 68"/>
          <p:cNvSpPr/>
          <p:nvPr/>
        </p:nvSpPr>
        <p:spPr>
          <a:xfrm rot="19304644">
            <a:off x="1552575" y="2181225"/>
            <a:ext cx="3960813" cy="15859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8438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9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6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8436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7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9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8434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5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8382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8432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3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4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8385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6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7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9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0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1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2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8393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58394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8427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8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9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8430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1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58397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8422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8425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26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24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8417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8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9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8420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1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58400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8412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8415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6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14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8405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8410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1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8408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09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1116013" y="5740400"/>
            <a:ext cx="7283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cs-CZ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Obecné systémové vlastnosti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Obousměrná vodorovná šipka 71"/>
          <p:cNvSpPr/>
          <p:nvPr/>
        </p:nvSpPr>
        <p:spPr>
          <a:xfrm rot="2649210">
            <a:off x="2022475" y="4670425"/>
            <a:ext cx="1984375" cy="71913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>Elektrický obvod a mechanický systém</a:t>
            </a:r>
            <a:endParaRPr lang="cs-CZ" dirty="0"/>
          </a:p>
        </p:txBody>
      </p:sp>
      <p:cxnSp>
        <p:nvCxnSpPr>
          <p:cNvPr id="32" name="Přímá spojovací čára 31"/>
          <p:cNvCxnSpPr/>
          <p:nvPr/>
        </p:nvCxnSpPr>
        <p:spPr>
          <a:xfrm>
            <a:off x="1907704" y="536392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2699792" y="392376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</a:t>
            </a:r>
            <a:r>
              <a:rPr lang="cs-CZ" baseline="-25000" dirty="0" err="1" smtClean="0"/>
              <a:t>d</a:t>
            </a:r>
            <a:r>
              <a:rPr lang="cs-CZ" baseline="-25000" dirty="0" smtClean="0"/>
              <a:t> </a:t>
            </a:r>
            <a:r>
              <a:rPr lang="cs-CZ" dirty="0" smtClean="0"/>
              <a:t>= a v</a:t>
            </a:r>
            <a:endParaRPr lang="cs-CZ" baseline="-25000" dirty="0"/>
          </a:p>
        </p:txBody>
      </p:sp>
      <p:grpSp>
        <p:nvGrpSpPr>
          <p:cNvPr id="3" name="Skupina 81"/>
          <p:cNvGrpSpPr/>
          <p:nvPr/>
        </p:nvGrpSpPr>
        <p:grpSpPr>
          <a:xfrm>
            <a:off x="2339752" y="6084004"/>
            <a:ext cx="1688283" cy="585356"/>
            <a:chOff x="6804248" y="2276872"/>
            <a:chExt cx="1688283" cy="585356"/>
          </a:xfrm>
        </p:grpSpPr>
        <p:sp>
          <p:nvSpPr>
            <p:cNvPr id="66" name="TextovéPole 65"/>
            <p:cNvSpPr txBox="1"/>
            <p:nvPr/>
          </p:nvSpPr>
          <p:spPr>
            <a:xfrm>
              <a:off x="6804248" y="2420888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s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   v 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7740352" y="2348880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7380312" y="22768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dirty="0" smtClean="0"/>
                <a:t>1</a:t>
              </a:r>
              <a:endParaRPr lang="cs-CZ" u="sng" dirty="0"/>
            </a:p>
          </p:txBody>
        </p:sp>
        <p:cxnSp>
          <p:nvCxnSpPr>
            <p:cNvPr id="73" name="Přímá spojovací čára 72"/>
            <p:cNvCxnSpPr/>
            <p:nvPr/>
          </p:nvCxnSpPr>
          <p:spPr>
            <a:xfrm>
              <a:off x="7380312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ovéPole 73"/>
            <p:cNvSpPr txBox="1"/>
            <p:nvPr/>
          </p:nvSpPr>
          <p:spPr>
            <a:xfrm>
              <a:off x="7336202" y="2492896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C</a:t>
              </a:r>
              <a:r>
                <a:rPr lang="cs-CZ" baseline="-25000" dirty="0" err="1" smtClean="0"/>
                <a:t>s</a:t>
              </a:r>
              <a:endParaRPr lang="cs-CZ" baseline="-25000" dirty="0"/>
            </a:p>
          </p:txBody>
        </p:sp>
      </p:grpSp>
      <p:grpSp>
        <p:nvGrpSpPr>
          <p:cNvPr id="4" name="Skupina 172"/>
          <p:cNvGrpSpPr/>
          <p:nvPr/>
        </p:nvGrpSpPr>
        <p:grpSpPr>
          <a:xfrm>
            <a:off x="3923928" y="4150076"/>
            <a:ext cx="1224136" cy="637784"/>
            <a:chOff x="3347864" y="3871336"/>
            <a:chExt cx="1224136" cy="637784"/>
          </a:xfrm>
        </p:grpSpPr>
        <p:cxnSp>
          <p:nvCxnSpPr>
            <p:cNvPr id="80" name="Přímá spojovací čára 79"/>
            <p:cNvCxnSpPr/>
            <p:nvPr/>
          </p:nvCxnSpPr>
          <p:spPr>
            <a:xfrm>
              <a:off x="4211960" y="4193656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ovéPole 76"/>
            <p:cNvSpPr txBox="1"/>
            <p:nvPr/>
          </p:nvSpPr>
          <p:spPr>
            <a:xfrm>
              <a:off x="3347864" y="401291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m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m</a:t>
              </a:r>
              <a:endParaRPr lang="cs-CZ" baseline="-250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4138868" y="387133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dv</a:t>
              </a:r>
              <a:endParaRPr lang="cs-CZ" baseline="-25000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4146702" y="413978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endParaRPr lang="cs-CZ" dirty="0"/>
            </a:p>
          </p:txBody>
        </p:sp>
      </p:grpSp>
      <p:grpSp>
        <p:nvGrpSpPr>
          <p:cNvPr id="5" name="Skupina 88"/>
          <p:cNvGrpSpPr/>
          <p:nvPr/>
        </p:nvGrpSpPr>
        <p:grpSpPr>
          <a:xfrm>
            <a:off x="3995936" y="5993412"/>
            <a:ext cx="1553630" cy="594648"/>
            <a:chOff x="3563888" y="2411596"/>
            <a:chExt cx="1553630" cy="594648"/>
          </a:xfrm>
        </p:grpSpPr>
        <p:sp>
          <p:nvSpPr>
            <p:cNvPr id="84" name="TextovéPole 83"/>
            <p:cNvSpPr txBox="1"/>
            <p:nvPr/>
          </p:nvSpPr>
          <p:spPr>
            <a:xfrm>
              <a:off x="3563888" y="2492896"/>
              <a:ext cx="155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 =        </a:t>
              </a:r>
              <a:r>
                <a:rPr lang="cs-CZ" dirty="0" err="1" smtClean="0"/>
                <a:t>F</a:t>
              </a:r>
              <a:r>
                <a:rPr lang="cs-CZ" baseline="-25000" dirty="0" err="1" smtClean="0"/>
                <a:t>m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85" name="Volný tvar 84"/>
            <p:cNvSpPr/>
            <p:nvPr/>
          </p:nvSpPr>
          <p:spPr>
            <a:xfrm>
              <a:off x="4254248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3923928" y="241159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cxnSp>
          <p:nvCxnSpPr>
            <p:cNvPr id="87" name="Přímá spojovací čára 86"/>
            <p:cNvCxnSpPr/>
            <p:nvPr/>
          </p:nvCxnSpPr>
          <p:spPr>
            <a:xfrm>
              <a:off x="3995936" y="270892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ovéPole 87"/>
            <p:cNvSpPr txBox="1"/>
            <p:nvPr/>
          </p:nvSpPr>
          <p:spPr>
            <a:xfrm>
              <a:off x="3923928" y="263691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</a:t>
              </a:r>
              <a:endParaRPr lang="cs-CZ" dirty="0"/>
            </a:p>
          </p:txBody>
        </p:sp>
      </p:grpSp>
      <p:cxnSp>
        <p:nvCxnSpPr>
          <p:cNvPr id="46" name="Přímá spojovací čára 45"/>
          <p:cNvCxnSpPr/>
          <p:nvPr/>
        </p:nvCxnSpPr>
        <p:spPr>
          <a:xfrm flipV="1">
            <a:off x="2627784" y="4859868"/>
            <a:ext cx="0" cy="93610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119"/>
          <p:cNvGrpSpPr/>
          <p:nvPr/>
        </p:nvGrpSpPr>
        <p:grpSpPr>
          <a:xfrm>
            <a:off x="1763688" y="4427820"/>
            <a:ext cx="144016" cy="1863088"/>
            <a:chOff x="1115616" y="4293096"/>
            <a:chExt cx="144016" cy="1863088"/>
          </a:xfrm>
        </p:grpSpPr>
        <p:cxnSp>
          <p:nvCxnSpPr>
            <p:cNvPr id="25" name="Přímá spojovací čára 24"/>
            <p:cNvCxnSpPr/>
            <p:nvPr/>
          </p:nvCxnSpPr>
          <p:spPr>
            <a:xfrm flipV="1">
              <a:off x="1259632" y="4293096"/>
              <a:ext cx="0" cy="18002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 flipH="1">
              <a:off x="1115616" y="432852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51"/>
            <p:cNvCxnSpPr/>
            <p:nvPr/>
          </p:nvCxnSpPr>
          <p:spPr>
            <a:xfrm flipH="1">
              <a:off x="1115616" y="436510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 flipH="1">
              <a:off x="1115616" y="44016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čára 54"/>
            <p:cNvCxnSpPr/>
            <p:nvPr/>
          </p:nvCxnSpPr>
          <p:spPr>
            <a:xfrm flipH="1">
              <a:off x="1115616" y="443825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55"/>
            <p:cNvCxnSpPr/>
            <p:nvPr/>
          </p:nvCxnSpPr>
          <p:spPr>
            <a:xfrm flipH="1">
              <a:off x="1115616" y="447483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 flipH="1">
              <a:off x="1115616" y="451140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čára 57"/>
            <p:cNvCxnSpPr/>
            <p:nvPr/>
          </p:nvCxnSpPr>
          <p:spPr>
            <a:xfrm flipH="1">
              <a:off x="1115616" y="454798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ovací čára 58"/>
            <p:cNvCxnSpPr/>
            <p:nvPr/>
          </p:nvCxnSpPr>
          <p:spPr>
            <a:xfrm flipH="1">
              <a:off x="1115616" y="458456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ovací čára 63"/>
            <p:cNvCxnSpPr/>
            <p:nvPr/>
          </p:nvCxnSpPr>
          <p:spPr>
            <a:xfrm flipH="1">
              <a:off x="1115616" y="462113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ovací čára 68"/>
            <p:cNvCxnSpPr/>
            <p:nvPr/>
          </p:nvCxnSpPr>
          <p:spPr>
            <a:xfrm flipH="1">
              <a:off x="1115616" y="465771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čára 69"/>
            <p:cNvCxnSpPr/>
            <p:nvPr/>
          </p:nvCxnSpPr>
          <p:spPr>
            <a:xfrm flipH="1">
              <a:off x="1115616" y="469428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/>
            <p:nvPr/>
          </p:nvCxnSpPr>
          <p:spPr>
            <a:xfrm flipH="1">
              <a:off x="1115616" y="473086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flipH="1">
              <a:off x="1115616" y="476744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flipH="1">
              <a:off x="1115616" y="480401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ovací čára 75"/>
            <p:cNvCxnSpPr/>
            <p:nvPr/>
          </p:nvCxnSpPr>
          <p:spPr>
            <a:xfrm flipH="1">
              <a:off x="1115616" y="484059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flipH="1">
              <a:off x="1115616" y="487716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flipH="1">
              <a:off x="1115616" y="491374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 flipH="1">
              <a:off x="1115616" y="495032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ovací čára 88"/>
            <p:cNvCxnSpPr/>
            <p:nvPr/>
          </p:nvCxnSpPr>
          <p:spPr>
            <a:xfrm flipH="1">
              <a:off x="1115616" y="498689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ovací čára 89"/>
            <p:cNvCxnSpPr/>
            <p:nvPr/>
          </p:nvCxnSpPr>
          <p:spPr>
            <a:xfrm flipH="1">
              <a:off x="1115616" y="50234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čára 90"/>
            <p:cNvCxnSpPr/>
            <p:nvPr/>
          </p:nvCxnSpPr>
          <p:spPr>
            <a:xfrm flipH="1">
              <a:off x="1115616" y="506004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ovací čára 91"/>
            <p:cNvCxnSpPr/>
            <p:nvPr/>
          </p:nvCxnSpPr>
          <p:spPr>
            <a:xfrm flipH="1">
              <a:off x="1115616" y="509662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ovací čára 92"/>
            <p:cNvCxnSpPr/>
            <p:nvPr/>
          </p:nvCxnSpPr>
          <p:spPr>
            <a:xfrm flipH="1">
              <a:off x="1115616" y="513320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ovací čára 93"/>
            <p:cNvCxnSpPr/>
            <p:nvPr/>
          </p:nvCxnSpPr>
          <p:spPr>
            <a:xfrm flipH="1">
              <a:off x="1115616" y="516977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ovací čára 94"/>
            <p:cNvCxnSpPr/>
            <p:nvPr/>
          </p:nvCxnSpPr>
          <p:spPr>
            <a:xfrm flipH="1">
              <a:off x="1115616" y="520635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ovací čára 95"/>
            <p:cNvCxnSpPr/>
            <p:nvPr/>
          </p:nvCxnSpPr>
          <p:spPr>
            <a:xfrm flipH="1">
              <a:off x="1115616" y="524292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čára 96"/>
            <p:cNvCxnSpPr/>
            <p:nvPr/>
          </p:nvCxnSpPr>
          <p:spPr>
            <a:xfrm flipH="1">
              <a:off x="1115616" y="527950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 flipH="1">
              <a:off x="1115616" y="53160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/>
            <p:nvPr/>
          </p:nvCxnSpPr>
          <p:spPr>
            <a:xfrm flipH="1">
              <a:off x="1115616" y="535265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čára 99"/>
            <p:cNvCxnSpPr/>
            <p:nvPr/>
          </p:nvCxnSpPr>
          <p:spPr>
            <a:xfrm flipH="1">
              <a:off x="1115616" y="538923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ovací čára 100"/>
            <p:cNvCxnSpPr/>
            <p:nvPr/>
          </p:nvCxnSpPr>
          <p:spPr>
            <a:xfrm flipH="1">
              <a:off x="1115616" y="542580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ovací čára 101"/>
            <p:cNvCxnSpPr/>
            <p:nvPr/>
          </p:nvCxnSpPr>
          <p:spPr>
            <a:xfrm flipH="1">
              <a:off x="1115616" y="546238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ovací čára 102"/>
            <p:cNvCxnSpPr/>
            <p:nvPr/>
          </p:nvCxnSpPr>
          <p:spPr>
            <a:xfrm flipH="1">
              <a:off x="1115616" y="549896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ovací čára 103"/>
            <p:cNvCxnSpPr/>
            <p:nvPr/>
          </p:nvCxnSpPr>
          <p:spPr>
            <a:xfrm flipH="1">
              <a:off x="1115616" y="553553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ovací čára 104"/>
            <p:cNvCxnSpPr/>
            <p:nvPr/>
          </p:nvCxnSpPr>
          <p:spPr>
            <a:xfrm flipH="1">
              <a:off x="1115616" y="557211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ovací čára 105"/>
            <p:cNvCxnSpPr/>
            <p:nvPr/>
          </p:nvCxnSpPr>
          <p:spPr>
            <a:xfrm flipH="1">
              <a:off x="1115616" y="560868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čára 106"/>
            <p:cNvCxnSpPr/>
            <p:nvPr/>
          </p:nvCxnSpPr>
          <p:spPr>
            <a:xfrm flipH="1">
              <a:off x="1115616" y="564526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čára 107"/>
            <p:cNvCxnSpPr/>
            <p:nvPr/>
          </p:nvCxnSpPr>
          <p:spPr>
            <a:xfrm flipH="1">
              <a:off x="1115616" y="568184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ovací čára 108"/>
            <p:cNvCxnSpPr/>
            <p:nvPr/>
          </p:nvCxnSpPr>
          <p:spPr>
            <a:xfrm flipH="1">
              <a:off x="1115616" y="571841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ovací čára 109"/>
            <p:cNvCxnSpPr/>
            <p:nvPr/>
          </p:nvCxnSpPr>
          <p:spPr>
            <a:xfrm flipH="1">
              <a:off x="1115616" y="575499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ovací čára 110"/>
            <p:cNvCxnSpPr/>
            <p:nvPr/>
          </p:nvCxnSpPr>
          <p:spPr>
            <a:xfrm flipH="1">
              <a:off x="1115616" y="579156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ovací čára 111"/>
            <p:cNvCxnSpPr/>
            <p:nvPr/>
          </p:nvCxnSpPr>
          <p:spPr>
            <a:xfrm flipH="1">
              <a:off x="1115616" y="582814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čára 112"/>
            <p:cNvCxnSpPr/>
            <p:nvPr/>
          </p:nvCxnSpPr>
          <p:spPr>
            <a:xfrm flipH="1">
              <a:off x="1115616" y="586472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ovací čára 113"/>
            <p:cNvCxnSpPr/>
            <p:nvPr/>
          </p:nvCxnSpPr>
          <p:spPr>
            <a:xfrm flipH="1">
              <a:off x="1115616" y="590129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ovací čára 114"/>
            <p:cNvCxnSpPr/>
            <p:nvPr/>
          </p:nvCxnSpPr>
          <p:spPr>
            <a:xfrm flipH="1">
              <a:off x="1115616" y="59378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ovací čára 115"/>
            <p:cNvCxnSpPr/>
            <p:nvPr/>
          </p:nvCxnSpPr>
          <p:spPr>
            <a:xfrm flipH="1">
              <a:off x="1115616" y="597444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ovací čára 116"/>
            <p:cNvCxnSpPr/>
            <p:nvPr/>
          </p:nvCxnSpPr>
          <p:spPr>
            <a:xfrm flipH="1">
              <a:off x="1115616" y="601102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ovací čára 117"/>
            <p:cNvCxnSpPr/>
            <p:nvPr/>
          </p:nvCxnSpPr>
          <p:spPr>
            <a:xfrm flipH="1">
              <a:off x="1115616" y="604760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ovací čára 118"/>
            <p:cNvCxnSpPr/>
            <p:nvPr/>
          </p:nvCxnSpPr>
          <p:spPr>
            <a:xfrm flipH="1">
              <a:off x="1115616" y="608417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164"/>
          <p:cNvGrpSpPr/>
          <p:nvPr/>
        </p:nvGrpSpPr>
        <p:grpSpPr>
          <a:xfrm>
            <a:off x="2618640" y="5606236"/>
            <a:ext cx="1377296" cy="232034"/>
            <a:chOff x="1970568" y="5471512"/>
            <a:chExt cx="1377296" cy="232034"/>
          </a:xfrm>
        </p:grpSpPr>
        <p:grpSp>
          <p:nvGrpSpPr>
            <p:cNvPr id="8" name="Skupina 18"/>
            <p:cNvGrpSpPr/>
            <p:nvPr/>
          </p:nvGrpSpPr>
          <p:grpSpPr>
            <a:xfrm>
              <a:off x="2186592" y="5471512"/>
              <a:ext cx="801232" cy="232034"/>
              <a:chOff x="3203848" y="3701021"/>
              <a:chExt cx="1800200" cy="248046"/>
            </a:xfrm>
          </p:grpSpPr>
          <p:sp>
            <p:nvSpPr>
              <p:cNvPr id="122" name="Volný tvar 121"/>
              <p:cNvSpPr/>
              <p:nvPr/>
            </p:nvSpPr>
            <p:spPr>
              <a:xfrm>
                <a:off x="3203848" y="3701021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356388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392392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5" name="Volný tvar 124"/>
              <p:cNvSpPr/>
              <p:nvPr/>
            </p:nvSpPr>
            <p:spPr>
              <a:xfrm>
                <a:off x="428396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" name="Volný tvar 125"/>
              <p:cNvSpPr/>
              <p:nvPr/>
            </p:nvSpPr>
            <p:spPr>
              <a:xfrm>
                <a:off x="464400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9" name="Přímá spojovací čára 148"/>
            <p:cNvCxnSpPr/>
            <p:nvPr/>
          </p:nvCxnSpPr>
          <p:spPr>
            <a:xfrm>
              <a:off x="1970568" y="5661248"/>
              <a:ext cx="216024" cy="1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Přímá spojovací čára 151"/>
            <p:cNvCxnSpPr/>
            <p:nvPr/>
          </p:nvCxnSpPr>
          <p:spPr>
            <a:xfrm>
              <a:off x="2979824" y="5688680"/>
              <a:ext cx="368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165"/>
          <p:cNvGrpSpPr/>
          <p:nvPr/>
        </p:nvGrpSpPr>
        <p:grpSpPr>
          <a:xfrm>
            <a:off x="2627784" y="4588980"/>
            <a:ext cx="1296144" cy="576064"/>
            <a:chOff x="1979712" y="4454256"/>
            <a:chExt cx="1296144" cy="576064"/>
          </a:xfrm>
        </p:grpSpPr>
        <p:grpSp>
          <p:nvGrpSpPr>
            <p:cNvPr id="10" name="Skupina 145"/>
            <p:cNvGrpSpPr/>
            <p:nvPr/>
          </p:nvGrpSpPr>
          <p:grpSpPr>
            <a:xfrm>
              <a:off x="2402616" y="4454256"/>
              <a:ext cx="246123" cy="576064"/>
              <a:chOff x="2483768" y="4509120"/>
              <a:chExt cx="246123" cy="576064"/>
            </a:xfrm>
          </p:grpSpPr>
          <p:cxnSp>
            <p:nvCxnSpPr>
              <p:cNvPr id="21" name="Přímá spojovací čára 20"/>
              <p:cNvCxnSpPr/>
              <p:nvPr/>
            </p:nvCxnSpPr>
            <p:spPr>
              <a:xfrm flipV="1">
                <a:off x="2609496" y="4605131"/>
                <a:ext cx="0" cy="365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/>
              <p:cNvCxnSpPr/>
              <p:nvPr/>
            </p:nvCxnSpPr>
            <p:spPr>
              <a:xfrm flipV="1">
                <a:off x="2717699" y="4509120"/>
                <a:ext cx="0" cy="5760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ovací čára 131"/>
              <p:cNvCxnSpPr/>
              <p:nvPr/>
            </p:nvCxnSpPr>
            <p:spPr>
              <a:xfrm flipH="1">
                <a:off x="2489864" y="454188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ovací čára 138"/>
              <p:cNvCxnSpPr/>
              <p:nvPr/>
            </p:nvCxnSpPr>
            <p:spPr>
              <a:xfrm flipH="1">
                <a:off x="2483768" y="504327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Přímá spojovací čára 146"/>
            <p:cNvCxnSpPr/>
            <p:nvPr/>
          </p:nvCxnSpPr>
          <p:spPr>
            <a:xfrm>
              <a:off x="1979712" y="473428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římá spojovací čára 152"/>
            <p:cNvCxnSpPr/>
            <p:nvPr/>
          </p:nvCxnSpPr>
          <p:spPr>
            <a:xfrm>
              <a:off x="2681504" y="4725144"/>
              <a:ext cx="5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Obdélník 154"/>
          <p:cNvSpPr/>
          <p:nvPr/>
        </p:nvSpPr>
        <p:spPr>
          <a:xfrm>
            <a:off x="3923928" y="4715852"/>
            <a:ext cx="1296144" cy="12961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9" name="TextovéPole 168"/>
          <p:cNvSpPr txBox="1"/>
          <p:nvPr/>
        </p:nvSpPr>
        <p:spPr>
          <a:xfrm>
            <a:off x="3987169" y="4859868"/>
            <a:ext cx="1160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setrvačná</a:t>
            </a:r>
          </a:p>
          <a:p>
            <a:r>
              <a:rPr lang="cs-CZ" dirty="0" smtClean="0"/>
              <a:t>hmotnost</a:t>
            </a:r>
          </a:p>
          <a:p>
            <a:pPr algn="ctr"/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170" name="TextovéPole 169"/>
          <p:cNvSpPr txBox="1"/>
          <p:nvPr/>
        </p:nvSpPr>
        <p:spPr>
          <a:xfrm>
            <a:off x="5428092" y="492258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síla F</a:t>
            </a:r>
            <a:endParaRPr lang="cs-CZ" dirty="0"/>
          </a:p>
        </p:txBody>
      </p:sp>
      <p:sp>
        <p:nvSpPr>
          <p:cNvPr id="171" name="TextovéPole 170"/>
          <p:cNvSpPr txBox="1"/>
          <p:nvPr/>
        </p:nvSpPr>
        <p:spPr>
          <a:xfrm>
            <a:off x="2797205" y="421179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tlumič</a:t>
            </a:r>
            <a:endParaRPr lang="cs-CZ" dirty="0"/>
          </a:p>
        </p:txBody>
      </p:sp>
      <p:sp>
        <p:nvSpPr>
          <p:cNvPr id="172" name="TextovéPole 171"/>
          <p:cNvSpPr txBox="1"/>
          <p:nvPr/>
        </p:nvSpPr>
        <p:spPr>
          <a:xfrm>
            <a:off x="2797205" y="58586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pružina</a:t>
            </a:r>
            <a:endParaRPr lang="cs-CZ" dirty="0"/>
          </a:p>
        </p:txBody>
      </p:sp>
      <p:sp>
        <p:nvSpPr>
          <p:cNvPr id="174" name="Elipsa 173"/>
          <p:cNvSpPr/>
          <p:nvPr/>
        </p:nvSpPr>
        <p:spPr>
          <a:xfrm>
            <a:off x="936168" y="213285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5" name="Obdélník 174"/>
          <p:cNvSpPr/>
          <p:nvPr/>
        </p:nvSpPr>
        <p:spPr>
          <a:xfrm>
            <a:off x="1835696" y="1233328"/>
            <a:ext cx="1584176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75"/>
          <p:cNvGrpSpPr/>
          <p:nvPr/>
        </p:nvGrpSpPr>
        <p:grpSpPr>
          <a:xfrm>
            <a:off x="4067944" y="1224184"/>
            <a:ext cx="1656184" cy="232034"/>
            <a:chOff x="3203848" y="3701021"/>
            <a:chExt cx="1800200" cy="248046"/>
          </a:xfrm>
        </p:grpSpPr>
        <p:sp>
          <p:nvSpPr>
            <p:cNvPr id="177" name="Volný tvar 176"/>
            <p:cNvSpPr/>
            <p:nvPr/>
          </p:nvSpPr>
          <p:spPr>
            <a:xfrm>
              <a:off x="3203848" y="3701021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Volný tvar 177"/>
            <p:cNvSpPr/>
            <p:nvPr/>
          </p:nvSpPr>
          <p:spPr>
            <a:xfrm>
              <a:off x="356388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>
              <a:off x="392392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0" name="Volný tvar 179"/>
            <p:cNvSpPr/>
            <p:nvPr/>
          </p:nvSpPr>
          <p:spPr>
            <a:xfrm>
              <a:off x="428396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Volný tvar 180"/>
            <p:cNvSpPr/>
            <p:nvPr/>
          </p:nvSpPr>
          <p:spPr>
            <a:xfrm>
              <a:off x="464400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81"/>
          <p:cNvGrpSpPr/>
          <p:nvPr/>
        </p:nvGrpSpPr>
        <p:grpSpPr>
          <a:xfrm>
            <a:off x="5724128" y="2412504"/>
            <a:ext cx="864096" cy="152400"/>
            <a:chOff x="4139952" y="3140968"/>
            <a:chExt cx="864096" cy="152400"/>
          </a:xfrm>
        </p:grpSpPr>
        <p:cxnSp>
          <p:nvCxnSpPr>
            <p:cNvPr id="183" name="Přímá spojovací čára 182"/>
            <p:cNvCxnSpPr/>
            <p:nvPr/>
          </p:nvCxnSpPr>
          <p:spPr>
            <a:xfrm>
              <a:off x="4139952" y="314096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Přímá spojovací čára 183"/>
            <p:cNvCxnSpPr/>
            <p:nvPr/>
          </p:nvCxnSpPr>
          <p:spPr>
            <a:xfrm>
              <a:off x="4139952" y="329336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Přímá spojovací čára 184"/>
          <p:cNvCxnSpPr/>
          <p:nvPr/>
        </p:nvCxnSpPr>
        <p:spPr>
          <a:xfrm flipV="1">
            <a:off x="1259632" y="1412776"/>
            <a:ext cx="0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Přímá spojovací čára 185"/>
          <p:cNvCxnSpPr/>
          <p:nvPr/>
        </p:nvCxnSpPr>
        <p:spPr>
          <a:xfrm flipV="1">
            <a:off x="6156176" y="1466496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ovací čára 186"/>
          <p:cNvCxnSpPr/>
          <p:nvPr/>
        </p:nvCxnSpPr>
        <p:spPr>
          <a:xfrm flipV="1">
            <a:off x="6156176" y="2564904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římá spojovací čára 187"/>
          <p:cNvCxnSpPr/>
          <p:nvPr/>
        </p:nvCxnSpPr>
        <p:spPr>
          <a:xfrm>
            <a:off x="1259632" y="3356992"/>
            <a:ext cx="48965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Přímá spojovací čára 188"/>
          <p:cNvCxnSpPr>
            <a:endCxn id="175" idx="1"/>
          </p:cNvCxnSpPr>
          <p:nvPr/>
        </p:nvCxnSpPr>
        <p:spPr>
          <a:xfrm>
            <a:off x="1259632" y="1412776"/>
            <a:ext cx="576064" cy="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ovací čára 189"/>
          <p:cNvCxnSpPr>
            <a:stCxn id="175" idx="3"/>
            <a:endCxn id="177" idx="0"/>
          </p:cNvCxnSpPr>
          <p:nvPr/>
        </p:nvCxnSpPr>
        <p:spPr>
          <a:xfrm>
            <a:off x="3419872" y="1413348"/>
            <a:ext cx="648072" cy="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ovací čára 190"/>
          <p:cNvCxnSpPr/>
          <p:nvPr/>
        </p:nvCxnSpPr>
        <p:spPr>
          <a:xfrm>
            <a:off x="5724128" y="1455571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2339752" y="90872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93" name="TextovéPole 192"/>
          <p:cNvSpPr txBox="1"/>
          <p:nvPr/>
        </p:nvSpPr>
        <p:spPr>
          <a:xfrm>
            <a:off x="4657478" y="89942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194" name="TextovéPole 193"/>
          <p:cNvSpPr txBox="1"/>
          <p:nvPr/>
        </p:nvSpPr>
        <p:spPr>
          <a:xfrm>
            <a:off x="6264096" y="197954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95" name="TextovéPole 194"/>
          <p:cNvSpPr txBox="1"/>
          <p:nvPr/>
        </p:nvSpPr>
        <p:spPr>
          <a:xfrm>
            <a:off x="611560" y="184482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196" name="TextovéPole 195"/>
          <p:cNvSpPr txBox="1"/>
          <p:nvPr/>
        </p:nvSpPr>
        <p:spPr>
          <a:xfrm>
            <a:off x="2051720" y="16288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r>
              <a:rPr lang="cs-CZ" dirty="0" err="1" smtClean="0"/>
              <a:t>R</a:t>
            </a:r>
            <a:endParaRPr lang="cs-CZ" baseline="-25000" dirty="0"/>
          </a:p>
        </p:txBody>
      </p:sp>
      <p:grpSp>
        <p:nvGrpSpPr>
          <p:cNvPr id="13" name="Skupina 196"/>
          <p:cNvGrpSpPr/>
          <p:nvPr/>
        </p:nvGrpSpPr>
        <p:grpSpPr>
          <a:xfrm>
            <a:off x="6804248" y="2132856"/>
            <a:ext cx="1816523" cy="585356"/>
            <a:chOff x="6804248" y="2276872"/>
            <a:chExt cx="1816523" cy="585356"/>
          </a:xfrm>
        </p:grpSpPr>
        <p:sp>
          <p:nvSpPr>
            <p:cNvPr id="198" name="TextovéPole 197"/>
            <p:cNvSpPr txBox="1"/>
            <p:nvPr/>
          </p:nvSpPr>
          <p:spPr>
            <a:xfrm>
              <a:off x="6804248" y="2420888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C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   </a:t>
              </a:r>
              <a:r>
                <a:rPr lang="cs-CZ" dirty="0" err="1" smtClean="0"/>
                <a:t>i</a:t>
              </a:r>
              <a:r>
                <a:rPr lang="cs-CZ" baseline="-25000" dirty="0" err="1" smtClean="0"/>
                <a:t>C</a:t>
              </a:r>
              <a:r>
                <a:rPr lang="cs-CZ" dirty="0" smtClean="0"/>
                <a:t> 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199" name="Volný tvar 198"/>
            <p:cNvSpPr/>
            <p:nvPr/>
          </p:nvSpPr>
          <p:spPr>
            <a:xfrm>
              <a:off x="7740352" y="2348880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0" name="TextovéPole 199"/>
            <p:cNvSpPr txBox="1"/>
            <p:nvPr/>
          </p:nvSpPr>
          <p:spPr>
            <a:xfrm>
              <a:off x="7380312" y="22768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dirty="0" smtClean="0"/>
                <a:t>1</a:t>
              </a:r>
              <a:endParaRPr lang="cs-CZ" u="sng" dirty="0"/>
            </a:p>
          </p:txBody>
        </p:sp>
        <p:cxnSp>
          <p:nvCxnSpPr>
            <p:cNvPr id="201" name="Přímá spojovací čára 200"/>
            <p:cNvCxnSpPr/>
            <p:nvPr/>
          </p:nvCxnSpPr>
          <p:spPr>
            <a:xfrm>
              <a:off x="7380312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ovéPole 201"/>
            <p:cNvSpPr txBox="1"/>
            <p:nvPr/>
          </p:nvSpPr>
          <p:spPr>
            <a:xfrm>
              <a:off x="7336202" y="249289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dirty="0"/>
            </a:p>
          </p:txBody>
        </p:sp>
      </p:grpSp>
      <p:grpSp>
        <p:nvGrpSpPr>
          <p:cNvPr id="14" name="Skupina 202"/>
          <p:cNvGrpSpPr/>
          <p:nvPr/>
        </p:nvGrpSpPr>
        <p:grpSpPr>
          <a:xfrm>
            <a:off x="4406901" y="1412776"/>
            <a:ext cx="1173211" cy="629932"/>
            <a:chOff x="4644008" y="1584224"/>
            <a:chExt cx="1173211" cy="629932"/>
          </a:xfrm>
        </p:grpSpPr>
        <p:grpSp>
          <p:nvGrpSpPr>
            <p:cNvPr id="15" name="Skupina 91"/>
            <p:cNvGrpSpPr/>
            <p:nvPr/>
          </p:nvGrpSpPr>
          <p:grpSpPr>
            <a:xfrm>
              <a:off x="4644008" y="1584224"/>
              <a:ext cx="1173211" cy="521200"/>
              <a:chOff x="4644008" y="1584224"/>
              <a:chExt cx="1173211" cy="521200"/>
            </a:xfrm>
          </p:grpSpPr>
          <p:cxnSp>
            <p:nvCxnSpPr>
              <p:cNvPr id="206" name="Přímá spojovací čára 205"/>
              <p:cNvCxnSpPr/>
              <p:nvPr/>
            </p:nvCxnSpPr>
            <p:spPr>
              <a:xfrm>
                <a:off x="5417925" y="1916832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TextovéPole 206"/>
              <p:cNvSpPr txBox="1"/>
              <p:nvPr/>
            </p:nvSpPr>
            <p:spPr>
              <a:xfrm>
                <a:off x="4644008" y="1736092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u</a:t>
                </a:r>
                <a:r>
                  <a:rPr lang="cs-CZ" baseline="-25000" dirty="0" err="1" smtClean="0"/>
                  <a:t>L</a:t>
                </a:r>
                <a:r>
                  <a:rPr lang="cs-CZ" baseline="-25000" dirty="0" smtClean="0"/>
                  <a:t> </a:t>
                </a:r>
                <a:r>
                  <a:rPr lang="cs-CZ" dirty="0" smtClean="0"/>
                  <a:t>= L</a:t>
                </a:r>
                <a:endParaRPr lang="cs-CZ" baseline="-25000" dirty="0"/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5339203" y="1584224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di</a:t>
                </a:r>
                <a:r>
                  <a:rPr lang="cs-CZ" baseline="-25000" dirty="0" err="1" smtClean="0"/>
                  <a:t>L</a:t>
                </a:r>
                <a:endParaRPr lang="cs-CZ" baseline="-25000" dirty="0"/>
              </a:p>
            </p:txBody>
          </p:sp>
        </p:grpSp>
        <p:sp>
          <p:nvSpPr>
            <p:cNvPr id="205" name="TextovéPole 204"/>
            <p:cNvSpPr txBox="1"/>
            <p:nvPr/>
          </p:nvSpPr>
          <p:spPr>
            <a:xfrm>
              <a:off x="5326379" y="1844824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endParaRPr lang="cs-CZ" dirty="0"/>
            </a:p>
          </p:txBody>
        </p:sp>
      </p:grpSp>
      <p:grpSp>
        <p:nvGrpSpPr>
          <p:cNvPr id="16" name="Skupina 208"/>
          <p:cNvGrpSpPr/>
          <p:nvPr/>
        </p:nvGrpSpPr>
        <p:grpSpPr>
          <a:xfrm>
            <a:off x="5148064" y="620688"/>
            <a:ext cx="1531188" cy="594648"/>
            <a:chOff x="3563888" y="2411596"/>
            <a:chExt cx="1531188" cy="594648"/>
          </a:xfrm>
        </p:grpSpPr>
        <p:sp>
          <p:nvSpPr>
            <p:cNvPr id="210" name="TextovéPole 209"/>
            <p:cNvSpPr txBox="1"/>
            <p:nvPr/>
          </p:nvSpPr>
          <p:spPr>
            <a:xfrm>
              <a:off x="3563888" y="2492896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i</a:t>
              </a:r>
              <a:r>
                <a:rPr lang="cs-CZ" baseline="-25000" dirty="0" err="1" smtClean="0"/>
                <a:t>L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</a:t>
              </a:r>
              <a:r>
                <a:rPr lang="cs-CZ" dirty="0" err="1" smtClean="0"/>
                <a:t>u</a:t>
              </a:r>
              <a:r>
                <a:rPr lang="cs-CZ" baseline="-25000" dirty="0" err="1" smtClean="0"/>
                <a:t>L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211" name="Volný tvar 210"/>
            <p:cNvSpPr/>
            <p:nvPr/>
          </p:nvSpPr>
          <p:spPr>
            <a:xfrm>
              <a:off x="4254248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TextovéPole 211"/>
            <p:cNvSpPr txBox="1"/>
            <p:nvPr/>
          </p:nvSpPr>
          <p:spPr>
            <a:xfrm>
              <a:off x="3923928" y="241159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cxnSp>
          <p:nvCxnSpPr>
            <p:cNvPr id="213" name="Přímá spojovací čára 212"/>
            <p:cNvCxnSpPr/>
            <p:nvPr/>
          </p:nvCxnSpPr>
          <p:spPr>
            <a:xfrm>
              <a:off x="3995936" y="270892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ovéPole 213"/>
            <p:cNvSpPr txBox="1"/>
            <p:nvPr/>
          </p:nvSpPr>
          <p:spPr>
            <a:xfrm>
              <a:off x="3923928" y="263691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L</a:t>
              </a:r>
              <a:endParaRPr lang="cs-CZ" dirty="0"/>
            </a:p>
          </p:txBody>
        </p:sp>
      </p:grpSp>
      <p:sp>
        <p:nvSpPr>
          <p:cNvPr id="138" name="Šipka doprava 137"/>
          <p:cNvSpPr/>
          <p:nvPr/>
        </p:nvSpPr>
        <p:spPr>
          <a:xfrm>
            <a:off x="5220072" y="5229200"/>
            <a:ext cx="115212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70" grpId="0"/>
      <p:bldP spid="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24"/>
            <a:ext cx="9144000" cy="687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ipka doprava 2"/>
          <p:cNvSpPr/>
          <p:nvPr/>
        </p:nvSpPr>
        <p:spPr>
          <a:xfrm>
            <a:off x="2699792" y="2708920"/>
            <a:ext cx="1584176" cy="1152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Spotřebiče energie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rot="3252363">
            <a:off x="251520" y="1572894"/>
            <a:ext cx="1872208" cy="1152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Akumulátory energie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 rot="8039128" flipV="1">
            <a:off x="7134707" y="1546625"/>
            <a:ext cx="1872208" cy="11760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Akumulátory energie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9997"/>
            <a:ext cx="8219256" cy="1008113"/>
          </a:xfrm>
        </p:spPr>
        <p:txBody>
          <a:bodyPr/>
          <a:lstStyle/>
          <a:p>
            <a:r>
              <a:rPr lang="cs-CZ" dirty="0" smtClean="0"/>
              <a:t>Zdroje energie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251520" y="2132856"/>
            <a:ext cx="2232248" cy="1080120"/>
            <a:chOff x="1043608" y="2564904"/>
            <a:chExt cx="2232248" cy="1080120"/>
          </a:xfrm>
        </p:grpSpPr>
        <p:sp>
          <p:nvSpPr>
            <p:cNvPr id="4" name="Ovál 3"/>
            <p:cNvSpPr/>
            <p:nvPr/>
          </p:nvSpPr>
          <p:spPr>
            <a:xfrm>
              <a:off x="1619672" y="2564904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>
              <a:endCxn id="4" idx="2"/>
            </p:cNvCxnSpPr>
            <p:nvPr/>
          </p:nvCxnSpPr>
          <p:spPr>
            <a:xfrm flipV="1">
              <a:off x="1043608" y="3104964"/>
              <a:ext cx="576064" cy="15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2699792" y="3068960"/>
              <a:ext cx="576064" cy="15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stCxn id="4" idx="4"/>
            </p:cNvCxnSpPr>
            <p:nvPr/>
          </p:nvCxnSpPr>
          <p:spPr>
            <a:xfrm flipV="1">
              <a:off x="2159732" y="2564904"/>
              <a:ext cx="32409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403920" y="4581128"/>
            <a:ext cx="2232248" cy="1080120"/>
            <a:chOff x="1043608" y="2564904"/>
            <a:chExt cx="2232248" cy="1080120"/>
          </a:xfrm>
        </p:grpSpPr>
        <p:sp>
          <p:nvSpPr>
            <p:cNvPr id="10" name="Ovál 9"/>
            <p:cNvSpPr/>
            <p:nvPr/>
          </p:nvSpPr>
          <p:spPr>
            <a:xfrm>
              <a:off x="1619672" y="2564904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1043608" y="3120076"/>
              <a:ext cx="22322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Skupina 32"/>
          <p:cNvGrpSpPr/>
          <p:nvPr/>
        </p:nvGrpSpPr>
        <p:grpSpPr>
          <a:xfrm>
            <a:off x="5508104" y="1043444"/>
            <a:ext cx="3168352" cy="1809492"/>
            <a:chOff x="5508104" y="1043444"/>
            <a:chExt cx="3168352" cy="1809492"/>
          </a:xfrm>
        </p:grpSpPr>
        <p:sp>
          <p:nvSpPr>
            <p:cNvPr id="20" name="Obdélník 19"/>
            <p:cNvSpPr/>
            <p:nvPr/>
          </p:nvSpPr>
          <p:spPr>
            <a:xfrm>
              <a:off x="5508104" y="1772816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 smtClean="0"/>
                <a:t>e</a:t>
              </a:r>
              <a:endParaRPr lang="cs-CZ" sz="4400" dirty="0"/>
            </a:p>
          </p:txBody>
        </p:sp>
        <p:cxnSp>
          <p:nvCxnSpPr>
            <p:cNvPr id="23" name="Přímá spojnice se šipkou 22"/>
            <p:cNvCxnSpPr>
              <a:stCxn id="20" idx="3"/>
            </p:cNvCxnSpPr>
            <p:nvPr/>
          </p:nvCxnSpPr>
          <p:spPr>
            <a:xfrm>
              <a:off x="6732240" y="231287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H="1">
              <a:off x="6660232" y="1412776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7280170" y="104344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94684" y="194095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5508104" y="4725144"/>
            <a:ext cx="3320752" cy="1665476"/>
            <a:chOff x="5508104" y="4725144"/>
            <a:chExt cx="3320752" cy="1665476"/>
          </a:xfrm>
        </p:grpSpPr>
        <p:sp>
          <p:nvSpPr>
            <p:cNvPr id="21" name="Obdélník 20"/>
            <p:cNvSpPr/>
            <p:nvPr/>
          </p:nvSpPr>
          <p:spPr>
            <a:xfrm>
              <a:off x="5508104" y="4725144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/>
                <a:t>f</a:t>
              </a:r>
            </a:p>
          </p:txBody>
        </p:sp>
        <p:cxnSp>
          <p:nvCxnSpPr>
            <p:cNvPr id="27" name="Přímá spojnice se šipkou 26"/>
            <p:cNvCxnSpPr/>
            <p:nvPr/>
          </p:nvCxnSpPr>
          <p:spPr>
            <a:xfrm flipH="1">
              <a:off x="6812632" y="6381328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6732240" y="537321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7432570" y="50131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447084" y="602128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12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8230" y="116632"/>
            <a:ext cx="8898160" cy="1008113"/>
          </a:xfrm>
        </p:spPr>
        <p:txBody>
          <a:bodyPr/>
          <a:lstStyle/>
          <a:p>
            <a:r>
              <a:rPr lang="cs-CZ" dirty="0" smtClean="0"/>
              <a:t>Měniče energie - transformátory</a:t>
            </a:r>
            <a:endParaRPr lang="cs-CZ" dirty="0"/>
          </a:p>
        </p:txBody>
      </p:sp>
      <p:grpSp>
        <p:nvGrpSpPr>
          <p:cNvPr id="46" name="Skupina 45"/>
          <p:cNvGrpSpPr/>
          <p:nvPr/>
        </p:nvGrpSpPr>
        <p:grpSpPr>
          <a:xfrm>
            <a:off x="393417" y="1196752"/>
            <a:ext cx="4250591" cy="1006371"/>
            <a:chOff x="393417" y="1196752"/>
            <a:chExt cx="4250591" cy="1006371"/>
          </a:xfrm>
        </p:grpSpPr>
        <p:pic>
          <p:nvPicPr>
            <p:cNvPr id="4085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064" t="30265" r="52698" b="55555"/>
            <a:stretch/>
          </p:blipFill>
          <p:spPr bwMode="auto">
            <a:xfrm>
              <a:off x="393417" y="1196752"/>
              <a:ext cx="4227533" cy="972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ovéPole 44"/>
            <p:cNvSpPr txBox="1"/>
            <p:nvPr/>
          </p:nvSpPr>
          <p:spPr>
            <a:xfrm>
              <a:off x="3707904" y="1556792"/>
              <a:ext cx="936104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=ku</a:t>
              </a:r>
              <a:r>
                <a:rPr lang="cs-CZ" baseline="-25000" dirty="0"/>
                <a:t>2</a:t>
              </a:r>
              <a:endParaRPr lang="cs-CZ" baseline="-25000" dirty="0" smtClean="0"/>
            </a:p>
            <a:p>
              <a:r>
                <a:rPr lang="cs-CZ" dirty="0"/>
                <a:t>i</a:t>
              </a:r>
              <a:r>
                <a:rPr lang="cs-CZ" baseline="-25000" dirty="0" smtClean="0"/>
                <a:t>2</a:t>
              </a:r>
              <a:r>
                <a:rPr lang="cs-CZ" dirty="0" smtClean="0"/>
                <a:t>=ki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435429" y="2420888"/>
            <a:ext cx="4136571" cy="1414005"/>
            <a:chOff x="435429" y="2420888"/>
            <a:chExt cx="4136571" cy="141400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064" t="46737" r="52698" b="32645"/>
            <a:stretch/>
          </p:blipFill>
          <p:spPr bwMode="auto">
            <a:xfrm>
              <a:off x="435429" y="2420888"/>
              <a:ext cx="4136571" cy="141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bdélník 46"/>
            <p:cNvSpPr/>
            <p:nvPr/>
          </p:nvSpPr>
          <p:spPr>
            <a:xfrm>
              <a:off x="3203848" y="3108703"/>
              <a:ext cx="122413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dirty="0" smtClean="0"/>
                <a:t>p=(1/S)F</a:t>
              </a:r>
              <a:endParaRPr lang="cs-CZ" baseline="-25000" dirty="0"/>
            </a:p>
            <a:p>
              <a:r>
                <a:rPr lang="cs-CZ" dirty="0" smtClean="0"/>
                <a:t>Q=(1/S) v</a:t>
              </a:r>
              <a:endParaRPr lang="cs-CZ" baseline="-25000" dirty="0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484379" y="4149080"/>
            <a:ext cx="4136571" cy="2208042"/>
            <a:chOff x="484379" y="4149080"/>
            <a:chExt cx="4136571" cy="220804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05" t="68344" r="52857" b="-541"/>
            <a:stretch/>
          </p:blipFill>
          <p:spPr bwMode="auto">
            <a:xfrm>
              <a:off x="484379" y="4149080"/>
              <a:ext cx="4136571" cy="220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Obdélník 49"/>
            <p:cNvSpPr/>
            <p:nvPr/>
          </p:nvSpPr>
          <p:spPr>
            <a:xfrm>
              <a:off x="1362469" y="5167337"/>
              <a:ext cx="122413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dirty="0" smtClean="0"/>
                <a:t>M</a:t>
              </a:r>
              <a:r>
                <a:rPr lang="cs-CZ" baseline="-25000" dirty="0" smtClean="0"/>
                <a:t>2</a:t>
              </a:r>
              <a:r>
                <a:rPr lang="cs-CZ" dirty="0" smtClean="0"/>
                <a:t>=k M</a:t>
              </a:r>
              <a:r>
                <a:rPr lang="cs-CZ" baseline="-25000" dirty="0" smtClean="0"/>
                <a:t>1</a:t>
              </a:r>
              <a:endParaRPr lang="cs-CZ" baseline="-25000" dirty="0"/>
            </a:p>
            <a:p>
              <a:r>
                <a:rPr lang="el-GR" dirty="0" smtClean="0"/>
                <a:t>ω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=k </a:t>
              </a:r>
              <a:r>
                <a:rPr lang="el-GR" dirty="0" smtClean="0"/>
                <a:t>ω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3169590" y="5710791"/>
              <a:ext cx="122413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dirty="0"/>
                <a:t>F</a:t>
              </a:r>
              <a:r>
                <a:rPr lang="cs-CZ" baseline="-25000" dirty="0" smtClean="0"/>
                <a:t>2</a:t>
              </a:r>
              <a:r>
                <a:rPr lang="cs-CZ" dirty="0" smtClean="0"/>
                <a:t>=k </a:t>
              </a:r>
              <a:r>
                <a:rPr lang="cs-CZ" dirty="0"/>
                <a:t>F</a:t>
              </a:r>
              <a:r>
                <a:rPr lang="cs-CZ" baseline="-25000" dirty="0" smtClean="0"/>
                <a:t>1</a:t>
              </a:r>
              <a:endParaRPr lang="cs-CZ" baseline="-25000" dirty="0"/>
            </a:p>
            <a:p>
              <a:r>
                <a:rPr lang="cs-CZ" dirty="0"/>
                <a:t>v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=k </a:t>
              </a:r>
              <a:r>
                <a:rPr lang="cs-CZ" dirty="0"/>
                <a:t>v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4731328" y="1196752"/>
            <a:ext cx="4351345" cy="1705783"/>
            <a:chOff x="6637751" y="2803337"/>
            <a:chExt cx="4351345" cy="1705783"/>
          </a:xfrm>
        </p:grpSpPr>
        <p:cxnSp>
          <p:nvCxnSpPr>
            <p:cNvPr id="81" name="Přímá spojnice se šipkou 80"/>
            <p:cNvCxnSpPr/>
            <p:nvPr/>
          </p:nvCxnSpPr>
          <p:spPr>
            <a:xfrm>
              <a:off x="6637751" y="4113076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bdélník 81"/>
            <p:cNvSpPr/>
            <p:nvPr/>
          </p:nvSpPr>
          <p:spPr>
            <a:xfrm>
              <a:off x="8293935" y="3717032"/>
              <a:ext cx="864096" cy="792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n</a:t>
              </a:r>
              <a:endParaRPr lang="cs-CZ" dirty="0"/>
            </a:p>
          </p:txBody>
        </p:sp>
        <p:cxnSp>
          <p:nvCxnSpPr>
            <p:cNvPr id="83" name="Přímá spojnice se šipkou 82"/>
            <p:cNvCxnSpPr/>
            <p:nvPr/>
          </p:nvCxnSpPr>
          <p:spPr>
            <a:xfrm>
              <a:off x="9194543" y="4149080"/>
              <a:ext cx="1691680" cy="92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ovéPole 83"/>
            <p:cNvSpPr txBox="1"/>
            <p:nvPr/>
          </p:nvSpPr>
          <p:spPr>
            <a:xfrm>
              <a:off x="6637751" y="377974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=flow</a:t>
              </a:r>
              <a:r>
                <a:rPr lang="cs-CZ" baseline="-25000" dirty="0" smtClean="0"/>
                <a:t>2</a:t>
              </a:r>
              <a:r>
                <a:rPr lang="cs-CZ" dirty="0" smtClean="0"/>
                <a:t>*n</a:t>
              </a:r>
              <a:endParaRPr lang="cs-CZ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9273204" y="37890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86" name="Skupina 85"/>
            <p:cNvGrpSpPr/>
            <p:nvPr/>
          </p:nvGrpSpPr>
          <p:grpSpPr>
            <a:xfrm>
              <a:off x="6646135" y="2803337"/>
              <a:ext cx="4342961" cy="792088"/>
              <a:chOff x="6637751" y="4653136"/>
              <a:chExt cx="4342961" cy="792088"/>
            </a:xfrm>
          </p:grpSpPr>
          <p:sp>
            <p:nvSpPr>
              <p:cNvPr id="87" name="Obdélník 86"/>
              <p:cNvSpPr/>
              <p:nvPr/>
            </p:nvSpPr>
            <p:spPr>
              <a:xfrm>
                <a:off x="8221927" y="4653136"/>
                <a:ext cx="864096" cy="7920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dirty="0" smtClean="0"/>
                  <a:t>n</a:t>
                </a:r>
                <a:endParaRPr lang="cs-CZ" dirty="0"/>
              </a:p>
            </p:txBody>
          </p:sp>
          <p:cxnSp>
            <p:nvCxnSpPr>
              <p:cNvPr id="88" name="Přímá spojnice se šipkou 87"/>
              <p:cNvCxnSpPr>
                <a:endCxn id="87" idx="3"/>
              </p:cNvCxnSpPr>
              <p:nvPr/>
            </p:nvCxnSpPr>
            <p:spPr>
              <a:xfrm flipH="1" flipV="1">
                <a:off x="9086023" y="5049180"/>
                <a:ext cx="1894689" cy="12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se šipkou 88"/>
              <p:cNvCxnSpPr/>
              <p:nvPr/>
            </p:nvCxnSpPr>
            <p:spPr>
              <a:xfrm flipH="1">
                <a:off x="6637751" y="5085184"/>
                <a:ext cx="1584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ovéPole 89"/>
              <p:cNvSpPr txBox="1"/>
              <p:nvPr/>
            </p:nvSpPr>
            <p:spPr>
              <a:xfrm>
                <a:off x="9086023" y="4668811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=effort</a:t>
                </a:r>
                <a:r>
                  <a:rPr lang="cs-CZ" baseline="-25000" dirty="0" smtClean="0"/>
                  <a:t>1</a:t>
                </a:r>
                <a:r>
                  <a:rPr lang="cs-CZ" dirty="0"/>
                  <a:t>*</a:t>
                </a:r>
                <a:r>
                  <a:rPr lang="cs-CZ" dirty="0" smtClean="0"/>
                  <a:t>n</a:t>
                </a:r>
                <a:endParaRPr lang="cs-CZ" dirty="0"/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6646135" y="471585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</p:grpSp>
      </p:grpSp>
      <p:grpSp>
        <p:nvGrpSpPr>
          <p:cNvPr id="92" name="Skupina 91"/>
          <p:cNvGrpSpPr/>
          <p:nvPr/>
        </p:nvGrpSpPr>
        <p:grpSpPr>
          <a:xfrm>
            <a:off x="4748096" y="4552861"/>
            <a:ext cx="4351345" cy="1705783"/>
            <a:chOff x="6637751" y="2803337"/>
            <a:chExt cx="4351345" cy="1705783"/>
          </a:xfrm>
        </p:grpSpPr>
        <p:cxnSp>
          <p:nvCxnSpPr>
            <p:cNvPr id="93" name="Přímá spojnice se šipkou 92"/>
            <p:cNvCxnSpPr/>
            <p:nvPr/>
          </p:nvCxnSpPr>
          <p:spPr>
            <a:xfrm>
              <a:off x="6637751" y="4113076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/>
            <p:cNvSpPr/>
            <p:nvPr/>
          </p:nvSpPr>
          <p:spPr>
            <a:xfrm>
              <a:off x="8293935" y="3717032"/>
              <a:ext cx="864096" cy="792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1/n</a:t>
              </a:r>
              <a:endParaRPr lang="cs-CZ" dirty="0"/>
            </a:p>
          </p:txBody>
        </p:sp>
        <p:cxnSp>
          <p:nvCxnSpPr>
            <p:cNvPr id="95" name="Přímá spojnice se šipkou 94"/>
            <p:cNvCxnSpPr/>
            <p:nvPr/>
          </p:nvCxnSpPr>
          <p:spPr>
            <a:xfrm>
              <a:off x="9194543" y="4149080"/>
              <a:ext cx="1691680" cy="92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>
              <a:off x="6637751" y="3779748"/>
              <a:ext cx="1603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=flow</a:t>
              </a:r>
              <a:r>
                <a:rPr lang="cs-CZ" baseline="-25000" dirty="0" smtClean="0"/>
                <a:t>2</a:t>
              </a:r>
              <a:r>
                <a:rPr lang="cs-CZ" dirty="0"/>
                <a:t>/</a:t>
              </a:r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97" name="TextovéPole 96"/>
            <p:cNvSpPr txBox="1"/>
            <p:nvPr/>
          </p:nvSpPr>
          <p:spPr>
            <a:xfrm>
              <a:off x="9273204" y="37890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98" name="Skupina 97"/>
            <p:cNvGrpSpPr/>
            <p:nvPr/>
          </p:nvGrpSpPr>
          <p:grpSpPr>
            <a:xfrm>
              <a:off x="6646135" y="2803337"/>
              <a:ext cx="4342961" cy="792088"/>
              <a:chOff x="6637751" y="4653136"/>
              <a:chExt cx="4342961" cy="792088"/>
            </a:xfrm>
          </p:grpSpPr>
          <p:sp>
            <p:nvSpPr>
              <p:cNvPr id="99" name="Obdélník 98"/>
              <p:cNvSpPr/>
              <p:nvPr/>
            </p:nvSpPr>
            <p:spPr>
              <a:xfrm>
                <a:off x="8221927" y="4653136"/>
                <a:ext cx="864096" cy="7920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dirty="0" smtClean="0"/>
                  <a:t>1/n</a:t>
                </a:r>
                <a:endParaRPr lang="cs-CZ" dirty="0"/>
              </a:p>
            </p:txBody>
          </p:sp>
          <p:cxnSp>
            <p:nvCxnSpPr>
              <p:cNvPr id="100" name="Přímá spojnice se šipkou 99"/>
              <p:cNvCxnSpPr>
                <a:endCxn id="99" idx="3"/>
              </p:cNvCxnSpPr>
              <p:nvPr/>
            </p:nvCxnSpPr>
            <p:spPr>
              <a:xfrm flipH="1" flipV="1">
                <a:off x="9086023" y="5049180"/>
                <a:ext cx="1894689" cy="12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nice se šipkou 100"/>
              <p:cNvCxnSpPr/>
              <p:nvPr/>
            </p:nvCxnSpPr>
            <p:spPr>
              <a:xfrm flipH="1">
                <a:off x="6637751" y="5085184"/>
                <a:ext cx="1584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ovéPole 101"/>
              <p:cNvSpPr txBox="1"/>
              <p:nvPr/>
            </p:nvSpPr>
            <p:spPr>
              <a:xfrm>
                <a:off x="9086023" y="4668811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=effort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/n</a:t>
                </a:r>
                <a:endParaRPr lang="cs-CZ" dirty="0"/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6646135" y="471585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427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Přímá spojovací šipka 33"/>
          <p:cNvCxnSpPr/>
          <p:nvPr/>
        </p:nvCxnSpPr>
        <p:spPr>
          <a:xfrm>
            <a:off x="2411760" y="486916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-243409"/>
            <a:ext cx="8219256" cy="1008113"/>
          </a:xfrm>
        </p:spPr>
        <p:txBody>
          <a:bodyPr/>
          <a:lstStyle/>
          <a:p>
            <a:r>
              <a:rPr lang="cs-CZ" dirty="0" smtClean="0"/>
              <a:t>Modelování fyzikálního světa - analogie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64088" y="184482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 = </a:t>
            </a:r>
            <a:r>
              <a:rPr lang="cs-CZ" dirty="0" err="1" smtClean="0"/>
              <a:t>vR</a:t>
            </a:r>
            <a:r>
              <a:rPr lang="cs-CZ" baseline="-25000" dirty="0" err="1" smtClean="0"/>
              <a:t>m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20072" y="305966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dP</a:t>
            </a:r>
            <a:r>
              <a:rPr lang="cs-CZ" dirty="0" smtClean="0"/>
              <a:t> = QR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48064" y="442782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dT</a:t>
            </a:r>
            <a:r>
              <a:rPr lang="cs-CZ" dirty="0" smtClean="0"/>
              <a:t> = QR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97011" y="615601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dc</a:t>
            </a:r>
            <a:r>
              <a:rPr lang="cs-CZ" dirty="0" smtClean="0"/>
              <a:t> = </a:t>
            </a:r>
            <a:r>
              <a:rPr lang="cs-CZ" dirty="0" err="1" smtClean="0"/>
              <a:t>QR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547500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Mechanická doména</a:t>
            </a:r>
            <a:endParaRPr lang="cs-CZ" dirty="0"/>
          </a:p>
        </p:txBody>
      </p:sp>
      <p:grpSp>
        <p:nvGrpSpPr>
          <p:cNvPr id="9" name="Skupina 165"/>
          <p:cNvGrpSpPr/>
          <p:nvPr/>
        </p:nvGrpSpPr>
        <p:grpSpPr>
          <a:xfrm>
            <a:off x="3203848" y="1700808"/>
            <a:ext cx="1296144" cy="576064"/>
            <a:chOff x="1979712" y="4454256"/>
            <a:chExt cx="1296144" cy="576064"/>
          </a:xfrm>
        </p:grpSpPr>
        <p:grpSp>
          <p:nvGrpSpPr>
            <p:cNvPr id="10" name="Skupina 145"/>
            <p:cNvGrpSpPr/>
            <p:nvPr/>
          </p:nvGrpSpPr>
          <p:grpSpPr>
            <a:xfrm>
              <a:off x="2402616" y="4454256"/>
              <a:ext cx="246123" cy="576064"/>
              <a:chOff x="2483768" y="4509120"/>
              <a:chExt cx="246123" cy="576064"/>
            </a:xfrm>
          </p:grpSpPr>
          <p:cxnSp>
            <p:nvCxnSpPr>
              <p:cNvPr id="13" name="Přímá spojovací čára 12"/>
              <p:cNvCxnSpPr/>
              <p:nvPr/>
            </p:nvCxnSpPr>
            <p:spPr>
              <a:xfrm flipV="1">
                <a:off x="2609496" y="4605131"/>
                <a:ext cx="0" cy="365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flipV="1">
                <a:off x="2717699" y="4509120"/>
                <a:ext cx="0" cy="5760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/>
              <p:cNvCxnSpPr/>
              <p:nvPr/>
            </p:nvCxnSpPr>
            <p:spPr>
              <a:xfrm flipH="1">
                <a:off x="2489864" y="454188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čára 15"/>
              <p:cNvCxnSpPr/>
              <p:nvPr/>
            </p:nvCxnSpPr>
            <p:spPr>
              <a:xfrm flipH="1">
                <a:off x="2483768" y="504327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Přímá spojovací čára 10"/>
            <p:cNvCxnSpPr/>
            <p:nvPr/>
          </p:nvCxnSpPr>
          <p:spPr>
            <a:xfrm>
              <a:off x="1979712" y="473428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2681504" y="4725144"/>
              <a:ext cx="5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Šipka doprava 16"/>
          <p:cNvSpPr/>
          <p:nvPr/>
        </p:nvSpPr>
        <p:spPr>
          <a:xfrm flipH="1">
            <a:off x="2483768" y="1752178"/>
            <a:ext cx="720080" cy="45268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3275856" y="2492896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563888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21" name="Plechovka 20"/>
          <p:cNvSpPr/>
          <p:nvPr/>
        </p:nvSpPr>
        <p:spPr>
          <a:xfrm rot="16200000" flipV="1">
            <a:off x="2951820" y="2456892"/>
            <a:ext cx="720080" cy="19442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87824" y="306896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555776" y="378904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dP</a:t>
            </a:r>
            <a:r>
              <a:rPr lang="cs-CZ" dirty="0" smtClean="0"/>
              <a:t> = P</a:t>
            </a:r>
            <a:r>
              <a:rPr lang="cs-CZ" baseline="-25000" dirty="0" smtClean="0"/>
              <a:t>1</a:t>
            </a:r>
            <a:r>
              <a:rPr lang="cs-CZ" dirty="0" smtClean="0"/>
              <a:t>-P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339752" y="34197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491880" y="34290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27" name="Přímá spojovací šipka 26"/>
          <p:cNvCxnSpPr/>
          <p:nvPr/>
        </p:nvCxnSpPr>
        <p:spPr>
          <a:xfrm flipH="1">
            <a:off x="2915816" y="342900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5496" y="4365104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Termodynamická doména</a:t>
            </a:r>
            <a:endParaRPr lang="cs-CZ" dirty="0"/>
          </a:p>
        </p:txBody>
      </p:sp>
      <p:sp>
        <p:nvSpPr>
          <p:cNvPr id="29" name="Krychle 28"/>
          <p:cNvSpPr/>
          <p:nvPr/>
        </p:nvSpPr>
        <p:spPr>
          <a:xfrm>
            <a:off x="3059832" y="4149080"/>
            <a:ext cx="720080" cy="1440160"/>
          </a:xfrm>
          <a:prstGeom prst="cube">
            <a:avLst>
              <a:gd name="adj" fmla="val 67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1619672" y="52292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dT</a:t>
            </a:r>
            <a:r>
              <a:rPr lang="cs-CZ" dirty="0" smtClean="0"/>
              <a:t>= t°</a:t>
            </a:r>
            <a:r>
              <a:rPr lang="cs-CZ" baseline="-25000" dirty="0" smtClean="0"/>
              <a:t>1</a:t>
            </a:r>
            <a:r>
              <a:rPr lang="cs-CZ" dirty="0" smtClean="0"/>
              <a:t>-t°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779912" y="45091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cxnSp>
        <p:nvCxnSpPr>
          <p:cNvPr id="33" name="Přímá spojovací šipka 32"/>
          <p:cNvCxnSpPr/>
          <p:nvPr/>
        </p:nvCxnSpPr>
        <p:spPr>
          <a:xfrm>
            <a:off x="3491880" y="486916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79512" y="5867980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Chemická doména</a:t>
            </a:r>
            <a:endParaRPr lang="cs-CZ" dirty="0"/>
          </a:p>
        </p:txBody>
      </p:sp>
      <p:sp>
        <p:nvSpPr>
          <p:cNvPr id="36" name="Plechovka 35"/>
          <p:cNvSpPr/>
          <p:nvPr/>
        </p:nvSpPr>
        <p:spPr>
          <a:xfrm rot="16200000" flipV="1">
            <a:off x="2915816" y="5420108"/>
            <a:ext cx="720080" cy="1872208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Elipsa 36"/>
          <p:cNvSpPr/>
          <p:nvPr/>
        </p:nvSpPr>
        <p:spPr>
          <a:xfrm>
            <a:off x="3131840" y="6021288"/>
            <a:ext cx="2880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3347864" y="601199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27584" y="638132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dc</a:t>
            </a:r>
            <a:r>
              <a:rPr lang="cs-CZ" dirty="0" smtClean="0"/>
              <a:t> = c</a:t>
            </a:r>
            <a:r>
              <a:rPr lang="cs-CZ" baseline="-25000" dirty="0" smtClean="0"/>
              <a:t>1</a:t>
            </a:r>
            <a:r>
              <a:rPr lang="cs-CZ" dirty="0" smtClean="0"/>
              <a:t>-c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492152" y="637203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644280" y="637203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3275856" y="638132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3059832" y="6381328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5496" y="3059668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Hydraulická doména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07504" y="76470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Elektrická doména</a:t>
            </a:r>
            <a:endParaRPr lang="cs-CZ" dirty="0"/>
          </a:p>
        </p:txBody>
      </p:sp>
      <p:sp>
        <p:nvSpPr>
          <p:cNvPr id="48" name="Obdélník 47"/>
          <p:cNvSpPr/>
          <p:nvPr/>
        </p:nvSpPr>
        <p:spPr>
          <a:xfrm>
            <a:off x="3059832" y="764704"/>
            <a:ext cx="100811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296391" y="83671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r>
              <a:rPr lang="cs-CZ" dirty="0" err="1" smtClean="0"/>
              <a:t>R</a:t>
            </a:r>
            <a:endParaRPr lang="cs-CZ" baseline="-250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987199" y="11154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dirty="0" smtClean="0"/>
              <a:t> = u</a:t>
            </a:r>
            <a:r>
              <a:rPr lang="cs-CZ" baseline="-25000" dirty="0" smtClean="0"/>
              <a:t>1</a:t>
            </a:r>
            <a:r>
              <a:rPr lang="cs-CZ" dirty="0" smtClean="0"/>
              <a:t>-u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627784" y="54868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4044546" y="54868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4644654" y="6834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endParaRPr lang="cs-CZ" baseline="-25000" dirty="0"/>
          </a:p>
        </p:txBody>
      </p:sp>
      <p:cxnSp>
        <p:nvCxnSpPr>
          <p:cNvPr id="57" name="Přímá spojovací čára 56"/>
          <p:cNvCxnSpPr/>
          <p:nvPr/>
        </p:nvCxnSpPr>
        <p:spPr>
          <a:xfrm>
            <a:off x="2616061" y="94388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>
            <a:off x="4067944" y="93216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6660232" y="1951672"/>
            <a:ext cx="248376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Zobecněné úsilí „e“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Zobecněný tok  „f“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e=</a:t>
            </a:r>
            <a:r>
              <a:rPr lang="cs-CZ" b="1" dirty="0" err="1" smtClean="0">
                <a:solidFill>
                  <a:srgbClr val="FF0000"/>
                </a:solidFill>
              </a:rPr>
              <a:t>rf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7" grpId="0" animBg="1"/>
      <p:bldP spid="20" grpId="0"/>
      <p:bldP spid="21" grpId="0" animBg="1"/>
      <p:bldP spid="22" grpId="0"/>
      <p:bldP spid="23" grpId="0"/>
      <p:bldP spid="24" grpId="0"/>
      <p:bldP spid="25" grpId="0"/>
      <p:bldP spid="28" grpId="0"/>
      <p:bldP spid="29" grpId="0" animBg="1"/>
      <p:bldP spid="30" grpId="0"/>
      <p:bldP spid="31" grpId="0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8" grpId="0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15505" y="79152"/>
            <a:ext cx="8898160" cy="1008113"/>
          </a:xfrm>
        </p:spPr>
        <p:txBody>
          <a:bodyPr/>
          <a:lstStyle/>
          <a:p>
            <a:r>
              <a:rPr lang="cs-CZ" dirty="0" smtClean="0"/>
              <a:t>Měniče energie - </a:t>
            </a:r>
            <a:r>
              <a:rPr lang="cs-CZ" dirty="0" err="1" smtClean="0"/>
              <a:t>gyrátory</a:t>
            </a:r>
            <a:endParaRPr lang="cs-CZ" dirty="0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82" t="30827" r="2280" b="34258"/>
          <a:stretch/>
        </p:blipFill>
        <p:spPr bwMode="auto">
          <a:xfrm>
            <a:off x="0" y="1135937"/>
            <a:ext cx="4355976" cy="23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82" t="69465" r="2280" b="1540"/>
          <a:stretch/>
        </p:blipFill>
        <p:spPr bwMode="auto">
          <a:xfrm>
            <a:off x="7459" y="4869544"/>
            <a:ext cx="4355976" cy="19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Skupina 113"/>
          <p:cNvGrpSpPr/>
          <p:nvPr/>
        </p:nvGrpSpPr>
        <p:grpSpPr>
          <a:xfrm>
            <a:off x="4440894" y="4378142"/>
            <a:ext cx="4667610" cy="2091362"/>
            <a:chOff x="4218624" y="3857918"/>
            <a:chExt cx="4667610" cy="2091362"/>
          </a:xfrm>
        </p:grpSpPr>
        <p:cxnSp>
          <p:nvCxnSpPr>
            <p:cNvPr id="115" name="Pravoúhlá spojnice 114"/>
            <p:cNvCxnSpPr/>
            <p:nvPr/>
          </p:nvCxnSpPr>
          <p:spPr>
            <a:xfrm>
              <a:off x="6810912" y="4617132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ravoúhlá spojnice 115"/>
            <p:cNvCxnSpPr/>
            <p:nvPr/>
          </p:nvCxnSpPr>
          <p:spPr>
            <a:xfrm rot="10800000" flipV="1">
              <a:off x="6810913" y="4221087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Skupina 116"/>
            <p:cNvGrpSpPr/>
            <p:nvPr/>
          </p:nvGrpSpPr>
          <p:grpSpPr>
            <a:xfrm>
              <a:off x="4218624" y="3857918"/>
              <a:ext cx="4667610" cy="2091362"/>
              <a:chOff x="4788024" y="833582"/>
              <a:chExt cx="4667610" cy="2091362"/>
            </a:xfrm>
          </p:grpSpPr>
          <p:sp>
            <p:nvSpPr>
              <p:cNvPr id="118" name="TextovéPole 117"/>
              <p:cNvSpPr txBox="1"/>
              <p:nvPr/>
            </p:nvSpPr>
            <p:spPr>
              <a:xfrm>
                <a:off x="5171146" y="120291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grpSp>
            <p:nvGrpSpPr>
              <p:cNvPr id="119" name="Skupina 118"/>
              <p:cNvGrpSpPr/>
              <p:nvPr/>
            </p:nvGrpSpPr>
            <p:grpSpPr>
              <a:xfrm>
                <a:off x="4788024" y="833582"/>
                <a:ext cx="4667610" cy="2091362"/>
                <a:chOff x="4788024" y="833582"/>
                <a:chExt cx="4667610" cy="2091362"/>
              </a:xfrm>
            </p:grpSpPr>
            <p:cxnSp>
              <p:nvCxnSpPr>
                <p:cNvPr id="120" name="Přímá spojnice se šipkou 119"/>
                <p:cNvCxnSpPr>
                  <a:endCxn id="121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bdélník 120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sp>
              <p:nvSpPr>
                <p:cNvPr id="122" name="Obdélník 121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cxnSp>
              <p:nvCxnSpPr>
                <p:cNvPr id="123" name="Přímá spojnice se šipkou 122"/>
                <p:cNvCxnSpPr>
                  <a:stCxn id="122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ovéPole 123"/>
                <p:cNvSpPr txBox="1"/>
                <p:nvPr/>
              </p:nvSpPr>
              <p:spPr>
                <a:xfrm>
                  <a:off x="4860662" y="2139680"/>
                  <a:ext cx="17299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  <p:sp>
              <p:nvSpPr>
                <p:cNvPr id="125" name="TextovéPole 124"/>
                <p:cNvSpPr txBox="1"/>
                <p:nvPr/>
              </p:nvSpPr>
              <p:spPr>
                <a:xfrm>
                  <a:off x="7792132" y="833582"/>
                  <a:ext cx="83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endParaRPr lang="cs-CZ" baseline="-25000" dirty="0"/>
                </a:p>
              </p:txBody>
            </p:sp>
            <p:sp>
              <p:nvSpPr>
                <p:cNvPr id="126" name="TextovéPole 125"/>
                <p:cNvSpPr txBox="1"/>
                <p:nvPr/>
              </p:nvSpPr>
              <p:spPr>
                <a:xfrm>
                  <a:off x="7733688" y="2151024"/>
                  <a:ext cx="1721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</p:grpSp>
        </p:grpSp>
      </p:grpSp>
      <p:grpSp>
        <p:nvGrpSpPr>
          <p:cNvPr id="127" name="Skupina 126"/>
          <p:cNvGrpSpPr/>
          <p:nvPr/>
        </p:nvGrpSpPr>
        <p:grpSpPr>
          <a:xfrm>
            <a:off x="4601746" y="1268760"/>
            <a:ext cx="4730318" cy="2032392"/>
            <a:chOff x="4355976" y="892552"/>
            <a:chExt cx="4730318" cy="2032392"/>
          </a:xfrm>
        </p:grpSpPr>
        <p:grpSp>
          <p:nvGrpSpPr>
            <p:cNvPr id="128" name="Skupina 127"/>
            <p:cNvGrpSpPr/>
            <p:nvPr/>
          </p:nvGrpSpPr>
          <p:grpSpPr>
            <a:xfrm>
              <a:off x="4355976" y="892552"/>
              <a:ext cx="4720665" cy="2032392"/>
              <a:chOff x="4709352" y="892552"/>
              <a:chExt cx="4720665" cy="2032392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4709352" y="1180885"/>
                <a:ext cx="1688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=r*flow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grpSp>
            <p:nvGrpSpPr>
              <p:cNvPr id="132" name="Skupina 131"/>
              <p:cNvGrpSpPr/>
              <p:nvPr/>
            </p:nvGrpSpPr>
            <p:grpSpPr>
              <a:xfrm>
                <a:off x="4788024" y="892552"/>
                <a:ext cx="4641993" cy="2032392"/>
                <a:chOff x="4788024" y="892552"/>
                <a:chExt cx="4641993" cy="2032392"/>
              </a:xfrm>
            </p:grpSpPr>
            <p:cxnSp>
              <p:nvCxnSpPr>
                <p:cNvPr id="133" name="Přímá spojnice se šipkou 132"/>
                <p:cNvCxnSpPr>
                  <a:endCxn id="134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olid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bdélník 133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sp>
              <p:nvSpPr>
                <p:cNvPr id="135" name="Obdélník 134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cxnSp>
              <p:nvCxnSpPr>
                <p:cNvPr id="136" name="Přímá spojnice se šipkou 135"/>
                <p:cNvCxnSpPr>
                  <a:stCxn id="135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ovéPole 136"/>
                <p:cNvSpPr txBox="1"/>
                <p:nvPr/>
              </p:nvSpPr>
              <p:spPr>
                <a:xfrm>
                  <a:off x="5379673" y="2065684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  <a:r>
                    <a:rPr lang="cs-CZ" dirty="0" smtClean="0"/>
                    <a:t>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38" name="TextovéPole 137"/>
                <p:cNvSpPr txBox="1"/>
                <p:nvPr/>
              </p:nvSpPr>
              <p:spPr>
                <a:xfrm>
                  <a:off x="7760970" y="892552"/>
                  <a:ext cx="1669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=r flow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39" name="TextovéPole 138"/>
                <p:cNvSpPr txBox="1"/>
                <p:nvPr/>
              </p:nvSpPr>
              <p:spPr>
                <a:xfrm>
                  <a:off x="8182624" y="2164788"/>
                  <a:ext cx="707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/>
                    <a:t>2</a:t>
                  </a:r>
                </a:p>
              </p:txBody>
            </p:sp>
          </p:grpSp>
        </p:grpSp>
        <p:cxnSp>
          <p:nvCxnSpPr>
            <p:cNvPr id="129" name="Pravoúhlá spojnice 128"/>
            <p:cNvCxnSpPr>
              <a:stCxn id="134" idx="3"/>
            </p:cNvCxnSpPr>
            <p:nvPr/>
          </p:nvCxnSpPr>
          <p:spPr>
            <a:xfrm>
              <a:off x="7026936" y="1592796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ravoúhlá spojnice 129"/>
            <p:cNvCxnSpPr/>
            <p:nvPr/>
          </p:nvCxnSpPr>
          <p:spPr>
            <a:xfrm rot="10800000" flipV="1">
              <a:off x="7026937" y="1196751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05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90" r="31603"/>
          <a:stretch/>
        </p:blipFill>
        <p:spPr bwMode="auto">
          <a:xfrm>
            <a:off x="5940152" y="-23281"/>
            <a:ext cx="28883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15505" y="79152"/>
            <a:ext cx="8898160" cy="1008113"/>
          </a:xfrm>
        </p:spPr>
        <p:txBody>
          <a:bodyPr/>
          <a:lstStyle/>
          <a:p>
            <a:r>
              <a:rPr lang="cs-CZ" dirty="0" smtClean="0"/>
              <a:t>Spotřebiče energie - odpory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259632" y="1340768"/>
            <a:ext cx="2232248" cy="1800200"/>
            <a:chOff x="2987824" y="1340768"/>
            <a:chExt cx="2232248" cy="1800200"/>
          </a:xfrm>
        </p:grpSpPr>
        <p:sp>
          <p:nvSpPr>
            <p:cNvPr id="5" name="Obdélník 4"/>
            <p:cNvSpPr/>
            <p:nvPr/>
          </p:nvSpPr>
          <p:spPr>
            <a:xfrm>
              <a:off x="4283968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2987824" y="2672916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flipH="1" flipV="1">
              <a:off x="2987824" y="1708595"/>
              <a:ext cx="2232248" cy="1000325"/>
            </a:xfrm>
            <a:prstGeom prst="bentConnector3">
              <a:avLst>
                <a:gd name="adj1" fmla="val -10241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3217860" y="226758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131840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259632" y="4293096"/>
            <a:ext cx="2232248" cy="1368152"/>
            <a:chOff x="2987824" y="4293096"/>
            <a:chExt cx="2232248" cy="1368152"/>
          </a:xfrm>
        </p:grpSpPr>
        <p:sp>
          <p:nvSpPr>
            <p:cNvPr id="11" name="Obdélník 10"/>
            <p:cNvSpPr/>
            <p:nvPr/>
          </p:nvSpPr>
          <p:spPr>
            <a:xfrm>
              <a:off x="4283968" y="4293096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1/R</a:t>
              </a:r>
              <a:endParaRPr lang="cs-CZ" dirty="0"/>
            </a:p>
          </p:txBody>
        </p:sp>
        <p:cxnSp>
          <p:nvCxnSpPr>
            <p:cNvPr id="12" name="Přímá spojnice se šipkou 11"/>
            <p:cNvCxnSpPr/>
            <p:nvPr/>
          </p:nvCxnSpPr>
          <p:spPr>
            <a:xfrm>
              <a:off x="2987824" y="476114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ravoúhlá spojnice 12"/>
            <p:cNvCxnSpPr/>
            <p:nvPr/>
          </p:nvCxnSpPr>
          <p:spPr>
            <a:xfrm rot="10800000" flipV="1">
              <a:off x="2987824" y="4805502"/>
              <a:ext cx="2232248" cy="855746"/>
            </a:xfrm>
            <a:prstGeom prst="bentConnector3">
              <a:avLst>
                <a:gd name="adj1" fmla="val -202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3371490" y="52637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347864" y="442782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90" r="63945"/>
          <a:stretch/>
        </p:blipFill>
        <p:spPr bwMode="auto">
          <a:xfrm>
            <a:off x="5830934" y="-27384"/>
            <a:ext cx="325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83974" y="188640"/>
            <a:ext cx="8898160" cy="1008113"/>
          </a:xfrm>
        </p:spPr>
        <p:txBody>
          <a:bodyPr/>
          <a:lstStyle/>
          <a:p>
            <a:r>
              <a:rPr lang="cs-CZ" dirty="0" smtClean="0"/>
              <a:t>Akumulátory energie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kapacitory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95536" y="1462128"/>
            <a:ext cx="3312368" cy="1800200"/>
            <a:chOff x="179512" y="1340768"/>
            <a:chExt cx="3312368" cy="1800200"/>
          </a:xfrm>
        </p:grpSpPr>
        <p:sp>
          <p:nvSpPr>
            <p:cNvPr id="5" name="Obdélník 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1/C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79512" y="220875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475656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2" name="Přímá spojnice se šipkou 11"/>
            <p:cNvCxnSpPr>
              <a:endCxn id="1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218807" y="4365104"/>
            <a:ext cx="4111494" cy="1385763"/>
            <a:chOff x="4586943" y="1471819"/>
            <a:chExt cx="4111494" cy="1385763"/>
          </a:xfrm>
        </p:grpSpPr>
        <p:cxnSp>
          <p:nvCxnSpPr>
            <p:cNvPr id="14" name="Pravoúhlá spojnice 1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7" name="Přímá spojnice se šipkou 16"/>
              <p:cNvCxnSpPr>
                <a:stCxn id="20" idx="3"/>
                <a:endCxn id="16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5624688" y="248825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089571" y="151656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cxnSp>
            <p:nvCxnSpPr>
              <p:cNvPr id="21" name="Přímá spojnice se šipkou 20"/>
              <p:cNvCxnSpPr>
                <a:endCxn id="20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ovéPole 21"/>
              <p:cNvSpPr txBox="1"/>
              <p:nvPr/>
            </p:nvSpPr>
            <p:spPr>
              <a:xfrm>
                <a:off x="6894911" y="1525435"/>
                <a:ext cx="1003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C*</a:t>
                </a:r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476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83974" y="188640"/>
            <a:ext cx="8898160" cy="1008113"/>
          </a:xfrm>
        </p:spPr>
        <p:txBody>
          <a:bodyPr/>
          <a:lstStyle/>
          <a:p>
            <a:r>
              <a:rPr lang="cs-CZ" dirty="0" smtClean="0"/>
              <a:t>Akumulátory energie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kapacitory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95536" y="1462128"/>
            <a:ext cx="3312368" cy="1800200"/>
            <a:chOff x="179512" y="1340768"/>
            <a:chExt cx="3312368" cy="1800200"/>
          </a:xfrm>
        </p:grpSpPr>
        <p:sp>
          <p:nvSpPr>
            <p:cNvPr id="5" name="Obdélník 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1/C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79512" y="220875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475656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2" name="Přímá spojnice se šipkou 11"/>
            <p:cNvCxnSpPr>
              <a:endCxn id="1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218807" y="4365104"/>
            <a:ext cx="4111494" cy="1385763"/>
            <a:chOff x="4586943" y="1471819"/>
            <a:chExt cx="4111494" cy="1385763"/>
          </a:xfrm>
        </p:grpSpPr>
        <p:cxnSp>
          <p:nvCxnSpPr>
            <p:cNvPr id="14" name="Pravoúhlá spojnice 1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7" name="Přímá spojnice se šipkou 16"/>
              <p:cNvCxnSpPr>
                <a:stCxn id="20" idx="3"/>
                <a:endCxn id="16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5624688" y="248825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089571" y="151656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cxnSp>
            <p:nvCxnSpPr>
              <p:cNvPr id="21" name="Přímá spojnice se šipkou 20"/>
              <p:cNvCxnSpPr>
                <a:endCxn id="20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ovéPole 21"/>
              <p:cNvSpPr txBox="1"/>
              <p:nvPr/>
            </p:nvSpPr>
            <p:spPr>
              <a:xfrm>
                <a:off x="6894911" y="1525435"/>
                <a:ext cx="1003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C*</a:t>
                </a:r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</p:grpSp>
      </p:grpSp>
      <p:cxnSp>
        <p:nvCxnSpPr>
          <p:cNvPr id="23" name="Přímá spojnice 22"/>
          <p:cNvCxnSpPr/>
          <p:nvPr/>
        </p:nvCxnSpPr>
        <p:spPr>
          <a:xfrm>
            <a:off x="5292080" y="1831460"/>
            <a:ext cx="0" cy="2947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292080" y="4779184"/>
            <a:ext cx="3528392" cy="8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5632942" y="4797152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Naakumolovaný</a:t>
            </a:r>
            <a:r>
              <a:rPr lang="cs-CZ" dirty="0" smtClean="0"/>
              <a:t> tok</a:t>
            </a:r>
          </a:p>
          <a:p>
            <a:r>
              <a:rPr lang="cs-CZ" dirty="0" smtClean="0"/>
              <a:t>(náboj, objem, natažení spirály)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72000" y="1000463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Úsilí</a:t>
            </a:r>
          </a:p>
          <a:p>
            <a:r>
              <a:rPr lang="cs-CZ" dirty="0" smtClean="0"/>
              <a:t>(napětí, tlak, síla)</a:t>
            </a:r>
            <a:endParaRPr lang="cs-CZ" dirty="0"/>
          </a:p>
        </p:txBody>
      </p:sp>
      <p:cxnSp>
        <p:nvCxnSpPr>
          <p:cNvPr id="30" name="Přímá spojnice 29"/>
          <p:cNvCxnSpPr/>
          <p:nvPr/>
        </p:nvCxnSpPr>
        <p:spPr>
          <a:xfrm flipV="1">
            <a:off x="5292080" y="1831461"/>
            <a:ext cx="2592288" cy="2956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4346"/>
            <a:ext cx="9209281" cy="68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809017"/>
            <a:ext cx="530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 err="1" smtClean="0">
                <a:solidFill>
                  <a:srgbClr val="FF0000"/>
                </a:solidFill>
              </a:rPr>
              <a:t>kapacitoru</a:t>
            </a:r>
            <a:r>
              <a:rPr lang="cs-CZ" b="1" dirty="0" smtClean="0">
                <a:solidFill>
                  <a:srgbClr val="FF0000"/>
                </a:solidFill>
              </a:rPr>
              <a:t> se složitějším chováním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7920" r="415"/>
          <a:stretch/>
        </p:blipFill>
        <p:spPr bwMode="auto">
          <a:xfrm>
            <a:off x="6224400" y="2321"/>
            <a:ext cx="2902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15505" y="79152"/>
            <a:ext cx="8898160" cy="1008113"/>
          </a:xfrm>
        </p:spPr>
        <p:txBody>
          <a:bodyPr/>
          <a:lstStyle/>
          <a:p>
            <a:r>
              <a:rPr lang="cs-CZ" dirty="0" smtClean="0"/>
              <a:t>Akumulátory energie</a:t>
            </a:r>
            <a:br>
              <a:rPr lang="cs-CZ" dirty="0" smtClean="0"/>
            </a:br>
            <a:r>
              <a:rPr lang="cs-CZ" dirty="0" smtClean="0"/>
              <a:t>- induktory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9512" y="1340768"/>
            <a:ext cx="3312368" cy="1800200"/>
            <a:chOff x="179512" y="1340768"/>
            <a:chExt cx="3312368" cy="1800200"/>
          </a:xfrm>
        </p:grpSpPr>
        <p:sp>
          <p:nvSpPr>
            <p:cNvPr id="5" name="Obdélník 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1/L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79512" y="2208757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475656" y="13407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2" name="Přímá spojnice se šipkou 11"/>
            <p:cNvCxnSpPr>
              <a:endCxn id="1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253826" y="4365104"/>
            <a:ext cx="4111494" cy="1385763"/>
            <a:chOff x="4586943" y="1471819"/>
            <a:chExt cx="4111494" cy="1385763"/>
          </a:xfrm>
        </p:grpSpPr>
        <p:cxnSp>
          <p:nvCxnSpPr>
            <p:cNvPr id="14" name="Pravoúhlá spojnice 1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7" name="Přímá spojnice se šipkou 16"/>
              <p:cNvCxnSpPr>
                <a:stCxn id="20" idx="3"/>
                <a:endCxn id="16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5624688" y="2488250"/>
                <a:ext cx="64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089571" y="1516567"/>
                <a:ext cx="53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L</a:t>
                </a:r>
                <a:endParaRPr lang="cs-CZ" dirty="0"/>
              </a:p>
            </p:txBody>
          </p:sp>
          <p:cxnSp>
            <p:nvCxnSpPr>
              <p:cNvPr id="21" name="Přímá spojnice se šipkou 20"/>
              <p:cNvCxnSpPr>
                <a:endCxn id="20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ovéPole 21"/>
              <p:cNvSpPr txBox="1"/>
              <p:nvPr/>
            </p:nvSpPr>
            <p:spPr>
              <a:xfrm>
                <a:off x="6894911" y="1525435"/>
                <a:ext cx="75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L*</a:t>
                </a:r>
                <a:r>
                  <a:rPr lang="cs-CZ" dirty="0" err="1" smtClean="0"/>
                  <a:t>flow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50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64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23928" y="2348880"/>
            <a:ext cx="36134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Zdroje energie </a:t>
            </a:r>
          </a:p>
          <a:p>
            <a:pPr algn="ctr"/>
            <a:r>
              <a:rPr lang="cs-CZ" dirty="0" smtClean="0"/>
              <a:t>(zdroje zobecněného úsilí či toku)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3501008"/>
            <a:ext cx="246894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Spotřebiče energie </a:t>
            </a:r>
          </a:p>
          <a:p>
            <a:r>
              <a:rPr lang="cs-CZ" dirty="0" smtClean="0"/>
              <a:t>(odpory)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653136"/>
            <a:ext cx="27638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Akumulátory energie </a:t>
            </a:r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kapacitory</a:t>
            </a:r>
            <a:r>
              <a:rPr lang="cs-CZ" dirty="0" smtClean="0"/>
              <a:t> a induktory)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27984" y="4797152"/>
            <a:ext cx="299953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Měniče energie </a:t>
            </a:r>
          </a:p>
          <a:p>
            <a:pPr algn="ctr"/>
            <a:r>
              <a:rPr lang="cs-CZ" dirty="0" smtClean="0"/>
              <a:t>(transformátory a </a:t>
            </a:r>
            <a:r>
              <a:rPr lang="cs-CZ" dirty="0" err="1" smtClean="0"/>
              <a:t>gyrátory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6062" t="22606" r="68580" b="50288"/>
          <a:stretch>
            <a:fillRect/>
          </a:stretch>
        </p:blipFill>
        <p:spPr bwMode="auto">
          <a:xfrm>
            <a:off x="0" y="2132856"/>
            <a:ext cx="32038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Přímá spojovací čára 22"/>
          <p:cNvCxnSpPr>
            <a:stCxn id="8" idx="1"/>
          </p:cNvCxnSpPr>
          <p:nvPr/>
        </p:nvCxnSpPr>
        <p:spPr>
          <a:xfrm flipH="1" flipV="1">
            <a:off x="2915816" y="4005064"/>
            <a:ext cx="1512168" cy="1115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flipH="1">
            <a:off x="3131840" y="2636912"/>
            <a:ext cx="72008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stCxn id="7" idx="0"/>
            <a:endCxn id="21" idx="2"/>
          </p:cNvCxnSpPr>
          <p:nvPr/>
        </p:nvCxnSpPr>
        <p:spPr>
          <a:xfrm flipV="1">
            <a:off x="1381949" y="4005064"/>
            <a:ext cx="219975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endCxn id="6" idx="1"/>
          </p:cNvCxnSpPr>
          <p:nvPr/>
        </p:nvCxnSpPr>
        <p:spPr>
          <a:xfrm>
            <a:off x="3203848" y="3284984"/>
            <a:ext cx="1440160" cy="539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Šipka dolů 35"/>
          <p:cNvSpPr/>
          <p:nvPr/>
        </p:nvSpPr>
        <p:spPr>
          <a:xfrm>
            <a:off x="1403648" y="1700808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8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9143"/>
            <a:ext cx="9144000" cy="49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368" y="188640"/>
            <a:ext cx="8219256" cy="1008113"/>
          </a:xfrm>
        </p:spPr>
        <p:txBody>
          <a:bodyPr/>
          <a:lstStyle/>
          <a:p>
            <a:r>
              <a:rPr lang="cs-CZ" dirty="0" smtClean="0"/>
              <a:t>Zobecněný rezistor (spotřebič energie)</a:t>
            </a:r>
            <a:endParaRPr lang="cs-CZ" dirty="0"/>
          </a:p>
        </p:txBody>
      </p:sp>
      <p:grpSp>
        <p:nvGrpSpPr>
          <p:cNvPr id="76" name="Skupina 75"/>
          <p:cNvGrpSpPr/>
          <p:nvPr/>
        </p:nvGrpSpPr>
        <p:grpSpPr>
          <a:xfrm>
            <a:off x="2987824" y="1340768"/>
            <a:ext cx="2232248" cy="1800200"/>
            <a:chOff x="2987824" y="1340768"/>
            <a:chExt cx="2232248" cy="1800200"/>
          </a:xfrm>
        </p:grpSpPr>
        <p:sp>
          <p:nvSpPr>
            <p:cNvPr id="4" name="Obdélník 3"/>
            <p:cNvSpPr/>
            <p:nvPr/>
          </p:nvSpPr>
          <p:spPr>
            <a:xfrm>
              <a:off x="4283968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cxnSp>
          <p:nvCxnSpPr>
            <p:cNvPr id="7" name="Přímá spojnice se šipkou 6"/>
            <p:cNvCxnSpPr>
              <a:endCxn id="4" idx="1"/>
            </p:cNvCxnSpPr>
            <p:nvPr/>
          </p:nvCxnSpPr>
          <p:spPr>
            <a:xfrm>
              <a:off x="2987824" y="2672916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avoúhlá spojnice 17"/>
            <p:cNvCxnSpPr/>
            <p:nvPr/>
          </p:nvCxnSpPr>
          <p:spPr>
            <a:xfrm flipH="1" flipV="1">
              <a:off x="2987824" y="1708595"/>
              <a:ext cx="2232248" cy="1000325"/>
            </a:xfrm>
            <a:prstGeom prst="bentConnector3">
              <a:avLst>
                <a:gd name="adj1" fmla="val -10241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3217860" y="226758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3131840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2987824" y="4293096"/>
            <a:ext cx="2232248" cy="1368152"/>
            <a:chOff x="2987824" y="4293096"/>
            <a:chExt cx="2232248" cy="1368152"/>
          </a:xfrm>
        </p:grpSpPr>
        <p:sp>
          <p:nvSpPr>
            <p:cNvPr id="71" name="Obdélník 70"/>
            <p:cNvSpPr/>
            <p:nvPr/>
          </p:nvSpPr>
          <p:spPr>
            <a:xfrm>
              <a:off x="4283968" y="4293096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1/R</a:t>
              </a:r>
              <a:endParaRPr lang="cs-CZ" dirty="0"/>
            </a:p>
          </p:txBody>
        </p:sp>
        <p:cxnSp>
          <p:nvCxnSpPr>
            <p:cNvPr id="72" name="Přímá spojnice se šipkou 71"/>
            <p:cNvCxnSpPr/>
            <p:nvPr/>
          </p:nvCxnSpPr>
          <p:spPr>
            <a:xfrm>
              <a:off x="2987824" y="476114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ravoúhlá spojnice 72"/>
            <p:cNvCxnSpPr/>
            <p:nvPr/>
          </p:nvCxnSpPr>
          <p:spPr>
            <a:xfrm rot="10800000" flipV="1">
              <a:off x="2987824" y="4805502"/>
              <a:ext cx="2232248" cy="855746"/>
            </a:xfrm>
            <a:prstGeom prst="bentConnector3">
              <a:avLst>
                <a:gd name="adj1" fmla="val -202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ovéPole 73"/>
            <p:cNvSpPr txBox="1"/>
            <p:nvPr/>
          </p:nvSpPr>
          <p:spPr>
            <a:xfrm>
              <a:off x="3371490" y="52637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3347864" y="442782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389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 cstate="print"/>
          <a:srcRect l="26712" t="33491" r="20933" b="54105"/>
          <a:stretch>
            <a:fillRect/>
          </a:stretch>
        </p:blipFill>
        <p:spPr bwMode="auto">
          <a:xfrm>
            <a:off x="-29819" y="2492896"/>
            <a:ext cx="91738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3" name="Zaoblený obdélníkový popisek 2"/>
          <p:cNvSpPr/>
          <p:nvPr/>
        </p:nvSpPr>
        <p:spPr>
          <a:xfrm>
            <a:off x="5508104" y="5373216"/>
            <a:ext cx="1800200" cy="1080120"/>
          </a:xfrm>
          <a:prstGeom prst="wedgeRoundRectCallout">
            <a:avLst>
              <a:gd name="adj1" fmla="val 13030"/>
              <a:gd name="adj2" fmla="val -206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Směr přenosu energie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7196"/>
          <a:stretch/>
        </p:blipFill>
        <p:spPr bwMode="auto">
          <a:xfrm>
            <a:off x="0" y="0"/>
            <a:ext cx="9144000" cy="22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1323" b="51746"/>
          <a:stretch/>
        </p:blipFill>
        <p:spPr bwMode="auto">
          <a:xfrm>
            <a:off x="0" y="2148114"/>
            <a:ext cx="9144000" cy="11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6506" b="18361"/>
          <a:stretch/>
        </p:blipFill>
        <p:spPr bwMode="auto">
          <a:xfrm>
            <a:off x="-7030" y="3179868"/>
            <a:ext cx="9144000" cy="24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9649" b="-708"/>
          <a:stretch/>
        </p:blipFill>
        <p:spPr bwMode="auto">
          <a:xfrm>
            <a:off x="-7030" y="5413828"/>
            <a:ext cx="9144000" cy="154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grpSp>
        <p:nvGrpSpPr>
          <p:cNvPr id="40" name="Skupina 39"/>
          <p:cNvGrpSpPr/>
          <p:nvPr/>
        </p:nvGrpSpPr>
        <p:grpSpPr>
          <a:xfrm>
            <a:off x="-29819" y="1556792"/>
            <a:ext cx="9173819" cy="1872208"/>
            <a:chOff x="-29819" y="1556792"/>
            <a:chExt cx="9173819" cy="1872208"/>
          </a:xfrm>
        </p:grpSpPr>
        <p:pic>
          <p:nvPicPr>
            <p:cNvPr id="415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712" t="33491" r="20933" b="54105"/>
            <a:stretch>
              <a:fillRect/>
            </a:stretch>
          </p:blipFill>
          <p:spPr bwMode="auto">
            <a:xfrm>
              <a:off x="-29819" y="1556792"/>
              <a:ext cx="9173819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Přímá spojnice se šipkou 12"/>
            <p:cNvCxnSpPr/>
            <p:nvPr/>
          </p:nvCxnSpPr>
          <p:spPr>
            <a:xfrm flipH="1">
              <a:off x="1763688" y="1628800"/>
              <a:ext cx="568863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flipH="1">
              <a:off x="1763690" y="3212976"/>
              <a:ext cx="5688630" cy="7200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délník 28"/>
            <p:cNvSpPr/>
            <p:nvPr/>
          </p:nvSpPr>
          <p:spPr>
            <a:xfrm>
              <a:off x="885495" y="155679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7452320" y="155679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-42937" y="4797152"/>
            <a:ext cx="9173819" cy="1872208"/>
            <a:chOff x="-42937" y="4797152"/>
            <a:chExt cx="9173819" cy="18722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712" t="33491" r="20933" b="54105"/>
            <a:stretch>
              <a:fillRect/>
            </a:stretch>
          </p:blipFill>
          <p:spPr bwMode="auto">
            <a:xfrm>
              <a:off x="-42937" y="4797152"/>
              <a:ext cx="9173819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6712" t="33491" r="68607" b="54105"/>
            <a:stretch/>
          </p:blipFill>
          <p:spPr bwMode="auto">
            <a:xfrm>
              <a:off x="1619672" y="4797152"/>
              <a:ext cx="460243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Přímá spojnice 8"/>
            <p:cNvCxnSpPr/>
            <p:nvPr/>
          </p:nvCxnSpPr>
          <p:spPr>
            <a:xfrm>
              <a:off x="7308304" y="5201296"/>
              <a:ext cx="0" cy="10801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 flipH="1">
              <a:off x="1763689" y="6597352"/>
              <a:ext cx="568863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H="1">
              <a:off x="1777785" y="4941168"/>
              <a:ext cx="56604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bdélník 30"/>
            <p:cNvSpPr/>
            <p:nvPr/>
          </p:nvSpPr>
          <p:spPr>
            <a:xfrm>
              <a:off x="899592" y="479715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7438223" y="479715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2" name="Šipka doprava 41"/>
          <p:cNvSpPr/>
          <p:nvPr/>
        </p:nvSpPr>
        <p:spPr>
          <a:xfrm flipH="1">
            <a:off x="1187624" y="1412776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>
            <a:off x="1313384" y="3068960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45" name="Šipka doprava 44"/>
          <p:cNvSpPr/>
          <p:nvPr/>
        </p:nvSpPr>
        <p:spPr>
          <a:xfrm>
            <a:off x="7434064" y="2996952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46" name="Šipka doprava 45"/>
          <p:cNvSpPr/>
          <p:nvPr/>
        </p:nvSpPr>
        <p:spPr>
          <a:xfrm flipH="1">
            <a:off x="7452320" y="1412776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47" name="Šipka doprava 46"/>
          <p:cNvSpPr/>
          <p:nvPr/>
        </p:nvSpPr>
        <p:spPr>
          <a:xfrm flipH="1">
            <a:off x="1187624" y="6344094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48" name="Šipka doprava 47"/>
          <p:cNvSpPr/>
          <p:nvPr/>
        </p:nvSpPr>
        <p:spPr>
          <a:xfrm>
            <a:off x="7427015" y="4725144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49" name="Šipka doprava 48"/>
          <p:cNvSpPr/>
          <p:nvPr/>
        </p:nvSpPr>
        <p:spPr>
          <a:xfrm flipH="1">
            <a:off x="7380312" y="6381328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50" name="Šipka doprava 49"/>
          <p:cNvSpPr/>
          <p:nvPr/>
        </p:nvSpPr>
        <p:spPr>
          <a:xfrm>
            <a:off x="1313384" y="4725144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22838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38246" y="226936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Ideální zdroj úsilí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43608" y="2852936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SE</a:t>
            </a:r>
            <a:endParaRPr lang="cs-CZ" sz="2800" b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1814392" y="3100321"/>
            <a:ext cx="1774848" cy="155639"/>
            <a:chOff x="1814392" y="3100318"/>
            <a:chExt cx="1821504" cy="216328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1814392" y="3100318"/>
              <a:ext cx="18215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avoúhlý trojúhelník 12"/>
            <p:cNvSpPr/>
            <p:nvPr/>
          </p:nvSpPr>
          <p:spPr>
            <a:xfrm flipV="1">
              <a:off x="3059832" y="3100622"/>
              <a:ext cx="529408" cy="21602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" name="Přímá spojnice 15"/>
          <p:cNvCxnSpPr/>
          <p:nvPr/>
        </p:nvCxnSpPr>
        <p:spPr>
          <a:xfrm>
            <a:off x="3589240" y="2852936"/>
            <a:ext cx="0" cy="513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/>
          <p:cNvGrpSpPr/>
          <p:nvPr/>
        </p:nvGrpSpPr>
        <p:grpSpPr>
          <a:xfrm>
            <a:off x="1814392" y="2699628"/>
            <a:ext cx="1472981" cy="369332"/>
            <a:chOff x="1814392" y="2699628"/>
            <a:chExt cx="1472981" cy="369332"/>
          </a:xfrm>
        </p:grpSpPr>
        <p:sp>
          <p:nvSpPr>
            <p:cNvPr id="18" name="TextovéPole 17"/>
            <p:cNvSpPr txBox="1"/>
            <p:nvPr/>
          </p:nvSpPr>
          <p:spPr>
            <a:xfrm>
              <a:off x="2410060" y="269962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</a:t>
              </a:r>
              <a:endParaRPr lang="cs-CZ" dirty="0"/>
            </a:p>
          </p:txBody>
        </p:sp>
        <p:cxnSp>
          <p:nvCxnSpPr>
            <p:cNvPr id="37" name="Přímá spojnice se šipkou 36"/>
            <p:cNvCxnSpPr>
              <a:stCxn id="18" idx="3"/>
            </p:cNvCxnSpPr>
            <p:nvPr/>
          </p:nvCxnSpPr>
          <p:spPr>
            <a:xfrm>
              <a:off x="2706936" y="2884294"/>
              <a:ext cx="5804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endCxn id="18" idx="1"/>
            </p:cNvCxnSpPr>
            <p:nvPr/>
          </p:nvCxnSpPr>
          <p:spPr>
            <a:xfrm>
              <a:off x="1814392" y="2884294"/>
              <a:ext cx="595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1835696" y="3140968"/>
            <a:ext cx="1472981" cy="369332"/>
            <a:chOff x="1814392" y="2699628"/>
            <a:chExt cx="1472981" cy="369332"/>
          </a:xfrm>
        </p:grpSpPr>
        <p:sp>
          <p:nvSpPr>
            <p:cNvPr id="55" name="TextovéPole 54"/>
            <p:cNvSpPr txBox="1"/>
            <p:nvPr/>
          </p:nvSpPr>
          <p:spPr>
            <a:xfrm>
              <a:off x="2410060" y="2699628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f</a:t>
              </a:r>
            </a:p>
          </p:txBody>
        </p:sp>
        <p:cxnSp>
          <p:nvCxnSpPr>
            <p:cNvPr id="56" name="Přímá spojnice se šipkou 55"/>
            <p:cNvCxnSpPr>
              <a:stCxn id="55" idx="3"/>
            </p:cNvCxnSpPr>
            <p:nvPr/>
          </p:nvCxnSpPr>
          <p:spPr>
            <a:xfrm>
              <a:off x="2670068" y="2884294"/>
              <a:ext cx="6173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endCxn id="55" idx="1"/>
            </p:cNvCxnSpPr>
            <p:nvPr/>
          </p:nvCxnSpPr>
          <p:spPr>
            <a:xfrm>
              <a:off x="1814392" y="2884294"/>
              <a:ext cx="59566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Skupina 40"/>
          <p:cNvGrpSpPr/>
          <p:nvPr/>
        </p:nvGrpSpPr>
        <p:grpSpPr>
          <a:xfrm>
            <a:off x="1090264" y="4293096"/>
            <a:ext cx="2545632" cy="1296144"/>
            <a:chOff x="1090264" y="4293096"/>
            <a:chExt cx="2545632" cy="1296144"/>
          </a:xfrm>
        </p:grpSpPr>
        <p:sp>
          <p:nvSpPr>
            <p:cNvPr id="19" name="TextovéPole 18"/>
            <p:cNvSpPr txBox="1"/>
            <p:nvPr/>
          </p:nvSpPr>
          <p:spPr>
            <a:xfrm>
              <a:off x="1284902" y="4293096"/>
              <a:ext cx="2310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Ideální zdroj toku</a:t>
              </a:r>
              <a:endParaRPr lang="cs-CZ" b="1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090264" y="4876665"/>
              <a:ext cx="657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SF</a:t>
              </a:r>
              <a:endParaRPr lang="cs-CZ" sz="2800" b="1" dirty="0"/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1861048" y="5124050"/>
              <a:ext cx="1774848" cy="155639"/>
              <a:chOff x="1814392" y="3100318"/>
              <a:chExt cx="1821504" cy="216328"/>
            </a:xfrm>
          </p:grpSpPr>
          <p:cxnSp>
            <p:nvCxnSpPr>
              <p:cNvPr id="22" name="Přímá spojnice 21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Pravoúhlý trojúhelník 22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4" name="Přímá spojnice 23"/>
            <p:cNvCxnSpPr/>
            <p:nvPr/>
          </p:nvCxnSpPr>
          <p:spPr>
            <a:xfrm>
              <a:off x="1850210" y="4876665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Skupina 45"/>
            <p:cNvGrpSpPr/>
            <p:nvPr/>
          </p:nvGrpSpPr>
          <p:grpSpPr>
            <a:xfrm>
              <a:off x="1946891" y="4787860"/>
              <a:ext cx="1472981" cy="369332"/>
              <a:chOff x="1814392" y="2699628"/>
              <a:chExt cx="1472981" cy="369332"/>
            </a:xfrm>
          </p:grpSpPr>
          <p:sp>
            <p:nvSpPr>
              <p:cNvPr id="47" name="TextovéPole 46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8" name="Přímá spojnice se šipkou 47"/>
              <p:cNvCxnSpPr>
                <a:stCxn id="47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>
                <a:endCxn id="4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Skupina 57"/>
            <p:cNvGrpSpPr/>
            <p:nvPr/>
          </p:nvGrpSpPr>
          <p:grpSpPr>
            <a:xfrm>
              <a:off x="1988096" y="5219908"/>
              <a:ext cx="1472981" cy="369332"/>
              <a:chOff x="1814392" y="2699628"/>
              <a:chExt cx="1472981" cy="369332"/>
            </a:xfrm>
          </p:grpSpPr>
          <p:sp>
            <p:nvSpPr>
              <p:cNvPr id="59" name="TextovéPole 58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0" name="Přímá spojnice se šipkou 59"/>
              <p:cNvCxnSpPr>
                <a:stCxn id="59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>
                <a:endCxn id="59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Skupina 76"/>
          <p:cNvGrpSpPr/>
          <p:nvPr/>
        </p:nvGrpSpPr>
        <p:grpSpPr>
          <a:xfrm>
            <a:off x="5076056" y="1907540"/>
            <a:ext cx="3168352" cy="1809492"/>
            <a:chOff x="5508104" y="1043444"/>
            <a:chExt cx="3168352" cy="1809492"/>
          </a:xfrm>
        </p:grpSpPr>
        <p:sp>
          <p:nvSpPr>
            <p:cNvPr id="78" name="Obdélník 77"/>
            <p:cNvSpPr/>
            <p:nvPr/>
          </p:nvSpPr>
          <p:spPr>
            <a:xfrm>
              <a:off x="5508104" y="1772816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 smtClean="0"/>
                <a:t>e</a:t>
              </a:r>
              <a:endParaRPr lang="cs-CZ" sz="4400" dirty="0"/>
            </a:p>
          </p:txBody>
        </p:sp>
        <p:cxnSp>
          <p:nvCxnSpPr>
            <p:cNvPr id="79" name="Přímá spojnice se šipkou 78"/>
            <p:cNvCxnSpPr>
              <a:stCxn id="78" idx="3"/>
            </p:cNvCxnSpPr>
            <p:nvPr/>
          </p:nvCxnSpPr>
          <p:spPr>
            <a:xfrm>
              <a:off x="6732240" y="231287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se šipkou 79"/>
            <p:cNvCxnSpPr/>
            <p:nvPr/>
          </p:nvCxnSpPr>
          <p:spPr>
            <a:xfrm flipH="1">
              <a:off x="6660232" y="1412776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/>
            <p:cNvSpPr txBox="1"/>
            <p:nvPr/>
          </p:nvSpPr>
          <p:spPr>
            <a:xfrm>
              <a:off x="7280170" y="104344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7294684" y="194095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5220072" y="4581128"/>
            <a:ext cx="3320752" cy="1665476"/>
            <a:chOff x="5508104" y="4725144"/>
            <a:chExt cx="3320752" cy="1665476"/>
          </a:xfrm>
        </p:grpSpPr>
        <p:sp>
          <p:nvSpPr>
            <p:cNvPr id="84" name="Obdélník 83"/>
            <p:cNvSpPr/>
            <p:nvPr/>
          </p:nvSpPr>
          <p:spPr>
            <a:xfrm>
              <a:off x="5508104" y="4725144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/>
                <a:t>f</a:t>
              </a:r>
            </a:p>
          </p:txBody>
        </p:sp>
        <p:cxnSp>
          <p:nvCxnSpPr>
            <p:cNvPr id="85" name="Přímá spojnice se šipkou 84"/>
            <p:cNvCxnSpPr/>
            <p:nvPr/>
          </p:nvCxnSpPr>
          <p:spPr>
            <a:xfrm flipH="1">
              <a:off x="6812632" y="6381328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se šipkou 85"/>
            <p:cNvCxnSpPr/>
            <p:nvPr/>
          </p:nvCxnSpPr>
          <p:spPr>
            <a:xfrm>
              <a:off x="6732240" y="537321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ovéPole 86"/>
            <p:cNvSpPr txBox="1"/>
            <p:nvPr/>
          </p:nvSpPr>
          <p:spPr>
            <a:xfrm>
              <a:off x="7432570" y="50131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7447084" y="602128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308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grpSp>
        <p:nvGrpSpPr>
          <p:cNvPr id="415745" name="Skupina 415744"/>
          <p:cNvGrpSpPr/>
          <p:nvPr/>
        </p:nvGrpSpPr>
        <p:grpSpPr>
          <a:xfrm>
            <a:off x="1198239" y="2483604"/>
            <a:ext cx="2271804" cy="801380"/>
            <a:chOff x="6156176" y="4221088"/>
            <a:chExt cx="2271804" cy="801380"/>
          </a:xfrm>
        </p:grpSpPr>
        <p:sp>
          <p:nvSpPr>
            <p:cNvPr id="31" name="TextovéPole 30"/>
            <p:cNvSpPr txBox="1"/>
            <p:nvPr/>
          </p:nvSpPr>
          <p:spPr>
            <a:xfrm>
              <a:off x="7956376" y="4345940"/>
              <a:ext cx="471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R</a:t>
              </a:r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6156176" y="4581128"/>
              <a:ext cx="1774848" cy="155639"/>
              <a:chOff x="1814392" y="3100318"/>
              <a:chExt cx="1821504" cy="216328"/>
            </a:xfrm>
          </p:grpSpPr>
          <p:cxnSp>
            <p:nvCxnSpPr>
              <p:cNvPr id="33" name="Přímá spojnice 32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ravoúhlý trojúhelník 33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Přímá spojnice 34"/>
            <p:cNvCxnSpPr/>
            <p:nvPr/>
          </p:nvCxnSpPr>
          <p:spPr>
            <a:xfrm>
              <a:off x="6156176" y="429309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Skupina 49"/>
            <p:cNvGrpSpPr/>
            <p:nvPr/>
          </p:nvGrpSpPr>
          <p:grpSpPr>
            <a:xfrm>
              <a:off x="6228184" y="4221088"/>
              <a:ext cx="1472981" cy="369332"/>
              <a:chOff x="1814392" y="2699628"/>
              <a:chExt cx="1472981" cy="369332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52" name="Přímá spojnice se šipkou 51"/>
              <p:cNvCxnSpPr>
                <a:stCxn id="51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5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Skupina 65"/>
            <p:cNvGrpSpPr/>
            <p:nvPr/>
          </p:nvGrpSpPr>
          <p:grpSpPr>
            <a:xfrm>
              <a:off x="6300192" y="4653136"/>
              <a:ext cx="1472981" cy="369332"/>
              <a:chOff x="1814392" y="2699628"/>
              <a:chExt cx="1472981" cy="369332"/>
            </a:xfrm>
          </p:grpSpPr>
          <p:sp>
            <p:nvSpPr>
              <p:cNvPr id="67" name="TextovéPole 66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8" name="Přímá spojnice se šipkou 67"/>
              <p:cNvCxnSpPr>
                <a:stCxn id="67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endCxn id="6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ovéPole 24"/>
          <p:cNvSpPr txBox="1"/>
          <p:nvPr/>
        </p:nvSpPr>
        <p:spPr>
          <a:xfrm>
            <a:off x="466772" y="194483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Rezistor</a:t>
            </a:r>
            <a:endParaRPr lang="cs-CZ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292084" y="4320574"/>
            <a:ext cx="2415820" cy="873388"/>
            <a:chOff x="1115698" y="2708920"/>
            <a:chExt cx="2415820" cy="87338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059914" y="2838711"/>
              <a:ext cx="471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R</a:t>
              </a: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1115698" y="3100321"/>
              <a:ext cx="1774848" cy="155639"/>
              <a:chOff x="1814392" y="3100318"/>
              <a:chExt cx="1821504" cy="216328"/>
            </a:xfrm>
          </p:grpSpPr>
          <p:cxnSp>
            <p:nvCxnSpPr>
              <p:cNvPr id="28" name="Přímá spojnice 27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ravoúhlý trojúhelník 28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0" name="Přímá spojnice 29"/>
            <p:cNvCxnSpPr/>
            <p:nvPr/>
          </p:nvCxnSpPr>
          <p:spPr>
            <a:xfrm>
              <a:off x="2890546" y="285293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/>
            <p:cNvGrpSpPr/>
            <p:nvPr/>
          </p:nvGrpSpPr>
          <p:grpSpPr>
            <a:xfrm>
              <a:off x="1298901" y="2708920"/>
              <a:ext cx="1472981" cy="369332"/>
              <a:chOff x="1814392" y="2699628"/>
              <a:chExt cx="1472981" cy="369332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4" name="Přímá spojnice se šipkou 43"/>
              <p:cNvCxnSpPr>
                <a:stCxn id="43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43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Skupina 69"/>
            <p:cNvGrpSpPr/>
            <p:nvPr/>
          </p:nvGrpSpPr>
          <p:grpSpPr>
            <a:xfrm>
              <a:off x="1259714" y="3212976"/>
              <a:ext cx="1472981" cy="369332"/>
              <a:chOff x="1814392" y="2699628"/>
              <a:chExt cx="1472981" cy="369332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72" name="Přímá spojnice se šipkou 71"/>
              <p:cNvCxnSpPr>
                <a:stCxn id="71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>
                <a:endCxn id="7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Skupina 61"/>
          <p:cNvGrpSpPr/>
          <p:nvPr/>
        </p:nvGrpSpPr>
        <p:grpSpPr>
          <a:xfrm>
            <a:off x="5148064" y="1772816"/>
            <a:ext cx="2232248" cy="1800200"/>
            <a:chOff x="2987824" y="1340768"/>
            <a:chExt cx="2232248" cy="1800200"/>
          </a:xfrm>
        </p:grpSpPr>
        <p:sp>
          <p:nvSpPr>
            <p:cNvPr id="63" name="Obdélník 62"/>
            <p:cNvSpPr/>
            <p:nvPr/>
          </p:nvSpPr>
          <p:spPr>
            <a:xfrm>
              <a:off x="4283968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cxnSp>
          <p:nvCxnSpPr>
            <p:cNvPr id="64" name="Přímá spojnice se šipkou 63"/>
            <p:cNvCxnSpPr>
              <a:endCxn id="63" idx="1"/>
            </p:cNvCxnSpPr>
            <p:nvPr/>
          </p:nvCxnSpPr>
          <p:spPr>
            <a:xfrm>
              <a:off x="2987824" y="2672916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ravoúhlá spojnice 64"/>
            <p:cNvCxnSpPr/>
            <p:nvPr/>
          </p:nvCxnSpPr>
          <p:spPr>
            <a:xfrm flipH="1" flipV="1">
              <a:off x="2987824" y="1708595"/>
              <a:ext cx="2232248" cy="1000325"/>
            </a:xfrm>
            <a:prstGeom prst="bentConnector3">
              <a:avLst>
                <a:gd name="adj1" fmla="val -10241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ovéPole 73"/>
            <p:cNvSpPr txBox="1"/>
            <p:nvPr/>
          </p:nvSpPr>
          <p:spPr>
            <a:xfrm>
              <a:off x="3217860" y="226758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3131840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76" name="Skupina 75"/>
          <p:cNvGrpSpPr/>
          <p:nvPr/>
        </p:nvGrpSpPr>
        <p:grpSpPr>
          <a:xfrm>
            <a:off x="5364088" y="4175792"/>
            <a:ext cx="2232248" cy="1368152"/>
            <a:chOff x="2987824" y="4293096"/>
            <a:chExt cx="2232248" cy="1368152"/>
          </a:xfrm>
        </p:grpSpPr>
        <p:sp>
          <p:nvSpPr>
            <p:cNvPr id="77" name="Obdélník 76"/>
            <p:cNvSpPr/>
            <p:nvPr/>
          </p:nvSpPr>
          <p:spPr>
            <a:xfrm>
              <a:off x="4283968" y="4293096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1/R</a:t>
              </a:r>
              <a:endParaRPr lang="cs-CZ" dirty="0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>
              <a:off x="2987824" y="476114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ravoúhlá spojnice 78"/>
            <p:cNvCxnSpPr/>
            <p:nvPr/>
          </p:nvCxnSpPr>
          <p:spPr>
            <a:xfrm rot="10800000" flipV="1">
              <a:off x="2987824" y="4805502"/>
              <a:ext cx="2232248" cy="855746"/>
            </a:xfrm>
            <a:prstGeom prst="bentConnector3">
              <a:avLst>
                <a:gd name="adj1" fmla="val -202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3371490" y="52637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3347864" y="442782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572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grpSp>
        <p:nvGrpSpPr>
          <p:cNvPr id="415745" name="Skupina 415744"/>
          <p:cNvGrpSpPr/>
          <p:nvPr/>
        </p:nvGrpSpPr>
        <p:grpSpPr>
          <a:xfrm>
            <a:off x="1183710" y="2645614"/>
            <a:ext cx="2241346" cy="801380"/>
            <a:chOff x="6156176" y="4221088"/>
            <a:chExt cx="2241346" cy="801380"/>
          </a:xfrm>
        </p:grpSpPr>
        <p:sp>
          <p:nvSpPr>
            <p:cNvPr id="31" name="TextovéPole 30"/>
            <p:cNvSpPr txBox="1"/>
            <p:nvPr/>
          </p:nvSpPr>
          <p:spPr>
            <a:xfrm>
              <a:off x="7956376" y="4345940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C</a:t>
              </a:r>
              <a:endParaRPr lang="cs-CZ" sz="2800" b="1" dirty="0"/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6156176" y="4581128"/>
              <a:ext cx="1774848" cy="155639"/>
              <a:chOff x="1814392" y="3100318"/>
              <a:chExt cx="1821504" cy="216328"/>
            </a:xfrm>
          </p:grpSpPr>
          <p:cxnSp>
            <p:nvCxnSpPr>
              <p:cNvPr id="33" name="Přímá spojnice 32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ravoúhlý trojúhelník 33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Přímá spojnice 34"/>
            <p:cNvCxnSpPr/>
            <p:nvPr/>
          </p:nvCxnSpPr>
          <p:spPr>
            <a:xfrm>
              <a:off x="6156176" y="429309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Skupina 49"/>
            <p:cNvGrpSpPr/>
            <p:nvPr/>
          </p:nvGrpSpPr>
          <p:grpSpPr>
            <a:xfrm>
              <a:off x="6228184" y="4221088"/>
              <a:ext cx="1472981" cy="369332"/>
              <a:chOff x="1814392" y="2699628"/>
              <a:chExt cx="1472981" cy="369332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52" name="Přímá spojnice se šipkou 51"/>
              <p:cNvCxnSpPr>
                <a:stCxn id="51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5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Skupina 65"/>
            <p:cNvGrpSpPr/>
            <p:nvPr/>
          </p:nvGrpSpPr>
          <p:grpSpPr>
            <a:xfrm>
              <a:off x="6300192" y="4653136"/>
              <a:ext cx="1472981" cy="369332"/>
              <a:chOff x="1814392" y="2699628"/>
              <a:chExt cx="1472981" cy="369332"/>
            </a:xfrm>
          </p:grpSpPr>
          <p:sp>
            <p:nvSpPr>
              <p:cNvPr id="67" name="TextovéPole 66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8" name="Přímá spojnice se šipkou 67"/>
              <p:cNvCxnSpPr>
                <a:stCxn id="67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endCxn id="6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ovéPole 24"/>
          <p:cNvSpPr txBox="1"/>
          <p:nvPr/>
        </p:nvSpPr>
        <p:spPr>
          <a:xfrm>
            <a:off x="908695" y="184307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Kapacitor</a:t>
            </a:r>
            <a:endParaRPr lang="cs-CZ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363906" y="4581128"/>
            <a:ext cx="2385362" cy="873388"/>
            <a:chOff x="1436100" y="2708920"/>
            <a:chExt cx="2385362" cy="87338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380316" y="2838711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C</a:t>
              </a:r>
              <a:endParaRPr lang="cs-CZ" sz="2800" b="1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1436100" y="3100321"/>
              <a:ext cx="1774848" cy="155639"/>
              <a:chOff x="1814392" y="3100318"/>
              <a:chExt cx="1821504" cy="216328"/>
            </a:xfrm>
          </p:grpSpPr>
          <p:cxnSp>
            <p:nvCxnSpPr>
              <p:cNvPr id="28" name="Přímá spojnice 27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ravoúhlý trojúhelník 28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0" name="Přímá spojnice 29"/>
            <p:cNvCxnSpPr/>
            <p:nvPr/>
          </p:nvCxnSpPr>
          <p:spPr>
            <a:xfrm>
              <a:off x="3210948" y="285293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/>
            <p:cNvGrpSpPr/>
            <p:nvPr/>
          </p:nvGrpSpPr>
          <p:grpSpPr>
            <a:xfrm>
              <a:off x="1619303" y="2708920"/>
              <a:ext cx="1472981" cy="369332"/>
              <a:chOff x="1814392" y="2699628"/>
              <a:chExt cx="1472981" cy="369332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4" name="Přímá spojnice se šipkou 43"/>
              <p:cNvCxnSpPr>
                <a:stCxn id="43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43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Skupina 69"/>
            <p:cNvGrpSpPr/>
            <p:nvPr/>
          </p:nvGrpSpPr>
          <p:grpSpPr>
            <a:xfrm>
              <a:off x="1580116" y="3212976"/>
              <a:ext cx="1472981" cy="369332"/>
              <a:chOff x="1814392" y="2699628"/>
              <a:chExt cx="1472981" cy="369332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72" name="Přímá spojnice se šipkou 71"/>
              <p:cNvCxnSpPr>
                <a:stCxn id="71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>
                <a:endCxn id="7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Skupina 81"/>
          <p:cNvGrpSpPr/>
          <p:nvPr/>
        </p:nvGrpSpPr>
        <p:grpSpPr>
          <a:xfrm>
            <a:off x="4676721" y="1462128"/>
            <a:ext cx="3312368" cy="1800200"/>
            <a:chOff x="179512" y="1340768"/>
            <a:chExt cx="3312368" cy="1800200"/>
          </a:xfrm>
        </p:grpSpPr>
        <p:sp>
          <p:nvSpPr>
            <p:cNvPr id="83" name="Obdélník 82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1/C</a:t>
              </a:r>
              <a:endParaRPr lang="cs-CZ" dirty="0"/>
            </a:p>
          </p:txBody>
        </p:sp>
        <p:cxnSp>
          <p:nvCxnSpPr>
            <p:cNvPr id="84" name="Přímá spojnice se šipkou 83"/>
            <p:cNvCxnSpPr>
              <a:endCxn id="83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ravoúhlá spojnice 84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179512" y="220875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1475656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88" name="Obdélník 87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9" name="Volný tvar 88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90" name="Přímá spojnice se šipkou 89"/>
            <p:cNvCxnSpPr>
              <a:endCxn id="88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Skupina 90"/>
          <p:cNvGrpSpPr/>
          <p:nvPr/>
        </p:nvGrpSpPr>
        <p:grpSpPr>
          <a:xfrm>
            <a:off x="4499992" y="4365104"/>
            <a:ext cx="4111494" cy="1385763"/>
            <a:chOff x="4586943" y="1471819"/>
            <a:chExt cx="4111494" cy="1385763"/>
          </a:xfrm>
        </p:grpSpPr>
        <p:cxnSp>
          <p:nvCxnSpPr>
            <p:cNvPr id="92" name="Pravoúhlá spojnice 91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94" name="Obdélník 93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95" name="Přímá spojnice se šipkou 94"/>
              <p:cNvCxnSpPr>
                <a:stCxn id="98" idx="3"/>
                <a:endCxn id="94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ovéPole 95"/>
              <p:cNvSpPr txBox="1"/>
              <p:nvPr/>
            </p:nvSpPr>
            <p:spPr>
              <a:xfrm>
                <a:off x="5624688" y="248825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5089571" y="151656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98" name="Obdélník 97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cxnSp>
            <p:nvCxnSpPr>
              <p:cNvPr id="99" name="Přímá spojnice se šipkou 98"/>
              <p:cNvCxnSpPr>
                <a:endCxn id="98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6894911" y="1525435"/>
                <a:ext cx="1003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C*</a:t>
                </a:r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812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grpSp>
        <p:nvGrpSpPr>
          <p:cNvPr id="415745" name="Skupina 415744"/>
          <p:cNvGrpSpPr/>
          <p:nvPr/>
        </p:nvGrpSpPr>
        <p:grpSpPr>
          <a:xfrm>
            <a:off x="1187624" y="4941168"/>
            <a:ext cx="2231728" cy="801380"/>
            <a:chOff x="6156176" y="4221088"/>
            <a:chExt cx="2231728" cy="801380"/>
          </a:xfrm>
        </p:grpSpPr>
        <p:sp>
          <p:nvSpPr>
            <p:cNvPr id="31" name="TextovéPole 30"/>
            <p:cNvSpPr txBox="1"/>
            <p:nvPr/>
          </p:nvSpPr>
          <p:spPr>
            <a:xfrm>
              <a:off x="7956376" y="4345940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L</a:t>
              </a:r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6156176" y="4581128"/>
              <a:ext cx="1774848" cy="155639"/>
              <a:chOff x="1814392" y="3100318"/>
              <a:chExt cx="1821504" cy="216328"/>
            </a:xfrm>
          </p:grpSpPr>
          <p:cxnSp>
            <p:nvCxnSpPr>
              <p:cNvPr id="33" name="Přímá spojnice 32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ravoúhlý trojúhelník 33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Přímá spojnice 34"/>
            <p:cNvCxnSpPr/>
            <p:nvPr/>
          </p:nvCxnSpPr>
          <p:spPr>
            <a:xfrm>
              <a:off x="6156176" y="429309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Skupina 49"/>
            <p:cNvGrpSpPr/>
            <p:nvPr/>
          </p:nvGrpSpPr>
          <p:grpSpPr>
            <a:xfrm>
              <a:off x="6228184" y="4221088"/>
              <a:ext cx="1472981" cy="369332"/>
              <a:chOff x="1814392" y="2699628"/>
              <a:chExt cx="1472981" cy="369332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52" name="Přímá spojnice se šipkou 51"/>
              <p:cNvCxnSpPr>
                <a:stCxn id="51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5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Skupina 65"/>
            <p:cNvGrpSpPr/>
            <p:nvPr/>
          </p:nvGrpSpPr>
          <p:grpSpPr>
            <a:xfrm>
              <a:off x="6300192" y="4653136"/>
              <a:ext cx="1472981" cy="369332"/>
              <a:chOff x="1814392" y="2699628"/>
              <a:chExt cx="1472981" cy="369332"/>
            </a:xfrm>
          </p:grpSpPr>
          <p:sp>
            <p:nvSpPr>
              <p:cNvPr id="67" name="TextovéPole 66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8" name="Přímá spojnice se šipkou 67"/>
              <p:cNvCxnSpPr>
                <a:stCxn id="67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endCxn id="6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ovéPole 24"/>
          <p:cNvSpPr txBox="1"/>
          <p:nvPr/>
        </p:nvSpPr>
        <p:spPr>
          <a:xfrm>
            <a:off x="908695" y="184307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Induktor</a:t>
            </a:r>
            <a:endParaRPr lang="cs-CZ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103343" y="2460785"/>
            <a:ext cx="2375744" cy="873388"/>
            <a:chOff x="1436100" y="2708920"/>
            <a:chExt cx="2375744" cy="87338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380316" y="2838711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L</a:t>
              </a: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1436100" y="3100321"/>
              <a:ext cx="1774848" cy="155639"/>
              <a:chOff x="1814392" y="3100318"/>
              <a:chExt cx="1821504" cy="216328"/>
            </a:xfrm>
          </p:grpSpPr>
          <p:cxnSp>
            <p:nvCxnSpPr>
              <p:cNvPr id="28" name="Přímá spojnice 27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ravoúhlý trojúhelník 28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0" name="Přímá spojnice 29"/>
            <p:cNvCxnSpPr/>
            <p:nvPr/>
          </p:nvCxnSpPr>
          <p:spPr>
            <a:xfrm>
              <a:off x="3210948" y="285293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/>
            <p:cNvGrpSpPr/>
            <p:nvPr/>
          </p:nvGrpSpPr>
          <p:grpSpPr>
            <a:xfrm>
              <a:off x="1619303" y="2708920"/>
              <a:ext cx="1472981" cy="369332"/>
              <a:chOff x="1814392" y="2699628"/>
              <a:chExt cx="1472981" cy="369332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4" name="Přímá spojnice se šipkou 43"/>
              <p:cNvCxnSpPr>
                <a:stCxn id="43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43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Skupina 69"/>
            <p:cNvGrpSpPr/>
            <p:nvPr/>
          </p:nvGrpSpPr>
          <p:grpSpPr>
            <a:xfrm>
              <a:off x="1580116" y="3212976"/>
              <a:ext cx="1472981" cy="369332"/>
              <a:chOff x="1814392" y="2699628"/>
              <a:chExt cx="1472981" cy="369332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72" name="Přímá spojnice se šipkou 71"/>
              <p:cNvCxnSpPr>
                <a:stCxn id="71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>
                <a:endCxn id="7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Skupina 53"/>
          <p:cNvGrpSpPr/>
          <p:nvPr/>
        </p:nvGrpSpPr>
        <p:grpSpPr>
          <a:xfrm>
            <a:off x="4418640" y="1844824"/>
            <a:ext cx="3312368" cy="1800200"/>
            <a:chOff x="179512" y="1340768"/>
            <a:chExt cx="3312368" cy="1800200"/>
          </a:xfrm>
        </p:grpSpPr>
        <p:sp>
          <p:nvSpPr>
            <p:cNvPr id="55" name="Obdélník 5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1/L</a:t>
              </a:r>
              <a:endParaRPr lang="cs-CZ" dirty="0"/>
            </a:p>
          </p:txBody>
        </p:sp>
        <p:cxnSp>
          <p:nvCxnSpPr>
            <p:cNvPr id="56" name="Přímá spojnice se šipkou 55"/>
            <p:cNvCxnSpPr>
              <a:endCxn id="5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ravoúhlá spojnice 5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ovéPole 57"/>
            <p:cNvSpPr txBox="1"/>
            <p:nvPr/>
          </p:nvSpPr>
          <p:spPr>
            <a:xfrm>
              <a:off x="179512" y="2208757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475656" y="13407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62" name="Přímá spojnice se šipkou 61"/>
            <p:cNvCxnSpPr>
              <a:endCxn id="6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Skupina 62"/>
          <p:cNvGrpSpPr/>
          <p:nvPr/>
        </p:nvGrpSpPr>
        <p:grpSpPr>
          <a:xfrm>
            <a:off x="4492954" y="4869160"/>
            <a:ext cx="4111494" cy="1385763"/>
            <a:chOff x="4586943" y="1471819"/>
            <a:chExt cx="4111494" cy="1385763"/>
          </a:xfrm>
        </p:grpSpPr>
        <p:cxnSp>
          <p:nvCxnSpPr>
            <p:cNvPr id="64" name="Pravoúhlá spojnice 6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Skupina 6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74" name="Obdélník 73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75" name="Přímá spojnice se šipkou 74"/>
              <p:cNvCxnSpPr>
                <a:stCxn id="78" idx="3"/>
                <a:endCxn id="74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ovéPole 75"/>
              <p:cNvSpPr txBox="1"/>
              <p:nvPr/>
            </p:nvSpPr>
            <p:spPr>
              <a:xfrm>
                <a:off x="5624688" y="2488250"/>
                <a:ext cx="64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5089571" y="1516567"/>
                <a:ext cx="53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78" name="Obdélník 77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L</a:t>
                </a:r>
                <a:endParaRPr lang="cs-CZ" dirty="0"/>
              </a:p>
            </p:txBody>
          </p:sp>
          <p:cxnSp>
            <p:nvCxnSpPr>
              <p:cNvPr id="79" name="Přímá spojnice se šipkou 78"/>
              <p:cNvCxnSpPr>
                <a:endCxn id="78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ovéPole 79"/>
              <p:cNvSpPr txBox="1"/>
              <p:nvPr/>
            </p:nvSpPr>
            <p:spPr>
              <a:xfrm>
                <a:off x="6894911" y="1525435"/>
                <a:ext cx="75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L*</a:t>
                </a:r>
                <a:r>
                  <a:rPr lang="cs-CZ" dirty="0" err="1" smtClean="0"/>
                  <a:t>flow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298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9084" y="111545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dvoubrany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08695" y="1843073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Transformátor</a:t>
            </a:r>
            <a:endParaRPr lang="cs-CZ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07504" y="2816864"/>
            <a:ext cx="4389440" cy="900168"/>
            <a:chOff x="1103343" y="2434005"/>
            <a:chExt cx="4389440" cy="90016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047559" y="2590576"/>
              <a:ext cx="6703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TF</a:t>
              </a:r>
              <a:endParaRPr lang="cs-CZ" sz="2800" b="1" dirty="0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103343" y="2460785"/>
              <a:ext cx="1774848" cy="873388"/>
              <a:chOff x="1103343" y="2460785"/>
              <a:chExt cx="1774848" cy="873388"/>
            </a:xfrm>
          </p:grpSpPr>
          <p:grpSp>
            <p:nvGrpSpPr>
              <p:cNvPr id="27" name="Skupina 26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Pravoúhlý trojúhelník 2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0" name="Přímá spojnice 29"/>
              <p:cNvCxnSpPr/>
              <p:nvPr/>
            </p:nvCxnSpPr>
            <p:spPr>
              <a:xfrm>
                <a:off x="2878191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Skupina 41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43" name="TextovéPole 42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44" name="Přímá spojnice se šipkou 43"/>
                <p:cNvCxnSpPr>
                  <a:stCxn id="43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/>
                <p:cNvCxnSpPr>
                  <a:endCxn id="43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Skupina 69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71" name="TextovéPole 70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72" name="Přímá spojnice se šipkou 71"/>
                <p:cNvCxnSpPr>
                  <a:stCxn id="71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/>
                <p:cNvCxnSpPr>
                  <a:endCxn id="7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Skupina 80"/>
            <p:cNvGrpSpPr/>
            <p:nvPr/>
          </p:nvGrpSpPr>
          <p:grpSpPr>
            <a:xfrm>
              <a:off x="3717935" y="2434005"/>
              <a:ext cx="1774848" cy="873388"/>
              <a:chOff x="1103343" y="2460785"/>
              <a:chExt cx="1774848" cy="873388"/>
            </a:xfrm>
          </p:grpSpPr>
          <p:grpSp>
            <p:nvGrpSpPr>
              <p:cNvPr id="82" name="Skupina 81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92" name="Přímá spojnice 91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Pravoúhlý trojúhelník 92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83" name="Přímá spojnice 82"/>
              <p:cNvCxnSpPr/>
              <p:nvPr/>
            </p:nvCxnSpPr>
            <p:spPr>
              <a:xfrm>
                <a:off x="2878191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Skupina 83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9" name="TextovéPole 88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90" name="Přímá spojnice se šipkou 89"/>
                <p:cNvCxnSpPr>
                  <a:stCxn id="89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nice 90"/>
                <p:cNvCxnSpPr>
                  <a:endCxn id="89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Skupina 84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6" name="TextovéPole 85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87" name="Přímá spojnice se šipkou 86"/>
                <p:cNvCxnSpPr>
                  <a:stCxn id="86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nice 87"/>
                <p:cNvCxnSpPr>
                  <a:endCxn id="86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Skupina 11"/>
          <p:cNvGrpSpPr/>
          <p:nvPr/>
        </p:nvGrpSpPr>
        <p:grpSpPr>
          <a:xfrm>
            <a:off x="107504" y="5445224"/>
            <a:ext cx="4599523" cy="887616"/>
            <a:chOff x="1176399" y="5781744"/>
            <a:chExt cx="4599523" cy="887616"/>
          </a:xfrm>
        </p:grpSpPr>
        <p:grpSp>
          <p:nvGrpSpPr>
            <p:cNvPr id="415745" name="Skupina 415744"/>
            <p:cNvGrpSpPr/>
            <p:nvPr/>
          </p:nvGrpSpPr>
          <p:grpSpPr>
            <a:xfrm>
              <a:off x="1176399" y="5781744"/>
              <a:ext cx="2470576" cy="801380"/>
              <a:chOff x="6156176" y="4221088"/>
              <a:chExt cx="2470576" cy="801380"/>
            </a:xfrm>
          </p:grpSpPr>
          <p:sp>
            <p:nvSpPr>
              <p:cNvPr id="31" name="TextovéPole 30"/>
              <p:cNvSpPr txBox="1"/>
              <p:nvPr/>
            </p:nvSpPr>
            <p:spPr>
              <a:xfrm>
                <a:off x="7956376" y="4345940"/>
                <a:ext cx="670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 smtClean="0"/>
                  <a:t>TF</a:t>
                </a:r>
                <a:endParaRPr lang="cs-CZ" sz="2800" b="1" dirty="0"/>
              </a:p>
            </p:txBody>
          </p:sp>
          <p:grpSp>
            <p:nvGrpSpPr>
              <p:cNvPr id="32" name="Skupina 31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33" name="Přímá spojnice 32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Pravoúhlý trojúhelník 33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5" name="Přímá spojnice 34"/>
              <p:cNvCxnSpPr/>
              <p:nvPr/>
            </p:nvCxnSpPr>
            <p:spPr>
              <a:xfrm>
                <a:off x="6156176" y="429309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Skupina 4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51" name="TextovéPole 50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52" name="Přímá spojnice se šipkou 51"/>
                <p:cNvCxnSpPr>
                  <a:stCxn id="51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>
                  <a:endCxn id="5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Skupina 65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67" name="TextovéPole 66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68" name="Přímá spojnice se šipkou 67"/>
                <p:cNvCxnSpPr>
                  <a:stCxn id="67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>
                  <a:endCxn id="67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Skupina 95"/>
            <p:cNvGrpSpPr/>
            <p:nvPr/>
          </p:nvGrpSpPr>
          <p:grpSpPr>
            <a:xfrm>
              <a:off x="3790991" y="5867980"/>
              <a:ext cx="1984931" cy="801380"/>
              <a:chOff x="6156176" y="4221088"/>
              <a:chExt cx="1984931" cy="801380"/>
            </a:xfrm>
          </p:grpSpPr>
          <p:sp>
            <p:nvSpPr>
              <p:cNvPr id="97" name="TextovéPole 96"/>
              <p:cNvSpPr txBox="1"/>
              <p:nvPr/>
            </p:nvSpPr>
            <p:spPr>
              <a:xfrm>
                <a:off x="7956376" y="4345940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sz="2800" b="1" dirty="0"/>
              </a:p>
            </p:txBody>
          </p:sp>
          <p:grpSp>
            <p:nvGrpSpPr>
              <p:cNvPr id="98" name="Skupina 97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108" name="Přímá spojnice 10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Pravoúhlý trojúhelník 10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99" name="Přímá spojnice 98"/>
              <p:cNvCxnSpPr/>
              <p:nvPr/>
            </p:nvCxnSpPr>
            <p:spPr>
              <a:xfrm>
                <a:off x="6156176" y="429309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Skupina 9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5" name="TextovéPole 104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106" name="Přímá spojnice se šipkou 105"/>
                <p:cNvCxnSpPr>
                  <a:stCxn id="105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/>
                <p:cNvCxnSpPr>
                  <a:endCxn id="105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Skupina 100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2" name="TextovéPole 101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103" name="Přímá spojnice se šipkou 102"/>
                <p:cNvCxnSpPr>
                  <a:stCxn id="102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>
                  <a:endCxn id="102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Skupina 9"/>
          <p:cNvGrpSpPr/>
          <p:nvPr/>
        </p:nvGrpSpPr>
        <p:grpSpPr>
          <a:xfrm>
            <a:off x="4645244" y="2433126"/>
            <a:ext cx="4351345" cy="1705783"/>
            <a:chOff x="6637751" y="2803337"/>
            <a:chExt cx="4351345" cy="1705783"/>
          </a:xfrm>
        </p:grpSpPr>
        <p:cxnSp>
          <p:nvCxnSpPr>
            <p:cNvPr id="111" name="Přímá spojnice se šipkou 110"/>
            <p:cNvCxnSpPr/>
            <p:nvPr/>
          </p:nvCxnSpPr>
          <p:spPr>
            <a:xfrm>
              <a:off x="6637751" y="4113076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bdélník 111"/>
            <p:cNvSpPr/>
            <p:nvPr/>
          </p:nvSpPr>
          <p:spPr>
            <a:xfrm>
              <a:off x="8293935" y="3717032"/>
              <a:ext cx="864096" cy="792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n</a:t>
              </a:r>
              <a:endParaRPr lang="cs-CZ" dirty="0"/>
            </a:p>
          </p:txBody>
        </p:sp>
        <p:cxnSp>
          <p:nvCxnSpPr>
            <p:cNvPr id="114" name="Přímá spojnice se šipkou 113"/>
            <p:cNvCxnSpPr/>
            <p:nvPr/>
          </p:nvCxnSpPr>
          <p:spPr>
            <a:xfrm>
              <a:off x="9194543" y="4149080"/>
              <a:ext cx="1691680" cy="92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ovéPole 116"/>
            <p:cNvSpPr txBox="1"/>
            <p:nvPr/>
          </p:nvSpPr>
          <p:spPr>
            <a:xfrm>
              <a:off x="6637751" y="377974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=flow</a:t>
              </a:r>
              <a:r>
                <a:rPr lang="cs-CZ" baseline="-25000" dirty="0" smtClean="0"/>
                <a:t>2</a:t>
              </a:r>
              <a:r>
                <a:rPr lang="cs-CZ" dirty="0" smtClean="0"/>
                <a:t>*n</a:t>
              </a:r>
              <a:endParaRPr lang="cs-CZ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9273204" y="37890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6646135" y="2803337"/>
              <a:ext cx="4342961" cy="792088"/>
              <a:chOff x="6637751" y="4653136"/>
              <a:chExt cx="4342961" cy="792088"/>
            </a:xfrm>
          </p:grpSpPr>
          <p:sp>
            <p:nvSpPr>
              <p:cNvPr id="113" name="Obdélník 112"/>
              <p:cNvSpPr/>
              <p:nvPr/>
            </p:nvSpPr>
            <p:spPr>
              <a:xfrm>
                <a:off x="8221927" y="4653136"/>
                <a:ext cx="864096" cy="7920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dirty="0" smtClean="0"/>
                  <a:t>n</a:t>
                </a:r>
                <a:endParaRPr lang="cs-CZ" dirty="0"/>
              </a:p>
            </p:txBody>
          </p:sp>
          <p:cxnSp>
            <p:nvCxnSpPr>
              <p:cNvPr id="115" name="Přímá spojnice se šipkou 114"/>
              <p:cNvCxnSpPr>
                <a:endCxn id="113" idx="3"/>
              </p:cNvCxnSpPr>
              <p:nvPr/>
            </p:nvCxnSpPr>
            <p:spPr>
              <a:xfrm flipH="1" flipV="1">
                <a:off x="9086023" y="5049180"/>
                <a:ext cx="1894689" cy="12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se šipkou 115"/>
              <p:cNvCxnSpPr/>
              <p:nvPr/>
            </p:nvCxnSpPr>
            <p:spPr>
              <a:xfrm flipH="1">
                <a:off x="6637751" y="5085184"/>
                <a:ext cx="1584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ovéPole 118"/>
              <p:cNvSpPr txBox="1"/>
              <p:nvPr/>
            </p:nvSpPr>
            <p:spPr>
              <a:xfrm>
                <a:off x="9086023" y="4668811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=effort</a:t>
                </a:r>
                <a:r>
                  <a:rPr lang="cs-CZ" baseline="-25000" dirty="0" smtClean="0"/>
                  <a:t>1</a:t>
                </a:r>
                <a:r>
                  <a:rPr lang="cs-CZ" dirty="0"/>
                  <a:t>*</a:t>
                </a:r>
                <a:r>
                  <a:rPr lang="cs-CZ" dirty="0" smtClean="0"/>
                  <a:t>n</a:t>
                </a:r>
                <a:endParaRPr lang="cs-CZ" dirty="0"/>
              </a:p>
            </p:txBody>
          </p:sp>
          <p:sp>
            <p:nvSpPr>
              <p:cNvPr id="120" name="TextovéPole 119"/>
              <p:cNvSpPr txBox="1"/>
              <p:nvPr/>
            </p:nvSpPr>
            <p:spPr>
              <a:xfrm>
                <a:off x="6646135" y="471585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</p:grpSp>
      </p:grpSp>
      <p:grpSp>
        <p:nvGrpSpPr>
          <p:cNvPr id="133" name="Skupina 132"/>
          <p:cNvGrpSpPr/>
          <p:nvPr/>
        </p:nvGrpSpPr>
        <p:grpSpPr>
          <a:xfrm>
            <a:off x="4499992" y="5138318"/>
            <a:ext cx="4405503" cy="1656184"/>
            <a:chOff x="6516216" y="332656"/>
            <a:chExt cx="4405503" cy="1656184"/>
          </a:xfrm>
        </p:grpSpPr>
        <p:cxnSp>
          <p:nvCxnSpPr>
            <p:cNvPr id="134" name="Přímá spojnice se šipkou 133"/>
            <p:cNvCxnSpPr>
              <a:stCxn id="141" idx="1"/>
            </p:cNvCxnSpPr>
            <p:nvPr/>
          </p:nvCxnSpPr>
          <p:spPr>
            <a:xfrm flipH="1" flipV="1">
              <a:off x="6660232" y="717663"/>
              <a:ext cx="1728192" cy="11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Skupina 134"/>
            <p:cNvGrpSpPr/>
            <p:nvPr/>
          </p:nvGrpSpPr>
          <p:grpSpPr>
            <a:xfrm>
              <a:off x="6516216" y="332656"/>
              <a:ext cx="4405503" cy="1656184"/>
              <a:chOff x="6516216" y="332656"/>
              <a:chExt cx="4405503" cy="1656184"/>
            </a:xfrm>
          </p:grpSpPr>
          <p:cxnSp>
            <p:nvCxnSpPr>
              <p:cNvPr id="136" name="Přímá spojnice se šipkou 135"/>
              <p:cNvCxnSpPr/>
              <p:nvPr/>
            </p:nvCxnSpPr>
            <p:spPr>
              <a:xfrm>
                <a:off x="9230039" y="1628800"/>
                <a:ext cx="1691680" cy="92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Skupina 136"/>
              <p:cNvGrpSpPr/>
              <p:nvPr/>
            </p:nvGrpSpPr>
            <p:grpSpPr>
              <a:xfrm>
                <a:off x="6516216" y="332656"/>
                <a:ext cx="4317147" cy="1656184"/>
                <a:chOff x="6516216" y="332656"/>
                <a:chExt cx="4317147" cy="1656184"/>
              </a:xfrm>
            </p:grpSpPr>
            <p:sp>
              <p:nvSpPr>
                <p:cNvPr id="138" name="TextovéPole 137"/>
                <p:cNvSpPr txBox="1"/>
                <p:nvPr/>
              </p:nvSpPr>
              <p:spPr>
                <a:xfrm>
                  <a:off x="6516216" y="375591"/>
                  <a:ext cx="18565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/n</a:t>
                  </a:r>
                  <a:endParaRPr lang="cs-CZ" baseline="-25000" dirty="0"/>
                </a:p>
              </p:txBody>
            </p:sp>
            <p:cxnSp>
              <p:nvCxnSpPr>
                <p:cNvPr id="139" name="Přímá spojnice se šipkou 138"/>
                <p:cNvCxnSpPr>
                  <a:endCxn id="140" idx="1"/>
                </p:cNvCxnSpPr>
                <p:nvPr/>
              </p:nvCxnSpPr>
              <p:spPr>
                <a:xfrm>
                  <a:off x="6637751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bdélník 139"/>
                <p:cNvSpPr/>
                <p:nvPr/>
              </p:nvSpPr>
              <p:spPr>
                <a:xfrm>
                  <a:off x="8365943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1/n</a:t>
                  </a:r>
                  <a:endParaRPr lang="cs-CZ" dirty="0"/>
                </a:p>
              </p:txBody>
            </p:sp>
            <p:sp>
              <p:nvSpPr>
                <p:cNvPr id="141" name="Obdélník 140"/>
                <p:cNvSpPr/>
                <p:nvPr/>
              </p:nvSpPr>
              <p:spPr>
                <a:xfrm>
                  <a:off x="8388424" y="3326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1/n</a:t>
                  </a:r>
                  <a:endParaRPr lang="cs-CZ" dirty="0"/>
                </a:p>
              </p:txBody>
            </p:sp>
            <p:cxnSp>
              <p:nvCxnSpPr>
                <p:cNvPr id="142" name="Přímá spojnice se šipkou 141"/>
                <p:cNvCxnSpPr/>
                <p:nvPr/>
              </p:nvCxnSpPr>
              <p:spPr>
                <a:xfrm flipH="1">
                  <a:off x="9252520" y="753667"/>
                  <a:ext cx="1512168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TextovéPole 142"/>
                <p:cNvSpPr txBox="1"/>
                <p:nvPr/>
              </p:nvSpPr>
              <p:spPr>
                <a:xfrm>
                  <a:off x="7285823" y="1259468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  <a:r>
                    <a:rPr lang="cs-CZ" dirty="0" smtClean="0"/>
                    <a:t>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44" name="TextovéPole 143"/>
                <p:cNvSpPr txBox="1"/>
                <p:nvPr/>
              </p:nvSpPr>
              <p:spPr>
                <a:xfrm>
                  <a:off x="9230039" y="1268760"/>
                  <a:ext cx="16033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=flow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/n</a:t>
                  </a:r>
                  <a:endParaRPr lang="cs-CZ" baseline="-25000" dirty="0"/>
                </a:p>
              </p:txBody>
            </p:sp>
            <p:sp>
              <p:nvSpPr>
                <p:cNvPr id="145" name="TextovéPole 144"/>
                <p:cNvSpPr txBox="1"/>
                <p:nvPr/>
              </p:nvSpPr>
              <p:spPr>
                <a:xfrm>
                  <a:off x="9642831" y="348331"/>
                  <a:ext cx="83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endParaRPr lang="cs-CZ" baseline="-25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6244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9084" y="111545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dvoubrany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08695" y="184307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Gyrátor</a:t>
            </a:r>
            <a:endParaRPr lang="cs-CZ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07504" y="2816864"/>
            <a:ext cx="4389440" cy="900168"/>
            <a:chOff x="1103343" y="2434005"/>
            <a:chExt cx="4389440" cy="90016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047559" y="2590576"/>
              <a:ext cx="737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GY</a:t>
              </a:r>
              <a:endParaRPr lang="cs-CZ" sz="2800" b="1" dirty="0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103343" y="2460785"/>
              <a:ext cx="1774848" cy="873388"/>
              <a:chOff x="1103343" y="2460785"/>
              <a:chExt cx="1774848" cy="873388"/>
            </a:xfrm>
          </p:grpSpPr>
          <p:grpSp>
            <p:nvGrpSpPr>
              <p:cNvPr id="27" name="Skupina 26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Pravoúhlý trojúhelník 2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0" name="Přímá spojnice 29"/>
              <p:cNvCxnSpPr/>
              <p:nvPr/>
            </p:nvCxnSpPr>
            <p:spPr>
              <a:xfrm>
                <a:off x="1103343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Skupina 41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43" name="TextovéPole 42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44" name="Přímá spojnice se šipkou 43"/>
                <p:cNvCxnSpPr>
                  <a:stCxn id="43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/>
                <p:cNvCxnSpPr>
                  <a:endCxn id="43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Skupina 69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71" name="TextovéPole 70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72" name="Přímá spojnice se šipkou 71"/>
                <p:cNvCxnSpPr>
                  <a:stCxn id="71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/>
                <p:cNvCxnSpPr>
                  <a:endCxn id="7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Skupina 80"/>
            <p:cNvGrpSpPr/>
            <p:nvPr/>
          </p:nvGrpSpPr>
          <p:grpSpPr>
            <a:xfrm>
              <a:off x="3717935" y="2434005"/>
              <a:ext cx="1774848" cy="873388"/>
              <a:chOff x="1103343" y="2460785"/>
              <a:chExt cx="1774848" cy="873388"/>
            </a:xfrm>
          </p:grpSpPr>
          <p:grpSp>
            <p:nvGrpSpPr>
              <p:cNvPr id="82" name="Skupina 81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92" name="Přímá spojnice 91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Pravoúhlý trojúhelník 92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83" name="Přímá spojnice 82"/>
              <p:cNvCxnSpPr/>
              <p:nvPr/>
            </p:nvCxnSpPr>
            <p:spPr>
              <a:xfrm>
                <a:off x="2878191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Skupina 83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9" name="TextovéPole 88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90" name="Přímá spojnice se šipkou 89"/>
                <p:cNvCxnSpPr>
                  <a:stCxn id="89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nice 90"/>
                <p:cNvCxnSpPr>
                  <a:endCxn id="89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Skupina 84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6" name="TextovéPole 85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87" name="Přímá spojnice se šipkou 86"/>
                <p:cNvCxnSpPr>
                  <a:stCxn id="86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nice 87"/>
                <p:cNvCxnSpPr>
                  <a:endCxn id="86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Skupina 11"/>
          <p:cNvGrpSpPr/>
          <p:nvPr/>
        </p:nvGrpSpPr>
        <p:grpSpPr>
          <a:xfrm>
            <a:off x="-36512" y="5474114"/>
            <a:ext cx="4599523" cy="887616"/>
            <a:chOff x="1176399" y="5781744"/>
            <a:chExt cx="4599523" cy="887616"/>
          </a:xfrm>
        </p:grpSpPr>
        <p:grpSp>
          <p:nvGrpSpPr>
            <p:cNvPr id="415745" name="Skupina 415744"/>
            <p:cNvGrpSpPr/>
            <p:nvPr/>
          </p:nvGrpSpPr>
          <p:grpSpPr>
            <a:xfrm>
              <a:off x="1176399" y="5781744"/>
              <a:ext cx="2537902" cy="801380"/>
              <a:chOff x="6156176" y="4221088"/>
              <a:chExt cx="2537902" cy="801380"/>
            </a:xfrm>
          </p:grpSpPr>
          <p:sp>
            <p:nvSpPr>
              <p:cNvPr id="31" name="TextovéPole 30"/>
              <p:cNvSpPr txBox="1"/>
              <p:nvPr/>
            </p:nvSpPr>
            <p:spPr>
              <a:xfrm>
                <a:off x="7956376" y="4345940"/>
                <a:ext cx="737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 smtClean="0"/>
                  <a:t>GY</a:t>
                </a:r>
                <a:endParaRPr lang="cs-CZ" sz="2800" b="1" dirty="0"/>
              </a:p>
            </p:txBody>
          </p:sp>
          <p:grpSp>
            <p:nvGrpSpPr>
              <p:cNvPr id="32" name="Skupina 31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33" name="Přímá spojnice 32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Pravoúhlý trojúhelník 33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5" name="Přímá spojnice 34"/>
              <p:cNvCxnSpPr/>
              <p:nvPr/>
            </p:nvCxnSpPr>
            <p:spPr>
              <a:xfrm>
                <a:off x="7946556" y="433374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Skupina 4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51" name="TextovéPole 50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52" name="Přímá spojnice se šipkou 51"/>
                <p:cNvCxnSpPr>
                  <a:stCxn id="51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>
                  <a:endCxn id="5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Skupina 65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67" name="TextovéPole 66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68" name="Přímá spojnice se šipkou 67"/>
                <p:cNvCxnSpPr>
                  <a:stCxn id="67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>
                  <a:endCxn id="67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Skupina 95"/>
            <p:cNvGrpSpPr/>
            <p:nvPr/>
          </p:nvGrpSpPr>
          <p:grpSpPr>
            <a:xfrm>
              <a:off x="3790991" y="5867980"/>
              <a:ext cx="1984931" cy="801380"/>
              <a:chOff x="6156176" y="4221088"/>
              <a:chExt cx="1984931" cy="801380"/>
            </a:xfrm>
          </p:grpSpPr>
          <p:sp>
            <p:nvSpPr>
              <p:cNvPr id="97" name="TextovéPole 96"/>
              <p:cNvSpPr txBox="1"/>
              <p:nvPr/>
            </p:nvSpPr>
            <p:spPr>
              <a:xfrm>
                <a:off x="7956376" y="4345940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sz="2800" b="1" dirty="0"/>
              </a:p>
            </p:txBody>
          </p:sp>
          <p:grpSp>
            <p:nvGrpSpPr>
              <p:cNvPr id="98" name="Skupina 97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108" name="Přímá spojnice 10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Pravoúhlý trojúhelník 10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99" name="Přímá spojnice 98"/>
              <p:cNvCxnSpPr/>
              <p:nvPr/>
            </p:nvCxnSpPr>
            <p:spPr>
              <a:xfrm>
                <a:off x="6156176" y="429309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Skupina 9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5" name="TextovéPole 104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106" name="Přímá spojnice se šipkou 105"/>
                <p:cNvCxnSpPr>
                  <a:stCxn id="105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/>
                <p:cNvCxnSpPr>
                  <a:endCxn id="105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Skupina 100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2" name="TextovéPole 101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103" name="Přímá spojnice se šipkou 102"/>
                <p:cNvCxnSpPr>
                  <a:stCxn id="102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>
                  <a:endCxn id="102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1" name="Skupina 150"/>
          <p:cNvGrpSpPr/>
          <p:nvPr/>
        </p:nvGrpSpPr>
        <p:grpSpPr>
          <a:xfrm>
            <a:off x="4368886" y="4725144"/>
            <a:ext cx="4667610" cy="2091362"/>
            <a:chOff x="4218624" y="3857918"/>
            <a:chExt cx="4667610" cy="2091362"/>
          </a:xfrm>
        </p:grpSpPr>
        <p:cxnSp>
          <p:nvCxnSpPr>
            <p:cNvPr id="152" name="Pravoúhlá spojnice 151"/>
            <p:cNvCxnSpPr/>
            <p:nvPr/>
          </p:nvCxnSpPr>
          <p:spPr>
            <a:xfrm>
              <a:off x="6810912" y="4617132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ravoúhlá spojnice 152"/>
            <p:cNvCxnSpPr/>
            <p:nvPr/>
          </p:nvCxnSpPr>
          <p:spPr>
            <a:xfrm rot="10800000" flipV="1">
              <a:off x="6810913" y="4221087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Skupina 153"/>
            <p:cNvGrpSpPr/>
            <p:nvPr/>
          </p:nvGrpSpPr>
          <p:grpSpPr>
            <a:xfrm>
              <a:off x="4218624" y="3857918"/>
              <a:ext cx="4667610" cy="2091362"/>
              <a:chOff x="4788024" y="833582"/>
              <a:chExt cx="4667610" cy="2091362"/>
            </a:xfrm>
          </p:grpSpPr>
          <p:sp>
            <p:nvSpPr>
              <p:cNvPr id="155" name="TextovéPole 154"/>
              <p:cNvSpPr txBox="1"/>
              <p:nvPr/>
            </p:nvSpPr>
            <p:spPr>
              <a:xfrm>
                <a:off x="5171146" y="120291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grpSp>
            <p:nvGrpSpPr>
              <p:cNvPr id="156" name="Skupina 155"/>
              <p:cNvGrpSpPr/>
              <p:nvPr/>
            </p:nvGrpSpPr>
            <p:grpSpPr>
              <a:xfrm>
                <a:off x="4788024" y="833582"/>
                <a:ext cx="4667610" cy="2091362"/>
                <a:chOff x="4788024" y="833582"/>
                <a:chExt cx="4667610" cy="2091362"/>
              </a:xfrm>
            </p:grpSpPr>
            <p:cxnSp>
              <p:nvCxnSpPr>
                <p:cNvPr id="157" name="Přímá spojnice se šipkou 156"/>
                <p:cNvCxnSpPr>
                  <a:endCxn id="158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bdélník 157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sp>
              <p:nvSpPr>
                <p:cNvPr id="159" name="Obdélník 158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cxnSp>
              <p:nvCxnSpPr>
                <p:cNvPr id="160" name="Přímá spojnice se šipkou 159"/>
                <p:cNvCxnSpPr>
                  <a:stCxn id="159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TextovéPole 160"/>
                <p:cNvSpPr txBox="1"/>
                <p:nvPr/>
              </p:nvSpPr>
              <p:spPr>
                <a:xfrm>
                  <a:off x="4860662" y="2139680"/>
                  <a:ext cx="17299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  <p:sp>
              <p:nvSpPr>
                <p:cNvPr id="162" name="TextovéPole 161"/>
                <p:cNvSpPr txBox="1"/>
                <p:nvPr/>
              </p:nvSpPr>
              <p:spPr>
                <a:xfrm>
                  <a:off x="7792132" y="833582"/>
                  <a:ext cx="83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endParaRPr lang="cs-CZ" baseline="-25000" dirty="0"/>
                </a:p>
              </p:txBody>
            </p:sp>
            <p:sp>
              <p:nvSpPr>
                <p:cNvPr id="163" name="TextovéPole 162"/>
                <p:cNvSpPr txBox="1"/>
                <p:nvPr/>
              </p:nvSpPr>
              <p:spPr>
                <a:xfrm>
                  <a:off x="7733688" y="2151024"/>
                  <a:ext cx="1721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</p:grpSp>
        </p:grpSp>
      </p:grpSp>
      <p:grpSp>
        <p:nvGrpSpPr>
          <p:cNvPr id="164" name="Skupina 163"/>
          <p:cNvGrpSpPr/>
          <p:nvPr/>
        </p:nvGrpSpPr>
        <p:grpSpPr>
          <a:xfrm>
            <a:off x="4450194" y="2044680"/>
            <a:ext cx="4730318" cy="2032392"/>
            <a:chOff x="4355976" y="892552"/>
            <a:chExt cx="4730318" cy="2032392"/>
          </a:xfrm>
        </p:grpSpPr>
        <p:grpSp>
          <p:nvGrpSpPr>
            <p:cNvPr id="165" name="Skupina 164"/>
            <p:cNvGrpSpPr/>
            <p:nvPr/>
          </p:nvGrpSpPr>
          <p:grpSpPr>
            <a:xfrm>
              <a:off x="4355976" y="892552"/>
              <a:ext cx="4720665" cy="2032392"/>
              <a:chOff x="4709352" y="892552"/>
              <a:chExt cx="4720665" cy="2032392"/>
            </a:xfrm>
          </p:grpSpPr>
          <p:sp>
            <p:nvSpPr>
              <p:cNvPr id="168" name="TextovéPole 167"/>
              <p:cNvSpPr txBox="1"/>
              <p:nvPr/>
            </p:nvSpPr>
            <p:spPr>
              <a:xfrm>
                <a:off x="4709352" y="1180885"/>
                <a:ext cx="1688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=r*flow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grpSp>
            <p:nvGrpSpPr>
              <p:cNvPr id="169" name="Skupina 168"/>
              <p:cNvGrpSpPr/>
              <p:nvPr/>
            </p:nvGrpSpPr>
            <p:grpSpPr>
              <a:xfrm>
                <a:off x="4788024" y="892552"/>
                <a:ext cx="4641993" cy="2032392"/>
                <a:chOff x="4788024" y="892552"/>
                <a:chExt cx="4641993" cy="2032392"/>
              </a:xfrm>
            </p:grpSpPr>
            <p:cxnSp>
              <p:nvCxnSpPr>
                <p:cNvPr id="170" name="Přímá spojnice se šipkou 169"/>
                <p:cNvCxnSpPr>
                  <a:endCxn id="171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Obdélník 170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sp>
              <p:nvSpPr>
                <p:cNvPr id="172" name="Obdélník 171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cxnSp>
              <p:nvCxnSpPr>
                <p:cNvPr id="173" name="Přímá spojnice se šipkou 172"/>
                <p:cNvCxnSpPr>
                  <a:stCxn id="172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ovéPole 173"/>
                <p:cNvSpPr txBox="1"/>
                <p:nvPr/>
              </p:nvSpPr>
              <p:spPr>
                <a:xfrm>
                  <a:off x="5379673" y="2065684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  <a:r>
                    <a:rPr lang="cs-CZ" dirty="0" smtClean="0"/>
                    <a:t>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75" name="TextovéPole 174"/>
                <p:cNvSpPr txBox="1"/>
                <p:nvPr/>
              </p:nvSpPr>
              <p:spPr>
                <a:xfrm>
                  <a:off x="7760970" y="892552"/>
                  <a:ext cx="1669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=r flow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76" name="TextovéPole 175"/>
                <p:cNvSpPr txBox="1"/>
                <p:nvPr/>
              </p:nvSpPr>
              <p:spPr>
                <a:xfrm>
                  <a:off x="8182624" y="2164788"/>
                  <a:ext cx="707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/>
                    <a:t>2</a:t>
                  </a:r>
                </a:p>
              </p:txBody>
            </p:sp>
          </p:grpSp>
        </p:grpSp>
        <p:cxnSp>
          <p:nvCxnSpPr>
            <p:cNvPr id="166" name="Pravoúhlá spojnice 165"/>
            <p:cNvCxnSpPr>
              <a:stCxn id="171" idx="3"/>
            </p:cNvCxnSpPr>
            <p:nvPr/>
          </p:nvCxnSpPr>
          <p:spPr>
            <a:xfrm>
              <a:off x="7026936" y="1592796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Pravoúhlá spojnice 166"/>
            <p:cNvCxnSpPr/>
            <p:nvPr/>
          </p:nvCxnSpPr>
          <p:spPr>
            <a:xfrm rot="10800000" flipV="1">
              <a:off x="7026937" y="1196751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88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5495"/>
          <a:stretch/>
        </p:blipFill>
        <p:spPr bwMode="auto">
          <a:xfrm>
            <a:off x="0" y="2"/>
            <a:ext cx="9144000" cy="168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380" b="58572"/>
          <a:stretch/>
        </p:blipFill>
        <p:spPr bwMode="auto">
          <a:xfrm>
            <a:off x="0" y="1682464"/>
            <a:ext cx="9144000" cy="11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9949" b="39968"/>
          <a:stretch/>
        </p:blipFill>
        <p:spPr bwMode="auto">
          <a:xfrm>
            <a:off x="-10007" y="2728686"/>
            <a:ext cx="9144000" cy="13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9427" b="17530"/>
          <a:stretch/>
        </p:blipFill>
        <p:spPr bwMode="auto">
          <a:xfrm>
            <a:off x="-7030" y="4107542"/>
            <a:ext cx="9144000" cy="158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2469" b="513"/>
          <a:stretch/>
        </p:blipFill>
        <p:spPr bwMode="auto">
          <a:xfrm>
            <a:off x="-10007" y="568960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86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95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7" t="60317" r="69984" b="1588"/>
          <a:stretch/>
        </p:blipFill>
        <p:spPr bwMode="auto">
          <a:xfrm>
            <a:off x="217715" y="4136571"/>
            <a:ext cx="2525486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18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7" t="60317" r="49984" b="1588"/>
          <a:stretch/>
        </p:blipFill>
        <p:spPr bwMode="auto">
          <a:xfrm>
            <a:off x="217714" y="4136571"/>
            <a:ext cx="4354285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49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6" t="60317" r="22366" b="1588"/>
          <a:stretch/>
        </p:blipFill>
        <p:spPr bwMode="auto">
          <a:xfrm>
            <a:off x="217714" y="4136571"/>
            <a:ext cx="6879772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70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7" t="60317" r="1414" b="1588"/>
          <a:stretch/>
        </p:blipFill>
        <p:spPr bwMode="auto">
          <a:xfrm>
            <a:off x="217713" y="4136571"/>
            <a:ext cx="8795657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17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8028384" y="2924944"/>
            <a:ext cx="50405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6" name="Elipsa 5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ovací čára 6"/>
            <p:cNvCxnSpPr>
              <a:stCxn id="6" idx="2"/>
              <a:endCxn id="6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5" name="Elipsa 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ovací čára 5"/>
            <p:cNvCxnSpPr>
              <a:stCxn id="5" idx="2"/>
              <a:endCxn id="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584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787" r="67937" b="34181"/>
          <a:stretch/>
        </p:blipFill>
        <p:spPr bwMode="auto">
          <a:xfrm>
            <a:off x="145143" y="2728685"/>
            <a:ext cx="2786743" cy="178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7" name="Elipsa 6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ovací čára 7"/>
            <p:cNvCxnSpPr>
              <a:stCxn id="7" idx="2"/>
              <a:endCxn id="7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0" name="Elipsa 9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ovací čára 10"/>
            <p:cNvCxnSpPr>
              <a:stCxn id="10" idx="2"/>
              <a:endCxn id="10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59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80112" y="260648"/>
            <a:ext cx="1277888" cy="9935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9" name="Elipsa 8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ovací čára 9"/>
            <p:cNvCxnSpPr>
              <a:stCxn id="9" idx="2"/>
              <a:endCxn id="9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2" name="Elipsa 11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ovací čára 12"/>
            <p:cNvCxnSpPr>
              <a:stCxn id="12" idx="2"/>
              <a:endCxn id="12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907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936" t="39998" r="28729" b="34181"/>
          <a:stretch/>
        </p:blipFill>
        <p:spPr bwMode="auto">
          <a:xfrm>
            <a:off x="3468914" y="2743200"/>
            <a:ext cx="3048000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580112" y="260648"/>
            <a:ext cx="1277888" cy="9935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10536" y="260648"/>
            <a:ext cx="1061864" cy="9214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11" name="Elipsa 10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ovací čára 11"/>
            <p:cNvCxnSpPr>
              <a:stCxn id="11" idx="2"/>
              <a:endCxn id="11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4" name="Elipsa 13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Přímá spojovací čára 14"/>
            <p:cNvCxnSpPr>
              <a:stCxn id="14" idx="2"/>
              <a:endCxn id="14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863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462372" y="-218934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fyzikálního světa - analogie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76470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Elektrická doména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 rot="16200000">
            <a:off x="2771800" y="692696"/>
            <a:ext cx="864096" cy="1008112"/>
            <a:chOff x="5292080" y="908720"/>
            <a:chExt cx="864096" cy="1008112"/>
          </a:xfrm>
        </p:grpSpPr>
        <p:grpSp>
          <p:nvGrpSpPr>
            <p:cNvPr id="7" name="Skupina 181"/>
            <p:cNvGrpSpPr/>
            <p:nvPr/>
          </p:nvGrpSpPr>
          <p:grpSpPr>
            <a:xfrm>
              <a:off x="5292080" y="1253397"/>
              <a:ext cx="864096" cy="152400"/>
              <a:chOff x="4139952" y="3140968"/>
              <a:chExt cx="864096" cy="152400"/>
            </a:xfrm>
          </p:grpSpPr>
          <p:cxnSp>
            <p:nvCxnSpPr>
              <p:cNvPr id="8" name="Přímá spojovací čára 7"/>
              <p:cNvCxnSpPr/>
              <p:nvPr/>
            </p:nvCxnSpPr>
            <p:spPr>
              <a:xfrm>
                <a:off x="4139952" y="31409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ovací čára 8"/>
              <p:cNvCxnSpPr/>
              <p:nvPr/>
            </p:nvCxnSpPr>
            <p:spPr>
              <a:xfrm>
                <a:off x="4139952" y="32933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Přímá spojovací čára 9"/>
            <p:cNvCxnSpPr/>
            <p:nvPr/>
          </p:nvCxnSpPr>
          <p:spPr>
            <a:xfrm flipV="1">
              <a:off x="5724128" y="908720"/>
              <a:ext cx="0" cy="344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 flipV="1">
              <a:off x="5724128" y="1412777"/>
              <a:ext cx="0" cy="504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>
            <a:off x="4283968" y="62068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Q=C *</a:t>
            </a:r>
            <a:r>
              <a:rPr lang="cs-CZ" dirty="0" err="1" smtClean="0"/>
              <a:t>u</a:t>
            </a:r>
            <a:r>
              <a:rPr lang="cs-CZ" baseline="-25000" dirty="0" err="1" smtClean="0"/>
              <a:t>C</a:t>
            </a:r>
            <a:r>
              <a:rPr lang="cs-CZ" baseline="-25000" dirty="0" smtClean="0"/>
              <a:t> </a:t>
            </a:r>
            <a:r>
              <a:rPr lang="cs-CZ" dirty="0" smtClean="0"/>
              <a:t>  </a:t>
            </a:r>
            <a:endParaRPr lang="cs-CZ" baseline="-25000" dirty="0"/>
          </a:p>
        </p:txBody>
      </p:sp>
      <p:grpSp>
        <p:nvGrpSpPr>
          <p:cNvPr id="68" name="Skupina 67"/>
          <p:cNvGrpSpPr/>
          <p:nvPr/>
        </p:nvGrpSpPr>
        <p:grpSpPr>
          <a:xfrm>
            <a:off x="4283968" y="971436"/>
            <a:ext cx="2872344" cy="729372"/>
            <a:chOff x="4283968" y="971436"/>
            <a:chExt cx="2872344" cy="729372"/>
          </a:xfrm>
        </p:grpSpPr>
        <p:grpSp>
          <p:nvGrpSpPr>
            <p:cNvPr id="57" name="Skupina 56"/>
            <p:cNvGrpSpPr/>
            <p:nvPr/>
          </p:nvGrpSpPr>
          <p:grpSpPr>
            <a:xfrm>
              <a:off x="4283968" y="980728"/>
              <a:ext cx="2872344" cy="720080"/>
              <a:chOff x="4283968" y="980728"/>
              <a:chExt cx="2872344" cy="720080"/>
            </a:xfrm>
          </p:grpSpPr>
          <p:sp>
            <p:nvSpPr>
              <p:cNvPr id="16" name="TextovéPole 15"/>
              <p:cNvSpPr txBox="1"/>
              <p:nvPr/>
            </p:nvSpPr>
            <p:spPr>
              <a:xfrm>
                <a:off x="4860032" y="980728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  <p:grpSp>
            <p:nvGrpSpPr>
              <p:cNvPr id="48" name="Skupina 47"/>
              <p:cNvGrpSpPr/>
              <p:nvPr/>
            </p:nvGrpSpPr>
            <p:grpSpPr>
              <a:xfrm>
                <a:off x="4283968" y="1124744"/>
                <a:ext cx="2872344" cy="576064"/>
                <a:chOff x="4283968" y="1124744"/>
                <a:chExt cx="2872344" cy="576064"/>
              </a:xfrm>
            </p:grpSpPr>
            <p:sp>
              <p:nvSpPr>
                <p:cNvPr id="14" name="TextovéPole 13"/>
                <p:cNvSpPr txBox="1"/>
                <p:nvPr/>
              </p:nvSpPr>
              <p:spPr>
                <a:xfrm>
                  <a:off x="4283968" y="1187460"/>
                  <a:ext cx="1447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 smtClean="0"/>
                    <a:t>u</a:t>
                  </a:r>
                  <a:r>
                    <a:rPr lang="cs-CZ" baseline="-25000" dirty="0" err="1" smtClean="0"/>
                    <a:t>C</a:t>
                  </a:r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=         Q   </a:t>
                  </a:r>
                  <a:endParaRPr lang="cs-CZ" baseline="-25000" dirty="0"/>
                </a:p>
              </p:txBody>
            </p:sp>
            <p:cxnSp>
              <p:nvCxnSpPr>
                <p:cNvPr id="17" name="Přímá spojovací čára 16"/>
                <p:cNvCxnSpPr/>
                <p:nvPr/>
              </p:nvCxnSpPr>
              <p:spPr>
                <a:xfrm>
                  <a:off x="4860032" y="1340768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ovéPole 17"/>
                <p:cNvSpPr txBox="1"/>
                <p:nvPr/>
              </p:nvSpPr>
              <p:spPr>
                <a:xfrm>
                  <a:off x="4815922" y="1331476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C</a:t>
                  </a:r>
                  <a:endParaRPr lang="cs-CZ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508104" y="1196752"/>
                  <a:ext cx="16482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=             </a:t>
                  </a:r>
                  <a:r>
                    <a:rPr lang="cs-CZ" dirty="0" err="1" smtClean="0"/>
                    <a:t>i</a:t>
                  </a:r>
                  <a:r>
                    <a:rPr lang="cs-CZ" baseline="-25000" dirty="0" err="1" smtClean="0"/>
                    <a:t>C</a:t>
                  </a:r>
                  <a:r>
                    <a:rPr lang="cs-CZ" dirty="0" smtClean="0"/>
                    <a:t> </a:t>
                  </a:r>
                  <a:r>
                    <a:rPr lang="cs-CZ" dirty="0" err="1" smtClean="0"/>
                    <a:t>dt</a:t>
                  </a:r>
                  <a:r>
                    <a:rPr lang="cs-CZ" dirty="0" smtClean="0"/>
                    <a:t>  </a:t>
                  </a:r>
                  <a:endParaRPr lang="cs-CZ" baseline="-25000" dirty="0"/>
                </a:p>
              </p:txBody>
            </p:sp>
            <p:sp>
              <p:nvSpPr>
                <p:cNvPr id="21" name="Volný tvar 20"/>
                <p:cNvSpPr/>
                <p:nvPr/>
              </p:nvSpPr>
              <p:spPr>
                <a:xfrm>
                  <a:off x="6228184" y="1124744"/>
                  <a:ext cx="173736" cy="453392"/>
                </a:xfrm>
                <a:custGeom>
                  <a:avLst/>
                  <a:gdLst>
                    <a:gd name="connsiteX0" fmla="*/ 173736 w 173736"/>
                    <a:gd name="connsiteY0" fmla="*/ 68580 h 597408"/>
                    <a:gd name="connsiteX1" fmla="*/ 118872 w 173736"/>
                    <a:gd name="connsiteY1" fmla="*/ 41148 h 597408"/>
                    <a:gd name="connsiteX2" fmla="*/ 91440 w 173736"/>
                    <a:gd name="connsiteY2" fmla="*/ 315468 h 597408"/>
                    <a:gd name="connsiteX3" fmla="*/ 64008 w 173736"/>
                    <a:gd name="connsiteY3" fmla="*/ 562356 h 597408"/>
                    <a:gd name="connsiteX4" fmla="*/ 0 w 173736"/>
                    <a:gd name="connsiteY4" fmla="*/ 525780 h 59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736" h="597408">
                      <a:moveTo>
                        <a:pt x="173736" y="68580"/>
                      </a:moveTo>
                      <a:cubicBezTo>
                        <a:pt x="153162" y="34290"/>
                        <a:pt x="132588" y="0"/>
                        <a:pt x="118872" y="41148"/>
                      </a:cubicBezTo>
                      <a:cubicBezTo>
                        <a:pt x="105156" y="82296"/>
                        <a:pt x="100584" y="228600"/>
                        <a:pt x="91440" y="315468"/>
                      </a:cubicBezTo>
                      <a:cubicBezTo>
                        <a:pt x="82296" y="402336"/>
                        <a:pt x="79248" y="527304"/>
                        <a:pt x="64008" y="562356"/>
                      </a:cubicBezTo>
                      <a:cubicBezTo>
                        <a:pt x="48768" y="597408"/>
                        <a:pt x="24384" y="561594"/>
                        <a:pt x="0" y="52578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2" name="Přímá spojovací čára 21"/>
                <p:cNvCxnSpPr/>
                <p:nvPr/>
              </p:nvCxnSpPr>
              <p:spPr>
                <a:xfrm>
                  <a:off x="5868144" y="1340768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ovéPole 22"/>
                <p:cNvSpPr txBox="1"/>
                <p:nvPr/>
              </p:nvSpPr>
              <p:spPr>
                <a:xfrm>
                  <a:off x="5796136" y="1331476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C</a:t>
                  </a:r>
                  <a:endParaRPr lang="cs-CZ" dirty="0"/>
                </a:p>
              </p:txBody>
            </p:sp>
          </p:grpSp>
        </p:grpSp>
        <p:sp>
          <p:nvSpPr>
            <p:cNvPr id="24" name="TextovéPole 23"/>
            <p:cNvSpPr txBox="1"/>
            <p:nvPr/>
          </p:nvSpPr>
          <p:spPr>
            <a:xfrm>
              <a:off x="5868144" y="97143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</p:grpSp>
      <p:grpSp>
        <p:nvGrpSpPr>
          <p:cNvPr id="137" name="Skupina 136"/>
          <p:cNvGrpSpPr/>
          <p:nvPr/>
        </p:nvGrpSpPr>
        <p:grpSpPr>
          <a:xfrm>
            <a:off x="107504" y="1700808"/>
            <a:ext cx="7168906" cy="1152128"/>
            <a:chOff x="107504" y="1700808"/>
            <a:chExt cx="7168906" cy="1152128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107504" y="1700808"/>
              <a:ext cx="2299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Mechanická doména</a:t>
              </a:r>
              <a:endParaRPr lang="cs-CZ" dirty="0"/>
            </a:p>
          </p:txBody>
        </p:sp>
        <p:grpSp>
          <p:nvGrpSpPr>
            <p:cNvPr id="139" name="Skupina 164"/>
            <p:cNvGrpSpPr/>
            <p:nvPr/>
          </p:nvGrpSpPr>
          <p:grpSpPr>
            <a:xfrm>
              <a:off x="2690648" y="2116846"/>
              <a:ext cx="1377296" cy="232034"/>
              <a:chOff x="1970568" y="5471512"/>
              <a:chExt cx="1377296" cy="232034"/>
            </a:xfrm>
          </p:grpSpPr>
          <p:grpSp>
            <p:nvGrpSpPr>
              <p:cNvPr id="159" name="Skupina 18"/>
              <p:cNvGrpSpPr/>
              <p:nvPr/>
            </p:nvGrpSpPr>
            <p:grpSpPr>
              <a:xfrm>
                <a:off x="2186592" y="5471512"/>
                <a:ext cx="801232" cy="232034"/>
                <a:chOff x="3203848" y="3701021"/>
                <a:chExt cx="1800200" cy="248046"/>
              </a:xfrm>
            </p:grpSpPr>
            <p:sp>
              <p:nvSpPr>
                <p:cNvPr id="162" name="Volný tvar 161"/>
                <p:cNvSpPr/>
                <p:nvPr/>
              </p:nvSpPr>
              <p:spPr>
                <a:xfrm>
                  <a:off x="3203848" y="3701021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Volný tvar 162"/>
                <p:cNvSpPr/>
                <p:nvPr/>
              </p:nvSpPr>
              <p:spPr>
                <a:xfrm>
                  <a:off x="356388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4" name="Volný tvar 163"/>
                <p:cNvSpPr/>
                <p:nvPr/>
              </p:nvSpPr>
              <p:spPr>
                <a:xfrm>
                  <a:off x="392392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396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64400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60" name="Přímá spojovací čára 159"/>
              <p:cNvCxnSpPr/>
              <p:nvPr/>
            </p:nvCxnSpPr>
            <p:spPr>
              <a:xfrm>
                <a:off x="1970568" y="5661248"/>
                <a:ext cx="216024" cy="12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Přímá spojovací čára 160"/>
              <p:cNvCxnSpPr/>
              <p:nvPr/>
            </p:nvCxnSpPr>
            <p:spPr>
              <a:xfrm>
                <a:off x="2979824" y="5688680"/>
                <a:ext cx="368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ovéPole 139"/>
            <p:cNvSpPr txBox="1"/>
            <p:nvPr/>
          </p:nvSpPr>
          <p:spPr>
            <a:xfrm>
              <a:off x="2771800" y="226758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pružina</a:t>
              </a:r>
              <a:endParaRPr lang="cs-CZ" i="1" dirty="0"/>
            </a:p>
          </p:txBody>
        </p:sp>
        <p:sp>
          <p:nvSpPr>
            <p:cNvPr id="141" name="Šipka doprava 140"/>
            <p:cNvSpPr/>
            <p:nvPr/>
          </p:nvSpPr>
          <p:spPr>
            <a:xfrm flipH="1">
              <a:off x="2051720" y="2040210"/>
              <a:ext cx="720080" cy="452686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F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4067944" y="1916832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3" name="Přímá spojovací čára 142"/>
            <p:cNvCxnSpPr/>
            <p:nvPr/>
          </p:nvCxnSpPr>
          <p:spPr>
            <a:xfrm>
              <a:off x="2699792" y="270892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ovéPole 143"/>
            <p:cNvSpPr txBox="1"/>
            <p:nvPr/>
          </p:nvSpPr>
          <p:spPr>
            <a:xfrm>
              <a:off x="2902162" y="24208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x</a:t>
              </a:r>
              <a:endParaRPr lang="cs-CZ" i="1" dirty="0"/>
            </a:p>
          </p:txBody>
        </p:sp>
        <p:sp>
          <p:nvSpPr>
            <p:cNvPr id="145" name="TextovéPole 144"/>
            <p:cNvSpPr txBox="1"/>
            <p:nvPr/>
          </p:nvSpPr>
          <p:spPr>
            <a:xfrm>
              <a:off x="4427984" y="1916832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x=C *F</a:t>
              </a:r>
              <a:r>
                <a:rPr lang="cs-CZ" baseline="-25000" dirty="0" smtClean="0"/>
                <a:t> 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grpSp>
          <p:nvGrpSpPr>
            <p:cNvPr id="146" name="Skupina 68"/>
            <p:cNvGrpSpPr/>
            <p:nvPr/>
          </p:nvGrpSpPr>
          <p:grpSpPr>
            <a:xfrm>
              <a:off x="4355976" y="2123564"/>
              <a:ext cx="2920434" cy="729372"/>
              <a:chOff x="4283968" y="971436"/>
              <a:chExt cx="2920434" cy="729372"/>
            </a:xfrm>
          </p:grpSpPr>
          <p:grpSp>
            <p:nvGrpSpPr>
              <p:cNvPr id="148" name="Skupina 69"/>
              <p:cNvGrpSpPr/>
              <p:nvPr/>
            </p:nvGrpSpPr>
            <p:grpSpPr>
              <a:xfrm>
                <a:off x="4283968" y="980728"/>
                <a:ext cx="2920434" cy="720080"/>
                <a:chOff x="4283968" y="980728"/>
                <a:chExt cx="2920434" cy="720080"/>
              </a:xfrm>
            </p:grpSpPr>
            <p:sp>
              <p:nvSpPr>
                <p:cNvPr id="150" name="TextovéPole 149"/>
                <p:cNvSpPr txBox="1"/>
                <p:nvPr/>
              </p:nvSpPr>
              <p:spPr>
                <a:xfrm>
                  <a:off x="4860032" y="980728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1</a:t>
                  </a:r>
                  <a:endParaRPr lang="cs-CZ" dirty="0"/>
                </a:p>
              </p:txBody>
            </p:sp>
            <p:grpSp>
              <p:nvGrpSpPr>
                <p:cNvPr id="151" name="Skupina 72"/>
                <p:cNvGrpSpPr/>
                <p:nvPr/>
              </p:nvGrpSpPr>
              <p:grpSpPr>
                <a:xfrm>
                  <a:off x="4283968" y="1124744"/>
                  <a:ext cx="2920434" cy="576064"/>
                  <a:chOff x="4283968" y="1124744"/>
                  <a:chExt cx="2920434" cy="576064"/>
                </a:xfrm>
              </p:grpSpPr>
              <p:sp>
                <p:nvSpPr>
                  <p:cNvPr id="152" name="TextovéPole 151"/>
                  <p:cNvSpPr txBox="1"/>
                  <p:nvPr/>
                </p:nvSpPr>
                <p:spPr>
                  <a:xfrm>
                    <a:off x="4283968" y="1187460"/>
                    <a:ext cx="14670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  F </a:t>
                    </a:r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x   </a:t>
                    </a:r>
                    <a:endParaRPr lang="cs-CZ" baseline="-25000" dirty="0"/>
                  </a:p>
                </p:txBody>
              </p:sp>
              <p:cxnSp>
                <p:nvCxnSpPr>
                  <p:cNvPr id="153" name="Přímá spojovací čára 152"/>
                  <p:cNvCxnSpPr/>
                  <p:nvPr/>
                </p:nvCxnSpPr>
                <p:spPr>
                  <a:xfrm>
                    <a:off x="4860032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TextovéPole 153"/>
                  <p:cNvSpPr txBox="1"/>
                  <p:nvPr/>
                </p:nvSpPr>
                <p:spPr>
                  <a:xfrm>
                    <a:off x="4815922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  <p:sp>
                <p:nvSpPr>
                  <p:cNvPr id="155" name="TextovéPole 154"/>
                  <p:cNvSpPr txBox="1"/>
                  <p:nvPr/>
                </p:nvSpPr>
                <p:spPr>
                  <a:xfrm>
                    <a:off x="5508104" y="1196752"/>
                    <a:ext cx="16962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    </a:t>
                    </a:r>
                    <a:r>
                      <a:rPr lang="cs-CZ" dirty="0" err="1" smtClean="0"/>
                      <a:t>v</a:t>
                    </a:r>
                    <a:r>
                      <a:rPr lang="cs-CZ" baseline="-25000" dirty="0" err="1" smtClean="0"/>
                      <a:t>C</a:t>
                    </a:r>
                    <a:r>
                      <a:rPr lang="cs-CZ" dirty="0" smtClean="0"/>
                      <a:t>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 </a:t>
                    </a:r>
                    <a:endParaRPr lang="cs-CZ" baseline="-25000" dirty="0"/>
                  </a:p>
                </p:txBody>
              </p:sp>
              <p:sp>
                <p:nvSpPr>
                  <p:cNvPr id="156" name="Volný tvar 155"/>
                  <p:cNvSpPr/>
                  <p:nvPr/>
                </p:nvSpPr>
                <p:spPr>
                  <a:xfrm>
                    <a:off x="6228184" y="1124744"/>
                    <a:ext cx="173736" cy="453392"/>
                  </a:xfrm>
                  <a:custGeom>
                    <a:avLst/>
                    <a:gdLst>
                      <a:gd name="connsiteX0" fmla="*/ 173736 w 173736"/>
                      <a:gd name="connsiteY0" fmla="*/ 68580 h 597408"/>
                      <a:gd name="connsiteX1" fmla="*/ 118872 w 173736"/>
                      <a:gd name="connsiteY1" fmla="*/ 41148 h 597408"/>
                      <a:gd name="connsiteX2" fmla="*/ 91440 w 173736"/>
                      <a:gd name="connsiteY2" fmla="*/ 315468 h 597408"/>
                      <a:gd name="connsiteX3" fmla="*/ 64008 w 173736"/>
                      <a:gd name="connsiteY3" fmla="*/ 562356 h 597408"/>
                      <a:gd name="connsiteX4" fmla="*/ 0 w 173736"/>
                      <a:gd name="connsiteY4" fmla="*/ 525780 h 597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736" h="597408">
                        <a:moveTo>
                          <a:pt x="173736" y="68580"/>
                        </a:moveTo>
                        <a:cubicBezTo>
                          <a:pt x="153162" y="34290"/>
                          <a:pt x="132588" y="0"/>
                          <a:pt x="118872" y="41148"/>
                        </a:cubicBezTo>
                        <a:cubicBezTo>
                          <a:pt x="105156" y="82296"/>
                          <a:pt x="100584" y="228600"/>
                          <a:pt x="91440" y="315468"/>
                        </a:cubicBezTo>
                        <a:cubicBezTo>
                          <a:pt x="82296" y="402336"/>
                          <a:pt x="79248" y="527304"/>
                          <a:pt x="64008" y="562356"/>
                        </a:cubicBezTo>
                        <a:cubicBezTo>
                          <a:pt x="48768" y="597408"/>
                          <a:pt x="24384" y="561594"/>
                          <a:pt x="0" y="525780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57" name="Přímá spojovací čára 156"/>
                  <p:cNvCxnSpPr/>
                  <p:nvPr/>
                </p:nvCxnSpPr>
                <p:spPr>
                  <a:xfrm>
                    <a:off x="5868144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8" name="TextovéPole 157"/>
                  <p:cNvSpPr txBox="1"/>
                  <p:nvPr/>
                </p:nvSpPr>
                <p:spPr>
                  <a:xfrm>
                    <a:off x="5796136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</p:grpSp>
          </p:grpSp>
          <p:sp>
            <p:nvSpPr>
              <p:cNvPr id="149" name="TextovéPole 148"/>
              <p:cNvSpPr txBox="1"/>
              <p:nvPr/>
            </p:nvSpPr>
            <p:spPr>
              <a:xfrm>
                <a:off x="5868144" y="97143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</p:grpSp>
        <p:sp>
          <p:nvSpPr>
            <p:cNvPr id="147" name="TextovéPole 146"/>
            <p:cNvSpPr txBox="1"/>
            <p:nvPr/>
          </p:nvSpPr>
          <p:spPr>
            <a:xfrm>
              <a:off x="2555776" y="177281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v - rychlost)</a:t>
              </a:r>
              <a:endParaRPr lang="cs-CZ" i="1" dirty="0"/>
            </a:p>
          </p:txBody>
        </p:sp>
      </p:grpSp>
      <p:grpSp>
        <p:nvGrpSpPr>
          <p:cNvPr id="170" name="Skupina 169"/>
          <p:cNvGrpSpPr/>
          <p:nvPr/>
        </p:nvGrpSpPr>
        <p:grpSpPr>
          <a:xfrm>
            <a:off x="35496" y="2987660"/>
            <a:ext cx="7200839" cy="1089412"/>
            <a:chOff x="35496" y="2987660"/>
            <a:chExt cx="7200839" cy="1089412"/>
          </a:xfrm>
        </p:grpSpPr>
        <p:cxnSp>
          <p:nvCxnSpPr>
            <p:cNvPr id="171" name="Přímá spojovací šipka 170"/>
            <p:cNvCxnSpPr/>
            <p:nvPr/>
          </p:nvCxnSpPr>
          <p:spPr>
            <a:xfrm>
              <a:off x="1979712" y="3573016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Skupina 167"/>
            <p:cNvGrpSpPr/>
            <p:nvPr/>
          </p:nvGrpSpPr>
          <p:grpSpPr>
            <a:xfrm>
              <a:off x="35496" y="2987660"/>
              <a:ext cx="7200839" cy="1089412"/>
              <a:chOff x="35496" y="2987660"/>
              <a:chExt cx="7200839" cy="1089412"/>
            </a:xfrm>
          </p:grpSpPr>
          <p:grpSp>
            <p:nvGrpSpPr>
              <p:cNvPr id="173" name="Skupina 166"/>
              <p:cNvGrpSpPr/>
              <p:nvPr/>
            </p:nvGrpSpPr>
            <p:grpSpPr>
              <a:xfrm>
                <a:off x="35496" y="2987660"/>
                <a:ext cx="7200839" cy="1089412"/>
                <a:chOff x="35496" y="2987660"/>
                <a:chExt cx="7200839" cy="1089412"/>
              </a:xfrm>
            </p:grpSpPr>
            <p:sp>
              <p:nvSpPr>
                <p:cNvPr id="176" name="TextovéPole 175"/>
                <p:cNvSpPr txBox="1"/>
                <p:nvPr/>
              </p:nvSpPr>
              <p:spPr>
                <a:xfrm>
                  <a:off x="35496" y="3059668"/>
                  <a:ext cx="2324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Hydraulická doména</a:t>
                  </a:r>
                  <a:endParaRPr lang="cs-CZ" dirty="0"/>
                </a:p>
              </p:txBody>
            </p:sp>
            <p:sp>
              <p:nvSpPr>
                <p:cNvPr id="177" name="Elipsa 176"/>
                <p:cNvSpPr/>
                <p:nvPr/>
              </p:nvSpPr>
              <p:spPr>
                <a:xfrm>
                  <a:off x="2987824" y="3068960"/>
                  <a:ext cx="1008112" cy="100811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78" name="Skupina 82"/>
                <p:cNvGrpSpPr/>
                <p:nvPr/>
              </p:nvGrpSpPr>
              <p:grpSpPr>
                <a:xfrm>
                  <a:off x="4355976" y="3212976"/>
                  <a:ext cx="2880359" cy="729372"/>
                  <a:chOff x="4283968" y="971436"/>
                  <a:chExt cx="2880359" cy="729372"/>
                </a:xfrm>
              </p:grpSpPr>
              <p:grpSp>
                <p:nvGrpSpPr>
                  <p:cNvPr id="182" name="Skupina 83"/>
                  <p:cNvGrpSpPr/>
                  <p:nvPr/>
                </p:nvGrpSpPr>
                <p:grpSpPr>
                  <a:xfrm>
                    <a:off x="4283968" y="980728"/>
                    <a:ext cx="2880359" cy="720080"/>
                    <a:chOff x="4283968" y="980728"/>
                    <a:chExt cx="2880359" cy="720080"/>
                  </a:xfrm>
                </p:grpSpPr>
                <p:sp>
                  <p:nvSpPr>
                    <p:cNvPr id="184" name="TextovéPole 183"/>
                    <p:cNvSpPr txBox="1"/>
                    <p:nvPr/>
                  </p:nvSpPr>
                  <p:spPr>
                    <a:xfrm>
                      <a:off x="4860032" y="980728"/>
                      <a:ext cx="2840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p:txBody>
                </p:sp>
                <p:grpSp>
                  <p:nvGrpSpPr>
                    <p:cNvPr id="185" name="Skupina 86"/>
                    <p:cNvGrpSpPr/>
                    <p:nvPr/>
                  </p:nvGrpSpPr>
                  <p:grpSpPr>
                    <a:xfrm>
                      <a:off x="4283968" y="1124744"/>
                      <a:ext cx="2880359" cy="576064"/>
                      <a:chOff x="4283968" y="1124744"/>
                      <a:chExt cx="2880359" cy="576064"/>
                    </a:xfrm>
                  </p:grpSpPr>
                  <p:sp>
                    <p:nvSpPr>
                      <p:cNvPr id="186" name="TextovéPole 185"/>
                      <p:cNvSpPr txBox="1"/>
                      <p:nvPr/>
                    </p:nvSpPr>
                    <p:spPr>
                      <a:xfrm>
                        <a:off x="4283968" y="1187460"/>
                        <a:ext cx="150714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  P </a:t>
                        </a:r>
                        <a:r>
                          <a:rPr lang="cs-CZ" baseline="-25000" dirty="0" smtClean="0"/>
                          <a:t> </a:t>
                        </a:r>
                        <a:r>
                          <a:rPr lang="cs-CZ" dirty="0" smtClean="0"/>
                          <a:t>=         V   </a:t>
                        </a:r>
                        <a:endParaRPr lang="cs-CZ" baseline="-25000" dirty="0"/>
                      </a:p>
                    </p:txBody>
                  </p:sp>
                  <p:cxnSp>
                    <p:nvCxnSpPr>
                      <p:cNvPr id="187" name="Přímá spojovací čára 186"/>
                      <p:cNvCxnSpPr/>
                      <p:nvPr/>
                    </p:nvCxnSpPr>
                    <p:spPr>
                      <a:xfrm>
                        <a:off x="4860032" y="1340768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8" name="TextovéPole 187"/>
                      <p:cNvSpPr txBox="1"/>
                      <p:nvPr/>
                    </p:nvSpPr>
                    <p:spPr>
                      <a:xfrm>
                        <a:off x="4815922" y="1331476"/>
                        <a:ext cx="3321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C</a:t>
                        </a:r>
                        <a:endParaRPr lang="cs-CZ" dirty="0"/>
                      </a:p>
                    </p:txBody>
                  </p:sp>
                  <p:sp>
                    <p:nvSpPr>
                      <p:cNvPr id="189" name="TextovéPole 188"/>
                      <p:cNvSpPr txBox="1"/>
                      <p:nvPr/>
                    </p:nvSpPr>
                    <p:spPr>
                      <a:xfrm>
                        <a:off x="5508104" y="1196752"/>
                        <a:ext cx="165622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baseline="-25000" dirty="0" smtClean="0"/>
                          <a:t> </a:t>
                        </a:r>
                        <a:r>
                          <a:rPr lang="cs-CZ" dirty="0" smtClean="0"/>
                          <a:t>=             </a:t>
                        </a:r>
                        <a:r>
                          <a:rPr lang="cs-CZ" dirty="0" err="1" smtClean="0"/>
                          <a:t>f</a:t>
                        </a:r>
                        <a:r>
                          <a:rPr lang="cs-CZ" baseline="-25000" dirty="0" err="1" smtClean="0"/>
                          <a:t>C</a:t>
                        </a:r>
                        <a:r>
                          <a:rPr lang="cs-CZ" dirty="0" smtClean="0"/>
                          <a:t> </a:t>
                        </a:r>
                        <a:r>
                          <a:rPr lang="cs-CZ" dirty="0" err="1" smtClean="0"/>
                          <a:t>dt</a:t>
                        </a:r>
                        <a:r>
                          <a:rPr lang="cs-CZ" dirty="0" smtClean="0"/>
                          <a:t>  </a:t>
                        </a:r>
                        <a:endParaRPr lang="cs-CZ" baseline="-25000" dirty="0"/>
                      </a:p>
                    </p:txBody>
                  </p:sp>
                  <p:sp>
                    <p:nvSpPr>
                      <p:cNvPr id="190" name="Volný tvar 189"/>
                      <p:cNvSpPr/>
                      <p:nvPr/>
                    </p:nvSpPr>
                    <p:spPr>
                      <a:xfrm>
                        <a:off x="6228184" y="1124744"/>
                        <a:ext cx="173736" cy="453392"/>
                      </a:xfrm>
                      <a:custGeom>
                        <a:avLst/>
                        <a:gdLst>
                          <a:gd name="connsiteX0" fmla="*/ 173736 w 173736"/>
                          <a:gd name="connsiteY0" fmla="*/ 68580 h 597408"/>
                          <a:gd name="connsiteX1" fmla="*/ 118872 w 173736"/>
                          <a:gd name="connsiteY1" fmla="*/ 41148 h 597408"/>
                          <a:gd name="connsiteX2" fmla="*/ 91440 w 173736"/>
                          <a:gd name="connsiteY2" fmla="*/ 315468 h 597408"/>
                          <a:gd name="connsiteX3" fmla="*/ 64008 w 173736"/>
                          <a:gd name="connsiteY3" fmla="*/ 562356 h 597408"/>
                          <a:gd name="connsiteX4" fmla="*/ 0 w 173736"/>
                          <a:gd name="connsiteY4" fmla="*/ 525780 h 597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736" h="597408">
                            <a:moveTo>
                              <a:pt x="173736" y="68580"/>
                            </a:moveTo>
                            <a:cubicBezTo>
                              <a:pt x="153162" y="34290"/>
                              <a:pt x="132588" y="0"/>
                              <a:pt x="118872" y="41148"/>
                            </a:cubicBezTo>
                            <a:cubicBezTo>
                              <a:pt x="105156" y="82296"/>
                              <a:pt x="100584" y="228600"/>
                              <a:pt x="91440" y="315468"/>
                            </a:cubicBezTo>
                            <a:cubicBezTo>
                              <a:pt x="82296" y="402336"/>
                              <a:pt x="79248" y="527304"/>
                              <a:pt x="64008" y="562356"/>
                            </a:cubicBezTo>
                            <a:cubicBezTo>
                              <a:pt x="48768" y="597408"/>
                              <a:pt x="24384" y="561594"/>
                              <a:pt x="0" y="525780"/>
                            </a:cubicBezTo>
                          </a:path>
                        </a:pathLst>
                      </a:cu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91" name="Přímá spojovací čára 190"/>
                      <p:cNvCxnSpPr/>
                      <p:nvPr/>
                    </p:nvCxnSpPr>
                    <p:spPr>
                      <a:xfrm>
                        <a:off x="5868144" y="1340768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2" name="TextovéPole 191"/>
                      <p:cNvSpPr txBox="1"/>
                      <p:nvPr/>
                    </p:nvSpPr>
                    <p:spPr>
                      <a:xfrm>
                        <a:off x="5796136" y="1331476"/>
                        <a:ext cx="3321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C</a:t>
                        </a:r>
                        <a:endParaRPr lang="cs-CZ" dirty="0"/>
                      </a:p>
                    </p:txBody>
                  </p:sp>
                </p:grpSp>
              </p:grpSp>
              <p:sp>
                <p:nvSpPr>
                  <p:cNvPr id="183" name="TextovéPole 182"/>
                  <p:cNvSpPr txBox="1"/>
                  <p:nvPr/>
                </p:nvSpPr>
                <p:spPr>
                  <a:xfrm>
                    <a:off x="5868144" y="971436"/>
                    <a:ext cx="2840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1</a:t>
                    </a:r>
                    <a:endParaRPr lang="cs-CZ" dirty="0"/>
                  </a:p>
                </p:txBody>
              </p:sp>
            </p:grpSp>
            <p:sp>
              <p:nvSpPr>
                <p:cNvPr id="179" name="TextovéPole 178"/>
                <p:cNvSpPr txBox="1"/>
                <p:nvPr/>
              </p:nvSpPr>
              <p:spPr>
                <a:xfrm>
                  <a:off x="4489749" y="2987660"/>
                  <a:ext cx="1090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V=C *P</a:t>
                  </a:r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  </a:t>
                  </a:r>
                  <a:endParaRPr lang="cs-CZ" baseline="-25000" dirty="0"/>
                </a:p>
              </p:txBody>
            </p:sp>
            <p:sp>
              <p:nvSpPr>
                <p:cNvPr id="180" name="Plechovka 179"/>
                <p:cNvSpPr/>
                <p:nvPr/>
              </p:nvSpPr>
              <p:spPr>
                <a:xfrm rot="16200000">
                  <a:off x="2843808" y="3284985"/>
                  <a:ext cx="144016" cy="576064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1" name="TextovéPole 180"/>
                <p:cNvSpPr txBox="1"/>
                <p:nvPr/>
              </p:nvSpPr>
              <p:spPr>
                <a:xfrm>
                  <a:off x="827087" y="3419708"/>
                  <a:ext cx="1008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přítok </a:t>
                  </a:r>
                  <a:r>
                    <a:rPr lang="cs-CZ" dirty="0" err="1" smtClean="0"/>
                    <a:t>f</a:t>
                  </a:r>
                  <a:r>
                    <a:rPr lang="cs-CZ" baseline="-25000" dirty="0" err="1" smtClean="0"/>
                    <a:t>c</a:t>
                  </a:r>
                  <a:endParaRPr lang="cs-CZ" baseline="-25000" dirty="0"/>
                </a:p>
              </p:txBody>
            </p:sp>
          </p:grpSp>
          <p:sp>
            <p:nvSpPr>
              <p:cNvPr id="174" name="TextovéPole 173"/>
              <p:cNvSpPr txBox="1"/>
              <p:nvPr/>
            </p:nvSpPr>
            <p:spPr>
              <a:xfrm>
                <a:off x="3231872" y="357210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  <p:sp>
            <p:nvSpPr>
              <p:cNvPr id="175" name="TextovéPole 174"/>
              <p:cNvSpPr txBox="1"/>
              <p:nvPr/>
            </p:nvSpPr>
            <p:spPr>
              <a:xfrm>
                <a:off x="3491880" y="321297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V</a:t>
                </a:r>
                <a:endParaRPr lang="cs-CZ" dirty="0"/>
              </a:p>
            </p:txBody>
          </p:sp>
        </p:grpSp>
      </p:grpSp>
      <p:grpSp>
        <p:nvGrpSpPr>
          <p:cNvPr id="194" name="Skupina 193"/>
          <p:cNvGrpSpPr/>
          <p:nvPr/>
        </p:nvGrpSpPr>
        <p:grpSpPr>
          <a:xfrm>
            <a:off x="35496" y="4365104"/>
            <a:ext cx="7367161" cy="2304256"/>
            <a:chOff x="35496" y="4365104"/>
            <a:chExt cx="7367161" cy="2304256"/>
          </a:xfrm>
        </p:grpSpPr>
        <p:sp>
          <p:nvSpPr>
            <p:cNvPr id="195" name="TextovéPole 194"/>
            <p:cNvSpPr txBox="1"/>
            <p:nvPr/>
          </p:nvSpPr>
          <p:spPr>
            <a:xfrm>
              <a:off x="35496" y="4365104"/>
              <a:ext cx="2861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Termodynamická doména</a:t>
              </a:r>
              <a:endParaRPr lang="cs-CZ" dirty="0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4427984" y="5229200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q=C *</a:t>
              </a:r>
              <a:r>
                <a:rPr lang="cs-CZ" dirty="0" err="1" smtClean="0"/>
                <a:t>dT</a:t>
              </a:r>
              <a:r>
                <a:rPr lang="cs-CZ" baseline="-25000" dirty="0" smtClean="0"/>
                <a:t> 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899592" y="5229200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r>
                <a:rPr lang="cs-CZ" dirty="0" smtClean="0"/>
                <a:t>= t°</a:t>
              </a:r>
              <a:r>
                <a:rPr lang="cs-CZ" baseline="-25000" dirty="0" smtClean="0"/>
                <a:t>1</a:t>
              </a:r>
              <a:r>
                <a:rPr lang="cs-CZ" dirty="0" smtClean="0"/>
                <a:t>-t°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827584" y="4725144"/>
              <a:ext cx="2438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  - skladované teplo  </a:t>
              </a:r>
              <a:endParaRPr lang="cs-CZ" baseline="-25000" dirty="0"/>
            </a:p>
          </p:txBody>
        </p:sp>
        <p:grpSp>
          <p:nvGrpSpPr>
            <p:cNvPr id="199" name="Skupina 112"/>
            <p:cNvGrpSpPr/>
            <p:nvPr/>
          </p:nvGrpSpPr>
          <p:grpSpPr>
            <a:xfrm>
              <a:off x="4355976" y="5867980"/>
              <a:ext cx="3046681" cy="729372"/>
              <a:chOff x="4104822" y="971436"/>
              <a:chExt cx="3046681" cy="729372"/>
            </a:xfrm>
          </p:grpSpPr>
          <p:grpSp>
            <p:nvGrpSpPr>
              <p:cNvPr id="205" name="Skupina 113"/>
              <p:cNvGrpSpPr/>
              <p:nvPr/>
            </p:nvGrpSpPr>
            <p:grpSpPr>
              <a:xfrm>
                <a:off x="4104822" y="980728"/>
                <a:ext cx="3046681" cy="720080"/>
                <a:chOff x="4104822" y="980728"/>
                <a:chExt cx="3046681" cy="720080"/>
              </a:xfrm>
            </p:grpSpPr>
            <p:sp>
              <p:nvSpPr>
                <p:cNvPr id="207" name="TextovéPole 206"/>
                <p:cNvSpPr txBox="1"/>
                <p:nvPr/>
              </p:nvSpPr>
              <p:spPr>
                <a:xfrm>
                  <a:off x="4860032" y="980728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1</a:t>
                  </a:r>
                  <a:endParaRPr lang="cs-CZ" dirty="0"/>
                </a:p>
              </p:txBody>
            </p:sp>
            <p:grpSp>
              <p:nvGrpSpPr>
                <p:cNvPr id="208" name="Skupina 116"/>
                <p:cNvGrpSpPr/>
                <p:nvPr/>
              </p:nvGrpSpPr>
              <p:grpSpPr>
                <a:xfrm>
                  <a:off x="4104822" y="1124744"/>
                  <a:ext cx="3046681" cy="576064"/>
                  <a:chOff x="4104822" y="1124744"/>
                  <a:chExt cx="3046681" cy="576064"/>
                </a:xfrm>
              </p:grpSpPr>
              <p:sp>
                <p:nvSpPr>
                  <p:cNvPr id="209" name="TextovéPole 208"/>
                  <p:cNvSpPr txBox="1"/>
                  <p:nvPr/>
                </p:nvSpPr>
                <p:spPr>
                  <a:xfrm>
                    <a:off x="4104822" y="1171636"/>
                    <a:ext cx="15616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 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</a:t>
                    </a:r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q   </a:t>
                    </a:r>
                    <a:endParaRPr lang="cs-CZ" baseline="-25000" dirty="0"/>
                  </a:p>
                </p:txBody>
              </p:sp>
              <p:cxnSp>
                <p:nvCxnSpPr>
                  <p:cNvPr id="210" name="Přímá spojovací čára 209"/>
                  <p:cNvCxnSpPr/>
                  <p:nvPr/>
                </p:nvCxnSpPr>
                <p:spPr>
                  <a:xfrm>
                    <a:off x="4860032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TextovéPole 210"/>
                  <p:cNvSpPr txBox="1"/>
                  <p:nvPr/>
                </p:nvSpPr>
                <p:spPr>
                  <a:xfrm>
                    <a:off x="4815922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  <p:sp>
                <p:nvSpPr>
                  <p:cNvPr id="212" name="TextovéPole 211"/>
                  <p:cNvSpPr txBox="1"/>
                  <p:nvPr/>
                </p:nvSpPr>
                <p:spPr>
                  <a:xfrm>
                    <a:off x="5508104" y="1173306"/>
                    <a:ext cx="16433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    </a:t>
                    </a:r>
                    <a:r>
                      <a:rPr lang="cs-CZ" dirty="0" err="1" smtClean="0"/>
                      <a:t>f</a:t>
                    </a:r>
                    <a:r>
                      <a:rPr lang="cs-CZ" baseline="-25000" dirty="0" err="1" smtClean="0"/>
                      <a:t>q</a:t>
                    </a:r>
                    <a:r>
                      <a:rPr lang="cs-CZ" dirty="0" smtClean="0"/>
                      <a:t>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 </a:t>
                    </a:r>
                    <a:endParaRPr lang="cs-CZ" baseline="-25000" dirty="0"/>
                  </a:p>
                </p:txBody>
              </p:sp>
              <p:sp>
                <p:nvSpPr>
                  <p:cNvPr id="213" name="Volný tvar 212"/>
                  <p:cNvSpPr/>
                  <p:nvPr/>
                </p:nvSpPr>
                <p:spPr>
                  <a:xfrm>
                    <a:off x="6228184" y="1124744"/>
                    <a:ext cx="173736" cy="453392"/>
                  </a:xfrm>
                  <a:custGeom>
                    <a:avLst/>
                    <a:gdLst>
                      <a:gd name="connsiteX0" fmla="*/ 173736 w 173736"/>
                      <a:gd name="connsiteY0" fmla="*/ 68580 h 597408"/>
                      <a:gd name="connsiteX1" fmla="*/ 118872 w 173736"/>
                      <a:gd name="connsiteY1" fmla="*/ 41148 h 597408"/>
                      <a:gd name="connsiteX2" fmla="*/ 91440 w 173736"/>
                      <a:gd name="connsiteY2" fmla="*/ 315468 h 597408"/>
                      <a:gd name="connsiteX3" fmla="*/ 64008 w 173736"/>
                      <a:gd name="connsiteY3" fmla="*/ 562356 h 597408"/>
                      <a:gd name="connsiteX4" fmla="*/ 0 w 173736"/>
                      <a:gd name="connsiteY4" fmla="*/ 525780 h 597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736" h="597408">
                        <a:moveTo>
                          <a:pt x="173736" y="68580"/>
                        </a:moveTo>
                        <a:cubicBezTo>
                          <a:pt x="153162" y="34290"/>
                          <a:pt x="132588" y="0"/>
                          <a:pt x="118872" y="41148"/>
                        </a:cubicBezTo>
                        <a:cubicBezTo>
                          <a:pt x="105156" y="82296"/>
                          <a:pt x="100584" y="228600"/>
                          <a:pt x="91440" y="315468"/>
                        </a:cubicBezTo>
                        <a:cubicBezTo>
                          <a:pt x="82296" y="402336"/>
                          <a:pt x="79248" y="527304"/>
                          <a:pt x="64008" y="562356"/>
                        </a:cubicBezTo>
                        <a:cubicBezTo>
                          <a:pt x="48768" y="597408"/>
                          <a:pt x="24384" y="561594"/>
                          <a:pt x="0" y="525780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214" name="Přímá spojovací čára 213"/>
                  <p:cNvCxnSpPr/>
                  <p:nvPr/>
                </p:nvCxnSpPr>
                <p:spPr>
                  <a:xfrm>
                    <a:off x="5868144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TextovéPole 214"/>
                  <p:cNvSpPr txBox="1"/>
                  <p:nvPr/>
                </p:nvSpPr>
                <p:spPr>
                  <a:xfrm>
                    <a:off x="5796136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</p:grpSp>
          </p:grpSp>
          <p:sp>
            <p:nvSpPr>
              <p:cNvPr id="206" name="TextovéPole 205"/>
              <p:cNvSpPr txBox="1"/>
              <p:nvPr/>
            </p:nvSpPr>
            <p:spPr>
              <a:xfrm>
                <a:off x="5868144" y="97143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</p:grpSp>
        <p:sp>
          <p:nvSpPr>
            <p:cNvPr id="200" name="TextovéPole 199"/>
            <p:cNvSpPr txBox="1"/>
            <p:nvPr/>
          </p:nvSpPr>
          <p:spPr>
            <a:xfrm>
              <a:off x="395536" y="586798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q</a:t>
              </a:r>
              <a:r>
                <a:rPr lang="cs-CZ" dirty="0" smtClean="0"/>
                <a:t> - tepelný tok</a:t>
              </a:r>
              <a:endParaRPr lang="cs-CZ" baseline="-25000" dirty="0"/>
            </a:p>
          </p:txBody>
        </p:sp>
        <p:sp>
          <p:nvSpPr>
            <p:cNvPr id="201" name="Krychle 200"/>
            <p:cNvSpPr/>
            <p:nvPr/>
          </p:nvSpPr>
          <p:spPr>
            <a:xfrm>
              <a:off x="2627784" y="5085184"/>
              <a:ext cx="864096" cy="86409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q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02" name="Šipka doprava 201"/>
            <p:cNvSpPr/>
            <p:nvPr/>
          </p:nvSpPr>
          <p:spPr>
            <a:xfrm rot="5400000" flipH="1">
              <a:off x="2509453" y="5974965"/>
              <a:ext cx="720080" cy="668710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>
                  <a:solidFill>
                    <a:schemeClr val="tx1"/>
                  </a:solidFill>
                </a:rPr>
                <a:t>f</a:t>
              </a:r>
              <a:r>
                <a:rPr lang="cs-CZ" baseline="-25000" dirty="0" err="1" smtClean="0">
                  <a:solidFill>
                    <a:schemeClr val="tx1"/>
                  </a:solidFill>
                </a:rPr>
                <a:t>q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3" name="TextovéPole 202"/>
            <p:cNvSpPr txBox="1"/>
            <p:nvPr/>
          </p:nvSpPr>
          <p:spPr>
            <a:xfrm>
              <a:off x="2915816" y="522920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204" name="TextovéPole 203"/>
            <p:cNvSpPr txBox="1"/>
            <p:nvPr/>
          </p:nvSpPr>
          <p:spPr>
            <a:xfrm>
              <a:off x="3203848" y="608400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</p:grpSp>
      <p:sp>
        <p:nvSpPr>
          <p:cNvPr id="216" name="TextovéPole 215"/>
          <p:cNvSpPr txBox="1"/>
          <p:nvPr/>
        </p:nvSpPr>
        <p:spPr>
          <a:xfrm>
            <a:off x="6660232" y="3834914"/>
            <a:ext cx="248376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Zobecněné úsilí „e“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Zobecněný tok  „f“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e=1/c *  f </a:t>
            </a:r>
            <a:r>
              <a:rPr lang="cs-CZ" b="1" dirty="0" err="1" smtClean="0">
                <a:solidFill>
                  <a:srgbClr val="FF0000"/>
                </a:solidFill>
              </a:rPr>
              <a:t>dt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217" name="Volný tvar 216"/>
          <p:cNvSpPr/>
          <p:nvPr/>
        </p:nvSpPr>
        <p:spPr>
          <a:xfrm>
            <a:off x="7991545" y="4893690"/>
            <a:ext cx="173736" cy="453392"/>
          </a:xfrm>
          <a:custGeom>
            <a:avLst/>
            <a:gdLst>
              <a:gd name="connsiteX0" fmla="*/ 173736 w 173736"/>
              <a:gd name="connsiteY0" fmla="*/ 68580 h 597408"/>
              <a:gd name="connsiteX1" fmla="*/ 118872 w 173736"/>
              <a:gd name="connsiteY1" fmla="*/ 41148 h 597408"/>
              <a:gd name="connsiteX2" fmla="*/ 91440 w 173736"/>
              <a:gd name="connsiteY2" fmla="*/ 315468 h 597408"/>
              <a:gd name="connsiteX3" fmla="*/ 64008 w 173736"/>
              <a:gd name="connsiteY3" fmla="*/ 562356 h 597408"/>
              <a:gd name="connsiteX4" fmla="*/ 0 w 173736"/>
              <a:gd name="connsiteY4" fmla="*/ 525780 h 5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597408">
                <a:moveTo>
                  <a:pt x="173736" y="68580"/>
                </a:moveTo>
                <a:cubicBezTo>
                  <a:pt x="153162" y="34290"/>
                  <a:pt x="132588" y="0"/>
                  <a:pt x="118872" y="41148"/>
                </a:cubicBezTo>
                <a:cubicBezTo>
                  <a:pt x="105156" y="82296"/>
                  <a:pt x="100584" y="228600"/>
                  <a:pt x="91440" y="315468"/>
                </a:cubicBezTo>
                <a:cubicBezTo>
                  <a:pt x="82296" y="402336"/>
                  <a:pt x="79248" y="527304"/>
                  <a:pt x="64008" y="562356"/>
                </a:cubicBezTo>
                <a:cubicBezTo>
                  <a:pt x="48768" y="597408"/>
                  <a:pt x="24384" y="561594"/>
                  <a:pt x="0" y="52578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936" t="39998" r="28729" b="34181"/>
          <a:stretch/>
        </p:blipFill>
        <p:spPr bwMode="auto">
          <a:xfrm>
            <a:off x="3468914" y="2743200"/>
            <a:ext cx="3048000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398" t="55524" r="52950" b="5532"/>
          <a:stretch/>
        </p:blipFill>
        <p:spPr bwMode="auto">
          <a:xfrm>
            <a:off x="1979712" y="3773714"/>
            <a:ext cx="2345545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580112" y="260648"/>
            <a:ext cx="1277888" cy="9935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7110536" y="260648"/>
            <a:ext cx="1061864" cy="9214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30616" y="1211362"/>
            <a:ext cx="1061864" cy="9214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13" name="Elipsa 12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13"/>
            <p:cNvCxnSpPr>
              <a:stCxn id="13" idx="2"/>
              <a:endCxn id="13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6" name="Elipsa 15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" name="Přímá spojovací čára 16"/>
            <p:cNvCxnSpPr>
              <a:stCxn id="16" idx="2"/>
              <a:endCxn id="16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805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936" t="39998" r="28729" b="34181"/>
          <a:stretch/>
        </p:blipFill>
        <p:spPr bwMode="auto">
          <a:xfrm>
            <a:off x="3468914" y="2743200"/>
            <a:ext cx="3048000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398" t="55524" r="52950" b="5532"/>
          <a:stretch/>
        </p:blipFill>
        <p:spPr bwMode="auto">
          <a:xfrm>
            <a:off x="1979712" y="3773714"/>
            <a:ext cx="2345545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059832" y="3284984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1</a:t>
            </a:r>
            <a:endParaRPr lang="cs-CZ" sz="2800" dirty="0"/>
          </a:p>
        </p:txBody>
      </p:sp>
      <p:sp>
        <p:nvSpPr>
          <p:cNvPr id="9" name="Šipka doprava 8"/>
          <p:cNvSpPr/>
          <p:nvPr/>
        </p:nvSpPr>
        <p:spPr>
          <a:xfrm rot="12704861">
            <a:off x="3212064" y="4330606"/>
            <a:ext cx="2418540" cy="4731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292080" y="5109028"/>
            <a:ext cx="3600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Stejný tok</a:t>
            </a:r>
          </a:p>
          <a:p>
            <a:r>
              <a:rPr lang="cs-CZ" dirty="0" smtClean="0"/>
              <a:t>Algebraická suma úsilí = 0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12" name="Elipsa 11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ovací čára 12"/>
            <p:cNvCxnSpPr>
              <a:stCxn id="12" idx="2"/>
              <a:endCxn id="12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5" name="Elipsa 1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Přímá spojovací čára 15"/>
            <p:cNvCxnSpPr>
              <a:stCxn id="15" idx="2"/>
              <a:endCxn id="1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275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6" name="Elipsa 5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ovací čára 6"/>
            <p:cNvCxnSpPr>
              <a:stCxn id="6" idx="2"/>
              <a:endCxn id="6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9" name="Elipsa 8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ovací čára 9"/>
            <p:cNvCxnSpPr>
              <a:stCxn id="9" idx="2"/>
              <a:endCxn id="9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7236296" y="4941168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7279276" y="494116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8532440" y="4984148"/>
            <a:ext cx="0" cy="201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293228" y="5229200"/>
            <a:ext cx="23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804248" y="29969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Kauzální analýza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9" name="Elipsa 8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ovací čára 10"/>
            <p:cNvCxnSpPr>
              <a:stCxn id="9" idx="2"/>
              <a:endCxn id="9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5" name="Elipsa 1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Přímá spojovací čára 15"/>
            <p:cNvCxnSpPr>
              <a:stCxn id="15" idx="2"/>
              <a:endCxn id="1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983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2434" r="45556"/>
          <a:stretch/>
        </p:blipFill>
        <p:spPr bwMode="auto">
          <a:xfrm>
            <a:off x="1" y="4281714"/>
            <a:ext cx="4978400" cy="257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7855" b="36352"/>
          <a:stretch/>
        </p:blipFill>
        <p:spPr bwMode="auto">
          <a:xfrm>
            <a:off x="5769" y="-28920"/>
            <a:ext cx="6596969" cy="436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2" r="-94" b="64045"/>
          <a:stretch/>
        </p:blipFill>
        <p:spPr bwMode="auto">
          <a:xfrm>
            <a:off x="5769" y="-27384"/>
            <a:ext cx="9152745" cy="2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"/>
          <p:cNvGrpSpPr/>
          <p:nvPr/>
        </p:nvGrpSpPr>
        <p:grpSpPr>
          <a:xfrm>
            <a:off x="3034017" y="4341103"/>
            <a:ext cx="5574241" cy="1789534"/>
            <a:chOff x="3164026" y="4655147"/>
            <a:chExt cx="5574241" cy="1789534"/>
          </a:xfrm>
        </p:grpSpPr>
        <p:sp>
          <p:nvSpPr>
            <p:cNvPr id="4" name="Šipka doprava 3"/>
            <p:cNvSpPr/>
            <p:nvPr/>
          </p:nvSpPr>
          <p:spPr>
            <a:xfrm rot="12704861">
              <a:off x="3164026" y="4655147"/>
              <a:ext cx="3984486" cy="47314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137867" y="5798350"/>
              <a:ext cx="3600400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 smtClean="0"/>
                <a:t>Stejné </a:t>
              </a:r>
              <a:r>
                <a:rPr lang="cs-CZ" dirty="0" err="1" smtClean="0"/>
                <a:t>úsolí</a:t>
              </a:r>
              <a:endParaRPr lang="cs-CZ" dirty="0" smtClean="0"/>
            </a:p>
            <a:p>
              <a:r>
                <a:rPr lang="cs-CZ" dirty="0" smtClean="0"/>
                <a:t>Algebraická suma toků = 0</a:t>
              </a:r>
              <a:endParaRPr lang="cs-CZ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0" y="-27384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197212" y="1011208"/>
            <a:ext cx="432048" cy="432048"/>
            <a:chOff x="5197212" y="1011208"/>
            <a:chExt cx="432048" cy="432048"/>
          </a:xfrm>
        </p:grpSpPr>
        <p:sp>
          <p:nvSpPr>
            <p:cNvPr id="10" name="Elipsa 9"/>
            <p:cNvSpPr/>
            <p:nvPr/>
          </p:nvSpPr>
          <p:spPr>
            <a:xfrm>
              <a:off x="5197212" y="101120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ovací čára 10"/>
            <p:cNvCxnSpPr>
              <a:stCxn id="10" idx="2"/>
              <a:endCxn id="10" idx="6"/>
            </p:cNvCxnSpPr>
            <p:nvPr/>
          </p:nvCxnSpPr>
          <p:spPr>
            <a:xfrm>
              <a:off x="5197212" y="122723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 rot="16200000">
            <a:off x="858065" y="3182495"/>
            <a:ext cx="432048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3" name="Elipsa 12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13"/>
            <p:cNvCxnSpPr>
              <a:stCxn id="13" idx="2"/>
              <a:endCxn id="13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676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148064" y="1052736"/>
            <a:ext cx="432048" cy="432048"/>
            <a:chOff x="4981188" y="1340768"/>
            <a:chExt cx="432048" cy="432048"/>
          </a:xfrm>
        </p:grpSpPr>
        <p:sp>
          <p:nvSpPr>
            <p:cNvPr id="5" name="Elipsa 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ovací čára 5"/>
            <p:cNvCxnSpPr>
              <a:stCxn id="5" idx="2"/>
              <a:endCxn id="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 rot="16200000">
            <a:off x="850445" y="3212976"/>
            <a:ext cx="432048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1" name="Elipsa 10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ovací čára 11"/>
            <p:cNvCxnSpPr>
              <a:stCxn id="11" idx="2"/>
              <a:endCxn id="11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5"/>
          <p:cNvCxnSpPr/>
          <p:nvPr/>
        </p:nvCxnSpPr>
        <p:spPr>
          <a:xfrm>
            <a:off x="6271164" y="5041642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7178802" y="413456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8431966" y="5099698"/>
            <a:ext cx="0" cy="201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192754" y="5373216"/>
            <a:ext cx="23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804248" y="29969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Kauzální analýza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5148064" y="1052736"/>
            <a:ext cx="432048" cy="432048"/>
            <a:chOff x="4981188" y="1340768"/>
            <a:chExt cx="432048" cy="432048"/>
          </a:xfrm>
        </p:grpSpPr>
        <p:sp>
          <p:nvSpPr>
            <p:cNvPr id="12" name="Elipsa 11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13"/>
            <p:cNvCxnSpPr>
              <a:stCxn id="12" idx="2"/>
              <a:endCxn id="12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 rot="16200000">
            <a:off x="850445" y="3212976"/>
            <a:ext cx="432048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8" name="Elipsa 17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" name="Přímá spojovací čára 18"/>
            <p:cNvCxnSpPr>
              <a:stCxn id="18" idx="2"/>
              <a:endCxn id="18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962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Generování uzlů</a:t>
            </a:r>
          </a:p>
          <a:p>
            <a:r>
              <a:rPr lang="cs-CZ" dirty="0" smtClean="0"/>
              <a:t>Generování hran</a:t>
            </a:r>
          </a:p>
          <a:p>
            <a:r>
              <a:rPr lang="cs-CZ" dirty="0" smtClean="0"/>
              <a:t>Vyznačení orientace přenosu výkonu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Metody redukce grafů</a:t>
            </a:r>
          </a:p>
          <a:p>
            <a:r>
              <a:rPr lang="cs-CZ" dirty="0" smtClean="0"/>
              <a:t>Vyznačení kauzality</a:t>
            </a:r>
          </a:p>
          <a:p>
            <a:pPr marL="0" indent="0">
              <a:buNone/>
            </a:pPr>
            <a:r>
              <a:rPr lang="cs-CZ" dirty="0" smtClean="0"/>
              <a:t>Význam pro generování algoritmu v kauzálních modelovacích nástrojích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</p:spTree>
    <p:extLst>
      <p:ext uri="{BB962C8B-B14F-4D97-AF65-F5344CB8AC3E}">
        <p14:creationId xmlns:p14="http://schemas.microsoft.com/office/powerpoint/2010/main" xmlns="" val="4242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l="900" r="25436" b="61185"/>
          <a:stretch>
            <a:fillRect/>
          </a:stretch>
        </p:blipFill>
        <p:spPr bwMode="auto">
          <a:xfrm>
            <a:off x="179388" y="692150"/>
            <a:ext cx="896461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1850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57175" y="645795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493838" y="3024188"/>
            <a:ext cx="2452687" cy="1257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4748213" y="1127125"/>
            <a:ext cx="2289175" cy="1257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908550" y="2730500"/>
            <a:ext cx="1893888" cy="906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651375" y="5138738"/>
            <a:ext cx="1893888" cy="906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dirty="0" smtClean="0"/>
              <a:t>Kauzální modelovací nástroje</a:t>
            </a:r>
          </a:p>
        </p:txBody>
      </p:sp>
    </p:spTree>
    <p:extLst>
      <p:ext uri="{BB962C8B-B14F-4D97-AF65-F5344CB8AC3E}">
        <p14:creationId xmlns:p14="http://schemas.microsoft.com/office/powerpoint/2010/main" xmlns="" val="40257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dirty="0" smtClean="0"/>
              <a:t>Kauzální modelovací nástroje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908050"/>
            <a:ext cx="45593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13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016500" y="1797050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6173788" y="1133475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7688263" y="1158875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6229350" y="166370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flipH="1">
            <a:off x="6229350" y="252888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flipH="1">
            <a:off x="6427788" y="339407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flipH="1">
            <a:off x="7827963" y="3865563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 flipH="1">
            <a:off x="6583363" y="425608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flipH="1">
            <a:off x="5235575" y="436880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flipH="1">
            <a:off x="4870450" y="491013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flipH="1">
            <a:off x="5016500" y="621982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 flipH="1">
            <a:off x="7158038" y="637222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5008563" y="363855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7523163" y="517683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33388" y="2906713"/>
            <a:ext cx="32400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i="1"/>
              <a:t>Model v Simulinku vyjadřuje spíše </a:t>
            </a:r>
            <a:r>
              <a:rPr lang="cs-CZ" sz="2400" i="1">
                <a:solidFill>
                  <a:schemeClr val="hlink"/>
                </a:solidFill>
              </a:rPr>
              <a:t>způsob výpočtu</a:t>
            </a:r>
            <a:r>
              <a:rPr lang="cs-CZ" sz="2400" i="1"/>
              <a:t> než </a:t>
            </a:r>
            <a:r>
              <a:rPr lang="cs-CZ" sz="2400" i="1">
                <a:solidFill>
                  <a:schemeClr val="hlink"/>
                </a:solidFill>
              </a:rPr>
              <a:t>strukturu modelované reality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433388" y="2449513"/>
            <a:ext cx="303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>
                <a:solidFill>
                  <a:srgbClr val="FF0000"/>
                </a:solidFill>
              </a:rPr>
              <a:t>Kauzální modelování</a:t>
            </a:r>
          </a:p>
        </p:txBody>
      </p:sp>
      <p:sp>
        <p:nvSpPr>
          <p:cNvPr id="52246" name="AutoShape 23"/>
          <p:cNvSpPr>
            <a:spLocks noChangeArrowheads="1"/>
          </p:cNvSpPr>
          <p:nvPr/>
        </p:nvSpPr>
        <p:spPr bwMode="auto">
          <a:xfrm>
            <a:off x="604838" y="590550"/>
            <a:ext cx="3068637" cy="1938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i="1"/>
              <a:t>Je jednoznačně </a:t>
            </a:r>
          </a:p>
          <a:p>
            <a:pPr algn="ctr"/>
            <a:r>
              <a:rPr lang="cs-CZ" i="1"/>
              <a:t>definován </a:t>
            </a:r>
          </a:p>
          <a:p>
            <a:pPr algn="ctr"/>
            <a:r>
              <a:rPr lang="cs-CZ" i="1">
                <a:solidFill>
                  <a:schemeClr val="hlink"/>
                </a:solidFill>
              </a:rPr>
              <a:t>postup výpočtu</a:t>
            </a:r>
            <a:endParaRPr lang="cs-CZ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7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4" grpId="0"/>
      <p:bldP spid="1290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30" y="116632"/>
            <a:ext cx="8898160" cy="1008113"/>
          </a:xfrm>
        </p:spPr>
        <p:txBody>
          <a:bodyPr/>
          <a:lstStyle/>
          <a:p>
            <a:r>
              <a:rPr lang="cs-CZ" dirty="0" smtClean="0"/>
              <a:t>Zobecněný akumulátor </a:t>
            </a:r>
            <a:br>
              <a:rPr lang="cs-CZ" dirty="0" smtClean="0"/>
            </a:br>
            <a:r>
              <a:rPr lang="cs-CZ" dirty="0" smtClean="0"/>
              <a:t>(akumulace energie)</a:t>
            </a:r>
            <a:endParaRPr lang="cs-CZ" dirty="0"/>
          </a:p>
        </p:txBody>
      </p:sp>
      <p:grpSp>
        <p:nvGrpSpPr>
          <p:cNvPr id="134" name="Skupina 133"/>
          <p:cNvGrpSpPr/>
          <p:nvPr/>
        </p:nvGrpSpPr>
        <p:grpSpPr>
          <a:xfrm>
            <a:off x="179512" y="1340768"/>
            <a:ext cx="3312368" cy="1800200"/>
            <a:chOff x="179512" y="1340768"/>
            <a:chExt cx="3312368" cy="1800200"/>
          </a:xfrm>
        </p:grpSpPr>
        <p:sp>
          <p:nvSpPr>
            <p:cNvPr id="4" name="Obdélník 3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1/C</a:t>
              </a:r>
              <a:endParaRPr lang="cs-CZ" dirty="0"/>
            </a:p>
          </p:txBody>
        </p:sp>
        <p:cxnSp>
          <p:nvCxnSpPr>
            <p:cNvPr id="7" name="Přímá spojnice se šipkou 6"/>
            <p:cNvCxnSpPr>
              <a:endCxn id="4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avoúhlá spojnice 17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179512" y="220875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475656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6" name="Přímá spojnice se šipkou 15"/>
            <p:cNvCxnSpPr>
              <a:endCxn id="13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/>
          <p:cNvGrpSpPr/>
          <p:nvPr/>
        </p:nvGrpSpPr>
        <p:grpSpPr>
          <a:xfrm rot="16200000">
            <a:off x="482893" y="4756895"/>
            <a:ext cx="864096" cy="1008112"/>
            <a:chOff x="5292080" y="908720"/>
            <a:chExt cx="864096" cy="1008112"/>
          </a:xfrm>
        </p:grpSpPr>
        <p:grpSp>
          <p:nvGrpSpPr>
            <p:cNvPr id="24" name="Skupina 181"/>
            <p:cNvGrpSpPr/>
            <p:nvPr/>
          </p:nvGrpSpPr>
          <p:grpSpPr>
            <a:xfrm>
              <a:off x="5292080" y="1253397"/>
              <a:ext cx="864096" cy="152400"/>
              <a:chOff x="4139952" y="3140968"/>
              <a:chExt cx="864096" cy="152400"/>
            </a:xfrm>
          </p:grpSpPr>
          <p:cxnSp>
            <p:nvCxnSpPr>
              <p:cNvPr id="27" name="Přímá spojovací čára 7"/>
              <p:cNvCxnSpPr/>
              <p:nvPr/>
            </p:nvCxnSpPr>
            <p:spPr>
              <a:xfrm>
                <a:off x="4139952" y="31409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8"/>
              <p:cNvCxnSpPr/>
              <p:nvPr/>
            </p:nvCxnSpPr>
            <p:spPr>
              <a:xfrm>
                <a:off x="4139952" y="32933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Přímá spojovací čára 9"/>
            <p:cNvCxnSpPr/>
            <p:nvPr/>
          </p:nvCxnSpPr>
          <p:spPr>
            <a:xfrm flipV="1">
              <a:off x="5724128" y="908720"/>
              <a:ext cx="0" cy="344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10"/>
            <p:cNvCxnSpPr/>
            <p:nvPr/>
          </p:nvCxnSpPr>
          <p:spPr>
            <a:xfrm flipV="1">
              <a:off x="5724128" y="1412777"/>
              <a:ext cx="0" cy="504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1948555" y="4443276"/>
            <a:ext cx="2232248" cy="1017404"/>
            <a:chOff x="2051720" y="1772816"/>
            <a:chExt cx="2232248" cy="1017404"/>
          </a:xfrm>
        </p:grpSpPr>
        <p:grpSp>
          <p:nvGrpSpPr>
            <p:cNvPr id="30" name="Skupina 164"/>
            <p:cNvGrpSpPr/>
            <p:nvPr/>
          </p:nvGrpSpPr>
          <p:grpSpPr>
            <a:xfrm>
              <a:off x="2690648" y="2116846"/>
              <a:ext cx="1377296" cy="232034"/>
              <a:chOff x="1970568" y="5471512"/>
              <a:chExt cx="1377296" cy="232034"/>
            </a:xfrm>
          </p:grpSpPr>
          <p:grpSp>
            <p:nvGrpSpPr>
              <p:cNvPr id="37" name="Skupina 18"/>
              <p:cNvGrpSpPr/>
              <p:nvPr/>
            </p:nvGrpSpPr>
            <p:grpSpPr>
              <a:xfrm>
                <a:off x="2186592" y="5471512"/>
                <a:ext cx="801232" cy="232034"/>
                <a:chOff x="3203848" y="3701021"/>
                <a:chExt cx="1800200" cy="248046"/>
              </a:xfrm>
            </p:grpSpPr>
            <p:sp>
              <p:nvSpPr>
                <p:cNvPr id="40" name="Volný tvar 39"/>
                <p:cNvSpPr/>
                <p:nvPr/>
              </p:nvSpPr>
              <p:spPr>
                <a:xfrm>
                  <a:off x="3203848" y="3701021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Volný tvar 40"/>
                <p:cNvSpPr/>
                <p:nvPr/>
              </p:nvSpPr>
              <p:spPr>
                <a:xfrm>
                  <a:off x="356388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" name="Volný tvar 41"/>
                <p:cNvSpPr/>
                <p:nvPr/>
              </p:nvSpPr>
              <p:spPr>
                <a:xfrm>
                  <a:off x="392392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Volný tvar 42"/>
                <p:cNvSpPr/>
                <p:nvPr/>
              </p:nvSpPr>
              <p:spPr>
                <a:xfrm>
                  <a:off x="428396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Volný tvar 43"/>
                <p:cNvSpPr/>
                <p:nvPr/>
              </p:nvSpPr>
              <p:spPr>
                <a:xfrm>
                  <a:off x="464400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8" name="Přímá spojovací čára 159"/>
              <p:cNvCxnSpPr/>
              <p:nvPr/>
            </p:nvCxnSpPr>
            <p:spPr>
              <a:xfrm>
                <a:off x="1970568" y="5661248"/>
                <a:ext cx="216024" cy="12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160"/>
              <p:cNvCxnSpPr/>
              <p:nvPr/>
            </p:nvCxnSpPr>
            <p:spPr>
              <a:xfrm>
                <a:off x="2979824" y="5688680"/>
                <a:ext cx="368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ovéPole 30"/>
            <p:cNvSpPr txBox="1"/>
            <p:nvPr/>
          </p:nvSpPr>
          <p:spPr>
            <a:xfrm>
              <a:off x="2771800" y="226758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pružina</a:t>
              </a:r>
              <a:endParaRPr lang="cs-CZ" i="1" dirty="0"/>
            </a:p>
          </p:txBody>
        </p:sp>
        <p:sp>
          <p:nvSpPr>
            <p:cNvPr id="32" name="Šipka doprava 31"/>
            <p:cNvSpPr/>
            <p:nvPr/>
          </p:nvSpPr>
          <p:spPr>
            <a:xfrm flipH="1">
              <a:off x="2051720" y="2040210"/>
              <a:ext cx="720080" cy="452686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F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4067944" y="1916832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Přímá spojovací čára 142"/>
            <p:cNvCxnSpPr/>
            <p:nvPr/>
          </p:nvCxnSpPr>
          <p:spPr>
            <a:xfrm>
              <a:off x="2699792" y="270892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2902162" y="24208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x</a:t>
              </a:r>
              <a:endParaRPr lang="cs-CZ" i="1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555776" y="177281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v - rychlost)</a:t>
              </a:r>
              <a:endParaRPr lang="cs-CZ" i="1" dirty="0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1166969" y="5624962"/>
            <a:ext cx="3168849" cy="1008112"/>
            <a:chOff x="827087" y="3068960"/>
            <a:chExt cx="3168849" cy="1008112"/>
          </a:xfrm>
        </p:grpSpPr>
        <p:cxnSp>
          <p:nvCxnSpPr>
            <p:cNvPr id="46" name="Přímá spojovací šipka 170"/>
            <p:cNvCxnSpPr/>
            <p:nvPr/>
          </p:nvCxnSpPr>
          <p:spPr>
            <a:xfrm>
              <a:off x="1979712" y="3573016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Skupina 167"/>
            <p:cNvGrpSpPr/>
            <p:nvPr/>
          </p:nvGrpSpPr>
          <p:grpSpPr>
            <a:xfrm>
              <a:off x="827087" y="3068960"/>
              <a:ext cx="3168849" cy="1008112"/>
              <a:chOff x="827087" y="3068960"/>
              <a:chExt cx="3168849" cy="1008112"/>
            </a:xfrm>
          </p:grpSpPr>
          <p:grpSp>
            <p:nvGrpSpPr>
              <p:cNvPr id="48" name="Skupina 166"/>
              <p:cNvGrpSpPr/>
              <p:nvPr/>
            </p:nvGrpSpPr>
            <p:grpSpPr>
              <a:xfrm>
                <a:off x="827087" y="3068960"/>
                <a:ext cx="3168849" cy="1008112"/>
                <a:chOff x="827087" y="3068960"/>
                <a:chExt cx="3168849" cy="1008112"/>
              </a:xfrm>
            </p:grpSpPr>
            <p:sp>
              <p:nvSpPr>
                <p:cNvPr id="52" name="Elipsa 176"/>
                <p:cNvSpPr/>
                <p:nvPr/>
              </p:nvSpPr>
              <p:spPr>
                <a:xfrm>
                  <a:off x="2987824" y="3068960"/>
                  <a:ext cx="1008112" cy="100811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5" name="Plechovka 54"/>
                <p:cNvSpPr/>
                <p:nvPr/>
              </p:nvSpPr>
              <p:spPr>
                <a:xfrm rot="16200000">
                  <a:off x="2843808" y="3284985"/>
                  <a:ext cx="144016" cy="576064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6" name="TextovéPole 55"/>
                <p:cNvSpPr txBox="1"/>
                <p:nvPr/>
              </p:nvSpPr>
              <p:spPr>
                <a:xfrm>
                  <a:off x="827087" y="3419708"/>
                  <a:ext cx="1008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přítok </a:t>
                  </a:r>
                  <a:r>
                    <a:rPr lang="cs-CZ" dirty="0" err="1" smtClean="0"/>
                    <a:t>f</a:t>
                  </a:r>
                  <a:r>
                    <a:rPr lang="cs-CZ" baseline="-25000" dirty="0" err="1" smtClean="0"/>
                    <a:t>c</a:t>
                  </a:r>
                  <a:endParaRPr lang="cs-CZ" baseline="-25000" dirty="0"/>
                </a:p>
              </p:txBody>
            </p:sp>
          </p:grpSp>
          <p:sp>
            <p:nvSpPr>
              <p:cNvPr id="49" name="TextovéPole 48"/>
              <p:cNvSpPr txBox="1"/>
              <p:nvPr/>
            </p:nvSpPr>
            <p:spPr>
              <a:xfrm>
                <a:off x="3231872" y="357210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3491880" y="321297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V</a:t>
                </a:r>
                <a:endParaRPr lang="cs-CZ" dirty="0"/>
              </a:p>
            </p:txBody>
          </p:sp>
        </p:grpSp>
      </p:grpSp>
      <p:grpSp>
        <p:nvGrpSpPr>
          <p:cNvPr id="68" name="Skupina 67"/>
          <p:cNvGrpSpPr/>
          <p:nvPr/>
        </p:nvGrpSpPr>
        <p:grpSpPr>
          <a:xfrm>
            <a:off x="5094935" y="4652854"/>
            <a:ext cx="4763701" cy="1944216"/>
            <a:chOff x="395536" y="4725144"/>
            <a:chExt cx="4856271" cy="1944216"/>
          </a:xfrm>
        </p:grpSpPr>
        <p:sp>
          <p:nvSpPr>
            <p:cNvPr id="71" name="TextovéPole 70"/>
            <p:cNvSpPr txBox="1"/>
            <p:nvPr/>
          </p:nvSpPr>
          <p:spPr>
            <a:xfrm>
              <a:off x="899592" y="5229200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r>
                <a:rPr lang="cs-CZ" dirty="0" smtClean="0"/>
                <a:t>= t°</a:t>
              </a:r>
              <a:r>
                <a:rPr lang="cs-CZ" baseline="-25000" dirty="0" smtClean="0"/>
                <a:t>1</a:t>
              </a:r>
              <a:r>
                <a:rPr lang="cs-CZ" dirty="0" smtClean="0"/>
                <a:t>-t°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827584" y="4725144"/>
              <a:ext cx="2438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  - skladované teplo  </a:t>
              </a:r>
              <a:endParaRPr lang="cs-CZ" baseline="-25000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5067076" y="622802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95536" y="586798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q</a:t>
              </a:r>
              <a:r>
                <a:rPr lang="cs-CZ" dirty="0" smtClean="0"/>
                <a:t> - tepelný tok</a:t>
              </a:r>
              <a:endParaRPr lang="cs-CZ" baseline="-25000" dirty="0"/>
            </a:p>
          </p:txBody>
        </p:sp>
        <p:sp>
          <p:nvSpPr>
            <p:cNvPr id="75" name="Krychle 74"/>
            <p:cNvSpPr/>
            <p:nvPr/>
          </p:nvSpPr>
          <p:spPr>
            <a:xfrm>
              <a:off x="2627784" y="5085184"/>
              <a:ext cx="864096" cy="86409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q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76" name="Šipka doprava 75"/>
            <p:cNvSpPr/>
            <p:nvPr/>
          </p:nvSpPr>
          <p:spPr>
            <a:xfrm rot="5400000" flipH="1">
              <a:off x="2509453" y="5974965"/>
              <a:ext cx="720080" cy="668710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>
                  <a:solidFill>
                    <a:schemeClr val="tx1"/>
                  </a:solidFill>
                </a:rPr>
                <a:t>f</a:t>
              </a:r>
              <a:r>
                <a:rPr lang="cs-CZ" baseline="-25000" dirty="0" err="1" smtClean="0">
                  <a:solidFill>
                    <a:schemeClr val="tx1"/>
                  </a:solidFill>
                </a:rPr>
                <a:t>q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2915816" y="522920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3203848" y="608400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</p:grpSp>
      <p:grpSp>
        <p:nvGrpSpPr>
          <p:cNvPr id="133" name="Skupina 132"/>
          <p:cNvGrpSpPr/>
          <p:nvPr/>
        </p:nvGrpSpPr>
        <p:grpSpPr>
          <a:xfrm>
            <a:off x="4586943" y="1471819"/>
            <a:ext cx="4111494" cy="1385763"/>
            <a:chOff x="4586943" y="1471819"/>
            <a:chExt cx="4111494" cy="1385763"/>
          </a:xfrm>
        </p:grpSpPr>
        <p:cxnSp>
          <p:nvCxnSpPr>
            <p:cNvPr id="108" name="Pravoúhlá spojnice 107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22" name="Obdélník 121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23" name="Přímá spojnice se šipkou 122"/>
              <p:cNvCxnSpPr>
                <a:stCxn id="126" idx="3"/>
                <a:endCxn id="122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ovéPole 123"/>
              <p:cNvSpPr txBox="1"/>
              <p:nvPr/>
            </p:nvSpPr>
            <p:spPr>
              <a:xfrm>
                <a:off x="5624688" y="248825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125" name="TextovéPole 124"/>
              <p:cNvSpPr txBox="1"/>
              <p:nvPr/>
            </p:nvSpPr>
            <p:spPr>
              <a:xfrm>
                <a:off x="5089571" y="151656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126" name="Obdélník 125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cxnSp>
            <p:nvCxnSpPr>
              <p:cNvPr id="127" name="Přímá spojnice se šipkou 126"/>
              <p:cNvCxnSpPr>
                <a:endCxn id="126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ovéPole 127"/>
              <p:cNvSpPr txBox="1"/>
              <p:nvPr/>
            </p:nvSpPr>
            <p:spPr>
              <a:xfrm>
                <a:off x="6894911" y="1525435"/>
                <a:ext cx="1003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C*</a:t>
                </a:r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44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764704"/>
            <a:ext cx="8640762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MCj037012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550" y="1550988"/>
            <a:ext cx="4683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MCj023329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4935538"/>
            <a:ext cx="977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MCj023396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0250" y="3824288"/>
            <a:ext cx="9620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 descr="MCj023715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638" y="5300663"/>
            <a:ext cx="508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 descr="MCj028700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8950" y="4922838"/>
            <a:ext cx="482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7" name="Picture 13" descr="MCj023396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8275" y="3122613"/>
            <a:ext cx="5715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8" name="Picture 14" descr="MCj0436129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6300" y="3070225"/>
            <a:ext cx="563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9" name="Picture 15" descr="MCj0435989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0163" y="3824288"/>
            <a:ext cx="5143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20" name="Picture 16" descr="MCj0290682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41763" y="3848100"/>
            <a:ext cx="490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323850"/>
            <a:ext cx="8027987" cy="1223963"/>
          </a:xfrm>
          <a:noFill/>
        </p:spPr>
        <p:txBody>
          <a:bodyPr/>
          <a:lstStyle/>
          <a:p>
            <a:pPr algn="ctr" eaLnBrk="1" hangingPunct="1"/>
            <a:r>
              <a:rPr lang="cs-CZ" smtClean="0"/>
              <a:t>Akauzální modelovací nástroje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68325" y="3681413"/>
            <a:ext cx="1762125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>
                <a:solidFill>
                  <a:srgbClr val="FF0000"/>
                </a:solidFill>
              </a:rPr>
              <a:t>Akauzální </a:t>
            </a:r>
          </a:p>
          <a:p>
            <a:r>
              <a:rPr lang="cs-CZ" sz="2400" i="1">
                <a:solidFill>
                  <a:srgbClr val="FF0000"/>
                </a:solidFill>
              </a:rPr>
              <a:t>modelování</a:t>
            </a:r>
          </a:p>
        </p:txBody>
      </p:sp>
      <p:sp>
        <p:nvSpPr>
          <p:cNvPr id="53262" name="Text Box 19"/>
          <p:cNvSpPr txBox="1">
            <a:spLocks noChangeArrowheads="1"/>
          </p:cNvSpPr>
          <p:nvPr/>
        </p:nvSpPr>
        <p:spPr bwMode="auto">
          <a:xfrm>
            <a:off x="49213" y="736600"/>
            <a:ext cx="260985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i="1"/>
              <a:t>Komponenty obsahují rovnice</a:t>
            </a:r>
            <a:endParaRPr lang="cs-CZ" sz="2400" i="1">
              <a:solidFill>
                <a:schemeClr val="hlink"/>
              </a:solidFill>
            </a:endParaRP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152400" y="1827213"/>
            <a:ext cx="25019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i="1"/>
              <a:t>Propojení komponent přes konektory</a:t>
            </a:r>
            <a:endParaRPr lang="cs-CZ" sz="2400" i="1">
              <a:solidFill>
                <a:schemeClr val="hlink"/>
              </a:solidFill>
            </a:endParaRP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150813" y="3273425"/>
            <a:ext cx="25082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i="1"/>
              <a:t>Soustava rovnic</a:t>
            </a:r>
            <a:endParaRPr lang="cs-CZ" sz="2400" i="1">
              <a:solidFill>
                <a:schemeClr val="hlink"/>
              </a:solidFill>
            </a:endParaRPr>
          </a:p>
        </p:txBody>
      </p:sp>
      <p:sp>
        <p:nvSpPr>
          <p:cNvPr id="123926" name="AutoShape 22"/>
          <p:cNvSpPr>
            <a:spLocks noChangeArrowheads="1"/>
          </p:cNvSpPr>
          <p:nvPr/>
        </p:nvSpPr>
        <p:spPr bwMode="auto">
          <a:xfrm>
            <a:off x="927100" y="1566863"/>
            <a:ext cx="887413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cs-CZ"/>
          </a:p>
        </p:txBody>
      </p:sp>
      <p:sp>
        <p:nvSpPr>
          <p:cNvPr id="123927" name="AutoShape 23"/>
          <p:cNvSpPr>
            <a:spLocks noChangeArrowheads="1"/>
          </p:cNvSpPr>
          <p:nvPr/>
        </p:nvSpPr>
        <p:spPr bwMode="auto">
          <a:xfrm>
            <a:off x="1054100" y="3016250"/>
            <a:ext cx="708025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cs-CZ"/>
          </a:p>
        </p:txBody>
      </p:sp>
      <p:pic>
        <p:nvPicPr>
          <p:cNvPr id="123931" name="Picture 27" descr="Modelica Porta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65425" y="441325"/>
            <a:ext cx="20653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64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2" grpId="0" animBg="1"/>
      <p:bldP spid="123924" grpId="0" animBg="1"/>
      <p:bldP spid="123925" grpId="0" animBg="1"/>
      <p:bldP spid="123926" grpId="0" animBg="1"/>
      <p:bldP spid="1239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06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echanickyModelPli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46608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Jednoduchý model plicní mechaniky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819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del Mechaniky Ventilace V Model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95273"/>
            <a:ext cx="9721080" cy="6467454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Jednoduchý model plicní mechaniky</a:t>
            </a:r>
            <a:endParaRPr lang="en-US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771800" y="2060848"/>
            <a:ext cx="792088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259632" y="2852936"/>
            <a:ext cx="1656184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9632" y="4365104"/>
            <a:ext cx="1152128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259632" y="2060848"/>
            <a:ext cx="14401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259632" y="1052736"/>
            <a:ext cx="216024" cy="141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259632" y="980728"/>
            <a:ext cx="597666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483768" y="2420888"/>
            <a:ext cx="1224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99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echanikaPlicSimulin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46608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Jednoduchý model plicní mechaniky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686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echanikaPlicSimulink1a.png"/>
          <p:cNvPicPr>
            <a:picLocks noChangeAspect="1"/>
          </p:cNvPicPr>
          <p:nvPr/>
        </p:nvPicPr>
        <p:blipFill>
          <a:blip r:embed="rId2" cstate="print"/>
          <a:srcRect b="29152"/>
          <a:stretch>
            <a:fillRect/>
          </a:stretch>
        </p:blipFill>
        <p:spPr>
          <a:xfrm>
            <a:off x="0" y="1268760"/>
            <a:ext cx="9144000" cy="458112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Jednoduchý model plicní mechaniky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166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echanikaVentilaceSInertanc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46608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504055" y="-171400"/>
            <a:ext cx="1047665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Model plicní mechaniky s </a:t>
            </a:r>
            <a:r>
              <a:rPr lang="cs-CZ" dirty="0" err="1" smtClean="0"/>
              <a:t>inertancí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359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echanikaVentilaceSInertancíSimulink.png"/>
          <p:cNvPicPr>
            <a:picLocks noChangeAspect="1"/>
          </p:cNvPicPr>
          <p:nvPr/>
        </p:nvPicPr>
        <p:blipFill>
          <a:blip r:embed="rId2" cstate="print"/>
          <a:srcRect l="3137" r="2740" b="23160"/>
          <a:stretch>
            <a:fillRect/>
          </a:stretch>
        </p:blipFill>
        <p:spPr>
          <a:xfrm>
            <a:off x="0" y="1340768"/>
            <a:ext cx="9144000" cy="4968552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504055" y="-171400"/>
            <a:ext cx="1047665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Model plicní mechaniky s </a:t>
            </a:r>
            <a:r>
              <a:rPr lang="cs-CZ" dirty="0" err="1" smtClean="0"/>
              <a:t>inertancí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523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del Mechaniky Ventilace V Model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95273"/>
            <a:ext cx="9721080" cy="6467454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Jednoduchý model plicní mechaniky</a:t>
            </a:r>
            <a:endParaRPr lang="en-US" dirty="0" smtClean="0"/>
          </a:p>
        </p:txBody>
      </p:sp>
      <p:grpSp>
        <p:nvGrpSpPr>
          <p:cNvPr id="13" name="Skupina 12"/>
          <p:cNvGrpSpPr/>
          <p:nvPr/>
        </p:nvGrpSpPr>
        <p:grpSpPr>
          <a:xfrm>
            <a:off x="1259632" y="980728"/>
            <a:ext cx="5976664" cy="5544616"/>
            <a:chOff x="1259632" y="980728"/>
            <a:chExt cx="5976664" cy="5544616"/>
          </a:xfrm>
        </p:grpSpPr>
        <p:sp>
          <p:nvSpPr>
            <p:cNvPr id="14" name="Obdélník 13"/>
            <p:cNvSpPr/>
            <p:nvPr/>
          </p:nvSpPr>
          <p:spPr>
            <a:xfrm>
              <a:off x="2771800" y="2060848"/>
              <a:ext cx="792088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259632" y="2852936"/>
              <a:ext cx="1656184" cy="16561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1259632" y="4365104"/>
              <a:ext cx="1152128" cy="2160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259632" y="2060848"/>
              <a:ext cx="144016" cy="7920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1259632" y="1052736"/>
              <a:ext cx="216024" cy="141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1259632" y="980728"/>
              <a:ext cx="597666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" name="Přímá spojovací čára 19"/>
            <p:cNvCxnSpPr/>
            <p:nvPr/>
          </p:nvCxnSpPr>
          <p:spPr>
            <a:xfrm>
              <a:off x="2483768" y="2420888"/>
              <a:ext cx="122413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86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Modelice</a:t>
            </a:r>
            <a:r>
              <a:rPr lang="cs-CZ" dirty="0" smtClean="0"/>
              <a:t> lze programovat i blokově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Pozor při přebírání modelů ze </a:t>
            </a:r>
            <a:r>
              <a:rPr lang="cs-CZ" dirty="0" err="1" smtClean="0"/>
              <a:t>Simulinku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Struktura modelů je pak vzdálena struktuře modelovaného originálu a vystihuje spíše způsob výpočtu.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029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2" t="-1" r="-162" b="72277"/>
          <a:stretch/>
        </p:blipFill>
        <p:spPr bwMode="auto">
          <a:xfrm>
            <a:off x="1" y="2"/>
            <a:ext cx="9202756" cy="19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523" b="54310"/>
          <a:stretch/>
        </p:blipFill>
        <p:spPr bwMode="auto">
          <a:xfrm>
            <a:off x="-22244" y="1901372"/>
            <a:ext cx="9202756" cy="11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5833" b="33662"/>
          <a:stretch/>
        </p:blipFill>
        <p:spPr bwMode="auto">
          <a:xfrm>
            <a:off x="-36512" y="3078669"/>
            <a:ext cx="9202756" cy="14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6481" b="503"/>
          <a:stretch/>
        </p:blipFill>
        <p:spPr bwMode="auto">
          <a:xfrm>
            <a:off x="-36512" y="4484914"/>
            <a:ext cx="9202756" cy="237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14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9143"/>
            <a:ext cx="9144000" cy="49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13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9231223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39651" y="0"/>
            <a:ext cx="825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Elektrické, hydraulické analogie při modelování fyziologických systémů</a:t>
            </a:r>
          </a:p>
          <a:p>
            <a:pPr algn="ctr"/>
            <a:r>
              <a:rPr lang="cs-CZ" sz="2000" dirty="0" err="1" smtClean="0"/>
              <a:t>Hodkgin</a:t>
            </a:r>
            <a:r>
              <a:rPr lang="cs-CZ" sz="2000" dirty="0" smtClean="0"/>
              <a:t> </a:t>
            </a:r>
            <a:r>
              <a:rPr lang="cs-CZ" sz="2000" dirty="0" err="1" smtClean="0"/>
              <a:t>Huxley</a:t>
            </a:r>
            <a:r>
              <a:rPr lang="cs-CZ" sz="2000" dirty="0" smtClean="0"/>
              <a:t> model membrány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39651" y="0"/>
            <a:ext cx="825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Elektrické, hydraulické analogie při modelování fyziologických systémů</a:t>
            </a:r>
          </a:p>
          <a:p>
            <a:pPr algn="ctr"/>
            <a:r>
              <a:rPr lang="cs-CZ" sz="2000" dirty="0" smtClean="0"/>
              <a:t>Model mechaniky kosterního svalu</a:t>
            </a:r>
            <a:endParaRPr lang="cs-CZ" sz="2000" dirty="0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7317"/>
            <a:ext cx="9188494" cy="53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3992"/>
          <a:stretch/>
        </p:blipFill>
        <p:spPr bwMode="auto">
          <a:xfrm>
            <a:off x="66215" y="1844824"/>
            <a:ext cx="9143999" cy="178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989" y="40229"/>
            <a:ext cx="933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Paralelní zapojení v elektrické či hydraulické doméně odpovídá sériovému zapojení v mechanické doméně</a:t>
            </a:r>
            <a:endParaRPr lang="cs-CZ" sz="2000" dirty="0"/>
          </a:p>
        </p:txBody>
      </p:sp>
      <p:sp>
        <p:nvSpPr>
          <p:cNvPr id="2" name="Zaoblený obdélníkový popisek 1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-453"/>
              <a:gd name="adj2" fmla="val -249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26765"/>
              <a:gd name="adj2" fmla="val -249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Stejné úsilí (napětí, tlak) u paralelně zapojených prvků </a:t>
            </a:r>
            <a:r>
              <a:rPr lang="cs-CZ" dirty="0">
                <a:solidFill>
                  <a:schemeClr val="tx1"/>
                </a:solidFill>
              </a:rPr>
              <a:t>elektrické či hydraulické </a:t>
            </a:r>
            <a:r>
              <a:rPr lang="cs-CZ" dirty="0" smtClean="0">
                <a:solidFill>
                  <a:schemeClr val="tx1"/>
                </a:solidFill>
              </a:rPr>
              <a:t>domény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1115616" y="5373216"/>
            <a:ext cx="2952328" cy="1080120"/>
          </a:xfrm>
          <a:prstGeom prst="wedgeRoundRectCallout">
            <a:avLst>
              <a:gd name="adj1" fmla="val -22084"/>
              <a:gd name="adj2" fmla="val -260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1115616" y="5373216"/>
            <a:ext cx="2952328" cy="1080120"/>
          </a:xfrm>
          <a:prstGeom prst="wedgeRoundRectCallout">
            <a:avLst>
              <a:gd name="adj1" fmla="val 49692"/>
              <a:gd name="adj2" fmla="val -270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Stejné úsilí (síla) u sériových prvků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340" t="51612" r="340" b="26757"/>
          <a:stretch/>
        </p:blipFill>
        <p:spPr bwMode="auto">
          <a:xfrm>
            <a:off x="63668" y="1772816"/>
            <a:ext cx="914399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989" y="40229"/>
            <a:ext cx="933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Paralelní zapojení v elektrické či hydraulické doméně odpovídá sériovému zapojení v mechanické doméně</a:t>
            </a:r>
            <a:endParaRPr lang="cs-CZ" sz="2000" dirty="0"/>
          </a:p>
        </p:txBody>
      </p:sp>
      <p:sp>
        <p:nvSpPr>
          <p:cNvPr id="2" name="Zaoblený obdélníkový popisek 1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-453"/>
              <a:gd name="adj2" fmla="val -249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39056"/>
              <a:gd name="adj2" fmla="val -2479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Stejné úsilí (napětí, tlak) u paralelně zapojených prvků </a:t>
            </a:r>
            <a:r>
              <a:rPr lang="cs-CZ" dirty="0">
                <a:solidFill>
                  <a:schemeClr val="tx1"/>
                </a:solidFill>
              </a:rPr>
              <a:t>elektrické či hydraulické </a:t>
            </a:r>
            <a:r>
              <a:rPr lang="cs-CZ" dirty="0" smtClean="0">
                <a:solidFill>
                  <a:schemeClr val="tx1"/>
                </a:solidFill>
              </a:rPr>
              <a:t>domény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1115616" y="5373216"/>
            <a:ext cx="2952328" cy="1080120"/>
          </a:xfrm>
          <a:prstGeom prst="wedgeRoundRectCallout">
            <a:avLst>
              <a:gd name="adj1" fmla="val -21592"/>
              <a:gd name="adj2" fmla="val -288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1115616" y="5373216"/>
            <a:ext cx="2952328" cy="1080120"/>
          </a:xfrm>
          <a:prstGeom prst="wedgeRoundRectCallout">
            <a:avLst>
              <a:gd name="adj1" fmla="val 49692"/>
              <a:gd name="adj2" fmla="val -270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Stejné úsilí (síla) u sériových prvků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529" b="50542"/>
          <a:stretch/>
        </p:blipFill>
        <p:spPr bwMode="auto">
          <a:xfrm>
            <a:off x="66215" y="1781760"/>
            <a:ext cx="9143999" cy="171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989" y="40229"/>
            <a:ext cx="933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Paralelní zapojení v elektrické či hydraulické doméně odpovídá sériovému zapojení v mechanické doméně</a:t>
            </a:r>
            <a:endParaRPr lang="cs-CZ" sz="2000" dirty="0"/>
          </a:p>
        </p:txBody>
      </p:sp>
      <p:sp>
        <p:nvSpPr>
          <p:cNvPr id="2" name="Zaoblený obdélníkový popisek 1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-1928"/>
              <a:gd name="adj2" fmla="val -285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26273"/>
              <a:gd name="adj2" fmla="val -284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Stejný tok (proud, tok) u sériově zapojených prvků elektrické či hydraulické domény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1159992" y="5373216"/>
            <a:ext cx="2952328" cy="1080120"/>
          </a:xfrm>
          <a:prstGeom prst="wedgeRoundRectCallout">
            <a:avLst>
              <a:gd name="adj1" fmla="val 2005"/>
              <a:gd name="adj2" fmla="val -297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Stejný tok (rychlost) u paralelně zapojených prvků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0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2655" b="1518"/>
          <a:stretch/>
        </p:blipFill>
        <p:spPr bwMode="auto">
          <a:xfrm>
            <a:off x="125567" y="1844824"/>
            <a:ext cx="914399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989" y="40229"/>
            <a:ext cx="933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Paralelní zapojení v elektrické či hydraulické doméně odpovídá sériovému zapojení v mechanické doméně</a:t>
            </a:r>
            <a:endParaRPr lang="cs-CZ" sz="2000" dirty="0"/>
          </a:p>
        </p:txBody>
      </p:sp>
      <p:sp>
        <p:nvSpPr>
          <p:cNvPr id="2" name="Zaoblený obdélníkový popisek 1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-1928"/>
              <a:gd name="adj2" fmla="val -285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>
            <a:off x="5652120" y="5085184"/>
            <a:ext cx="2952328" cy="1080120"/>
          </a:xfrm>
          <a:prstGeom prst="wedgeRoundRectCallout">
            <a:avLst>
              <a:gd name="adj1" fmla="val 26273"/>
              <a:gd name="adj2" fmla="val -284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Stejný tok (proud, tok) u sériově zapojených prvků elektrické či hydraulické domény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1159992" y="5373216"/>
            <a:ext cx="2952328" cy="1080120"/>
          </a:xfrm>
          <a:prstGeom prst="wedgeRoundRectCallout">
            <a:avLst>
              <a:gd name="adj1" fmla="val 2005"/>
              <a:gd name="adj2" fmla="val -297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Stejný tok (rychlost) u paralelně zapojených prvků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6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6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27584" y="4554"/>
            <a:ext cx="306395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Mechanická doména          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68486" y="4554"/>
            <a:ext cx="306395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E</a:t>
            </a:r>
            <a:r>
              <a:rPr lang="cs-CZ" sz="2000" dirty="0" smtClean="0"/>
              <a:t>lektrická doména         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86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547664" y="2060848"/>
            <a:ext cx="28803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35696" y="184482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79912" y="18355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1547664" y="2564904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455912" y="213285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059832" y="2060848"/>
            <a:ext cx="1" cy="49476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vnoramenný trojúhelník 20"/>
          <p:cNvSpPr/>
          <p:nvPr/>
        </p:nvSpPr>
        <p:spPr>
          <a:xfrm rot="5400000">
            <a:off x="2514248" y="2024844"/>
            <a:ext cx="509580" cy="57054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267744" y="1484784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 p</a:t>
            </a:r>
            <a:r>
              <a:rPr lang="cs-CZ" baseline="-25000" dirty="0" smtClean="0"/>
              <a:t>2</a:t>
            </a:r>
            <a:r>
              <a:rPr lang="cs-CZ" dirty="0" smtClean="0"/>
              <a:t>- p</a:t>
            </a:r>
            <a:r>
              <a:rPr lang="cs-CZ" baseline="-25000" dirty="0" smtClean="0"/>
              <a:t>1</a:t>
            </a:r>
            <a:r>
              <a:rPr lang="cs-CZ" dirty="0" smtClean="0"/>
              <a:t> = 0</a:t>
            </a:r>
            <a:endParaRPr lang="cs-CZ" baseline="-25000" dirty="0"/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6228184" y="2420888"/>
            <a:ext cx="72008" cy="28083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860032" y="4005064"/>
            <a:ext cx="28803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228184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837172" y="400506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6228184" y="2492896"/>
            <a:ext cx="41528" cy="1520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6804248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788024" y="40770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i=0</a:t>
            </a:r>
          </a:p>
          <a:p>
            <a:r>
              <a:rPr lang="cs-CZ" dirty="0" smtClean="0"/>
              <a:t>když v =&lt; 0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300192" y="27809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v=0</a:t>
            </a:r>
          </a:p>
          <a:p>
            <a:r>
              <a:rPr lang="cs-CZ" dirty="0" smtClean="0"/>
              <a:t>když i &gt;= 0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1619672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347864" y="5373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cxnSp>
        <p:nvCxnSpPr>
          <p:cNvPr id="53" name="Přímá spojovací šipka 52"/>
          <p:cNvCxnSpPr>
            <a:stCxn id="51" idx="1"/>
            <a:endCxn id="50" idx="3"/>
          </p:cNvCxnSpPr>
          <p:nvPr/>
        </p:nvCxnSpPr>
        <p:spPr>
          <a:xfrm flipH="1">
            <a:off x="1871664" y="5557882"/>
            <a:ext cx="14762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1700064" y="2771636"/>
            <a:ext cx="2880320" cy="1161420"/>
            <a:chOff x="1700064" y="2771636"/>
            <a:chExt cx="2880320" cy="1161420"/>
          </a:xfrm>
        </p:grpSpPr>
        <p:cxnSp>
          <p:nvCxnSpPr>
            <p:cNvPr id="57" name="Přímá spojovací čára 56"/>
            <p:cNvCxnSpPr/>
            <p:nvPr/>
          </p:nvCxnSpPr>
          <p:spPr>
            <a:xfrm>
              <a:off x="1700064" y="3573016"/>
              <a:ext cx="28803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ovéPole 57"/>
            <p:cNvSpPr txBox="1"/>
            <p:nvPr/>
          </p:nvSpPr>
          <p:spPr>
            <a:xfrm>
              <a:off x="2123728" y="314096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3707904" y="2852936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dirty="0" smtClean="0"/>
                <a:t>p</a:t>
              </a:r>
              <a:r>
                <a:rPr lang="cs-CZ" sz="3600" baseline="-25000" dirty="0" smtClean="0"/>
                <a:t>2</a:t>
              </a:r>
              <a:endParaRPr lang="cs-CZ" sz="3600" baseline="-25000" dirty="0"/>
            </a:p>
          </p:txBody>
        </p:sp>
        <p:cxnSp>
          <p:nvCxnSpPr>
            <p:cNvPr id="60" name="Přímá spojovací čára 59"/>
            <p:cNvCxnSpPr/>
            <p:nvPr/>
          </p:nvCxnSpPr>
          <p:spPr>
            <a:xfrm>
              <a:off x="2987824" y="3243456"/>
              <a:ext cx="5524" cy="689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vnoramenný trojúhelník 60"/>
            <p:cNvSpPr/>
            <p:nvPr/>
          </p:nvSpPr>
          <p:spPr>
            <a:xfrm rot="5400000">
              <a:off x="2465766" y="3302986"/>
              <a:ext cx="540060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3275856" y="356372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 = 0</a:t>
              </a:r>
              <a:endParaRPr lang="cs-CZ" baseline="-25000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2195736" y="2771636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v= p</a:t>
              </a:r>
              <a:r>
                <a:rPr lang="cs-CZ" baseline="-25000" dirty="0" smtClean="0"/>
                <a:t>2</a:t>
              </a:r>
              <a:r>
                <a:rPr lang="cs-CZ" dirty="0" smtClean="0"/>
                <a:t>- p</a:t>
              </a:r>
              <a:r>
                <a:rPr lang="cs-CZ" baseline="-25000" dirty="0" smtClean="0"/>
                <a:t>1</a:t>
              </a:r>
              <a:r>
                <a:rPr lang="cs-CZ" dirty="0" smtClean="0"/>
                <a:t> &lt;= 0</a:t>
              </a:r>
              <a:endParaRPr lang="cs-CZ" baseline="-25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1"/>
      <p:bldP spid="50" grpId="0"/>
      <p:bldP spid="5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prava 3"/>
          <p:cNvSpPr/>
          <p:nvPr/>
        </p:nvSpPr>
        <p:spPr>
          <a:xfrm>
            <a:off x="1547664" y="2060848"/>
            <a:ext cx="28803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35696" y="184482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79912" y="18355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1547664" y="2564904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700064" y="3573016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23728" y="31409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707904" y="2852936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p</a:t>
            </a:r>
            <a:r>
              <a:rPr lang="cs-CZ" sz="3600" baseline="-25000" dirty="0" smtClean="0"/>
              <a:t>2</a:t>
            </a:r>
            <a:endParaRPr lang="cs-CZ" sz="3600" baseline="-25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455912" y="213285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baseline="-25000" dirty="0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2987824" y="3243456"/>
            <a:ext cx="5524" cy="68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vnoramenný trojúhelník 18"/>
          <p:cNvSpPr/>
          <p:nvPr/>
        </p:nvSpPr>
        <p:spPr>
          <a:xfrm rot="5400000">
            <a:off x="2465766" y="3302986"/>
            <a:ext cx="540060" cy="5040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059832" y="2060848"/>
            <a:ext cx="1" cy="49476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vnoramenný trojúhelník 20"/>
          <p:cNvSpPr/>
          <p:nvPr/>
        </p:nvSpPr>
        <p:spPr>
          <a:xfrm rot="5400000">
            <a:off x="2514248" y="2024844"/>
            <a:ext cx="509580" cy="57054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275856" y="356372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= 0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267744" y="148478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 p</a:t>
            </a:r>
            <a:r>
              <a:rPr lang="cs-CZ" baseline="-25000" dirty="0" smtClean="0"/>
              <a:t>2</a:t>
            </a:r>
            <a:r>
              <a:rPr lang="cs-CZ" dirty="0" smtClean="0"/>
              <a:t>- p</a:t>
            </a:r>
            <a:r>
              <a:rPr lang="cs-CZ" baseline="-25000" dirty="0" smtClean="0"/>
              <a:t>1</a:t>
            </a:r>
            <a:r>
              <a:rPr lang="cs-CZ" dirty="0" smtClean="0"/>
              <a:t> = 0</a:t>
            </a:r>
            <a:endParaRPr lang="cs-CZ" baseline="-25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195736" y="277163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 p</a:t>
            </a:r>
            <a:r>
              <a:rPr lang="cs-CZ" baseline="-25000" dirty="0" smtClean="0"/>
              <a:t>2</a:t>
            </a:r>
            <a:r>
              <a:rPr lang="cs-CZ" dirty="0" smtClean="0"/>
              <a:t>- p</a:t>
            </a:r>
            <a:r>
              <a:rPr lang="cs-CZ" baseline="-25000" dirty="0" smtClean="0"/>
              <a:t>1</a:t>
            </a:r>
            <a:r>
              <a:rPr lang="cs-CZ" dirty="0" smtClean="0"/>
              <a:t> &lt;= 0</a:t>
            </a:r>
            <a:endParaRPr lang="cs-CZ" baseline="-25000" dirty="0"/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6228184" y="2420888"/>
            <a:ext cx="72008" cy="28083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860032" y="4005064"/>
            <a:ext cx="28803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228184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837172" y="400506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6228184" y="2492896"/>
            <a:ext cx="41528" cy="1520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6804248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932040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s&lt;0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300192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s&gt; 0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444208" y="40677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s= 0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547664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347864" y="53732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699792" y="63093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27" idx="3"/>
            <a:endCxn id="33" idx="1"/>
          </p:cNvCxnSpPr>
          <p:nvPr/>
        </p:nvCxnSpPr>
        <p:spPr>
          <a:xfrm>
            <a:off x="1799656" y="5557882"/>
            <a:ext cx="900136" cy="9361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29" idx="2"/>
            <a:endCxn id="33" idx="3"/>
          </p:cNvCxnSpPr>
          <p:nvPr/>
        </p:nvCxnSpPr>
        <p:spPr>
          <a:xfrm flipH="1">
            <a:off x="2983844" y="5742548"/>
            <a:ext cx="522878" cy="7514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grpSp>
        <p:nvGrpSpPr>
          <p:cNvPr id="72" name="Skupina 71"/>
          <p:cNvGrpSpPr/>
          <p:nvPr/>
        </p:nvGrpSpPr>
        <p:grpSpPr>
          <a:xfrm>
            <a:off x="2051720" y="5219908"/>
            <a:ext cx="3600400" cy="666656"/>
            <a:chOff x="2051720" y="5219908"/>
            <a:chExt cx="3600400" cy="666656"/>
          </a:xfrm>
        </p:grpSpPr>
        <p:sp>
          <p:nvSpPr>
            <p:cNvPr id="73" name="TextovéPole 72"/>
            <p:cNvSpPr txBox="1"/>
            <p:nvPr/>
          </p:nvSpPr>
          <p:spPr>
            <a:xfrm>
              <a:off x="3779912" y="522920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= s : </a:t>
              </a:r>
              <a:r>
                <a:rPr lang="cs-CZ" dirty="0" err="1" smtClean="0"/>
                <a:t>s</a:t>
              </a:r>
              <a:r>
                <a:rPr lang="cs-CZ" dirty="0" smtClean="0"/>
                <a:t>&lt;0</a:t>
              </a:r>
              <a:endParaRPr lang="cs-CZ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779912" y="551723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= 0 : s&gt;=0</a:t>
              </a:r>
              <a:endParaRPr lang="cs-CZ" dirty="0"/>
            </a:p>
          </p:txBody>
        </p:sp>
        <p:sp>
          <p:nvSpPr>
            <p:cNvPr id="75" name="Levá složená závorka 74"/>
            <p:cNvSpPr/>
            <p:nvPr/>
          </p:nvSpPr>
          <p:spPr>
            <a:xfrm>
              <a:off x="3635896" y="5301208"/>
              <a:ext cx="144016" cy="576064"/>
            </a:xfrm>
            <a:prstGeom prst="leftBrac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6" name="Skupina 61"/>
            <p:cNvGrpSpPr/>
            <p:nvPr/>
          </p:nvGrpSpPr>
          <p:grpSpPr>
            <a:xfrm>
              <a:off x="2051720" y="5219908"/>
              <a:ext cx="1296144" cy="657364"/>
              <a:chOff x="2051720" y="5219908"/>
              <a:chExt cx="1296144" cy="657364"/>
            </a:xfrm>
          </p:grpSpPr>
          <p:sp>
            <p:nvSpPr>
              <p:cNvPr id="77" name="Levá složená závorka 76"/>
              <p:cNvSpPr/>
              <p:nvPr/>
            </p:nvSpPr>
            <p:spPr>
              <a:xfrm>
                <a:off x="2051720" y="5301208"/>
                <a:ext cx="144016" cy="576064"/>
              </a:xfrm>
              <a:prstGeom prst="leftBrac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2123728" y="521990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= 0 : s&lt;0</a:t>
                </a:r>
                <a:endParaRPr lang="cs-CZ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2123728" y="550794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= s : s&gt;=0</a:t>
                </a:r>
                <a:endParaRPr lang="cs-CZ" dirty="0"/>
              </a:p>
            </p:txBody>
          </p:sp>
        </p:grpSp>
      </p:grpSp>
      <p:cxnSp>
        <p:nvCxnSpPr>
          <p:cNvPr id="81" name="Přímá spojovací čára 80"/>
          <p:cNvCxnSpPr/>
          <p:nvPr/>
        </p:nvCxnSpPr>
        <p:spPr>
          <a:xfrm flipH="1" flipV="1">
            <a:off x="6300192" y="4045714"/>
            <a:ext cx="144016" cy="1753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725473" y="-213284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fyzikálního světa - analogie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0212" t="14978" r="1727" b="66872"/>
          <a:stretch/>
        </p:blipFill>
        <p:spPr bwMode="auto">
          <a:xfrm>
            <a:off x="275956" y="3202832"/>
            <a:ext cx="2699657" cy="130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9723" t="36328" r="2669" b="27344"/>
          <a:stretch/>
        </p:blipFill>
        <p:spPr bwMode="auto">
          <a:xfrm>
            <a:off x="6370817" y="4149080"/>
            <a:ext cx="2656114" cy="26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179" t="76813" r="2398" b="2214"/>
          <a:stretch/>
        </p:blipFill>
        <p:spPr bwMode="auto">
          <a:xfrm>
            <a:off x="405357" y="1127427"/>
            <a:ext cx="2542085" cy="150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5536" y="2780928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Elektrická doména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683404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Mechanická doména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3711960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Hydraulická doména</a:t>
            </a:r>
            <a:endParaRPr lang="cs-CZ" sz="2000" b="1" dirty="0"/>
          </a:p>
        </p:txBody>
      </p:sp>
      <p:grpSp>
        <p:nvGrpSpPr>
          <p:cNvPr id="45" name="Skupina 44"/>
          <p:cNvGrpSpPr/>
          <p:nvPr/>
        </p:nvGrpSpPr>
        <p:grpSpPr>
          <a:xfrm>
            <a:off x="3779912" y="692696"/>
            <a:ext cx="4721998" cy="867828"/>
            <a:chOff x="3779912" y="692696"/>
            <a:chExt cx="4721998" cy="867828"/>
          </a:xfrm>
        </p:grpSpPr>
        <p:sp>
          <p:nvSpPr>
            <p:cNvPr id="46" name="TextovéPole 45"/>
            <p:cNvSpPr txBox="1"/>
            <p:nvPr/>
          </p:nvSpPr>
          <p:spPr>
            <a:xfrm>
              <a:off x="3779912" y="8885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</a:t>
              </a:r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4541470" y="984460"/>
              <a:ext cx="534586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m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5220072" y="98446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</a:t>
              </a:r>
              <a:r>
                <a:rPr lang="cs-CZ" dirty="0" smtClean="0"/>
                <a:t>*v</a:t>
              </a:r>
              <a:endParaRPr lang="cs-CZ" dirty="0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5868144" y="1056468"/>
              <a:ext cx="534586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7164288" y="1056468"/>
              <a:ext cx="534586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der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7956376" y="9844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F</a:t>
              </a:r>
            </a:p>
          </p:txBody>
        </p:sp>
        <p:cxnSp>
          <p:nvCxnSpPr>
            <p:cNvPr id="52" name="Přímá spojnice se šipkou 51"/>
            <p:cNvCxnSpPr>
              <a:endCxn id="47" idx="1"/>
            </p:cNvCxnSpPr>
            <p:nvPr/>
          </p:nvCxnSpPr>
          <p:spPr>
            <a:xfrm flipV="1">
              <a:off x="3779912" y="1236488"/>
              <a:ext cx="761558" cy="213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/>
            <p:nvPr/>
          </p:nvCxnSpPr>
          <p:spPr>
            <a:xfrm flipV="1">
              <a:off x="5106586" y="1272492"/>
              <a:ext cx="761558" cy="213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/>
            <p:cNvCxnSpPr/>
            <p:nvPr/>
          </p:nvCxnSpPr>
          <p:spPr>
            <a:xfrm flipV="1">
              <a:off x="6402730" y="1272492"/>
              <a:ext cx="761558" cy="213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>
              <a:stCxn id="50" idx="3"/>
            </p:cNvCxnSpPr>
            <p:nvPr/>
          </p:nvCxnSpPr>
          <p:spPr>
            <a:xfrm flipV="1">
              <a:off x="7698874" y="1272492"/>
              <a:ext cx="803036" cy="360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ovéPole 55"/>
            <p:cNvSpPr txBox="1"/>
            <p:nvPr/>
          </p:nvSpPr>
          <p:spPr>
            <a:xfrm>
              <a:off x="6504166" y="97516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559997" y="692696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Hybnost p</a:t>
              </a:r>
              <a:endParaRPr lang="cs-CZ" dirty="0"/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3779912" y="1527308"/>
            <a:ext cx="4815056" cy="1044661"/>
            <a:chOff x="3779912" y="1527308"/>
            <a:chExt cx="4815056" cy="1044661"/>
          </a:xfrm>
        </p:grpSpPr>
        <p:sp>
          <p:nvSpPr>
            <p:cNvPr id="71" name="TextovéPole 70"/>
            <p:cNvSpPr txBox="1"/>
            <p:nvPr/>
          </p:nvSpPr>
          <p:spPr>
            <a:xfrm>
              <a:off x="7947514" y="157404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F</a:t>
              </a:r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6642169" y="162133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</a:t>
              </a:r>
              <a:endParaRPr lang="cs-CZ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3932312" y="15273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</a:t>
              </a:r>
              <a:endParaRPr lang="cs-CZ" dirty="0"/>
            </a:p>
          </p:txBody>
        </p:sp>
        <p:grpSp>
          <p:nvGrpSpPr>
            <p:cNvPr id="74" name="Skupina 73"/>
            <p:cNvGrpSpPr/>
            <p:nvPr/>
          </p:nvGrpSpPr>
          <p:grpSpPr>
            <a:xfrm>
              <a:off x="3779912" y="1680616"/>
              <a:ext cx="4815056" cy="891353"/>
              <a:chOff x="3779912" y="1680616"/>
              <a:chExt cx="4815056" cy="891353"/>
            </a:xfrm>
          </p:grpSpPr>
          <p:sp>
            <p:nvSpPr>
              <p:cNvPr id="75" name="Obdélník 74"/>
              <p:cNvSpPr/>
              <p:nvPr/>
            </p:nvSpPr>
            <p:spPr>
              <a:xfrm>
                <a:off x="7164288" y="1714896"/>
                <a:ext cx="534586" cy="5040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olný tvar 75"/>
              <p:cNvSpPr/>
              <p:nvPr/>
            </p:nvSpPr>
            <p:spPr>
              <a:xfrm>
                <a:off x="7344713" y="1732759"/>
                <a:ext cx="173736" cy="453392"/>
              </a:xfrm>
              <a:custGeom>
                <a:avLst/>
                <a:gdLst>
                  <a:gd name="connsiteX0" fmla="*/ 173736 w 173736"/>
                  <a:gd name="connsiteY0" fmla="*/ 68580 h 597408"/>
                  <a:gd name="connsiteX1" fmla="*/ 118872 w 173736"/>
                  <a:gd name="connsiteY1" fmla="*/ 41148 h 597408"/>
                  <a:gd name="connsiteX2" fmla="*/ 91440 w 173736"/>
                  <a:gd name="connsiteY2" fmla="*/ 315468 h 597408"/>
                  <a:gd name="connsiteX3" fmla="*/ 64008 w 173736"/>
                  <a:gd name="connsiteY3" fmla="*/ 562356 h 597408"/>
                  <a:gd name="connsiteX4" fmla="*/ 0 w 173736"/>
                  <a:gd name="connsiteY4" fmla="*/ 525780 h 59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736" h="597408">
                    <a:moveTo>
                      <a:pt x="173736" y="68580"/>
                    </a:moveTo>
                    <a:cubicBezTo>
                      <a:pt x="153162" y="34290"/>
                      <a:pt x="132588" y="0"/>
                      <a:pt x="118872" y="41148"/>
                    </a:cubicBezTo>
                    <a:cubicBezTo>
                      <a:pt x="105156" y="82296"/>
                      <a:pt x="100584" y="228600"/>
                      <a:pt x="91440" y="315468"/>
                    </a:cubicBezTo>
                    <a:cubicBezTo>
                      <a:pt x="82296" y="402336"/>
                      <a:pt x="79248" y="527304"/>
                      <a:pt x="64008" y="562356"/>
                    </a:cubicBezTo>
                    <a:cubicBezTo>
                      <a:pt x="48768" y="597408"/>
                      <a:pt x="24384" y="561594"/>
                      <a:pt x="0" y="52578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7" name="Přímá spojnice se šipkou 76"/>
              <p:cNvCxnSpPr/>
              <p:nvPr/>
            </p:nvCxnSpPr>
            <p:spPr>
              <a:xfrm flipH="1">
                <a:off x="7698874" y="1966924"/>
                <a:ext cx="6702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se šipkou 77"/>
              <p:cNvCxnSpPr>
                <a:stCxn id="75" idx="1"/>
              </p:cNvCxnSpPr>
              <p:nvPr/>
            </p:nvCxnSpPr>
            <p:spPr>
              <a:xfrm flipH="1">
                <a:off x="6402730" y="1966924"/>
                <a:ext cx="761558" cy="2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bdélník 78"/>
              <p:cNvSpPr/>
              <p:nvPr/>
            </p:nvSpPr>
            <p:spPr>
              <a:xfrm>
                <a:off x="5886579" y="1698581"/>
                <a:ext cx="534586" cy="5040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80" name="Obdélník 79"/>
              <p:cNvSpPr/>
              <p:nvPr/>
            </p:nvSpPr>
            <p:spPr>
              <a:xfrm>
                <a:off x="4499992" y="1680616"/>
                <a:ext cx="670218" cy="5040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tx1"/>
                    </a:solidFill>
                  </a:rPr>
                  <a:t>1/m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1" name="Přímá spojnice se šipkou 80"/>
              <p:cNvCxnSpPr>
                <a:stCxn id="80" idx="3"/>
                <a:endCxn id="79" idx="1"/>
              </p:cNvCxnSpPr>
              <p:nvPr/>
            </p:nvCxnSpPr>
            <p:spPr>
              <a:xfrm>
                <a:off x="5170210" y="1932644"/>
                <a:ext cx="716369" cy="179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se šipkou 81"/>
              <p:cNvCxnSpPr/>
              <p:nvPr/>
            </p:nvCxnSpPr>
            <p:spPr>
              <a:xfrm>
                <a:off x="3779912" y="1896640"/>
                <a:ext cx="716369" cy="179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ovéPole 82"/>
              <p:cNvSpPr txBox="1"/>
              <p:nvPr/>
            </p:nvSpPr>
            <p:spPr>
              <a:xfrm>
                <a:off x="5076056" y="2202637"/>
                <a:ext cx="3518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Impuls síly I = změna hybnosti p</a:t>
                </a:r>
                <a:endParaRPr lang="cs-CZ" dirty="0"/>
              </a:p>
            </p:txBody>
          </p:sp>
        </p:grpSp>
      </p:grpSp>
      <p:grpSp>
        <p:nvGrpSpPr>
          <p:cNvPr id="88" name="Skupina 87"/>
          <p:cNvGrpSpPr/>
          <p:nvPr/>
        </p:nvGrpSpPr>
        <p:grpSpPr>
          <a:xfrm>
            <a:off x="3226891" y="2636912"/>
            <a:ext cx="2333106" cy="1259714"/>
            <a:chOff x="3226891" y="2636912"/>
            <a:chExt cx="2333106" cy="1259714"/>
          </a:xfrm>
        </p:grpSpPr>
        <p:sp>
          <p:nvSpPr>
            <p:cNvPr id="84" name="TextovéPole 83"/>
            <p:cNvSpPr txBox="1"/>
            <p:nvPr/>
          </p:nvSpPr>
          <p:spPr>
            <a:xfrm>
              <a:off x="3226891" y="3527294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Indukční tok</a:t>
              </a:r>
              <a:endParaRPr lang="cs-CZ" dirty="0"/>
            </a:p>
          </p:txBody>
        </p:sp>
        <p:cxnSp>
          <p:nvCxnSpPr>
            <p:cNvPr id="87" name="Přímá spojnice 86"/>
            <p:cNvCxnSpPr/>
            <p:nvPr/>
          </p:nvCxnSpPr>
          <p:spPr>
            <a:xfrm flipH="1">
              <a:off x="4232394" y="2636912"/>
              <a:ext cx="1327603" cy="890382"/>
            </a:xfrm>
            <a:prstGeom prst="line">
              <a:avLst/>
            </a:prstGeom>
            <a:ln w="28575">
              <a:solidFill>
                <a:schemeClr val="accent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>
            <a:off x="4174584" y="2571969"/>
            <a:ext cx="1991251" cy="3069077"/>
            <a:chOff x="4174584" y="2571969"/>
            <a:chExt cx="1991251" cy="3069077"/>
          </a:xfrm>
        </p:grpSpPr>
        <p:sp>
          <p:nvSpPr>
            <p:cNvPr id="85" name="TextovéPole 84"/>
            <p:cNvSpPr txBox="1"/>
            <p:nvPr/>
          </p:nvSpPr>
          <p:spPr>
            <a:xfrm>
              <a:off x="4174584" y="5271714"/>
              <a:ext cx="199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Průtočná hybnost</a:t>
              </a:r>
              <a:endParaRPr lang="cs-CZ" dirty="0"/>
            </a:p>
          </p:txBody>
        </p:sp>
        <p:cxnSp>
          <p:nvCxnSpPr>
            <p:cNvPr id="91" name="Přímá spojnice 90"/>
            <p:cNvCxnSpPr/>
            <p:nvPr/>
          </p:nvCxnSpPr>
          <p:spPr>
            <a:xfrm flipH="1">
              <a:off x="5220072" y="2571969"/>
              <a:ext cx="612668" cy="26997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Skupina 94"/>
          <p:cNvGrpSpPr/>
          <p:nvPr/>
        </p:nvGrpSpPr>
        <p:grpSpPr>
          <a:xfrm>
            <a:off x="2978422" y="2211986"/>
            <a:ext cx="1521570" cy="453392"/>
            <a:chOff x="2978422" y="2211986"/>
            <a:chExt cx="1521570" cy="453392"/>
          </a:xfrm>
        </p:grpSpPr>
        <p:sp>
          <p:nvSpPr>
            <p:cNvPr id="93" name="TextovéPole 92"/>
            <p:cNvSpPr txBox="1"/>
            <p:nvPr/>
          </p:nvSpPr>
          <p:spPr>
            <a:xfrm>
              <a:off x="2978422" y="2267580"/>
              <a:ext cx="1521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FF0000"/>
                  </a:solidFill>
                </a:rPr>
                <a:t>v</a:t>
              </a:r>
              <a:r>
                <a:rPr lang="cs-CZ" i="1" dirty="0" smtClean="0">
                  <a:solidFill>
                    <a:srgbClr val="FF0000"/>
                  </a:solidFill>
                </a:rPr>
                <a:t>=1/m 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dF</a:t>
              </a:r>
              <a:r>
                <a:rPr lang="cs-CZ" i="1" dirty="0" smtClean="0">
                  <a:solidFill>
                    <a:srgbClr val="FF0000"/>
                  </a:solidFill>
                </a:rPr>
                <a:t>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dt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sp>
          <p:nvSpPr>
            <p:cNvPr id="94" name="Volný tvar 93"/>
            <p:cNvSpPr/>
            <p:nvPr/>
          </p:nvSpPr>
          <p:spPr>
            <a:xfrm>
              <a:off x="3750192" y="2211986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xmlns="" val="1902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Přímá spojovací čára 29"/>
          <p:cNvCxnSpPr/>
          <p:nvPr/>
        </p:nvCxnSpPr>
        <p:spPr>
          <a:xfrm>
            <a:off x="6228184" y="2420888"/>
            <a:ext cx="72008" cy="28083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860032" y="4005064"/>
            <a:ext cx="28803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300192" y="24208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837172" y="400506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6228184" y="2492896"/>
            <a:ext cx="41528" cy="1520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7668344" y="37170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932040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s&lt;0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300192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s&gt; 0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452592" y="40677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s= 0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547664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347864" y="53732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699792" y="63093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27" idx="3"/>
            <a:endCxn id="33" idx="1"/>
          </p:cNvCxnSpPr>
          <p:nvPr/>
        </p:nvCxnSpPr>
        <p:spPr>
          <a:xfrm>
            <a:off x="1799656" y="5557882"/>
            <a:ext cx="900136" cy="9361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29" idx="2"/>
            <a:endCxn id="33" idx="3"/>
          </p:cNvCxnSpPr>
          <p:nvPr/>
        </p:nvCxnSpPr>
        <p:spPr>
          <a:xfrm flipH="1">
            <a:off x="2983844" y="5742548"/>
            <a:ext cx="522878" cy="7514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3779912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</a:t>
            </a:r>
            <a:r>
              <a:rPr lang="cs-CZ" dirty="0" err="1" smtClean="0"/>
              <a:t>s</a:t>
            </a:r>
            <a:r>
              <a:rPr lang="cs-CZ" dirty="0" smtClean="0"/>
              <a:t>&lt;0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779912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s&gt;=0</a:t>
            </a:r>
            <a:endParaRPr lang="cs-CZ" dirty="0"/>
          </a:p>
        </p:txBody>
      </p:sp>
      <p:sp>
        <p:nvSpPr>
          <p:cNvPr id="52" name="Levá složená závorka 51"/>
          <p:cNvSpPr/>
          <p:nvPr/>
        </p:nvSpPr>
        <p:spPr>
          <a:xfrm>
            <a:off x="3635896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vá složená závorka 54"/>
          <p:cNvSpPr/>
          <p:nvPr/>
        </p:nvSpPr>
        <p:spPr>
          <a:xfrm>
            <a:off x="2051720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2123728" y="52199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s&lt;0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2123728" y="55079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s&gt;=0</a:t>
            </a:r>
            <a:endParaRPr lang="cs-CZ" dirty="0"/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611560" y="2204864"/>
            <a:ext cx="302433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stCxn id="58" idx="1"/>
          </p:cNvCxnSpPr>
          <p:nvPr/>
        </p:nvCxnSpPr>
        <p:spPr>
          <a:xfrm>
            <a:off x="2051720" y="1381418"/>
            <a:ext cx="0" cy="183155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635896" y="19888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2051720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cxnSp>
        <p:nvCxnSpPr>
          <p:cNvPr id="62" name="Přímá spojovací čára 61"/>
          <p:cNvCxnSpPr/>
          <p:nvPr/>
        </p:nvCxnSpPr>
        <p:spPr>
          <a:xfrm>
            <a:off x="611560" y="4149080"/>
            <a:ext cx="302433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>
            <a:off x="2051720" y="3325634"/>
            <a:ext cx="0" cy="183155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3635896" y="393305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2051720" y="320368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cxnSp>
        <p:nvCxnSpPr>
          <p:cNvPr id="67" name="Přímá spojovací čára 66"/>
          <p:cNvCxnSpPr/>
          <p:nvPr/>
        </p:nvCxnSpPr>
        <p:spPr>
          <a:xfrm flipH="1">
            <a:off x="2051720" y="2204864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flipH="1">
            <a:off x="827584" y="2204864"/>
            <a:ext cx="1224136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621443" y="249289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v=s</a:t>
            </a:r>
            <a:endParaRPr lang="cs-CZ" dirty="0"/>
          </a:p>
        </p:txBody>
      </p:sp>
      <p:sp>
        <p:nvSpPr>
          <p:cNvPr id="73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2123728" y="177281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v=0</a:t>
            </a:r>
            <a:endParaRPr lang="cs-CZ" dirty="0"/>
          </a:p>
        </p:txBody>
      </p:sp>
      <p:cxnSp>
        <p:nvCxnSpPr>
          <p:cNvPr id="75" name="Přímá spojovací čára 74"/>
          <p:cNvCxnSpPr/>
          <p:nvPr/>
        </p:nvCxnSpPr>
        <p:spPr>
          <a:xfrm flipH="1">
            <a:off x="2051720" y="3284984"/>
            <a:ext cx="1224136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flipH="1">
            <a:off x="539552" y="4149080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611560" y="371703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i=0</a:t>
            </a:r>
            <a:endParaRPr lang="cs-CZ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2627784" y="306896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i=s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kupina 78"/>
          <p:cNvGrpSpPr/>
          <p:nvPr/>
        </p:nvGrpSpPr>
        <p:grpSpPr>
          <a:xfrm>
            <a:off x="179512" y="1115452"/>
            <a:ext cx="1460402" cy="3969732"/>
            <a:chOff x="179512" y="1115452"/>
            <a:chExt cx="1460402" cy="3969732"/>
          </a:xfrm>
        </p:grpSpPr>
        <p:sp>
          <p:nvSpPr>
            <p:cNvPr id="61" name="Obdélník 60"/>
            <p:cNvSpPr/>
            <p:nvPr/>
          </p:nvSpPr>
          <p:spPr>
            <a:xfrm>
              <a:off x="179512" y="1124744"/>
              <a:ext cx="1440160" cy="39604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323528" y="1115452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open=</a:t>
              </a:r>
              <a:r>
                <a:rPr lang="cs-CZ" i="1" dirty="0" err="1" smtClean="0"/>
                <a:t>false</a:t>
              </a:r>
              <a:endParaRPr lang="cs-CZ" i="1" dirty="0"/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1619672" y="1124744"/>
            <a:ext cx="1584176" cy="3960440"/>
            <a:chOff x="1619672" y="1124744"/>
            <a:chExt cx="1584176" cy="3960440"/>
          </a:xfrm>
        </p:grpSpPr>
        <p:sp>
          <p:nvSpPr>
            <p:cNvPr id="66" name="Obdélník 65"/>
            <p:cNvSpPr/>
            <p:nvPr/>
          </p:nvSpPr>
          <p:spPr>
            <a:xfrm>
              <a:off x="1619672" y="1124744"/>
              <a:ext cx="1584176" cy="3960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1907704" y="1124744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open=</a:t>
              </a:r>
              <a:r>
                <a:rPr lang="cs-CZ" i="1" dirty="0" err="1" smtClean="0"/>
                <a:t>true</a:t>
              </a:r>
              <a:endParaRPr lang="cs-CZ" i="1" dirty="0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7020272" y="188640"/>
            <a:ext cx="1898979" cy="1791945"/>
            <a:chOff x="4837172" y="2043823"/>
            <a:chExt cx="3375641" cy="3185377"/>
          </a:xfrm>
        </p:grpSpPr>
        <p:cxnSp>
          <p:nvCxnSpPr>
            <p:cNvPr id="32" name="Přímá spojovací čára 31"/>
            <p:cNvCxnSpPr/>
            <p:nvPr/>
          </p:nvCxnSpPr>
          <p:spPr>
            <a:xfrm>
              <a:off x="4860032" y="4005064"/>
              <a:ext cx="288032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Skupina 40"/>
            <p:cNvGrpSpPr/>
            <p:nvPr/>
          </p:nvGrpSpPr>
          <p:grpSpPr>
            <a:xfrm>
              <a:off x="4837172" y="2043823"/>
              <a:ext cx="3375641" cy="3185377"/>
              <a:chOff x="4837172" y="2043823"/>
              <a:chExt cx="3375641" cy="3185377"/>
            </a:xfrm>
          </p:grpSpPr>
          <p:cxnSp>
            <p:nvCxnSpPr>
              <p:cNvPr id="30" name="Přímá spojovací čára 29"/>
              <p:cNvCxnSpPr/>
              <p:nvPr/>
            </p:nvCxnSpPr>
            <p:spPr>
              <a:xfrm>
                <a:off x="6228184" y="2420888"/>
                <a:ext cx="72008" cy="280831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ovéPole 34"/>
              <p:cNvSpPr txBox="1"/>
              <p:nvPr/>
            </p:nvSpPr>
            <p:spPr>
              <a:xfrm>
                <a:off x="6172732" y="2043823"/>
                <a:ext cx="50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i</a:t>
                </a:r>
                <a:endParaRPr lang="cs-CZ" dirty="0"/>
              </a:p>
            </p:txBody>
          </p:sp>
          <p:cxnSp>
            <p:nvCxnSpPr>
              <p:cNvPr id="37" name="Přímá spojovací čára 36"/>
              <p:cNvCxnSpPr/>
              <p:nvPr/>
            </p:nvCxnSpPr>
            <p:spPr>
              <a:xfrm>
                <a:off x="4837172" y="4005064"/>
                <a:ext cx="144016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flipH="1" flipV="1">
                <a:off x="6228184" y="2492896"/>
                <a:ext cx="41528" cy="15206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7708756" y="3693175"/>
                <a:ext cx="504057" cy="65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</a:t>
                </a:r>
                <a:endParaRPr lang="cs-CZ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4932039" y="4077071"/>
                <a:ext cx="1512169" cy="6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s&lt;0</a:t>
                </a:r>
                <a:endParaRPr lang="cs-CZ" sz="1600" dirty="0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6300192" y="2780928"/>
                <a:ext cx="1512169" cy="6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s&gt; 0</a:t>
                </a:r>
                <a:endParaRPr lang="cs-CZ" sz="1600" dirty="0"/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6452591" y="4067780"/>
                <a:ext cx="1512169" cy="6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s= 0</a:t>
                </a:r>
                <a:endParaRPr lang="cs-CZ" sz="1600" dirty="0"/>
              </a:p>
            </p:txBody>
          </p:sp>
        </p:grpSp>
      </p:grpSp>
      <p:sp>
        <p:nvSpPr>
          <p:cNvPr id="27" name="TextovéPole 26"/>
          <p:cNvSpPr txBox="1"/>
          <p:nvPr/>
        </p:nvSpPr>
        <p:spPr>
          <a:xfrm>
            <a:off x="1547664" y="537321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347864" y="53732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699792" y="63093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27" idx="3"/>
            <a:endCxn id="33" idx="1"/>
          </p:cNvCxnSpPr>
          <p:nvPr/>
        </p:nvCxnSpPr>
        <p:spPr>
          <a:xfrm>
            <a:off x="1799656" y="5557882"/>
            <a:ext cx="900136" cy="9361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29" idx="2"/>
            <a:endCxn id="33" idx="3"/>
          </p:cNvCxnSpPr>
          <p:nvPr/>
        </p:nvCxnSpPr>
        <p:spPr>
          <a:xfrm flipH="1">
            <a:off x="2983844" y="5742548"/>
            <a:ext cx="522878" cy="7514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3779912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</a:t>
            </a:r>
            <a:r>
              <a:rPr lang="cs-CZ" dirty="0" err="1" smtClean="0"/>
              <a:t>s</a:t>
            </a:r>
            <a:r>
              <a:rPr lang="cs-CZ" dirty="0" smtClean="0"/>
              <a:t>&lt;0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779912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s&gt;=0</a:t>
            </a:r>
            <a:endParaRPr lang="cs-CZ" dirty="0"/>
          </a:p>
        </p:txBody>
      </p:sp>
      <p:sp>
        <p:nvSpPr>
          <p:cNvPr id="52" name="Levá složená závorka 51"/>
          <p:cNvSpPr/>
          <p:nvPr/>
        </p:nvSpPr>
        <p:spPr>
          <a:xfrm>
            <a:off x="3635896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vá složená závorka 54"/>
          <p:cNvSpPr/>
          <p:nvPr/>
        </p:nvSpPr>
        <p:spPr>
          <a:xfrm>
            <a:off x="2051720" y="5301208"/>
            <a:ext cx="144016" cy="576064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2123728" y="52199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0 : s&lt;0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2123728" y="55079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s : s&gt;=0</a:t>
            </a:r>
            <a:endParaRPr lang="cs-CZ" dirty="0"/>
          </a:p>
        </p:txBody>
      </p:sp>
      <p:sp>
        <p:nvSpPr>
          <p:cNvPr id="73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grpSp>
        <p:nvGrpSpPr>
          <p:cNvPr id="60" name="Skupina 59"/>
          <p:cNvGrpSpPr/>
          <p:nvPr/>
        </p:nvGrpSpPr>
        <p:grpSpPr>
          <a:xfrm>
            <a:off x="111484" y="1196752"/>
            <a:ext cx="3380396" cy="3960440"/>
            <a:chOff x="543532" y="1196752"/>
            <a:chExt cx="3380396" cy="3960440"/>
          </a:xfrm>
        </p:grpSpPr>
        <p:sp>
          <p:nvSpPr>
            <p:cNvPr id="58" name="TextovéPole 57"/>
            <p:cNvSpPr txBox="1"/>
            <p:nvPr/>
          </p:nvSpPr>
          <p:spPr>
            <a:xfrm>
              <a:off x="2051720" y="11967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</a:t>
              </a:r>
              <a:endParaRPr lang="cs-CZ" dirty="0"/>
            </a:p>
          </p:txBody>
        </p:sp>
        <p:grpSp>
          <p:nvGrpSpPr>
            <p:cNvPr id="53" name="Skupina 52"/>
            <p:cNvGrpSpPr/>
            <p:nvPr/>
          </p:nvGrpSpPr>
          <p:grpSpPr>
            <a:xfrm>
              <a:off x="543532" y="1381418"/>
              <a:ext cx="3380396" cy="3775774"/>
              <a:chOff x="539552" y="1381418"/>
              <a:chExt cx="3380396" cy="3775774"/>
            </a:xfrm>
          </p:grpSpPr>
          <p:sp>
            <p:nvSpPr>
              <p:cNvPr id="57" name="TextovéPole 56"/>
              <p:cNvSpPr txBox="1"/>
              <p:nvPr/>
            </p:nvSpPr>
            <p:spPr>
              <a:xfrm>
                <a:off x="3635896" y="198884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</a:t>
                </a:r>
                <a:endParaRPr lang="cs-CZ" dirty="0"/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3635896" y="393305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</a:t>
                </a:r>
                <a:endParaRPr lang="cs-CZ" dirty="0"/>
              </a:p>
            </p:txBody>
          </p:sp>
          <p:grpSp>
            <p:nvGrpSpPr>
              <p:cNvPr id="46" name="Skupina 45"/>
              <p:cNvGrpSpPr/>
              <p:nvPr/>
            </p:nvGrpSpPr>
            <p:grpSpPr>
              <a:xfrm>
                <a:off x="539552" y="1381418"/>
                <a:ext cx="3096344" cy="3775774"/>
                <a:chOff x="539552" y="1381418"/>
                <a:chExt cx="3096344" cy="3775774"/>
              </a:xfrm>
            </p:grpSpPr>
            <p:cxnSp>
              <p:nvCxnSpPr>
                <p:cNvPr id="63" name="Přímá spojovací čára 62"/>
                <p:cNvCxnSpPr/>
                <p:nvPr/>
              </p:nvCxnSpPr>
              <p:spPr>
                <a:xfrm>
                  <a:off x="2051720" y="3325634"/>
                  <a:ext cx="0" cy="18315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Skupina 44"/>
                <p:cNvGrpSpPr/>
                <p:nvPr/>
              </p:nvGrpSpPr>
              <p:grpSpPr>
                <a:xfrm>
                  <a:off x="539552" y="1381418"/>
                  <a:ext cx="3096344" cy="2767662"/>
                  <a:chOff x="539552" y="1381418"/>
                  <a:chExt cx="3096344" cy="2767662"/>
                </a:xfrm>
              </p:grpSpPr>
              <p:cxnSp>
                <p:nvCxnSpPr>
                  <p:cNvPr id="40" name="Přímá spojovací čára 39"/>
                  <p:cNvCxnSpPr/>
                  <p:nvPr/>
                </p:nvCxnSpPr>
                <p:spPr>
                  <a:xfrm>
                    <a:off x="611560" y="2204864"/>
                    <a:ext cx="302433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Přímá spojovací čára 53"/>
                  <p:cNvCxnSpPr>
                    <a:stCxn id="58" idx="1"/>
                  </p:cNvCxnSpPr>
                  <p:nvPr/>
                </p:nvCxnSpPr>
                <p:spPr>
                  <a:xfrm>
                    <a:off x="2047740" y="1381418"/>
                    <a:ext cx="3980" cy="1831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Přímá spojovací čára 61"/>
                  <p:cNvCxnSpPr/>
                  <p:nvPr/>
                </p:nvCxnSpPr>
                <p:spPr>
                  <a:xfrm>
                    <a:off x="611560" y="4149080"/>
                    <a:ext cx="302433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ovéPole 64"/>
                  <p:cNvSpPr txBox="1"/>
                  <p:nvPr/>
                </p:nvSpPr>
                <p:spPr>
                  <a:xfrm>
                    <a:off x="2051720" y="3203684"/>
                    <a:ext cx="25199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i</a:t>
                    </a:r>
                    <a:endParaRPr lang="cs-CZ" dirty="0"/>
                  </a:p>
                </p:txBody>
              </p:sp>
              <p:cxnSp>
                <p:nvCxnSpPr>
                  <p:cNvPr id="67" name="Přímá spojovací čára 66"/>
                  <p:cNvCxnSpPr/>
                  <p:nvPr/>
                </p:nvCxnSpPr>
                <p:spPr>
                  <a:xfrm flipH="1">
                    <a:off x="2051720" y="2204864"/>
                    <a:ext cx="151216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Přímá spojovací čára 68"/>
                  <p:cNvCxnSpPr/>
                  <p:nvPr/>
                </p:nvCxnSpPr>
                <p:spPr>
                  <a:xfrm flipH="1">
                    <a:off x="827584" y="2204864"/>
                    <a:ext cx="1224136" cy="86409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TextovéPole 70"/>
                  <p:cNvSpPr txBox="1"/>
                  <p:nvPr/>
                </p:nvSpPr>
                <p:spPr>
                  <a:xfrm>
                    <a:off x="621443" y="2492896"/>
                    <a:ext cx="5485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v=s</a:t>
                    </a:r>
                    <a:endParaRPr lang="cs-CZ" dirty="0"/>
                  </a:p>
                </p:txBody>
              </p:sp>
              <p:sp>
                <p:nvSpPr>
                  <p:cNvPr id="74" name="TextovéPole 73"/>
                  <p:cNvSpPr txBox="1"/>
                  <p:nvPr/>
                </p:nvSpPr>
                <p:spPr>
                  <a:xfrm>
                    <a:off x="2123728" y="1772816"/>
                    <a:ext cx="5902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v=0</a:t>
                    </a:r>
                    <a:endParaRPr lang="cs-CZ" dirty="0"/>
                  </a:p>
                </p:txBody>
              </p:sp>
              <p:cxnSp>
                <p:nvCxnSpPr>
                  <p:cNvPr id="75" name="Přímá spojovací čára 74"/>
                  <p:cNvCxnSpPr/>
                  <p:nvPr/>
                </p:nvCxnSpPr>
                <p:spPr>
                  <a:xfrm flipH="1">
                    <a:off x="2051720" y="3284984"/>
                    <a:ext cx="1224136" cy="86409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Přímá spojovací čára 75"/>
                  <p:cNvCxnSpPr/>
                  <p:nvPr/>
                </p:nvCxnSpPr>
                <p:spPr>
                  <a:xfrm flipH="1">
                    <a:off x="539552" y="4149080"/>
                    <a:ext cx="151216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xtovéPole 76"/>
                  <p:cNvSpPr txBox="1"/>
                  <p:nvPr/>
                </p:nvSpPr>
                <p:spPr>
                  <a:xfrm>
                    <a:off x="611560" y="3717032"/>
                    <a:ext cx="5421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i=0</a:t>
                    </a:r>
                    <a:endParaRPr lang="cs-CZ" dirty="0"/>
                  </a:p>
                </p:txBody>
              </p:sp>
              <p:sp>
                <p:nvSpPr>
                  <p:cNvPr id="78" name="TextovéPole 77"/>
                  <p:cNvSpPr txBox="1"/>
                  <p:nvPr/>
                </p:nvSpPr>
                <p:spPr>
                  <a:xfrm>
                    <a:off x="2627784" y="3068960"/>
                    <a:ext cx="500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i=s</a:t>
                    </a:r>
                    <a:endParaRPr lang="cs-CZ" dirty="0"/>
                  </a:p>
                </p:txBody>
              </p:sp>
            </p:grpSp>
          </p:grpSp>
        </p:grpSp>
      </p:grpSp>
      <p:sp>
        <p:nvSpPr>
          <p:cNvPr id="43" name="TextovéPole 42"/>
          <p:cNvSpPr txBox="1"/>
          <p:nvPr/>
        </p:nvSpPr>
        <p:spPr>
          <a:xfrm>
            <a:off x="3571411" y="2204864"/>
            <a:ext cx="5537093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/>
              <a:t>model</a:t>
            </a:r>
            <a:r>
              <a:rPr lang="cs-CZ" sz="1600" dirty="0" smtClean="0"/>
              <a:t> </a:t>
            </a:r>
            <a:r>
              <a:rPr lang="cs-CZ" sz="1600" dirty="0" err="1" smtClean="0"/>
              <a:t>IdealDiode</a:t>
            </a:r>
            <a:r>
              <a:rPr lang="cs-CZ" sz="1600" dirty="0" smtClean="0"/>
              <a:t> „</a:t>
            </a:r>
            <a:r>
              <a:rPr lang="cs-CZ" sz="1600" dirty="0" err="1" smtClean="0"/>
              <a:t>An</a:t>
            </a:r>
            <a:r>
              <a:rPr lang="cs-CZ" sz="1600" dirty="0" smtClean="0"/>
              <a:t> </a:t>
            </a:r>
            <a:r>
              <a:rPr lang="cs-CZ" sz="1600" dirty="0" err="1" smtClean="0"/>
              <a:t>Ideal</a:t>
            </a:r>
            <a:r>
              <a:rPr lang="cs-CZ" sz="1600" dirty="0" smtClean="0"/>
              <a:t> </a:t>
            </a:r>
            <a:r>
              <a:rPr lang="cs-CZ" sz="1600" dirty="0" err="1" smtClean="0"/>
              <a:t>Diode</a:t>
            </a:r>
            <a:r>
              <a:rPr lang="cs-CZ" sz="1600" dirty="0" smtClean="0"/>
              <a:t>“</a:t>
            </a:r>
          </a:p>
          <a:p>
            <a:r>
              <a:rPr lang="cs-CZ" sz="1600" dirty="0" smtClean="0"/>
              <a:t>        </a:t>
            </a:r>
            <a:r>
              <a:rPr lang="cs-CZ" sz="1600" dirty="0" err="1" smtClean="0"/>
              <a:t>extends</a:t>
            </a:r>
            <a:r>
              <a:rPr lang="cs-CZ" sz="1600" dirty="0" smtClean="0"/>
              <a:t> </a:t>
            </a:r>
            <a:r>
              <a:rPr lang="cs-CZ" sz="1600" dirty="0" err="1" smtClean="0"/>
              <a:t>Modelica.Electrical.Analog.Interface.OnePort</a:t>
            </a:r>
            <a:r>
              <a:rPr lang="cs-CZ" sz="1600" dirty="0" smtClean="0"/>
              <a:t>;</a:t>
            </a:r>
          </a:p>
          <a:p>
            <a:r>
              <a:rPr lang="cs-CZ" sz="1600" b="1" dirty="0" err="1" smtClean="0"/>
              <a:t>protected</a:t>
            </a:r>
            <a:endParaRPr lang="cs-CZ" sz="1600" b="1" dirty="0" smtClean="0"/>
          </a:p>
          <a:p>
            <a:r>
              <a:rPr lang="cs-CZ" sz="1600" b="1" dirty="0" smtClean="0"/>
              <a:t>        </a:t>
            </a:r>
            <a:r>
              <a:rPr lang="cs-CZ" sz="1600" dirty="0" smtClean="0"/>
              <a:t>Real  s „</a:t>
            </a:r>
            <a:r>
              <a:rPr lang="cs-CZ" sz="1600" dirty="0" err="1" smtClean="0"/>
              <a:t>Parametric</a:t>
            </a:r>
            <a:r>
              <a:rPr lang="cs-CZ" sz="1600" dirty="0" smtClean="0"/>
              <a:t> independent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“</a:t>
            </a:r>
          </a:p>
          <a:p>
            <a:r>
              <a:rPr lang="cs-CZ" sz="1600" dirty="0" smtClean="0"/>
              <a:t>         </a:t>
            </a:r>
            <a:r>
              <a:rPr lang="cs-CZ" sz="1600" dirty="0" err="1" smtClean="0"/>
              <a:t>Boolean</a:t>
            </a:r>
            <a:r>
              <a:rPr lang="cs-CZ" sz="1600" dirty="0" smtClean="0"/>
              <a:t>  open;</a:t>
            </a:r>
          </a:p>
          <a:p>
            <a:r>
              <a:rPr lang="cs-CZ" sz="1600" b="1" dirty="0" err="1" smtClean="0"/>
              <a:t>equation</a:t>
            </a:r>
            <a:endParaRPr lang="cs-CZ" sz="1600" b="1" dirty="0" smtClean="0"/>
          </a:p>
          <a:p>
            <a:r>
              <a:rPr lang="cs-CZ" sz="1600" b="1" dirty="0" smtClean="0"/>
              <a:t>         </a:t>
            </a:r>
            <a:r>
              <a:rPr lang="cs-CZ" sz="1600" dirty="0" smtClean="0"/>
              <a:t>open = s&gt;0;</a:t>
            </a:r>
            <a:endParaRPr lang="cs-CZ" sz="1600" b="1" dirty="0" smtClean="0"/>
          </a:p>
          <a:p>
            <a:r>
              <a:rPr lang="cs-CZ" sz="1600" b="1" dirty="0" smtClean="0"/>
              <a:t>         </a:t>
            </a:r>
            <a:r>
              <a:rPr lang="cs-CZ" sz="1600" dirty="0" smtClean="0"/>
              <a:t>v = </a:t>
            </a:r>
            <a:r>
              <a:rPr lang="cs-CZ" sz="1600" b="1" dirty="0" err="1" smtClean="0"/>
              <a:t>if</a:t>
            </a:r>
            <a:r>
              <a:rPr lang="cs-CZ" sz="1600" b="1" dirty="0" smtClean="0"/>
              <a:t> </a:t>
            </a:r>
            <a:r>
              <a:rPr lang="cs-CZ" sz="1600" dirty="0" smtClean="0"/>
              <a:t>open </a:t>
            </a:r>
            <a:r>
              <a:rPr lang="cs-CZ" sz="1600" b="1" dirty="0" err="1" smtClean="0"/>
              <a:t>then</a:t>
            </a:r>
            <a:r>
              <a:rPr lang="cs-CZ" sz="1600" dirty="0" smtClean="0"/>
              <a:t> 0 </a:t>
            </a:r>
            <a:r>
              <a:rPr lang="cs-CZ" sz="1600" b="1" dirty="0" err="1" smtClean="0"/>
              <a:t>else</a:t>
            </a:r>
            <a:r>
              <a:rPr lang="cs-CZ" sz="1600" dirty="0" smtClean="0"/>
              <a:t> s;</a:t>
            </a:r>
          </a:p>
          <a:p>
            <a:r>
              <a:rPr lang="cs-CZ" sz="1600" b="1" dirty="0" smtClean="0"/>
              <a:t>         </a:t>
            </a:r>
            <a:r>
              <a:rPr lang="cs-CZ" sz="1600" dirty="0" smtClean="0"/>
              <a:t>i = </a:t>
            </a:r>
            <a:r>
              <a:rPr lang="cs-CZ" sz="1600" b="1" dirty="0" err="1" smtClean="0"/>
              <a:t>if</a:t>
            </a:r>
            <a:r>
              <a:rPr lang="cs-CZ" sz="1600" dirty="0" smtClean="0"/>
              <a:t> open </a:t>
            </a:r>
            <a:r>
              <a:rPr lang="cs-CZ" sz="1600" b="1" dirty="0" err="1" smtClean="0"/>
              <a:t>then</a:t>
            </a:r>
            <a:r>
              <a:rPr lang="cs-CZ" sz="1600" dirty="0" smtClean="0"/>
              <a:t> s </a:t>
            </a:r>
            <a:r>
              <a:rPr lang="cs-CZ" sz="1600" b="1" dirty="0" err="1" smtClean="0"/>
              <a:t>else</a:t>
            </a:r>
            <a:r>
              <a:rPr lang="cs-CZ" sz="1600" dirty="0" smtClean="0"/>
              <a:t> 0;</a:t>
            </a:r>
          </a:p>
          <a:p>
            <a:r>
              <a:rPr lang="cs-CZ" sz="1600" b="1" dirty="0" err="1" smtClean="0"/>
              <a:t>end</a:t>
            </a:r>
            <a:r>
              <a:rPr lang="cs-CZ" sz="1600" b="1" dirty="0" smtClean="0"/>
              <a:t> </a:t>
            </a:r>
            <a:r>
              <a:rPr lang="cs-CZ" sz="1600" dirty="0" err="1" smtClean="0"/>
              <a:t>IdealDiode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347864" y="2420888"/>
            <a:ext cx="259228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C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51520" y="32849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>
            <a:stCxn id="8" idx="0"/>
            <a:endCxn id="8" idx="4"/>
          </p:cNvCxnSpPr>
          <p:nvPr/>
        </p:nvCxnSpPr>
        <p:spPr>
          <a:xfrm>
            <a:off x="539552" y="3284984"/>
            <a:ext cx="0" cy="57606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3347864" y="36450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061800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172400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2699792" y="3284984"/>
            <a:ext cx="337180" cy="648072"/>
            <a:chOff x="2699792" y="908720"/>
            <a:chExt cx="337180" cy="648072"/>
          </a:xfrm>
        </p:grpSpPr>
        <p:sp>
          <p:nvSpPr>
            <p:cNvPr id="20" name="Rovnoramenný trojúhelník 19"/>
            <p:cNvSpPr/>
            <p:nvPr/>
          </p:nvSpPr>
          <p:spPr>
            <a:xfrm rot="5400000">
              <a:off x="2573778" y="1070738"/>
              <a:ext cx="576064" cy="3240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2" name="Přímá spojovací čára 21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bdélník 25"/>
          <p:cNvSpPr/>
          <p:nvPr/>
        </p:nvSpPr>
        <p:spPr>
          <a:xfrm>
            <a:off x="7020272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868144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275856" y="354672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059832" y="35543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627784" y="3573016"/>
            <a:ext cx="14401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339752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118762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755576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" name="Skupina 33"/>
          <p:cNvGrpSpPr/>
          <p:nvPr/>
        </p:nvGrpSpPr>
        <p:grpSpPr>
          <a:xfrm>
            <a:off x="6300192" y="3284984"/>
            <a:ext cx="337180" cy="648072"/>
            <a:chOff x="2699792" y="908720"/>
            <a:chExt cx="337180" cy="648072"/>
          </a:xfrm>
        </p:grpSpPr>
        <p:sp>
          <p:nvSpPr>
            <p:cNvPr id="35" name="Rovnoramenný trojúhelník 34"/>
            <p:cNvSpPr/>
            <p:nvPr/>
          </p:nvSpPr>
          <p:spPr>
            <a:xfrm rot="5400000">
              <a:off x="2573778" y="1070738"/>
              <a:ext cx="576064" cy="3240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bdélník 36"/>
          <p:cNvSpPr/>
          <p:nvPr/>
        </p:nvSpPr>
        <p:spPr>
          <a:xfrm>
            <a:off x="6660232" y="35543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622818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899592" y="3645024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2483768" y="364502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endCxn id="28" idx="3"/>
          </p:cNvCxnSpPr>
          <p:nvPr/>
        </p:nvCxnSpPr>
        <p:spPr>
          <a:xfrm flipV="1">
            <a:off x="3203848" y="3618736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flipV="1">
            <a:off x="6012160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flipV="1">
            <a:off x="6804248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flipV="1">
            <a:off x="8316416" y="3645024"/>
            <a:ext cx="432048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2339752" y="1772816"/>
            <a:ext cx="165618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0" y="1412776"/>
            <a:ext cx="4499992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Proměnná </a:t>
            </a:r>
            <a:r>
              <a:rPr lang="cs-CZ" dirty="0" smtClean="0"/>
              <a:t>poddajnost resp. elasticita (C)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0" y="393305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tlaku</a:t>
            </a:r>
            <a:endParaRPr lang="cs-CZ" dirty="0"/>
          </a:p>
        </p:txBody>
      </p:sp>
      <p:sp>
        <p:nvSpPr>
          <p:cNvPr id="5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Pulzní pumpa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Fyzikální analogie při modelování cirkulace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75" t="5815" r="3101"/>
          <a:stretch/>
        </p:blipFill>
        <p:spPr bwMode="auto">
          <a:xfrm>
            <a:off x="1654629" y="1349829"/>
            <a:ext cx="6081486" cy="55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194860" y="596474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Konceptuální schéma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65373" y="172287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258738" y="29063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21774" y="443711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44208" y="601199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76056" y="65880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865390" y="65880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45310" y="57959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25230" y="521061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547664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330780" y="21328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41454" y="11874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698" y="81812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r>
              <a:rPr lang="cs-CZ" dirty="0" smtClean="0"/>
              <a:t> - rezistence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07504" y="125946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dirty="0" smtClean="0"/>
              <a:t> - </a:t>
            </a:r>
            <a:r>
              <a:rPr lang="cs-CZ" dirty="0" err="1" smtClean="0"/>
              <a:t>kapacitor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22218" y="35010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15622" y="16288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590376" y="16195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526480" y="227687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145524" y="349171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948264" y="49411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580112" y="61653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510256" y="630932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074618" y="47878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566040" y="558924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02144" y="61560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54" name="Skupina 53"/>
          <p:cNvGrpSpPr/>
          <p:nvPr/>
        </p:nvGrpSpPr>
        <p:grpSpPr>
          <a:xfrm>
            <a:off x="2330780" y="2780930"/>
            <a:ext cx="4617484" cy="2088230"/>
            <a:chOff x="2330780" y="2780930"/>
            <a:chExt cx="4617484" cy="2088230"/>
          </a:xfrm>
        </p:grpSpPr>
        <p:sp>
          <p:nvSpPr>
            <p:cNvPr id="9" name="TextovéPole 8"/>
            <p:cNvSpPr txBox="1"/>
            <p:nvPr/>
          </p:nvSpPr>
          <p:spPr>
            <a:xfrm>
              <a:off x="4202430" y="3513782"/>
              <a:ext cx="1593706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err="1" smtClean="0"/>
                <a:t>Kapacitory</a:t>
              </a:r>
              <a:r>
                <a:rPr lang="cs-CZ" dirty="0" smtClean="0"/>
                <a:t> </a:t>
              </a:r>
            </a:p>
            <a:p>
              <a:pPr algn="ctr"/>
              <a:r>
                <a:rPr lang="cs-CZ" dirty="0" smtClean="0"/>
                <a:t>s proměnnou </a:t>
              </a:r>
            </a:p>
            <a:p>
              <a:pPr algn="ctr"/>
              <a:r>
                <a:rPr lang="cs-CZ" dirty="0" smtClean="0"/>
                <a:t>kapacitancí</a:t>
              </a:r>
              <a:endParaRPr lang="cs-CZ" dirty="0"/>
            </a:p>
          </p:txBody>
        </p:sp>
        <p:cxnSp>
          <p:nvCxnSpPr>
            <p:cNvPr id="12" name="Přímá spojnice se šipkou 11"/>
            <p:cNvCxnSpPr>
              <a:stCxn id="9" idx="1"/>
            </p:cNvCxnSpPr>
            <p:nvPr/>
          </p:nvCxnSpPr>
          <p:spPr>
            <a:xfrm flipH="1" flipV="1">
              <a:off x="2330780" y="3757682"/>
              <a:ext cx="1871650" cy="2177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flipH="1">
              <a:off x="2566040" y="4437112"/>
              <a:ext cx="1668362" cy="4320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 flipV="1">
              <a:off x="5796136" y="3845372"/>
              <a:ext cx="1152128" cy="22240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 flipV="1">
              <a:off x="5796136" y="2780930"/>
              <a:ext cx="730344" cy="7328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ovéPole 59"/>
          <p:cNvSpPr txBox="1"/>
          <p:nvPr/>
        </p:nvSpPr>
        <p:spPr>
          <a:xfrm>
            <a:off x="112656" y="170919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</a:t>
            </a:r>
            <a:r>
              <a:rPr lang="cs-CZ" dirty="0" smtClean="0"/>
              <a:t> - induktor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6660232" y="53732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107504" y="2123564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 smtClean="0"/>
              <a:t> - chlopeň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2515286" y="26706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267744" y="436510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948264" y="399577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6588224" y="277163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6" grpId="0"/>
      <p:bldP spid="31" grpId="0"/>
      <p:bldP spid="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30" y="116632"/>
            <a:ext cx="8898160" cy="1008113"/>
          </a:xfrm>
        </p:spPr>
        <p:txBody>
          <a:bodyPr/>
          <a:lstStyle/>
          <a:p>
            <a:r>
              <a:rPr lang="cs-CZ" dirty="0" smtClean="0"/>
              <a:t>Zobecněná hybnost</a:t>
            </a:r>
            <a:br>
              <a:rPr lang="cs-CZ" dirty="0" smtClean="0"/>
            </a:br>
            <a:r>
              <a:rPr lang="cs-CZ" dirty="0" smtClean="0"/>
              <a:t>(akumulace kinetické energie)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79512" y="1340768"/>
            <a:ext cx="3312368" cy="1800200"/>
            <a:chOff x="179512" y="1340768"/>
            <a:chExt cx="3312368" cy="1800200"/>
          </a:xfrm>
        </p:grpSpPr>
        <p:sp>
          <p:nvSpPr>
            <p:cNvPr id="4" name="Obdélník 3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1/L</a:t>
              </a:r>
              <a:endParaRPr lang="cs-CZ" dirty="0"/>
            </a:p>
          </p:txBody>
        </p:sp>
        <p:cxnSp>
          <p:nvCxnSpPr>
            <p:cNvPr id="7" name="Přímá spojnice se šipkou 6"/>
            <p:cNvCxnSpPr>
              <a:endCxn id="4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avoúhlá spojnice 17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179512" y="2208757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475656" y="13407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6" name="Přímá spojnice se šipkou 15"/>
            <p:cNvCxnSpPr>
              <a:endCxn id="13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Skupina 132"/>
          <p:cNvGrpSpPr/>
          <p:nvPr/>
        </p:nvGrpSpPr>
        <p:grpSpPr>
          <a:xfrm>
            <a:off x="4586943" y="1471819"/>
            <a:ext cx="4111494" cy="1385763"/>
            <a:chOff x="4586943" y="1471819"/>
            <a:chExt cx="4111494" cy="1385763"/>
          </a:xfrm>
        </p:grpSpPr>
        <p:cxnSp>
          <p:nvCxnSpPr>
            <p:cNvPr id="108" name="Pravoúhlá spojnice 107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22" name="Obdélník 121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23" name="Přímá spojnice se šipkou 122"/>
              <p:cNvCxnSpPr>
                <a:stCxn id="126" idx="3"/>
                <a:endCxn id="122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ovéPole 123"/>
              <p:cNvSpPr txBox="1"/>
              <p:nvPr/>
            </p:nvSpPr>
            <p:spPr>
              <a:xfrm>
                <a:off x="5624688" y="2488250"/>
                <a:ext cx="64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125" name="TextovéPole 124"/>
              <p:cNvSpPr txBox="1"/>
              <p:nvPr/>
            </p:nvSpPr>
            <p:spPr>
              <a:xfrm>
                <a:off x="5089571" y="1516567"/>
                <a:ext cx="53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126" name="Obdélník 125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L</a:t>
                </a:r>
                <a:endParaRPr lang="cs-CZ" dirty="0"/>
              </a:p>
            </p:txBody>
          </p:sp>
          <p:cxnSp>
            <p:nvCxnSpPr>
              <p:cNvPr id="127" name="Přímá spojnice se šipkou 126"/>
              <p:cNvCxnSpPr>
                <a:endCxn id="126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ovéPole 127"/>
              <p:cNvSpPr txBox="1"/>
              <p:nvPr/>
            </p:nvSpPr>
            <p:spPr>
              <a:xfrm>
                <a:off x="6894911" y="1525435"/>
                <a:ext cx="75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L*</a:t>
                </a:r>
                <a:r>
                  <a:rPr lang="cs-CZ" dirty="0" err="1" smtClean="0"/>
                  <a:t>flow</a:t>
                </a:r>
                <a:endParaRPr lang="cs-CZ" dirty="0"/>
              </a:p>
            </p:txBody>
          </p:sp>
        </p:grp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179" t="76813" r="2398" b="2214"/>
          <a:stretch/>
        </p:blipFill>
        <p:spPr bwMode="auto">
          <a:xfrm>
            <a:off x="325880" y="4509120"/>
            <a:ext cx="2299551" cy="136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0212" t="14978" r="1727" b="66872"/>
          <a:stretch/>
        </p:blipFill>
        <p:spPr bwMode="auto">
          <a:xfrm>
            <a:off x="2935271" y="4523177"/>
            <a:ext cx="2500825" cy="12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9723" t="36328" r="2669" b="27344"/>
          <a:stretch/>
        </p:blipFill>
        <p:spPr bwMode="auto">
          <a:xfrm>
            <a:off x="6034101" y="4149080"/>
            <a:ext cx="2521663" cy="248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10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J:\MOS 2012\Mos 2013\prednaska. Konceptuální modelování.pptx&quot;/&gt;&lt;object type=&quot;2&quot; unique_id=&quot;10002&quot;&gt;&lt;object type=&quot;3&quot; unique_id=&quot;10013&quot;&gt;&lt;property id=&quot;20148&quot; value=&quot;5&quot;/&gt;&lt;property id=&quot;20300&quot; value=&quot;Slide 10 - &amp;quot;Obecné  systémové vlastnosti&amp;quot;&quot;/&gt;&lt;property id=&quot;20307&quot; value=&quot;262&quot;/&gt;&lt;/object&gt;&lt;object type=&quot;3&quot; unique_id=&quot;10014&quot;&gt;&lt;property id=&quot;20148&quot; value=&quot;5&quot;/&gt;&lt;property id=&quot;20300&quot; value=&quot;Slide 11 - &amp;quot;Obecné  systémové vlastnosti&amp;quot;&quot;/&gt;&lt;property id=&quot;20307&quot; value=&quot;263&quot;/&gt;&lt;/object&gt;&lt;object type=&quot;3&quot; unique_id=&quot;10015&quot;&gt;&lt;property id=&quot;20148&quot; value=&quot;5&quot;/&gt;&lt;property id=&quot;20300&quot; value=&quot;Slide 12 - &amp;quot;Obecné  systémové vlastnosti&amp;quot;&quot;/&gt;&lt;property id=&quot;20307&quot; value=&quot;264&quot;/&gt;&lt;/object&gt;&lt;object type=&quot;3&quot; unique_id=&quot;10016&quot;&gt;&lt;property id=&quot;20148&quot; value=&quot;5&quot;/&gt;&lt;property id=&quot;20300&quot; value=&quot;Slide 13 - &amp;quot;Obecné  systémové vlastnosti&amp;quot;&quot;/&gt;&lt;property id=&quot;20307&quot; value=&quot;265&quot;/&gt;&lt;/object&gt;&lt;object type=&quot;3&quot; unique_id=&quot;10017&quot;&gt;&lt;property id=&quot;20148&quot; value=&quot;5&quot;/&gt;&lt;property id=&quot;20300&quot; value=&quot;Slide 14 - &amp;quot;Obecné  systémové vlastnosti&amp;quot;&quot;/&gt;&lt;property id=&quot;20307&quot; value=&quot;266&quot;/&gt;&lt;/object&gt;&lt;object type=&quot;3&quot; unique_id=&quot;14463&quot;&gt;&lt;property id=&quot;20148&quot; value=&quot;5&quot;/&gt;&lt;property id=&quot;20300&quot; value=&quot;Slide 15 - &amp;quot;Elektrický obvod a mechanický systém&amp;quot;&quot;/&gt;&lt;property id=&quot;20307&quot; value=&quot;365&quot;/&gt;&lt;/object&gt;&lt;object type=&quot;3&quot; unique_id=&quot;15347&quot;&gt;&lt;property id=&quot;20148&quot; value=&quot;5&quot;/&gt;&lt;property id=&quot;20300&quot; value=&quot;Slide 2 - &amp;quot;Modelování fyzikálního světa - analogie&amp;quot;&quot;/&gt;&lt;property id=&quot;20307&quot; value=&quot;387&quot;/&gt;&lt;/object&gt;&lt;object type=&quot;3&quot; unique_id=&quot;15348&quot;&gt;&lt;property id=&quot;20148&quot; value=&quot;5&quot;/&gt;&lt;property id=&quot;20300&quot; value=&quot;Slide 5&quot;/&gt;&lt;property id=&quot;20307&quot; value=&quot;388&quot;/&gt;&lt;/object&gt;&lt;object type=&quot;3&quot; unique_id=&quot;15843&quot;&gt;&lt;property id=&quot;20148&quot; value=&quot;5&quot;/&gt;&lt;property id=&quot;20300&quot; value=&quot;Slide 1 - &amp;quot;Tvorba konceptuálního modelu&amp;quot;&quot;/&gt;&lt;property id=&quot;20307&quot; value=&quot;531&quot;/&gt;&lt;/object&gt;&lt;object type=&quot;3&quot; unique_id=&quot;15844&quot;&gt;&lt;property id=&quot;20148&quot; value=&quot;5&quot;/&gt;&lt;property id=&quot;20300&quot; value=&quot;Slide 3 - &amp;quot;Zobecněný rezistor (spotřebič energie)&amp;quot;&quot;/&gt;&lt;property id=&quot;20307&quot; value=&quot;452&quot;/&gt;&lt;/object&gt;&lt;object type=&quot;3&quot; unique_id=&quot;15845&quot;&gt;&lt;property id=&quot;20148&quot; value=&quot;5&quot;/&gt;&lt;property id=&quot;20300&quot; value=&quot;Slide 4&quot;/&gt;&lt;property id=&quot;20307&quot; value=&quot;459&quot;/&gt;&lt;/object&gt;&lt;object type=&quot;3&quot; unique_id=&quot;15846&quot;&gt;&lt;property id=&quot;20148&quot; value=&quot;5&quot;/&gt;&lt;property id=&quot;20300&quot; value=&quot;Slide 6 - &amp;quot;Zobecněný akumulátor &amp;#x0D;&amp;#x0A;(akumulace energie)&amp;quot;&quot;/&gt;&lt;property id=&quot;20307&quot; value=&quot;453&quot;/&gt;&lt;/object&gt;&lt;object type=&quot;3&quot; unique_id=&quot;15847&quot;&gt;&lt;property id=&quot;20148&quot; value=&quot;5&quot;/&gt;&lt;property id=&quot;20300&quot; value=&quot;Slide 7&quot;/&gt;&lt;property id=&quot;20307&quot; value=&quot;460&quot;/&gt;&lt;/object&gt;&lt;object type=&quot;3&quot; unique_id=&quot;15848&quot;&gt;&lt;property id=&quot;20148&quot; value=&quot;5&quot;/&gt;&lt;property id=&quot;20300&quot; value=&quot;Slide 8&quot;/&gt;&lt;property id=&quot;20307&quot; value=&quot;454&quot;/&gt;&lt;/object&gt;&lt;object type=&quot;3&quot; unique_id=&quot;15849&quot;&gt;&lt;property id=&quot;20148&quot; value=&quot;5&quot;/&gt;&lt;property id=&quot;20300&quot; value=&quot;Slide 9 - &amp;quot;Zobecněná hybnost&amp;#x0D;&amp;#x0A;(akumulace kinetické energie)&amp;quot;&quot;/&gt;&lt;property id=&quot;20307&quot; value=&quot;455&quot;/&gt;&lt;/object&gt;&lt;object type=&quot;3&quot; unique_id=&quot;15850&quot;&gt;&lt;property id=&quot;20148&quot; value=&quot;5&quot;/&gt;&lt;property id=&quot;20300&quot; value=&quot;Slide 16&quot;/&gt;&lt;property id=&quot;20307&quot; value=&quot;419&quot;/&gt;&lt;/object&gt;&lt;object type=&quot;3&quot; unique_id=&quot;15851&quot;&gt;&lt;property id=&quot;20148&quot; value=&quot;5&quot;/&gt;&lt;property id=&quot;20300&quot; value=&quot;Slide 17&quot;/&gt;&lt;property id=&quot;20307&quot; value=&quot;420&quot;/&gt;&lt;/object&gt;&lt;object type=&quot;3&quot; unique_id=&quot;15852&quot;&gt;&lt;property id=&quot;20148&quot; value=&quot;5&quot;/&gt;&lt;property id=&quot;20300&quot; value=&quot;Slide 18 - &amp;quot;Zdroje energie&amp;quot;&quot;/&gt;&lt;property id=&quot;20307&quot; value=&quot;458&quot;/&gt;&lt;/object&gt;&lt;object type=&quot;3&quot; unique_id=&quot;15853&quot;&gt;&lt;property id=&quot;20148&quot; value=&quot;5&quot;/&gt;&lt;property id=&quot;20300&quot; value=&quot;Slide 19 - &amp;quot;Měniče energie - transformátory&amp;quot;&quot;/&gt;&lt;property id=&quot;20307&quot; value=&quot;457&quot;/&gt;&lt;/object&gt;&lt;object type=&quot;3&quot; unique_id=&quot;15854&quot;&gt;&lt;property id=&quot;20148&quot; value=&quot;5&quot;/&gt;&lt;property id=&quot;20300&quot; value=&quot;Slide 20 - &amp;quot;Měniče energie - gyrátory&amp;quot;&quot;/&gt;&lt;property id=&quot;20307&quot; value=&quot;461&quot;/&gt;&lt;/object&gt;&lt;object type=&quot;3&quot; unique_id=&quot;15855&quot;&gt;&lt;property id=&quot;20148&quot; value=&quot;5&quot;/&gt;&lt;property id=&quot;20300&quot; value=&quot;Slide 21 - &amp;quot;Spotřebiče energie - odpory&amp;quot;&quot;/&gt;&lt;property id=&quot;20307&quot; value=&quot;421&quot;/&gt;&lt;/object&gt;&lt;object type=&quot;3&quot; unique_id=&quot;15856&quot;&gt;&lt;property id=&quot;20148&quot; value=&quot;5&quot;/&gt;&lt;property id=&quot;20300&quot; value=&quot;Slide 22 - &amp;quot;Akumulátory energie&amp;#x0D;&amp;#x0A;- kapacitory&amp;quot;&quot;/&gt;&lt;property id=&quot;20307&quot; value=&quot;463&quot;/&gt;&lt;/object&gt;&lt;object type=&quot;3&quot; unique_id=&quot;15857&quot;&gt;&lt;property id=&quot;20148&quot; value=&quot;5&quot;/&gt;&lt;property id=&quot;20300&quot; value=&quot;Slide 23 - &amp;quot;Akumulátory energie&amp;#x0D;&amp;#x0A;- kapacitory&amp;quot;&quot;/&gt;&lt;property id=&quot;20307&quot; value=&quot;501&quot;/&gt;&lt;/object&gt;&lt;object type=&quot;3&quot; unique_id=&quot;15858&quot;&gt;&lt;property id=&quot;20148&quot; value=&quot;5&quot;/&gt;&lt;property id=&quot;20300&quot; value=&quot;Slide 24&quot;/&gt;&lt;property id=&quot;20307&quot; value=&quot;500&quot;/&gt;&lt;/object&gt;&lt;object type=&quot;3&quot; unique_id=&quot;15859&quot;&gt;&lt;property id=&quot;20148&quot; value=&quot;5&quot;/&gt;&lt;property id=&quot;20300&quot; value=&quot;Slide 25 - &amp;quot;Akumulátory energie&amp;#x0D;&amp;#x0A;- induktory&amp;quot;&quot;/&gt;&lt;property id=&quot;20307&quot; value=&quot;464&quot;/&gt;&lt;/object&gt;&lt;object type=&quot;3&quot; unique_id=&quot;15860&quot;&gt;&lt;property id=&quot;20148&quot; value=&quot;5&quot;/&gt;&lt;property id=&quot;20300&quot; value=&quot;Slide 26&quot;/&gt;&lt;property id=&quot;20307&quot; value=&quot;462&quot;/&gt;&lt;/object&gt;&lt;object type=&quot;3&quot; unique_id=&quot;15861&quot;&gt;&lt;property id=&quot;20148&quot; value=&quot;5&quot;/&gt;&lt;property id=&quot;20300&quot; value=&quot;Slide 27&quot;/&gt;&lt;property id=&quot;20307&quot; value=&quot;424&quot;/&gt;&lt;/object&gt;&lt;object type=&quot;3&quot; unique_id=&quot;15862&quot;&gt;&lt;property id=&quot;20148&quot; value=&quot;5&quot;/&gt;&lt;property id=&quot;20300&quot; value=&quot;Slide 28&quot;/&gt;&lt;property id=&quot;20307&quot; value=&quot;425&quot;/&gt;&lt;/object&gt;&lt;object type=&quot;3&quot; unique_id=&quot;15863&quot;&gt;&lt;property id=&quot;20148&quot; value=&quot;5&quot;/&gt;&lt;property id=&quot;20300&quot; value=&quot;Slide 29&quot;/&gt;&lt;property id=&quot;20307&quot; value=&quot;423&quot;/&gt;&lt;/object&gt;&lt;object type=&quot;3&quot; unique_id=&quot;15864&quot;&gt;&lt;property id=&quot;20148&quot; value=&quot;5&quot;/&gt;&lt;property id=&quot;20300&quot; value=&quot;Slide 30&quot;/&gt;&lt;property id=&quot;20307&quot; value=&quot;426&quot;/&gt;&lt;/object&gt;&lt;object type=&quot;3&quot; unique_id=&quot;15865&quot;&gt;&lt;property id=&quot;20148&quot; value=&quot;5&quot;/&gt;&lt;property id=&quot;20300&quot; value=&quot;Slide 31&quot;/&gt;&lt;property id=&quot;20307&quot; value=&quot;432&quot;/&gt;&lt;/object&gt;&lt;object type=&quot;3&quot; unique_id=&quot;15866&quot;&gt;&lt;property id=&quot;20148&quot; value=&quot;5&quot;/&gt;&lt;property id=&quot;20300&quot; value=&quot;Slide 32&quot;/&gt;&lt;property id=&quot;20307&quot; value=&quot;431&quot;/&gt;&lt;/object&gt;&lt;object type=&quot;3&quot; unique_id=&quot;15867&quot;&gt;&lt;property id=&quot;20148&quot; value=&quot;5&quot;/&gt;&lt;property id=&quot;20300&quot; value=&quot;Slide 33&quot;/&gt;&lt;property id=&quot;20307&quot; value=&quot;466&quot;/&gt;&lt;/object&gt;&lt;object type=&quot;3&quot; unique_id=&quot;15868&quot;&gt;&lt;property id=&quot;20148&quot; value=&quot;5&quot;/&gt;&lt;property id=&quot;20300&quot; value=&quot;Slide 34&quot;/&gt;&lt;property id=&quot;20307&quot; value=&quot;467&quot;/&gt;&lt;/object&gt;&lt;object type=&quot;3&quot; unique_id=&quot;15869&quot;&gt;&lt;property id=&quot;20148&quot; value=&quot;5&quot;/&gt;&lt;property id=&quot;20300&quot; value=&quot;Slide 35&quot;/&gt;&lt;property id=&quot;20307&quot; value=&quot;468&quot;/&gt;&lt;/object&gt;&lt;object type=&quot;3&quot; unique_id=&quot;15870&quot;&gt;&lt;property id=&quot;20148&quot; value=&quot;5&quot;/&gt;&lt;property id=&quot;20300&quot; value=&quot;Slide 36&quot;/&gt;&lt;property id=&quot;20307&quot; value=&quot;469&quot;/&gt;&lt;/object&gt;&lt;object type=&quot;3&quot; unique_id=&quot;15871&quot;&gt;&lt;property id=&quot;20148&quot; value=&quot;5&quot;/&gt;&lt;property id=&quot;20300&quot; value=&quot;Slide 37&quot;/&gt;&lt;property id=&quot;20307&quot; value=&quot;470&quot;/&gt;&lt;/object&gt;&lt;object type=&quot;3&quot; unique_id=&quot;15872&quot;&gt;&lt;property id=&quot;20148&quot; value=&quot;5&quot;/&gt;&lt;property id=&quot;20300&quot; value=&quot;Slide 38&quot;/&gt;&lt;property id=&quot;20307&quot; value=&quot;471&quot;/&gt;&lt;/object&gt;&lt;object type=&quot;3&quot; unique_id=&quot;15873&quot;&gt;&lt;property id=&quot;20148&quot; value=&quot;5&quot;/&gt;&lt;property id=&quot;20300&quot; value=&quot;Slide 39&quot;/&gt;&lt;property id=&quot;20307&quot; value=&quot;472&quot;/&gt;&lt;/object&gt;&lt;object type=&quot;3&quot; unique_id=&quot;15874&quot;&gt;&lt;property id=&quot;20148&quot; value=&quot;5&quot;/&gt;&lt;property id=&quot;20300&quot; value=&quot;Slide 40&quot;/&gt;&lt;property id=&quot;20307&quot; value=&quot;439&quot;/&gt;&lt;/object&gt;&lt;object type=&quot;3&quot; unique_id=&quot;15875&quot;&gt;&lt;property id=&quot;20148&quot; value=&quot;5&quot;/&gt;&lt;property id=&quot;20300&quot; value=&quot;Slide 41&quot;/&gt;&lt;property id=&quot;20307&quot; value=&quot;440&quot;/&gt;&lt;/object&gt;&lt;object type=&quot;3&quot; unique_id=&quot;15876&quot;&gt;&lt;property id=&quot;20148&quot; value=&quot;5&quot;/&gt;&lt;property id=&quot;20300&quot; value=&quot;Slide 42&quot;/&gt;&lt;property id=&quot;20307&quot; value=&quot;441&quot;/&gt;&lt;/object&gt;&lt;object type=&quot;3&quot; unique_id=&quot;15877&quot;&gt;&lt;property id=&quot;20148&quot; value=&quot;5&quot;/&gt;&lt;property id=&quot;20300&quot; value=&quot;Slide 43&quot;/&gt;&lt;property id=&quot;20307&quot; value=&quot;442&quot;/&gt;&lt;/object&gt;&lt;object type=&quot;3&quot; unique_id=&quot;15878&quot;&gt;&lt;property id=&quot;20148&quot; value=&quot;5&quot;/&gt;&lt;property id=&quot;20300&quot; value=&quot;Slide 44&quot;/&gt;&lt;property id=&quot;20307&quot; value=&quot;443&quot;/&gt;&lt;/object&gt;&lt;object type=&quot;3&quot; unique_id=&quot;15879&quot;&gt;&lt;property id=&quot;20148&quot; value=&quot;5&quot;/&gt;&lt;property id=&quot;20300&quot; value=&quot;Slide 45&quot;/&gt;&lt;property id=&quot;20307&quot; value=&quot;427&quot;/&gt;&lt;/object&gt;&lt;object type=&quot;3&quot; unique_id=&quot;15880&quot;&gt;&lt;property id=&quot;20148&quot; value=&quot;5&quot;/&gt;&lt;property id=&quot;20300&quot; value=&quot;Slide 46&quot;/&gt;&lt;property id=&quot;20307&quot; value=&quot;444&quot;/&gt;&lt;/object&gt;&lt;object type=&quot;3&quot; unique_id=&quot;15881&quot;&gt;&lt;property id=&quot;20148&quot; value=&quot;5&quot;/&gt;&lt;property id=&quot;20300&quot; value=&quot;Slide 47&quot;/&gt;&lt;property id=&quot;20307&quot; value=&quot;445&quot;/&gt;&lt;/object&gt;&lt;object type=&quot;3&quot; unique_id=&quot;15882&quot;&gt;&lt;property id=&quot;20148&quot; value=&quot;5&quot;/&gt;&lt;property id=&quot;20300&quot; value=&quot;Slide 48&quot;/&gt;&lt;property id=&quot;20307&quot; value=&quot;446&quot;/&gt;&lt;/object&gt;&lt;object type=&quot;3&quot; unique_id=&quot;15883&quot;&gt;&lt;property id=&quot;20148&quot; value=&quot;5&quot;/&gt;&lt;property id=&quot;20300&quot; value=&quot;Slide 49&quot;/&gt;&lt;property id=&quot;20307&quot; value=&quot;447&quot;/&gt;&lt;/object&gt;&lt;object type=&quot;3&quot; unique_id=&quot;15884&quot;&gt;&lt;property id=&quot;20148&quot; value=&quot;5&quot;/&gt;&lt;property id=&quot;20300&quot; value=&quot;Slide 50&quot;/&gt;&lt;property id=&quot;20307&quot; value=&quot;448&quot;/&gt;&lt;/object&gt;&lt;object type=&quot;3&quot; unique_id=&quot;15885&quot;&gt;&lt;property id=&quot;20148&quot; value=&quot;5&quot;/&gt;&lt;property id=&quot;20300&quot; value=&quot;Slide 51&quot;/&gt;&lt;property id=&quot;20307&quot; value=&quot;450&quot;/&gt;&lt;/object&gt;&lt;object type=&quot;3&quot; unique_id=&quot;15886&quot;&gt;&lt;property id=&quot;20148&quot; value=&quot;5&quot;/&gt;&lt;property id=&quot;20300&quot; value=&quot;Slide 52&quot;/&gt;&lt;property id=&quot;20307&quot; value=&quot;428&quot;/&gt;&lt;/object&gt;&lt;object type=&quot;3&quot; unique_id=&quot;15887&quot;&gt;&lt;property id=&quot;20148&quot; value=&quot;5&quot;/&gt;&lt;property id=&quot;20300&quot; value=&quot;Slide 53&quot;/&gt;&lt;property id=&quot;20307&quot; value=&quot;475&quot;/&gt;&lt;/object&gt;&lt;object type=&quot;3&quot; unique_id=&quot;15888&quot;&gt;&lt;property id=&quot;20148&quot; value=&quot;5&quot;/&gt;&lt;property id=&quot;20300&quot; value=&quot;Slide 54&quot;/&gt;&lt;property id=&quot;20307&quot; value=&quot;451&quot;/&gt;&lt;/object&gt;&lt;object type=&quot;3&quot; unique_id=&quot;15889&quot;&gt;&lt;property id=&quot;20148&quot; value=&quot;5&quot;/&gt;&lt;property id=&quot;20300&quot; value=&quot;Slide 55&quot;/&gt;&lt;property id=&quot;20307&quot; value=&quot;429&quot;/&gt;&lt;/object&gt;&lt;object type=&quot;3&quot; unique_id=&quot;15890&quot;&gt;&lt;property id=&quot;20148&quot; value=&quot;5&quot;/&gt;&lt;property id=&quot;20300&quot; value=&quot;Slide 56&quot;/&gt;&lt;property id=&quot;20307&quot; value=&quot;474&quot;/&gt;&lt;/object&gt;&lt;object type=&quot;3&quot; unique_id=&quot;15891&quot;&gt;&lt;property id=&quot;20148&quot; value=&quot;5&quot;/&gt;&lt;property id=&quot;20300&quot; value=&quot;Slide 57&quot;/&gt;&lt;property id=&quot;20307&quot; value=&quot;476&quot;/&gt;&lt;/object&gt;&lt;object type=&quot;3&quot; unique_id=&quot;15892&quot;&gt;&lt;property id=&quot;20148&quot; value=&quot;5&quot;/&gt;&lt;property id=&quot;20300&quot; value=&quot;Slide 58 - &amp;quot;Kauzální modelovací nástroje&amp;quot;&quot;/&gt;&lt;property id=&quot;20307&quot; value=&quot;477&quot;/&gt;&lt;/object&gt;&lt;object type=&quot;3&quot; unique_id=&quot;15893&quot;&gt;&lt;property id=&quot;20148&quot; value=&quot;5&quot;/&gt;&lt;property id=&quot;20300&quot; value=&quot;Slide 59 - &amp;quot;Kauzální modelovací nástroje&amp;quot;&quot;/&gt;&lt;property id=&quot;20307&quot; value=&quot;478&quot;/&gt;&lt;/object&gt;&lt;object type=&quot;3&quot; unique_id=&quot;15894&quot;&gt;&lt;property id=&quot;20148&quot; value=&quot;5&quot;/&gt;&lt;property id=&quot;20300&quot; value=&quot;Slide 60 - &amp;quot;Akauzální modelovací nástroje&amp;quot;&quot;/&gt;&lt;property id=&quot;20307&quot; value=&quot;479&quot;/&gt;&lt;/object&gt;&lt;object type=&quot;3&quot; unique_id=&quot;15895&quot;&gt;&lt;property id=&quot;20148&quot; value=&quot;5&quot;/&gt;&lt;property id=&quot;20300&quot; value=&quot;Slide 61&quot;/&gt;&lt;property id=&quot;20307&quot; value=&quot;480&quot;/&gt;&lt;/object&gt;&lt;object type=&quot;3&quot; unique_id=&quot;15896&quot;&gt;&lt;property id=&quot;20148&quot; value=&quot;5&quot;/&gt;&lt;property id=&quot;20300&quot; value=&quot;Slide 62 - &amp;quot;Jednoduchý model plicní mechaniky&amp;quot;&quot;/&gt;&lt;property id=&quot;20307&quot; value=&quot;485&quot;/&gt;&lt;/object&gt;&lt;object type=&quot;3&quot; unique_id=&quot;15897&quot;&gt;&lt;property id=&quot;20148&quot; value=&quot;5&quot;/&gt;&lt;property id=&quot;20300&quot; value=&quot;Slide 63 - &amp;quot;Jednoduchý model plicní mechaniky&amp;quot;&quot;/&gt;&lt;property id=&quot;20307&quot; value=&quot;486&quot;/&gt;&lt;/object&gt;&lt;object type=&quot;3&quot; unique_id=&quot;15898&quot;&gt;&lt;property id=&quot;20148&quot; value=&quot;5&quot;/&gt;&lt;property id=&quot;20300&quot; value=&quot;Slide 64 - &amp;quot;Jednoduchý model plicní mechaniky&amp;quot;&quot;/&gt;&lt;property id=&quot;20307&quot; value=&quot;487&quot;/&gt;&lt;/object&gt;&lt;object type=&quot;3&quot; unique_id=&quot;15899&quot;&gt;&lt;property id=&quot;20148&quot; value=&quot;5&quot;/&gt;&lt;property id=&quot;20300&quot; value=&quot;Slide 65 - &amp;quot;Jednoduchý model plicní mechaniky&amp;quot;&quot;/&gt;&lt;property id=&quot;20307&quot; value=&quot;488&quot;/&gt;&lt;/object&gt;&lt;object type=&quot;3&quot; unique_id=&quot;15900&quot;&gt;&lt;property id=&quot;20148&quot; value=&quot;5&quot;/&gt;&lt;property id=&quot;20300&quot; value=&quot;Slide 66 - &amp;quot;Model plicní mechaniky s inertancí&amp;quot;&quot;/&gt;&lt;property id=&quot;20307&quot; value=&quot;489&quot;/&gt;&lt;/object&gt;&lt;object type=&quot;3&quot; unique_id=&quot;15901&quot;&gt;&lt;property id=&quot;20148&quot; value=&quot;5&quot;/&gt;&lt;property id=&quot;20300&quot; value=&quot;Slide 67 - &amp;quot;Model plicní mechaniky s inertancí&amp;quot;&quot;/&gt;&lt;property id=&quot;20307&quot; value=&quot;490&quot;/&gt;&lt;/object&gt;&lt;object type=&quot;3&quot; unique_id=&quot;15902&quot;&gt;&lt;property id=&quot;20148&quot; value=&quot;5&quot;/&gt;&lt;property id=&quot;20300&quot; value=&quot;Slide 68 - &amp;quot;Jednoduchý model plicní mechaniky&amp;quot;&quot;/&gt;&lt;property id=&quot;20307&quot; value=&quot;491&quot;/&gt;&lt;/object&gt;&lt;object type=&quot;3&quot; unique_id=&quot;15903&quot;&gt;&lt;property id=&quot;20148&quot; value=&quot;5&quot;/&gt;&lt;property id=&quot;20300&quot; value=&quot;Slide 69 - &amp;quot;V Modelice lze programovat i blokově&amp;quot;&quot;/&gt;&lt;property id=&quot;20307&quot; value=&quot;492&quot;/&gt;&lt;/object&gt;&lt;object type=&quot;3&quot; unique_id=&quot;15904&quot;&gt;&lt;property id=&quot;20148&quot; value=&quot;5&quot;/&gt;&lt;property id=&quot;20300&quot; value=&quot;Slide 70&quot;/&gt;&lt;property id=&quot;20307&quot; value=&quot;473&quot;/&gt;&lt;/object&gt;&lt;object type=&quot;3&quot; unique_id=&quot;15905&quot;&gt;&lt;property id=&quot;20148&quot; value=&quot;5&quot;/&gt;&lt;property id=&quot;20300&quot; value=&quot;Slide 71&quot;/&gt;&lt;property id=&quot;20307&quot; value=&quot;430&quot;/&gt;&lt;/object&gt;&lt;object type=&quot;3&quot; unique_id=&quot;15906&quot;&gt;&lt;property id=&quot;20148&quot; value=&quot;5&quot;/&gt;&lt;property id=&quot;20300&quot; value=&quot;Slide 72&quot;/&gt;&lt;property id=&quot;20307&quot; value=&quot;434&quot;/&gt;&lt;/object&gt;&lt;object type=&quot;3&quot; unique_id=&quot;15907&quot;&gt;&lt;property id=&quot;20148&quot; value=&quot;5&quot;/&gt;&lt;property id=&quot;20300&quot; value=&quot;Slide 73&quot;/&gt;&lt;property id=&quot;20307&quot; value=&quot;435&quot;/&gt;&lt;/object&gt;&lt;object type=&quot;3&quot; unique_id=&quot;15908&quot;&gt;&lt;property id=&quot;20148&quot; value=&quot;5&quot;/&gt;&lt;property id=&quot;20300&quot; value=&quot;Slide 74&quot;/&gt;&lt;property id=&quot;20307&quot; value=&quot;483&quot;/&gt;&lt;/object&gt;&lt;object type=&quot;3&quot; unique_id=&quot;15909&quot;&gt;&lt;property id=&quot;20148&quot; value=&quot;5&quot;/&gt;&lt;property id=&quot;20300&quot; value=&quot;Slide 75&quot;/&gt;&lt;property id=&quot;20307&quot; value=&quot;482&quot;/&gt;&lt;/object&gt;&lt;object type=&quot;3&quot; unique_id=&quot;15910&quot;&gt;&lt;property id=&quot;20148&quot; value=&quot;5&quot;/&gt;&lt;property id=&quot;20300&quot; value=&quot;Slide 76&quot;/&gt;&lt;property id=&quot;20307&quot; value=&quot;484&quot;/&gt;&lt;/object&gt;&lt;object type=&quot;3&quot; unique_id=&quot;15911&quot;&gt;&lt;property id=&quot;20148&quot; value=&quot;5&quot;/&gt;&lt;property id=&quot;20300&quot; value=&quot;Slide 77&quot;/&gt;&lt;property id=&quot;20307&quot; value=&quot;481&quot;/&gt;&lt;/object&gt;&lt;object type=&quot;3&quot; unique_id=&quot;15912&quot;&gt;&lt;property id=&quot;20148&quot; value=&quot;5&quot;/&gt;&lt;property id=&quot;20300&quot; value=&quot;Slide 78 - &amp;quot;Využití implicitních rovnic &amp;#x0D;&amp;#x0A;Ideální dioda, Ideální chlopeň&amp;quot;&quot;/&gt;&lt;property id=&quot;20307&quot; value=&quot;532&quot;/&gt;&lt;/object&gt;&lt;object type=&quot;3&quot; unique_id=&quot;15913&quot;&gt;&lt;property id=&quot;20148&quot; value=&quot;5&quot;/&gt;&lt;property id=&quot;20300&quot; value=&quot;Slide 79 - &amp;quot;Využití implicitních rovnic &amp;#x0D;&amp;#x0A;Ideální dioda, Ideální chlopeň&amp;quot;&quot;/&gt;&lt;property id=&quot;20307&quot; value=&quot;534&quot;/&gt;&lt;/object&gt;&lt;object type=&quot;3&quot; unique_id=&quot;15914&quot;&gt;&lt;property id=&quot;20148&quot; value=&quot;5&quot;/&gt;&lt;property id=&quot;20300&quot; value=&quot;Slide 80 - &amp;quot;Využití implicitních rovnic &amp;#x0D;&amp;#x0A;Ideální dioda, Ideální chlopeň&amp;quot;&quot;/&gt;&lt;property id=&quot;20307&quot; value=&quot;535&quot;/&gt;&lt;/object&gt;&lt;object type=&quot;3&quot; unique_id=&quot;15915&quot;&gt;&lt;property id=&quot;20148&quot; value=&quot;5&quot;/&gt;&lt;property id=&quot;20300&quot; value=&quot;Slide 81 - &amp;quot;Využití implicitních rovnic &amp;#x0D;&amp;#x0A;Ideální dioda, Ideální chlopeň&amp;quot;&quot;/&gt;&lt;property id=&quot;20307&quot; value=&quot;536&quot;/&gt;&lt;/object&gt;&lt;object type=&quot;3&quot; unique_id=&quot;15916&quot;&gt;&lt;property id=&quot;20148&quot; value=&quot;5&quot;/&gt;&lt;property id=&quot;20300&quot; value=&quot;Slide 82 - &amp;quot;Pulzní pumpa&amp;quot;&quot;/&gt;&lt;property id=&quot;20307&quot; value=&quot;533&quot;/&gt;&lt;/object&gt;&lt;object type=&quot;3&quot; unique_id=&quot;15917&quot;&gt;&lt;property id=&quot;20148&quot; value=&quot;5&quot;/&gt;&lt;property id=&quot;20300&quot; value=&quot;Slide 83&quot;/&gt;&lt;property id=&quot;20307&quot; value=&quot;498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C">
  <a:themeElements>
    <a:clrScheme name="Výchozí návrh 14">
      <a:dk1>
        <a:srgbClr val="000000"/>
      </a:dk1>
      <a:lt1>
        <a:srgbClr val="FFFFFF"/>
      </a:lt1>
      <a:dk2>
        <a:srgbClr val="005070"/>
      </a:dk2>
      <a:lt2>
        <a:srgbClr val="CCECFF"/>
      </a:lt2>
      <a:accent1>
        <a:srgbClr val="FFFFFF"/>
      </a:accent1>
      <a:accent2>
        <a:srgbClr val="F1600F"/>
      </a:accent2>
      <a:accent3>
        <a:srgbClr val="FFFFFF"/>
      </a:accent3>
      <a:accent4>
        <a:srgbClr val="000000"/>
      </a:accent4>
      <a:accent5>
        <a:srgbClr val="FFFFFF"/>
      </a:accent5>
      <a:accent6>
        <a:srgbClr val="DA560C"/>
      </a:accent6>
      <a:hlink>
        <a:srgbClr val="003399"/>
      </a:hlink>
      <a:folHlink>
        <a:srgbClr val="003399"/>
      </a:folHlink>
    </a:clrScheme>
    <a:fontScheme name="Výchozí návrh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5070"/>
        </a:dk2>
        <a:lt2>
          <a:srgbClr val="FFFFFF"/>
        </a:lt2>
        <a:accent1>
          <a:srgbClr val="C5EE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DFF5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5070"/>
        </a:dk2>
        <a:lt2>
          <a:srgbClr val="CCECFF"/>
        </a:lt2>
        <a:accent1>
          <a:srgbClr val="FFFF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1753</Words>
  <Application>Microsoft Office PowerPoint</Application>
  <PresentationFormat>Předvádění na obrazovce (4:3)</PresentationFormat>
  <Paragraphs>871</Paragraphs>
  <Slides>83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4" baseType="lpstr">
      <vt:lpstr>CC</vt:lpstr>
      <vt:lpstr>Tvorba konceptuálního modelu</vt:lpstr>
      <vt:lpstr>Modelování fyzikálního světa - analogie</vt:lpstr>
      <vt:lpstr>Zobecněný rezistor (spotřebič energie)</vt:lpstr>
      <vt:lpstr>Snímek 4</vt:lpstr>
      <vt:lpstr>Snímek 5</vt:lpstr>
      <vt:lpstr>Zobecněný akumulátor  (akumulace energie)</vt:lpstr>
      <vt:lpstr>Snímek 7</vt:lpstr>
      <vt:lpstr>Snímek 8</vt:lpstr>
      <vt:lpstr>Zobecněná hybnost (akumulace kinetické energie)</vt:lpstr>
      <vt:lpstr>Obecné  systémové vlastnosti</vt:lpstr>
      <vt:lpstr>Obecné  systémové vlastnosti</vt:lpstr>
      <vt:lpstr>Obecné  systémové vlastnosti</vt:lpstr>
      <vt:lpstr>Obecné  systémové vlastnosti</vt:lpstr>
      <vt:lpstr>Obecné  systémové vlastnosti</vt:lpstr>
      <vt:lpstr>Elektrický obvod a mechanický systém</vt:lpstr>
      <vt:lpstr>Snímek 16</vt:lpstr>
      <vt:lpstr>Snímek 17</vt:lpstr>
      <vt:lpstr>Zdroje energie</vt:lpstr>
      <vt:lpstr>Měniče energie - transformátory</vt:lpstr>
      <vt:lpstr>Měniče energie - gyrátory</vt:lpstr>
      <vt:lpstr>Spotřebiče energie - odpory</vt:lpstr>
      <vt:lpstr>Akumulátory energie - kapacitory</vt:lpstr>
      <vt:lpstr>Akumulátory energie - kapacitory</vt:lpstr>
      <vt:lpstr>Snímek 24</vt:lpstr>
      <vt:lpstr>Akumulátory energie - induktory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Kauzální modelovací nástroje</vt:lpstr>
      <vt:lpstr>Kauzální modelovací nástroje</vt:lpstr>
      <vt:lpstr>Akauzální modelovací nástroje</vt:lpstr>
      <vt:lpstr>Snímek 61</vt:lpstr>
      <vt:lpstr>Jednoduchý model plicní mechaniky</vt:lpstr>
      <vt:lpstr>Jednoduchý model plicní mechaniky</vt:lpstr>
      <vt:lpstr>Jednoduchý model plicní mechaniky</vt:lpstr>
      <vt:lpstr>Jednoduchý model plicní mechaniky</vt:lpstr>
      <vt:lpstr>Model plicní mechaniky s inertancí</vt:lpstr>
      <vt:lpstr>Model plicní mechaniky s inertancí</vt:lpstr>
      <vt:lpstr>Jednoduchý model plicní mechaniky</vt:lpstr>
      <vt:lpstr>V Modelice lze programovat i blokově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Využití implicitních rovnic  Ideální dioda, Ideální chlopeň</vt:lpstr>
      <vt:lpstr>Využití implicitních rovnic  Ideální dioda, Ideální chlopeň</vt:lpstr>
      <vt:lpstr>Využití implicitních rovnic  Ideální dioda, Ideální chlopeň</vt:lpstr>
      <vt:lpstr>Využití implicitních rovnic  Ideální dioda, Ideální chlopeň</vt:lpstr>
      <vt:lpstr>Pulzní pumpa</vt:lpstr>
      <vt:lpstr>Snímek 83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Jiří Kofránek</cp:lastModifiedBy>
  <cp:revision>182</cp:revision>
  <dcterms:created xsi:type="dcterms:W3CDTF">2012-09-16T12:27:16Z</dcterms:created>
  <dcterms:modified xsi:type="dcterms:W3CDTF">2013-10-23T13:03:26Z</dcterms:modified>
</cp:coreProperties>
</file>