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92" r:id="rId7"/>
    <p:sldId id="262" r:id="rId8"/>
    <p:sldId id="268" r:id="rId9"/>
    <p:sldId id="263" r:id="rId10"/>
    <p:sldId id="269" r:id="rId11"/>
    <p:sldId id="270" r:id="rId12"/>
    <p:sldId id="271" r:id="rId13"/>
    <p:sldId id="272" r:id="rId14"/>
    <p:sldId id="278" r:id="rId15"/>
    <p:sldId id="287" r:id="rId16"/>
    <p:sldId id="288" r:id="rId17"/>
    <p:sldId id="289" r:id="rId18"/>
    <p:sldId id="290" r:id="rId19"/>
    <p:sldId id="291" r:id="rId20"/>
    <p:sldId id="294" r:id="rId21"/>
    <p:sldId id="293" r:id="rId22"/>
    <p:sldId id="301" r:id="rId23"/>
    <p:sldId id="295" r:id="rId24"/>
    <p:sldId id="302" r:id="rId25"/>
    <p:sldId id="296" r:id="rId26"/>
    <p:sldId id="265" r:id="rId27"/>
    <p:sldId id="297" r:id="rId28"/>
    <p:sldId id="266" r:id="rId29"/>
    <p:sldId id="300" r:id="rId30"/>
    <p:sldId id="29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 varScale="1">
        <p:scale>
          <a:sx n="69" d="100"/>
          <a:sy n="69" d="100"/>
        </p:scale>
        <p:origin x="-7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78AC-B7BF-45D2-B02F-167E852A6983}" type="datetimeFigureOut">
              <a:rPr lang="cs-CZ" smtClean="0"/>
              <a:pPr/>
              <a:t>14.12.2011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C177-48E4-426F-B4F8-27D1A8639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Kompartment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/>
              <a:t>Kompartment</a:t>
            </a:r>
            <a:endParaRPr lang="cs-CZ" dirty="0" smtClean="0"/>
          </a:p>
          <a:p>
            <a:pPr lvl="0"/>
            <a:r>
              <a:rPr lang="cs-CZ" dirty="0" smtClean="0"/>
              <a:t>diskrétní oblast (zóna) určitého systému, kterou je možné nějakým způsobem logicky či kineticky odlišit od okolí</a:t>
            </a:r>
          </a:p>
          <a:p>
            <a:pPr lvl="0"/>
            <a:r>
              <a:rPr lang="cs-CZ" dirty="0" smtClean="0"/>
              <a:t>homogenní, tzn. že každý kousek látky, který do </a:t>
            </a:r>
            <a:r>
              <a:rPr lang="cs-CZ" dirty="0" err="1" smtClean="0"/>
              <a:t>kompartmentu</a:t>
            </a:r>
            <a:r>
              <a:rPr lang="cs-CZ" dirty="0" smtClean="0"/>
              <a:t> vstoupí,  je ve stejném stavu, jako všechny ostatní části látky v </a:t>
            </a:r>
            <a:r>
              <a:rPr lang="cs-CZ" dirty="0" err="1" smtClean="0"/>
              <a:t>kompartmentu</a:t>
            </a:r>
            <a:r>
              <a:rPr lang="cs-CZ" dirty="0" smtClean="0"/>
              <a:t> (dokonalé rozmíchání)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26628" name="Picture 4" descr="http://upload.wikimedia.org/wikipedia/commons/8/8a/Adoption_CL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4061249" cy="1846023"/>
          </a:xfrm>
          <a:prstGeom prst="rect">
            <a:avLst/>
          </a:prstGeom>
          <a:noFill/>
        </p:spPr>
      </p:pic>
      <p:pic>
        <p:nvPicPr>
          <p:cNvPr id="26630" name="Picture 6" descr="File:Adoption CLD 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4824536" cy="2358662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211960" y="3356992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Potentional</a:t>
            </a:r>
            <a:r>
              <a:rPr lang="cs-CZ" dirty="0" smtClean="0"/>
              <a:t>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508104" y="3789040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6156176" y="3501008"/>
            <a:ext cx="360040" cy="576064"/>
            <a:chOff x="3491880" y="4437112"/>
            <a:chExt cx="360040" cy="576064"/>
          </a:xfrm>
        </p:grpSpPr>
        <p:sp>
          <p:nvSpPr>
            <p:cNvPr id="12" name="Rovnoramenný trojúhelník 1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oramenný trojúhelník 1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7380312" y="3356992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 rot="5400000">
            <a:off x="7128284" y="3635763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26628" name="Picture 4" descr="http://upload.wikimedia.org/wikipedia/commons/8/8a/Adoption_CL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4061249" cy="1846023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3563888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Potentional</a:t>
            </a:r>
            <a:r>
              <a:rPr lang="cs-CZ" dirty="0" smtClean="0"/>
              <a:t>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860032" y="5013176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0"/>
          <p:cNvGrpSpPr/>
          <p:nvPr/>
        </p:nvGrpSpPr>
        <p:grpSpPr>
          <a:xfrm>
            <a:off x="5508104" y="4725144"/>
            <a:ext cx="360040" cy="576064"/>
            <a:chOff x="3491880" y="4437112"/>
            <a:chExt cx="360040" cy="576064"/>
          </a:xfrm>
        </p:grpSpPr>
        <p:sp>
          <p:nvSpPr>
            <p:cNvPr id="12" name="Rovnoramenný trojúhelník 1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oramenný trojúhelník 1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6732240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 rot="5400000">
            <a:off x="6480212" y="4859899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436096" y="35730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5868143" y="3789040"/>
            <a:ext cx="1540609" cy="779943"/>
          </a:xfrm>
          <a:custGeom>
            <a:avLst/>
            <a:gdLst>
              <a:gd name="connsiteX0" fmla="*/ 1466662 w 1505893"/>
              <a:gd name="connsiteY0" fmla="*/ 724278 h 730313"/>
              <a:gd name="connsiteX1" fmla="*/ 1421394 w 1505893"/>
              <a:gd name="connsiteY1" fmla="*/ 642796 h 730313"/>
              <a:gd name="connsiteX2" fmla="*/ 959668 w 1505893"/>
              <a:gd name="connsiteY2" fmla="*/ 199177 h 730313"/>
              <a:gd name="connsiteX3" fmla="*/ 0 w 1505893"/>
              <a:gd name="connsiteY3" fmla="*/ 0 h 73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893" h="730313">
                <a:moveTo>
                  <a:pt x="1466662" y="724278"/>
                </a:moveTo>
                <a:cubicBezTo>
                  <a:pt x="1486277" y="727295"/>
                  <a:pt x="1505893" y="730313"/>
                  <a:pt x="1421394" y="642796"/>
                </a:cubicBezTo>
                <a:cubicBezTo>
                  <a:pt x="1336895" y="555279"/>
                  <a:pt x="1196567" y="306310"/>
                  <a:pt x="959668" y="199177"/>
                </a:cubicBezTo>
                <a:cubicBezTo>
                  <a:pt x="722769" y="92044"/>
                  <a:pt x="361384" y="46022"/>
                  <a:pt x="0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3974471" y="3757188"/>
            <a:ext cx="1448555" cy="814812"/>
          </a:xfrm>
          <a:custGeom>
            <a:avLst/>
            <a:gdLst>
              <a:gd name="connsiteX0" fmla="*/ 0 w 1448555"/>
              <a:gd name="connsiteY0" fmla="*/ 814812 h 814812"/>
              <a:gd name="connsiteX1" fmla="*/ 307818 w 1448555"/>
              <a:gd name="connsiteY1" fmla="*/ 162962 h 814812"/>
              <a:gd name="connsiteX2" fmla="*/ 1448555 w 1448555"/>
              <a:gd name="connsiteY2" fmla="*/ 0 h 814812"/>
              <a:gd name="connsiteX3" fmla="*/ 1448555 w 1448555"/>
              <a:gd name="connsiteY3" fmla="*/ 0 h 81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555" h="814812">
                <a:moveTo>
                  <a:pt x="0" y="814812"/>
                </a:moveTo>
                <a:cubicBezTo>
                  <a:pt x="33196" y="556788"/>
                  <a:pt x="66392" y="298764"/>
                  <a:pt x="307818" y="162962"/>
                </a:cubicBezTo>
                <a:cubicBezTo>
                  <a:pt x="549244" y="27160"/>
                  <a:pt x="1448555" y="0"/>
                  <a:pt x="1448555" y="0"/>
                </a:cubicBezTo>
                <a:lnTo>
                  <a:pt x="1448555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>
            <a:stCxn id="16" idx="4"/>
            <a:endCxn id="13" idx="3"/>
          </p:cNvCxnSpPr>
          <p:nvPr/>
        </p:nvCxnSpPr>
        <p:spPr>
          <a:xfrm>
            <a:off x="5652120" y="4005064"/>
            <a:ext cx="36004" cy="7200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sp>
        <p:nvSpPr>
          <p:cNvPr id="9" name="Obdélník 8"/>
          <p:cNvSpPr/>
          <p:nvPr/>
        </p:nvSpPr>
        <p:spPr>
          <a:xfrm>
            <a:off x="3563888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</a:t>
            </a:r>
          </a:p>
          <a:p>
            <a:pPr algn="ctr"/>
            <a:r>
              <a:rPr lang="cs-CZ" dirty="0" err="1" smtClean="0"/>
              <a:t>Potentional</a:t>
            </a:r>
            <a:r>
              <a:rPr lang="cs-CZ" dirty="0" smtClean="0"/>
              <a:t>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860032" y="5013176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0"/>
          <p:cNvGrpSpPr/>
          <p:nvPr/>
        </p:nvGrpSpPr>
        <p:grpSpPr>
          <a:xfrm>
            <a:off x="5508104" y="4725144"/>
            <a:ext cx="360040" cy="576064"/>
            <a:chOff x="3491880" y="4437112"/>
            <a:chExt cx="360040" cy="576064"/>
          </a:xfrm>
        </p:grpSpPr>
        <p:sp>
          <p:nvSpPr>
            <p:cNvPr id="12" name="Rovnoramenný trojúhelník 1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oramenný trojúhelník 1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6732240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</a:t>
            </a:r>
          </a:p>
          <a:p>
            <a:pPr algn="ctr"/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 rot="5400000">
            <a:off x="6480212" y="4859899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436096" y="357301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>
            <a:stCxn id="16" idx="4"/>
            <a:endCxn id="13" idx="3"/>
          </p:cNvCxnSpPr>
          <p:nvPr/>
        </p:nvCxnSpPr>
        <p:spPr>
          <a:xfrm>
            <a:off x="5652120" y="4005064"/>
            <a:ext cx="36004" cy="7200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3707904" y="20608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75856" y="2492896"/>
            <a:ext cx="117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Innovators</a:t>
            </a:r>
            <a:endParaRPr lang="cs-CZ" dirty="0"/>
          </a:p>
        </p:txBody>
      </p:sp>
      <p:sp>
        <p:nvSpPr>
          <p:cNvPr id="21" name="Volný tvar 20"/>
          <p:cNvSpPr/>
          <p:nvPr/>
        </p:nvSpPr>
        <p:spPr>
          <a:xfrm>
            <a:off x="2418784" y="1988841"/>
            <a:ext cx="1311244" cy="2954352"/>
          </a:xfrm>
          <a:custGeom>
            <a:avLst/>
            <a:gdLst>
              <a:gd name="connsiteX0" fmla="*/ 1166388 w 1311244"/>
              <a:gd name="connsiteY0" fmla="*/ 2924269 h 2924269"/>
              <a:gd name="connsiteX1" fmla="*/ 152400 w 1311244"/>
              <a:gd name="connsiteY1" fmla="*/ 1910281 h 2924269"/>
              <a:gd name="connsiteX2" fmla="*/ 251988 w 1311244"/>
              <a:gd name="connsiteY2" fmla="*/ 289711 h 2924269"/>
              <a:gd name="connsiteX3" fmla="*/ 1311244 w 1311244"/>
              <a:gd name="connsiteY3" fmla="*/ 172016 h 29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1244" h="2924269">
                <a:moveTo>
                  <a:pt x="1166388" y="2924269"/>
                </a:moveTo>
                <a:cubicBezTo>
                  <a:pt x="735594" y="2636821"/>
                  <a:pt x="304800" y="2349374"/>
                  <a:pt x="152400" y="1910281"/>
                </a:cubicBezTo>
                <a:cubicBezTo>
                  <a:pt x="0" y="1471188"/>
                  <a:pt x="58847" y="579422"/>
                  <a:pt x="251988" y="289711"/>
                </a:cubicBezTo>
                <a:cubicBezTo>
                  <a:pt x="445129" y="0"/>
                  <a:pt x="878186" y="86008"/>
                  <a:pt x="1311244" y="172016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987824" y="1340768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cxnSp>
        <p:nvCxnSpPr>
          <p:cNvPr id="25" name="Přímá spojovací šipka 24"/>
          <p:cNvCxnSpPr>
            <a:stCxn id="23" idx="3"/>
            <a:endCxn id="17" idx="1"/>
          </p:cNvCxnSpPr>
          <p:nvPr/>
        </p:nvCxnSpPr>
        <p:spPr>
          <a:xfrm>
            <a:off x="3347864" y="1525434"/>
            <a:ext cx="423312" cy="59868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3707904" y="1772816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In=PA*p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775750" y="206084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275856" y="119675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p=0.03</a:t>
            </a:r>
            <a:endParaRPr lang="cs-CZ" dirty="0"/>
          </a:p>
        </p:txBody>
      </p:sp>
      <p:sp>
        <p:nvSpPr>
          <p:cNvPr id="29" name="Elipsa 28"/>
          <p:cNvSpPr/>
          <p:nvPr/>
        </p:nvSpPr>
        <p:spPr>
          <a:xfrm>
            <a:off x="5868144" y="191683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580112" y="23488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Probability </a:t>
            </a:r>
            <a:r>
              <a:rPr lang="cs-CZ" dirty="0" err="1" smtClean="0"/>
              <a:t>that</a:t>
            </a:r>
            <a:r>
              <a:rPr lang="cs-CZ" dirty="0" smtClean="0"/>
              <a:t> has not </a:t>
            </a:r>
            <a:r>
              <a:rPr lang="cs-CZ" dirty="0" err="1" smtClean="0"/>
              <a:t>yet</a:t>
            </a:r>
            <a:r>
              <a:rPr lang="cs-CZ" dirty="0" smtClean="0"/>
              <a:t> </a:t>
            </a:r>
            <a:r>
              <a:rPr lang="cs-CZ" dirty="0" err="1" smtClean="0"/>
              <a:t>adopted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868144" y="197049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796136" y="1484784"/>
            <a:ext cx="142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</a:t>
            </a:r>
            <a:r>
              <a:rPr lang="cs-CZ" dirty="0" smtClean="0"/>
              <a:t>=PA/(PA+A)</a:t>
            </a:r>
            <a:endParaRPr lang="cs-CZ" dirty="0"/>
          </a:p>
        </p:txBody>
      </p:sp>
      <p:sp>
        <p:nvSpPr>
          <p:cNvPr id="33" name="Volný tvar 32"/>
          <p:cNvSpPr/>
          <p:nvPr/>
        </p:nvSpPr>
        <p:spPr>
          <a:xfrm>
            <a:off x="3826598" y="1748828"/>
            <a:ext cx="5121244" cy="4905469"/>
          </a:xfrm>
          <a:custGeom>
            <a:avLst/>
            <a:gdLst>
              <a:gd name="connsiteX0" fmla="*/ 473798 w 5121244"/>
              <a:gd name="connsiteY0" fmla="*/ 3692305 h 4905469"/>
              <a:gd name="connsiteX1" fmla="*/ 573386 w 5121244"/>
              <a:gd name="connsiteY1" fmla="*/ 4561437 h 4905469"/>
              <a:gd name="connsiteX2" fmla="*/ 3914115 w 5121244"/>
              <a:gd name="connsiteY2" fmla="*/ 4688186 h 4905469"/>
              <a:gd name="connsiteX3" fmla="*/ 5000531 w 5121244"/>
              <a:gd name="connsiteY3" fmla="*/ 3257738 h 4905469"/>
              <a:gd name="connsiteX4" fmla="*/ 4638392 w 5121244"/>
              <a:gd name="connsiteY4" fmla="*/ 487378 h 4905469"/>
              <a:gd name="connsiteX5" fmla="*/ 2474614 w 5121244"/>
              <a:gd name="connsiteY5" fmla="*/ 333469 h 49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1244" h="4905469">
                <a:moveTo>
                  <a:pt x="473798" y="3692305"/>
                </a:moveTo>
                <a:cubicBezTo>
                  <a:pt x="236899" y="4043881"/>
                  <a:pt x="0" y="4395457"/>
                  <a:pt x="573386" y="4561437"/>
                </a:cubicBezTo>
                <a:cubicBezTo>
                  <a:pt x="1146772" y="4727417"/>
                  <a:pt x="3176258" y="4905469"/>
                  <a:pt x="3914115" y="4688186"/>
                </a:cubicBezTo>
                <a:cubicBezTo>
                  <a:pt x="4651972" y="4470903"/>
                  <a:pt x="4879818" y="3957873"/>
                  <a:pt x="5000531" y="3257738"/>
                </a:cubicBezTo>
                <a:cubicBezTo>
                  <a:pt x="5121244" y="2557603"/>
                  <a:pt x="5059378" y="974756"/>
                  <a:pt x="4638392" y="487378"/>
                </a:cubicBezTo>
                <a:cubicBezTo>
                  <a:pt x="4217406" y="0"/>
                  <a:pt x="3346010" y="166734"/>
                  <a:pt x="2474614" y="33346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>
            <a:off x="6283105" y="1988840"/>
            <a:ext cx="1996289" cy="2601267"/>
          </a:xfrm>
          <a:custGeom>
            <a:avLst/>
            <a:gdLst>
              <a:gd name="connsiteX0" fmla="*/ 1167897 w 1996289"/>
              <a:gd name="connsiteY0" fmla="*/ 2590800 h 2590800"/>
              <a:gd name="connsiteX1" fmla="*/ 1819746 w 1996289"/>
              <a:gd name="connsiteY1" fmla="*/ 1540598 h 2590800"/>
              <a:gd name="connsiteX2" fmla="*/ 1692998 w 1996289"/>
              <a:gd name="connsiteY2" fmla="*/ 218792 h 2590800"/>
              <a:gd name="connsiteX3" fmla="*/ 0 w 1996289"/>
              <a:gd name="connsiteY3" fmla="*/ 227845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289" h="2590800">
                <a:moveTo>
                  <a:pt x="1167897" y="2590800"/>
                </a:moveTo>
                <a:cubicBezTo>
                  <a:pt x="1450063" y="2263366"/>
                  <a:pt x="1732229" y="1935933"/>
                  <a:pt x="1819746" y="1540598"/>
                </a:cubicBezTo>
                <a:cubicBezTo>
                  <a:pt x="1907263" y="1145263"/>
                  <a:pt x="1996289" y="437584"/>
                  <a:pt x="1692998" y="218792"/>
                </a:cubicBezTo>
                <a:cubicBezTo>
                  <a:pt x="1389707" y="0"/>
                  <a:pt x="694853" y="113922"/>
                  <a:pt x="0" y="22784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5076056" y="262762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860032" y="2996952"/>
            <a:ext cx="102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Imitators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076056" y="263691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932040" y="1700808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716016" y="13407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q=0.4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499992" y="234888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</a:t>
            </a:r>
            <a:r>
              <a:rPr lang="cs-CZ" dirty="0" smtClean="0"/>
              <a:t>=</a:t>
            </a:r>
            <a:r>
              <a:rPr lang="cs-CZ" dirty="0" err="1" smtClean="0"/>
              <a:t>Pi</a:t>
            </a:r>
            <a:r>
              <a:rPr lang="cs-CZ" dirty="0" smtClean="0"/>
              <a:t>*q</a:t>
            </a:r>
            <a:endParaRPr lang="cs-CZ" dirty="0"/>
          </a:p>
        </p:txBody>
      </p:sp>
      <p:sp>
        <p:nvSpPr>
          <p:cNvPr id="41" name="Volný tvar 40"/>
          <p:cNvSpPr/>
          <p:nvPr/>
        </p:nvSpPr>
        <p:spPr>
          <a:xfrm>
            <a:off x="5292080" y="1916832"/>
            <a:ext cx="319560" cy="735833"/>
          </a:xfrm>
          <a:custGeom>
            <a:avLst/>
            <a:gdLst>
              <a:gd name="connsiteX0" fmla="*/ 0 w 342523"/>
              <a:gd name="connsiteY0" fmla="*/ 0 h 733330"/>
              <a:gd name="connsiteX1" fmla="*/ 199176 w 342523"/>
              <a:gd name="connsiteY1" fmla="*/ 108641 h 733330"/>
              <a:gd name="connsiteX2" fmla="*/ 334978 w 342523"/>
              <a:gd name="connsiteY2" fmla="*/ 443619 h 733330"/>
              <a:gd name="connsiteX3" fmla="*/ 153909 w 342523"/>
              <a:gd name="connsiteY3" fmla="*/ 733330 h 73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23" h="733330">
                <a:moveTo>
                  <a:pt x="0" y="0"/>
                </a:moveTo>
                <a:cubicBezTo>
                  <a:pt x="71673" y="17352"/>
                  <a:pt x="143346" y="34705"/>
                  <a:pt x="199176" y="108641"/>
                </a:cubicBezTo>
                <a:cubicBezTo>
                  <a:pt x="255006" y="182577"/>
                  <a:pt x="342523" y="339504"/>
                  <a:pt x="334978" y="443619"/>
                </a:cubicBezTo>
                <a:cubicBezTo>
                  <a:pt x="327433" y="547734"/>
                  <a:pt x="240671" y="640532"/>
                  <a:pt x="153909" y="73333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 41"/>
          <p:cNvSpPr/>
          <p:nvPr/>
        </p:nvSpPr>
        <p:spPr>
          <a:xfrm>
            <a:off x="5508103" y="2236206"/>
            <a:ext cx="403809" cy="472714"/>
          </a:xfrm>
          <a:custGeom>
            <a:avLst/>
            <a:gdLst>
              <a:gd name="connsiteX0" fmla="*/ 407406 w 407406"/>
              <a:gd name="connsiteY0" fmla="*/ 0 h 334978"/>
              <a:gd name="connsiteX1" fmla="*/ 289711 w 407406"/>
              <a:gd name="connsiteY1" fmla="*/ 63374 h 334978"/>
              <a:gd name="connsiteX2" fmla="*/ 0 w 407406"/>
              <a:gd name="connsiteY2" fmla="*/ 334978 h 3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406" h="334978">
                <a:moveTo>
                  <a:pt x="407406" y="0"/>
                </a:moveTo>
                <a:cubicBezTo>
                  <a:pt x="382509" y="3772"/>
                  <a:pt x="357612" y="7544"/>
                  <a:pt x="289711" y="63374"/>
                </a:cubicBezTo>
                <a:cubicBezTo>
                  <a:pt x="221810" y="119204"/>
                  <a:pt x="110905" y="227091"/>
                  <a:pt x="0" y="334978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5796136" y="3861048"/>
            <a:ext cx="149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5436096" y="357301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868144" y="350100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Na=In+</a:t>
            </a:r>
            <a:r>
              <a:rPr lang="cs-CZ" dirty="0" err="1" smtClean="0"/>
              <a:t>Im</a:t>
            </a:r>
            <a:endParaRPr lang="cs-CZ" dirty="0"/>
          </a:p>
        </p:txBody>
      </p:sp>
      <p:sp>
        <p:nvSpPr>
          <p:cNvPr id="46" name="Volný tvar 45"/>
          <p:cNvSpPr/>
          <p:nvPr/>
        </p:nvSpPr>
        <p:spPr>
          <a:xfrm>
            <a:off x="4620286" y="2888055"/>
            <a:ext cx="829900" cy="796705"/>
          </a:xfrm>
          <a:custGeom>
            <a:avLst/>
            <a:gdLst>
              <a:gd name="connsiteX0" fmla="*/ 467762 w 829900"/>
              <a:gd name="connsiteY0" fmla="*/ 0 h 796705"/>
              <a:gd name="connsiteX1" fmla="*/ 60356 w 829900"/>
              <a:gd name="connsiteY1" fmla="*/ 298765 h 796705"/>
              <a:gd name="connsiteX2" fmla="*/ 829900 w 829900"/>
              <a:gd name="connsiteY2" fmla="*/ 796705 h 7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900" h="796705">
                <a:moveTo>
                  <a:pt x="467762" y="0"/>
                </a:moveTo>
                <a:cubicBezTo>
                  <a:pt x="233881" y="82990"/>
                  <a:pt x="0" y="165981"/>
                  <a:pt x="60356" y="298765"/>
                </a:cubicBezTo>
                <a:cubicBezTo>
                  <a:pt x="120712" y="431549"/>
                  <a:pt x="829900" y="796705"/>
                  <a:pt x="829900" y="79670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Volný tvar 48"/>
          <p:cNvSpPr/>
          <p:nvPr/>
        </p:nvSpPr>
        <p:spPr>
          <a:xfrm>
            <a:off x="4110273" y="2362954"/>
            <a:ext cx="1330860" cy="1457608"/>
          </a:xfrm>
          <a:custGeom>
            <a:avLst/>
            <a:gdLst>
              <a:gd name="connsiteX0" fmla="*/ 0 w 1330860"/>
              <a:gd name="connsiteY0" fmla="*/ 0 h 1457608"/>
              <a:gd name="connsiteX1" fmla="*/ 362139 w 1330860"/>
              <a:gd name="connsiteY1" fmla="*/ 181070 h 1457608"/>
              <a:gd name="connsiteX2" fmla="*/ 280658 w 1330860"/>
              <a:gd name="connsiteY2" fmla="*/ 1023042 h 1457608"/>
              <a:gd name="connsiteX3" fmla="*/ 1330860 w 1330860"/>
              <a:gd name="connsiteY3" fmla="*/ 1457608 h 14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860" h="1457608">
                <a:moveTo>
                  <a:pt x="0" y="0"/>
                </a:moveTo>
                <a:cubicBezTo>
                  <a:pt x="157681" y="5281"/>
                  <a:pt x="315363" y="10563"/>
                  <a:pt x="362139" y="181070"/>
                </a:cubicBezTo>
                <a:cubicBezTo>
                  <a:pt x="408915" y="351577"/>
                  <a:pt x="119204" y="810286"/>
                  <a:pt x="280658" y="1023042"/>
                </a:cubicBezTo>
                <a:cubicBezTo>
                  <a:pt x="442112" y="1235798"/>
                  <a:pt x="886486" y="1346703"/>
                  <a:pt x="1330860" y="1457608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ovéPole 49"/>
          <p:cNvSpPr txBox="1"/>
          <p:nvPr/>
        </p:nvSpPr>
        <p:spPr>
          <a:xfrm>
            <a:off x="899592" y="56612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dPA</a:t>
            </a:r>
            <a:r>
              <a:rPr lang="cs-CZ" dirty="0" smtClean="0"/>
              <a:t>/</a:t>
            </a:r>
            <a:r>
              <a:rPr lang="cs-CZ" dirty="0" err="1" smtClean="0"/>
              <a:t>dt</a:t>
            </a:r>
            <a:r>
              <a:rPr lang="cs-CZ" dirty="0" smtClean="0"/>
              <a:t>=-Na</a:t>
            </a:r>
          </a:p>
          <a:p>
            <a:r>
              <a:rPr lang="cs-CZ" dirty="0" err="1" smtClean="0"/>
              <a:t>dA</a:t>
            </a:r>
            <a:r>
              <a:rPr lang="cs-CZ" dirty="0" smtClean="0"/>
              <a:t>/</a:t>
            </a:r>
            <a:r>
              <a:rPr lang="cs-CZ" dirty="0" err="1" smtClean="0"/>
              <a:t>dt</a:t>
            </a:r>
            <a:r>
              <a:rPr lang="cs-CZ" dirty="0" smtClean="0"/>
              <a:t>=Na</a:t>
            </a:r>
            <a:endParaRPr lang="cs-CZ" dirty="0"/>
          </a:p>
        </p:txBody>
      </p:sp>
      <p:sp>
        <p:nvSpPr>
          <p:cNvPr id="52" name="Volný tvar 51"/>
          <p:cNvSpPr/>
          <p:nvPr/>
        </p:nvSpPr>
        <p:spPr>
          <a:xfrm>
            <a:off x="5522614" y="2888055"/>
            <a:ext cx="2101913" cy="1720159"/>
          </a:xfrm>
          <a:custGeom>
            <a:avLst/>
            <a:gdLst>
              <a:gd name="connsiteX0" fmla="*/ 1828800 w 2101913"/>
              <a:gd name="connsiteY0" fmla="*/ 1720159 h 1720159"/>
              <a:gd name="connsiteX1" fmla="*/ 1982709 w 2101913"/>
              <a:gd name="connsiteY1" fmla="*/ 769545 h 1720159"/>
              <a:gd name="connsiteX2" fmla="*/ 1113576 w 2101913"/>
              <a:gd name="connsiteY2" fmla="*/ 262551 h 1720159"/>
              <a:gd name="connsiteX3" fmla="*/ 253497 w 2101913"/>
              <a:gd name="connsiteY3" fmla="*/ 162963 h 1720159"/>
              <a:gd name="connsiteX4" fmla="*/ 0 w 2101913"/>
              <a:gd name="connsiteY4" fmla="*/ 0 h 1720159"/>
              <a:gd name="connsiteX5" fmla="*/ 0 w 2101913"/>
              <a:gd name="connsiteY5" fmla="*/ 0 h 172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913" h="1720159">
                <a:moveTo>
                  <a:pt x="1828800" y="1720159"/>
                </a:moveTo>
                <a:cubicBezTo>
                  <a:pt x="1965356" y="1366319"/>
                  <a:pt x="2101913" y="1012480"/>
                  <a:pt x="1982709" y="769545"/>
                </a:cubicBezTo>
                <a:cubicBezTo>
                  <a:pt x="1863505" y="526610"/>
                  <a:pt x="1401778" y="363648"/>
                  <a:pt x="1113576" y="262551"/>
                </a:cubicBezTo>
                <a:cubicBezTo>
                  <a:pt x="825374" y="161454"/>
                  <a:pt x="439093" y="206721"/>
                  <a:pt x="253497" y="162963"/>
                </a:cubicBezTo>
                <a:cubicBezTo>
                  <a:pt x="67901" y="11920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1" grpId="0" animBg="1"/>
      <p:bldP spid="23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  <p:bldP spid="46" grpId="0" animBg="1"/>
      <p:bldP spid="49" grpId="0" animBg="1"/>
      <p:bldP spid="50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27650" name="Picture 2" descr="File:Adoption SFD 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5867400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A46CB0-D620-49B4-AC1F-59A2ACACDFE5}" type="slidenum">
              <a:rPr lang="cs-CZ" smtClean="0">
                <a:latin typeface="Times New Roman" pitchFamily="16" charset="0"/>
              </a:rPr>
              <a:pPr/>
              <a:t>14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Model SIR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458200" cy="2790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cs-CZ" sz="1800">
                <a:latin typeface="Arial" charset="0"/>
              </a:rPr>
              <a:t>      </a:t>
            </a:r>
            <a:r>
              <a:rPr lang="cs-CZ" sz="1800">
                <a:latin typeface="Arial" charset="0"/>
                <a:cs typeface="Times New Roman" pitchFamily="16" charset="0"/>
              </a:rPr>
              <a:t>Model zalo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ený na existenci všech t</a:t>
            </a:r>
            <a:r>
              <a:rPr lang="cs-CZ" sz="1800">
                <a:latin typeface="Arial" charset="0"/>
              </a:rPr>
              <a:t>ř</a:t>
            </a:r>
            <a:r>
              <a:rPr lang="cs-CZ" sz="1800">
                <a:latin typeface="Arial" charset="0"/>
                <a:cs typeface="Times New Roman" pitchFamily="16" charset="0"/>
              </a:rPr>
              <a:t>í výše uvedených kategorií osob v populaci nazýváme modelem SIR. Matematická konstrukce modelu vychází z p</a:t>
            </a:r>
            <a:r>
              <a:rPr lang="cs-CZ" sz="1800">
                <a:latin typeface="Arial" charset="0"/>
              </a:rPr>
              <a:t>ř</a:t>
            </a:r>
            <a:r>
              <a:rPr lang="cs-CZ" sz="1800">
                <a:latin typeface="Arial" charset="0"/>
                <a:cs typeface="Times New Roman" pitchFamily="16" charset="0"/>
              </a:rPr>
              <a:t>edpokladu, 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e: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</a:t>
            </a:r>
            <a:r>
              <a:rPr lang="cs-CZ" sz="1800">
                <a:latin typeface="Arial" charset="0"/>
                <a:cs typeface="Times New Roman" pitchFamily="16" charset="0"/>
              </a:rPr>
              <a:t>je nár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st infikovaných jedinc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 je úm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rný po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tu ohro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ených a infikovaných jedinc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, tj. </a:t>
            </a:r>
            <a:r>
              <a:rPr lang="en-US" sz="1800">
                <a:latin typeface="Arial" charset="0"/>
                <a:cs typeface="Times New Roman" pitchFamily="16" charset="0"/>
              </a:rPr>
              <a:t>~</a:t>
            </a:r>
            <a:r>
              <a:rPr lang="cs-CZ" sz="1800">
                <a:latin typeface="Arial" charset="0"/>
                <a:cs typeface="Times New Roman" pitchFamily="16" charset="0"/>
              </a:rPr>
              <a:t> r.S(t).I(t), kde r </a:t>
            </a:r>
            <a:r>
              <a:rPr lang="en-US" sz="1800">
                <a:latin typeface="Arial" charset="0"/>
                <a:cs typeface="Times New Roman" pitchFamily="16" charset="0"/>
              </a:rPr>
              <a:t>&gt;</a:t>
            </a:r>
            <a:r>
              <a:rPr lang="cs-CZ" sz="1800">
                <a:latin typeface="Arial" charset="0"/>
                <a:cs typeface="Times New Roman" pitchFamily="16" charset="0"/>
              </a:rPr>
              <a:t> 0 je konstantou úm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rnosti. Ohro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ených osob stejnou rychlostí ubývá.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</a:t>
            </a:r>
            <a:r>
              <a:rPr lang="cs-CZ" sz="1800">
                <a:latin typeface="Arial" charset="0"/>
                <a:cs typeface="Times New Roman" pitchFamily="16" charset="0"/>
              </a:rPr>
              <a:t>rychlost s jakou ubývá infikovaných jedinc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 (vylé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ením, úmrtím) je úm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rná po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tu infikovaných osob, tj. </a:t>
            </a:r>
            <a:r>
              <a:rPr lang="en-US" sz="1800">
                <a:latin typeface="Arial" charset="0"/>
                <a:cs typeface="Times New Roman" pitchFamily="16" charset="0"/>
              </a:rPr>
              <a:t>~ a.I</a:t>
            </a:r>
            <a:r>
              <a:rPr lang="cs-CZ" sz="1800">
                <a:latin typeface="Arial" charset="0"/>
                <a:cs typeface="Times New Roman" pitchFamily="16" charset="0"/>
              </a:rPr>
              <a:t>(t).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</a:t>
            </a:r>
            <a:r>
              <a:rPr lang="cs-CZ" sz="1800">
                <a:latin typeface="Arial" charset="0"/>
                <a:cs typeface="Times New Roman" pitchFamily="16" charset="0"/>
              </a:rPr>
              <a:t>inkuba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ní doba je zanedbatelná;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p</a:t>
            </a:r>
            <a:r>
              <a:rPr lang="cs-CZ" sz="1800">
                <a:latin typeface="Arial" charset="0"/>
                <a:cs typeface="Times New Roman" pitchFamily="16" charset="0"/>
              </a:rPr>
              <a:t>opulace je natolik velká, 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 vyvolané zm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ny lze pova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ovat za spojité.</a:t>
            </a:r>
            <a:r>
              <a:rPr lang="cs-CZ" sz="1800">
                <a:cs typeface="Times New Roman" pitchFamily="16" charset="0"/>
              </a:rPr>
              <a:t>   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909888" y="29765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362200" y="4953000"/>
          <a:ext cx="4343400" cy="1182688"/>
        </p:xfrm>
        <a:graphic>
          <a:graphicData uri="http://schemas.openxmlformats.org/presentationml/2006/ole">
            <p:oleObj spid="_x0000_s30722" r:id="rId3" imgW="4334319" imgH="1181155" progId="PBrush">
              <p:embed/>
            </p:oleObj>
          </a:graphicData>
        </a:graphic>
      </p:graphicFrame>
      <p:sp>
        <p:nvSpPr>
          <p:cNvPr id="1031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  <p:pic>
        <p:nvPicPr>
          <p:cNvPr id="1032" name="Picture 5" descr="C:\Users\MISA\Documents\ČVUT\logo_cv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Obdélník 1"/>
          <p:cNvSpPr>
            <a:spLocks noChangeArrowheads="1"/>
          </p:cNvSpPr>
          <p:nvPr/>
        </p:nvSpPr>
        <p:spPr bwMode="auto">
          <a:xfrm>
            <a:off x="827088" y="115888"/>
            <a:ext cx="6030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200">
                <a:solidFill>
                  <a:srgbClr val="FFFFFF"/>
                </a:solidFill>
                <a:latin typeface="Arial" charset="0"/>
              </a:rPr>
              <a:t>České vysoké učení technické</a:t>
            </a:r>
          </a:p>
          <a:p>
            <a:pPr algn="l"/>
            <a:r>
              <a:rPr lang="cs-CZ" sz="1200" b="1">
                <a:solidFill>
                  <a:srgbClr val="FFFFFF"/>
                </a:solidFill>
                <a:latin typeface="Arial" charset="0"/>
              </a:rPr>
              <a:t>FAKULTA ELEKTROTECHNICKÁ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92CCEC-6D27-4B45-A0CF-FA1A3E02F8BD}" type="slidenum">
              <a:rPr lang="cs-CZ" smtClean="0">
                <a:latin typeface="Times New Roman" pitchFamily="16" charset="0"/>
              </a:rPr>
              <a:pPr/>
              <a:t>15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Aplikace modelu SIR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57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cs-CZ" sz="2400" b="1" smtClean="0">
                <a:latin typeface="Arial" charset="0"/>
                <a:cs typeface="Arial" charset="0"/>
              </a:rPr>
              <a:t>Epidemie chřipky na anglické chlapecké internátní škole</a:t>
            </a:r>
            <a:endParaRPr lang="cs-CZ" sz="2400" smtClean="0">
              <a:latin typeface="Arial" charset="0"/>
              <a:cs typeface="Arial" charset="0"/>
            </a:endParaRPr>
          </a:p>
          <a:p>
            <a:pPr eaLnBrk="1" hangingPunct="1"/>
            <a:endParaRPr lang="cs-CZ" sz="2400" smtClean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362325" y="21812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613" y="1981200"/>
            <a:ext cx="3970337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4267200" cy="2530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>
                <a:latin typeface="Arial" charset="0"/>
              </a:rPr>
              <a:t>Epidemie, </a:t>
            </a:r>
            <a:r>
              <a:rPr lang="cs-CZ" sz="2000">
                <a:latin typeface="Arial" charset="0"/>
                <a:cs typeface="Arial" charset="0"/>
              </a:rPr>
              <a:t>kterou způsobil jeden nakažený žák z celkového počtu 763 žáků, z nichž 512 během 14 dní onemocnělo. Parametry modelu byly odvozeny z reálných údajů o vývoji onemocnění</a:t>
            </a:r>
            <a:r>
              <a:rPr lang="cs-CZ" sz="2000">
                <a:latin typeface="Arial" charset="0"/>
              </a:rPr>
              <a:t> -</a:t>
            </a:r>
            <a:r>
              <a:rPr lang="cs-CZ" sz="2000">
                <a:latin typeface="Arial" charset="0"/>
                <a:cs typeface="Arial" charset="0"/>
              </a:rPr>
              <a:t> N = 763, S</a:t>
            </a:r>
            <a:r>
              <a:rPr lang="cs-CZ" sz="2000" baseline="-30000">
                <a:latin typeface="Arial" charset="0"/>
                <a:cs typeface="Arial" charset="0"/>
              </a:rPr>
              <a:t>0</a:t>
            </a:r>
            <a:r>
              <a:rPr lang="cs-CZ" sz="2000">
                <a:latin typeface="Arial" charset="0"/>
                <a:cs typeface="Arial" charset="0"/>
              </a:rPr>
              <a:t> = 762, I</a:t>
            </a:r>
            <a:r>
              <a:rPr lang="cs-CZ" sz="2000" baseline="-30000">
                <a:latin typeface="Arial" charset="0"/>
                <a:cs typeface="Arial" charset="0"/>
              </a:rPr>
              <a:t>0</a:t>
            </a:r>
            <a:r>
              <a:rPr lang="cs-CZ" sz="2000">
                <a:latin typeface="Arial" charset="0"/>
                <a:cs typeface="Arial" charset="0"/>
              </a:rPr>
              <a:t> = 1, r = 2,18.10</a:t>
            </a:r>
            <a:r>
              <a:rPr lang="cs-CZ" sz="2000" baseline="30000">
                <a:latin typeface="Arial" charset="0"/>
                <a:cs typeface="Arial" charset="0"/>
              </a:rPr>
              <a:t>-3</a:t>
            </a:r>
            <a:r>
              <a:rPr lang="cs-CZ" sz="2000">
                <a:latin typeface="Arial" charset="0"/>
                <a:cs typeface="Arial" charset="0"/>
              </a:rPr>
              <a:t> den</a:t>
            </a:r>
            <a:r>
              <a:rPr lang="cs-CZ" sz="2000" baseline="30000">
                <a:latin typeface="Arial" charset="0"/>
                <a:cs typeface="Arial" charset="0"/>
              </a:rPr>
              <a:t>-1</a:t>
            </a:r>
            <a:r>
              <a:rPr lang="cs-CZ" sz="2000">
                <a:latin typeface="Arial" charset="0"/>
                <a:cs typeface="Arial" charset="0"/>
              </a:rPr>
              <a:t> a a = 0,44 den</a:t>
            </a:r>
            <a:r>
              <a:rPr lang="cs-CZ" sz="2000" baseline="30000">
                <a:latin typeface="Arial" charset="0"/>
                <a:cs typeface="Arial" charset="0"/>
              </a:rPr>
              <a:t>-1</a:t>
            </a:r>
            <a:r>
              <a:rPr lang="cs-CZ" sz="2000">
                <a:latin typeface="Arial" charset="0"/>
                <a:cs typeface="Arial" charset="0"/>
              </a:rPr>
              <a:t> (</a:t>
            </a:r>
            <a:r>
              <a:rPr lang="cs-CZ" sz="2000">
                <a:latin typeface="Arial" charset="0"/>
                <a:cs typeface="Times New Roman" pitchFamily="16" charset="0"/>
                <a:sym typeface="Symbol" pitchFamily="18" charset="2"/>
              </a:rPr>
              <a:t></a:t>
            </a:r>
            <a:r>
              <a:rPr lang="cs-CZ" sz="2000">
                <a:latin typeface="Arial" charset="0"/>
                <a:cs typeface="Arial" charset="0"/>
              </a:rPr>
              <a:t> = 202). </a:t>
            </a:r>
          </a:p>
        </p:txBody>
      </p:sp>
      <p:sp>
        <p:nvSpPr>
          <p:cNvPr id="47112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  <p:pic>
        <p:nvPicPr>
          <p:cNvPr id="47113" name="Picture 5" descr="C:\Users\MISA\Documents\ČVUT\logo_cv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Obdélník 2"/>
          <p:cNvSpPr>
            <a:spLocks noChangeArrowheads="1"/>
          </p:cNvSpPr>
          <p:nvPr/>
        </p:nvSpPr>
        <p:spPr bwMode="auto">
          <a:xfrm>
            <a:off x="827088" y="115888"/>
            <a:ext cx="6030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200">
                <a:solidFill>
                  <a:srgbClr val="FFFFFF"/>
                </a:solidFill>
                <a:latin typeface="Arial" charset="0"/>
              </a:rPr>
              <a:t>České vysoké učení technické</a:t>
            </a:r>
          </a:p>
          <a:p>
            <a:pPr algn="l"/>
            <a:r>
              <a:rPr lang="cs-CZ" sz="1200" b="1">
                <a:solidFill>
                  <a:srgbClr val="FFFFFF"/>
                </a:solidFill>
                <a:latin typeface="Arial" charset="0"/>
              </a:rPr>
              <a:t>FAKULTA ELEKTROTECHNICKÁ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4DC7FB-1295-415C-B675-A233AE6C183A}" type="slidenum">
              <a:rPr lang="cs-CZ" smtClean="0">
                <a:latin typeface="Times New Roman" pitchFamily="16" charset="0"/>
              </a:rPr>
              <a:pPr/>
              <a:t>16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mtClean="0"/>
              <a:t>Modely šíření AIDS</a:t>
            </a:r>
            <a:br>
              <a:rPr lang="cs-CZ" smtClean="0"/>
            </a:br>
            <a:r>
              <a:rPr lang="cs-CZ" sz="3600" smtClean="0"/>
              <a:t>v homosexuální populaci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5105400" y="2057400"/>
          <a:ext cx="3676650" cy="3454400"/>
        </p:xfrm>
        <a:graphic>
          <a:graphicData uri="http://schemas.openxmlformats.org/presentationml/2006/ole">
            <p:oleObj spid="_x0000_s35842" r:id="rId3" imgW="3657235" imgH="3438748" progId="PBrush">
              <p:embed/>
            </p:oleObj>
          </a:graphicData>
        </a:graphic>
      </p:graphicFrame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04800" y="1981200"/>
            <a:ext cx="4800600" cy="4211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>
                <a:latin typeface="Arial" charset="0"/>
                <a:cs typeface="Arial" charset="0"/>
              </a:rPr>
              <a:t>Předpokládejme, že do populace přichází z</a:t>
            </a:r>
            <a:r>
              <a:rPr lang="cs-CZ" sz="1800">
                <a:latin typeface="Arial" charset="0"/>
              </a:rPr>
              <a:t> </a:t>
            </a:r>
            <a:r>
              <a:rPr lang="cs-CZ" sz="1800">
                <a:latin typeface="Arial" charset="0"/>
                <a:cs typeface="Arial" charset="0"/>
              </a:rPr>
              <a:t>vnějšího prostředí B nových, dosud zdravých jedinců. Dále, nechť x(t), y(t), a(t) a z(t) udá</a:t>
            </a:r>
            <a:r>
              <a:rPr lang="cs-CZ" sz="1800">
                <a:latin typeface="Arial" charset="0"/>
              </a:rPr>
              <a:t>-</a:t>
            </a:r>
            <a:r>
              <a:rPr lang="cs-CZ" sz="1800">
                <a:latin typeface="Arial" charset="0"/>
                <a:cs typeface="Arial" charset="0"/>
              </a:rPr>
              <a:t>vají počet zdravých, infikovaných, nemoc</a:t>
            </a:r>
            <a:r>
              <a:rPr lang="cs-CZ" sz="1800">
                <a:latin typeface="Arial" charset="0"/>
              </a:rPr>
              <a:t>-</a:t>
            </a:r>
            <a:r>
              <a:rPr lang="cs-CZ" sz="1800">
                <a:latin typeface="Arial" charset="0"/>
                <a:cs typeface="Arial" charset="0"/>
              </a:rPr>
              <a:t>ných AIDS a séropozitivních, ale neinfekč</a:t>
            </a:r>
            <a:r>
              <a:rPr lang="cs-CZ" sz="1800">
                <a:latin typeface="Arial" charset="0"/>
              </a:rPr>
              <a:t>-</a:t>
            </a:r>
            <a:r>
              <a:rPr lang="cs-CZ" sz="1800">
                <a:latin typeface="Arial" charset="0"/>
                <a:cs typeface="Arial" charset="0"/>
              </a:rPr>
              <a:t>ních osob</a:t>
            </a:r>
            <a:r>
              <a:rPr lang="cs-CZ" sz="1800">
                <a:latin typeface="Arial" charset="0"/>
              </a:rPr>
              <a:t>.</a:t>
            </a:r>
            <a:r>
              <a:rPr lang="cs-CZ" sz="1800">
                <a:latin typeface="Arial" charset="0"/>
                <a:cs typeface="Arial" charset="0"/>
              </a:rPr>
              <a:t> Protože doba nemoci je srovnatel</a:t>
            </a:r>
            <a:r>
              <a:rPr lang="cs-CZ" sz="1800">
                <a:latin typeface="Arial" charset="0"/>
              </a:rPr>
              <a:t>-</a:t>
            </a:r>
            <a:r>
              <a:rPr lang="cs-CZ" sz="1800">
                <a:latin typeface="Arial" charset="0"/>
                <a:cs typeface="Arial" charset="0"/>
              </a:rPr>
              <a:t>ná s dobou života, předpokládáme v každé z vyjmenovaných kategorií úmrtnost způso</a:t>
            </a:r>
            <a:r>
              <a:rPr lang="cs-CZ" sz="1800">
                <a:latin typeface="Arial" charset="0"/>
              </a:rPr>
              <a:t>-</a:t>
            </a:r>
            <a:r>
              <a:rPr lang="cs-CZ" sz="1800">
                <a:latin typeface="Arial" charset="0"/>
                <a:cs typeface="Arial" charset="0"/>
              </a:rPr>
              <a:t>benou faktory nespojenými s vlastní nemocí s rychlostní konstantou </a:t>
            </a:r>
            <a:r>
              <a:rPr lang="cs-CZ" sz="180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>
                <a:latin typeface="Arial" charset="0"/>
              </a:rPr>
              <a:t>. </a:t>
            </a:r>
            <a:r>
              <a:rPr lang="cs-CZ" sz="1800">
                <a:latin typeface="Arial" charset="0"/>
                <a:cs typeface="Arial" charset="0"/>
              </a:rPr>
              <a:t>Úmrtnost způso</a:t>
            </a:r>
            <a:r>
              <a:rPr lang="cs-CZ" sz="1800">
                <a:latin typeface="Arial" charset="0"/>
              </a:rPr>
              <a:t>-</a:t>
            </a:r>
            <a:r>
              <a:rPr lang="cs-CZ" sz="1800">
                <a:latin typeface="Arial" charset="0"/>
                <a:cs typeface="Arial" charset="0"/>
              </a:rPr>
              <a:t>benou nemocí vyjadřuje rychlostní konstanta d (typicky je doba nemoci 1/d přibližně 9 až 12 měsíců). Podobně jako ve všech předchá</a:t>
            </a:r>
            <a:r>
              <a:rPr lang="cs-CZ" sz="1800">
                <a:latin typeface="Arial" charset="0"/>
              </a:rPr>
              <a:t>-</a:t>
            </a:r>
            <a:r>
              <a:rPr lang="cs-CZ" sz="1800">
                <a:latin typeface="Arial" charset="0"/>
                <a:cs typeface="Arial" charset="0"/>
              </a:rPr>
              <a:t>zejících modelech předpokládáme homogen</a:t>
            </a:r>
            <a:r>
              <a:rPr lang="cs-CZ" sz="1800">
                <a:latin typeface="Arial" charset="0"/>
              </a:rPr>
              <a:t>-</a:t>
            </a:r>
            <a:r>
              <a:rPr lang="cs-CZ" sz="1800">
                <a:latin typeface="Arial" charset="0"/>
                <a:cs typeface="Arial" charset="0"/>
              </a:rPr>
              <a:t>ní prostředí.</a:t>
            </a: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  <p:pic>
        <p:nvPicPr>
          <p:cNvPr id="22535" name="Picture 5" descr="C:\Users\MISA\Documents\ČVUT\logo_cv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Obdélník 1"/>
          <p:cNvSpPr>
            <a:spLocks noChangeArrowheads="1"/>
          </p:cNvSpPr>
          <p:nvPr/>
        </p:nvSpPr>
        <p:spPr bwMode="auto">
          <a:xfrm>
            <a:off x="827088" y="115888"/>
            <a:ext cx="6030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200">
                <a:solidFill>
                  <a:srgbClr val="FFFFFF"/>
                </a:solidFill>
                <a:latin typeface="Arial" charset="0"/>
              </a:rPr>
              <a:t>České vysoké učení technické</a:t>
            </a:r>
          </a:p>
          <a:p>
            <a:pPr algn="l"/>
            <a:r>
              <a:rPr lang="cs-CZ" sz="1200" b="1">
                <a:solidFill>
                  <a:srgbClr val="FFFFFF"/>
                </a:solidFill>
                <a:latin typeface="Arial" charset="0"/>
              </a:rPr>
              <a:t>FAKULTA ELEKTROTECHNICKÁ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8B082-1A9A-4145-A5FB-ECCF1BA2C2AE}" type="slidenum">
              <a:rPr lang="cs-CZ" smtClean="0">
                <a:latin typeface="Times New Roman" pitchFamily="16" charset="0"/>
              </a:rPr>
              <a:pPr/>
              <a:t>17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charset="0"/>
              </a:rPr>
              <a:t>S</a:t>
            </a:r>
            <a:r>
              <a:rPr lang="cs-CZ" sz="1800" smtClean="0">
                <a:latin typeface="Arial" charset="0"/>
                <a:cs typeface="Arial" charset="0"/>
              </a:rPr>
              <a:t> využití</a:t>
            </a:r>
            <a:r>
              <a:rPr lang="cs-CZ" sz="1800" smtClean="0">
                <a:latin typeface="Arial" charset="0"/>
              </a:rPr>
              <a:t>m</a:t>
            </a:r>
            <a:r>
              <a:rPr lang="cs-CZ" sz="1800" smtClean="0">
                <a:latin typeface="Arial" charset="0"/>
                <a:cs typeface="Arial" charset="0"/>
              </a:rPr>
              <a:t> principů kompartmentové analýzy psát definiční stavové rovnice modelu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charset="0"/>
              </a:rPr>
              <a:t>				</a:t>
            </a:r>
            <a:r>
              <a:rPr lang="cs-CZ" sz="1800" smtClean="0">
                <a:latin typeface="Arial" charset="0"/>
                <a:cs typeface="Arial" charset="0"/>
              </a:rPr>
              <a:t>x</a:t>
            </a:r>
            <a:r>
              <a:rPr lang="en-US" sz="1800" smtClean="0">
                <a:latin typeface="Arial" charset="0"/>
                <a:cs typeface="Arial" charset="0"/>
              </a:rPr>
              <a:t>’</a:t>
            </a:r>
            <a:r>
              <a:rPr lang="cs-CZ" sz="1800" smtClean="0">
                <a:latin typeface="Arial" charset="0"/>
                <a:cs typeface="Arial" charset="0"/>
              </a:rPr>
              <a:t>(</a:t>
            </a:r>
            <a:r>
              <a:rPr lang="en-US" sz="1800" smtClean="0">
                <a:latin typeface="Arial" charset="0"/>
                <a:cs typeface="Arial" charset="0"/>
              </a:rPr>
              <a:t>t) = B - </a:t>
            </a: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smtClean="0">
                <a:latin typeface="Arial" charset="0"/>
                <a:cs typeface="Arial" charset="0"/>
              </a:rPr>
              <a:t>..x(t) - c.</a:t>
            </a: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smtClean="0">
                <a:latin typeface="Arial" charset="0"/>
                <a:cs typeface="Arial" charset="0"/>
              </a:rPr>
              <a:t>.x(t), kde </a:t>
            </a: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smtClean="0">
                <a:latin typeface="Arial" charset="0"/>
                <a:cs typeface="Arial" charset="0"/>
              </a:rPr>
              <a:t> = </a:t>
            </a: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smtClean="0">
                <a:latin typeface="Arial" charset="0"/>
                <a:cs typeface="Arial" charset="0"/>
              </a:rPr>
              <a:t>.y(t)/N(t),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charset="0"/>
              </a:rPr>
              <a:t>				</a:t>
            </a:r>
            <a:r>
              <a:rPr lang="cs-CZ" sz="1800" smtClean="0">
                <a:latin typeface="Arial" charset="0"/>
                <a:cs typeface="Arial" charset="0"/>
              </a:rPr>
              <a:t>y</a:t>
            </a:r>
            <a:r>
              <a:rPr lang="en-US" sz="1800" smtClean="0">
                <a:latin typeface="Arial" charset="0"/>
                <a:cs typeface="Arial" charset="0"/>
              </a:rPr>
              <a:t>’</a:t>
            </a:r>
            <a:r>
              <a:rPr lang="cs-CZ" sz="1800" smtClean="0">
                <a:latin typeface="Arial" charset="0"/>
                <a:cs typeface="Arial" charset="0"/>
              </a:rPr>
              <a:t>(t) = c.</a:t>
            </a: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smtClean="0">
                <a:latin typeface="Arial" charset="0"/>
                <a:cs typeface="Arial" charset="0"/>
              </a:rPr>
              <a:t>.x(t) - (v + </a:t>
            </a: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smtClean="0">
                <a:latin typeface="Arial" charset="0"/>
                <a:cs typeface="Arial" charset="0"/>
              </a:rPr>
              <a:t>).y(t);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charset="0"/>
              </a:rPr>
              <a:t>				</a:t>
            </a:r>
            <a:r>
              <a:rPr lang="cs-CZ" sz="1800" smtClean="0">
                <a:latin typeface="Arial" charset="0"/>
                <a:cs typeface="Arial" charset="0"/>
              </a:rPr>
              <a:t>a</a:t>
            </a:r>
            <a:r>
              <a:rPr lang="en-US" sz="1800" smtClean="0">
                <a:latin typeface="Arial" charset="0"/>
                <a:cs typeface="Arial" charset="0"/>
              </a:rPr>
              <a:t>’</a:t>
            </a:r>
            <a:r>
              <a:rPr lang="cs-CZ" sz="1800" smtClean="0">
                <a:latin typeface="Arial" charset="0"/>
                <a:cs typeface="Arial" charset="0"/>
              </a:rPr>
              <a:t>(t) = p.v.y(t) - (d + </a:t>
            </a: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smtClean="0">
                <a:latin typeface="Arial" charset="0"/>
                <a:cs typeface="Arial" charset="0"/>
              </a:rPr>
              <a:t>).a(t);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charset="0"/>
              </a:rPr>
              <a:t>				</a:t>
            </a:r>
            <a:r>
              <a:rPr lang="cs-CZ" sz="1800" smtClean="0">
                <a:latin typeface="Arial" charset="0"/>
                <a:cs typeface="Arial" charset="0"/>
              </a:rPr>
              <a:t>z</a:t>
            </a:r>
            <a:r>
              <a:rPr lang="en-US" sz="1800" smtClean="0">
                <a:latin typeface="Arial" charset="0"/>
                <a:cs typeface="Arial" charset="0"/>
              </a:rPr>
              <a:t>’</a:t>
            </a:r>
            <a:r>
              <a:rPr lang="cs-CZ" sz="1800" smtClean="0">
                <a:latin typeface="Arial" charset="0"/>
                <a:cs typeface="Arial" charset="0"/>
              </a:rPr>
              <a:t>(t) = (1 - p).v.y(t) - p.z(t)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charset="0"/>
                <a:cs typeface="Arial" charset="0"/>
              </a:rPr>
              <a:t>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charset="0"/>
              </a:rPr>
              <a:t>				</a:t>
            </a:r>
            <a:r>
              <a:rPr lang="cs-CZ" sz="1800" smtClean="0">
                <a:latin typeface="Arial" charset="0"/>
                <a:cs typeface="Arial" charset="0"/>
              </a:rPr>
              <a:t>N(t) = x(t) + y(t) + a(t) + z(t).</a:t>
            </a:r>
            <a:r>
              <a:rPr lang="cs-CZ" sz="1800" smtClean="0">
                <a:latin typeface="Arial" charset="0"/>
              </a:rPr>
              <a:t>	(</a:t>
            </a:r>
            <a:r>
              <a:rPr lang="cs-CZ" sz="1800" smtClean="0">
                <a:latin typeface="Arial" charset="0"/>
                <a:sym typeface="Symbol" pitchFamily="18" charset="2"/>
              </a:rPr>
              <a:t></a:t>
            </a:r>
            <a:r>
              <a:rPr lang="cs-CZ" sz="1800" smtClean="0">
                <a:latin typeface="Arial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charset="0"/>
                <a:cs typeface="Arial" charset="0"/>
              </a:rPr>
              <a:t>Kromě již definovaných proměnných je </a:t>
            </a: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smtClean="0">
                <a:latin typeface="Arial" charset="0"/>
                <a:cs typeface="Arial" charset="0"/>
              </a:rPr>
              <a:t> pravděpodobnost získání infekce od náhodného partnera (přičemž </a:t>
            </a: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smtClean="0">
                <a:latin typeface="Arial" charset="0"/>
                <a:cs typeface="Arial" charset="0"/>
              </a:rPr>
              <a:t> je pravděpodobnost přenosu viru), c je počet sexuálních partnerů, p je část séropozitivních osob, které jsou také infekční a konečně v je rychlostní konstanta propuknutí závěrečného stadia nemoci (její převrácená hodnota je proto rovna průměrné inkubační době nemoci).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charset="0"/>
                <a:cs typeface="Arial" charset="0"/>
              </a:rPr>
              <a:t>Parametr </a:t>
            </a: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smtClean="0">
                <a:latin typeface="Arial" charset="0"/>
                <a:cs typeface="Arial" charset="0"/>
              </a:rPr>
              <a:t> je přesněji definován vztahem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smtClean="0">
                <a:latin typeface="Arial" charset="0"/>
                <a:cs typeface="Arial" charset="0"/>
              </a:rPr>
              <a:t> = </a:t>
            </a:r>
            <a:r>
              <a:rPr lang="cs-CZ" sz="180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smtClean="0">
                <a:latin typeface="Arial" charset="0"/>
                <a:cs typeface="Arial" charset="0"/>
              </a:rPr>
              <a:t>.y(t)/</a:t>
            </a:r>
            <a:r>
              <a:rPr lang="en-US" sz="1800" smtClean="0">
                <a:latin typeface="Arial" charset="0"/>
                <a:cs typeface="Arial" charset="0"/>
              </a:rPr>
              <a:t>[x(</a:t>
            </a:r>
            <a:r>
              <a:rPr lang="cs-CZ" sz="1800" smtClean="0">
                <a:latin typeface="Arial" charset="0"/>
                <a:cs typeface="Arial" charset="0"/>
              </a:rPr>
              <a:t>t)+y(t)+z(t)],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charset="0"/>
                <a:cs typeface="Arial" charset="0"/>
              </a:rPr>
              <a:t>hodnota a(t) je ale o hodně menší než N(t).</a:t>
            </a:r>
            <a:endParaRPr lang="cs-CZ" sz="180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mtClean="0"/>
              <a:t>Modely šíření AIDS</a:t>
            </a:r>
            <a:br>
              <a:rPr lang="cs-CZ" smtClean="0"/>
            </a:br>
            <a:r>
              <a:rPr lang="cs-CZ" sz="3600" smtClean="0"/>
              <a:t>v homosexuální populaci</a:t>
            </a:r>
          </a:p>
        </p:txBody>
      </p:sp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  <p:pic>
        <p:nvPicPr>
          <p:cNvPr id="56326" name="Picture 5" descr="C:\Users\MISA\Documents\ČVUT\logo_cv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Obdélník 1"/>
          <p:cNvSpPr>
            <a:spLocks noChangeArrowheads="1"/>
          </p:cNvSpPr>
          <p:nvPr/>
        </p:nvSpPr>
        <p:spPr bwMode="auto">
          <a:xfrm>
            <a:off x="827088" y="115888"/>
            <a:ext cx="6030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200">
                <a:solidFill>
                  <a:srgbClr val="FFFFFF"/>
                </a:solidFill>
                <a:latin typeface="Arial" charset="0"/>
              </a:rPr>
              <a:t>České vysoké učení technické</a:t>
            </a:r>
          </a:p>
          <a:p>
            <a:pPr algn="l"/>
            <a:r>
              <a:rPr lang="cs-CZ" sz="1200" b="1">
                <a:solidFill>
                  <a:srgbClr val="FFFFFF"/>
                </a:solidFill>
                <a:latin typeface="Arial" charset="0"/>
              </a:rPr>
              <a:t>FAKULTA ELEKTROTECHNICKÁ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EB5256-2E64-4EC9-BE1F-C7119FBCA41C}" type="slidenum">
              <a:rPr lang="cs-CZ" smtClean="0">
                <a:latin typeface="Times New Roman" pitchFamily="16" charset="0"/>
              </a:rPr>
              <a:pPr/>
              <a:t>18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cs-CZ" sz="1800" smtClean="0">
                <a:latin typeface="Arial" charset="0"/>
                <a:cs typeface="Times New Roman" pitchFamily="16" charset="0"/>
              </a:rPr>
              <a:t>Konkrétní realizace tohoto modelu byla provedena pro experimentální data popisující vývoj AIDS v komunit</a:t>
            </a:r>
            <a:r>
              <a:rPr lang="cs-CZ" sz="1800" smtClean="0">
                <a:latin typeface="Arial" charset="0"/>
              </a:rPr>
              <a:t>ě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 homosexuálních a bisexuálních mu</a:t>
            </a:r>
            <a:r>
              <a:rPr lang="cs-CZ" sz="1800" smtClean="0">
                <a:latin typeface="Arial" charset="0"/>
              </a:rPr>
              <a:t>ž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ů, kte</a:t>
            </a:r>
            <a:r>
              <a:rPr lang="cs-CZ" sz="1800" smtClean="0">
                <a:latin typeface="Arial" charset="0"/>
              </a:rPr>
              <a:t>ř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í se lé</a:t>
            </a:r>
            <a:r>
              <a:rPr lang="cs-CZ" sz="1800" smtClean="0">
                <a:latin typeface="Arial" charset="0"/>
              </a:rPr>
              <a:t>č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ili v letech 1978 - 1985 na klinice s San Francisku. Hodnoty parametr</a:t>
            </a:r>
            <a:r>
              <a:rPr lang="cs-CZ" sz="1800" smtClean="0">
                <a:latin typeface="Arial" charset="0"/>
              </a:rPr>
              <a:t>ů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 modelu ur</a:t>
            </a:r>
            <a:r>
              <a:rPr lang="cs-CZ" sz="1800" smtClean="0">
                <a:latin typeface="Arial" charset="0"/>
              </a:rPr>
              <a:t>č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ené z experimentálních dat byly</a:t>
            </a:r>
            <a:endParaRPr lang="cs-CZ" sz="1800" smtClean="0">
              <a:latin typeface="Arial" charset="0"/>
            </a:endParaRPr>
          </a:p>
          <a:p>
            <a:pPr algn="just" eaLnBrk="1" hangingPunct="1">
              <a:buFontTx/>
              <a:buNone/>
            </a:pPr>
            <a:endParaRPr lang="cs-CZ" sz="1800" smtClean="0">
              <a:latin typeface="Arial" charset="0"/>
            </a:endParaRPr>
          </a:p>
          <a:p>
            <a:pPr algn="just" eaLnBrk="1" hangingPunct="1">
              <a:buFontTx/>
              <a:buNone/>
            </a:pPr>
            <a:r>
              <a:rPr lang="cs-CZ" sz="1800" smtClean="0">
                <a:latin typeface="Arial" charset="0"/>
                <a:cs typeface="Times New Roman" pitchFamily="16" charset="0"/>
              </a:rPr>
              <a:t>B = 13 333 rok</a:t>
            </a:r>
            <a:r>
              <a:rPr lang="cs-CZ" sz="1800" baseline="3000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smtClean="0">
                <a:latin typeface="Arial" charset="0"/>
              </a:rPr>
              <a:t>	</a:t>
            </a:r>
            <a:r>
              <a:rPr lang="cs-CZ" sz="1800" smtClean="0">
                <a:latin typeface="Arial" charset="0"/>
                <a:cs typeface="Times New Roman" pitchFamily="16" charset="0"/>
                <a:sym typeface="Symbol" pitchFamily="18" charset="2"/>
              </a:rPr>
              <a:t>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 = 1/32 = 0,03125 rok</a:t>
            </a:r>
            <a:r>
              <a:rPr lang="cs-CZ" sz="1800" baseline="3000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smtClean="0">
                <a:latin typeface="Arial" charset="0"/>
              </a:rPr>
              <a:t>	</a:t>
            </a:r>
            <a:r>
              <a:rPr lang="cs-CZ" sz="1800" smtClean="0">
                <a:latin typeface="Arial" charset="0"/>
                <a:cs typeface="Times New Roman" pitchFamily="16" charset="0"/>
                <a:sym typeface="Symbol" pitchFamily="18" charset="2"/>
              </a:rPr>
              <a:t>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 = 0,5 rok</a:t>
            </a:r>
            <a:r>
              <a:rPr lang="cs-CZ" sz="1800" baseline="3000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smtClean="0">
                <a:latin typeface="Arial" charset="0"/>
              </a:rPr>
              <a:t>	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c = 2</a:t>
            </a:r>
          </a:p>
          <a:p>
            <a:pPr algn="just" eaLnBrk="1" hangingPunct="1">
              <a:buFontTx/>
              <a:buNone/>
            </a:pPr>
            <a:r>
              <a:rPr lang="cs-CZ" sz="1800" smtClean="0">
                <a:latin typeface="Arial" charset="0"/>
                <a:cs typeface="Times New Roman" pitchFamily="16" charset="0"/>
              </a:rPr>
              <a:t>v = 0,2 rok</a:t>
            </a:r>
            <a:r>
              <a:rPr lang="cs-CZ" sz="1800" baseline="3000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smtClean="0">
                <a:latin typeface="Arial" charset="0"/>
              </a:rPr>
              <a:t>	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p = 0,3</a:t>
            </a:r>
            <a:r>
              <a:rPr lang="cs-CZ" sz="1800" smtClean="0">
                <a:latin typeface="Arial" charset="0"/>
              </a:rPr>
              <a:t>			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d = 1 rok</a:t>
            </a:r>
            <a:r>
              <a:rPr lang="cs-CZ" sz="1800" baseline="30000" smtClean="0">
                <a:latin typeface="Arial" charset="0"/>
                <a:cs typeface="Times New Roman" pitchFamily="16" charset="0"/>
              </a:rPr>
              <a:t>-1</a:t>
            </a:r>
            <a:endParaRPr lang="cs-CZ" sz="1800" smtClean="0">
              <a:latin typeface="Arial" charset="0"/>
              <a:cs typeface="Times New Roman" pitchFamily="16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cs-CZ" sz="1800" smtClean="0">
                <a:latin typeface="Arial" charset="0"/>
                <a:cs typeface="Times New Roman" pitchFamily="16" charset="0"/>
              </a:rPr>
              <a:t>a p</a:t>
            </a:r>
            <a:r>
              <a:rPr lang="cs-CZ" sz="1800" smtClean="0">
                <a:latin typeface="Arial" charset="0"/>
              </a:rPr>
              <a:t>ř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edpokládané po</a:t>
            </a:r>
            <a:r>
              <a:rPr lang="cs-CZ" sz="1800" smtClean="0">
                <a:latin typeface="Arial" charset="0"/>
              </a:rPr>
              <a:t>č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áte</a:t>
            </a:r>
            <a:r>
              <a:rPr lang="cs-CZ" sz="1800" smtClean="0">
                <a:latin typeface="Arial" charset="0"/>
              </a:rPr>
              <a:t>č</a:t>
            </a:r>
            <a:r>
              <a:rPr lang="cs-CZ" sz="1800" smtClean="0">
                <a:latin typeface="Arial" charset="0"/>
                <a:cs typeface="Times New Roman" pitchFamily="16" charset="0"/>
              </a:rPr>
              <a:t>ní podmínky x(0) = 100 000, y(0) = 1, a(0) = 0, z(0) = 0 a N(0) = 100 000.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mtClean="0"/>
              <a:t>Modely šíření AIDS</a:t>
            </a:r>
            <a:br>
              <a:rPr lang="cs-CZ" smtClean="0"/>
            </a:br>
            <a:r>
              <a:rPr lang="cs-CZ" sz="3600" smtClean="0"/>
              <a:t>v homosexuální populaci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3881438" y="32385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3538538" y="32432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7351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  <p:pic>
        <p:nvPicPr>
          <p:cNvPr id="57352" name="Picture 5" descr="C:\Users\MISA\Documents\ČVUT\logo_cv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Obdélník 1"/>
          <p:cNvSpPr>
            <a:spLocks noChangeArrowheads="1"/>
          </p:cNvSpPr>
          <p:nvPr/>
        </p:nvSpPr>
        <p:spPr bwMode="auto">
          <a:xfrm>
            <a:off x="827088" y="115888"/>
            <a:ext cx="6030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200">
                <a:solidFill>
                  <a:srgbClr val="FFFFFF"/>
                </a:solidFill>
                <a:latin typeface="Arial" charset="0"/>
              </a:rPr>
              <a:t>České vysoké učení technické</a:t>
            </a:r>
          </a:p>
          <a:p>
            <a:pPr algn="l"/>
            <a:r>
              <a:rPr lang="cs-CZ" sz="1200" b="1">
                <a:solidFill>
                  <a:srgbClr val="FFFFFF"/>
                </a:solidFill>
                <a:latin typeface="Arial" charset="0"/>
              </a:rPr>
              <a:t>FAKULTA ELEKTROTECHNICKÁ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3CDC75-E0CC-474E-BEC1-A660B706FF0C}" type="slidenum">
              <a:rPr lang="cs-CZ" smtClean="0">
                <a:latin typeface="Times New Roman" pitchFamily="16" charset="0"/>
              </a:rPr>
              <a:pPr/>
              <a:t>19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791200"/>
            <a:ext cx="8458200" cy="3048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600" smtClean="0">
                <a:latin typeface="Arial" charset="0"/>
              </a:rPr>
              <a:t>		       	</a:t>
            </a:r>
            <a:r>
              <a:rPr lang="cs-CZ" sz="1800" smtClean="0">
                <a:latin typeface="Arial" charset="0"/>
              </a:rPr>
              <a:t>c = 2				             c = 4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mtClean="0"/>
              <a:t>Modely šíření AIDS</a:t>
            </a:r>
            <a:br>
              <a:rPr lang="cs-CZ" smtClean="0"/>
            </a:br>
            <a:r>
              <a:rPr lang="cs-CZ" sz="3600" smtClean="0"/>
              <a:t>v homosexuální populaci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3881438" y="32385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3538538" y="32432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805113" y="16430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83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36941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819400" y="15954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83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568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  <p:pic>
        <p:nvPicPr>
          <p:cNvPr id="58380" name="Picture 5" descr="C:\Users\MISA\Documents\ČVUT\logo_cv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1" name="Obdélník 1"/>
          <p:cNvSpPr>
            <a:spLocks noChangeArrowheads="1"/>
          </p:cNvSpPr>
          <p:nvPr/>
        </p:nvSpPr>
        <p:spPr bwMode="auto">
          <a:xfrm>
            <a:off x="827088" y="115888"/>
            <a:ext cx="6030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200">
                <a:solidFill>
                  <a:srgbClr val="FFFFFF"/>
                </a:solidFill>
                <a:latin typeface="Arial" charset="0"/>
              </a:rPr>
              <a:t>České vysoké učení technické</a:t>
            </a:r>
          </a:p>
          <a:p>
            <a:pPr algn="l"/>
            <a:r>
              <a:rPr lang="cs-CZ" sz="1200" b="1">
                <a:solidFill>
                  <a:srgbClr val="FFFFFF"/>
                </a:solidFill>
                <a:latin typeface="Arial" charset="0"/>
              </a:rPr>
              <a:t>FAKULTA ELEKTROTECHNICKÁ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995936" y="119675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1475656" y="2132856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4642924" y="17728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79712" y="1628800"/>
            <a:ext cx="77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Inflow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19872" y="3573016"/>
            <a:ext cx="154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Inflow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Volume </a:t>
            </a:r>
            <a:r>
              <a:rPr lang="cs-CZ" dirty="0" err="1" smtClean="0"/>
              <a:t>Compartment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563888" y="2276872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connector </a:t>
            </a:r>
            <a:r>
              <a:rPr lang="en-US" dirty="0" err="1" smtClean="0"/>
              <a:t>VolumeFlow</a:t>
            </a:r>
            <a:endParaRPr lang="en-US" dirty="0" smtClean="0"/>
          </a:p>
          <a:p>
            <a:r>
              <a:rPr lang="en-US" dirty="0" smtClean="0"/>
              <a:t>  Real volume(  final quantity="Volume", final unit="l");</a:t>
            </a:r>
          </a:p>
          <a:p>
            <a:r>
              <a:rPr lang="en-US" dirty="0" smtClean="0"/>
              <a:t>  flow Real q(  final quantity="Flow", final unit="l/s");</a:t>
            </a:r>
          </a:p>
          <a:p>
            <a:r>
              <a:rPr lang="en-US" dirty="0" smtClean="0"/>
              <a:t>end </a:t>
            </a:r>
            <a:r>
              <a:rPr lang="en-US" dirty="0" err="1" smtClean="0"/>
              <a:t>VolumeFlow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3635896" y="4077072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equation</a:t>
            </a:r>
            <a:r>
              <a:rPr lang="cs-CZ" dirty="0" smtClean="0"/>
              <a:t> </a:t>
            </a:r>
          </a:p>
          <a:p>
            <a:r>
              <a:rPr lang="cs-CZ" dirty="0" smtClean="0"/>
              <a:t>  der(Volume) = (</a:t>
            </a:r>
            <a:r>
              <a:rPr lang="cs-CZ" dirty="0" err="1" smtClean="0"/>
              <a:t>inflow.q</a:t>
            </a:r>
            <a:r>
              <a:rPr lang="cs-CZ" dirty="0" smtClean="0"/>
              <a:t>);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inflow.volume</a:t>
            </a:r>
            <a:r>
              <a:rPr lang="cs-CZ" dirty="0" smtClean="0"/>
              <a:t> = Volume;</a:t>
            </a:r>
          </a:p>
          <a:p>
            <a:r>
              <a:rPr lang="cs-CZ" dirty="0" err="1" smtClean="0"/>
              <a:t>end</a:t>
            </a:r>
            <a:r>
              <a:rPr lang="cs-CZ" dirty="0" smtClean="0"/>
              <a:t> </a:t>
            </a:r>
            <a:r>
              <a:rPr lang="cs-CZ" dirty="0" err="1" smtClean="0"/>
              <a:t>VolumeCompartment</a:t>
            </a:r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27584" y="1988840"/>
            <a:ext cx="2520280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2788416">
            <a:off x="1894366" y="3028017"/>
            <a:ext cx="37372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2195736" y="1628800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vnoramenný trojúhelník 9"/>
          <p:cNvSpPr/>
          <p:nvPr/>
        </p:nvSpPr>
        <p:spPr>
          <a:xfrm rot="10498483">
            <a:off x="1907704" y="4509120"/>
            <a:ext cx="360040" cy="3600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2123728" y="4941168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763688" y="5733256"/>
            <a:ext cx="90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Volume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43808" y="1340768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635896" y="162880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619672" y="1124744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(žaludek)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619672" y="4293096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(plasma)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6216" y="4293096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(intersticiální tekutina)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899592" y="1556792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95536" y="134076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QIN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5536" y="16288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(pití)</a:t>
            </a:r>
            <a:endParaRPr lang="cs-CZ" dirty="0"/>
          </a:p>
        </p:txBody>
      </p:sp>
      <p:cxnSp>
        <p:nvCxnSpPr>
          <p:cNvPr id="13" name="Přímá spojovací šipka 12"/>
          <p:cNvCxnSpPr>
            <a:stCxn id="6" idx="2"/>
            <a:endCxn id="7" idx="0"/>
          </p:cNvCxnSpPr>
          <p:nvPr/>
        </p:nvCxnSpPr>
        <p:spPr>
          <a:xfrm>
            <a:off x="2483768" y="2780928"/>
            <a:ext cx="0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3347864" y="5589240"/>
            <a:ext cx="316835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3347864" y="4437112"/>
            <a:ext cx="316835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995936" y="4067780"/>
            <a:ext cx="87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(Lymfa)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851920" y="5229200"/>
            <a:ext cx="25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/>
              <a:t>t</a:t>
            </a:r>
            <a:r>
              <a:rPr lang="cs-CZ" dirty="0" err="1" smtClean="0"/>
              <a:t>ranskapilární</a:t>
            </a:r>
            <a:r>
              <a:rPr lang="cs-CZ" dirty="0" smtClean="0"/>
              <a:t> transport)</a:t>
            </a:r>
            <a:endParaRPr lang="cs-CZ" dirty="0"/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539552" y="4509120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-108520" y="4293096"/>
            <a:ext cx="67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QVIN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11560" y="4149080"/>
            <a:ext cx="10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(infúze…)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0" y="486916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QMWP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04056" y="4725144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(</a:t>
            </a:r>
            <a:r>
              <a:rPr lang="cs-CZ" dirty="0" err="1" smtClean="0"/>
              <a:t>metabol</a:t>
            </a:r>
            <a:r>
              <a:rPr lang="cs-CZ" dirty="0" smtClean="0"/>
              <a:t>. voda)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23528" y="5733256"/>
            <a:ext cx="138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(odpařováni)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0" y="537321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QIWL</a:t>
            </a:r>
            <a:endParaRPr lang="cs-CZ" dirty="0"/>
          </a:p>
        </p:txBody>
      </p:sp>
      <p:cxnSp>
        <p:nvCxnSpPr>
          <p:cNvPr id="35" name="Přímá spojovací šipka 34"/>
          <p:cNvCxnSpPr/>
          <p:nvPr/>
        </p:nvCxnSpPr>
        <p:spPr>
          <a:xfrm>
            <a:off x="827584" y="5085184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flipH="1" flipV="1">
            <a:off x="700833" y="5585041"/>
            <a:ext cx="918839" cy="41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>
            <a:off x="2483768" y="594928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2267744" y="6488668"/>
            <a:ext cx="69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QWU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411760" y="6093296"/>
            <a:ext cx="10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(diuréza)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40770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QLF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4572000" y="558924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QCFR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483768" y="3284984"/>
            <a:ext cx="14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(vstřebávání)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483768" y="3573016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QVVIN</a:t>
            </a:r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267744" y="530120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VP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2123728" y="141277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VIN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236296" y="544522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4914" t="9344" r="13692" b="6047"/>
          <a:stretch>
            <a:fillRect/>
          </a:stretch>
        </p:blipFill>
        <p:spPr bwMode="auto">
          <a:xfrm>
            <a:off x="1115616" y="0"/>
            <a:ext cx="7596336" cy="68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ný popisek 7"/>
          <p:cNvSpPr/>
          <p:nvPr/>
        </p:nvSpPr>
        <p:spPr>
          <a:xfrm>
            <a:off x="-180528" y="764704"/>
            <a:ext cx="1512168" cy="720080"/>
          </a:xfrm>
          <a:prstGeom prst="wedgeEllipseCallout">
            <a:avLst>
              <a:gd name="adj1" fmla="val 96677"/>
              <a:gd name="adj2" fmla="val -493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Pití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0" y="1988840"/>
            <a:ext cx="1512168" cy="720080"/>
          </a:xfrm>
          <a:prstGeom prst="wedgeEllipseCallout">
            <a:avLst>
              <a:gd name="adj1" fmla="val 91887"/>
              <a:gd name="adj2" fmla="val -1545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Infúze</a:t>
            </a:r>
            <a:endParaRPr lang="cs-CZ" dirty="0"/>
          </a:p>
        </p:txBody>
      </p:sp>
      <p:sp>
        <p:nvSpPr>
          <p:cNvPr id="10" name="Oválný popisek 9"/>
          <p:cNvSpPr/>
          <p:nvPr/>
        </p:nvSpPr>
        <p:spPr>
          <a:xfrm>
            <a:off x="0" y="2996952"/>
            <a:ext cx="1907704" cy="1008112"/>
          </a:xfrm>
          <a:prstGeom prst="wedgeEllipseCallout">
            <a:avLst>
              <a:gd name="adj1" fmla="val 69042"/>
              <a:gd name="adj2" fmla="val -4149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Metabolická tvorba vody</a:t>
            </a:r>
            <a:endParaRPr lang="cs-CZ" dirty="0"/>
          </a:p>
        </p:txBody>
      </p:sp>
      <p:sp>
        <p:nvSpPr>
          <p:cNvPr id="11" name="Oválný popisek 10"/>
          <p:cNvSpPr/>
          <p:nvPr/>
        </p:nvSpPr>
        <p:spPr>
          <a:xfrm>
            <a:off x="107504" y="4149080"/>
            <a:ext cx="1872208" cy="1008112"/>
          </a:xfrm>
          <a:prstGeom prst="wedgeEllipseCallout">
            <a:avLst>
              <a:gd name="adj1" fmla="val 62128"/>
              <a:gd name="adj2" fmla="val -6304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Odpařování</a:t>
            </a:r>
            <a:endParaRPr lang="cs-CZ" dirty="0"/>
          </a:p>
        </p:txBody>
      </p:sp>
      <p:sp>
        <p:nvSpPr>
          <p:cNvPr id="12" name="Oválný popisek 11"/>
          <p:cNvSpPr/>
          <p:nvPr/>
        </p:nvSpPr>
        <p:spPr>
          <a:xfrm>
            <a:off x="899592" y="1340768"/>
            <a:ext cx="1944216" cy="720080"/>
          </a:xfrm>
          <a:prstGeom prst="wedgeEllipseCallout">
            <a:avLst>
              <a:gd name="adj1" fmla="val 78649"/>
              <a:gd name="adj2" fmla="val 4867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Vstřebávání</a:t>
            </a:r>
            <a:endParaRPr lang="cs-CZ" dirty="0"/>
          </a:p>
        </p:txBody>
      </p:sp>
      <p:sp>
        <p:nvSpPr>
          <p:cNvPr id="13" name="Oválný popisek 12"/>
          <p:cNvSpPr/>
          <p:nvPr/>
        </p:nvSpPr>
        <p:spPr>
          <a:xfrm>
            <a:off x="3491880" y="5589240"/>
            <a:ext cx="2304256" cy="1008112"/>
          </a:xfrm>
          <a:prstGeom prst="wedgeEllipseCallout">
            <a:avLst>
              <a:gd name="adj1" fmla="val 25800"/>
              <a:gd name="adj2" fmla="val -2336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Transkapilární</a:t>
            </a:r>
            <a:r>
              <a:rPr lang="cs-CZ" dirty="0" smtClean="0"/>
              <a:t> transport</a:t>
            </a:r>
            <a:endParaRPr lang="cs-CZ" dirty="0"/>
          </a:p>
        </p:txBody>
      </p:sp>
      <p:sp>
        <p:nvSpPr>
          <p:cNvPr id="14" name="Oválný popisek 13"/>
          <p:cNvSpPr/>
          <p:nvPr/>
        </p:nvSpPr>
        <p:spPr>
          <a:xfrm>
            <a:off x="4644008" y="1628800"/>
            <a:ext cx="2304256" cy="1008112"/>
          </a:xfrm>
          <a:prstGeom prst="wedgeEllipseCallout">
            <a:avLst>
              <a:gd name="adj1" fmla="val -9561"/>
              <a:gd name="adj2" fmla="val -10435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lymfy</a:t>
            </a:r>
            <a:endParaRPr lang="cs-CZ" dirty="0"/>
          </a:p>
        </p:txBody>
      </p:sp>
      <p:sp>
        <p:nvSpPr>
          <p:cNvPr id="15" name="Oválný popisek 14"/>
          <p:cNvSpPr/>
          <p:nvPr/>
        </p:nvSpPr>
        <p:spPr>
          <a:xfrm>
            <a:off x="6839744" y="4941168"/>
            <a:ext cx="2304256" cy="1008112"/>
          </a:xfrm>
          <a:prstGeom prst="wedgeEllipseCallout">
            <a:avLst>
              <a:gd name="adj1" fmla="val 6155"/>
              <a:gd name="adj2" fmla="val -1744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Diuréza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Concentration</a:t>
            </a:r>
            <a:r>
              <a:rPr lang="cs-CZ" dirty="0" smtClean="0"/>
              <a:t> </a:t>
            </a:r>
            <a:r>
              <a:rPr lang="cs-CZ" dirty="0" err="1" smtClean="0"/>
              <a:t>Compartment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915816" y="2204864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connector </a:t>
            </a:r>
            <a:r>
              <a:rPr lang="en-US" dirty="0" err="1" smtClean="0"/>
              <a:t>ConcentrationFlow</a:t>
            </a:r>
            <a:r>
              <a:rPr lang="en-US" dirty="0" smtClean="0"/>
              <a:t> "Concentration and Solute flow"</a:t>
            </a:r>
          </a:p>
          <a:p>
            <a:r>
              <a:rPr lang="en-US" dirty="0" smtClean="0"/>
              <a:t>  Concentration </a:t>
            </a:r>
            <a:r>
              <a:rPr lang="en-US" dirty="0" err="1" smtClean="0"/>
              <a:t>conc</a:t>
            </a:r>
            <a:r>
              <a:rPr lang="en-US" dirty="0" smtClean="0"/>
              <a:t>;</a:t>
            </a:r>
          </a:p>
          <a:p>
            <a:r>
              <a:rPr lang="en-US" dirty="0" smtClean="0"/>
              <a:t>  flow </a:t>
            </a:r>
            <a:r>
              <a:rPr lang="en-US" dirty="0" err="1" smtClean="0"/>
              <a:t>SoluteFlow</a:t>
            </a:r>
            <a:r>
              <a:rPr lang="en-US" dirty="0" smtClean="0"/>
              <a:t> q;</a:t>
            </a:r>
          </a:p>
          <a:p>
            <a:r>
              <a:rPr lang="en-US" dirty="0" smtClean="0"/>
              <a:t>end </a:t>
            </a:r>
            <a:r>
              <a:rPr lang="en-US" dirty="0" err="1" smtClean="0"/>
              <a:t>ConcentrationFlow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655168" y="508518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equation</a:t>
            </a:r>
            <a:r>
              <a:rPr lang="cs-CZ" dirty="0" smtClean="0"/>
              <a:t> 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SoluteConc</a:t>
            </a:r>
            <a:r>
              <a:rPr lang="cs-CZ" dirty="0" smtClean="0"/>
              <a:t>=q_</a:t>
            </a:r>
            <a:r>
              <a:rPr lang="cs-CZ" dirty="0" err="1" smtClean="0"/>
              <a:t>out.conc</a:t>
            </a:r>
            <a:r>
              <a:rPr lang="cs-CZ" dirty="0" smtClean="0"/>
              <a:t>;</a:t>
            </a:r>
          </a:p>
          <a:p>
            <a:r>
              <a:rPr lang="cs-CZ" dirty="0" smtClean="0"/>
              <a:t>  q_</a:t>
            </a:r>
            <a:r>
              <a:rPr lang="cs-CZ" dirty="0" err="1" smtClean="0"/>
              <a:t>out.conc</a:t>
            </a:r>
            <a:r>
              <a:rPr lang="cs-CZ" dirty="0" smtClean="0"/>
              <a:t>*</a:t>
            </a:r>
            <a:r>
              <a:rPr lang="cs-CZ" dirty="0" err="1" smtClean="0"/>
              <a:t>SolventVolume</a:t>
            </a:r>
            <a:r>
              <a:rPr lang="cs-CZ" dirty="0" smtClean="0"/>
              <a:t> = </a:t>
            </a:r>
            <a:r>
              <a:rPr lang="cs-CZ" dirty="0" err="1" smtClean="0"/>
              <a:t>SoluteMass</a:t>
            </a:r>
            <a:r>
              <a:rPr lang="cs-CZ" dirty="0" smtClean="0"/>
              <a:t>;</a:t>
            </a:r>
          </a:p>
          <a:p>
            <a:r>
              <a:rPr lang="cs-CZ" dirty="0" smtClean="0"/>
              <a:t>  der(</a:t>
            </a:r>
            <a:r>
              <a:rPr lang="cs-CZ" dirty="0" err="1" smtClean="0"/>
              <a:t>SoluteMass</a:t>
            </a:r>
            <a:r>
              <a:rPr lang="cs-CZ" dirty="0" smtClean="0"/>
              <a:t>) = q_</a:t>
            </a:r>
            <a:r>
              <a:rPr lang="cs-CZ" dirty="0" err="1" smtClean="0"/>
              <a:t>out.q</a:t>
            </a:r>
            <a:r>
              <a:rPr lang="cs-CZ" dirty="0" smtClean="0"/>
              <a:t>;</a:t>
            </a:r>
          </a:p>
          <a:p>
            <a:r>
              <a:rPr lang="cs-CZ" dirty="0" err="1" smtClean="0"/>
              <a:t>end</a:t>
            </a:r>
            <a:r>
              <a:rPr lang="cs-CZ" dirty="0" smtClean="0"/>
              <a:t> </a:t>
            </a:r>
            <a:r>
              <a:rPr lang="cs-CZ" dirty="0" err="1" smtClean="0"/>
              <a:t>ConcentrationCompartment</a:t>
            </a:r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1520" y="1988840"/>
            <a:ext cx="2520280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2788416">
            <a:off x="1318302" y="3028017"/>
            <a:ext cx="37372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1763688" y="1628800"/>
            <a:ext cx="122413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vnoramenný trojúhelník 9"/>
          <p:cNvSpPr/>
          <p:nvPr/>
        </p:nvSpPr>
        <p:spPr>
          <a:xfrm rot="10498483">
            <a:off x="1331640" y="4509120"/>
            <a:ext cx="360040" cy="3600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611560" y="4797152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0" y="6021288"/>
            <a:ext cx="12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SoluteMass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43808" y="1340768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635896" y="162880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vnoramenný trojúhelník 17"/>
          <p:cNvSpPr/>
          <p:nvPr/>
        </p:nvSpPr>
        <p:spPr>
          <a:xfrm rot="5400000">
            <a:off x="2570853" y="3948133"/>
            <a:ext cx="360040" cy="3600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059832" y="3861048"/>
            <a:ext cx="12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SoluteConc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Šipka doprava 18"/>
          <p:cNvSpPr/>
          <p:nvPr/>
        </p:nvSpPr>
        <p:spPr>
          <a:xfrm>
            <a:off x="6795417" y="4581128"/>
            <a:ext cx="648072" cy="648072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987105" y="2420888"/>
            <a:ext cx="2880320" cy="2952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Koncentrační </a:t>
            </a:r>
            <a:r>
              <a:rPr lang="cs-CZ" dirty="0" err="1" smtClean="0"/>
              <a:t>kompartment</a:t>
            </a:r>
            <a:endParaRPr lang="cs-CZ" dirty="0"/>
          </a:p>
        </p:txBody>
      </p:sp>
      <p:sp>
        <p:nvSpPr>
          <p:cNvPr id="13" name="Ohnutá šipka 12"/>
          <p:cNvSpPr/>
          <p:nvPr/>
        </p:nvSpPr>
        <p:spPr>
          <a:xfrm rot="5400000">
            <a:off x="6651401" y="5373216"/>
            <a:ext cx="2016224" cy="864096"/>
          </a:xfrm>
          <a:prstGeom prst="ben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Šipka ve tvaru U 17"/>
          <p:cNvSpPr/>
          <p:nvPr/>
        </p:nvSpPr>
        <p:spPr>
          <a:xfrm flipH="1">
            <a:off x="5643289" y="1340768"/>
            <a:ext cx="1926150" cy="3456384"/>
          </a:xfrm>
          <a:prstGeom prst="uturnArrow">
            <a:avLst>
              <a:gd name="adj1" fmla="val 17253"/>
              <a:gd name="adj2" fmla="val 25000"/>
              <a:gd name="adj3" fmla="val 25000"/>
              <a:gd name="adj4" fmla="val 43750"/>
              <a:gd name="adj5" fmla="val 339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95536" y="2492896"/>
            <a:ext cx="145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</a:t>
            </a:r>
            <a:r>
              <a:rPr lang="cs-CZ" dirty="0" smtClean="0"/>
              <a:t> -  Množství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95536" y="2060848"/>
            <a:ext cx="217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– distribuční objem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587505" y="3140968"/>
            <a:ext cx="11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Clearance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65396" y="5949280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Fout</a:t>
            </a:r>
            <a:r>
              <a:rPr lang="cs-CZ" dirty="0" smtClean="0"/>
              <a:t> – exkrece látky 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5536" y="4365104"/>
            <a:ext cx="25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Fout</a:t>
            </a:r>
            <a:r>
              <a:rPr lang="cs-CZ" dirty="0" smtClean="0"/>
              <a:t>(t)=C(t)*</a:t>
            </a:r>
            <a:r>
              <a:rPr lang="cs-CZ" dirty="0" err="1" smtClean="0"/>
              <a:t>Clearance</a:t>
            </a:r>
            <a:r>
              <a:rPr lang="cs-CZ" dirty="0" smtClean="0"/>
              <a:t>(t)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95536" y="2924944"/>
            <a:ext cx="21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 -  Koncentrace látky</a:t>
            </a:r>
            <a:endParaRPr lang="cs-CZ" dirty="0"/>
          </a:p>
        </p:txBody>
      </p:sp>
      <p:sp>
        <p:nvSpPr>
          <p:cNvPr id="28" name="Zaoblený obdélník 27"/>
          <p:cNvSpPr/>
          <p:nvPr/>
        </p:nvSpPr>
        <p:spPr>
          <a:xfrm>
            <a:off x="1835696" y="404664"/>
            <a:ext cx="1440160" cy="136815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hnutá šipka 28"/>
          <p:cNvSpPr/>
          <p:nvPr/>
        </p:nvSpPr>
        <p:spPr>
          <a:xfrm rot="5400000">
            <a:off x="3455876" y="1232756"/>
            <a:ext cx="720080" cy="1080120"/>
          </a:xfrm>
          <a:prstGeom prst="ben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3851920" y="0"/>
            <a:ext cx="280831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Fout</a:t>
            </a:r>
            <a:r>
              <a:rPr lang="cs-CZ" dirty="0" smtClean="0"/>
              <a:t>(t)=M(t)*k</a:t>
            </a:r>
            <a:endParaRPr lang="cs-CZ" dirty="0"/>
          </a:p>
        </p:txBody>
      </p:sp>
      <p:grpSp>
        <p:nvGrpSpPr>
          <p:cNvPr id="31" name="Skupina 10"/>
          <p:cNvGrpSpPr/>
          <p:nvPr/>
        </p:nvGrpSpPr>
        <p:grpSpPr>
          <a:xfrm>
            <a:off x="3563888" y="1124744"/>
            <a:ext cx="360040" cy="576064"/>
            <a:chOff x="3491880" y="4437112"/>
            <a:chExt cx="360040" cy="576064"/>
          </a:xfrm>
        </p:grpSpPr>
        <p:sp>
          <p:nvSpPr>
            <p:cNvPr id="32" name="Rovnoramenný trojúhelník 3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Rovnoramenný trojúhelník 3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Volný tvar 40"/>
          <p:cNvSpPr/>
          <p:nvPr/>
        </p:nvSpPr>
        <p:spPr>
          <a:xfrm>
            <a:off x="2740891" y="129309"/>
            <a:ext cx="1152236" cy="258618"/>
          </a:xfrm>
          <a:custGeom>
            <a:avLst/>
            <a:gdLst>
              <a:gd name="connsiteX0" fmla="*/ 71582 w 1152236"/>
              <a:gd name="connsiteY0" fmla="*/ 258618 h 258618"/>
              <a:gd name="connsiteX1" fmla="*/ 57727 w 1152236"/>
              <a:gd name="connsiteY1" fmla="*/ 50800 h 258618"/>
              <a:gd name="connsiteX2" fmla="*/ 417945 w 1152236"/>
              <a:gd name="connsiteY2" fmla="*/ 9236 h 258618"/>
              <a:gd name="connsiteX3" fmla="*/ 1152236 w 1152236"/>
              <a:gd name="connsiteY3" fmla="*/ 106218 h 25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236" h="258618">
                <a:moveTo>
                  <a:pt x="71582" y="258618"/>
                </a:moveTo>
                <a:cubicBezTo>
                  <a:pt x="35791" y="175491"/>
                  <a:pt x="0" y="92364"/>
                  <a:pt x="57727" y="50800"/>
                </a:cubicBezTo>
                <a:cubicBezTo>
                  <a:pt x="115454" y="9236"/>
                  <a:pt x="235527" y="0"/>
                  <a:pt x="417945" y="9236"/>
                </a:cubicBezTo>
                <a:cubicBezTo>
                  <a:pt x="600363" y="18472"/>
                  <a:pt x="876299" y="62345"/>
                  <a:pt x="1152236" y="10621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olný tvar 42"/>
          <p:cNvSpPr/>
          <p:nvPr/>
        </p:nvSpPr>
        <p:spPr>
          <a:xfrm>
            <a:off x="3558309" y="637309"/>
            <a:ext cx="1699492" cy="487435"/>
          </a:xfrm>
          <a:custGeom>
            <a:avLst/>
            <a:gdLst>
              <a:gd name="connsiteX0" fmla="*/ 1512455 w 1699492"/>
              <a:gd name="connsiteY0" fmla="*/ 0 h 512618"/>
              <a:gd name="connsiteX1" fmla="*/ 1484746 w 1699492"/>
              <a:gd name="connsiteY1" fmla="*/ 304800 h 512618"/>
              <a:gd name="connsiteX2" fmla="*/ 223982 w 1699492"/>
              <a:gd name="connsiteY2" fmla="*/ 207818 h 512618"/>
              <a:gd name="connsiteX3" fmla="*/ 140855 w 1699492"/>
              <a:gd name="connsiteY3" fmla="*/ 512618 h 512618"/>
              <a:gd name="connsiteX4" fmla="*/ 140855 w 1699492"/>
              <a:gd name="connsiteY4" fmla="*/ 512618 h 5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492" h="512618">
                <a:moveTo>
                  <a:pt x="1512455" y="0"/>
                </a:moveTo>
                <a:cubicBezTo>
                  <a:pt x="1605973" y="135082"/>
                  <a:pt x="1699492" y="270164"/>
                  <a:pt x="1484746" y="304800"/>
                </a:cubicBezTo>
                <a:cubicBezTo>
                  <a:pt x="1270001" y="339436"/>
                  <a:pt x="447964" y="173182"/>
                  <a:pt x="223982" y="207818"/>
                </a:cubicBezTo>
                <a:cubicBezTo>
                  <a:pt x="0" y="242454"/>
                  <a:pt x="140855" y="512618"/>
                  <a:pt x="140855" y="512618"/>
                </a:cubicBezTo>
                <a:lnTo>
                  <a:pt x="140855" y="512618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419913" y="4797152"/>
            <a:ext cx="170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Fout</a:t>
            </a:r>
            <a:r>
              <a:rPr lang="cs-CZ" dirty="0" smtClean="0"/>
              <a:t>(t</a:t>
            </a:r>
            <a:r>
              <a:rPr lang="cs-CZ" dirty="0" smtClean="0"/>
              <a:t>)=m(t</a:t>
            </a:r>
            <a:r>
              <a:rPr lang="cs-CZ" dirty="0" smtClean="0"/>
              <a:t>)*</a:t>
            </a:r>
            <a:r>
              <a:rPr lang="cs-CZ" dirty="0" smtClean="0"/>
              <a:t>k</a:t>
            </a:r>
            <a:endParaRPr lang="cs-CZ" dirty="0" smtClean="0"/>
          </a:p>
        </p:txBody>
      </p:sp>
      <p:sp>
        <p:nvSpPr>
          <p:cNvPr id="46" name="TextovéPole 45"/>
          <p:cNvSpPr txBox="1"/>
          <p:nvPr/>
        </p:nvSpPr>
        <p:spPr>
          <a:xfrm>
            <a:off x="467544" y="52292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r>
              <a:rPr lang="cs-CZ" dirty="0" smtClean="0"/>
              <a:t>(t)*</a:t>
            </a:r>
            <a:r>
              <a:rPr lang="cs-CZ" dirty="0" err="1" smtClean="0"/>
              <a:t>Clearance</a:t>
            </a:r>
            <a:r>
              <a:rPr lang="cs-CZ" dirty="0" smtClean="0"/>
              <a:t>=m(t</a:t>
            </a:r>
            <a:r>
              <a:rPr lang="cs-CZ" dirty="0" smtClean="0"/>
              <a:t>)*</a:t>
            </a:r>
            <a:r>
              <a:rPr lang="cs-CZ" dirty="0" smtClean="0"/>
              <a:t>k</a:t>
            </a:r>
            <a:endParaRPr lang="cs-CZ" dirty="0" smtClean="0"/>
          </a:p>
        </p:txBody>
      </p:sp>
      <p:sp>
        <p:nvSpPr>
          <p:cNvPr id="47" name="TextovéPole 46"/>
          <p:cNvSpPr txBox="1"/>
          <p:nvPr/>
        </p:nvSpPr>
        <p:spPr>
          <a:xfrm>
            <a:off x="323528" y="33477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 = m/V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67544" y="56519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</a:t>
            </a:r>
            <a:r>
              <a:rPr lang="cs-CZ" dirty="0" smtClean="0"/>
              <a:t>(t)*</a:t>
            </a:r>
            <a:r>
              <a:rPr lang="cs-CZ" dirty="0" err="1" smtClean="0"/>
              <a:t>Clearance</a:t>
            </a:r>
            <a:r>
              <a:rPr lang="cs-CZ" dirty="0" smtClean="0"/>
              <a:t>/V=m(t</a:t>
            </a:r>
            <a:r>
              <a:rPr lang="cs-CZ" dirty="0" smtClean="0"/>
              <a:t>)*</a:t>
            </a:r>
            <a:r>
              <a:rPr lang="cs-CZ" dirty="0" smtClean="0"/>
              <a:t>k</a:t>
            </a:r>
            <a:endParaRPr lang="cs-CZ" dirty="0" smtClean="0"/>
          </a:p>
        </p:txBody>
      </p:sp>
      <p:sp>
        <p:nvSpPr>
          <p:cNvPr id="49" name="TextovéPole 48"/>
          <p:cNvSpPr txBox="1"/>
          <p:nvPr/>
        </p:nvSpPr>
        <p:spPr>
          <a:xfrm>
            <a:off x="467544" y="60840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Clearance</a:t>
            </a:r>
            <a:r>
              <a:rPr lang="cs-CZ" b="1" dirty="0" smtClean="0"/>
              <a:t>/V=k</a:t>
            </a:r>
            <a:endParaRPr lang="cs-CZ" b="1" dirty="0" smtClean="0"/>
          </a:p>
        </p:txBody>
      </p:sp>
      <p:sp>
        <p:nvSpPr>
          <p:cNvPr id="50" name="TextovéPole 49"/>
          <p:cNvSpPr txBox="1"/>
          <p:nvPr/>
        </p:nvSpPr>
        <p:spPr>
          <a:xfrm>
            <a:off x="4211960" y="1340768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Fout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13" grpId="0" animBg="1"/>
      <p:bldP spid="18" grpId="0" animBg="1"/>
      <p:bldP spid="20" grpId="0"/>
      <p:bldP spid="22" grpId="0"/>
      <p:bldP spid="23" grpId="0"/>
      <p:bldP spid="24" grpId="0"/>
      <p:bldP spid="25" grpId="0"/>
      <p:bldP spid="26" grpId="0"/>
      <p:bldP spid="44" grpId="0"/>
      <p:bldP spid="46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987824" y="2204864"/>
            <a:ext cx="2880320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ExtracellularGlucose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683568" y="3573016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3528" y="3645024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InputGlucose</a:t>
            </a:r>
            <a:endParaRPr lang="cs-CZ" dirty="0"/>
          </a:p>
        </p:txBody>
      </p:sp>
      <p:cxnSp>
        <p:nvCxnSpPr>
          <p:cNvPr id="39" name="Přímá spojovací šipka 38"/>
          <p:cNvCxnSpPr/>
          <p:nvPr/>
        </p:nvCxnSpPr>
        <p:spPr>
          <a:xfrm>
            <a:off x="5868144" y="4365104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6156176" y="4437112"/>
            <a:ext cx="179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ExcretionGlucose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364088" y="404664"/>
            <a:ext cx="188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UtilisationGlucose</a:t>
            </a:r>
            <a:endParaRPr lang="cs-CZ" dirty="0"/>
          </a:p>
        </p:txBody>
      </p:sp>
      <p:cxnSp>
        <p:nvCxnSpPr>
          <p:cNvPr id="45" name="Pravoúhlá spojovací čára 44"/>
          <p:cNvCxnSpPr>
            <a:stCxn id="6" idx="0"/>
          </p:cNvCxnSpPr>
          <p:nvPr/>
        </p:nvCxnSpPr>
        <p:spPr>
          <a:xfrm rot="5400000" flipH="1" flipV="1">
            <a:off x="5364088" y="-99392"/>
            <a:ext cx="1368152" cy="324036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l="27420" t="10813" r="6514" b="5914"/>
          <a:stretch>
            <a:fillRect/>
          </a:stretch>
        </p:blipFill>
        <p:spPr bwMode="auto">
          <a:xfrm>
            <a:off x="683568" y="0"/>
            <a:ext cx="7956376" cy="68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1115616" y="0"/>
            <a:ext cx="2376264" cy="1008112"/>
          </a:xfrm>
          <a:prstGeom prst="wedgeEllipseCallout">
            <a:avLst>
              <a:gd name="adj1" fmla="val 111754"/>
              <a:gd name="adj2" fmla="val 21337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Tvorba inzulinu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>
          <a:xfrm>
            <a:off x="6767736" y="0"/>
            <a:ext cx="2376264" cy="692696"/>
          </a:xfrm>
          <a:prstGeom prst="wedgeEllipseCallout">
            <a:avLst>
              <a:gd name="adj1" fmla="val -48913"/>
              <a:gd name="adj2" fmla="val 5639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Externí inzulin</a:t>
            </a:r>
            <a:endParaRPr lang="cs-CZ" dirty="0"/>
          </a:p>
        </p:txBody>
      </p:sp>
      <p:sp>
        <p:nvSpPr>
          <p:cNvPr id="8" name="Oválný popisek 7"/>
          <p:cNvSpPr/>
          <p:nvPr/>
        </p:nvSpPr>
        <p:spPr>
          <a:xfrm>
            <a:off x="7308304" y="4581128"/>
            <a:ext cx="1944216" cy="864096"/>
          </a:xfrm>
          <a:prstGeom prst="wedgeEllipseCallout">
            <a:avLst>
              <a:gd name="adj1" fmla="val -57244"/>
              <a:gd name="adj2" fmla="val -592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Renální exkrece glukózy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6516216" y="2996952"/>
            <a:ext cx="2627784" cy="864096"/>
          </a:xfrm>
          <a:prstGeom prst="wedgeEllipseCallout">
            <a:avLst>
              <a:gd name="adj1" fmla="val -57244"/>
              <a:gd name="adj2" fmla="val -592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glukózy do buněk</a:t>
            </a:r>
            <a:endParaRPr lang="cs-CZ" dirty="0"/>
          </a:p>
        </p:txBody>
      </p:sp>
      <p:sp>
        <p:nvSpPr>
          <p:cNvPr id="10" name="Oválný popisek 9"/>
          <p:cNvSpPr/>
          <p:nvPr/>
        </p:nvSpPr>
        <p:spPr>
          <a:xfrm>
            <a:off x="7020272" y="1052736"/>
            <a:ext cx="2627784" cy="864096"/>
          </a:xfrm>
          <a:prstGeom prst="wedgeEllipseCallout">
            <a:avLst>
              <a:gd name="adj1" fmla="val -30026"/>
              <a:gd name="adj2" fmla="val 13978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</a:t>
            </a:r>
            <a:endParaRPr lang="cs-CZ" dirty="0"/>
          </a:p>
        </p:txBody>
      </p:sp>
      <p:sp>
        <p:nvSpPr>
          <p:cNvPr id="11" name="Oválný popisek 10"/>
          <p:cNvSpPr/>
          <p:nvPr/>
        </p:nvSpPr>
        <p:spPr>
          <a:xfrm>
            <a:off x="0" y="5993904"/>
            <a:ext cx="2627784" cy="864096"/>
          </a:xfrm>
          <a:prstGeom prst="wedgeEllipseCallout">
            <a:avLst>
              <a:gd name="adj1" fmla="val 69198"/>
              <a:gd name="adj2" fmla="val -676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glukózy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3789040"/>
            <a:ext cx="2448272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ExtracellularPotassium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059832" y="476672"/>
            <a:ext cx="2448272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IntracellularPotassium</a:t>
            </a:r>
            <a:endParaRPr lang="cs-CZ" dirty="0"/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5580112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/>
          <p:nvPr/>
        </p:nvCxnSpPr>
        <p:spPr>
          <a:xfrm>
            <a:off x="827584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 flipV="1">
            <a:off x="3419872" y="2708920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4932040" y="2708920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475656" y="450912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YKIN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4509120"/>
            <a:ext cx="5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YKU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99792" y="31409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YKHI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04048" y="3068960"/>
            <a:ext cx="6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YKGL</a:t>
            </a:r>
            <a:endParaRPr lang="cs-CZ" dirty="0"/>
          </a:p>
        </p:txBody>
      </p:sp>
      <p:sp>
        <p:nvSpPr>
          <p:cNvPr id="14" name="Oválný popisek 13"/>
          <p:cNvSpPr/>
          <p:nvPr/>
        </p:nvSpPr>
        <p:spPr>
          <a:xfrm>
            <a:off x="0" y="2852936"/>
            <a:ext cx="2376264" cy="1008112"/>
          </a:xfrm>
          <a:prstGeom prst="wedgeEllipseCallout">
            <a:avLst>
              <a:gd name="adj1" fmla="val 9266"/>
              <a:gd name="adj2" fmla="val 15320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draslíku</a:t>
            </a:r>
            <a:endParaRPr lang="cs-CZ" dirty="0"/>
          </a:p>
        </p:txBody>
      </p:sp>
      <p:sp>
        <p:nvSpPr>
          <p:cNvPr id="15" name="Oválný popisek 14"/>
          <p:cNvSpPr/>
          <p:nvPr/>
        </p:nvSpPr>
        <p:spPr>
          <a:xfrm>
            <a:off x="7092280" y="5661248"/>
            <a:ext cx="2088232" cy="936104"/>
          </a:xfrm>
          <a:prstGeom prst="wedgeEllipseCallout">
            <a:avLst>
              <a:gd name="adj1" fmla="val -37294"/>
              <a:gd name="adj2" fmla="val -1289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draslíku v ledvinách</a:t>
            </a:r>
            <a:endParaRPr lang="cs-CZ" dirty="0"/>
          </a:p>
        </p:txBody>
      </p:sp>
      <p:sp>
        <p:nvSpPr>
          <p:cNvPr id="16" name="Oválný popisek 15"/>
          <p:cNvSpPr/>
          <p:nvPr/>
        </p:nvSpPr>
        <p:spPr>
          <a:xfrm>
            <a:off x="0" y="0"/>
            <a:ext cx="2088232" cy="1124744"/>
          </a:xfrm>
          <a:prstGeom prst="wedgeEllipseCallout">
            <a:avLst>
              <a:gd name="adj1" fmla="val 112280"/>
              <a:gd name="adj2" fmla="val 23327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(ovlivňovaný pH)</a:t>
            </a:r>
            <a:endParaRPr lang="cs-CZ" dirty="0"/>
          </a:p>
        </p:txBody>
      </p:sp>
      <p:sp>
        <p:nvSpPr>
          <p:cNvPr id="17" name="Oválný popisek 16"/>
          <p:cNvSpPr/>
          <p:nvPr/>
        </p:nvSpPr>
        <p:spPr>
          <a:xfrm>
            <a:off x="7055768" y="404664"/>
            <a:ext cx="2088232" cy="1124744"/>
          </a:xfrm>
          <a:prstGeom prst="wedgeEllipseCallout">
            <a:avLst>
              <a:gd name="adj1" fmla="val -150905"/>
              <a:gd name="adj2" fmla="val 19141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(společně s glukózou)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22747" t="11541" r="12970" b="11541"/>
          <a:stretch>
            <a:fillRect/>
          </a:stretch>
        </p:blipFill>
        <p:spPr bwMode="auto">
          <a:xfrm>
            <a:off x="0" y="0"/>
            <a:ext cx="8748464" cy="688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0" y="2852936"/>
            <a:ext cx="2376264" cy="1008112"/>
          </a:xfrm>
          <a:prstGeom prst="wedgeEllipseCallout">
            <a:avLst>
              <a:gd name="adj1" fmla="val 133852"/>
              <a:gd name="adj2" fmla="val 16308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draslíku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>
          <a:xfrm>
            <a:off x="7092280" y="5661248"/>
            <a:ext cx="2088232" cy="936104"/>
          </a:xfrm>
          <a:prstGeom prst="wedgeEllipseCallout">
            <a:avLst>
              <a:gd name="adj1" fmla="val -37294"/>
              <a:gd name="adj2" fmla="val -1289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draslíku v ledvinách</a:t>
            </a:r>
            <a:endParaRPr lang="cs-CZ" dirty="0"/>
          </a:p>
        </p:txBody>
      </p:sp>
      <p:sp>
        <p:nvSpPr>
          <p:cNvPr id="7" name="Oválný popisek 6"/>
          <p:cNvSpPr/>
          <p:nvPr/>
        </p:nvSpPr>
        <p:spPr>
          <a:xfrm>
            <a:off x="0" y="0"/>
            <a:ext cx="2088232" cy="1124744"/>
          </a:xfrm>
          <a:prstGeom prst="wedgeEllipseCallout">
            <a:avLst>
              <a:gd name="adj1" fmla="val 172109"/>
              <a:gd name="adj2" fmla="val 1109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(ovlivňovaný pH)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7055768" y="404664"/>
            <a:ext cx="2088232" cy="1124744"/>
          </a:xfrm>
          <a:prstGeom prst="wedgeEllipseCallout">
            <a:avLst>
              <a:gd name="adj1" fmla="val -67664"/>
              <a:gd name="adj2" fmla="val 18658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(společně s glukózou)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3789040"/>
            <a:ext cx="2448272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ExtracellularNatrium</a:t>
            </a:r>
            <a:endParaRPr lang="cs-CZ" dirty="0"/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5580112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/>
          <p:nvPr/>
        </p:nvCxnSpPr>
        <p:spPr>
          <a:xfrm>
            <a:off x="827584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 flipV="1">
            <a:off x="4283968" y="2708920"/>
            <a:ext cx="0" cy="108012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475656" y="45091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YNIN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450912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YNU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299695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YNHI</a:t>
            </a:r>
            <a:endParaRPr lang="cs-CZ" dirty="0"/>
          </a:p>
        </p:txBody>
      </p:sp>
      <p:sp>
        <p:nvSpPr>
          <p:cNvPr id="18" name="Oválný popisek 17"/>
          <p:cNvSpPr/>
          <p:nvPr/>
        </p:nvSpPr>
        <p:spPr>
          <a:xfrm>
            <a:off x="251520" y="5517232"/>
            <a:ext cx="2376264" cy="1008112"/>
          </a:xfrm>
          <a:prstGeom prst="wedgeEllipseCallout">
            <a:avLst>
              <a:gd name="adj1" fmla="val 46604"/>
              <a:gd name="adj2" fmla="val -10633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sodíku</a:t>
            </a:r>
            <a:endParaRPr lang="cs-CZ" dirty="0"/>
          </a:p>
        </p:txBody>
      </p:sp>
      <p:sp>
        <p:nvSpPr>
          <p:cNvPr id="19" name="Oválný popisek 18"/>
          <p:cNvSpPr/>
          <p:nvPr/>
        </p:nvSpPr>
        <p:spPr>
          <a:xfrm>
            <a:off x="6948264" y="1772816"/>
            <a:ext cx="2376264" cy="1008112"/>
          </a:xfrm>
          <a:prstGeom prst="wedgeEllipseCallout">
            <a:avLst>
              <a:gd name="adj1" fmla="val -44455"/>
              <a:gd name="adj2" fmla="val 271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sodíku ledvinami</a:t>
            </a:r>
            <a:endParaRPr lang="cs-CZ" dirty="0"/>
          </a:p>
        </p:txBody>
      </p:sp>
      <p:sp>
        <p:nvSpPr>
          <p:cNvPr id="20" name="Oválný popisek 19"/>
          <p:cNvSpPr/>
          <p:nvPr/>
        </p:nvSpPr>
        <p:spPr>
          <a:xfrm>
            <a:off x="5724128" y="0"/>
            <a:ext cx="2736304" cy="1628800"/>
          </a:xfrm>
          <a:prstGeom prst="wedgeEllipseCallout">
            <a:avLst>
              <a:gd name="adj1" fmla="val -101976"/>
              <a:gd name="adj2" fmla="val 1383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Výměna sodíku mezi buňkou a </a:t>
            </a:r>
            <a:r>
              <a:rPr lang="cs-CZ" dirty="0" err="1" smtClean="0"/>
              <a:t>extracelulátní</a:t>
            </a:r>
            <a:r>
              <a:rPr lang="cs-CZ" dirty="0" smtClean="0"/>
              <a:t> tekutinou za ionty H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87624" y="119675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2915816" y="1988840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1763688" y="17728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3707904" y="548680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2699792" y="188640"/>
            <a:ext cx="360040" cy="165618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247964" y="1376772"/>
            <a:ext cx="864096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419872" y="3573016"/>
            <a:ext cx="16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=-</a:t>
            </a:r>
            <a:r>
              <a:rPr lang="cs-CZ" dirty="0" err="1" smtClean="0"/>
              <a:t>Fo</a:t>
            </a:r>
            <a:r>
              <a:rPr lang="cs-CZ" dirty="0" smtClean="0"/>
              <a:t>*V1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3469" t="9889" r="15859" b="3849"/>
          <a:stretch>
            <a:fillRect/>
          </a:stretch>
        </p:blipFill>
        <p:spPr bwMode="auto">
          <a:xfrm>
            <a:off x="1043608" y="-27384"/>
            <a:ext cx="733819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álný popisek 2"/>
          <p:cNvSpPr/>
          <p:nvPr/>
        </p:nvSpPr>
        <p:spPr>
          <a:xfrm>
            <a:off x="251520" y="5517232"/>
            <a:ext cx="2376264" cy="1008112"/>
          </a:xfrm>
          <a:prstGeom prst="wedgeEllipseCallout">
            <a:avLst>
              <a:gd name="adj1" fmla="val 92323"/>
              <a:gd name="adj2" fmla="val -1566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sodíku</a:t>
            </a:r>
            <a:endParaRPr lang="cs-CZ" dirty="0"/>
          </a:p>
        </p:txBody>
      </p:sp>
      <p:sp>
        <p:nvSpPr>
          <p:cNvPr id="4" name="Oválný popisek 3"/>
          <p:cNvSpPr/>
          <p:nvPr/>
        </p:nvSpPr>
        <p:spPr>
          <a:xfrm>
            <a:off x="6948264" y="1772816"/>
            <a:ext cx="2376264" cy="1008112"/>
          </a:xfrm>
          <a:prstGeom prst="wedgeEllipseCallout">
            <a:avLst>
              <a:gd name="adj1" fmla="val -42931"/>
              <a:gd name="adj2" fmla="val 21247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sodíku ledvinami</a:t>
            </a:r>
            <a:endParaRPr lang="cs-CZ" dirty="0"/>
          </a:p>
        </p:txBody>
      </p:sp>
      <p:sp>
        <p:nvSpPr>
          <p:cNvPr id="5" name="Oválný popisek 4"/>
          <p:cNvSpPr/>
          <p:nvPr/>
        </p:nvSpPr>
        <p:spPr>
          <a:xfrm>
            <a:off x="5724128" y="0"/>
            <a:ext cx="2736304" cy="1628800"/>
          </a:xfrm>
          <a:prstGeom prst="wedgeEllipseCallout">
            <a:avLst>
              <a:gd name="adj1" fmla="val -76830"/>
              <a:gd name="adj2" fmla="val 12387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Výměna sodíku mezi buňkou a </a:t>
            </a:r>
            <a:r>
              <a:rPr lang="cs-CZ" dirty="0" err="1" smtClean="0"/>
              <a:t>extracelulátní</a:t>
            </a:r>
            <a:r>
              <a:rPr lang="cs-CZ" dirty="0" smtClean="0"/>
              <a:t> tekutinou za ionty H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87624" y="119675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2915816" y="1988840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1763688" y="17728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3707904" y="548680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2699792" y="188640"/>
            <a:ext cx="360040" cy="165618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247964" y="1376772"/>
            <a:ext cx="864096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436096" y="1268760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55776" y="4005064"/>
            <a:ext cx="1253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</a:t>
            </a:r>
            <a:r>
              <a:rPr lang="cs-CZ" dirty="0" smtClean="0"/>
              <a:t>=k1*V1</a:t>
            </a:r>
          </a:p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=-</a:t>
            </a:r>
            <a:r>
              <a:rPr lang="cs-CZ" dirty="0" err="1" smtClean="0"/>
              <a:t>Fo</a:t>
            </a:r>
            <a:endParaRPr lang="cs-CZ" dirty="0" smtClean="0"/>
          </a:p>
          <a:p>
            <a:r>
              <a:rPr lang="cs-CZ" dirty="0" smtClean="0"/>
              <a:t>dV2/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Fo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411760" y="263691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4139952" y="3429000"/>
            <a:ext cx="1944216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2987824" y="321297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4211960" y="1772816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3455876" y="1880828"/>
            <a:ext cx="576064" cy="93610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644008" y="2708920"/>
            <a:ext cx="1080120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6084168" y="263691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395536" y="1412776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10" name="Přímá spojovací šipka 9"/>
          <p:cNvCxnSpPr>
            <a:endCxn id="6" idx="1"/>
          </p:cNvCxnSpPr>
          <p:nvPr/>
        </p:nvCxnSpPr>
        <p:spPr>
          <a:xfrm flipV="1">
            <a:off x="827584" y="3465004"/>
            <a:ext cx="1584176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9" idx="4"/>
          </p:cNvCxnSpPr>
          <p:nvPr/>
        </p:nvCxnSpPr>
        <p:spPr>
          <a:xfrm>
            <a:off x="1547664" y="1988840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6660232" y="1196752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Fout</a:t>
            </a:r>
            <a:r>
              <a:rPr lang="cs-CZ" dirty="0" smtClean="0"/>
              <a:t>=k2*V1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 flipV="1">
            <a:off x="7812360" y="3356992"/>
            <a:ext cx="133164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8172400" y="1772816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8" idx="0"/>
            <a:endCxn id="20" idx="4"/>
          </p:cNvCxnSpPr>
          <p:nvPr/>
        </p:nvCxnSpPr>
        <p:spPr>
          <a:xfrm flipV="1">
            <a:off x="6948264" y="1772816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03848" y="5373216"/>
            <a:ext cx="1841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</a:t>
            </a:r>
            <a:r>
              <a:rPr lang="cs-CZ" dirty="0" smtClean="0"/>
              <a:t>=k1*V1</a:t>
            </a:r>
          </a:p>
          <a:p>
            <a:r>
              <a:rPr lang="cs-CZ" dirty="0" err="1" smtClean="0"/>
              <a:t>Fout</a:t>
            </a:r>
            <a:r>
              <a:rPr lang="cs-CZ" dirty="0" smtClean="0"/>
              <a:t>=k2*V1</a:t>
            </a:r>
          </a:p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Inflow</a:t>
            </a:r>
            <a:r>
              <a:rPr lang="cs-CZ" dirty="0" smtClean="0"/>
              <a:t>-</a:t>
            </a:r>
            <a:r>
              <a:rPr lang="cs-CZ" dirty="0" err="1" smtClean="0"/>
              <a:t>Fo</a:t>
            </a:r>
            <a:endParaRPr lang="cs-CZ" dirty="0" smtClean="0"/>
          </a:p>
          <a:p>
            <a:r>
              <a:rPr lang="cs-CZ" dirty="0" smtClean="0"/>
              <a:t>dV2/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Fout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Compartment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16016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connector </a:t>
            </a:r>
            <a:r>
              <a:rPr lang="en-US" dirty="0" err="1" smtClean="0"/>
              <a:t>MassFlowConnector</a:t>
            </a:r>
            <a:r>
              <a:rPr lang="en-US" dirty="0" smtClean="0"/>
              <a:t> "Mass flow"</a:t>
            </a:r>
          </a:p>
          <a:p>
            <a:r>
              <a:rPr lang="en-US" dirty="0" smtClean="0"/>
              <a:t>  Real </a:t>
            </a:r>
            <a:r>
              <a:rPr lang="en-US" dirty="0" err="1" smtClean="0"/>
              <a:t>massContent</a:t>
            </a:r>
            <a:r>
              <a:rPr lang="en-US" dirty="0" smtClean="0"/>
              <a:t>;</a:t>
            </a:r>
          </a:p>
          <a:p>
            <a:r>
              <a:rPr lang="en-US" dirty="0" smtClean="0"/>
              <a:t>  flow Real </a:t>
            </a:r>
            <a:r>
              <a:rPr lang="en-US" dirty="0" err="1" smtClean="0"/>
              <a:t>massFlow</a:t>
            </a:r>
            <a:r>
              <a:rPr lang="en-US" dirty="0" smtClean="0"/>
              <a:t>;</a:t>
            </a:r>
          </a:p>
          <a:p>
            <a:r>
              <a:rPr lang="en-US" dirty="0" smtClean="0"/>
              <a:t>end </a:t>
            </a:r>
            <a:r>
              <a:rPr lang="en-US" dirty="0" err="1" smtClean="0"/>
              <a:t>MassFlowConnector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3635896" y="5013176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equation</a:t>
            </a:r>
            <a:r>
              <a:rPr lang="cs-CZ" dirty="0" smtClean="0"/>
              <a:t> </a:t>
            </a:r>
          </a:p>
          <a:p>
            <a:r>
              <a:rPr lang="cs-CZ" dirty="0" smtClean="0"/>
              <a:t>  der(</a:t>
            </a:r>
            <a:r>
              <a:rPr lang="cs-CZ" dirty="0" err="1" smtClean="0"/>
              <a:t>massContent</a:t>
            </a:r>
            <a:r>
              <a:rPr lang="cs-CZ" dirty="0" smtClean="0"/>
              <a:t>) = </a:t>
            </a:r>
            <a:r>
              <a:rPr lang="cs-CZ" dirty="0" err="1" smtClean="0"/>
              <a:t>inflow.massFlow</a:t>
            </a:r>
            <a:r>
              <a:rPr lang="cs-CZ" dirty="0" smtClean="0"/>
              <a:t>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inflow.massContent</a:t>
            </a:r>
            <a:r>
              <a:rPr lang="cs-CZ" dirty="0" smtClean="0"/>
              <a:t>=</a:t>
            </a:r>
            <a:r>
              <a:rPr lang="cs-CZ" dirty="0" err="1" smtClean="0"/>
              <a:t>massContent</a:t>
            </a:r>
            <a:r>
              <a:rPr lang="cs-CZ" dirty="0" smtClean="0"/>
              <a:t>;</a:t>
            </a:r>
          </a:p>
          <a:p>
            <a:r>
              <a:rPr lang="cs-CZ" dirty="0" err="1" smtClean="0"/>
              <a:t>end</a:t>
            </a:r>
            <a:r>
              <a:rPr lang="cs-CZ" dirty="0" smtClean="0"/>
              <a:t> </a:t>
            </a:r>
            <a:r>
              <a:rPr lang="cs-CZ" dirty="0" err="1" smtClean="0"/>
              <a:t>MassCompartment</a:t>
            </a:r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27584" y="1988840"/>
            <a:ext cx="2520280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2788416">
            <a:off x="1894366" y="3028017"/>
            <a:ext cx="37372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2195736" y="1628800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vnoramenný trojúhelník 9"/>
          <p:cNvSpPr/>
          <p:nvPr/>
        </p:nvSpPr>
        <p:spPr>
          <a:xfrm rot="10498483">
            <a:off x="1907704" y="4509120"/>
            <a:ext cx="360040" cy="3600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2123728" y="4941168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763688" y="5733256"/>
            <a:ext cx="141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massContent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43808" y="1340768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635896" y="162880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1026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8" name="Picture 2" descr="File:STKF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2770380" cy="2276872"/>
          </a:xfrm>
          <a:prstGeom prst="rect">
            <a:avLst/>
          </a:prstGeom>
          <a:noFill/>
        </p:spPr>
      </p:pic>
      <p:pic>
        <p:nvPicPr>
          <p:cNvPr id="9" name="Picture 4" descr="File:StockFlow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4622914" cy="385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21506" name="Picture 2" descr="File:Simple stock and flow 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4202827" cy="1152128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788024" y="3573016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Stock</a:t>
            </a:r>
            <a:endParaRPr lang="cs-CZ" dirty="0" smtClean="0"/>
          </a:p>
          <a:p>
            <a:pPr algn="ctr"/>
            <a:r>
              <a:rPr lang="cs-CZ" dirty="0" smtClean="0"/>
              <a:t>(zásoby)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2915816" y="4005064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ovnoramenný trojúhelník 19"/>
          <p:cNvSpPr/>
          <p:nvPr/>
        </p:nvSpPr>
        <p:spPr>
          <a:xfrm rot="5400000">
            <a:off x="4482094" y="3852203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2555776" y="3789040"/>
            <a:ext cx="538681" cy="357612"/>
          </a:xfrm>
          <a:custGeom>
            <a:avLst/>
            <a:gdLst>
              <a:gd name="connsiteX0" fmla="*/ 51303 w 538681"/>
              <a:gd name="connsiteY0" fmla="*/ 173525 h 357612"/>
              <a:gd name="connsiteX1" fmla="*/ 377227 w 538681"/>
              <a:gd name="connsiteY1" fmla="*/ 336487 h 357612"/>
              <a:gd name="connsiteX2" fmla="*/ 531136 w 538681"/>
              <a:gd name="connsiteY2" fmla="*/ 46776 h 357612"/>
              <a:gd name="connsiteX3" fmla="*/ 331960 w 538681"/>
              <a:gd name="connsiteY3" fmla="*/ 64883 h 357612"/>
              <a:gd name="connsiteX4" fmla="*/ 196158 w 538681"/>
              <a:gd name="connsiteY4" fmla="*/ 55830 h 357612"/>
              <a:gd name="connsiteX5" fmla="*/ 69409 w 538681"/>
              <a:gd name="connsiteY5" fmla="*/ 19616 h 357612"/>
              <a:gd name="connsiteX6" fmla="*/ 51303 w 538681"/>
              <a:gd name="connsiteY6" fmla="*/ 173525 h 3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81" h="357612">
                <a:moveTo>
                  <a:pt x="51303" y="173525"/>
                </a:moveTo>
                <a:cubicBezTo>
                  <a:pt x="102606" y="226337"/>
                  <a:pt x="297255" y="357612"/>
                  <a:pt x="377227" y="336487"/>
                </a:cubicBezTo>
                <a:cubicBezTo>
                  <a:pt x="457199" y="315362"/>
                  <a:pt x="538681" y="92043"/>
                  <a:pt x="531136" y="46776"/>
                </a:cubicBezTo>
                <a:cubicBezTo>
                  <a:pt x="523592" y="1509"/>
                  <a:pt x="387790" y="63374"/>
                  <a:pt x="331960" y="64883"/>
                </a:cubicBezTo>
                <a:cubicBezTo>
                  <a:pt x="276130" y="66392"/>
                  <a:pt x="239916" y="63374"/>
                  <a:pt x="196158" y="55830"/>
                </a:cubicBezTo>
                <a:cubicBezTo>
                  <a:pt x="152400" y="48286"/>
                  <a:pt x="95060" y="0"/>
                  <a:pt x="69409" y="19616"/>
                </a:cubicBezTo>
                <a:cubicBezTo>
                  <a:pt x="43758" y="39232"/>
                  <a:pt x="0" y="120713"/>
                  <a:pt x="51303" y="17352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6084168" y="4005064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ovnoramenný trojúhelník 22"/>
          <p:cNvSpPr/>
          <p:nvPr/>
        </p:nvSpPr>
        <p:spPr>
          <a:xfrm rot="5400000">
            <a:off x="7650446" y="3852203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7812360" y="3933056"/>
            <a:ext cx="538681" cy="357612"/>
          </a:xfrm>
          <a:custGeom>
            <a:avLst/>
            <a:gdLst>
              <a:gd name="connsiteX0" fmla="*/ 51303 w 538681"/>
              <a:gd name="connsiteY0" fmla="*/ 173525 h 357612"/>
              <a:gd name="connsiteX1" fmla="*/ 377227 w 538681"/>
              <a:gd name="connsiteY1" fmla="*/ 336487 h 357612"/>
              <a:gd name="connsiteX2" fmla="*/ 531136 w 538681"/>
              <a:gd name="connsiteY2" fmla="*/ 46776 h 357612"/>
              <a:gd name="connsiteX3" fmla="*/ 331960 w 538681"/>
              <a:gd name="connsiteY3" fmla="*/ 64883 h 357612"/>
              <a:gd name="connsiteX4" fmla="*/ 196158 w 538681"/>
              <a:gd name="connsiteY4" fmla="*/ 55830 h 357612"/>
              <a:gd name="connsiteX5" fmla="*/ 69409 w 538681"/>
              <a:gd name="connsiteY5" fmla="*/ 19616 h 357612"/>
              <a:gd name="connsiteX6" fmla="*/ 51303 w 538681"/>
              <a:gd name="connsiteY6" fmla="*/ 173525 h 3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81" h="357612">
                <a:moveTo>
                  <a:pt x="51303" y="173525"/>
                </a:moveTo>
                <a:cubicBezTo>
                  <a:pt x="102606" y="226337"/>
                  <a:pt x="297255" y="357612"/>
                  <a:pt x="377227" y="336487"/>
                </a:cubicBezTo>
                <a:cubicBezTo>
                  <a:pt x="457199" y="315362"/>
                  <a:pt x="538681" y="92043"/>
                  <a:pt x="531136" y="46776"/>
                </a:cubicBezTo>
                <a:cubicBezTo>
                  <a:pt x="523592" y="1509"/>
                  <a:pt x="387790" y="63374"/>
                  <a:pt x="331960" y="64883"/>
                </a:cubicBezTo>
                <a:cubicBezTo>
                  <a:pt x="276130" y="66392"/>
                  <a:pt x="239916" y="63374"/>
                  <a:pt x="196158" y="55830"/>
                </a:cubicBezTo>
                <a:cubicBezTo>
                  <a:pt x="152400" y="48286"/>
                  <a:pt x="95060" y="0"/>
                  <a:pt x="69409" y="19616"/>
                </a:cubicBezTo>
                <a:cubicBezTo>
                  <a:pt x="43758" y="39232"/>
                  <a:pt x="0" y="120713"/>
                  <a:pt x="51303" y="17352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7" name="Skupina 26"/>
          <p:cNvGrpSpPr/>
          <p:nvPr/>
        </p:nvGrpSpPr>
        <p:grpSpPr>
          <a:xfrm>
            <a:off x="6732240" y="3717032"/>
            <a:ext cx="360040" cy="576064"/>
            <a:chOff x="3491880" y="4437112"/>
            <a:chExt cx="360040" cy="576064"/>
          </a:xfrm>
        </p:grpSpPr>
        <p:sp>
          <p:nvSpPr>
            <p:cNvPr id="25" name="Rovnoramenný trojúhelník 24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Rovnoramenný trojúhelník 25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3707904" y="3717032"/>
            <a:ext cx="360040" cy="576064"/>
            <a:chOff x="3491880" y="4437112"/>
            <a:chExt cx="360040" cy="576064"/>
          </a:xfrm>
        </p:grpSpPr>
        <p:sp>
          <p:nvSpPr>
            <p:cNvPr id="29" name="Rovnoramenný trojúhelník 28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6" name="Picture 4" descr="http://upload.wikimedia.org/wikipedia/commons/0/0e/SFD_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768" y="1484784"/>
            <a:ext cx="6510964" cy="4752528"/>
          </a:xfrm>
          <a:prstGeom prst="rect">
            <a:avLst/>
          </a:prstGeom>
          <a:noFill/>
        </p:spPr>
      </p:pic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641</Words>
  <Application>Microsoft Office PowerPoint</Application>
  <PresentationFormat>Předvádění na obrazovce (4:3)</PresentationFormat>
  <Paragraphs>236</Paragraphs>
  <Slides>30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Kompartment</vt:lpstr>
      <vt:lpstr>Snímek 2</vt:lpstr>
      <vt:lpstr>Snímek 3</vt:lpstr>
      <vt:lpstr>Snímek 4</vt:lpstr>
      <vt:lpstr>Snímek 5</vt:lpstr>
      <vt:lpstr>Mass Compartment</vt:lpstr>
      <vt:lpstr>Forrester Dynamics</vt:lpstr>
      <vt:lpstr>Forrester Dynamics</vt:lpstr>
      <vt:lpstr>Forrester Dynamics</vt:lpstr>
      <vt:lpstr>Forrester Dynamics</vt:lpstr>
      <vt:lpstr>Forrester Dynamics</vt:lpstr>
      <vt:lpstr>Forrester Dynamics</vt:lpstr>
      <vt:lpstr>Forrester Dynamics</vt:lpstr>
      <vt:lpstr>Model SIR</vt:lpstr>
      <vt:lpstr>Aplikace modelu SIR</vt:lpstr>
      <vt:lpstr>Modely šíření AIDS v homosexuální populaci</vt:lpstr>
      <vt:lpstr>Modely šíření AIDS v homosexuální populaci</vt:lpstr>
      <vt:lpstr>Modely šíření AIDS v homosexuální populaci</vt:lpstr>
      <vt:lpstr>Modely šíření AIDS v homosexuální populaci</vt:lpstr>
      <vt:lpstr>Volume Compartment</vt:lpstr>
      <vt:lpstr>Snímek 21</vt:lpstr>
      <vt:lpstr>Snímek 22</vt:lpstr>
      <vt:lpstr>Concentration Compartment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jirka</cp:lastModifiedBy>
  <cp:revision>47</cp:revision>
  <dcterms:created xsi:type="dcterms:W3CDTF">2011-12-07T04:02:53Z</dcterms:created>
  <dcterms:modified xsi:type="dcterms:W3CDTF">2011-12-14T13:30:05Z</dcterms:modified>
</cp:coreProperties>
</file>