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287" r:id="rId2"/>
    <p:sldId id="256" r:id="rId3"/>
    <p:sldId id="304" r:id="rId4"/>
    <p:sldId id="303" r:id="rId5"/>
    <p:sldId id="288" r:id="rId6"/>
    <p:sldId id="257" r:id="rId7"/>
    <p:sldId id="297" r:id="rId8"/>
    <p:sldId id="298" r:id="rId9"/>
    <p:sldId id="289" r:id="rId10"/>
    <p:sldId id="290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385" r:id="rId34"/>
    <p:sldId id="282" r:id="rId35"/>
    <p:sldId id="305" r:id="rId36"/>
    <p:sldId id="306" r:id="rId37"/>
    <p:sldId id="307" r:id="rId38"/>
    <p:sldId id="388" r:id="rId39"/>
    <p:sldId id="386" r:id="rId40"/>
    <p:sldId id="387" r:id="rId41"/>
    <p:sldId id="308" r:id="rId42"/>
    <p:sldId id="293" r:id="rId43"/>
    <p:sldId id="299" r:id="rId44"/>
    <p:sldId id="300" r:id="rId45"/>
    <p:sldId id="292" r:id="rId46"/>
    <p:sldId id="294" r:id="rId47"/>
    <p:sldId id="295" r:id="rId48"/>
    <p:sldId id="296" r:id="rId49"/>
    <p:sldId id="301" r:id="rId50"/>
    <p:sldId id="302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  <p:sldId id="397" r:id="rId92"/>
    <p:sldId id="398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406" r:id="rId101"/>
    <p:sldId id="407" r:id="rId102"/>
    <p:sldId id="408" r:id="rId103"/>
    <p:sldId id="409" r:id="rId104"/>
    <p:sldId id="410" r:id="rId105"/>
    <p:sldId id="411" r:id="rId106"/>
    <p:sldId id="412" r:id="rId107"/>
    <p:sldId id="413" r:id="rId108"/>
    <p:sldId id="414" r:id="rId109"/>
    <p:sldId id="415" r:id="rId110"/>
    <p:sldId id="416" r:id="rId111"/>
    <p:sldId id="417" r:id="rId112"/>
    <p:sldId id="418" r:id="rId113"/>
    <p:sldId id="419" r:id="rId114"/>
    <p:sldId id="420" r:id="rId115"/>
    <p:sldId id="421" r:id="rId116"/>
    <p:sldId id="422" r:id="rId117"/>
    <p:sldId id="423" r:id="rId118"/>
    <p:sldId id="424" r:id="rId119"/>
    <p:sldId id="425" r:id="rId120"/>
    <p:sldId id="426" r:id="rId121"/>
    <p:sldId id="427" r:id="rId122"/>
    <p:sldId id="428" r:id="rId123"/>
    <p:sldId id="429" r:id="rId124"/>
    <p:sldId id="430" r:id="rId125"/>
    <p:sldId id="431" r:id="rId126"/>
    <p:sldId id="432" r:id="rId127"/>
    <p:sldId id="433" r:id="rId128"/>
  </p:sldIdLst>
  <p:sldSz cx="9144000" cy="6858000" type="screen4x3"/>
  <p:notesSz cx="6858000" cy="9144000"/>
  <p:custDataLst>
    <p:tags r:id="rId13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3898" autoAdjust="0"/>
  </p:normalViewPr>
  <p:slideViewPr>
    <p:cSldViewPr>
      <p:cViewPr varScale="1">
        <p:scale>
          <a:sx n="74" d="100"/>
          <a:sy n="74" d="100"/>
        </p:scale>
        <p:origin x="342" y="66"/>
      </p:cViewPr>
      <p:guideLst>
        <p:guide orient="horz" pos="981"/>
        <p:guide pos="2608"/>
      </p:guideLst>
    </p:cSldViewPr>
  </p:slideViewPr>
  <p:outlineViewPr>
    <p:cViewPr>
      <p:scale>
        <a:sx n="33" d="100"/>
        <a:sy n="33" d="100"/>
      </p:scale>
      <p:origin x="0" y="55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image" Target="../media/image27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image" Target="../media/image27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A74E9-21A5-493D-98DC-EE3F8D7F1964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18547-4B6B-42EC-9BF6-C29840B7D3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34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F37D7B-D926-4766-80C2-AF3BDB11CEAD}" type="slidenum">
              <a:rPr lang="cs-CZ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62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C9853-0251-4E1B-B315-CE32F0C212D3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247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B6D9AA-0551-4B8A-9C43-F061FD9D127C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188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0727CF-A840-45A6-955E-71B5E93733BC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554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864D7F-9ABF-4265-9CE2-0A374E3B6876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4772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868237-C183-4111-A0A5-86272C5A7BEE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715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EBD04-1587-4BF3-AEB1-9A7F730B261B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306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52F81-351D-460D-BC54-6B56F4568F13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4407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8CC009-C4F9-4B6B-B6FF-0E1AB72128F3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0572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5C449F-7B1D-49F9-83D6-1CF1296590CC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3119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6EF9-67AD-49EF-B573-5756DEC0AB4A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4651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DB7C7E-00BC-4618-960C-E981D5102154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9708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1BA747-C41D-4513-BC4E-EB8BFA905CF9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4328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FDED91-2261-41E1-8768-0914E9BEA5A5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082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CF723E-7662-4900-83CB-CAE51BF493B6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4581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7515EC-921D-40CF-8F25-7C84253FC026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7335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87081B-3174-46C7-BE73-290AFB5D65EA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4862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986066-6562-4F04-BB47-282A7D7D8A42}" type="slidenum">
              <a:rPr lang="cs-CZ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720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BA183B-8628-4A86-BB9A-D43C82BB4AC1}" type="slidenum">
              <a:rPr lang="cs-CZ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355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B1FE95-3484-4794-A991-B481AD422B08}" type="slidenum">
              <a:rPr lang="cs-CZ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37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AEB334-7D7F-447B-B9BB-F3D43CFF8401}" type="slidenum">
              <a:rPr lang="cs-CZ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9238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3F0F1E-9DCB-49B1-A97B-6F6C326650E9}" type="slidenum">
              <a:rPr lang="cs-CZ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78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C4FCA2-9348-412C-8591-CDBD247B741D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099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7C6FBA-6CB2-4245-A773-20B149BF2BB7}" type="slidenum">
              <a:rPr lang="cs-CZ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623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438270-892C-41DA-ABEE-00D3600643D2}" type="slidenum">
              <a:rPr lang="cs-CZ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778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809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E415B5-264E-42D4-A9A7-9010A7D4A198}" type="slidenum">
              <a:rPr lang="cs-CZ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172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54C7B4-2983-4CD4-ABDC-8303DD1CDAD9}" type="slidenum">
              <a:rPr lang="cs-CZ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831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9947A5-B049-4094-98B7-79B64DF15F08}" type="slidenum">
              <a:rPr lang="cs-CZ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119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923DDA-FB58-423B-B37E-A98E0593C2B4}" type="slidenum">
              <a:rPr lang="cs-CZ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29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8547-4B6B-42EC-9BF6-C29840B7D303}" type="slidenum">
              <a:rPr lang="cs-CZ" smtClean="0"/>
              <a:pPr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239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8547-4B6B-42EC-9BF6-C29840B7D303}" type="slidenum">
              <a:rPr lang="cs-CZ" smtClean="0"/>
              <a:pPr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9980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8547-4B6B-42EC-9BF6-C29840B7D303}" type="slidenum">
              <a:rPr lang="cs-CZ" smtClean="0"/>
              <a:pPr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90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18547-4B6B-42EC-9BF6-C29840B7D303}" type="slidenum">
              <a:rPr lang="cs-CZ" smtClean="0"/>
              <a:t>121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2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4BBD9B-3797-4B55-9DEB-EA4AFFE02253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076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7D5B51-CE89-4FAA-90DB-1D223D8AB47B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810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F241B2-ED43-4233-AFF3-40A5A4043E50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438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F8A88-06CA-418B-AA3E-A099805E5208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010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129B43-41B5-4987-8FEE-EB5E4D8A1879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10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11C49C-509C-4757-923D-0BCA48567E53}" type="slidenum">
              <a:rPr lang="cs-CZ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182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18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93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88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46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30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976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693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961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43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3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99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54F0E-7DCA-4AFA-A65F-10DAB48B7D6E}" type="datetimeFigureOut">
              <a:rPr lang="cs-CZ" smtClean="0"/>
              <a:pPr/>
              <a:t>9. 11. 2016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25AE-AA3C-4120-916C-9799B0BDD7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96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image" Target="../media/image561.png"/><Relationship Id="rId3" Type="http://schemas.openxmlformats.org/officeDocument/2006/relationships/image" Target="../media/image461.png"/><Relationship Id="rId7" Type="http://schemas.openxmlformats.org/officeDocument/2006/relationships/image" Target="../media/image501.png"/><Relationship Id="rId12" Type="http://schemas.openxmlformats.org/officeDocument/2006/relationships/image" Target="../media/image551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11" Type="http://schemas.openxmlformats.org/officeDocument/2006/relationships/image" Target="../media/image541.png"/><Relationship Id="rId5" Type="http://schemas.openxmlformats.org/officeDocument/2006/relationships/image" Target="../media/image481.png"/><Relationship Id="rId10" Type="http://schemas.openxmlformats.org/officeDocument/2006/relationships/image" Target="../media/image531.png"/><Relationship Id="rId4" Type="http://schemas.openxmlformats.org/officeDocument/2006/relationships/image" Target="../media/image471.png"/><Relationship Id="rId9" Type="http://schemas.openxmlformats.org/officeDocument/2006/relationships/image" Target="../media/image521.png"/><Relationship Id="rId14" Type="http://schemas.openxmlformats.org/officeDocument/2006/relationships/image" Target="../media/image57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1.png"/><Relationship Id="rId13" Type="http://schemas.openxmlformats.org/officeDocument/2006/relationships/image" Target="../media/image691.png"/><Relationship Id="rId18" Type="http://schemas.openxmlformats.org/officeDocument/2006/relationships/image" Target="../media/image741.png"/><Relationship Id="rId3" Type="http://schemas.openxmlformats.org/officeDocument/2006/relationships/image" Target="../media/image591.png"/><Relationship Id="rId7" Type="http://schemas.openxmlformats.org/officeDocument/2006/relationships/image" Target="../media/image631.png"/><Relationship Id="rId12" Type="http://schemas.openxmlformats.org/officeDocument/2006/relationships/image" Target="../media/image681.png"/><Relationship Id="rId17" Type="http://schemas.openxmlformats.org/officeDocument/2006/relationships/image" Target="../media/image731.png"/><Relationship Id="rId2" Type="http://schemas.openxmlformats.org/officeDocument/2006/relationships/image" Target="../media/image581.png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png"/><Relationship Id="rId11" Type="http://schemas.openxmlformats.org/officeDocument/2006/relationships/image" Target="../media/image671.png"/><Relationship Id="rId5" Type="http://schemas.openxmlformats.org/officeDocument/2006/relationships/image" Target="../media/image613.png"/><Relationship Id="rId15" Type="http://schemas.openxmlformats.org/officeDocument/2006/relationships/image" Target="../media/image713.png"/><Relationship Id="rId10" Type="http://schemas.openxmlformats.org/officeDocument/2006/relationships/image" Target="../media/image661.png"/><Relationship Id="rId19" Type="http://schemas.openxmlformats.org/officeDocument/2006/relationships/image" Target="../media/image751.png"/><Relationship Id="rId4" Type="http://schemas.openxmlformats.org/officeDocument/2006/relationships/image" Target="../media/image601.png"/><Relationship Id="rId9" Type="http://schemas.openxmlformats.org/officeDocument/2006/relationships/image" Target="../media/image651.png"/><Relationship Id="rId14" Type="http://schemas.openxmlformats.org/officeDocument/2006/relationships/image" Target="../media/image70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png"/><Relationship Id="rId13" Type="http://schemas.openxmlformats.org/officeDocument/2006/relationships/image" Target="../media/image871.png"/><Relationship Id="rId18" Type="http://schemas.openxmlformats.org/officeDocument/2006/relationships/image" Target="../media/image921.png"/><Relationship Id="rId26" Type="http://schemas.openxmlformats.org/officeDocument/2006/relationships/image" Target="../media/image1001.png"/><Relationship Id="rId3" Type="http://schemas.openxmlformats.org/officeDocument/2006/relationships/image" Target="../media/image771.png"/><Relationship Id="rId21" Type="http://schemas.openxmlformats.org/officeDocument/2006/relationships/image" Target="../media/image951.png"/><Relationship Id="rId34" Type="http://schemas.openxmlformats.org/officeDocument/2006/relationships/image" Target="../media/image1080.png"/><Relationship Id="rId7" Type="http://schemas.openxmlformats.org/officeDocument/2006/relationships/image" Target="../media/image812.png"/><Relationship Id="rId12" Type="http://schemas.openxmlformats.org/officeDocument/2006/relationships/image" Target="../media/image861.png"/><Relationship Id="rId17" Type="http://schemas.openxmlformats.org/officeDocument/2006/relationships/image" Target="../media/image913.png"/><Relationship Id="rId25" Type="http://schemas.openxmlformats.org/officeDocument/2006/relationships/image" Target="../media/image991.png"/><Relationship Id="rId33" Type="http://schemas.openxmlformats.org/officeDocument/2006/relationships/image" Target="../media/image1071.png"/><Relationship Id="rId2" Type="http://schemas.openxmlformats.org/officeDocument/2006/relationships/image" Target="../media/image761.png"/><Relationship Id="rId16" Type="http://schemas.openxmlformats.org/officeDocument/2006/relationships/image" Target="../media/image901.png"/><Relationship Id="rId20" Type="http://schemas.openxmlformats.org/officeDocument/2006/relationships/image" Target="../media/image941.png"/><Relationship Id="rId29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image" Target="../media/image851.png"/><Relationship Id="rId24" Type="http://schemas.openxmlformats.org/officeDocument/2006/relationships/image" Target="../media/image981.png"/><Relationship Id="rId32" Type="http://schemas.openxmlformats.org/officeDocument/2006/relationships/image" Target="../media/image1061.png"/><Relationship Id="rId5" Type="http://schemas.openxmlformats.org/officeDocument/2006/relationships/image" Target="../media/image791.png"/><Relationship Id="rId15" Type="http://schemas.openxmlformats.org/officeDocument/2006/relationships/image" Target="../media/image891.png"/><Relationship Id="rId23" Type="http://schemas.openxmlformats.org/officeDocument/2006/relationships/image" Target="../media/image970.png"/><Relationship Id="rId28" Type="http://schemas.openxmlformats.org/officeDocument/2006/relationships/image" Target="../media/image1021.png"/><Relationship Id="rId10" Type="http://schemas.openxmlformats.org/officeDocument/2006/relationships/image" Target="../media/image841.png"/><Relationship Id="rId19" Type="http://schemas.openxmlformats.org/officeDocument/2006/relationships/image" Target="../media/image931.png"/><Relationship Id="rId31" Type="http://schemas.openxmlformats.org/officeDocument/2006/relationships/image" Target="../media/image1051.png"/><Relationship Id="rId4" Type="http://schemas.openxmlformats.org/officeDocument/2006/relationships/image" Target="../media/image780.png"/><Relationship Id="rId9" Type="http://schemas.openxmlformats.org/officeDocument/2006/relationships/image" Target="../media/image831.png"/><Relationship Id="rId14" Type="http://schemas.openxmlformats.org/officeDocument/2006/relationships/image" Target="../media/image881.png"/><Relationship Id="rId22" Type="http://schemas.openxmlformats.org/officeDocument/2006/relationships/image" Target="../media/image961.png"/><Relationship Id="rId27" Type="http://schemas.openxmlformats.org/officeDocument/2006/relationships/image" Target="../media/image1013.png"/><Relationship Id="rId30" Type="http://schemas.openxmlformats.org/officeDocument/2006/relationships/image" Target="../media/image104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png"/><Relationship Id="rId3" Type="http://schemas.openxmlformats.org/officeDocument/2006/relationships/image" Target="../media/image851.png"/><Relationship Id="rId7" Type="http://schemas.openxmlformats.org/officeDocument/2006/relationships/image" Target="../media/image891.png"/><Relationship Id="rId12" Type="http://schemas.openxmlformats.org/officeDocument/2006/relationships/image" Target="../media/image111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1.png"/><Relationship Id="rId11" Type="http://schemas.openxmlformats.org/officeDocument/2006/relationships/image" Target="../media/image110.png"/><Relationship Id="rId5" Type="http://schemas.openxmlformats.org/officeDocument/2006/relationships/image" Target="../media/image871.png"/><Relationship Id="rId10" Type="http://schemas.openxmlformats.org/officeDocument/2006/relationships/image" Target="../media/image109.png"/><Relationship Id="rId4" Type="http://schemas.openxmlformats.org/officeDocument/2006/relationships/image" Target="../media/image861.png"/><Relationship Id="rId9" Type="http://schemas.openxmlformats.org/officeDocument/2006/relationships/image" Target="../media/image91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ome.cz/atlas/sim/RegulaceSys/" TargetMode="External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ome.cz/atlas/sim/RegulaceSys/" TargetMode="External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8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gif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emf"/><Relationship Id="rId3" Type="http://schemas.openxmlformats.org/officeDocument/2006/relationships/image" Target="../media/image114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70.png"/><Relationship Id="rId5" Type="http://schemas.openxmlformats.org/officeDocument/2006/relationships/image" Target="../media/image1160.png"/><Relationship Id="rId10" Type="http://schemas.openxmlformats.org/officeDocument/2006/relationships/image" Target="../media/image273.emf"/><Relationship Id="rId4" Type="http://schemas.openxmlformats.org/officeDocument/2006/relationships/image" Target="../media/image1150.png"/><Relationship Id="rId9" Type="http://schemas.openxmlformats.org/officeDocument/2006/relationships/oleObject" Target="../embeddings/oleObject3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27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0.png"/><Relationship Id="rId15" Type="http://schemas.openxmlformats.org/officeDocument/2006/relationships/image" Target="../media/image1300.png"/><Relationship Id="rId10" Type="http://schemas.openxmlformats.org/officeDocument/2006/relationships/image" Target="../media/image125.png"/><Relationship Id="rId4" Type="http://schemas.openxmlformats.org/officeDocument/2006/relationships/image" Target="../media/image274.emf"/><Relationship Id="rId9" Type="http://schemas.openxmlformats.org/officeDocument/2006/relationships/image" Target="../media/image124.png"/><Relationship Id="rId14" Type="http://schemas.openxmlformats.org/officeDocument/2006/relationships/image" Target="../media/image129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30.png"/><Relationship Id="rId5" Type="http://schemas.openxmlformats.org/officeDocument/2006/relationships/image" Target="../media/image1320.png"/><Relationship Id="rId4" Type="http://schemas.openxmlformats.org/officeDocument/2006/relationships/image" Target="../media/image276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7.emf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80.png"/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12" Type="http://schemas.openxmlformats.org/officeDocument/2006/relationships/image" Target="../media/image370.pn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00.png"/><Relationship Id="rId15" Type="http://schemas.openxmlformats.org/officeDocument/2006/relationships/image" Target="../media/image4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Relationship Id="rId14" Type="http://schemas.openxmlformats.org/officeDocument/2006/relationships/image" Target="../media/image39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20.png"/><Relationship Id="rId18" Type="http://schemas.openxmlformats.org/officeDocument/2006/relationships/image" Target="../media/image570.png"/><Relationship Id="rId3" Type="http://schemas.openxmlformats.org/officeDocument/2006/relationships/image" Target="../media/image420.png"/><Relationship Id="rId7" Type="http://schemas.openxmlformats.org/officeDocument/2006/relationships/image" Target="../media/image460.png"/><Relationship Id="rId12" Type="http://schemas.openxmlformats.org/officeDocument/2006/relationships/image" Target="../media/image511.png"/><Relationship Id="rId17" Type="http://schemas.openxmlformats.org/officeDocument/2006/relationships/image" Target="../media/image560.png"/><Relationship Id="rId2" Type="http://schemas.openxmlformats.org/officeDocument/2006/relationships/image" Target="../media/image411.png"/><Relationship Id="rId16" Type="http://schemas.openxmlformats.org/officeDocument/2006/relationships/image" Target="../media/image550.png"/><Relationship Id="rId20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500.png"/><Relationship Id="rId5" Type="http://schemas.openxmlformats.org/officeDocument/2006/relationships/image" Target="../media/image440.png"/><Relationship Id="rId15" Type="http://schemas.openxmlformats.org/officeDocument/2006/relationships/image" Target="../media/image540.png"/><Relationship Id="rId10" Type="http://schemas.openxmlformats.org/officeDocument/2006/relationships/image" Target="../media/image490.png"/><Relationship Id="rId19" Type="http://schemas.openxmlformats.org/officeDocument/2006/relationships/image" Target="../media/image580.png"/><Relationship Id="rId4" Type="http://schemas.openxmlformats.org/officeDocument/2006/relationships/image" Target="../media/image430.png"/><Relationship Id="rId9" Type="http://schemas.openxmlformats.org/officeDocument/2006/relationships/image" Target="../media/image480.png"/><Relationship Id="rId14" Type="http://schemas.openxmlformats.org/officeDocument/2006/relationships/image" Target="../media/image53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7" Type="http://schemas.openxmlformats.org/officeDocument/2006/relationships/image" Target="../media/image65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70.png"/><Relationship Id="rId7" Type="http://schemas.openxmlformats.org/officeDocument/2006/relationships/image" Target="../media/image711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10" Type="http://schemas.openxmlformats.org/officeDocument/2006/relationships/image" Target="../media/image740.png"/><Relationship Id="rId4" Type="http://schemas.openxmlformats.org/officeDocument/2006/relationships/image" Target="../media/image680.png"/><Relationship Id="rId9" Type="http://schemas.openxmlformats.org/officeDocument/2006/relationships/image" Target="../media/image73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image" Target="../media/image26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990.png"/><Relationship Id="rId26" Type="http://schemas.openxmlformats.org/officeDocument/2006/relationships/image" Target="../media/image1070.png"/><Relationship Id="rId21" Type="http://schemas.openxmlformats.org/officeDocument/2006/relationships/image" Target="../media/image1020.png"/><Relationship Id="rId12" Type="http://schemas.openxmlformats.org/officeDocument/2006/relationships/image" Target="../media/image930.png"/><Relationship Id="rId7" Type="http://schemas.openxmlformats.org/officeDocument/2006/relationships/image" Target="../media/image860.png"/><Relationship Id="rId25" Type="http://schemas.openxmlformats.org/officeDocument/2006/relationships/image" Target="../media/image1060.png"/><Relationship Id="rId17" Type="http://schemas.openxmlformats.org/officeDocument/2006/relationships/image" Target="../media/image980.png"/><Relationship Id="rId2" Type="http://schemas.openxmlformats.org/officeDocument/2006/relationships/notesSlide" Target="../notesSlides/notesSlide39.xml"/><Relationship Id="rId20" Type="http://schemas.openxmlformats.org/officeDocument/2006/relationships/image" Target="../media/image1011.png"/><Relationship Id="rId29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20.png"/><Relationship Id="rId24" Type="http://schemas.openxmlformats.org/officeDocument/2006/relationships/image" Target="../media/image1050.png"/><Relationship Id="rId15" Type="http://schemas.openxmlformats.org/officeDocument/2006/relationships/image" Target="../media/image950.png"/><Relationship Id="rId28" Type="http://schemas.openxmlformats.org/officeDocument/2006/relationships/image" Target="../media/image1090.png"/><Relationship Id="rId10" Type="http://schemas.openxmlformats.org/officeDocument/2006/relationships/image" Target="../media/image911.png"/><Relationship Id="rId19" Type="http://schemas.openxmlformats.org/officeDocument/2006/relationships/image" Target="../media/image1000.png"/><Relationship Id="rId14" Type="http://schemas.openxmlformats.org/officeDocument/2006/relationships/image" Target="../media/image940.png"/><Relationship Id="rId30" Type="http://schemas.openxmlformats.org/officeDocument/2006/relationships/image" Target="../media/image1110.png"/></Relationships>
</file>

<file path=ppt/slides/_rels/slide1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0.png"/><Relationship Id="rId3" Type="http://schemas.openxmlformats.org/officeDocument/2006/relationships/image" Target="../media/image810.png"/><Relationship Id="rId25" Type="http://schemas.openxmlformats.org/officeDocument/2006/relationships/image" Target="../media/image1060.png"/><Relationship Id="rId17" Type="http://schemas.openxmlformats.org/officeDocument/2006/relationships/image" Target="../media/image98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050.png"/><Relationship Id="rId15" Type="http://schemas.openxmlformats.org/officeDocument/2006/relationships/image" Target="../media/image950.png"/><Relationship Id="rId28" Type="http://schemas.openxmlformats.org/officeDocument/2006/relationships/image" Target="../media/image840.png"/><Relationship Id="rId27" Type="http://schemas.openxmlformats.org/officeDocument/2006/relationships/image" Target="../media/image83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7" Type="http://schemas.openxmlformats.org/officeDocument/2006/relationships/image" Target="../media/image9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8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jpeg"/><Relationship Id="rId7" Type="http://schemas.openxmlformats.org/officeDocument/2006/relationships/image" Target="../media/image2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5.png"/><Relationship Id="rId4" Type="http://schemas.openxmlformats.org/officeDocument/2006/relationships/image" Target="../media/image41.jpe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9.png"/><Relationship Id="rId4" Type="http://schemas.openxmlformats.org/officeDocument/2006/relationships/image" Target="../media/image41.jpe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41.jpe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tf-biokyb.lf1.cuni.cz/wiki/cvut/mos_materialy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tf-biokyb.lf1.cuni.cz/wiki/_media/cvut/khoo_physiologicalcontrolsystems_ebook.pdf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physiome.cz/atlas/sim/RegulaceSy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1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41.jpe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7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gif"/><Relationship Id="rId4" Type="http://schemas.openxmlformats.org/officeDocument/2006/relationships/image" Target="../media/image12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gif"/><Relationship Id="rId4" Type="http://schemas.openxmlformats.org/officeDocument/2006/relationships/image" Target="../media/image12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8.png"/><Relationship Id="rId21" Type="http://schemas.openxmlformats.org/officeDocument/2006/relationships/image" Target="../media/image145.jpeg"/><Relationship Id="rId7" Type="http://schemas.openxmlformats.org/officeDocument/2006/relationships/image" Target="../media/image18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5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48.png"/><Relationship Id="rId5" Type="http://schemas.openxmlformats.org/officeDocument/2006/relationships/image" Target="../media/image130.png"/><Relationship Id="rId15" Type="http://schemas.openxmlformats.org/officeDocument/2006/relationships/image" Target="../media/image152.png"/><Relationship Id="rId10" Type="http://schemas.openxmlformats.org/officeDocument/2006/relationships/image" Target="../media/image136.png"/><Relationship Id="rId19" Type="http://schemas.openxmlformats.org/officeDocument/2006/relationships/image" Target="../media/image145.jpeg"/><Relationship Id="rId4" Type="http://schemas.openxmlformats.org/officeDocument/2006/relationships/image" Target="../media/image129.png"/><Relationship Id="rId9" Type="http://schemas.openxmlformats.org/officeDocument/2006/relationships/image" Target="../media/image135.png"/><Relationship Id="rId14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5.png"/><Relationship Id="rId18" Type="http://schemas.openxmlformats.org/officeDocument/2006/relationships/image" Target="../media/image158.png"/><Relationship Id="rId3" Type="http://schemas.openxmlformats.org/officeDocument/2006/relationships/image" Target="../media/image156.png"/><Relationship Id="rId21" Type="http://schemas.openxmlformats.org/officeDocument/2006/relationships/image" Target="../media/image161.png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17" Type="http://schemas.openxmlformats.org/officeDocument/2006/relationships/image" Target="../media/image151.png"/><Relationship Id="rId25" Type="http://schemas.openxmlformats.org/officeDocument/2006/relationships/image" Target="../media/image145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6.png"/><Relationship Id="rId24" Type="http://schemas.openxmlformats.org/officeDocument/2006/relationships/image" Target="../media/image164.png"/><Relationship Id="rId5" Type="http://schemas.openxmlformats.org/officeDocument/2006/relationships/image" Target="../media/image129.png"/><Relationship Id="rId15" Type="http://schemas.openxmlformats.org/officeDocument/2006/relationships/image" Target="../media/image149.png"/><Relationship Id="rId23" Type="http://schemas.openxmlformats.org/officeDocument/2006/relationships/image" Target="../media/image163.png"/><Relationship Id="rId10" Type="http://schemas.openxmlformats.org/officeDocument/2006/relationships/image" Target="../media/image135.png"/><Relationship Id="rId19" Type="http://schemas.openxmlformats.org/officeDocument/2006/relationships/image" Target="../media/image159.png"/><Relationship Id="rId4" Type="http://schemas.openxmlformats.org/officeDocument/2006/relationships/image" Target="../media/image146.png"/><Relationship Id="rId9" Type="http://schemas.openxmlformats.org/officeDocument/2006/relationships/image" Target="../media/image134.png"/><Relationship Id="rId14" Type="http://schemas.openxmlformats.org/officeDocument/2006/relationships/image" Target="../media/image148.png"/><Relationship Id="rId22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55.png"/><Relationship Id="rId18" Type="http://schemas.openxmlformats.org/officeDocument/2006/relationships/image" Target="../media/image165.png"/><Relationship Id="rId26" Type="http://schemas.openxmlformats.org/officeDocument/2006/relationships/image" Target="../media/image145.jpeg"/><Relationship Id="rId3" Type="http://schemas.openxmlformats.org/officeDocument/2006/relationships/image" Target="../media/image156.png"/><Relationship Id="rId21" Type="http://schemas.openxmlformats.org/officeDocument/2006/relationships/image" Target="../media/image168.png"/><Relationship Id="rId7" Type="http://schemas.openxmlformats.org/officeDocument/2006/relationships/image" Target="../media/image147.png"/><Relationship Id="rId12" Type="http://schemas.openxmlformats.org/officeDocument/2006/relationships/image" Target="../media/image157.png"/><Relationship Id="rId17" Type="http://schemas.openxmlformats.org/officeDocument/2006/relationships/image" Target="../media/image151.png"/><Relationship Id="rId25" Type="http://schemas.openxmlformats.org/officeDocument/2006/relationships/image" Target="../media/image17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6.png"/><Relationship Id="rId24" Type="http://schemas.openxmlformats.org/officeDocument/2006/relationships/image" Target="../media/image171.png"/><Relationship Id="rId5" Type="http://schemas.openxmlformats.org/officeDocument/2006/relationships/image" Target="../media/image129.png"/><Relationship Id="rId15" Type="http://schemas.openxmlformats.org/officeDocument/2006/relationships/image" Target="../media/image149.png"/><Relationship Id="rId23" Type="http://schemas.openxmlformats.org/officeDocument/2006/relationships/image" Target="../media/image170.png"/><Relationship Id="rId10" Type="http://schemas.openxmlformats.org/officeDocument/2006/relationships/image" Target="../media/image135.png"/><Relationship Id="rId19" Type="http://schemas.openxmlformats.org/officeDocument/2006/relationships/image" Target="../media/image166.png"/><Relationship Id="rId4" Type="http://schemas.openxmlformats.org/officeDocument/2006/relationships/image" Target="../media/image146.png"/><Relationship Id="rId9" Type="http://schemas.openxmlformats.org/officeDocument/2006/relationships/image" Target="../media/image134.png"/><Relationship Id="rId14" Type="http://schemas.openxmlformats.org/officeDocument/2006/relationships/image" Target="../media/image148.png"/><Relationship Id="rId22" Type="http://schemas.openxmlformats.org/officeDocument/2006/relationships/image" Target="../media/image16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48.png"/><Relationship Id="rId5" Type="http://schemas.openxmlformats.org/officeDocument/2006/relationships/image" Target="../media/image130.png"/><Relationship Id="rId10" Type="http://schemas.openxmlformats.org/officeDocument/2006/relationships/image" Target="../media/image136.png"/><Relationship Id="rId4" Type="http://schemas.openxmlformats.org/officeDocument/2006/relationships/image" Target="../media/image129.png"/><Relationship Id="rId9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48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10" Type="http://schemas.openxmlformats.org/officeDocument/2006/relationships/image" Target="../media/image145.jpe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77.png"/><Relationship Id="rId18" Type="http://schemas.openxmlformats.org/officeDocument/2006/relationships/image" Target="../media/image145.jpeg"/><Relationship Id="rId3" Type="http://schemas.openxmlformats.org/officeDocument/2006/relationships/image" Target="../media/image179.png"/><Relationship Id="rId7" Type="http://schemas.openxmlformats.org/officeDocument/2006/relationships/image" Target="../media/image175.png"/><Relationship Id="rId12" Type="http://schemas.openxmlformats.org/officeDocument/2006/relationships/image" Target="../media/image183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82.png"/><Relationship Id="rId5" Type="http://schemas.openxmlformats.org/officeDocument/2006/relationships/image" Target="../media/image173.png"/><Relationship Id="rId15" Type="http://schemas.openxmlformats.org/officeDocument/2006/relationships/image" Target="../media/image184.png"/><Relationship Id="rId10" Type="http://schemas.openxmlformats.org/officeDocument/2006/relationships/image" Target="../media/image181.png"/><Relationship Id="rId4" Type="http://schemas.openxmlformats.org/officeDocument/2006/relationships/image" Target="../media/image148.png"/><Relationship Id="rId9" Type="http://schemas.openxmlformats.org/officeDocument/2006/relationships/image" Target="../media/image180.png"/><Relationship Id="rId14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90.png"/><Relationship Id="rId3" Type="http://schemas.openxmlformats.org/officeDocument/2006/relationships/image" Target="../media/image148.png"/><Relationship Id="rId7" Type="http://schemas.openxmlformats.org/officeDocument/2006/relationships/image" Target="../media/image176.png"/><Relationship Id="rId12" Type="http://schemas.openxmlformats.org/officeDocument/2006/relationships/image" Target="../media/image189.png"/><Relationship Id="rId17" Type="http://schemas.openxmlformats.org/officeDocument/2006/relationships/image" Target="../media/image145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8.png"/><Relationship Id="rId5" Type="http://schemas.openxmlformats.org/officeDocument/2006/relationships/image" Target="../media/image174.png"/><Relationship Id="rId15" Type="http://schemas.openxmlformats.org/officeDocument/2006/relationships/image" Target="../media/image179.png"/><Relationship Id="rId10" Type="http://schemas.openxmlformats.org/officeDocument/2006/relationships/image" Target="../media/image187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79.png"/><Relationship Id="rId3" Type="http://schemas.openxmlformats.org/officeDocument/2006/relationships/image" Target="../media/image148.png"/><Relationship Id="rId7" Type="http://schemas.openxmlformats.org/officeDocument/2006/relationships/image" Target="../media/image176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94.png"/><Relationship Id="rId5" Type="http://schemas.openxmlformats.org/officeDocument/2006/relationships/image" Target="../media/image174.png"/><Relationship Id="rId15" Type="http://schemas.openxmlformats.org/officeDocument/2006/relationships/image" Target="../media/image145.jpeg"/><Relationship Id="rId10" Type="http://schemas.openxmlformats.org/officeDocument/2006/relationships/image" Target="../media/image193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9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79.png"/><Relationship Id="rId3" Type="http://schemas.openxmlformats.org/officeDocument/2006/relationships/image" Target="../media/image148.png"/><Relationship Id="rId7" Type="http://schemas.openxmlformats.org/officeDocument/2006/relationships/image" Target="../media/image176.pn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98.png"/><Relationship Id="rId5" Type="http://schemas.openxmlformats.org/officeDocument/2006/relationships/image" Target="../media/image174.png"/><Relationship Id="rId10" Type="http://schemas.openxmlformats.org/officeDocument/2006/relationships/image" Target="../media/image197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2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145.jpe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145.jpe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2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145.jpeg"/><Relationship Id="rId10" Type="http://schemas.openxmlformats.org/officeDocument/2006/relationships/image" Target="../media/image223.png"/><Relationship Id="rId4" Type="http://schemas.openxmlformats.org/officeDocument/2006/relationships/image" Target="../media/image211.png"/><Relationship Id="rId9" Type="http://schemas.openxmlformats.org/officeDocument/2006/relationships/image" Target="../media/image222.png"/><Relationship Id="rId14" Type="http://schemas.openxmlformats.org/officeDocument/2006/relationships/image" Target="../media/image22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3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29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28.png"/><Relationship Id="rId4" Type="http://schemas.openxmlformats.org/officeDocument/2006/relationships/image" Target="../media/image211.png"/><Relationship Id="rId9" Type="http://schemas.openxmlformats.org/officeDocument/2006/relationships/image" Target="../media/image227.png"/><Relationship Id="rId14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34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3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32.png"/><Relationship Id="rId4" Type="http://schemas.openxmlformats.org/officeDocument/2006/relationships/image" Target="../media/image211.png"/><Relationship Id="rId9" Type="http://schemas.openxmlformats.org/officeDocument/2006/relationships/image" Target="../media/image2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145.jpe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2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610.png"/><Relationship Id="rId4" Type="http://schemas.openxmlformats.org/officeDocument/2006/relationships/image" Target="../media/image51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1570.png"/><Relationship Id="rId3" Type="http://schemas.openxmlformats.org/officeDocument/2006/relationships/image" Target="../media/image410.png"/><Relationship Id="rId7" Type="http://schemas.openxmlformats.org/officeDocument/2006/relationships/image" Target="../media/image710.png"/><Relationship Id="rId12" Type="http://schemas.openxmlformats.org/officeDocument/2006/relationships/image" Target="../media/image147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311.png"/><Relationship Id="rId5" Type="http://schemas.openxmlformats.org/officeDocument/2006/relationships/image" Target="../media/image610.png"/><Relationship Id="rId15" Type="http://schemas.openxmlformats.org/officeDocument/2006/relationships/image" Target="../media/image1700.png"/><Relationship Id="rId10" Type="http://schemas.openxmlformats.org/officeDocument/2006/relationships/image" Target="../media/image1210.png"/><Relationship Id="rId4" Type="http://schemas.openxmlformats.org/officeDocument/2006/relationships/image" Target="../media/image510.png"/><Relationship Id="rId9" Type="http://schemas.openxmlformats.org/officeDocument/2006/relationships/image" Target="../media/image112.png"/><Relationship Id="rId14" Type="http://schemas.openxmlformats.org/officeDocument/2006/relationships/image" Target="../media/image16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wmf"/><Relationship Id="rId4" Type="http://schemas.openxmlformats.org/officeDocument/2006/relationships/image" Target="../media/image17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ome.cz/atlas/sim/RegulaceSys/" TargetMode="External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image" Target="../media/image1310.png"/><Relationship Id="rId3" Type="http://schemas.openxmlformats.org/officeDocument/2006/relationships/image" Target="../media/image311.png"/><Relationship Id="rId7" Type="http://schemas.openxmlformats.org/officeDocument/2006/relationships/image" Target="../media/image712.png"/><Relationship Id="rId12" Type="http://schemas.openxmlformats.org/officeDocument/2006/relationships/image" Target="../media/image12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2.png"/><Relationship Id="rId11" Type="http://schemas.openxmlformats.org/officeDocument/2006/relationships/image" Target="../media/image1180.png"/><Relationship Id="rId5" Type="http://schemas.openxmlformats.org/officeDocument/2006/relationships/image" Target="../media/image512.png"/><Relationship Id="rId10" Type="http://schemas.openxmlformats.org/officeDocument/2006/relationships/image" Target="../media/image1012.png"/><Relationship Id="rId4" Type="http://schemas.openxmlformats.org/officeDocument/2006/relationships/image" Target="../media/image412.png"/><Relationship Id="rId9" Type="http://schemas.openxmlformats.org/officeDocument/2006/relationships/image" Target="../media/image912.png"/><Relationship Id="rId14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0.png"/><Relationship Id="rId7" Type="http://schemas.openxmlformats.org/officeDocument/2006/relationships/image" Target="../media/image2010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0.png"/><Relationship Id="rId5" Type="http://schemas.openxmlformats.org/officeDocument/2006/relationships/image" Target="../media/image1810.png"/><Relationship Id="rId4" Type="http://schemas.openxmlformats.org/officeDocument/2006/relationships/image" Target="../media/image171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1.png"/><Relationship Id="rId3" Type="http://schemas.openxmlformats.org/officeDocument/2006/relationships/image" Target="../media/image2210.png"/><Relationship Id="rId7" Type="http://schemas.openxmlformats.org/officeDocument/2006/relationships/image" Target="../media/image261.png"/><Relationship Id="rId12" Type="http://schemas.openxmlformats.org/officeDocument/2006/relationships/image" Target="../media/image312.png"/><Relationship Id="rId17" Type="http://schemas.openxmlformats.org/officeDocument/2006/relationships/image" Target="../media/image361.png"/><Relationship Id="rId2" Type="http://schemas.openxmlformats.org/officeDocument/2006/relationships/image" Target="../media/image2110.png"/><Relationship Id="rId16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0.png"/><Relationship Id="rId11" Type="http://schemas.openxmlformats.org/officeDocument/2006/relationships/image" Target="../media/image301.png"/><Relationship Id="rId5" Type="http://schemas.openxmlformats.org/officeDocument/2006/relationships/image" Target="../media/image2410.png"/><Relationship Id="rId15" Type="http://schemas.openxmlformats.org/officeDocument/2006/relationships/image" Target="../media/image341.png"/><Relationship Id="rId10" Type="http://schemas.openxmlformats.org/officeDocument/2006/relationships/image" Target="../media/image29.png"/><Relationship Id="rId4" Type="http://schemas.openxmlformats.org/officeDocument/2006/relationships/image" Target="../media/image2310.png"/><Relationship Id="rId9" Type="http://schemas.openxmlformats.org/officeDocument/2006/relationships/image" Target="../media/image287.png"/><Relationship Id="rId14" Type="http://schemas.openxmlformats.org/officeDocument/2006/relationships/image" Target="../media/image33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1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11" Type="http://schemas.openxmlformats.org/officeDocument/2006/relationships/image" Target="../media/image441.png"/><Relationship Id="rId5" Type="http://schemas.openxmlformats.org/officeDocument/2006/relationships/image" Target="../media/image38.png"/><Relationship Id="rId10" Type="http://schemas.openxmlformats.org/officeDocument/2006/relationships/image" Target="../media/image431.png"/><Relationship Id="rId4" Type="http://schemas.openxmlformats.org/officeDocument/2006/relationships/image" Target="../media/image2310.png"/><Relationship Id="rId9" Type="http://schemas.openxmlformats.org/officeDocument/2006/relationships/image" Target="../media/image4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topic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Charakteristický polynom</a:t>
            </a:r>
            <a:endParaRPr lang="cs-CZ" sz="3200" dirty="0" smtClean="0"/>
          </a:p>
          <a:p>
            <a:pPr lvl="0"/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uzavřená a otevřená smyčka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LTI systémy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Matematicky</a:t>
            </a:r>
            <a:r>
              <a:rPr lang="cs-CZ" baseline="0" dirty="0" smtClean="0"/>
              <a:t> elegantní vztahy mezi vstupy a výstupy</a:t>
            </a:r>
            <a:endParaRPr lang="cs-CZ" dirty="0" smtClean="0"/>
          </a:p>
          <a:p>
            <a:r>
              <a:rPr lang="cs-CZ" dirty="0" smtClean="0"/>
              <a:t>Lze určit výstupní odezvu na jakýkoli vstup</a:t>
            </a:r>
          </a:p>
          <a:p>
            <a:r>
              <a:rPr lang="cs-CZ" dirty="0" smtClean="0"/>
              <a:t>Lze určit vstup při pozorování výstupu</a:t>
            </a:r>
          </a:p>
          <a:p>
            <a:endParaRPr lang="cs-CZ" dirty="0" smtClean="0"/>
          </a:p>
          <a:p>
            <a:r>
              <a:rPr lang="cs-CZ" dirty="0" smtClean="0"/>
              <a:t>Čili: znám-li reakci na krátký vstup, mohu seskládat libovolný vstup a tím i libovolný výstup</a:t>
            </a:r>
          </a:p>
          <a:p>
            <a:r>
              <a:rPr lang="cs-CZ" dirty="0" smtClean="0"/>
              <a:t>Nevytváří nové frekvenční složky, pouze zesiluje či potlačuje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723875" y="1123235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75" y="1123235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se šipkou 7"/>
          <p:cNvCxnSpPr/>
          <p:nvPr/>
        </p:nvCxnSpPr>
        <p:spPr>
          <a:xfrm>
            <a:off x="192807" y="147089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2619430" y="1101559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430" y="1101559"/>
                <a:ext cx="46609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délník 15"/>
              <p:cNvSpPr/>
              <p:nvPr/>
            </p:nvSpPr>
            <p:spPr>
              <a:xfrm>
                <a:off x="1304022" y="1081678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Obdélní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22" y="1081678"/>
                <a:ext cx="466089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6947868" y="126876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868" y="1268760"/>
                <a:ext cx="792088" cy="7200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Přímá spojnice se šipkou 26"/>
          <p:cNvCxnSpPr/>
          <p:nvPr/>
        </p:nvCxnSpPr>
        <p:spPr>
          <a:xfrm>
            <a:off x="6083772" y="161785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7739956" y="161785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7875320" y="124852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320" y="1248525"/>
                <a:ext cx="46609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247936" y="124388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36" y="1243880"/>
                <a:ext cx="46076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ál 33"/>
          <p:cNvSpPr/>
          <p:nvPr/>
        </p:nvSpPr>
        <p:spPr>
          <a:xfrm>
            <a:off x="3140492" y="1437834"/>
            <a:ext cx="135364" cy="11895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nice se šipkou 43"/>
          <p:cNvCxnSpPr/>
          <p:nvPr/>
        </p:nvCxnSpPr>
        <p:spPr>
          <a:xfrm>
            <a:off x="2515963" y="1516895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>
            <a:off x="3275856" y="1526859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1056903" y="1327990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899592" y="155679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912887" y="10527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33" name="Přímá spojnice se šipkou 32"/>
          <p:cNvCxnSpPr>
            <a:stCxn id="26" idx="6"/>
            <a:endCxn id="2" idx="1"/>
          </p:cNvCxnSpPr>
          <p:nvPr/>
        </p:nvCxnSpPr>
        <p:spPr>
          <a:xfrm>
            <a:off x="1344935" y="1474657"/>
            <a:ext cx="378940" cy="861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oúhlá spojnice 14"/>
          <p:cNvCxnSpPr>
            <a:stCxn id="34" idx="4"/>
            <a:endCxn id="26" idx="4"/>
          </p:cNvCxnSpPr>
          <p:nvPr/>
        </p:nvCxnSpPr>
        <p:spPr>
          <a:xfrm rot="5400000">
            <a:off x="2172282" y="585430"/>
            <a:ext cx="64531" cy="2007255"/>
          </a:xfrm>
          <a:prstGeom prst="bentConnector3">
            <a:avLst>
              <a:gd name="adj1" fmla="val 104059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919707" y="2564904"/>
                <a:ext cx="19954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07" y="2564904"/>
                <a:ext cx="199548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446" t="-6667" r="-3976" b="-3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délník 41"/>
              <p:cNvSpPr/>
              <p:nvPr/>
            </p:nvSpPr>
            <p:spPr>
              <a:xfrm>
                <a:off x="439500" y="1052736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2" name="Obdélník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0" y="1052736"/>
                <a:ext cx="46076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/>
              <p:cNvSpPr txBox="1"/>
              <p:nvPr/>
            </p:nvSpPr>
            <p:spPr>
              <a:xfrm>
                <a:off x="952322" y="3068960"/>
                <a:ext cx="22747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3" name="TextovéPol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22" y="3068960"/>
                <a:ext cx="2274725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877" t="-4348" b="-152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ovéPole 44"/>
              <p:cNvSpPr txBox="1"/>
              <p:nvPr/>
            </p:nvSpPr>
            <p:spPr>
              <a:xfrm>
                <a:off x="952322" y="3646984"/>
                <a:ext cx="2984022" cy="589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cs-CZ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45" name="TextovéPol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22" y="3646984"/>
                <a:ext cx="2984022" cy="589649"/>
              </a:xfrm>
              <a:prstGeom prst="rect">
                <a:avLst/>
              </a:prstGeom>
              <a:blipFill rotWithShape="0">
                <a:blip r:embed="rId11"/>
                <a:stretch>
                  <a:fillRect l="-26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ovéPole 52"/>
              <p:cNvSpPr txBox="1"/>
              <p:nvPr/>
            </p:nvSpPr>
            <p:spPr>
              <a:xfrm>
                <a:off x="1088812" y="4260357"/>
                <a:ext cx="2827590" cy="506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000" dirty="0" smtClean="0"/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53" name="TextovéPol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812" y="4260357"/>
                <a:ext cx="2827590" cy="506677"/>
              </a:xfrm>
              <a:prstGeom prst="rect">
                <a:avLst/>
              </a:prstGeom>
              <a:blipFill rotWithShape="0">
                <a:blip r:embed="rId12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bdélník 53"/>
              <p:cNvSpPr/>
              <p:nvPr/>
            </p:nvSpPr>
            <p:spPr>
              <a:xfrm>
                <a:off x="1856639" y="1860394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4" name="Obdélník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639" y="1860394"/>
                <a:ext cx="46609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délník 54"/>
              <p:cNvSpPr/>
              <p:nvPr/>
            </p:nvSpPr>
            <p:spPr>
              <a:xfrm>
                <a:off x="3535913" y="1124744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5" name="Obdélník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913" y="1124744"/>
                <a:ext cx="466090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3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2" grpId="0"/>
      <p:bldP spid="18" grpId="0"/>
      <p:bldP spid="43" grpId="0"/>
      <p:bldP spid="45" grpId="0"/>
      <p:bldP spid="5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723875" y="547171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75" y="547171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se šipkou 7"/>
          <p:cNvCxnSpPr/>
          <p:nvPr/>
        </p:nvCxnSpPr>
        <p:spPr>
          <a:xfrm>
            <a:off x="192807" y="90721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3328775" y="533570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775" y="533570"/>
                <a:ext cx="46609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délník 15"/>
              <p:cNvSpPr/>
              <p:nvPr/>
            </p:nvSpPr>
            <p:spPr>
              <a:xfrm>
                <a:off x="1304022" y="50561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Obdélní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22" y="505614"/>
                <a:ext cx="466089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6708703" y="692696"/>
                <a:ext cx="1031253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03" y="692696"/>
                <a:ext cx="1031253" cy="7200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Přímá spojnice se šipkou 26"/>
          <p:cNvCxnSpPr/>
          <p:nvPr/>
        </p:nvCxnSpPr>
        <p:spPr>
          <a:xfrm>
            <a:off x="5844607" y="1078682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7739956" y="104179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7875320" y="672461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320" y="672461"/>
                <a:ext cx="46609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090051" y="736047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1" y="736047"/>
                <a:ext cx="46076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ál 33"/>
          <p:cNvSpPr/>
          <p:nvPr/>
        </p:nvSpPr>
        <p:spPr>
          <a:xfrm>
            <a:off x="3140492" y="861770"/>
            <a:ext cx="135364" cy="11895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nice se šipkou 43"/>
          <p:cNvCxnSpPr/>
          <p:nvPr/>
        </p:nvCxnSpPr>
        <p:spPr>
          <a:xfrm>
            <a:off x="2528141" y="945542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>
            <a:off x="3275856" y="950795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1056903" y="751926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899592" y="98072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912887" y="4766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33" name="Přímá spojnice se šipkou 32"/>
          <p:cNvCxnSpPr>
            <a:stCxn id="26" idx="6"/>
            <a:endCxn id="2" idx="1"/>
          </p:cNvCxnSpPr>
          <p:nvPr/>
        </p:nvCxnSpPr>
        <p:spPr>
          <a:xfrm>
            <a:off x="1344935" y="898593"/>
            <a:ext cx="378940" cy="861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oúhlá spojnice 14"/>
          <p:cNvCxnSpPr>
            <a:endCxn id="24" idx="3"/>
          </p:cNvCxnSpPr>
          <p:nvPr/>
        </p:nvCxnSpPr>
        <p:spPr>
          <a:xfrm rot="5400000">
            <a:off x="2358602" y="1130424"/>
            <a:ext cx="1015778" cy="70105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bdélník 41"/>
              <p:cNvSpPr/>
              <p:nvPr/>
            </p:nvSpPr>
            <p:spPr>
              <a:xfrm>
                <a:off x="439500" y="476672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2" name="Obdélník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0" y="476672"/>
                <a:ext cx="46076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délník 23"/>
              <p:cNvSpPr/>
              <p:nvPr/>
            </p:nvSpPr>
            <p:spPr>
              <a:xfrm>
                <a:off x="1723875" y="162880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4" name="Obdélní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75" y="1628800"/>
                <a:ext cx="792088" cy="7200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Pravoúhlá spojnice 34"/>
          <p:cNvCxnSpPr>
            <a:stCxn id="24" idx="1"/>
            <a:endCxn id="26" idx="4"/>
          </p:cNvCxnSpPr>
          <p:nvPr/>
        </p:nvCxnSpPr>
        <p:spPr>
          <a:xfrm rot="10800000">
            <a:off x="1200919" y="1045260"/>
            <a:ext cx="522956" cy="94358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ovéPole 35"/>
              <p:cNvSpPr txBox="1"/>
              <p:nvPr/>
            </p:nvSpPr>
            <p:spPr>
              <a:xfrm>
                <a:off x="1189146" y="2682710"/>
                <a:ext cx="2827590" cy="506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sz="20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000" dirty="0" smtClean="0"/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36" name="TextovéPol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146" y="2682710"/>
                <a:ext cx="2827590" cy="506677"/>
              </a:xfrm>
              <a:prstGeom prst="rect">
                <a:avLst/>
              </a:prstGeom>
              <a:blipFill rotWithShape="0">
                <a:blip r:embed="rId10"/>
                <a:stretch>
                  <a:fillRect b="-108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Skupina 44"/>
          <p:cNvGrpSpPr/>
          <p:nvPr/>
        </p:nvGrpSpPr>
        <p:grpSpPr>
          <a:xfrm>
            <a:off x="251520" y="3740621"/>
            <a:ext cx="8411245" cy="2712715"/>
            <a:chOff x="251520" y="3740621"/>
            <a:chExt cx="8411245" cy="2712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bdélník 52"/>
                <p:cNvSpPr/>
                <p:nvPr/>
              </p:nvSpPr>
              <p:spPr>
                <a:xfrm>
                  <a:off x="1782588" y="3811120"/>
                  <a:ext cx="792088" cy="72008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3" name="Obdélník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588" y="3811120"/>
                  <a:ext cx="792088" cy="72008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Přímá spojnice se šipkou 63"/>
            <p:cNvCxnSpPr/>
            <p:nvPr/>
          </p:nvCxnSpPr>
          <p:spPr>
            <a:xfrm>
              <a:off x="251520" y="4171160"/>
              <a:ext cx="86409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bdélník 64"/>
                <p:cNvSpPr/>
                <p:nvPr/>
              </p:nvSpPr>
              <p:spPr>
                <a:xfrm>
                  <a:off x="3387488" y="3797519"/>
                  <a:ext cx="4660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65" name="Obdélník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488" y="3797519"/>
                  <a:ext cx="466090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bdélník 65"/>
                <p:cNvSpPr/>
                <p:nvPr/>
              </p:nvSpPr>
              <p:spPr>
                <a:xfrm>
                  <a:off x="1362735" y="376956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66" name="Obdélník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2735" y="3769563"/>
                  <a:ext cx="466089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bdélník 66"/>
                <p:cNvSpPr/>
                <p:nvPr/>
              </p:nvSpPr>
              <p:spPr>
                <a:xfrm>
                  <a:off x="6767416" y="3956645"/>
                  <a:ext cx="1031253" cy="72008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cs-CZ" dirty="0"/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67" name="Obdélník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7416" y="3956645"/>
                  <a:ext cx="1031253" cy="72008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Přímá spojnice se šipkou 67"/>
            <p:cNvCxnSpPr/>
            <p:nvPr/>
          </p:nvCxnSpPr>
          <p:spPr>
            <a:xfrm>
              <a:off x="5903320" y="4342631"/>
              <a:ext cx="86409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se šipkou 68"/>
            <p:cNvCxnSpPr/>
            <p:nvPr/>
          </p:nvCxnSpPr>
          <p:spPr>
            <a:xfrm>
              <a:off x="7798669" y="4305742"/>
              <a:ext cx="86409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Obdélník 69"/>
                <p:cNvSpPr/>
                <p:nvPr/>
              </p:nvSpPr>
              <p:spPr>
                <a:xfrm>
                  <a:off x="7934033" y="3936410"/>
                  <a:ext cx="4660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70" name="Obdélník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4033" y="3936410"/>
                  <a:ext cx="466090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bdélník 70"/>
                <p:cNvSpPr/>
                <p:nvPr/>
              </p:nvSpPr>
              <p:spPr>
                <a:xfrm>
                  <a:off x="6148764" y="3999996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71" name="Obdélník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8764" y="3999996"/>
                  <a:ext cx="460767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Ovál 71"/>
            <p:cNvSpPr/>
            <p:nvPr/>
          </p:nvSpPr>
          <p:spPr>
            <a:xfrm>
              <a:off x="3199205" y="4125719"/>
              <a:ext cx="135364" cy="11895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3" name="Přímá spojnice se šipkou 72"/>
            <p:cNvCxnSpPr/>
            <p:nvPr/>
          </p:nvCxnSpPr>
          <p:spPr>
            <a:xfrm>
              <a:off x="2586854" y="4209491"/>
              <a:ext cx="64807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3"/>
            <p:cNvCxnSpPr/>
            <p:nvPr/>
          </p:nvCxnSpPr>
          <p:spPr>
            <a:xfrm>
              <a:off x="3334569" y="4214744"/>
              <a:ext cx="86409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ál 74"/>
            <p:cNvSpPr/>
            <p:nvPr/>
          </p:nvSpPr>
          <p:spPr>
            <a:xfrm>
              <a:off x="1115616" y="4015875"/>
              <a:ext cx="288032" cy="29333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958305" y="424467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+</a:t>
              </a:r>
            </a:p>
          </p:txBody>
        </p:sp>
        <p:sp>
          <p:nvSpPr>
            <p:cNvPr id="77" name="TextovéPole 76"/>
            <p:cNvSpPr txBox="1"/>
            <p:nvPr/>
          </p:nvSpPr>
          <p:spPr>
            <a:xfrm>
              <a:off x="971600" y="374062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+</a:t>
              </a:r>
              <a:endParaRPr lang="cs-CZ" dirty="0"/>
            </a:p>
          </p:txBody>
        </p:sp>
        <p:cxnSp>
          <p:nvCxnSpPr>
            <p:cNvPr id="78" name="Přímá spojnice se šipkou 77"/>
            <p:cNvCxnSpPr>
              <a:stCxn id="75" idx="6"/>
              <a:endCxn id="53" idx="1"/>
            </p:cNvCxnSpPr>
            <p:nvPr/>
          </p:nvCxnSpPr>
          <p:spPr>
            <a:xfrm>
              <a:off x="1403648" y="4162542"/>
              <a:ext cx="378940" cy="8618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Pravoúhlá spojnice 78"/>
            <p:cNvCxnSpPr>
              <a:endCxn id="81" idx="3"/>
            </p:cNvCxnSpPr>
            <p:nvPr/>
          </p:nvCxnSpPr>
          <p:spPr>
            <a:xfrm rot="5400000">
              <a:off x="2417315" y="4394373"/>
              <a:ext cx="1015778" cy="701055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bdélník 79"/>
                <p:cNvSpPr/>
                <p:nvPr/>
              </p:nvSpPr>
              <p:spPr>
                <a:xfrm>
                  <a:off x="498213" y="3740621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80" name="Obdélník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213" y="3740621"/>
                  <a:ext cx="460767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Obdélník 80"/>
                <p:cNvSpPr/>
                <p:nvPr/>
              </p:nvSpPr>
              <p:spPr>
                <a:xfrm>
                  <a:off x="1782588" y="4892749"/>
                  <a:ext cx="792088" cy="72008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81" name="Obdélník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588" y="4892749"/>
                  <a:ext cx="792088" cy="72008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Pravoúhlá spojnice 81"/>
            <p:cNvCxnSpPr>
              <a:stCxn id="81" idx="1"/>
              <a:endCxn id="75" idx="4"/>
            </p:cNvCxnSpPr>
            <p:nvPr/>
          </p:nvCxnSpPr>
          <p:spPr>
            <a:xfrm rot="10800000">
              <a:off x="1259632" y="4309209"/>
              <a:ext cx="522956" cy="94358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ovéPole 82"/>
                <p:cNvSpPr txBox="1"/>
                <p:nvPr/>
              </p:nvSpPr>
              <p:spPr>
                <a:xfrm>
                  <a:off x="1247859" y="5946659"/>
                  <a:ext cx="2827590" cy="5066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cs-CZ" sz="2000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cs-CZ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cs-CZ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cs-CZ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cs-CZ" sz="2000" dirty="0" smtClean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cs-CZ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lang="cs-CZ" sz="2000" dirty="0" smtClean="0"/>
                    <a:t> </a:t>
                  </a:r>
                  <a:endParaRPr lang="cs-CZ" sz="2000" dirty="0"/>
                </a:p>
              </p:txBody>
            </p:sp>
          </mc:Choice>
          <mc:Fallback xmlns="">
            <p:sp>
              <p:nvSpPr>
                <p:cNvPr id="83" name="TextovéPol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7859" y="5946659"/>
                  <a:ext cx="2827590" cy="50667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9639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231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1723875" y="2779419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75" y="2779419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Přímá spojnice se šipkou 4"/>
          <p:cNvCxnSpPr/>
          <p:nvPr/>
        </p:nvCxnSpPr>
        <p:spPr>
          <a:xfrm>
            <a:off x="192807" y="3139459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3328775" y="2765818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775" y="2765818"/>
                <a:ext cx="466090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1304022" y="2737862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022" y="2737862"/>
                <a:ext cx="466089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6708703" y="2924944"/>
                <a:ext cx="1031253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03" y="2924944"/>
                <a:ext cx="1031253" cy="7200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Přímá spojnice se šipkou 8"/>
          <p:cNvCxnSpPr/>
          <p:nvPr/>
        </p:nvCxnSpPr>
        <p:spPr>
          <a:xfrm>
            <a:off x="5844607" y="3310930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7739956" y="327404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7875320" y="2904709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320" y="2904709"/>
                <a:ext cx="46609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délník 11"/>
              <p:cNvSpPr/>
              <p:nvPr/>
            </p:nvSpPr>
            <p:spPr>
              <a:xfrm>
                <a:off x="6090051" y="2968295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2" name="Obdélní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051" y="2968295"/>
                <a:ext cx="46076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ál 12"/>
          <p:cNvSpPr/>
          <p:nvPr/>
        </p:nvSpPr>
        <p:spPr>
          <a:xfrm>
            <a:off x="3140492" y="3094018"/>
            <a:ext cx="135364" cy="11895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528141" y="3177790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275856" y="318304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/>
          <p:cNvSpPr/>
          <p:nvPr/>
        </p:nvSpPr>
        <p:spPr>
          <a:xfrm>
            <a:off x="1056903" y="2984174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899592" y="321297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12887" y="27089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19" name="Přímá spojnice se šipkou 18"/>
          <p:cNvCxnSpPr>
            <a:stCxn id="16" idx="6"/>
            <a:endCxn id="4" idx="1"/>
          </p:cNvCxnSpPr>
          <p:nvPr/>
        </p:nvCxnSpPr>
        <p:spPr>
          <a:xfrm>
            <a:off x="1344935" y="3130841"/>
            <a:ext cx="378940" cy="861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ravoúhlá spojnice 19"/>
          <p:cNvCxnSpPr>
            <a:endCxn id="22" idx="3"/>
          </p:cNvCxnSpPr>
          <p:nvPr/>
        </p:nvCxnSpPr>
        <p:spPr>
          <a:xfrm rot="5400000">
            <a:off x="2358602" y="3362672"/>
            <a:ext cx="1015778" cy="70105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délník 20"/>
              <p:cNvSpPr/>
              <p:nvPr/>
            </p:nvSpPr>
            <p:spPr>
              <a:xfrm>
                <a:off x="439500" y="270892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1" name="Obdélní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0" y="2708920"/>
                <a:ext cx="46076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délník 21"/>
              <p:cNvSpPr/>
              <p:nvPr/>
            </p:nvSpPr>
            <p:spPr>
              <a:xfrm>
                <a:off x="1723875" y="3861048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2" name="Obdélní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875" y="3861048"/>
                <a:ext cx="792088" cy="7200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Pravoúhlá spojnice 22"/>
          <p:cNvCxnSpPr>
            <a:stCxn id="22" idx="1"/>
            <a:endCxn id="16" idx="4"/>
          </p:cNvCxnSpPr>
          <p:nvPr/>
        </p:nvCxnSpPr>
        <p:spPr>
          <a:xfrm rot="10800000">
            <a:off x="1200919" y="3277508"/>
            <a:ext cx="522956" cy="94358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délník 23"/>
              <p:cNvSpPr/>
              <p:nvPr/>
            </p:nvSpPr>
            <p:spPr>
              <a:xfrm>
                <a:off x="1187624" y="1621266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4" name="Obdélní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621266"/>
                <a:ext cx="792088" cy="72008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2842214" y="1610323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214" y="1610323"/>
                <a:ext cx="792088" cy="72008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římá spojnice se šipkou 25"/>
          <p:cNvCxnSpPr/>
          <p:nvPr/>
        </p:nvCxnSpPr>
        <p:spPr>
          <a:xfrm>
            <a:off x="323528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1979712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3635896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délník 28"/>
              <p:cNvSpPr/>
              <p:nvPr/>
            </p:nvSpPr>
            <p:spPr>
              <a:xfrm>
                <a:off x="2115076" y="1601031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9" name="Obdélník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076" y="1601031"/>
                <a:ext cx="46609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3834899" y="1601031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899" y="1601031"/>
                <a:ext cx="466089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délník 30"/>
              <p:cNvSpPr/>
              <p:nvPr/>
            </p:nvSpPr>
            <p:spPr>
              <a:xfrm>
                <a:off x="487692" y="1596386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1" name="Obdélní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92" y="1596386"/>
                <a:ext cx="460767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43812" y="162880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812" y="1628800"/>
                <a:ext cx="792088" cy="72008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Přímá spojnice se šipkou 32"/>
          <p:cNvCxnSpPr/>
          <p:nvPr/>
        </p:nvCxnSpPr>
        <p:spPr>
          <a:xfrm>
            <a:off x="5579716" y="197789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7235900" y="197789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délník 34"/>
              <p:cNvSpPr/>
              <p:nvPr/>
            </p:nvSpPr>
            <p:spPr>
              <a:xfrm>
                <a:off x="7371264" y="160856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5" name="Obdélník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264" y="1608565"/>
                <a:ext cx="466090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délník 35"/>
              <p:cNvSpPr/>
              <p:nvPr/>
            </p:nvSpPr>
            <p:spPr>
              <a:xfrm>
                <a:off x="5743880" y="160392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6" name="Obdélní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880" y="1603920"/>
                <a:ext cx="46076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bdélník 74"/>
              <p:cNvSpPr/>
              <p:nvPr/>
            </p:nvSpPr>
            <p:spPr>
              <a:xfrm>
                <a:off x="1782588" y="4867651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5" name="Obdélník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588" y="4867651"/>
                <a:ext cx="792088" cy="72008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Přímá spojnice se šipkou 75"/>
          <p:cNvCxnSpPr/>
          <p:nvPr/>
        </p:nvCxnSpPr>
        <p:spPr>
          <a:xfrm>
            <a:off x="251520" y="522769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bdélník 76"/>
              <p:cNvSpPr/>
              <p:nvPr/>
            </p:nvSpPr>
            <p:spPr>
              <a:xfrm>
                <a:off x="3387488" y="4854050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7" name="Obdélník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488" y="4854050"/>
                <a:ext cx="466090" cy="369332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Obdélník 77"/>
              <p:cNvSpPr/>
              <p:nvPr/>
            </p:nvSpPr>
            <p:spPr>
              <a:xfrm>
                <a:off x="1362735" y="482609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8" name="Obdélník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735" y="4826094"/>
                <a:ext cx="466089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bdélník 78"/>
              <p:cNvSpPr/>
              <p:nvPr/>
            </p:nvSpPr>
            <p:spPr>
              <a:xfrm>
                <a:off x="6767416" y="5013176"/>
                <a:ext cx="1031253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9" name="Obdélník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416" y="5013176"/>
                <a:ext cx="1031253" cy="720080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Přímá spojnice se šipkou 79"/>
          <p:cNvCxnSpPr/>
          <p:nvPr/>
        </p:nvCxnSpPr>
        <p:spPr>
          <a:xfrm>
            <a:off x="5903320" y="5399162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>
            <a:off x="7798669" y="536227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délník 81"/>
              <p:cNvSpPr/>
              <p:nvPr/>
            </p:nvSpPr>
            <p:spPr>
              <a:xfrm>
                <a:off x="7934033" y="4992941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2" name="Obdélník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033" y="4992941"/>
                <a:ext cx="466090" cy="36933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délník 82"/>
              <p:cNvSpPr/>
              <p:nvPr/>
            </p:nvSpPr>
            <p:spPr>
              <a:xfrm>
                <a:off x="6148764" y="5056527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3" name="Obdélník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764" y="5056527"/>
                <a:ext cx="460767" cy="36933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Ovál 83"/>
          <p:cNvSpPr/>
          <p:nvPr/>
        </p:nvSpPr>
        <p:spPr>
          <a:xfrm>
            <a:off x="3199205" y="5182250"/>
            <a:ext cx="135364" cy="11895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5" name="Přímá spojnice se šipkou 84"/>
          <p:cNvCxnSpPr/>
          <p:nvPr/>
        </p:nvCxnSpPr>
        <p:spPr>
          <a:xfrm>
            <a:off x="2586854" y="5266022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se šipkou 85"/>
          <p:cNvCxnSpPr/>
          <p:nvPr/>
        </p:nvCxnSpPr>
        <p:spPr>
          <a:xfrm>
            <a:off x="3334569" y="5271275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ál 86"/>
          <p:cNvSpPr/>
          <p:nvPr/>
        </p:nvSpPr>
        <p:spPr>
          <a:xfrm>
            <a:off x="1115616" y="5072406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TextovéPole 87"/>
          <p:cNvSpPr txBox="1"/>
          <p:nvPr/>
        </p:nvSpPr>
        <p:spPr>
          <a:xfrm>
            <a:off x="958305" y="53012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971600" y="47971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90" name="Přímá spojnice se šipkou 89"/>
          <p:cNvCxnSpPr>
            <a:stCxn id="87" idx="6"/>
            <a:endCxn id="75" idx="1"/>
          </p:cNvCxnSpPr>
          <p:nvPr/>
        </p:nvCxnSpPr>
        <p:spPr>
          <a:xfrm>
            <a:off x="1403648" y="5219073"/>
            <a:ext cx="378940" cy="861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ravoúhlá spojnice 90"/>
          <p:cNvCxnSpPr>
            <a:endCxn id="93" idx="3"/>
          </p:cNvCxnSpPr>
          <p:nvPr/>
        </p:nvCxnSpPr>
        <p:spPr>
          <a:xfrm rot="5400000">
            <a:off x="2417315" y="5450904"/>
            <a:ext cx="1015778" cy="70105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Obdélník 91"/>
              <p:cNvSpPr/>
              <p:nvPr/>
            </p:nvSpPr>
            <p:spPr>
              <a:xfrm>
                <a:off x="498213" y="4797152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2" name="Obdélník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13" y="4797152"/>
                <a:ext cx="460767" cy="369332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bdélník 92"/>
              <p:cNvSpPr/>
              <p:nvPr/>
            </p:nvSpPr>
            <p:spPr>
              <a:xfrm>
                <a:off x="1782588" y="594928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3" name="Obdélník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588" y="5949280"/>
                <a:ext cx="792088" cy="720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Pravoúhlá spojnice 93"/>
          <p:cNvCxnSpPr>
            <a:stCxn id="93" idx="1"/>
            <a:endCxn id="87" idx="4"/>
          </p:cNvCxnSpPr>
          <p:nvPr/>
        </p:nvCxnSpPr>
        <p:spPr>
          <a:xfrm rot="10800000">
            <a:off x="1259632" y="5365740"/>
            <a:ext cx="522956" cy="94358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Obdélník 114"/>
              <p:cNvSpPr/>
              <p:nvPr/>
            </p:nvSpPr>
            <p:spPr>
              <a:xfrm>
                <a:off x="1278532" y="259139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5" name="Obdélník 1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532" y="259139"/>
                <a:ext cx="792088" cy="720080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6" name="Přímá spojnice se šipkou 115"/>
          <p:cNvCxnSpPr/>
          <p:nvPr/>
        </p:nvCxnSpPr>
        <p:spPr>
          <a:xfrm>
            <a:off x="-252536" y="606795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Obdélník 116"/>
              <p:cNvSpPr/>
              <p:nvPr/>
            </p:nvSpPr>
            <p:spPr>
              <a:xfrm>
                <a:off x="2174087" y="237463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7" name="Obdélník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087" y="237463"/>
                <a:ext cx="466090" cy="369332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Obdélník 117"/>
              <p:cNvSpPr/>
              <p:nvPr/>
            </p:nvSpPr>
            <p:spPr>
              <a:xfrm>
                <a:off x="858679" y="217582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8" name="Obdélník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679" y="217582"/>
                <a:ext cx="466089" cy="369332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Obdélník 118"/>
              <p:cNvSpPr/>
              <p:nvPr/>
            </p:nvSpPr>
            <p:spPr>
              <a:xfrm>
                <a:off x="6502525" y="404664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9" name="Obdélník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525" y="404664"/>
                <a:ext cx="792088" cy="720080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Přímá spojnice se šipkou 119"/>
          <p:cNvCxnSpPr/>
          <p:nvPr/>
        </p:nvCxnSpPr>
        <p:spPr>
          <a:xfrm>
            <a:off x="5638429" y="75376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Přímá spojnice se šipkou 120"/>
          <p:cNvCxnSpPr/>
          <p:nvPr/>
        </p:nvCxnSpPr>
        <p:spPr>
          <a:xfrm>
            <a:off x="7294613" y="75376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Obdélník 121"/>
              <p:cNvSpPr/>
              <p:nvPr/>
            </p:nvSpPr>
            <p:spPr>
              <a:xfrm>
                <a:off x="7429977" y="384429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22" name="Obdélník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977" y="384429"/>
                <a:ext cx="466090" cy="3693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Obdélník 122"/>
              <p:cNvSpPr/>
              <p:nvPr/>
            </p:nvSpPr>
            <p:spPr>
              <a:xfrm>
                <a:off x="5802593" y="379784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23" name="Obdélník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593" y="379784"/>
                <a:ext cx="460767" cy="369332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Ovál 123"/>
          <p:cNvSpPr/>
          <p:nvPr/>
        </p:nvSpPr>
        <p:spPr>
          <a:xfrm>
            <a:off x="2695149" y="573738"/>
            <a:ext cx="135364" cy="11895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5" name="Přímá spojnice se šipkou 124"/>
          <p:cNvCxnSpPr/>
          <p:nvPr/>
        </p:nvCxnSpPr>
        <p:spPr>
          <a:xfrm>
            <a:off x="2070620" y="652799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se šipkou 125"/>
          <p:cNvCxnSpPr/>
          <p:nvPr/>
        </p:nvCxnSpPr>
        <p:spPr>
          <a:xfrm>
            <a:off x="2830513" y="6627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ál 126"/>
          <p:cNvSpPr/>
          <p:nvPr/>
        </p:nvSpPr>
        <p:spPr>
          <a:xfrm>
            <a:off x="611560" y="463894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8" name="TextovéPole 127"/>
          <p:cNvSpPr txBox="1"/>
          <p:nvPr/>
        </p:nvSpPr>
        <p:spPr>
          <a:xfrm>
            <a:off x="454249" y="69269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467544" y="188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130" name="Přímá spojnice se šipkou 129"/>
          <p:cNvCxnSpPr>
            <a:stCxn id="127" idx="6"/>
            <a:endCxn id="115" idx="1"/>
          </p:cNvCxnSpPr>
          <p:nvPr/>
        </p:nvCxnSpPr>
        <p:spPr>
          <a:xfrm>
            <a:off x="899592" y="610561"/>
            <a:ext cx="378940" cy="8618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ravoúhlá spojnice 130"/>
          <p:cNvCxnSpPr>
            <a:stCxn id="124" idx="4"/>
            <a:endCxn id="127" idx="4"/>
          </p:cNvCxnSpPr>
          <p:nvPr/>
        </p:nvCxnSpPr>
        <p:spPr>
          <a:xfrm rot="5400000">
            <a:off x="1726939" y="-278666"/>
            <a:ext cx="64531" cy="2007255"/>
          </a:xfrm>
          <a:prstGeom prst="bentConnector3">
            <a:avLst>
              <a:gd name="adj1" fmla="val 104059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Obdélník 131"/>
              <p:cNvSpPr/>
              <p:nvPr/>
            </p:nvSpPr>
            <p:spPr>
              <a:xfrm>
                <a:off x="-5843" y="18864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2" name="Obdélník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43" y="188640"/>
                <a:ext cx="460767" cy="369332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Obdélník 132"/>
              <p:cNvSpPr/>
              <p:nvPr/>
            </p:nvSpPr>
            <p:spPr>
              <a:xfrm>
                <a:off x="1411296" y="996298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3" name="Obdélník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296" y="996298"/>
                <a:ext cx="466090" cy="369332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Obdélník 133"/>
              <p:cNvSpPr/>
              <p:nvPr/>
            </p:nvSpPr>
            <p:spPr>
              <a:xfrm>
                <a:off x="3090570" y="260648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34" name="Obdélník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570" y="260648"/>
                <a:ext cx="466090" cy="369332"/>
              </a:xfrm>
              <a:prstGeom prst="rect">
                <a:avLst/>
              </a:prstGeom>
              <a:blipFill rotWithShape="0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ovéPole 134"/>
          <p:cNvSpPr txBox="1"/>
          <p:nvPr/>
        </p:nvSpPr>
        <p:spPr>
          <a:xfrm>
            <a:off x="4067944" y="6381328"/>
            <a:ext cx="399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Logaritmické vyjádření usnadní násobení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4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bdélník 23"/>
              <p:cNvSpPr/>
              <p:nvPr/>
            </p:nvSpPr>
            <p:spPr>
              <a:xfrm>
                <a:off x="1187624" y="1621266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4" name="Obdélní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621266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2842214" y="1610323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214" y="1610323"/>
                <a:ext cx="792088" cy="7200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římá spojnice se šipkou 25"/>
          <p:cNvCxnSpPr/>
          <p:nvPr/>
        </p:nvCxnSpPr>
        <p:spPr>
          <a:xfrm>
            <a:off x="323528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1979712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3635896" y="1970363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délník 28"/>
              <p:cNvSpPr/>
              <p:nvPr/>
            </p:nvSpPr>
            <p:spPr>
              <a:xfrm>
                <a:off x="2115076" y="1601031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9" name="Obdélník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076" y="1601031"/>
                <a:ext cx="4660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3834899" y="1601031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899" y="1601031"/>
                <a:ext cx="46608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délník 30"/>
              <p:cNvSpPr/>
              <p:nvPr/>
            </p:nvSpPr>
            <p:spPr>
              <a:xfrm>
                <a:off x="487692" y="1596386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1" name="Obdélní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92" y="1596386"/>
                <a:ext cx="46076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43812" y="162880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812" y="1628800"/>
                <a:ext cx="792088" cy="7200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Přímá spojnice se šipkou 32"/>
          <p:cNvCxnSpPr/>
          <p:nvPr/>
        </p:nvCxnSpPr>
        <p:spPr>
          <a:xfrm>
            <a:off x="5579716" y="197789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7235900" y="197789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délník 34"/>
              <p:cNvSpPr/>
              <p:nvPr/>
            </p:nvSpPr>
            <p:spPr>
              <a:xfrm>
                <a:off x="7371264" y="160856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5" name="Obdélník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264" y="1608565"/>
                <a:ext cx="46609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délník 35"/>
              <p:cNvSpPr/>
              <p:nvPr/>
            </p:nvSpPr>
            <p:spPr>
              <a:xfrm>
                <a:off x="5743880" y="160392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6" name="Obdélní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880" y="1603920"/>
                <a:ext cx="46076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ovéPole 134"/>
          <p:cNvSpPr txBox="1"/>
          <p:nvPr/>
        </p:nvSpPr>
        <p:spPr>
          <a:xfrm>
            <a:off x="2069928" y="764704"/>
            <a:ext cx="399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Logaritmické vyjádření usnadní násobení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838842" y="3068960"/>
                <a:ext cx="5885137" cy="295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nor/>
                          </m:rPr>
                          <a:rPr lang="cs-CZ" dirty="0"/>
                          <m:t> </m:t>
                        </m:r>
                      </m:e>
                    </m:d>
                  </m:oMath>
                </a14:m>
                <a:r>
                  <a:rPr lang="cs-CZ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nor/>
                          </m:rPr>
                          <a:rPr lang="cs-CZ" dirty="0"/>
                          <m:t> </m:t>
                        </m:r>
                      </m:e>
                    </m:d>
                  </m:oMath>
                </a14:m>
                <a:r>
                  <a:rPr lang="cs-CZ" dirty="0" smtClean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m:rPr>
                            <m:nor/>
                          </m:rPr>
                          <a:rPr lang="cs-CZ" dirty="0"/>
                          <m:t> </m:t>
                        </m:r>
                      </m:e>
                    </m:d>
                  </m:oMath>
                </a14:m>
                <a:r>
                  <a:rPr lang="cs-CZ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nor/>
                              </m:rPr>
                              <a:rPr lang="cs-CZ" dirty="0"/>
                              <m:t> 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begChr m:val="|"/>
                        <m:endChr m:val="|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m:rPr>
                                <m:nor/>
                              </m:rPr>
                              <a:rPr lang="cs-CZ" dirty="0"/>
                              <m:t> 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42" y="3068960"/>
                <a:ext cx="5885137" cy="295594"/>
              </a:xfrm>
              <a:prstGeom prst="rect">
                <a:avLst/>
              </a:prstGeom>
              <a:blipFill rotWithShape="0">
                <a:blip r:embed="rId10"/>
                <a:stretch>
                  <a:fillRect l="-1451" t="-20408" b="-469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ovéPole 2"/>
          <p:cNvSpPr txBox="1"/>
          <p:nvPr/>
        </p:nvSpPr>
        <p:spPr>
          <a:xfrm>
            <a:off x="768669" y="3655287"/>
            <a:ext cx="212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přenos pak platí: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ovéPole 36"/>
              <p:cNvSpPr txBox="1"/>
              <p:nvPr/>
            </p:nvSpPr>
            <p:spPr>
              <a:xfrm>
                <a:off x="3059832" y="3689218"/>
                <a:ext cx="4073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m:rPr>
                                  <m:nor/>
                                </m:rPr>
                                <a:rPr lang="cs-CZ" dirty="0"/>
                                <m:t> </m:t>
                              </m:r>
                            </m:e>
                          </m:d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cs-CZ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dirty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 dirty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cs-CZ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cs-CZ" dirty="0"/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cs-CZ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cs-CZ" i="1" dirty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dirty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 dirty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cs-CZ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cs-CZ" dirty="0"/>
                                            <m:t> 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cs-CZ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7" name="TextovéPol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689218"/>
                <a:ext cx="4073551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449" t="-2174" b="-32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extovéPole 135"/>
          <p:cNvSpPr txBox="1"/>
          <p:nvPr/>
        </p:nvSpPr>
        <p:spPr>
          <a:xfrm>
            <a:off x="2511342" y="419854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ovéPole 37"/>
              <p:cNvSpPr txBox="1"/>
              <p:nvPr/>
            </p:nvSpPr>
            <p:spPr>
              <a:xfrm>
                <a:off x="3203111" y="4290881"/>
                <a:ext cx="21614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8" name="TextovéPol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111" y="4290881"/>
                <a:ext cx="2161489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944" t="-28889" b="-5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8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7" grpId="0"/>
      <p:bldP spid="136" grpId="0"/>
      <p:bldP spid="3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411710" cy="455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/>
              <a:t>Nyquistovy</a:t>
            </a:r>
            <a:r>
              <a:rPr lang="cs-CZ" dirty="0" smtClean="0"/>
              <a:t> diagramy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411760" y="6097126"/>
            <a:ext cx="488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Viz též </a:t>
            </a:r>
            <a:r>
              <a:rPr lang="cs-CZ" dirty="0" smtClean="0">
                <a:hlinkClick r:id="rId3"/>
              </a:rPr>
              <a:t>http://physiome.cz/atlas/sim/RegulaceSys/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7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42862"/>
            <a:ext cx="6419850" cy="67722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11760" y="6381328"/>
            <a:ext cx="488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Viz též </a:t>
            </a:r>
            <a:r>
              <a:rPr lang="cs-CZ" dirty="0" smtClean="0">
                <a:hlinkClick r:id="rId3"/>
              </a:rPr>
              <a:t>http://physiome.cz/atlas/sim/RegulaceSys/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2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3419872" y="139458"/>
          <a:ext cx="5472608" cy="6718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3131582" imgH="4366260" progId="Acrobat.Document.DC">
                  <p:embed/>
                </p:oleObj>
              </mc:Choice>
              <mc:Fallback>
                <p:oleObj name="Acrobat Document" r:id="rId3" imgW="3131582" imgH="43662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139458"/>
                        <a:ext cx="5472608" cy="6718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51520" y="476672"/>
            <a:ext cx="296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Frekvenční charakteristika</a:t>
            </a:r>
          </a:p>
          <a:p>
            <a:r>
              <a:rPr lang="cs-CZ" sz="2000" b="1" dirty="0" smtClean="0"/>
              <a:t>biologického systému: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9573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11663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Frekvenční charakteristika biologického systému: Impulsní oscilometrie</a:t>
            </a:r>
            <a:endParaRPr lang="cs-CZ" sz="2000" b="1" dirty="0"/>
          </a:p>
        </p:txBody>
      </p:sp>
      <p:pic>
        <p:nvPicPr>
          <p:cNvPr id="7172" name="Picture 4" descr="http://image.slidesharecdn.com/statusasthmaticus-140524030120-phpapp01/95/status-asthmaticus-27-638.jpg?cb=1400900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" y="3356992"/>
            <a:ext cx="4915451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551712" y="206084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Klinické vyhodnocení RLC parametrů dýchacího systému</a:t>
            </a:r>
            <a:endParaRPr lang="cs-CZ" dirty="0"/>
          </a:p>
        </p:txBody>
      </p:sp>
      <p:pic>
        <p:nvPicPr>
          <p:cNvPr id="7178" name="Picture 10" descr="http://noel.feld.cvut.cz/vyu/tss/ios.www/obr/ios_hea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0" y="462039"/>
            <a:ext cx="4968552" cy="31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601" y="3218699"/>
            <a:ext cx="4360857" cy="3557768"/>
          </a:xfrm>
          <a:prstGeom prst="rect">
            <a:avLst/>
          </a:prstGeom>
        </p:spPr>
      </p:pic>
      <p:sp>
        <p:nvSpPr>
          <p:cNvPr id="5" name="Ohnutá šipka 4"/>
          <p:cNvSpPr/>
          <p:nvPr/>
        </p:nvSpPr>
        <p:spPr>
          <a:xfrm rot="5400000">
            <a:off x="4731805" y="1515048"/>
            <a:ext cx="2304256" cy="1840629"/>
          </a:xfrm>
          <a:prstGeom prst="bentArrow">
            <a:avLst>
              <a:gd name="adj1" fmla="val 25000"/>
              <a:gd name="adj2" fmla="val 25626"/>
              <a:gd name="adj3" fmla="val 25000"/>
              <a:gd name="adj4" fmla="val 437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9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644" y="83144"/>
            <a:ext cx="8229600" cy="1143000"/>
          </a:xfrm>
        </p:spPr>
        <p:txBody>
          <a:bodyPr/>
          <a:lstStyle/>
          <a:p>
            <a:r>
              <a:rPr lang="cs-CZ" dirty="0" err="1" smtClean="0"/>
              <a:t>Niquistovo</a:t>
            </a:r>
            <a:r>
              <a:rPr lang="cs-CZ" dirty="0" smtClean="0"/>
              <a:t> kritérium stability</a:t>
            </a: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5580112" y="2492896"/>
            <a:ext cx="72008" cy="4032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3491880" y="4077072"/>
            <a:ext cx="49685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3990641" y="3635966"/>
            <a:ext cx="3742872" cy="2684648"/>
          </a:xfrm>
          <a:custGeom>
            <a:avLst/>
            <a:gdLst>
              <a:gd name="connsiteX0" fmla="*/ 2983871 w 2983871"/>
              <a:gd name="connsiteY0" fmla="*/ 484944 h 2143419"/>
              <a:gd name="connsiteX1" fmla="*/ 2816231 w 2983871"/>
              <a:gd name="connsiteY1" fmla="*/ 1155504 h 2143419"/>
              <a:gd name="connsiteX2" fmla="*/ 2305691 w 2983871"/>
              <a:gd name="connsiteY2" fmla="*/ 2024184 h 2143419"/>
              <a:gd name="connsiteX3" fmla="*/ 598811 w 2983871"/>
              <a:gd name="connsiteY3" fmla="*/ 2069904 h 2143419"/>
              <a:gd name="connsiteX4" fmla="*/ 80651 w 2983871"/>
              <a:gd name="connsiteY4" fmla="*/ 1406964 h 2143419"/>
              <a:gd name="connsiteX5" fmla="*/ 27311 w 2983871"/>
              <a:gd name="connsiteY5" fmla="*/ 393504 h 2143419"/>
              <a:gd name="connsiteX6" fmla="*/ 339731 w 2983871"/>
              <a:gd name="connsiteY6" fmla="*/ 12504 h 2143419"/>
              <a:gd name="connsiteX7" fmla="*/ 796931 w 2983871"/>
              <a:gd name="connsiteY7" fmla="*/ 126804 h 2143419"/>
              <a:gd name="connsiteX8" fmla="*/ 1132211 w 2983871"/>
              <a:gd name="connsiteY8" fmla="*/ 469704 h 2143419"/>
              <a:gd name="connsiteX9" fmla="*/ 1132211 w 2983871"/>
              <a:gd name="connsiteY9" fmla="*/ 469704 h 2143419"/>
              <a:gd name="connsiteX0" fmla="*/ 2983871 w 2983871"/>
              <a:gd name="connsiteY0" fmla="*/ 484944 h 2139163"/>
              <a:gd name="connsiteX1" fmla="*/ 2884811 w 2983871"/>
              <a:gd name="connsiteY1" fmla="*/ 1231704 h 2139163"/>
              <a:gd name="connsiteX2" fmla="*/ 2305691 w 2983871"/>
              <a:gd name="connsiteY2" fmla="*/ 2024184 h 2139163"/>
              <a:gd name="connsiteX3" fmla="*/ 598811 w 2983871"/>
              <a:gd name="connsiteY3" fmla="*/ 2069904 h 2139163"/>
              <a:gd name="connsiteX4" fmla="*/ 80651 w 2983871"/>
              <a:gd name="connsiteY4" fmla="*/ 1406964 h 2139163"/>
              <a:gd name="connsiteX5" fmla="*/ 27311 w 2983871"/>
              <a:gd name="connsiteY5" fmla="*/ 393504 h 2139163"/>
              <a:gd name="connsiteX6" fmla="*/ 339731 w 2983871"/>
              <a:gd name="connsiteY6" fmla="*/ 12504 h 2139163"/>
              <a:gd name="connsiteX7" fmla="*/ 796931 w 2983871"/>
              <a:gd name="connsiteY7" fmla="*/ 126804 h 2139163"/>
              <a:gd name="connsiteX8" fmla="*/ 1132211 w 2983871"/>
              <a:gd name="connsiteY8" fmla="*/ 469704 h 2139163"/>
              <a:gd name="connsiteX9" fmla="*/ 1132211 w 2983871"/>
              <a:gd name="connsiteY9" fmla="*/ 469704 h 2139163"/>
              <a:gd name="connsiteX0" fmla="*/ 3132155 w 3132155"/>
              <a:gd name="connsiteY0" fmla="*/ 491896 h 2146115"/>
              <a:gd name="connsiteX1" fmla="*/ 3033095 w 3132155"/>
              <a:gd name="connsiteY1" fmla="*/ 1238656 h 2146115"/>
              <a:gd name="connsiteX2" fmla="*/ 2453975 w 3132155"/>
              <a:gd name="connsiteY2" fmla="*/ 2031136 h 2146115"/>
              <a:gd name="connsiteX3" fmla="*/ 747095 w 3132155"/>
              <a:gd name="connsiteY3" fmla="*/ 2076856 h 2146115"/>
              <a:gd name="connsiteX4" fmla="*/ 228935 w 3132155"/>
              <a:gd name="connsiteY4" fmla="*/ 1413916 h 2146115"/>
              <a:gd name="connsiteX5" fmla="*/ 7955 w 3132155"/>
              <a:gd name="connsiteY5" fmla="*/ 507136 h 2146115"/>
              <a:gd name="connsiteX6" fmla="*/ 488015 w 3132155"/>
              <a:gd name="connsiteY6" fmla="*/ 19456 h 2146115"/>
              <a:gd name="connsiteX7" fmla="*/ 945215 w 3132155"/>
              <a:gd name="connsiteY7" fmla="*/ 133756 h 2146115"/>
              <a:gd name="connsiteX8" fmla="*/ 1280495 w 3132155"/>
              <a:gd name="connsiteY8" fmla="*/ 476656 h 2146115"/>
              <a:gd name="connsiteX9" fmla="*/ 1280495 w 3132155"/>
              <a:gd name="connsiteY9" fmla="*/ 476656 h 2146115"/>
              <a:gd name="connsiteX0" fmla="*/ 3168421 w 3168421"/>
              <a:gd name="connsiteY0" fmla="*/ 491896 h 2139375"/>
              <a:gd name="connsiteX1" fmla="*/ 3069361 w 3168421"/>
              <a:gd name="connsiteY1" fmla="*/ 1238656 h 2139375"/>
              <a:gd name="connsiteX2" fmla="*/ 2490241 w 3168421"/>
              <a:gd name="connsiteY2" fmla="*/ 2031136 h 2139375"/>
              <a:gd name="connsiteX3" fmla="*/ 783361 w 3168421"/>
              <a:gd name="connsiteY3" fmla="*/ 2076856 h 2139375"/>
              <a:gd name="connsiteX4" fmla="*/ 105181 w 3168421"/>
              <a:gd name="connsiteY4" fmla="*/ 1512976 h 2139375"/>
              <a:gd name="connsiteX5" fmla="*/ 44221 w 3168421"/>
              <a:gd name="connsiteY5" fmla="*/ 507136 h 2139375"/>
              <a:gd name="connsiteX6" fmla="*/ 524281 w 3168421"/>
              <a:gd name="connsiteY6" fmla="*/ 19456 h 2139375"/>
              <a:gd name="connsiteX7" fmla="*/ 981481 w 3168421"/>
              <a:gd name="connsiteY7" fmla="*/ 133756 h 2139375"/>
              <a:gd name="connsiteX8" fmla="*/ 1316761 w 3168421"/>
              <a:gd name="connsiteY8" fmla="*/ 476656 h 2139375"/>
              <a:gd name="connsiteX9" fmla="*/ 1316761 w 3168421"/>
              <a:gd name="connsiteY9" fmla="*/ 476656 h 2139375"/>
              <a:gd name="connsiteX0" fmla="*/ 3168800 w 3168800"/>
              <a:gd name="connsiteY0" fmla="*/ 491896 h 2206038"/>
              <a:gd name="connsiteX1" fmla="*/ 3069740 w 3168800"/>
              <a:gd name="connsiteY1" fmla="*/ 1238656 h 2206038"/>
              <a:gd name="connsiteX2" fmla="*/ 2490620 w 3168800"/>
              <a:gd name="connsiteY2" fmla="*/ 2031136 h 2206038"/>
              <a:gd name="connsiteX3" fmla="*/ 791360 w 3168800"/>
              <a:gd name="connsiteY3" fmla="*/ 2168296 h 2206038"/>
              <a:gd name="connsiteX4" fmla="*/ 105560 w 3168800"/>
              <a:gd name="connsiteY4" fmla="*/ 1512976 h 2206038"/>
              <a:gd name="connsiteX5" fmla="*/ 44600 w 3168800"/>
              <a:gd name="connsiteY5" fmla="*/ 507136 h 2206038"/>
              <a:gd name="connsiteX6" fmla="*/ 524660 w 3168800"/>
              <a:gd name="connsiteY6" fmla="*/ 19456 h 2206038"/>
              <a:gd name="connsiteX7" fmla="*/ 981860 w 3168800"/>
              <a:gd name="connsiteY7" fmla="*/ 133756 h 2206038"/>
              <a:gd name="connsiteX8" fmla="*/ 1317140 w 3168800"/>
              <a:gd name="connsiteY8" fmla="*/ 476656 h 2206038"/>
              <a:gd name="connsiteX9" fmla="*/ 1317140 w 3168800"/>
              <a:gd name="connsiteY9" fmla="*/ 476656 h 2206038"/>
              <a:gd name="connsiteX0" fmla="*/ 3168800 w 3168800"/>
              <a:gd name="connsiteY0" fmla="*/ 491896 h 2258896"/>
              <a:gd name="connsiteX1" fmla="*/ 3069740 w 3168800"/>
              <a:gd name="connsiteY1" fmla="*/ 1238656 h 2258896"/>
              <a:gd name="connsiteX2" fmla="*/ 2528720 w 3168800"/>
              <a:gd name="connsiteY2" fmla="*/ 2153056 h 2258896"/>
              <a:gd name="connsiteX3" fmla="*/ 791360 w 3168800"/>
              <a:gd name="connsiteY3" fmla="*/ 2168296 h 2258896"/>
              <a:gd name="connsiteX4" fmla="*/ 105560 w 3168800"/>
              <a:gd name="connsiteY4" fmla="*/ 1512976 h 2258896"/>
              <a:gd name="connsiteX5" fmla="*/ 44600 w 3168800"/>
              <a:gd name="connsiteY5" fmla="*/ 507136 h 2258896"/>
              <a:gd name="connsiteX6" fmla="*/ 524660 w 3168800"/>
              <a:gd name="connsiteY6" fmla="*/ 19456 h 2258896"/>
              <a:gd name="connsiteX7" fmla="*/ 981860 w 3168800"/>
              <a:gd name="connsiteY7" fmla="*/ 133756 h 2258896"/>
              <a:gd name="connsiteX8" fmla="*/ 1317140 w 3168800"/>
              <a:gd name="connsiteY8" fmla="*/ 476656 h 2258896"/>
              <a:gd name="connsiteX9" fmla="*/ 1317140 w 3168800"/>
              <a:gd name="connsiteY9" fmla="*/ 476656 h 2258896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8632 h 2261731"/>
              <a:gd name="connsiteX1" fmla="*/ 3107840 w 3168800"/>
              <a:gd name="connsiteY1" fmla="*/ 1306352 h 2261731"/>
              <a:gd name="connsiteX2" fmla="*/ 2528720 w 3168800"/>
              <a:gd name="connsiteY2" fmla="*/ 2159792 h 2261731"/>
              <a:gd name="connsiteX3" fmla="*/ 791360 w 3168800"/>
              <a:gd name="connsiteY3" fmla="*/ 2175032 h 2261731"/>
              <a:gd name="connsiteX4" fmla="*/ 105560 w 3168800"/>
              <a:gd name="connsiteY4" fmla="*/ 1519712 h 2261731"/>
              <a:gd name="connsiteX5" fmla="*/ 44600 w 3168800"/>
              <a:gd name="connsiteY5" fmla="*/ 513872 h 2261731"/>
              <a:gd name="connsiteX6" fmla="*/ 524660 w 3168800"/>
              <a:gd name="connsiteY6" fmla="*/ 26192 h 2261731"/>
              <a:gd name="connsiteX7" fmla="*/ 997100 w 3168800"/>
              <a:gd name="connsiteY7" fmla="*/ 110012 h 2261731"/>
              <a:gd name="connsiteX8" fmla="*/ 1317140 w 3168800"/>
              <a:gd name="connsiteY8" fmla="*/ 483392 h 2261731"/>
              <a:gd name="connsiteX9" fmla="*/ 1317140 w 3168800"/>
              <a:gd name="connsiteY9" fmla="*/ 483392 h 2261731"/>
              <a:gd name="connsiteX0" fmla="*/ 3164475 w 3164475"/>
              <a:gd name="connsiteY0" fmla="*/ 479853 h 2242952"/>
              <a:gd name="connsiteX1" fmla="*/ 3103515 w 3164475"/>
              <a:gd name="connsiteY1" fmla="*/ 1287573 h 2242952"/>
              <a:gd name="connsiteX2" fmla="*/ 2524395 w 3164475"/>
              <a:gd name="connsiteY2" fmla="*/ 2141013 h 2242952"/>
              <a:gd name="connsiteX3" fmla="*/ 787035 w 3164475"/>
              <a:gd name="connsiteY3" fmla="*/ 2156253 h 2242952"/>
              <a:gd name="connsiteX4" fmla="*/ 101235 w 3164475"/>
              <a:gd name="connsiteY4" fmla="*/ 1500933 h 2242952"/>
              <a:gd name="connsiteX5" fmla="*/ 40275 w 3164475"/>
              <a:gd name="connsiteY5" fmla="*/ 495093 h 2242952"/>
              <a:gd name="connsiteX6" fmla="*/ 459375 w 3164475"/>
              <a:gd name="connsiteY6" fmla="*/ 30273 h 2242952"/>
              <a:gd name="connsiteX7" fmla="*/ 992775 w 3164475"/>
              <a:gd name="connsiteY7" fmla="*/ 91233 h 2242952"/>
              <a:gd name="connsiteX8" fmla="*/ 1312815 w 3164475"/>
              <a:gd name="connsiteY8" fmla="*/ 464613 h 2242952"/>
              <a:gd name="connsiteX9" fmla="*/ 1312815 w 3164475"/>
              <a:gd name="connsiteY9" fmla="*/ 464613 h 2242952"/>
              <a:gd name="connsiteX0" fmla="*/ 3164475 w 3176501"/>
              <a:gd name="connsiteY0" fmla="*/ 479853 h 2315993"/>
              <a:gd name="connsiteX1" fmla="*/ 3103515 w 3176501"/>
              <a:gd name="connsiteY1" fmla="*/ 1287573 h 2315993"/>
              <a:gd name="connsiteX2" fmla="*/ 2341515 w 3176501"/>
              <a:gd name="connsiteY2" fmla="*/ 2247693 h 2315993"/>
              <a:gd name="connsiteX3" fmla="*/ 787035 w 3176501"/>
              <a:gd name="connsiteY3" fmla="*/ 2156253 h 2315993"/>
              <a:gd name="connsiteX4" fmla="*/ 101235 w 3176501"/>
              <a:gd name="connsiteY4" fmla="*/ 1500933 h 2315993"/>
              <a:gd name="connsiteX5" fmla="*/ 40275 w 3176501"/>
              <a:gd name="connsiteY5" fmla="*/ 495093 h 2315993"/>
              <a:gd name="connsiteX6" fmla="*/ 459375 w 3176501"/>
              <a:gd name="connsiteY6" fmla="*/ 30273 h 2315993"/>
              <a:gd name="connsiteX7" fmla="*/ 992775 w 3176501"/>
              <a:gd name="connsiteY7" fmla="*/ 91233 h 2315993"/>
              <a:gd name="connsiteX8" fmla="*/ 1312815 w 3176501"/>
              <a:gd name="connsiteY8" fmla="*/ 464613 h 2315993"/>
              <a:gd name="connsiteX9" fmla="*/ 1312815 w 3176501"/>
              <a:gd name="connsiteY9" fmla="*/ 464613 h 2315993"/>
              <a:gd name="connsiteX0" fmla="*/ 3162187 w 3174213"/>
              <a:gd name="connsiteY0" fmla="*/ 479853 h 2347119"/>
              <a:gd name="connsiteX1" fmla="*/ 3101227 w 3174213"/>
              <a:gd name="connsiteY1" fmla="*/ 1287573 h 2347119"/>
              <a:gd name="connsiteX2" fmla="*/ 2339227 w 3174213"/>
              <a:gd name="connsiteY2" fmla="*/ 2247693 h 2347119"/>
              <a:gd name="connsiteX3" fmla="*/ 739027 w 3174213"/>
              <a:gd name="connsiteY3" fmla="*/ 2232453 h 2347119"/>
              <a:gd name="connsiteX4" fmla="*/ 98947 w 3174213"/>
              <a:gd name="connsiteY4" fmla="*/ 1500933 h 2347119"/>
              <a:gd name="connsiteX5" fmla="*/ 37987 w 3174213"/>
              <a:gd name="connsiteY5" fmla="*/ 495093 h 2347119"/>
              <a:gd name="connsiteX6" fmla="*/ 457087 w 3174213"/>
              <a:gd name="connsiteY6" fmla="*/ 30273 h 2347119"/>
              <a:gd name="connsiteX7" fmla="*/ 990487 w 3174213"/>
              <a:gd name="connsiteY7" fmla="*/ 91233 h 2347119"/>
              <a:gd name="connsiteX8" fmla="*/ 1310527 w 3174213"/>
              <a:gd name="connsiteY8" fmla="*/ 464613 h 2347119"/>
              <a:gd name="connsiteX9" fmla="*/ 1310527 w 3174213"/>
              <a:gd name="connsiteY9" fmla="*/ 464613 h 2347119"/>
              <a:gd name="connsiteX0" fmla="*/ 3177104 w 3189130"/>
              <a:gd name="connsiteY0" fmla="*/ 479853 h 2346284"/>
              <a:gd name="connsiteX1" fmla="*/ 3116144 w 3189130"/>
              <a:gd name="connsiteY1" fmla="*/ 1287573 h 2346284"/>
              <a:gd name="connsiteX2" fmla="*/ 2354144 w 3189130"/>
              <a:gd name="connsiteY2" fmla="*/ 2247693 h 2346284"/>
              <a:gd name="connsiteX3" fmla="*/ 753944 w 3189130"/>
              <a:gd name="connsiteY3" fmla="*/ 2232453 h 2346284"/>
              <a:gd name="connsiteX4" fmla="*/ 83384 w 3189130"/>
              <a:gd name="connsiteY4" fmla="*/ 1516173 h 2346284"/>
              <a:gd name="connsiteX5" fmla="*/ 52904 w 3189130"/>
              <a:gd name="connsiteY5" fmla="*/ 495093 h 2346284"/>
              <a:gd name="connsiteX6" fmla="*/ 472004 w 3189130"/>
              <a:gd name="connsiteY6" fmla="*/ 30273 h 2346284"/>
              <a:gd name="connsiteX7" fmla="*/ 1005404 w 3189130"/>
              <a:gd name="connsiteY7" fmla="*/ 91233 h 2346284"/>
              <a:gd name="connsiteX8" fmla="*/ 1325444 w 3189130"/>
              <a:gd name="connsiteY8" fmla="*/ 464613 h 2346284"/>
              <a:gd name="connsiteX9" fmla="*/ 1325444 w 3189130"/>
              <a:gd name="connsiteY9" fmla="*/ 464613 h 2346284"/>
              <a:gd name="connsiteX0" fmla="*/ 3207089 w 3219115"/>
              <a:gd name="connsiteY0" fmla="*/ 478163 h 2344594"/>
              <a:gd name="connsiteX1" fmla="*/ 3146129 w 3219115"/>
              <a:gd name="connsiteY1" fmla="*/ 1285883 h 2344594"/>
              <a:gd name="connsiteX2" fmla="*/ 2384129 w 3219115"/>
              <a:gd name="connsiteY2" fmla="*/ 2246003 h 2344594"/>
              <a:gd name="connsiteX3" fmla="*/ 783929 w 3219115"/>
              <a:gd name="connsiteY3" fmla="*/ 2230763 h 2344594"/>
              <a:gd name="connsiteX4" fmla="*/ 113369 w 3219115"/>
              <a:gd name="connsiteY4" fmla="*/ 1514483 h 2344594"/>
              <a:gd name="connsiteX5" fmla="*/ 37169 w 3219115"/>
              <a:gd name="connsiteY5" fmla="*/ 470543 h 2344594"/>
              <a:gd name="connsiteX6" fmla="*/ 501989 w 3219115"/>
              <a:gd name="connsiteY6" fmla="*/ 28583 h 2344594"/>
              <a:gd name="connsiteX7" fmla="*/ 1035389 w 3219115"/>
              <a:gd name="connsiteY7" fmla="*/ 89543 h 2344594"/>
              <a:gd name="connsiteX8" fmla="*/ 1355429 w 3219115"/>
              <a:gd name="connsiteY8" fmla="*/ 462923 h 2344594"/>
              <a:gd name="connsiteX9" fmla="*/ 1355429 w 3219115"/>
              <a:gd name="connsiteY9" fmla="*/ 462923 h 2344594"/>
              <a:gd name="connsiteX0" fmla="*/ 3237240 w 3249266"/>
              <a:gd name="connsiteY0" fmla="*/ 478163 h 2342532"/>
              <a:gd name="connsiteX1" fmla="*/ 3176280 w 3249266"/>
              <a:gd name="connsiteY1" fmla="*/ 1285883 h 2342532"/>
              <a:gd name="connsiteX2" fmla="*/ 2414280 w 3249266"/>
              <a:gd name="connsiteY2" fmla="*/ 2246003 h 2342532"/>
              <a:gd name="connsiteX3" fmla="*/ 814080 w 3249266"/>
              <a:gd name="connsiteY3" fmla="*/ 2230763 h 2342532"/>
              <a:gd name="connsiteX4" fmla="*/ 82560 w 3249266"/>
              <a:gd name="connsiteY4" fmla="*/ 1552583 h 2342532"/>
              <a:gd name="connsiteX5" fmla="*/ 67320 w 3249266"/>
              <a:gd name="connsiteY5" fmla="*/ 470543 h 2342532"/>
              <a:gd name="connsiteX6" fmla="*/ 532140 w 3249266"/>
              <a:gd name="connsiteY6" fmla="*/ 28583 h 2342532"/>
              <a:gd name="connsiteX7" fmla="*/ 1065540 w 3249266"/>
              <a:gd name="connsiteY7" fmla="*/ 89543 h 2342532"/>
              <a:gd name="connsiteX8" fmla="*/ 1385580 w 3249266"/>
              <a:gd name="connsiteY8" fmla="*/ 462923 h 2342532"/>
              <a:gd name="connsiteX9" fmla="*/ 1385580 w 3249266"/>
              <a:gd name="connsiteY9" fmla="*/ 462923 h 2342532"/>
              <a:gd name="connsiteX0" fmla="*/ 3241369 w 3253395"/>
              <a:gd name="connsiteY0" fmla="*/ 478163 h 2342532"/>
              <a:gd name="connsiteX1" fmla="*/ 3180409 w 3253395"/>
              <a:gd name="connsiteY1" fmla="*/ 1285883 h 2342532"/>
              <a:gd name="connsiteX2" fmla="*/ 2418409 w 3253395"/>
              <a:gd name="connsiteY2" fmla="*/ 2246003 h 2342532"/>
              <a:gd name="connsiteX3" fmla="*/ 818209 w 3253395"/>
              <a:gd name="connsiteY3" fmla="*/ 2230763 h 2342532"/>
              <a:gd name="connsiteX4" fmla="*/ 86689 w 3253395"/>
              <a:gd name="connsiteY4" fmla="*/ 1552583 h 2342532"/>
              <a:gd name="connsiteX5" fmla="*/ 63829 w 3253395"/>
              <a:gd name="connsiteY5" fmla="*/ 470543 h 2342532"/>
              <a:gd name="connsiteX6" fmla="*/ 536269 w 3253395"/>
              <a:gd name="connsiteY6" fmla="*/ 28583 h 2342532"/>
              <a:gd name="connsiteX7" fmla="*/ 1069669 w 3253395"/>
              <a:gd name="connsiteY7" fmla="*/ 89543 h 2342532"/>
              <a:gd name="connsiteX8" fmla="*/ 1389709 w 3253395"/>
              <a:gd name="connsiteY8" fmla="*/ 462923 h 2342532"/>
              <a:gd name="connsiteX9" fmla="*/ 1389709 w 3253395"/>
              <a:gd name="connsiteY9" fmla="*/ 462923 h 2342532"/>
              <a:gd name="connsiteX0" fmla="*/ 3416629 w 3416629"/>
              <a:gd name="connsiteY0" fmla="*/ 470543 h 2342532"/>
              <a:gd name="connsiteX1" fmla="*/ 3180409 w 3416629"/>
              <a:gd name="connsiteY1" fmla="*/ 1285883 h 2342532"/>
              <a:gd name="connsiteX2" fmla="*/ 2418409 w 3416629"/>
              <a:gd name="connsiteY2" fmla="*/ 2246003 h 2342532"/>
              <a:gd name="connsiteX3" fmla="*/ 818209 w 3416629"/>
              <a:gd name="connsiteY3" fmla="*/ 2230763 h 2342532"/>
              <a:gd name="connsiteX4" fmla="*/ 86689 w 3416629"/>
              <a:gd name="connsiteY4" fmla="*/ 1552583 h 2342532"/>
              <a:gd name="connsiteX5" fmla="*/ 63829 w 3416629"/>
              <a:gd name="connsiteY5" fmla="*/ 470543 h 2342532"/>
              <a:gd name="connsiteX6" fmla="*/ 536269 w 3416629"/>
              <a:gd name="connsiteY6" fmla="*/ 28583 h 2342532"/>
              <a:gd name="connsiteX7" fmla="*/ 1069669 w 3416629"/>
              <a:gd name="connsiteY7" fmla="*/ 89543 h 2342532"/>
              <a:gd name="connsiteX8" fmla="*/ 1389709 w 3416629"/>
              <a:gd name="connsiteY8" fmla="*/ 462923 h 2342532"/>
              <a:gd name="connsiteX9" fmla="*/ 1389709 w 3416629"/>
              <a:gd name="connsiteY9" fmla="*/ 462923 h 2342532"/>
              <a:gd name="connsiteX0" fmla="*/ 3416629 w 3416629"/>
              <a:gd name="connsiteY0" fmla="*/ 470543 h 2329507"/>
              <a:gd name="connsiteX1" fmla="*/ 3218509 w 3416629"/>
              <a:gd name="connsiteY1" fmla="*/ 1476383 h 2329507"/>
              <a:gd name="connsiteX2" fmla="*/ 2418409 w 3416629"/>
              <a:gd name="connsiteY2" fmla="*/ 2246003 h 2329507"/>
              <a:gd name="connsiteX3" fmla="*/ 818209 w 3416629"/>
              <a:gd name="connsiteY3" fmla="*/ 2230763 h 2329507"/>
              <a:gd name="connsiteX4" fmla="*/ 86689 w 3416629"/>
              <a:gd name="connsiteY4" fmla="*/ 1552583 h 2329507"/>
              <a:gd name="connsiteX5" fmla="*/ 63829 w 3416629"/>
              <a:gd name="connsiteY5" fmla="*/ 470543 h 2329507"/>
              <a:gd name="connsiteX6" fmla="*/ 536269 w 3416629"/>
              <a:gd name="connsiteY6" fmla="*/ 28583 h 2329507"/>
              <a:gd name="connsiteX7" fmla="*/ 1069669 w 3416629"/>
              <a:gd name="connsiteY7" fmla="*/ 89543 h 2329507"/>
              <a:gd name="connsiteX8" fmla="*/ 1389709 w 3416629"/>
              <a:gd name="connsiteY8" fmla="*/ 462923 h 2329507"/>
              <a:gd name="connsiteX9" fmla="*/ 1389709 w 3416629"/>
              <a:gd name="connsiteY9" fmla="*/ 462923 h 2329507"/>
              <a:gd name="connsiteX0" fmla="*/ 3416629 w 3416629"/>
              <a:gd name="connsiteY0" fmla="*/ 470543 h 2388810"/>
              <a:gd name="connsiteX1" fmla="*/ 3218509 w 3416629"/>
              <a:gd name="connsiteY1" fmla="*/ 1476383 h 2388810"/>
              <a:gd name="connsiteX2" fmla="*/ 2372689 w 3416629"/>
              <a:gd name="connsiteY2" fmla="*/ 2329823 h 2388810"/>
              <a:gd name="connsiteX3" fmla="*/ 818209 w 3416629"/>
              <a:gd name="connsiteY3" fmla="*/ 2230763 h 2388810"/>
              <a:gd name="connsiteX4" fmla="*/ 86689 w 3416629"/>
              <a:gd name="connsiteY4" fmla="*/ 1552583 h 2388810"/>
              <a:gd name="connsiteX5" fmla="*/ 63829 w 3416629"/>
              <a:gd name="connsiteY5" fmla="*/ 470543 h 2388810"/>
              <a:gd name="connsiteX6" fmla="*/ 536269 w 3416629"/>
              <a:gd name="connsiteY6" fmla="*/ 28583 h 2388810"/>
              <a:gd name="connsiteX7" fmla="*/ 1069669 w 3416629"/>
              <a:gd name="connsiteY7" fmla="*/ 89543 h 2388810"/>
              <a:gd name="connsiteX8" fmla="*/ 1389709 w 3416629"/>
              <a:gd name="connsiteY8" fmla="*/ 462923 h 2388810"/>
              <a:gd name="connsiteX9" fmla="*/ 1389709 w 3416629"/>
              <a:gd name="connsiteY9" fmla="*/ 462923 h 2388810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39300 w 3539300"/>
              <a:gd name="connsiteY0" fmla="*/ 501023 h 2422866"/>
              <a:gd name="connsiteX1" fmla="*/ 3242120 w 3539300"/>
              <a:gd name="connsiteY1" fmla="*/ 1476383 h 2422866"/>
              <a:gd name="connsiteX2" fmla="*/ 2396300 w 3539300"/>
              <a:gd name="connsiteY2" fmla="*/ 2329823 h 2422866"/>
              <a:gd name="connsiteX3" fmla="*/ 765620 w 3539300"/>
              <a:gd name="connsiteY3" fmla="*/ 2314583 h 2422866"/>
              <a:gd name="connsiteX4" fmla="*/ 64580 w 3539300"/>
              <a:gd name="connsiteY4" fmla="*/ 1567823 h 2422866"/>
              <a:gd name="connsiteX5" fmla="*/ 87440 w 3539300"/>
              <a:gd name="connsiteY5" fmla="*/ 470543 h 2422866"/>
              <a:gd name="connsiteX6" fmla="*/ 559880 w 3539300"/>
              <a:gd name="connsiteY6" fmla="*/ 28583 h 2422866"/>
              <a:gd name="connsiteX7" fmla="*/ 1093280 w 3539300"/>
              <a:gd name="connsiteY7" fmla="*/ 89543 h 2422866"/>
              <a:gd name="connsiteX8" fmla="*/ 1413320 w 3539300"/>
              <a:gd name="connsiteY8" fmla="*/ 462923 h 2422866"/>
              <a:gd name="connsiteX9" fmla="*/ 1413320 w 3539300"/>
              <a:gd name="connsiteY9" fmla="*/ 462923 h 2422866"/>
              <a:gd name="connsiteX0" fmla="*/ 3539300 w 3539300"/>
              <a:gd name="connsiteY0" fmla="*/ 501023 h 2447902"/>
              <a:gd name="connsiteX1" fmla="*/ 3242120 w 3539300"/>
              <a:gd name="connsiteY1" fmla="*/ 1476383 h 2447902"/>
              <a:gd name="connsiteX2" fmla="*/ 2411540 w 3539300"/>
              <a:gd name="connsiteY2" fmla="*/ 2367923 h 2447902"/>
              <a:gd name="connsiteX3" fmla="*/ 765620 w 3539300"/>
              <a:gd name="connsiteY3" fmla="*/ 2314583 h 2447902"/>
              <a:gd name="connsiteX4" fmla="*/ 64580 w 3539300"/>
              <a:gd name="connsiteY4" fmla="*/ 1567823 h 2447902"/>
              <a:gd name="connsiteX5" fmla="*/ 87440 w 3539300"/>
              <a:gd name="connsiteY5" fmla="*/ 470543 h 2447902"/>
              <a:gd name="connsiteX6" fmla="*/ 559880 w 3539300"/>
              <a:gd name="connsiteY6" fmla="*/ 28583 h 2447902"/>
              <a:gd name="connsiteX7" fmla="*/ 1093280 w 3539300"/>
              <a:gd name="connsiteY7" fmla="*/ 89543 h 2447902"/>
              <a:gd name="connsiteX8" fmla="*/ 1413320 w 3539300"/>
              <a:gd name="connsiteY8" fmla="*/ 462923 h 2447902"/>
              <a:gd name="connsiteX9" fmla="*/ 1413320 w 3539300"/>
              <a:gd name="connsiteY9" fmla="*/ 462923 h 244790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4629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5010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522118 w 3539845"/>
              <a:gd name="connsiteY9" fmla="*/ 493403 h 2461882"/>
              <a:gd name="connsiteX0" fmla="*/ 3539845 w 3539845"/>
              <a:gd name="connsiteY0" fmla="*/ 498122 h 2458981"/>
              <a:gd name="connsiteX1" fmla="*/ 3242665 w 3539845"/>
              <a:gd name="connsiteY1" fmla="*/ 1473482 h 2458981"/>
              <a:gd name="connsiteX2" fmla="*/ 2412085 w 3539845"/>
              <a:gd name="connsiteY2" fmla="*/ 2365022 h 2458981"/>
              <a:gd name="connsiteX3" fmla="*/ 773785 w 3539845"/>
              <a:gd name="connsiteY3" fmla="*/ 2342162 h 2458981"/>
              <a:gd name="connsiteX4" fmla="*/ 65125 w 3539845"/>
              <a:gd name="connsiteY4" fmla="*/ 1564922 h 2458981"/>
              <a:gd name="connsiteX5" fmla="*/ 87985 w 3539845"/>
              <a:gd name="connsiteY5" fmla="*/ 467642 h 2458981"/>
              <a:gd name="connsiteX6" fmla="*/ 560425 w 3539845"/>
              <a:gd name="connsiteY6" fmla="*/ 25682 h 2458981"/>
              <a:gd name="connsiteX7" fmla="*/ 1093825 w 3539845"/>
              <a:gd name="connsiteY7" fmla="*/ 86642 h 2458981"/>
              <a:gd name="connsiteX8" fmla="*/ 1471600 w 3539845"/>
              <a:gd name="connsiteY8" fmla="*/ 368582 h 2458981"/>
              <a:gd name="connsiteX9" fmla="*/ 1522118 w 3539845"/>
              <a:gd name="connsiteY9" fmla="*/ 490502 h 2458981"/>
              <a:gd name="connsiteX0" fmla="*/ 3539845 w 3539845"/>
              <a:gd name="connsiteY0" fmla="*/ 496420 h 2457279"/>
              <a:gd name="connsiteX1" fmla="*/ 3242665 w 3539845"/>
              <a:gd name="connsiteY1" fmla="*/ 1471780 h 2457279"/>
              <a:gd name="connsiteX2" fmla="*/ 2412085 w 3539845"/>
              <a:gd name="connsiteY2" fmla="*/ 2363320 h 2457279"/>
              <a:gd name="connsiteX3" fmla="*/ 773785 w 3539845"/>
              <a:gd name="connsiteY3" fmla="*/ 2340460 h 2457279"/>
              <a:gd name="connsiteX4" fmla="*/ 65125 w 3539845"/>
              <a:gd name="connsiteY4" fmla="*/ 1563220 h 2457279"/>
              <a:gd name="connsiteX5" fmla="*/ 87985 w 3539845"/>
              <a:gd name="connsiteY5" fmla="*/ 465940 h 2457279"/>
              <a:gd name="connsiteX6" fmla="*/ 560425 w 3539845"/>
              <a:gd name="connsiteY6" fmla="*/ 23980 h 2457279"/>
              <a:gd name="connsiteX7" fmla="*/ 1093825 w 3539845"/>
              <a:gd name="connsiteY7" fmla="*/ 84940 h 2457279"/>
              <a:gd name="connsiteX8" fmla="*/ 1457166 w 3539845"/>
              <a:gd name="connsiteY8" fmla="*/ 305920 h 2457279"/>
              <a:gd name="connsiteX9" fmla="*/ 1522118 w 3539845"/>
              <a:gd name="connsiteY9" fmla="*/ 488800 h 2457279"/>
              <a:gd name="connsiteX0" fmla="*/ 3539845 w 3539845"/>
              <a:gd name="connsiteY0" fmla="*/ 514643 h 2475502"/>
              <a:gd name="connsiteX1" fmla="*/ 3242665 w 3539845"/>
              <a:gd name="connsiteY1" fmla="*/ 1490003 h 2475502"/>
              <a:gd name="connsiteX2" fmla="*/ 2412085 w 3539845"/>
              <a:gd name="connsiteY2" fmla="*/ 2381543 h 2475502"/>
              <a:gd name="connsiteX3" fmla="*/ 773785 w 3539845"/>
              <a:gd name="connsiteY3" fmla="*/ 2358683 h 2475502"/>
              <a:gd name="connsiteX4" fmla="*/ 65125 w 3539845"/>
              <a:gd name="connsiteY4" fmla="*/ 1581443 h 2475502"/>
              <a:gd name="connsiteX5" fmla="*/ 87985 w 3539845"/>
              <a:gd name="connsiteY5" fmla="*/ 484163 h 2475502"/>
              <a:gd name="connsiteX6" fmla="*/ 560425 w 3539845"/>
              <a:gd name="connsiteY6" fmla="*/ 42203 h 2475502"/>
              <a:gd name="connsiteX7" fmla="*/ 1093825 w 3539845"/>
              <a:gd name="connsiteY7" fmla="*/ 49823 h 2475502"/>
              <a:gd name="connsiteX8" fmla="*/ 1457166 w 3539845"/>
              <a:gd name="connsiteY8" fmla="*/ 324143 h 2475502"/>
              <a:gd name="connsiteX9" fmla="*/ 1522118 w 3539845"/>
              <a:gd name="connsiteY9" fmla="*/ 507023 h 2475502"/>
              <a:gd name="connsiteX0" fmla="*/ 3539845 w 3539845"/>
              <a:gd name="connsiteY0" fmla="*/ 514643 h 2511075"/>
              <a:gd name="connsiteX1" fmla="*/ 3242665 w 3539845"/>
              <a:gd name="connsiteY1" fmla="*/ 1490003 h 2511075"/>
              <a:gd name="connsiteX2" fmla="*/ 2412085 w 3539845"/>
              <a:gd name="connsiteY2" fmla="*/ 2433748 h 2511075"/>
              <a:gd name="connsiteX3" fmla="*/ 773785 w 3539845"/>
              <a:gd name="connsiteY3" fmla="*/ 2358683 h 2511075"/>
              <a:gd name="connsiteX4" fmla="*/ 65125 w 3539845"/>
              <a:gd name="connsiteY4" fmla="*/ 1581443 h 2511075"/>
              <a:gd name="connsiteX5" fmla="*/ 87985 w 3539845"/>
              <a:gd name="connsiteY5" fmla="*/ 484163 h 2511075"/>
              <a:gd name="connsiteX6" fmla="*/ 560425 w 3539845"/>
              <a:gd name="connsiteY6" fmla="*/ 42203 h 2511075"/>
              <a:gd name="connsiteX7" fmla="*/ 1093825 w 3539845"/>
              <a:gd name="connsiteY7" fmla="*/ 49823 h 2511075"/>
              <a:gd name="connsiteX8" fmla="*/ 1457166 w 3539845"/>
              <a:gd name="connsiteY8" fmla="*/ 324143 h 2511075"/>
              <a:gd name="connsiteX9" fmla="*/ 1522118 w 3539845"/>
              <a:gd name="connsiteY9" fmla="*/ 507023 h 2511075"/>
              <a:gd name="connsiteX0" fmla="*/ 3544860 w 3544860"/>
              <a:gd name="connsiteY0" fmla="*/ 514643 h 2510422"/>
              <a:gd name="connsiteX1" fmla="*/ 3247680 w 3544860"/>
              <a:gd name="connsiteY1" fmla="*/ 1490003 h 2510422"/>
              <a:gd name="connsiteX2" fmla="*/ 2417100 w 3544860"/>
              <a:gd name="connsiteY2" fmla="*/ 2433748 h 2510422"/>
              <a:gd name="connsiteX3" fmla="*/ 778800 w 3544860"/>
              <a:gd name="connsiteY3" fmla="*/ 2358683 h 2510422"/>
              <a:gd name="connsiteX4" fmla="*/ 62923 w 3544860"/>
              <a:gd name="connsiteY4" fmla="*/ 1596359 h 2510422"/>
              <a:gd name="connsiteX5" fmla="*/ 93000 w 3544860"/>
              <a:gd name="connsiteY5" fmla="*/ 484163 h 2510422"/>
              <a:gd name="connsiteX6" fmla="*/ 565440 w 3544860"/>
              <a:gd name="connsiteY6" fmla="*/ 42203 h 2510422"/>
              <a:gd name="connsiteX7" fmla="*/ 1098840 w 3544860"/>
              <a:gd name="connsiteY7" fmla="*/ 49823 h 2510422"/>
              <a:gd name="connsiteX8" fmla="*/ 1462181 w 3544860"/>
              <a:gd name="connsiteY8" fmla="*/ 324143 h 2510422"/>
              <a:gd name="connsiteX9" fmla="*/ 1527133 w 3544860"/>
              <a:gd name="connsiteY9" fmla="*/ 507023 h 2510422"/>
              <a:gd name="connsiteX0" fmla="*/ 3544860 w 3544860"/>
              <a:gd name="connsiteY0" fmla="*/ 514643 h 2521028"/>
              <a:gd name="connsiteX1" fmla="*/ 3247680 w 3544860"/>
              <a:gd name="connsiteY1" fmla="*/ 1490003 h 2521028"/>
              <a:gd name="connsiteX2" fmla="*/ 2424317 w 3544860"/>
              <a:gd name="connsiteY2" fmla="*/ 2448059 h 2521028"/>
              <a:gd name="connsiteX3" fmla="*/ 778800 w 3544860"/>
              <a:gd name="connsiteY3" fmla="*/ 2358683 h 2521028"/>
              <a:gd name="connsiteX4" fmla="*/ 62923 w 3544860"/>
              <a:gd name="connsiteY4" fmla="*/ 1596359 h 2521028"/>
              <a:gd name="connsiteX5" fmla="*/ 93000 w 3544860"/>
              <a:gd name="connsiteY5" fmla="*/ 484163 h 2521028"/>
              <a:gd name="connsiteX6" fmla="*/ 565440 w 3544860"/>
              <a:gd name="connsiteY6" fmla="*/ 42203 h 2521028"/>
              <a:gd name="connsiteX7" fmla="*/ 1098840 w 3544860"/>
              <a:gd name="connsiteY7" fmla="*/ 49823 h 2521028"/>
              <a:gd name="connsiteX8" fmla="*/ 1462181 w 3544860"/>
              <a:gd name="connsiteY8" fmla="*/ 324143 h 2521028"/>
              <a:gd name="connsiteX9" fmla="*/ 1527133 w 3544860"/>
              <a:gd name="connsiteY9" fmla="*/ 507023 h 252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4860" h="2521028">
                <a:moveTo>
                  <a:pt x="3544860" y="514643"/>
                </a:moveTo>
                <a:cubicBezTo>
                  <a:pt x="3502315" y="828333"/>
                  <a:pt x="3434437" y="1167767"/>
                  <a:pt x="3247680" y="1490003"/>
                </a:cubicBezTo>
                <a:cubicBezTo>
                  <a:pt x="3060923" y="1812239"/>
                  <a:pt x="2835797" y="2303279"/>
                  <a:pt x="2424317" y="2448059"/>
                </a:cubicBezTo>
                <a:cubicBezTo>
                  <a:pt x="2012837" y="2592839"/>
                  <a:pt x="1172366" y="2500633"/>
                  <a:pt x="778800" y="2358683"/>
                </a:cubicBezTo>
                <a:cubicBezTo>
                  <a:pt x="385234" y="2216733"/>
                  <a:pt x="177223" y="1908779"/>
                  <a:pt x="62923" y="1596359"/>
                </a:cubicBezTo>
                <a:cubicBezTo>
                  <a:pt x="-51377" y="1283939"/>
                  <a:pt x="9247" y="743189"/>
                  <a:pt x="93000" y="484163"/>
                </a:cubicBezTo>
                <a:cubicBezTo>
                  <a:pt x="176753" y="225137"/>
                  <a:pt x="397800" y="114593"/>
                  <a:pt x="565440" y="42203"/>
                </a:cubicBezTo>
                <a:cubicBezTo>
                  <a:pt x="733080" y="-30187"/>
                  <a:pt x="949383" y="2833"/>
                  <a:pt x="1098840" y="49823"/>
                </a:cubicBezTo>
                <a:cubicBezTo>
                  <a:pt x="1248297" y="96813"/>
                  <a:pt x="1390799" y="247943"/>
                  <a:pt x="1462181" y="324143"/>
                </a:cubicBezTo>
                <a:cubicBezTo>
                  <a:pt x="1533563" y="400343"/>
                  <a:pt x="1527133" y="494323"/>
                  <a:pt x="1527133" y="5070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47664" y="1700808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547664" y="2924944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</a:t>
            </a:r>
          </a:p>
        </p:txBody>
      </p:sp>
      <p:cxnSp>
        <p:nvCxnSpPr>
          <p:cNvPr id="13" name="Přímá spojnice se šipkou 12"/>
          <p:cNvCxnSpPr>
            <a:stCxn id="10" idx="3"/>
          </p:cNvCxnSpPr>
          <p:nvPr/>
        </p:nvCxnSpPr>
        <p:spPr>
          <a:xfrm>
            <a:off x="2555776" y="1988840"/>
            <a:ext cx="1841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ravoúhlá spojnice 16"/>
          <p:cNvCxnSpPr>
            <a:endCxn id="11" idx="3"/>
          </p:cNvCxnSpPr>
          <p:nvPr/>
        </p:nvCxnSpPr>
        <p:spPr>
          <a:xfrm rot="5400000">
            <a:off x="2404085" y="2140531"/>
            <a:ext cx="1224136" cy="9207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oúhlá spojnice 18"/>
          <p:cNvCxnSpPr/>
          <p:nvPr/>
        </p:nvCxnSpPr>
        <p:spPr>
          <a:xfrm rot="10800000">
            <a:off x="1065899" y="2572390"/>
            <a:ext cx="432048" cy="65293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/>
        </p:nvSpPr>
        <p:spPr>
          <a:xfrm>
            <a:off x="916651" y="1807726"/>
            <a:ext cx="388369" cy="364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983236" y="187676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40838" y="18032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</a:t>
            </a:r>
          </a:p>
        </p:txBody>
      </p:sp>
      <p:cxnSp>
        <p:nvCxnSpPr>
          <p:cNvPr id="24" name="Přímá spojnice se šipkou 23"/>
          <p:cNvCxnSpPr>
            <a:stCxn id="20" idx="6"/>
            <a:endCxn id="10" idx="1"/>
          </p:cNvCxnSpPr>
          <p:nvPr/>
        </p:nvCxnSpPr>
        <p:spPr>
          <a:xfrm flipV="1">
            <a:off x="1305020" y="1988840"/>
            <a:ext cx="242644" cy="1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96456" y="1987962"/>
            <a:ext cx="8053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990879" y="2567662"/>
            <a:ext cx="15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96456" y="26009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96456" y="32253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83202" y="12204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83202" y="18448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Skupina 37"/>
          <p:cNvGrpSpPr/>
          <p:nvPr/>
        </p:nvGrpSpPr>
        <p:grpSpPr>
          <a:xfrm>
            <a:off x="96456" y="1700808"/>
            <a:ext cx="337637" cy="288032"/>
            <a:chOff x="96456" y="1700808"/>
            <a:chExt cx="337637" cy="288032"/>
          </a:xfrm>
        </p:grpSpPr>
        <p:sp>
          <p:nvSpPr>
            <p:cNvPr id="36" name="Oblouk 35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louk 36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 flipV="1">
            <a:off x="395536" y="3039918"/>
            <a:ext cx="337637" cy="366222"/>
            <a:chOff x="96456" y="1700808"/>
            <a:chExt cx="337637" cy="288032"/>
          </a:xfrm>
        </p:grpSpPr>
        <p:sp>
          <p:nvSpPr>
            <p:cNvPr id="40" name="Oblouk 39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blouk 40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2" name="Ovál 41"/>
          <p:cNvSpPr/>
          <p:nvPr/>
        </p:nvSpPr>
        <p:spPr>
          <a:xfrm>
            <a:off x="6804248" y="405421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018796" y="40126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nice 44"/>
          <p:cNvCxnSpPr/>
          <p:nvPr/>
        </p:nvCxnSpPr>
        <p:spPr>
          <a:xfrm flipH="1">
            <a:off x="395536" y="1556792"/>
            <a:ext cx="11046" cy="20162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3683602" y="1268760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3683602" y="1893176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3673539" y="1738908"/>
            <a:ext cx="337637" cy="288032"/>
            <a:chOff x="96456" y="1700808"/>
            <a:chExt cx="337637" cy="288032"/>
          </a:xfrm>
        </p:grpSpPr>
        <p:sp>
          <p:nvSpPr>
            <p:cNvPr id="49" name="Oblouk 48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blouk 49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1" name="Volný tvar 50"/>
          <p:cNvSpPr/>
          <p:nvPr/>
        </p:nvSpPr>
        <p:spPr>
          <a:xfrm>
            <a:off x="335280" y="4593523"/>
            <a:ext cx="1882140" cy="1479617"/>
          </a:xfrm>
          <a:custGeom>
            <a:avLst/>
            <a:gdLst>
              <a:gd name="connsiteX0" fmla="*/ 0 w 1882140"/>
              <a:gd name="connsiteY0" fmla="*/ 1411037 h 1479617"/>
              <a:gd name="connsiteX1" fmla="*/ 304800 w 1882140"/>
              <a:gd name="connsiteY1" fmla="*/ 1311977 h 1479617"/>
              <a:gd name="connsiteX2" fmla="*/ 533400 w 1882140"/>
              <a:gd name="connsiteY2" fmla="*/ 831917 h 1479617"/>
              <a:gd name="connsiteX3" fmla="*/ 762000 w 1882140"/>
              <a:gd name="connsiteY3" fmla="*/ 146117 h 1479617"/>
              <a:gd name="connsiteX4" fmla="*/ 982980 w 1882140"/>
              <a:gd name="connsiteY4" fmla="*/ 16577 h 1479617"/>
              <a:gd name="connsiteX5" fmla="*/ 1097280 w 1882140"/>
              <a:gd name="connsiteY5" fmla="*/ 397577 h 1479617"/>
              <a:gd name="connsiteX6" fmla="*/ 1226820 w 1882140"/>
              <a:gd name="connsiteY6" fmla="*/ 870017 h 1479617"/>
              <a:gd name="connsiteX7" fmla="*/ 1432560 w 1882140"/>
              <a:gd name="connsiteY7" fmla="*/ 1197677 h 1479617"/>
              <a:gd name="connsiteX8" fmla="*/ 1691640 w 1882140"/>
              <a:gd name="connsiteY8" fmla="*/ 1380557 h 1479617"/>
              <a:gd name="connsiteX9" fmla="*/ 1882140 w 1882140"/>
              <a:gd name="connsiteY9" fmla="*/ 1479617 h 147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2140" h="1479617">
                <a:moveTo>
                  <a:pt x="0" y="1411037"/>
                </a:moveTo>
                <a:cubicBezTo>
                  <a:pt x="107950" y="1409767"/>
                  <a:pt x="215900" y="1408497"/>
                  <a:pt x="304800" y="1311977"/>
                </a:cubicBezTo>
                <a:cubicBezTo>
                  <a:pt x="393700" y="1215457"/>
                  <a:pt x="457200" y="1026227"/>
                  <a:pt x="533400" y="831917"/>
                </a:cubicBezTo>
                <a:cubicBezTo>
                  <a:pt x="609600" y="637607"/>
                  <a:pt x="687070" y="282007"/>
                  <a:pt x="762000" y="146117"/>
                </a:cubicBezTo>
                <a:cubicBezTo>
                  <a:pt x="836930" y="10227"/>
                  <a:pt x="927100" y="-25333"/>
                  <a:pt x="982980" y="16577"/>
                </a:cubicBezTo>
                <a:cubicBezTo>
                  <a:pt x="1038860" y="58487"/>
                  <a:pt x="1056640" y="255337"/>
                  <a:pt x="1097280" y="397577"/>
                </a:cubicBezTo>
                <a:cubicBezTo>
                  <a:pt x="1137920" y="539817"/>
                  <a:pt x="1170940" y="736667"/>
                  <a:pt x="1226820" y="870017"/>
                </a:cubicBezTo>
                <a:cubicBezTo>
                  <a:pt x="1282700" y="1003367"/>
                  <a:pt x="1355090" y="1112587"/>
                  <a:pt x="1432560" y="1197677"/>
                </a:cubicBezTo>
                <a:cubicBezTo>
                  <a:pt x="1510030" y="1282767"/>
                  <a:pt x="1616710" y="1333567"/>
                  <a:pt x="1691640" y="1380557"/>
                </a:cubicBezTo>
                <a:cubicBezTo>
                  <a:pt x="1766570" y="1427547"/>
                  <a:pt x="1824355" y="1453582"/>
                  <a:pt x="1882140" y="1479617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1187624" y="4444732"/>
            <a:ext cx="164100" cy="15641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/>
          <p:cNvSpPr txBox="1"/>
          <p:nvPr/>
        </p:nvSpPr>
        <p:spPr>
          <a:xfrm>
            <a:off x="5264862" y="241624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im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886017" y="3778612"/>
            <a:ext cx="37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3847880" y="371703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-1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718586" y="3717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2126" y="1112100"/>
            <a:ext cx="245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Jednotkový budící signál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768353" y="-26570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Frekvenční analýza rozpojeného regulačního obvodu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13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644" y="83144"/>
            <a:ext cx="8229600" cy="1143000"/>
          </a:xfrm>
        </p:spPr>
        <p:txBody>
          <a:bodyPr/>
          <a:lstStyle/>
          <a:p>
            <a:r>
              <a:rPr lang="cs-CZ" dirty="0" err="1" smtClean="0"/>
              <a:t>Niquistovo</a:t>
            </a:r>
            <a:r>
              <a:rPr lang="cs-CZ" dirty="0" smtClean="0"/>
              <a:t> kritérium stability</a:t>
            </a: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5580112" y="2492896"/>
            <a:ext cx="72008" cy="4032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3491880" y="4077072"/>
            <a:ext cx="49685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4414368" y="3718938"/>
            <a:ext cx="3319144" cy="2601675"/>
          </a:xfrm>
          <a:custGeom>
            <a:avLst/>
            <a:gdLst>
              <a:gd name="connsiteX0" fmla="*/ 2983871 w 2983871"/>
              <a:gd name="connsiteY0" fmla="*/ 484944 h 2143419"/>
              <a:gd name="connsiteX1" fmla="*/ 2816231 w 2983871"/>
              <a:gd name="connsiteY1" fmla="*/ 1155504 h 2143419"/>
              <a:gd name="connsiteX2" fmla="*/ 2305691 w 2983871"/>
              <a:gd name="connsiteY2" fmla="*/ 2024184 h 2143419"/>
              <a:gd name="connsiteX3" fmla="*/ 598811 w 2983871"/>
              <a:gd name="connsiteY3" fmla="*/ 2069904 h 2143419"/>
              <a:gd name="connsiteX4" fmla="*/ 80651 w 2983871"/>
              <a:gd name="connsiteY4" fmla="*/ 1406964 h 2143419"/>
              <a:gd name="connsiteX5" fmla="*/ 27311 w 2983871"/>
              <a:gd name="connsiteY5" fmla="*/ 393504 h 2143419"/>
              <a:gd name="connsiteX6" fmla="*/ 339731 w 2983871"/>
              <a:gd name="connsiteY6" fmla="*/ 12504 h 2143419"/>
              <a:gd name="connsiteX7" fmla="*/ 796931 w 2983871"/>
              <a:gd name="connsiteY7" fmla="*/ 126804 h 2143419"/>
              <a:gd name="connsiteX8" fmla="*/ 1132211 w 2983871"/>
              <a:gd name="connsiteY8" fmla="*/ 469704 h 2143419"/>
              <a:gd name="connsiteX9" fmla="*/ 1132211 w 2983871"/>
              <a:gd name="connsiteY9" fmla="*/ 469704 h 2143419"/>
              <a:gd name="connsiteX0" fmla="*/ 2983871 w 2983871"/>
              <a:gd name="connsiteY0" fmla="*/ 484944 h 2139163"/>
              <a:gd name="connsiteX1" fmla="*/ 2884811 w 2983871"/>
              <a:gd name="connsiteY1" fmla="*/ 1231704 h 2139163"/>
              <a:gd name="connsiteX2" fmla="*/ 2305691 w 2983871"/>
              <a:gd name="connsiteY2" fmla="*/ 2024184 h 2139163"/>
              <a:gd name="connsiteX3" fmla="*/ 598811 w 2983871"/>
              <a:gd name="connsiteY3" fmla="*/ 2069904 h 2139163"/>
              <a:gd name="connsiteX4" fmla="*/ 80651 w 2983871"/>
              <a:gd name="connsiteY4" fmla="*/ 1406964 h 2139163"/>
              <a:gd name="connsiteX5" fmla="*/ 27311 w 2983871"/>
              <a:gd name="connsiteY5" fmla="*/ 393504 h 2139163"/>
              <a:gd name="connsiteX6" fmla="*/ 339731 w 2983871"/>
              <a:gd name="connsiteY6" fmla="*/ 12504 h 2139163"/>
              <a:gd name="connsiteX7" fmla="*/ 796931 w 2983871"/>
              <a:gd name="connsiteY7" fmla="*/ 126804 h 2139163"/>
              <a:gd name="connsiteX8" fmla="*/ 1132211 w 2983871"/>
              <a:gd name="connsiteY8" fmla="*/ 469704 h 2139163"/>
              <a:gd name="connsiteX9" fmla="*/ 1132211 w 2983871"/>
              <a:gd name="connsiteY9" fmla="*/ 469704 h 2139163"/>
              <a:gd name="connsiteX0" fmla="*/ 3132155 w 3132155"/>
              <a:gd name="connsiteY0" fmla="*/ 491896 h 2146115"/>
              <a:gd name="connsiteX1" fmla="*/ 3033095 w 3132155"/>
              <a:gd name="connsiteY1" fmla="*/ 1238656 h 2146115"/>
              <a:gd name="connsiteX2" fmla="*/ 2453975 w 3132155"/>
              <a:gd name="connsiteY2" fmla="*/ 2031136 h 2146115"/>
              <a:gd name="connsiteX3" fmla="*/ 747095 w 3132155"/>
              <a:gd name="connsiteY3" fmla="*/ 2076856 h 2146115"/>
              <a:gd name="connsiteX4" fmla="*/ 228935 w 3132155"/>
              <a:gd name="connsiteY4" fmla="*/ 1413916 h 2146115"/>
              <a:gd name="connsiteX5" fmla="*/ 7955 w 3132155"/>
              <a:gd name="connsiteY5" fmla="*/ 507136 h 2146115"/>
              <a:gd name="connsiteX6" fmla="*/ 488015 w 3132155"/>
              <a:gd name="connsiteY6" fmla="*/ 19456 h 2146115"/>
              <a:gd name="connsiteX7" fmla="*/ 945215 w 3132155"/>
              <a:gd name="connsiteY7" fmla="*/ 133756 h 2146115"/>
              <a:gd name="connsiteX8" fmla="*/ 1280495 w 3132155"/>
              <a:gd name="connsiteY8" fmla="*/ 476656 h 2146115"/>
              <a:gd name="connsiteX9" fmla="*/ 1280495 w 3132155"/>
              <a:gd name="connsiteY9" fmla="*/ 476656 h 2146115"/>
              <a:gd name="connsiteX0" fmla="*/ 3168421 w 3168421"/>
              <a:gd name="connsiteY0" fmla="*/ 491896 h 2139375"/>
              <a:gd name="connsiteX1" fmla="*/ 3069361 w 3168421"/>
              <a:gd name="connsiteY1" fmla="*/ 1238656 h 2139375"/>
              <a:gd name="connsiteX2" fmla="*/ 2490241 w 3168421"/>
              <a:gd name="connsiteY2" fmla="*/ 2031136 h 2139375"/>
              <a:gd name="connsiteX3" fmla="*/ 783361 w 3168421"/>
              <a:gd name="connsiteY3" fmla="*/ 2076856 h 2139375"/>
              <a:gd name="connsiteX4" fmla="*/ 105181 w 3168421"/>
              <a:gd name="connsiteY4" fmla="*/ 1512976 h 2139375"/>
              <a:gd name="connsiteX5" fmla="*/ 44221 w 3168421"/>
              <a:gd name="connsiteY5" fmla="*/ 507136 h 2139375"/>
              <a:gd name="connsiteX6" fmla="*/ 524281 w 3168421"/>
              <a:gd name="connsiteY6" fmla="*/ 19456 h 2139375"/>
              <a:gd name="connsiteX7" fmla="*/ 981481 w 3168421"/>
              <a:gd name="connsiteY7" fmla="*/ 133756 h 2139375"/>
              <a:gd name="connsiteX8" fmla="*/ 1316761 w 3168421"/>
              <a:gd name="connsiteY8" fmla="*/ 476656 h 2139375"/>
              <a:gd name="connsiteX9" fmla="*/ 1316761 w 3168421"/>
              <a:gd name="connsiteY9" fmla="*/ 476656 h 2139375"/>
              <a:gd name="connsiteX0" fmla="*/ 3168800 w 3168800"/>
              <a:gd name="connsiteY0" fmla="*/ 491896 h 2206038"/>
              <a:gd name="connsiteX1" fmla="*/ 3069740 w 3168800"/>
              <a:gd name="connsiteY1" fmla="*/ 1238656 h 2206038"/>
              <a:gd name="connsiteX2" fmla="*/ 2490620 w 3168800"/>
              <a:gd name="connsiteY2" fmla="*/ 2031136 h 2206038"/>
              <a:gd name="connsiteX3" fmla="*/ 791360 w 3168800"/>
              <a:gd name="connsiteY3" fmla="*/ 2168296 h 2206038"/>
              <a:gd name="connsiteX4" fmla="*/ 105560 w 3168800"/>
              <a:gd name="connsiteY4" fmla="*/ 1512976 h 2206038"/>
              <a:gd name="connsiteX5" fmla="*/ 44600 w 3168800"/>
              <a:gd name="connsiteY5" fmla="*/ 507136 h 2206038"/>
              <a:gd name="connsiteX6" fmla="*/ 524660 w 3168800"/>
              <a:gd name="connsiteY6" fmla="*/ 19456 h 2206038"/>
              <a:gd name="connsiteX7" fmla="*/ 981860 w 3168800"/>
              <a:gd name="connsiteY7" fmla="*/ 133756 h 2206038"/>
              <a:gd name="connsiteX8" fmla="*/ 1317140 w 3168800"/>
              <a:gd name="connsiteY8" fmla="*/ 476656 h 2206038"/>
              <a:gd name="connsiteX9" fmla="*/ 1317140 w 3168800"/>
              <a:gd name="connsiteY9" fmla="*/ 476656 h 2206038"/>
              <a:gd name="connsiteX0" fmla="*/ 3168800 w 3168800"/>
              <a:gd name="connsiteY0" fmla="*/ 491896 h 2258896"/>
              <a:gd name="connsiteX1" fmla="*/ 3069740 w 3168800"/>
              <a:gd name="connsiteY1" fmla="*/ 1238656 h 2258896"/>
              <a:gd name="connsiteX2" fmla="*/ 2528720 w 3168800"/>
              <a:gd name="connsiteY2" fmla="*/ 2153056 h 2258896"/>
              <a:gd name="connsiteX3" fmla="*/ 791360 w 3168800"/>
              <a:gd name="connsiteY3" fmla="*/ 2168296 h 2258896"/>
              <a:gd name="connsiteX4" fmla="*/ 105560 w 3168800"/>
              <a:gd name="connsiteY4" fmla="*/ 1512976 h 2258896"/>
              <a:gd name="connsiteX5" fmla="*/ 44600 w 3168800"/>
              <a:gd name="connsiteY5" fmla="*/ 507136 h 2258896"/>
              <a:gd name="connsiteX6" fmla="*/ 524660 w 3168800"/>
              <a:gd name="connsiteY6" fmla="*/ 19456 h 2258896"/>
              <a:gd name="connsiteX7" fmla="*/ 981860 w 3168800"/>
              <a:gd name="connsiteY7" fmla="*/ 133756 h 2258896"/>
              <a:gd name="connsiteX8" fmla="*/ 1317140 w 3168800"/>
              <a:gd name="connsiteY8" fmla="*/ 476656 h 2258896"/>
              <a:gd name="connsiteX9" fmla="*/ 1317140 w 3168800"/>
              <a:gd name="connsiteY9" fmla="*/ 476656 h 2258896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8632 h 2261731"/>
              <a:gd name="connsiteX1" fmla="*/ 3107840 w 3168800"/>
              <a:gd name="connsiteY1" fmla="*/ 1306352 h 2261731"/>
              <a:gd name="connsiteX2" fmla="*/ 2528720 w 3168800"/>
              <a:gd name="connsiteY2" fmla="*/ 2159792 h 2261731"/>
              <a:gd name="connsiteX3" fmla="*/ 791360 w 3168800"/>
              <a:gd name="connsiteY3" fmla="*/ 2175032 h 2261731"/>
              <a:gd name="connsiteX4" fmla="*/ 105560 w 3168800"/>
              <a:gd name="connsiteY4" fmla="*/ 1519712 h 2261731"/>
              <a:gd name="connsiteX5" fmla="*/ 44600 w 3168800"/>
              <a:gd name="connsiteY5" fmla="*/ 513872 h 2261731"/>
              <a:gd name="connsiteX6" fmla="*/ 524660 w 3168800"/>
              <a:gd name="connsiteY6" fmla="*/ 26192 h 2261731"/>
              <a:gd name="connsiteX7" fmla="*/ 997100 w 3168800"/>
              <a:gd name="connsiteY7" fmla="*/ 110012 h 2261731"/>
              <a:gd name="connsiteX8" fmla="*/ 1317140 w 3168800"/>
              <a:gd name="connsiteY8" fmla="*/ 483392 h 2261731"/>
              <a:gd name="connsiteX9" fmla="*/ 1317140 w 3168800"/>
              <a:gd name="connsiteY9" fmla="*/ 483392 h 2261731"/>
              <a:gd name="connsiteX0" fmla="*/ 3164475 w 3164475"/>
              <a:gd name="connsiteY0" fmla="*/ 479853 h 2242952"/>
              <a:gd name="connsiteX1" fmla="*/ 3103515 w 3164475"/>
              <a:gd name="connsiteY1" fmla="*/ 1287573 h 2242952"/>
              <a:gd name="connsiteX2" fmla="*/ 2524395 w 3164475"/>
              <a:gd name="connsiteY2" fmla="*/ 2141013 h 2242952"/>
              <a:gd name="connsiteX3" fmla="*/ 787035 w 3164475"/>
              <a:gd name="connsiteY3" fmla="*/ 2156253 h 2242952"/>
              <a:gd name="connsiteX4" fmla="*/ 101235 w 3164475"/>
              <a:gd name="connsiteY4" fmla="*/ 1500933 h 2242952"/>
              <a:gd name="connsiteX5" fmla="*/ 40275 w 3164475"/>
              <a:gd name="connsiteY5" fmla="*/ 495093 h 2242952"/>
              <a:gd name="connsiteX6" fmla="*/ 459375 w 3164475"/>
              <a:gd name="connsiteY6" fmla="*/ 30273 h 2242952"/>
              <a:gd name="connsiteX7" fmla="*/ 992775 w 3164475"/>
              <a:gd name="connsiteY7" fmla="*/ 91233 h 2242952"/>
              <a:gd name="connsiteX8" fmla="*/ 1312815 w 3164475"/>
              <a:gd name="connsiteY8" fmla="*/ 464613 h 2242952"/>
              <a:gd name="connsiteX9" fmla="*/ 1312815 w 3164475"/>
              <a:gd name="connsiteY9" fmla="*/ 464613 h 2242952"/>
              <a:gd name="connsiteX0" fmla="*/ 3164475 w 3176501"/>
              <a:gd name="connsiteY0" fmla="*/ 479853 h 2315993"/>
              <a:gd name="connsiteX1" fmla="*/ 3103515 w 3176501"/>
              <a:gd name="connsiteY1" fmla="*/ 1287573 h 2315993"/>
              <a:gd name="connsiteX2" fmla="*/ 2341515 w 3176501"/>
              <a:gd name="connsiteY2" fmla="*/ 2247693 h 2315993"/>
              <a:gd name="connsiteX3" fmla="*/ 787035 w 3176501"/>
              <a:gd name="connsiteY3" fmla="*/ 2156253 h 2315993"/>
              <a:gd name="connsiteX4" fmla="*/ 101235 w 3176501"/>
              <a:gd name="connsiteY4" fmla="*/ 1500933 h 2315993"/>
              <a:gd name="connsiteX5" fmla="*/ 40275 w 3176501"/>
              <a:gd name="connsiteY5" fmla="*/ 495093 h 2315993"/>
              <a:gd name="connsiteX6" fmla="*/ 459375 w 3176501"/>
              <a:gd name="connsiteY6" fmla="*/ 30273 h 2315993"/>
              <a:gd name="connsiteX7" fmla="*/ 992775 w 3176501"/>
              <a:gd name="connsiteY7" fmla="*/ 91233 h 2315993"/>
              <a:gd name="connsiteX8" fmla="*/ 1312815 w 3176501"/>
              <a:gd name="connsiteY8" fmla="*/ 464613 h 2315993"/>
              <a:gd name="connsiteX9" fmla="*/ 1312815 w 3176501"/>
              <a:gd name="connsiteY9" fmla="*/ 464613 h 2315993"/>
              <a:gd name="connsiteX0" fmla="*/ 3162187 w 3174213"/>
              <a:gd name="connsiteY0" fmla="*/ 479853 h 2347119"/>
              <a:gd name="connsiteX1" fmla="*/ 3101227 w 3174213"/>
              <a:gd name="connsiteY1" fmla="*/ 1287573 h 2347119"/>
              <a:gd name="connsiteX2" fmla="*/ 2339227 w 3174213"/>
              <a:gd name="connsiteY2" fmla="*/ 2247693 h 2347119"/>
              <a:gd name="connsiteX3" fmla="*/ 739027 w 3174213"/>
              <a:gd name="connsiteY3" fmla="*/ 2232453 h 2347119"/>
              <a:gd name="connsiteX4" fmla="*/ 98947 w 3174213"/>
              <a:gd name="connsiteY4" fmla="*/ 1500933 h 2347119"/>
              <a:gd name="connsiteX5" fmla="*/ 37987 w 3174213"/>
              <a:gd name="connsiteY5" fmla="*/ 495093 h 2347119"/>
              <a:gd name="connsiteX6" fmla="*/ 457087 w 3174213"/>
              <a:gd name="connsiteY6" fmla="*/ 30273 h 2347119"/>
              <a:gd name="connsiteX7" fmla="*/ 990487 w 3174213"/>
              <a:gd name="connsiteY7" fmla="*/ 91233 h 2347119"/>
              <a:gd name="connsiteX8" fmla="*/ 1310527 w 3174213"/>
              <a:gd name="connsiteY8" fmla="*/ 464613 h 2347119"/>
              <a:gd name="connsiteX9" fmla="*/ 1310527 w 3174213"/>
              <a:gd name="connsiteY9" fmla="*/ 464613 h 2347119"/>
              <a:gd name="connsiteX0" fmla="*/ 3177104 w 3189130"/>
              <a:gd name="connsiteY0" fmla="*/ 479853 h 2346284"/>
              <a:gd name="connsiteX1" fmla="*/ 3116144 w 3189130"/>
              <a:gd name="connsiteY1" fmla="*/ 1287573 h 2346284"/>
              <a:gd name="connsiteX2" fmla="*/ 2354144 w 3189130"/>
              <a:gd name="connsiteY2" fmla="*/ 2247693 h 2346284"/>
              <a:gd name="connsiteX3" fmla="*/ 753944 w 3189130"/>
              <a:gd name="connsiteY3" fmla="*/ 2232453 h 2346284"/>
              <a:gd name="connsiteX4" fmla="*/ 83384 w 3189130"/>
              <a:gd name="connsiteY4" fmla="*/ 1516173 h 2346284"/>
              <a:gd name="connsiteX5" fmla="*/ 52904 w 3189130"/>
              <a:gd name="connsiteY5" fmla="*/ 495093 h 2346284"/>
              <a:gd name="connsiteX6" fmla="*/ 472004 w 3189130"/>
              <a:gd name="connsiteY6" fmla="*/ 30273 h 2346284"/>
              <a:gd name="connsiteX7" fmla="*/ 1005404 w 3189130"/>
              <a:gd name="connsiteY7" fmla="*/ 91233 h 2346284"/>
              <a:gd name="connsiteX8" fmla="*/ 1325444 w 3189130"/>
              <a:gd name="connsiteY8" fmla="*/ 464613 h 2346284"/>
              <a:gd name="connsiteX9" fmla="*/ 1325444 w 3189130"/>
              <a:gd name="connsiteY9" fmla="*/ 464613 h 2346284"/>
              <a:gd name="connsiteX0" fmla="*/ 3207089 w 3219115"/>
              <a:gd name="connsiteY0" fmla="*/ 478163 h 2344594"/>
              <a:gd name="connsiteX1" fmla="*/ 3146129 w 3219115"/>
              <a:gd name="connsiteY1" fmla="*/ 1285883 h 2344594"/>
              <a:gd name="connsiteX2" fmla="*/ 2384129 w 3219115"/>
              <a:gd name="connsiteY2" fmla="*/ 2246003 h 2344594"/>
              <a:gd name="connsiteX3" fmla="*/ 783929 w 3219115"/>
              <a:gd name="connsiteY3" fmla="*/ 2230763 h 2344594"/>
              <a:gd name="connsiteX4" fmla="*/ 113369 w 3219115"/>
              <a:gd name="connsiteY4" fmla="*/ 1514483 h 2344594"/>
              <a:gd name="connsiteX5" fmla="*/ 37169 w 3219115"/>
              <a:gd name="connsiteY5" fmla="*/ 470543 h 2344594"/>
              <a:gd name="connsiteX6" fmla="*/ 501989 w 3219115"/>
              <a:gd name="connsiteY6" fmla="*/ 28583 h 2344594"/>
              <a:gd name="connsiteX7" fmla="*/ 1035389 w 3219115"/>
              <a:gd name="connsiteY7" fmla="*/ 89543 h 2344594"/>
              <a:gd name="connsiteX8" fmla="*/ 1355429 w 3219115"/>
              <a:gd name="connsiteY8" fmla="*/ 462923 h 2344594"/>
              <a:gd name="connsiteX9" fmla="*/ 1355429 w 3219115"/>
              <a:gd name="connsiteY9" fmla="*/ 462923 h 2344594"/>
              <a:gd name="connsiteX0" fmla="*/ 3237240 w 3249266"/>
              <a:gd name="connsiteY0" fmla="*/ 478163 h 2342532"/>
              <a:gd name="connsiteX1" fmla="*/ 3176280 w 3249266"/>
              <a:gd name="connsiteY1" fmla="*/ 1285883 h 2342532"/>
              <a:gd name="connsiteX2" fmla="*/ 2414280 w 3249266"/>
              <a:gd name="connsiteY2" fmla="*/ 2246003 h 2342532"/>
              <a:gd name="connsiteX3" fmla="*/ 814080 w 3249266"/>
              <a:gd name="connsiteY3" fmla="*/ 2230763 h 2342532"/>
              <a:gd name="connsiteX4" fmla="*/ 82560 w 3249266"/>
              <a:gd name="connsiteY4" fmla="*/ 1552583 h 2342532"/>
              <a:gd name="connsiteX5" fmla="*/ 67320 w 3249266"/>
              <a:gd name="connsiteY5" fmla="*/ 470543 h 2342532"/>
              <a:gd name="connsiteX6" fmla="*/ 532140 w 3249266"/>
              <a:gd name="connsiteY6" fmla="*/ 28583 h 2342532"/>
              <a:gd name="connsiteX7" fmla="*/ 1065540 w 3249266"/>
              <a:gd name="connsiteY7" fmla="*/ 89543 h 2342532"/>
              <a:gd name="connsiteX8" fmla="*/ 1385580 w 3249266"/>
              <a:gd name="connsiteY8" fmla="*/ 462923 h 2342532"/>
              <a:gd name="connsiteX9" fmla="*/ 1385580 w 3249266"/>
              <a:gd name="connsiteY9" fmla="*/ 462923 h 2342532"/>
              <a:gd name="connsiteX0" fmla="*/ 3241369 w 3253395"/>
              <a:gd name="connsiteY0" fmla="*/ 478163 h 2342532"/>
              <a:gd name="connsiteX1" fmla="*/ 3180409 w 3253395"/>
              <a:gd name="connsiteY1" fmla="*/ 1285883 h 2342532"/>
              <a:gd name="connsiteX2" fmla="*/ 2418409 w 3253395"/>
              <a:gd name="connsiteY2" fmla="*/ 2246003 h 2342532"/>
              <a:gd name="connsiteX3" fmla="*/ 818209 w 3253395"/>
              <a:gd name="connsiteY3" fmla="*/ 2230763 h 2342532"/>
              <a:gd name="connsiteX4" fmla="*/ 86689 w 3253395"/>
              <a:gd name="connsiteY4" fmla="*/ 1552583 h 2342532"/>
              <a:gd name="connsiteX5" fmla="*/ 63829 w 3253395"/>
              <a:gd name="connsiteY5" fmla="*/ 470543 h 2342532"/>
              <a:gd name="connsiteX6" fmla="*/ 536269 w 3253395"/>
              <a:gd name="connsiteY6" fmla="*/ 28583 h 2342532"/>
              <a:gd name="connsiteX7" fmla="*/ 1069669 w 3253395"/>
              <a:gd name="connsiteY7" fmla="*/ 89543 h 2342532"/>
              <a:gd name="connsiteX8" fmla="*/ 1389709 w 3253395"/>
              <a:gd name="connsiteY8" fmla="*/ 462923 h 2342532"/>
              <a:gd name="connsiteX9" fmla="*/ 1389709 w 3253395"/>
              <a:gd name="connsiteY9" fmla="*/ 462923 h 2342532"/>
              <a:gd name="connsiteX0" fmla="*/ 3416629 w 3416629"/>
              <a:gd name="connsiteY0" fmla="*/ 470543 h 2342532"/>
              <a:gd name="connsiteX1" fmla="*/ 3180409 w 3416629"/>
              <a:gd name="connsiteY1" fmla="*/ 1285883 h 2342532"/>
              <a:gd name="connsiteX2" fmla="*/ 2418409 w 3416629"/>
              <a:gd name="connsiteY2" fmla="*/ 2246003 h 2342532"/>
              <a:gd name="connsiteX3" fmla="*/ 818209 w 3416629"/>
              <a:gd name="connsiteY3" fmla="*/ 2230763 h 2342532"/>
              <a:gd name="connsiteX4" fmla="*/ 86689 w 3416629"/>
              <a:gd name="connsiteY4" fmla="*/ 1552583 h 2342532"/>
              <a:gd name="connsiteX5" fmla="*/ 63829 w 3416629"/>
              <a:gd name="connsiteY5" fmla="*/ 470543 h 2342532"/>
              <a:gd name="connsiteX6" fmla="*/ 536269 w 3416629"/>
              <a:gd name="connsiteY6" fmla="*/ 28583 h 2342532"/>
              <a:gd name="connsiteX7" fmla="*/ 1069669 w 3416629"/>
              <a:gd name="connsiteY7" fmla="*/ 89543 h 2342532"/>
              <a:gd name="connsiteX8" fmla="*/ 1389709 w 3416629"/>
              <a:gd name="connsiteY8" fmla="*/ 462923 h 2342532"/>
              <a:gd name="connsiteX9" fmla="*/ 1389709 w 3416629"/>
              <a:gd name="connsiteY9" fmla="*/ 462923 h 2342532"/>
              <a:gd name="connsiteX0" fmla="*/ 3416629 w 3416629"/>
              <a:gd name="connsiteY0" fmla="*/ 470543 h 2329507"/>
              <a:gd name="connsiteX1" fmla="*/ 3218509 w 3416629"/>
              <a:gd name="connsiteY1" fmla="*/ 1476383 h 2329507"/>
              <a:gd name="connsiteX2" fmla="*/ 2418409 w 3416629"/>
              <a:gd name="connsiteY2" fmla="*/ 2246003 h 2329507"/>
              <a:gd name="connsiteX3" fmla="*/ 818209 w 3416629"/>
              <a:gd name="connsiteY3" fmla="*/ 2230763 h 2329507"/>
              <a:gd name="connsiteX4" fmla="*/ 86689 w 3416629"/>
              <a:gd name="connsiteY4" fmla="*/ 1552583 h 2329507"/>
              <a:gd name="connsiteX5" fmla="*/ 63829 w 3416629"/>
              <a:gd name="connsiteY5" fmla="*/ 470543 h 2329507"/>
              <a:gd name="connsiteX6" fmla="*/ 536269 w 3416629"/>
              <a:gd name="connsiteY6" fmla="*/ 28583 h 2329507"/>
              <a:gd name="connsiteX7" fmla="*/ 1069669 w 3416629"/>
              <a:gd name="connsiteY7" fmla="*/ 89543 h 2329507"/>
              <a:gd name="connsiteX8" fmla="*/ 1389709 w 3416629"/>
              <a:gd name="connsiteY8" fmla="*/ 462923 h 2329507"/>
              <a:gd name="connsiteX9" fmla="*/ 1389709 w 3416629"/>
              <a:gd name="connsiteY9" fmla="*/ 462923 h 2329507"/>
              <a:gd name="connsiteX0" fmla="*/ 3416629 w 3416629"/>
              <a:gd name="connsiteY0" fmla="*/ 470543 h 2388810"/>
              <a:gd name="connsiteX1" fmla="*/ 3218509 w 3416629"/>
              <a:gd name="connsiteY1" fmla="*/ 1476383 h 2388810"/>
              <a:gd name="connsiteX2" fmla="*/ 2372689 w 3416629"/>
              <a:gd name="connsiteY2" fmla="*/ 2329823 h 2388810"/>
              <a:gd name="connsiteX3" fmla="*/ 818209 w 3416629"/>
              <a:gd name="connsiteY3" fmla="*/ 2230763 h 2388810"/>
              <a:gd name="connsiteX4" fmla="*/ 86689 w 3416629"/>
              <a:gd name="connsiteY4" fmla="*/ 1552583 h 2388810"/>
              <a:gd name="connsiteX5" fmla="*/ 63829 w 3416629"/>
              <a:gd name="connsiteY5" fmla="*/ 470543 h 2388810"/>
              <a:gd name="connsiteX6" fmla="*/ 536269 w 3416629"/>
              <a:gd name="connsiteY6" fmla="*/ 28583 h 2388810"/>
              <a:gd name="connsiteX7" fmla="*/ 1069669 w 3416629"/>
              <a:gd name="connsiteY7" fmla="*/ 89543 h 2388810"/>
              <a:gd name="connsiteX8" fmla="*/ 1389709 w 3416629"/>
              <a:gd name="connsiteY8" fmla="*/ 462923 h 2388810"/>
              <a:gd name="connsiteX9" fmla="*/ 1389709 w 3416629"/>
              <a:gd name="connsiteY9" fmla="*/ 462923 h 2388810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39300 w 3539300"/>
              <a:gd name="connsiteY0" fmla="*/ 501023 h 2422866"/>
              <a:gd name="connsiteX1" fmla="*/ 3242120 w 3539300"/>
              <a:gd name="connsiteY1" fmla="*/ 1476383 h 2422866"/>
              <a:gd name="connsiteX2" fmla="*/ 2396300 w 3539300"/>
              <a:gd name="connsiteY2" fmla="*/ 2329823 h 2422866"/>
              <a:gd name="connsiteX3" fmla="*/ 765620 w 3539300"/>
              <a:gd name="connsiteY3" fmla="*/ 2314583 h 2422866"/>
              <a:gd name="connsiteX4" fmla="*/ 64580 w 3539300"/>
              <a:gd name="connsiteY4" fmla="*/ 1567823 h 2422866"/>
              <a:gd name="connsiteX5" fmla="*/ 87440 w 3539300"/>
              <a:gd name="connsiteY5" fmla="*/ 470543 h 2422866"/>
              <a:gd name="connsiteX6" fmla="*/ 559880 w 3539300"/>
              <a:gd name="connsiteY6" fmla="*/ 28583 h 2422866"/>
              <a:gd name="connsiteX7" fmla="*/ 1093280 w 3539300"/>
              <a:gd name="connsiteY7" fmla="*/ 89543 h 2422866"/>
              <a:gd name="connsiteX8" fmla="*/ 1413320 w 3539300"/>
              <a:gd name="connsiteY8" fmla="*/ 462923 h 2422866"/>
              <a:gd name="connsiteX9" fmla="*/ 1413320 w 3539300"/>
              <a:gd name="connsiteY9" fmla="*/ 462923 h 2422866"/>
              <a:gd name="connsiteX0" fmla="*/ 3539300 w 3539300"/>
              <a:gd name="connsiteY0" fmla="*/ 501023 h 2447902"/>
              <a:gd name="connsiteX1" fmla="*/ 3242120 w 3539300"/>
              <a:gd name="connsiteY1" fmla="*/ 1476383 h 2447902"/>
              <a:gd name="connsiteX2" fmla="*/ 2411540 w 3539300"/>
              <a:gd name="connsiteY2" fmla="*/ 2367923 h 2447902"/>
              <a:gd name="connsiteX3" fmla="*/ 765620 w 3539300"/>
              <a:gd name="connsiteY3" fmla="*/ 2314583 h 2447902"/>
              <a:gd name="connsiteX4" fmla="*/ 64580 w 3539300"/>
              <a:gd name="connsiteY4" fmla="*/ 1567823 h 2447902"/>
              <a:gd name="connsiteX5" fmla="*/ 87440 w 3539300"/>
              <a:gd name="connsiteY5" fmla="*/ 470543 h 2447902"/>
              <a:gd name="connsiteX6" fmla="*/ 559880 w 3539300"/>
              <a:gd name="connsiteY6" fmla="*/ 28583 h 2447902"/>
              <a:gd name="connsiteX7" fmla="*/ 1093280 w 3539300"/>
              <a:gd name="connsiteY7" fmla="*/ 89543 h 2447902"/>
              <a:gd name="connsiteX8" fmla="*/ 1413320 w 3539300"/>
              <a:gd name="connsiteY8" fmla="*/ 462923 h 2447902"/>
              <a:gd name="connsiteX9" fmla="*/ 1413320 w 3539300"/>
              <a:gd name="connsiteY9" fmla="*/ 462923 h 244790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4629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5010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522118 w 3539845"/>
              <a:gd name="connsiteY9" fmla="*/ 493403 h 2461882"/>
              <a:gd name="connsiteX0" fmla="*/ 3539845 w 3539845"/>
              <a:gd name="connsiteY0" fmla="*/ 498122 h 2458981"/>
              <a:gd name="connsiteX1" fmla="*/ 3242665 w 3539845"/>
              <a:gd name="connsiteY1" fmla="*/ 1473482 h 2458981"/>
              <a:gd name="connsiteX2" fmla="*/ 2412085 w 3539845"/>
              <a:gd name="connsiteY2" fmla="*/ 2365022 h 2458981"/>
              <a:gd name="connsiteX3" fmla="*/ 773785 w 3539845"/>
              <a:gd name="connsiteY3" fmla="*/ 2342162 h 2458981"/>
              <a:gd name="connsiteX4" fmla="*/ 65125 w 3539845"/>
              <a:gd name="connsiteY4" fmla="*/ 1564922 h 2458981"/>
              <a:gd name="connsiteX5" fmla="*/ 87985 w 3539845"/>
              <a:gd name="connsiteY5" fmla="*/ 467642 h 2458981"/>
              <a:gd name="connsiteX6" fmla="*/ 560425 w 3539845"/>
              <a:gd name="connsiteY6" fmla="*/ 25682 h 2458981"/>
              <a:gd name="connsiteX7" fmla="*/ 1093825 w 3539845"/>
              <a:gd name="connsiteY7" fmla="*/ 86642 h 2458981"/>
              <a:gd name="connsiteX8" fmla="*/ 1471600 w 3539845"/>
              <a:gd name="connsiteY8" fmla="*/ 368582 h 2458981"/>
              <a:gd name="connsiteX9" fmla="*/ 1522118 w 3539845"/>
              <a:gd name="connsiteY9" fmla="*/ 490502 h 2458981"/>
              <a:gd name="connsiteX0" fmla="*/ 3539845 w 3539845"/>
              <a:gd name="connsiteY0" fmla="*/ 496420 h 2457279"/>
              <a:gd name="connsiteX1" fmla="*/ 3242665 w 3539845"/>
              <a:gd name="connsiteY1" fmla="*/ 1471780 h 2457279"/>
              <a:gd name="connsiteX2" fmla="*/ 2412085 w 3539845"/>
              <a:gd name="connsiteY2" fmla="*/ 2363320 h 2457279"/>
              <a:gd name="connsiteX3" fmla="*/ 773785 w 3539845"/>
              <a:gd name="connsiteY3" fmla="*/ 2340460 h 2457279"/>
              <a:gd name="connsiteX4" fmla="*/ 65125 w 3539845"/>
              <a:gd name="connsiteY4" fmla="*/ 1563220 h 2457279"/>
              <a:gd name="connsiteX5" fmla="*/ 87985 w 3539845"/>
              <a:gd name="connsiteY5" fmla="*/ 465940 h 2457279"/>
              <a:gd name="connsiteX6" fmla="*/ 560425 w 3539845"/>
              <a:gd name="connsiteY6" fmla="*/ 23980 h 2457279"/>
              <a:gd name="connsiteX7" fmla="*/ 1093825 w 3539845"/>
              <a:gd name="connsiteY7" fmla="*/ 84940 h 2457279"/>
              <a:gd name="connsiteX8" fmla="*/ 1457166 w 3539845"/>
              <a:gd name="connsiteY8" fmla="*/ 305920 h 2457279"/>
              <a:gd name="connsiteX9" fmla="*/ 1522118 w 3539845"/>
              <a:gd name="connsiteY9" fmla="*/ 488800 h 2457279"/>
              <a:gd name="connsiteX0" fmla="*/ 3539845 w 3539845"/>
              <a:gd name="connsiteY0" fmla="*/ 514643 h 2475502"/>
              <a:gd name="connsiteX1" fmla="*/ 3242665 w 3539845"/>
              <a:gd name="connsiteY1" fmla="*/ 1490003 h 2475502"/>
              <a:gd name="connsiteX2" fmla="*/ 2412085 w 3539845"/>
              <a:gd name="connsiteY2" fmla="*/ 2381543 h 2475502"/>
              <a:gd name="connsiteX3" fmla="*/ 773785 w 3539845"/>
              <a:gd name="connsiteY3" fmla="*/ 2358683 h 2475502"/>
              <a:gd name="connsiteX4" fmla="*/ 65125 w 3539845"/>
              <a:gd name="connsiteY4" fmla="*/ 1581443 h 2475502"/>
              <a:gd name="connsiteX5" fmla="*/ 87985 w 3539845"/>
              <a:gd name="connsiteY5" fmla="*/ 484163 h 2475502"/>
              <a:gd name="connsiteX6" fmla="*/ 560425 w 3539845"/>
              <a:gd name="connsiteY6" fmla="*/ 42203 h 2475502"/>
              <a:gd name="connsiteX7" fmla="*/ 1093825 w 3539845"/>
              <a:gd name="connsiteY7" fmla="*/ 49823 h 2475502"/>
              <a:gd name="connsiteX8" fmla="*/ 1457166 w 3539845"/>
              <a:gd name="connsiteY8" fmla="*/ 324143 h 2475502"/>
              <a:gd name="connsiteX9" fmla="*/ 1522118 w 3539845"/>
              <a:gd name="connsiteY9" fmla="*/ 507023 h 2475502"/>
              <a:gd name="connsiteX0" fmla="*/ 3539845 w 3539845"/>
              <a:gd name="connsiteY0" fmla="*/ 514643 h 2511075"/>
              <a:gd name="connsiteX1" fmla="*/ 3242665 w 3539845"/>
              <a:gd name="connsiteY1" fmla="*/ 1490003 h 2511075"/>
              <a:gd name="connsiteX2" fmla="*/ 2412085 w 3539845"/>
              <a:gd name="connsiteY2" fmla="*/ 2433748 h 2511075"/>
              <a:gd name="connsiteX3" fmla="*/ 773785 w 3539845"/>
              <a:gd name="connsiteY3" fmla="*/ 2358683 h 2511075"/>
              <a:gd name="connsiteX4" fmla="*/ 65125 w 3539845"/>
              <a:gd name="connsiteY4" fmla="*/ 1581443 h 2511075"/>
              <a:gd name="connsiteX5" fmla="*/ 87985 w 3539845"/>
              <a:gd name="connsiteY5" fmla="*/ 484163 h 2511075"/>
              <a:gd name="connsiteX6" fmla="*/ 560425 w 3539845"/>
              <a:gd name="connsiteY6" fmla="*/ 42203 h 2511075"/>
              <a:gd name="connsiteX7" fmla="*/ 1093825 w 3539845"/>
              <a:gd name="connsiteY7" fmla="*/ 49823 h 2511075"/>
              <a:gd name="connsiteX8" fmla="*/ 1457166 w 3539845"/>
              <a:gd name="connsiteY8" fmla="*/ 324143 h 2511075"/>
              <a:gd name="connsiteX9" fmla="*/ 1522118 w 3539845"/>
              <a:gd name="connsiteY9" fmla="*/ 507023 h 2511075"/>
              <a:gd name="connsiteX0" fmla="*/ 3544860 w 3544860"/>
              <a:gd name="connsiteY0" fmla="*/ 514643 h 2510422"/>
              <a:gd name="connsiteX1" fmla="*/ 3247680 w 3544860"/>
              <a:gd name="connsiteY1" fmla="*/ 1490003 h 2510422"/>
              <a:gd name="connsiteX2" fmla="*/ 2417100 w 3544860"/>
              <a:gd name="connsiteY2" fmla="*/ 2433748 h 2510422"/>
              <a:gd name="connsiteX3" fmla="*/ 778800 w 3544860"/>
              <a:gd name="connsiteY3" fmla="*/ 2358683 h 2510422"/>
              <a:gd name="connsiteX4" fmla="*/ 62923 w 3544860"/>
              <a:gd name="connsiteY4" fmla="*/ 1596359 h 2510422"/>
              <a:gd name="connsiteX5" fmla="*/ 93000 w 3544860"/>
              <a:gd name="connsiteY5" fmla="*/ 484163 h 2510422"/>
              <a:gd name="connsiteX6" fmla="*/ 565440 w 3544860"/>
              <a:gd name="connsiteY6" fmla="*/ 42203 h 2510422"/>
              <a:gd name="connsiteX7" fmla="*/ 1098840 w 3544860"/>
              <a:gd name="connsiteY7" fmla="*/ 49823 h 2510422"/>
              <a:gd name="connsiteX8" fmla="*/ 1462181 w 3544860"/>
              <a:gd name="connsiteY8" fmla="*/ 324143 h 2510422"/>
              <a:gd name="connsiteX9" fmla="*/ 1527133 w 3544860"/>
              <a:gd name="connsiteY9" fmla="*/ 507023 h 2510422"/>
              <a:gd name="connsiteX0" fmla="*/ 3544860 w 3544860"/>
              <a:gd name="connsiteY0" fmla="*/ 514643 h 2521028"/>
              <a:gd name="connsiteX1" fmla="*/ 3247680 w 3544860"/>
              <a:gd name="connsiteY1" fmla="*/ 1490003 h 2521028"/>
              <a:gd name="connsiteX2" fmla="*/ 2424317 w 3544860"/>
              <a:gd name="connsiteY2" fmla="*/ 2448059 h 2521028"/>
              <a:gd name="connsiteX3" fmla="*/ 778800 w 3544860"/>
              <a:gd name="connsiteY3" fmla="*/ 2358683 h 2521028"/>
              <a:gd name="connsiteX4" fmla="*/ 62923 w 3544860"/>
              <a:gd name="connsiteY4" fmla="*/ 1596359 h 2521028"/>
              <a:gd name="connsiteX5" fmla="*/ 93000 w 3544860"/>
              <a:gd name="connsiteY5" fmla="*/ 484163 h 2521028"/>
              <a:gd name="connsiteX6" fmla="*/ 565440 w 3544860"/>
              <a:gd name="connsiteY6" fmla="*/ 42203 h 2521028"/>
              <a:gd name="connsiteX7" fmla="*/ 1098840 w 3544860"/>
              <a:gd name="connsiteY7" fmla="*/ 49823 h 2521028"/>
              <a:gd name="connsiteX8" fmla="*/ 1462181 w 3544860"/>
              <a:gd name="connsiteY8" fmla="*/ 324143 h 2521028"/>
              <a:gd name="connsiteX9" fmla="*/ 1527133 w 3544860"/>
              <a:gd name="connsiteY9" fmla="*/ 507023 h 2521028"/>
              <a:gd name="connsiteX0" fmla="*/ 3544860 w 3544860"/>
              <a:gd name="connsiteY0" fmla="*/ 514643 h 2521028"/>
              <a:gd name="connsiteX1" fmla="*/ 3247680 w 3544860"/>
              <a:gd name="connsiteY1" fmla="*/ 1490003 h 2521028"/>
              <a:gd name="connsiteX2" fmla="*/ 2424317 w 3544860"/>
              <a:gd name="connsiteY2" fmla="*/ 2448059 h 2521028"/>
              <a:gd name="connsiteX3" fmla="*/ 778800 w 3544860"/>
              <a:gd name="connsiteY3" fmla="*/ 2358683 h 2521028"/>
              <a:gd name="connsiteX4" fmla="*/ 62923 w 3544860"/>
              <a:gd name="connsiteY4" fmla="*/ 1596359 h 2521028"/>
              <a:gd name="connsiteX5" fmla="*/ 93000 w 3544860"/>
              <a:gd name="connsiteY5" fmla="*/ 484163 h 2521028"/>
              <a:gd name="connsiteX6" fmla="*/ 565440 w 3544860"/>
              <a:gd name="connsiteY6" fmla="*/ 42203 h 2521028"/>
              <a:gd name="connsiteX7" fmla="*/ 1098840 w 3544860"/>
              <a:gd name="connsiteY7" fmla="*/ 49823 h 2521028"/>
              <a:gd name="connsiteX8" fmla="*/ 1462181 w 3544860"/>
              <a:gd name="connsiteY8" fmla="*/ 324143 h 2521028"/>
              <a:gd name="connsiteX9" fmla="*/ 1281982 w 3544860"/>
              <a:gd name="connsiteY9" fmla="*/ 449778 h 2521028"/>
              <a:gd name="connsiteX0" fmla="*/ 3544860 w 3544860"/>
              <a:gd name="connsiteY0" fmla="*/ 511818 h 2518203"/>
              <a:gd name="connsiteX1" fmla="*/ 3247680 w 3544860"/>
              <a:gd name="connsiteY1" fmla="*/ 1487178 h 2518203"/>
              <a:gd name="connsiteX2" fmla="*/ 2424317 w 3544860"/>
              <a:gd name="connsiteY2" fmla="*/ 2445234 h 2518203"/>
              <a:gd name="connsiteX3" fmla="*/ 778800 w 3544860"/>
              <a:gd name="connsiteY3" fmla="*/ 2355858 h 2518203"/>
              <a:gd name="connsiteX4" fmla="*/ 62923 w 3544860"/>
              <a:gd name="connsiteY4" fmla="*/ 1593534 h 2518203"/>
              <a:gd name="connsiteX5" fmla="*/ 93000 w 3544860"/>
              <a:gd name="connsiteY5" fmla="*/ 481338 h 2518203"/>
              <a:gd name="connsiteX6" fmla="*/ 565440 w 3544860"/>
              <a:gd name="connsiteY6" fmla="*/ 39378 h 2518203"/>
              <a:gd name="connsiteX7" fmla="*/ 1098840 w 3544860"/>
              <a:gd name="connsiteY7" fmla="*/ 46998 h 2518203"/>
              <a:gd name="connsiteX8" fmla="*/ 1200686 w 3544860"/>
              <a:gd name="connsiteY8" fmla="*/ 264074 h 2518203"/>
              <a:gd name="connsiteX9" fmla="*/ 1281982 w 3544860"/>
              <a:gd name="connsiteY9" fmla="*/ 446953 h 2518203"/>
              <a:gd name="connsiteX0" fmla="*/ 3544860 w 3544860"/>
              <a:gd name="connsiteY0" fmla="*/ 511818 h 2518203"/>
              <a:gd name="connsiteX1" fmla="*/ 3247680 w 3544860"/>
              <a:gd name="connsiteY1" fmla="*/ 1487178 h 2518203"/>
              <a:gd name="connsiteX2" fmla="*/ 2424317 w 3544860"/>
              <a:gd name="connsiteY2" fmla="*/ 2445234 h 2518203"/>
              <a:gd name="connsiteX3" fmla="*/ 778800 w 3544860"/>
              <a:gd name="connsiteY3" fmla="*/ 2355858 h 2518203"/>
              <a:gd name="connsiteX4" fmla="*/ 62923 w 3544860"/>
              <a:gd name="connsiteY4" fmla="*/ 1593534 h 2518203"/>
              <a:gd name="connsiteX5" fmla="*/ 93000 w 3544860"/>
              <a:gd name="connsiteY5" fmla="*/ 481338 h 2518203"/>
              <a:gd name="connsiteX6" fmla="*/ 565440 w 3544860"/>
              <a:gd name="connsiteY6" fmla="*/ 39378 h 2518203"/>
              <a:gd name="connsiteX7" fmla="*/ 1074325 w 3544860"/>
              <a:gd name="connsiteY7" fmla="*/ 46998 h 2518203"/>
              <a:gd name="connsiteX8" fmla="*/ 1200686 w 3544860"/>
              <a:gd name="connsiteY8" fmla="*/ 264074 h 2518203"/>
              <a:gd name="connsiteX9" fmla="*/ 1281982 w 3544860"/>
              <a:gd name="connsiteY9" fmla="*/ 446953 h 2518203"/>
              <a:gd name="connsiteX0" fmla="*/ 3544860 w 3544860"/>
              <a:gd name="connsiteY0" fmla="*/ 488620 h 2495005"/>
              <a:gd name="connsiteX1" fmla="*/ 3247680 w 3544860"/>
              <a:gd name="connsiteY1" fmla="*/ 1463980 h 2495005"/>
              <a:gd name="connsiteX2" fmla="*/ 2424317 w 3544860"/>
              <a:gd name="connsiteY2" fmla="*/ 2422036 h 2495005"/>
              <a:gd name="connsiteX3" fmla="*/ 778800 w 3544860"/>
              <a:gd name="connsiteY3" fmla="*/ 2332660 h 2495005"/>
              <a:gd name="connsiteX4" fmla="*/ 62923 w 3544860"/>
              <a:gd name="connsiteY4" fmla="*/ 1570336 h 2495005"/>
              <a:gd name="connsiteX5" fmla="*/ 93000 w 3544860"/>
              <a:gd name="connsiteY5" fmla="*/ 458140 h 2495005"/>
              <a:gd name="connsiteX6" fmla="*/ 565440 w 3544860"/>
              <a:gd name="connsiteY6" fmla="*/ 16180 h 2495005"/>
              <a:gd name="connsiteX7" fmla="*/ 968093 w 3544860"/>
              <a:gd name="connsiteY7" fmla="*/ 109667 h 2495005"/>
              <a:gd name="connsiteX8" fmla="*/ 1200686 w 3544860"/>
              <a:gd name="connsiteY8" fmla="*/ 240876 h 2495005"/>
              <a:gd name="connsiteX9" fmla="*/ 1281982 w 3544860"/>
              <a:gd name="connsiteY9" fmla="*/ 423755 h 2495005"/>
              <a:gd name="connsiteX0" fmla="*/ 3542970 w 3542970"/>
              <a:gd name="connsiteY0" fmla="*/ 405814 h 2412199"/>
              <a:gd name="connsiteX1" fmla="*/ 3245790 w 3542970"/>
              <a:gd name="connsiteY1" fmla="*/ 1381174 h 2412199"/>
              <a:gd name="connsiteX2" fmla="*/ 2422427 w 3542970"/>
              <a:gd name="connsiteY2" fmla="*/ 2339230 h 2412199"/>
              <a:gd name="connsiteX3" fmla="*/ 776910 w 3542970"/>
              <a:gd name="connsiteY3" fmla="*/ 2249854 h 2412199"/>
              <a:gd name="connsiteX4" fmla="*/ 61033 w 3542970"/>
              <a:gd name="connsiteY4" fmla="*/ 1487530 h 2412199"/>
              <a:gd name="connsiteX5" fmla="*/ 91110 w 3542970"/>
              <a:gd name="connsiteY5" fmla="*/ 375334 h 2412199"/>
              <a:gd name="connsiteX6" fmla="*/ 522691 w 3542970"/>
              <a:gd name="connsiteY6" fmla="*/ 33552 h 2412199"/>
              <a:gd name="connsiteX7" fmla="*/ 966203 w 3542970"/>
              <a:gd name="connsiteY7" fmla="*/ 26861 h 2412199"/>
              <a:gd name="connsiteX8" fmla="*/ 1198796 w 3542970"/>
              <a:gd name="connsiteY8" fmla="*/ 158070 h 2412199"/>
              <a:gd name="connsiteX9" fmla="*/ 1280092 w 3542970"/>
              <a:gd name="connsiteY9" fmla="*/ 340949 h 2412199"/>
              <a:gd name="connsiteX0" fmla="*/ 3542970 w 3542970"/>
              <a:gd name="connsiteY0" fmla="*/ 427403 h 2433788"/>
              <a:gd name="connsiteX1" fmla="*/ 3245790 w 3542970"/>
              <a:gd name="connsiteY1" fmla="*/ 1402763 h 2433788"/>
              <a:gd name="connsiteX2" fmla="*/ 2422427 w 3542970"/>
              <a:gd name="connsiteY2" fmla="*/ 2360819 h 2433788"/>
              <a:gd name="connsiteX3" fmla="*/ 776910 w 3542970"/>
              <a:gd name="connsiteY3" fmla="*/ 2271443 h 2433788"/>
              <a:gd name="connsiteX4" fmla="*/ 61033 w 3542970"/>
              <a:gd name="connsiteY4" fmla="*/ 1509119 h 2433788"/>
              <a:gd name="connsiteX5" fmla="*/ 91110 w 3542970"/>
              <a:gd name="connsiteY5" fmla="*/ 396923 h 2433788"/>
              <a:gd name="connsiteX6" fmla="*/ 522691 w 3542970"/>
              <a:gd name="connsiteY6" fmla="*/ 55141 h 2433788"/>
              <a:gd name="connsiteX7" fmla="*/ 966203 w 3542970"/>
              <a:gd name="connsiteY7" fmla="*/ 48450 h 2433788"/>
              <a:gd name="connsiteX8" fmla="*/ 1198796 w 3542970"/>
              <a:gd name="connsiteY8" fmla="*/ 179659 h 2433788"/>
              <a:gd name="connsiteX9" fmla="*/ 1280092 w 3542970"/>
              <a:gd name="connsiteY9" fmla="*/ 362538 h 2433788"/>
              <a:gd name="connsiteX0" fmla="*/ 3541143 w 3541143"/>
              <a:gd name="connsiteY0" fmla="*/ 460357 h 2466742"/>
              <a:gd name="connsiteX1" fmla="*/ 3243963 w 3541143"/>
              <a:gd name="connsiteY1" fmla="*/ 1435717 h 2466742"/>
              <a:gd name="connsiteX2" fmla="*/ 2420600 w 3541143"/>
              <a:gd name="connsiteY2" fmla="*/ 2393773 h 2466742"/>
              <a:gd name="connsiteX3" fmla="*/ 775083 w 3541143"/>
              <a:gd name="connsiteY3" fmla="*/ 2304397 h 2466742"/>
              <a:gd name="connsiteX4" fmla="*/ 59206 w 3541143"/>
              <a:gd name="connsiteY4" fmla="*/ 1542073 h 2466742"/>
              <a:gd name="connsiteX5" fmla="*/ 89283 w 3541143"/>
              <a:gd name="connsiteY5" fmla="*/ 429877 h 2466742"/>
              <a:gd name="connsiteX6" fmla="*/ 480006 w 3541143"/>
              <a:gd name="connsiteY6" fmla="*/ 45162 h 2466742"/>
              <a:gd name="connsiteX7" fmla="*/ 964376 w 3541143"/>
              <a:gd name="connsiteY7" fmla="*/ 81404 h 2466742"/>
              <a:gd name="connsiteX8" fmla="*/ 1196969 w 3541143"/>
              <a:gd name="connsiteY8" fmla="*/ 212613 h 2466742"/>
              <a:gd name="connsiteX9" fmla="*/ 1278265 w 3541143"/>
              <a:gd name="connsiteY9" fmla="*/ 395492 h 2466742"/>
              <a:gd name="connsiteX0" fmla="*/ 3559461 w 3559461"/>
              <a:gd name="connsiteY0" fmla="*/ 436727 h 2443112"/>
              <a:gd name="connsiteX1" fmla="*/ 3262281 w 3559461"/>
              <a:gd name="connsiteY1" fmla="*/ 1412087 h 2443112"/>
              <a:gd name="connsiteX2" fmla="*/ 2438918 w 3559461"/>
              <a:gd name="connsiteY2" fmla="*/ 2370143 h 2443112"/>
              <a:gd name="connsiteX3" fmla="*/ 793401 w 3559461"/>
              <a:gd name="connsiteY3" fmla="*/ 2280767 h 2443112"/>
              <a:gd name="connsiteX4" fmla="*/ 77524 w 3559461"/>
              <a:gd name="connsiteY4" fmla="*/ 1518443 h 2443112"/>
              <a:gd name="connsiteX5" fmla="*/ 66742 w 3559461"/>
              <a:gd name="connsiteY5" fmla="*/ 384780 h 2443112"/>
              <a:gd name="connsiteX6" fmla="*/ 498324 w 3559461"/>
              <a:gd name="connsiteY6" fmla="*/ 21532 h 2443112"/>
              <a:gd name="connsiteX7" fmla="*/ 982694 w 3559461"/>
              <a:gd name="connsiteY7" fmla="*/ 57774 h 2443112"/>
              <a:gd name="connsiteX8" fmla="*/ 1215287 w 3559461"/>
              <a:gd name="connsiteY8" fmla="*/ 188983 h 2443112"/>
              <a:gd name="connsiteX9" fmla="*/ 1296583 w 3559461"/>
              <a:gd name="connsiteY9" fmla="*/ 371862 h 244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9461" h="2443112">
                <a:moveTo>
                  <a:pt x="3559461" y="436727"/>
                </a:moveTo>
                <a:cubicBezTo>
                  <a:pt x="3516916" y="750417"/>
                  <a:pt x="3449038" y="1089851"/>
                  <a:pt x="3262281" y="1412087"/>
                </a:cubicBezTo>
                <a:cubicBezTo>
                  <a:pt x="3075524" y="1734323"/>
                  <a:pt x="2850398" y="2225363"/>
                  <a:pt x="2438918" y="2370143"/>
                </a:cubicBezTo>
                <a:cubicBezTo>
                  <a:pt x="2027438" y="2514923"/>
                  <a:pt x="1186967" y="2422717"/>
                  <a:pt x="793401" y="2280767"/>
                </a:cubicBezTo>
                <a:cubicBezTo>
                  <a:pt x="399835" y="2138817"/>
                  <a:pt x="198634" y="1834441"/>
                  <a:pt x="77524" y="1518443"/>
                </a:cubicBezTo>
                <a:cubicBezTo>
                  <a:pt x="-43586" y="1202445"/>
                  <a:pt x="-3391" y="634265"/>
                  <a:pt x="66742" y="384780"/>
                </a:cubicBezTo>
                <a:cubicBezTo>
                  <a:pt x="136875" y="135295"/>
                  <a:pt x="345665" y="76033"/>
                  <a:pt x="498324" y="21532"/>
                </a:cubicBezTo>
                <a:cubicBezTo>
                  <a:pt x="650983" y="-32969"/>
                  <a:pt x="863200" y="29866"/>
                  <a:pt x="982694" y="57774"/>
                </a:cubicBezTo>
                <a:cubicBezTo>
                  <a:pt x="1102188" y="85682"/>
                  <a:pt x="1162972" y="136635"/>
                  <a:pt x="1215287" y="188983"/>
                </a:cubicBezTo>
                <a:cubicBezTo>
                  <a:pt x="1267602" y="241331"/>
                  <a:pt x="1296583" y="359162"/>
                  <a:pt x="1296583" y="3718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47664" y="1700808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547664" y="2924944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</a:t>
            </a:r>
          </a:p>
        </p:txBody>
      </p:sp>
      <p:cxnSp>
        <p:nvCxnSpPr>
          <p:cNvPr id="13" name="Přímá spojnice se šipkou 12"/>
          <p:cNvCxnSpPr>
            <a:stCxn id="10" idx="3"/>
          </p:cNvCxnSpPr>
          <p:nvPr/>
        </p:nvCxnSpPr>
        <p:spPr>
          <a:xfrm>
            <a:off x="2555776" y="1988840"/>
            <a:ext cx="1841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ravoúhlá spojnice 16"/>
          <p:cNvCxnSpPr>
            <a:endCxn id="11" idx="3"/>
          </p:cNvCxnSpPr>
          <p:nvPr/>
        </p:nvCxnSpPr>
        <p:spPr>
          <a:xfrm rot="5400000">
            <a:off x="2404085" y="2140531"/>
            <a:ext cx="1224136" cy="9207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oúhlá spojnice 18"/>
          <p:cNvCxnSpPr/>
          <p:nvPr/>
        </p:nvCxnSpPr>
        <p:spPr>
          <a:xfrm rot="10800000">
            <a:off x="1065899" y="2572390"/>
            <a:ext cx="432048" cy="65293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/>
        </p:nvSpPr>
        <p:spPr>
          <a:xfrm>
            <a:off x="916651" y="1807726"/>
            <a:ext cx="388369" cy="364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983236" y="187676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40838" y="18032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</a:t>
            </a:r>
          </a:p>
        </p:txBody>
      </p:sp>
      <p:cxnSp>
        <p:nvCxnSpPr>
          <p:cNvPr id="24" name="Přímá spojnice se šipkou 23"/>
          <p:cNvCxnSpPr>
            <a:stCxn id="20" idx="6"/>
            <a:endCxn id="10" idx="1"/>
          </p:cNvCxnSpPr>
          <p:nvPr/>
        </p:nvCxnSpPr>
        <p:spPr>
          <a:xfrm flipV="1">
            <a:off x="1305020" y="1988840"/>
            <a:ext cx="242644" cy="1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96456" y="1987962"/>
            <a:ext cx="8053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990879" y="2567662"/>
            <a:ext cx="15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96456" y="26009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96456" y="32253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83202" y="12204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83202" y="18448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Skupina 37"/>
          <p:cNvGrpSpPr/>
          <p:nvPr/>
        </p:nvGrpSpPr>
        <p:grpSpPr>
          <a:xfrm>
            <a:off x="96456" y="1700808"/>
            <a:ext cx="337637" cy="288032"/>
            <a:chOff x="96456" y="1700808"/>
            <a:chExt cx="337637" cy="288032"/>
          </a:xfrm>
        </p:grpSpPr>
        <p:sp>
          <p:nvSpPr>
            <p:cNvPr id="36" name="Oblouk 35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louk 36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 flipV="1">
            <a:off x="84187" y="3041658"/>
            <a:ext cx="337637" cy="366222"/>
            <a:chOff x="96456" y="1700808"/>
            <a:chExt cx="337637" cy="288032"/>
          </a:xfrm>
        </p:grpSpPr>
        <p:sp>
          <p:nvSpPr>
            <p:cNvPr id="40" name="Oblouk 39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blouk 40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2" name="Ovál 41"/>
          <p:cNvSpPr/>
          <p:nvPr/>
        </p:nvSpPr>
        <p:spPr>
          <a:xfrm>
            <a:off x="6804248" y="405421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018796" y="40126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nice 44"/>
          <p:cNvCxnSpPr/>
          <p:nvPr/>
        </p:nvCxnSpPr>
        <p:spPr>
          <a:xfrm flipH="1">
            <a:off x="384490" y="1556792"/>
            <a:ext cx="11046" cy="20162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3683602" y="1268760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3683602" y="1893176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3673539" y="1738908"/>
            <a:ext cx="337637" cy="288032"/>
            <a:chOff x="96456" y="1700808"/>
            <a:chExt cx="337637" cy="288032"/>
          </a:xfrm>
        </p:grpSpPr>
        <p:sp>
          <p:nvSpPr>
            <p:cNvPr id="49" name="Oblouk 48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blouk 49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1" name="Volný tvar 50"/>
          <p:cNvSpPr/>
          <p:nvPr/>
        </p:nvSpPr>
        <p:spPr>
          <a:xfrm>
            <a:off x="480752" y="4605268"/>
            <a:ext cx="2547485" cy="1441170"/>
          </a:xfrm>
          <a:custGeom>
            <a:avLst/>
            <a:gdLst>
              <a:gd name="connsiteX0" fmla="*/ 0 w 1882140"/>
              <a:gd name="connsiteY0" fmla="*/ 1411037 h 1479617"/>
              <a:gd name="connsiteX1" fmla="*/ 304800 w 1882140"/>
              <a:gd name="connsiteY1" fmla="*/ 1311977 h 1479617"/>
              <a:gd name="connsiteX2" fmla="*/ 533400 w 1882140"/>
              <a:gd name="connsiteY2" fmla="*/ 831917 h 1479617"/>
              <a:gd name="connsiteX3" fmla="*/ 762000 w 1882140"/>
              <a:gd name="connsiteY3" fmla="*/ 146117 h 1479617"/>
              <a:gd name="connsiteX4" fmla="*/ 982980 w 1882140"/>
              <a:gd name="connsiteY4" fmla="*/ 16577 h 1479617"/>
              <a:gd name="connsiteX5" fmla="*/ 1097280 w 1882140"/>
              <a:gd name="connsiteY5" fmla="*/ 397577 h 1479617"/>
              <a:gd name="connsiteX6" fmla="*/ 1226820 w 1882140"/>
              <a:gd name="connsiteY6" fmla="*/ 870017 h 1479617"/>
              <a:gd name="connsiteX7" fmla="*/ 1432560 w 1882140"/>
              <a:gd name="connsiteY7" fmla="*/ 1197677 h 1479617"/>
              <a:gd name="connsiteX8" fmla="*/ 1691640 w 1882140"/>
              <a:gd name="connsiteY8" fmla="*/ 1380557 h 1479617"/>
              <a:gd name="connsiteX9" fmla="*/ 1882140 w 1882140"/>
              <a:gd name="connsiteY9" fmla="*/ 1479617 h 1479617"/>
              <a:gd name="connsiteX0" fmla="*/ 0 w 1882140"/>
              <a:gd name="connsiteY0" fmla="*/ 1411037 h 1479617"/>
              <a:gd name="connsiteX1" fmla="*/ 304800 w 1882140"/>
              <a:gd name="connsiteY1" fmla="*/ 1311977 h 1479617"/>
              <a:gd name="connsiteX2" fmla="*/ 533400 w 1882140"/>
              <a:gd name="connsiteY2" fmla="*/ 831917 h 1479617"/>
              <a:gd name="connsiteX3" fmla="*/ 762000 w 1882140"/>
              <a:gd name="connsiteY3" fmla="*/ 146117 h 1479617"/>
              <a:gd name="connsiteX4" fmla="*/ 982980 w 1882140"/>
              <a:gd name="connsiteY4" fmla="*/ 16577 h 1479617"/>
              <a:gd name="connsiteX5" fmla="*/ 1097280 w 1882140"/>
              <a:gd name="connsiteY5" fmla="*/ 397577 h 1479617"/>
              <a:gd name="connsiteX6" fmla="*/ 1226820 w 1882140"/>
              <a:gd name="connsiteY6" fmla="*/ 870017 h 1479617"/>
              <a:gd name="connsiteX7" fmla="*/ 1831189 w 1882140"/>
              <a:gd name="connsiteY7" fmla="*/ 688134 h 1479617"/>
              <a:gd name="connsiteX8" fmla="*/ 1691640 w 1882140"/>
              <a:gd name="connsiteY8" fmla="*/ 1380557 h 1479617"/>
              <a:gd name="connsiteX9" fmla="*/ 1882140 w 1882140"/>
              <a:gd name="connsiteY9" fmla="*/ 1479617 h 1479617"/>
              <a:gd name="connsiteX0" fmla="*/ 0 w 2246995"/>
              <a:gd name="connsiteY0" fmla="*/ 1411037 h 1479617"/>
              <a:gd name="connsiteX1" fmla="*/ 304800 w 2246995"/>
              <a:gd name="connsiteY1" fmla="*/ 1311977 h 1479617"/>
              <a:gd name="connsiteX2" fmla="*/ 533400 w 2246995"/>
              <a:gd name="connsiteY2" fmla="*/ 831917 h 1479617"/>
              <a:gd name="connsiteX3" fmla="*/ 762000 w 2246995"/>
              <a:gd name="connsiteY3" fmla="*/ 146117 h 1479617"/>
              <a:gd name="connsiteX4" fmla="*/ 982980 w 2246995"/>
              <a:gd name="connsiteY4" fmla="*/ 16577 h 1479617"/>
              <a:gd name="connsiteX5" fmla="*/ 1097280 w 2246995"/>
              <a:gd name="connsiteY5" fmla="*/ 397577 h 1479617"/>
              <a:gd name="connsiteX6" fmla="*/ 1226820 w 2246995"/>
              <a:gd name="connsiteY6" fmla="*/ 870017 h 1479617"/>
              <a:gd name="connsiteX7" fmla="*/ 1831189 w 2246995"/>
              <a:gd name="connsiteY7" fmla="*/ 688134 h 1479617"/>
              <a:gd name="connsiteX8" fmla="*/ 2246872 w 2246995"/>
              <a:gd name="connsiteY8" fmla="*/ 406764 h 1479617"/>
              <a:gd name="connsiteX9" fmla="*/ 1882140 w 2246995"/>
              <a:gd name="connsiteY9" fmla="*/ 1479617 h 1479617"/>
              <a:gd name="connsiteX0" fmla="*/ 0 w 2537029"/>
              <a:gd name="connsiteY0" fmla="*/ 1732646 h 1732647"/>
              <a:gd name="connsiteX1" fmla="*/ 304800 w 2537029"/>
              <a:gd name="connsiteY1" fmla="*/ 1633586 h 1732647"/>
              <a:gd name="connsiteX2" fmla="*/ 533400 w 2537029"/>
              <a:gd name="connsiteY2" fmla="*/ 1153526 h 1732647"/>
              <a:gd name="connsiteX3" fmla="*/ 762000 w 2537029"/>
              <a:gd name="connsiteY3" fmla="*/ 467726 h 1732647"/>
              <a:gd name="connsiteX4" fmla="*/ 982980 w 2537029"/>
              <a:gd name="connsiteY4" fmla="*/ 338186 h 1732647"/>
              <a:gd name="connsiteX5" fmla="*/ 1097280 w 2537029"/>
              <a:gd name="connsiteY5" fmla="*/ 719186 h 1732647"/>
              <a:gd name="connsiteX6" fmla="*/ 1226820 w 2537029"/>
              <a:gd name="connsiteY6" fmla="*/ 1191626 h 1732647"/>
              <a:gd name="connsiteX7" fmla="*/ 1831189 w 2537029"/>
              <a:gd name="connsiteY7" fmla="*/ 1009743 h 1732647"/>
              <a:gd name="connsiteX8" fmla="*/ 2246872 w 2537029"/>
              <a:gd name="connsiteY8" fmla="*/ 728373 h 1732647"/>
              <a:gd name="connsiteX9" fmla="*/ 2537029 w 2537029"/>
              <a:gd name="connsiteY9" fmla="*/ 841 h 1732647"/>
              <a:gd name="connsiteX0" fmla="*/ 0 w 2232229"/>
              <a:gd name="connsiteY0" fmla="*/ 1633586 h 1633586"/>
              <a:gd name="connsiteX1" fmla="*/ 228600 w 2232229"/>
              <a:gd name="connsiteY1" fmla="*/ 1153526 h 1633586"/>
              <a:gd name="connsiteX2" fmla="*/ 457200 w 2232229"/>
              <a:gd name="connsiteY2" fmla="*/ 467726 h 1633586"/>
              <a:gd name="connsiteX3" fmla="*/ 678180 w 2232229"/>
              <a:gd name="connsiteY3" fmla="*/ 338186 h 1633586"/>
              <a:gd name="connsiteX4" fmla="*/ 792480 w 2232229"/>
              <a:gd name="connsiteY4" fmla="*/ 719186 h 1633586"/>
              <a:gd name="connsiteX5" fmla="*/ 922020 w 2232229"/>
              <a:gd name="connsiteY5" fmla="*/ 1191626 h 1633586"/>
              <a:gd name="connsiteX6" fmla="*/ 1526389 w 2232229"/>
              <a:gd name="connsiteY6" fmla="*/ 1009743 h 1633586"/>
              <a:gd name="connsiteX7" fmla="*/ 1942072 w 2232229"/>
              <a:gd name="connsiteY7" fmla="*/ 728373 h 1633586"/>
              <a:gd name="connsiteX8" fmla="*/ 2232229 w 2232229"/>
              <a:gd name="connsiteY8" fmla="*/ 841 h 1633586"/>
              <a:gd name="connsiteX0" fmla="*/ 0 w 2232229"/>
              <a:gd name="connsiteY0" fmla="*/ 1633586 h 1633586"/>
              <a:gd name="connsiteX1" fmla="*/ 457200 w 2232229"/>
              <a:gd name="connsiteY1" fmla="*/ 467726 h 1633586"/>
              <a:gd name="connsiteX2" fmla="*/ 678180 w 2232229"/>
              <a:gd name="connsiteY2" fmla="*/ 338186 h 1633586"/>
              <a:gd name="connsiteX3" fmla="*/ 792480 w 2232229"/>
              <a:gd name="connsiteY3" fmla="*/ 719186 h 1633586"/>
              <a:gd name="connsiteX4" fmla="*/ 922020 w 2232229"/>
              <a:gd name="connsiteY4" fmla="*/ 1191626 h 1633586"/>
              <a:gd name="connsiteX5" fmla="*/ 1526389 w 2232229"/>
              <a:gd name="connsiteY5" fmla="*/ 1009743 h 1633586"/>
              <a:gd name="connsiteX6" fmla="*/ 1942072 w 2232229"/>
              <a:gd name="connsiteY6" fmla="*/ 728373 h 1633586"/>
              <a:gd name="connsiteX7" fmla="*/ 2232229 w 2232229"/>
              <a:gd name="connsiteY7" fmla="*/ 841 h 1633586"/>
              <a:gd name="connsiteX0" fmla="*/ 0 w 1775029"/>
              <a:gd name="connsiteY0" fmla="*/ 467726 h 1200907"/>
              <a:gd name="connsiteX1" fmla="*/ 220980 w 1775029"/>
              <a:gd name="connsiteY1" fmla="*/ 338186 h 1200907"/>
              <a:gd name="connsiteX2" fmla="*/ 335280 w 1775029"/>
              <a:gd name="connsiteY2" fmla="*/ 719186 h 1200907"/>
              <a:gd name="connsiteX3" fmla="*/ 464820 w 1775029"/>
              <a:gd name="connsiteY3" fmla="*/ 1191626 h 1200907"/>
              <a:gd name="connsiteX4" fmla="*/ 1069189 w 1775029"/>
              <a:gd name="connsiteY4" fmla="*/ 1009743 h 1200907"/>
              <a:gd name="connsiteX5" fmla="*/ 1484872 w 1775029"/>
              <a:gd name="connsiteY5" fmla="*/ 728373 h 1200907"/>
              <a:gd name="connsiteX6" fmla="*/ 1775029 w 1775029"/>
              <a:gd name="connsiteY6" fmla="*/ 841 h 1200907"/>
              <a:gd name="connsiteX0" fmla="*/ 0 w 1554049"/>
              <a:gd name="connsiteY0" fmla="*/ 338186 h 1200906"/>
              <a:gd name="connsiteX1" fmla="*/ 114300 w 1554049"/>
              <a:gd name="connsiteY1" fmla="*/ 719186 h 1200906"/>
              <a:gd name="connsiteX2" fmla="*/ 243840 w 1554049"/>
              <a:gd name="connsiteY2" fmla="*/ 1191626 h 1200906"/>
              <a:gd name="connsiteX3" fmla="*/ 848209 w 1554049"/>
              <a:gd name="connsiteY3" fmla="*/ 1009743 h 1200906"/>
              <a:gd name="connsiteX4" fmla="*/ 1263892 w 1554049"/>
              <a:gd name="connsiteY4" fmla="*/ 728373 h 1200906"/>
              <a:gd name="connsiteX5" fmla="*/ 1554049 w 1554049"/>
              <a:gd name="connsiteY5" fmla="*/ 841 h 1200906"/>
              <a:gd name="connsiteX0" fmla="*/ 0 w 1554049"/>
              <a:gd name="connsiteY0" fmla="*/ 575153 h 1295416"/>
              <a:gd name="connsiteX1" fmla="*/ 114300 w 1554049"/>
              <a:gd name="connsiteY1" fmla="*/ 956153 h 1295416"/>
              <a:gd name="connsiteX2" fmla="*/ 243840 w 1554049"/>
              <a:gd name="connsiteY2" fmla="*/ 1871 h 1295416"/>
              <a:gd name="connsiteX3" fmla="*/ 848209 w 1554049"/>
              <a:gd name="connsiteY3" fmla="*/ 1246710 h 1295416"/>
              <a:gd name="connsiteX4" fmla="*/ 1263892 w 1554049"/>
              <a:gd name="connsiteY4" fmla="*/ 965340 h 1295416"/>
              <a:gd name="connsiteX5" fmla="*/ 1554049 w 1554049"/>
              <a:gd name="connsiteY5" fmla="*/ 237808 h 1295416"/>
              <a:gd name="connsiteX0" fmla="*/ 0 w 1554049"/>
              <a:gd name="connsiteY0" fmla="*/ 338186 h 1523809"/>
              <a:gd name="connsiteX1" fmla="*/ 114300 w 1554049"/>
              <a:gd name="connsiteY1" fmla="*/ 719186 h 1523809"/>
              <a:gd name="connsiteX2" fmla="*/ 129946 w 1554049"/>
              <a:gd name="connsiteY2" fmla="*/ 1519998 h 1523809"/>
              <a:gd name="connsiteX3" fmla="*/ 848209 w 1554049"/>
              <a:gd name="connsiteY3" fmla="*/ 1009743 h 1523809"/>
              <a:gd name="connsiteX4" fmla="*/ 1263892 w 1554049"/>
              <a:gd name="connsiteY4" fmla="*/ 728373 h 1523809"/>
              <a:gd name="connsiteX5" fmla="*/ 1554049 w 1554049"/>
              <a:gd name="connsiteY5" fmla="*/ 841 h 1523809"/>
              <a:gd name="connsiteX0" fmla="*/ 129331 w 1683380"/>
              <a:gd name="connsiteY0" fmla="*/ 338186 h 1520101"/>
              <a:gd name="connsiteX1" fmla="*/ 1607 w 1683380"/>
              <a:gd name="connsiteY1" fmla="*/ 1047559 h 1520101"/>
              <a:gd name="connsiteX2" fmla="*/ 259277 w 1683380"/>
              <a:gd name="connsiteY2" fmla="*/ 1519998 h 1520101"/>
              <a:gd name="connsiteX3" fmla="*/ 977540 w 1683380"/>
              <a:gd name="connsiteY3" fmla="*/ 1009743 h 1520101"/>
              <a:gd name="connsiteX4" fmla="*/ 1393223 w 1683380"/>
              <a:gd name="connsiteY4" fmla="*/ 728373 h 1520101"/>
              <a:gd name="connsiteX5" fmla="*/ 1683380 w 1683380"/>
              <a:gd name="connsiteY5" fmla="*/ 841 h 1520101"/>
              <a:gd name="connsiteX0" fmla="*/ 0 w 2201820"/>
              <a:gd name="connsiteY0" fmla="*/ 2410330 h 2411355"/>
              <a:gd name="connsiteX1" fmla="*/ 520047 w 2201820"/>
              <a:gd name="connsiteY1" fmla="*/ 1047559 h 2411355"/>
              <a:gd name="connsiteX2" fmla="*/ 777717 w 2201820"/>
              <a:gd name="connsiteY2" fmla="*/ 1519998 h 2411355"/>
              <a:gd name="connsiteX3" fmla="*/ 1495980 w 2201820"/>
              <a:gd name="connsiteY3" fmla="*/ 1009743 h 2411355"/>
              <a:gd name="connsiteX4" fmla="*/ 1911663 w 2201820"/>
              <a:gd name="connsiteY4" fmla="*/ 728373 h 2411355"/>
              <a:gd name="connsiteX5" fmla="*/ 2201820 w 2201820"/>
              <a:gd name="connsiteY5" fmla="*/ 841 h 2411355"/>
              <a:gd name="connsiteX0" fmla="*/ 0 w 2315714"/>
              <a:gd name="connsiteY0" fmla="*/ 1690027 h 1691052"/>
              <a:gd name="connsiteX1" fmla="*/ 520047 w 2315714"/>
              <a:gd name="connsiteY1" fmla="*/ 327256 h 1691052"/>
              <a:gd name="connsiteX2" fmla="*/ 777717 w 2315714"/>
              <a:gd name="connsiteY2" fmla="*/ 799695 h 1691052"/>
              <a:gd name="connsiteX3" fmla="*/ 1495980 w 2315714"/>
              <a:gd name="connsiteY3" fmla="*/ 289440 h 1691052"/>
              <a:gd name="connsiteX4" fmla="*/ 1911663 w 2315714"/>
              <a:gd name="connsiteY4" fmla="*/ 8070 h 1691052"/>
              <a:gd name="connsiteX5" fmla="*/ 2315714 w 2315714"/>
              <a:gd name="connsiteY5" fmla="*/ 594028 h 1691052"/>
              <a:gd name="connsiteX0" fmla="*/ 0 w 2486555"/>
              <a:gd name="connsiteY0" fmla="*/ 14193 h 799777"/>
              <a:gd name="connsiteX1" fmla="*/ 690888 w 2486555"/>
              <a:gd name="connsiteY1" fmla="*/ 327255 h 799777"/>
              <a:gd name="connsiteX2" fmla="*/ 948558 w 2486555"/>
              <a:gd name="connsiteY2" fmla="*/ 799694 h 799777"/>
              <a:gd name="connsiteX3" fmla="*/ 1666821 w 2486555"/>
              <a:gd name="connsiteY3" fmla="*/ 289439 h 799777"/>
              <a:gd name="connsiteX4" fmla="*/ 2082504 w 2486555"/>
              <a:gd name="connsiteY4" fmla="*/ 8069 h 799777"/>
              <a:gd name="connsiteX5" fmla="*/ 2486555 w 2486555"/>
              <a:gd name="connsiteY5" fmla="*/ 594027 h 799777"/>
              <a:gd name="connsiteX0" fmla="*/ 0 w 2500792"/>
              <a:gd name="connsiteY0" fmla="*/ 1474884 h 1476075"/>
              <a:gd name="connsiteX1" fmla="*/ 705125 w 2500792"/>
              <a:gd name="connsiteY1" fmla="*/ 327255 h 1476075"/>
              <a:gd name="connsiteX2" fmla="*/ 962795 w 2500792"/>
              <a:gd name="connsiteY2" fmla="*/ 799694 h 1476075"/>
              <a:gd name="connsiteX3" fmla="*/ 1681058 w 2500792"/>
              <a:gd name="connsiteY3" fmla="*/ 289439 h 1476075"/>
              <a:gd name="connsiteX4" fmla="*/ 2096741 w 2500792"/>
              <a:gd name="connsiteY4" fmla="*/ 8069 h 1476075"/>
              <a:gd name="connsiteX5" fmla="*/ 2500792 w 2500792"/>
              <a:gd name="connsiteY5" fmla="*/ 594027 h 1476075"/>
              <a:gd name="connsiteX0" fmla="*/ 0 w 2500792"/>
              <a:gd name="connsiteY0" fmla="*/ 1469066 h 1470257"/>
              <a:gd name="connsiteX1" fmla="*/ 705125 w 2500792"/>
              <a:gd name="connsiteY1" fmla="*/ 321437 h 1470257"/>
              <a:gd name="connsiteX2" fmla="*/ 962795 w 2500792"/>
              <a:gd name="connsiteY2" fmla="*/ 793876 h 1470257"/>
              <a:gd name="connsiteX3" fmla="*/ 1688177 w 2500792"/>
              <a:gd name="connsiteY3" fmla="*/ 849780 h 1470257"/>
              <a:gd name="connsiteX4" fmla="*/ 2096741 w 2500792"/>
              <a:gd name="connsiteY4" fmla="*/ 2251 h 1470257"/>
              <a:gd name="connsiteX5" fmla="*/ 2500792 w 2500792"/>
              <a:gd name="connsiteY5" fmla="*/ 588209 h 1470257"/>
              <a:gd name="connsiteX0" fmla="*/ 0 w 2365543"/>
              <a:gd name="connsiteY0" fmla="*/ 1484372 h 1769803"/>
              <a:gd name="connsiteX1" fmla="*/ 705125 w 2365543"/>
              <a:gd name="connsiteY1" fmla="*/ 336743 h 1769803"/>
              <a:gd name="connsiteX2" fmla="*/ 962795 w 2365543"/>
              <a:gd name="connsiteY2" fmla="*/ 809182 h 1769803"/>
              <a:gd name="connsiteX3" fmla="*/ 1688177 w 2365543"/>
              <a:gd name="connsiteY3" fmla="*/ 865086 h 1769803"/>
              <a:gd name="connsiteX4" fmla="*/ 2096741 w 2365543"/>
              <a:gd name="connsiteY4" fmla="*/ 17557 h 1769803"/>
              <a:gd name="connsiteX5" fmla="*/ 2365543 w 2365543"/>
              <a:gd name="connsiteY5" fmla="*/ 1769803 h 1769803"/>
              <a:gd name="connsiteX0" fmla="*/ 0 w 2365543"/>
              <a:gd name="connsiteY0" fmla="*/ 1485271 h 1770702"/>
              <a:gd name="connsiteX1" fmla="*/ 705125 w 2365543"/>
              <a:gd name="connsiteY1" fmla="*/ 337642 h 1770702"/>
              <a:gd name="connsiteX2" fmla="*/ 977032 w 2365543"/>
              <a:gd name="connsiteY2" fmla="*/ 1104484 h 1770702"/>
              <a:gd name="connsiteX3" fmla="*/ 1688177 w 2365543"/>
              <a:gd name="connsiteY3" fmla="*/ 865985 h 1770702"/>
              <a:gd name="connsiteX4" fmla="*/ 2096741 w 2365543"/>
              <a:gd name="connsiteY4" fmla="*/ 18456 h 1770702"/>
              <a:gd name="connsiteX5" fmla="*/ 2365543 w 2365543"/>
              <a:gd name="connsiteY5" fmla="*/ 1770702 h 1770702"/>
              <a:gd name="connsiteX0" fmla="*/ 0 w 2365543"/>
              <a:gd name="connsiteY0" fmla="*/ 1472255 h 1757686"/>
              <a:gd name="connsiteX1" fmla="*/ 705125 w 2365543"/>
              <a:gd name="connsiteY1" fmla="*/ 324626 h 1757686"/>
              <a:gd name="connsiteX2" fmla="*/ 977032 w 2365543"/>
              <a:gd name="connsiteY2" fmla="*/ 1091468 h 1757686"/>
              <a:gd name="connsiteX3" fmla="*/ 1688177 w 2365543"/>
              <a:gd name="connsiteY3" fmla="*/ 1203988 h 1757686"/>
              <a:gd name="connsiteX4" fmla="*/ 2096741 w 2365543"/>
              <a:gd name="connsiteY4" fmla="*/ 5440 h 1757686"/>
              <a:gd name="connsiteX5" fmla="*/ 2365543 w 2365543"/>
              <a:gd name="connsiteY5" fmla="*/ 1757686 h 1757686"/>
              <a:gd name="connsiteX0" fmla="*/ 0 w 2379780"/>
              <a:gd name="connsiteY0" fmla="*/ 1687396 h 1757686"/>
              <a:gd name="connsiteX1" fmla="*/ 719362 w 2379780"/>
              <a:gd name="connsiteY1" fmla="*/ 324626 h 1757686"/>
              <a:gd name="connsiteX2" fmla="*/ 991269 w 2379780"/>
              <a:gd name="connsiteY2" fmla="*/ 1091468 h 1757686"/>
              <a:gd name="connsiteX3" fmla="*/ 1702414 w 2379780"/>
              <a:gd name="connsiteY3" fmla="*/ 1203988 h 1757686"/>
              <a:gd name="connsiteX4" fmla="*/ 2110978 w 2379780"/>
              <a:gd name="connsiteY4" fmla="*/ 5440 h 1757686"/>
              <a:gd name="connsiteX5" fmla="*/ 2379780 w 2379780"/>
              <a:gd name="connsiteY5" fmla="*/ 1757686 h 1757686"/>
              <a:gd name="connsiteX0" fmla="*/ 0 w 2379780"/>
              <a:gd name="connsiteY0" fmla="*/ 1687396 h 1757686"/>
              <a:gd name="connsiteX1" fmla="*/ 512929 w 2379780"/>
              <a:gd name="connsiteY1" fmla="*/ 324626 h 1757686"/>
              <a:gd name="connsiteX2" fmla="*/ 991269 w 2379780"/>
              <a:gd name="connsiteY2" fmla="*/ 1091468 h 1757686"/>
              <a:gd name="connsiteX3" fmla="*/ 1702414 w 2379780"/>
              <a:gd name="connsiteY3" fmla="*/ 1203988 h 1757686"/>
              <a:gd name="connsiteX4" fmla="*/ 2110978 w 2379780"/>
              <a:gd name="connsiteY4" fmla="*/ 5440 h 1757686"/>
              <a:gd name="connsiteX5" fmla="*/ 2379780 w 2379780"/>
              <a:gd name="connsiteY5" fmla="*/ 1757686 h 1757686"/>
              <a:gd name="connsiteX0" fmla="*/ 0 w 2379780"/>
              <a:gd name="connsiteY0" fmla="*/ 1687473 h 1757763"/>
              <a:gd name="connsiteX1" fmla="*/ 512929 w 2379780"/>
              <a:gd name="connsiteY1" fmla="*/ 324703 h 1757763"/>
              <a:gd name="connsiteX2" fmla="*/ 991269 w 2379780"/>
              <a:gd name="connsiteY2" fmla="*/ 1193454 h 1757763"/>
              <a:gd name="connsiteX3" fmla="*/ 1702414 w 2379780"/>
              <a:gd name="connsiteY3" fmla="*/ 1204065 h 1757763"/>
              <a:gd name="connsiteX4" fmla="*/ 2110978 w 2379780"/>
              <a:gd name="connsiteY4" fmla="*/ 5517 h 1757763"/>
              <a:gd name="connsiteX5" fmla="*/ 2379780 w 2379780"/>
              <a:gd name="connsiteY5" fmla="*/ 1757763 h 1757763"/>
              <a:gd name="connsiteX0" fmla="*/ 0 w 2379780"/>
              <a:gd name="connsiteY0" fmla="*/ 1944035 h 2014325"/>
              <a:gd name="connsiteX1" fmla="*/ 491574 w 2379780"/>
              <a:gd name="connsiteY1" fmla="*/ 3783 h 2014325"/>
              <a:gd name="connsiteX2" fmla="*/ 991269 w 2379780"/>
              <a:gd name="connsiteY2" fmla="*/ 1450016 h 2014325"/>
              <a:gd name="connsiteX3" fmla="*/ 1702414 w 2379780"/>
              <a:gd name="connsiteY3" fmla="*/ 1460627 h 2014325"/>
              <a:gd name="connsiteX4" fmla="*/ 2110978 w 2379780"/>
              <a:gd name="connsiteY4" fmla="*/ 262079 h 2014325"/>
              <a:gd name="connsiteX5" fmla="*/ 2379780 w 2379780"/>
              <a:gd name="connsiteY5" fmla="*/ 2014325 h 2014325"/>
              <a:gd name="connsiteX0" fmla="*/ 0 w 2379780"/>
              <a:gd name="connsiteY0" fmla="*/ 2071263 h 2141553"/>
              <a:gd name="connsiteX1" fmla="*/ 491574 w 2379780"/>
              <a:gd name="connsiteY1" fmla="*/ 131011 h 2141553"/>
              <a:gd name="connsiteX2" fmla="*/ 991269 w 2379780"/>
              <a:gd name="connsiteY2" fmla="*/ 1577244 h 2141553"/>
              <a:gd name="connsiteX3" fmla="*/ 1702414 w 2379780"/>
              <a:gd name="connsiteY3" fmla="*/ 1587855 h 2141553"/>
              <a:gd name="connsiteX4" fmla="*/ 2139451 w 2379780"/>
              <a:gd name="connsiteY4" fmla="*/ 4319 h 2141553"/>
              <a:gd name="connsiteX5" fmla="*/ 2379780 w 2379780"/>
              <a:gd name="connsiteY5" fmla="*/ 2141553 h 214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780" h="2141553">
                <a:moveTo>
                  <a:pt x="0" y="2071263"/>
                </a:moveTo>
                <a:cubicBezTo>
                  <a:pt x="55880" y="2113173"/>
                  <a:pt x="326363" y="213347"/>
                  <a:pt x="491574" y="131011"/>
                </a:cubicBezTo>
                <a:cubicBezTo>
                  <a:pt x="656785" y="48675"/>
                  <a:pt x="789462" y="1334437"/>
                  <a:pt x="991269" y="1577244"/>
                </a:cubicBezTo>
                <a:cubicBezTo>
                  <a:pt x="1193076" y="1820051"/>
                  <a:pt x="1511050" y="1850009"/>
                  <a:pt x="1702414" y="1587855"/>
                </a:cubicBezTo>
                <a:cubicBezTo>
                  <a:pt x="1893778" y="1325701"/>
                  <a:pt x="2026557" y="-87964"/>
                  <a:pt x="2139451" y="4319"/>
                </a:cubicBezTo>
                <a:cubicBezTo>
                  <a:pt x="2252345" y="96602"/>
                  <a:pt x="2321995" y="2115518"/>
                  <a:pt x="2379780" y="2141553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1876374" y="5648853"/>
            <a:ext cx="164100" cy="15641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/>
          <p:cNvSpPr txBox="1"/>
          <p:nvPr/>
        </p:nvSpPr>
        <p:spPr>
          <a:xfrm>
            <a:off x="5264862" y="241624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im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886017" y="3778612"/>
            <a:ext cx="37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3847880" y="371703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-1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718586" y="3717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2126" y="1112100"/>
            <a:ext cx="245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Jednotkový budící signál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78376" y="4293096"/>
            <a:ext cx="737240" cy="1872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/>
          <p:cNvSpPr/>
          <p:nvPr/>
        </p:nvSpPr>
        <p:spPr>
          <a:xfrm>
            <a:off x="2610624" y="4445496"/>
            <a:ext cx="737240" cy="1872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1768353" y="-26570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Frekvenční analýza rozpojeného regulačního obvodu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4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57200" y="-323850"/>
            <a:ext cx="8229600" cy="1143000"/>
          </a:xfrm>
        </p:spPr>
        <p:txBody>
          <a:bodyPr/>
          <a:lstStyle/>
          <a:p>
            <a:r>
              <a:rPr lang="cs-CZ" altLang="cs-CZ" sz="3600" dirty="0" smtClean="0"/>
              <a:t>Nejjednodušší model mechaniky dýchání</a:t>
            </a:r>
          </a:p>
        </p:txBody>
      </p:sp>
      <p:pic>
        <p:nvPicPr>
          <p:cNvPr id="4099" name="Picture 2" descr="https://encrypted-tbn0.gstatic.com/images?q=tbn:ANd9GcTCNzttYGowiXQ4-ydGzEBqPdIFHr-6_p1lLfb7A_WTy2d01IbN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89063"/>
            <a:ext cx="393065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encrypted-tbn1.gstatic.com/images?q=tbn:ANd9GcSNWkHEadRjJjqQqnTaP96Ydy2RP8PrJ4Im1qXJN9dj1RsmyLG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-2" r="10519" b="10048"/>
          <a:stretch>
            <a:fillRect/>
          </a:stretch>
        </p:blipFill>
        <p:spPr bwMode="auto">
          <a:xfrm rot="7992883" flipV="1">
            <a:off x="2668587" y="1084263"/>
            <a:ext cx="158591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95288" y="957263"/>
            <a:ext cx="14065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Ventilátor</a:t>
            </a:r>
          </a:p>
          <a:p>
            <a:r>
              <a:rPr lang="cs-CZ" altLang="cs-CZ"/>
              <a:t>- zdroj tlaku</a:t>
            </a:r>
          </a:p>
        </p:txBody>
      </p: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1547813" y="596900"/>
            <a:ext cx="1152525" cy="1152525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3968" y="1650621"/>
              <a:ext cx="801411" cy="23169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225" y="1419225"/>
            <a:ext cx="1100138" cy="3063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0751" y="2514600"/>
            <a:ext cx="455612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3830638" y="3046413"/>
            <a:ext cx="1295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Odpor</a:t>
            </a:r>
          </a:p>
        </p:txBody>
      </p:sp>
      <p:grpSp>
        <p:nvGrpSpPr>
          <p:cNvPr id="22" name="Skupina 21"/>
          <p:cNvGrpSpPr>
            <a:grpSpLocks/>
          </p:cNvGrpSpPr>
          <p:nvPr/>
        </p:nvGrpSpPr>
        <p:grpSpPr bwMode="auto">
          <a:xfrm rot="5212815">
            <a:off x="3344863" y="2001838"/>
            <a:ext cx="563562" cy="366712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28345" y="1833102"/>
              <a:ext cx="1700333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770313" y="2038350"/>
            <a:ext cx="1295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Setrvačnost</a:t>
            </a:r>
          </a:p>
        </p:txBody>
      </p:sp>
      <p:grpSp>
        <p:nvGrpSpPr>
          <p:cNvPr id="18" name="Skupina 17"/>
          <p:cNvGrpSpPr>
            <a:grpSpLocks/>
          </p:cNvGrpSpPr>
          <p:nvPr/>
        </p:nvGrpSpPr>
        <p:grpSpPr bwMode="auto">
          <a:xfrm rot="5212815">
            <a:off x="3433763" y="3011487"/>
            <a:ext cx="566738" cy="366713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58" y="1766592"/>
              <a:ext cx="170034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28366" y="1833102"/>
              <a:ext cx="1700337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31" name="Skupina 30"/>
          <p:cNvGrpSpPr>
            <a:grpSpLocks/>
          </p:cNvGrpSpPr>
          <p:nvPr/>
        </p:nvGrpSpPr>
        <p:grpSpPr bwMode="auto">
          <a:xfrm rot="5400000">
            <a:off x="3108326" y="3741737"/>
            <a:ext cx="736600" cy="606425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239" y="3602815"/>
              <a:ext cx="55939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472" y="3724933"/>
              <a:ext cx="55780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4167" y="3358579"/>
              <a:ext cx="0" cy="245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6880" y="3718589"/>
              <a:ext cx="0" cy="24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3759200" y="4054475"/>
            <a:ext cx="12969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Pružný vak</a:t>
            </a:r>
          </a:p>
        </p:txBody>
      </p:sp>
      <p:grpSp>
        <p:nvGrpSpPr>
          <p:cNvPr id="38" name="Skupina 37"/>
          <p:cNvGrpSpPr>
            <a:grpSpLocks/>
          </p:cNvGrpSpPr>
          <p:nvPr/>
        </p:nvGrpSpPr>
        <p:grpSpPr bwMode="auto">
          <a:xfrm>
            <a:off x="1017588" y="4064000"/>
            <a:ext cx="736600" cy="606425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238" y="3602815"/>
              <a:ext cx="559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4166" y="3356992"/>
              <a:ext cx="0" cy="24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767" y="3683698"/>
              <a:ext cx="3814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6567" y="3762995"/>
              <a:ext cx="2606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026" y="3850223"/>
              <a:ext cx="1017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/>
          <p:cNvSpPr txBox="1">
            <a:spLocks noChangeArrowheads="1"/>
          </p:cNvSpPr>
          <p:nvPr/>
        </p:nvSpPr>
        <p:spPr bwMode="auto">
          <a:xfrm>
            <a:off x="638175" y="4673600"/>
            <a:ext cx="1497013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/>
              <a:t>Vnější </a:t>
            </a:r>
          </a:p>
          <a:p>
            <a:pPr algn="ctr"/>
            <a:r>
              <a:rPr lang="cs-CZ" altLang="cs-CZ"/>
              <a:t>atmosferický </a:t>
            </a:r>
          </a:p>
          <a:p>
            <a:pPr algn="ctr"/>
            <a:r>
              <a:rPr lang="cs-CZ" altLang="cs-CZ"/>
              <a:t>tlak</a:t>
            </a:r>
          </a:p>
        </p:txBody>
      </p:sp>
      <p:sp>
        <p:nvSpPr>
          <p:cNvPr id="48" name="Obousměrná vodorovná šipka 47"/>
          <p:cNvSpPr/>
          <p:nvPr/>
        </p:nvSpPr>
        <p:spPr>
          <a:xfrm rot="10800000">
            <a:off x="1511300" y="3959225"/>
            <a:ext cx="1692275" cy="19843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4819" y="2763044"/>
            <a:ext cx="2378075" cy="19843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482" y="3620294"/>
            <a:ext cx="577850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9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7" grpId="0" animBg="1"/>
      <p:bldP spid="21" grpId="0" animBg="1"/>
      <p:bldP spid="25" grpId="0" animBg="1"/>
      <p:bldP spid="37" grpId="0" animBg="1"/>
      <p:bldP spid="47" grpId="0" animBg="1"/>
      <p:bldP spid="48" grpId="0" animBg="1"/>
      <p:bldP spid="49" grpId="0" animBg="1"/>
      <p:bldP spid="3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644" y="83144"/>
            <a:ext cx="8229600" cy="1143000"/>
          </a:xfrm>
        </p:spPr>
        <p:txBody>
          <a:bodyPr/>
          <a:lstStyle/>
          <a:p>
            <a:r>
              <a:rPr lang="cs-CZ" dirty="0" err="1" smtClean="0"/>
              <a:t>Niquistovo</a:t>
            </a:r>
            <a:r>
              <a:rPr lang="cs-CZ" dirty="0" smtClean="0"/>
              <a:t> kritérium stability</a:t>
            </a: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5580112" y="2492896"/>
            <a:ext cx="72008" cy="4032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3491880" y="4077072"/>
            <a:ext cx="496855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3539355" y="3527874"/>
            <a:ext cx="4194157" cy="2792739"/>
          </a:xfrm>
          <a:custGeom>
            <a:avLst/>
            <a:gdLst>
              <a:gd name="connsiteX0" fmla="*/ 2983871 w 2983871"/>
              <a:gd name="connsiteY0" fmla="*/ 484944 h 2143419"/>
              <a:gd name="connsiteX1" fmla="*/ 2816231 w 2983871"/>
              <a:gd name="connsiteY1" fmla="*/ 1155504 h 2143419"/>
              <a:gd name="connsiteX2" fmla="*/ 2305691 w 2983871"/>
              <a:gd name="connsiteY2" fmla="*/ 2024184 h 2143419"/>
              <a:gd name="connsiteX3" fmla="*/ 598811 w 2983871"/>
              <a:gd name="connsiteY3" fmla="*/ 2069904 h 2143419"/>
              <a:gd name="connsiteX4" fmla="*/ 80651 w 2983871"/>
              <a:gd name="connsiteY4" fmla="*/ 1406964 h 2143419"/>
              <a:gd name="connsiteX5" fmla="*/ 27311 w 2983871"/>
              <a:gd name="connsiteY5" fmla="*/ 393504 h 2143419"/>
              <a:gd name="connsiteX6" fmla="*/ 339731 w 2983871"/>
              <a:gd name="connsiteY6" fmla="*/ 12504 h 2143419"/>
              <a:gd name="connsiteX7" fmla="*/ 796931 w 2983871"/>
              <a:gd name="connsiteY7" fmla="*/ 126804 h 2143419"/>
              <a:gd name="connsiteX8" fmla="*/ 1132211 w 2983871"/>
              <a:gd name="connsiteY8" fmla="*/ 469704 h 2143419"/>
              <a:gd name="connsiteX9" fmla="*/ 1132211 w 2983871"/>
              <a:gd name="connsiteY9" fmla="*/ 469704 h 2143419"/>
              <a:gd name="connsiteX0" fmla="*/ 2983871 w 2983871"/>
              <a:gd name="connsiteY0" fmla="*/ 484944 h 2139163"/>
              <a:gd name="connsiteX1" fmla="*/ 2884811 w 2983871"/>
              <a:gd name="connsiteY1" fmla="*/ 1231704 h 2139163"/>
              <a:gd name="connsiteX2" fmla="*/ 2305691 w 2983871"/>
              <a:gd name="connsiteY2" fmla="*/ 2024184 h 2139163"/>
              <a:gd name="connsiteX3" fmla="*/ 598811 w 2983871"/>
              <a:gd name="connsiteY3" fmla="*/ 2069904 h 2139163"/>
              <a:gd name="connsiteX4" fmla="*/ 80651 w 2983871"/>
              <a:gd name="connsiteY4" fmla="*/ 1406964 h 2139163"/>
              <a:gd name="connsiteX5" fmla="*/ 27311 w 2983871"/>
              <a:gd name="connsiteY5" fmla="*/ 393504 h 2139163"/>
              <a:gd name="connsiteX6" fmla="*/ 339731 w 2983871"/>
              <a:gd name="connsiteY6" fmla="*/ 12504 h 2139163"/>
              <a:gd name="connsiteX7" fmla="*/ 796931 w 2983871"/>
              <a:gd name="connsiteY7" fmla="*/ 126804 h 2139163"/>
              <a:gd name="connsiteX8" fmla="*/ 1132211 w 2983871"/>
              <a:gd name="connsiteY8" fmla="*/ 469704 h 2139163"/>
              <a:gd name="connsiteX9" fmla="*/ 1132211 w 2983871"/>
              <a:gd name="connsiteY9" fmla="*/ 469704 h 2139163"/>
              <a:gd name="connsiteX0" fmla="*/ 3132155 w 3132155"/>
              <a:gd name="connsiteY0" fmla="*/ 491896 h 2146115"/>
              <a:gd name="connsiteX1" fmla="*/ 3033095 w 3132155"/>
              <a:gd name="connsiteY1" fmla="*/ 1238656 h 2146115"/>
              <a:gd name="connsiteX2" fmla="*/ 2453975 w 3132155"/>
              <a:gd name="connsiteY2" fmla="*/ 2031136 h 2146115"/>
              <a:gd name="connsiteX3" fmla="*/ 747095 w 3132155"/>
              <a:gd name="connsiteY3" fmla="*/ 2076856 h 2146115"/>
              <a:gd name="connsiteX4" fmla="*/ 228935 w 3132155"/>
              <a:gd name="connsiteY4" fmla="*/ 1413916 h 2146115"/>
              <a:gd name="connsiteX5" fmla="*/ 7955 w 3132155"/>
              <a:gd name="connsiteY5" fmla="*/ 507136 h 2146115"/>
              <a:gd name="connsiteX6" fmla="*/ 488015 w 3132155"/>
              <a:gd name="connsiteY6" fmla="*/ 19456 h 2146115"/>
              <a:gd name="connsiteX7" fmla="*/ 945215 w 3132155"/>
              <a:gd name="connsiteY7" fmla="*/ 133756 h 2146115"/>
              <a:gd name="connsiteX8" fmla="*/ 1280495 w 3132155"/>
              <a:gd name="connsiteY8" fmla="*/ 476656 h 2146115"/>
              <a:gd name="connsiteX9" fmla="*/ 1280495 w 3132155"/>
              <a:gd name="connsiteY9" fmla="*/ 476656 h 2146115"/>
              <a:gd name="connsiteX0" fmla="*/ 3168421 w 3168421"/>
              <a:gd name="connsiteY0" fmla="*/ 491896 h 2139375"/>
              <a:gd name="connsiteX1" fmla="*/ 3069361 w 3168421"/>
              <a:gd name="connsiteY1" fmla="*/ 1238656 h 2139375"/>
              <a:gd name="connsiteX2" fmla="*/ 2490241 w 3168421"/>
              <a:gd name="connsiteY2" fmla="*/ 2031136 h 2139375"/>
              <a:gd name="connsiteX3" fmla="*/ 783361 w 3168421"/>
              <a:gd name="connsiteY3" fmla="*/ 2076856 h 2139375"/>
              <a:gd name="connsiteX4" fmla="*/ 105181 w 3168421"/>
              <a:gd name="connsiteY4" fmla="*/ 1512976 h 2139375"/>
              <a:gd name="connsiteX5" fmla="*/ 44221 w 3168421"/>
              <a:gd name="connsiteY5" fmla="*/ 507136 h 2139375"/>
              <a:gd name="connsiteX6" fmla="*/ 524281 w 3168421"/>
              <a:gd name="connsiteY6" fmla="*/ 19456 h 2139375"/>
              <a:gd name="connsiteX7" fmla="*/ 981481 w 3168421"/>
              <a:gd name="connsiteY7" fmla="*/ 133756 h 2139375"/>
              <a:gd name="connsiteX8" fmla="*/ 1316761 w 3168421"/>
              <a:gd name="connsiteY8" fmla="*/ 476656 h 2139375"/>
              <a:gd name="connsiteX9" fmla="*/ 1316761 w 3168421"/>
              <a:gd name="connsiteY9" fmla="*/ 476656 h 2139375"/>
              <a:gd name="connsiteX0" fmla="*/ 3168800 w 3168800"/>
              <a:gd name="connsiteY0" fmla="*/ 491896 h 2206038"/>
              <a:gd name="connsiteX1" fmla="*/ 3069740 w 3168800"/>
              <a:gd name="connsiteY1" fmla="*/ 1238656 h 2206038"/>
              <a:gd name="connsiteX2" fmla="*/ 2490620 w 3168800"/>
              <a:gd name="connsiteY2" fmla="*/ 2031136 h 2206038"/>
              <a:gd name="connsiteX3" fmla="*/ 791360 w 3168800"/>
              <a:gd name="connsiteY3" fmla="*/ 2168296 h 2206038"/>
              <a:gd name="connsiteX4" fmla="*/ 105560 w 3168800"/>
              <a:gd name="connsiteY4" fmla="*/ 1512976 h 2206038"/>
              <a:gd name="connsiteX5" fmla="*/ 44600 w 3168800"/>
              <a:gd name="connsiteY5" fmla="*/ 507136 h 2206038"/>
              <a:gd name="connsiteX6" fmla="*/ 524660 w 3168800"/>
              <a:gd name="connsiteY6" fmla="*/ 19456 h 2206038"/>
              <a:gd name="connsiteX7" fmla="*/ 981860 w 3168800"/>
              <a:gd name="connsiteY7" fmla="*/ 133756 h 2206038"/>
              <a:gd name="connsiteX8" fmla="*/ 1317140 w 3168800"/>
              <a:gd name="connsiteY8" fmla="*/ 476656 h 2206038"/>
              <a:gd name="connsiteX9" fmla="*/ 1317140 w 3168800"/>
              <a:gd name="connsiteY9" fmla="*/ 476656 h 2206038"/>
              <a:gd name="connsiteX0" fmla="*/ 3168800 w 3168800"/>
              <a:gd name="connsiteY0" fmla="*/ 491896 h 2258896"/>
              <a:gd name="connsiteX1" fmla="*/ 3069740 w 3168800"/>
              <a:gd name="connsiteY1" fmla="*/ 1238656 h 2258896"/>
              <a:gd name="connsiteX2" fmla="*/ 2528720 w 3168800"/>
              <a:gd name="connsiteY2" fmla="*/ 2153056 h 2258896"/>
              <a:gd name="connsiteX3" fmla="*/ 791360 w 3168800"/>
              <a:gd name="connsiteY3" fmla="*/ 2168296 h 2258896"/>
              <a:gd name="connsiteX4" fmla="*/ 105560 w 3168800"/>
              <a:gd name="connsiteY4" fmla="*/ 1512976 h 2258896"/>
              <a:gd name="connsiteX5" fmla="*/ 44600 w 3168800"/>
              <a:gd name="connsiteY5" fmla="*/ 507136 h 2258896"/>
              <a:gd name="connsiteX6" fmla="*/ 524660 w 3168800"/>
              <a:gd name="connsiteY6" fmla="*/ 19456 h 2258896"/>
              <a:gd name="connsiteX7" fmla="*/ 981860 w 3168800"/>
              <a:gd name="connsiteY7" fmla="*/ 133756 h 2258896"/>
              <a:gd name="connsiteX8" fmla="*/ 1317140 w 3168800"/>
              <a:gd name="connsiteY8" fmla="*/ 476656 h 2258896"/>
              <a:gd name="connsiteX9" fmla="*/ 1317140 w 3168800"/>
              <a:gd name="connsiteY9" fmla="*/ 476656 h 2258896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1896 h 2254995"/>
              <a:gd name="connsiteX1" fmla="*/ 3107840 w 3168800"/>
              <a:gd name="connsiteY1" fmla="*/ 1299616 h 2254995"/>
              <a:gd name="connsiteX2" fmla="*/ 2528720 w 3168800"/>
              <a:gd name="connsiteY2" fmla="*/ 2153056 h 2254995"/>
              <a:gd name="connsiteX3" fmla="*/ 791360 w 3168800"/>
              <a:gd name="connsiteY3" fmla="*/ 2168296 h 2254995"/>
              <a:gd name="connsiteX4" fmla="*/ 105560 w 3168800"/>
              <a:gd name="connsiteY4" fmla="*/ 1512976 h 2254995"/>
              <a:gd name="connsiteX5" fmla="*/ 44600 w 3168800"/>
              <a:gd name="connsiteY5" fmla="*/ 507136 h 2254995"/>
              <a:gd name="connsiteX6" fmla="*/ 524660 w 3168800"/>
              <a:gd name="connsiteY6" fmla="*/ 19456 h 2254995"/>
              <a:gd name="connsiteX7" fmla="*/ 981860 w 3168800"/>
              <a:gd name="connsiteY7" fmla="*/ 133756 h 2254995"/>
              <a:gd name="connsiteX8" fmla="*/ 1317140 w 3168800"/>
              <a:gd name="connsiteY8" fmla="*/ 476656 h 2254995"/>
              <a:gd name="connsiteX9" fmla="*/ 1317140 w 3168800"/>
              <a:gd name="connsiteY9" fmla="*/ 476656 h 2254995"/>
              <a:gd name="connsiteX0" fmla="*/ 3168800 w 3168800"/>
              <a:gd name="connsiteY0" fmla="*/ 498632 h 2261731"/>
              <a:gd name="connsiteX1" fmla="*/ 3107840 w 3168800"/>
              <a:gd name="connsiteY1" fmla="*/ 1306352 h 2261731"/>
              <a:gd name="connsiteX2" fmla="*/ 2528720 w 3168800"/>
              <a:gd name="connsiteY2" fmla="*/ 2159792 h 2261731"/>
              <a:gd name="connsiteX3" fmla="*/ 791360 w 3168800"/>
              <a:gd name="connsiteY3" fmla="*/ 2175032 h 2261731"/>
              <a:gd name="connsiteX4" fmla="*/ 105560 w 3168800"/>
              <a:gd name="connsiteY4" fmla="*/ 1519712 h 2261731"/>
              <a:gd name="connsiteX5" fmla="*/ 44600 w 3168800"/>
              <a:gd name="connsiteY5" fmla="*/ 513872 h 2261731"/>
              <a:gd name="connsiteX6" fmla="*/ 524660 w 3168800"/>
              <a:gd name="connsiteY6" fmla="*/ 26192 h 2261731"/>
              <a:gd name="connsiteX7" fmla="*/ 997100 w 3168800"/>
              <a:gd name="connsiteY7" fmla="*/ 110012 h 2261731"/>
              <a:gd name="connsiteX8" fmla="*/ 1317140 w 3168800"/>
              <a:gd name="connsiteY8" fmla="*/ 483392 h 2261731"/>
              <a:gd name="connsiteX9" fmla="*/ 1317140 w 3168800"/>
              <a:gd name="connsiteY9" fmla="*/ 483392 h 2261731"/>
              <a:gd name="connsiteX0" fmla="*/ 3164475 w 3164475"/>
              <a:gd name="connsiteY0" fmla="*/ 479853 h 2242952"/>
              <a:gd name="connsiteX1" fmla="*/ 3103515 w 3164475"/>
              <a:gd name="connsiteY1" fmla="*/ 1287573 h 2242952"/>
              <a:gd name="connsiteX2" fmla="*/ 2524395 w 3164475"/>
              <a:gd name="connsiteY2" fmla="*/ 2141013 h 2242952"/>
              <a:gd name="connsiteX3" fmla="*/ 787035 w 3164475"/>
              <a:gd name="connsiteY3" fmla="*/ 2156253 h 2242952"/>
              <a:gd name="connsiteX4" fmla="*/ 101235 w 3164475"/>
              <a:gd name="connsiteY4" fmla="*/ 1500933 h 2242952"/>
              <a:gd name="connsiteX5" fmla="*/ 40275 w 3164475"/>
              <a:gd name="connsiteY5" fmla="*/ 495093 h 2242952"/>
              <a:gd name="connsiteX6" fmla="*/ 459375 w 3164475"/>
              <a:gd name="connsiteY6" fmla="*/ 30273 h 2242952"/>
              <a:gd name="connsiteX7" fmla="*/ 992775 w 3164475"/>
              <a:gd name="connsiteY7" fmla="*/ 91233 h 2242952"/>
              <a:gd name="connsiteX8" fmla="*/ 1312815 w 3164475"/>
              <a:gd name="connsiteY8" fmla="*/ 464613 h 2242952"/>
              <a:gd name="connsiteX9" fmla="*/ 1312815 w 3164475"/>
              <a:gd name="connsiteY9" fmla="*/ 464613 h 2242952"/>
              <a:gd name="connsiteX0" fmla="*/ 3164475 w 3176501"/>
              <a:gd name="connsiteY0" fmla="*/ 479853 h 2315993"/>
              <a:gd name="connsiteX1" fmla="*/ 3103515 w 3176501"/>
              <a:gd name="connsiteY1" fmla="*/ 1287573 h 2315993"/>
              <a:gd name="connsiteX2" fmla="*/ 2341515 w 3176501"/>
              <a:gd name="connsiteY2" fmla="*/ 2247693 h 2315993"/>
              <a:gd name="connsiteX3" fmla="*/ 787035 w 3176501"/>
              <a:gd name="connsiteY3" fmla="*/ 2156253 h 2315993"/>
              <a:gd name="connsiteX4" fmla="*/ 101235 w 3176501"/>
              <a:gd name="connsiteY4" fmla="*/ 1500933 h 2315993"/>
              <a:gd name="connsiteX5" fmla="*/ 40275 w 3176501"/>
              <a:gd name="connsiteY5" fmla="*/ 495093 h 2315993"/>
              <a:gd name="connsiteX6" fmla="*/ 459375 w 3176501"/>
              <a:gd name="connsiteY6" fmla="*/ 30273 h 2315993"/>
              <a:gd name="connsiteX7" fmla="*/ 992775 w 3176501"/>
              <a:gd name="connsiteY7" fmla="*/ 91233 h 2315993"/>
              <a:gd name="connsiteX8" fmla="*/ 1312815 w 3176501"/>
              <a:gd name="connsiteY8" fmla="*/ 464613 h 2315993"/>
              <a:gd name="connsiteX9" fmla="*/ 1312815 w 3176501"/>
              <a:gd name="connsiteY9" fmla="*/ 464613 h 2315993"/>
              <a:gd name="connsiteX0" fmla="*/ 3162187 w 3174213"/>
              <a:gd name="connsiteY0" fmla="*/ 479853 h 2347119"/>
              <a:gd name="connsiteX1" fmla="*/ 3101227 w 3174213"/>
              <a:gd name="connsiteY1" fmla="*/ 1287573 h 2347119"/>
              <a:gd name="connsiteX2" fmla="*/ 2339227 w 3174213"/>
              <a:gd name="connsiteY2" fmla="*/ 2247693 h 2347119"/>
              <a:gd name="connsiteX3" fmla="*/ 739027 w 3174213"/>
              <a:gd name="connsiteY3" fmla="*/ 2232453 h 2347119"/>
              <a:gd name="connsiteX4" fmla="*/ 98947 w 3174213"/>
              <a:gd name="connsiteY4" fmla="*/ 1500933 h 2347119"/>
              <a:gd name="connsiteX5" fmla="*/ 37987 w 3174213"/>
              <a:gd name="connsiteY5" fmla="*/ 495093 h 2347119"/>
              <a:gd name="connsiteX6" fmla="*/ 457087 w 3174213"/>
              <a:gd name="connsiteY6" fmla="*/ 30273 h 2347119"/>
              <a:gd name="connsiteX7" fmla="*/ 990487 w 3174213"/>
              <a:gd name="connsiteY7" fmla="*/ 91233 h 2347119"/>
              <a:gd name="connsiteX8" fmla="*/ 1310527 w 3174213"/>
              <a:gd name="connsiteY8" fmla="*/ 464613 h 2347119"/>
              <a:gd name="connsiteX9" fmla="*/ 1310527 w 3174213"/>
              <a:gd name="connsiteY9" fmla="*/ 464613 h 2347119"/>
              <a:gd name="connsiteX0" fmla="*/ 3177104 w 3189130"/>
              <a:gd name="connsiteY0" fmla="*/ 479853 h 2346284"/>
              <a:gd name="connsiteX1" fmla="*/ 3116144 w 3189130"/>
              <a:gd name="connsiteY1" fmla="*/ 1287573 h 2346284"/>
              <a:gd name="connsiteX2" fmla="*/ 2354144 w 3189130"/>
              <a:gd name="connsiteY2" fmla="*/ 2247693 h 2346284"/>
              <a:gd name="connsiteX3" fmla="*/ 753944 w 3189130"/>
              <a:gd name="connsiteY3" fmla="*/ 2232453 h 2346284"/>
              <a:gd name="connsiteX4" fmla="*/ 83384 w 3189130"/>
              <a:gd name="connsiteY4" fmla="*/ 1516173 h 2346284"/>
              <a:gd name="connsiteX5" fmla="*/ 52904 w 3189130"/>
              <a:gd name="connsiteY5" fmla="*/ 495093 h 2346284"/>
              <a:gd name="connsiteX6" fmla="*/ 472004 w 3189130"/>
              <a:gd name="connsiteY6" fmla="*/ 30273 h 2346284"/>
              <a:gd name="connsiteX7" fmla="*/ 1005404 w 3189130"/>
              <a:gd name="connsiteY7" fmla="*/ 91233 h 2346284"/>
              <a:gd name="connsiteX8" fmla="*/ 1325444 w 3189130"/>
              <a:gd name="connsiteY8" fmla="*/ 464613 h 2346284"/>
              <a:gd name="connsiteX9" fmla="*/ 1325444 w 3189130"/>
              <a:gd name="connsiteY9" fmla="*/ 464613 h 2346284"/>
              <a:gd name="connsiteX0" fmla="*/ 3207089 w 3219115"/>
              <a:gd name="connsiteY0" fmla="*/ 478163 h 2344594"/>
              <a:gd name="connsiteX1" fmla="*/ 3146129 w 3219115"/>
              <a:gd name="connsiteY1" fmla="*/ 1285883 h 2344594"/>
              <a:gd name="connsiteX2" fmla="*/ 2384129 w 3219115"/>
              <a:gd name="connsiteY2" fmla="*/ 2246003 h 2344594"/>
              <a:gd name="connsiteX3" fmla="*/ 783929 w 3219115"/>
              <a:gd name="connsiteY3" fmla="*/ 2230763 h 2344594"/>
              <a:gd name="connsiteX4" fmla="*/ 113369 w 3219115"/>
              <a:gd name="connsiteY4" fmla="*/ 1514483 h 2344594"/>
              <a:gd name="connsiteX5" fmla="*/ 37169 w 3219115"/>
              <a:gd name="connsiteY5" fmla="*/ 470543 h 2344594"/>
              <a:gd name="connsiteX6" fmla="*/ 501989 w 3219115"/>
              <a:gd name="connsiteY6" fmla="*/ 28583 h 2344594"/>
              <a:gd name="connsiteX7" fmla="*/ 1035389 w 3219115"/>
              <a:gd name="connsiteY7" fmla="*/ 89543 h 2344594"/>
              <a:gd name="connsiteX8" fmla="*/ 1355429 w 3219115"/>
              <a:gd name="connsiteY8" fmla="*/ 462923 h 2344594"/>
              <a:gd name="connsiteX9" fmla="*/ 1355429 w 3219115"/>
              <a:gd name="connsiteY9" fmla="*/ 462923 h 2344594"/>
              <a:gd name="connsiteX0" fmla="*/ 3237240 w 3249266"/>
              <a:gd name="connsiteY0" fmla="*/ 478163 h 2342532"/>
              <a:gd name="connsiteX1" fmla="*/ 3176280 w 3249266"/>
              <a:gd name="connsiteY1" fmla="*/ 1285883 h 2342532"/>
              <a:gd name="connsiteX2" fmla="*/ 2414280 w 3249266"/>
              <a:gd name="connsiteY2" fmla="*/ 2246003 h 2342532"/>
              <a:gd name="connsiteX3" fmla="*/ 814080 w 3249266"/>
              <a:gd name="connsiteY3" fmla="*/ 2230763 h 2342532"/>
              <a:gd name="connsiteX4" fmla="*/ 82560 w 3249266"/>
              <a:gd name="connsiteY4" fmla="*/ 1552583 h 2342532"/>
              <a:gd name="connsiteX5" fmla="*/ 67320 w 3249266"/>
              <a:gd name="connsiteY5" fmla="*/ 470543 h 2342532"/>
              <a:gd name="connsiteX6" fmla="*/ 532140 w 3249266"/>
              <a:gd name="connsiteY6" fmla="*/ 28583 h 2342532"/>
              <a:gd name="connsiteX7" fmla="*/ 1065540 w 3249266"/>
              <a:gd name="connsiteY7" fmla="*/ 89543 h 2342532"/>
              <a:gd name="connsiteX8" fmla="*/ 1385580 w 3249266"/>
              <a:gd name="connsiteY8" fmla="*/ 462923 h 2342532"/>
              <a:gd name="connsiteX9" fmla="*/ 1385580 w 3249266"/>
              <a:gd name="connsiteY9" fmla="*/ 462923 h 2342532"/>
              <a:gd name="connsiteX0" fmla="*/ 3241369 w 3253395"/>
              <a:gd name="connsiteY0" fmla="*/ 478163 h 2342532"/>
              <a:gd name="connsiteX1" fmla="*/ 3180409 w 3253395"/>
              <a:gd name="connsiteY1" fmla="*/ 1285883 h 2342532"/>
              <a:gd name="connsiteX2" fmla="*/ 2418409 w 3253395"/>
              <a:gd name="connsiteY2" fmla="*/ 2246003 h 2342532"/>
              <a:gd name="connsiteX3" fmla="*/ 818209 w 3253395"/>
              <a:gd name="connsiteY3" fmla="*/ 2230763 h 2342532"/>
              <a:gd name="connsiteX4" fmla="*/ 86689 w 3253395"/>
              <a:gd name="connsiteY4" fmla="*/ 1552583 h 2342532"/>
              <a:gd name="connsiteX5" fmla="*/ 63829 w 3253395"/>
              <a:gd name="connsiteY5" fmla="*/ 470543 h 2342532"/>
              <a:gd name="connsiteX6" fmla="*/ 536269 w 3253395"/>
              <a:gd name="connsiteY6" fmla="*/ 28583 h 2342532"/>
              <a:gd name="connsiteX7" fmla="*/ 1069669 w 3253395"/>
              <a:gd name="connsiteY7" fmla="*/ 89543 h 2342532"/>
              <a:gd name="connsiteX8" fmla="*/ 1389709 w 3253395"/>
              <a:gd name="connsiteY8" fmla="*/ 462923 h 2342532"/>
              <a:gd name="connsiteX9" fmla="*/ 1389709 w 3253395"/>
              <a:gd name="connsiteY9" fmla="*/ 462923 h 2342532"/>
              <a:gd name="connsiteX0" fmla="*/ 3416629 w 3416629"/>
              <a:gd name="connsiteY0" fmla="*/ 470543 h 2342532"/>
              <a:gd name="connsiteX1" fmla="*/ 3180409 w 3416629"/>
              <a:gd name="connsiteY1" fmla="*/ 1285883 h 2342532"/>
              <a:gd name="connsiteX2" fmla="*/ 2418409 w 3416629"/>
              <a:gd name="connsiteY2" fmla="*/ 2246003 h 2342532"/>
              <a:gd name="connsiteX3" fmla="*/ 818209 w 3416629"/>
              <a:gd name="connsiteY3" fmla="*/ 2230763 h 2342532"/>
              <a:gd name="connsiteX4" fmla="*/ 86689 w 3416629"/>
              <a:gd name="connsiteY4" fmla="*/ 1552583 h 2342532"/>
              <a:gd name="connsiteX5" fmla="*/ 63829 w 3416629"/>
              <a:gd name="connsiteY5" fmla="*/ 470543 h 2342532"/>
              <a:gd name="connsiteX6" fmla="*/ 536269 w 3416629"/>
              <a:gd name="connsiteY6" fmla="*/ 28583 h 2342532"/>
              <a:gd name="connsiteX7" fmla="*/ 1069669 w 3416629"/>
              <a:gd name="connsiteY7" fmla="*/ 89543 h 2342532"/>
              <a:gd name="connsiteX8" fmla="*/ 1389709 w 3416629"/>
              <a:gd name="connsiteY8" fmla="*/ 462923 h 2342532"/>
              <a:gd name="connsiteX9" fmla="*/ 1389709 w 3416629"/>
              <a:gd name="connsiteY9" fmla="*/ 462923 h 2342532"/>
              <a:gd name="connsiteX0" fmla="*/ 3416629 w 3416629"/>
              <a:gd name="connsiteY0" fmla="*/ 470543 h 2329507"/>
              <a:gd name="connsiteX1" fmla="*/ 3218509 w 3416629"/>
              <a:gd name="connsiteY1" fmla="*/ 1476383 h 2329507"/>
              <a:gd name="connsiteX2" fmla="*/ 2418409 w 3416629"/>
              <a:gd name="connsiteY2" fmla="*/ 2246003 h 2329507"/>
              <a:gd name="connsiteX3" fmla="*/ 818209 w 3416629"/>
              <a:gd name="connsiteY3" fmla="*/ 2230763 h 2329507"/>
              <a:gd name="connsiteX4" fmla="*/ 86689 w 3416629"/>
              <a:gd name="connsiteY4" fmla="*/ 1552583 h 2329507"/>
              <a:gd name="connsiteX5" fmla="*/ 63829 w 3416629"/>
              <a:gd name="connsiteY5" fmla="*/ 470543 h 2329507"/>
              <a:gd name="connsiteX6" fmla="*/ 536269 w 3416629"/>
              <a:gd name="connsiteY6" fmla="*/ 28583 h 2329507"/>
              <a:gd name="connsiteX7" fmla="*/ 1069669 w 3416629"/>
              <a:gd name="connsiteY7" fmla="*/ 89543 h 2329507"/>
              <a:gd name="connsiteX8" fmla="*/ 1389709 w 3416629"/>
              <a:gd name="connsiteY8" fmla="*/ 462923 h 2329507"/>
              <a:gd name="connsiteX9" fmla="*/ 1389709 w 3416629"/>
              <a:gd name="connsiteY9" fmla="*/ 462923 h 2329507"/>
              <a:gd name="connsiteX0" fmla="*/ 3416629 w 3416629"/>
              <a:gd name="connsiteY0" fmla="*/ 470543 h 2388810"/>
              <a:gd name="connsiteX1" fmla="*/ 3218509 w 3416629"/>
              <a:gd name="connsiteY1" fmla="*/ 1476383 h 2388810"/>
              <a:gd name="connsiteX2" fmla="*/ 2372689 w 3416629"/>
              <a:gd name="connsiteY2" fmla="*/ 2329823 h 2388810"/>
              <a:gd name="connsiteX3" fmla="*/ 818209 w 3416629"/>
              <a:gd name="connsiteY3" fmla="*/ 2230763 h 2388810"/>
              <a:gd name="connsiteX4" fmla="*/ 86689 w 3416629"/>
              <a:gd name="connsiteY4" fmla="*/ 1552583 h 2388810"/>
              <a:gd name="connsiteX5" fmla="*/ 63829 w 3416629"/>
              <a:gd name="connsiteY5" fmla="*/ 470543 h 2388810"/>
              <a:gd name="connsiteX6" fmla="*/ 536269 w 3416629"/>
              <a:gd name="connsiteY6" fmla="*/ 28583 h 2388810"/>
              <a:gd name="connsiteX7" fmla="*/ 1069669 w 3416629"/>
              <a:gd name="connsiteY7" fmla="*/ 89543 h 2388810"/>
              <a:gd name="connsiteX8" fmla="*/ 1389709 w 3416629"/>
              <a:gd name="connsiteY8" fmla="*/ 462923 h 2388810"/>
              <a:gd name="connsiteX9" fmla="*/ 1389709 w 3416629"/>
              <a:gd name="connsiteY9" fmla="*/ 462923 h 2388810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411885 w 3411885"/>
              <a:gd name="connsiteY0" fmla="*/ 470543 h 2423739"/>
              <a:gd name="connsiteX1" fmla="*/ 3213765 w 3411885"/>
              <a:gd name="connsiteY1" fmla="*/ 1476383 h 2423739"/>
              <a:gd name="connsiteX2" fmla="*/ 2367945 w 3411885"/>
              <a:gd name="connsiteY2" fmla="*/ 2329823 h 2423739"/>
              <a:gd name="connsiteX3" fmla="*/ 737265 w 3411885"/>
              <a:gd name="connsiteY3" fmla="*/ 2314583 h 2423739"/>
              <a:gd name="connsiteX4" fmla="*/ 81945 w 3411885"/>
              <a:gd name="connsiteY4" fmla="*/ 1552583 h 2423739"/>
              <a:gd name="connsiteX5" fmla="*/ 59085 w 3411885"/>
              <a:gd name="connsiteY5" fmla="*/ 470543 h 2423739"/>
              <a:gd name="connsiteX6" fmla="*/ 531525 w 3411885"/>
              <a:gd name="connsiteY6" fmla="*/ 28583 h 2423739"/>
              <a:gd name="connsiteX7" fmla="*/ 1064925 w 3411885"/>
              <a:gd name="connsiteY7" fmla="*/ 89543 h 2423739"/>
              <a:gd name="connsiteX8" fmla="*/ 1384965 w 3411885"/>
              <a:gd name="connsiteY8" fmla="*/ 462923 h 2423739"/>
              <a:gd name="connsiteX9" fmla="*/ 1384965 w 341188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10945 w 3510945"/>
              <a:gd name="connsiteY0" fmla="*/ 501023 h 2423739"/>
              <a:gd name="connsiteX1" fmla="*/ 3213765 w 3510945"/>
              <a:gd name="connsiteY1" fmla="*/ 1476383 h 2423739"/>
              <a:gd name="connsiteX2" fmla="*/ 2367945 w 3510945"/>
              <a:gd name="connsiteY2" fmla="*/ 2329823 h 2423739"/>
              <a:gd name="connsiteX3" fmla="*/ 737265 w 3510945"/>
              <a:gd name="connsiteY3" fmla="*/ 2314583 h 2423739"/>
              <a:gd name="connsiteX4" fmla="*/ 81945 w 3510945"/>
              <a:gd name="connsiteY4" fmla="*/ 1552583 h 2423739"/>
              <a:gd name="connsiteX5" fmla="*/ 59085 w 3510945"/>
              <a:gd name="connsiteY5" fmla="*/ 470543 h 2423739"/>
              <a:gd name="connsiteX6" fmla="*/ 531525 w 3510945"/>
              <a:gd name="connsiteY6" fmla="*/ 28583 h 2423739"/>
              <a:gd name="connsiteX7" fmla="*/ 1064925 w 3510945"/>
              <a:gd name="connsiteY7" fmla="*/ 89543 h 2423739"/>
              <a:gd name="connsiteX8" fmla="*/ 1384965 w 3510945"/>
              <a:gd name="connsiteY8" fmla="*/ 462923 h 2423739"/>
              <a:gd name="connsiteX9" fmla="*/ 1384965 w 3510945"/>
              <a:gd name="connsiteY9" fmla="*/ 462923 h 2423739"/>
              <a:gd name="connsiteX0" fmla="*/ 3539300 w 3539300"/>
              <a:gd name="connsiteY0" fmla="*/ 501023 h 2422866"/>
              <a:gd name="connsiteX1" fmla="*/ 3242120 w 3539300"/>
              <a:gd name="connsiteY1" fmla="*/ 1476383 h 2422866"/>
              <a:gd name="connsiteX2" fmla="*/ 2396300 w 3539300"/>
              <a:gd name="connsiteY2" fmla="*/ 2329823 h 2422866"/>
              <a:gd name="connsiteX3" fmla="*/ 765620 w 3539300"/>
              <a:gd name="connsiteY3" fmla="*/ 2314583 h 2422866"/>
              <a:gd name="connsiteX4" fmla="*/ 64580 w 3539300"/>
              <a:gd name="connsiteY4" fmla="*/ 1567823 h 2422866"/>
              <a:gd name="connsiteX5" fmla="*/ 87440 w 3539300"/>
              <a:gd name="connsiteY5" fmla="*/ 470543 h 2422866"/>
              <a:gd name="connsiteX6" fmla="*/ 559880 w 3539300"/>
              <a:gd name="connsiteY6" fmla="*/ 28583 h 2422866"/>
              <a:gd name="connsiteX7" fmla="*/ 1093280 w 3539300"/>
              <a:gd name="connsiteY7" fmla="*/ 89543 h 2422866"/>
              <a:gd name="connsiteX8" fmla="*/ 1413320 w 3539300"/>
              <a:gd name="connsiteY8" fmla="*/ 462923 h 2422866"/>
              <a:gd name="connsiteX9" fmla="*/ 1413320 w 3539300"/>
              <a:gd name="connsiteY9" fmla="*/ 462923 h 2422866"/>
              <a:gd name="connsiteX0" fmla="*/ 3539300 w 3539300"/>
              <a:gd name="connsiteY0" fmla="*/ 501023 h 2447902"/>
              <a:gd name="connsiteX1" fmla="*/ 3242120 w 3539300"/>
              <a:gd name="connsiteY1" fmla="*/ 1476383 h 2447902"/>
              <a:gd name="connsiteX2" fmla="*/ 2411540 w 3539300"/>
              <a:gd name="connsiteY2" fmla="*/ 2367923 h 2447902"/>
              <a:gd name="connsiteX3" fmla="*/ 765620 w 3539300"/>
              <a:gd name="connsiteY3" fmla="*/ 2314583 h 2447902"/>
              <a:gd name="connsiteX4" fmla="*/ 64580 w 3539300"/>
              <a:gd name="connsiteY4" fmla="*/ 1567823 h 2447902"/>
              <a:gd name="connsiteX5" fmla="*/ 87440 w 3539300"/>
              <a:gd name="connsiteY5" fmla="*/ 470543 h 2447902"/>
              <a:gd name="connsiteX6" fmla="*/ 559880 w 3539300"/>
              <a:gd name="connsiteY6" fmla="*/ 28583 h 2447902"/>
              <a:gd name="connsiteX7" fmla="*/ 1093280 w 3539300"/>
              <a:gd name="connsiteY7" fmla="*/ 89543 h 2447902"/>
              <a:gd name="connsiteX8" fmla="*/ 1413320 w 3539300"/>
              <a:gd name="connsiteY8" fmla="*/ 462923 h 2447902"/>
              <a:gd name="connsiteX9" fmla="*/ 1413320 w 3539300"/>
              <a:gd name="connsiteY9" fmla="*/ 462923 h 244790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4629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413865 w 3539845"/>
              <a:gd name="connsiteY9" fmla="*/ 501023 h 2461882"/>
              <a:gd name="connsiteX0" fmla="*/ 3539845 w 3539845"/>
              <a:gd name="connsiteY0" fmla="*/ 501023 h 2461882"/>
              <a:gd name="connsiteX1" fmla="*/ 3242665 w 3539845"/>
              <a:gd name="connsiteY1" fmla="*/ 1476383 h 2461882"/>
              <a:gd name="connsiteX2" fmla="*/ 2412085 w 3539845"/>
              <a:gd name="connsiteY2" fmla="*/ 2367923 h 2461882"/>
              <a:gd name="connsiteX3" fmla="*/ 773785 w 3539845"/>
              <a:gd name="connsiteY3" fmla="*/ 2345063 h 2461882"/>
              <a:gd name="connsiteX4" fmla="*/ 65125 w 3539845"/>
              <a:gd name="connsiteY4" fmla="*/ 1567823 h 2461882"/>
              <a:gd name="connsiteX5" fmla="*/ 87985 w 3539845"/>
              <a:gd name="connsiteY5" fmla="*/ 470543 h 2461882"/>
              <a:gd name="connsiteX6" fmla="*/ 560425 w 3539845"/>
              <a:gd name="connsiteY6" fmla="*/ 28583 h 2461882"/>
              <a:gd name="connsiteX7" fmla="*/ 1093825 w 3539845"/>
              <a:gd name="connsiteY7" fmla="*/ 89543 h 2461882"/>
              <a:gd name="connsiteX8" fmla="*/ 1413865 w 3539845"/>
              <a:gd name="connsiteY8" fmla="*/ 462923 h 2461882"/>
              <a:gd name="connsiteX9" fmla="*/ 1522118 w 3539845"/>
              <a:gd name="connsiteY9" fmla="*/ 493403 h 2461882"/>
              <a:gd name="connsiteX0" fmla="*/ 3539845 w 3539845"/>
              <a:gd name="connsiteY0" fmla="*/ 498122 h 2458981"/>
              <a:gd name="connsiteX1" fmla="*/ 3242665 w 3539845"/>
              <a:gd name="connsiteY1" fmla="*/ 1473482 h 2458981"/>
              <a:gd name="connsiteX2" fmla="*/ 2412085 w 3539845"/>
              <a:gd name="connsiteY2" fmla="*/ 2365022 h 2458981"/>
              <a:gd name="connsiteX3" fmla="*/ 773785 w 3539845"/>
              <a:gd name="connsiteY3" fmla="*/ 2342162 h 2458981"/>
              <a:gd name="connsiteX4" fmla="*/ 65125 w 3539845"/>
              <a:gd name="connsiteY4" fmla="*/ 1564922 h 2458981"/>
              <a:gd name="connsiteX5" fmla="*/ 87985 w 3539845"/>
              <a:gd name="connsiteY5" fmla="*/ 467642 h 2458981"/>
              <a:gd name="connsiteX6" fmla="*/ 560425 w 3539845"/>
              <a:gd name="connsiteY6" fmla="*/ 25682 h 2458981"/>
              <a:gd name="connsiteX7" fmla="*/ 1093825 w 3539845"/>
              <a:gd name="connsiteY7" fmla="*/ 86642 h 2458981"/>
              <a:gd name="connsiteX8" fmla="*/ 1471600 w 3539845"/>
              <a:gd name="connsiteY8" fmla="*/ 368582 h 2458981"/>
              <a:gd name="connsiteX9" fmla="*/ 1522118 w 3539845"/>
              <a:gd name="connsiteY9" fmla="*/ 490502 h 2458981"/>
              <a:gd name="connsiteX0" fmla="*/ 3539845 w 3539845"/>
              <a:gd name="connsiteY0" fmla="*/ 496420 h 2457279"/>
              <a:gd name="connsiteX1" fmla="*/ 3242665 w 3539845"/>
              <a:gd name="connsiteY1" fmla="*/ 1471780 h 2457279"/>
              <a:gd name="connsiteX2" fmla="*/ 2412085 w 3539845"/>
              <a:gd name="connsiteY2" fmla="*/ 2363320 h 2457279"/>
              <a:gd name="connsiteX3" fmla="*/ 773785 w 3539845"/>
              <a:gd name="connsiteY3" fmla="*/ 2340460 h 2457279"/>
              <a:gd name="connsiteX4" fmla="*/ 65125 w 3539845"/>
              <a:gd name="connsiteY4" fmla="*/ 1563220 h 2457279"/>
              <a:gd name="connsiteX5" fmla="*/ 87985 w 3539845"/>
              <a:gd name="connsiteY5" fmla="*/ 465940 h 2457279"/>
              <a:gd name="connsiteX6" fmla="*/ 560425 w 3539845"/>
              <a:gd name="connsiteY6" fmla="*/ 23980 h 2457279"/>
              <a:gd name="connsiteX7" fmla="*/ 1093825 w 3539845"/>
              <a:gd name="connsiteY7" fmla="*/ 84940 h 2457279"/>
              <a:gd name="connsiteX8" fmla="*/ 1457166 w 3539845"/>
              <a:gd name="connsiteY8" fmla="*/ 305920 h 2457279"/>
              <a:gd name="connsiteX9" fmla="*/ 1522118 w 3539845"/>
              <a:gd name="connsiteY9" fmla="*/ 488800 h 2457279"/>
              <a:gd name="connsiteX0" fmla="*/ 3539845 w 3539845"/>
              <a:gd name="connsiteY0" fmla="*/ 514643 h 2475502"/>
              <a:gd name="connsiteX1" fmla="*/ 3242665 w 3539845"/>
              <a:gd name="connsiteY1" fmla="*/ 1490003 h 2475502"/>
              <a:gd name="connsiteX2" fmla="*/ 2412085 w 3539845"/>
              <a:gd name="connsiteY2" fmla="*/ 2381543 h 2475502"/>
              <a:gd name="connsiteX3" fmla="*/ 773785 w 3539845"/>
              <a:gd name="connsiteY3" fmla="*/ 2358683 h 2475502"/>
              <a:gd name="connsiteX4" fmla="*/ 65125 w 3539845"/>
              <a:gd name="connsiteY4" fmla="*/ 1581443 h 2475502"/>
              <a:gd name="connsiteX5" fmla="*/ 87985 w 3539845"/>
              <a:gd name="connsiteY5" fmla="*/ 484163 h 2475502"/>
              <a:gd name="connsiteX6" fmla="*/ 560425 w 3539845"/>
              <a:gd name="connsiteY6" fmla="*/ 42203 h 2475502"/>
              <a:gd name="connsiteX7" fmla="*/ 1093825 w 3539845"/>
              <a:gd name="connsiteY7" fmla="*/ 49823 h 2475502"/>
              <a:gd name="connsiteX8" fmla="*/ 1457166 w 3539845"/>
              <a:gd name="connsiteY8" fmla="*/ 324143 h 2475502"/>
              <a:gd name="connsiteX9" fmla="*/ 1522118 w 3539845"/>
              <a:gd name="connsiteY9" fmla="*/ 507023 h 2475502"/>
              <a:gd name="connsiteX0" fmla="*/ 3539845 w 3539845"/>
              <a:gd name="connsiteY0" fmla="*/ 514643 h 2511075"/>
              <a:gd name="connsiteX1" fmla="*/ 3242665 w 3539845"/>
              <a:gd name="connsiteY1" fmla="*/ 1490003 h 2511075"/>
              <a:gd name="connsiteX2" fmla="*/ 2412085 w 3539845"/>
              <a:gd name="connsiteY2" fmla="*/ 2433748 h 2511075"/>
              <a:gd name="connsiteX3" fmla="*/ 773785 w 3539845"/>
              <a:gd name="connsiteY3" fmla="*/ 2358683 h 2511075"/>
              <a:gd name="connsiteX4" fmla="*/ 65125 w 3539845"/>
              <a:gd name="connsiteY4" fmla="*/ 1581443 h 2511075"/>
              <a:gd name="connsiteX5" fmla="*/ 87985 w 3539845"/>
              <a:gd name="connsiteY5" fmla="*/ 484163 h 2511075"/>
              <a:gd name="connsiteX6" fmla="*/ 560425 w 3539845"/>
              <a:gd name="connsiteY6" fmla="*/ 42203 h 2511075"/>
              <a:gd name="connsiteX7" fmla="*/ 1093825 w 3539845"/>
              <a:gd name="connsiteY7" fmla="*/ 49823 h 2511075"/>
              <a:gd name="connsiteX8" fmla="*/ 1457166 w 3539845"/>
              <a:gd name="connsiteY8" fmla="*/ 324143 h 2511075"/>
              <a:gd name="connsiteX9" fmla="*/ 1522118 w 3539845"/>
              <a:gd name="connsiteY9" fmla="*/ 507023 h 2511075"/>
              <a:gd name="connsiteX0" fmla="*/ 3544860 w 3544860"/>
              <a:gd name="connsiteY0" fmla="*/ 514643 h 2510422"/>
              <a:gd name="connsiteX1" fmla="*/ 3247680 w 3544860"/>
              <a:gd name="connsiteY1" fmla="*/ 1490003 h 2510422"/>
              <a:gd name="connsiteX2" fmla="*/ 2417100 w 3544860"/>
              <a:gd name="connsiteY2" fmla="*/ 2433748 h 2510422"/>
              <a:gd name="connsiteX3" fmla="*/ 778800 w 3544860"/>
              <a:gd name="connsiteY3" fmla="*/ 2358683 h 2510422"/>
              <a:gd name="connsiteX4" fmla="*/ 62923 w 3544860"/>
              <a:gd name="connsiteY4" fmla="*/ 1596359 h 2510422"/>
              <a:gd name="connsiteX5" fmla="*/ 93000 w 3544860"/>
              <a:gd name="connsiteY5" fmla="*/ 484163 h 2510422"/>
              <a:gd name="connsiteX6" fmla="*/ 565440 w 3544860"/>
              <a:gd name="connsiteY6" fmla="*/ 42203 h 2510422"/>
              <a:gd name="connsiteX7" fmla="*/ 1098840 w 3544860"/>
              <a:gd name="connsiteY7" fmla="*/ 49823 h 2510422"/>
              <a:gd name="connsiteX8" fmla="*/ 1462181 w 3544860"/>
              <a:gd name="connsiteY8" fmla="*/ 324143 h 2510422"/>
              <a:gd name="connsiteX9" fmla="*/ 1527133 w 3544860"/>
              <a:gd name="connsiteY9" fmla="*/ 507023 h 2510422"/>
              <a:gd name="connsiteX0" fmla="*/ 3544860 w 3544860"/>
              <a:gd name="connsiteY0" fmla="*/ 514643 h 2521028"/>
              <a:gd name="connsiteX1" fmla="*/ 3247680 w 3544860"/>
              <a:gd name="connsiteY1" fmla="*/ 1490003 h 2521028"/>
              <a:gd name="connsiteX2" fmla="*/ 2424317 w 3544860"/>
              <a:gd name="connsiteY2" fmla="*/ 2448059 h 2521028"/>
              <a:gd name="connsiteX3" fmla="*/ 778800 w 3544860"/>
              <a:gd name="connsiteY3" fmla="*/ 2358683 h 2521028"/>
              <a:gd name="connsiteX4" fmla="*/ 62923 w 3544860"/>
              <a:gd name="connsiteY4" fmla="*/ 1596359 h 2521028"/>
              <a:gd name="connsiteX5" fmla="*/ 93000 w 3544860"/>
              <a:gd name="connsiteY5" fmla="*/ 484163 h 2521028"/>
              <a:gd name="connsiteX6" fmla="*/ 565440 w 3544860"/>
              <a:gd name="connsiteY6" fmla="*/ 42203 h 2521028"/>
              <a:gd name="connsiteX7" fmla="*/ 1098840 w 3544860"/>
              <a:gd name="connsiteY7" fmla="*/ 49823 h 2521028"/>
              <a:gd name="connsiteX8" fmla="*/ 1462181 w 3544860"/>
              <a:gd name="connsiteY8" fmla="*/ 324143 h 2521028"/>
              <a:gd name="connsiteX9" fmla="*/ 1527133 w 3544860"/>
              <a:gd name="connsiteY9" fmla="*/ 507023 h 2521028"/>
              <a:gd name="connsiteX0" fmla="*/ 3544860 w 3544860"/>
              <a:gd name="connsiteY0" fmla="*/ 514643 h 2521028"/>
              <a:gd name="connsiteX1" fmla="*/ 3247680 w 3544860"/>
              <a:gd name="connsiteY1" fmla="*/ 1490003 h 2521028"/>
              <a:gd name="connsiteX2" fmla="*/ 2424317 w 3544860"/>
              <a:gd name="connsiteY2" fmla="*/ 2448059 h 2521028"/>
              <a:gd name="connsiteX3" fmla="*/ 778800 w 3544860"/>
              <a:gd name="connsiteY3" fmla="*/ 2358683 h 2521028"/>
              <a:gd name="connsiteX4" fmla="*/ 62923 w 3544860"/>
              <a:gd name="connsiteY4" fmla="*/ 1596359 h 2521028"/>
              <a:gd name="connsiteX5" fmla="*/ 93000 w 3544860"/>
              <a:gd name="connsiteY5" fmla="*/ 484163 h 2521028"/>
              <a:gd name="connsiteX6" fmla="*/ 565440 w 3544860"/>
              <a:gd name="connsiteY6" fmla="*/ 42203 h 2521028"/>
              <a:gd name="connsiteX7" fmla="*/ 1098840 w 3544860"/>
              <a:gd name="connsiteY7" fmla="*/ 49823 h 2521028"/>
              <a:gd name="connsiteX8" fmla="*/ 1462181 w 3544860"/>
              <a:gd name="connsiteY8" fmla="*/ 324143 h 2521028"/>
              <a:gd name="connsiteX9" fmla="*/ 1281982 w 3544860"/>
              <a:gd name="connsiteY9" fmla="*/ 449778 h 2521028"/>
              <a:gd name="connsiteX0" fmla="*/ 3544860 w 3544860"/>
              <a:gd name="connsiteY0" fmla="*/ 511818 h 2518203"/>
              <a:gd name="connsiteX1" fmla="*/ 3247680 w 3544860"/>
              <a:gd name="connsiteY1" fmla="*/ 1487178 h 2518203"/>
              <a:gd name="connsiteX2" fmla="*/ 2424317 w 3544860"/>
              <a:gd name="connsiteY2" fmla="*/ 2445234 h 2518203"/>
              <a:gd name="connsiteX3" fmla="*/ 778800 w 3544860"/>
              <a:gd name="connsiteY3" fmla="*/ 2355858 h 2518203"/>
              <a:gd name="connsiteX4" fmla="*/ 62923 w 3544860"/>
              <a:gd name="connsiteY4" fmla="*/ 1593534 h 2518203"/>
              <a:gd name="connsiteX5" fmla="*/ 93000 w 3544860"/>
              <a:gd name="connsiteY5" fmla="*/ 481338 h 2518203"/>
              <a:gd name="connsiteX6" fmla="*/ 565440 w 3544860"/>
              <a:gd name="connsiteY6" fmla="*/ 39378 h 2518203"/>
              <a:gd name="connsiteX7" fmla="*/ 1098840 w 3544860"/>
              <a:gd name="connsiteY7" fmla="*/ 46998 h 2518203"/>
              <a:gd name="connsiteX8" fmla="*/ 1200686 w 3544860"/>
              <a:gd name="connsiteY8" fmla="*/ 264074 h 2518203"/>
              <a:gd name="connsiteX9" fmla="*/ 1281982 w 3544860"/>
              <a:gd name="connsiteY9" fmla="*/ 446953 h 2518203"/>
              <a:gd name="connsiteX0" fmla="*/ 3544860 w 3544860"/>
              <a:gd name="connsiteY0" fmla="*/ 511818 h 2518203"/>
              <a:gd name="connsiteX1" fmla="*/ 3247680 w 3544860"/>
              <a:gd name="connsiteY1" fmla="*/ 1487178 h 2518203"/>
              <a:gd name="connsiteX2" fmla="*/ 2424317 w 3544860"/>
              <a:gd name="connsiteY2" fmla="*/ 2445234 h 2518203"/>
              <a:gd name="connsiteX3" fmla="*/ 778800 w 3544860"/>
              <a:gd name="connsiteY3" fmla="*/ 2355858 h 2518203"/>
              <a:gd name="connsiteX4" fmla="*/ 62923 w 3544860"/>
              <a:gd name="connsiteY4" fmla="*/ 1593534 h 2518203"/>
              <a:gd name="connsiteX5" fmla="*/ 93000 w 3544860"/>
              <a:gd name="connsiteY5" fmla="*/ 481338 h 2518203"/>
              <a:gd name="connsiteX6" fmla="*/ 565440 w 3544860"/>
              <a:gd name="connsiteY6" fmla="*/ 39378 h 2518203"/>
              <a:gd name="connsiteX7" fmla="*/ 1074325 w 3544860"/>
              <a:gd name="connsiteY7" fmla="*/ 46998 h 2518203"/>
              <a:gd name="connsiteX8" fmla="*/ 1200686 w 3544860"/>
              <a:gd name="connsiteY8" fmla="*/ 264074 h 2518203"/>
              <a:gd name="connsiteX9" fmla="*/ 1281982 w 3544860"/>
              <a:gd name="connsiteY9" fmla="*/ 446953 h 2518203"/>
              <a:gd name="connsiteX0" fmla="*/ 3544860 w 3544860"/>
              <a:gd name="connsiteY0" fmla="*/ 488620 h 2495005"/>
              <a:gd name="connsiteX1" fmla="*/ 3247680 w 3544860"/>
              <a:gd name="connsiteY1" fmla="*/ 1463980 h 2495005"/>
              <a:gd name="connsiteX2" fmla="*/ 2424317 w 3544860"/>
              <a:gd name="connsiteY2" fmla="*/ 2422036 h 2495005"/>
              <a:gd name="connsiteX3" fmla="*/ 778800 w 3544860"/>
              <a:gd name="connsiteY3" fmla="*/ 2332660 h 2495005"/>
              <a:gd name="connsiteX4" fmla="*/ 62923 w 3544860"/>
              <a:gd name="connsiteY4" fmla="*/ 1570336 h 2495005"/>
              <a:gd name="connsiteX5" fmla="*/ 93000 w 3544860"/>
              <a:gd name="connsiteY5" fmla="*/ 458140 h 2495005"/>
              <a:gd name="connsiteX6" fmla="*/ 565440 w 3544860"/>
              <a:gd name="connsiteY6" fmla="*/ 16180 h 2495005"/>
              <a:gd name="connsiteX7" fmla="*/ 968093 w 3544860"/>
              <a:gd name="connsiteY7" fmla="*/ 109667 h 2495005"/>
              <a:gd name="connsiteX8" fmla="*/ 1200686 w 3544860"/>
              <a:gd name="connsiteY8" fmla="*/ 240876 h 2495005"/>
              <a:gd name="connsiteX9" fmla="*/ 1281982 w 3544860"/>
              <a:gd name="connsiteY9" fmla="*/ 423755 h 2495005"/>
              <a:gd name="connsiteX0" fmla="*/ 3542970 w 3542970"/>
              <a:gd name="connsiteY0" fmla="*/ 405814 h 2412199"/>
              <a:gd name="connsiteX1" fmla="*/ 3245790 w 3542970"/>
              <a:gd name="connsiteY1" fmla="*/ 1381174 h 2412199"/>
              <a:gd name="connsiteX2" fmla="*/ 2422427 w 3542970"/>
              <a:gd name="connsiteY2" fmla="*/ 2339230 h 2412199"/>
              <a:gd name="connsiteX3" fmla="*/ 776910 w 3542970"/>
              <a:gd name="connsiteY3" fmla="*/ 2249854 h 2412199"/>
              <a:gd name="connsiteX4" fmla="*/ 61033 w 3542970"/>
              <a:gd name="connsiteY4" fmla="*/ 1487530 h 2412199"/>
              <a:gd name="connsiteX5" fmla="*/ 91110 w 3542970"/>
              <a:gd name="connsiteY5" fmla="*/ 375334 h 2412199"/>
              <a:gd name="connsiteX6" fmla="*/ 522691 w 3542970"/>
              <a:gd name="connsiteY6" fmla="*/ 33552 h 2412199"/>
              <a:gd name="connsiteX7" fmla="*/ 966203 w 3542970"/>
              <a:gd name="connsiteY7" fmla="*/ 26861 h 2412199"/>
              <a:gd name="connsiteX8" fmla="*/ 1198796 w 3542970"/>
              <a:gd name="connsiteY8" fmla="*/ 158070 h 2412199"/>
              <a:gd name="connsiteX9" fmla="*/ 1280092 w 3542970"/>
              <a:gd name="connsiteY9" fmla="*/ 340949 h 2412199"/>
              <a:gd name="connsiteX0" fmla="*/ 3542970 w 3542970"/>
              <a:gd name="connsiteY0" fmla="*/ 427403 h 2433788"/>
              <a:gd name="connsiteX1" fmla="*/ 3245790 w 3542970"/>
              <a:gd name="connsiteY1" fmla="*/ 1402763 h 2433788"/>
              <a:gd name="connsiteX2" fmla="*/ 2422427 w 3542970"/>
              <a:gd name="connsiteY2" fmla="*/ 2360819 h 2433788"/>
              <a:gd name="connsiteX3" fmla="*/ 776910 w 3542970"/>
              <a:gd name="connsiteY3" fmla="*/ 2271443 h 2433788"/>
              <a:gd name="connsiteX4" fmla="*/ 61033 w 3542970"/>
              <a:gd name="connsiteY4" fmla="*/ 1509119 h 2433788"/>
              <a:gd name="connsiteX5" fmla="*/ 91110 w 3542970"/>
              <a:gd name="connsiteY5" fmla="*/ 396923 h 2433788"/>
              <a:gd name="connsiteX6" fmla="*/ 522691 w 3542970"/>
              <a:gd name="connsiteY6" fmla="*/ 55141 h 2433788"/>
              <a:gd name="connsiteX7" fmla="*/ 966203 w 3542970"/>
              <a:gd name="connsiteY7" fmla="*/ 48450 h 2433788"/>
              <a:gd name="connsiteX8" fmla="*/ 1198796 w 3542970"/>
              <a:gd name="connsiteY8" fmla="*/ 179659 h 2433788"/>
              <a:gd name="connsiteX9" fmla="*/ 1280092 w 3542970"/>
              <a:gd name="connsiteY9" fmla="*/ 362538 h 2433788"/>
              <a:gd name="connsiteX0" fmla="*/ 3541143 w 3541143"/>
              <a:gd name="connsiteY0" fmla="*/ 460357 h 2466742"/>
              <a:gd name="connsiteX1" fmla="*/ 3243963 w 3541143"/>
              <a:gd name="connsiteY1" fmla="*/ 1435717 h 2466742"/>
              <a:gd name="connsiteX2" fmla="*/ 2420600 w 3541143"/>
              <a:gd name="connsiteY2" fmla="*/ 2393773 h 2466742"/>
              <a:gd name="connsiteX3" fmla="*/ 775083 w 3541143"/>
              <a:gd name="connsiteY3" fmla="*/ 2304397 h 2466742"/>
              <a:gd name="connsiteX4" fmla="*/ 59206 w 3541143"/>
              <a:gd name="connsiteY4" fmla="*/ 1542073 h 2466742"/>
              <a:gd name="connsiteX5" fmla="*/ 89283 w 3541143"/>
              <a:gd name="connsiteY5" fmla="*/ 429877 h 2466742"/>
              <a:gd name="connsiteX6" fmla="*/ 480006 w 3541143"/>
              <a:gd name="connsiteY6" fmla="*/ 45162 h 2466742"/>
              <a:gd name="connsiteX7" fmla="*/ 964376 w 3541143"/>
              <a:gd name="connsiteY7" fmla="*/ 81404 h 2466742"/>
              <a:gd name="connsiteX8" fmla="*/ 1196969 w 3541143"/>
              <a:gd name="connsiteY8" fmla="*/ 212613 h 2466742"/>
              <a:gd name="connsiteX9" fmla="*/ 1278265 w 3541143"/>
              <a:gd name="connsiteY9" fmla="*/ 395492 h 2466742"/>
              <a:gd name="connsiteX0" fmla="*/ 3559461 w 3559461"/>
              <a:gd name="connsiteY0" fmla="*/ 436727 h 2443112"/>
              <a:gd name="connsiteX1" fmla="*/ 3262281 w 3559461"/>
              <a:gd name="connsiteY1" fmla="*/ 1412087 h 2443112"/>
              <a:gd name="connsiteX2" fmla="*/ 2438918 w 3559461"/>
              <a:gd name="connsiteY2" fmla="*/ 2370143 h 2443112"/>
              <a:gd name="connsiteX3" fmla="*/ 793401 w 3559461"/>
              <a:gd name="connsiteY3" fmla="*/ 2280767 h 2443112"/>
              <a:gd name="connsiteX4" fmla="*/ 77524 w 3559461"/>
              <a:gd name="connsiteY4" fmla="*/ 1518443 h 2443112"/>
              <a:gd name="connsiteX5" fmla="*/ 66742 w 3559461"/>
              <a:gd name="connsiteY5" fmla="*/ 384780 h 2443112"/>
              <a:gd name="connsiteX6" fmla="*/ 498324 w 3559461"/>
              <a:gd name="connsiteY6" fmla="*/ 21532 h 2443112"/>
              <a:gd name="connsiteX7" fmla="*/ 982694 w 3559461"/>
              <a:gd name="connsiteY7" fmla="*/ 57774 h 2443112"/>
              <a:gd name="connsiteX8" fmla="*/ 1215287 w 3559461"/>
              <a:gd name="connsiteY8" fmla="*/ 188983 h 2443112"/>
              <a:gd name="connsiteX9" fmla="*/ 1296583 w 3559461"/>
              <a:gd name="connsiteY9" fmla="*/ 371862 h 2443112"/>
              <a:gd name="connsiteX0" fmla="*/ 3559461 w 3559461"/>
              <a:gd name="connsiteY0" fmla="*/ 436727 h 2443112"/>
              <a:gd name="connsiteX1" fmla="*/ 3262281 w 3559461"/>
              <a:gd name="connsiteY1" fmla="*/ 1412087 h 2443112"/>
              <a:gd name="connsiteX2" fmla="*/ 2438918 w 3559461"/>
              <a:gd name="connsiteY2" fmla="*/ 2370143 h 2443112"/>
              <a:gd name="connsiteX3" fmla="*/ 793401 w 3559461"/>
              <a:gd name="connsiteY3" fmla="*/ 2280767 h 2443112"/>
              <a:gd name="connsiteX4" fmla="*/ 77524 w 3559461"/>
              <a:gd name="connsiteY4" fmla="*/ 1518443 h 2443112"/>
              <a:gd name="connsiteX5" fmla="*/ 66742 w 3559461"/>
              <a:gd name="connsiteY5" fmla="*/ 384780 h 2443112"/>
              <a:gd name="connsiteX6" fmla="*/ 498324 w 3559461"/>
              <a:gd name="connsiteY6" fmla="*/ 21532 h 2443112"/>
              <a:gd name="connsiteX7" fmla="*/ 982694 w 3559461"/>
              <a:gd name="connsiteY7" fmla="*/ 57774 h 2443112"/>
              <a:gd name="connsiteX8" fmla="*/ 1215287 w 3559461"/>
              <a:gd name="connsiteY8" fmla="*/ 188983 h 2443112"/>
              <a:gd name="connsiteX9" fmla="*/ 1742386 w 3559461"/>
              <a:gd name="connsiteY9" fmla="*/ 386174 h 2443112"/>
              <a:gd name="connsiteX0" fmla="*/ 3559461 w 3559461"/>
              <a:gd name="connsiteY0" fmla="*/ 432981 h 2439366"/>
              <a:gd name="connsiteX1" fmla="*/ 3262281 w 3559461"/>
              <a:gd name="connsiteY1" fmla="*/ 1408341 h 2439366"/>
              <a:gd name="connsiteX2" fmla="*/ 2438918 w 3559461"/>
              <a:gd name="connsiteY2" fmla="*/ 2366397 h 2439366"/>
              <a:gd name="connsiteX3" fmla="*/ 793401 w 3559461"/>
              <a:gd name="connsiteY3" fmla="*/ 2277021 h 2439366"/>
              <a:gd name="connsiteX4" fmla="*/ 77524 w 3559461"/>
              <a:gd name="connsiteY4" fmla="*/ 1514697 h 2439366"/>
              <a:gd name="connsiteX5" fmla="*/ 66742 w 3559461"/>
              <a:gd name="connsiteY5" fmla="*/ 381034 h 2439366"/>
              <a:gd name="connsiteX6" fmla="*/ 498324 w 3559461"/>
              <a:gd name="connsiteY6" fmla="*/ 17786 h 2439366"/>
              <a:gd name="connsiteX7" fmla="*/ 982694 w 3559461"/>
              <a:gd name="connsiteY7" fmla="*/ 54028 h 2439366"/>
              <a:gd name="connsiteX8" fmla="*/ 1292818 w 3559461"/>
              <a:gd name="connsiteY8" fmla="*/ 34969 h 2439366"/>
              <a:gd name="connsiteX9" fmla="*/ 1742386 w 3559461"/>
              <a:gd name="connsiteY9" fmla="*/ 382428 h 2439366"/>
              <a:gd name="connsiteX0" fmla="*/ 3559461 w 3559461"/>
              <a:gd name="connsiteY0" fmla="*/ 550793 h 2557178"/>
              <a:gd name="connsiteX1" fmla="*/ 3262281 w 3559461"/>
              <a:gd name="connsiteY1" fmla="*/ 1526153 h 2557178"/>
              <a:gd name="connsiteX2" fmla="*/ 2438918 w 3559461"/>
              <a:gd name="connsiteY2" fmla="*/ 2484209 h 2557178"/>
              <a:gd name="connsiteX3" fmla="*/ 793401 w 3559461"/>
              <a:gd name="connsiteY3" fmla="*/ 2394833 h 2557178"/>
              <a:gd name="connsiteX4" fmla="*/ 77524 w 3559461"/>
              <a:gd name="connsiteY4" fmla="*/ 1632509 h 2557178"/>
              <a:gd name="connsiteX5" fmla="*/ 66742 w 3559461"/>
              <a:gd name="connsiteY5" fmla="*/ 498846 h 2557178"/>
              <a:gd name="connsiteX6" fmla="*/ 498324 w 3559461"/>
              <a:gd name="connsiteY6" fmla="*/ 135598 h 2557178"/>
              <a:gd name="connsiteX7" fmla="*/ 924546 w 3559461"/>
              <a:gd name="connsiteY7" fmla="*/ 106 h 2557178"/>
              <a:gd name="connsiteX8" fmla="*/ 1292818 w 3559461"/>
              <a:gd name="connsiteY8" fmla="*/ 152781 h 2557178"/>
              <a:gd name="connsiteX9" fmla="*/ 1742386 w 3559461"/>
              <a:gd name="connsiteY9" fmla="*/ 500240 h 2557178"/>
              <a:gd name="connsiteX0" fmla="*/ 3556177 w 3556177"/>
              <a:gd name="connsiteY0" fmla="*/ 584473 h 2590858"/>
              <a:gd name="connsiteX1" fmla="*/ 3258997 w 3556177"/>
              <a:gd name="connsiteY1" fmla="*/ 1559833 h 2590858"/>
              <a:gd name="connsiteX2" fmla="*/ 2435634 w 3556177"/>
              <a:gd name="connsiteY2" fmla="*/ 2517889 h 2590858"/>
              <a:gd name="connsiteX3" fmla="*/ 790117 w 3556177"/>
              <a:gd name="connsiteY3" fmla="*/ 2428513 h 2590858"/>
              <a:gd name="connsiteX4" fmla="*/ 74240 w 3556177"/>
              <a:gd name="connsiteY4" fmla="*/ 1666189 h 2590858"/>
              <a:gd name="connsiteX5" fmla="*/ 63458 w 3556177"/>
              <a:gd name="connsiteY5" fmla="*/ 532526 h 2590858"/>
              <a:gd name="connsiteX6" fmla="*/ 436892 w 3556177"/>
              <a:gd name="connsiteY6" fmla="*/ 47633 h 2590858"/>
              <a:gd name="connsiteX7" fmla="*/ 921262 w 3556177"/>
              <a:gd name="connsiteY7" fmla="*/ 33786 h 2590858"/>
              <a:gd name="connsiteX8" fmla="*/ 1289534 w 3556177"/>
              <a:gd name="connsiteY8" fmla="*/ 186461 h 2590858"/>
              <a:gd name="connsiteX9" fmla="*/ 1739102 w 3556177"/>
              <a:gd name="connsiteY9" fmla="*/ 533920 h 2590858"/>
              <a:gd name="connsiteX0" fmla="*/ 3556177 w 3556177"/>
              <a:gd name="connsiteY0" fmla="*/ 620383 h 2626768"/>
              <a:gd name="connsiteX1" fmla="*/ 3258997 w 3556177"/>
              <a:gd name="connsiteY1" fmla="*/ 1595743 h 2626768"/>
              <a:gd name="connsiteX2" fmla="*/ 2435634 w 3556177"/>
              <a:gd name="connsiteY2" fmla="*/ 2553799 h 2626768"/>
              <a:gd name="connsiteX3" fmla="*/ 790117 w 3556177"/>
              <a:gd name="connsiteY3" fmla="*/ 2464423 h 2626768"/>
              <a:gd name="connsiteX4" fmla="*/ 74240 w 3556177"/>
              <a:gd name="connsiteY4" fmla="*/ 1702099 h 2626768"/>
              <a:gd name="connsiteX5" fmla="*/ 63458 w 3556177"/>
              <a:gd name="connsiteY5" fmla="*/ 568436 h 2626768"/>
              <a:gd name="connsiteX6" fmla="*/ 436892 w 3556177"/>
              <a:gd name="connsiteY6" fmla="*/ 83543 h 2626768"/>
              <a:gd name="connsiteX7" fmla="*/ 966488 w 3556177"/>
              <a:gd name="connsiteY7" fmla="*/ 12452 h 2626768"/>
              <a:gd name="connsiteX8" fmla="*/ 1289534 w 3556177"/>
              <a:gd name="connsiteY8" fmla="*/ 222371 h 2626768"/>
              <a:gd name="connsiteX9" fmla="*/ 1739102 w 3556177"/>
              <a:gd name="connsiteY9" fmla="*/ 569830 h 2626768"/>
              <a:gd name="connsiteX0" fmla="*/ 3556177 w 3556177"/>
              <a:gd name="connsiteY0" fmla="*/ 616146 h 2622531"/>
              <a:gd name="connsiteX1" fmla="*/ 3258997 w 3556177"/>
              <a:gd name="connsiteY1" fmla="*/ 1591506 h 2622531"/>
              <a:gd name="connsiteX2" fmla="*/ 2435634 w 3556177"/>
              <a:gd name="connsiteY2" fmla="*/ 2549562 h 2622531"/>
              <a:gd name="connsiteX3" fmla="*/ 790117 w 3556177"/>
              <a:gd name="connsiteY3" fmla="*/ 2460186 h 2622531"/>
              <a:gd name="connsiteX4" fmla="*/ 74240 w 3556177"/>
              <a:gd name="connsiteY4" fmla="*/ 1697862 h 2622531"/>
              <a:gd name="connsiteX5" fmla="*/ 63458 w 3556177"/>
              <a:gd name="connsiteY5" fmla="*/ 564199 h 2622531"/>
              <a:gd name="connsiteX6" fmla="*/ 436892 w 3556177"/>
              <a:gd name="connsiteY6" fmla="*/ 79306 h 2622531"/>
              <a:gd name="connsiteX7" fmla="*/ 966488 w 3556177"/>
              <a:gd name="connsiteY7" fmla="*/ 8215 h 2622531"/>
              <a:gd name="connsiteX8" fmla="*/ 1367065 w 3556177"/>
              <a:gd name="connsiteY8" fmla="*/ 160889 h 2622531"/>
              <a:gd name="connsiteX9" fmla="*/ 1739102 w 3556177"/>
              <a:gd name="connsiteY9" fmla="*/ 565593 h 262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6177" h="2622531">
                <a:moveTo>
                  <a:pt x="3556177" y="616146"/>
                </a:moveTo>
                <a:cubicBezTo>
                  <a:pt x="3513632" y="929836"/>
                  <a:pt x="3445754" y="1269270"/>
                  <a:pt x="3258997" y="1591506"/>
                </a:cubicBezTo>
                <a:cubicBezTo>
                  <a:pt x="3072240" y="1913742"/>
                  <a:pt x="2847114" y="2404782"/>
                  <a:pt x="2435634" y="2549562"/>
                </a:cubicBezTo>
                <a:cubicBezTo>
                  <a:pt x="2024154" y="2694342"/>
                  <a:pt x="1183683" y="2602136"/>
                  <a:pt x="790117" y="2460186"/>
                </a:cubicBezTo>
                <a:cubicBezTo>
                  <a:pt x="396551" y="2318236"/>
                  <a:pt x="195350" y="2013860"/>
                  <a:pt x="74240" y="1697862"/>
                </a:cubicBezTo>
                <a:cubicBezTo>
                  <a:pt x="-46870" y="1381864"/>
                  <a:pt x="3016" y="833958"/>
                  <a:pt x="63458" y="564199"/>
                </a:cubicBezTo>
                <a:cubicBezTo>
                  <a:pt x="123900" y="294440"/>
                  <a:pt x="286387" y="171970"/>
                  <a:pt x="436892" y="79306"/>
                </a:cubicBezTo>
                <a:cubicBezTo>
                  <a:pt x="587397" y="-13358"/>
                  <a:pt x="811459" y="-5382"/>
                  <a:pt x="966488" y="8215"/>
                </a:cubicBezTo>
                <a:cubicBezTo>
                  <a:pt x="1121517" y="21812"/>
                  <a:pt x="1238296" y="67993"/>
                  <a:pt x="1367065" y="160889"/>
                </a:cubicBezTo>
                <a:cubicBezTo>
                  <a:pt x="1495834" y="253785"/>
                  <a:pt x="1739102" y="552893"/>
                  <a:pt x="1739102" y="5655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547664" y="1700808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1547664" y="2924944"/>
            <a:ext cx="1008112" cy="5760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</a:t>
            </a:r>
          </a:p>
        </p:txBody>
      </p:sp>
      <p:cxnSp>
        <p:nvCxnSpPr>
          <p:cNvPr id="13" name="Přímá spojnice se šipkou 12"/>
          <p:cNvCxnSpPr>
            <a:stCxn id="10" idx="3"/>
          </p:cNvCxnSpPr>
          <p:nvPr/>
        </p:nvCxnSpPr>
        <p:spPr>
          <a:xfrm>
            <a:off x="2555776" y="1988840"/>
            <a:ext cx="18415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ravoúhlá spojnice 16"/>
          <p:cNvCxnSpPr>
            <a:endCxn id="11" idx="3"/>
          </p:cNvCxnSpPr>
          <p:nvPr/>
        </p:nvCxnSpPr>
        <p:spPr>
          <a:xfrm rot="5400000">
            <a:off x="2404085" y="2140531"/>
            <a:ext cx="1224136" cy="9207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oúhlá spojnice 18"/>
          <p:cNvCxnSpPr/>
          <p:nvPr/>
        </p:nvCxnSpPr>
        <p:spPr>
          <a:xfrm rot="10800000">
            <a:off x="1065899" y="2572390"/>
            <a:ext cx="432048" cy="65293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/>
        </p:nvSpPr>
        <p:spPr>
          <a:xfrm>
            <a:off x="916651" y="1807726"/>
            <a:ext cx="388369" cy="3649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983236" y="187676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40838" y="18032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</a:t>
            </a:r>
          </a:p>
        </p:txBody>
      </p:sp>
      <p:cxnSp>
        <p:nvCxnSpPr>
          <p:cNvPr id="24" name="Přímá spojnice se šipkou 23"/>
          <p:cNvCxnSpPr>
            <a:stCxn id="20" idx="6"/>
            <a:endCxn id="10" idx="1"/>
          </p:cNvCxnSpPr>
          <p:nvPr/>
        </p:nvCxnSpPr>
        <p:spPr>
          <a:xfrm flipV="1">
            <a:off x="1305020" y="1988840"/>
            <a:ext cx="242644" cy="1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96456" y="1987962"/>
            <a:ext cx="8053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990879" y="2567662"/>
            <a:ext cx="1500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96456" y="26009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96456" y="32253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83202" y="1220408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83202" y="1844824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Skupina 37"/>
          <p:cNvGrpSpPr/>
          <p:nvPr/>
        </p:nvGrpSpPr>
        <p:grpSpPr>
          <a:xfrm>
            <a:off x="96456" y="1700808"/>
            <a:ext cx="337637" cy="288032"/>
            <a:chOff x="96456" y="1700808"/>
            <a:chExt cx="337637" cy="288032"/>
          </a:xfrm>
        </p:grpSpPr>
        <p:sp>
          <p:nvSpPr>
            <p:cNvPr id="36" name="Oblouk 35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louk 36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84187" y="3064109"/>
            <a:ext cx="337637" cy="429279"/>
            <a:chOff x="96456" y="1700808"/>
            <a:chExt cx="337637" cy="288032"/>
          </a:xfrm>
        </p:grpSpPr>
        <p:sp>
          <p:nvSpPr>
            <p:cNvPr id="40" name="Oblouk 39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1" name="Oblouk 40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2" name="Ovál 41"/>
          <p:cNvSpPr/>
          <p:nvPr/>
        </p:nvSpPr>
        <p:spPr>
          <a:xfrm>
            <a:off x="6804248" y="405421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018796" y="40126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nice 44"/>
          <p:cNvCxnSpPr/>
          <p:nvPr/>
        </p:nvCxnSpPr>
        <p:spPr>
          <a:xfrm flipH="1">
            <a:off x="384490" y="1556792"/>
            <a:ext cx="11046" cy="20162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3683602" y="1268760"/>
            <a:ext cx="0" cy="62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3683602" y="1893176"/>
            <a:ext cx="744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3673539" y="1738908"/>
            <a:ext cx="337637" cy="288032"/>
            <a:chOff x="96456" y="1700808"/>
            <a:chExt cx="337637" cy="288032"/>
          </a:xfrm>
        </p:grpSpPr>
        <p:sp>
          <p:nvSpPr>
            <p:cNvPr id="49" name="Oblouk 48"/>
            <p:cNvSpPr/>
            <p:nvPr/>
          </p:nvSpPr>
          <p:spPr>
            <a:xfrm>
              <a:off x="96456" y="1700808"/>
              <a:ext cx="299080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blouk 49"/>
            <p:cNvSpPr/>
            <p:nvPr/>
          </p:nvSpPr>
          <p:spPr>
            <a:xfrm flipH="1">
              <a:off x="107502" y="1700808"/>
              <a:ext cx="326591" cy="288032"/>
            </a:xfrm>
            <a:prstGeom prst="arc">
              <a:avLst/>
            </a:prstGeom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2" name="Ovál 51"/>
          <p:cNvSpPr/>
          <p:nvPr/>
        </p:nvSpPr>
        <p:spPr>
          <a:xfrm>
            <a:off x="1763688" y="5661248"/>
            <a:ext cx="164100" cy="15641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ovéPole 52"/>
          <p:cNvSpPr txBox="1"/>
          <p:nvPr/>
        </p:nvSpPr>
        <p:spPr>
          <a:xfrm>
            <a:off x="5264862" y="241624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im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7886017" y="3778612"/>
            <a:ext cx="37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re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3847880" y="371703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-1</a:t>
            </a:r>
            <a:endParaRPr lang="cs-CZ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718586" y="3717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57" name="TextovéPole 56"/>
          <p:cNvSpPr txBox="1"/>
          <p:nvPr/>
        </p:nvSpPr>
        <p:spPr>
          <a:xfrm>
            <a:off x="42126" y="1112100"/>
            <a:ext cx="2455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Jednotkový budící signál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78376" y="4293096"/>
            <a:ext cx="737240" cy="1872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/>
          <p:cNvSpPr/>
          <p:nvPr/>
        </p:nvSpPr>
        <p:spPr>
          <a:xfrm>
            <a:off x="2610624" y="4445496"/>
            <a:ext cx="737240" cy="1872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 43"/>
          <p:cNvSpPr/>
          <p:nvPr/>
        </p:nvSpPr>
        <p:spPr>
          <a:xfrm>
            <a:off x="335280" y="4593523"/>
            <a:ext cx="1889760" cy="1662497"/>
          </a:xfrm>
          <a:custGeom>
            <a:avLst/>
            <a:gdLst>
              <a:gd name="connsiteX0" fmla="*/ 0 w 1882140"/>
              <a:gd name="connsiteY0" fmla="*/ 1411037 h 1479617"/>
              <a:gd name="connsiteX1" fmla="*/ 304800 w 1882140"/>
              <a:gd name="connsiteY1" fmla="*/ 1311977 h 1479617"/>
              <a:gd name="connsiteX2" fmla="*/ 533400 w 1882140"/>
              <a:gd name="connsiteY2" fmla="*/ 831917 h 1479617"/>
              <a:gd name="connsiteX3" fmla="*/ 762000 w 1882140"/>
              <a:gd name="connsiteY3" fmla="*/ 146117 h 1479617"/>
              <a:gd name="connsiteX4" fmla="*/ 982980 w 1882140"/>
              <a:gd name="connsiteY4" fmla="*/ 16577 h 1479617"/>
              <a:gd name="connsiteX5" fmla="*/ 1097280 w 1882140"/>
              <a:gd name="connsiteY5" fmla="*/ 397577 h 1479617"/>
              <a:gd name="connsiteX6" fmla="*/ 1226820 w 1882140"/>
              <a:gd name="connsiteY6" fmla="*/ 870017 h 1479617"/>
              <a:gd name="connsiteX7" fmla="*/ 1432560 w 1882140"/>
              <a:gd name="connsiteY7" fmla="*/ 1197677 h 1479617"/>
              <a:gd name="connsiteX8" fmla="*/ 1691640 w 1882140"/>
              <a:gd name="connsiteY8" fmla="*/ 1380557 h 1479617"/>
              <a:gd name="connsiteX9" fmla="*/ 1882140 w 1882140"/>
              <a:gd name="connsiteY9" fmla="*/ 1479617 h 1479617"/>
              <a:gd name="connsiteX0" fmla="*/ 0 w 1905000"/>
              <a:gd name="connsiteY0" fmla="*/ 1411037 h 1632017"/>
              <a:gd name="connsiteX1" fmla="*/ 304800 w 1905000"/>
              <a:gd name="connsiteY1" fmla="*/ 1311977 h 1632017"/>
              <a:gd name="connsiteX2" fmla="*/ 533400 w 1905000"/>
              <a:gd name="connsiteY2" fmla="*/ 831917 h 1632017"/>
              <a:gd name="connsiteX3" fmla="*/ 762000 w 1905000"/>
              <a:gd name="connsiteY3" fmla="*/ 146117 h 1632017"/>
              <a:gd name="connsiteX4" fmla="*/ 982980 w 1905000"/>
              <a:gd name="connsiteY4" fmla="*/ 16577 h 1632017"/>
              <a:gd name="connsiteX5" fmla="*/ 1097280 w 1905000"/>
              <a:gd name="connsiteY5" fmla="*/ 397577 h 1632017"/>
              <a:gd name="connsiteX6" fmla="*/ 1226820 w 1905000"/>
              <a:gd name="connsiteY6" fmla="*/ 870017 h 1632017"/>
              <a:gd name="connsiteX7" fmla="*/ 1432560 w 1905000"/>
              <a:gd name="connsiteY7" fmla="*/ 1197677 h 1632017"/>
              <a:gd name="connsiteX8" fmla="*/ 1691640 w 1905000"/>
              <a:gd name="connsiteY8" fmla="*/ 1380557 h 1632017"/>
              <a:gd name="connsiteX9" fmla="*/ 1905000 w 1905000"/>
              <a:gd name="connsiteY9" fmla="*/ 1632017 h 1632017"/>
              <a:gd name="connsiteX0" fmla="*/ 0 w 1905000"/>
              <a:gd name="connsiteY0" fmla="*/ 1411037 h 1632017"/>
              <a:gd name="connsiteX1" fmla="*/ 304800 w 1905000"/>
              <a:gd name="connsiteY1" fmla="*/ 1311977 h 1632017"/>
              <a:gd name="connsiteX2" fmla="*/ 533400 w 1905000"/>
              <a:gd name="connsiteY2" fmla="*/ 831917 h 1632017"/>
              <a:gd name="connsiteX3" fmla="*/ 762000 w 1905000"/>
              <a:gd name="connsiteY3" fmla="*/ 146117 h 1632017"/>
              <a:gd name="connsiteX4" fmla="*/ 982980 w 1905000"/>
              <a:gd name="connsiteY4" fmla="*/ 16577 h 1632017"/>
              <a:gd name="connsiteX5" fmla="*/ 1097280 w 1905000"/>
              <a:gd name="connsiteY5" fmla="*/ 397577 h 1632017"/>
              <a:gd name="connsiteX6" fmla="*/ 1226820 w 1905000"/>
              <a:gd name="connsiteY6" fmla="*/ 870017 h 1632017"/>
              <a:gd name="connsiteX7" fmla="*/ 1432560 w 1905000"/>
              <a:gd name="connsiteY7" fmla="*/ 1197677 h 1632017"/>
              <a:gd name="connsiteX8" fmla="*/ 1645920 w 1905000"/>
              <a:gd name="connsiteY8" fmla="*/ 1441517 h 1632017"/>
              <a:gd name="connsiteX9" fmla="*/ 1905000 w 1905000"/>
              <a:gd name="connsiteY9" fmla="*/ 1632017 h 1632017"/>
              <a:gd name="connsiteX0" fmla="*/ 0 w 1905000"/>
              <a:gd name="connsiteY0" fmla="*/ 1411037 h 1632017"/>
              <a:gd name="connsiteX1" fmla="*/ 304800 w 1905000"/>
              <a:gd name="connsiteY1" fmla="*/ 1311977 h 1632017"/>
              <a:gd name="connsiteX2" fmla="*/ 533400 w 1905000"/>
              <a:gd name="connsiteY2" fmla="*/ 831917 h 1632017"/>
              <a:gd name="connsiteX3" fmla="*/ 762000 w 1905000"/>
              <a:gd name="connsiteY3" fmla="*/ 146117 h 1632017"/>
              <a:gd name="connsiteX4" fmla="*/ 982980 w 1905000"/>
              <a:gd name="connsiteY4" fmla="*/ 16577 h 1632017"/>
              <a:gd name="connsiteX5" fmla="*/ 1097280 w 1905000"/>
              <a:gd name="connsiteY5" fmla="*/ 397577 h 1632017"/>
              <a:gd name="connsiteX6" fmla="*/ 1226820 w 1905000"/>
              <a:gd name="connsiteY6" fmla="*/ 870017 h 1632017"/>
              <a:gd name="connsiteX7" fmla="*/ 1432560 w 1905000"/>
              <a:gd name="connsiteY7" fmla="*/ 1197677 h 1632017"/>
              <a:gd name="connsiteX8" fmla="*/ 1645920 w 1905000"/>
              <a:gd name="connsiteY8" fmla="*/ 1441517 h 1632017"/>
              <a:gd name="connsiteX9" fmla="*/ 1905000 w 1905000"/>
              <a:gd name="connsiteY9" fmla="*/ 1632017 h 1632017"/>
              <a:gd name="connsiteX0" fmla="*/ 0 w 1889760"/>
              <a:gd name="connsiteY0" fmla="*/ 1411037 h 1647257"/>
              <a:gd name="connsiteX1" fmla="*/ 304800 w 1889760"/>
              <a:gd name="connsiteY1" fmla="*/ 1311977 h 1647257"/>
              <a:gd name="connsiteX2" fmla="*/ 533400 w 1889760"/>
              <a:gd name="connsiteY2" fmla="*/ 831917 h 1647257"/>
              <a:gd name="connsiteX3" fmla="*/ 762000 w 1889760"/>
              <a:gd name="connsiteY3" fmla="*/ 146117 h 1647257"/>
              <a:gd name="connsiteX4" fmla="*/ 982980 w 1889760"/>
              <a:gd name="connsiteY4" fmla="*/ 16577 h 1647257"/>
              <a:gd name="connsiteX5" fmla="*/ 1097280 w 1889760"/>
              <a:gd name="connsiteY5" fmla="*/ 397577 h 1647257"/>
              <a:gd name="connsiteX6" fmla="*/ 1226820 w 1889760"/>
              <a:gd name="connsiteY6" fmla="*/ 870017 h 1647257"/>
              <a:gd name="connsiteX7" fmla="*/ 1432560 w 1889760"/>
              <a:gd name="connsiteY7" fmla="*/ 1197677 h 1647257"/>
              <a:gd name="connsiteX8" fmla="*/ 1645920 w 1889760"/>
              <a:gd name="connsiteY8" fmla="*/ 1441517 h 1647257"/>
              <a:gd name="connsiteX9" fmla="*/ 1889760 w 1889760"/>
              <a:gd name="connsiteY9" fmla="*/ 1647257 h 1647257"/>
              <a:gd name="connsiteX0" fmla="*/ 0 w 1889760"/>
              <a:gd name="connsiteY0" fmla="*/ 1662497 h 1662497"/>
              <a:gd name="connsiteX1" fmla="*/ 304800 w 1889760"/>
              <a:gd name="connsiteY1" fmla="*/ 1311977 h 1662497"/>
              <a:gd name="connsiteX2" fmla="*/ 533400 w 1889760"/>
              <a:gd name="connsiteY2" fmla="*/ 831917 h 1662497"/>
              <a:gd name="connsiteX3" fmla="*/ 762000 w 1889760"/>
              <a:gd name="connsiteY3" fmla="*/ 146117 h 1662497"/>
              <a:gd name="connsiteX4" fmla="*/ 982980 w 1889760"/>
              <a:gd name="connsiteY4" fmla="*/ 16577 h 1662497"/>
              <a:gd name="connsiteX5" fmla="*/ 1097280 w 1889760"/>
              <a:gd name="connsiteY5" fmla="*/ 397577 h 1662497"/>
              <a:gd name="connsiteX6" fmla="*/ 1226820 w 1889760"/>
              <a:gd name="connsiteY6" fmla="*/ 870017 h 1662497"/>
              <a:gd name="connsiteX7" fmla="*/ 1432560 w 1889760"/>
              <a:gd name="connsiteY7" fmla="*/ 1197677 h 1662497"/>
              <a:gd name="connsiteX8" fmla="*/ 1645920 w 1889760"/>
              <a:gd name="connsiteY8" fmla="*/ 1441517 h 1662497"/>
              <a:gd name="connsiteX9" fmla="*/ 1889760 w 1889760"/>
              <a:gd name="connsiteY9" fmla="*/ 1647257 h 1662497"/>
              <a:gd name="connsiteX0" fmla="*/ 0 w 1889760"/>
              <a:gd name="connsiteY0" fmla="*/ 1662497 h 1662497"/>
              <a:gd name="connsiteX1" fmla="*/ 304800 w 1889760"/>
              <a:gd name="connsiteY1" fmla="*/ 1311977 h 1662497"/>
              <a:gd name="connsiteX2" fmla="*/ 533400 w 1889760"/>
              <a:gd name="connsiteY2" fmla="*/ 831917 h 1662497"/>
              <a:gd name="connsiteX3" fmla="*/ 723900 w 1889760"/>
              <a:gd name="connsiteY3" fmla="*/ 146117 h 1662497"/>
              <a:gd name="connsiteX4" fmla="*/ 982980 w 1889760"/>
              <a:gd name="connsiteY4" fmla="*/ 16577 h 1662497"/>
              <a:gd name="connsiteX5" fmla="*/ 1097280 w 1889760"/>
              <a:gd name="connsiteY5" fmla="*/ 397577 h 1662497"/>
              <a:gd name="connsiteX6" fmla="*/ 1226820 w 1889760"/>
              <a:gd name="connsiteY6" fmla="*/ 870017 h 1662497"/>
              <a:gd name="connsiteX7" fmla="*/ 1432560 w 1889760"/>
              <a:gd name="connsiteY7" fmla="*/ 1197677 h 1662497"/>
              <a:gd name="connsiteX8" fmla="*/ 1645920 w 1889760"/>
              <a:gd name="connsiteY8" fmla="*/ 1441517 h 1662497"/>
              <a:gd name="connsiteX9" fmla="*/ 1889760 w 1889760"/>
              <a:gd name="connsiteY9" fmla="*/ 1647257 h 16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9760" h="1662497">
                <a:moveTo>
                  <a:pt x="0" y="1662497"/>
                </a:moveTo>
                <a:cubicBezTo>
                  <a:pt x="107950" y="1661227"/>
                  <a:pt x="215900" y="1450407"/>
                  <a:pt x="304800" y="1311977"/>
                </a:cubicBezTo>
                <a:cubicBezTo>
                  <a:pt x="393700" y="1173547"/>
                  <a:pt x="463550" y="1026227"/>
                  <a:pt x="533400" y="831917"/>
                </a:cubicBezTo>
                <a:cubicBezTo>
                  <a:pt x="603250" y="637607"/>
                  <a:pt x="648970" y="282007"/>
                  <a:pt x="723900" y="146117"/>
                </a:cubicBezTo>
                <a:cubicBezTo>
                  <a:pt x="798830" y="10227"/>
                  <a:pt x="920750" y="-25333"/>
                  <a:pt x="982980" y="16577"/>
                </a:cubicBezTo>
                <a:cubicBezTo>
                  <a:pt x="1045210" y="58487"/>
                  <a:pt x="1056640" y="255337"/>
                  <a:pt x="1097280" y="397577"/>
                </a:cubicBezTo>
                <a:cubicBezTo>
                  <a:pt x="1137920" y="539817"/>
                  <a:pt x="1170940" y="736667"/>
                  <a:pt x="1226820" y="870017"/>
                </a:cubicBezTo>
                <a:cubicBezTo>
                  <a:pt x="1282700" y="1003367"/>
                  <a:pt x="1362710" y="1102427"/>
                  <a:pt x="1432560" y="1197677"/>
                </a:cubicBezTo>
                <a:cubicBezTo>
                  <a:pt x="1502410" y="1292927"/>
                  <a:pt x="1569720" y="1366587"/>
                  <a:pt x="1645920" y="1441517"/>
                </a:cubicBezTo>
                <a:cubicBezTo>
                  <a:pt x="1722120" y="1516447"/>
                  <a:pt x="1831975" y="1621222"/>
                  <a:pt x="1889760" y="1647257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1768353" y="-26570"/>
            <a:ext cx="510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Frekvenční analýza rozpojeného regulačního obvodu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0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57351" y="628584"/>
                <a:ext cx="3388876" cy="611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51" y="628584"/>
                <a:ext cx="3388876" cy="61164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76973" y="1418838"/>
                <a:ext cx="27876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3" y="1418838"/>
                <a:ext cx="278762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747" t="-4444" b="-3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805975" y="1193616"/>
                <a:ext cx="25633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p</a:t>
                </a:r>
                <a:r>
                  <a:rPr lang="cs-CZ" dirty="0" smtClean="0"/>
                  <a:t>oměr amplitud: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cs-CZ" dirty="0" smtClean="0"/>
              </a:p>
              <a:p>
                <a:r>
                  <a:rPr lang="cs-CZ" dirty="0"/>
                  <a:t>f</a:t>
                </a:r>
                <a:r>
                  <a:rPr lang="cs-CZ" dirty="0" smtClean="0"/>
                  <a:t>áze přenosu:      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975" y="1193616"/>
                <a:ext cx="2563394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900" t="-5660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2987824" y="116632"/>
            <a:ext cx="19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Bodeovy</a:t>
            </a:r>
            <a:r>
              <a:rPr lang="cs-CZ" dirty="0" smtClean="0"/>
              <a:t> diagramy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63419" y="1821601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Amplitudové hodnoty jsou vyjádřeny v decibelech, což je dekadický logaritmus vstupního a výstupního signálu násobený dvaceti: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2497027" y="2416196"/>
                <a:ext cx="31011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𝑑𝑏</m:t>
                              </m:r>
                            </m:sub>
                          </m:sSub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=20 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cs-CZ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027" y="2416196"/>
                <a:ext cx="310117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" name="Objekt 52"/>
          <p:cNvGraphicFramePr>
            <a:graphicFrameLocks noChangeAspect="1"/>
          </p:cNvGraphicFramePr>
          <p:nvPr/>
        </p:nvGraphicFramePr>
        <p:xfrm>
          <a:off x="755576" y="2856443"/>
          <a:ext cx="3372394" cy="331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7" imgW="2163833" imgH="2125980" progId="Acrobat.Document.DC">
                  <p:embed/>
                </p:oleObj>
              </mc:Choice>
              <mc:Fallback>
                <p:oleObj name="Acrobat Document" r:id="rId7" imgW="2163833" imgH="21259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576" y="2856443"/>
                        <a:ext cx="3372394" cy="3313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kt 63"/>
          <p:cNvGraphicFramePr>
            <a:graphicFrameLocks noChangeAspect="1"/>
          </p:cNvGraphicFramePr>
          <p:nvPr/>
        </p:nvGraphicFramePr>
        <p:xfrm>
          <a:off x="4305962" y="2794466"/>
          <a:ext cx="4275402" cy="343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9" imgW="2125777" imgH="1706785" progId="Acrobat.Document.DC">
                  <p:embed/>
                </p:oleObj>
              </mc:Choice>
              <mc:Fallback>
                <p:oleObj name="Acrobat Document" r:id="rId9" imgW="2125777" imgH="170678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05962" y="2794466"/>
                        <a:ext cx="4275402" cy="3432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ovéPole 64"/>
          <p:cNvSpPr txBox="1"/>
          <p:nvPr/>
        </p:nvSpPr>
        <p:spPr>
          <a:xfrm>
            <a:off x="456006" y="6208713"/>
            <a:ext cx="400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Amplitudová logaritmická frekvenční charakteristika</a:t>
            </a:r>
            <a:endParaRPr lang="cs-CZ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4439530" y="6305242"/>
            <a:ext cx="400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Fázová logaritmická frekvenční charakteristika</a:t>
            </a:r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396264" y="3140968"/>
            <a:ext cx="792088" cy="75756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46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5" grpId="0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5505531" y="3302802"/>
          <a:ext cx="359727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3" imgW="3063081" imgH="1348740" progId="Acrobat.Document.DC">
                  <p:embed/>
                </p:oleObj>
              </mc:Choice>
              <mc:Fallback>
                <p:oleObj name="Acrobat Document" r:id="rId3" imgW="3063081" imgH="134874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5531" y="3302802"/>
                        <a:ext cx="3597275" cy="216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552" y="476672"/>
            <a:ext cx="276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Přenos členu prvního řádu: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403648" y="940986"/>
                <a:ext cx="3610150" cy="424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 smtClean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940986"/>
                <a:ext cx="3610150" cy="424668"/>
              </a:xfrm>
              <a:prstGeom prst="rect">
                <a:avLst/>
              </a:prstGeom>
              <a:blipFill rotWithShape="0">
                <a:blip r:embed="rId5"/>
                <a:stretch>
                  <a:fillRect l="-3885" t="-4286" b="-171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22527" y="1824669"/>
                <a:ext cx="41676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𝑑𝑏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=20 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−20 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𝑇𝑗</m:t>
                                  </m:r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27" y="1824669"/>
                <a:ext cx="4167679" cy="276999"/>
              </a:xfrm>
              <a:prstGeom prst="rect">
                <a:avLst/>
              </a:prstGeom>
              <a:blipFill rotWithShape="0">
                <a:blip r:embed="rId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6012160" y="1824668"/>
                <a:ext cx="16493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arctg</m:t>
                        </m:r>
                      </m:fName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func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1824668"/>
                <a:ext cx="1649362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5166" t="-28261" r="-369" b="-5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/>
          <p:cNvSpPr txBox="1"/>
          <p:nvPr/>
        </p:nvSpPr>
        <p:spPr>
          <a:xfrm>
            <a:off x="611560" y="1484999"/>
            <a:ext cx="286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Amplitudová charakteristika: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96136" y="1455336"/>
            <a:ext cx="229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Fázová charakteristika: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423120" y="2476938"/>
            <a:ext cx="110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konstanta</a:t>
            </a:r>
            <a:endParaRPr lang="cs-CZ" dirty="0"/>
          </a:p>
        </p:txBody>
      </p:sp>
      <p:cxnSp>
        <p:nvCxnSpPr>
          <p:cNvPr id="11" name="Přímá spojnice se šipkou 10"/>
          <p:cNvCxnSpPr>
            <a:stCxn id="9" idx="0"/>
          </p:cNvCxnSpPr>
          <p:nvPr/>
        </p:nvCxnSpPr>
        <p:spPr>
          <a:xfrm flipV="1">
            <a:off x="1973688" y="2178923"/>
            <a:ext cx="366064" cy="298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2627784" y="2214582"/>
            <a:ext cx="1080120" cy="1146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684023" y="3435696"/>
                <a:ext cx="4329775" cy="447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</a:rPr>
                        <m:t>−20 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𝑇𝑗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=−20 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func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3" y="3435696"/>
                <a:ext cx="4329775" cy="447687"/>
              </a:xfrm>
              <a:prstGeom prst="rect">
                <a:avLst/>
              </a:prstGeom>
              <a:blipFill rotWithShape="0">
                <a:blip r:embed="rId8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ovéPole 14"/>
          <p:cNvSpPr txBox="1"/>
          <p:nvPr/>
        </p:nvSpPr>
        <p:spPr>
          <a:xfrm>
            <a:off x="722643" y="4012469"/>
            <a:ext cx="73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Když: 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délník 15"/>
              <p:cNvSpPr/>
              <p:nvPr/>
            </p:nvSpPr>
            <p:spPr>
              <a:xfrm>
                <a:off x="1418609" y="3883383"/>
                <a:ext cx="1257783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Obdélní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09" y="3883383"/>
                <a:ext cx="1257783" cy="63478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délník 16"/>
              <p:cNvSpPr/>
              <p:nvPr/>
            </p:nvSpPr>
            <p:spPr>
              <a:xfrm>
                <a:off x="1614679" y="4510887"/>
                <a:ext cx="12006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17" name="Obdélní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679" y="4510887"/>
                <a:ext cx="120065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délník 17"/>
              <p:cNvSpPr/>
              <p:nvPr/>
            </p:nvSpPr>
            <p:spPr>
              <a:xfrm>
                <a:off x="916805" y="4874977"/>
                <a:ext cx="3579121" cy="435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func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1=0</m:t>
                          </m:r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Obdélní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5" y="4874977"/>
                <a:ext cx="3579121" cy="435440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Šipka doprava 18"/>
          <p:cNvSpPr/>
          <p:nvPr/>
        </p:nvSpPr>
        <p:spPr>
          <a:xfrm rot="19001271">
            <a:off x="4359540" y="4416350"/>
            <a:ext cx="1511598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/>
              <p:cNvSpPr/>
              <p:nvPr/>
            </p:nvSpPr>
            <p:spPr>
              <a:xfrm>
                <a:off x="722643" y="5310417"/>
                <a:ext cx="1257783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0" name="Obdélní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43" y="5310417"/>
                <a:ext cx="1257783" cy="63478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ovéPole 20"/>
          <p:cNvSpPr txBox="1"/>
          <p:nvPr/>
        </p:nvSpPr>
        <p:spPr>
          <a:xfrm>
            <a:off x="332754" y="5464621"/>
            <a:ext cx="73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Když: 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délník 21"/>
              <p:cNvSpPr/>
              <p:nvPr/>
            </p:nvSpPr>
            <p:spPr>
              <a:xfrm>
                <a:off x="1759891" y="5431567"/>
                <a:ext cx="3579121" cy="435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func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 </m:t>
                      </m:r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1=0</m:t>
                          </m:r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2" name="Obdélní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891" y="5431567"/>
                <a:ext cx="3579121" cy="435440"/>
              </a:xfrm>
              <a:prstGeom prst="rect">
                <a:avLst/>
              </a:prstGeom>
              <a:blipFill rotWithShape="0">
                <a:blip r:embed="rId13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délník 22"/>
              <p:cNvSpPr/>
              <p:nvPr/>
            </p:nvSpPr>
            <p:spPr>
              <a:xfrm>
                <a:off x="735181" y="5809919"/>
                <a:ext cx="1257783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3" name="Obdélní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81" y="5809919"/>
                <a:ext cx="1257783" cy="634789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ovéPole 23"/>
          <p:cNvSpPr txBox="1"/>
          <p:nvPr/>
        </p:nvSpPr>
        <p:spPr>
          <a:xfrm>
            <a:off x="279303" y="5988157"/>
            <a:ext cx="73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Když: 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1811474" y="6120885"/>
                <a:ext cx="7246920" cy="405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20 </m:t>
                    </m:r>
                    <m:func>
                      <m:func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func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20 </m:t>
                    </m:r>
                    <m:func>
                      <m:func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=20</m:t>
                        </m:r>
                        <m:func>
                          <m:func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=20 </m:t>
                            </m:r>
                            <m:func>
                              <m:func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cs-CZ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+20 </m:t>
                                </m:r>
                                <m:func>
                                  <m:func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cs-CZ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func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74" y="6120885"/>
                <a:ext cx="7246920" cy="405560"/>
              </a:xfrm>
              <a:prstGeom prst="rect">
                <a:avLst/>
              </a:prstGeom>
              <a:blipFill rotWithShape="0">
                <a:blip r:embed="rId15"/>
                <a:stretch>
                  <a:fillRect b="-119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Šipka doprava 25"/>
          <p:cNvSpPr/>
          <p:nvPr/>
        </p:nvSpPr>
        <p:spPr>
          <a:xfrm rot="18091283">
            <a:off x="7091824" y="5275705"/>
            <a:ext cx="1511598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/>
        </p:nvGraphicFramePr>
        <p:xfrm>
          <a:off x="5163609" y="52037"/>
          <a:ext cx="3563888" cy="1335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16" imgW="3093526" imgH="1158145" progId="Acrobat.Document.DC">
                  <p:embed/>
                </p:oleObj>
              </mc:Choice>
              <mc:Fallback>
                <p:oleObj name="Acrobat Document" r:id="rId16" imgW="3093526" imgH="115814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63609" y="52037"/>
                        <a:ext cx="3563888" cy="1335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1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683568" y="476672"/>
          <a:ext cx="7740029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3" imgW="3108749" imgH="2544889" progId="Acrobat.Document.DC">
                  <p:embed/>
                </p:oleObj>
              </mc:Choice>
              <mc:Fallback>
                <p:oleObj name="Acrobat Document" r:id="rId3" imgW="3108749" imgH="254488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476672"/>
                        <a:ext cx="7740029" cy="6336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5868144" y="2132856"/>
                <a:ext cx="1257783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132856"/>
                <a:ext cx="1257783" cy="6347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1619672" y="1700808"/>
                <a:ext cx="1257783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700808"/>
                <a:ext cx="1257783" cy="6347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683568" y="127921"/>
          <a:ext cx="6264696" cy="670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3" imgW="3047859" imgH="3261265" progId="Acrobat.Document.DC">
                  <p:embed/>
                </p:oleObj>
              </mc:Choice>
              <mc:Fallback>
                <p:oleObj name="Acrobat Document" r:id="rId3" imgW="3047859" imgH="32612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27921"/>
                        <a:ext cx="6264696" cy="6701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259632" y="25228"/>
            <a:ext cx="279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Přenos členu druhého řádu: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63688" y="3779748"/>
            <a:ext cx="286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Amplitudová charakteristika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67744" y="6561553"/>
            <a:ext cx="223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Fázová charakteristika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04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801" y="-14003"/>
            <a:ext cx="8229600" cy="1143000"/>
          </a:xfrm>
        </p:spPr>
        <p:txBody>
          <a:bodyPr/>
          <a:lstStyle/>
          <a:p>
            <a:r>
              <a:rPr lang="cs-CZ" dirty="0" smtClean="0"/>
              <a:t>Kmitočtový přenos</a:t>
            </a:r>
            <a:endParaRPr lang="cs-CZ" dirty="0"/>
          </a:p>
        </p:txBody>
      </p:sp>
      <p:pic>
        <p:nvPicPr>
          <p:cNvPr id="2050" name="Picture 2" descr="C:\Users\Jirka\AppData\Local\Apps\2.0\YRGBMHTT.KP7\ABPT0KXH.1J7\regu..tion_f201b15c920eb4e1_0001.0000_10162829406aa940\html\img\03_fourier_w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86" y="980728"/>
            <a:ext cx="194421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4427984" y="1556792"/>
            <a:ext cx="1584176" cy="2880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835696" y="1346707"/>
            <a:ext cx="2472437" cy="852218"/>
          </a:xfrm>
          <a:custGeom>
            <a:avLst/>
            <a:gdLst>
              <a:gd name="connsiteX0" fmla="*/ 0 w 3397469"/>
              <a:gd name="connsiteY0" fmla="*/ 810329 h 902904"/>
              <a:gd name="connsiteX1" fmla="*/ 1087821 w 3397469"/>
              <a:gd name="connsiteY1" fmla="*/ 826095 h 902904"/>
              <a:gd name="connsiteX2" fmla="*/ 1213945 w 3397469"/>
              <a:gd name="connsiteY2" fmla="*/ 100881 h 902904"/>
              <a:gd name="connsiteX3" fmla="*/ 2128345 w 3397469"/>
              <a:gd name="connsiteY3" fmla="*/ 85116 h 902904"/>
              <a:gd name="connsiteX4" fmla="*/ 2364828 w 3397469"/>
              <a:gd name="connsiteY4" fmla="*/ 841860 h 902904"/>
              <a:gd name="connsiteX5" fmla="*/ 3397469 w 3397469"/>
              <a:gd name="connsiteY5" fmla="*/ 802447 h 902904"/>
              <a:gd name="connsiteX0" fmla="*/ 0 w 3397469"/>
              <a:gd name="connsiteY0" fmla="*/ 810329 h 902904"/>
              <a:gd name="connsiteX1" fmla="*/ 1087821 w 3397469"/>
              <a:gd name="connsiteY1" fmla="*/ 826095 h 902904"/>
              <a:gd name="connsiteX2" fmla="*/ 1213945 w 3397469"/>
              <a:gd name="connsiteY2" fmla="*/ 100881 h 902904"/>
              <a:gd name="connsiteX3" fmla="*/ 2128345 w 3397469"/>
              <a:gd name="connsiteY3" fmla="*/ 85116 h 902904"/>
              <a:gd name="connsiteX4" fmla="*/ 2364828 w 3397469"/>
              <a:gd name="connsiteY4" fmla="*/ 841860 h 902904"/>
              <a:gd name="connsiteX5" fmla="*/ 3397469 w 3397469"/>
              <a:gd name="connsiteY5" fmla="*/ 802447 h 902904"/>
              <a:gd name="connsiteX0" fmla="*/ 0 w 3397469"/>
              <a:gd name="connsiteY0" fmla="*/ 810329 h 902904"/>
              <a:gd name="connsiteX1" fmla="*/ 1087821 w 3397469"/>
              <a:gd name="connsiteY1" fmla="*/ 826095 h 902904"/>
              <a:gd name="connsiteX2" fmla="*/ 1213945 w 3397469"/>
              <a:gd name="connsiteY2" fmla="*/ 100881 h 902904"/>
              <a:gd name="connsiteX3" fmla="*/ 2128345 w 3397469"/>
              <a:gd name="connsiteY3" fmla="*/ 85116 h 902904"/>
              <a:gd name="connsiteX4" fmla="*/ 2364828 w 3397469"/>
              <a:gd name="connsiteY4" fmla="*/ 841860 h 902904"/>
              <a:gd name="connsiteX5" fmla="*/ 3397469 w 3397469"/>
              <a:gd name="connsiteY5" fmla="*/ 802447 h 902904"/>
              <a:gd name="connsiteX0" fmla="*/ 0 w 3397469"/>
              <a:gd name="connsiteY0" fmla="*/ 810329 h 902904"/>
              <a:gd name="connsiteX1" fmla="*/ 1087821 w 3397469"/>
              <a:gd name="connsiteY1" fmla="*/ 826095 h 902904"/>
              <a:gd name="connsiteX2" fmla="*/ 1213945 w 3397469"/>
              <a:gd name="connsiteY2" fmla="*/ 100881 h 902904"/>
              <a:gd name="connsiteX3" fmla="*/ 2128345 w 3397469"/>
              <a:gd name="connsiteY3" fmla="*/ 85116 h 902904"/>
              <a:gd name="connsiteX4" fmla="*/ 2364828 w 3397469"/>
              <a:gd name="connsiteY4" fmla="*/ 841860 h 902904"/>
              <a:gd name="connsiteX5" fmla="*/ 3397469 w 3397469"/>
              <a:gd name="connsiteY5" fmla="*/ 802447 h 902904"/>
              <a:gd name="connsiteX0" fmla="*/ 0 w 3397469"/>
              <a:gd name="connsiteY0" fmla="*/ 810329 h 902904"/>
              <a:gd name="connsiteX1" fmla="*/ 1087821 w 3397469"/>
              <a:gd name="connsiteY1" fmla="*/ 826095 h 902904"/>
              <a:gd name="connsiteX2" fmla="*/ 1213945 w 3397469"/>
              <a:gd name="connsiteY2" fmla="*/ 100881 h 902904"/>
              <a:gd name="connsiteX3" fmla="*/ 2128345 w 3397469"/>
              <a:gd name="connsiteY3" fmla="*/ 85116 h 902904"/>
              <a:gd name="connsiteX4" fmla="*/ 2364828 w 3397469"/>
              <a:gd name="connsiteY4" fmla="*/ 841860 h 902904"/>
              <a:gd name="connsiteX5" fmla="*/ 3397469 w 3397469"/>
              <a:gd name="connsiteY5" fmla="*/ 802447 h 902904"/>
              <a:gd name="connsiteX0" fmla="*/ 0 w 3397469"/>
              <a:gd name="connsiteY0" fmla="*/ 1139111 h 1231686"/>
              <a:gd name="connsiteX1" fmla="*/ 1087821 w 3397469"/>
              <a:gd name="connsiteY1" fmla="*/ 1154877 h 1231686"/>
              <a:gd name="connsiteX2" fmla="*/ 1095704 w 3397469"/>
              <a:gd name="connsiteY2" fmla="*/ 27642 h 1231686"/>
              <a:gd name="connsiteX3" fmla="*/ 2128345 w 3397469"/>
              <a:gd name="connsiteY3" fmla="*/ 413898 h 1231686"/>
              <a:gd name="connsiteX4" fmla="*/ 2364828 w 3397469"/>
              <a:gd name="connsiteY4" fmla="*/ 1170642 h 1231686"/>
              <a:gd name="connsiteX5" fmla="*/ 3397469 w 3397469"/>
              <a:gd name="connsiteY5" fmla="*/ 1131229 h 1231686"/>
              <a:gd name="connsiteX0" fmla="*/ 0 w 3397469"/>
              <a:gd name="connsiteY0" fmla="*/ 1139111 h 1231686"/>
              <a:gd name="connsiteX1" fmla="*/ 1087821 w 3397469"/>
              <a:gd name="connsiteY1" fmla="*/ 1154877 h 1231686"/>
              <a:gd name="connsiteX2" fmla="*/ 1095704 w 3397469"/>
              <a:gd name="connsiteY2" fmla="*/ 27642 h 1231686"/>
              <a:gd name="connsiteX3" fmla="*/ 2128345 w 3397469"/>
              <a:gd name="connsiteY3" fmla="*/ 413898 h 1231686"/>
              <a:gd name="connsiteX4" fmla="*/ 2364828 w 3397469"/>
              <a:gd name="connsiteY4" fmla="*/ 1170642 h 1231686"/>
              <a:gd name="connsiteX5" fmla="*/ 3397469 w 3397469"/>
              <a:gd name="connsiteY5" fmla="*/ 1131229 h 1231686"/>
              <a:gd name="connsiteX0" fmla="*/ 0 w 3397469"/>
              <a:gd name="connsiteY0" fmla="*/ 1139111 h 1231686"/>
              <a:gd name="connsiteX1" fmla="*/ 1087821 w 3397469"/>
              <a:gd name="connsiteY1" fmla="*/ 1154877 h 1231686"/>
              <a:gd name="connsiteX2" fmla="*/ 1095704 w 3397469"/>
              <a:gd name="connsiteY2" fmla="*/ 27642 h 1231686"/>
              <a:gd name="connsiteX3" fmla="*/ 2128345 w 3397469"/>
              <a:gd name="connsiteY3" fmla="*/ 413898 h 1231686"/>
              <a:gd name="connsiteX4" fmla="*/ 2364828 w 3397469"/>
              <a:gd name="connsiteY4" fmla="*/ 1170642 h 1231686"/>
              <a:gd name="connsiteX5" fmla="*/ 3397469 w 3397469"/>
              <a:gd name="connsiteY5" fmla="*/ 1131229 h 1231686"/>
              <a:gd name="connsiteX0" fmla="*/ 0 w 3397469"/>
              <a:gd name="connsiteY0" fmla="*/ 1239894 h 1362092"/>
              <a:gd name="connsiteX1" fmla="*/ 1087821 w 3397469"/>
              <a:gd name="connsiteY1" fmla="*/ 1255660 h 1362092"/>
              <a:gd name="connsiteX2" fmla="*/ 1095704 w 3397469"/>
              <a:gd name="connsiteY2" fmla="*/ 128425 h 1362092"/>
              <a:gd name="connsiteX3" fmla="*/ 2514600 w 3397469"/>
              <a:gd name="connsiteY3" fmla="*/ 112661 h 1362092"/>
              <a:gd name="connsiteX4" fmla="*/ 2364828 w 3397469"/>
              <a:gd name="connsiteY4" fmla="*/ 1271425 h 1362092"/>
              <a:gd name="connsiteX5" fmla="*/ 3397469 w 3397469"/>
              <a:gd name="connsiteY5" fmla="*/ 1232012 h 1362092"/>
              <a:gd name="connsiteX0" fmla="*/ 0 w 3397469"/>
              <a:gd name="connsiteY0" fmla="*/ 1239894 h 1362092"/>
              <a:gd name="connsiteX1" fmla="*/ 1087821 w 3397469"/>
              <a:gd name="connsiteY1" fmla="*/ 1255660 h 1362092"/>
              <a:gd name="connsiteX2" fmla="*/ 1095704 w 3397469"/>
              <a:gd name="connsiteY2" fmla="*/ 128425 h 1362092"/>
              <a:gd name="connsiteX3" fmla="*/ 2514600 w 3397469"/>
              <a:gd name="connsiteY3" fmla="*/ 112661 h 1362092"/>
              <a:gd name="connsiteX4" fmla="*/ 2364828 w 3397469"/>
              <a:gd name="connsiteY4" fmla="*/ 1271425 h 1362092"/>
              <a:gd name="connsiteX5" fmla="*/ 3397469 w 3397469"/>
              <a:gd name="connsiteY5" fmla="*/ 1232012 h 1362092"/>
              <a:gd name="connsiteX0" fmla="*/ 0 w 3397469"/>
              <a:gd name="connsiteY0" fmla="*/ 1239894 h 1362092"/>
              <a:gd name="connsiteX1" fmla="*/ 1087821 w 3397469"/>
              <a:gd name="connsiteY1" fmla="*/ 1255660 h 1362092"/>
              <a:gd name="connsiteX2" fmla="*/ 1095704 w 3397469"/>
              <a:gd name="connsiteY2" fmla="*/ 128425 h 1362092"/>
              <a:gd name="connsiteX3" fmla="*/ 2514600 w 3397469"/>
              <a:gd name="connsiteY3" fmla="*/ 112661 h 1362092"/>
              <a:gd name="connsiteX4" fmla="*/ 2364828 w 3397469"/>
              <a:gd name="connsiteY4" fmla="*/ 1271425 h 1362092"/>
              <a:gd name="connsiteX5" fmla="*/ 3397469 w 3397469"/>
              <a:gd name="connsiteY5" fmla="*/ 1232012 h 1362092"/>
              <a:gd name="connsiteX0" fmla="*/ 0 w 3397469"/>
              <a:gd name="connsiteY0" fmla="*/ 1239894 h 1362092"/>
              <a:gd name="connsiteX1" fmla="*/ 1087821 w 3397469"/>
              <a:gd name="connsiteY1" fmla="*/ 1255660 h 1362092"/>
              <a:gd name="connsiteX2" fmla="*/ 1095704 w 3397469"/>
              <a:gd name="connsiteY2" fmla="*/ 128425 h 1362092"/>
              <a:gd name="connsiteX3" fmla="*/ 2514600 w 3397469"/>
              <a:gd name="connsiteY3" fmla="*/ 112661 h 1362092"/>
              <a:gd name="connsiteX4" fmla="*/ 2506717 w 3397469"/>
              <a:gd name="connsiteY4" fmla="*/ 1271425 h 1362092"/>
              <a:gd name="connsiteX5" fmla="*/ 3397469 w 3397469"/>
              <a:gd name="connsiteY5" fmla="*/ 1232012 h 1362092"/>
              <a:gd name="connsiteX0" fmla="*/ 0 w 3397469"/>
              <a:gd name="connsiteY0" fmla="*/ 1239894 h 1272669"/>
              <a:gd name="connsiteX1" fmla="*/ 1087821 w 3397469"/>
              <a:gd name="connsiteY1" fmla="*/ 1255660 h 1272669"/>
              <a:gd name="connsiteX2" fmla="*/ 1095704 w 3397469"/>
              <a:gd name="connsiteY2" fmla="*/ 128425 h 1272669"/>
              <a:gd name="connsiteX3" fmla="*/ 2514600 w 3397469"/>
              <a:gd name="connsiteY3" fmla="*/ 112661 h 1272669"/>
              <a:gd name="connsiteX4" fmla="*/ 2506717 w 3397469"/>
              <a:gd name="connsiteY4" fmla="*/ 1271425 h 1272669"/>
              <a:gd name="connsiteX5" fmla="*/ 3397469 w 3397469"/>
              <a:gd name="connsiteY5" fmla="*/ 1232012 h 1272669"/>
              <a:gd name="connsiteX0" fmla="*/ 0 w 3397469"/>
              <a:gd name="connsiteY0" fmla="*/ 1239894 h 1272669"/>
              <a:gd name="connsiteX1" fmla="*/ 1087821 w 3397469"/>
              <a:gd name="connsiteY1" fmla="*/ 1255660 h 1272669"/>
              <a:gd name="connsiteX2" fmla="*/ 1095704 w 3397469"/>
              <a:gd name="connsiteY2" fmla="*/ 128425 h 1272669"/>
              <a:gd name="connsiteX3" fmla="*/ 2514600 w 3397469"/>
              <a:gd name="connsiteY3" fmla="*/ 112661 h 1272669"/>
              <a:gd name="connsiteX4" fmla="*/ 2506717 w 3397469"/>
              <a:gd name="connsiteY4" fmla="*/ 1271425 h 1272669"/>
              <a:gd name="connsiteX5" fmla="*/ 3397469 w 3397469"/>
              <a:gd name="connsiteY5" fmla="*/ 1232012 h 1272669"/>
              <a:gd name="connsiteX0" fmla="*/ 0 w 3397469"/>
              <a:gd name="connsiteY0" fmla="*/ 1239894 h 1272669"/>
              <a:gd name="connsiteX1" fmla="*/ 1087821 w 3397469"/>
              <a:gd name="connsiteY1" fmla="*/ 1255660 h 1272669"/>
              <a:gd name="connsiteX2" fmla="*/ 1095704 w 3397469"/>
              <a:gd name="connsiteY2" fmla="*/ 128425 h 1272669"/>
              <a:gd name="connsiteX3" fmla="*/ 2514600 w 3397469"/>
              <a:gd name="connsiteY3" fmla="*/ 112661 h 1272669"/>
              <a:gd name="connsiteX4" fmla="*/ 2506717 w 3397469"/>
              <a:gd name="connsiteY4" fmla="*/ 1271425 h 1272669"/>
              <a:gd name="connsiteX5" fmla="*/ 3397469 w 3397469"/>
              <a:gd name="connsiteY5" fmla="*/ 1232012 h 1272669"/>
              <a:gd name="connsiteX0" fmla="*/ 0 w 3397469"/>
              <a:gd name="connsiteY0" fmla="*/ 1167263 h 1200038"/>
              <a:gd name="connsiteX1" fmla="*/ 1087821 w 3397469"/>
              <a:gd name="connsiteY1" fmla="*/ 1183029 h 1200038"/>
              <a:gd name="connsiteX2" fmla="*/ 1095704 w 3397469"/>
              <a:gd name="connsiteY2" fmla="*/ 55794 h 1200038"/>
              <a:gd name="connsiteX3" fmla="*/ 2514600 w 3397469"/>
              <a:gd name="connsiteY3" fmla="*/ 40030 h 1200038"/>
              <a:gd name="connsiteX4" fmla="*/ 2506717 w 3397469"/>
              <a:gd name="connsiteY4" fmla="*/ 1198794 h 1200038"/>
              <a:gd name="connsiteX5" fmla="*/ 3397469 w 3397469"/>
              <a:gd name="connsiteY5" fmla="*/ 1159381 h 1200038"/>
              <a:gd name="connsiteX0" fmla="*/ 0 w 3397469"/>
              <a:gd name="connsiteY0" fmla="*/ 1127233 h 1160008"/>
              <a:gd name="connsiteX1" fmla="*/ 1087821 w 3397469"/>
              <a:gd name="connsiteY1" fmla="*/ 1142999 h 1160008"/>
              <a:gd name="connsiteX2" fmla="*/ 1095704 w 3397469"/>
              <a:gd name="connsiteY2" fmla="*/ 15764 h 1160008"/>
              <a:gd name="connsiteX3" fmla="*/ 2514600 w 3397469"/>
              <a:gd name="connsiteY3" fmla="*/ 0 h 1160008"/>
              <a:gd name="connsiteX4" fmla="*/ 2506717 w 3397469"/>
              <a:gd name="connsiteY4" fmla="*/ 1158764 h 1160008"/>
              <a:gd name="connsiteX5" fmla="*/ 3397469 w 3397469"/>
              <a:gd name="connsiteY5" fmla="*/ 1119351 h 1160008"/>
              <a:gd name="connsiteX0" fmla="*/ 0 w 3429000"/>
              <a:gd name="connsiteY0" fmla="*/ 1127233 h 1170767"/>
              <a:gd name="connsiteX1" fmla="*/ 1087821 w 3429000"/>
              <a:gd name="connsiteY1" fmla="*/ 1142999 h 1170767"/>
              <a:gd name="connsiteX2" fmla="*/ 1095704 w 3429000"/>
              <a:gd name="connsiteY2" fmla="*/ 15764 h 1170767"/>
              <a:gd name="connsiteX3" fmla="*/ 2514600 w 3429000"/>
              <a:gd name="connsiteY3" fmla="*/ 0 h 1170767"/>
              <a:gd name="connsiteX4" fmla="*/ 2506717 w 3429000"/>
              <a:gd name="connsiteY4" fmla="*/ 1158764 h 1170767"/>
              <a:gd name="connsiteX5" fmla="*/ 3429000 w 3429000"/>
              <a:gd name="connsiteY5" fmla="*/ 1135117 h 1170767"/>
              <a:gd name="connsiteX0" fmla="*/ 0 w 3429000"/>
              <a:gd name="connsiteY0" fmla="*/ 1127233 h 1158764"/>
              <a:gd name="connsiteX1" fmla="*/ 1087821 w 3429000"/>
              <a:gd name="connsiteY1" fmla="*/ 1142999 h 1158764"/>
              <a:gd name="connsiteX2" fmla="*/ 1095704 w 3429000"/>
              <a:gd name="connsiteY2" fmla="*/ 15764 h 1158764"/>
              <a:gd name="connsiteX3" fmla="*/ 2514600 w 3429000"/>
              <a:gd name="connsiteY3" fmla="*/ 0 h 1158764"/>
              <a:gd name="connsiteX4" fmla="*/ 2506717 w 3429000"/>
              <a:gd name="connsiteY4" fmla="*/ 1158764 h 1158764"/>
              <a:gd name="connsiteX5" fmla="*/ 3429000 w 3429000"/>
              <a:gd name="connsiteY5" fmla="*/ 1135117 h 1158764"/>
              <a:gd name="connsiteX0" fmla="*/ 0 w 3429000"/>
              <a:gd name="connsiteY0" fmla="*/ 1127233 h 1158764"/>
              <a:gd name="connsiteX1" fmla="*/ 1087821 w 3429000"/>
              <a:gd name="connsiteY1" fmla="*/ 1142999 h 1158764"/>
              <a:gd name="connsiteX2" fmla="*/ 1095704 w 3429000"/>
              <a:gd name="connsiteY2" fmla="*/ 15764 h 1158764"/>
              <a:gd name="connsiteX3" fmla="*/ 2514600 w 3429000"/>
              <a:gd name="connsiteY3" fmla="*/ 0 h 1158764"/>
              <a:gd name="connsiteX4" fmla="*/ 2506717 w 3429000"/>
              <a:gd name="connsiteY4" fmla="*/ 1158764 h 1158764"/>
              <a:gd name="connsiteX5" fmla="*/ 3429000 w 3429000"/>
              <a:gd name="connsiteY5" fmla="*/ 1135117 h 1158764"/>
              <a:gd name="connsiteX0" fmla="*/ 0 w 3429000"/>
              <a:gd name="connsiteY0" fmla="*/ 1127233 h 1158764"/>
              <a:gd name="connsiteX1" fmla="*/ 1087821 w 3429000"/>
              <a:gd name="connsiteY1" fmla="*/ 1142999 h 1158764"/>
              <a:gd name="connsiteX2" fmla="*/ 1095704 w 3429000"/>
              <a:gd name="connsiteY2" fmla="*/ 15764 h 1158764"/>
              <a:gd name="connsiteX3" fmla="*/ 2514600 w 3429000"/>
              <a:gd name="connsiteY3" fmla="*/ 0 h 1158764"/>
              <a:gd name="connsiteX4" fmla="*/ 2506717 w 3429000"/>
              <a:gd name="connsiteY4" fmla="*/ 1158764 h 1158764"/>
              <a:gd name="connsiteX5" fmla="*/ 3429000 w 3429000"/>
              <a:gd name="connsiteY5" fmla="*/ 1135117 h 115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1158764">
                <a:moveTo>
                  <a:pt x="0" y="1127233"/>
                </a:moveTo>
                <a:cubicBezTo>
                  <a:pt x="434865" y="1139056"/>
                  <a:pt x="846083" y="1135116"/>
                  <a:pt x="1087821" y="1142999"/>
                </a:cubicBezTo>
                <a:cubicBezTo>
                  <a:pt x="1093076" y="31531"/>
                  <a:pt x="1072056" y="1108839"/>
                  <a:pt x="1095704" y="15764"/>
                </a:cubicBezTo>
                <a:cubicBezTo>
                  <a:pt x="2538249" y="10509"/>
                  <a:pt x="1104899" y="14451"/>
                  <a:pt x="2514600" y="0"/>
                </a:cubicBezTo>
                <a:cubicBezTo>
                  <a:pt x="2505403" y="1167962"/>
                  <a:pt x="2509344" y="2627"/>
                  <a:pt x="2506717" y="1158764"/>
                </a:cubicBezTo>
                <a:cubicBezTo>
                  <a:pt x="3386958" y="1132488"/>
                  <a:pt x="2498177" y="1151539"/>
                  <a:pt x="3429000" y="11351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558965" y="3131676"/>
                <a:ext cx="2043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cs-CZ" b="0" i="1" smtClean="0">
                          <a:latin typeface="Cambria Math"/>
                        </a:rPr>
                        <m:t>⁡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965" y="3131676"/>
                <a:ext cx="2043636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607823" y="3131676"/>
            <a:ext cx="16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Vstupní funkce: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11559" y="3861048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Výstup po ustálení: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2627784" y="3861048"/>
                <a:ext cx="2414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3861048"/>
                <a:ext cx="241482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4512063" y="4252871"/>
                <a:ext cx="1068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𝜔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63" y="4252871"/>
                <a:ext cx="106804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4427984" y="2762344"/>
            <a:ext cx="19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 Eulerova vztahu: 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6443663" y="3187697"/>
                <a:ext cx="1633589" cy="378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63" y="3187697"/>
                <a:ext cx="1633589" cy="3782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6443663" y="3861048"/>
                <a:ext cx="2016065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663" y="3861048"/>
                <a:ext cx="2016065" cy="387927"/>
              </a:xfrm>
              <a:prstGeom prst="rect">
                <a:avLst/>
              </a:prstGeom>
              <a:blipFill rotWithShape="1">
                <a:blip r:embed="rId7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Skupina 81"/>
          <p:cNvGrpSpPr/>
          <p:nvPr/>
        </p:nvGrpSpPr>
        <p:grpSpPr>
          <a:xfrm>
            <a:off x="395536" y="4686165"/>
            <a:ext cx="6702685" cy="579839"/>
            <a:chOff x="395536" y="4686165"/>
            <a:chExt cx="6702685" cy="579839"/>
          </a:xfrm>
        </p:grpSpPr>
        <p:sp>
          <p:nvSpPr>
            <p:cNvPr id="16" name="TextovéPole 15"/>
            <p:cNvSpPr txBox="1"/>
            <p:nvPr/>
          </p:nvSpPr>
          <p:spPr>
            <a:xfrm>
              <a:off x="395536" y="4859868"/>
              <a:ext cx="2001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Kmitočtový přenos:</a:t>
              </a:r>
              <a:endParaRPr lang="cs-CZ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ovéPole 16"/>
                <p:cNvSpPr txBox="1"/>
                <p:nvPr/>
              </p:nvSpPr>
              <p:spPr>
                <a:xfrm>
                  <a:off x="2672719" y="4686165"/>
                  <a:ext cx="4425502" cy="579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0" dirty="0" smtClean="0"/>
                    <a:t>H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sup>
                      </m:sSup>
                    </m:oMath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17" name="TextovéPol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719" y="4686165"/>
                  <a:ext cx="4425502" cy="57983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102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Skupina 53"/>
          <p:cNvGrpSpPr/>
          <p:nvPr/>
        </p:nvGrpSpPr>
        <p:grpSpPr>
          <a:xfrm>
            <a:off x="338227" y="5340857"/>
            <a:ext cx="8730589" cy="1423490"/>
            <a:chOff x="338227" y="5340857"/>
            <a:chExt cx="8730589" cy="1423490"/>
          </a:xfrm>
        </p:grpSpPr>
        <p:cxnSp>
          <p:nvCxnSpPr>
            <p:cNvPr id="27" name="Přímá spojnice se šipkou 26"/>
            <p:cNvCxnSpPr/>
            <p:nvPr/>
          </p:nvCxnSpPr>
          <p:spPr>
            <a:xfrm flipV="1">
              <a:off x="7437749" y="5402901"/>
              <a:ext cx="13946" cy="13384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Skupina 54"/>
            <p:cNvGrpSpPr/>
            <p:nvPr/>
          </p:nvGrpSpPr>
          <p:grpSpPr>
            <a:xfrm>
              <a:off x="338227" y="5340857"/>
              <a:ext cx="8730589" cy="1423490"/>
              <a:chOff x="338227" y="5340857"/>
              <a:chExt cx="8730589" cy="1423490"/>
            </a:xfrm>
          </p:grpSpPr>
          <p:grpSp>
            <p:nvGrpSpPr>
              <p:cNvPr id="56" name="Skupina 55"/>
              <p:cNvGrpSpPr/>
              <p:nvPr/>
            </p:nvGrpSpPr>
            <p:grpSpPr>
              <a:xfrm>
                <a:off x="2838449" y="5877272"/>
                <a:ext cx="3054937" cy="702409"/>
                <a:chOff x="2483768" y="5606911"/>
                <a:chExt cx="3054937" cy="702409"/>
              </a:xfrm>
            </p:grpSpPr>
            <p:sp>
              <p:nvSpPr>
                <p:cNvPr id="72" name="Obdélník 71"/>
                <p:cNvSpPr/>
                <p:nvPr/>
              </p:nvSpPr>
              <p:spPr>
                <a:xfrm>
                  <a:off x="3419872" y="5661248"/>
                  <a:ext cx="1182729" cy="648072"/>
                </a:xfrm>
                <a:prstGeom prst="rect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dirty="0" smtClean="0"/>
                    <a:t>S</a:t>
                  </a:r>
                  <a:endParaRPr lang="cs-CZ" dirty="0"/>
                </a:p>
              </p:txBody>
            </p:sp>
            <p:cxnSp>
              <p:nvCxnSpPr>
                <p:cNvPr id="73" name="Přímá spojnice se šipkou 72"/>
                <p:cNvCxnSpPr>
                  <a:endCxn id="72" idx="1"/>
                </p:cNvCxnSpPr>
                <p:nvPr/>
              </p:nvCxnSpPr>
              <p:spPr>
                <a:xfrm>
                  <a:off x="2483768" y="5985284"/>
                  <a:ext cx="93610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Přímá spojnice se šipkou 73"/>
                <p:cNvCxnSpPr/>
                <p:nvPr/>
              </p:nvCxnSpPr>
              <p:spPr>
                <a:xfrm>
                  <a:off x="4602601" y="5985284"/>
                  <a:ext cx="93610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ovéPole 74"/>
                    <p:cNvSpPr txBox="1"/>
                    <p:nvPr/>
                  </p:nvSpPr>
                  <p:spPr>
                    <a:xfrm>
                      <a:off x="2582355" y="5606911"/>
                      <a:ext cx="66582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0" i="1" smtClean="0">
                                <a:latin typeface="Cambria Math"/>
                              </a:rPr>
                              <m:t>𝑢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75" name="TextovéPole 7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82355" y="5606911"/>
                      <a:ext cx="665823" cy="369332"/>
                    </a:xfrm>
                    <a:prstGeom prst="rect">
                      <a:avLst/>
                    </a:prstGeom>
                    <a:blipFill rotWithShape="1">
                      <a:blip r:embed="rId9"/>
                      <a:stretch>
                        <a:fillRect b="-1147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ovéPole 75"/>
                    <p:cNvSpPr txBox="1"/>
                    <p:nvPr/>
                  </p:nvSpPr>
                  <p:spPr>
                    <a:xfrm>
                      <a:off x="4709699" y="5606911"/>
                      <a:ext cx="66582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76" name="TextovéPole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9699" y="5606911"/>
                      <a:ext cx="665823" cy="369332"/>
                    </a:xfrm>
                    <a:prstGeom prst="rect">
                      <a:avLst/>
                    </a:prstGeom>
                    <a:blipFill rotWithShape="1">
                      <a:blip r:embed="rId10"/>
                      <a:stretch>
                        <a:fillRect b="-1147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7" name="Přímá spojnice se šipkou 56"/>
              <p:cNvCxnSpPr/>
              <p:nvPr/>
            </p:nvCxnSpPr>
            <p:spPr>
              <a:xfrm>
                <a:off x="6660244" y="6255645"/>
                <a:ext cx="2160240" cy="536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ovéPole 57"/>
              <p:cNvSpPr txBox="1"/>
              <p:nvPr/>
            </p:nvSpPr>
            <p:spPr>
              <a:xfrm>
                <a:off x="7097736" y="5431166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+j</a:t>
                </a:r>
                <a:endParaRPr lang="cs-CZ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59" name="Přímá spojnice se šipkou 58"/>
              <p:cNvCxnSpPr/>
              <p:nvPr/>
            </p:nvCxnSpPr>
            <p:spPr>
              <a:xfrm>
                <a:off x="7451695" y="6282482"/>
                <a:ext cx="720705" cy="45888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ovéPole 59"/>
              <p:cNvSpPr txBox="1"/>
              <p:nvPr/>
            </p:nvSpPr>
            <p:spPr>
              <a:xfrm>
                <a:off x="7556648" y="6395015"/>
                <a:ext cx="367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y</a:t>
                </a:r>
                <a:r>
                  <a:rPr lang="cs-CZ" baseline="-25000" dirty="0" smtClean="0">
                    <a:solidFill>
                      <a:schemeClr val="tx2"/>
                    </a:solidFill>
                  </a:rPr>
                  <a:t>0</a:t>
                </a:r>
                <a:endParaRPr lang="cs-CZ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61" name="Volný tvar 60"/>
              <p:cNvSpPr/>
              <p:nvPr/>
            </p:nvSpPr>
            <p:spPr>
              <a:xfrm>
                <a:off x="7812360" y="6282559"/>
                <a:ext cx="67013" cy="244365"/>
              </a:xfrm>
              <a:custGeom>
                <a:avLst/>
                <a:gdLst>
                  <a:gd name="connsiteX0" fmla="*/ 7883 w 134026"/>
                  <a:gd name="connsiteY0" fmla="*/ 0 h 244365"/>
                  <a:gd name="connsiteX1" fmla="*/ 134007 w 134026"/>
                  <a:gd name="connsiteY1" fmla="*/ 173420 h 244365"/>
                  <a:gd name="connsiteX2" fmla="*/ 0 w 134026"/>
                  <a:gd name="connsiteY2" fmla="*/ 244365 h 2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026" h="244365">
                    <a:moveTo>
                      <a:pt x="7883" y="0"/>
                    </a:moveTo>
                    <a:cubicBezTo>
                      <a:pt x="71602" y="66346"/>
                      <a:pt x="135321" y="132693"/>
                      <a:pt x="134007" y="173420"/>
                    </a:cubicBezTo>
                    <a:cubicBezTo>
                      <a:pt x="132693" y="214147"/>
                      <a:pt x="66346" y="229256"/>
                      <a:pt x="0" y="244365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ovéPole 61"/>
                  <p:cNvSpPr txBox="1"/>
                  <p:nvPr/>
                </p:nvSpPr>
                <p:spPr>
                  <a:xfrm>
                    <a:off x="7740352" y="6237312"/>
                    <a:ext cx="13284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=−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ovéPole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0352" y="6237312"/>
                    <a:ext cx="1328464" cy="369332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b="-4918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Přímá spojnice se šipkou 62"/>
              <p:cNvCxnSpPr/>
              <p:nvPr/>
            </p:nvCxnSpPr>
            <p:spPr>
              <a:xfrm flipV="1">
                <a:off x="1115732" y="5340857"/>
                <a:ext cx="13946" cy="13384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nice se šipkou 63"/>
              <p:cNvCxnSpPr/>
              <p:nvPr/>
            </p:nvCxnSpPr>
            <p:spPr>
              <a:xfrm>
                <a:off x="338227" y="6193601"/>
                <a:ext cx="2160240" cy="536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/>
              <p:cNvSpPr txBox="1"/>
              <p:nvPr/>
            </p:nvSpPr>
            <p:spPr>
              <a:xfrm>
                <a:off x="833040" y="5369122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+j</a:t>
                </a:r>
                <a:endParaRPr lang="cs-CZ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66" name="Přímá spojnice se šipkou 65"/>
              <p:cNvCxnSpPr/>
              <p:nvPr/>
            </p:nvCxnSpPr>
            <p:spPr>
              <a:xfrm>
                <a:off x="1129678" y="6220438"/>
                <a:ext cx="1108271" cy="2683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ovéPole 66"/>
              <p:cNvSpPr txBox="1"/>
              <p:nvPr/>
            </p:nvSpPr>
            <p:spPr>
              <a:xfrm>
                <a:off x="1643175" y="587727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olidFill>
                      <a:schemeClr val="tx2"/>
                    </a:solidFill>
                  </a:rPr>
                  <a:t>u</a:t>
                </a:r>
                <a:r>
                  <a:rPr lang="cs-CZ" baseline="-25000" dirty="0" smtClean="0">
                    <a:solidFill>
                      <a:schemeClr val="tx2"/>
                    </a:solidFill>
                  </a:rPr>
                  <a:t>0</a:t>
                </a:r>
                <a:endParaRPr lang="cs-CZ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68" name="Volný tvar 67"/>
              <p:cNvSpPr/>
              <p:nvPr/>
            </p:nvSpPr>
            <p:spPr>
              <a:xfrm>
                <a:off x="926105" y="5877272"/>
                <a:ext cx="393200" cy="173050"/>
              </a:xfrm>
              <a:custGeom>
                <a:avLst/>
                <a:gdLst>
                  <a:gd name="connsiteX0" fmla="*/ 591207 w 591207"/>
                  <a:gd name="connsiteY0" fmla="*/ 197216 h 197216"/>
                  <a:gd name="connsiteX1" fmla="*/ 472966 w 591207"/>
                  <a:gd name="connsiteY1" fmla="*/ 63209 h 197216"/>
                  <a:gd name="connsiteX2" fmla="*/ 299545 w 591207"/>
                  <a:gd name="connsiteY2" fmla="*/ 147 h 197216"/>
                  <a:gd name="connsiteX3" fmla="*/ 63062 w 591207"/>
                  <a:gd name="connsiteY3" fmla="*/ 78974 h 197216"/>
                  <a:gd name="connsiteX4" fmla="*/ 0 w 591207"/>
                  <a:gd name="connsiteY4" fmla="*/ 197216 h 19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207" h="197216">
                    <a:moveTo>
                      <a:pt x="591207" y="197216"/>
                    </a:moveTo>
                    <a:cubicBezTo>
                      <a:pt x="556391" y="146635"/>
                      <a:pt x="521576" y="96054"/>
                      <a:pt x="472966" y="63209"/>
                    </a:cubicBezTo>
                    <a:cubicBezTo>
                      <a:pt x="424356" y="30364"/>
                      <a:pt x="367862" y="-2480"/>
                      <a:pt x="299545" y="147"/>
                    </a:cubicBezTo>
                    <a:cubicBezTo>
                      <a:pt x="231228" y="2774"/>
                      <a:pt x="112986" y="46129"/>
                      <a:pt x="63062" y="78974"/>
                    </a:cubicBezTo>
                    <a:cubicBezTo>
                      <a:pt x="13138" y="111819"/>
                      <a:pt x="6569" y="154517"/>
                      <a:pt x="0" y="197216"/>
                    </a:cubicBezTo>
                  </a:path>
                </a:pathLst>
              </a:custGeom>
              <a:noFill/>
              <a:ln w="63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ovéPole 68"/>
                  <p:cNvSpPr txBox="1"/>
                  <p:nvPr/>
                </p:nvSpPr>
                <p:spPr>
                  <a:xfrm>
                    <a:off x="1138321" y="5723964"/>
                    <a:ext cx="4093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TextovéPole 6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8321" y="5723964"/>
                    <a:ext cx="409343" cy="36933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Volný tvar 69"/>
              <p:cNvSpPr/>
              <p:nvPr/>
            </p:nvSpPr>
            <p:spPr>
              <a:xfrm>
                <a:off x="7262809" y="6029672"/>
                <a:ext cx="393200" cy="173050"/>
              </a:xfrm>
              <a:custGeom>
                <a:avLst/>
                <a:gdLst>
                  <a:gd name="connsiteX0" fmla="*/ 591207 w 591207"/>
                  <a:gd name="connsiteY0" fmla="*/ 197216 h 197216"/>
                  <a:gd name="connsiteX1" fmla="*/ 472966 w 591207"/>
                  <a:gd name="connsiteY1" fmla="*/ 63209 h 197216"/>
                  <a:gd name="connsiteX2" fmla="*/ 299545 w 591207"/>
                  <a:gd name="connsiteY2" fmla="*/ 147 h 197216"/>
                  <a:gd name="connsiteX3" fmla="*/ 63062 w 591207"/>
                  <a:gd name="connsiteY3" fmla="*/ 78974 h 197216"/>
                  <a:gd name="connsiteX4" fmla="*/ 0 w 591207"/>
                  <a:gd name="connsiteY4" fmla="*/ 197216 h 19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207" h="197216">
                    <a:moveTo>
                      <a:pt x="591207" y="197216"/>
                    </a:moveTo>
                    <a:cubicBezTo>
                      <a:pt x="556391" y="146635"/>
                      <a:pt x="521576" y="96054"/>
                      <a:pt x="472966" y="63209"/>
                    </a:cubicBezTo>
                    <a:cubicBezTo>
                      <a:pt x="424356" y="30364"/>
                      <a:pt x="367862" y="-2480"/>
                      <a:pt x="299545" y="147"/>
                    </a:cubicBezTo>
                    <a:cubicBezTo>
                      <a:pt x="231228" y="2774"/>
                      <a:pt x="112986" y="46129"/>
                      <a:pt x="63062" y="78974"/>
                    </a:cubicBezTo>
                    <a:cubicBezTo>
                      <a:pt x="13138" y="111819"/>
                      <a:pt x="6569" y="154517"/>
                      <a:pt x="0" y="197216"/>
                    </a:cubicBezTo>
                  </a:path>
                </a:pathLst>
              </a:custGeom>
              <a:noFill/>
              <a:ln w="63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ovéPole 70"/>
                  <p:cNvSpPr txBox="1"/>
                  <p:nvPr/>
                </p:nvSpPr>
                <p:spPr>
                  <a:xfrm>
                    <a:off x="7475025" y="5876364"/>
                    <a:ext cx="4093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TextovéPole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5025" y="5876364"/>
                    <a:ext cx="409343" cy="369332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Skupina 79"/>
          <p:cNvGrpSpPr/>
          <p:nvPr/>
        </p:nvGrpSpPr>
        <p:grpSpPr>
          <a:xfrm>
            <a:off x="7298383" y="4456811"/>
            <a:ext cx="1555195" cy="925697"/>
            <a:chOff x="7298383" y="4456811"/>
            <a:chExt cx="1555195" cy="925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ovéPole 77"/>
                <p:cNvSpPr txBox="1"/>
                <p:nvPr/>
              </p:nvSpPr>
              <p:spPr>
                <a:xfrm>
                  <a:off x="8263372" y="4456811"/>
                  <a:ext cx="557112" cy="6136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78" name="TextovéPole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3372" y="4456811"/>
                  <a:ext cx="557112" cy="613694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ovéPole 78"/>
                <p:cNvSpPr txBox="1"/>
                <p:nvPr/>
              </p:nvSpPr>
              <p:spPr>
                <a:xfrm>
                  <a:off x="8296466" y="5013176"/>
                  <a:ext cx="557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79" name="TextovéPole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6466" y="5013176"/>
                  <a:ext cx="557112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TextovéPole 76"/>
            <p:cNvSpPr txBox="1"/>
            <p:nvPr/>
          </p:nvSpPr>
          <p:spPr>
            <a:xfrm>
              <a:off x="7538511" y="4578992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m</a:t>
              </a:r>
              <a:r>
                <a:rPr lang="cs-CZ" dirty="0" smtClean="0"/>
                <a:t>odul:</a:t>
              </a:r>
              <a:endParaRPr lang="cs-CZ" dirty="0"/>
            </a:p>
          </p:txBody>
        </p:sp>
        <p:sp>
          <p:nvSpPr>
            <p:cNvPr id="81" name="TextovéPole 80"/>
            <p:cNvSpPr txBox="1"/>
            <p:nvPr/>
          </p:nvSpPr>
          <p:spPr>
            <a:xfrm>
              <a:off x="7298383" y="5003884"/>
              <a:ext cx="1162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argument: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032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0" grpId="0"/>
      <p:bldP spid="12" grpId="0"/>
      <p:bldP spid="13" grpId="0"/>
      <p:bldP spid="14" grpId="0"/>
      <p:bldP spid="1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vnoramenný trojúhelník 17"/>
          <p:cNvSpPr/>
          <p:nvPr/>
        </p:nvSpPr>
        <p:spPr>
          <a:xfrm>
            <a:off x="1352999" y="1677348"/>
            <a:ext cx="5718676" cy="814138"/>
          </a:xfrm>
          <a:prstGeom prst="triangl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801" y="-14003"/>
            <a:ext cx="8229600" cy="1143000"/>
          </a:xfrm>
        </p:spPr>
        <p:txBody>
          <a:bodyPr/>
          <a:lstStyle/>
          <a:p>
            <a:r>
              <a:rPr lang="cs-CZ" dirty="0" smtClean="0"/>
              <a:t>Kmitočtový přenos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1163799" y="2420888"/>
                <a:ext cx="6038768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+ …+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𝑚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99" y="2420888"/>
                <a:ext cx="6038768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ovéPole 49"/>
              <p:cNvSpPr txBox="1"/>
              <p:nvPr/>
            </p:nvSpPr>
            <p:spPr>
              <a:xfrm>
                <a:off x="4644008" y="3158365"/>
                <a:ext cx="1633589" cy="378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0" name="TextovéPol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158365"/>
                <a:ext cx="1633589" cy="3782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ovéPole 50"/>
              <p:cNvSpPr txBox="1"/>
              <p:nvPr/>
            </p:nvSpPr>
            <p:spPr>
              <a:xfrm>
                <a:off x="971600" y="3140968"/>
                <a:ext cx="2016065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1" name="TextovéPol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140968"/>
                <a:ext cx="2016065" cy="387927"/>
              </a:xfrm>
              <a:prstGeom prst="rect">
                <a:avLst/>
              </a:prstGeom>
              <a:blipFill rotWithShape="1"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ovéPole 51"/>
              <p:cNvSpPr txBox="1"/>
              <p:nvPr/>
            </p:nvSpPr>
            <p:spPr>
              <a:xfrm>
                <a:off x="4644008" y="3408365"/>
                <a:ext cx="1937133" cy="3782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r>
                        <a:rPr lang="cs-CZ" b="0" i="1" smtClean="0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2" name="TextovéPole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3408365"/>
                <a:ext cx="1937133" cy="378245"/>
              </a:xfrm>
              <a:prstGeom prst="rect">
                <a:avLst/>
              </a:prstGeom>
              <a:blipFill rotWithShape="1"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ovéPole 52"/>
              <p:cNvSpPr txBox="1"/>
              <p:nvPr/>
            </p:nvSpPr>
            <p:spPr>
              <a:xfrm>
                <a:off x="4662126" y="3681649"/>
                <a:ext cx="2358146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𝑢</m:t>
                      </m:r>
                      <m:r>
                        <a:rPr lang="cs-CZ" b="0" i="1" smtClean="0">
                          <a:latin typeface="Cambria Math"/>
                        </a:rPr>
                        <m:t>′′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3" name="TextovéPol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126" y="3681649"/>
                <a:ext cx="2358146" cy="392993"/>
              </a:xfrm>
              <a:prstGeom prst="rect">
                <a:avLst/>
              </a:prstGeom>
              <a:blipFill rotWithShape="1"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ovéPole 82"/>
              <p:cNvSpPr txBox="1"/>
              <p:nvPr/>
            </p:nvSpPr>
            <p:spPr>
              <a:xfrm>
                <a:off x="4642122" y="4218658"/>
                <a:ext cx="2560445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𝑚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3" name="TextovéPole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22" y="4218658"/>
                <a:ext cx="2560445" cy="380810"/>
              </a:xfrm>
              <a:prstGeom prst="rect">
                <a:avLst/>
              </a:prstGeom>
              <a:blipFill rotWithShape="1"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ovéPole 83"/>
              <p:cNvSpPr txBox="1"/>
              <p:nvPr/>
            </p:nvSpPr>
            <p:spPr>
              <a:xfrm>
                <a:off x="4881391" y="3858618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4" name="TextovéPole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391" y="3858618"/>
                <a:ext cx="4106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ovéPole 84"/>
              <p:cNvSpPr txBox="1"/>
              <p:nvPr/>
            </p:nvSpPr>
            <p:spPr>
              <a:xfrm>
                <a:off x="971600" y="3426570"/>
                <a:ext cx="2321469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r>
                        <a:rPr lang="cs-CZ" b="0" i="1" smtClean="0">
                          <a:latin typeface="Cambria Math"/>
                        </a:rPr>
                        <m:t>′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5" name="TextovéPole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426570"/>
                <a:ext cx="2321469" cy="387927"/>
              </a:xfrm>
              <a:prstGeom prst="rect">
                <a:avLst/>
              </a:prstGeom>
              <a:blipFill rotWithShape="1"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ovéPole 85"/>
              <p:cNvSpPr txBox="1"/>
              <p:nvPr/>
            </p:nvSpPr>
            <p:spPr>
              <a:xfrm>
                <a:off x="940990" y="3712172"/>
                <a:ext cx="2550890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𝑦</m:t>
                      </m:r>
                      <m:r>
                        <a:rPr lang="cs-CZ" b="0" i="1" smtClean="0">
                          <a:latin typeface="Cambria Math"/>
                        </a:rPr>
                        <m:t>′′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6" name="TextovéPole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90" y="3712172"/>
                <a:ext cx="2550890" cy="392993"/>
              </a:xfrm>
              <a:prstGeom prst="rect">
                <a:avLst/>
              </a:prstGeom>
              <a:blipFill rotWithShape="1"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ovéPole 86"/>
              <p:cNvSpPr txBox="1"/>
              <p:nvPr/>
            </p:nvSpPr>
            <p:spPr>
              <a:xfrm>
                <a:off x="1352999" y="3930626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7" name="TextovéPole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999" y="3930626"/>
                <a:ext cx="410689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ovéPole 87"/>
              <p:cNvSpPr txBox="1"/>
              <p:nvPr/>
            </p:nvSpPr>
            <p:spPr>
              <a:xfrm>
                <a:off x="971600" y="4185705"/>
                <a:ext cx="2662460" cy="387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8" name="TextovéPole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185705"/>
                <a:ext cx="2662460" cy="387927"/>
              </a:xfrm>
              <a:prstGeom prst="rect">
                <a:avLst/>
              </a:prstGeom>
              <a:blipFill rotWithShape="1">
                <a:blip r:embed="rId12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755576" y="4794720"/>
                <a:ext cx="8030916" cy="387927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+…+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𝑚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+…+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794720"/>
                <a:ext cx="8030916" cy="38792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ovéPole 89"/>
          <p:cNvSpPr txBox="1"/>
          <p:nvPr/>
        </p:nvSpPr>
        <p:spPr>
          <a:xfrm>
            <a:off x="114957" y="5620598"/>
            <a:ext cx="200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Kmitočtový přenos:</a:t>
            </a: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1547664" y="5949280"/>
            <a:ext cx="6135251" cy="792088"/>
            <a:chOff x="1547664" y="5949280"/>
            <a:chExt cx="6135251" cy="792088"/>
          </a:xfrm>
        </p:grpSpPr>
        <p:sp>
          <p:nvSpPr>
            <p:cNvPr id="19" name="Obdélník 18"/>
            <p:cNvSpPr/>
            <p:nvPr/>
          </p:nvSpPr>
          <p:spPr>
            <a:xfrm>
              <a:off x="1547664" y="5949280"/>
              <a:ext cx="5890085" cy="79208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u="sng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ovéPole 90"/>
                <p:cNvSpPr txBox="1"/>
                <p:nvPr/>
              </p:nvSpPr>
              <p:spPr>
                <a:xfrm>
                  <a:off x="4394712" y="6062977"/>
                  <a:ext cx="3288203" cy="6783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𝑚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cs-CZ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𝑚</m:t>
                                </m:r>
                              </m:sup>
                            </m:sSup>
                            <m:r>
                              <a:rPr lang="cs-CZ" i="1">
                                <a:latin typeface="Cambria Math"/>
                              </a:rPr>
                              <m:t>+…+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cs-CZ" i="1">
                                <a:latin typeface="Cambria Math"/>
                              </a:rPr>
                              <m:t>𝑗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cs-CZ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cs-CZ" i="1">
                                <a:latin typeface="Cambria Math"/>
                              </a:rPr>
                              <m:t>+…+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cs-CZ" i="1">
                                <a:latin typeface="Cambria Math"/>
                              </a:rPr>
                              <m:t>𝑗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91" name="TextovéPole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712" y="6062977"/>
                  <a:ext cx="3288203" cy="67839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Skupina 92"/>
          <p:cNvGrpSpPr/>
          <p:nvPr/>
        </p:nvGrpSpPr>
        <p:grpSpPr>
          <a:xfrm>
            <a:off x="296831" y="845593"/>
            <a:ext cx="8730589" cy="1423490"/>
            <a:chOff x="338227" y="5340857"/>
            <a:chExt cx="8730589" cy="1423490"/>
          </a:xfrm>
        </p:grpSpPr>
        <p:cxnSp>
          <p:nvCxnSpPr>
            <p:cNvPr id="94" name="Přímá spojnice se šipkou 93"/>
            <p:cNvCxnSpPr/>
            <p:nvPr/>
          </p:nvCxnSpPr>
          <p:spPr>
            <a:xfrm flipV="1">
              <a:off x="7437749" y="5402901"/>
              <a:ext cx="13946" cy="13384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Skupina 94"/>
            <p:cNvGrpSpPr/>
            <p:nvPr/>
          </p:nvGrpSpPr>
          <p:grpSpPr>
            <a:xfrm>
              <a:off x="338227" y="5340857"/>
              <a:ext cx="8730589" cy="1423490"/>
              <a:chOff x="338227" y="5340857"/>
              <a:chExt cx="8730589" cy="1423490"/>
            </a:xfrm>
          </p:grpSpPr>
          <p:grpSp>
            <p:nvGrpSpPr>
              <p:cNvPr id="96" name="Skupina 95"/>
              <p:cNvGrpSpPr/>
              <p:nvPr/>
            </p:nvGrpSpPr>
            <p:grpSpPr>
              <a:xfrm>
                <a:off x="2838449" y="5877272"/>
                <a:ext cx="3054937" cy="702409"/>
                <a:chOff x="2483768" y="5606911"/>
                <a:chExt cx="3054937" cy="702409"/>
              </a:xfrm>
            </p:grpSpPr>
            <p:sp>
              <p:nvSpPr>
                <p:cNvPr id="112" name="Obdélník 111"/>
                <p:cNvSpPr/>
                <p:nvPr/>
              </p:nvSpPr>
              <p:spPr>
                <a:xfrm>
                  <a:off x="3419872" y="5661248"/>
                  <a:ext cx="1182729" cy="648072"/>
                </a:xfrm>
                <a:prstGeom prst="rect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dirty="0" smtClean="0"/>
                    <a:t>S</a:t>
                  </a:r>
                  <a:endParaRPr lang="cs-CZ" dirty="0"/>
                </a:p>
              </p:txBody>
            </p:sp>
            <p:cxnSp>
              <p:nvCxnSpPr>
                <p:cNvPr id="113" name="Přímá spojnice se šipkou 112"/>
                <p:cNvCxnSpPr>
                  <a:endCxn id="112" idx="1"/>
                </p:cNvCxnSpPr>
                <p:nvPr/>
              </p:nvCxnSpPr>
              <p:spPr>
                <a:xfrm>
                  <a:off x="2483768" y="5985284"/>
                  <a:ext cx="93610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Přímá spojnice se šipkou 113"/>
                <p:cNvCxnSpPr/>
                <p:nvPr/>
              </p:nvCxnSpPr>
              <p:spPr>
                <a:xfrm>
                  <a:off x="4602601" y="5985284"/>
                  <a:ext cx="93610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TextovéPole 114"/>
                    <p:cNvSpPr txBox="1"/>
                    <p:nvPr/>
                  </p:nvSpPr>
                  <p:spPr>
                    <a:xfrm>
                      <a:off x="2582355" y="5606911"/>
                      <a:ext cx="66582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0" i="1" smtClean="0">
                                <a:latin typeface="Cambria Math"/>
                              </a:rPr>
                              <m:t>𝑢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115" name="TextovéPole 1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82355" y="5606911"/>
                      <a:ext cx="665823" cy="369332"/>
                    </a:xfrm>
                    <a:prstGeom prst="rect">
                      <a:avLst/>
                    </a:prstGeom>
                    <a:blipFill rotWithShape="1">
                      <a:blip r:embed="rId15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ovéPole 115"/>
                    <p:cNvSpPr txBox="1"/>
                    <p:nvPr/>
                  </p:nvSpPr>
                  <p:spPr>
                    <a:xfrm>
                      <a:off x="4709699" y="5606911"/>
                      <a:ext cx="66582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cs-CZ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cs-CZ" dirty="0"/>
                    </a:p>
                  </p:txBody>
                </p:sp>
              </mc:Choice>
              <mc:Fallback xmlns="">
                <p:sp>
                  <p:nvSpPr>
                    <p:cNvPr id="116" name="TextovéPole 1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9699" y="5606911"/>
                      <a:ext cx="665823" cy="369332"/>
                    </a:xfrm>
                    <a:prstGeom prst="rect">
                      <a:avLst/>
                    </a:prstGeom>
                    <a:blipFill rotWithShape="1">
                      <a:blip r:embed="rId16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7" name="Přímá spojnice se šipkou 96"/>
              <p:cNvCxnSpPr/>
              <p:nvPr/>
            </p:nvCxnSpPr>
            <p:spPr>
              <a:xfrm>
                <a:off x="6660244" y="6255645"/>
                <a:ext cx="2160240" cy="536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ovéPole 97"/>
              <p:cNvSpPr txBox="1"/>
              <p:nvPr/>
            </p:nvSpPr>
            <p:spPr>
              <a:xfrm>
                <a:off x="7097736" y="5431166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+j</a:t>
                </a:r>
                <a:endParaRPr lang="cs-CZ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99" name="Přímá spojnice se šipkou 98"/>
              <p:cNvCxnSpPr/>
              <p:nvPr/>
            </p:nvCxnSpPr>
            <p:spPr>
              <a:xfrm>
                <a:off x="7451695" y="6282482"/>
                <a:ext cx="720705" cy="45888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ovéPole 99"/>
              <p:cNvSpPr txBox="1"/>
              <p:nvPr/>
            </p:nvSpPr>
            <p:spPr>
              <a:xfrm>
                <a:off x="7556648" y="6395015"/>
                <a:ext cx="367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y</a:t>
                </a:r>
                <a:r>
                  <a:rPr lang="cs-CZ" baseline="-25000" dirty="0" smtClean="0">
                    <a:solidFill>
                      <a:schemeClr val="tx2"/>
                    </a:solidFill>
                  </a:rPr>
                  <a:t>0</a:t>
                </a:r>
                <a:endParaRPr lang="cs-CZ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1" name="Volný tvar 100"/>
              <p:cNvSpPr/>
              <p:nvPr/>
            </p:nvSpPr>
            <p:spPr>
              <a:xfrm>
                <a:off x="7812360" y="6282559"/>
                <a:ext cx="67013" cy="244365"/>
              </a:xfrm>
              <a:custGeom>
                <a:avLst/>
                <a:gdLst>
                  <a:gd name="connsiteX0" fmla="*/ 7883 w 134026"/>
                  <a:gd name="connsiteY0" fmla="*/ 0 h 244365"/>
                  <a:gd name="connsiteX1" fmla="*/ 134007 w 134026"/>
                  <a:gd name="connsiteY1" fmla="*/ 173420 h 244365"/>
                  <a:gd name="connsiteX2" fmla="*/ 0 w 134026"/>
                  <a:gd name="connsiteY2" fmla="*/ 244365 h 24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026" h="244365">
                    <a:moveTo>
                      <a:pt x="7883" y="0"/>
                    </a:moveTo>
                    <a:cubicBezTo>
                      <a:pt x="71602" y="66346"/>
                      <a:pt x="135321" y="132693"/>
                      <a:pt x="134007" y="173420"/>
                    </a:cubicBezTo>
                    <a:cubicBezTo>
                      <a:pt x="132693" y="214147"/>
                      <a:pt x="66346" y="229256"/>
                      <a:pt x="0" y="244365"/>
                    </a:cubicBezTo>
                  </a:path>
                </a:pathLst>
              </a:cu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ovéPole 101"/>
                  <p:cNvSpPr txBox="1"/>
                  <p:nvPr/>
                </p:nvSpPr>
                <p:spPr>
                  <a:xfrm>
                    <a:off x="7740352" y="6237312"/>
                    <a:ext cx="132846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=−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TextovéPole 10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0352" y="6237312"/>
                    <a:ext cx="1328464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3" name="Přímá spojnice se šipkou 102"/>
              <p:cNvCxnSpPr/>
              <p:nvPr/>
            </p:nvCxnSpPr>
            <p:spPr>
              <a:xfrm flipV="1">
                <a:off x="1115732" y="5340857"/>
                <a:ext cx="13946" cy="13384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Přímá spojnice se šipkou 103"/>
              <p:cNvCxnSpPr/>
              <p:nvPr/>
            </p:nvCxnSpPr>
            <p:spPr>
              <a:xfrm>
                <a:off x="338227" y="6193601"/>
                <a:ext cx="2160240" cy="536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ovéPole 104"/>
              <p:cNvSpPr txBox="1"/>
              <p:nvPr/>
            </p:nvSpPr>
            <p:spPr>
              <a:xfrm>
                <a:off x="833040" y="5369122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tx2"/>
                    </a:solidFill>
                  </a:rPr>
                  <a:t>+j</a:t>
                </a:r>
                <a:endParaRPr lang="cs-CZ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06" name="Přímá spojnice se šipkou 105"/>
              <p:cNvCxnSpPr/>
              <p:nvPr/>
            </p:nvCxnSpPr>
            <p:spPr>
              <a:xfrm>
                <a:off x="1129678" y="6220438"/>
                <a:ext cx="1108271" cy="2683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ovéPole 106"/>
              <p:cNvSpPr txBox="1"/>
              <p:nvPr/>
            </p:nvSpPr>
            <p:spPr>
              <a:xfrm>
                <a:off x="1643175" y="5877272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olidFill>
                      <a:schemeClr val="tx2"/>
                    </a:solidFill>
                  </a:rPr>
                  <a:t>u</a:t>
                </a:r>
                <a:r>
                  <a:rPr lang="cs-CZ" baseline="-25000" dirty="0" smtClean="0">
                    <a:solidFill>
                      <a:schemeClr val="tx2"/>
                    </a:solidFill>
                  </a:rPr>
                  <a:t>0</a:t>
                </a:r>
                <a:endParaRPr lang="cs-CZ" baseline="-25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8" name="Volný tvar 107"/>
              <p:cNvSpPr/>
              <p:nvPr/>
            </p:nvSpPr>
            <p:spPr>
              <a:xfrm>
                <a:off x="926105" y="5877272"/>
                <a:ext cx="393200" cy="173050"/>
              </a:xfrm>
              <a:custGeom>
                <a:avLst/>
                <a:gdLst>
                  <a:gd name="connsiteX0" fmla="*/ 591207 w 591207"/>
                  <a:gd name="connsiteY0" fmla="*/ 197216 h 197216"/>
                  <a:gd name="connsiteX1" fmla="*/ 472966 w 591207"/>
                  <a:gd name="connsiteY1" fmla="*/ 63209 h 197216"/>
                  <a:gd name="connsiteX2" fmla="*/ 299545 w 591207"/>
                  <a:gd name="connsiteY2" fmla="*/ 147 h 197216"/>
                  <a:gd name="connsiteX3" fmla="*/ 63062 w 591207"/>
                  <a:gd name="connsiteY3" fmla="*/ 78974 h 197216"/>
                  <a:gd name="connsiteX4" fmla="*/ 0 w 591207"/>
                  <a:gd name="connsiteY4" fmla="*/ 197216 h 19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207" h="197216">
                    <a:moveTo>
                      <a:pt x="591207" y="197216"/>
                    </a:moveTo>
                    <a:cubicBezTo>
                      <a:pt x="556391" y="146635"/>
                      <a:pt x="521576" y="96054"/>
                      <a:pt x="472966" y="63209"/>
                    </a:cubicBezTo>
                    <a:cubicBezTo>
                      <a:pt x="424356" y="30364"/>
                      <a:pt x="367862" y="-2480"/>
                      <a:pt x="299545" y="147"/>
                    </a:cubicBezTo>
                    <a:cubicBezTo>
                      <a:pt x="231228" y="2774"/>
                      <a:pt x="112986" y="46129"/>
                      <a:pt x="63062" y="78974"/>
                    </a:cubicBezTo>
                    <a:cubicBezTo>
                      <a:pt x="13138" y="111819"/>
                      <a:pt x="6569" y="154517"/>
                      <a:pt x="0" y="197216"/>
                    </a:cubicBezTo>
                  </a:path>
                </a:pathLst>
              </a:custGeom>
              <a:noFill/>
              <a:ln w="63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ovéPole 108"/>
                  <p:cNvSpPr txBox="1"/>
                  <p:nvPr/>
                </p:nvSpPr>
                <p:spPr>
                  <a:xfrm>
                    <a:off x="1138321" y="5723964"/>
                    <a:ext cx="4093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ovéPole 1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8321" y="5723964"/>
                    <a:ext cx="409343" cy="369332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0" name="Volný tvar 109"/>
              <p:cNvSpPr/>
              <p:nvPr/>
            </p:nvSpPr>
            <p:spPr>
              <a:xfrm>
                <a:off x="7262809" y="6029672"/>
                <a:ext cx="393200" cy="173050"/>
              </a:xfrm>
              <a:custGeom>
                <a:avLst/>
                <a:gdLst>
                  <a:gd name="connsiteX0" fmla="*/ 591207 w 591207"/>
                  <a:gd name="connsiteY0" fmla="*/ 197216 h 197216"/>
                  <a:gd name="connsiteX1" fmla="*/ 472966 w 591207"/>
                  <a:gd name="connsiteY1" fmla="*/ 63209 h 197216"/>
                  <a:gd name="connsiteX2" fmla="*/ 299545 w 591207"/>
                  <a:gd name="connsiteY2" fmla="*/ 147 h 197216"/>
                  <a:gd name="connsiteX3" fmla="*/ 63062 w 591207"/>
                  <a:gd name="connsiteY3" fmla="*/ 78974 h 197216"/>
                  <a:gd name="connsiteX4" fmla="*/ 0 w 591207"/>
                  <a:gd name="connsiteY4" fmla="*/ 197216 h 19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207" h="197216">
                    <a:moveTo>
                      <a:pt x="591207" y="197216"/>
                    </a:moveTo>
                    <a:cubicBezTo>
                      <a:pt x="556391" y="146635"/>
                      <a:pt x="521576" y="96054"/>
                      <a:pt x="472966" y="63209"/>
                    </a:cubicBezTo>
                    <a:cubicBezTo>
                      <a:pt x="424356" y="30364"/>
                      <a:pt x="367862" y="-2480"/>
                      <a:pt x="299545" y="147"/>
                    </a:cubicBezTo>
                    <a:cubicBezTo>
                      <a:pt x="231228" y="2774"/>
                      <a:pt x="112986" y="46129"/>
                      <a:pt x="63062" y="78974"/>
                    </a:cubicBezTo>
                    <a:cubicBezTo>
                      <a:pt x="13138" y="111819"/>
                      <a:pt x="6569" y="154517"/>
                      <a:pt x="0" y="197216"/>
                    </a:cubicBezTo>
                  </a:path>
                </a:pathLst>
              </a:custGeom>
              <a:noFill/>
              <a:ln w="6350"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ovéPole 110"/>
                  <p:cNvSpPr txBox="1"/>
                  <p:nvPr/>
                </p:nvSpPr>
                <p:spPr>
                  <a:xfrm>
                    <a:off x="7475025" y="5876364"/>
                    <a:ext cx="4093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oMath>
                      </m:oMathPara>
                    </a14:m>
                    <a:endParaRPr lang="cs-CZ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1" name="TextovéPole 1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5025" y="5876364"/>
                    <a:ext cx="409343" cy="369332"/>
                  </a:xfrm>
                  <a:prstGeom prst="rect">
                    <a:avLst/>
                  </a:prstGeom>
                  <a:blipFill rotWithShape="1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ovéPole 88"/>
              <p:cNvSpPr txBox="1"/>
              <p:nvPr/>
            </p:nvSpPr>
            <p:spPr>
              <a:xfrm>
                <a:off x="1584057" y="6024633"/>
                <a:ext cx="2915935" cy="57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0" dirty="0" smtClean="0"/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𝑢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cs-CZ" b="0" i="1" smtClean="0">
                                    <a:latin typeface="Cambria Math"/>
                                    <a:ea typeface="Cambria Math"/>
                                  </a:rPr>
                                  <m:t>𝜑</m:t>
                                </m:r>
                              </m:e>
                            </m:d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89" name="TextovéPol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057" y="6024633"/>
                <a:ext cx="2915935" cy="579839"/>
              </a:xfrm>
              <a:prstGeom prst="rect">
                <a:avLst/>
              </a:prstGeom>
              <a:blipFill rotWithShape="1">
                <a:blip r:embed="rId20"/>
                <a:stretch>
                  <a:fillRect l="-18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0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50" grpId="0"/>
      <p:bldP spid="51" grpId="0"/>
      <p:bldP spid="52" grpId="0"/>
      <p:bldP spid="53" grpId="0"/>
      <p:bldP spid="83" grpId="0"/>
      <p:bldP spid="84" grpId="0"/>
      <p:bldP spid="85" grpId="0"/>
      <p:bldP spid="86" grpId="0"/>
      <p:bldP spid="87" grpId="0"/>
      <p:bldP spid="88" grpId="0"/>
      <p:bldP spid="5" grpId="0" animBg="1"/>
      <p:bldP spid="90" grpId="0"/>
      <p:bldP spid="8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801" y="-14003"/>
            <a:ext cx="8229600" cy="1143000"/>
          </a:xfrm>
        </p:spPr>
        <p:txBody>
          <a:bodyPr/>
          <a:lstStyle/>
          <a:p>
            <a:r>
              <a:rPr lang="cs-CZ" dirty="0" smtClean="0"/>
              <a:t>Kmitočtový přenos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3074" y="1005755"/>
            <a:ext cx="8039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Kmitočnový</a:t>
            </a:r>
            <a:r>
              <a:rPr lang="cs-CZ" dirty="0" smtClean="0"/>
              <a:t> přenos je také:</a:t>
            </a:r>
          </a:p>
          <a:p>
            <a:r>
              <a:rPr lang="cs-CZ" dirty="0" smtClean="0"/>
              <a:t>podíl </a:t>
            </a:r>
            <a:r>
              <a:rPr lang="cs-CZ" dirty="0" err="1" smtClean="0"/>
              <a:t>Furierova</a:t>
            </a:r>
            <a:r>
              <a:rPr lang="cs-CZ" dirty="0" smtClean="0"/>
              <a:t> obrazu výstupní veličiny systému a </a:t>
            </a:r>
            <a:r>
              <a:rPr lang="cs-CZ" dirty="0" err="1" smtClean="0"/>
              <a:t>Furierova</a:t>
            </a:r>
            <a:r>
              <a:rPr lang="cs-CZ" dirty="0" smtClean="0"/>
              <a:t> obrazu vstupní veličiny </a:t>
            </a:r>
          </a:p>
          <a:p>
            <a:r>
              <a:rPr lang="cs-CZ" dirty="0" smtClean="0"/>
              <a:t>(při nulových počátečních podmínkách systému a vstupního signálu)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539552" y="2636912"/>
                <a:ext cx="1562735" cy="53354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cs-CZ" b="0" dirty="0" smtClean="0"/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𝑌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𝑈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636912"/>
                <a:ext cx="1562735" cy="53354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957269" y="2435138"/>
                <a:ext cx="1974771" cy="993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cs-CZ" sz="20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cs-CZ" sz="20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cs-CZ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000" b="0" i="1" smtClean="0">
                                  <a:latin typeface="Cambria Math"/>
                                </a:rPr>
                                <m:t>𝑓</m:t>
                              </m:r>
                              <m:r>
                                <a:rPr lang="cs-CZ" sz="20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sz="20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cs-CZ" sz="20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  <m:r>
                            <a:rPr lang="cs-CZ" sz="20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cs-CZ" sz="2000" b="0" i="1" smtClean="0">
                              <a:latin typeface="Cambria Math"/>
                            </a:rPr>
                            <m:t>&lt; ∞</m:t>
                          </m:r>
                        </m:e>
                      </m:nary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269" y="2435138"/>
                <a:ext cx="1974771" cy="9938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2196553" y="2113751"/>
            <a:ext cx="675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Aby funkce měla </a:t>
            </a:r>
            <a:r>
              <a:rPr lang="cs-CZ" dirty="0" err="1" smtClean="0"/>
              <a:t>Furierův</a:t>
            </a:r>
            <a:r>
              <a:rPr lang="cs-CZ" dirty="0" smtClean="0"/>
              <a:t> obraz, musí být absolutně </a:t>
            </a:r>
            <a:r>
              <a:rPr lang="cs-CZ" dirty="0" err="1" smtClean="0"/>
              <a:t>integrovatelná</a:t>
            </a:r>
            <a:r>
              <a:rPr lang="cs-CZ" dirty="0" smtClean="0"/>
              <a:t>, tj.: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ovéPole 53"/>
              <p:cNvSpPr txBox="1"/>
              <p:nvPr/>
            </p:nvSpPr>
            <p:spPr>
              <a:xfrm>
                <a:off x="624794" y="4089266"/>
                <a:ext cx="68129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 smtClean="0"/>
                  <a:t>Kmitočtový přenos systému získáme z </a:t>
                </a:r>
                <a:r>
                  <a:rPr lang="cs-CZ" sz="2000" dirty="0" err="1" smtClean="0"/>
                  <a:t>Laplaceovy</a:t>
                </a:r>
                <a:r>
                  <a:rPr lang="cs-CZ" sz="2000" dirty="0" smtClean="0"/>
                  <a:t> transformace </a:t>
                </a:r>
              </a:p>
              <a:p>
                <a:r>
                  <a:rPr lang="cs-CZ" sz="2000" dirty="0" smtClean="0"/>
                  <a:t>formální záměnou proměnných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𝑠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→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𝑗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cs-CZ" sz="2000" dirty="0" smtClean="0"/>
                  <a:t>:</a:t>
                </a:r>
              </a:p>
            </p:txBody>
          </p:sp>
        </mc:Choice>
        <mc:Fallback xmlns="">
          <p:sp>
            <p:nvSpPr>
              <p:cNvPr id="54" name="TextovéPol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4" y="4089266"/>
                <a:ext cx="6812955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894" t="-4310" b="-146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1431369" y="4942207"/>
                <a:ext cx="4186467" cy="545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0" dirty="0" smtClean="0"/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𝐻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d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|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sub>
                    </m:sSub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𝑗</m:t>
                                </m:r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𝑚</m:t>
                            </m:r>
                          </m:sup>
                        </m:sSup>
                        <m:r>
                          <a:rPr lang="cs-CZ" i="1">
                            <a:latin typeface="Cambria Math"/>
                          </a:rPr>
                          <m:t>+…+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i="1">
                            <a:latin typeface="Cambria Math"/>
                          </a:rPr>
                          <m:t>𝑗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latin typeface="Cambria Math"/>
                                  </a:rPr>
                                  <m:t>𝑗</m:t>
                                </m:r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  <m:r>
                          <a:rPr lang="cs-CZ" i="1">
                            <a:latin typeface="Cambria Math"/>
                          </a:rPr>
                          <m:t>+…+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i="1">
                            <a:latin typeface="Cambria Math"/>
                          </a:rPr>
                          <m:t>𝑗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69" y="4942207"/>
                <a:ext cx="4186467" cy="545983"/>
              </a:xfrm>
              <a:prstGeom prst="rect">
                <a:avLst/>
              </a:prstGeom>
              <a:blipFill rotWithShape="1">
                <a:blip r:embed="rId5"/>
                <a:stretch>
                  <a:fillRect l="-1310" b="-44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/>
              <p:cNvSpPr txBox="1"/>
              <p:nvPr/>
            </p:nvSpPr>
            <p:spPr>
              <a:xfrm>
                <a:off x="4778586" y="3346158"/>
                <a:ext cx="3160673" cy="547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0" dirty="0" smtClean="0"/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𝑌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𝑈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b="0" i="1" smtClean="0">
                                    <a:latin typeface="Cambria Math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𝑚</m:t>
                            </m:r>
                          </m:sup>
                        </m:sSup>
                        <m:r>
                          <a:rPr lang="cs-CZ" i="1">
                            <a:latin typeface="Cambria Math"/>
                          </a:rPr>
                          <m:t>+…+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b="0" i="1" smtClean="0">
                            <a:latin typeface="Cambria Math"/>
                          </a:rPr>
                          <m:t>𝑠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b="0" i="1" smtClean="0">
                                    <a:latin typeface="Cambria Math"/>
                                  </a:rPr>
                                  <m:t>𝑠</m:t>
                                </m:r>
                              </m:e>
                            </m:d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  <m:r>
                          <a:rPr lang="cs-CZ" i="1">
                            <a:latin typeface="Cambria Math"/>
                          </a:rPr>
                          <m:t>+…+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cs-CZ" b="0" i="1" smtClean="0">
                            <a:latin typeface="Cambria Math"/>
                          </a:rPr>
                          <m:t>𝑠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55" name="TextovéPol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586" y="3346158"/>
                <a:ext cx="3160673" cy="547329"/>
              </a:xfrm>
              <a:prstGeom prst="rect">
                <a:avLst/>
              </a:prstGeom>
              <a:blipFill rotWithShape="1">
                <a:blip r:embed="rId6"/>
                <a:stretch>
                  <a:fillRect l="-1737" b="-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ovéPole 10"/>
          <p:cNvSpPr txBox="1"/>
          <p:nvPr/>
        </p:nvSpPr>
        <p:spPr>
          <a:xfrm>
            <a:off x="457901" y="3501008"/>
            <a:ext cx="431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Obrazový přenos v </a:t>
            </a:r>
            <a:r>
              <a:rPr lang="cs-CZ" dirty="0" err="1" smtClean="0"/>
              <a:t>Laplaceově</a:t>
            </a:r>
            <a:r>
              <a:rPr lang="cs-CZ" dirty="0" smtClean="0"/>
              <a:t> transformaci: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3074" y="5703621"/>
            <a:ext cx="6269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Takže, když např. máme k dispozici kmitočtovou funkci,</a:t>
            </a:r>
          </a:p>
          <a:p>
            <a:r>
              <a:rPr lang="cs-CZ" dirty="0" smtClean="0"/>
              <a:t> můžeme její </a:t>
            </a:r>
            <a:r>
              <a:rPr lang="cs-CZ" dirty="0" err="1" smtClean="0"/>
              <a:t>Laplaceovou</a:t>
            </a:r>
            <a:r>
              <a:rPr lang="cs-CZ" dirty="0" smtClean="0"/>
              <a:t> transformací získat kmitočtový přenos: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6482282" y="5736358"/>
                <a:ext cx="2625527" cy="445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0" dirty="0" smtClean="0"/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𝑗𝑤</m:t>
                        </m:r>
                      </m:e>
                    </m:d>
                    <m:r>
                      <a:rPr lang="cs-CZ" b="0" i="1" smtClean="0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cs-CZ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cs-CZ" b="0" i="1" smtClean="0">
                            <a:latin typeface="Cambria Math"/>
                          </a:rPr>
                          <m:t>𝑔</m:t>
                        </m:r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cs-CZ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282" y="5736358"/>
                <a:ext cx="2625527" cy="445058"/>
              </a:xfrm>
              <a:prstGeom prst="rect">
                <a:avLst/>
              </a:prstGeom>
              <a:blipFill rotWithShape="1">
                <a:blip r:embed="rId7"/>
                <a:stretch>
                  <a:fillRect l="-1856" t="-115068" b="-1794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Amplitudo-fázová kmitočtová charakteristika ve fázové rovině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187624" y="1372672"/>
                <a:ext cx="5116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𝑗𝑄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𝑅𝑒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𝐺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𝐼𝑚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372672"/>
                <a:ext cx="5116336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199836" y="2132856"/>
                <a:ext cx="4680384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b="0" i="0" smtClean="0">
                          <a:latin typeface="Cambria Math"/>
                          <a:ea typeface="Cambria Math"/>
                        </a:rPr>
                        <m:t>A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d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𝐼𝑚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836" y="2132856"/>
                <a:ext cx="4680384" cy="380810"/>
              </a:xfrm>
              <a:prstGeom prst="rect">
                <a:avLst/>
              </a:prstGeom>
              <a:blipFill rotWithShape="1"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115616" y="2713222"/>
                <a:ext cx="4160947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b="0" i="0" smtClean="0">
                          <a:latin typeface="Cambria Math"/>
                          <a:ea typeface="Cambria Math"/>
                        </a:rPr>
                        <m:t>A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𝑚𝑜𝑑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𝐺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713222"/>
                <a:ext cx="4160947" cy="427746"/>
              </a:xfrm>
              <a:prstGeom prst="rect">
                <a:avLst/>
              </a:prstGeom>
              <a:blipFill rotWithShape="1"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115616" y="3429000"/>
                <a:ext cx="3550716" cy="66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𝑎𝑟𝑔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𝐺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𝑎𝑟𝑐𝑡𝑔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429000"/>
                <a:ext cx="3550716" cy="6690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Skupina 42"/>
          <p:cNvGrpSpPr/>
          <p:nvPr/>
        </p:nvGrpSpPr>
        <p:grpSpPr>
          <a:xfrm>
            <a:off x="6012160" y="2276872"/>
            <a:ext cx="3168352" cy="3096344"/>
            <a:chOff x="6012160" y="2276872"/>
            <a:chExt cx="3168352" cy="3096344"/>
          </a:xfrm>
        </p:grpSpPr>
        <p:cxnSp>
          <p:nvCxnSpPr>
            <p:cNvPr id="9" name="Přímá spojnice se šipkou 8"/>
            <p:cNvCxnSpPr/>
            <p:nvPr/>
          </p:nvCxnSpPr>
          <p:spPr>
            <a:xfrm flipH="1" flipV="1">
              <a:off x="6443663" y="2323262"/>
              <a:ext cx="545" cy="3049954"/>
            </a:xfrm>
            <a:prstGeom prst="straightConnector1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6012160" y="3429000"/>
              <a:ext cx="2880320" cy="0"/>
            </a:xfrm>
            <a:prstGeom prst="line">
              <a:avLst/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6214530" y="33477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tx2"/>
                  </a:solidFill>
                </a:rPr>
                <a:t>0</a:t>
              </a:r>
              <a:endParaRPr lang="cs-CZ" dirty="0">
                <a:solidFill>
                  <a:schemeClr val="tx2"/>
                </a:solidFill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6084168" y="2276872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solidFill>
                    <a:schemeClr val="tx2"/>
                  </a:solidFill>
                </a:rPr>
                <a:t>I</a:t>
              </a:r>
              <a:r>
                <a:rPr lang="cs-CZ" dirty="0" err="1" smtClean="0">
                  <a:solidFill>
                    <a:schemeClr val="tx2"/>
                  </a:solidFill>
                </a:rPr>
                <a:t>m</a:t>
              </a:r>
              <a:endParaRPr lang="cs-CZ" dirty="0">
                <a:solidFill>
                  <a:schemeClr val="tx2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623430" y="3356992"/>
              <a:ext cx="55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tx2"/>
                  </a:solidFill>
                </a:rPr>
                <a:t>Re</a:t>
              </a:r>
              <a:endParaRPr lang="cs-CZ" dirty="0">
                <a:solidFill>
                  <a:schemeClr val="tx2"/>
                </a:solidFill>
              </a:endParaRPr>
            </a:p>
          </p:txBody>
        </p:sp>
        <p:cxnSp>
          <p:nvCxnSpPr>
            <p:cNvPr id="16" name="Přímá spojnice se šipkou 15"/>
            <p:cNvCxnSpPr/>
            <p:nvPr/>
          </p:nvCxnSpPr>
          <p:spPr>
            <a:xfrm>
              <a:off x="6444208" y="3429000"/>
              <a:ext cx="1728192" cy="86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Volný tvar 19"/>
            <p:cNvSpPr/>
            <p:nvPr/>
          </p:nvSpPr>
          <p:spPr>
            <a:xfrm>
              <a:off x="6802821" y="3421117"/>
              <a:ext cx="63106" cy="197069"/>
            </a:xfrm>
            <a:custGeom>
              <a:avLst/>
              <a:gdLst>
                <a:gd name="connsiteX0" fmla="*/ 7882 w 63106"/>
                <a:gd name="connsiteY0" fmla="*/ 0 h 197069"/>
                <a:gd name="connsiteX1" fmla="*/ 63062 w 63106"/>
                <a:gd name="connsiteY1" fmla="*/ 118242 h 197069"/>
                <a:gd name="connsiteX2" fmla="*/ 0 w 63106"/>
                <a:gd name="connsiteY2" fmla="*/ 197069 h 19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106" h="197069">
                  <a:moveTo>
                    <a:pt x="7882" y="0"/>
                  </a:moveTo>
                  <a:cubicBezTo>
                    <a:pt x="36129" y="42698"/>
                    <a:pt x="64376" y="85397"/>
                    <a:pt x="63062" y="118242"/>
                  </a:cubicBezTo>
                  <a:cubicBezTo>
                    <a:pt x="61748" y="151087"/>
                    <a:pt x="0" y="197069"/>
                    <a:pt x="0" y="197069"/>
                  </a:cubicBezTo>
                </a:path>
              </a:pathLst>
            </a:custGeom>
            <a:noFill/>
            <a:ln w="6350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vál 22"/>
            <p:cNvSpPr/>
            <p:nvPr/>
          </p:nvSpPr>
          <p:spPr>
            <a:xfrm>
              <a:off x="7579323" y="3429000"/>
              <a:ext cx="814860" cy="1381402"/>
            </a:xfrm>
            <a:custGeom>
              <a:avLst/>
              <a:gdLst>
                <a:gd name="connsiteX0" fmla="*/ 0 w 3672408"/>
                <a:gd name="connsiteY0" fmla="*/ 1731395 h 3462789"/>
                <a:gd name="connsiteX1" fmla="*/ 1836204 w 3672408"/>
                <a:gd name="connsiteY1" fmla="*/ 0 h 3462789"/>
                <a:gd name="connsiteX2" fmla="*/ 3672408 w 3672408"/>
                <a:gd name="connsiteY2" fmla="*/ 1731395 h 3462789"/>
                <a:gd name="connsiteX3" fmla="*/ 1836204 w 3672408"/>
                <a:gd name="connsiteY3" fmla="*/ 3462790 h 3462789"/>
                <a:gd name="connsiteX4" fmla="*/ 0 w 3672408"/>
                <a:gd name="connsiteY4" fmla="*/ 1731395 h 3462789"/>
                <a:gd name="connsiteX0" fmla="*/ 0 w 1836204"/>
                <a:gd name="connsiteY0" fmla="*/ 3510919 h 3559048"/>
                <a:gd name="connsiteX1" fmla="*/ 0 w 1836204"/>
                <a:gd name="connsiteY1" fmla="*/ 48129 h 3559048"/>
                <a:gd name="connsiteX2" fmla="*/ 1836204 w 1836204"/>
                <a:gd name="connsiteY2" fmla="*/ 1779524 h 3559048"/>
                <a:gd name="connsiteX3" fmla="*/ 0 w 1836204"/>
                <a:gd name="connsiteY3" fmla="*/ 3510919 h 3559048"/>
                <a:gd name="connsiteX0" fmla="*/ 0 w 1836204"/>
                <a:gd name="connsiteY0" fmla="*/ 48129 h 3626172"/>
                <a:gd name="connsiteX1" fmla="*/ 1836204 w 1836204"/>
                <a:gd name="connsiteY1" fmla="*/ 1779524 h 3626172"/>
                <a:gd name="connsiteX2" fmla="*/ 91440 w 1836204"/>
                <a:gd name="connsiteY2" fmla="*/ 3602359 h 3626172"/>
                <a:gd name="connsiteX0" fmla="*/ 0 w 1836204"/>
                <a:gd name="connsiteY0" fmla="*/ 48129 h 3734602"/>
                <a:gd name="connsiteX1" fmla="*/ 1836204 w 1836204"/>
                <a:gd name="connsiteY1" fmla="*/ 1779524 h 3734602"/>
                <a:gd name="connsiteX2" fmla="*/ 36261 w 1836204"/>
                <a:gd name="connsiteY2" fmla="*/ 3712718 h 3734602"/>
                <a:gd name="connsiteX0" fmla="*/ 0 w 1836204"/>
                <a:gd name="connsiteY0" fmla="*/ 48129 h 3712718"/>
                <a:gd name="connsiteX1" fmla="*/ 1836204 w 1836204"/>
                <a:gd name="connsiteY1" fmla="*/ 1779524 h 3712718"/>
                <a:gd name="connsiteX2" fmla="*/ 36261 w 1836204"/>
                <a:gd name="connsiteY2" fmla="*/ 3712718 h 3712718"/>
                <a:gd name="connsiteX0" fmla="*/ 1799943 w 1799943"/>
                <a:gd name="connsiteY0" fmla="*/ 0 h 1933194"/>
                <a:gd name="connsiteX1" fmla="*/ 0 w 1799943"/>
                <a:gd name="connsiteY1" fmla="*/ 1933194 h 1933194"/>
                <a:gd name="connsiteX0" fmla="*/ 1807826 w 1807826"/>
                <a:gd name="connsiteY0" fmla="*/ 0 h 1554822"/>
                <a:gd name="connsiteX1" fmla="*/ 0 w 1807826"/>
                <a:gd name="connsiteY1" fmla="*/ 1554822 h 1554822"/>
                <a:gd name="connsiteX0" fmla="*/ 1768412 w 1768412"/>
                <a:gd name="connsiteY0" fmla="*/ 0 h 1799188"/>
                <a:gd name="connsiteX1" fmla="*/ 0 w 1768412"/>
                <a:gd name="connsiteY1" fmla="*/ 1799188 h 1799188"/>
                <a:gd name="connsiteX0" fmla="*/ 1768412 w 1768412"/>
                <a:gd name="connsiteY0" fmla="*/ 0 h 1799188"/>
                <a:gd name="connsiteX1" fmla="*/ 0 w 1768412"/>
                <a:gd name="connsiteY1" fmla="*/ 1799188 h 1799188"/>
                <a:gd name="connsiteX0" fmla="*/ 1768412 w 1770263"/>
                <a:gd name="connsiteY0" fmla="*/ 0 h 1799188"/>
                <a:gd name="connsiteX1" fmla="*/ 0 w 1770263"/>
                <a:gd name="connsiteY1" fmla="*/ 1799188 h 1799188"/>
                <a:gd name="connsiteX0" fmla="*/ 1709062 w 1711059"/>
                <a:gd name="connsiteY0" fmla="*/ 0 h 1814953"/>
                <a:gd name="connsiteX1" fmla="*/ 0 w 1711059"/>
                <a:gd name="connsiteY1" fmla="*/ 1814953 h 1814953"/>
                <a:gd name="connsiteX0" fmla="*/ 1709062 w 1711661"/>
                <a:gd name="connsiteY0" fmla="*/ 0 h 1814953"/>
                <a:gd name="connsiteX1" fmla="*/ 0 w 1711661"/>
                <a:gd name="connsiteY1" fmla="*/ 1814953 h 1814953"/>
                <a:gd name="connsiteX0" fmla="*/ 522072 w 739695"/>
                <a:gd name="connsiteY0" fmla="*/ 0 h 1531174"/>
                <a:gd name="connsiteX1" fmla="*/ 0 w 739695"/>
                <a:gd name="connsiteY1" fmla="*/ 1531174 h 1531174"/>
                <a:gd name="connsiteX0" fmla="*/ 522072 w 526857"/>
                <a:gd name="connsiteY0" fmla="*/ 0 h 1531174"/>
                <a:gd name="connsiteX1" fmla="*/ 0 w 526857"/>
                <a:gd name="connsiteY1" fmla="*/ 1531174 h 1531174"/>
                <a:gd name="connsiteX0" fmla="*/ 722376 w 725302"/>
                <a:gd name="connsiteY0" fmla="*/ 0 h 1491760"/>
                <a:gd name="connsiteX1" fmla="*/ 0 w 725302"/>
                <a:gd name="connsiteY1" fmla="*/ 1491760 h 1491760"/>
                <a:gd name="connsiteX0" fmla="*/ 722376 w 726092"/>
                <a:gd name="connsiteY0" fmla="*/ 0 h 1491760"/>
                <a:gd name="connsiteX1" fmla="*/ 0 w 726092"/>
                <a:gd name="connsiteY1" fmla="*/ 1491760 h 1491760"/>
                <a:gd name="connsiteX0" fmla="*/ 722376 w 752789"/>
                <a:gd name="connsiteY0" fmla="*/ 0 h 1491760"/>
                <a:gd name="connsiteX1" fmla="*/ 0 w 752789"/>
                <a:gd name="connsiteY1" fmla="*/ 1491760 h 1491760"/>
                <a:gd name="connsiteX0" fmla="*/ 625933 w 661869"/>
                <a:gd name="connsiteY0" fmla="*/ 0 h 1405050"/>
                <a:gd name="connsiteX1" fmla="*/ 0 w 661869"/>
                <a:gd name="connsiteY1" fmla="*/ 1405050 h 1405050"/>
                <a:gd name="connsiteX0" fmla="*/ 625933 w 662343"/>
                <a:gd name="connsiteY0" fmla="*/ 0 h 1405050"/>
                <a:gd name="connsiteX1" fmla="*/ 0 w 662343"/>
                <a:gd name="connsiteY1" fmla="*/ 1405050 h 1405050"/>
                <a:gd name="connsiteX0" fmla="*/ 766887 w 795571"/>
                <a:gd name="connsiteY0" fmla="*/ 0 h 1381402"/>
                <a:gd name="connsiteX1" fmla="*/ 0 w 795571"/>
                <a:gd name="connsiteY1" fmla="*/ 1381402 h 1381402"/>
                <a:gd name="connsiteX0" fmla="*/ 766887 w 766887"/>
                <a:gd name="connsiteY0" fmla="*/ 0 h 1381402"/>
                <a:gd name="connsiteX1" fmla="*/ 0 w 766887"/>
                <a:gd name="connsiteY1" fmla="*/ 1381402 h 138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6887" h="1381402">
                  <a:moveTo>
                    <a:pt x="766887" y="0"/>
                  </a:moveTo>
                  <a:cubicBezTo>
                    <a:pt x="752050" y="767036"/>
                    <a:pt x="412159" y="1200155"/>
                    <a:pt x="0" y="1381402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nice 26"/>
            <p:cNvCxnSpPr/>
            <p:nvPr/>
          </p:nvCxnSpPr>
          <p:spPr>
            <a:xfrm flipV="1">
              <a:off x="8172400" y="3429000"/>
              <a:ext cx="0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flipH="1">
              <a:off x="6443664" y="4293096"/>
              <a:ext cx="24488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>
              <a:off x="8532440" y="3421117"/>
              <a:ext cx="0" cy="871979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>
              <a:off x="6443663" y="4581128"/>
              <a:ext cx="1728737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ovéPole 37"/>
                <p:cNvSpPr txBox="1"/>
                <p:nvPr/>
              </p:nvSpPr>
              <p:spPr>
                <a:xfrm>
                  <a:off x="6804248" y="3339817"/>
                  <a:ext cx="7504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38" name="TextovéPole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4248" y="3339817"/>
                  <a:ext cx="750457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7317" b="-1333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ovéPole 38"/>
                <p:cNvSpPr txBox="1"/>
                <p:nvPr/>
              </p:nvSpPr>
              <p:spPr>
                <a:xfrm rot="1529704">
                  <a:off x="7351252" y="3716545"/>
                  <a:ext cx="7504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𝐺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39" name="TextovéPole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529704">
                  <a:off x="7351252" y="3716545"/>
                  <a:ext cx="750457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18705" b="-1944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ovéPole 39"/>
                <p:cNvSpPr txBox="1"/>
                <p:nvPr/>
              </p:nvSpPr>
              <p:spPr>
                <a:xfrm>
                  <a:off x="6834374" y="4240714"/>
                  <a:ext cx="7504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0" i="1" smtClean="0">
                            <a:latin typeface="Cambria Math"/>
                          </a:rPr>
                          <m:t>𝑃</m:t>
                        </m:r>
                        <m:r>
                          <a:rPr lang="cs-CZ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cs-CZ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0" name="TextovéPole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4374" y="4240714"/>
                  <a:ext cx="750457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5691" b="-1333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ovéPole 40"/>
                <p:cNvSpPr txBox="1"/>
                <p:nvPr/>
              </p:nvSpPr>
              <p:spPr>
                <a:xfrm rot="5400000">
                  <a:off x="8212410" y="3901058"/>
                  <a:ext cx="9908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0" dirty="0" smtClean="0"/>
                    <a:t>Q</a:t>
                  </a:r>
                  <a14:m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)</m:t>
                      </m:r>
                    </m:oMath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1" name="TextovéPol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212410" y="3901058"/>
                  <a:ext cx="990808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24590" t="-5556" r="-819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ovéPole 41"/>
                <p:cNvSpPr txBox="1"/>
                <p:nvPr/>
              </p:nvSpPr>
              <p:spPr>
                <a:xfrm>
                  <a:off x="7657466" y="3140968"/>
                  <a:ext cx="9469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2" name="TextovéPol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7466" y="3140968"/>
                  <a:ext cx="946982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90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691680" y="2780928"/>
                <a:ext cx="5364596" cy="67839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780928"/>
                <a:ext cx="5364596" cy="67839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2555776" y="1980828"/>
                <a:ext cx="3497396" cy="6481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980828"/>
                <a:ext cx="3497396" cy="6481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Šipka doprava 6"/>
          <p:cNvSpPr/>
          <p:nvPr/>
        </p:nvSpPr>
        <p:spPr>
          <a:xfrm>
            <a:off x="3275856" y="460993"/>
            <a:ext cx="1368152" cy="82344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</a:t>
            </a:r>
            <a:r>
              <a:rPr lang="cs-CZ" baseline="-25000" dirty="0" err="1" smtClean="0"/>
              <a:t>ao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644008" y="332656"/>
            <a:ext cx="1224136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5868144" y="481318"/>
            <a:ext cx="1368152" cy="82344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</a:t>
            </a:r>
            <a:r>
              <a:rPr lang="cs-CZ" baseline="-25000" dirty="0"/>
              <a:t>A</a:t>
            </a:r>
            <a:endParaRPr lang="cs-CZ" dirty="0"/>
          </a:p>
        </p:txBody>
      </p:sp>
      <p:pic>
        <p:nvPicPr>
          <p:cNvPr id="10" name="Picture 2" descr="C:\Users\Jirka\AppData\Local\Microsoft\Windows\Temporary Internet Files\Content.IE5\S85FSFA8\MC90028710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90" y="433463"/>
            <a:ext cx="724463" cy="8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1622176" y="3861048"/>
                <a:ext cx="5364596" cy="6790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𝑅𝐶𝑗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76" y="3861048"/>
                <a:ext cx="5364596" cy="6790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37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65"/>
          <p:cNvSpPr txBox="1">
            <a:spLocks noChangeArrowheads="1"/>
          </p:cNvSpPr>
          <p:nvPr/>
        </p:nvSpPr>
        <p:spPr bwMode="auto">
          <a:xfrm>
            <a:off x="3759200" y="4054475"/>
            <a:ext cx="12969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Pružný vak</a:t>
            </a:r>
          </a:p>
        </p:txBody>
      </p:sp>
      <p:sp>
        <p:nvSpPr>
          <p:cNvPr id="5123" name="TextovéPole 63"/>
          <p:cNvSpPr txBox="1">
            <a:spLocks noChangeArrowheads="1"/>
          </p:cNvSpPr>
          <p:nvPr/>
        </p:nvSpPr>
        <p:spPr bwMode="auto">
          <a:xfrm>
            <a:off x="3830638" y="3046413"/>
            <a:ext cx="1295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Odpor</a:t>
            </a:r>
          </a:p>
        </p:txBody>
      </p:sp>
      <p:sp>
        <p:nvSpPr>
          <p:cNvPr id="5124" name="TextovéPole 64"/>
          <p:cNvSpPr txBox="1">
            <a:spLocks noChangeArrowheads="1"/>
          </p:cNvSpPr>
          <p:nvPr/>
        </p:nvSpPr>
        <p:spPr bwMode="auto">
          <a:xfrm>
            <a:off x="3770313" y="2038350"/>
            <a:ext cx="12954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Setrvačnost</a:t>
            </a:r>
          </a:p>
        </p:txBody>
      </p:sp>
      <p:sp>
        <p:nvSpPr>
          <p:cNvPr id="5125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altLang="cs-CZ" sz="3600" dirty="0" smtClean="0"/>
              <a:t>Nejjednodušší model mechaniky dýchání</a:t>
            </a:r>
          </a:p>
        </p:txBody>
      </p:sp>
      <p:sp>
        <p:nvSpPr>
          <p:cNvPr id="5126" name="TextovéPole 2"/>
          <p:cNvSpPr txBox="1">
            <a:spLocks noChangeArrowheads="1"/>
          </p:cNvSpPr>
          <p:nvPr/>
        </p:nvSpPr>
        <p:spPr bwMode="auto">
          <a:xfrm>
            <a:off x="395288" y="957263"/>
            <a:ext cx="14065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Ventilátor</a:t>
            </a:r>
          </a:p>
          <a:p>
            <a:r>
              <a:rPr lang="cs-CZ" altLang="cs-CZ"/>
              <a:t>- zdroj tlaku</a:t>
            </a:r>
          </a:p>
        </p:txBody>
      </p:sp>
      <p:grpSp>
        <p:nvGrpSpPr>
          <p:cNvPr id="5127" name="Skupina 5"/>
          <p:cNvGrpSpPr>
            <a:grpSpLocks/>
          </p:cNvGrpSpPr>
          <p:nvPr/>
        </p:nvGrpSpPr>
        <p:grpSpPr bwMode="auto">
          <a:xfrm>
            <a:off x="1547813" y="596900"/>
            <a:ext cx="1152525" cy="1152525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3968" y="1650621"/>
              <a:ext cx="801411" cy="23169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225" y="1419225"/>
            <a:ext cx="1100138" cy="3063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1544" y="2513807"/>
            <a:ext cx="454025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3830638" y="3044825"/>
            <a:ext cx="15335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 </a:t>
            </a:r>
            <a:r>
              <a:rPr lang="cs-CZ" altLang="cs-CZ" b="1" i="1"/>
              <a:t>R</a:t>
            </a:r>
            <a:r>
              <a:rPr lang="cs-CZ" altLang="cs-CZ"/>
              <a:t>- Rezistance</a:t>
            </a:r>
          </a:p>
        </p:txBody>
      </p:sp>
      <p:grpSp>
        <p:nvGrpSpPr>
          <p:cNvPr id="5131" name="Skupina 21"/>
          <p:cNvGrpSpPr>
            <a:grpSpLocks/>
          </p:cNvGrpSpPr>
          <p:nvPr/>
        </p:nvGrpSpPr>
        <p:grpSpPr bwMode="auto">
          <a:xfrm rot="5212815">
            <a:off x="3344069" y="2001044"/>
            <a:ext cx="565150" cy="366712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28359" y="1833101"/>
              <a:ext cx="1700330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770313" y="2036763"/>
            <a:ext cx="17383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b="1" i="1"/>
              <a:t>L</a:t>
            </a:r>
            <a:r>
              <a:rPr lang="cs-CZ" altLang="cs-CZ"/>
              <a:t> - Inertance</a:t>
            </a:r>
          </a:p>
        </p:txBody>
      </p:sp>
      <p:grpSp>
        <p:nvGrpSpPr>
          <p:cNvPr id="5133" name="Skupina 17"/>
          <p:cNvGrpSpPr>
            <a:grpSpLocks/>
          </p:cNvGrpSpPr>
          <p:nvPr/>
        </p:nvGrpSpPr>
        <p:grpSpPr bwMode="auto">
          <a:xfrm rot="5212815">
            <a:off x="3433763" y="3009900"/>
            <a:ext cx="566737" cy="366713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58" y="1766592"/>
              <a:ext cx="170034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28360" y="1833101"/>
              <a:ext cx="1700343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5134" name="Skupina 30"/>
          <p:cNvGrpSpPr>
            <a:grpSpLocks/>
          </p:cNvGrpSpPr>
          <p:nvPr/>
        </p:nvGrpSpPr>
        <p:grpSpPr bwMode="auto">
          <a:xfrm rot="5400000">
            <a:off x="3107532" y="3740944"/>
            <a:ext cx="738187" cy="606425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047" y="3602815"/>
              <a:ext cx="55977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289" y="3724932"/>
              <a:ext cx="55818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3384" y="3358578"/>
              <a:ext cx="0" cy="245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7655" y="3718588"/>
              <a:ext cx="0" cy="24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3759200" y="4052888"/>
            <a:ext cx="16049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b="1" i="1"/>
              <a:t>C</a:t>
            </a:r>
            <a:r>
              <a:rPr lang="cs-CZ" altLang="cs-CZ"/>
              <a:t> - Kapacitance</a:t>
            </a:r>
          </a:p>
        </p:txBody>
      </p:sp>
      <p:grpSp>
        <p:nvGrpSpPr>
          <p:cNvPr id="5136" name="Skupina 37"/>
          <p:cNvGrpSpPr>
            <a:grpSpLocks/>
          </p:cNvGrpSpPr>
          <p:nvPr/>
        </p:nvGrpSpPr>
        <p:grpSpPr bwMode="auto">
          <a:xfrm>
            <a:off x="1017588" y="4064000"/>
            <a:ext cx="736600" cy="604838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238" y="3603460"/>
              <a:ext cx="559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4166" y="3356992"/>
              <a:ext cx="0" cy="246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767" y="3682965"/>
              <a:ext cx="3814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6567" y="3762471"/>
              <a:ext cx="2606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026" y="3849927"/>
              <a:ext cx="1017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37" name="TextovéPole 46"/>
          <p:cNvSpPr txBox="1">
            <a:spLocks noChangeArrowheads="1"/>
          </p:cNvSpPr>
          <p:nvPr/>
        </p:nvSpPr>
        <p:spPr bwMode="auto">
          <a:xfrm>
            <a:off x="638175" y="4673600"/>
            <a:ext cx="1497013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/>
              <a:t>Vnější </a:t>
            </a:r>
          </a:p>
          <a:p>
            <a:pPr algn="ctr"/>
            <a:r>
              <a:rPr lang="cs-CZ" altLang="cs-CZ"/>
              <a:t>atmosferický </a:t>
            </a:r>
          </a:p>
          <a:p>
            <a:pPr algn="ctr"/>
            <a:r>
              <a:rPr lang="cs-CZ" altLang="cs-CZ"/>
              <a:t>tlak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 rot="2375866">
            <a:off x="2881313" y="1381125"/>
            <a:ext cx="58578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P</a:t>
            </a:r>
            <a:r>
              <a:rPr lang="cs-CZ" altLang="cs-CZ" sz="1600" b="1" i="1" baseline="-25000"/>
              <a:t>ao</a:t>
            </a:r>
          </a:p>
        </p:txBody>
      </p:sp>
      <p:sp>
        <p:nvSpPr>
          <p:cNvPr id="41" name="TextovéPole 40"/>
          <p:cNvSpPr txBox="1">
            <a:spLocks noChangeArrowheads="1"/>
          </p:cNvSpPr>
          <p:nvPr/>
        </p:nvSpPr>
        <p:spPr bwMode="auto">
          <a:xfrm>
            <a:off x="1017588" y="3906838"/>
            <a:ext cx="7366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   P</a:t>
            </a:r>
            <a:r>
              <a:rPr lang="cs-CZ" altLang="cs-CZ" sz="1600" b="1" i="1" baseline="-25000"/>
              <a:t>o</a:t>
            </a:r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4819" y="2761457"/>
            <a:ext cx="2378075" cy="19843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0152" y="1891374"/>
            <a:ext cx="1361976" cy="618246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 rot="2470850">
            <a:off x="2836863" y="1122363"/>
            <a:ext cx="1163637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Q </a:t>
            </a:r>
            <a:r>
              <a:rPr lang="cs-CZ" altLang="cs-CZ" sz="1600" i="1"/>
              <a:t>- Průtok</a:t>
            </a:r>
            <a:endParaRPr lang="cs-CZ" altLang="cs-CZ" sz="1600" b="1" i="1" baseline="-25000"/>
          </a:p>
        </p:txBody>
      </p:sp>
      <p:sp>
        <p:nvSpPr>
          <p:cNvPr id="50" name="TextovéPole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23867" y="2972946"/>
            <a:ext cx="1229567" cy="369332"/>
          </a:xfrm>
          <a:prstGeom prst="rect">
            <a:avLst/>
          </a:prstGeom>
          <a:blipFill rotWithShape="1">
            <a:blip r:embed="rId4" cstate="print"/>
            <a:stretch>
              <a:fillRect b="-1000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1" name="TextovéPole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36637" y="4708089"/>
            <a:ext cx="1768882" cy="818879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3779838" y="3570288"/>
            <a:ext cx="58578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P</a:t>
            </a:r>
            <a:r>
              <a:rPr lang="cs-CZ" altLang="cs-CZ" sz="1600" b="1" i="1" baseline="-25000"/>
              <a:t>A</a:t>
            </a:r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482" y="3618706"/>
            <a:ext cx="577850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5" name="TextovéPole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51720" y="3668620"/>
            <a:ext cx="720080" cy="369332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8" name="Obousměrná vodorovná šipka 47"/>
          <p:cNvSpPr/>
          <p:nvPr/>
        </p:nvSpPr>
        <p:spPr>
          <a:xfrm rot="10800000">
            <a:off x="1511300" y="3957638"/>
            <a:ext cx="1692275" cy="200025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4" name="Obrázek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92300"/>
            <a:ext cx="762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9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37" grpId="0" animBg="1"/>
      <p:bldP spid="7" grpId="0" animBg="1"/>
      <p:bldP spid="41" grpId="0" animBg="1"/>
      <p:bldP spid="43" grpId="0" animBg="1"/>
      <p:bldP spid="5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1"/>
          <a:stretch/>
        </p:blipFill>
        <p:spPr bwMode="auto">
          <a:xfrm>
            <a:off x="1619672" y="980727"/>
            <a:ext cx="5857875" cy="57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763688" y="188640"/>
                <a:ext cx="5364596" cy="6790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𝑅𝐶𝑗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88640"/>
                <a:ext cx="5364596" cy="6790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4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54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Nejjednodušší model mechaniky dýchání</a:t>
            </a:r>
            <a:endParaRPr lang="cs-CZ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5292080" y="880132"/>
                <a:ext cx="1872208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880132"/>
                <a:ext cx="1872208" cy="67666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Přímá spojnice se šipkou 4"/>
          <p:cNvCxnSpPr/>
          <p:nvPr/>
        </p:nvCxnSpPr>
        <p:spPr>
          <a:xfrm>
            <a:off x="3995936" y="1254747"/>
            <a:ext cx="1296144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288" y="1262816"/>
            <a:ext cx="1296144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3986419" y="885071"/>
                <a:ext cx="553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419" y="885071"/>
                <a:ext cx="553613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7812360" y="872059"/>
                <a:ext cx="467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872059"/>
                <a:ext cx="467372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ovéPole 15"/>
          <p:cNvSpPr txBox="1"/>
          <p:nvPr/>
        </p:nvSpPr>
        <p:spPr>
          <a:xfrm>
            <a:off x="3399443" y="5343081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Pružný vak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470430" y="4334969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409920" y="332685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Setrvačnost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5495" y="2245927"/>
            <a:ext cx="1406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Ventilátor</a:t>
            </a:r>
          </a:p>
          <a:p>
            <a:r>
              <a:rPr lang="cs-CZ" dirty="0" smtClean="0"/>
              <a:t>- zdroj tlaku</a:t>
            </a:r>
            <a:endParaRPr lang="cs-CZ" dirty="0"/>
          </a:p>
        </p:txBody>
      </p:sp>
      <p:grpSp>
        <p:nvGrpSpPr>
          <p:cNvPr id="20" name="Skupina 19"/>
          <p:cNvGrpSpPr/>
          <p:nvPr/>
        </p:nvGrpSpPr>
        <p:grpSpPr>
          <a:xfrm>
            <a:off x="1187624" y="1885887"/>
            <a:ext cx="1152128" cy="1152128"/>
            <a:chOff x="1547664" y="1196752"/>
            <a:chExt cx="1152128" cy="1152128"/>
          </a:xfrm>
        </p:grpSpPr>
        <p:sp>
          <p:nvSpPr>
            <p:cNvPr id="21" name="Ovál 20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754731" y="1650975"/>
              <a:ext cx="801045" cy="23123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ousměrná vodorovná šipka 22"/>
          <p:cNvSpPr/>
          <p:nvPr/>
        </p:nvSpPr>
        <p:spPr>
          <a:xfrm rot="2448776">
            <a:off x="2202104" y="2708045"/>
            <a:ext cx="1100296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ousměrná vodorovná šipka 23"/>
          <p:cNvSpPr/>
          <p:nvPr/>
        </p:nvSpPr>
        <p:spPr>
          <a:xfrm rot="5249653">
            <a:off x="3101472" y="3803066"/>
            <a:ext cx="455165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3470430" y="4334159"/>
            <a:ext cx="1533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b="1" i="1" dirty="0" smtClean="0"/>
              <a:t>R</a:t>
            </a:r>
            <a:r>
              <a:rPr lang="cs-CZ" dirty="0" smtClean="0"/>
              <a:t>- </a:t>
            </a:r>
            <a:r>
              <a:rPr lang="cs-CZ" dirty="0" err="1" smtClean="0"/>
              <a:t>Rezistance</a:t>
            </a:r>
            <a:endParaRPr lang="cs-CZ" dirty="0"/>
          </a:p>
        </p:txBody>
      </p:sp>
      <p:grpSp>
        <p:nvGrpSpPr>
          <p:cNvPr id="26" name="Skupina 25"/>
          <p:cNvGrpSpPr/>
          <p:nvPr/>
        </p:nvGrpSpPr>
        <p:grpSpPr>
          <a:xfrm rot="5212815">
            <a:off x="2985034" y="3290519"/>
            <a:ext cx="564141" cy="366264"/>
            <a:chOff x="6132868" y="1766592"/>
            <a:chExt cx="1700330" cy="366264"/>
          </a:xfrm>
        </p:grpSpPr>
        <p:sp>
          <p:nvSpPr>
            <p:cNvPr id="27" name="Obdélník 26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6132868" y="1831943"/>
              <a:ext cx="1700330" cy="228905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9" name="TextovéPole 28"/>
          <p:cNvSpPr txBox="1"/>
          <p:nvPr/>
        </p:nvSpPr>
        <p:spPr>
          <a:xfrm>
            <a:off x="3409920" y="3326047"/>
            <a:ext cx="1738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L</a:t>
            </a:r>
            <a:r>
              <a:rPr lang="cs-CZ" dirty="0" smtClean="0"/>
              <a:t> - </a:t>
            </a:r>
            <a:r>
              <a:rPr lang="cs-CZ" dirty="0" err="1" smtClean="0"/>
              <a:t>Inertance</a:t>
            </a:r>
            <a:endParaRPr lang="cs-CZ" dirty="0"/>
          </a:p>
        </p:txBody>
      </p:sp>
      <p:grpSp>
        <p:nvGrpSpPr>
          <p:cNvPr id="30" name="Skupina 29"/>
          <p:cNvGrpSpPr/>
          <p:nvPr/>
        </p:nvGrpSpPr>
        <p:grpSpPr>
          <a:xfrm rot="5212815">
            <a:off x="3074427" y="4299716"/>
            <a:ext cx="566315" cy="366264"/>
            <a:chOff x="6132858" y="1766592"/>
            <a:chExt cx="1700340" cy="366264"/>
          </a:xfrm>
        </p:grpSpPr>
        <p:sp>
          <p:nvSpPr>
            <p:cNvPr id="31" name="Obdélník 30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6132858" y="1832241"/>
              <a:ext cx="1700340" cy="2286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3" name="Skupina 32"/>
          <p:cNvGrpSpPr/>
          <p:nvPr/>
        </p:nvGrpSpPr>
        <p:grpSpPr>
          <a:xfrm rot="5400000">
            <a:off x="2748265" y="5030704"/>
            <a:ext cx="737380" cy="605833"/>
            <a:chOff x="450244" y="3356992"/>
            <a:chExt cx="737380" cy="605833"/>
          </a:xfrm>
        </p:grpSpPr>
        <p:sp>
          <p:nvSpPr>
            <p:cNvPr id="34" name="Obdélník 33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5" name="Přímá spojnice 34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534182" y="3724957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V="1">
              <a:off x="827584" y="371703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ovéPole 38"/>
          <p:cNvSpPr txBox="1"/>
          <p:nvPr/>
        </p:nvSpPr>
        <p:spPr>
          <a:xfrm>
            <a:off x="3399442" y="5342271"/>
            <a:ext cx="1604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C</a:t>
            </a:r>
            <a:r>
              <a:rPr lang="cs-CZ" dirty="0" smtClean="0"/>
              <a:t> - Kapacitance</a:t>
            </a:r>
            <a:endParaRPr lang="cs-CZ" dirty="0"/>
          </a:p>
        </p:txBody>
      </p:sp>
      <p:grpSp>
        <p:nvGrpSpPr>
          <p:cNvPr id="40" name="Skupina 39"/>
          <p:cNvGrpSpPr/>
          <p:nvPr/>
        </p:nvGrpSpPr>
        <p:grpSpPr>
          <a:xfrm>
            <a:off x="657311" y="5352442"/>
            <a:ext cx="737380" cy="605833"/>
            <a:chOff x="450244" y="3356992"/>
            <a:chExt cx="737380" cy="605833"/>
          </a:xfrm>
        </p:grpSpPr>
        <p:sp>
          <p:nvSpPr>
            <p:cNvPr id="41" name="Obdélník 40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2" name="Přímá spojnice 41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857" y="3682944"/>
              <a:ext cx="3816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5816" y="3763103"/>
              <a:ext cx="2606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686" y="3849631"/>
              <a:ext cx="1004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/>
          <p:cNvSpPr txBox="1"/>
          <p:nvPr/>
        </p:nvSpPr>
        <p:spPr>
          <a:xfrm>
            <a:off x="277922" y="5962054"/>
            <a:ext cx="14977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Vnější </a:t>
            </a:r>
          </a:p>
          <a:p>
            <a:pPr algn="ctr"/>
            <a:r>
              <a:rPr lang="cs-CZ" dirty="0" err="1" smtClean="0"/>
              <a:t>atmosferický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tlak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 rot="2375866">
            <a:off x="2521529" y="2669589"/>
            <a:ext cx="58501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i="1" dirty="0" err="1" smtClean="0">
                <a:solidFill>
                  <a:schemeClr val="accent2"/>
                </a:solidFill>
              </a:rPr>
              <a:t>P</a:t>
            </a:r>
            <a:r>
              <a:rPr lang="cs-CZ" sz="1600" b="1" i="1" baseline="-25000" dirty="0" err="1" smtClean="0">
                <a:solidFill>
                  <a:schemeClr val="accent2"/>
                </a:solidFill>
              </a:rPr>
              <a:t>ao</a:t>
            </a:r>
            <a:endParaRPr lang="cs-CZ" sz="1600" b="1" i="1" baseline="-25000" dirty="0">
              <a:solidFill>
                <a:schemeClr val="accent2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657312" y="5196520"/>
            <a:ext cx="737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   P</a:t>
            </a:r>
            <a:r>
              <a:rPr lang="cs-CZ" sz="1600" b="1" i="1" baseline="-25000" dirty="0" smtClean="0"/>
              <a:t>o</a:t>
            </a:r>
            <a:endParaRPr lang="cs-CZ" sz="1600" b="1" i="1" baseline="-25000" dirty="0"/>
          </a:p>
        </p:txBody>
      </p:sp>
      <p:sp>
        <p:nvSpPr>
          <p:cNvPr id="50" name="Obousměrná vodorovná šipka 49"/>
          <p:cNvSpPr/>
          <p:nvPr/>
        </p:nvSpPr>
        <p:spPr>
          <a:xfrm rot="6232391">
            <a:off x="95431" y="4050784"/>
            <a:ext cx="2377972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 rot="2470850">
            <a:off x="2476627" y="2412050"/>
            <a:ext cx="116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Q </a:t>
            </a:r>
            <a:r>
              <a:rPr lang="cs-CZ" sz="1600" i="1" dirty="0" smtClean="0"/>
              <a:t>- Průtok</a:t>
            </a:r>
            <a:endParaRPr lang="cs-CZ" sz="1600" b="1" i="1" baseline="-250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3482926" y="4859701"/>
            <a:ext cx="58501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i="1" dirty="0" smtClean="0">
                <a:solidFill>
                  <a:schemeClr val="tx2"/>
                </a:solidFill>
              </a:rPr>
              <a:t>P</a:t>
            </a:r>
            <a:r>
              <a:rPr lang="cs-CZ" sz="1600" b="1" i="1" baseline="-250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54" name="Obousměrná vodorovná šipka 53"/>
          <p:cNvSpPr/>
          <p:nvPr/>
        </p:nvSpPr>
        <p:spPr>
          <a:xfrm rot="5249653">
            <a:off x="3109477" y="4908505"/>
            <a:ext cx="577810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/>
              <p:cNvSpPr txBox="1"/>
              <p:nvPr/>
            </p:nvSpPr>
            <p:spPr>
              <a:xfrm>
                <a:off x="1691680" y="4957825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5" name="TextovéPol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957825"/>
                <a:ext cx="72008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bousměrná vodorovná šipka 55"/>
          <p:cNvSpPr/>
          <p:nvPr/>
        </p:nvSpPr>
        <p:spPr>
          <a:xfrm rot="10800000">
            <a:off x="1151054" y="5247592"/>
            <a:ext cx="1692754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7" name="Obrázek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81505"/>
            <a:ext cx="761937" cy="1731121"/>
          </a:xfrm>
          <a:prstGeom prst="rect">
            <a:avLst/>
          </a:prstGeom>
        </p:spPr>
      </p:pic>
      <p:grpSp>
        <p:nvGrpSpPr>
          <p:cNvPr id="85" name="Skupina 84"/>
          <p:cNvGrpSpPr/>
          <p:nvPr/>
        </p:nvGrpSpPr>
        <p:grpSpPr>
          <a:xfrm>
            <a:off x="3275856" y="1835532"/>
            <a:ext cx="5184576" cy="1590584"/>
            <a:chOff x="3275856" y="1835532"/>
            <a:chExt cx="5184576" cy="1590584"/>
          </a:xfrm>
        </p:grpSpPr>
        <p:cxnSp>
          <p:nvCxnSpPr>
            <p:cNvPr id="64" name="Přímá spojnice se šipkou 63"/>
            <p:cNvCxnSpPr/>
            <p:nvPr/>
          </p:nvCxnSpPr>
          <p:spPr>
            <a:xfrm>
              <a:off x="3357585" y="2204864"/>
              <a:ext cx="782367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Skupina 83"/>
            <p:cNvGrpSpPr/>
            <p:nvPr/>
          </p:nvGrpSpPr>
          <p:grpSpPr>
            <a:xfrm>
              <a:off x="3275856" y="1835532"/>
              <a:ext cx="5184576" cy="1590584"/>
              <a:chOff x="3275856" y="1835532"/>
              <a:chExt cx="5184576" cy="15905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Obdélník 58"/>
                  <p:cNvSpPr/>
                  <p:nvPr/>
                </p:nvSpPr>
                <p:spPr>
                  <a:xfrm>
                    <a:off x="5292725" y="1888244"/>
                    <a:ext cx="1871563" cy="67666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𝐿𝐶</m:t>
                              </m:r>
                              <m:sSup>
                                <m:sSupPr>
                                  <m:ctrlP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𝑅𝐶𝑠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59" name="Obdélník 5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2725" y="1888244"/>
                    <a:ext cx="1871563" cy="676660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0" name="Přímá spojnice se šipkou 59"/>
              <p:cNvCxnSpPr/>
              <p:nvPr/>
            </p:nvCxnSpPr>
            <p:spPr>
              <a:xfrm>
                <a:off x="4540032" y="2204864"/>
                <a:ext cx="752048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ál 13"/>
              <p:cNvSpPr/>
              <p:nvPr/>
            </p:nvSpPr>
            <p:spPr>
              <a:xfrm>
                <a:off x="4130435" y="1954001"/>
                <a:ext cx="441565" cy="46688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ovéPole 64"/>
                  <p:cNvSpPr txBox="1"/>
                  <p:nvPr/>
                </p:nvSpPr>
                <p:spPr>
                  <a:xfrm>
                    <a:off x="3275856" y="1835532"/>
                    <a:ext cx="5536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65" name="TextovéPol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5856" y="1835532"/>
                    <a:ext cx="553613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ovéPole 66"/>
                  <p:cNvSpPr txBox="1"/>
                  <p:nvPr/>
                </p:nvSpPr>
                <p:spPr>
                  <a:xfrm>
                    <a:off x="3873278" y="1844824"/>
                    <a:ext cx="41069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oMath>
                      </m:oMathPara>
                    </a14:m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ovéPole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3278" y="1844824"/>
                    <a:ext cx="410690" cy="369332"/>
                  </a:xfrm>
                  <a:prstGeom prst="rect">
                    <a:avLst/>
                  </a:prstGeom>
                  <a:blipFill rotWithShape="1">
                    <a:blip r:embed="rId2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ovéPole 67"/>
                  <p:cNvSpPr txBox="1"/>
                  <p:nvPr/>
                </p:nvSpPr>
                <p:spPr>
                  <a:xfrm>
                    <a:off x="4355976" y="2267580"/>
                    <a:ext cx="41069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oMath>
                      </m:oMathPara>
                    </a14:m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ovéPole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5976" y="2267580"/>
                    <a:ext cx="410690" cy="369332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9" name="Přímá spojnice se šipkou 68"/>
              <p:cNvCxnSpPr/>
              <p:nvPr/>
            </p:nvCxnSpPr>
            <p:spPr>
              <a:xfrm>
                <a:off x="7164288" y="2235581"/>
                <a:ext cx="1296144" cy="0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ovéPole 69"/>
                  <p:cNvSpPr txBox="1"/>
                  <p:nvPr/>
                </p:nvSpPr>
                <p:spPr>
                  <a:xfrm>
                    <a:off x="7812360" y="1844824"/>
                    <a:ext cx="4673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70" name="TextovéPole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2360" y="1844824"/>
                    <a:ext cx="467372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1" name="Obdélník 70"/>
              <p:cNvSpPr/>
              <p:nvPr/>
            </p:nvSpPr>
            <p:spPr>
              <a:xfrm>
                <a:off x="6084813" y="2996952"/>
                <a:ext cx="431403" cy="42916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k</a:t>
                </a:r>
                <a:endParaRPr lang="cs-CZ" dirty="0"/>
              </a:p>
            </p:txBody>
          </p:sp>
          <p:cxnSp>
            <p:nvCxnSpPr>
              <p:cNvPr id="72" name="Pravoúhlá spojnice 71"/>
              <p:cNvCxnSpPr>
                <a:endCxn id="71" idx="3"/>
              </p:cNvCxnSpPr>
              <p:nvPr/>
            </p:nvCxnSpPr>
            <p:spPr>
              <a:xfrm rot="10800000" flipV="1">
                <a:off x="6516216" y="2226574"/>
                <a:ext cx="1080120" cy="984960"/>
              </a:xfrm>
              <a:prstGeom prst="bentConnector3">
                <a:avLst>
                  <a:gd name="adj1" fmla="val 373"/>
                </a:avLst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ravoúhlá spojnice 73"/>
              <p:cNvCxnSpPr>
                <a:endCxn id="14" idx="4"/>
              </p:cNvCxnSpPr>
              <p:nvPr/>
            </p:nvCxnSpPr>
            <p:spPr>
              <a:xfrm rot="10800000">
                <a:off x="4351219" y="2420889"/>
                <a:ext cx="1732949" cy="786249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ovéPole 75"/>
              <p:cNvSpPr txBox="1"/>
              <p:nvPr/>
            </p:nvSpPr>
            <p:spPr>
              <a:xfrm>
                <a:off x="5305745" y="3719104"/>
                <a:ext cx="3010671" cy="6766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cs-CZ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ovéPole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745" y="3719104"/>
                <a:ext cx="3010671" cy="67666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ovéPole 76"/>
              <p:cNvSpPr txBox="1"/>
              <p:nvPr/>
            </p:nvSpPr>
            <p:spPr>
              <a:xfrm>
                <a:off x="5292080" y="4509120"/>
                <a:ext cx="3693616" cy="6766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  <m: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sSub>
                            <m:sSub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cs-CZ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ovéPole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509120"/>
                <a:ext cx="3693616" cy="67666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ovéPole 77"/>
              <p:cNvSpPr txBox="1"/>
              <p:nvPr/>
            </p:nvSpPr>
            <p:spPr>
              <a:xfrm>
                <a:off x="5292080" y="5301208"/>
                <a:ext cx="3693616" cy="6766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  <m:r>
                        <a:rPr lang="cs-CZ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+(1+</m:t>
                          </m:r>
                          <m: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ovéPol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301208"/>
                <a:ext cx="3693616" cy="67666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Skupina 82"/>
          <p:cNvGrpSpPr/>
          <p:nvPr/>
        </p:nvGrpSpPr>
        <p:grpSpPr>
          <a:xfrm>
            <a:off x="2881822" y="6136716"/>
            <a:ext cx="6103874" cy="676660"/>
            <a:chOff x="2881822" y="6136716"/>
            <a:chExt cx="6103874" cy="676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ovéPole 78"/>
                <p:cNvSpPr txBox="1"/>
                <p:nvPr/>
              </p:nvSpPr>
              <p:spPr>
                <a:xfrm>
                  <a:off x="5292080" y="6136716"/>
                  <a:ext cx="3693616" cy="6766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cs-CZ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solidFill>
                                      <a:schemeClr val="accent2"/>
                                    </a:solidFill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solidFill>
                                      <a:schemeClr val="accent2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solidFill>
                                      <a:schemeClr val="accent2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cs-CZ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cs-CZ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𝑎𝑜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cs-CZ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e>
                            </m:d>
                          </m:den>
                        </m:f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𝐿𝐶</m:t>
                            </m:r>
                            <m:sSup>
                              <m:sSupPr>
                                <m:ctrlP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𝑅𝐶𝑠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den>
                        </m:f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ovéPole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2080" y="6136716"/>
                  <a:ext cx="3693616" cy="67666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ovéPole 79"/>
                <p:cNvSpPr txBox="1"/>
                <p:nvPr/>
              </p:nvSpPr>
              <p:spPr>
                <a:xfrm>
                  <a:off x="2882628" y="6138786"/>
                  <a:ext cx="249722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 smtClean="0">
                      <a:ea typeface="Cambria Math"/>
                    </a:rPr>
                    <a:t>Otevřená smyčka:</a:t>
                  </a:r>
                  <a14:m>
                    <m:oMath xmlns:m="http://schemas.openxmlformats.org/officeDocument/2006/math">
                      <m:r>
                        <a:rPr lang="cs-CZ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=1</m:t>
                      </m:r>
                    </m:oMath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80" name="TextovéPole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628" y="6138786"/>
                  <a:ext cx="2497226" cy="369332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l="-2195" t="-8197" b="-2459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ovéPole 81"/>
                <p:cNvSpPr txBox="1"/>
                <p:nvPr/>
              </p:nvSpPr>
              <p:spPr>
                <a:xfrm>
                  <a:off x="2881822" y="6444044"/>
                  <a:ext cx="249722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 smtClean="0">
                      <a:ea typeface="Cambria Math"/>
                    </a:rPr>
                    <a:t>Uzavřená smyčka:</a:t>
                  </a:r>
                  <a14:m>
                    <m:oMath xmlns:m="http://schemas.openxmlformats.org/officeDocument/2006/math">
                      <m:r>
                        <a:rPr lang="cs-CZ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&gt;1</m:t>
                      </m:r>
                    </m:oMath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82" name="TextovéPole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1822" y="6444044"/>
                  <a:ext cx="2497226" cy="369332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 l="-2200" t="-8197" b="-2459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Skupina 87"/>
          <p:cNvGrpSpPr/>
          <p:nvPr/>
        </p:nvGrpSpPr>
        <p:grpSpPr>
          <a:xfrm>
            <a:off x="5314358" y="502727"/>
            <a:ext cx="1870050" cy="2446975"/>
            <a:chOff x="5314358" y="502727"/>
            <a:chExt cx="1870050" cy="2446975"/>
          </a:xfrm>
        </p:grpSpPr>
        <p:sp>
          <p:nvSpPr>
            <p:cNvPr id="86" name="TextovéPole 85"/>
            <p:cNvSpPr txBox="1"/>
            <p:nvPr/>
          </p:nvSpPr>
          <p:spPr>
            <a:xfrm>
              <a:off x="5334478" y="502727"/>
              <a:ext cx="1849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Otevřená smyčka</a:t>
              </a:r>
              <a:endParaRPr lang="cs-CZ" dirty="0"/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5314358" y="2580370"/>
              <a:ext cx="1788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Uzavřená smyčka</a:t>
              </a:r>
              <a:endParaRPr lang="cs-CZ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Obdélník 88"/>
              <p:cNvSpPr/>
              <p:nvPr/>
            </p:nvSpPr>
            <p:spPr>
              <a:xfrm>
                <a:off x="5292080" y="876127"/>
                <a:ext cx="1872208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9" name="Obdélník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876127"/>
                <a:ext cx="1872208" cy="676660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Obdélník 89"/>
              <p:cNvSpPr/>
              <p:nvPr/>
            </p:nvSpPr>
            <p:spPr>
              <a:xfrm>
                <a:off x="5292080" y="1887183"/>
                <a:ext cx="1872208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0" name="Obdélník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887183"/>
                <a:ext cx="1872208" cy="676660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84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757"/>
            <a:ext cx="5273558" cy="581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3862179" y="404664"/>
            <a:ext cx="5184576" cy="1590584"/>
            <a:chOff x="3275856" y="1835532"/>
            <a:chExt cx="5184576" cy="1590584"/>
          </a:xfrm>
        </p:grpSpPr>
        <p:cxnSp>
          <p:nvCxnSpPr>
            <p:cNvPr id="6" name="Přímá spojnice se šipkou 5"/>
            <p:cNvCxnSpPr/>
            <p:nvPr/>
          </p:nvCxnSpPr>
          <p:spPr>
            <a:xfrm>
              <a:off x="3357585" y="2204864"/>
              <a:ext cx="782367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Skupina 6"/>
            <p:cNvGrpSpPr/>
            <p:nvPr/>
          </p:nvGrpSpPr>
          <p:grpSpPr>
            <a:xfrm>
              <a:off x="3275856" y="1835532"/>
              <a:ext cx="5184576" cy="1590584"/>
              <a:chOff x="3275856" y="1835532"/>
              <a:chExt cx="5184576" cy="15905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bdélník 7"/>
                  <p:cNvSpPr/>
                  <p:nvPr/>
                </p:nvSpPr>
                <p:spPr>
                  <a:xfrm>
                    <a:off x="5292625" y="1875826"/>
                    <a:ext cx="1871563" cy="676660"/>
                  </a:xfrm>
                  <a:prstGeom prst="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𝐿𝐶</m:t>
                              </m:r>
                              <m:sSup>
                                <m:sSupPr>
                                  <m:ctrlP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cs-CZ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𝑅𝐶𝑠</m:t>
                              </m:r>
                              <m:r>
                                <a:rPr lang="cs-CZ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8" name="Obdélník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2625" y="1875826"/>
                    <a:ext cx="1871563" cy="67666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" name="Přímá spojnice se šipkou 8"/>
              <p:cNvCxnSpPr/>
              <p:nvPr/>
            </p:nvCxnSpPr>
            <p:spPr>
              <a:xfrm>
                <a:off x="4540032" y="2204864"/>
                <a:ext cx="752048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ál 9"/>
              <p:cNvSpPr/>
              <p:nvPr/>
            </p:nvSpPr>
            <p:spPr>
              <a:xfrm>
                <a:off x="4130435" y="1954001"/>
                <a:ext cx="441565" cy="466887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ovéPole 10"/>
                  <p:cNvSpPr txBox="1"/>
                  <p:nvPr/>
                </p:nvSpPr>
                <p:spPr>
                  <a:xfrm>
                    <a:off x="3275856" y="1835532"/>
                    <a:ext cx="5536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i="1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65" name="TextovéPole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5856" y="1835532"/>
                    <a:ext cx="553613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ovéPole 11"/>
                  <p:cNvSpPr txBox="1"/>
                  <p:nvPr/>
                </p:nvSpPr>
                <p:spPr>
                  <a:xfrm>
                    <a:off x="3873278" y="1844824"/>
                    <a:ext cx="41069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oMath>
                      </m:oMathPara>
                    </a14:m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ovéPole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73278" y="1844824"/>
                    <a:ext cx="410690" cy="369332"/>
                  </a:xfrm>
                  <a:prstGeom prst="rect">
                    <a:avLst/>
                  </a:prstGeom>
                  <a:blipFill rotWithShape="1">
                    <a:blip r:embed="rId2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ovéPole 12"/>
                  <p:cNvSpPr txBox="1"/>
                  <p:nvPr/>
                </p:nvSpPr>
                <p:spPr>
                  <a:xfrm>
                    <a:off x="4355976" y="2267580"/>
                    <a:ext cx="410690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cs-CZ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oMath>
                      </m:oMathPara>
                    </a14:m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TextovéPole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5976" y="2267580"/>
                    <a:ext cx="410690" cy="369332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Přímá spojnice se šipkou 13"/>
              <p:cNvCxnSpPr/>
              <p:nvPr/>
            </p:nvCxnSpPr>
            <p:spPr>
              <a:xfrm>
                <a:off x="7164288" y="2235581"/>
                <a:ext cx="1296144" cy="0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ovéPole 14"/>
                  <p:cNvSpPr txBox="1"/>
                  <p:nvPr/>
                </p:nvSpPr>
                <p:spPr>
                  <a:xfrm>
                    <a:off x="7812360" y="1844824"/>
                    <a:ext cx="46737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s-CZ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oMath>
                      </m:oMathPara>
                    </a14:m>
                    <a:endParaRPr lang="cs-CZ" dirty="0"/>
                  </a:p>
                </p:txBody>
              </p:sp>
            </mc:Choice>
            <mc:Fallback xmlns="">
              <p:sp>
                <p:nvSpPr>
                  <p:cNvPr id="70" name="TextovéPole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2360" y="1844824"/>
                    <a:ext cx="467372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Obdélník 15"/>
              <p:cNvSpPr/>
              <p:nvPr/>
            </p:nvSpPr>
            <p:spPr>
              <a:xfrm>
                <a:off x="6084813" y="2996952"/>
                <a:ext cx="431403" cy="42916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k</a:t>
                </a:r>
                <a:endParaRPr lang="cs-CZ" dirty="0"/>
              </a:p>
            </p:txBody>
          </p:sp>
          <p:cxnSp>
            <p:nvCxnSpPr>
              <p:cNvPr id="17" name="Pravoúhlá spojnice 16"/>
              <p:cNvCxnSpPr>
                <a:endCxn id="16" idx="3"/>
              </p:cNvCxnSpPr>
              <p:nvPr/>
            </p:nvCxnSpPr>
            <p:spPr>
              <a:xfrm rot="10800000" flipV="1">
                <a:off x="6516216" y="2226574"/>
                <a:ext cx="1080120" cy="984960"/>
              </a:xfrm>
              <a:prstGeom prst="bentConnector3">
                <a:avLst>
                  <a:gd name="adj1" fmla="val 373"/>
                </a:avLst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ravoúhlá spojnice 17"/>
              <p:cNvCxnSpPr>
                <a:endCxn id="10" idx="4"/>
              </p:cNvCxnSpPr>
              <p:nvPr/>
            </p:nvCxnSpPr>
            <p:spPr>
              <a:xfrm rot="10800000">
                <a:off x="4351219" y="2420889"/>
                <a:ext cx="1732949" cy="786249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Skupina 3"/>
          <p:cNvGrpSpPr/>
          <p:nvPr/>
        </p:nvGrpSpPr>
        <p:grpSpPr>
          <a:xfrm>
            <a:off x="163764" y="0"/>
            <a:ext cx="4474013" cy="680728"/>
            <a:chOff x="4572000" y="2964296"/>
            <a:chExt cx="4474013" cy="680728"/>
          </a:xfrm>
        </p:grpSpPr>
        <p:cxnSp>
          <p:nvCxnSpPr>
            <p:cNvPr id="19" name="Přímá spojnice se šipkou 18"/>
            <p:cNvCxnSpPr/>
            <p:nvPr/>
          </p:nvCxnSpPr>
          <p:spPr>
            <a:xfrm>
              <a:off x="4581517" y="3346984"/>
              <a:ext cx="1296144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>
              <a:off x="7749869" y="3355053"/>
              <a:ext cx="1296144" cy="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ovéPole 20"/>
                <p:cNvSpPr txBox="1"/>
                <p:nvPr/>
              </p:nvSpPr>
              <p:spPr>
                <a:xfrm>
                  <a:off x="4572000" y="2977308"/>
                  <a:ext cx="553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solidFill>
                                  <a:schemeClr val="accent2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cs-CZ" i="1">
                                <a:solidFill>
                                  <a:schemeClr val="accent2"/>
                                </a:solidFill>
                                <a:latin typeface="Cambria Math"/>
                                <a:ea typeface="Cambria Math"/>
                              </a:rPr>
                              <m:t>𝑎𝑜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21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2977308"/>
                  <a:ext cx="553613" cy="369332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8397941" y="2964296"/>
                  <a:ext cx="467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i="1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cs-CZ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7941" y="2964296"/>
                  <a:ext cx="467372" cy="369332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délník 22"/>
                <p:cNvSpPr/>
                <p:nvPr/>
              </p:nvSpPr>
              <p:spPr>
                <a:xfrm>
                  <a:off x="5877661" y="2968364"/>
                  <a:ext cx="1872208" cy="67666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𝐿𝐶</m:t>
                            </m:r>
                            <m:sSup>
                              <m:sSupPr>
                                <m:ctrlP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𝑅𝐶𝑠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den>
                        </m:f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23" name="Obdélník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661" y="2968364"/>
                  <a:ext cx="1872208" cy="676660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17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Kmitočtové charakteristiky v logaritmických souřadnicích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907704" y="1726427"/>
                <a:ext cx="2279277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726427"/>
                <a:ext cx="2279277" cy="380810"/>
              </a:xfrm>
              <a:prstGeom prst="rect">
                <a:avLst/>
              </a:prstGeom>
              <a:blipFill rotWithShape="1"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835696" y="2247882"/>
                <a:ext cx="5695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0" smtClean="0"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cs-CZ">
                              <a:latin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𝐻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𝑗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arg</m:t>
                          </m:r>
                        </m:fName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2247882"/>
                <a:ext cx="5695534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971600" y="2748507"/>
            <a:ext cx="408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Logaritmická amplitudová charakteristika: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3105807"/>
            <a:ext cx="350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Logaritmická fázová charakteristika: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4932040" y="2771636"/>
                <a:ext cx="119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𝐻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2771636"/>
                <a:ext cx="1196931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4355976" y="3068960"/>
                <a:ext cx="1561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𝜑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068960"/>
                <a:ext cx="15618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1116972" y="3448128"/>
            <a:ext cx="386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(osa kmitočtu má logaritmické měřítko)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1028348" y="3817460"/>
                <a:ext cx="80648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Ve skutečnosti se užívá dekadický logaritmus pro osu úhlového kmitočtu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cs-CZ" dirty="0" smtClean="0"/>
                  <a:t>, tj.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𝑙𝑜𝑔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cs-CZ" i="1" smtClean="0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cs-CZ" dirty="0" smtClean="0"/>
                  <a:t> </a:t>
                </a:r>
              </a:p>
              <a:p>
                <a:r>
                  <a:rPr lang="cs-CZ" dirty="0" smtClean="0"/>
                  <a:t>A na osu pořadnic amplitudové charakteristiky se vynáší absolutní hodnota kmitočtového přenosu v decibelech:</a:t>
                </a:r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48" y="3817460"/>
                <a:ext cx="8064895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680" t="-2538" b="-71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1078424" y="5017789"/>
                <a:ext cx="3875548" cy="415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/>
                          </a:rPr>
                          <m:t>𝑑𝐵</m:t>
                        </m:r>
                      </m:e>
                    </m:d>
                    <m:r>
                      <a:rPr lang="cs-CZ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|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𝑑𝐵</m:t>
                        </m:r>
                      </m:sub>
                    </m:sSub>
                    <m:r>
                      <a:rPr lang="cs-CZ" b="0" i="1" smtClean="0">
                        <a:latin typeface="Cambria Math"/>
                      </a:rPr>
                      <m:t>=20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𝑙𝑜𝑔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sub>
                        </m:sSub>
                      </m:e>
                    </m:d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24" y="5017789"/>
                <a:ext cx="3875548" cy="415755"/>
              </a:xfrm>
              <a:prstGeom prst="rect">
                <a:avLst/>
              </a:prstGeom>
              <a:blipFill rotWithShape="1"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1331640" y="5805264"/>
            <a:ext cx="736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Výhoda: násobení přenosů v logaritmických souřadnicích přechází na sčítání.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2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90" y="188640"/>
            <a:ext cx="5040560" cy="611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2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-21886"/>
            <a:ext cx="9577064" cy="1146630"/>
          </a:xfrm>
        </p:spPr>
        <p:txBody>
          <a:bodyPr>
            <a:noAutofit/>
          </a:bodyPr>
          <a:lstStyle/>
          <a:p>
            <a:r>
              <a:rPr lang="cs-CZ" sz="3200" dirty="0" smtClean="0"/>
              <a:t>Frekvenční analýza modelů fyziologických </a:t>
            </a:r>
            <a:r>
              <a:rPr lang="cs-CZ" sz="3200" dirty="0" err="1" smtClean="0"/>
              <a:t>systíémů</a:t>
            </a:r>
            <a:endParaRPr lang="cs-CZ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836712"/>
            <a:ext cx="48768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1"/>
          <a:stretch/>
        </p:blipFill>
        <p:spPr bwMode="auto">
          <a:xfrm>
            <a:off x="237848" y="3003649"/>
            <a:ext cx="376741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47664" y="4403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Simulink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31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1012" y="-605184"/>
            <a:ext cx="5314950" cy="848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-252536" y="-21886"/>
            <a:ext cx="9577064" cy="1146630"/>
          </a:xfrm>
        </p:spPr>
        <p:txBody>
          <a:bodyPr>
            <a:noAutofit/>
          </a:bodyPr>
          <a:lstStyle/>
          <a:p>
            <a:r>
              <a:rPr lang="cs-CZ" sz="3200" dirty="0" smtClean="0"/>
              <a:t>Frekvenční analýza modelů fyziologických </a:t>
            </a:r>
            <a:r>
              <a:rPr lang="cs-CZ" sz="3200" dirty="0" err="1" smtClean="0"/>
              <a:t>systíémů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604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5133975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252536" y="-21886"/>
            <a:ext cx="9577064" cy="1146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/>
              <a:t>Frekvenční analýza modelů fyziologických systíémů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5903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altLang="cs-CZ" sz="3600" smtClean="0"/>
              <a:t>Nejjednodušší model mechaniky dýchání</a:t>
            </a:r>
          </a:p>
        </p:txBody>
      </p:sp>
      <p:sp>
        <p:nvSpPr>
          <p:cNvPr id="6147" name="TextovéPole 2"/>
          <p:cNvSpPr txBox="1">
            <a:spLocks noChangeArrowheads="1"/>
          </p:cNvSpPr>
          <p:nvPr/>
        </p:nvSpPr>
        <p:spPr bwMode="auto">
          <a:xfrm>
            <a:off x="395288" y="957263"/>
            <a:ext cx="14065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Ventilátor</a:t>
            </a:r>
          </a:p>
          <a:p>
            <a:r>
              <a:rPr lang="cs-CZ" altLang="cs-CZ"/>
              <a:t>- zdroj tlaku</a:t>
            </a:r>
          </a:p>
        </p:txBody>
      </p:sp>
      <p:grpSp>
        <p:nvGrpSpPr>
          <p:cNvPr id="6148" name="Skupina 5"/>
          <p:cNvGrpSpPr>
            <a:grpSpLocks/>
          </p:cNvGrpSpPr>
          <p:nvPr/>
        </p:nvGrpSpPr>
        <p:grpSpPr bwMode="auto">
          <a:xfrm>
            <a:off x="1547813" y="596900"/>
            <a:ext cx="1152525" cy="1152525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3968" y="1650621"/>
              <a:ext cx="801411" cy="23169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225" y="1419225"/>
            <a:ext cx="1100138" cy="3063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1544" y="2513807"/>
            <a:ext cx="454025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151" name="TextovéPole 20"/>
          <p:cNvSpPr txBox="1">
            <a:spLocks noChangeArrowheads="1"/>
          </p:cNvSpPr>
          <p:nvPr/>
        </p:nvSpPr>
        <p:spPr bwMode="auto">
          <a:xfrm>
            <a:off x="3830638" y="3044825"/>
            <a:ext cx="15335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 </a:t>
            </a:r>
            <a:r>
              <a:rPr lang="cs-CZ" altLang="cs-CZ" b="1" i="1"/>
              <a:t>R</a:t>
            </a:r>
            <a:r>
              <a:rPr lang="cs-CZ" altLang="cs-CZ"/>
              <a:t>- Rezistance</a:t>
            </a:r>
          </a:p>
        </p:txBody>
      </p:sp>
      <p:grpSp>
        <p:nvGrpSpPr>
          <p:cNvPr id="6152" name="Skupina 21"/>
          <p:cNvGrpSpPr>
            <a:grpSpLocks/>
          </p:cNvGrpSpPr>
          <p:nvPr/>
        </p:nvGrpSpPr>
        <p:grpSpPr bwMode="auto">
          <a:xfrm rot="5212815">
            <a:off x="3344069" y="2001044"/>
            <a:ext cx="565150" cy="366712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28359" y="1833101"/>
              <a:ext cx="1700330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6153" name="TextovéPole 24"/>
          <p:cNvSpPr txBox="1">
            <a:spLocks noChangeArrowheads="1"/>
          </p:cNvSpPr>
          <p:nvPr/>
        </p:nvSpPr>
        <p:spPr bwMode="auto">
          <a:xfrm>
            <a:off x="3770313" y="2036763"/>
            <a:ext cx="15938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b="1" i="1"/>
              <a:t>L</a:t>
            </a:r>
            <a:r>
              <a:rPr lang="cs-CZ" altLang="cs-CZ"/>
              <a:t> – Inertance</a:t>
            </a:r>
          </a:p>
        </p:txBody>
      </p:sp>
      <p:grpSp>
        <p:nvGrpSpPr>
          <p:cNvPr id="6154" name="Skupina 17"/>
          <p:cNvGrpSpPr>
            <a:grpSpLocks/>
          </p:cNvGrpSpPr>
          <p:nvPr/>
        </p:nvGrpSpPr>
        <p:grpSpPr bwMode="auto">
          <a:xfrm rot="5212815">
            <a:off x="3433763" y="3009900"/>
            <a:ext cx="566737" cy="366713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58" y="1766592"/>
              <a:ext cx="170034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28360" y="1833101"/>
              <a:ext cx="1700343" cy="2299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6155" name="Skupina 30"/>
          <p:cNvGrpSpPr>
            <a:grpSpLocks/>
          </p:cNvGrpSpPr>
          <p:nvPr/>
        </p:nvGrpSpPr>
        <p:grpSpPr bwMode="auto">
          <a:xfrm rot="5400000">
            <a:off x="3107532" y="3740944"/>
            <a:ext cx="738187" cy="606425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047" y="3602815"/>
              <a:ext cx="55977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289" y="3724932"/>
              <a:ext cx="55818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3384" y="3358578"/>
              <a:ext cx="0" cy="2458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7655" y="3718588"/>
              <a:ext cx="0" cy="2458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6" name="TextovéPole 36"/>
          <p:cNvSpPr txBox="1">
            <a:spLocks noChangeArrowheads="1"/>
          </p:cNvSpPr>
          <p:nvPr/>
        </p:nvSpPr>
        <p:spPr bwMode="auto">
          <a:xfrm>
            <a:off x="3759200" y="4052888"/>
            <a:ext cx="16049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b="1" i="1"/>
              <a:t>C</a:t>
            </a:r>
            <a:r>
              <a:rPr lang="cs-CZ" altLang="cs-CZ"/>
              <a:t> - Kapacitance</a:t>
            </a:r>
          </a:p>
        </p:txBody>
      </p:sp>
      <p:grpSp>
        <p:nvGrpSpPr>
          <p:cNvPr id="6157" name="Skupina 37"/>
          <p:cNvGrpSpPr>
            <a:grpSpLocks/>
          </p:cNvGrpSpPr>
          <p:nvPr/>
        </p:nvGrpSpPr>
        <p:grpSpPr bwMode="auto">
          <a:xfrm>
            <a:off x="1017588" y="4064000"/>
            <a:ext cx="736600" cy="604838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238" y="3603460"/>
              <a:ext cx="5593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4166" y="3356992"/>
              <a:ext cx="0" cy="246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767" y="3682965"/>
              <a:ext cx="3814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6567" y="3762471"/>
              <a:ext cx="2606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026" y="3849927"/>
              <a:ext cx="1017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58" name="TextovéPole 46"/>
          <p:cNvSpPr txBox="1">
            <a:spLocks noChangeArrowheads="1"/>
          </p:cNvSpPr>
          <p:nvPr/>
        </p:nvSpPr>
        <p:spPr bwMode="auto">
          <a:xfrm>
            <a:off x="638175" y="4673600"/>
            <a:ext cx="1497013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/>
              <a:t>Vnější </a:t>
            </a:r>
          </a:p>
          <a:p>
            <a:pPr algn="ctr"/>
            <a:r>
              <a:rPr lang="cs-CZ" altLang="cs-CZ"/>
              <a:t>atmosferický </a:t>
            </a:r>
          </a:p>
          <a:p>
            <a:pPr algn="ctr"/>
            <a:r>
              <a:rPr lang="cs-CZ" altLang="cs-CZ"/>
              <a:t>tlak</a:t>
            </a:r>
          </a:p>
        </p:txBody>
      </p:sp>
      <p:sp>
        <p:nvSpPr>
          <p:cNvPr id="6159" name="TextovéPole 6"/>
          <p:cNvSpPr txBox="1">
            <a:spLocks noChangeArrowheads="1"/>
          </p:cNvSpPr>
          <p:nvPr/>
        </p:nvSpPr>
        <p:spPr bwMode="auto">
          <a:xfrm rot="2375866">
            <a:off x="2881313" y="1381125"/>
            <a:ext cx="585787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P</a:t>
            </a:r>
            <a:r>
              <a:rPr lang="cs-CZ" altLang="cs-CZ" sz="1600" b="1" i="1" baseline="-25000"/>
              <a:t>ao</a:t>
            </a:r>
          </a:p>
        </p:txBody>
      </p:sp>
      <p:sp>
        <p:nvSpPr>
          <p:cNvPr id="6160" name="TextovéPole 40"/>
          <p:cNvSpPr txBox="1">
            <a:spLocks noChangeArrowheads="1"/>
          </p:cNvSpPr>
          <p:nvPr/>
        </p:nvSpPr>
        <p:spPr bwMode="auto">
          <a:xfrm>
            <a:off x="1017588" y="3906838"/>
            <a:ext cx="7366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   P</a:t>
            </a:r>
            <a:r>
              <a:rPr lang="cs-CZ" altLang="cs-CZ" sz="1600" b="1" i="1" baseline="-25000"/>
              <a:t>o</a:t>
            </a:r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4819" y="2761457"/>
            <a:ext cx="2378075" cy="19843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0152" y="1891374"/>
            <a:ext cx="1361976" cy="618246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163" name="TextovéPole 42"/>
          <p:cNvSpPr txBox="1">
            <a:spLocks noChangeArrowheads="1"/>
          </p:cNvSpPr>
          <p:nvPr/>
        </p:nvSpPr>
        <p:spPr bwMode="auto">
          <a:xfrm rot="2470850">
            <a:off x="2836863" y="1122363"/>
            <a:ext cx="1163637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Q </a:t>
            </a:r>
            <a:r>
              <a:rPr lang="cs-CZ" altLang="cs-CZ" sz="1600" i="1"/>
              <a:t>- Průtok</a:t>
            </a:r>
            <a:endParaRPr lang="cs-CZ" altLang="cs-CZ" sz="1600" b="1" i="1" baseline="-25000"/>
          </a:p>
        </p:txBody>
      </p:sp>
      <p:sp>
        <p:nvSpPr>
          <p:cNvPr id="50" name="TextovéPole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23867" y="2972946"/>
            <a:ext cx="1229567" cy="369332"/>
          </a:xfrm>
          <a:prstGeom prst="rect">
            <a:avLst/>
          </a:prstGeom>
          <a:blipFill rotWithShape="1">
            <a:blip r:embed="rId4" cstate="print"/>
            <a:stretch>
              <a:fillRect b="-1000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1" name="TextovéPole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36637" y="4708089"/>
            <a:ext cx="1768882" cy="818879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166" name="TextovéPole 52"/>
          <p:cNvSpPr txBox="1">
            <a:spLocks noChangeArrowheads="1"/>
          </p:cNvSpPr>
          <p:nvPr/>
        </p:nvSpPr>
        <p:spPr bwMode="auto">
          <a:xfrm>
            <a:off x="3779838" y="3570288"/>
            <a:ext cx="58578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600" b="1" i="1"/>
              <a:t>P</a:t>
            </a:r>
            <a:r>
              <a:rPr lang="cs-CZ" altLang="cs-CZ" sz="1600" b="1" i="1" baseline="-25000"/>
              <a:t>A</a:t>
            </a:r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482" y="3618706"/>
            <a:ext cx="577850" cy="30638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4" name="TextovéPole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88958" y="3549010"/>
            <a:ext cx="2551531" cy="369332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5" name="TextovéPole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51720" y="3668620"/>
            <a:ext cx="720080" cy="369332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8" name="Obousměrná vodorovná šipka 47"/>
          <p:cNvSpPr/>
          <p:nvPr/>
        </p:nvSpPr>
        <p:spPr>
          <a:xfrm rot="10800000">
            <a:off x="1511300" y="3957638"/>
            <a:ext cx="1692275" cy="200025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6" name="TextovéPole 5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88957" y="3909050"/>
            <a:ext cx="2551531" cy="369332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8" name="TextovéPole 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7092" y="5301208"/>
            <a:ext cx="3497396" cy="818879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8144" y="4602339"/>
            <a:ext cx="3096344" cy="818879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9" name="TextovéPole 5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7092" y="4612124"/>
            <a:ext cx="3497396" cy="818879"/>
          </a:xfrm>
          <a:prstGeom prst="rect">
            <a:avLst/>
          </a:prstGeom>
          <a:blipFill rotWithShape="1">
            <a:blip r:embed="rId11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7053188" y="4278383"/>
            <a:ext cx="471140" cy="3507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0" name="TextovéPole 5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7092" y="5292264"/>
            <a:ext cx="3497396" cy="818879"/>
          </a:xfrm>
          <a:prstGeom prst="rect">
            <a:avLst/>
          </a:prstGeom>
          <a:blipFill rotWithShape="1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1" name="TextovéPole 6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4" name="TextovéPole 63"/>
          <p:cNvSpPr txBox="1"/>
          <p:nvPr/>
        </p:nvSpPr>
        <p:spPr>
          <a:xfrm rot="2375866">
            <a:off x="2892425" y="1374775"/>
            <a:ext cx="584200" cy="338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err="1"/>
              <a:t>P</a:t>
            </a:r>
            <a:r>
              <a:rPr lang="cs-CZ" sz="1600" b="1" i="1" baseline="-25000" dirty="0" err="1"/>
              <a:t>ao</a:t>
            </a:r>
            <a:endParaRPr lang="cs-CZ" sz="1600" b="1" i="1" baseline="-25000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790950" y="3581400"/>
            <a:ext cx="584200" cy="338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/>
              <a:t>P</a:t>
            </a:r>
            <a:r>
              <a:rPr lang="cs-CZ" sz="1600" b="1" i="1" baseline="-25000" dirty="0"/>
              <a:t>A</a:t>
            </a:r>
          </a:p>
        </p:txBody>
      </p:sp>
      <p:sp>
        <p:nvSpPr>
          <p:cNvPr id="14" name="Šipka doprava 13"/>
          <p:cNvSpPr/>
          <p:nvPr/>
        </p:nvSpPr>
        <p:spPr>
          <a:xfrm rot="18759290">
            <a:off x="2409032" y="1772443"/>
            <a:ext cx="831850" cy="449263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Vstup</a:t>
            </a:r>
          </a:p>
        </p:txBody>
      </p:sp>
      <p:sp>
        <p:nvSpPr>
          <p:cNvPr id="16" name="Šipka doprava 15"/>
          <p:cNvSpPr/>
          <p:nvPr/>
        </p:nvSpPr>
        <p:spPr>
          <a:xfrm>
            <a:off x="4379913" y="3486150"/>
            <a:ext cx="1009650" cy="55245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Výstup</a:t>
            </a:r>
          </a:p>
        </p:txBody>
      </p:sp>
      <p:sp>
        <p:nvSpPr>
          <p:cNvPr id="66" name="TextovéPole 6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1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1" name="Šipka doprava 10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řesení</a:t>
            </a:r>
            <a:endParaRPr lang="cs-CZ" dirty="0"/>
          </a:p>
        </p:txBody>
      </p:sp>
      <p:sp>
        <p:nvSpPr>
          <p:cNvPr id="63" name="TextovéPole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1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2" name="Šipka dolů 61"/>
          <p:cNvSpPr/>
          <p:nvPr/>
        </p:nvSpPr>
        <p:spPr>
          <a:xfrm>
            <a:off x="5901060" y="5949280"/>
            <a:ext cx="471140" cy="3507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7" name="Obrázek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92300"/>
            <a:ext cx="762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2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ovéPole 6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3" name="TextovéPole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172" name="Nadpis 1"/>
          <p:cNvSpPr txBox="1">
            <a:spLocks/>
          </p:cNvSpPr>
          <p:nvPr/>
        </p:nvSpPr>
        <p:spPr bwMode="auto">
          <a:xfrm>
            <a:off x="457200" y="-3254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3600"/>
              <a:t>Nejjednodušší model mechaniky dýchání</a:t>
            </a:r>
          </a:p>
        </p:txBody>
      </p:sp>
      <p:sp>
        <p:nvSpPr>
          <p:cNvPr id="6" name="Šipka doprava 5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dirty="0" err="1"/>
              <a:t>řesení</a:t>
            </a:r>
            <a:r>
              <a:rPr lang="cs-CZ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093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37" name="Obdélník 36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6" name="Rovnoramenný trojúhelník 5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3" name="Skupina 12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7" name="Obdélník 6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1" name="Rovnoramenný trojúhelník 30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8196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altLang="cs-CZ" sz="3600" smtClean="0"/>
              <a:t>Logaritmické zrcadlo</a:t>
            </a:r>
          </a:p>
        </p:txBody>
      </p:sp>
      <p:sp>
        <p:nvSpPr>
          <p:cNvPr id="66" name="TextovéPole 6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3078" name="Picture 6" descr="https://encrypted-tbn1.gstatic.com/images?q=tbn:ANd9GcTTRcwVamGE_N0T23WRJ8Y1WnecZ1UFeGI5r2mesISxtS9st7De8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r="21162" b="8302"/>
          <a:stretch>
            <a:fillRect/>
          </a:stretch>
        </p:blipFill>
        <p:spPr bwMode="auto">
          <a:xfrm>
            <a:off x="1693863" y="2459038"/>
            <a:ext cx="115093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http://nd03.jxs.cz/178/960/ae13e3b5e9_89184888_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9678">
            <a:off x="7524750" y="5984875"/>
            <a:ext cx="162083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http://www.fi.muni.cz/usr/jkucera/pv109/xdavidovimage2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819150"/>
            <a:ext cx="37734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80112" y="1792072"/>
            <a:ext cx="2863926" cy="369332"/>
          </a:xfrm>
          <a:prstGeom prst="rect">
            <a:avLst/>
          </a:prstGeom>
          <a:blipFill rotWithShape="1">
            <a:blip r:embed="rId7" cstate="print"/>
            <a:stretch>
              <a:fillRect b="-114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" name="TextovéPole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80112" y="2169657"/>
            <a:ext cx="2926442" cy="369332"/>
          </a:xfrm>
          <a:prstGeom prst="rect">
            <a:avLst/>
          </a:prstGeom>
          <a:blipFill rotWithShape="1">
            <a:blip r:embed="rId8" cstate="print"/>
            <a:stretch>
              <a:fillRect b="-114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7" name="TextovéPole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80112" y="2519961"/>
            <a:ext cx="2086340" cy="404983"/>
          </a:xfrm>
          <a:prstGeom prst="rect">
            <a:avLst/>
          </a:prstGeom>
          <a:blipFill rotWithShape="1">
            <a:blip r:embed="rId9" cstate="print"/>
            <a:stretch>
              <a:fillRect b="-746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6387" y="4324454"/>
            <a:ext cx="552844" cy="369332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2" name="TextovéPole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8310" y="4716451"/>
            <a:ext cx="615361" cy="369332"/>
          </a:xfrm>
          <a:prstGeom prst="rect">
            <a:avLst/>
          </a:prstGeom>
          <a:blipFill rotWithShape="1">
            <a:blip r:embed="rId11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" name="TextovéPole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82751" y="5067061"/>
            <a:ext cx="486480" cy="374270"/>
          </a:xfrm>
          <a:prstGeom prst="rect">
            <a:avLst/>
          </a:prstGeom>
          <a:blipFill rotWithShape="1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95539" y="4597278"/>
            <a:ext cx="183736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násobení a dělení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40604" y="3059668"/>
            <a:ext cx="187019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sčítání a odečítání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269231" y="5095893"/>
            <a:ext cx="275428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umocňování /odmocňování</a:t>
            </a:r>
          </a:p>
        </p:txBody>
      </p:sp>
      <p:sp>
        <p:nvSpPr>
          <p:cNvPr id="35" name="Šipka doprava 34"/>
          <p:cNvSpPr/>
          <p:nvPr/>
        </p:nvSpPr>
        <p:spPr>
          <a:xfrm rot="7752335">
            <a:off x="4762359" y="3883189"/>
            <a:ext cx="140770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0" name="Šipka doprava 39"/>
          <p:cNvSpPr/>
          <p:nvPr/>
        </p:nvSpPr>
        <p:spPr>
          <a:xfrm>
            <a:off x="2025991" y="6281882"/>
            <a:ext cx="1177857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řesení</a:t>
            </a:r>
            <a:endParaRPr lang="cs-CZ" dirty="0"/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5702300" y="5795963"/>
            <a:ext cx="1741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pic>
        <p:nvPicPr>
          <p:cNvPr id="8225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8"/>
          <p:cNvSpPr/>
          <p:nvPr/>
        </p:nvSpPr>
        <p:spPr>
          <a:xfrm rot="18686099">
            <a:off x="4366513" y="3289786"/>
            <a:ext cx="140770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090" name="Picture 18" descr="https://encrypted-tbn1.gstatic.com/images?q=tbn:ANd9GcS0chBy3dULjPEPzQCnNVQpetpqAzWP-OsGhHcDHqLSfvvBW6qov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1811">
            <a:off x="1936750" y="1585913"/>
            <a:ext cx="3636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9219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9220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9221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88928" y="4342182"/>
            <a:ext cx="660309" cy="369332"/>
          </a:xfrm>
          <a:prstGeom prst="rect">
            <a:avLst/>
          </a:prstGeom>
          <a:blipFill rotWithShape="1">
            <a:blip r:embed="rId4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57962" y="2852936"/>
            <a:ext cx="665502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073703" y="2195572"/>
            <a:ext cx="310680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pic>
        <p:nvPicPr>
          <p:cNvPr id="9227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9229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0" name="TextovéPole 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92375"/>
            <a:ext cx="240823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206057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38275"/>
            <a:ext cx="236537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8"/>
          <p:cNvSpPr/>
          <p:nvPr/>
        </p:nvSpPr>
        <p:spPr>
          <a:xfrm rot="18686099">
            <a:off x="4366513" y="3289786"/>
            <a:ext cx="140770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944012" y="3760699"/>
            <a:ext cx="1289397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31" name="Šipka doprava 30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dirty="0" err="1"/>
              <a:t>řesení</a:t>
            </a:r>
            <a:r>
              <a:rPr lang="cs-CZ" dirty="0"/>
              <a:t> ?</a:t>
            </a:r>
          </a:p>
        </p:txBody>
      </p:sp>
      <p:grpSp>
        <p:nvGrpSpPr>
          <p:cNvPr id="36" name="Skupina 35"/>
          <p:cNvGrpSpPr/>
          <p:nvPr/>
        </p:nvGrpSpPr>
        <p:grpSpPr>
          <a:xfrm>
            <a:off x="4716463" y="476250"/>
            <a:ext cx="1846262" cy="1987550"/>
            <a:chOff x="4716463" y="476250"/>
            <a:chExt cx="1846262" cy="198755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476250"/>
              <a:ext cx="1846262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26" t="17714" r="10773" b="73737"/>
            <a:stretch>
              <a:fillRect/>
            </a:stretch>
          </p:blipFill>
          <p:spPr bwMode="auto">
            <a:xfrm>
              <a:off x="6019844" y="651424"/>
              <a:ext cx="144016" cy="16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5987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0243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0244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0245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0248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0" name="TextovéPole 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0263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9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10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5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56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57" name="Šipka doprava 56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dirty="0" err="1"/>
              <a:t>řesení</a:t>
            </a:r>
            <a:r>
              <a:rPr lang="cs-CZ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24320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1267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1268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1269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1272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1285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1286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Snadné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1297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1298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0412" y="534049"/>
            <a:ext cx="2777492" cy="710194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1300" name="TextovéPole 35"/>
          <p:cNvSpPr txBox="1">
            <a:spLocks noChangeArrowheads="1"/>
          </p:cNvSpPr>
          <p:nvPr/>
        </p:nvSpPr>
        <p:spPr bwMode="auto">
          <a:xfrm>
            <a:off x="63500" y="168275"/>
            <a:ext cx="292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Derivování originálu</a:t>
            </a:r>
          </a:p>
        </p:txBody>
      </p:sp>
    </p:spTree>
    <p:extLst>
      <p:ext uri="{BB962C8B-B14F-4D97-AF65-F5344CB8AC3E}">
        <p14:creationId xmlns:p14="http://schemas.microsoft.com/office/powerpoint/2010/main" val="178155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2291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2292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2293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2296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2309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2310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2321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2322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12323" name="TextovéPole 35"/>
          <p:cNvSpPr txBox="1">
            <a:spLocks noChangeArrowheads="1"/>
          </p:cNvSpPr>
          <p:nvPr/>
        </p:nvSpPr>
        <p:spPr bwMode="auto">
          <a:xfrm>
            <a:off x="63500" y="168275"/>
            <a:ext cx="292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Derivování originálu</a:t>
            </a:r>
          </a:p>
        </p:txBody>
      </p:sp>
      <p:sp>
        <p:nvSpPr>
          <p:cNvPr id="42" name="TextovéPole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29337" y="550678"/>
            <a:ext cx="3899336" cy="718082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74348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11188" y="981075"/>
            <a:ext cx="7772400" cy="1470025"/>
          </a:xfrm>
        </p:spPr>
        <p:txBody>
          <a:bodyPr/>
          <a:lstStyle/>
          <a:p>
            <a:r>
              <a:rPr lang="cs-CZ" altLang="cs-CZ" dirty="0" smtClean="0"/>
              <a:t>Analýza lineárních regulačních systémů v časové doméně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627784" y="3212976"/>
            <a:ext cx="4752529" cy="3037689"/>
            <a:chOff x="179511" y="764704"/>
            <a:chExt cx="4752529" cy="303768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1" y="764704"/>
              <a:ext cx="4540377" cy="3037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1619672" y="2996952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V </a:t>
              </a:r>
              <a:r>
                <a:rPr lang="cs-CZ" dirty="0" err="1" smtClean="0"/>
                <a:t>Modelice</a:t>
              </a:r>
              <a:r>
                <a:rPr lang="cs-CZ" dirty="0" smtClean="0"/>
                <a:t> (ale i v </a:t>
              </a:r>
              <a:r>
                <a:rPr lang="cs-CZ" dirty="0" err="1" smtClean="0"/>
                <a:t>Simulinku</a:t>
              </a:r>
              <a:r>
                <a:rPr lang="cs-CZ" dirty="0" smtClean="0"/>
                <a:t>)</a:t>
              </a:r>
            </a:p>
            <a:p>
              <a:r>
                <a:rPr lang="cs-CZ" dirty="0" smtClean="0"/>
                <a:t> máme blok </a:t>
              </a:r>
              <a:r>
                <a:rPr lang="cs-CZ" dirty="0" err="1" smtClean="0"/>
                <a:t>TransfeFunction</a:t>
              </a:r>
              <a:endParaRPr lang="cs-CZ" dirty="0"/>
            </a:p>
          </p:txBody>
        </p:sp>
      </p:grp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0401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3315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3316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3317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3320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3333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3334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3345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3346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13347" name="TextovéPole 35"/>
          <p:cNvSpPr txBox="1">
            <a:spLocks noChangeArrowheads="1"/>
          </p:cNvSpPr>
          <p:nvPr/>
        </p:nvSpPr>
        <p:spPr bwMode="auto">
          <a:xfrm>
            <a:off x="63500" y="168275"/>
            <a:ext cx="292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Derivování originálu</a:t>
            </a:r>
          </a:p>
        </p:txBody>
      </p:sp>
      <p:sp>
        <p:nvSpPr>
          <p:cNvPr id="43" name="TextovéPole 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99591" y="564042"/>
            <a:ext cx="7793131" cy="710194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44005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4339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4341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4344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4357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4358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4369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4370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42" name="TextovéPole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6189" y="548680"/>
            <a:ext cx="2514791" cy="720518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4372" name="TextovéPole 43"/>
          <p:cNvSpPr txBox="1">
            <a:spLocks noChangeArrowheads="1"/>
          </p:cNvSpPr>
          <p:nvPr/>
        </p:nvSpPr>
        <p:spPr bwMode="auto">
          <a:xfrm>
            <a:off x="115888" y="192088"/>
            <a:ext cx="292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Integrování originálu</a:t>
            </a:r>
          </a:p>
        </p:txBody>
      </p:sp>
    </p:spTree>
    <p:extLst>
      <p:ext uri="{BB962C8B-B14F-4D97-AF65-F5344CB8AC3E}">
        <p14:creationId xmlns:p14="http://schemas.microsoft.com/office/powerpoint/2010/main" val="3853374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5363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5364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5365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5368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5381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5382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393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5394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145" y="548680"/>
            <a:ext cx="4385496" cy="369332"/>
          </a:xfrm>
          <a:prstGeom prst="rect">
            <a:avLst/>
          </a:prstGeom>
          <a:blipFill rotWithShape="1">
            <a:blip r:embed="rId9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3" name="TextovéPole 4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145" y="940343"/>
            <a:ext cx="4654223" cy="369332"/>
          </a:xfrm>
          <a:prstGeom prst="rect">
            <a:avLst/>
          </a:prstGeom>
          <a:blipFill rotWithShape="1">
            <a:blip r:embed="rId10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397" name="TextovéPole 44"/>
          <p:cNvSpPr txBox="1">
            <a:spLocks noChangeArrowheads="1"/>
          </p:cNvSpPr>
          <p:nvPr/>
        </p:nvSpPr>
        <p:spPr bwMode="auto">
          <a:xfrm>
            <a:off x="34925" y="188913"/>
            <a:ext cx="3879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Linearita obrazu a originálu</a:t>
            </a:r>
          </a:p>
        </p:txBody>
      </p:sp>
    </p:spTree>
    <p:extLst>
      <p:ext uri="{BB962C8B-B14F-4D97-AF65-F5344CB8AC3E}">
        <p14:creationId xmlns:p14="http://schemas.microsoft.com/office/powerpoint/2010/main" val="4012423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6387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6388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6389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6392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6405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6406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Snadné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417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6418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42" name="TextovéPole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6498" y="583520"/>
            <a:ext cx="3121366" cy="1477328"/>
          </a:xfrm>
          <a:prstGeom prst="rect">
            <a:avLst/>
          </a:prstGeom>
          <a:blipFill rotWithShape="1">
            <a:blip r:embed="rId9" cstate="print"/>
            <a:stretch>
              <a:fillRect l="-1163" b="-4878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420" name="TextovéPole 43"/>
          <p:cNvSpPr txBox="1">
            <a:spLocks noChangeArrowheads="1"/>
          </p:cNvSpPr>
          <p:nvPr/>
        </p:nvSpPr>
        <p:spPr bwMode="auto">
          <a:xfrm>
            <a:off x="-36513" y="-49213"/>
            <a:ext cx="295275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Posun originálu (zpoždění) </a:t>
            </a:r>
          </a:p>
          <a:p>
            <a:r>
              <a:rPr lang="cs-CZ" altLang="cs-CZ"/>
              <a:t>  = útlum obrazu</a:t>
            </a:r>
          </a:p>
        </p:txBody>
      </p:sp>
    </p:spTree>
    <p:extLst>
      <p:ext uri="{BB962C8B-B14F-4D97-AF65-F5344CB8AC3E}">
        <p14:creationId xmlns:p14="http://schemas.microsoft.com/office/powerpoint/2010/main" val="2544222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7411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7412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7413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7416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7429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7430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Snadné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7441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7442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552" y="614219"/>
            <a:ext cx="3121366" cy="369332"/>
          </a:xfrm>
          <a:prstGeom prst="rect">
            <a:avLst/>
          </a:prstGeom>
          <a:blipFill rotWithShape="1">
            <a:blip r:embed="rId9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7444" name="TextovéPole 42"/>
          <p:cNvSpPr txBox="1">
            <a:spLocks noChangeArrowheads="1"/>
          </p:cNvSpPr>
          <p:nvPr/>
        </p:nvSpPr>
        <p:spPr bwMode="auto">
          <a:xfrm>
            <a:off x="-36513" y="107950"/>
            <a:ext cx="3313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Posun obrazu = útlum originálu</a:t>
            </a:r>
          </a:p>
        </p:txBody>
      </p:sp>
    </p:spTree>
    <p:extLst>
      <p:ext uri="{BB962C8B-B14F-4D97-AF65-F5344CB8AC3E}">
        <p14:creationId xmlns:p14="http://schemas.microsoft.com/office/powerpoint/2010/main" val="121966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8435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8436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8437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8440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18453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18454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6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Snadné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8465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18466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47" name="TextovéPole 4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59632" y="620688"/>
            <a:ext cx="2257270" cy="600614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8468" name="TextovéPole 56"/>
          <p:cNvSpPr txBox="1">
            <a:spLocks noChangeArrowheads="1"/>
          </p:cNvSpPr>
          <p:nvPr/>
        </p:nvSpPr>
        <p:spPr bwMode="auto">
          <a:xfrm>
            <a:off x="-36513" y="107950"/>
            <a:ext cx="38798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Změna měřítka (podobnost)</a:t>
            </a:r>
          </a:p>
        </p:txBody>
      </p:sp>
      <p:sp>
        <p:nvSpPr>
          <p:cNvPr id="58" name="TextovéPole 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59632" y="1244210"/>
            <a:ext cx="2232248" cy="566630"/>
          </a:xfrm>
          <a:prstGeom prst="rect">
            <a:avLst/>
          </a:prstGeom>
          <a:blipFill rotWithShape="1">
            <a:blip r:embed="rId10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11576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Skupina 23"/>
          <p:cNvGrpSpPr>
            <a:grpSpLocks/>
          </p:cNvGrpSpPr>
          <p:nvPr/>
        </p:nvGrpSpPr>
        <p:grpSpPr bwMode="auto">
          <a:xfrm>
            <a:off x="-61913" y="558800"/>
            <a:ext cx="7524751" cy="6332538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2"/>
              <a:ext cx="7524329" cy="12873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5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9459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9460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19461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19463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8280" y="476672"/>
            <a:ext cx="1191352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</a:t>
            </a:r>
            <a:r>
              <a:rPr lang="cs-CZ" sz="1600" i="1" dirty="0"/>
              <a:t>f(t)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476672"/>
            <a:ext cx="1076513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F(s)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grpSp>
        <p:nvGrpSpPr>
          <p:cNvPr id="12" name="Skupina 11"/>
          <p:cNvGrpSpPr>
            <a:grpSpLocks/>
          </p:cNvGrpSpPr>
          <p:nvPr/>
        </p:nvGrpSpPr>
        <p:grpSpPr bwMode="auto">
          <a:xfrm>
            <a:off x="5632450" y="4508500"/>
            <a:ext cx="2468563" cy="500063"/>
            <a:chOff x="5345186" y="4513680"/>
            <a:chExt cx="2467481" cy="499496"/>
          </a:xfrm>
        </p:grpSpPr>
        <p:sp>
          <p:nvSpPr>
            <p:cNvPr id="63" name="TextovéPole 6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45186" y="4581128"/>
              <a:ext cx="882999" cy="307777"/>
            </a:xfrm>
            <a:prstGeom prst="rect">
              <a:avLst/>
            </a:prstGeom>
            <a:blipFill rotWithShape="1"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4" name="TextovéPole 6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948264" y="4513680"/>
              <a:ext cx="864403" cy="499496"/>
            </a:xfrm>
            <a:prstGeom prst="rect">
              <a:avLst/>
            </a:prstGeom>
            <a:blipFill rotWithShape="1">
              <a:blip r:embed="rId5" cstate="print"/>
              <a:stretch>
                <a:fillRect b="-2326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5" name="Obousměrná vodorovná šipka 64"/>
            <p:cNvSpPr/>
            <p:nvPr/>
          </p:nvSpPr>
          <p:spPr>
            <a:xfrm>
              <a:off x="6228184" y="4677396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797175" y="1824038"/>
            <a:ext cx="1919288" cy="501650"/>
            <a:chOff x="5076056" y="3927487"/>
            <a:chExt cx="1919190" cy="500650"/>
          </a:xfrm>
        </p:grpSpPr>
        <p:sp>
          <p:nvSpPr>
            <p:cNvPr id="60" name="TextovéPole 5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076056" y="4041728"/>
              <a:ext cx="569194" cy="307777"/>
            </a:xfrm>
            <a:prstGeom prst="rect">
              <a:avLst/>
            </a:prstGeom>
            <a:blipFill rotWithShape="1"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1" name="TextovéPole 6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365330" y="3927487"/>
              <a:ext cx="629916" cy="500650"/>
            </a:xfrm>
            <a:prstGeom prst="rect">
              <a:avLst/>
            </a:prstGeom>
            <a:blipFill rotWithShape="1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6" name="Obousměrná vodorovná šipka 65"/>
            <p:cNvSpPr/>
            <p:nvPr/>
          </p:nvSpPr>
          <p:spPr>
            <a:xfrm>
              <a:off x="5645250" y="4114996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2581275" y="1484313"/>
            <a:ext cx="1414463" cy="496887"/>
            <a:chOff x="3413222" y="2252947"/>
            <a:chExt cx="1414102" cy="497124"/>
          </a:xfrm>
        </p:grpSpPr>
        <p:sp>
          <p:nvSpPr>
            <p:cNvPr id="39" name="TextovéPole 3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13222" y="2347620"/>
              <a:ext cx="299634" cy="307777"/>
            </a:xfrm>
            <a:prstGeom prst="rect">
              <a:avLst/>
            </a:prstGeom>
            <a:blipFill rotWithShape="1">
              <a:blip r:embed="rId8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40" name="TextovéPole 3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427984" y="2252947"/>
              <a:ext cx="399340" cy="497124"/>
            </a:xfrm>
            <a:prstGeom prst="rect">
              <a:avLst/>
            </a:prstGeom>
            <a:blipFill rotWithShape="1">
              <a:blip r:embed="rId9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9" name="Obousměrná vodorovná šipka 68"/>
            <p:cNvSpPr/>
            <p:nvPr/>
          </p:nvSpPr>
          <p:spPr>
            <a:xfrm>
              <a:off x="3707904" y="2420888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946150" y="1125538"/>
            <a:ext cx="2605088" cy="496887"/>
            <a:chOff x="1570772" y="1748891"/>
            <a:chExt cx="2605276" cy="497124"/>
          </a:xfrm>
        </p:grpSpPr>
        <p:sp>
          <p:nvSpPr>
            <p:cNvPr id="3" name="TextovéPole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0772" y="1835029"/>
              <a:ext cx="1561068" cy="307777"/>
            </a:xfrm>
            <a:prstGeom prst="rect">
              <a:avLst/>
            </a:prstGeom>
            <a:blipFill rotWithShape="1">
              <a:blip r:embed="rId10" cstate="print"/>
              <a:stretch>
                <a:fillRect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6" name="TextovéPole 3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1920" y="1748891"/>
              <a:ext cx="324128" cy="497124"/>
            </a:xfrm>
            <a:prstGeom prst="rect">
              <a:avLst/>
            </a:prstGeom>
            <a:blipFill rotWithShape="1"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0" name="Obousměrná vodorovná šipka 69"/>
            <p:cNvSpPr/>
            <p:nvPr/>
          </p:nvSpPr>
          <p:spPr>
            <a:xfrm>
              <a:off x="3131840" y="1916832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9477" name="Skupina 12"/>
          <p:cNvGrpSpPr>
            <a:grpSpLocks/>
          </p:cNvGrpSpPr>
          <p:nvPr/>
        </p:nvGrpSpPr>
        <p:grpSpPr bwMode="auto">
          <a:xfrm>
            <a:off x="84138" y="854075"/>
            <a:ext cx="2947987" cy="314325"/>
            <a:chOff x="474422" y="1138796"/>
            <a:chExt cx="2946460" cy="314676"/>
          </a:xfrm>
        </p:grpSpPr>
        <p:sp>
          <p:nvSpPr>
            <p:cNvPr id="71" name="TextovéPole 7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1">
              <a:blip r:embed="rId12" cstate="print"/>
              <a:stretch>
                <a:fillRect l="-309" b="-12727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2" name="TextovéPole 71"/>
            <p:cNvSpPr txBox="1"/>
            <p:nvPr/>
          </p:nvSpPr>
          <p:spPr>
            <a:xfrm>
              <a:off x="3144800" y="1138796"/>
              <a:ext cx="276082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73" name="Obousměrná vodorovná šipka 72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3375025" y="2349500"/>
            <a:ext cx="1701800" cy="528638"/>
            <a:chOff x="1071646" y="3776206"/>
            <a:chExt cx="1700402" cy="529056"/>
          </a:xfrm>
        </p:grpSpPr>
        <p:sp>
          <p:nvSpPr>
            <p:cNvPr id="75" name="TextovéPole 7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71646" y="3776206"/>
              <a:ext cx="408317" cy="529056"/>
            </a:xfrm>
            <a:prstGeom prst="rect">
              <a:avLst/>
            </a:prstGeom>
            <a:blipFill rotWithShape="1">
              <a:blip r:embed="rId13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6" name="TextovéPole 7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195736" y="3792375"/>
              <a:ext cx="576312" cy="497124"/>
            </a:xfrm>
            <a:prstGeom prst="rect">
              <a:avLst/>
            </a:prstGeom>
            <a:blipFill rotWithShape="1">
              <a:blip r:embed="rId14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7" name="Obousměrná vodorovná šipka 76"/>
            <p:cNvSpPr/>
            <p:nvPr/>
          </p:nvSpPr>
          <p:spPr>
            <a:xfrm>
              <a:off x="1478795" y="3960113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78" name="Skupina 77"/>
          <p:cNvGrpSpPr>
            <a:grpSpLocks/>
          </p:cNvGrpSpPr>
          <p:nvPr/>
        </p:nvGrpSpPr>
        <p:grpSpPr bwMode="auto">
          <a:xfrm>
            <a:off x="3690938" y="2901950"/>
            <a:ext cx="2536825" cy="550863"/>
            <a:chOff x="696081" y="3765833"/>
            <a:chExt cx="2536798" cy="550738"/>
          </a:xfrm>
        </p:grpSpPr>
        <p:sp>
          <p:nvSpPr>
            <p:cNvPr id="79" name="TextovéPole 7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96081" y="3765833"/>
              <a:ext cx="782714" cy="527645"/>
            </a:xfrm>
            <a:prstGeom prst="rect">
              <a:avLst/>
            </a:prstGeom>
            <a:blipFill rotWithShape="1">
              <a:blip r:embed="rId15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80" name="TextovéPole 7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195736" y="3781296"/>
              <a:ext cx="1037143" cy="535275"/>
            </a:xfrm>
            <a:prstGeom prst="rect">
              <a:avLst/>
            </a:prstGeom>
            <a:blipFill rotWithShape="1">
              <a:blip r:embed="rId16" cstate="print"/>
              <a:stretch>
                <a:fillRect b="-4396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81" name="Obousměrná vodorovná šipka 80"/>
            <p:cNvSpPr/>
            <p:nvPr/>
          </p:nvSpPr>
          <p:spPr>
            <a:xfrm>
              <a:off x="1478795" y="3949034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6804025" y="5126038"/>
            <a:ext cx="7207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400"/>
              <a:t>…atd.</a:t>
            </a:r>
          </a:p>
        </p:txBody>
      </p:sp>
      <p:grpSp>
        <p:nvGrpSpPr>
          <p:cNvPr id="19" name="Skupina 18"/>
          <p:cNvGrpSpPr>
            <a:grpSpLocks/>
          </p:cNvGrpSpPr>
          <p:nvPr/>
        </p:nvGrpSpPr>
        <p:grpSpPr bwMode="auto">
          <a:xfrm>
            <a:off x="34925" y="3860800"/>
            <a:ext cx="4897438" cy="2771775"/>
            <a:chOff x="35496" y="3898158"/>
            <a:chExt cx="4896544" cy="2771202"/>
          </a:xfrm>
        </p:grpSpPr>
        <p:sp>
          <p:nvSpPr>
            <p:cNvPr id="17" name="Zaoblený obdélník 16"/>
            <p:cNvSpPr/>
            <p:nvPr/>
          </p:nvSpPr>
          <p:spPr>
            <a:xfrm>
              <a:off x="35496" y="3901332"/>
              <a:ext cx="4896544" cy="276802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9499" name="TextovéPole 17"/>
            <p:cNvSpPr txBox="1">
              <a:spLocks noChangeArrowheads="1"/>
            </p:cNvSpPr>
            <p:nvPr/>
          </p:nvSpPr>
          <p:spPr bwMode="auto">
            <a:xfrm>
              <a:off x="539552" y="3898158"/>
              <a:ext cx="26033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altLang="cs-CZ" b="1"/>
                <a:t>Wolfram Mathematica</a:t>
              </a:r>
              <a:r>
                <a:rPr lang="cs-CZ" altLang="cs-CZ"/>
                <a:t>:</a:t>
              </a:r>
            </a:p>
          </p:txBody>
        </p:sp>
      </p:grpSp>
      <p:sp>
        <p:nvSpPr>
          <p:cNvPr id="9" name="Obdélník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7504" y="5505113"/>
            <a:ext cx="4870244" cy="307777"/>
          </a:xfrm>
          <a:prstGeom prst="rect">
            <a:avLst/>
          </a:prstGeom>
          <a:blipFill rotWithShape="1">
            <a:blip r:embed="rId17" cstate="print"/>
            <a:stretch>
              <a:fillRect b="-392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4" name="Obdélník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7504" y="5896257"/>
            <a:ext cx="1588063" cy="341055"/>
          </a:xfrm>
          <a:prstGeom prst="rect">
            <a:avLst/>
          </a:prstGeom>
          <a:blipFill rotWithShape="1">
            <a:blip r:embed="rId18" cstate="print"/>
            <a:stretch>
              <a:fillRect t="-85714" r="-20000" b="-153571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10" name="Skupina 9"/>
          <p:cNvGrpSpPr>
            <a:grpSpLocks/>
          </p:cNvGrpSpPr>
          <p:nvPr/>
        </p:nvGrpSpPr>
        <p:grpSpPr bwMode="auto">
          <a:xfrm>
            <a:off x="4799013" y="3981450"/>
            <a:ext cx="3013075" cy="500063"/>
            <a:chOff x="3851920" y="3284984"/>
            <a:chExt cx="3013698" cy="499496"/>
          </a:xfrm>
        </p:grpSpPr>
        <p:sp>
          <p:nvSpPr>
            <p:cNvPr id="45" name="TextovéPole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1920" y="3387233"/>
              <a:ext cx="1061444" cy="307777"/>
            </a:xfrm>
            <a:prstGeom prst="rect">
              <a:avLst/>
            </a:prstGeom>
            <a:blipFill rotWithShape="1">
              <a:blip r:embed="rId19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46" name="TextovéPole 4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650670" y="3284984"/>
              <a:ext cx="1214948" cy="499496"/>
            </a:xfrm>
            <a:prstGeom prst="rect">
              <a:avLst/>
            </a:prstGeom>
            <a:blipFill rotWithShape="1">
              <a:blip r:embed="rId20" cstate="print"/>
              <a:stretch>
                <a:fillRect b="-2326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7" name="Obousměrná vodorovná šipka 66"/>
            <p:cNvSpPr/>
            <p:nvPr/>
          </p:nvSpPr>
          <p:spPr>
            <a:xfrm>
              <a:off x="4922707" y="3460501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4427538" y="3484563"/>
            <a:ext cx="2241550" cy="465137"/>
            <a:chOff x="3596921" y="2765162"/>
            <a:chExt cx="2241010" cy="464871"/>
          </a:xfrm>
        </p:grpSpPr>
        <p:sp>
          <p:nvSpPr>
            <p:cNvPr id="43" name="TextovéPole 4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004048" y="2765162"/>
              <a:ext cx="833883" cy="464871"/>
            </a:xfrm>
            <a:prstGeom prst="rect">
              <a:avLst/>
            </a:prstGeom>
            <a:blipFill rotWithShape="1">
              <a:blip r:embed="rId21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8" name="Obousměrná vodorovná šipka 67"/>
            <p:cNvSpPr/>
            <p:nvPr/>
          </p:nvSpPr>
          <p:spPr>
            <a:xfrm>
              <a:off x="4283968" y="2924944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42" name="TextovéPole 4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596921" y="2833191"/>
              <a:ext cx="687047" cy="307777"/>
            </a:xfrm>
            <a:prstGeom prst="rect">
              <a:avLst/>
            </a:prstGeom>
            <a:blipFill rotWithShape="1">
              <a:blip r:embed="rId22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4" name="Obdélník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4524163"/>
            <a:ext cx="3551613" cy="307777"/>
          </a:xfrm>
          <a:prstGeom prst="rect">
            <a:avLst/>
          </a:prstGeom>
          <a:blipFill rotWithShape="1">
            <a:blip r:embed="rId23" cstate="print"/>
            <a:stretch>
              <a:fillRect t="-105882" r="-7732" b="-166667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" name="Obdélník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7504" y="4843554"/>
            <a:ext cx="2156681" cy="642548"/>
          </a:xfrm>
          <a:prstGeom prst="rect">
            <a:avLst/>
          </a:prstGeom>
          <a:blipFill rotWithShape="1">
            <a:blip r:embed="rId24" cstate="print"/>
            <a:stretch>
              <a:fillRect l="-85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32327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0483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0484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0485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0487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07504" y="548680"/>
            <a:ext cx="165301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y(t), </a:t>
            </a:r>
            <a:r>
              <a:rPr lang="cs-CZ" sz="1600" i="1" dirty="0"/>
              <a:t>x(t) 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220072" y="526077"/>
            <a:ext cx="14900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Y(s), X(s)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sp>
        <p:nvSpPr>
          <p:cNvPr id="87" name="TextovéPole 8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54140" y="1196752"/>
            <a:ext cx="3470190" cy="80759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" name="Šipka doprava 2"/>
          <p:cNvSpPr/>
          <p:nvPr/>
        </p:nvSpPr>
        <p:spPr>
          <a:xfrm rot="19048444">
            <a:off x="3378941" y="2764117"/>
            <a:ext cx="2801411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6" name="TextovéPole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6895" y="3789040"/>
            <a:ext cx="3417828" cy="586443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4500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1507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1508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1509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1511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sp>
        <p:nvSpPr>
          <p:cNvPr id="87" name="TextovéPole 8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0911" y="1181247"/>
            <a:ext cx="5270388" cy="80759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" name="Šipka doprava 2"/>
          <p:cNvSpPr/>
          <p:nvPr/>
        </p:nvSpPr>
        <p:spPr>
          <a:xfrm rot="19048444">
            <a:off x="3378941" y="2764117"/>
            <a:ext cx="2801411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6" name="TextovéPole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2455" y="3789040"/>
            <a:ext cx="4449625" cy="586443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548680"/>
            <a:ext cx="165301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y(t), </a:t>
            </a:r>
            <a:r>
              <a:rPr lang="cs-CZ" sz="1600" i="1" dirty="0"/>
              <a:t>x(t) 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220072" y="526077"/>
            <a:ext cx="14900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Y(s), X(s)</a:t>
            </a:r>
          </a:p>
        </p:txBody>
      </p:sp>
    </p:spTree>
    <p:extLst>
      <p:ext uri="{BB962C8B-B14F-4D97-AF65-F5344CB8AC3E}">
        <p14:creationId xmlns:p14="http://schemas.microsoft.com/office/powerpoint/2010/main" val="1065015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Skupina 23"/>
          <p:cNvGrpSpPr>
            <a:grpSpLocks/>
          </p:cNvGrpSpPr>
          <p:nvPr/>
        </p:nvGrpSpPr>
        <p:grpSpPr bwMode="auto">
          <a:xfrm>
            <a:off x="0" y="503238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2531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2532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2533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2535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sp>
        <p:nvSpPr>
          <p:cNvPr id="3" name="Šipka doprava 2"/>
          <p:cNvSpPr/>
          <p:nvPr/>
        </p:nvSpPr>
        <p:spPr>
          <a:xfrm rot="19048444">
            <a:off x="2778618" y="3191072"/>
            <a:ext cx="3259519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107504" y="548680"/>
            <a:ext cx="165301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y(t), </a:t>
            </a:r>
            <a:r>
              <a:rPr lang="cs-CZ" sz="1600" i="1" dirty="0"/>
              <a:t>x(t) 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220072" y="526077"/>
            <a:ext cx="14900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Y(s), X(s)</a:t>
            </a:r>
          </a:p>
        </p:txBody>
      </p:sp>
      <p:sp>
        <p:nvSpPr>
          <p:cNvPr id="21" name="TextovéPole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0657" y="4354725"/>
            <a:ext cx="5871886" cy="58644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" name="TextovéPole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72155" y="980728"/>
            <a:ext cx="5783099" cy="1028871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5977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Studijní materiály</a:t>
            </a:r>
          </a:p>
        </p:txBody>
      </p:sp>
      <p:pic>
        <p:nvPicPr>
          <p:cNvPr id="4099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" cstate="print"/>
          <a:srcRect l="14326" r="15691"/>
          <a:stretch>
            <a:fillRect/>
          </a:stretch>
        </p:blipFill>
        <p:spPr bwMode="auto">
          <a:xfrm>
            <a:off x="395288" y="1533525"/>
            <a:ext cx="241141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ovéPole 4"/>
          <p:cNvSpPr txBox="1">
            <a:spLocks noChangeArrowheads="1"/>
          </p:cNvSpPr>
          <p:nvPr/>
        </p:nvSpPr>
        <p:spPr bwMode="auto">
          <a:xfrm>
            <a:off x="250825" y="5743575"/>
            <a:ext cx="7870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patf-biokyb.lf1.cuni.cz/wiki/cvut/mos_materialy</a:t>
            </a:r>
            <a:r>
              <a:rPr lang="cs-CZ" dirty="0" smtClean="0"/>
              <a:t> </a:t>
            </a:r>
            <a:r>
              <a:rPr lang="cs-CZ" dirty="0" err="1" smtClean="0"/>
              <a:t>usr</a:t>
            </a:r>
            <a:r>
              <a:rPr lang="cs-CZ" dirty="0" smtClean="0"/>
              <a:t>:</a:t>
            </a:r>
            <a:r>
              <a:rPr lang="cs-CZ" dirty="0" err="1" smtClean="0"/>
              <a:t>pwd</a:t>
            </a:r>
            <a:r>
              <a:rPr lang="cs-CZ" dirty="0" smtClean="0"/>
              <a:t> </a:t>
            </a:r>
            <a:r>
              <a:rPr lang="cs-CZ" dirty="0" err="1" smtClean="0"/>
              <a:t>biokyb</a:t>
            </a:r>
            <a:r>
              <a:rPr lang="cs-CZ" dirty="0" smtClean="0"/>
              <a:t>:a6m33mos</a:t>
            </a:r>
            <a:endParaRPr lang="cs-CZ" dirty="0"/>
          </a:p>
        </p:txBody>
      </p:sp>
      <p:sp>
        <p:nvSpPr>
          <p:cNvPr id="4101" name="TextovéPole 5"/>
          <p:cNvSpPr txBox="1">
            <a:spLocks noChangeArrowheads="1"/>
          </p:cNvSpPr>
          <p:nvPr/>
        </p:nvSpPr>
        <p:spPr bwMode="auto">
          <a:xfrm>
            <a:off x="4114800" y="5043488"/>
            <a:ext cx="4279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dirty="0">
                <a:hlinkClick r:id="rId4"/>
              </a:rPr>
              <a:t>http://physiome.cz/atlas/sim/RegulaceSys</a:t>
            </a:r>
            <a:r>
              <a:rPr lang="cs-CZ" dirty="0" smtClean="0">
                <a:hlinkClick r:id="rId4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102" name="Obrázek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1417638"/>
            <a:ext cx="475297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ovéPole 7"/>
          <p:cNvSpPr txBox="1">
            <a:spLocks noChangeArrowheads="1"/>
          </p:cNvSpPr>
          <p:nvPr/>
        </p:nvSpPr>
        <p:spPr bwMode="auto">
          <a:xfrm>
            <a:off x="214313" y="5413375"/>
            <a:ext cx="7802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dirty="0" err="1">
                <a:hlinkClick r:id="rId6" tooltip="cvut:khoo_physiologicalcontrolsystems_ebook.pdf (15.1 MB)"/>
              </a:rPr>
              <a:t>Khoo</a:t>
            </a:r>
            <a:r>
              <a:rPr lang="cs-CZ" dirty="0">
                <a:hlinkClick r:id="rId6" tooltip="cvut:khoo_physiologicalcontrolsystems_ebook.pdf (15.1 MB)"/>
              </a:rPr>
              <a:t>: </a:t>
            </a:r>
            <a:r>
              <a:rPr lang="cs-CZ" dirty="0" err="1">
                <a:hlinkClick r:id="rId6" tooltip="cvut:khoo_physiologicalcontrolsystems_ebook.pdf (15.1 MB)"/>
              </a:rPr>
              <a:t>Physiological</a:t>
            </a:r>
            <a:r>
              <a:rPr lang="cs-CZ" dirty="0">
                <a:hlinkClick r:id="rId6" tooltip="cvut:khoo_physiologicalcontrolsystems_ebook.pdf (15.1 MB)"/>
              </a:rPr>
              <a:t> </a:t>
            </a:r>
            <a:r>
              <a:rPr lang="cs-CZ" dirty="0" err="1">
                <a:hlinkClick r:id="rId6" tooltip="cvut:khoo_physiologicalcontrolsystems_ebook.pdf (15.1 MB)"/>
              </a:rPr>
              <a:t>Control</a:t>
            </a:r>
            <a:r>
              <a:rPr lang="cs-CZ" dirty="0">
                <a:hlinkClick r:id="rId6" tooltip="cvut:khoo_physiologicalcontrolsystems_ebook.pdf (15.1 MB)"/>
              </a:rPr>
              <a:t> </a:t>
            </a:r>
            <a:r>
              <a:rPr lang="cs-CZ" dirty="0" err="1">
                <a:hlinkClick r:id="rId6" tooltip="cvut:khoo_physiologicalcontrolsystems_ebook.pdf (15.1 MB)"/>
              </a:rPr>
              <a:t>Systems</a:t>
            </a:r>
            <a:r>
              <a:rPr lang="cs-CZ" dirty="0"/>
              <a:t> </a:t>
            </a:r>
            <a:r>
              <a:rPr lang="cs-CZ" i="1" dirty="0"/>
              <a:t>Analýza systémů na fyziologických příkladech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Skupina 23"/>
          <p:cNvGrpSpPr>
            <a:grpSpLocks/>
          </p:cNvGrpSpPr>
          <p:nvPr/>
        </p:nvGrpSpPr>
        <p:grpSpPr bwMode="auto">
          <a:xfrm>
            <a:off x="0" y="503238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3555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</p:grpSp>
      <p:sp>
        <p:nvSpPr>
          <p:cNvPr id="23556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3557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3559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sp>
        <p:nvSpPr>
          <p:cNvPr id="3" name="Šipka doprava 2"/>
          <p:cNvSpPr/>
          <p:nvPr/>
        </p:nvSpPr>
        <p:spPr>
          <a:xfrm rot="19048444">
            <a:off x="2715981" y="3030111"/>
            <a:ext cx="3735789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107504" y="548680"/>
            <a:ext cx="1653017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y(t), </a:t>
            </a:r>
            <a:r>
              <a:rPr lang="cs-CZ" sz="1600" i="1" dirty="0"/>
              <a:t>x(t) 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220072" y="526077"/>
            <a:ext cx="149008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Y(s), X(s)</a:t>
            </a:r>
          </a:p>
        </p:txBody>
      </p:sp>
      <p:sp>
        <p:nvSpPr>
          <p:cNvPr id="21" name="TextovéPole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0657" y="4354725"/>
            <a:ext cx="5871886" cy="58644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" name="TextovéPole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12631" y="1556792"/>
            <a:ext cx="5520325" cy="33855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574" name="TextovéPole 3"/>
          <p:cNvSpPr txBox="1">
            <a:spLocks noChangeArrowheads="1"/>
          </p:cNvSpPr>
          <p:nvPr/>
        </p:nvSpPr>
        <p:spPr bwMode="auto">
          <a:xfrm>
            <a:off x="3419475" y="1116013"/>
            <a:ext cx="4625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Při nulových počátečních podmínkách:</a:t>
            </a:r>
          </a:p>
        </p:txBody>
      </p:sp>
    </p:spTree>
    <p:extLst>
      <p:ext uri="{BB962C8B-B14F-4D97-AF65-F5344CB8AC3E}">
        <p14:creationId xmlns:p14="http://schemas.microsoft.com/office/powerpoint/2010/main" val="230916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4579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4580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4581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4583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8280" y="476672"/>
            <a:ext cx="1191352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Originál: </a:t>
            </a:r>
            <a:r>
              <a:rPr lang="cs-CZ" sz="1600" i="1" dirty="0"/>
              <a:t>f(t)</a:t>
            </a:r>
            <a:endParaRPr lang="cs-CZ" sz="16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267744" y="476672"/>
            <a:ext cx="1076513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Obraz: </a:t>
            </a:r>
            <a:r>
              <a:rPr lang="cs-CZ" sz="1600" i="1" dirty="0"/>
              <a:t>F(s)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84917" y="56818"/>
            <a:ext cx="28084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Příklady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93536" y="2543418"/>
            <a:ext cx="4536504" cy="338554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5" name="TextovéPole 3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12785" y="3666510"/>
            <a:ext cx="5520325" cy="33855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12631" y="1556792"/>
            <a:ext cx="5520325" cy="338554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4596" name="TextovéPole 38"/>
          <p:cNvSpPr txBox="1">
            <a:spLocks noChangeArrowheads="1"/>
          </p:cNvSpPr>
          <p:nvPr/>
        </p:nvSpPr>
        <p:spPr bwMode="auto">
          <a:xfrm>
            <a:off x="3419475" y="1116013"/>
            <a:ext cx="4625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Při nulových počátečních podmínkách:</a:t>
            </a:r>
          </a:p>
        </p:txBody>
      </p:sp>
      <p:sp>
        <p:nvSpPr>
          <p:cNvPr id="40" name="Šipka doprava 39"/>
          <p:cNvSpPr/>
          <p:nvPr/>
        </p:nvSpPr>
        <p:spPr>
          <a:xfrm rot="20303608">
            <a:off x="5825484" y="4143058"/>
            <a:ext cx="1433035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" name="Šipka doprava 40"/>
          <p:cNvSpPr/>
          <p:nvPr/>
        </p:nvSpPr>
        <p:spPr>
          <a:xfrm rot="20303608">
            <a:off x="4424728" y="2961176"/>
            <a:ext cx="1433035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2" name="Šipka doprava 41"/>
          <p:cNvSpPr/>
          <p:nvPr/>
        </p:nvSpPr>
        <p:spPr>
          <a:xfrm rot="20303608">
            <a:off x="3358245" y="2025072"/>
            <a:ext cx="1433035" cy="32983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5" name="TextovéPole 8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4077072"/>
            <a:ext cx="5871886" cy="586443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4" name="TextovéPole 8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542" y="2924944"/>
            <a:ext cx="4461994" cy="586443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6" name="TextovéPole 8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542" y="2080062"/>
            <a:ext cx="3417828" cy="586443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49370" y="1628800"/>
            <a:ext cx="198672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987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Skupina 23"/>
          <p:cNvGrpSpPr>
            <a:grpSpLocks/>
          </p:cNvGrpSpPr>
          <p:nvPr/>
        </p:nvGrpSpPr>
        <p:grpSpPr bwMode="auto">
          <a:xfrm>
            <a:off x="0" y="525463"/>
            <a:ext cx="7524750" cy="6332537"/>
            <a:chOff x="0" y="526077"/>
            <a:chExt cx="7524329" cy="6331923"/>
          </a:xfrm>
        </p:grpSpPr>
        <p:sp>
          <p:nvSpPr>
            <p:cNvPr id="25" name="Obdélník 24"/>
            <p:cNvSpPr/>
            <p:nvPr/>
          </p:nvSpPr>
          <p:spPr>
            <a:xfrm>
              <a:off x="0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5603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pic>
        <p:nvPicPr>
          <p:cNvPr id="25604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5607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15" y="6165304"/>
            <a:ext cx="1825444" cy="67666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0" name="TextovéPole 3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25622" name="TextovéPole 49"/>
          <p:cNvSpPr txBox="1">
            <a:spLocks noChangeArrowheads="1"/>
          </p:cNvSpPr>
          <p:nvPr/>
        </p:nvSpPr>
        <p:spPr bwMode="auto">
          <a:xfrm>
            <a:off x="611188" y="2916238"/>
            <a:ext cx="1830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25623" name="TextovéPole 50"/>
          <p:cNvSpPr txBox="1">
            <a:spLocks noChangeArrowheads="1"/>
          </p:cNvSpPr>
          <p:nvPr/>
        </p:nvSpPr>
        <p:spPr bwMode="auto">
          <a:xfrm>
            <a:off x="2181225" y="4262438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v originále: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40907" y="2915652"/>
            <a:ext cx="719556" cy="369332"/>
          </a:xfrm>
          <a:prstGeom prst="rect">
            <a:avLst/>
          </a:prstGeom>
          <a:blipFill rotWithShape="1">
            <a:blip r:embed="rId7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67944" y="4252446"/>
            <a:ext cx="719556" cy="369332"/>
          </a:xfrm>
          <a:prstGeom prst="rect">
            <a:avLst/>
          </a:prstGeom>
          <a:blipFill rotWithShape="1">
            <a:blip r:embed="rId8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27" name="TextovéPole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27139" y="1331476"/>
            <a:ext cx="747128" cy="369332"/>
          </a:xfrm>
          <a:prstGeom prst="rect">
            <a:avLst/>
          </a:prstGeom>
          <a:blipFill rotWithShape="1">
            <a:blip r:embed="rId9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9" name="TextovéPole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46274" y="2546320"/>
            <a:ext cx="759887" cy="369332"/>
          </a:xfrm>
          <a:prstGeom prst="rect">
            <a:avLst/>
          </a:prstGeom>
          <a:blipFill rotWithShape="1">
            <a:blip r:embed="rId10" cstate="print"/>
            <a:stretch>
              <a:fillRect b="-937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5634" name="TextovéPole 54"/>
          <p:cNvSpPr txBox="1">
            <a:spLocks noChangeArrowheads="1"/>
          </p:cNvSpPr>
          <p:nvPr/>
        </p:nvSpPr>
        <p:spPr bwMode="auto">
          <a:xfrm>
            <a:off x="4679950" y="1346200"/>
            <a:ext cx="174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úloha v obraze</a:t>
            </a:r>
          </a:p>
        </p:txBody>
      </p:sp>
      <p:sp>
        <p:nvSpPr>
          <p:cNvPr id="25635" name="TextovéPole 55"/>
          <p:cNvSpPr txBox="1">
            <a:spLocks noChangeArrowheads="1"/>
          </p:cNvSpPr>
          <p:nvPr/>
        </p:nvSpPr>
        <p:spPr bwMode="auto">
          <a:xfrm>
            <a:off x="6305550" y="2555875"/>
            <a:ext cx="2293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- řešení úlohy v obraze</a:t>
            </a:r>
          </a:p>
        </p:txBody>
      </p:sp>
      <p:sp>
        <p:nvSpPr>
          <p:cNvPr id="36" name="Šipka doprava 35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</a:t>
            </a:r>
            <a:r>
              <a:rPr lang="cs-CZ" dirty="0" err="1"/>
              <a:t>řesení</a:t>
            </a:r>
            <a:r>
              <a:rPr lang="cs-CZ" dirty="0"/>
              <a:t> ?</a:t>
            </a:r>
          </a:p>
        </p:txBody>
      </p:sp>
      <p:sp>
        <p:nvSpPr>
          <p:cNvPr id="25639" name="Nadpis 1"/>
          <p:cNvSpPr txBox="1">
            <a:spLocks/>
          </p:cNvSpPr>
          <p:nvPr/>
        </p:nvSpPr>
        <p:spPr bwMode="auto">
          <a:xfrm>
            <a:off x="230188" y="-3778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3600"/>
              <a:t>Nejjednodušší model mechaniky dýchání</a:t>
            </a:r>
          </a:p>
        </p:txBody>
      </p:sp>
    </p:spTree>
    <p:extLst>
      <p:ext uri="{BB962C8B-B14F-4D97-AF65-F5344CB8AC3E}">
        <p14:creationId xmlns:p14="http://schemas.microsoft.com/office/powerpoint/2010/main" val="3493295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Skupina 23"/>
          <p:cNvGrpSpPr>
            <a:grpSpLocks/>
          </p:cNvGrpSpPr>
          <p:nvPr/>
        </p:nvGrpSpPr>
        <p:grpSpPr bwMode="auto">
          <a:xfrm>
            <a:off x="-45308" y="525463"/>
            <a:ext cx="7570058" cy="6332537"/>
            <a:chOff x="-45306" y="526077"/>
            <a:chExt cx="7569635" cy="6331923"/>
          </a:xfrm>
        </p:grpSpPr>
        <p:sp>
          <p:nvSpPr>
            <p:cNvPr id="25" name="Obdélník 24"/>
            <p:cNvSpPr/>
            <p:nvPr/>
          </p:nvSpPr>
          <p:spPr>
            <a:xfrm>
              <a:off x="-45306" y="526077"/>
              <a:ext cx="1693768" cy="62874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0" y="5570663"/>
              <a:ext cx="7524329" cy="12873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0" name="Rovnoramenný trojúhelník 29"/>
            <p:cNvSpPr/>
            <p:nvPr/>
          </p:nvSpPr>
          <p:spPr>
            <a:xfrm>
              <a:off x="1693768" y="526077"/>
              <a:ext cx="5830561" cy="5044586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26627" name="Skupina 31"/>
          <p:cNvGrpSpPr>
            <a:grpSpLocks/>
          </p:cNvGrpSpPr>
          <p:nvPr/>
        </p:nvGrpSpPr>
        <p:grpSpPr bwMode="auto">
          <a:xfrm>
            <a:off x="1812925" y="525463"/>
            <a:ext cx="7331075" cy="4984750"/>
            <a:chOff x="1812394" y="526077"/>
            <a:chExt cx="7331606" cy="4983659"/>
          </a:xfrm>
        </p:grpSpPr>
        <p:sp>
          <p:nvSpPr>
            <p:cNvPr id="33" name="Obdélník 32"/>
            <p:cNvSpPr/>
            <p:nvPr/>
          </p:nvSpPr>
          <p:spPr>
            <a:xfrm>
              <a:off x="7524633" y="526077"/>
              <a:ext cx="1619367" cy="4983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4" name="Rovnoramenný trojúhelník 33"/>
            <p:cNvSpPr/>
            <p:nvPr/>
          </p:nvSpPr>
          <p:spPr>
            <a:xfrm rot="10800000">
              <a:off x="1812394" y="526077"/>
              <a:ext cx="5736053" cy="498365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6628" name="Nadpis 1"/>
          <p:cNvSpPr>
            <a:spLocks noGrp="1"/>
          </p:cNvSpPr>
          <p:nvPr>
            <p:ph type="title"/>
          </p:nvPr>
        </p:nvSpPr>
        <p:spPr>
          <a:xfrm>
            <a:off x="663575" y="-325438"/>
            <a:ext cx="8229600" cy="1143001"/>
          </a:xfrm>
        </p:spPr>
        <p:txBody>
          <a:bodyPr/>
          <a:lstStyle/>
          <a:p>
            <a:r>
              <a:rPr lang="cs-CZ" altLang="cs-CZ" sz="3600" dirty="0" err="1" smtClean="0"/>
              <a:t>Laplaceovo</a:t>
            </a:r>
            <a:r>
              <a:rPr lang="cs-CZ" altLang="cs-CZ" sz="3600" dirty="0" smtClean="0"/>
              <a:t> zrcadlo</a:t>
            </a:r>
          </a:p>
        </p:txBody>
      </p:sp>
      <p:pic>
        <p:nvPicPr>
          <p:cNvPr id="26629" name="Picture 4" descr="http://upload.wikimedia.org/wikipedia/commons/thumb/5/52/Mirror.jpg/220px-Mirr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093913"/>
            <a:ext cx="2133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https://encrypted-tbn3.gstatic.com/images?q=tbn:ANd9GcRI6G4RncnLelP5Pl1SSYukzuSsMg2mLmx6_KFyZucM3dxs9U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-3326" r="24113" b="3326"/>
          <a:stretch>
            <a:fillRect/>
          </a:stretch>
        </p:blipFill>
        <p:spPr bwMode="auto">
          <a:xfrm>
            <a:off x="7596188" y="5445125"/>
            <a:ext cx="14335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ovéPole 36"/>
          <p:cNvSpPr txBox="1">
            <a:spLocks noChangeArrowheads="1"/>
          </p:cNvSpPr>
          <p:nvPr/>
        </p:nvSpPr>
        <p:spPr bwMode="auto">
          <a:xfrm>
            <a:off x="7462838" y="4941888"/>
            <a:ext cx="156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obrazu</a:t>
            </a:r>
          </a:p>
        </p:txBody>
      </p:sp>
      <p:sp>
        <p:nvSpPr>
          <p:cNvPr id="26632" name="TextovéPole 37"/>
          <p:cNvSpPr txBox="1">
            <a:spLocks noChangeArrowheads="1"/>
          </p:cNvSpPr>
          <p:nvPr/>
        </p:nvSpPr>
        <p:spPr bwMode="auto">
          <a:xfrm>
            <a:off x="5715000" y="5805488"/>
            <a:ext cx="174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Prostor originálu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397648" y="5013176"/>
            <a:ext cx="38305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reálné proměnné (oblast času t)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574433" y="755412"/>
            <a:ext cx="311829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Oblast komplexní proměnné (s)</a:t>
            </a:r>
          </a:p>
        </p:txBody>
      </p:sp>
      <p:sp>
        <p:nvSpPr>
          <p:cNvPr id="9" name="Šipka doprava 8"/>
          <p:cNvSpPr/>
          <p:nvPr/>
        </p:nvSpPr>
        <p:spPr>
          <a:xfrm rot="18686099">
            <a:off x="2661205" y="2075041"/>
            <a:ext cx="1733953" cy="56287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      L{  }</a:t>
            </a:r>
          </a:p>
        </p:txBody>
      </p:sp>
      <p:sp>
        <p:nvSpPr>
          <p:cNvPr id="35" name="Šipka doprava 34"/>
          <p:cNvSpPr/>
          <p:nvPr/>
        </p:nvSpPr>
        <p:spPr>
          <a:xfrm rot="18707487" flipH="1">
            <a:off x="4336966" y="3284662"/>
            <a:ext cx="1978013" cy="562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L</a:t>
            </a:r>
            <a:r>
              <a:rPr lang="cs-CZ" baseline="30000" dirty="0"/>
              <a:t>-1</a:t>
            </a:r>
            <a:r>
              <a:rPr lang="cs-CZ" dirty="0"/>
              <a:t>{  }</a:t>
            </a:r>
          </a:p>
        </p:txBody>
      </p:sp>
      <p:sp>
        <p:nvSpPr>
          <p:cNvPr id="52" name="Šipka doprava 51"/>
          <p:cNvSpPr/>
          <p:nvPr/>
        </p:nvSpPr>
        <p:spPr>
          <a:xfrm rot="2502271">
            <a:off x="2604661" y="3383770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Nesnadné</a:t>
            </a:r>
          </a:p>
        </p:txBody>
      </p:sp>
      <p:sp>
        <p:nvSpPr>
          <p:cNvPr id="54" name="Šipka doprava 53"/>
          <p:cNvSpPr/>
          <p:nvPr/>
        </p:nvSpPr>
        <p:spPr>
          <a:xfrm rot="2502271">
            <a:off x="4144098" y="1727586"/>
            <a:ext cx="1675161" cy="65054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Snadnější</a:t>
            </a:r>
          </a:p>
        </p:txBody>
      </p:sp>
      <p:sp>
        <p:nvSpPr>
          <p:cNvPr id="55" name="TextovéPole 54"/>
          <p:cNvSpPr txBox="1">
            <a:spLocks noChangeArrowheads="1"/>
          </p:cNvSpPr>
          <p:nvPr/>
        </p:nvSpPr>
        <p:spPr bwMode="auto">
          <a:xfrm>
            <a:off x="3184525" y="973138"/>
            <a:ext cx="164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obraze:</a:t>
            </a:r>
          </a:p>
        </p:txBody>
      </p:sp>
      <p:sp>
        <p:nvSpPr>
          <p:cNvPr id="56" name="TextovéPole 55"/>
          <p:cNvSpPr txBox="1">
            <a:spLocks noChangeArrowheads="1"/>
          </p:cNvSpPr>
          <p:nvPr/>
        </p:nvSpPr>
        <p:spPr bwMode="auto">
          <a:xfrm>
            <a:off x="5580063" y="2025650"/>
            <a:ext cx="227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Řešení úlohy v obraze: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01894" y="1331476"/>
            <a:ext cx="3528392" cy="369332"/>
          </a:xfrm>
          <a:prstGeom prst="rect">
            <a:avLst/>
          </a:prstGeom>
          <a:blipFill rotWithShape="1">
            <a:blip r:embed="rId5" cstate="print"/>
            <a:stretch>
              <a:fillRect b="-769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80112" y="2392300"/>
            <a:ext cx="3528392" cy="67666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6655" name="TextovéPole 42"/>
          <p:cNvSpPr txBox="1">
            <a:spLocks noChangeArrowheads="1"/>
          </p:cNvSpPr>
          <p:nvPr/>
        </p:nvSpPr>
        <p:spPr bwMode="auto">
          <a:xfrm>
            <a:off x="-9525" y="1412875"/>
            <a:ext cx="1830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/>
              <a:t>Úloha v originále:</a:t>
            </a:r>
          </a:p>
        </p:txBody>
      </p:sp>
      <p:sp>
        <p:nvSpPr>
          <p:cNvPr id="44" name="TextovéPole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745" y="1805861"/>
            <a:ext cx="3164103" cy="1479123"/>
          </a:xfrm>
          <a:prstGeom prst="rect">
            <a:avLst/>
          </a:prstGeom>
          <a:blipFill rotWithShape="1">
            <a:blip r:embed="rId7" cstate="print"/>
            <a:stretch>
              <a:fillRect l="-1338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7" name="TextovéPole 46"/>
          <p:cNvSpPr txBox="1">
            <a:spLocks noChangeArrowheads="1"/>
          </p:cNvSpPr>
          <p:nvPr/>
        </p:nvSpPr>
        <p:spPr bwMode="auto">
          <a:xfrm>
            <a:off x="1164431" y="4273282"/>
            <a:ext cx="3744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dirty="0"/>
              <a:t>Řešení v originále: </a:t>
            </a:r>
            <a:endParaRPr lang="cs-CZ" altLang="cs-CZ" dirty="0" smtClean="0"/>
          </a:p>
          <a:p>
            <a:endParaRPr lang="cs-CZ" altLang="cs-CZ" dirty="0"/>
          </a:p>
        </p:txBody>
      </p:sp>
      <p:sp>
        <p:nvSpPr>
          <p:cNvPr id="42" name="TextovéPole 4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78604" y="4264508"/>
            <a:ext cx="1825444" cy="676660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209833" y="1331476"/>
            <a:ext cx="3735076" cy="362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smtClean="0">
                <a:solidFill>
                  <a:srgbClr val="C00000"/>
                </a:solidFill>
              </a:rPr>
              <a:t>P</a:t>
            </a:r>
            <a:r>
              <a:rPr lang="cs-CZ" i="1" baseline="-25000" dirty="0" smtClean="0">
                <a:solidFill>
                  <a:srgbClr val="C00000"/>
                </a:solidFill>
              </a:rPr>
              <a:t>A</a:t>
            </a:r>
            <a:r>
              <a:rPr lang="cs-CZ" i="1" dirty="0" smtClean="0">
                <a:solidFill>
                  <a:srgbClr val="C00000"/>
                </a:solidFill>
              </a:rPr>
              <a:t>(s)</a:t>
            </a:r>
            <a:r>
              <a:rPr lang="cs-CZ" i="1" dirty="0" smtClean="0">
                <a:solidFill>
                  <a:schemeClr val="tx1"/>
                </a:solidFill>
              </a:rPr>
              <a:t>= LC s</a:t>
            </a:r>
            <a:r>
              <a:rPr lang="cs-CZ" i="1" baseline="30000" dirty="0" smtClean="0">
                <a:solidFill>
                  <a:schemeClr val="tx1"/>
                </a:solidFill>
              </a:rPr>
              <a:t>2</a:t>
            </a:r>
            <a:r>
              <a:rPr lang="cs-CZ" i="1" dirty="0" smtClean="0">
                <a:solidFill>
                  <a:schemeClr val="tx1"/>
                </a:solidFill>
              </a:rPr>
              <a:t> </a:t>
            </a:r>
            <a:r>
              <a:rPr lang="cs-CZ" i="1" dirty="0" err="1" smtClean="0">
                <a:solidFill>
                  <a:srgbClr val="0070C0"/>
                </a:solidFill>
              </a:rPr>
              <a:t>P</a:t>
            </a:r>
            <a:r>
              <a:rPr lang="cs-CZ" i="1" baseline="-25000" dirty="0" err="1" smtClean="0">
                <a:solidFill>
                  <a:srgbClr val="0070C0"/>
                </a:solidFill>
              </a:rPr>
              <a:t>ao</a:t>
            </a:r>
            <a:r>
              <a:rPr lang="cs-CZ" i="1" dirty="0" smtClean="0">
                <a:solidFill>
                  <a:srgbClr val="0070C0"/>
                </a:solidFill>
              </a:rPr>
              <a:t>(s)</a:t>
            </a:r>
            <a:r>
              <a:rPr lang="cs-CZ" i="1" dirty="0" smtClean="0">
                <a:solidFill>
                  <a:schemeClr val="tx1"/>
                </a:solidFill>
              </a:rPr>
              <a:t> + RC s </a:t>
            </a:r>
            <a:r>
              <a:rPr lang="cs-CZ" i="1" dirty="0" err="1">
                <a:solidFill>
                  <a:srgbClr val="0070C0"/>
                </a:solidFill>
              </a:rPr>
              <a:t>P</a:t>
            </a:r>
            <a:r>
              <a:rPr lang="cs-CZ" i="1" baseline="-25000" dirty="0" err="1">
                <a:solidFill>
                  <a:srgbClr val="0070C0"/>
                </a:solidFill>
              </a:rPr>
              <a:t>ao</a:t>
            </a:r>
            <a:r>
              <a:rPr lang="cs-CZ" i="1" dirty="0">
                <a:solidFill>
                  <a:srgbClr val="0070C0"/>
                </a:solidFill>
              </a:rPr>
              <a:t>(s)</a:t>
            </a:r>
            <a:r>
              <a:rPr lang="cs-CZ" i="1" dirty="0" smtClean="0">
                <a:solidFill>
                  <a:schemeClr val="tx1"/>
                </a:solidFill>
              </a:rPr>
              <a:t> + </a:t>
            </a:r>
            <a:r>
              <a:rPr lang="cs-CZ" i="1" dirty="0" err="1">
                <a:solidFill>
                  <a:srgbClr val="0070C0"/>
                </a:solidFill>
              </a:rPr>
              <a:t>P</a:t>
            </a:r>
            <a:r>
              <a:rPr lang="cs-CZ" i="1" baseline="-25000" dirty="0" err="1">
                <a:solidFill>
                  <a:srgbClr val="0070C0"/>
                </a:solidFill>
              </a:rPr>
              <a:t>ao</a:t>
            </a:r>
            <a:r>
              <a:rPr lang="cs-CZ" i="1" dirty="0">
                <a:solidFill>
                  <a:srgbClr val="0070C0"/>
                </a:solidFill>
              </a:rPr>
              <a:t>(s)</a:t>
            </a:r>
          </a:p>
        </p:txBody>
      </p:sp>
      <p:sp>
        <p:nvSpPr>
          <p:cNvPr id="2" name="Obdélník 1"/>
          <p:cNvSpPr/>
          <p:nvPr/>
        </p:nvSpPr>
        <p:spPr>
          <a:xfrm>
            <a:off x="4966090" y="4365104"/>
            <a:ext cx="16301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</a:rPr>
              <a:t>????????? 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7694356" y="2094760"/>
            <a:ext cx="1630172" cy="242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tx1"/>
                </a:solidFill>
              </a:rPr>
              <a:t>s</a:t>
            </a:r>
            <a:r>
              <a:rPr lang="cs-CZ" dirty="0" smtClean="0">
                <a:solidFill>
                  <a:schemeClr val="tx1"/>
                </a:solidFill>
              </a:rPr>
              <a:t>nadné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1852156" y="4497436"/>
            <a:ext cx="163017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esnadné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4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47" grpId="0"/>
      <p:bldP spid="32" grpId="0" animBg="1"/>
      <p:bldP spid="32" grpId="1" animBg="1"/>
      <p:bldP spid="2" grpId="0"/>
      <p:bldP spid="2" grpId="1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Šipka doprava 25"/>
          <p:cNvSpPr/>
          <p:nvPr/>
        </p:nvSpPr>
        <p:spPr>
          <a:xfrm rot="13531279">
            <a:off x="3086656" y="5693223"/>
            <a:ext cx="1439054" cy="329830"/>
          </a:xfrm>
          <a:prstGeom prst="rightArrow">
            <a:avLst>
              <a:gd name="adj1" fmla="val 38445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179511" y="764704"/>
            <a:ext cx="4752529" cy="3037689"/>
            <a:chOff x="179511" y="764704"/>
            <a:chExt cx="4752529" cy="3037689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1" y="764704"/>
              <a:ext cx="4540377" cy="3037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véPole 6"/>
            <p:cNvSpPr txBox="1"/>
            <p:nvPr/>
          </p:nvSpPr>
          <p:spPr>
            <a:xfrm>
              <a:off x="1619672" y="2996952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V </a:t>
              </a:r>
              <a:r>
                <a:rPr lang="cs-CZ" dirty="0" err="1" smtClean="0"/>
                <a:t>Modelice</a:t>
              </a:r>
              <a:r>
                <a:rPr lang="cs-CZ" dirty="0" smtClean="0"/>
                <a:t> (ale i v </a:t>
              </a:r>
              <a:r>
                <a:rPr lang="cs-CZ" dirty="0" err="1" smtClean="0"/>
                <a:t>Simulinku</a:t>
              </a:r>
              <a:r>
                <a:rPr lang="cs-CZ" dirty="0" smtClean="0"/>
                <a:t>)</a:t>
              </a:r>
            </a:p>
            <a:p>
              <a:r>
                <a:rPr lang="cs-CZ" dirty="0" smtClean="0"/>
                <a:t> máme blok </a:t>
              </a:r>
              <a:r>
                <a:rPr lang="cs-CZ" dirty="0" err="1" smtClean="0"/>
                <a:t>TransfeFunction</a:t>
              </a:r>
              <a:endParaRPr lang="cs-CZ" dirty="0"/>
            </a:p>
          </p:txBody>
        </p:sp>
      </p:grpSp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altLang="cs-CZ" sz="3600" dirty="0" smtClean="0"/>
              <a:t>Nejjednodušší model mechaniky dýchání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4800728" y="880678"/>
            <a:ext cx="3502668" cy="4028235"/>
            <a:chOff x="4800728" y="880678"/>
            <a:chExt cx="3502668" cy="4028235"/>
          </a:xfrm>
        </p:grpSpPr>
        <p:sp>
          <p:nvSpPr>
            <p:cNvPr id="66" name="TextovéPole 6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880678"/>
              <a:ext cx="3010671" cy="676660"/>
            </a:xfrm>
            <a:prstGeom prst="rect">
              <a:avLst/>
            </a:prstGeom>
            <a:blipFill rotWithShape="1"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" name="Šipka doprava 5"/>
            <p:cNvSpPr/>
            <p:nvPr/>
          </p:nvSpPr>
          <p:spPr>
            <a:xfrm rot="18497043">
              <a:off x="3103511" y="2881867"/>
              <a:ext cx="3724263" cy="329830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" name="Obdélník 1"/>
          <p:cNvSpPr/>
          <p:nvPr/>
        </p:nvSpPr>
        <p:spPr>
          <a:xfrm>
            <a:off x="719572" y="4321657"/>
            <a:ext cx="3420628" cy="99475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i="1" dirty="0" smtClean="0">
              <a:solidFill>
                <a:schemeClr val="tx1"/>
              </a:solidFill>
            </a:endParaRPr>
          </a:p>
        </p:txBody>
      </p:sp>
      <p:sp>
        <p:nvSpPr>
          <p:cNvPr id="63" name="TextovéPole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27584" y="4437112"/>
            <a:ext cx="2520280" cy="864096"/>
          </a:xfrm>
          <a:prstGeom prst="rect">
            <a:avLst/>
          </a:prstGeom>
          <a:blipFill rotWithShape="1">
            <a:blip r:embed="rId5" cstate="print"/>
            <a:srcRect/>
            <a:stretch>
              <a:fillRect l="-2860" t="-8333" r="-153741" b="-13593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6165304"/>
            <a:ext cx="3497396" cy="648126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07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6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14975" t="14098" r="15047" b="35162"/>
          <a:stretch>
            <a:fillRect/>
          </a:stretch>
        </p:blipFill>
        <p:spPr bwMode="auto">
          <a:xfrm>
            <a:off x="0" y="0"/>
            <a:ext cx="91297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42938" y="4709569"/>
            <a:ext cx="3497396" cy="648126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883"/>
          <a:stretch>
            <a:fillRect/>
          </a:stretch>
        </p:blipFill>
        <p:spPr bwMode="auto">
          <a:xfrm>
            <a:off x="0" y="17463"/>
            <a:ext cx="914400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42938" y="4709569"/>
            <a:ext cx="3497396" cy="648126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908175" y="4373563"/>
            <a:ext cx="3341688" cy="1873250"/>
            <a:chOff x="1907704" y="4372958"/>
            <a:chExt cx="3342474" cy="1873071"/>
          </a:xfrm>
        </p:grpSpPr>
        <p:pic>
          <p:nvPicPr>
            <p:cNvPr id="6043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7704" y="5049827"/>
              <a:ext cx="3342474" cy="1196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Šipka dolů 10"/>
            <p:cNvSpPr/>
            <p:nvPr/>
          </p:nvSpPr>
          <p:spPr>
            <a:xfrm>
              <a:off x="4392761" y="4372958"/>
              <a:ext cx="305780" cy="649344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5624513" y="5648325"/>
            <a:ext cx="15906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Parameters:</a:t>
            </a:r>
          </a:p>
          <a:p>
            <a:pPr eaLnBrk="1" hangingPunct="1"/>
            <a:r>
              <a:rPr lang="cs-CZ"/>
              <a:t>  a: {L*C,R*C,1}</a:t>
            </a:r>
          </a:p>
          <a:p>
            <a:pPr eaLnBrk="1" hangingPunct="1"/>
            <a:r>
              <a:rPr lang="cs-CZ"/>
              <a:t>  b: {1}</a:t>
            </a:r>
          </a:p>
        </p:txBody>
      </p:sp>
      <p:grpSp>
        <p:nvGrpSpPr>
          <p:cNvPr id="4" name="Skupina 14"/>
          <p:cNvGrpSpPr>
            <a:grpSpLocks/>
          </p:cNvGrpSpPr>
          <p:nvPr/>
        </p:nvGrpSpPr>
        <p:grpSpPr bwMode="auto">
          <a:xfrm>
            <a:off x="6229350" y="2200275"/>
            <a:ext cx="2484438" cy="1479550"/>
            <a:chOff x="6229422" y="2200372"/>
            <a:chExt cx="2483751" cy="1479965"/>
          </a:xfrm>
        </p:grpSpPr>
        <p:sp>
          <p:nvSpPr>
            <p:cNvPr id="60423" name="TextovéPole 12"/>
            <p:cNvSpPr txBox="1">
              <a:spLocks noChangeArrowheads="1"/>
            </p:cNvSpPr>
            <p:nvPr/>
          </p:nvSpPr>
          <p:spPr bwMode="auto">
            <a:xfrm>
              <a:off x="7092280" y="3140968"/>
              <a:ext cx="16208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Stejné výsledky</a:t>
              </a:r>
            </a:p>
          </p:txBody>
        </p:sp>
        <p:sp>
          <p:nvSpPr>
            <p:cNvPr id="14" name="Šipka doprava 13"/>
            <p:cNvSpPr/>
            <p:nvPr/>
          </p:nvSpPr>
          <p:spPr>
            <a:xfrm rot="6951422">
              <a:off x="7675125" y="2602803"/>
              <a:ext cx="1020886" cy="21602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rot="20663452">
              <a:off x="6229422" y="3464313"/>
              <a:ext cx="1020886" cy="21602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5413"/>
            <a:ext cx="9144000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 l="883"/>
          <a:stretch>
            <a:fillRect/>
          </a:stretch>
        </p:blipFill>
        <p:spPr bwMode="auto">
          <a:xfrm>
            <a:off x="47625" y="0"/>
            <a:ext cx="41751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nice se šipkou 5"/>
          <p:cNvCxnSpPr/>
          <p:nvPr/>
        </p:nvCxnSpPr>
        <p:spPr>
          <a:xfrm>
            <a:off x="2843213" y="1700213"/>
            <a:ext cx="215900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3132138" y="1030288"/>
            <a:ext cx="719137" cy="1390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323850" y="2492375"/>
            <a:ext cx="2160588" cy="792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323850" y="2781300"/>
            <a:ext cx="2087563" cy="1511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9" name="TextovéPole 13"/>
          <p:cNvSpPr txBox="1">
            <a:spLocks noChangeArrowheads="1"/>
          </p:cNvSpPr>
          <p:nvPr/>
        </p:nvSpPr>
        <p:spPr bwMode="auto">
          <a:xfrm>
            <a:off x="3413125" y="2046288"/>
            <a:ext cx="1620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Stejné výsledky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27984" y="353764"/>
            <a:ext cx="4428492" cy="6766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337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463" y="128588"/>
            <a:ext cx="6315075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5"/>
          <p:cNvGrpSpPr>
            <a:grpSpLocks/>
          </p:cNvGrpSpPr>
          <p:nvPr/>
        </p:nvGrpSpPr>
        <p:grpSpPr bwMode="auto">
          <a:xfrm>
            <a:off x="1835150" y="2933700"/>
            <a:ext cx="6913563" cy="3803650"/>
            <a:chOff x="1763688" y="2924944"/>
            <a:chExt cx="6912768" cy="3804468"/>
          </a:xfrm>
        </p:grpSpPr>
        <p:sp>
          <p:nvSpPr>
            <p:cNvPr id="17" name="Ovál 16"/>
            <p:cNvSpPr/>
            <p:nvPr/>
          </p:nvSpPr>
          <p:spPr>
            <a:xfrm>
              <a:off x="1763688" y="3285384"/>
              <a:ext cx="6912768" cy="344402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dirty="0"/>
            </a:p>
          </p:txBody>
        </p:sp>
        <p:pic>
          <p:nvPicPr>
            <p:cNvPr id="5129" name="Obrázek 17"/>
            <p:cNvPicPr>
              <a:picLocks noChangeAspect="1"/>
            </p:cNvPicPr>
            <p:nvPr/>
          </p:nvPicPr>
          <p:blipFill>
            <a:blip r:embed="rId4" cstate="print"/>
            <a:srcRect r="57610"/>
            <a:stretch>
              <a:fillRect/>
            </a:stretch>
          </p:blipFill>
          <p:spPr bwMode="auto">
            <a:xfrm>
              <a:off x="2339752" y="4221088"/>
              <a:ext cx="3888432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Obrázek 18"/>
            <p:cNvPicPr>
              <a:picLocks noChangeAspect="1"/>
            </p:cNvPicPr>
            <p:nvPr/>
          </p:nvPicPr>
          <p:blipFill>
            <a:blip r:embed="rId4" cstate="print"/>
            <a:srcRect l="80765" r="-391"/>
            <a:stretch>
              <a:fillRect/>
            </a:stretch>
          </p:blipFill>
          <p:spPr bwMode="auto">
            <a:xfrm>
              <a:off x="6228184" y="4221088"/>
              <a:ext cx="1800200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Přímá spojnice se šipkou 19"/>
            <p:cNvCxnSpPr/>
            <p:nvPr/>
          </p:nvCxnSpPr>
          <p:spPr>
            <a:xfrm>
              <a:off x="2771635" y="2924944"/>
              <a:ext cx="1007946" cy="516049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álný bublinový popisek 20"/>
          <p:cNvSpPr/>
          <p:nvPr/>
        </p:nvSpPr>
        <p:spPr>
          <a:xfrm>
            <a:off x="5580063" y="3554413"/>
            <a:ext cx="1223962" cy="647700"/>
          </a:xfrm>
          <a:prstGeom prst="wedgeEllipseCallout">
            <a:avLst>
              <a:gd name="adj1" fmla="val -59816"/>
              <a:gd name="adj2" fmla="val 12246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výstup</a:t>
            </a:r>
          </a:p>
        </p:txBody>
      </p:sp>
      <p:sp>
        <p:nvSpPr>
          <p:cNvPr id="22" name="Oválný bublinový popisek 21"/>
          <p:cNvSpPr/>
          <p:nvPr/>
        </p:nvSpPr>
        <p:spPr>
          <a:xfrm>
            <a:off x="3049588" y="5661025"/>
            <a:ext cx="1223962" cy="647700"/>
          </a:xfrm>
          <a:prstGeom prst="wedgeEllipseCallout">
            <a:avLst>
              <a:gd name="adj1" fmla="val 35424"/>
              <a:gd name="adj2" fmla="val -10563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vstup</a:t>
            </a:r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2627313" y="3894138"/>
            <a:ext cx="3024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Přenos systému: Výstup/Vstup</a:t>
            </a:r>
          </a:p>
        </p:txBody>
      </p:sp>
      <p:sp>
        <p:nvSpPr>
          <p:cNvPr id="24" name="Šipka dolů 23"/>
          <p:cNvSpPr/>
          <p:nvPr/>
        </p:nvSpPr>
        <p:spPr>
          <a:xfrm>
            <a:off x="4572000" y="4221163"/>
            <a:ext cx="144463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-4763"/>
            <a:ext cx="917257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650" y="33338"/>
            <a:ext cx="63627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Přenosová</a:t>
            </a:r>
            <a:r>
              <a:rPr lang="cs-CZ" baseline="0" dirty="0" smtClean="0"/>
              <a:t>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poměr </a:t>
            </a:r>
            <a:r>
              <a:rPr lang="cs-CZ" dirty="0" err="1" smtClean="0"/>
              <a:t>Laplaceova</a:t>
            </a:r>
            <a:r>
              <a:rPr lang="cs-CZ" dirty="0" smtClean="0"/>
              <a:t> obrazu výstupní veličiny k </a:t>
            </a:r>
            <a:r>
              <a:rPr lang="cs-CZ" dirty="0" err="1" smtClean="0"/>
              <a:t>Laplaceovu</a:t>
            </a:r>
            <a:r>
              <a:rPr lang="cs-CZ" dirty="0" smtClean="0"/>
              <a:t> obrazu vstupní veličiny při nulových počátečních podmínkách</a:t>
            </a:r>
          </a:p>
        </p:txBody>
      </p:sp>
      <p:pic>
        <p:nvPicPr>
          <p:cNvPr id="7170" name="Picture 2" descr="http://www.352.vsb.cz/uc_texty/AutoRizMatlab/kap212/kap212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12976"/>
            <a:ext cx="3589573" cy="1067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Sestavení přenosové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Vnější popis systému</a:t>
            </a:r>
          </a:p>
          <a:p>
            <a:pPr lvl="1"/>
            <a:r>
              <a:rPr lang="cs-CZ" dirty="0" smtClean="0"/>
              <a:t>diferenciální rovnice</a:t>
            </a:r>
          </a:p>
          <a:p>
            <a:pPr lvl="1"/>
            <a:r>
              <a:rPr lang="cs-CZ" dirty="0" smtClean="0"/>
              <a:t>přenos a poloha pólů a nul přenosu systému</a:t>
            </a:r>
          </a:p>
          <a:p>
            <a:pPr lvl="1"/>
            <a:r>
              <a:rPr lang="cs-CZ" dirty="0" smtClean="0"/>
              <a:t>přechodová funkce</a:t>
            </a:r>
          </a:p>
          <a:p>
            <a:pPr lvl="1"/>
            <a:r>
              <a:rPr lang="cs-CZ" dirty="0" smtClean="0"/>
              <a:t>impulsní funkce</a:t>
            </a:r>
          </a:p>
          <a:p>
            <a:pPr lvl="1"/>
            <a:r>
              <a:rPr lang="cs-CZ" dirty="0" smtClean="0"/>
              <a:t>kmitočtový přenos</a:t>
            </a:r>
          </a:p>
          <a:p>
            <a:r>
              <a:rPr lang="cs-CZ" dirty="0" smtClean="0"/>
              <a:t>Vnitřní popis systému (okamžitý stav)</a:t>
            </a:r>
          </a:p>
          <a:p>
            <a:pPr lvl="1"/>
            <a:r>
              <a:rPr lang="cs-CZ" dirty="0" smtClean="0"/>
              <a:t>Stavový popis (stavové veličiny)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Sestavení přenosové 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Systém se</a:t>
            </a:r>
            <a:r>
              <a:rPr lang="pt-BR" dirty="0" smtClean="0"/>
              <a:t> vstupní </a:t>
            </a:r>
            <a:r>
              <a:rPr lang="cs-CZ" dirty="0" smtClean="0"/>
              <a:t>u(t) </a:t>
            </a:r>
            <a:r>
              <a:rPr lang="pt-BR" dirty="0" smtClean="0"/>
              <a:t>a výstupní </a:t>
            </a:r>
            <a:r>
              <a:rPr lang="cs-CZ" dirty="0" smtClean="0"/>
              <a:t>y(t) </a:t>
            </a:r>
            <a:r>
              <a:rPr lang="pt-BR" dirty="0" smtClean="0"/>
              <a:t>veličinou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Laplaceova</a:t>
            </a:r>
            <a:r>
              <a:rPr lang="cs-CZ" dirty="0" smtClean="0"/>
              <a:t> transformace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Výsledný přenos</a:t>
            </a:r>
          </a:p>
          <a:p>
            <a:endParaRPr lang="cs-CZ" dirty="0"/>
          </a:p>
        </p:txBody>
      </p:sp>
      <p:pic>
        <p:nvPicPr>
          <p:cNvPr id="80898" name="Picture 2" descr="http://www.352.vsb.cz/uc_texty/AutoRizMatlab/kap211/kap21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8784976" cy="692724"/>
          </a:xfrm>
          <a:prstGeom prst="rect">
            <a:avLst/>
          </a:prstGeom>
          <a:noFill/>
        </p:spPr>
      </p:pic>
      <p:pic>
        <p:nvPicPr>
          <p:cNvPr id="80900" name="Picture 4" descr="http://www.352.vsb.cz/uc_texty/AutoRizMatlab/kap212/kap212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05064"/>
            <a:ext cx="7272808" cy="536343"/>
          </a:xfrm>
          <a:prstGeom prst="rect">
            <a:avLst/>
          </a:prstGeom>
          <a:noFill/>
        </p:spPr>
      </p:pic>
      <p:pic>
        <p:nvPicPr>
          <p:cNvPr id="80902" name="Picture 6" descr="http://www.352.vsb.cz/uc_texty/AutoRizMatlab/kap212/kap212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589240"/>
            <a:ext cx="4392488" cy="958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Paralelní </a:t>
            </a:r>
            <a:r>
              <a:rPr lang="cs-CZ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kombinace</a:t>
            </a:r>
            <a:r>
              <a:rPr lang="cs-CZ" sz="4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přenosových funkcí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Prostý součet přenosů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2348880"/>
            <a:ext cx="3281637" cy="180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437112"/>
            <a:ext cx="2168000" cy="102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Seriová</a:t>
            </a:r>
            <a:r>
              <a:rPr lang="cs-CZ" dirty="0" smtClean="0"/>
              <a:t> </a:t>
            </a:r>
            <a:r>
              <a:rPr lang="cs-CZ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kombinace</a:t>
            </a:r>
            <a:r>
              <a:rPr lang="cs-CZ" sz="44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přenosových funkcí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276872"/>
            <a:ext cx="3914412" cy="159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365104"/>
            <a:ext cx="2474614" cy="100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záporné zpětné vazbě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04864"/>
            <a:ext cx="593883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202" y="5013176"/>
            <a:ext cx="6026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kladné zpětné vazbě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863" y="2136775"/>
            <a:ext cx="57562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013176"/>
            <a:ext cx="60991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Přechodová charakteristika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Odezva na jednotkový (</a:t>
            </a:r>
            <a:r>
              <a:rPr lang="cs-CZ" dirty="0" err="1" smtClean="0"/>
              <a:t>Haevisideův</a:t>
            </a:r>
            <a:r>
              <a:rPr lang="cs-CZ" dirty="0" smtClean="0"/>
              <a:t>) skok</a:t>
            </a:r>
          </a:p>
          <a:p>
            <a:r>
              <a:rPr lang="cs-CZ" dirty="0" smtClean="0"/>
              <a:t>časový průběh výstupní veličiny systému </a:t>
            </a:r>
            <a:r>
              <a:rPr lang="cs-CZ" i="1" dirty="0" smtClean="0"/>
              <a:t>h</a:t>
            </a:r>
            <a:r>
              <a:rPr lang="cs-CZ" dirty="0" smtClean="0"/>
              <a:t>(</a:t>
            </a:r>
            <a:r>
              <a:rPr lang="cs-CZ" i="1" dirty="0" smtClean="0"/>
              <a:t>t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82948" name="Picture 4" descr="http://www.352.vsb.cz/uc_texty/AutoRizMatlab/kap23/kap23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89040"/>
            <a:ext cx="752475" cy="200025"/>
          </a:xfrm>
          <a:prstGeom prst="rect">
            <a:avLst/>
          </a:prstGeom>
          <a:noFill/>
        </p:spPr>
      </p:pic>
      <p:pic>
        <p:nvPicPr>
          <p:cNvPr id="82950" name="Picture 6" descr="http://www.352.vsb.cz/uc_texty/AutoRizMatlab/kap23/kap2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437112"/>
            <a:ext cx="962025" cy="390526"/>
          </a:xfrm>
          <a:prstGeom prst="rect">
            <a:avLst/>
          </a:prstGeom>
          <a:noFill/>
        </p:spPr>
      </p:pic>
      <p:pic>
        <p:nvPicPr>
          <p:cNvPr id="82952" name="Picture 8" descr="http://www.352.vsb.cz/uc_texty/AutoRizMatlab/kap23/kap2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949280"/>
            <a:ext cx="1371600" cy="390526"/>
          </a:xfrm>
          <a:prstGeom prst="rect">
            <a:avLst/>
          </a:prstGeom>
          <a:noFill/>
        </p:spPr>
      </p:pic>
      <p:pic>
        <p:nvPicPr>
          <p:cNvPr id="82954" name="Picture 10" descr="obr. 2.27 Vykreslení přechodových charakteristik proporcionálních systémů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12976"/>
            <a:ext cx="4608512" cy="3246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Spojité </a:t>
            </a:r>
            <a:r>
              <a:rPr lang="cs-CZ" dirty="0" err="1" smtClean="0"/>
              <a:t>vs</a:t>
            </a:r>
            <a:r>
              <a:rPr lang="cs-CZ" dirty="0" smtClean="0"/>
              <a:t> diskrétní</a:t>
            </a:r>
          </a:p>
          <a:p>
            <a:r>
              <a:rPr lang="cs-CZ" dirty="0" smtClean="0"/>
              <a:t>Deterministické</a:t>
            </a:r>
            <a:r>
              <a:rPr lang="cs-CZ" baseline="0" dirty="0" smtClean="0"/>
              <a:t> </a:t>
            </a:r>
            <a:r>
              <a:rPr lang="cs-CZ" baseline="0" dirty="0" err="1" smtClean="0"/>
              <a:t>vs</a:t>
            </a:r>
            <a:r>
              <a:rPr lang="cs-CZ" baseline="0" dirty="0" smtClean="0"/>
              <a:t> stochastické</a:t>
            </a:r>
          </a:p>
          <a:p>
            <a:r>
              <a:rPr lang="cs-CZ" baseline="0" dirty="0" smtClean="0"/>
              <a:t>Časově proměnné </a:t>
            </a:r>
            <a:r>
              <a:rPr lang="cs-CZ" baseline="0" dirty="0" err="1" smtClean="0"/>
              <a:t>vs</a:t>
            </a:r>
            <a:r>
              <a:rPr lang="cs-CZ" baseline="0" dirty="0" smtClean="0"/>
              <a:t> časově invariantní</a:t>
            </a:r>
          </a:p>
          <a:p>
            <a:pPr lvl="1"/>
            <a:r>
              <a:rPr lang="cs-CZ" baseline="0" dirty="0" smtClean="0"/>
              <a:t>Nezávisí na tom, „kolik je hodin“</a:t>
            </a:r>
          </a:p>
          <a:p>
            <a:r>
              <a:rPr lang="cs-CZ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Kauzální </a:t>
            </a:r>
            <a:r>
              <a:rPr lang="cs-CZ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cs-CZ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nekauzální</a:t>
            </a:r>
          </a:p>
          <a:p>
            <a:pPr lvl="1"/>
            <a:r>
              <a:rPr lang="cs-CZ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Kauzální systém závisí pouze na minulých a současných hodnotách</a:t>
            </a:r>
          </a:p>
          <a:p>
            <a:pPr lvl="1"/>
            <a:r>
              <a:rPr lang="cs-CZ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Derivace je přirozeně NEKAUZÁLNÍM výpočtem</a:t>
            </a:r>
          </a:p>
          <a:p>
            <a:pPr lvl="1"/>
            <a:r>
              <a:rPr lang="cs-CZ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Tato kauzalita nemá nic společného s tím, že je </a:t>
            </a:r>
            <a:r>
              <a:rPr lang="cs-CZ" sz="2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modelica</a:t>
            </a:r>
            <a:r>
              <a:rPr lang="cs-CZ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„</a:t>
            </a:r>
            <a:r>
              <a:rPr lang="cs-CZ" sz="2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akauzální</a:t>
            </a:r>
            <a:r>
              <a:rPr lang="cs-CZ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</a:p>
          <a:p>
            <a:r>
              <a:rPr lang="cs-CZ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Lineární </a:t>
            </a:r>
            <a:r>
              <a:rPr lang="cs-CZ" sz="3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cs-CZ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nelineární</a:t>
            </a:r>
            <a:endParaRPr lang="cs-CZ" baseline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Impulsní charakteristika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Odezva na jednotkový (</a:t>
            </a:r>
            <a:r>
              <a:rPr lang="cs-CZ" dirty="0" err="1" smtClean="0"/>
              <a:t>Diracův</a:t>
            </a:r>
            <a:r>
              <a:rPr lang="cs-CZ" dirty="0" smtClean="0"/>
              <a:t>) impuls</a:t>
            </a:r>
          </a:p>
          <a:p>
            <a:r>
              <a:rPr lang="cs-CZ" dirty="0" smtClean="0"/>
              <a:t>časový průběh výstupní veličiny systému </a:t>
            </a:r>
            <a:r>
              <a:rPr lang="cs-CZ" i="1" dirty="0" smtClean="0"/>
              <a:t>h</a:t>
            </a:r>
            <a:r>
              <a:rPr lang="cs-CZ" dirty="0" smtClean="0"/>
              <a:t>(</a:t>
            </a:r>
            <a:r>
              <a:rPr lang="cs-CZ" i="1" dirty="0" smtClean="0"/>
              <a:t>t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82948" name="Picture 4" descr="http://www.352.vsb.cz/uc_texty/AutoRizMatlab/kap23/kap23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89040"/>
            <a:ext cx="752475" cy="200025"/>
          </a:xfrm>
          <a:prstGeom prst="rect">
            <a:avLst/>
          </a:prstGeom>
          <a:noFill/>
        </p:spPr>
      </p:pic>
      <p:pic>
        <p:nvPicPr>
          <p:cNvPr id="82950" name="Picture 6" descr="http://www.352.vsb.cz/uc_texty/AutoRizMatlab/kap23/kap2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437112"/>
            <a:ext cx="962025" cy="390526"/>
          </a:xfrm>
          <a:prstGeom prst="rect">
            <a:avLst/>
          </a:prstGeom>
          <a:noFill/>
        </p:spPr>
      </p:pic>
      <p:pic>
        <p:nvPicPr>
          <p:cNvPr id="82952" name="Picture 8" descr="http://www.352.vsb.cz/uc_texty/AutoRizMatlab/kap23/kap2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949280"/>
            <a:ext cx="1371600" cy="390526"/>
          </a:xfrm>
          <a:prstGeom prst="rect">
            <a:avLst/>
          </a:prstGeom>
          <a:noFill/>
        </p:spPr>
      </p:pic>
      <p:pic>
        <p:nvPicPr>
          <p:cNvPr id="83970" name="Picture 2" descr="obr. 2.33 Impulsní charakteristiky proporcionálních systémů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924944"/>
            <a:ext cx="5157200" cy="362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Nuly, póly, zesílení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Kořeny charakteristické rovnice: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Jsou v čitateli nuly (-n1..-</a:t>
            </a:r>
            <a:r>
              <a:rPr lang="cs-CZ" dirty="0" err="1" smtClean="0"/>
              <a:t>nm</a:t>
            </a:r>
            <a:r>
              <a:rPr lang="cs-CZ" dirty="0" smtClean="0"/>
              <a:t>)</a:t>
            </a:r>
          </a:p>
          <a:p>
            <a:r>
              <a:rPr lang="cs-CZ" dirty="0" smtClean="0"/>
              <a:t>Jsou ve jmenovateli póly (-p1, … -</a:t>
            </a:r>
            <a:r>
              <a:rPr lang="cs-CZ" dirty="0" err="1" smtClean="0"/>
              <a:t>pn</a:t>
            </a:r>
            <a:r>
              <a:rPr lang="cs-CZ" dirty="0" smtClean="0"/>
              <a:t>)</a:t>
            </a:r>
          </a:p>
          <a:p>
            <a:r>
              <a:rPr lang="cs-CZ" dirty="0" smtClean="0"/>
              <a:t>Zesílení je </a:t>
            </a:r>
            <a:r>
              <a:rPr lang="cs-CZ" dirty="0" err="1" smtClean="0"/>
              <a:t>bm</a:t>
            </a:r>
            <a:r>
              <a:rPr lang="cs-CZ" dirty="0" smtClean="0"/>
              <a:t>/</a:t>
            </a:r>
            <a:r>
              <a:rPr lang="cs-CZ" dirty="0" err="1" smtClean="0"/>
              <a:t>an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Např.</a:t>
            </a:r>
          </a:p>
          <a:p>
            <a:endParaRPr lang="cs-CZ" dirty="0" smtClean="0"/>
          </a:p>
          <a:p>
            <a:r>
              <a:rPr lang="cs-CZ" dirty="0" smtClean="0"/>
              <a:t>Nuly 0, </a:t>
            </a:r>
            <a:r>
              <a:rPr lang="cs-CZ" dirty="0" err="1" smtClean="0"/>
              <a:t>0</a:t>
            </a:r>
            <a:r>
              <a:rPr lang="cs-CZ" dirty="0" smtClean="0"/>
              <a:t>, -2, póly 0,0, -5, -6, -2, zesílení 3 </a:t>
            </a:r>
          </a:p>
          <a:p>
            <a:endParaRPr lang="cs-CZ" dirty="0"/>
          </a:p>
        </p:txBody>
      </p:sp>
      <p:pic>
        <p:nvPicPr>
          <p:cNvPr id="84994" name="Picture 2" descr="http://www.352.vsb.cz/uc_texty/AutoRizMatlab/kap213/kap213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16832"/>
            <a:ext cx="4000160" cy="932682"/>
          </a:xfrm>
          <a:prstGeom prst="rect">
            <a:avLst/>
          </a:prstGeom>
          <a:noFill/>
        </p:spPr>
      </p:pic>
      <p:pic>
        <p:nvPicPr>
          <p:cNvPr id="84996" name="Picture 4" descr="http://www.352.vsb.cz/uc_texty/AutoRizMatlab/kap213/kap213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365104"/>
            <a:ext cx="3021095" cy="735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sz="3600" smtClean="0"/>
              <a:t>Nejjednodušší model mechaniky dýchání</a:t>
            </a:r>
          </a:p>
        </p:txBody>
      </p:sp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95738" y="1254125"/>
            <a:ext cx="129698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86419" y="885071"/>
            <a:ext cx="553613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872059"/>
            <a:ext cx="467372" cy="369332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5544" name="TextovéPole 15"/>
          <p:cNvSpPr txBox="1">
            <a:spLocks noChangeArrowheads="1"/>
          </p:cNvSpPr>
          <p:nvPr/>
        </p:nvSpPr>
        <p:spPr bwMode="auto">
          <a:xfrm>
            <a:off x="3398838" y="5343525"/>
            <a:ext cx="129698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Pružný vak</a:t>
            </a:r>
          </a:p>
        </p:txBody>
      </p:sp>
      <p:sp>
        <p:nvSpPr>
          <p:cNvPr id="65545" name="TextovéPole 16"/>
          <p:cNvSpPr txBox="1">
            <a:spLocks noChangeArrowheads="1"/>
          </p:cNvSpPr>
          <p:nvPr/>
        </p:nvSpPr>
        <p:spPr bwMode="auto">
          <a:xfrm>
            <a:off x="3470275" y="4335463"/>
            <a:ext cx="1296988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Odpor</a:t>
            </a:r>
          </a:p>
        </p:txBody>
      </p:sp>
      <p:sp>
        <p:nvSpPr>
          <p:cNvPr id="65546" name="TextovéPole 17"/>
          <p:cNvSpPr txBox="1">
            <a:spLocks noChangeArrowheads="1"/>
          </p:cNvSpPr>
          <p:nvPr/>
        </p:nvSpPr>
        <p:spPr bwMode="auto">
          <a:xfrm>
            <a:off x="3409950" y="3327400"/>
            <a:ext cx="12954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Setrvačnost</a:t>
            </a:r>
          </a:p>
        </p:txBody>
      </p:sp>
      <p:sp>
        <p:nvSpPr>
          <p:cNvPr id="65547" name="TextovéPole 18"/>
          <p:cNvSpPr txBox="1">
            <a:spLocks noChangeArrowheads="1"/>
          </p:cNvSpPr>
          <p:nvPr/>
        </p:nvSpPr>
        <p:spPr bwMode="auto">
          <a:xfrm>
            <a:off x="34925" y="2246313"/>
            <a:ext cx="1408113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Ventilátor</a:t>
            </a:r>
          </a:p>
          <a:p>
            <a:pPr eaLnBrk="1" hangingPunct="1"/>
            <a:r>
              <a:rPr lang="cs-CZ"/>
              <a:t>- zdroj tlaku</a:t>
            </a:r>
          </a:p>
        </p:txBody>
      </p:sp>
      <p:grpSp>
        <p:nvGrpSpPr>
          <p:cNvPr id="2" name="Skupina 19"/>
          <p:cNvGrpSpPr>
            <a:grpSpLocks/>
          </p:cNvGrpSpPr>
          <p:nvPr/>
        </p:nvGrpSpPr>
        <p:grpSpPr bwMode="auto">
          <a:xfrm>
            <a:off x="1187450" y="1885950"/>
            <a:ext cx="1152525" cy="1152525"/>
            <a:chOff x="1547664" y="1196752"/>
            <a:chExt cx="1152128" cy="1152128"/>
          </a:xfrm>
        </p:grpSpPr>
        <p:sp>
          <p:nvSpPr>
            <p:cNvPr id="21" name="Ovál 20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753968" y="1650621"/>
              <a:ext cx="801412" cy="23169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23" name="Obousměrná vodorovná šipka 22"/>
          <p:cNvSpPr/>
          <p:nvPr/>
        </p:nvSpPr>
        <p:spPr>
          <a:xfrm rot="2448776">
            <a:off x="2201863" y="2708275"/>
            <a:ext cx="1100137" cy="3063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Obousměrná vodorovná šipka 23"/>
          <p:cNvSpPr/>
          <p:nvPr/>
        </p:nvSpPr>
        <p:spPr>
          <a:xfrm rot="5249653">
            <a:off x="3101975" y="3803651"/>
            <a:ext cx="454025" cy="3048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5551" name="TextovéPole 24"/>
          <p:cNvSpPr txBox="1">
            <a:spLocks noChangeArrowheads="1"/>
          </p:cNvSpPr>
          <p:nvPr/>
        </p:nvSpPr>
        <p:spPr bwMode="auto">
          <a:xfrm>
            <a:off x="3470275" y="4333875"/>
            <a:ext cx="15335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 </a:t>
            </a:r>
            <a:r>
              <a:rPr lang="cs-CZ" b="1" i="1"/>
              <a:t>R</a:t>
            </a:r>
            <a:r>
              <a:rPr lang="cs-CZ"/>
              <a:t>- Rezistance</a:t>
            </a:r>
          </a:p>
        </p:txBody>
      </p:sp>
      <p:grpSp>
        <p:nvGrpSpPr>
          <p:cNvPr id="4" name="Skupina 25"/>
          <p:cNvGrpSpPr>
            <a:grpSpLocks/>
          </p:cNvGrpSpPr>
          <p:nvPr/>
        </p:nvGrpSpPr>
        <p:grpSpPr bwMode="auto">
          <a:xfrm rot="5212815">
            <a:off x="2984501" y="3290887"/>
            <a:ext cx="565150" cy="365125"/>
            <a:chOff x="6132868" y="1766592"/>
            <a:chExt cx="1700330" cy="366264"/>
          </a:xfrm>
        </p:grpSpPr>
        <p:sp>
          <p:nvSpPr>
            <p:cNvPr id="27" name="Obdélník 26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6128362" y="1833391"/>
              <a:ext cx="1700330" cy="229313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65553" name="TextovéPole 28"/>
          <p:cNvSpPr txBox="1">
            <a:spLocks noChangeArrowheads="1"/>
          </p:cNvSpPr>
          <p:nvPr/>
        </p:nvSpPr>
        <p:spPr bwMode="auto">
          <a:xfrm>
            <a:off x="3409950" y="3325813"/>
            <a:ext cx="17383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b="1" i="1"/>
              <a:t>L</a:t>
            </a:r>
            <a:r>
              <a:rPr lang="cs-CZ"/>
              <a:t> - Inertance</a:t>
            </a:r>
          </a:p>
        </p:txBody>
      </p:sp>
      <p:grpSp>
        <p:nvGrpSpPr>
          <p:cNvPr id="6" name="Skupina 29"/>
          <p:cNvGrpSpPr>
            <a:grpSpLocks/>
          </p:cNvGrpSpPr>
          <p:nvPr/>
        </p:nvGrpSpPr>
        <p:grpSpPr bwMode="auto">
          <a:xfrm rot="5212815">
            <a:off x="3074194" y="4299744"/>
            <a:ext cx="566737" cy="365125"/>
            <a:chOff x="6132858" y="1766592"/>
            <a:chExt cx="1700340" cy="366264"/>
          </a:xfrm>
        </p:grpSpPr>
        <p:sp>
          <p:nvSpPr>
            <p:cNvPr id="31" name="Obdélník 30"/>
            <p:cNvSpPr/>
            <p:nvPr/>
          </p:nvSpPr>
          <p:spPr>
            <a:xfrm>
              <a:off x="6132858" y="1766592"/>
              <a:ext cx="170034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6128360" y="1833391"/>
              <a:ext cx="1700343" cy="229313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grpSp>
        <p:nvGrpSpPr>
          <p:cNvPr id="7" name="Skupina 32"/>
          <p:cNvGrpSpPr>
            <a:grpSpLocks/>
          </p:cNvGrpSpPr>
          <p:nvPr/>
        </p:nvGrpSpPr>
        <p:grpSpPr bwMode="auto">
          <a:xfrm rot="5400000">
            <a:off x="2748757" y="5031581"/>
            <a:ext cx="736600" cy="604837"/>
            <a:chOff x="450244" y="3356992"/>
            <a:chExt cx="737380" cy="605833"/>
          </a:xfrm>
        </p:grpSpPr>
        <p:sp>
          <p:nvSpPr>
            <p:cNvPr id="34" name="Obdélník 33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35" name="Přímá spojnice 34"/>
            <p:cNvCxnSpPr/>
            <p:nvPr/>
          </p:nvCxnSpPr>
          <p:spPr>
            <a:xfrm>
              <a:off x="539239" y="3601870"/>
              <a:ext cx="55939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534472" y="3722719"/>
              <a:ext cx="55780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 flipV="1">
              <a:off x="814167" y="3356993"/>
              <a:ext cx="0" cy="2464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V="1">
              <a:off x="826881" y="3716358"/>
              <a:ext cx="0" cy="2464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556" name="TextovéPole 38"/>
          <p:cNvSpPr txBox="1">
            <a:spLocks noChangeArrowheads="1"/>
          </p:cNvSpPr>
          <p:nvPr/>
        </p:nvSpPr>
        <p:spPr bwMode="auto">
          <a:xfrm>
            <a:off x="3398838" y="5341938"/>
            <a:ext cx="16049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b="1" i="1"/>
              <a:t>C</a:t>
            </a:r>
            <a:r>
              <a:rPr lang="cs-CZ"/>
              <a:t> - Kapacitance</a:t>
            </a:r>
          </a:p>
        </p:txBody>
      </p:sp>
      <p:grpSp>
        <p:nvGrpSpPr>
          <p:cNvPr id="8" name="Skupina 39"/>
          <p:cNvGrpSpPr>
            <a:grpSpLocks/>
          </p:cNvGrpSpPr>
          <p:nvPr/>
        </p:nvGrpSpPr>
        <p:grpSpPr bwMode="auto">
          <a:xfrm>
            <a:off x="657225" y="5353050"/>
            <a:ext cx="738188" cy="604838"/>
            <a:chOff x="450244" y="3356992"/>
            <a:chExt cx="737380" cy="605833"/>
          </a:xfrm>
        </p:grpSpPr>
        <p:sp>
          <p:nvSpPr>
            <p:cNvPr id="41" name="Obdélník 40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cxnSp>
          <p:nvCxnSpPr>
            <p:cNvPr id="42" name="Přímá spojnice 41"/>
            <p:cNvCxnSpPr/>
            <p:nvPr/>
          </p:nvCxnSpPr>
          <p:spPr>
            <a:xfrm>
              <a:off x="539047" y="3603460"/>
              <a:ext cx="5597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813384" y="3356992"/>
              <a:ext cx="0" cy="2464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364" y="3682965"/>
              <a:ext cx="38216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6038" y="3762471"/>
              <a:ext cx="26006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911" y="3849927"/>
              <a:ext cx="999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558" name="TextovéPole 46"/>
          <p:cNvSpPr txBox="1">
            <a:spLocks noChangeArrowheads="1"/>
          </p:cNvSpPr>
          <p:nvPr/>
        </p:nvSpPr>
        <p:spPr bwMode="auto">
          <a:xfrm>
            <a:off x="277813" y="5962650"/>
            <a:ext cx="1498600" cy="922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/>
              <a:t>Vnější </a:t>
            </a:r>
          </a:p>
          <a:p>
            <a:pPr algn="ctr" eaLnBrk="1" hangingPunct="1"/>
            <a:r>
              <a:rPr lang="cs-CZ"/>
              <a:t>atmosferický </a:t>
            </a:r>
          </a:p>
          <a:p>
            <a:pPr algn="ctr" eaLnBrk="1" hangingPunct="1"/>
            <a:r>
              <a:rPr lang="cs-CZ"/>
              <a:t>tlak</a:t>
            </a:r>
          </a:p>
        </p:txBody>
      </p:sp>
      <p:sp>
        <p:nvSpPr>
          <p:cNvPr id="48" name="TextovéPole 47"/>
          <p:cNvSpPr txBox="1"/>
          <p:nvPr/>
        </p:nvSpPr>
        <p:spPr>
          <a:xfrm rot="2375866">
            <a:off x="2520950" y="2670175"/>
            <a:ext cx="585788" cy="338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 err="1">
                <a:solidFill>
                  <a:schemeClr val="accent2"/>
                </a:solidFill>
              </a:rPr>
              <a:t>P</a:t>
            </a:r>
            <a:r>
              <a:rPr lang="cs-CZ" sz="1600" b="1" i="1" baseline="-25000" dirty="0" err="1">
                <a:solidFill>
                  <a:schemeClr val="accent2"/>
                </a:solidFill>
              </a:rPr>
              <a:t>ao</a:t>
            </a:r>
            <a:endParaRPr lang="cs-CZ" sz="1600" b="1" i="1" baseline="-25000" dirty="0">
              <a:solidFill>
                <a:schemeClr val="accent2"/>
              </a:solidFill>
            </a:endParaRPr>
          </a:p>
        </p:txBody>
      </p:sp>
      <p:sp>
        <p:nvSpPr>
          <p:cNvPr id="65560" name="TextovéPole 48"/>
          <p:cNvSpPr txBox="1">
            <a:spLocks noChangeArrowheads="1"/>
          </p:cNvSpPr>
          <p:nvPr/>
        </p:nvSpPr>
        <p:spPr bwMode="auto">
          <a:xfrm>
            <a:off x="657225" y="5195888"/>
            <a:ext cx="738188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sz="1600" b="1" i="1"/>
              <a:t>   P</a:t>
            </a:r>
            <a:r>
              <a:rPr lang="cs-CZ" sz="1600" b="1" i="1" baseline="-25000"/>
              <a:t>o</a:t>
            </a:r>
          </a:p>
        </p:txBody>
      </p:sp>
      <p:sp>
        <p:nvSpPr>
          <p:cNvPr id="50" name="Obousměrná vodorovná šipka 49"/>
          <p:cNvSpPr/>
          <p:nvPr/>
        </p:nvSpPr>
        <p:spPr>
          <a:xfrm rot="6232391">
            <a:off x="96044" y="4050507"/>
            <a:ext cx="2378075" cy="19843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5562" name="TextovéPole 50"/>
          <p:cNvSpPr txBox="1">
            <a:spLocks noChangeArrowheads="1"/>
          </p:cNvSpPr>
          <p:nvPr/>
        </p:nvSpPr>
        <p:spPr bwMode="auto">
          <a:xfrm rot="2470850">
            <a:off x="2476500" y="2411413"/>
            <a:ext cx="1163638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sz="1600" b="1" i="1"/>
              <a:t>Q </a:t>
            </a:r>
            <a:r>
              <a:rPr lang="cs-CZ" sz="1600" i="1"/>
              <a:t>- Průtok</a:t>
            </a:r>
            <a:endParaRPr lang="cs-CZ" sz="1600" b="1" i="1" baseline="-25000"/>
          </a:p>
        </p:txBody>
      </p:sp>
      <p:sp>
        <p:nvSpPr>
          <p:cNvPr id="53" name="TextovéPole 52"/>
          <p:cNvSpPr txBox="1"/>
          <p:nvPr/>
        </p:nvSpPr>
        <p:spPr>
          <a:xfrm>
            <a:off x="3482975" y="4859338"/>
            <a:ext cx="584200" cy="3381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1" dirty="0">
                <a:solidFill>
                  <a:schemeClr val="tx2"/>
                </a:solidFill>
              </a:rPr>
              <a:t>P</a:t>
            </a:r>
            <a:r>
              <a:rPr lang="cs-CZ" sz="1600" b="1" i="1" baseline="-25000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54" name="Obousměrná vodorovná šipka 53"/>
          <p:cNvSpPr/>
          <p:nvPr/>
        </p:nvSpPr>
        <p:spPr>
          <a:xfrm rot="5249653">
            <a:off x="3109119" y="4907756"/>
            <a:ext cx="577850" cy="3063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5" name="TextovéPole 5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91680" y="4957825"/>
            <a:ext cx="720080" cy="369332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6" name="Obousměrná vodorovná šipka 55"/>
          <p:cNvSpPr/>
          <p:nvPr/>
        </p:nvSpPr>
        <p:spPr>
          <a:xfrm rot="10800000">
            <a:off x="1150938" y="5248275"/>
            <a:ext cx="1692275" cy="19843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5567" name="Obrázek 5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181350"/>
            <a:ext cx="762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4"/>
          <p:cNvGrpSpPr>
            <a:grpSpLocks/>
          </p:cNvGrpSpPr>
          <p:nvPr/>
        </p:nvGrpSpPr>
        <p:grpSpPr bwMode="auto">
          <a:xfrm>
            <a:off x="3276600" y="1835150"/>
            <a:ext cx="5183188" cy="1590675"/>
            <a:chOff x="3275856" y="1835532"/>
            <a:chExt cx="5184576" cy="1590584"/>
          </a:xfrm>
        </p:grpSpPr>
        <p:cxnSp>
          <p:nvCxnSpPr>
            <p:cNvPr id="64" name="Přímá spojnice se šipkou 63"/>
            <p:cNvCxnSpPr/>
            <p:nvPr/>
          </p:nvCxnSpPr>
          <p:spPr>
            <a:xfrm>
              <a:off x="3356841" y="2205399"/>
              <a:ext cx="782847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Skupina 83"/>
            <p:cNvGrpSpPr>
              <a:grpSpLocks/>
            </p:cNvGrpSpPr>
            <p:nvPr/>
          </p:nvGrpSpPr>
          <p:grpSpPr bwMode="auto">
            <a:xfrm>
              <a:off x="3275856" y="1835532"/>
              <a:ext cx="5184576" cy="1590584"/>
              <a:chOff x="3275856" y="1835532"/>
              <a:chExt cx="5184576" cy="1590584"/>
            </a:xfrm>
          </p:grpSpPr>
          <p:sp>
            <p:nvSpPr>
              <p:cNvPr id="59" name="Obdélník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725" y="1888244"/>
                <a:ext cx="1871563" cy="676660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  <p:cxnSp>
            <p:nvCxnSpPr>
              <p:cNvPr id="60" name="Přímá spojnice se šipkou 59"/>
              <p:cNvCxnSpPr/>
              <p:nvPr/>
            </p:nvCxnSpPr>
            <p:spPr>
              <a:xfrm>
                <a:off x="4539844" y="2205399"/>
                <a:ext cx="75267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ál 13"/>
              <p:cNvSpPr/>
              <p:nvPr/>
            </p:nvSpPr>
            <p:spPr>
              <a:xfrm>
                <a:off x="4130160" y="1954588"/>
                <a:ext cx="441443" cy="46669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/>
              </a:p>
            </p:txBody>
          </p:sp>
          <p:sp>
            <p:nvSpPr>
              <p:cNvPr id="65" name="TextovéPol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835532"/>
                <a:ext cx="553613" cy="369332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  <p:sp>
            <p:nvSpPr>
              <p:cNvPr id="67" name="TextovéPole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278" y="1844824"/>
                <a:ext cx="410690" cy="369332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  <p:sp>
            <p:nvSpPr>
              <p:cNvPr id="68" name="TextovéPol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267580"/>
                <a:ext cx="410690" cy="369332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  <p:cxnSp>
            <p:nvCxnSpPr>
              <p:cNvPr id="69" name="Přímá spojnice se šipkou 68"/>
              <p:cNvCxnSpPr/>
              <p:nvPr/>
            </p:nvCxnSpPr>
            <p:spPr>
              <a:xfrm>
                <a:off x="7164685" y="2235559"/>
                <a:ext cx="1295747" cy="0"/>
              </a:xfrm>
              <a:prstGeom prst="straightConnector1">
                <a:avLst/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ovéPol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1844824"/>
                <a:ext cx="467372" cy="369332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  <p:sp>
            <p:nvSpPr>
              <p:cNvPr id="71" name="Obdélník 70"/>
              <p:cNvSpPr/>
              <p:nvPr/>
            </p:nvSpPr>
            <p:spPr>
              <a:xfrm>
                <a:off x="6084896" y="2997516"/>
                <a:ext cx="431916" cy="4286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cs-CZ" dirty="0"/>
                  <a:t>k</a:t>
                </a:r>
              </a:p>
            </p:txBody>
          </p:sp>
          <p:cxnSp>
            <p:nvCxnSpPr>
              <p:cNvPr id="72" name="Pravoúhlá spojnice 71"/>
              <p:cNvCxnSpPr>
                <a:endCxn id="71" idx="3"/>
              </p:cNvCxnSpPr>
              <p:nvPr/>
            </p:nvCxnSpPr>
            <p:spPr>
              <a:xfrm rot="10800000" flipV="1">
                <a:off x="6516812" y="2226035"/>
                <a:ext cx="1079789" cy="985782"/>
              </a:xfrm>
              <a:prstGeom prst="bentConnector3">
                <a:avLst>
                  <a:gd name="adj1" fmla="val 373"/>
                </a:avLst>
              </a:prstGeom>
              <a:ln w="5715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Pravoúhlá spojnice 73"/>
              <p:cNvCxnSpPr>
                <a:endCxn id="14" idx="4"/>
              </p:cNvCxnSpPr>
              <p:nvPr/>
            </p:nvCxnSpPr>
            <p:spPr>
              <a:xfrm rot="10800000">
                <a:off x="4350882" y="2421286"/>
                <a:ext cx="1734014" cy="785767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ovéPole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05745" y="3719104"/>
            <a:ext cx="3010671" cy="67666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7" name="TextovéPole 7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4509120"/>
            <a:ext cx="3693616" cy="676660"/>
          </a:xfrm>
          <a:prstGeom prst="rect">
            <a:avLst/>
          </a:prstGeom>
          <a:blipFill rotWithShape="0">
            <a:blip r:embed="rId1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8" name="TextovéPole 7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5301208"/>
            <a:ext cx="3693616" cy="676660"/>
          </a:xfrm>
          <a:prstGeom prst="rect">
            <a:avLst/>
          </a:prstGeom>
          <a:blipFill rotWithShape="0">
            <a:blip r:embed="rId15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12" name="Skupina 82"/>
          <p:cNvGrpSpPr>
            <a:grpSpLocks/>
          </p:cNvGrpSpPr>
          <p:nvPr/>
        </p:nvGrpSpPr>
        <p:grpSpPr bwMode="auto">
          <a:xfrm>
            <a:off x="2881313" y="6137275"/>
            <a:ext cx="6103937" cy="676275"/>
            <a:chOff x="2881822" y="6136716"/>
            <a:chExt cx="6103874" cy="676660"/>
          </a:xfrm>
        </p:grpSpPr>
        <p:sp>
          <p:nvSpPr>
            <p:cNvPr id="79" name="TextovéPole 7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080" y="6136716"/>
              <a:ext cx="3693616" cy="676660"/>
            </a:xfrm>
            <a:prstGeom prst="rect">
              <a:avLst/>
            </a:prstGeom>
            <a:blipFill rotWithShape="0">
              <a:blip r:embed="rId16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80" name="TextovéPole 7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882628" y="6138786"/>
              <a:ext cx="2497226" cy="369332"/>
            </a:xfrm>
            <a:prstGeom prst="rect">
              <a:avLst/>
            </a:prstGeom>
            <a:blipFill rotWithShape="0">
              <a:blip r:embed="rId17" cstate="print"/>
              <a:stretch>
                <a:fillRect l="-2195" t="-8197" b="-24590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82" name="TextovéPole 8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881822" y="6444044"/>
              <a:ext cx="2497226" cy="369332"/>
            </a:xfrm>
            <a:prstGeom prst="rect">
              <a:avLst/>
            </a:prstGeom>
            <a:blipFill rotWithShape="0">
              <a:blip r:embed="rId18" cstate="print"/>
              <a:stretch>
                <a:fillRect l="-2200" t="-8197" b="-24590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grpSp>
        <p:nvGrpSpPr>
          <p:cNvPr id="16" name="Skupina 87"/>
          <p:cNvGrpSpPr>
            <a:grpSpLocks/>
          </p:cNvGrpSpPr>
          <p:nvPr/>
        </p:nvGrpSpPr>
        <p:grpSpPr bwMode="auto">
          <a:xfrm>
            <a:off x="5314950" y="503238"/>
            <a:ext cx="1870075" cy="2446337"/>
            <a:chOff x="5314358" y="502727"/>
            <a:chExt cx="1870050" cy="2446975"/>
          </a:xfrm>
        </p:grpSpPr>
        <p:sp>
          <p:nvSpPr>
            <p:cNvPr id="65577" name="TextovéPole 85"/>
            <p:cNvSpPr txBox="1">
              <a:spLocks noChangeArrowheads="1"/>
            </p:cNvSpPr>
            <p:nvPr/>
          </p:nvSpPr>
          <p:spPr bwMode="auto">
            <a:xfrm>
              <a:off x="5334478" y="502727"/>
              <a:ext cx="18499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Otevřená smyčka</a:t>
              </a:r>
            </a:p>
          </p:txBody>
        </p:sp>
        <p:sp>
          <p:nvSpPr>
            <p:cNvPr id="65578" name="TextovéPole 86"/>
            <p:cNvSpPr txBox="1">
              <a:spLocks noChangeArrowheads="1"/>
            </p:cNvSpPr>
            <p:nvPr/>
          </p:nvSpPr>
          <p:spPr bwMode="auto">
            <a:xfrm>
              <a:off x="5314358" y="2580370"/>
              <a:ext cx="1788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Uzavřená smyčka</a:t>
              </a:r>
            </a:p>
          </p:txBody>
        </p:sp>
      </p:grpSp>
      <p:sp>
        <p:nvSpPr>
          <p:cNvPr id="89" name="Obdélník 8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76127"/>
            <a:ext cx="1872208" cy="676660"/>
          </a:xfrm>
          <a:prstGeom prst="rect">
            <a:avLst/>
          </a:prstGeom>
          <a:blipFill rotWithShape="0">
            <a:blip r:embed="rId1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0" name="Obdélník 8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1887183"/>
            <a:ext cx="1872208" cy="676660"/>
          </a:xfrm>
          <a:prstGeom prst="rect">
            <a:avLst/>
          </a:prstGeom>
          <a:blipFill rotWithShape="0">
            <a:blip r:embed="rId20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65576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1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cs-CZ" sz="3600" smtClean="0"/>
              <a:t>Přechodové odezva systému prvního řádu</a:t>
            </a:r>
          </a:p>
        </p:txBody>
      </p:sp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95738" y="1254125"/>
            <a:ext cx="129698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86419" y="885071"/>
            <a:ext cx="553613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872059"/>
            <a:ext cx="467372" cy="369332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3348038" y="2205038"/>
            <a:ext cx="78263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élník 5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1563" cy="676660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0" name="Přímá spojnice se šipkou 59"/>
          <p:cNvCxnSpPr/>
          <p:nvPr/>
        </p:nvCxnSpPr>
        <p:spPr>
          <a:xfrm>
            <a:off x="4540250" y="2205038"/>
            <a:ext cx="75247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130675" y="1954213"/>
            <a:ext cx="441325" cy="466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5" name="TextovéPole 6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5856" y="1835532"/>
            <a:ext cx="553613" cy="369332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7" name="TextovéPole 6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73278" y="1844824"/>
            <a:ext cx="410690" cy="369332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8" name="TextovéPole 6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55976" y="2267580"/>
            <a:ext cx="410690" cy="369332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9" name="Přímá spojnice se šipkou 68"/>
          <p:cNvCxnSpPr/>
          <p:nvPr/>
        </p:nvCxnSpPr>
        <p:spPr>
          <a:xfrm>
            <a:off x="7164388" y="2235200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1844824"/>
            <a:ext cx="467372" cy="369332"/>
          </a:xfrm>
          <a:prstGeom prst="rect">
            <a:avLst/>
          </a:prstGeom>
          <a:blipFill rotWithShape="0">
            <a:blip r:embed="rId10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1" name="Obdélník 70"/>
          <p:cNvSpPr/>
          <p:nvPr/>
        </p:nvSpPr>
        <p:spPr>
          <a:xfrm>
            <a:off x="6084888" y="2997200"/>
            <a:ext cx="431800" cy="428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k</a:t>
            </a:r>
          </a:p>
        </p:txBody>
      </p:sp>
      <p:cxnSp>
        <p:nvCxnSpPr>
          <p:cNvPr id="72" name="Pravoúhlá spojnice 71"/>
          <p:cNvCxnSpPr>
            <a:endCxn id="71" idx="3"/>
          </p:cNvCxnSpPr>
          <p:nvPr/>
        </p:nvCxnSpPr>
        <p:spPr>
          <a:xfrm rot="10800000" flipV="1">
            <a:off x="6516688" y="2227263"/>
            <a:ext cx="1079500" cy="984250"/>
          </a:xfrm>
          <a:prstGeom prst="bentConnector3">
            <a:avLst>
              <a:gd name="adj1" fmla="val 373"/>
            </a:avLst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ravoúhlá spojnice 73"/>
          <p:cNvCxnSpPr>
            <a:endCxn id="14" idx="4"/>
          </p:cNvCxnSpPr>
          <p:nvPr/>
        </p:nvCxnSpPr>
        <p:spPr>
          <a:xfrm rot="10800000">
            <a:off x="4351338" y="2420938"/>
            <a:ext cx="1733550" cy="785812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87"/>
          <p:cNvGrpSpPr>
            <a:grpSpLocks/>
          </p:cNvGrpSpPr>
          <p:nvPr/>
        </p:nvGrpSpPr>
        <p:grpSpPr bwMode="auto">
          <a:xfrm>
            <a:off x="5314950" y="503238"/>
            <a:ext cx="1870075" cy="2446337"/>
            <a:chOff x="5314358" y="502727"/>
            <a:chExt cx="1870050" cy="2446975"/>
          </a:xfrm>
        </p:grpSpPr>
        <p:sp>
          <p:nvSpPr>
            <p:cNvPr id="67615" name="TextovéPole 85"/>
            <p:cNvSpPr txBox="1">
              <a:spLocks noChangeArrowheads="1"/>
            </p:cNvSpPr>
            <p:nvPr/>
          </p:nvSpPr>
          <p:spPr bwMode="auto">
            <a:xfrm>
              <a:off x="5334478" y="502727"/>
              <a:ext cx="18499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Otevřená smyčka</a:t>
              </a:r>
            </a:p>
          </p:txBody>
        </p:sp>
        <p:sp>
          <p:nvSpPr>
            <p:cNvPr id="67616" name="TextovéPole 86"/>
            <p:cNvSpPr txBox="1">
              <a:spLocks noChangeArrowheads="1"/>
            </p:cNvSpPr>
            <p:nvPr/>
          </p:nvSpPr>
          <p:spPr bwMode="auto">
            <a:xfrm>
              <a:off x="5314358" y="2580370"/>
              <a:ext cx="1788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Uzavřená smyčka</a:t>
              </a:r>
            </a:p>
          </p:txBody>
        </p:sp>
      </p:grpSp>
      <p:sp>
        <p:nvSpPr>
          <p:cNvPr id="67605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732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Nebudeme uvažovat setrvačnost: L=0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0" name="TextovéPole 8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934712"/>
            <a:ext cx="2195736" cy="676660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1" name="TextovéPole 9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256396"/>
            <a:ext cx="2195736" cy="67666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2" name="TextovéPole 9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765036"/>
            <a:ext cx="1035224" cy="369332"/>
          </a:xfrm>
          <a:prstGeom prst="rect">
            <a:avLst/>
          </a:prstGeom>
          <a:blipFill rotWithShape="0">
            <a:blip r:embed="rId1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05" name="Obdélník 10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1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06" name="Obdélník 10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2208" cy="676660"/>
          </a:xfrm>
          <a:prstGeom prst="rect">
            <a:avLst/>
          </a:prstGeom>
          <a:blipFill rotWithShape="0">
            <a:blip r:embed="rId1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1" name="Obdélník 8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1897251"/>
            <a:ext cx="1871563" cy="676659"/>
          </a:xfrm>
          <a:prstGeom prst="rect">
            <a:avLst/>
          </a:prstGeom>
          <a:blipFill rotWithShape="0">
            <a:blip r:embed="rId1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5" name="Obdélník 7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18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67614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9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8"/>
          <p:cNvGrpSpPr>
            <a:grpSpLocks/>
          </p:cNvGrpSpPr>
          <p:nvPr/>
        </p:nvGrpSpPr>
        <p:grpSpPr bwMode="auto">
          <a:xfrm>
            <a:off x="4438650" y="3524250"/>
            <a:ext cx="4714875" cy="3000375"/>
            <a:chOff x="4438176" y="3524550"/>
            <a:chExt cx="4716015" cy="3000794"/>
          </a:xfrm>
        </p:grpSpPr>
        <p:pic>
          <p:nvPicPr>
            <p:cNvPr id="6968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477" r="2" b="51804"/>
            <a:stretch>
              <a:fillRect/>
            </a:stretch>
          </p:blipFill>
          <p:spPr bwMode="auto">
            <a:xfrm>
              <a:off x="4438176" y="3524550"/>
              <a:ext cx="4716015" cy="300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bdélník 5"/>
            <p:cNvSpPr/>
            <p:nvPr/>
          </p:nvSpPr>
          <p:spPr>
            <a:xfrm>
              <a:off x="7197918" y="3716665"/>
              <a:ext cx="1549775" cy="679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8" name="Čárový popisek 1 (se zvýrazněním) 7"/>
            <p:cNvSpPr/>
            <p:nvPr/>
          </p:nvSpPr>
          <p:spPr>
            <a:xfrm>
              <a:off x="6875578" y="3859560"/>
              <a:ext cx="1343350" cy="536650"/>
            </a:xfrm>
            <a:prstGeom prst="accentCallout1">
              <a:avLst>
                <a:gd name="adj1" fmla="val 18750"/>
                <a:gd name="adj2" fmla="val -8333"/>
                <a:gd name="adj3" fmla="val 87728"/>
                <a:gd name="adj4" fmla="val -92774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48" name="Čárový popisek 1 (se zvýrazněním) 47"/>
            <p:cNvSpPr/>
            <p:nvPr/>
          </p:nvSpPr>
          <p:spPr>
            <a:xfrm>
              <a:off x="6750135" y="4437490"/>
              <a:ext cx="1295713" cy="431860"/>
            </a:xfrm>
            <a:prstGeom prst="accentCallout1">
              <a:avLst>
                <a:gd name="adj1" fmla="val 18750"/>
                <a:gd name="adj2" fmla="val -8333"/>
                <a:gd name="adj3" fmla="val 173748"/>
                <a:gd name="adj4" fmla="val -8089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69635" name="Nadpis 1"/>
          <p:cNvSpPr>
            <a:spLocks noGrp="1"/>
          </p:cNvSpPr>
          <p:nvPr>
            <p:ph type="title"/>
          </p:nvPr>
        </p:nvSpPr>
        <p:spPr>
          <a:xfrm>
            <a:off x="228600" y="-341313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prvního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95738" y="1254125"/>
            <a:ext cx="129698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86419" y="885071"/>
            <a:ext cx="553613" cy="369332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872059"/>
            <a:ext cx="467372" cy="369332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3348038" y="2205038"/>
            <a:ext cx="78263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83"/>
          <p:cNvGrpSpPr>
            <a:grpSpLocks/>
          </p:cNvGrpSpPr>
          <p:nvPr/>
        </p:nvGrpSpPr>
        <p:grpSpPr bwMode="auto">
          <a:xfrm>
            <a:off x="3276600" y="1835150"/>
            <a:ext cx="5183188" cy="1590675"/>
            <a:chOff x="3275856" y="1835532"/>
            <a:chExt cx="5184576" cy="1590584"/>
          </a:xfrm>
        </p:grpSpPr>
        <p:sp>
          <p:nvSpPr>
            <p:cNvPr id="59" name="Obdélník 5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1888244"/>
              <a:ext cx="1871563" cy="676660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7" name="Přímá spojnice se šipkou 59"/>
            <p:cNvCxnSpPr/>
            <p:nvPr/>
          </p:nvCxnSpPr>
          <p:spPr>
            <a:xfrm>
              <a:off x="4539844" y="2205399"/>
              <a:ext cx="75267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ál 13"/>
            <p:cNvSpPr/>
            <p:nvPr/>
          </p:nvSpPr>
          <p:spPr>
            <a:xfrm>
              <a:off x="4130160" y="1954588"/>
              <a:ext cx="441443" cy="46669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65" name="TextovéPole 6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75856" y="1835532"/>
              <a:ext cx="553613" cy="369332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7" name="TextovéPole 6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73278" y="1844824"/>
              <a:ext cx="410690" cy="369332"/>
            </a:xfrm>
            <a:prstGeom prst="rect">
              <a:avLst/>
            </a:prstGeom>
            <a:blipFill rotWithShape="0">
              <a:blip r:embed="rId9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8" name="TextovéPole 6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355976" y="2267580"/>
              <a:ext cx="410690" cy="369332"/>
            </a:xfrm>
            <a:prstGeom prst="rect">
              <a:avLst/>
            </a:prstGeom>
            <a:blipFill rotWithShape="0">
              <a:blip r:embed="rId10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69" name="Přímá spojnice se šipkou 68"/>
            <p:cNvCxnSpPr/>
            <p:nvPr/>
          </p:nvCxnSpPr>
          <p:spPr>
            <a:xfrm>
              <a:off x="7164685" y="2235559"/>
              <a:ext cx="1295747" cy="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ovéPole 6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12360" y="1844824"/>
              <a:ext cx="467372" cy="369332"/>
            </a:xfrm>
            <a:prstGeom prst="rect">
              <a:avLst/>
            </a:prstGeom>
            <a:blipFill rotWithShape="0"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10" name="Obdélník 70"/>
            <p:cNvSpPr/>
            <p:nvPr/>
          </p:nvSpPr>
          <p:spPr>
            <a:xfrm>
              <a:off x="6084896" y="2997516"/>
              <a:ext cx="431916" cy="428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dirty="0"/>
                <a:t>k</a:t>
              </a:r>
            </a:p>
          </p:txBody>
        </p:sp>
        <p:cxnSp>
          <p:nvCxnSpPr>
            <p:cNvPr id="72" name="Pravoúhlá spojnice 71"/>
            <p:cNvCxnSpPr/>
            <p:nvPr/>
          </p:nvCxnSpPr>
          <p:spPr>
            <a:xfrm rot="10800000" flipV="1">
              <a:off x="6516812" y="2226035"/>
              <a:ext cx="1079789" cy="985782"/>
            </a:xfrm>
            <a:prstGeom prst="bentConnector3">
              <a:avLst>
                <a:gd name="adj1" fmla="val 373"/>
              </a:avLst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ravoúhlá spojnice 73"/>
            <p:cNvCxnSpPr>
              <a:endCxn id="14" idx="4"/>
            </p:cNvCxnSpPr>
            <p:nvPr/>
          </p:nvCxnSpPr>
          <p:spPr>
            <a:xfrm rot="10800000">
              <a:off x="4350882" y="2421286"/>
              <a:ext cx="1734014" cy="785767"/>
            </a:xfrm>
            <a:prstGeom prst="bentConnector2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bdélník 8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1888245"/>
              <a:ext cx="1871563" cy="676659"/>
            </a:xfrm>
            <a:prstGeom prst="rect">
              <a:avLst/>
            </a:prstGeom>
            <a:blipFill rotWithShape="0">
              <a:blip r:embed="rId12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grpSp>
        <p:nvGrpSpPr>
          <p:cNvPr id="9" name="Skupina 87"/>
          <p:cNvGrpSpPr>
            <a:grpSpLocks/>
          </p:cNvGrpSpPr>
          <p:nvPr/>
        </p:nvGrpSpPr>
        <p:grpSpPr bwMode="auto">
          <a:xfrm>
            <a:off x="5314950" y="503238"/>
            <a:ext cx="1870075" cy="2446337"/>
            <a:chOff x="5314358" y="502727"/>
            <a:chExt cx="1870050" cy="2446975"/>
          </a:xfrm>
        </p:grpSpPr>
        <p:sp>
          <p:nvSpPr>
            <p:cNvPr id="69667" name="TextovéPole 85"/>
            <p:cNvSpPr txBox="1">
              <a:spLocks noChangeArrowheads="1"/>
            </p:cNvSpPr>
            <p:nvPr/>
          </p:nvSpPr>
          <p:spPr bwMode="auto">
            <a:xfrm>
              <a:off x="5334478" y="502727"/>
              <a:ext cx="18499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Otevřená smyčka</a:t>
              </a:r>
            </a:p>
          </p:txBody>
        </p:sp>
        <p:sp>
          <p:nvSpPr>
            <p:cNvPr id="69668" name="TextovéPole 86"/>
            <p:cNvSpPr txBox="1">
              <a:spLocks noChangeArrowheads="1"/>
            </p:cNvSpPr>
            <p:nvPr/>
          </p:nvSpPr>
          <p:spPr bwMode="auto">
            <a:xfrm>
              <a:off x="5314358" y="2580370"/>
              <a:ext cx="1788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Uzavřená smyčka</a:t>
              </a:r>
            </a:p>
          </p:txBody>
        </p:sp>
      </p:grpSp>
      <p:sp>
        <p:nvSpPr>
          <p:cNvPr id="69644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732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Nebudeme uvažovat setrvačnost: L=0</a:t>
            </a:r>
          </a:p>
        </p:txBody>
      </p:sp>
      <p:sp>
        <p:nvSpPr>
          <p:cNvPr id="75" name="Obdélník 7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1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0" name="TextovéPole 8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934712"/>
            <a:ext cx="2195736" cy="676660"/>
          </a:xfrm>
          <a:prstGeom prst="rect">
            <a:avLst/>
          </a:prstGeom>
          <a:blipFill rotWithShape="0">
            <a:blip r:embed="rId15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1" name="TextovéPole 9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256396"/>
            <a:ext cx="2195736" cy="676660"/>
          </a:xfrm>
          <a:prstGeom prst="rect">
            <a:avLst/>
          </a:prstGeom>
          <a:blipFill rotWithShape="0">
            <a:blip r:embed="rId1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2" name="TextovéPole 9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765036"/>
            <a:ext cx="1035224" cy="369332"/>
          </a:xfrm>
          <a:prstGeom prst="rect">
            <a:avLst/>
          </a:prstGeom>
          <a:blipFill rotWithShape="0">
            <a:blip r:embed="rId1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12" name="Skupina 92"/>
          <p:cNvGrpSpPr>
            <a:grpSpLocks/>
          </p:cNvGrpSpPr>
          <p:nvPr/>
        </p:nvGrpSpPr>
        <p:grpSpPr bwMode="auto">
          <a:xfrm>
            <a:off x="0" y="4081463"/>
            <a:ext cx="2946400" cy="314325"/>
            <a:chOff x="474422" y="1138796"/>
            <a:chExt cx="2946460" cy="314676"/>
          </a:xfrm>
        </p:grpSpPr>
        <p:sp>
          <p:nvSpPr>
            <p:cNvPr id="94" name="TextovéPole 9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18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95" name="TextovéPole 94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96" name="Obousměrná vodorovná šipka 95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97" name="TextovéPole 9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7612" y="4508144"/>
            <a:ext cx="1035224" cy="369332"/>
          </a:xfrm>
          <a:prstGeom prst="rect">
            <a:avLst/>
          </a:prstGeom>
          <a:blipFill rotWithShape="0">
            <a:blip r:embed="rId19" cstate="print"/>
            <a:stretch>
              <a:fillRect t="-10000" r="-4118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8" name="TextovéPole 9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41168"/>
            <a:ext cx="2195736" cy="617348"/>
          </a:xfrm>
          <a:prstGeom prst="rect">
            <a:avLst/>
          </a:prstGeom>
          <a:blipFill rotWithShape="0">
            <a:blip r:embed="rId20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9" name="TextovéPole 9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5666645"/>
            <a:ext cx="4351217" cy="714683"/>
          </a:xfrm>
          <a:prstGeom prst="rect">
            <a:avLst/>
          </a:prstGeom>
          <a:blipFill rotWithShape="0">
            <a:blip r:embed="rId2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16" name="Skupina 99"/>
          <p:cNvGrpSpPr>
            <a:grpSpLocks/>
          </p:cNvGrpSpPr>
          <p:nvPr/>
        </p:nvGrpSpPr>
        <p:grpSpPr bwMode="auto">
          <a:xfrm>
            <a:off x="2309813" y="4956175"/>
            <a:ext cx="1919287" cy="500063"/>
            <a:chOff x="5076056" y="3927487"/>
            <a:chExt cx="1919190" cy="500650"/>
          </a:xfrm>
        </p:grpSpPr>
        <p:sp>
          <p:nvSpPr>
            <p:cNvPr id="101" name="TextovéPole 10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076056" y="4041728"/>
              <a:ext cx="569194" cy="307777"/>
            </a:xfrm>
            <a:prstGeom prst="rect">
              <a:avLst/>
            </a:prstGeom>
            <a:blipFill rotWithShape="0">
              <a:blip r:embed="rId22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102" name="TextovéPole 10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365330" y="3927487"/>
              <a:ext cx="629916" cy="500650"/>
            </a:xfrm>
            <a:prstGeom prst="rect">
              <a:avLst/>
            </a:prstGeom>
            <a:blipFill rotWithShape="0">
              <a:blip r:embed="rId23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103" name="Obousměrná vodorovná šipka 102"/>
            <p:cNvSpPr/>
            <p:nvPr/>
          </p:nvSpPr>
          <p:spPr>
            <a:xfrm>
              <a:off x="5645250" y="4114996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104" name="TextovéPole 10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71526" y="4955678"/>
            <a:ext cx="2756039" cy="486672"/>
          </a:xfrm>
          <a:prstGeom prst="rect">
            <a:avLst/>
          </a:prstGeom>
          <a:blipFill rotWithShape="0">
            <a:blip r:embed="rId24" cstate="print"/>
            <a:stretch>
              <a:fillRect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69656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5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9"/>
          <p:cNvGrpSpPr>
            <a:grpSpLocks/>
          </p:cNvGrpSpPr>
          <p:nvPr/>
        </p:nvGrpSpPr>
        <p:grpSpPr bwMode="auto">
          <a:xfrm>
            <a:off x="4351338" y="3509963"/>
            <a:ext cx="4895850" cy="3098800"/>
            <a:chOff x="4258186" y="3426117"/>
            <a:chExt cx="4896006" cy="3099228"/>
          </a:xfrm>
        </p:grpSpPr>
        <p:pic>
          <p:nvPicPr>
            <p:cNvPr id="717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461" t="50000" r="-3706" b="224"/>
            <a:stretch>
              <a:fillRect/>
            </a:stretch>
          </p:blipFill>
          <p:spPr bwMode="auto">
            <a:xfrm>
              <a:off x="4258186" y="3426117"/>
              <a:ext cx="4896006" cy="3099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7" name="Čárový popisek 1 (se zvýrazněním) 76"/>
            <p:cNvSpPr/>
            <p:nvPr/>
          </p:nvSpPr>
          <p:spPr>
            <a:xfrm>
              <a:off x="6876056" y="3859564"/>
              <a:ext cx="1341481" cy="536649"/>
            </a:xfrm>
            <a:prstGeom prst="accentCallout1">
              <a:avLst>
                <a:gd name="adj1" fmla="val 18750"/>
                <a:gd name="adj2" fmla="val -8333"/>
                <a:gd name="adj3" fmla="val -23845"/>
                <a:gd name="adj4" fmla="val -3168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78" name="Čárový popisek 1 (se zvýrazněním) 77"/>
            <p:cNvSpPr/>
            <p:nvPr/>
          </p:nvSpPr>
          <p:spPr>
            <a:xfrm>
              <a:off x="7012586" y="4845538"/>
              <a:ext cx="1295441" cy="431860"/>
            </a:xfrm>
            <a:prstGeom prst="accentCallout1">
              <a:avLst>
                <a:gd name="adj1" fmla="val 18750"/>
                <a:gd name="adj2" fmla="val -8333"/>
                <a:gd name="adj3" fmla="val -26948"/>
                <a:gd name="adj4" fmla="val -4803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71683" name="Nadpis 1"/>
          <p:cNvSpPr>
            <a:spLocks noGrp="1"/>
          </p:cNvSpPr>
          <p:nvPr>
            <p:ph type="title"/>
          </p:nvPr>
        </p:nvSpPr>
        <p:spPr>
          <a:xfrm>
            <a:off x="0" y="-325438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prvního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skok</a:t>
            </a:r>
          </a:p>
        </p:txBody>
      </p:sp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95738" y="1254125"/>
            <a:ext cx="129698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86419" y="885071"/>
            <a:ext cx="553613" cy="369332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872059"/>
            <a:ext cx="467372" cy="369332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3348038" y="2205038"/>
            <a:ext cx="78263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83"/>
          <p:cNvGrpSpPr>
            <a:grpSpLocks/>
          </p:cNvGrpSpPr>
          <p:nvPr/>
        </p:nvGrpSpPr>
        <p:grpSpPr bwMode="auto">
          <a:xfrm>
            <a:off x="3276600" y="1835150"/>
            <a:ext cx="5183188" cy="1590675"/>
            <a:chOff x="3275856" y="1835532"/>
            <a:chExt cx="5184576" cy="1590584"/>
          </a:xfrm>
        </p:grpSpPr>
        <p:sp>
          <p:nvSpPr>
            <p:cNvPr id="59" name="Obdélník 5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1888244"/>
              <a:ext cx="1871563" cy="676660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60" name="Přímá spojnice se šipkou 59"/>
            <p:cNvCxnSpPr/>
            <p:nvPr/>
          </p:nvCxnSpPr>
          <p:spPr>
            <a:xfrm>
              <a:off x="4539844" y="2205399"/>
              <a:ext cx="75267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ál 13"/>
            <p:cNvSpPr/>
            <p:nvPr/>
          </p:nvSpPr>
          <p:spPr>
            <a:xfrm>
              <a:off x="4130160" y="1954588"/>
              <a:ext cx="441443" cy="46669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65" name="TextovéPole 6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75856" y="1835532"/>
              <a:ext cx="553613" cy="369332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7" name="TextovéPole 6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73278" y="1844824"/>
              <a:ext cx="410690" cy="369332"/>
            </a:xfrm>
            <a:prstGeom prst="rect">
              <a:avLst/>
            </a:prstGeom>
            <a:blipFill rotWithShape="0">
              <a:blip r:embed="rId9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8" name="TextovéPole 6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355976" y="2267580"/>
              <a:ext cx="410690" cy="369332"/>
            </a:xfrm>
            <a:prstGeom prst="rect">
              <a:avLst/>
            </a:prstGeom>
            <a:blipFill rotWithShape="0">
              <a:blip r:embed="rId10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69" name="Přímá spojnice se šipkou 68"/>
            <p:cNvCxnSpPr/>
            <p:nvPr/>
          </p:nvCxnSpPr>
          <p:spPr>
            <a:xfrm>
              <a:off x="7164685" y="2235559"/>
              <a:ext cx="1295747" cy="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ovéPole 6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12360" y="1844824"/>
              <a:ext cx="467372" cy="369332"/>
            </a:xfrm>
            <a:prstGeom prst="rect">
              <a:avLst/>
            </a:prstGeom>
            <a:blipFill rotWithShape="0"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6084896" y="2997516"/>
              <a:ext cx="431916" cy="428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dirty="0"/>
                <a:t>k</a:t>
              </a:r>
            </a:p>
          </p:txBody>
        </p:sp>
        <p:cxnSp>
          <p:nvCxnSpPr>
            <p:cNvPr id="72" name="Pravoúhlá spojnice 71"/>
            <p:cNvCxnSpPr>
              <a:endCxn id="71" idx="3"/>
            </p:cNvCxnSpPr>
            <p:nvPr/>
          </p:nvCxnSpPr>
          <p:spPr>
            <a:xfrm rot="10800000" flipV="1">
              <a:off x="6516812" y="2226035"/>
              <a:ext cx="1079789" cy="985782"/>
            </a:xfrm>
            <a:prstGeom prst="bentConnector3">
              <a:avLst>
                <a:gd name="adj1" fmla="val 373"/>
              </a:avLst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ravoúhlá spojnice 73"/>
            <p:cNvCxnSpPr>
              <a:endCxn id="14" idx="4"/>
            </p:cNvCxnSpPr>
            <p:nvPr/>
          </p:nvCxnSpPr>
          <p:spPr>
            <a:xfrm rot="10800000">
              <a:off x="4350882" y="2421286"/>
              <a:ext cx="1734014" cy="785767"/>
            </a:xfrm>
            <a:prstGeom prst="bentConnector2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bdélník 8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1888245"/>
              <a:ext cx="1871563" cy="676659"/>
            </a:xfrm>
            <a:prstGeom prst="rect">
              <a:avLst/>
            </a:prstGeom>
            <a:blipFill rotWithShape="0">
              <a:blip r:embed="rId12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grpSp>
        <p:nvGrpSpPr>
          <p:cNvPr id="6" name="Skupina 87"/>
          <p:cNvGrpSpPr>
            <a:grpSpLocks/>
          </p:cNvGrpSpPr>
          <p:nvPr/>
        </p:nvGrpSpPr>
        <p:grpSpPr bwMode="auto">
          <a:xfrm>
            <a:off x="5314950" y="503238"/>
            <a:ext cx="1870075" cy="2446337"/>
            <a:chOff x="5314358" y="502727"/>
            <a:chExt cx="1870050" cy="2446975"/>
          </a:xfrm>
        </p:grpSpPr>
        <p:sp>
          <p:nvSpPr>
            <p:cNvPr id="71715" name="TextovéPole 85"/>
            <p:cNvSpPr txBox="1">
              <a:spLocks noChangeArrowheads="1"/>
            </p:cNvSpPr>
            <p:nvPr/>
          </p:nvSpPr>
          <p:spPr bwMode="auto">
            <a:xfrm>
              <a:off x="5334478" y="502727"/>
              <a:ext cx="18499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Otevřená smyčka</a:t>
              </a:r>
            </a:p>
          </p:txBody>
        </p:sp>
        <p:sp>
          <p:nvSpPr>
            <p:cNvPr id="71716" name="TextovéPole 86"/>
            <p:cNvSpPr txBox="1">
              <a:spLocks noChangeArrowheads="1"/>
            </p:cNvSpPr>
            <p:nvPr/>
          </p:nvSpPr>
          <p:spPr bwMode="auto">
            <a:xfrm>
              <a:off x="5314358" y="2580370"/>
              <a:ext cx="1788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Uzavřená smyčka</a:t>
              </a:r>
            </a:p>
          </p:txBody>
        </p:sp>
      </p:grpSp>
      <p:sp>
        <p:nvSpPr>
          <p:cNvPr id="71692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732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Nebudeme uvažovat setrvačnost: L=0</a:t>
            </a:r>
          </a:p>
        </p:txBody>
      </p:sp>
      <p:sp>
        <p:nvSpPr>
          <p:cNvPr id="75" name="Obdélník 7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1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0" name="TextovéPole 8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934712"/>
            <a:ext cx="2195736" cy="676660"/>
          </a:xfrm>
          <a:prstGeom prst="rect">
            <a:avLst/>
          </a:prstGeom>
          <a:blipFill rotWithShape="0">
            <a:blip r:embed="rId15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1" name="TextovéPole 9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256396"/>
            <a:ext cx="2195736" cy="676660"/>
          </a:xfrm>
          <a:prstGeom prst="rect">
            <a:avLst/>
          </a:prstGeom>
          <a:blipFill rotWithShape="0">
            <a:blip r:embed="rId1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2" name="TextovéPole 9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765036"/>
            <a:ext cx="1035224" cy="369332"/>
          </a:xfrm>
          <a:prstGeom prst="rect">
            <a:avLst/>
          </a:prstGeom>
          <a:blipFill rotWithShape="0">
            <a:blip r:embed="rId1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7" name="Skupina 48"/>
          <p:cNvGrpSpPr>
            <a:grpSpLocks/>
          </p:cNvGrpSpPr>
          <p:nvPr/>
        </p:nvGrpSpPr>
        <p:grpSpPr bwMode="auto">
          <a:xfrm>
            <a:off x="34925" y="4005263"/>
            <a:ext cx="2605088" cy="496887"/>
            <a:chOff x="1570772" y="1748891"/>
            <a:chExt cx="2605276" cy="497124"/>
          </a:xfrm>
        </p:grpSpPr>
        <p:sp>
          <p:nvSpPr>
            <p:cNvPr id="50" name="TextovéPole 4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0772" y="1835029"/>
              <a:ext cx="1561068" cy="307777"/>
            </a:xfrm>
            <a:prstGeom prst="rect">
              <a:avLst/>
            </a:prstGeom>
            <a:blipFill rotWithShape="0">
              <a:blip r:embed="rId18" cstate="print"/>
              <a:stretch>
                <a:fillRect l="-385" b="-1454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51" name="TextovéPole 5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1920" y="1748891"/>
              <a:ext cx="324128" cy="497124"/>
            </a:xfrm>
            <a:prstGeom prst="rect">
              <a:avLst/>
            </a:prstGeom>
            <a:blipFill rotWithShape="0">
              <a:blip r:embed="rId19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52" name="Obousměrná vodorovná šipka 51"/>
            <p:cNvSpPr/>
            <p:nvPr/>
          </p:nvSpPr>
          <p:spPr>
            <a:xfrm>
              <a:off x="3131840" y="1916832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53" name="TextovéPole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4508144"/>
            <a:ext cx="1678124" cy="369332"/>
          </a:xfrm>
          <a:prstGeom prst="rect">
            <a:avLst/>
          </a:prstGeom>
          <a:blipFill rotWithShape="0">
            <a:blip r:embed="rId20" cstate="print"/>
            <a:stretch>
              <a:fillRect b="-13333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4" name="TextovéPole 5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41168"/>
            <a:ext cx="2195736" cy="661912"/>
          </a:xfrm>
          <a:prstGeom prst="rect">
            <a:avLst/>
          </a:prstGeom>
          <a:blipFill rotWithShape="0">
            <a:blip r:embed="rId2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8" name="Skupina 54"/>
          <p:cNvGrpSpPr>
            <a:grpSpLocks/>
          </p:cNvGrpSpPr>
          <p:nvPr/>
        </p:nvGrpSpPr>
        <p:grpSpPr bwMode="auto">
          <a:xfrm>
            <a:off x="2222500" y="5014913"/>
            <a:ext cx="2039938" cy="498475"/>
            <a:chOff x="5345186" y="4513680"/>
            <a:chExt cx="2467481" cy="499496"/>
          </a:xfrm>
        </p:grpSpPr>
        <p:sp>
          <p:nvSpPr>
            <p:cNvPr id="56" name="TextovéPole 5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45186" y="4581128"/>
              <a:ext cx="882999" cy="307777"/>
            </a:xfrm>
            <a:prstGeom prst="rect">
              <a:avLst/>
            </a:prstGeom>
            <a:blipFill rotWithShape="0">
              <a:blip r:embed="rId22" cstate="print"/>
              <a:stretch>
                <a:fillRect r="-4878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57" name="TextovéPole 5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948264" y="4513680"/>
              <a:ext cx="864403" cy="499496"/>
            </a:xfrm>
            <a:prstGeom prst="rect">
              <a:avLst/>
            </a:prstGeom>
            <a:blipFill rotWithShape="0">
              <a:blip r:embed="rId23" cstate="print"/>
              <a:stretch>
                <a:fillRect r="-11570" b="-2326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58" name="Obousměrná vodorovná šipka 57"/>
            <p:cNvSpPr/>
            <p:nvPr/>
          </p:nvSpPr>
          <p:spPr>
            <a:xfrm>
              <a:off x="6228184" y="4677396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62" name="TextovéPole 6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666645"/>
            <a:ext cx="4263226" cy="714683"/>
          </a:xfrm>
          <a:prstGeom prst="rect">
            <a:avLst/>
          </a:prstGeom>
          <a:blipFill rotWithShape="0">
            <a:blip r:embed="rId2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3" name="TextovéPole 6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10753" y="5473370"/>
            <a:ext cx="3137712" cy="445635"/>
          </a:xfrm>
          <a:prstGeom prst="rect">
            <a:avLst/>
          </a:prstGeom>
          <a:blipFill rotWithShape="0">
            <a:blip r:embed="rId25" cstate="print"/>
            <a:stretch>
              <a:fillRect b="-6494"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71704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6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080" y="880132"/>
            <a:ext cx="1872208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995738" y="1254125"/>
            <a:ext cx="129698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86419" y="885071"/>
            <a:ext cx="553613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12360" y="872059"/>
            <a:ext cx="467372" cy="369332"/>
          </a:xfrm>
          <a:prstGeom prst="rect">
            <a:avLst/>
          </a:prstGeom>
          <a:blipFill rotWithShape="0">
            <a:blip r:embed="rId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64" name="Přímá spojnice se šipkou 63"/>
          <p:cNvCxnSpPr/>
          <p:nvPr/>
        </p:nvCxnSpPr>
        <p:spPr>
          <a:xfrm>
            <a:off x="3348038" y="2205038"/>
            <a:ext cx="782637" cy="0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83"/>
          <p:cNvGrpSpPr>
            <a:grpSpLocks/>
          </p:cNvGrpSpPr>
          <p:nvPr/>
        </p:nvGrpSpPr>
        <p:grpSpPr bwMode="auto">
          <a:xfrm>
            <a:off x="3276600" y="1835150"/>
            <a:ext cx="5183188" cy="1590675"/>
            <a:chOff x="3275856" y="1835532"/>
            <a:chExt cx="5184576" cy="1590584"/>
          </a:xfrm>
        </p:grpSpPr>
        <p:sp>
          <p:nvSpPr>
            <p:cNvPr id="59" name="Obdélník 5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292725" y="1888244"/>
              <a:ext cx="1871563" cy="676660"/>
            </a:xfrm>
            <a:prstGeom prst="rect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60" name="Přímá spojnice se šipkou 59"/>
            <p:cNvCxnSpPr/>
            <p:nvPr/>
          </p:nvCxnSpPr>
          <p:spPr>
            <a:xfrm>
              <a:off x="4539844" y="2205399"/>
              <a:ext cx="75267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ál 13"/>
            <p:cNvSpPr/>
            <p:nvPr/>
          </p:nvSpPr>
          <p:spPr>
            <a:xfrm>
              <a:off x="4130160" y="1954588"/>
              <a:ext cx="441443" cy="46669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65" name="TextovéPole 6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75856" y="1835532"/>
              <a:ext cx="553613" cy="369332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7" name="TextovéPole 6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73278" y="1844824"/>
              <a:ext cx="410690" cy="369332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68" name="TextovéPole 6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355976" y="2267580"/>
              <a:ext cx="410690" cy="369332"/>
            </a:xfrm>
            <a:prstGeom prst="rect">
              <a:avLst/>
            </a:prstGeom>
            <a:blipFill rotWithShape="0">
              <a:blip r:embed="rId9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cxnSp>
          <p:nvCxnSpPr>
            <p:cNvPr id="69" name="Přímá spojnice se šipkou 68"/>
            <p:cNvCxnSpPr/>
            <p:nvPr/>
          </p:nvCxnSpPr>
          <p:spPr>
            <a:xfrm>
              <a:off x="7164685" y="2235559"/>
              <a:ext cx="1295747" cy="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ovéPole 6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12360" y="1844824"/>
              <a:ext cx="467372" cy="369332"/>
            </a:xfrm>
            <a:prstGeom prst="rect">
              <a:avLst/>
            </a:prstGeom>
            <a:blipFill rotWithShape="0"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6084896" y="2997516"/>
              <a:ext cx="431916" cy="428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dirty="0"/>
                <a:t>k</a:t>
              </a:r>
            </a:p>
          </p:txBody>
        </p:sp>
        <p:cxnSp>
          <p:nvCxnSpPr>
            <p:cNvPr id="72" name="Pravoúhlá spojnice 71"/>
            <p:cNvCxnSpPr>
              <a:endCxn id="71" idx="3"/>
            </p:cNvCxnSpPr>
            <p:nvPr/>
          </p:nvCxnSpPr>
          <p:spPr>
            <a:xfrm rot="10800000" flipV="1">
              <a:off x="6516812" y="2226035"/>
              <a:ext cx="1079789" cy="985782"/>
            </a:xfrm>
            <a:prstGeom prst="bentConnector3">
              <a:avLst>
                <a:gd name="adj1" fmla="val 373"/>
              </a:avLst>
            </a:prstGeom>
            <a:ln w="571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ravoúhlá spojnice 73"/>
            <p:cNvCxnSpPr>
              <a:endCxn id="14" idx="4"/>
            </p:cNvCxnSpPr>
            <p:nvPr/>
          </p:nvCxnSpPr>
          <p:spPr>
            <a:xfrm rot="10800000">
              <a:off x="4350882" y="2421286"/>
              <a:ext cx="1734014" cy="785767"/>
            </a:xfrm>
            <a:prstGeom prst="bentConnector2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Skupina 87"/>
          <p:cNvGrpSpPr>
            <a:grpSpLocks/>
          </p:cNvGrpSpPr>
          <p:nvPr/>
        </p:nvGrpSpPr>
        <p:grpSpPr bwMode="auto">
          <a:xfrm>
            <a:off x="5314950" y="503238"/>
            <a:ext cx="1870075" cy="2446337"/>
            <a:chOff x="5314358" y="502727"/>
            <a:chExt cx="1870050" cy="2446975"/>
          </a:xfrm>
        </p:grpSpPr>
        <p:sp>
          <p:nvSpPr>
            <p:cNvPr id="73742" name="TextovéPole 85"/>
            <p:cNvSpPr txBox="1">
              <a:spLocks noChangeArrowheads="1"/>
            </p:cNvSpPr>
            <p:nvPr/>
          </p:nvSpPr>
          <p:spPr bwMode="auto">
            <a:xfrm>
              <a:off x="5334478" y="502727"/>
              <a:ext cx="18499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Otevřená smyčka</a:t>
              </a:r>
            </a:p>
          </p:txBody>
        </p:sp>
        <p:sp>
          <p:nvSpPr>
            <p:cNvPr id="73743" name="TextovéPole 86"/>
            <p:cNvSpPr txBox="1">
              <a:spLocks noChangeArrowheads="1"/>
            </p:cNvSpPr>
            <p:nvPr/>
          </p:nvSpPr>
          <p:spPr bwMode="auto">
            <a:xfrm>
              <a:off x="5314358" y="2580370"/>
              <a:ext cx="17881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cs-CZ"/>
                <a:t>Uzavřená smyčka</a:t>
              </a:r>
            </a:p>
          </p:txBody>
        </p:sp>
      </p:grpSp>
      <p:sp>
        <p:nvSpPr>
          <p:cNvPr id="73738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3740" name="Nadpis 1"/>
          <p:cNvSpPr txBox="1">
            <a:spLocks/>
          </p:cNvSpPr>
          <p:nvPr/>
        </p:nvSpPr>
        <p:spPr bwMode="auto">
          <a:xfrm>
            <a:off x="457200" y="-32543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cs-CZ" sz="3600"/>
              <a:t>Přechodové odezva systému druhého řádu</a:t>
            </a:r>
          </a:p>
        </p:txBody>
      </p:sp>
      <p:pic>
        <p:nvPicPr>
          <p:cNvPr id="73741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2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5780" name="Nadpis 1"/>
          <p:cNvSpPr>
            <a:spLocks noGrp="1"/>
          </p:cNvSpPr>
          <p:nvPr>
            <p:ph type="title"/>
          </p:nvPr>
        </p:nvSpPr>
        <p:spPr>
          <a:xfrm>
            <a:off x="539750" y="-306388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grpSp>
        <p:nvGrpSpPr>
          <p:cNvPr id="2" name="Skupina 31"/>
          <p:cNvGrpSpPr>
            <a:grpSpLocks/>
          </p:cNvGrpSpPr>
          <p:nvPr/>
        </p:nvGrpSpPr>
        <p:grpSpPr bwMode="auto">
          <a:xfrm>
            <a:off x="5408613" y="509588"/>
            <a:ext cx="2946400" cy="314325"/>
            <a:chOff x="474422" y="1138796"/>
            <a:chExt cx="2946460" cy="314676"/>
          </a:xfrm>
        </p:grpSpPr>
        <p:sp>
          <p:nvSpPr>
            <p:cNvPr id="33" name="TextovéPole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4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35" name="Obousměrná vodorovná šipka 34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8984" y="899428"/>
            <a:ext cx="1035224" cy="369332"/>
          </a:xfrm>
          <a:prstGeom prst="rect">
            <a:avLst/>
          </a:prstGeom>
          <a:blipFill rotWithShape="0">
            <a:blip r:embed="rId5" cstate="print"/>
            <a:stretch>
              <a:fillRect t="-10000" r="-4706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7" name="TextovéPole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208" y="1328350"/>
            <a:ext cx="2683074" cy="617348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058" y="1916832"/>
            <a:ext cx="3263204" cy="91069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3" name="Skupina 16"/>
          <p:cNvGrpSpPr>
            <a:grpSpLocks/>
          </p:cNvGrpSpPr>
          <p:nvPr/>
        </p:nvGrpSpPr>
        <p:grpSpPr bwMode="auto">
          <a:xfrm>
            <a:off x="5389563" y="1998663"/>
            <a:ext cx="3638550" cy="792162"/>
            <a:chOff x="5389785" y="1998549"/>
            <a:chExt cx="3638195" cy="792088"/>
          </a:xfrm>
        </p:grpSpPr>
        <p:sp>
          <p:nvSpPr>
            <p:cNvPr id="75791" name="TextovéPole 11"/>
            <p:cNvSpPr txBox="1">
              <a:spLocks noChangeArrowheads="1"/>
            </p:cNvSpPr>
            <p:nvPr/>
          </p:nvSpPr>
          <p:spPr bwMode="auto">
            <a:xfrm>
              <a:off x="5389785" y="1998549"/>
              <a:ext cx="3638195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cs-CZ"/>
            </a:p>
          </p:txBody>
        </p:sp>
        <p:sp>
          <p:nvSpPr>
            <p:cNvPr id="38" name="TextovéPole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2023101"/>
              <a:ext cx="3567441" cy="667490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15958" y="2372181"/>
            <a:ext cx="2360498" cy="369332"/>
          </a:xfrm>
          <a:prstGeom prst="rect">
            <a:avLst/>
          </a:prstGeom>
          <a:blipFill rotWithShape="0">
            <a:blip r:embed="rId9" cstate="print"/>
            <a:stretch>
              <a:fillRect r="-517"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404262" y="2356846"/>
            <a:ext cx="2496604" cy="59548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 typy chování</a:t>
            </a:r>
          </a:p>
        </p:txBody>
      </p:sp>
      <p:pic>
        <p:nvPicPr>
          <p:cNvPr id="75790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0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4356100" y="3036888"/>
            <a:ext cx="4738688" cy="3776662"/>
            <a:chOff x="4355976" y="3037602"/>
            <a:chExt cx="4739258" cy="3775774"/>
          </a:xfrm>
        </p:grpSpPr>
        <p:sp>
          <p:nvSpPr>
            <p:cNvPr id="2" name="Obdélník 1"/>
            <p:cNvSpPr/>
            <p:nvPr/>
          </p:nvSpPr>
          <p:spPr>
            <a:xfrm>
              <a:off x="4355976" y="3037602"/>
              <a:ext cx="4739258" cy="37757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pic>
          <p:nvPicPr>
            <p:cNvPr id="7786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-2" b="75970"/>
            <a:stretch>
              <a:fillRect/>
            </a:stretch>
          </p:blipFill>
          <p:spPr bwMode="auto">
            <a:xfrm>
              <a:off x="4427984" y="3561023"/>
              <a:ext cx="4667250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" name="Čárový popisek 1 (se zvýrazněním) 60"/>
            <p:cNvSpPr/>
            <p:nvPr/>
          </p:nvSpPr>
          <p:spPr>
            <a:xfrm>
              <a:off x="7740933" y="3069345"/>
              <a:ext cx="1341599" cy="536449"/>
            </a:xfrm>
            <a:prstGeom prst="accentCallout1">
              <a:avLst>
                <a:gd name="adj1" fmla="val 18750"/>
                <a:gd name="adj2" fmla="val -8333"/>
                <a:gd name="adj3" fmla="val 143515"/>
                <a:gd name="adj4" fmla="val -6986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62" name="Čárový popisek 1 (se zvýrazněním) 61"/>
            <p:cNvSpPr/>
            <p:nvPr/>
          </p:nvSpPr>
          <p:spPr>
            <a:xfrm flipH="1">
              <a:off x="4417896" y="3140765"/>
              <a:ext cx="1665487" cy="431698"/>
            </a:xfrm>
            <a:prstGeom prst="accentCallout1">
              <a:avLst>
                <a:gd name="adj1" fmla="val 18750"/>
                <a:gd name="adj2" fmla="val -8333"/>
                <a:gd name="adj3" fmla="val 193818"/>
                <a:gd name="adj4" fmla="val -2187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77827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7829" name="Nadpis 1"/>
          <p:cNvSpPr>
            <a:spLocks noGrp="1"/>
          </p:cNvSpPr>
          <p:nvPr>
            <p:ph type="title"/>
          </p:nvPr>
        </p:nvSpPr>
        <p:spPr>
          <a:xfrm>
            <a:off x="457200" y="-354013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grpSp>
        <p:nvGrpSpPr>
          <p:cNvPr id="4" name="Skupina 31"/>
          <p:cNvGrpSpPr>
            <a:grpSpLocks/>
          </p:cNvGrpSpPr>
          <p:nvPr/>
        </p:nvGrpSpPr>
        <p:grpSpPr bwMode="auto">
          <a:xfrm>
            <a:off x="5408613" y="509588"/>
            <a:ext cx="2946400" cy="314325"/>
            <a:chOff x="474422" y="1138796"/>
            <a:chExt cx="2946460" cy="314676"/>
          </a:xfrm>
        </p:grpSpPr>
        <p:sp>
          <p:nvSpPr>
            <p:cNvPr id="33" name="TextovéPole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5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35" name="Obousměrná vodorovná šipka 34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8984" y="899428"/>
            <a:ext cx="1035224" cy="369332"/>
          </a:xfrm>
          <a:prstGeom prst="rect">
            <a:avLst/>
          </a:prstGeom>
          <a:blipFill rotWithShape="0">
            <a:blip r:embed="rId6" cstate="print"/>
            <a:stretch>
              <a:fillRect t="-10000" r="-4706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7" name="TextovéPole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208" y="1328350"/>
            <a:ext cx="2683074" cy="617348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058" y="1916832"/>
            <a:ext cx="3263204" cy="910699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" name="TextovéPole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3718022"/>
            <a:ext cx="1423442" cy="910699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247650" y="3357563"/>
            <a:ext cx="31718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/>
              <a:t>Když  R=0:</a:t>
            </a:r>
          </a:p>
        </p:txBody>
      </p:sp>
      <p:sp>
        <p:nvSpPr>
          <p:cNvPr id="44" name="TextovéPole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4581128"/>
            <a:ext cx="3168352" cy="667490"/>
          </a:xfrm>
          <a:prstGeom prst="rect">
            <a:avLst/>
          </a:prstGeom>
          <a:blipFill rotWithShape="0">
            <a:blip r:embed="rId10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0" name="TextovéPole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5741353"/>
            <a:ext cx="4176464" cy="1144031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1" name="TextovéPole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35323" y="5387466"/>
            <a:ext cx="3168985" cy="993862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5" name="Skupina 16"/>
          <p:cNvGrpSpPr>
            <a:grpSpLocks/>
          </p:cNvGrpSpPr>
          <p:nvPr/>
        </p:nvGrpSpPr>
        <p:grpSpPr bwMode="auto">
          <a:xfrm>
            <a:off x="5389563" y="1998663"/>
            <a:ext cx="3638550" cy="792162"/>
            <a:chOff x="5389785" y="1998549"/>
            <a:chExt cx="3638195" cy="792088"/>
          </a:xfrm>
        </p:grpSpPr>
        <p:sp>
          <p:nvSpPr>
            <p:cNvPr id="77858" name="TextovéPole 11"/>
            <p:cNvSpPr txBox="1">
              <a:spLocks noChangeArrowheads="1"/>
            </p:cNvSpPr>
            <p:nvPr/>
          </p:nvSpPr>
          <p:spPr bwMode="auto">
            <a:xfrm>
              <a:off x="5389785" y="1998549"/>
              <a:ext cx="3638195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cs-CZ"/>
            </a:p>
          </p:txBody>
        </p:sp>
        <p:sp>
          <p:nvSpPr>
            <p:cNvPr id="38" name="TextovéPole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2023101"/>
              <a:ext cx="3567441" cy="667490"/>
            </a:xfrm>
            <a:prstGeom prst="rect">
              <a:avLst/>
            </a:prstGeom>
            <a:blipFill rotWithShape="0">
              <a:blip r:embed="rId13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15958" y="2372181"/>
            <a:ext cx="2360498" cy="369332"/>
          </a:xfrm>
          <a:prstGeom prst="rect">
            <a:avLst/>
          </a:prstGeom>
          <a:blipFill rotWithShape="0">
            <a:blip r:embed="rId14" cstate="print"/>
            <a:stretch>
              <a:fillRect r="-517"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404262" y="2356846"/>
            <a:ext cx="2496604" cy="59548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 typy chování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7504" y="2852936"/>
            <a:ext cx="218271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1) Netlumená odezva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54473" y="3717032"/>
            <a:ext cx="1765399" cy="910699"/>
          </a:xfrm>
          <a:prstGeom prst="rect">
            <a:avLst/>
          </a:prstGeom>
          <a:blipFill rotWithShape="0">
            <a:blip r:embed="rId15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11" name="Skupina 44"/>
          <p:cNvGrpSpPr>
            <a:grpSpLocks/>
          </p:cNvGrpSpPr>
          <p:nvPr/>
        </p:nvGrpSpPr>
        <p:grpSpPr bwMode="auto">
          <a:xfrm>
            <a:off x="755650" y="5248275"/>
            <a:ext cx="2241550" cy="465138"/>
            <a:chOff x="3596921" y="2765162"/>
            <a:chExt cx="2241010" cy="464871"/>
          </a:xfrm>
        </p:grpSpPr>
        <p:sp>
          <p:nvSpPr>
            <p:cNvPr id="46" name="TextovéPole 4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596921" y="2833191"/>
              <a:ext cx="687047" cy="307777"/>
            </a:xfrm>
            <a:prstGeom prst="rect">
              <a:avLst/>
            </a:prstGeom>
            <a:blipFill rotWithShape="0">
              <a:blip r:embed="rId16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48" name="TextovéPole 4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004048" y="2765162"/>
              <a:ext cx="833883" cy="464871"/>
            </a:xfrm>
            <a:prstGeom prst="rect">
              <a:avLst/>
            </a:prstGeom>
            <a:blipFill rotWithShape="0">
              <a:blip r:embed="rId17" cstate="print"/>
              <a:stretch>
                <a:fillRect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49" name="Obousměrná vodorovná šipka 48"/>
            <p:cNvSpPr/>
            <p:nvPr/>
          </p:nvSpPr>
          <p:spPr>
            <a:xfrm>
              <a:off x="4283968" y="2924944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547813" y="3357563"/>
            <a:ext cx="1871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Imaginární kořeny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2339975" y="2959100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2339975" y="281463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pic>
        <p:nvPicPr>
          <p:cNvPr id="77852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8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9876" name="Nadpis 1"/>
          <p:cNvSpPr>
            <a:spLocks noGrp="1"/>
          </p:cNvSpPr>
          <p:nvPr>
            <p:ph type="title"/>
          </p:nvPr>
        </p:nvSpPr>
        <p:spPr>
          <a:xfrm>
            <a:off x="515938" y="-333375"/>
            <a:ext cx="8686800" cy="1143000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grpSp>
        <p:nvGrpSpPr>
          <p:cNvPr id="4" name="Skupina 31"/>
          <p:cNvGrpSpPr>
            <a:grpSpLocks/>
          </p:cNvGrpSpPr>
          <p:nvPr/>
        </p:nvGrpSpPr>
        <p:grpSpPr bwMode="auto">
          <a:xfrm>
            <a:off x="5408613" y="509588"/>
            <a:ext cx="2946400" cy="314325"/>
            <a:chOff x="474422" y="1138796"/>
            <a:chExt cx="2946460" cy="314676"/>
          </a:xfrm>
        </p:grpSpPr>
        <p:sp>
          <p:nvSpPr>
            <p:cNvPr id="33" name="TextovéPole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4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35" name="Obousměrná vodorovná šipka 34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8984" y="899428"/>
            <a:ext cx="1035224" cy="369332"/>
          </a:xfrm>
          <a:prstGeom prst="rect">
            <a:avLst/>
          </a:prstGeom>
          <a:blipFill rotWithShape="0">
            <a:blip r:embed="rId5" cstate="print"/>
            <a:stretch>
              <a:fillRect t="-10000" r="-4706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7" name="TextovéPole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208" y="1328350"/>
            <a:ext cx="2683074" cy="617348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058" y="1916832"/>
            <a:ext cx="3263204" cy="91069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5" name="Skupina 16"/>
          <p:cNvGrpSpPr>
            <a:grpSpLocks/>
          </p:cNvGrpSpPr>
          <p:nvPr/>
        </p:nvGrpSpPr>
        <p:grpSpPr bwMode="auto">
          <a:xfrm>
            <a:off x="5389563" y="1998663"/>
            <a:ext cx="3638550" cy="792162"/>
            <a:chOff x="5389785" y="1998549"/>
            <a:chExt cx="3638195" cy="792088"/>
          </a:xfrm>
        </p:grpSpPr>
        <p:sp>
          <p:nvSpPr>
            <p:cNvPr id="79907" name="TextovéPole 11"/>
            <p:cNvSpPr txBox="1">
              <a:spLocks noChangeArrowheads="1"/>
            </p:cNvSpPr>
            <p:nvPr/>
          </p:nvSpPr>
          <p:spPr bwMode="auto">
            <a:xfrm>
              <a:off x="5389785" y="1998549"/>
              <a:ext cx="3638195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cs-CZ"/>
            </a:p>
          </p:txBody>
        </p:sp>
        <p:sp>
          <p:nvSpPr>
            <p:cNvPr id="38" name="TextovéPole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2023101"/>
              <a:ext cx="3567441" cy="667490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15958" y="2372181"/>
            <a:ext cx="2360498" cy="369332"/>
          </a:xfrm>
          <a:prstGeom prst="rect">
            <a:avLst/>
          </a:prstGeom>
          <a:blipFill rotWithShape="0">
            <a:blip r:embed="rId9" cstate="print"/>
            <a:stretch>
              <a:fillRect r="-517"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404262" y="2356846"/>
            <a:ext cx="2496604" cy="59548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 typy chování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504" y="2852936"/>
            <a:ext cx="19547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2) Tlumená odezva</a:t>
            </a:r>
          </a:p>
        </p:txBody>
      </p:sp>
      <p:sp>
        <p:nvSpPr>
          <p:cNvPr id="19" name="TextovéPole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7867" y="3356992"/>
            <a:ext cx="4612165" cy="522707"/>
          </a:xfrm>
          <a:prstGeom prst="rect">
            <a:avLst/>
          </a:prstGeom>
          <a:blipFill rotWithShape="0">
            <a:blip r:embed="rId10" cstate="print"/>
            <a:stretch>
              <a:fillRect l="-1190" b="-823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1692275" y="3460750"/>
            <a:ext cx="2820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Komplexně sdružené kořeny</a:t>
            </a:r>
          </a:p>
        </p:txBody>
      </p:sp>
      <p:sp>
        <p:nvSpPr>
          <p:cNvPr id="21" name="TextovéPole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804" y="3879699"/>
            <a:ext cx="4624228" cy="938847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2" name="TextovéPole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4760038"/>
            <a:ext cx="4608512" cy="901209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" name="TextovéPole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5661248"/>
            <a:ext cx="2560957" cy="910699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7" name="Skupina 7"/>
          <p:cNvGrpSpPr>
            <a:grpSpLocks/>
          </p:cNvGrpSpPr>
          <p:nvPr/>
        </p:nvGrpSpPr>
        <p:grpSpPr bwMode="auto">
          <a:xfrm>
            <a:off x="2771775" y="5526088"/>
            <a:ext cx="2087563" cy="1055687"/>
            <a:chOff x="2680775" y="5526872"/>
            <a:chExt cx="1971788" cy="1054714"/>
          </a:xfrm>
        </p:grpSpPr>
        <p:sp>
          <p:nvSpPr>
            <p:cNvPr id="6" name="Obdélník 5"/>
            <p:cNvSpPr/>
            <p:nvPr/>
          </p:nvSpPr>
          <p:spPr>
            <a:xfrm>
              <a:off x="2680775" y="5526872"/>
              <a:ext cx="1971788" cy="1054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3" name="TextovéPole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752783" y="5805264"/>
              <a:ext cx="1805997" cy="609077"/>
            </a:xfrm>
            <a:prstGeom prst="rect">
              <a:avLst/>
            </a:prstGeom>
            <a:blipFill rotWithShape="0">
              <a:blip r:embed="rId14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grpSp>
        <p:nvGrpSpPr>
          <p:cNvPr id="8" name="Skupina 10"/>
          <p:cNvGrpSpPr>
            <a:grpSpLocks/>
          </p:cNvGrpSpPr>
          <p:nvPr/>
        </p:nvGrpSpPr>
        <p:grpSpPr bwMode="auto">
          <a:xfrm>
            <a:off x="4540250" y="2894013"/>
            <a:ext cx="4608513" cy="3775075"/>
            <a:chOff x="4427984" y="2852936"/>
            <a:chExt cx="4608512" cy="3775774"/>
          </a:xfrm>
        </p:grpSpPr>
        <p:sp>
          <p:nvSpPr>
            <p:cNvPr id="30" name="Obdélník 29"/>
            <p:cNvSpPr/>
            <p:nvPr/>
          </p:nvSpPr>
          <p:spPr>
            <a:xfrm>
              <a:off x="4427984" y="2852936"/>
              <a:ext cx="4600574" cy="37757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pic>
          <p:nvPicPr>
            <p:cNvPr id="79902" name="Picture 3"/>
            <p:cNvPicPr>
              <a:picLocks noChangeAspect="1" noChangeArrowheads="1"/>
            </p:cNvPicPr>
            <p:nvPr/>
          </p:nvPicPr>
          <p:blipFill>
            <a:blip r:embed="rId15" cstate="print"/>
            <a:srcRect l="1375" t="25136" r="-1375" b="50833"/>
            <a:stretch>
              <a:fillRect/>
            </a:stretch>
          </p:blipFill>
          <p:spPr bwMode="auto">
            <a:xfrm>
              <a:off x="4508508" y="3068960"/>
              <a:ext cx="452798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Čárový popisek 1 (se zvýrazněním) 39"/>
            <p:cNvSpPr/>
            <p:nvPr/>
          </p:nvSpPr>
          <p:spPr>
            <a:xfrm>
              <a:off x="7334696" y="3137151"/>
              <a:ext cx="1414462" cy="536674"/>
            </a:xfrm>
            <a:prstGeom prst="accentCallout1">
              <a:avLst>
                <a:gd name="adj1" fmla="val 18750"/>
                <a:gd name="adj2" fmla="val -8333"/>
                <a:gd name="adj3" fmla="val 53963"/>
                <a:gd name="adj4" fmla="val -101659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41" name="Čárový popisek 1 (se zvýrazněním) 40"/>
            <p:cNvSpPr/>
            <p:nvPr/>
          </p:nvSpPr>
          <p:spPr>
            <a:xfrm>
              <a:off x="6942583" y="4653494"/>
              <a:ext cx="1111250" cy="431880"/>
            </a:xfrm>
            <a:prstGeom prst="accentCallout1">
              <a:avLst>
                <a:gd name="adj1" fmla="val 18750"/>
                <a:gd name="adj2" fmla="val -8333"/>
                <a:gd name="adj3" fmla="val -156488"/>
                <a:gd name="adj4" fmla="val -5646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25" name="TextovéPole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24351" y="5428826"/>
            <a:ext cx="3168985" cy="656077"/>
          </a:xfrm>
          <a:prstGeom prst="rect">
            <a:avLst/>
          </a:prstGeom>
          <a:blipFill rotWithShape="0">
            <a:blip r:embed="rId16" cstate="print"/>
            <a:stretch>
              <a:fillRect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2339975" y="281463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2339975" y="2959100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2339975" y="3103563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R=0.5 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O/L</a:t>
            </a:r>
          </a:p>
        </p:txBody>
      </p:sp>
      <p:pic>
        <p:nvPicPr>
          <p:cNvPr id="79900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7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0896" y="1083508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Lineární systém</a:t>
            </a:r>
            <a:r>
              <a:rPr lang="cs-CZ" sz="2400" dirty="0"/>
              <a:t> (soustava) je systém, v němž platí </a:t>
            </a:r>
            <a:r>
              <a:rPr lang="cs-CZ" sz="2400" dirty="0" smtClean="0"/>
              <a:t>princip </a:t>
            </a:r>
            <a:r>
              <a:rPr lang="cs-CZ" sz="2400" b="1" dirty="0" smtClean="0"/>
              <a:t>superpozice.</a:t>
            </a:r>
          </a:p>
          <a:p>
            <a:r>
              <a:rPr lang="cs-CZ" sz="2400" dirty="0" smtClean="0"/>
              <a:t>To </a:t>
            </a:r>
            <a:r>
              <a:rPr lang="cs-CZ" sz="2400" dirty="0"/>
              <a:t>znamená, že za předpokladu, </a:t>
            </a:r>
            <a:r>
              <a:rPr lang="cs-CZ" sz="2400" dirty="0" smtClean="0"/>
              <a:t>že</a:t>
            </a:r>
          </a:p>
          <a:p>
            <a:r>
              <a:rPr lang="cs-CZ" sz="2400" dirty="0" smtClean="0"/>
              <a:t>platí:</a:t>
            </a:r>
          </a:p>
          <a:p>
            <a:r>
              <a:rPr lang="cs-CZ" sz="2400" b="1" dirty="0" err="1" smtClean="0"/>
              <a:t>Aditivita</a:t>
            </a:r>
            <a:r>
              <a:rPr lang="cs-CZ" sz="2400" dirty="0"/>
              <a:t> (výstupem pro součet dvou signálů bude stejný, jako součet výstupů pro tyto signály jednotlivě</a:t>
            </a:r>
            <a:r>
              <a:rPr lang="cs-CZ" sz="2400" dirty="0" smtClean="0"/>
              <a:t>)</a:t>
            </a:r>
          </a:p>
          <a:p>
            <a:endParaRPr lang="cs-CZ" sz="2400" dirty="0"/>
          </a:p>
          <a:p>
            <a:endParaRPr lang="cs-CZ" sz="2400" b="1" dirty="0" smtClean="0"/>
          </a:p>
          <a:p>
            <a:r>
              <a:rPr lang="cs-CZ" sz="2400" b="1" dirty="0" smtClean="0"/>
              <a:t>Homogenita</a:t>
            </a:r>
            <a:r>
              <a:rPr lang="cs-CZ" sz="2400" dirty="0"/>
              <a:t> (výstup pro násobek jiného vstupu bude roven stejnému násobku výstupu pro tento vstup</a:t>
            </a:r>
            <a:r>
              <a:rPr lang="cs-CZ" sz="2400" dirty="0" smtClean="0"/>
              <a:t>):</a:t>
            </a:r>
            <a:endParaRPr lang="cs-CZ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28" y="1653198"/>
            <a:ext cx="4078982" cy="55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/>
          <a:stretch/>
        </p:blipFill>
        <p:spPr bwMode="auto">
          <a:xfrm>
            <a:off x="1718335" y="3284984"/>
            <a:ext cx="6437844" cy="70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791" y="4825882"/>
            <a:ext cx="3398172" cy="76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87" y="6059568"/>
            <a:ext cx="7838393" cy="76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70991" y="5506962"/>
            <a:ext cx="558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Tyto podmínky lze také zapsat jako jedinou:</a:t>
            </a:r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Lineární systémy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1924" name="Nadpis 1"/>
          <p:cNvSpPr>
            <a:spLocks noGrp="1"/>
          </p:cNvSpPr>
          <p:nvPr>
            <p:ph type="title"/>
          </p:nvPr>
        </p:nvSpPr>
        <p:spPr>
          <a:xfrm>
            <a:off x="539750" y="-341313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grpSp>
        <p:nvGrpSpPr>
          <p:cNvPr id="2" name="Skupina 31"/>
          <p:cNvGrpSpPr>
            <a:grpSpLocks/>
          </p:cNvGrpSpPr>
          <p:nvPr/>
        </p:nvGrpSpPr>
        <p:grpSpPr bwMode="auto">
          <a:xfrm>
            <a:off x="5408613" y="509588"/>
            <a:ext cx="2946400" cy="314325"/>
            <a:chOff x="474422" y="1138796"/>
            <a:chExt cx="2946460" cy="314676"/>
          </a:xfrm>
        </p:grpSpPr>
        <p:sp>
          <p:nvSpPr>
            <p:cNvPr id="33" name="TextovéPole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4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35" name="Obousměrná vodorovná šipka 34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8984" y="899428"/>
            <a:ext cx="1035224" cy="369332"/>
          </a:xfrm>
          <a:prstGeom prst="rect">
            <a:avLst/>
          </a:prstGeom>
          <a:blipFill rotWithShape="0">
            <a:blip r:embed="rId5" cstate="print"/>
            <a:stretch>
              <a:fillRect t="-10000" r="-4706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7" name="TextovéPole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208" y="1328350"/>
            <a:ext cx="2683074" cy="617348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058" y="1916832"/>
            <a:ext cx="3263204" cy="91069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3" name="Skupina 16"/>
          <p:cNvGrpSpPr>
            <a:grpSpLocks/>
          </p:cNvGrpSpPr>
          <p:nvPr/>
        </p:nvGrpSpPr>
        <p:grpSpPr bwMode="auto">
          <a:xfrm>
            <a:off x="5389563" y="1998663"/>
            <a:ext cx="3638550" cy="792162"/>
            <a:chOff x="5389785" y="1998549"/>
            <a:chExt cx="3638195" cy="792088"/>
          </a:xfrm>
        </p:grpSpPr>
        <p:sp>
          <p:nvSpPr>
            <p:cNvPr id="81948" name="TextovéPole 11"/>
            <p:cNvSpPr txBox="1">
              <a:spLocks noChangeArrowheads="1"/>
            </p:cNvSpPr>
            <p:nvPr/>
          </p:nvSpPr>
          <p:spPr bwMode="auto">
            <a:xfrm>
              <a:off x="5389785" y="1998549"/>
              <a:ext cx="3638195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cs-CZ"/>
            </a:p>
          </p:txBody>
        </p:sp>
        <p:sp>
          <p:nvSpPr>
            <p:cNvPr id="38" name="TextovéPole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2023101"/>
              <a:ext cx="3567441" cy="667490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15958" y="2372181"/>
            <a:ext cx="2360498" cy="369332"/>
          </a:xfrm>
          <a:prstGeom prst="rect">
            <a:avLst/>
          </a:prstGeom>
          <a:blipFill rotWithShape="0">
            <a:blip r:embed="rId9" cstate="print"/>
            <a:stretch>
              <a:fillRect r="-517"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404262" y="2356846"/>
            <a:ext cx="2496604" cy="59548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 typy chování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504" y="2852936"/>
            <a:ext cx="265803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3) Kriticky tlumená odezva</a:t>
            </a:r>
          </a:p>
        </p:txBody>
      </p:sp>
      <p:sp>
        <p:nvSpPr>
          <p:cNvPr id="19" name="TextovéPole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7867" y="3356992"/>
            <a:ext cx="4195833" cy="522707"/>
          </a:xfrm>
          <a:prstGeom prst="rect">
            <a:avLst/>
          </a:prstGeom>
          <a:blipFill rotWithShape="0">
            <a:blip r:embed="rId10" cstate="print"/>
            <a:stretch>
              <a:fillRect l="-1308" b="-823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804" y="4437112"/>
            <a:ext cx="4215162" cy="901209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2" name="TextovéPole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7867" y="3861048"/>
            <a:ext cx="4203099" cy="609077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1979613" y="3492500"/>
            <a:ext cx="2471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dva stejné reálné kořeny</a:t>
            </a:r>
          </a:p>
        </p:txBody>
      </p:sp>
      <p:grpSp>
        <p:nvGrpSpPr>
          <p:cNvPr id="4" name="Skupina 1"/>
          <p:cNvGrpSpPr>
            <a:grpSpLocks/>
          </p:cNvGrpSpPr>
          <p:nvPr/>
        </p:nvGrpSpPr>
        <p:grpSpPr bwMode="auto">
          <a:xfrm>
            <a:off x="4508500" y="2852738"/>
            <a:ext cx="4600575" cy="3776662"/>
            <a:chOff x="4652524" y="2975718"/>
            <a:chExt cx="4599996" cy="3775774"/>
          </a:xfrm>
        </p:grpSpPr>
        <p:sp>
          <p:nvSpPr>
            <p:cNvPr id="27" name="Obdélník 26"/>
            <p:cNvSpPr/>
            <p:nvPr/>
          </p:nvSpPr>
          <p:spPr>
            <a:xfrm>
              <a:off x="4652524" y="2975718"/>
              <a:ext cx="4599996" cy="37757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pic>
          <p:nvPicPr>
            <p:cNvPr id="81945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 l="-526" t="48210" r="526" b="27759"/>
            <a:stretch>
              <a:fillRect/>
            </a:stretch>
          </p:blipFill>
          <p:spPr bwMode="auto">
            <a:xfrm>
              <a:off x="4652524" y="3109610"/>
              <a:ext cx="452798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Čárový popisek 1 (se zvýrazněním) 28"/>
            <p:cNvSpPr/>
            <p:nvPr/>
          </p:nvSpPr>
          <p:spPr>
            <a:xfrm>
              <a:off x="7479506" y="3342344"/>
              <a:ext cx="1412697" cy="538036"/>
            </a:xfrm>
            <a:prstGeom prst="accentCallout1">
              <a:avLst>
                <a:gd name="adj1" fmla="val 18750"/>
                <a:gd name="adj2" fmla="val -8333"/>
                <a:gd name="adj3" fmla="val 70112"/>
                <a:gd name="adj4" fmla="val -9887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30" name="Čárový popisek 1 (se zvýrazněním) 29"/>
            <p:cNvSpPr/>
            <p:nvPr/>
          </p:nvSpPr>
          <p:spPr>
            <a:xfrm>
              <a:off x="6763633" y="4797739"/>
              <a:ext cx="1112698" cy="431698"/>
            </a:xfrm>
            <a:prstGeom prst="accentCallout1">
              <a:avLst>
                <a:gd name="adj1" fmla="val 18750"/>
                <a:gd name="adj2" fmla="val -8333"/>
                <a:gd name="adj3" fmla="val -132769"/>
                <a:gd name="adj4" fmla="val -5008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24" name="TextovéPole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785" y="5157192"/>
            <a:ext cx="2184531" cy="1398781"/>
          </a:xfrm>
          <a:prstGeom prst="rect">
            <a:avLst/>
          </a:prstGeom>
          <a:blipFill rotWithShape="0">
            <a:blip r:embed="rId14" cstate="print"/>
            <a:stretch>
              <a:fillRect l="-1653"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81943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5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ovéPole 3"/>
          <p:cNvSpPr txBox="1">
            <a:spLocks noChangeArrowheads="1"/>
          </p:cNvSpPr>
          <p:nvPr/>
        </p:nvSpPr>
        <p:spPr bwMode="auto">
          <a:xfrm>
            <a:off x="250825" y="620713"/>
            <a:ext cx="304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rgbClr val="C00000"/>
                </a:solidFill>
              </a:rPr>
              <a:t>Budeme</a:t>
            </a:r>
            <a:r>
              <a:rPr lang="cs-CZ"/>
              <a:t> uvažovat </a:t>
            </a:r>
            <a:r>
              <a:rPr lang="cs-CZ">
                <a:solidFill>
                  <a:srgbClr val="C00000"/>
                </a:solidFill>
              </a:rPr>
              <a:t>setrvačnost:</a:t>
            </a:r>
          </a:p>
        </p:txBody>
      </p:sp>
      <p:sp>
        <p:nvSpPr>
          <p:cNvPr id="89" name="TextovéPole 8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990020"/>
            <a:ext cx="3693616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3972" name="Nadpis 1"/>
          <p:cNvSpPr>
            <a:spLocks noGrp="1"/>
          </p:cNvSpPr>
          <p:nvPr>
            <p:ph type="title"/>
          </p:nvPr>
        </p:nvSpPr>
        <p:spPr>
          <a:xfrm>
            <a:off x="0" y="-325438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impuls</a:t>
            </a:r>
          </a:p>
        </p:txBody>
      </p:sp>
      <p:grpSp>
        <p:nvGrpSpPr>
          <p:cNvPr id="2" name="Skupina 31"/>
          <p:cNvGrpSpPr>
            <a:grpSpLocks/>
          </p:cNvGrpSpPr>
          <p:nvPr/>
        </p:nvGrpSpPr>
        <p:grpSpPr bwMode="auto">
          <a:xfrm>
            <a:off x="5408613" y="509588"/>
            <a:ext cx="2946400" cy="314325"/>
            <a:chOff x="474422" y="1138796"/>
            <a:chExt cx="2946460" cy="314676"/>
          </a:xfrm>
        </p:grpSpPr>
        <p:sp>
          <p:nvSpPr>
            <p:cNvPr id="33" name="TextovéPole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74422" y="1145695"/>
              <a:ext cx="1950342" cy="307777"/>
            </a:xfrm>
            <a:prstGeom prst="rect">
              <a:avLst/>
            </a:prstGeom>
            <a:blipFill rotWithShape="0">
              <a:blip r:embed="rId4" cstate="print"/>
              <a:stretch>
                <a:fillRect l="-309" b="-14815"/>
              </a:stretch>
            </a:blipFill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3144651" y="1138796"/>
              <a:ext cx="276231" cy="3083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400" dirty="0"/>
                <a:t>1</a:t>
              </a:r>
            </a:p>
          </p:txBody>
        </p:sp>
        <p:sp>
          <p:nvSpPr>
            <p:cNvPr id="35" name="Obousměrná vodorovná šipka 34"/>
            <p:cNvSpPr/>
            <p:nvPr/>
          </p:nvSpPr>
          <p:spPr>
            <a:xfrm>
              <a:off x="2424764" y="1234729"/>
              <a:ext cx="720080" cy="161242"/>
            </a:xfrm>
            <a:prstGeom prst="left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</p:grpSp>
      <p:sp>
        <p:nvSpPr>
          <p:cNvPr id="36" name="TextovéPole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8984" y="899428"/>
            <a:ext cx="1035224" cy="369332"/>
          </a:xfrm>
          <a:prstGeom prst="rect">
            <a:avLst/>
          </a:prstGeom>
          <a:blipFill rotWithShape="0">
            <a:blip r:embed="rId5" cstate="print"/>
            <a:stretch>
              <a:fillRect t="-10000" r="-4706" b="-26667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7" name="TextovéPole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208" y="1328350"/>
            <a:ext cx="2683074" cy="617348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9" name="TextovéPole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1058" y="1916832"/>
            <a:ext cx="3263204" cy="91069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4" name="Skupina 16"/>
          <p:cNvGrpSpPr>
            <a:grpSpLocks/>
          </p:cNvGrpSpPr>
          <p:nvPr/>
        </p:nvGrpSpPr>
        <p:grpSpPr bwMode="auto">
          <a:xfrm>
            <a:off x="5389563" y="1998663"/>
            <a:ext cx="3638550" cy="792162"/>
            <a:chOff x="5389785" y="1998549"/>
            <a:chExt cx="3638195" cy="792088"/>
          </a:xfrm>
        </p:grpSpPr>
        <p:sp>
          <p:nvSpPr>
            <p:cNvPr id="83998" name="TextovéPole 11"/>
            <p:cNvSpPr txBox="1">
              <a:spLocks noChangeArrowheads="1"/>
            </p:cNvSpPr>
            <p:nvPr/>
          </p:nvSpPr>
          <p:spPr bwMode="auto">
            <a:xfrm>
              <a:off x="5389785" y="1998549"/>
              <a:ext cx="3638195" cy="7920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endParaRPr lang="cs-CZ"/>
            </a:p>
          </p:txBody>
        </p:sp>
        <p:sp>
          <p:nvSpPr>
            <p:cNvPr id="38" name="TextovéPole 3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2023101"/>
              <a:ext cx="3567441" cy="667490"/>
            </a:xfrm>
            <a:prstGeom prst="rect">
              <a:avLst/>
            </a:prstGeom>
            <a:blipFill rotWithShape="0">
              <a:blip r:embed="rId8" cstate="print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cs-CZ">
                  <a:noFill/>
                </a:rPr>
                <a:t> </a:t>
              </a:r>
            </a:p>
          </p:txBody>
        </p:sp>
      </p:grpSp>
      <p:sp>
        <p:nvSpPr>
          <p:cNvPr id="10" name="Obdélník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15958" y="2372181"/>
            <a:ext cx="2360498" cy="369332"/>
          </a:xfrm>
          <a:prstGeom prst="rect">
            <a:avLst/>
          </a:prstGeom>
          <a:blipFill rotWithShape="0">
            <a:blip r:embed="rId9" cstate="print"/>
            <a:stretch>
              <a:fillRect r="-517"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3404262" y="2356846"/>
            <a:ext cx="2496604" cy="59548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 typy chování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504" y="2852936"/>
            <a:ext cx="222939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4) Přetlumená odezva</a:t>
            </a:r>
          </a:p>
        </p:txBody>
      </p:sp>
      <p:sp>
        <p:nvSpPr>
          <p:cNvPr id="19" name="TextovéPole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7867" y="3356992"/>
            <a:ext cx="4195833" cy="522707"/>
          </a:xfrm>
          <a:prstGeom prst="rect">
            <a:avLst/>
          </a:prstGeom>
          <a:blipFill rotWithShape="0">
            <a:blip r:embed="rId10" cstate="print"/>
            <a:stretch>
              <a:fillRect l="-1308" b="-823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TextovéPole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9512" y="5815109"/>
            <a:ext cx="4233238" cy="762773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2" name="TextovéPole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4885" y="3861048"/>
            <a:ext cx="4203099" cy="1981440"/>
          </a:xfrm>
          <a:prstGeom prst="rect">
            <a:avLst/>
          </a:prstGeom>
          <a:blipFill rotWithShape="0">
            <a:blip r:embed="rId12" cstate="print"/>
            <a:stretch>
              <a:fillRect l="-1306"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3" name="TextovéPole 22"/>
          <p:cNvSpPr txBox="1">
            <a:spLocks noChangeArrowheads="1"/>
          </p:cNvSpPr>
          <p:nvPr/>
        </p:nvSpPr>
        <p:spPr bwMode="auto">
          <a:xfrm>
            <a:off x="1979613" y="3492500"/>
            <a:ext cx="2433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dva různé reálné kořeny</a:t>
            </a:r>
          </a:p>
        </p:txBody>
      </p:sp>
      <p:grpSp>
        <p:nvGrpSpPr>
          <p:cNvPr id="5" name="Skupina 1"/>
          <p:cNvGrpSpPr>
            <a:grpSpLocks/>
          </p:cNvGrpSpPr>
          <p:nvPr/>
        </p:nvGrpSpPr>
        <p:grpSpPr bwMode="auto">
          <a:xfrm>
            <a:off x="4500563" y="2852738"/>
            <a:ext cx="4608512" cy="3776662"/>
            <a:chOff x="4644009" y="2975718"/>
            <a:chExt cx="4608511" cy="3775774"/>
          </a:xfrm>
        </p:grpSpPr>
        <p:sp>
          <p:nvSpPr>
            <p:cNvPr id="27" name="Obdélník 26"/>
            <p:cNvSpPr/>
            <p:nvPr/>
          </p:nvSpPr>
          <p:spPr>
            <a:xfrm>
              <a:off x="4651946" y="2975718"/>
              <a:ext cx="4600574" cy="37757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pic>
          <p:nvPicPr>
            <p:cNvPr id="83995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 l="-1590" t="71451" r="1590" b="4518"/>
            <a:stretch>
              <a:fillRect/>
            </a:stretch>
          </p:blipFill>
          <p:spPr bwMode="auto">
            <a:xfrm>
              <a:off x="4644009" y="3086121"/>
              <a:ext cx="452798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Čárový popisek 1 (se zvýrazněním) 28"/>
            <p:cNvSpPr/>
            <p:nvPr/>
          </p:nvSpPr>
          <p:spPr>
            <a:xfrm>
              <a:off x="7479283" y="3342344"/>
              <a:ext cx="1412875" cy="538036"/>
            </a:xfrm>
            <a:prstGeom prst="accentCallout1">
              <a:avLst>
                <a:gd name="adj1" fmla="val 18750"/>
                <a:gd name="adj2" fmla="val -8333"/>
                <a:gd name="adj3" fmla="val 68644"/>
                <a:gd name="adj4" fmla="val -91619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Otevřená smyčka</a:t>
              </a:r>
            </a:p>
          </p:txBody>
        </p:sp>
        <p:sp>
          <p:nvSpPr>
            <p:cNvPr id="30" name="Čárový popisek 1 (se zvýrazněním) 29"/>
            <p:cNvSpPr/>
            <p:nvPr/>
          </p:nvSpPr>
          <p:spPr>
            <a:xfrm>
              <a:off x="7630095" y="4646962"/>
              <a:ext cx="1111250" cy="433286"/>
            </a:xfrm>
            <a:prstGeom prst="accentCallout1">
              <a:avLst>
                <a:gd name="adj1" fmla="val 18750"/>
                <a:gd name="adj2" fmla="val -8333"/>
                <a:gd name="adj3" fmla="val -107226"/>
                <a:gd name="adj4" fmla="val -11388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dirty="0"/>
                <a:t>Uzavřená smyčka</a:t>
              </a:r>
            </a:p>
          </p:txBody>
        </p:sp>
      </p:grpSp>
      <p:sp>
        <p:nvSpPr>
          <p:cNvPr id="24" name="TextovéPole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89785" y="5157192"/>
            <a:ext cx="3638195" cy="1364028"/>
          </a:xfrm>
          <a:prstGeom prst="rect">
            <a:avLst/>
          </a:prstGeom>
          <a:blipFill rotWithShape="0">
            <a:blip r:embed="rId14" cstate="print"/>
            <a:stretch>
              <a:fillRect l="-499" b="-877"/>
            </a:stretch>
          </a:blipFill>
          <a:ln/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39975" y="2781300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2339975" y="292417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2339975" y="306863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R=1 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O/L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/>
          <p:cNvSpPr>
            <a:spLocks noGrp="1"/>
          </p:cNvSpPr>
          <p:nvPr>
            <p:ph type="title"/>
          </p:nvPr>
        </p:nvSpPr>
        <p:spPr>
          <a:xfrm>
            <a:off x="611188" y="-350838"/>
            <a:ext cx="8686800" cy="1143001"/>
          </a:xfrm>
        </p:spPr>
        <p:txBody>
          <a:bodyPr/>
          <a:lstStyle/>
          <a:p>
            <a:r>
              <a:rPr lang="cs-CZ" sz="2400" b="1" smtClean="0"/>
              <a:t>Přechodové odezva systému druhého řádu na </a:t>
            </a:r>
            <a:r>
              <a:rPr lang="cs-CZ" sz="2400" b="1" smtClean="0">
                <a:solidFill>
                  <a:srgbClr val="C00000"/>
                </a:solidFill>
              </a:rPr>
              <a:t>jednotkový skok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404813"/>
            <a:ext cx="460057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TextovéPole 44"/>
          <p:cNvSpPr txBox="1"/>
          <p:nvPr/>
        </p:nvSpPr>
        <p:spPr>
          <a:xfrm>
            <a:off x="539552" y="1162636"/>
            <a:ext cx="218271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1) Netlumená odezva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2771775" y="1268413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2771775" y="1125538"/>
            <a:ext cx="1295400" cy="252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539552" y="2530788"/>
            <a:ext cx="19547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2) Tlumená odezva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2771775" y="249237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2771775" y="263683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2771775" y="2781300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R=0.5 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O/L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467544" y="5589240"/>
            <a:ext cx="222939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4) Přetlumená odezva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2700338" y="5516563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L=0.01 cmH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 s</a:t>
            </a:r>
            <a:r>
              <a:rPr lang="cs-CZ" sz="1050" baseline="30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/L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2700338" y="5661025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C=0.1 L /cm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2700338" y="5805488"/>
            <a:ext cx="1295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050" dirty="0">
                <a:latin typeface="+mn-lt"/>
              </a:rPr>
              <a:t>R=1 cm H</a:t>
            </a:r>
            <a:r>
              <a:rPr lang="cs-CZ" sz="1050" baseline="-25000" dirty="0">
                <a:latin typeface="+mn-lt"/>
              </a:rPr>
              <a:t>2</a:t>
            </a:r>
            <a:r>
              <a:rPr lang="cs-CZ" sz="1050" dirty="0">
                <a:latin typeface="+mn-lt"/>
              </a:rPr>
              <a:t>O/L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545813" y="4067780"/>
            <a:ext cx="265803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3) Kriticky tlumená odezva</a:t>
            </a:r>
          </a:p>
        </p:txBody>
      </p:sp>
      <p:sp>
        <p:nvSpPr>
          <p:cNvPr id="86040" name="TextovéPole 4"/>
          <p:cNvSpPr txBox="1">
            <a:spLocks noChangeArrowheads="1"/>
          </p:cNvSpPr>
          <p:nvPr/>
        </p:nvSpPr>
        <p:spPr bwMode="auto">
          <a:xfrm>
            <a:off x="468313" y="611188"/>
            <a:ext cx="251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i="1"/>
              <a:t>(Podrobnosti viz kniha)</a:t>
            </a:r>
          </a:p>
        </p:txBody>
      </p:sp>
      <p:pic>
        <p:nvPicPr>
          <p:cNvPr id="86041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4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cs-CZ" sz="3200" smtClean="0"/>
              <a:t>Zobecnění dynamiky systémů druhého řádu</a:t>
            </a:r>
          </a:p>
        </p:txBody>
      </p:sp>
      <p:sp>
        <p:nvSpPr>
          <p:cNvPr id="5" name="TextovéPole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1600" y="1052736"/>
            <a:ext cx="3693616" cy="67666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6" name="TextovéPole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1600" y="1926909"/>
            <a:ext cx="3693616" cy="676660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7" name="TextovéPole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63888" y="3212976"/>
            <a:ext cx="1224136" cy="664606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8" name="TextovéPole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8064" y="1969676"/>
            <a:ext cx="2876621" cy="369332"/>
          </a:xfrm>
          <a:prstGeom prst="rect">
            <a:avLst/>
          </a:prstGeom>
          <a:blipFill rotWithShape="0">
            <a:blip r:embed="rId5" cstate="print"/>
            <a:stretch>
              <a:fillRect t="-8197" r="-1271" b="-2459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9" name="TextovéPole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00463" y="3360613"/>
            <a:ext cx="2514471" cy="369332"/>
          </a:xfrm>
          <a:prstGeom prst="rect">
            <a:avLst/>
          </a:prstGeom>
          <a:blipFill rotWithShape="0">
            <a:blip r:embed="rId6" cstate="print"/>
            <a:stretch>
              <a:fillRect t="-8197" r="-1695" b="-2459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0" name="TextovéPole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63888" y="4077072"/>
            <a:ext cx="1224136" cy="910699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1" name="TextovéPole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94408" y="5229200"/>
            <a:ext cx="4206055" cy="694934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08104" y="5445224"/>
            <a:ext cx="3635896" cy="369332"/>
          </a:xfrm>
          <a:prstGeom prst="rect">
            <a:avLst/>
          </a:prstGeom>
          <a:blipFill rotWithShape="0">
            <a:blip r:embed="rId9" cstate="print"/>
            <a:stretch>
              <a:fillRect t="-8197" b="-24590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pic>
        <p:nvPicPr>
          <p:cNvPr id="88075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0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>
          <a:xfrm>
            <a:off x="481013" y="-387350"/>
            <a:ext cx="8229600" cy="1143000"/>
          </a:xfrm>
        </p:spPr>
        <p:txBody>
          <a:bodyPr/>
          <a:lstStyle/>
          <a:p>
            <a:r>
              <a:rPr lang="cs-CZ" sz="3200" smtClean="0"/>
              <a:t>Zobecnění dynamiky systémů druhého řádu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3876675" y="1262063"/>
            <a:ext cx="1127125" cy="14287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1563" cy="67666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540250" y="2220913"/>
            <a:ext cx="463550" cy="2222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4076700" y="1970088"/>
            <a:ext cx="441325" cy="466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9096" name="TextovéPole 10"/>
          <p:cNvSpPr txBox="1">
            <a:spLocks noChangeArrowheads="1"/>
          </p:cNvSpPr>
          <p:nvPr/>
        </p:nvSpPr>
        <p:spPr bwMode="auto">
          <a:xfrm>
            <a:off x="3884613" y="847725"/>
            <a:ext cx="53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9952" y="1860866"/>
            <a:ext cx="410690" cy="369332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3" name="TextovéPole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02650" y="2283622"/>
            <a:ext cx="410690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7164388" y="2235200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68772" y="864625"/>
            <a:ext cx="687176" cy="369332"/>
          </a:xfrm>
          <a:prstGeom prst="rect">
            <a:avLst/>
          </a:prstGeom>
          <a:blipFill rotWithShape="0">
            <a:blip r:embed="rId5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514975" y="2978150"/>
            <a:ext cx="430213" cy="430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k</a:t>
            </a:r>
          </a:p>
        </p:txBody>
      </p:sp>
      <p:cxnSp>
        <p:nvCxnSpPr>
          <p:cNvPr id="17" name="Pravoúhlá spojnice 16"/>
          <p:cNvCxnSpPr>
            <a:endCxn id="16" idx="3"/>
          </p:cNvCxnSpPr>
          <p:nvPr/>
        </p:nvCxnSpPr>
        <p:spPr>
          <a:xfrm rot="10800000" flipV="1">
            <a:off x="5945188" y="2227263"/>
            <a:ext cx="1866900" cy="965200"/>
          </a:xfrm>
          <a:prstGeom prst="bentConnector3">
            <a:avLst>
              <a:gd name="adj1" fmla="val 168"/>
            </a:avLst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>
            <a:stCxn id="16" idx="1"/>
            <a:endCxn id="10" idx="4"/>
          </p:cNvCxnSpPr>
          <p:nvPr/>
        </p:nvCxnSpPr>
        <p:spPr>
          <a:xfrm rot="10800000">
            <a:off x="4297363" y="2436813"/>
            <a:ext cx="1217612" cy="755650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1888245"/>
            <a:ext cx="2160240" cy="676659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Obdélník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880132"/>
            <a:ext cx="2160240" cy="676660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3443288" y="2187575"/>
            <a:ext cx="623887" cy="793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7" name="TextovéPole 27"/>
          <p:cNvSpPr txBox="1">
            <a:spLocks noChangeArrowheads="1"/>
          </p:cNvSpPr>
          <p:nvPr/>
        </p:nvSpPr>
        <p:spPr bwMode="auto">
          <a:xfrm>
            <a:off x="3443288" y="1819275"/>
            <a:ext cx="534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29" name="TextovéPole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96764" y="1835532"/>
            <a:ext cx="687176" cy="369332"/>
          </a:xfrm>
          <a:prstGeom prst="rect">
            <a:avLst/>
          </a:prstGeom>
          <a:blipFill rotWithShape="0">
            <a:blip r:embed="rId8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80313" y="3407750"/>
            <a:ext cx="339618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1) Netlumená (</a:t>
            </a:r>
            <a:r>
              <a:rPr lang="cs-CZ" dirty="0" err="1"/>
              <a:t>undamped</a:t>
            </a:r>
            <a:r>
              <a:rPr lang="cs-CZ" dirty="0"/>
              <a:t>) odezva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48515" y="3876561"/>
            <a:ext cx="3208692" cy="694934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2" name="TextovéPole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0076" y="3933056"/>
            <a:ext cx="1224136" cy="369332"/>
          </a:xfrm>
          <a:prstGeom prst="rect">
            <a:avLst/>
          </a:prstGeom>
          <a:blipFill rotWithShape="0">
            <a:blip r:embed="rId10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3" name="TextovéPole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788" y="2374026"/>
            <a:ext cx="3807236" cy="694934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46" name="Přímá spojnice 45"/>
          <p:cNvCxnSpPr/>
          <p:nvPr/>
        </p:nvCxnSpPr>
        <p:spPr>
          <a:xfrm flipV="1">
            <a:off x="500063" y="4797425"/>
            <a:ext cx="0" cy="935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4941168"/>
            <a:ext cx="4536504" cy="729046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20703" y="5949280"/>
            <a:ext cx="4935473" cy="659540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8" name="TextovéPole 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40129" y="6018305"/>
            <a:ext cx="2257285" cy="521489"/>
          </a:xfrm>
          <a:prstGeom prst="rect">
            <a:avLst/>
          </a:prstGeom>
          <a:blipFill rotWithShape="0">
            <a:blip r:embed="rId14" cstate="print"/>
            <a:stretch>
              <a:fillRect l="-2162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2" name="Skupina 60"/>
          <p:cNvGrpSpPr>
            <a:grpSpLocks/>
          </p:cNvGrpSpPr>
          <p:nvPr/>
        </p:nvGrpSpPr>
        <p:grpSpPr bwMode="auto">
          <a:xfrm>
            <a:off x="107950" y="4797425"/>
            <a:ext cx="1223963" cy="935038"/>
            <a:chOff x="107504" y="4797152"/>
            <a:chExt cx="1224136" cy="936104"/>
          </a:xfrm>
        </p:grpSpPr>
        <p:cxnSp>
          <p:nvCxnSpPr>
            <p:cNvPr id="40" name="Přímá spojnice 39"/>
            <p:cNvCxnSpPr/>
            <p:nvPr/>
          </p:nvCxnSpPr>
          <p:spPr>
            <a:xfrm>
              <a:off x="107504" y="5733256"/>
              <a:ext cx="360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467918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499672" y="5733256"/>
              <a:ext cx="3604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129" name="TextovéPole 58"/>
            <p:cNvSpPr txBox="1">
              <a:spLocks noChangeArrowheads="1"/>
            </p:cNvSpPr>
            <p:nvPr/>
          </p:nvSpPr>
          <p:spPr bwMode="auto">
            <a:xfrm>
              <a:off x="431540" y="5157192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Impuls:</a:t>
              </a:r>
            </a:p>
          </p:txBody>
        </p:sp>
      </p:grpSp>
      <p:grpSp>
        <p:nvGrpSpPr>
          <p:cNvPr id="3" name="Skupina 61"/>
          <p:cNvGrpSpPr>
            <a:grpSpLocks/>
          </p:cNvGrpSpPr>
          <p:nvPr/>
        </p:nvGrpSpPr>
        <p:grpSpPr bwMode="auto">
          <a:xfrm>
            <a:off x="34925" y="5949950"/>
            <a:ext cx="1116013" cy="495300"/>
            <a:chOff x="35496" y="5949280"/>
            <a:chExt cx="1116124" cy="496173"/>
          </a:xfrm>
        </p:grpSpPr>
        <p:cxnSp>
          <p:nvCxnSpPr>
            <p:cNvPr id="50" name="Přímá spojnice 49"/>
            <p:cNvCxnSpPr/>
            <p:nvPr/>
          </p:nvCxnSpPr>
          <p:spPr>
            <a:xfrm>
              <a:off x="35496" y="6381841"/>
              <a:ext cx="17940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/>
            <p:nvPr/>
          </p:nvCxnSpPr>
          <p:spPr>
            <a:xfrm flipV="1">
              <a:off x="214902" y="5949280"/>
              <a:ext cx="0" cy="4325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/>
            <p:nvPr/>
          </p:nvCxnSpPr>
          <p:spPr>
            <a:xfrm>
              <a:off x="214902" y="5949280"/>
              <a:ext cx="7207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125" name="TextovéPole 59"/>
            <p:cNvSpPr txBox="1">
              <a:spLocks noChangeArrowheads="1"/>
            </p:cNvSpPr>
            <p:nvPr/>
          </p:nvSpPr>
          <p:spPr bwMode="auto">
            <a:xfrm>
              <a:off x="251520" y="6076121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Skok:</a:t>
              </a:r>
            </a:p>
          </p:txBody>
        </p:sp>
      </p:grpSp>
      <p:pic>
        <p:nvPicPr>
          <p:cNvPr id="89121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5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Nadpis 1"/>
          <p:cNvSpPr>
            <a:spLocks noGrp="1"/>
          </p:cNvSpPr>
          <p:nvPr>
            <p:ph type="title"/>
          </p:nvPr>
        </p:nvSpPr>
        <p:spPr>
          <a:xfrm>
            <a:off x="481013" y="-387350"/>
            <a:ext cx="8229600" cy="1143000"/>
          </a:xfrm>
        </p:spPr>
        <p:txBody>
          <a:bodyPr/>
          <a:lstStyle/>
          <a:p>
            <a:r>
              <a:rPr lang="cs-CZ" sz="3200" smtClean="0"/>
              <a:t>Zobecnění dynamiky systémů druhého řádu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3876675" y="1262063"/>
            <a:ext cx="1127125" cy="14287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1563" cy="67666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540250" y="2220913"/>
            <a:ext cx="463550" cy="2222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4076700" y="1970088"/>
            <a:ext cx="441325" cy="466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0120" name="TextovéPole 10"/>
          <p:cNvSpPr txBox="1">
            <a:spLocks noChangeArrowheads="1"/>
          </p:cNvSpPr>
          <p:nvPr/>
        </p:nvSpPr>
        <p:spPr bwMode="auto">
          <a:xfrm>
            <a:off x="3884613" y="847725"/>
            <a:ext cx="53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9952" y="1860866"/>
            <a:ext cx="410690" cy="369332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3" name="TextovéPole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02650" y="2283622"/>
            <a:ext cx="410690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7164388" y="2235200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68772" y="864625"/>
            <a:ext cx="687176" cy="369332"/>
          </a:xfrm>
          <a:prstGeom prst="rect">
            <a:avLst/>
          </a:prstGeom>
          <a:blipFill rotWithShape="0">
            <a:blip r:embed="rId5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514975" y="2978150"/>
            <a:ext cx="430213" cy="430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k</a:t>
            </a:r>
          </a:p>
        </p:txBody>
      </p:sp>
      <p:cxnSp>
        <p:nvCxnSpPr>
          <p:cNvPr id="17" name="Pravoúhlá spojnice 16"/>
          <p:cNvCxnSpPr>
            <a:endCxn id="16" idx="3"/>
          </p:cNvCxnSpPr>
          <p:nvPr/>
        </p:nvCxnSpPr>
        <p:spPr>
          <a:xfrm rot="10800000" flipV="1">
            <a:off x="5945188" y="2227263"/>
            <a:ext cx="1866900" cy="965200"/>
          </a:xfrm>
          <a:prstGeom prst="bentConnector3">
            <a:avLst>
              <a:gd name="adj1" fmla="val 168"/>
            </a:avLst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>
            <a:stCxn id="16" idx="1"/>
            <a:endCxn id="10" idx="4"/>
          </p:cNvCxnSpPr>
          <p:nvPr/>
        </p:nvCxnSpPr>
        <p:spPr>
          <a:xfrm rot="10800000">
            <a:off x="4297363" y="2436813"/>
            <a:ext cx="1217612" cy="755650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1888245"/>
            <a:ext cx="2160240" cy="676659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Obdélník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880132"/>
            <a:ext cx="2160240" cy="676660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3443288" y="2187575"/>
            <a:ext cx="623887" cy="793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ovéPole 27"/>
          <p:cNvSpPr txBox="1">
            <a:spLocks noChangeArrowheads="1"/>
          </p:cNvSpPr>
          <p:nvPr/>
        </p:nvSpPr>
        <p:spPr bwMode="auto">
          <a:xfrm>
            <a:off x="3443288" y="1819275"/>
            <a:ext cx="534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29" name="TextovéPole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96764" y="1835532"/>
            <a:ext cx="687176" cy="369332"/>
          </a:xfrm>
          <a:prstGeom prst="rect">
            <a:avLst/>
          </a:prstGeom>
          <a:blipFill rotWithShape="0">
            <a:blip r:embed="rId8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80313" y="3407750"/>
            <a:ext cx="34824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2) Tlumená (</a:t>
            </a:r>
            <a:r>
              <a:rPr lang="cs-CZ" dirty="0" err="1"/>
              <a:t>underdamped</a:t>
            </a:r>
            <a:r>
              <a:rPr lang="cs-CZ" dirty="0"/>
              <a:t>) odezva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48514" y="3789040"/>
            <a:ext cx="4399749" cy="694934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2" name="TextovéPole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8972" y="4039362"/>
            <a:ext cx="1850780" cy="369332"/>
          </a:xfrm>
          <a:prstGeom prst="rect">
            <a:avLst/>
          </a:prstGeom>
          <a:blipFill rotWithShape="0">
            <a:blip r:embed="rId10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3" name="TextovéPole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788" y="2374026"/>
            <a:ext cx="3807236" cy="694934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8" name="TextovéPole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4581128"/>
            <a:ext cx="6480720" cy="729046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5445224"/>
            <a:ext cx="7743785" cy="808235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2" name="Skupina 2"/>
          <p:cNvGrpSpPr>
            <a:grpSpLocks/>
          </p:cNvGrpSpPr>
          <p:nvPr/>
        </p:nvGrpSpPr>
        <p:grpSpPr bwMode="auto">
          <a:xfrm>
            <a:off x="107950" y="4508500"/>
            <a:ext cx="1223963" cy="936625"/>
            <a:chOff x="107504" y="4797152"/>
            <a:chExt cx="1224136" cy="936104"/>
          </a:xfrm>
        </p:grpSpPr>
        <p:cxnSp>
          <p:nvCxnSpPr>
            <p:cNvPr id="40" name="Přímá spojnice 39"/>
            <p:cNvCxnSpPr/>
            <p:nvPr/>
          </p:nvCxnSpPr>
          <p:spPr>
            <a:xfrm>
              <a:off x="107504" y="5733256"/>
              <a:ext cx="360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467918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 flipV="1">
              <a:off x="499672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499672" y="5733256"/>
              <a:ext cx="3604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54" name="TextovéPole 58"/>
            <p:cNvSpPr txBox="1">
              <a:spLocks noChangeArrowheads="1"/>
            </p:cNvSpPr>
            <p:nvPr/>
          </p:nvSpPr>
          <p:spPr bwMode="auto">
            <a:xfrm>
              <a:off x="431540" y="5157192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Impuls:</a:t>
              </a:r>
            </a:p>
          </p:txBody>
        </p:sp>
      </p:grpSp>
      <p:grpSp>
        <p:nvGrpSpPr>
          <p:cNvPr id="3" name="Skupina 3"/>
          <p:cNvGrpSpPr>
            <a:grpSpLocks/>
          </p:cNvGrpSpPr>
          <p:nvPr/>
        </p:nvGrpSpPr>
        <p:grpSpPr bwMode="auto">
          <a:xfrm>
            <a:off x="34925" y="5805488"/>
            <a:ext cx="1260475" cy="431800"/>
            <a:chOff x="35496" y="5949280"/>
            <a:chExt cx="1260140" cy="432048"/>
          </a:xfrm>
        </p:grpSpPr>
        <p:cxnSp>
          <p:nvCxnSpPr>
            <p:cNvPr id="50" name="Přímá spojnice 49"/>
            <p:cNvCxnSpPr/>
            <p:nvPr/>
          </p:nvCxnSpPr>
          <p:spPr>
            <a:xfrm>
              <a:off x="35496" y="6381328"/>
              <a:ext cx="1793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/>
            <p:nvPr/>
          </p:nvCxnSpPr>
          <p:spPr>
            <a:xfrm flipV="1">
              <a:off x="214836" y="5949280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/>
            <p:nvPr/>
          </p:nvCxnSpPr>
          <p:spPr>
            <a:xfrm>
              <a:off x="214836" y="5949280"/>
              <a:ext cx="720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49" name="TextovéPole 59"/>
            <p:cNvSpPr txBox="1">
              <a:spLocks noChangeArrowheads="1"/>
            </p:cNvSpPr>
            <p:nvPr/>
          </p:nvSpPr>
          <p:spPr bwMode="auto">
            <a:xfrm>
              <a:off x="395536" y="6011996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Skok:</a:t>
              </a:r>
            </a:p>
          </p:txBody>
        </p:sp>
      </p:grpSp>
      <p:sp>
        <p:nvSpPr>
          <p:cNvPr id="7" name="TextovéPole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6248094"/>
            <a:ext cx="2811274" cy="637290"/>
          </a:xfrm>
          <a:prstGeom prst="rect">
            <a:avLst/>
          </a:prstGeom>
          <a:blipFill rotWithShape="0">
            <a:blip r:embed="rId14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1352550" y="6281738"/>
            <a:ext cx="58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kde:</a:t>
            </a:r>
          </a:p>
        </p:txBody>
      </p:sp>
      <p:pic>
        <p:nvPicPr>
          <p:cNvPr id="90145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5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/>
          <p:cNvSpPr>
            <a:spLocks noGrp="1"/>
          </p:cNvSpPr>
          <p:nvPr>
            <p:ph type="title"/>
          </p:nvPr>
        </p:nvSpPr>
        <p:spPr>
          <a:xfrm>
            <a:off x="481013" y="-387350"/>
            <a:ext cx="8229600" cy="1143000"/>
          </a:xfrm>
        </p:spPr>
        <p:txBody>
          <a:bodyPr/>
          <a:lstStyle/>
          <a:p>
            <a:r>
              <a:rPr lang="cs-CZ" sz="3200" smtClean="0"/>
              <a:t>Zobecnění dynamiky systémů druhého řádu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3876675" y="1262063"/>
            <a:ext cx="1127125" cy="14287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1563" cy="67666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540250" y="2220913"/>
            <a:ext cx="463550" cy="2222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4076700" y="1970088"/>
            <a:ext cx="441325" cy="466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1144" name="TextovéPole 10"/>
          <p:cNvSpPr txBox="1">
            <a:spLocks noChangeArrowheads="1"/>
          </p:cNvSpPr>
          <p:nvPr/>
        </p:nvSpPr>
        <p:spPr bwMode="auto">
          <a:xfrm>
            <a:off x="3884613" y="847725"/>
            <a:ext cx="53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9952" y="1860866"/>
            <a:ext cx="410690" cy="369332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3" name="TextovéPole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02650" y="2283622"/>
            <a:ext cx="410690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7164388" y="2235200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68772" y="864625"/>
            <a:ext cx="687176" cy="369332"/>
          </a:xfrm>
          <a:prstGeom prst="rect">
            <a:avLst/>
          </a:prstGeom>
          <a:blipFill rotWithShape="0">
            <a:blip r:embed="rId5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514975" y="2978150"/>
            <a:ext cx="430213" cy="430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k</a:t>
            </a:r>
          </a:p>
        </p:txBody>
      </p:sp>
      <p:cxnSp>
        <p:nvCxnSpPr>
          <p:cNvPr id="17" name="Pravoúhlá spojnice 16"/>
          <p:cNvCxnSpPr>
            <a:endCxn id="16" idx="3"/>
          </p:cNvCxnSpPr>
          <p:nvPr/>
        </p:nvCxnSpPr>
        <p:spPr>
          <a:xfrm rot="10800000" flipV="1">
            <a:off x="5945188" y="2227263"/>
            <a:ext cx="1866900" cy="965200"/>
          </a:xfrm>
          <a:prstGeom prst="bentConnector3">
            <a:avLst>
              <a:gd name="adj1" fmla="val 168"/>
            </a:avLst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>
            <a:stCxn id="16" idx="1"/>
            <a:endCxn id="10" idx="4"/>
          </p:cNvCxnSpPr>
          <p:nvPr/>
        </p:nvCxnSpPr>
        <p:spPr>
          <a:xfrm rot="10800000">
            <a:off x="4297363" y="2436813"/>
            <a:ext cx="1217612" cy="755650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1888245"/>
            <a:ext cx="2160240" cy="676659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Obdélník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880132"/>
            <a:ext cx="2160240" cy="676660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3443288" y="2187575"/>
            <a:ext cx="623887" cy="793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55" name="TextovéPole 27"/>
          <p:cNvSpPr txBox="1">
            <a:spLocks noChangeArrowheads="1"/>
          </p:cNvSpPr>
          <p:nvPr/>
        </p:nvSpPr>
        <p:spPr bwMode="auto">
          <a:xfrm>
            <a:off x="3443288" y="1819275"/>
            <a:ext cx="534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29" name="TextovéPole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96764" y="1835532"/>
            <a:ext cx="687176" cy="369332"/>
          </a:xfrm>
          <a:prstGeom prst="rect">
            <a:avLst/>
          </a:prstGeom>
          <a:blipFill rotWithShape="0">
            <a:blip r:embed="rId8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80313" y="3407750"/>
            <a:ext cx="416812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3)Kriticky tlumená (</a:t>
            </a:r>
            <a:r>
              <a:rPr lang="cs-CZ" dirty="0" err="1"/>
              <a:t>underdamped</a:t>
            </a:r>
            <a:r>
              <a:rPr lang="cs-CZ" dirty="0"/>
              <a:t>) odezva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48514" y="3789040"/>
            <a:ext cx="4399749" cy="694934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2" name="TextovéPole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3379" y="3951841"/>
            <a:ext cx="1850780" cy="369332"/>
          </a:xfrm>
          <a:prstGeom prst="rect">
            <a:avLst/>
          </a:prstGeom>
          <a:blipFill rotWithShape="0">
            <a:blip r:embed="rId10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3" name="TextovéPole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788" y="2374026"/>
            <a:ext cx="3807236" cy="694934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8" name="TextovéPole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4581128"/>
            <a:ext cx="2631101" cy="378245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5229200"/>
            <a:ext cx="7743785" cy="1220655"/>
          </a:xfrm>
          <a:prstGeom prst="rect">
            <a:avLst/>
          </a:prstGeom>
          <a:blipFill rotWithShape="0">
            <a:blip r:embed="rId13" cstate="print"/>
            <a:stretch>
              <a:fillRect l="-629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2" name="Skupina 2"/>
          <p:cNvGrpSpPr>
            <a:grpSpLocks/>
          </p:cNvGrpSpPr>
          <p:nvPr/>
        </p:nvGrpSpPr>
        <p:grpSpPr bwMode="auto">
          <a:xfrm>
            <a:off x="107950" y="4292600"/>
            <a:ext cx="1223963" cy="936625"/>
            <a:chOff x="107504" y="4797152"/>
            <a:chExt cx="1224136" cy="936104"/>
          </a:xfrm>
        </p:grpSpPr>
        <p:cxnSp>
          <p:nvCxnSpPr>
            <p:cNvPr id="40" name="Přímá spojnice 39"/>
            <p:cNvCxnSpPr/>
            <p:nvPr/>
          </p:nvCxnSpPr>
          <p:spPr>
            <a:xfrm>
              <a:off x="107504" y="5733256"/>
              <a:ext cx="360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467918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 flipV="1">
              <a:off x="499672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499672" y="5733256"/>
              <a:ext cx="3604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76" name="TextovéPole 58"/>
            <p:cNvSpPr txBox="1">
              <a:spLocks noChangeArrowheads="1"/>
            </p:cNvSpPr>
            <p:nvPr/>
          </p:nvSpPr>
          <p:spPr bwMode="auto">
            <a:xfrm>
              <a:off x="431540" y="5157192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Impuls:</a:t>
              </a:r>
            </a:p>
          </p:txBody>
        </p:sp>
      </p:grpSp>
      <p:grpSp>
        <p:nvGrpSpPr>
          <p:cNvPr id="3" name="Skupina 3"/>
          <p:cNvGrpSpPr>
            <a:grpSpLocks/>
          </p:cNvGrpSpPr>
          <p:nvPr/>
        </p:nvGrpSpPr>
        <p:grpSpPr bwMode="auto">
          <a:xfrm>
            <a:off x="34925" y="5516563"/>
            <a:ext cx="1260475" cy="433387"/>
            <a:chOff x="35496" y="5949280"/>
            <a:chExt cx="1260140" cy="432048"/>
          </a:xfrm>
        </p:grpSpPr>
        <p:cxnSp>
          <p:nvCxnSpPr>
            <p:cNvPr id="50" name="Přímá spojnice 49"/>
            <p:cNvCxnSpPr/>
            <p:nvPr/>
          </p:nvCxnSpPr>
          <p:spPr>
            <a:xfrm>
              <a:off x="35496" y="6381328"/>
              <a:ext cx="1793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/>
            <p:nvPr/>
          </p:nvCxnSpPr>
          <p:spPr>
            <a:xfrm flipV="1">
              <a:off x="214836" y="5949280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/>
            <p:nvPr/>
          </p:nvCxnSpPr>
          <p:spPr>
            <a:xfrm>
              <a:off x="214836" y="5949280"/>
              <a:ext cx="720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71" name="TextovéPole 59"/>
            <p:cNvSpPr txBox="1">
              <a:spLocks noChangeArrowheads="1"/>
            </p:cNvSpPr>
            <p:nvPr/>
          </p:nvSpPr>
          <p:spPr bwMode="auto">
            <a:xfrm>
              <a:off x="395536" y="6011996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Skok:</a:t>
              </a:r>
            </a:p>
          </p:txBody>
        </p:sp>
      </p:grpSp>
      <p:pic>
        <p:nvPicPr>
          <p:cNvPr id="91167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4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>
          <a:xfrm>
            <a:off x="481013" y="-387350"/>
            <a:ext cx="8229600" cy="1143000"/>
          </a:xfrm>
        </p:spPr>
        <p:txBody>
          <a:bodyPr/>
          <a:lstStyle/>
          <a:p>
            <a:r>
              <a:rPr lang="cs-CZ" sz="3200" smtClean="0"/>
              <a:t>Zobecnění dynamiky systémů druhého řádu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3876675" y="1262063"/>
            <a:ext cx="1127125" cy="14287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7164388" y="1262063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725" y="1888244"/>
            <a:ext cx="1871563" cy="676660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540250" y="2220913"/>
            <a:ext cx="463550" cy="2222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ál 9"/>
          <p:cNvSpPr/>
          <p:nvPr/>
        </p:nvSpPr>
        <p:spPr>
          <a:xfrm>
            <a:off x="4076700" y="1970088"/>
            <a:ext cx="441325" cy="4667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2168" name="TextovéPole 10"/>
          <p:cNvSpPr txBox="1">
            <a:spLocks noChangeArrowheads="1"/>
          </p:cNvSpPr>
          <p:nvPr/>
        </p:nvSpPr>
        <p:spPr bwMode="auto">
          <a:xfrm>
            <a:off x="3884613" y="847725"/>
            <a:ext cx="536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12" name="TextovéPole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19952" y="1860866"/>
            <a:ext cx="410690" cy="369332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3" name="TextovéPole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02650" y="2283622"/>
            <a:ext cx="410690" cy="369332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7164388" y="2235200"/>
            <a:ext cx="1295400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68772" y="864625"/>
            <a:ext cx="687176" cy="369332"/>
          </a:xfrm>
          <a:prstGeom prst="rect">
            <a:avLst/>
          </a:prstGeom>
          <a:blipFill rotWithShape="0">
            <a:blip r:embed="rId5" cstate="print"/>
            <a:stretch>
              <a:fillRect b="-13333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514975" y="2978150"/>
            <a:ext cx="430213" cy="4302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k</a:t>
            </a:r>
          </a:p>
        </p:txBody>
      </p:sp>
      <p:cxnSp>
        <p:nvCxnSpPr>
          <p:cNvPr id="17" name="Pravoúhlá spojnice 16"/>
          <p:cNvCxnSpPr>
            <a:endCxn id="16" idx="3"/>
          </p:cNvCxnSpPr>
          <p:nvPr/>
        </p:nvCxnSpPr>
        <p:spPr>
          <a:xfrm rot="10800000" flipV="1">
            <a:off x="5945188" y="2227263"/>
            <a:ext cx="1866900" cy="965200"/>
          </a:xfrm>
          <a:prstGeom prst="bentConnector3">
            <a:avLst>
              <a:gd name="adj1" fmla="val 168"/>
            </a:avLst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nice 17"/>
          <p:cNvCxnSpPr>
            <a:stCxn id="16" idx="1"/>
            <a:endCxn id="10" idx="4"/>
          </p:cNvCxnSpPr>
          <p:nvPr/>
        </p:nvCxnSpPr>
        <p:spPr>
          <a:xfrm rot="10800000">
            <a:off x="4297363" y="2436813"/>
            <a:ext cx="1217612" cy="755650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1888245"/>
            <a:ext cx="2160240" cy="676659"/>
          </a:xfrm>
          <a:prstGeom prst="rect">
            <a:avLst/>
          </a:prstGeom>
          <a:blipFill rotWithShape="0">
            <a:blip r:embed="rId6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20" name="Obdélník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04048" y="880132"/>
            <a:ext cx="2160240" cy="676660"/>
          </a:xfrm>
          <a:prstGeom prst="rect">
            <a:avLst/>
          </a:prstGeom>
          <a:blipFill rotWithShape="0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3443288" y="2187575"/>
            <a:ext cx="623887" cy="793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9" name="TextovéPole 27"/>
          <p:cNvSpPr txBox="1">
            <a:spLocks noChangeArrowheads="1"/>
          </p:cNvSpPr>
          <p:nvPr/>
        </p:nvSpPr>
        <p:spPr bwMode="auto">
          <a:xfrm>
            <a:off x="3443288" y="1819275"/>
            <a:ext cx="534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>
                <a:solidFill>
                  <a:schemeClr val="accent2"/>
                </a:solidFill>
              </a:rPr>
              <a:t>X(s)</a:t>
            </a:r>
          </a:p>
        </p:txBody>
      </p:sp>
      <p:sp>
        <p:nvSpPr>
          <p:cNvPr id="29" name="TextovéPole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96764" y="1835532"/>
            <a:ext cx="687176" cy="369332"/>
          </a:xfrm>
          <a:prstGeom prst="rect">
            <a:avLst/>
          </a:prstGeom>
          <a:blipFill rotWithShape="0">
            <a:blip r:embed="rId8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80313" y="3407750"/>
            <a:ext cx="356148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4)Přetlumená (</a:t>
            </a:r>
            <a:r>
              <a:rPr lang="cs-CZ" dirty="0" err="1"/>
              <a:t>overdamped</a:t>
            </a:r>
            <a:r>
              <a:rPr lang="cs-CZ" dirty="0"/>
              <a:t>) odezva</a:t>
            </a:r>
          </a:p>
        </p:txBody>
      </p:sp>
      <p:sp>
        <p:nvSpPr>
          <p:cNvPr id="31" name="TextovéPole 3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48514" y="3789040"/>
            <a:ext cx="4399749" cy="694934"/>
          </a:xfrm>
          <a:prstGeom prst="rect">
            <a:avLst/>
          </a:prstGeom>
          <a:blipFill rotWithShape="0">
            <a:blip r:embed="rId9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2" name="TextovéPole 3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3379" y="3951841"/>
            <a:ext cx="1850780" cy="369332"/>
          </a:xfrm>
          <a:prstGeom prst="rect">
            <a:avLst/>
          </a:prstGeom>
          <a:blipFill rotWithShape="0">
            <a:blip r:embed="rId10" cstate="print"/>
            <a:stretch>
              <a:fillRect b="-13115"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33" name="TextovéPole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788" y="2374026"/>
            <a:ext cx="3807236" cy="694934"/>
          </a:xfrm>
          <a:prstGeom prst="rect">
            <a:avLst/>
          </a:prstGeom>
          <a:blipFill rotWithShape="0">
            <a:blip r:embed="rId11" cstate="print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48" name="TextovéPole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31640" y="4581128"/>
            <a:ext cx="7272808" cy="729046"/>
          </a:xfrm>
          <a:prstGeom prst="rect">
            <a:avLst/>
          </a:prstGeom>
          <a:blipFill rotWithShape="0">
            <a:blip r:embed="rId12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sp>
        <p:nvSpPr>
          <p:cNvPr id="57" name="TextovéPole 5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5597" y="5373216"/>
            <a:ext cx="8208404" cy="984052"/>
          </a:xfrm>
          <a:prstGeom prst="rect">
            <a:avLst/>
          </a:prstGeom>
          <a:blipFill rotWithShape="0">
            <a:blip r:embed="rId13" cstate="print"/>
            <a:stretch>
              <a:fillRect/>
            </a:stretch>
          </a:blipFill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  <p:grpSp>
        <p:nvGrpSpPr>
          <p:cNvPr id="2" name="Skupina 2"/>
          <p:cNvGrpSpPr>
            <a:grpSpLocks/>
          </p:cNvGrpSpPr>
          <p:nvPr/>
        </p:nvGrpSpPr>
        <p:grpSpPr bwMode="auto">
          <a:xfrm>
            <a:off x="107950" y="4292600"/>
            <a:ext cx="1223963" cy="936625"/>
            <a:chOff x="107504" y="4797152"/>
            <a:chExt cx="1224136" cy="936104"/>
          </a:xfrm>
        </p:grpSpPr>
        <p:cxnSp>
          <p:nvCxnSpPr>
            <p:cNvPr id="40" name="Přímá spojnice 39"/>
            <p:cNvCxnSpPr/>
            <p:nvPr/>
          </p:nvCxnSpPr>
          <p:spPr>
            <a:xfrm>
              <a:off x="107504" y="5733256"/>
              <a:ext cx="360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flipV="1">
              <a:off x="467918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 flipV="1">
              <a:off x="499672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/>
            <p:cNvCxnSpPr/>
            <p:nvPr/>
          </p:nvCxnSpPr>
          <p:spPr>
            <a:xfrm>
              <a:off x="499672" y="5733256"/>
              <a:ext cx="3604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99" name="TextovéPole 58"/>
            <p:cNvSpPr txBox="1">
              <a:spLocks noChangeArrowheads="1"/>
            </p:cNvSpPr>
            <p:nvPr/>
          </p:nvSpPr>
          <p:spPr bwMode="auto">
            <a:xfrm>
              <a:off x="431540" y="5157192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Impuls:</a:t>
              </a:r>
            </a:p>
          </p:txBody>
        </p:sp>
      </p:grpSp>
      <p:grpSp>
        <p:nvGrpSpPr>
          <p:cNvPr id="3" name="Skupina 3"/>
          <p:cNvGrpSpPr>
            <a:grpSpLocks/>
          </p:cNvGrpSpPr>
          <p:nvPr/>
        </p:nvGrpSpPr>
        <p:grpSpPr bwMode="auto">
          <a:xfrm>
            <a:off x="0" y="5661025"/>
            <a:ext cx="1258888" cy="431800"/>
            <a:chOff x="35496" y="5949280"/>
            <a:chExt cx="1260140" cy="432048"/>
          </a:xfrm>
        </p:grpSpPr>
        <p:cxnSp>
          <p:nvCxnSpPr>
            <p:cNvPr id="50" name="Přímá spojnice 49"/>
            <p:cNvCxnSpPr/>
            <p:nvPr/>
          </p:nvCxnSpPr>
          <p:spPr>
            <a:xfrm>
              <a:off x="35496" y="6381328"/>
              <a:ext cx="1795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/>
            <p:cNvCxnSpPr/>
            <p:nvPr/>
          </p:nvCxnSpPr>
          <p:spPr>
            <a:xfrm flipV="1">
              <a:off x="215062" y="5949280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/>
            <p:cNvCxnSpPr/>
            <p:nvPr/>
          </p:nvCxnSpPr>
          <p:spPr>
            <a:xfrm>
              <a:off x="215062" y="5949280"/>
              <a:ext cx="7198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94" name="TextovéPole 59"/>
            <p:cNvSpPr txBox="1">
              <a:spLocks noChangeArrowheads="1"/>
            </p:cNvSpPr>
            <p:nvPr/>
          </p:nvSpPr>
          <p:spPr bwMode="auto">
            <a:xfrm>
              <a:off x="395536" y="6011996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Skok: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-2417" t="-266" r="2417" b="50000"/>
          <a:stretch>
            <a:fillRect/>
          </a:stretch>
        </p:blipFill>
        <p:spPr bwMode="auto">
          <a:xfrm>
            <a:off x="1258888" y="1557338"/>
            <a:ext cx="6848475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Skupina 4"/>
          <p:cNvGrpSpPr>
            <a:grpSpLocks/>
          </p:cNvGrpSpPr>
          <p:nvPr/>
        </p:nvGrpSpPr>
        <p:grpSpPr bwMode="auto">
          <a:xfrm>
            <a:off x="107950" y="3933825"/>
            <a:ext cx="1223963" cy="935038"/>
            <a:chOff x="107504" y="4797152"/>
            <a:chExt cx="1224136" cy="936104"/>
          </a:xfrm>
        </p:grpSpPr>
        <p:cxnSp>
          <p:nvCxnSpPr>
            <p:cNvPr id="6" name="Přímá spojnice 5"/>
            <p:cNvCxnSpPr/>
            <p:nvPr/>
          </p:nvCxnSpPr>
          <p:spPr>
            <a:xfrm>
              <a:off x="107504" y="5733256"/>
              <a:ext cx="3604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 flipV="1">
              <a:off x="467918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flipV="1">
              <a:off x="499672" y="4797152"/>
              <a:ext cx="0" cy="936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499672" y="5733256"/>
              <a:ext cx="3604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194" name="TextovéPole 9"/>
            <p:cNvSpPr txBox="1">
              <a:spLocks noChangeArrowheads="1"/>
            </p:cNvSpPr>
            <p:nvPr/>
          </p:nvSpPr>
          <p:spPr bwMode="auto">
            <a:xfrm>
              <a:off x="431540" y="5157192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Impuls:</a:t>
              </a:r>
            </a:p>
          </p:txBody>
        </p:sp>
      </p:grpSp>
      <p:sp>
        <p:nvSpPr>
          <p:cNvPr id="93188" name="Nadpis 1"/>
          <p:cNvSpPr>
            <a:spLocks noGrp="1"/>
          </p:cNvSpPr>
          <p:nvPr>
            <p:ph type="title"/>
          </p:nvPr>
        </p:nvSpPr>
        <p:spPr>
          <a:xfrm>
            <a:off x="481013" y="269875"/>
            <a:ext cx="8229600" cy="1143000"/>
          </a:xfrm>
        </p:spPr>
        <p:txBody>
          <a:bodyPr/>
          <a:lstStyle/>
          <a:p>
            <a:r>
              <a:rPr lang="cs-CZ" sz="3200" smtClean="0"/>
              <a:t>Charakteristika odezvy na impuls</a:t>
            </a:r>
          </a:p>
        </p:txBody>
      </p:sp>
      <p:pic>
        <p:nvPicPr>
          <p:cNvPr id="93189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3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l="-1852" t="52072" r="1852" b="-2338"/>
          <a:stretch>
            <a:fillRect/>
          </a:stretch>
        </p:blipFill>
        <p:spPr bwMode="auto">
          <a:xfrm>
            <a:off x="1258888" y="1557338"/>
            <a:ext cx="6848475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1" name="Nadpis 1"/>
          <p:cNvSpPr>
            <a:spLocks noGrp="1"/>
          </p:cNvSpPr>
          <p:nvPr>
            <p:ph type="title"/>
          </p:nvPr>
        </p:nvSpPr>
        <p:spPr>
          <a:xfrm>
            <a:off x="481013" y="269875"/>
            <a:ext cx="8229600" cy="1143000"/>
          </a:xfrm>
        </p:spPr>
        <p:txBody>
          <a:bodyPr/>
          <a:lstStyle/>
          <a:p>
            <a:r>
              <a:rPr lang="cs-CZ" sz="3200" smtClean="0"/>
              <a:t>Charakteristika odezvy na skok</a:t>
            </a:r>
          </a:p>
        </p:txBody>
      </p:sp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52388" y="4149725"/>
            <a:ext cx="1260475" cy="431800"/>
            <a:chOff x="35496" y="5949280"/>
            <a:chExt cx="1260140" cy="432048"/>
          </a:xfrm>
        </p:grpSpPr>
        <p:cxnSp>
          <p:nvCxnSpPr>
            <p:cNvPr id="13" name="Přímá spojnice 12"/>
            <p:cNvCxnSpPr/>
            <p:nvPr/>
          </p:nvCxnSpPr>
          <p:spPr>
            <a:xfrm>
              <a:off x="35496" y="6381328"/>
              <a:ext cx="1793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V="1">
              <a:off x="214835" y="5949280"/>
              <a:ext cx="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214835" y="5949280"/>
              <a:ext cx="720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17" name="TextovéPole 15"/>
            <p:cNvSpPr txBox="1">
              <a:spLocks noChangeArrowheads="1"/>
            </p:cNvSpPr>
            <p:nvPr/>
          </p:nvSpPr>
          <p:spPr bwMode="auto">
            <a:xfrm>
              <a:off x="395536" y="6011996"/>
              <a:ext cx="9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cs-CZ"/>
                <a:t>Skok:</a:t>
              </a:r>
            </a:p>
          </p:txBody>
        </p:sp>
      </p:grpSp>
      <p:pic>
        <p:nvPicPr>
          <p:cNvPr id="94213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3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Superpozice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řešení průtoku elektrického proudu</a:t>
            </a:r>
          </a:p>
          <a:p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skládání působení sil na hmotný bod</a:t>
            </a:r>
          </a:p>
          <a:p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je-li systém lineární a lze využít superpozice, je řešení takového systému často velmi jednoduché a jednoznačné. </a:t>
            </a:r>
          </a:p>
          <a:p>
            <a:r>
              <a:rPr lang="cs-CZ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Chování takových systémů lze předpovědět i do budoucnosti. </a:t>
            </a:r>
          </a:p>
          <a:p>
            <a:r>
              <a:rPr lang="cs-CZ" dirty="0" smtClean="0"/>
              <a:t>Nelineární – nelze využít </a:t>
            </a:r>
            <a:br>
              <a:rPr lang="cs-CZ" dirty="0" smtClean="0"/>
            </a:br>
            <a:r>
              <a:rPr lang="cs-CZ" dirty="0" smtClean="0"/>
              <a:t>(např. dioda)</a:t>
            </a:r>
          </a:p>
        </p:txBody>
      </p:sp>
      <p:pic>
        <p:nvPicPr>
          <p:cNvPr id="6146" name="Picture 2" descr="http://www.globalspec.com/ImageRepository/LearnMore/201210/032533d3667f0cb1a4294b544bddba4f76ee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9170" y="4653136"/>
            <a:ext cx="288531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>
          <a:xfrm>
            <a:off x="287338" y="53975"/>
            <a:ext cx="8929687" cy="1143000"/>
          </a:xfrm>
        </p:spPr>
        <p:txBody>
          <a:bodyPr/>
          <a:lstStyle/>
          <a:p>
            <a:r>
              <a:rPr lang="cs-CZ" sz="3200" smtClean="0"/>
              <a:t>Zpětné vazby –proporcionální, integrační a derivační</a:t>
            </a: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981075"/>
            <a:ext cx="4681537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251520" y="1557338"/>
            <a:ext cx="179818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1) proporcionální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3419708"/>
            <a:ext cx="135511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2) integrační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1520" y="5282078"/>
            <a:ext cx="127932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3) derivační</a:t>
            </a:r>
          </a:p>
        </p:txBody>
      </p:sp>
      <p:pic>
        <p:nvPicPr>
          <p:cNvPr id="95245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3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788" y="38100"/>
            <a:ext cx="64484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Statická analýzy fyziologických systémů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773238"/>
            <a:ext cx="8229600" cy="11509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Příklad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Regulace srdečního výdeje</a:t>
            </a:r>
            <a:endParaRPr lang="cs-CZ" dirty="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068638"/>
            <a:ext cx="518477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3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sp>
        <p:nvSpPr>
          <p:cNvPr id="983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133600"/>
            <a:ext cx="502285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3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341312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1208088"/>
            <a:ext cx="2509837" cy="565150"/>
          </a:xfrm>
        </p:spPr>
      </p:pic>
      <p:sp>
        <p:nvSpPr>
          <p:cNvPr id="99333" name="TextovéPole 5"/>
          <p:cNvSpPr txBox="1">
            <a:spLocks noChangeArrowheads="1"/>
          </p:cNvSpPr>
          <p:nvPr/>
        </p:nvSpPr>
        <p:spPr bwMode="auto">
          <a:xfrm>
            <a:off x="5076825" y="908050"/>
            <a:ext cx="201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Na konci diastoly:</a:t>
            </a:r>
          </a:p>
        </p:txBody>
      </p:sp>
      <p:pic>
        <p:nvPicPr>
          <p:cNvPr id="993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5725" y="2205038"/>
            <a:ext cx="27193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5" name="TextovéPole 8"/>
          <p:cNvSpPr txBox="1">
            <a:spLocks noChangeArrowheads="1"/>
          </p:cNvSpPr>
          <p:nvPr/>
        </p:nvSpPr>
        <p:spPr bwMode="auto">
          <a:xfrm>
            <a:off x="5076825" y="1844675"/>
            <a:ext cx="191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Na konci systoly:</a:t>
            </a:r>
          </a:p>
        </p:txBody>
      </p:sp>
      <p:pic>
        <p:nvPicPr>
          <p:cNvPr id="9933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2863" y="2997200"/>
            <a:ext cx="40465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7" name="TextovéPole 10"/>
          <p:cNvSpPr txBox="1">
            <a:spLocks noChangeArrowheads="1"/>
          </p:cNvSpPr>
          <p:nvPr/>
        </p:nvSpPr>
        <p:spPr bwMode="auto">
          <a:xfrm>
            <a:off x="5076825" y="2565400"/>
            <a:ext cx="1973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Systolický objem:</a:t>
            </a:r>
          </a:p>
        </p:txBody>
      </p:sp>
      <p:pic>
        <p:nvPicPr>
          <p:cNvPr id="993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4005263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9" name="TextovéPole 12"/>
          <p:cNvSpPr txBox="1">
            <a:spLocks noChangeArrowheads="1"/>
          </p:cNvSpPr>
          <p:nvPr/>
        </p:nvSpPr>
        <p:spPr bwMode="auto">
          <a:xfrm>
            <a:off x="5003800" y="3644900"/>
            <a:ext cx="193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Minutový objem:</a:t>
            </a:r>
          </a:p>
        </p:txBody>
      </p:sp>
      <p:pic>
        <p:nvPicPr>
          <p:cNvPr id="9934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4508500"/>
            <a:ext cx="349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Šipka doprava 14"/>
          <p:cNvSpPr/>
          <p:nvPr/>
        </p:nvSpPr>
        <p:spPr>
          <a:xfrm rot="9099722">
            <a:off x="4232275" y="4392613"/>
            <a:ext cx="792163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9934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213" y="5876925"/>
            <a:ext cx="21812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3" name="TextovéPole 17"/>
          <p:cNvSpPr txBox="1">
            <a:spLocks noChangeArrowheads="1"/>
          </p:cNvSpPr>
          <p:nvPr/>
        </p:nvSpPr>
        <p:spPr bwMode="auto">
          <a:xfrm>
            <a:off x="827088" y="5373688"/>
            <a:ext cx="86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i="1"/>
              <a:t>Q</a:t>
            </a:r>
            <a:r>
              <a:rPr lang="cs-CZ" i="1" baseline="-25000"/>
              <a:t>c</a:t>
            </a:r>
            <a:r>
              <a:rPr lang="cs-CZ" i="1"/>
              <a:t>&gt;=0</a:t>
            </a:r>
          </a:p>
        </p:txBody>
      </p:sp>
      <p:pic>
        <p:nvPicPr>
          <p:cNvPr id="9934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805488"/>
            <a:ext cx="43624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19"/>
          <p:cNvSpPr/>
          <p:nvPr/>
        </p:nvSpPr>
        <p:spPr>
          <a:xfrm>
            <a:off x="3203575" y="6134100"/>
            <a:ext cx="1093788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99346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10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341312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052513"/>
            <a:ext cx="43624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4" cstate="print"/>
          <a:srcRect l="18311"/>
          <a:stretch>
            <a:fillRect/>
          </a:stretch>
        </p:blipFill>
        <p:spPr bwMode="auto">
          <a:xfrm>
            <a:off x="4787900" y="3068638"/>
            <a:ext cx="417671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Šipka dolů 21"/>
          <p:cNvSpPr/>
          <p:nvPr/>
        </p:nvSpPr>
        <p:spPr>
          <a:xfrm rot="1988992">
            <a:off x="6197600" y="263525"/>
            <a:ext cx="238125" cy="110172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Šipka dolů 22"/>
          <p:cNvSpPr/>
          <p:nvPr/>
        </p:nvSpPr>
        <p:spPr>
          <a:xfrm rot="1988992">
            <a:off x="7332663" y="261938"/>
            <a:ext cx="296862" cy="96996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970588" y="0"/>
            <a:ext cx="3173412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Sympaticus</a:t>
            </a:r>
            <a:r>
              <a:rPr lang="cs-CZ" dirty="0"/>
              <a:t> - </a:t>
            </a:r>
            <a:r>
              <a:rPr lang="cs-CZ" dirty="0" err="1"/>
              <a:t>parasympaticus</a:t>
            </a:r>
            <a:endParaRPr lang="cs-CZ" dirty="0"/>
          </a:p>
        </p:txBody>
      </p:sp>
      <p:sp>
        <p:nvSpPr>
          <p:cNvPr id="25" name="Šipka dolů 24"/>
          <p:cNvSpPr/>
          <p:nvPr/>
        </p:nvSpPr>
        <p:spPr>
          <a:xfrm rot="7674325">
            <a:off x="7706519" y="1558131"/>
            <a:ext cx="295275" cy="96996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6516688" y="2276475"/>
            <a:ext cx="2411412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Diastolická dysfunkce</a:t>
            </a:r>
          </a:p>
        </p:txBody>
      </p:sp>
      <p:pic>
        <p:nvPicPr>
          <p:cNvPr id="100363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5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341312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052513"/>
            <a:ext cx="43624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4" cstate="print"/>
          <a:srcRect l="18311"/>
          <a:stretch>
            <a:fillRect/>
          </a:stretch>
        </p:blipFill>
        <p:spPr bwMode="auto">
          <a:xfrm>
            <a:off x="4787900" y="3068638"/>
            <a:ext cx="417671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Šipka dolů 21"/>
          <p:cNvSpPr/>
          <p:nvPr/>
        </p:nvSpPr>
        <p:spPr>
          <a:xfrm rot="1988992">
            <a:off x="6197600" y="263525"/>
            <a:ext cx="238125" cy="110172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Šipka dolů 22"/>
          <p:cNvSpPr/>
          <p:nvPr/>
        </p:nvSpPr>
        <p:spPr>
          <a:xfrm rot="1988992">
            <a:off x="7332663" y="261938"/>
            <a:ext cx="296862" cy="96996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5970588" y="0"/>
            <a:ext cx="3173412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Sympaticus</a:t>
            </a:r>
            <a:r>
              <a:rPr lang="cs-CZ" dirty="0"/>
              <a:t> - </a:t>
            </a:r>
            <a:r>
              <a:rPr lang="cs-CZ" dirty="0" err="1"/>
              <a:t>parasympaticus</a:t>
            </a:r>
            <a:endParaRPr lang="cs-CZ" dirty="0"/>
          </a:p>
        </p:txBody>
      </p:sp>
      <p:sp>
        <p:nvSpPr>
          <p:cNvPr id="25" name="Šipka dolů 24"/>
          <p:cNvSpPr/>
          <p:nvPr/>
        </p:nvSpPr>
        <p:spPr>
          <a:xfrm rot="14242242">
            <a:off x="6680994" y="1527969"/>
            <a:ext cx="233363" cy="103187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4356100" y="2133600"/>
            <a:ext cx="2411413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Diastolická dysfunkce</a:t>
            </a:r>
          </a:p>
        </p:txBody>
      </p:sp>
      <p:pic>
        <p:nvPicPr>
          <p:cNvPr id="101387" name="Picture 2"/>
          <p:cNvPicPr>
            <a:picLocks noChangeAspect="1" noChangeArrowheads="1"/>
          </p:cNvPicPr>
          <p:nvPr/>
        </p:nvPicPr>
        <p:blipFill>
          <a:blip r:embed="rId5" cstate="print"/>
          <a:srcRect l="17567"/>
          <a:stretch>
            <a:fillRect/>
          </a:stretch>
        </p:blipFill>
        <p:spPr bwMode="auto">
          <a:xfrm>
            <a:off x="179388" y="4437063"/>
            <a:ext cx="439261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lů 12"/>
          <p:cNvSpPr/>
          <p:nvPr/>
        </p:nvSpPr>
        <p:spPr>
          <a:xfrm rot="10966467">
            <a:off x="7839075" y="1628775"/>
            <a:ext cx="233363" cy="110807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804025" y="2636838"/>
            <a:ext cx="2068513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Intrapleurální</a:t>
            </a:r>
            <a:r>
              <a:rPr lang="cs-CZ" dirty="0"/>
              <a:t> tlak</a:t>
            </a:r>
          </a:p>
        </p:txBody>
      </p:sp>
      <p:pic>
        <p:nvPicPr>
          <p:cNvPr id="101390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6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3413125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ovéPole 13"/>
          <p:cNvSpPr txBox="1">
            <a:spLocks noChangeArrowheads="1"/>
          </p:cNvSpPr>
          <p:nvPr/>
        </p:nvSpPr>
        <p:spPr bwMode="auto">
          <a:xfrm>
            <a:off x="4716463" y="908050"/>
            <a:ext cx="258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800"/>
              <a:t>Venózní návrat</a:t>
            </a: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3" cstate="print"/>
          <a:srcRect l="13914" r="15720" b="29231"/>
          <a:stretch>
            <a:fillRect/>
          </a:stretch>
        </p:blipFill>
        <p:spPr bwMode="auto">
          <a:xfrm>
            <a:off x="4932363" y="2060575"/>
            <a:ext cx="21605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ovéPole 15"/>
          <p:cNvSpPr txBox="1">
            <a:spLocks noChangeArrowheads="1"/>
          </p:cNvSpPr>
          <p:nvPr/>
        </p:nvSpPr>
        <p:spPr bwMode="auto">
          <a:xfrm>
            <a:off x="4787900" y="1557338"/>
            <a:ext cx="313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Mean systemic pressure </a:t>
            </a:r>
            <a:r>
              <a:rPr lang="cs-CZ" i="1"/>
              <a:t>P</a:t>
            </a:r>
            <a:r>
              <a:rPr lang="cs-CZ" i="1" baseline="-25000"/>
              <a:t>ms</a:t>
            </a:r>
          </a:p>
        </p:txBody>
      </p:sp>
      <p:pic>
        <p:nvPicPr>
          <p:cNvPr id="1024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3429000"/>
            <a:ext cx="33115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5589588"/>
            <a:ext cx="41195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Šipka doprava 19"/>
          <p:cNvSpPr/>
          <p:nvPr/>
        </p:nvSpPr>
        <p:spPr>
          <a:xfrm rot="13113731">
            <a:off x="3224213" y="4594225"/>
            <a:ext cx="129698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8957345" flipV="1">
            <a:off x="3662363" y="3951288"/>
            <a:ext cx="1855787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rot="8606681" flipV="1">
            <a:off x="1233488" y="4084638"/>
            <a:ext cx="4186237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2412" name="Picture 6"/>
          <p:cNvPicPr>
            <a:picLocks noChangeAspect="1" noChangeArrowheads="1"/>
          </p:cNvPicPr>
          <p:nvPr/>
        </p:nvPicPr>
        <p:blipFill>
          <a:blip r:embed="rId6" cstate="print"/>
          <a:srcRect l="15762" t="10518"/>
          <a:stretch>
            <a:fillRect/>
          </a:stretch>
        </p:blipFill>
        <p:spPr bwMode="auto">
          <a:xfrm>
            <a:off x="5867400" y="5476875"/>
            <a:ext cx="31686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4508500"/>
            <a:ext cx="15144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4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8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sp>
        <p:nvSpPr>
          <p:cNvPr id="103427" name="TextovéPole 13"/>
          <p:cNvSpPr txBox="1">
            <a:spLocks noChangeArrowheads="1"/>
          </p:cNvSpPr>
          <p:nvPr/>
        </p:nvSpPr>
        <p:spPr bwMode="auto">
          <a:xfrm>
            <a:off x="4716463" y="908050"/>
            <a:ext cx="258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800"/>
              <a:t>Venózní návrat</a:t>
            </a:r>
          </a:p>
        </p:txBody>
      </p:sp>
      <p:sp>
        <p:nvSpPr>
          <p:cNvPr id="103428" name="TextovéPole 15"/>
          <p:cNvSpPr txBox="1">
            <a:spLocks noChangeArrowheads="1"/>
          </p:cNvSpPr>
          <p:nvPr/>
        </p:nvSpPr>
        <p:spPr bwMode="auto">
          <a:xfrm>
            <a:off x="4787900" y="1557338"/>
            <a:ext cx="3133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Mean systemic pressure </a:t>
            </a:r>
            <a:r>
              <a:rPr lang="cs-CZ" i="1"/>
              <a:t>P</a:t>
            </a:r>
            <a:r>
              <a:rPr lang="cs-CZ" i="1" baseline="-25000"/>
              <a:t>ms</a:t>
            </a:r>
          </a:p>
        </p:txBody>
      </p:sp>
      <p:pic>
        <p:nvPicPr>
          <p:cNvPr id="103429" name="Picture 6"/>
          <p:cNvPicPr>
            <a:picLocks noChangeAspect="1" noChangeArrowheads="1"/>
          </p:cNvPicPr>
          <p:nvPr/>
        </p:nvPicPr>
        <p:blipFill>
          <a:blip r:embed="rId2" cstate="print"/>
          <a:srcRect l="15762" t="10518"/>
          <a:stretch>
            <a:fillRect/>
          </a:stretch>
        </p:blipFill>
        <p:spPr bwMode="auto">
          <a:xfrm>
            <a:off x="5867400" y="5476875"/>
            <a:ext cx="31686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341438"/>
            <a:ext cx="43195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21163"/>
            <a:ext cx="4625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2" name="TextovéPole 16"/>
          <p:cNvSpPr txBox="1">
            <a:spLocks noChangeArrowheads="1"/>
          </p:cNvSpPr>
          <p:nvPr/>
        </p:nvSpPr>
        <p:spPr bwMode="auto">
          <a:xfrm>
            <a:off x="6443663" y="4365625"/>
            <a:ext cx="1127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C</a:t>
            </a:r>
            <a:r>
              <a:rPr lang="cs-CZ" baseline="-25000"/>
              <a:t>V</a:t>
            </a:r>
            <a:r>
              <a:rPr lang="cs-CZ"/>
              <a:t>=18 C</a:t>
            </a:r>
            <a:r>
              <a:rPr lang="cs-CZ" baseline="-25000"/>
              <a:t>A</a:t>
            </a:r>
          </a:p>
        </p:txBody>
      </p:sp>
      <p:sp>
        <p:nvSpPr>
          <p:cNvPr id="18" name="Šipka dolů 17"/>
          <p:cNvSpPr/>
          <p:nvPr/>
        </p:nvSpPr>
        <p:spPr>
          <a:xfrm rot="10800000">
            <a:off x="7524750" y="3860800"/>
            <a:ext cx="431800" cy="15843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3434" name="Picture 4"/>
          <p:cNvPicPr>
            <a:picLocks noChangeAspect="1" noChangeArrowheads="1"/>
          </p:cNvPicPr>
          <p:nvPr/>
        </p:nvPicPr>
        <p:blipFill>
          <a:blip r:embed="rId5" cstate="print"/>
          <a:srcRect l="8932"/>
          <a:stretch>
            <a:fillRect/>
          </a:stretch>
        </p:blipFill>
        <p:spPr bwMode="auto">
          <a:xfrm>
            <a:off x="6443663" y="2492375"/>
            <a:ext cx="220345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6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sp>
        <p:nvSpPr>
          <p:cNvPr id="104451" name="TextovéPole 13"/>
          <p:cNvSpPr txBox="1">
            <a:spLocks noChangeArrowheads="1"/>
          </p:cNvSpPr>
          <p:nvPr/>
        </p:nvSpPr>
        <p:spPr bwMode="auto">
          <a:xfrm>
            <a:off x="4716463" y="908050"/>
            <a:ext cx="2957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800"/>
              <a:t>Uzavřená smyčka</a:t>
            </a: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359886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213100"/>
            <a:ext cx="6805612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lů 12"/>
          <p:cNvSpPr/>
          <p:nvPr/>
        </p:nvSpPr>
        <p:spPr>
          <a:xfrm>
            <a:off x="4500563" y="2205038"/>
            <a:ext cx="287337" cy="1223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067175" y="1916113"/>
            <a:ext cx="1441450" cy="6477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Sympatikus f</a:t>
            </a:r>
          </a:p>
        </p:txBody>
      </p:sp>
      <p:sp>
        <p:nvSpPr>
          <p:cNvPr id="20" name="Šipka dolů 19"/>
          <p:cNvSpPr/>
          <p:nvPr/>
        </p:nvSpPr>
        <p:spPr>
          <a:xfrm rot="1757583">
            <a:off x="5124450" y="2586038"/>
            <a:ext cx="288925" cy="2039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651500" y="2492375"/>
            <a:ext cx="2592388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Vasodilatace, R</a:t>
            </a:r>
            <a:r>
              <a:rPr lang="cs-CZ" baseline="-25000" dirty="0"/>
              <a:t>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venokonstrikce</a:t>
            </a:r>
            <a:r>
              <a:rPr lang="cs-CZ" dirty="0"/>
              <a:t>   C</a:t>
            </a:r>
            <a:r>
              <a:rPr lang="cs-CZ" baseline="-25000" dirty="0"/>
              <a:t>V</a:t>
            </a:r>
            <a:r>
              <a:rPr lang="cs-CZ" dirty="0"/>
              <a:t>   C</a:t>
            </a:r>
            <a:r>
              <a:rPr lang="cs-CZ" baseline="-25000" dirty="0"/>
              <a:t>A</a:t>
            </a:r>
          </a:p>
        </p:txBody>
      </p:sp>
      <p:sp>
        <p:nvSpPr>
          <p:cNvPr id="21" name="Šipka dolů 20"/>
          <p:cNvSpPr/>
          <p:nvPr/>
        </p:nvSpPr>
        <p:spPr>
          <a:xfrm>
            <a:off x="8101013" y="2852738"/>
            <a:ext cx="142875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2" name="Šipka dolů 21"/>
          <p:cNvSpPr/>
          <p:nvPr/>
        </p:nvSpPr>
        <p:spPr>
          <a:xfrm>
            <a:off x="7740650" y="2852738"/>
            <a:ext cx="144463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Šipka dolů 22"/>
          <p:cNvSpPr/>
          <p:nvPr/>
        </p:nvSpPr>
        <p:spPr>
          <a:xfrm>
            <a:off x="7812088" y="2492375"/>
            <a:ext cx="144462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Šipka dolů 23"/>
          <p:cNvSpPr/>
          <p:nvPr/>
        </p:nvSpPr>
        <p:spPr>
          <a:xfrm flipV="1">
            <a:off x="4859338" y="2276475"/>
            <a:ext cx="144462" cy="2159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4140200" y="6488113"/>
            <a:ext cx="1439863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cvičení</a:t>
            </a:r>
          </a:p>
        </p:txBody>
      </p:sp>
      <p:pic>
        <p:nvPicPr>
          <p:cNvPr id="104463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4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Linearizace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Zvolím</a:t>
            </a:r>
            <a:r>
              <a:rPr lang="cs-CZ" baseline="0" dirty="0" smtClean="0"/>
              <a:t> pracovní oblast (bod)</a:t>
            </a:r>
            <a:endParaRPr lang="cs-CZ" dirty="0"/>
          </a:p>
        </p:txBody>
      </p:sp>
      <p:pic>
        <p:nvPicPr>
          <p:cNvPr id="78850" name="Picture 2" descr="http://www.wireliled.cz/wp-content/uploads/2015/04/VA_charakteristika_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7372350" cy="4495800"/>
          </a:xfrm>
          <a:prstGeom prst="rect">
            <a:avLst/>
          </a:prstGeom>
          <a:noFill/>
        </p:spPr>
      </p:pic>
      <p:cxnSp>
        <p:nvCxnSpPr>
          <p:cNvPr id="6" name="Přímá spojovací čára 5"/>
          <p:cNvCxnSpPr/>
          <p:nvPr/>
        </p:nvCxnSpPr>
        <p:spPr>
          <a:xfrm flipH="1">
            <a:off x="5292080" y="1484784"/>
            <a:ext cx="1008112" cy="47525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18488" cy="1008063"/>
          </a:xfrm>
        </p:spPr>
        <p:txBody>
          <a:bodyPr/>
          <a:lstStyle/>
          <a:p>
            <a:r>
              <a:rPr lang="cs-CZ" smtClean="0"/>
              <a:t>Regulace srdečního výdeje</a:t>
            </a:r>
          </a:p>
        </p:txBody>
      </p:sp>
      <p:sp>
        <p:nvSpPr>
          <p:cNvPr id="105475" name="TextovéPole 13"/>
          <p:cNvSpPr txBox="1">
            <a:spLocks noChangeArrowheads="1"/>
          </p:cNvSpPr>
          <p:nvPr/>
        </p:nvSpPr>
        <p:spPr bwMode="auto">
          <a:xfrm>
            <a:off x="4716463" y="908050"/>
            <a:ext cx="2957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800"/>
              <a:t>Uzavřená smyčka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359886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213100"/>
            <a:ext cx="6805612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Šipka dolů 12"/>
          <p:cNvSpPr/>
          <p:nvPr/>
        </p:nvSpPr>
        <p:spPr>
          <a:xfrm>
            <a:off x="4500563" y="2205038"/>
            <a:ext cx="287337" cy="1223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067175" y="1916113"/>
            <a:ext cx="1441450" cy="6477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Sympatikus f</a:t>
            </a:r>
          </a:p>
        </p:txBody>
      </p:sp>
      <p:sp>
        <p:nvSpPr>
          <p:cNvPr id="20" name="Šipka dolů 19"/>
          <p:cNvSpPr/>
          <p:nvPr/>
        </p:nvSpPr>
        <p:spPr>
          <a:xfrm rot="1757583">
            <a:off x="5124450" y="2586038"/>
            <a:ext cx="288925" cy="2039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651500" y="2492375"/>
            <a:ext cx="2592388" cy="6461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Vasodilatace, R</a:t>
            </a:r>
            <a:r>
              <a:rPr lang="cs-CZ" baseline="-25000" dirty="0"/>
              <a:t>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venokonstrikce</a:t>
            </a:r>
            <a:r>
              <a:rPr lang="cs-CZ" dirty="0"/>
              <a:t>   C</a:t>
            </a:r>
            <a:r>
              <a:rPr lang="cs-CZ" baseline="-25000" dirty="0"/>
              <a:t>V</a:t>
            </a:r>
            <a:r>
              <a:rPr lang="cs-CZ" dirty="0"/>
              <a:t>   C</a:t>
            </a:r>
            <a:r>
              <a:rPr lang="cs-CZ" baseline="-25000" dirty="0"/>
              <a:t>A</a:t>
            </a:r>
          </a:p>
        </p:txBody>
      </p:sp>
      <p:sp>
        <p:nvSpPr>
          <p:cNvPr id="21" name="Šipka dolů 20"/>
          <p:cNvSpPr/>
          <p:nvPr/>
        </p:nvSpPr>
        <p:spPr>
          <a:xfrm>
            <a:off x="8101013" y="2852738"/>
            <a:ext cx="142875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2" name="Šipka dolů 21"/>
          <p:cNvSpPr/>
          <p:nvPr/>
        </p:nvSpPr>
        <p:spPr>
          <a:xfrm>
            <a:off x="7740650" y="2852738"/>
            <a:ext cx="144463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3" name="Šipka dolů 22"/>
          <p:cNvSpPr/>
          <p:nvPr/>
        </p:nvSpPr>
        <p:spPr>
          <a:xfrm>
            <a:off x="7812088" y="2492375"/>
            <a:ext cx="144462" cy="288925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4" name="Šipka dolů 23"/>
          <p:cNvSpPr/>
          <p:nvPr/>
        </p:nvSpPr>
        <p:spPr>
          <a:xfrm flipV="1">
            <a:off x="4859338" y="2276475"/>
            <a:ext cx="144462" cy="2159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140200" y="6488113"/>
            <a:ext cx="1439863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cvičení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56325" y="6488113"/>
            <a:ext cx="1439863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infarkt</a:t>
            </a:r>
          </a:p>
        </p:txBody>
      </p:sp>
      <p:sp>
        <p:nvSpPr>
          <p:cNvPr id="30" name="Šipka dolů 29"/>
          <p:cNvSpPr/>
          <p:nvPr/>
        </p:nvSpPr>
        <p:spPr>
          <a:xfrm rot="6037733">
            <a:off x="7334250" y="4365626"/>
            <a:ext cx="217487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308850" y="4724400"/>
            <a:ext cx="1439863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C</a:t>
            </a:r>
            <a:r>
              <a:rPr lang="cs-CZ" baseline="-25000" dirty="0"/>
              <a:t>S</a:t>
            </a:r>
            <a:r>
              <a:rPr lang="cs-CZ" dirty="0"/>
              <a:t>    C</a:t>
            </a:r>
            <a:r>
              <a:rPr lang="cs-CZ" baseline="-25000" dirty="0"/>
              <a:t>D</a:t>
            </a:r>
          </a:p>
        </p:txBody>
      </p:sp>
      <p:sp>
        <p:nvSpPr>
          <p:cNvPr id="28" name="Šipka dolů 27"/>
          <p:cNvSpPr/>
          <p:nvPr/>
        </p:nvSpPr>
        <p:spPr>
          <a:xfrm>
            <a:off x="8388350" y="4797425"/>
            <a:ext cx="144463" cy="287338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9" name="Šipka dolů 28"/>
          <p:cNvSpPr/>
          <p:nvPr/>
        </p:nvSpPr>
        <p:spPr>
          <a:xfrm flipV="1">
            <a:off x="7885113" y="4797425"/>
            <a:ext cx="142875" cy="2159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7704138" y="5445125"/>
            <a:ext cx="1439862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/>
              <a:t>V</a:t>
            </a:r>
            <a:r>
              <a:rPr lang="cs-CZ" baseline="-25000" dirty="0" err="1"/>
              <a:t>v</a:t>
            </a:r>
            <a:r>
              <a:rPr lang="cs-CZ" dirty="0"/>
              <a:t>    V</a:t>
            </a:r>
            <a:r>
              <a:rPr lang="cs-CZ" baseline="-25000" dirty="0"/>
              <a:t>A</a:t>
            </a:r>
          </a:p>
        </p:txBody>
      </p:sp>
      <p:sp>
        <p:nvSpPr>
          <p:cNvPr id="32" name="Šipka dolů 31"/>
          <p:cNvSpPr/>
          <p:nvPr/>
        </p:nvSpPr>
        <p:spPr>
          <a:xfrm flipV="1">
            <a:off x="8316913" y="5516563"/>
            <a:ext cx="142875" cy="2159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3" name="Šipka dolů 32"/>
          <p:cNvSpPr/>
          <p:nvPr/>
        </p:nvSpPr>
        <p:spPr>
          <a:xfrm flipV="1">
            <a:off x="8820150" y="5516563"/>
            <a:ext cx="144463" cy="2159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4" name="Šipka dolů 33"/>
          <p:cNvSpPr/>
          <p:nvPr/>
        </p:nvSpPr>
        <p:spPr>
          <a:xfrm rot="5400000">
            <a:off x="7380288" y="5373688"/>
            <a:ext cx="287337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5496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4" cstate="print"/>
          <a:srcRect l="14326" r="15691"/>
          <a:stretch>
            <a:fillRect/>
          </a:stretch>
        </p:blipFill>
        <p:spPr bwMode="auto">
          <a:xfrm>
            <a:off x="-19050" y="4763"/>
            <a:ext cx="411163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7338"/>
            <a:ext cx="914400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ovéPole 4"/>
          <p:cNvSpPr txBox="1">
            <a:spLocks noChangeArrowheads="1"/>
          </p:cNvSpPr>
          <p:nvPr/>
        </p:nvSpPr>
        <p:spPr bwMode="auto">
          <a:xfrm>
            <a:off x="292100" y="-26988"/>
            <a:ext cx="8096250" cy="3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/>
              <a:t>Viz http://www.physiome.cz/atlas/cirkulace/05/SimpleUncontrolledSimulation.html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788" y="33338"/>
            <a:ext cx="6448425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/>
          <a:lstStyle/>
          <a:p>
            <a:r>
              <a:rPr lang="cs-CZ" dirty="0" smtClean="0"/>
              <a:t>Frekvenční analýza lineárních regulačních systémů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6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Studijní materiál</a:t>
            </a:r>
            <a:endParaRPr lang="cs-CZ" dirty="0"/>
          </a:p>
        </p:txBody>
      </p:sp>
      <p:pic>
        <p:nvPicPr>
          <p:cNvPr id="4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" cstate="print"/>
          <a:srcRect l="14326" r="15690"/>
          <a:stretch>
            <a:fillRect/>
          </a:stretch>
        </p:blipFill>
        <p:spPr bwMode="auto">
          <a:xfrm>
            <a:off x="0" y="1418481"/>
            <a:ext cx="3059832" cy="437217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03848" y="1772815"/>
            <a:ext cx="57669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/>
              <a:t>Chapter</a:t>
            </a:r>
            <a:r>
              <a:rPr lang="cs-CZ" sz="2000" b="1" dirty="0" smtClean="0"/>
              <a:t> 5</a:t>
            </a:r>
          </a:p>
          <a:p>
            <a:endParaRPr lang="cs-CZ" dirty="0"/>
          </a:p>
          <a:p>
            <a:r>
              <a:rPr lang="cs-CZ" sz="2000" dirty="0" err="1" smtClean="0"/>
              <a:t>Frequency-Domain</a:t>
            </a:r>
            <a:r>
              <a:rPr lang="cs-CZ" sz="2000" dirty="0" smtClean="0"/>
              <a:t> </a:t>
            </a:r>
            <a:r>
              <a:rPr lang="cs-CZ" sz="2000" dirty="0" err="1" smtClean="0"/>
              <a:t>Analysis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Linear</a:t>
            </a:r>
            <a:r>
              <a:rPr lang="cs-CZ" sz="2000" dirty="0" smtClean="0"/>
              <a:t> </a:t>
            </a:r>
            <a:r>
              <a:rPr lang="cs-CZ" sz="2000" dirty="0" err="1" smtClean="0"/>
              <a:t>Control</a:t>
            </a:r>
            <a:r>
              <a:rPr lang="cs-CZ" sz="2000" dirty="0" smtClean="0"/>
              <a:t> Systems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545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462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Nejjednodušší model mechaniky dýchání</a:t>
            </a:r>
            <a:endParaRPr lang="cs-CZ" sz="3600" dirty="0"/>
          </a:p>
        </p:txBody>
      </p:sp>
      <p:pic>
        <p:nvPicPr>
          <p:cNvPr id="2050" name="Picture 2" descr="https://encrypted-tbn0.gstatic.com/images?q=tbn:ANd9GcTCNzttYGowiXQ4-ydGzEBqPdIFHr-6_p1lLfb7A_WTy2d01IbN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95" y="1389580"/>
            <a:ext cx="3929290" cy="384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1.gstatic.com/images?q=tbn:ANd9GcSNWkHEadRjJjqQqnTaP96Ydy2RP8PrJ4Im1qXJN9dj1RsmyLG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-1" r="10520" b="10048"/>
          <a:stretch/>
        </p:blipFill>
        <p:spPr bwMode="auto">
          <a:xfrm rot="7992883" flipV="1">
            <a:off x="2668255" y="1085108"/>
            <a:ext cx="1586603" cy="15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95535" y="957532"/>
            <a:ext cx="1406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Ventilátor</a:t>
            </a:r>
          </a:p>
          <a:p>
            <a:r>
              <a:rPr lang="cs-CZ" dirty="0" smtClean="0"/>
              <a:t>- zdroj tlaku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547664" y="597492"/>
            <a:ext cx="1152128" cy="1152128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4731" y="1650975"/>
              <a:ext cx="801045" cy="23123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144" y="1419650"/>
            <a:ext cx="1100296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1512" y="2514671"/>
            <a:ext cx="455165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830470" y="304576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grpSp>
        <p:nvGrpSpPr>
          <p:cNvPr id="22" name="Skupina 21"/>
          <p:cNvGrpSpPr/>
          <p:nvPr/>
        </p:nvGrpSpPr>
        <p:grpSpPr>
          <a:xfrm rot="5212815">
            <a:off x="3345074" y="2002124"/>
            <a:ext cx="564141" cy="366264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32868" y="1831943"/>
              <a:ext cx="1700330" cy="228905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3769960" y="203765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Setrvačnost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 rot="5212815">
            <a:off x="3434467" y="3011321"/>
            <a:ext cx="566315" cy="366264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32858" y="1832241"/>
              <a:ext cx="1700340" cy="2286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1" name="Skupina 30"/>
          <p:cNvGrpSpPr/>
          <p:nvPr/>
        </p:nvGrpSpPr>
        <p:grpSpPr>
          <a:xfrm rot="5400000">
            <a:off x="3108305" y="3742309"/>
            <a:ext cx="737380" cy="605833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182" y="3724957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7584" y="371703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véPole 36"/>
          <p:cNvSpPr txBox="1"/>
          <p:nvPr/>
        </p:nvSpPr>
        <p:spPr>
          <a:xfrm>
            <a:off x="3759483" y="405387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Pružný vak</a:t>
            </a:r>
            <a:endParaRPr lang="cs-CZ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017351" y="4064047"/>
            <a:ext cx="737380" cy="605833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857" y="3682944"/>
              <a:ext cx="3816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5816" y="3763103"/>
              <a:ext cx="2606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686" y="3849631"/>
              <a:ext cx="1004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/>
          <p:cNvSpPr txBox="1"/>
          <p:nvPr/>
        </p:nvSpPr>
        <p:spPr>
          <a:xfrm>
            <a:off x="637962" y="4673659"/>
            <a:ext cx="14977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Vnější </a:t>
            </a:r>
          </a:p>
          <a:p>
            <a:pPr algn="ctr"/>
            <a:r>
              <a:rPr lang="cs-CZ" dirty="0" err="1" smtClean="0"/>
              <a:t>atmosferický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tlak</a:t>
            </a:r>
            <a:endParaRPr lang="cs-CZ" dirty="0"/>
          </a:p>
        </p:txBody>
      </p:sp>
      <p:sp>
        <p:nvSpPr>
          <p:cNvPr id="48" name="Obousměrná vodorovná šipka 47"/>
          <p:cNvSpPr/>
          <p:nvPr/>
        </p:nvSpPr>
        <p:spPr>
          <a:xfrm rot="10800000">
            <a:off x="1511094" y="3959197"/>
            <a:ext cx="1692754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5471" y="2762389"/>
            <a:ext cx="2377972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517" y="3620110"/>
            <a:ext cx="577810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7" grpId="0" animBg="1"/>
      <p:bldP spid="21" grpId="0" animBg="1"/>
      <p:bldP spid="25" grpId="0" animBg="1"/>
      <p:bldP spid="37" grpId="0" animBg="1"/>
      <p:bldP spid="47" grpId="0" animBg="1"/>
      <p:bldP spid="48" grpId="0" animBg="1"/>
      <p:bldP spid="49" grpId="0" animBg="1"/>
      <p:bldP spid="3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ovéPole 65"/>
          <p:cNvSpPr txBox="1"/>
          <p:nvPr/>
        </p:nvSpPr>
        <p:spPr>
          <a:xfrm>
            <a:off x="3759483" y="405387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Pružný vak</a:t>
            </a:r>
            <a:endParaRPr lang="cs-CZ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3830470" y="304576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Odpor</a:t>
            </a:r>
            <a:endParaRPr lang="cs-CZ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769960" y="2037652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Setrvačnost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54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Nejjednodušší model mechaniky dýchání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5" y="956722"/>
            <a:ext cx="1406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Ventilátor</a:t>
            </a:r>
          </a:p>
          <a:p>
            <a:r>
              <a:rPr lang="cs-CZ" dirty="0" smtClean="0"/>
              <a:t>- zdroj tlaku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547664" y="596682"/>
            <a:ext cx="1152128" cy="1152128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4731" y="1650975"/>
              <a:ext cx="801045" cy="23123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144" y="1418840"/>
            <a:ext cx="1100296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1512" y="2513861"/>
            <a:ext cx="455165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830470" y="3044954"/>
            <a:ext cx="1533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b="1" i="1" dirty="0" smtClean="0"/>
              <a:t>R</a:t>
            </a:r>
            <a:r>
              <a:rPr lang="cs-CZ" dirty="0" smtClean="0"/>
              <a:t>- </a:t>
            </a:r>
            <a:r>
              <a:rPr lang="cs-CZ" dirty="0" err="1" smtClean="0"/>
              <a:t>Rezistance</a:t>
            </a:r>
            <a:endParaRPr lang="cs-CZ" dirty="0"/>
          </a:p>
        </p:txBody>
      </p:sp>
      <p:grpSp>
        <p:nvGrpSpPr>
          <p:cNvPr id="22" name="Skupina 21"/>
          <p:cNvGrpSpPr/>
          <p:nvPr/>
        </p:nvGrpSpPr>
        <p:grpSpPr>
          <a:xfrm rot="5212815">
            <a:off x="3345074" y="2001314"/>
            <a:ext cx="564141" cy="366264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32868" y="1831943"/>
              <a:ext cx="1700330" cy="228905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3769960" y="2036842"/>
            <a:ext cx="1738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L</a:t>
            </a:r>
            <a:r>
              <a:rPr lang="cs-CZ" dirty="0" smtClean="0"/>
              <a:t> - </a:t>
            </a:r>
            <a:r>
              <a:rPr lang="cs-CZ" dirty="0" err="1" smtClean="0"/>
              <a:t>Inertance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 rot="5212815">
            <a:off x="3434467" y="3010511"/>
            <a:ext cx="566315" cy="366264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32858" y="1832241"/>
              <a:ext cx="1700340" cy="2286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1" name="Skupina 30"/>
          <p:cNvGrpSpPr/>
          <p:nvPr/>
        </p:nvGrpSpPr>
        <p:grpSpPr>
          <a:xfrm rot="5400000">
            <a:off x="3108305" y="3741499"/>
            <a:ext cx="737380" cy="605833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182" y="3724957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7584" y="371703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véPole 36"/>
          <p:cNvSpPr txBox="1"/>
          <p:nvPr/>
        </p:nvSpPr>
        <p:spPr>
          <a:xfrm>
            <a:off x="3759482" y="4053066"/>
            <a:ext cx="1604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C</a:t>
            </a:r>
            <a:r>
              <a:rPr lang="cs-CZ" dirty="0" smtClean="0"/>
              <a:t> - Kapacitance</a:t>
            </a:r>
            <a:endParaRPr lang="cs-CZ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017351" y="4063237"/>
            <a:ext cx="737380" cy="605833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857" y="3682944"/>
              <a:ext cx="3816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5816" y="3763103"/>
              <a:ext cx="2606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686" y="3849631"/>
              <a:ext cx="1004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/>
          <p:cNvSpPr txBox="1"/>
          <p:nvPr/>
        </p:nvSpPr>
        <p:spPr>
          <a:xfrm>
            <a:off x="637962" y="4672849"/>
            <a:ext cx="14977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Vnější </a:t>
            </a:r>
          </a:p>
          <a:p>
            <a:pPr algn="ctr"/>
            <a:r>
              <a:rPr lang="cs-CZ" dirty="0" err="1" smtClean="0"/>
              <a:t>atmosferický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tlak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375866">
            <a:off x="2881569" y="1380384"/>
            <a:ext cx="585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err="1" smtClean="0"/>
              <a:t>P</a:t>
            </a:r>
            <a:r>
              <a:rPr lang="cs-CZ" sz="1600" b="1" i="1" baseline="-25000" dirty="0" err="1" smtClean="0"/>
              <a:t>ao</a:t>
            </a:r>
            <a:endParaRPr lang="cs-CZ" sz="1600" b="1" i="1" baseline="-250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1017352" y="3907315"/>
            <a:ext cx="737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   P</a:t>
            </a:r>
            <a:r>
              <a:rPr lang="cs-CZ" sz="1600" b="1" i="1" baseline="-25000" dirty="0" smtClean="0"/>
              <a:t>o</a:t>
            </a:r>
            <a:endParaRPr lang="cs-CZ" sz="1600" b="1" i="1" baseline="-25000" dirty="0"/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5471" y="2761579"/>
            <a:ext cx="2377972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940152" y="1891374"/>
                <a:ext cx="1361976" cy="618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891374"/>
                <a:ext cx="1361976" cy="61824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ovéPole 42"/>
          <p:cNvSpPr txBox="1"/>
          <p:nvPr/>
        </p:nvSpPr>
        <p:spPr>
          <a:xfrm rot="2470850">
            <a:off x="2836667" y="1122845"/>
            <a:ext cx="116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Q </a:t>
            </a:r>
            <a:r>
              <a:rPr lang="cs-CZ" sz="1600" i="1" dirty="0" smtClean="0"/>
              <a:t>- Průtok</a:t>
            </a:r>
            <a:endParaRPr lang="cs-CZ" sz="1600" b="1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ovéPole 49"/>
              <p:cNvSpPr txBox="1"/>
              <p:nvPr/>
            </p:nvSpPr>
            <p:spPr>
              <a:xfrm>
                <a:off x="5923867" y="2972946"/>
                <a:ext cx="12295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𝑅𝑄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0" name="TextovéPol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867" y="2972946"/>
                <a:ext cx="1229567" cy="36933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ovéPole 50"/>
              <p:cNvSpPr txBox="1"/>
              <p:nvPr/>
            </p:nvSpPr>
            <p:spPr>
              <a:xfrm>
                <a:off x="3036637" y="4708089"/>
                <a:ext cx="1768882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1" name="TextovéPol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637" y="4708089"/>
                <a:ext cx="1768882" cy="81887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ovéPole 52"/>
          <p:cNvSpPr txBox="1"/>
          <p:nvPr/>
        </p:nvSpPr>
        <p:spPr>
          <a:xfrm>
            <a:off x="3779912" y="3570496"/>
            <a:ext cx="585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P</a:t>
            </a:r>
            <a:r>
              <a:rPr lang="cs-CZ" sz="1600" b="1" i="1" baseline="-25000" dirty="0"/>
              <a:t>A</a:t>
            </a:r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517" y="3619300"/>
            <a:ext cx="577810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/>
              <p:cNvSpPr txBox="1"/>
              <p:nvPr/>
            </p:nvSpPr>
            <p:spPr>
              <a:xfrm>
                <a:off x="2051720" y="3668620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5" name="TextovéPol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668620"/>
                <a:ext cx="720080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bousměrná vodorovná šipka 47"/>
          <p:cNvSpPr/>
          <p:nvPr/>
        </p:nvSpPr>
        <p:spPr>
          <a:xfrm rot="10800000">
            <a:off x="1511094" y="3958387"/>
            <a:ext cx="1692754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4" name="Obrázek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92300"/>
            <a:ext cx="761937" cy="173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37" grpId="0" animBg="1"/>
      <p:bldP spid="7" grpId="0" animBg="1"/>
      <p:bldP spid="41" grpId="0" animBg="1"/>
      <p:bldP spid="8" grpId="0" animBg="1"/>
      <p:bldP spid="43" grpId="0" animBg="1"/>
      <p:bldP spid="50" grpId="0" animBg="1"/>
      <p:bldP spid="51" grpId="0" animBg="1"/>
      <p:bldP spid="53" grpId="0" animBg="1"/>
      <p:bldP spid="5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54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Nejjednodušší model mechaniky dýchání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5" y="956722"/>
            <a:ext cx="14068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Ventilátor</a:t>
            </a:r>
          </a:p>
          <a:p>
            <a:r>
              <a:rPr lang="cs-CZ" dirty="0" smtClean="0"/>
              <a:t>- zdroj tlaku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547664" y="596682"/>
            <a:ext cx="1152128" cy="1152128"/>
            <a:chOff x="1547664" y="1196752"/>
            <a:chExt cx="1152128" cy="1152128"/>
          </a:xfrm>
        </p:grpSpPr>
        <p:sp>
          <p:nvSpPr>
            <p:cNvPr id="4" name="Ovál 3"/>
            <p:cNvSpPr/>
            <p:nvPr/>
          </p:nvSpPr>
          <p:spPr>
            <a:xfrm>
              <a:off x="1547664" y="1196752"/>
              <a:ext cx="1152128" cy="115212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Volný tvar 4"/>
            <p:cNvSpPr/>
            <p:nvPr/>
          </p:nvSpPr>
          <p:spPr>
            <a:xfrm>
              <a:off x="1754731" y="1650975"/>
              <a:ext cx="801045" cy="231235"/>
            </a:xfrm>
            <a:custGeom>
              <a:avLst/>
              <a:gdLst>
                <a:gd name="connsiteX0" fmla="*/ 0 w 801045"/>
                <a:gd name="connsiteY0" fmla="*/ 230773 h 283961"/>
                <a:gd name="connsiteX1" fmla="*/ 181369 w 801045"/>
                <a:gd name="connsiteY1" fmla="*/ 11619 h 283961"/>
                <a:gd name="connsiteX2" fmla="*/ 430751 w 801045"/>
                <a:gd name="connsiteY2" fmla="*/ 56962 h 283961"/>
                <a:gd name="connsiteX3" fmla="*/ 536549 w 801045"/>
                <a:gd name="connsiteY3" fmla="*/ 283672 h 283961"/>
                <a:gd name="connsiteX4" fmla="*/ 801045 w 801045"/>
                <a:gd name="connsiteY4" fmla="*/ 94747 h 283961"/>
                <a:gd name="connsiteX0" fmla="*/ 0 w 801045"/>
                <a:gd name="connsiteY0" fmla="*/ 231205 h 299470"/>
                <a:gd name="connsiteX1" fmla="*/ 181369 w 801045"/>
                <a:gd name="connsiteY1" fmla="*/ 12051 h 299470"/>
                <a:gd name="connsiteX2" fmla="*/ 430751 w 801045"/>
                <a:gd name="connsiteY2" fmla="*/ 57394 h 299470"/>
                <a:gd name="connsiteX3" fmla="*/ 597005 w 801045"/>
                <a:gd name="connsiteY3" fmla="*/ 299218 h 299470"/>
                <a:gd name="connsiteX4" fmla="*/ 801045 w 801045"/>
                <a:gd name="connsiteY4" fmla="*/ 95179 h 299470"/>
                <a:gd name="connsiteX0" fmla="*/ 0 w 801045"/>
                <a:gd name="connsiteY0" fmla="*/ 229605 h 237672"/>
                <a:gd name="connsiteX1" fmla="*/ 181369 w 801045"/>
                <a:gd name="connsiteY1" fmla="*/ 10451 h 237672"/>
                <a:gd name="connsiteX2" fmla="*/ 430751 w 801045"/>
                <a:gd name="connsiteY2" fmla="*/ 55794 h 237672"/>
                <a:gd name="connsiteX3" fmla="*/ 581891 w 801045"/>
                <a:gd name="connsiteY3" fmla="*/ 237162 h 237672"/>
                <a:gd name="connsiteX4" fmla="*/ 801045 w 801045"/>
                <a:gd name="connsiteY4" fmla="*/ 93579 h 237672"/>
                <a:gd name="connsiteX0" fmla="*/ 0 w 801045"/>
                <a:gd name="connsiteY0" fmla="*/ 188846 h 196913"/>
                <a:gd name="connsiteX1" fmla="*/ 166255 w 801045"/>
                <a:gd name="connsiteY1" fmla="*/ 30149 h 196913"/>
                <a:gd name="connsiteX2" fmla="*/ 430751 w 801045"/>
                <a:gd name="connsiteY2" fmla="*/ 15035 h 196913"/>
                <a:gd name="connsiteX3" fmla="*/ 581891 w 801045"/>
                <a:gd name="connsiteY3" fmla="*/ 196403 h 196913"/>
                <a:gd name="connsiteX4" fmla="*/ 801045 w 801045"/>
                <a:gd name="connsiteY4" fmla="*/ 52820 h 196913"/>
                <a:gd name="connsiteX0" fmla="*/ 0 w 801045"/>
                <a:gd name="connsiteY0" fmla="*/ 223168 h 231235"/>
                <a:gd name="connsiteX1" fmla="*/ 173812 w 801045"/>
                <a:gd name="connsiteY1" fmla="*/ 11571 h 231235"/>
                <a:gd name="connsiteX2" fmla="*/ 430751 w 801045"/>
                <a:gd name="connsiteY2" fmla="*/ 49357 h 231235"/>
                <a:gd name="connsiteX3" fmla="*/ 581891 w 801045"/>
                <a:gd name="connsiteY3" fmla="*/ 230725 h 231235"/>
                <a:gd name="connsiteX4" fmla="*/ 801045 w 801045"/>
                <a:gd name="connsiteY4" fmla="*/ 87142 h 231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45" h="231235">
                  <a:moveTo>
                    <a:pt x="0" y="223168"/>
                  </a:moveTo>
                  <a:cubicBezTo>
                    <a:pt x="54788" y="128075"/>
                    <a:pt x="102020" y="40539"/>
                    <a:pt x="173812" y="11571"/>
                  </a:cubicBezTo>
                  <a:cubicBezTo>
                    <a:pt x="245604" y="-17397"/>
                    <a:pt x="362738" y="12831"/>
                    <a:pt x="430751" y="49357"/>
                  </a:cubicBezTo>
                  <a:cubicBezTo>
                    <a:pt x="498764" y="85883"/>
                    <a:pt x="520175" y="224427"/>
                    <a:pt x="581891" y="230725"/>
                  </a:cubicBezTo>
                  <a:cubicBezTo>
                    <a:pt x="643607" y="237023"/>
                    <a:pt x="699655" y="184753"/>
                    <a:pt x="801045" y="8714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ousměrná vodorovná šipka 9"/>
          <p:cNvSpPr/>
          <p:nvPr/>
        </p:nvSpPr>
        <p:spPr>
          <a:xfrm rot="2448776">
            <a:off x="2562144" y="1418840"/>
            <a:ext cx="1100296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 rot="5249653">
            <a:off x="3461512" y="2513861"/>
            <a:ext cx="455165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3830470" y="3044954"/>
            <a:ext cx="1533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b="1" i="1" dirty="0" smtClean="0"/>
              <a:t>R</a:t>
            </a:r>
            <a:r>
              <a:rPr lang="cs-CZ" dirty="0" smtClean="0"/>
              <a:t>- </a:t>
            </a:r>
            <a:r>
              <a:rPr lang="cs-CZ" dirty="0" err="1" smtClean="0"/>
              <a:t>Rezistance</a:t>
            </a:r>
            <a:endParaRPr lang="cs-CZ" dirty="0"/>
          </a:p>
        </p:txBody>
      </p:sp>
      <p:grpSp>
        <p:nvGrpSpPr>
          <p:cNvPr id="22" name="Skupina 21"/>
          <p:cNvGrpSpPr/>
          <p:nvPr/>
        </p:nvGrpSpPr>
        <p:grpSpPr>
          <a:xfrm rot="5212815">
            <a:off x="3345074" y="2001314"/>
            <a:ext cx="564141" cy="366264"/>
            <a:chOff x="6132868" y="1766592"/>
            <a:chExt cx="1700330" cy="366264"/>
          </a:xfrm>
        </p:grpSpPr>
        <p:sp>
          <p:nvSpPr>
            <p:cNvPr id="23" name="Obdélník 22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6132868" y="1831943"/>
              <a:ext cx="1700330" cy="228905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905">
                  <a:moveTo>
                    <a:pt x="0" y="219453"/>
                  </a:moveTo>
                  <a:cubicBezTo>
                    <a:pt x="68643" y="227639"/>
                    <a:pt x="137286" y="235826"/>
                    <a:pt x="166255" y="219453"/>
                  </a:cubicBezTo>
                  <a:cubicBezTo>
                    <a:pt x="226711" y="148921"/>
                    <a:pt x="167514" y="-7258"/>
                    <a:pt x="347623" y="7856"/>
                  </a:cubicBezTo>
                  <a:cubicBezTo>
                    <a:pt x="527732" y="22970"/>
                    <a:pt x="415637" y="116173"/>
                    <a:pt x="476093" y="219453"/>
                  </a:cubicBezTo>
                  <a:cubicBezTo>
                    <a:pt x="555442" y="130027"/>
                    <a:pt x="476093" y="-7258"/>
                    <a:pt x="657461" y="299"/>
                  </a:cubicBezTo>
                  <a:cubicBezTo>
                    <a:pt x="838829" y="7856"/>
                    <a:pt x="743108" y="164035"/>
                    <a:pt x="793488" y="219453"/>
                  </a:cubicBezTo>
                  <a:cubicBezTo>
                    <a:pt x="837571" y="152699"/>
                    <a:pt x="801045" y="16672"/>
                    <a:pt x="952185" y="22970"/>
                  </a:cubicBezTo>
                  <a:cubicBezTo>
                    <a:pt x="1103325" y="29268"/>
                    <a:pt x="996268" y="107357"/>
                    <a:pt x="1110883" y="211896"/>
                  </a:cubicBezTo>
                  <a:cubicBezTo>
                    <a:pt x="1157485" y="127508"/>
                    <a:pt x="1119699" y="14154"/>
                    <a:pt x="1277137" y="15413"/>
                  </a:cubicBezTo>
                  <a:cubicBezTo>
                    <a:pt x="1434575" y="16672"/>
                    <a:pt x="1395531" y="93502"/>
                    <a:pt x="1466063" y="219453"/>
                  </a:cubicBezTo>
                  <a:lnTo>
                    <a:pt x="1700330" y="22701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3769960" y="2036842"/>
            <a:ext cx="1594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L</a:t>
            </a:r>
            <a:r>
              <a:rPr lang="cs-CZ" dirty="0" smtClean="0"/>
              <a:t> – </a:t>
            </a:r>
            <a:r>
              <a:rPr lang="cs-CZ" dirty="0" err="1" smtClean="0"/>
              <a:t>Inertance</a:t>
            </a:r>
            <a:endParaRPr lang="cs-CZ" dirty="0"/>
          </a:p>
        </p:txBody>
      </p:sp>
      <p:grpSp>
        <p:nvGrpSpPr>
          <p:cNvPr id="18" name="Skupina 17"/>
          <p:cNvGrpSpPr/>
          <p:nvPr/>
        </p:nvGrpSpPr>
        <p:grpSpPr>
          <a:xfrm rot="5212815">
            <a:off x="3434467" y="3010511"/>
            <a:ext cx="566315" cy="366264"/>
            <a:chOff x="6132858" y="1766592"/>
            <a:chExt cx="1700340" cy="366264"/>
          </a:xfrm>
        </p:grpSpPr>
        <p:sp>
          <p:nvSpPr>
            <p:cNvPr id="19" name="Obdélník 18"/>
            <p:cNvSpPr/>
            <p:nvPr/>
          </p:nvSpPr>
          <p:spPr>
            <a:xfrm>
              <a:off x="6132868" y="1766592"/>
              <a:ext cx="1700330" cy="366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6132858" y="1832241"/>
              <a:ext cx="1700340" cy="228606"/>
            </a:xfrm>
            <a:custGeom>
              <a:avLst/>
              <a:gdLst>
                <a:gd name="connsiteX0" fmla="*/ 0 w 1594532"/>
                <a:gd name="connsiteY0" fmla="*/ 211597 h 221049"/>
                <a:gd name="connsiteX1" fmla="*/ 166255 w 1594532"/>
                <a:gd name="connsiteY1" fmla="*/ 211597 h 221049"/>
                <a:gd name="connsiteX2" fmla="*/ 347623 w 1594532"/>
                <a:gd name="connsiteY2" fmla="*/ 0 h 221049"/>
                <a:gd name="connsiteX3" fmla="*/ 483650 w 1594532"/>
                <a:gd name="connsiteY3" fmla="*/ 173812 h 221049"/>
                <a:gd name="connsiteX4" fmla="*/ 642347 w 1594532"/>
                <a:gd name="connsiteY4" fmla="*/ 7557 h 221049"/>
                <a:gd name="connsiteX5" fmla="*/ 793488 w 1594532"/>
                <a:gd name="connsiteY5" fmla="*/ 173812 h 221049"/>
                <a:gd name="connsiteX6" fmla="*/ 952185 w 1594532"/>
                <a:gd name="connsiteY6" fmla="*/ 15114 h 221049"/>
                <a:gd name="connsiteX7" fmla="*/ 1141111 w 1594532"/>
                <a:gd name="connsiteY7" fmla="*/ 204040 h 221049"/>
                <a:gd name="connsiteX8" fmla="*/ 1277137 w 1594532"/>
                <a:gd name="connsiteY8" fmla="*/ 7557 h 221049"/>
                <a:gd name="connsiteX9" fmla="*/ 1466063 w 1594532"/>
                <a:gd name="connsiteY9" fmla="*/ 211597 h 221049"/>
                <a:gd name="connsiteX10" fmla="*/ 1594532 w 1594532"/>
                <a:gd name="connsiteY10" fmla="*/ 188926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41111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2892 h 222344"/>
                <a:gd name="connsiteX1" fmla="*/ 166255 w 1700330"/>
                <a:gd name="connsiteY1" fmla="*/ 212892 h 222344"/>
                <a:gd name="connsiteX2" fmla="*/ 347623 w 1700330"/>
                <a:gd name="connsiteY2" fmla="*/ 1295 h 222344"/>
                <a:gd name="connsiteX3" fmla="*/ 483650 w 1700330"/>
                <a:gd name="connsiteY3" fmla="*/ 175107 h 222344"/>
                <a:gd name="connsiteX4" fmla="*/ 642347 w 1700330"/>
                <a:gd name="connsiteY4" fmla="*/ 8852 h 222344"/>
                <a:gd name="connsiteX5" fmla="*/ 793488 w 1700330"/>
                <a:gd name="connsiteY5" fmla="*/ 175107 h 222344"/>
                <a:gd name="connsiteX6" fmla="*/ 952185 w 1700330"/>
                <a:gd name="connsiteY6" fmla="*/ 16409 h 222344"/>
                <a:gd name="connsiteX7" fmla="*/ 1110883 w 1700330"/>
                <a:gd name="connsiteY7" fmla="*/ 205335 h 222344"/>
                <a:gd name="connsiteX8" fmla="*/ 1277137 w 1700330"/>
                <a:gd name="connsiteY8" fmla="*/ 8852 h 222344"/>
                <a:gd name="connsiteX9" fmla="*/ 1466063 w 1700330"/>
                <a:gd name="connsiteY9" fmla="*/ 212892 h 222344"/>
                <a:gd name="connsiteX10" fmla="*/ 1700330 w 1700330"/>
                <a:gd name="connsiteY10" fmla="*/ 220449 h 222344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83650 w 1700330"/>
                <a:gd name="connsiteY3" fmla="*/ 173812 h 221049"/>
                <a:gd name="connsiteX4" fmla="*/ 642347 w 1700330"/>
                <a:gd name="connsiteY4" fmla="*/ 7557 h 221049"/>
                <a:gd name="connsiteX5" fmla="*/ 793488 w 1700330"/>
                <a:gd name="connsiteY5" fmla="*/ 173812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22032 h 231484"/>
                <a:gd name="connsiteX1" fmla="*/ 166255 w 1700330"/>
                <a:gd name="connsiteY1" fmla="*/ 222032 h 231484"/>
                <a:gd name="connsiteX2" fmla="*/ 347623 w 1700330"/>
                <a:gd name="connsiteY2" fmla="*/ 10435 h 231484"/>
                <a:gd name="connsiteX3" fmla="*/ 483650 w 1700330"/>
                <a:gd name="connsiteY3" fmla="*/ 184247 h 231484"/>
                <a:gd name="connsiteX4" fmla="*/ 642347 w 1700330"/>
                <a:gd name="connsiteY4" fmla="*/ 17992 h 231484"/>
                <a:gd name="connsiteX5" fmla="*/ 793488 w 1700330"/>
                <a:gd name="connsiteY5" fmla="*/ 184247 h 231484"/>
                <a:gd name="connsiteX6" fmla="*/ 952185 w 1700330"/>
                <a:gd name="connsiteY6" fmla="*/ 25549 h 231484"/>
                <a:gd name="connsiteX7" fmla="*/ 1110883 w 1700330"/>
                <a:gd name="connsiteY7" fmla="*/ 214475 h 231484"/>
                <a:gd name="connsiteX8" fmla="*/ 1277137 w 1700330"/>
                <a:gd name="connsiteY8" fmla="*/ 17992 h 231484"/>
                <a:gd name="connsiteX9" fmla="*/ 1466063 w 1700330"/>
                <a:gd name="connsiteY9" fmla="*/ 222032 h 231484"/>
                <a:gd name="connsiteX10" fmla="*/ 1700330 w 1700330"/>
                <a:gd name="connsiteY10" fmla="*/ 229589 h 231484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173940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725 h 221177"/>
                <a:gd name="connsiteX1" fmla="*/ 166255 w 1700330"/>
                <a:gd name="connsiteY1" fmla="*/ 211725 h 221177"/>
                <a:gd name="connsiteX2" fmla="*/ 347623 w 1700330"/>
                <a:gd name="connsiteY2" fmla="*/ 128 h 221177"/>
                <a:gd name="connsiteX3" fmla="*/ 483650 w 1700330"/>
                <a:gd name="connsiteY3" fmla="*/ 173940 h 221177"/>
                <a:gd name="connsiteX4" fmla="*/ 642347 w 1700330"/>
                <a:gd name="connsiteY4" fmla="*/ 7685 h 221177"/>
                <a:gd name="connsiteX5" fmla="*/ 793488 w 1700330"/>
                <a:gd name="connsiteY5" fmla="*/ 211725 h 221177"/>
                <a:gd name="connsiteX6" fmla="*/ 952185 w 1700330"/>
                <a:gd name="connsiteY6" fmla="*/ 15242 h 221177"/>
                <a:gd name="connsiteX7" fmla="*/ 1110883 w 1700330"/>
                <a:gd name="connsiteY7" fmla="*/ 204168 h 221177"/>
                <a:gd name="connsiteX8" fmla="*/ 1277137 w 1700330"/>
                <a:gd name="connsiteY8" fmla="*/ 7685 h 221177"/>
                <a:gd name="connsiteX9" fmla="*/ 1466063 w 1700330"/>
                <a:gd name="connsiteY9" fmla="*/ 211725 h 221177"/>
                <a:gd name="connsiteX10" fmla="*/ 1700330 w 1700330"/>
                <a:gd name="connsiteY10" fmla="*/ 219282 h 221177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42347 w 1700330"/>
                <a:gd name="connsiteY4" fmla="*/ 7557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1597 h 221049"/>
                <a:gd name="connsiteX1" fmla="*/ 166255 w 1700330"/>
                <a:gd name="connsiteY1" fmla="*/ 211597 h 221049"/>
                <a:gd name="connsiteX2" fmla="*/ 347623 w 1700330"/>
                <a:gd name="connsiteY2" fmla="*/ 0 h 221049"/>
                <a:gd name="connsiteX3" fmla="*/ 476093 w 1700330"/>
                <a:gd name="connsiteY3" fmla="*/ 211597 h 221049"/>
                <a:gd name="connsiteX4" fmla="*/ 619676 w 1700330"/>
                <a:gd name="connsiteY4" fmla="*/ 0 h 221049"/>
                <a:gd name="connsiteX5" fmla="*/ 793488 w 1700330"/>
                <a:gd name="connsiteY5" fmla="*/ 211597 h 221049"/>
                <a:gd name="connsiteX6" fmla="*/ 952185 w 1700330"/>
                <a:gd name="connsiteY6" fmla="*/ 15114 h 221049"/>
                <a:gd name="connsiteX7" fmla="*/ 1110883 w 1700330"/>
                <a:gd name="connsiteY7" fmla="*/ 204040 h 221049"/>
                <a:gd name="connsiteX8" fmla="*/ 1277137 w 1700330"/>
                <a:gd name="connsiteY8" fmla="*/ 7557 h 221049"/>
                <a:gd name="connsiteX9" fmla="*/ 1466063 w 1700330"/>
                <a:gd name="connsiteY9" fmla="*/ 211597 h 221049"/>
                <a:gd name="connsiteX10" fmla="*/ 1700330 w 1700330"/>
                <a:gd name="connsiteY10" fmla="*/ 219154 h 221049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453 h 228905"/>
                <a:gd name="connsiteX1" fmla="*/ 166255 w 1700330"/>
                <a:gd name="connsiteY1" fmla="*/ 219453 h 228905"/>
                <a:gd name="connsiteX2" fmla="*/ 347623 w 1700330"/>
                <a:gd name="connsiteY2" fmla="*/ 7856 h 228905"/>
                <a:gd name="connsiteX3" fmla="*/ 476093 w 1700330"/>
                <a:gd name="connsiteY3" fmla="*/ 219453 h 228905"/>
                <a:gd name="connsiteX4" fmla="*/ 657461 w 1700330"/>
                <a:gd name="connsiteY4" fmla="*/ 299 h 228905"/>
                <a:gd name="connsiteX5" fmla="*/ 793488 w 1700330"/>
                <a:gd name="connsiteY5" fmla="*/ 219453 h 228905"/>
                <a:gd name="connsiteX6" fmla="*/ 952185 w 1700330"/>
                <a:gd name="connsiteY6" fmla="*/ 22970 h 228905"/>
                <a:gd name="connsiteX7" fmla="*/ 1110883 w 1700330"/>
                <a:gd name="connsiteY7" fmla="*/ 211896 h 228905"/>
                <a:gd name="connsiteX8" fmla="*/ 1277137 w 1700330"/>
                <a:gd name="connsiteY8" fmla="*/ 15413 h 228905"/>
                <a:gd name="connsiteX9" fmla="*/ 1466063 w 1700330"/>
                <a:gd name="connsiteY9" fmla="*/ 219453 h 228905"/>
                <a:gd name="connsiteX10" fmla="*/ 1700330 w 1700330"/>
                <a:gd name="connsiteY10" fmla="*/ 227010 h 228905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10883 w 1700330"/>
                <a:gd name="connsiteY7" fmla="*/ 211597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27027 w 1700330"/>
                <a:gd name="connsiteY6" fmla="*/ 40389 h 228606"/>
                <a:gd name="connsiteX7" fmla="*/ 952185 w 1700330"/>
                <a:gd name="connsiteY7" fmla="*/ 22671 h 228606"/>
                <a:gd name="connsiteX8" fmla="*/ 1133535 w 1700330"/>
                <a:gd name="connsiteY8" fmla="*/ 212113 h 228606"/>
                <a:gd name="connsiteX9" fmla="*/ 1277137 w 1700330"/>
                <a:gd name="connsiteY9" fmla="*/ 15114 h 228606"/>
                <a:gd name="connsiteX10" fmla="*/ 1466063 w 1700330"/>
                <a:gd name="connsiteY10" fmla="*/ 219154 h 228606"/>
                <a:gd name="connsiteX11" fmla="*/ 1700330 w 1700330"/>
                <a:gd name="connsiteY11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  <a:gd name="connsiteX0" fmla="*/ 0 w 1700330"/>
                <a:gd name="connsiteY0" fmla="*/ 219154 h 228606"/>
                <a:gd name="connsiteX1" fmla="*/ 166255 w 1700330"/>
                <a:gd name="connsiteY1" fmla="*/ 219154 h 228606"/>
                <a:gd name="connsiteX2" fmla="*/ 347623 w 1700330"/>
                <a:gd name="connsiteY2" fmla="*/ 7557 h 228606"/>
                <a:gd name="connsiteX3" fmla="*/ 476093 w 1700330"/>
                <a:gd name="connsiteY3" fmla="*/ 219154 h 228606"/>
                <a:gd name="connsiteX4" fmla="*/ 657461 w 1700330"/>
                <a:gd name="connsiteY4" fmla="*/ 0 h 228606"/>
                <a:gd name="connsiteX5" fmla="*/ 793488 w 1700330"/>
                <a:gd name="connsiteY5" fmla="*/ 219154 h 228606"/>
                <a:gd name="connsiteX6" fmla="*/ 952185 w 1700330"/>
                <a:gd name="connsiteY6" fmla="*/ 22671 h 228606"/>
                <a:gd name="connsiteX7" fmla="*/ 1133535 w 1700330"/>
                <a:gd name="connsiteY7" fmla="*/ 212113 h 228606"/>
                <a:gd name="connsiteX8" fmla="*/ 1277137 w 1700330"/>
                <a:gd name="connsiteY8" fmla="*/ 15114 h 228606"/>
                <a:gd name="connsiteX9" fmla="*/ 1466063 w 1700330"/>
                <a:gd name="connsiteY9" fmla="*/ 219154 h 228606"/>
                <a:gd name="connsiteX10" fmla="*/ 1700330 w 1700330"/>
                <a:gd name="connsiteY10" fmla="*/ 226711 h 2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00330" h="228606">
                  <a:moveTo>
                    <a:pt x="0" y="219154"/>
                  </a:moveTo>
                  <a:cubicBezTo>
                    <a:pt x="68643" y="227340"/>
                    <a:pt x="137286" y="235527"/>
                    <a:pt x="166255" y="219154"/>
                  </a:cubicBezTo>
                  <a:cubicBezTo>
                    <a:pt x="226711" y="148622"/>
                    <a:pt x="164654" y="233241"/>
                    <a:pt x="347623" y="7557"/>
                  </a:cubicBezTo>
                  <a:cubicBezTo>
                    <a:pt x="499951" y="236666"/>
                    <a:pt x="415637" y="115874"/>
                    <a:pt x="476093" y="219154"/>
                  </a:cubicBezTo>
                  <a:cubicBezTo>
                    <a:pt x="555442" y="129728"/>
                    <a:pt x="492384" y="216986"/>
                    <a:pt x="657461" y="0"/>
                  </a:cubicBezTo>
                  <a:cubicBezTo>
                    <a:pt x="777067" y="220774"/>
                    <a:pt x="659691" y="18740"/>
                    <a:pt x="793488" y="219154"/>
                  </a:cubicBezTo>
                  <a:cubicBezTo>
                    <a:pt x="785979" y="221636"/>
                    <a:pt x="895511" y="23844"/>
                    <a:pt x="952185" y="22671"/>
                  </a:cubicBezTo>
                  <a:cubicBezTo>
                    <a:pt x="1123937" y="220223"/>
                    <a:pt x="1018920" y="107574"/>
                    <a:pt x="1133535" y="212113"/>
                  </a:cubicBezTo>
                  <a:cubicBezTo>
                    <a:pt x="1250148" y="69708"/>
                    <a:pt x="1139697" y="209865"/>
                    <a:pt x="1277137" y="15114"/>
                  </a:cubicBezTo>
                  <a:cubicBezTo>
                    <a:pt x="1462809" y="236420"/>
                    <a:pt x="1284634" y="28661"/>
                    <a:pt x="1466063" y="219154"/>
                  </a:cubicBezTo>
                  <a:lnTo>
                    <a:pt x="1700330" y="22671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1" name="Skupina 30"/>
          <p:cNvGrpSpPr/>
          <p:nvPr/>
        </p:nvGrpSpPr>
        <p:grpSpPr>
          <a:xfrm rot="5400000">
            <a:off x="3108305" y="3741499"/>
            <a:ext cx="737380" cy="605833"/>
            <a:chOff x="450244" y="3356992"/>
            <a:chExt cx="737380" cy="605833"/>
          </a:xfrm>
        </p:grpSpPr>
        <p:sp>
          <p:nvSpPr>
            <p:cNvPr id="29" name="Obdélník 2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34182" y="3724957"/>
              <a:ext cx="5587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 flipV="1">
              <a:off x="827584" y="371703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ovéPole 36"/>
          <p:cNvSpPr txBox="1"/>
          <p:nvPr/>
        </p:nvSpPr>
        <p:spPr>
          <a:xfrm>
            <a:off x="3759482" y="4053066"/>
            <a:ext cx="1604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C</a:t>
            </a:r>
            <a:r>
              <a:rPr lang="cs-CZ" dirty="0" smtClean="0"/>
              <a:t> - Kapacitance</a:t>
            </a:r>
            <a:endParaRPr lang="cs-CZ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017351" y="4063237"/>
            <a:ext cx="737380" cy="605833"/>
            <a:chOff x="450244" y="3356992"/>
            <a:chExt cx="737380" cy="605833"/>
          </a:xfrm>
        </p:grpSpPr>
        <p:sp>
          <p:nvSpPr>
            <p:cNvPr id="39" name="Obdélník 38"/>
            <p:cNvSpPr/>
            <p:nvPr/>
          </p:nvSpPr>
          <p:spPr>
            <a:xfrm>
              <a:off x="450244" y="3356992"/>
              <a:ext cx="737380" cy="6058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40" name="Přímá spojnice 39"/>
            <p:cNvCxnSpPr/>
            <p:nvPr/>
          </p:nvCxnSpPr>
          <p:spPr>
            <a:xfrm>
              <a:off x="539552" y="3602785"/>
              <a:ext cx="5587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 flipV="1">
              <a:off x="813563" y="3356992"/>
              <a:ext cx="0" cy="245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637857" y="3682944"/>
              <a:ext cx="38164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695816" y="3763103"/>
              <a:ext cx="26066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776686" y="3849631"/>
              <a:ext cx="10049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/>
          <p:cNvSpPr txBox="1"/>
          <p:nvPr/>
        </p:nvSpPr>
        <p:spPr>
          <a:xfrm>
            <a:off x="637962" y="4672849"/>
            <a:ext cx="14977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Vnější </a:t>
            </a:r>
          </a:p>
          <a:p>
            <a:pPr algn="ctr"/>
            <a:r>
              <a:rPr lang="cs-CZ" dirty="0" err="1" smtClean="0"/>
              <a:t>atmosferický</a:t>
            </a:r>
            <a:r>
              <a:rPr lang="cs-CZ" dirty="0" smtClean="0"/>
              <a:t> </a:t>
            </a:r>
          </a:p>
          <a:p>
            <a:pPr algn="ctr"/>
            <a:r>
              <a:rPr lang="cs-CZ" dirty="0" smtClean="0"/>
              <a:t>tlak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375866">
            <a:off x="2881569" y="1380384"/>
            <a:ext cx="585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err="1" smtClean="0"/>
              <a:t>P</a:t>
            </a:r>
            <a:r>
              <a:rPr lang="cs-CZ" sz="1600" b="1" i="1" baseline="-25000" dirty="0" err="1" smtClean="0"/>
              <a:t>ao</a:t>
            </a:r>
            <a:endParaRPr lang="cs-CZ" sz="1600" b="1" i="1" baseline="-250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1017352" y="3907315"/>
            <a:ext cx="7373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   P</a:t>
            </a:r>
            <a:r>
              <a:rPr lang="cs-CZ" sz="1600" b="1" i="1" baseline="-25000" dirty="0" smtClean="0"/>
              <a:t>o</a:t>
            </a:r>
            <a:endParaRPr lang="cs-CZ" sz="1600" b="1" i="1" baseline="-25000" dirty="0"/>
          </a:p>
        </p:txBody>
      </p:sp>
      <p:sp>
        <p:nvSpPr>
          <p:cNvPr id="49" name="Obousměrná vodorovná šipka 48"/>
          <p:cNvSpPr/>
          <p:nvPr/>
        </p:nvSpPr>
        <p:spPr>
          <a:xfrm rot="6232391">
            <a:off x="455471" y="2761579"/>
            <a:ext cx="2377972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940152" y="1891374"/>
                <a:ext cx="1361976" cy="6182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891374"/>
                <a:ext cx="1361976" cy="61824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ovéPole 42"/>
          <p:cNvSpPr txBox="1"/>
          <p:nvPr/>
        </p:nvSpPr>
        <p:spPr>
          <a:xfrm rot="2470850">
            <a:off x="2836667" y="1122845"/>
            <a:ext cx="11641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Q </a:t>
            </a:r>
            <a:r>
              <a:rPr lang="cs-CZ" sz="1600" i="1" dirty="0" smtClean="0"/>
              <a:t>- Průtok</a:t>
            </a:r>
            <a:endParaRPr lang="cs-CZ" sz="1600" b="1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ovéPole 49"/>
              <p:cNvSpPr txBox="1"/>
              <p:nvPr/>
            </p:nvSpPr>
            <p:spPr>
              <a:xfrm>
                <a:off x="5923867" y="2972946"/>
                <a:ext cx="12295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𝑅𝑄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0" name="TextovéPol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867" y="2972946"/>
                <a:ext cx="1229567" cy="36933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ovéPole 50"/>
              <p:cNvSpPr txBox="1"/>
              <p:nvPr/>
            </p:nvSpPr>
            <p:spPr>
              <a:xfrm>
                <a:off x="3036637" y="4708089"/>
                <a:ext cx="1768882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1" name="TextovéPol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637" y="4708089"/>
                <a:ext cx="1768882" cy="81887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ovéPole 52"/>
          <p:cNvSpPr txBox="1"/>
          <p:nvPr/>
        </p:nvSpPr>
        <p:spPr>
          <a:xfrm>
            <a:off x="3779912" y="3570496"/>
            <a:ext cx="5850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P</a:t>
            </a:r>
            <a:r>
              <a:rPr lang="cs-CZ" sz="1600" b="1" i="1" baseline="-25000" dirty="0"/>
              <a:t>A</a:t>
            </a:r>
          </a:p>
        </p:txBody>
      </p:sp>
      <p:sp>
        <p:nvSpPr>
          <p:cNvPr id="36" name="Obousměrná vodorovná šipka 35"/>
          <p:cNvSpPr/>
          <p:nvPr/>
        </p:nvSpPr>
        <p:spPr>
          <a:xfrm rot="5249653">
            <a:off x="3469517" y="3619300"/>
            <a:ext cx="577810" cy="306042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ovéPole 53"/>
              <p:cNvSpPr txBox="1"/>
              <p:nvPr/>
            </p:nvSpPr>
            <p:spPr>
              <a:xfrm>
                <a:off x="5888958" y="3549010"/>
                <a:ext cx="25515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4" name="TextovéPol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958" y="3549010"/>
                <a:ext cx="2551531" cy="36933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Pole 54"/>
              <p:cNvSpPr txBox="1"/>
              <p:nvPr/>
            </p:nvSpPr>
            <p:spPr>
              <a:xfrm>
                <a:off x="2051720" y="3668620"/>
                <a:ext cx="7200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5" name="TextovéPol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668620"/>
                <a:ext cx="720080" cy="36933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bousměrná vodorovná šipka 47"/>
          <p:cNvSpPr/>
          <p:nvPr/>
        </p:nvSpPr>
        <p:spPr>
          <a:xfrm rot="10800000">
            <a:off x="1511094" y="3958387"/>
            <a:ext cx="1692754" cy="19868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ovéPole 55"/>
              <p:cNvSpPr txBox="1"/>
              <p:nvPr/>
            </p:nvSpPr>
            <p:spPr>
              <a:xfrm>
                <a:off x="5888957" y="3909050"/>
                <a:ext cx="25515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6" name="TextovéPol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957" y="3909050"/>
                <a:ext cx="2551531" cy="369332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ovéPole 57"/>
              <p:cNvSpPr txBox="1"/>
              <p:nvPr/>
            </p:nvSpPr>
            <p:spPr>
              <a:xfrm>
                <a:off x="5467092" y="5301208"/>
                <a:ext cx="3497396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8" name="TextovéPol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092" y="5301208"/>
                <a:ext cx="3497396" cy="818879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ovéPole 56"/>
              <p:cNvSpPr txBox="1"/>
              <p:nvPr/>
            </p:nvSpPr>
            <p:spPr>
              <a:xfrm>
                <a:off x="5868144" y="4602339"/>
                <a:ext cx="3096344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𝑅𝑄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7" name="TextovéPol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4602339"/>
                <a:ext cx="3096344" cy="818879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ovéPole 58"/>
              <p:cNvSpPr txBox="1"/>
              <p:nvPr/>
            </p:nvSpPr>
            <p:spPr>
              <a:xfrm>
                <a:off x="5467092" y="4612124"/>
                <a:ext cx="3497396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𝑑𝑄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𝑅𝑄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9" name="TextovéPol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092" y="4612124"/>
                <a:ext cx="3497396" cy="818879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 dolů 8"/>
          <p:cNvSpPr/>
          <p:nvPr/>
        </p:nvSpPr>
        <p:spPr>
          <a:xfrm>
            <a:off x="7053188" y="4278383"/>
            <a:ext cx="471140" cy="3507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ovéPole 59"/>
              <p:cNvSpPr txBox="1"/>
              <p:nvPr/>
            </p:nvSpPr>
            <p:spPr>
              <a:xfrm>
                <a:off x="5467092" y="5292264"/>
                <a:ext cx="3497396" cy="8188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i="1">
                              <a:latin typeface="Cambria Math"/>
                            </a:rPr>
                            <m:t>𝑄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  <m:r>
                            <a:rPr lang="cs-CZ" i="1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0" name="TextovéPol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092" y="5292264"/>
                <a:ext cx="3497396" cy="818879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ovéPole 60"/>
              <p:cNvSpPr txBox="1"/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1" name="TextovéPol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ovéPole 63"/>
          <p:cNvSpPr txBox="1"/>
          <p:nvPr/>
        </p:nvSpPr>
        <p:spPr>
          <a:xfrm rot="2375866">
            <a:off x="2892075" y="1375124"/>
            <a:ext cx="58501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i="1" dirty="0" err="1" smtClean="0"/>
              <a:t>P</a:t>
            </a:r>
            <a:r>
              <a:rPr lang="cs-CZ" sz="1600" b="1" i="1" baseline="-25000" dirty="0" err="1" smtClean="0"/>
              <a:t>ao</a:t>
            </a:r>
            <a:endParaRPr lang="cs-CZ" sz="1600" b="1" i="1" baseline="-25000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790418" y="3581002"/>
            <a:ext cx="58501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i="1" dirty="0" smtClean="0"/>
              <a:t>P</a:t>
            </a:r>
            <a:r>
              <a:rPr lang="cs-CZ" sz="1600" b="1" i="1" baseline="-25000" dirty="0"/>
              <a:t>A</a:t>
            </a:r>
          </a:p>
        </p:txBody>
      </p:sp>
      <p:sp>
        <p:nvSpPr>
          <p:cNvPr id="14" name="Šipka doprava 13"/>
          <p:cNvSpPr/>
          <p:nvPr/>
        </p:nvSpPr>
        <p:spPr>
          <a:xfrm rot="18759290">
            <a:off x="2408436" y="1772816"/>
            <a:ext cx="832571" cy="44869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Vstup</a:t>
            </a:r>
            <a:endParaRPr lang="cs-CZ" dirty="0"/>
          </a:p>
        </p:txBody>
      </p:sp>
      <p:sp>
        <p:nvSpPr>
          <p:cNvPr id="16" name="Šipka doprava 15"/>
          <p:cNvSpPr/>
          <p:nvPr/>
        </p:nvSpPr>
        <p:spPr>
          <a:xfrm>
            <a:off x="4380686" y="3486348"/>
            <a:ext cx="1008112" cy="55160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Výstup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ovéPole 65"/>
              <p:cNvSpPr txBox="1"/>
              <p:nvPr/>
            </p:nvSpPr>
            <p:spPr>
              <a:xfrm>
                <a:off x="16615" y="6165304"/>
                <a:ext cx="1825444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ovéPol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5" y="6165304"/>
                <a:ext cx="1825444" cy="676660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Šipka doprava 10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  <a:r>
              <a:rPr lang="cs-CZ" dirty="0" smtClean="0"/>
              <a:t>řenos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Šipka dolů 61"/>
          <p:cNvSpPr/>
          <p:nvPr/>
        </p:nvSpPr>
        <p:spPr>
          <a:xfrm>
            <a:off x="5901060" y="5949280"/>
            <a:ext cx="471140" cy="3507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7" name="Obrázek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92300"/>
            <a:ext cx="761937" cy="173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6" grpId="0" animBg="1"/>
      <p:bldP spid="56" grpId="1" animBg="1"/>
      <p:bldP spid="58" grpId="0" animBg="1"/>
      <p:bldP spid="57" grpId="0" animBg="1"/>
      <p:bldP spid="59" grpId="0" animBg="1"/>
      <p:bldP spid="59" grpId="1" animBg="1"/>
      <p:bldP spid="9" grpId="0" animBg="1"/>
      <p:bldP spid="60" grpId="0" animBg="1"/>
      <p:bldP spid="60" grpId="1" animBg="1"/>
      <p:bldP spid="61" grpId="0" animBg="1"/>
      <p:bldP spid="64" grpId="0" animBg="1"/>
      <p:bldP spid="65" grpId="0" animBg="1"/>
      <p:bldP spid="16" grpId="0" animBg="1"/>
      <p:bldP spid="66" grpId="0" animBg="1"/>
      <p:bldP spid="11" grpId="0" animBg="1"/>
      <p:bldP spid="63" grpId="0" animBg="1"/>
      <p:bldP spid="6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ovéPole 65"/>
              <p:cNvSpPr txBox="1"/>
              <p:nvPr/>
            </p:nvSpPr>
            <p:spPr>
              <a:xfrm>
                <a:off x="16615" y="6165304"/>
                <a:ext cx="1825444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ovéPole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5" y="6165304"/>
                <a:ext cx="1825444" cy="67666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ovéPole 62"/>
              <p:cNvSpPr txBox="1"/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3" name="TextovéPole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6165304"/>
                <a:ext cx="3497396" cy="64812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Nadpis 1"/>
          <p:cNvSpPr txBox="1">
            <a:spLocks/>
          </p:cNvSpPr>
          <p:nvPr/>
        </p:nvSpPr>
        <p:spPr>
          <a:xfrm>
            <a:off x="467544" y="-3154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/>
              <a:t>Nejjednodušší model mechaniky dýchání</a:t>
            </a:r>
            <a:endParaRPr lang="cs-CZ" sz="3600" dirty="0"/>
          </a:p>
        </p:txBody>
      </p:sp>
      <p:sp>
        <p:nvSpPr>
          <p:cNvPr id="6" name="Šipka doprava 5"/>
          <p:cNvSpPr/>
          <p:nvPr/>
        </p:nvSpPr>
        <p:spPr>
          <a:xfrm flipH="1">
            <a:off x="1907704" y="6310470"/>
            <a:ext cx="1352044" cy="53149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přenos</a:t>
            </a:r>
            <a:endParaRPr lang="cs-CZ" dirty="0"/>
          </a:p>
        </p:txBody>
      </p:sp>
      <p:sp>
        <p:nvSpPr>
          <p:cNvPr id="3" name="Šipka doprava 2"/>
          <p:cNvSpPr/>
          <p:nvPr/>
        </p:nvSpPr>
        <p:spPr>
          <a:xfrm>
            <a:off x="1691680" y="2837257"/>
            <a:ext cx="1368152" cy="82344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</a:t>
            </a:r>
            <a:r>
              <a:rPr lang="cs-CZ" baseline="-25000" dirty="0" err="1" smtClean="0"/>
              <a:t>ao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059832" y="2708920"/>
            <a:ext cx="1224136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4283968" y="2857582"/>
            <a:ext cx="1368152" cy="82344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</a:t>
            </a:r>
            <a:r>
              <a:rPr lang="cs-CZ" baseline="-25000" dirty="0"/>
              <a:t>A</a:t>
            </a:r>
            <a:endParaRPr lang="cs-CZ" dirty="0"/>
          </a:p>
        </p:txBody>
      </p:sp>
      <p:pic>
        <p:nvPicPr>
          <p:cNvPr id="1026" name="Picture 2" descr="C:\Users\Jirka\AppData\Local\Microsoft\Windows\Temporary Internet Files\Content.IE5\S85FSFA8\MC90028710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14" y="2809727"/>
            <a:ext cx="724463" cy="8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14098" r="15046" b="35163"/>
          <a:stretch/>
        </p:blipFill>
        <p:spPr bwMode="auto">
          <a:xfrm>
            <a:off x="-1" y="0"/>
            <a:ext cx="913028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442938" y="4709569"/>
                <a:ext cx="3497396" cy="6481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938" y="4709569"/>
                <a:ext cx="3497396" cy="6481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707904" y="4365104"/>
            <a:ext cx="3759442" cy="13234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Stop">
              <a:avLst/>
            </a:prstTxWarp>
            <a:spAutoFit/>
            <a:scene3d>
              <a:camera prst="isometricRightUp"/>
              <a:lightRig rig="sunset" dir="t"/>
            </a:scene3d>
            <a:sp3d prstMaterial="dkEdge"/>
          </a:bodyPr>
          <a:lstStyle/>
          <a:p>
            <a:pPr algn="ctr"/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LTI</a:t>
            </a:r>
            <a:endParaRPr lang="cs-CZ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 rot="20682582">
            <a:off x="144523" y="2276051"/>
            <a:ext cx="8855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cs-CZ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Linear</a:t>
            </a:r>
            <a:r>
              <a:rPr lang="cs-CZ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time</a:t>
            </a:r>
            <a:r>
              <a:rPr lang="cs-CZ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indiferent </a:t>
            </a:r>
            <a:r>
              <a:rPr lang="cs-CZ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systems</a:t>
            </a:r>
            <a:endParaRPr lang="cs-CZ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Systémová analýza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884"/>
          <a:stretch>
            <a:fillRect/>
          </a:stretch>
        </p:blipFill>
        <p:spPr bwMode="auto">
          <a:xfrm>
            <a:off x="0" y="17710"/>
            <a:ext cx="9144000" cy="451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442938" y="4709569"/>
                <a:ext cx="3497396" cy="6481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𝑎𝑜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𝐿𝐶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𝑅𝐶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938" y="4709569"/>
                <a:ext cx="3497396" cy="6481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Skupina 16"/>
          <p:cNvGrpSpPr/>
          <p:nvPr/>
        </p:nvGrpSpPr>
        <p:grpSpPr>
          <a:xfrm>
            <a:off x="1907704" y="4372958"/>
            <a:ext cx="3342474" cy="1873071"/>
            <a:chOff x="1907704" y="4372958"/>
            <a:chExt cx="3342474" cy="18730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5049827"/>
              <a:ext cx="3342474" cy="1196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Šipka dolů 10"/>
            <p:cNvSpPr/>
            <p:nvPr/>
          </p:nvSpPr>
          <p:spPr>
            <a:xfrm>
              <a:off x="4392761" y="4372958"/>
              <a:ext cx="305780" cy="649344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Obdélník 11"/>
          <p:cNvSpPr/>
          <p:nvPr/>
        </p:nvSpPr>
        <p:spPr>
          <a:xfrm>
            <a:off x="5623799" y="5647928"/>
            <a:ext cx="15916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Parameters</a:t>
            </a:r>
            <a:r>
              <a:rPr lang="cs-CZ" dirty="0" smtClean="0"/>
              <a:t>:</a:t>
            </a:r>
          </a:p>
          <a:p>
            <a:r>
              <a:rPr lang="cs-CZ" dirty="0" smtClean="0"/>
              <a:t>  a: {L*C,R*C,1}</a:t>
            </a:r>
          </a:p>
          <a:p>
            <a:r>
              <a:rPr lang="cs-CZ" dirty="0" smtClean="0"/>
              <a:t>  b: {1</a:t>
            </a:r>
            <a:r>
              <a:rPr lang="cs-CZ" dirty="0"/>
              <a:t>}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229422" y="2200372"/>
            <a:ext cx="2483751" cy="1479965"/>
            <a:chOff x="6229422" y="2200372"/>
            <a:chExt cx="2483751" cy="1479965"/>
          </a:xfrm>
        </p:grpSpPr>
        <p:sp>
          <p:nvSpPr>
            <p:cNvPr id="13" name="TextovéPole 12"/>
            <p:cNvSpPr txBox="1"/>
            <p:nvPr/>
          </p:nvSpPr>
          <p:spPr>
            <a:xfrm>
              <a:off x="7092280" y="3140968"/>
              <a:ext cx="1620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Stejné výsledky</a:t>
              </a:r>
              <a:endParaRPr lang="cs-CZ" dirty="0"/>
            </a:p>
          </p:txBody>
        </p:sp>
        <p:sp>
          <p:nvSpPr>
            <p:cNvPr id="14" name="Šipka doprava 13"/>
            <p:cNvSpPr/>
            <p:nvPr/>
          </p:nvSpPr>
          <p:spPr>
            <a:xfrm rot="6951422">
              <a:off x="7675125" y="2602803"/>
              <a:ext cx="1020886" cy="21602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rot="20663452">
              <a:off x="6229422" y="3464313"/>
              <a:ext cx="1020886" cy="21602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55477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4664"/>
            <a:ext cx="9144000" cy="546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84"/>
          <a:stretch>
            <a:fillRect/>
          </a:stretch>
        </p:blipFill>
        <p:spPr bwMode="auto">
          <a:xfrm>
            <a:off x="47708" y="0"/>
            <a:ext cx="417543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nice se šipkou 5"/>
          <p:cNvCxnSpPr/>
          <p:nvPr/>
        </p:nvCxnSpPr>
        <p:spPr>
          <a:xfrm>
            <a:off x="2843808" y="1700808"/>
            <a:ext cx="216024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3131840" y="1030424"/>
            <a:ext cx="720080" cy="1390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323528" y="2492896"/>
            <a:ext cx="216024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323528" y="2780928"/>
            <a:ext cx="208823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412699" y="2046146"/>
            <a:ext cx="16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Stejné výsledky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4427984" y="353764"/>
                <a:ext cx="4428492" cy="67666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𝐻</m:t>
                      </m:r>
                      <m:d>
                        <m:d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d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ý</m:t>
                          </m:r>
                          <m:r>
                            <a:rPr lang="cs-CZ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𝑠𝑡𝑢𝑝</m:t>
                          </m:r>
                        </m:num>
                        <m:den>
                          <m:r>
                            <a:rPr lang="cs-CZ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𝑉𝑠𝑡𝑢𝑝</m:t>
                          </m:r>
                        </m:den>
                      </m:f>
                      <m:r>
                        <a:rPr lang="cs-CZ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𝑎𝑜</m:t>
                              </m:r>
                            </m:sub>
                          </m:sSub>
                          <m:d>
                            <m:d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cs-CZ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𝐿𝐶</m:t>
                          </m:r>
                          <m:sSup>
                            <m:sSupPr>
                              <m:ctrlP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cs-CZ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𝑅𝐶𝑠</m:t>
                          </m:r>
                          <m:r>
                            <a:rPr lang="cs-CZ" b="0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53764"/>
                <a:ext cx="4428492" cy="6766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30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3" y="2060848"/>
            <a:ext cx="914400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411760" y="40161"/>
            <a:ext cx="3713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Budící vstup  - 1 Hz</a:t>
            </a:r>
            <a:endParaRPr lang="cs-CZ" sz="3600" dirty="0"/>
          </a:p>
        </p:txBody>
      </p:sp>
      <p:sp>
        <p:nvSpPr>
          <p:cNvPr id="7" name="Obdélníkový popisek 6"/>
          <p:cNvSpPr/>
          <p:nvPr/>
        </p:nvSpPr>
        <p:spPr>
          <a:xfrm>
            <a:off x="539552" y="806061"/>
            <a:ext cx="1080120" cy="360040"/>
          </a:xfrm>
          <a:prstGeom prst="wedgeRectCallout">
            <a:avLst>
              <a:gd name="adj1" fmla="val 73119"/>
              <a:gd name="adj2" fmla="val 5687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Pao</a:t>
            </a:r>
            <a:endParaRPr lang="cs-CZ" dirty="0"/>
          </a:p>
        </p:txBody>
      </p:sp>
      <p:sp>
        <p:nvSpPr>
          <p:cNvPr id="11" name="Obdélníkový popisek 10"/>
          <p:cNvSpPr/>
          <p:nvPr/>
        </p:nvSpPr>
        <p:spPr>
          <a:xfrm>
            <a:off x="1742510" y="806061"/>
            <a:ext cx="1080120" cy="360040"/>
          </a:xfrm>
          <a:prstGeom prst="wedgeRectCallout">
            <a:avLst>
              <a:gd name="adj1" fmla="val 99777"/>
              <a:gd name="adj2" fmla="val 57995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9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6545"/>
            <a:ext cx="9144000" cy="48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11760" y="40161"/>
            <a:ext cx="3713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Budící vstup  - 3 Hz</a:t>
            </a:r>
            <a:endParaRPr lang="cs-CZ" sz="3600" dirty="0"/>
          </a:p>
        </p:txBody>
      </p:sp>
      <p:sp>
        <p:nvSpPr>
          <p:cNvPr id="5" name="Obdélníkový popisek 4"/>
          <p:cNvSpPr/>
          <p:nvPr/>
        </p:nvSpPr>
        <p:spPr>
          <a:xfrm>
            <a:off x="539552" y="806061"/>
            <a:ext cx="1080120" cy="360040"/>
          </a:xfrm>
          <a:prstGeom prst="wedgeRectCallout">
            <a:avLst>
              <a:gd name="adj1" fmla="val 217159"/>
              <a:gd name="adj2" fmla="val 72675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Pao</a:t>
            </a:r>
            <a:endParaRPr lang="cs-CZ" dirty="0"/>
          </a:p>
        </p:txBody>
      </p:sp>
      <p:sp>
        <p:nvSpPr>
          <p:cNvPr id="6" name="Obdélníkový popisek 5"/>
          <p:cNvSpPr/>
          <p:nvPr/>
        </p:nvSpPr>
        <p:spPr>
          <a:xfrm>
            <a:off x="1742510" y="806061"/>
            <a:ext cx="1080120" cy="360040"/>
          </a:xfrm>
          <a:prstGeom prst="wedgeRectCallout">
            <a:avLst>
              <a:gd name="adj1" fmla="val 160735"/>
              <a:gd name="adj2" fmla="val 5153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" y="1989348"/>
            <a:ext cx="9138737" cy="48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11760" y="40161"/>
            <a:ext cx="3713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Budící vstup  - 8 Hz</a:t>
            </a:r>
            <a:endParaRPr lang="cs-CZ" sz="3600" dirty="0"/>
          </a:p>
        </p:txBody>
      </p:sp>
      <p:sp>
        <p:nvSpPr>
          <p:cNvPr id="5" name="Obdélníkový popisek 4"/>
          <p:cNvSpPr/>
          <p:nvPr/>
        </p:nvSpPr>
        <p:spPr>
          <a:xfrm>
            <a:off x="539552" y="806061"/>
            <a:ext cx="1080120" cy="360040"/>
          </a:xfrm>
          <a:prstGeom prst="wedgeRectCallout">
            <a:avLst>
              <a:gd name="adj1" fmla="val 138072"/>
              <a:gd name="adj2" fmla="val 60495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Pao</a:t>
            </a:r>
            <a:endParaRPr lang="cs-CZ" dirty="0"/>
          </a:p>
        </p:txBody>
      </p:sp>
      <p:sp>
        <p:nvSpPr>
          <p:cNvPr id="6" name="Obdélníkový popisek 5"/>
          <p:cNvSpPr/>
          <p:nvPr/>
        </p:nvSpPr>
        <p:spPr>
          <a:xfrm>
            <a:off x="1742510" y="806061"/>
            <a:ext cx="1080120" cy="360040"/>
          </a:xfrm>
          <a:prstGeom prst="wedgeRectCallout">
            <a:avLst>
              <a:gd name="adj1" fmla="val 79419"/>
              <a:gd name="adj2" fmla="val 6690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3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52" y="-99392"/>
            <a:ext cx="9164496" cy="67212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11760" y="6516052"/>
            <a:ext cx="468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Viz </a:t>
            </a:r>
            <a:r>
              <a:rPr lang="cs-CZ" dirty="0" smtClean="0">
                <a:hlinkClick r:id="rId3"/>
              </a:rPr>
              <a:t>http://physiome.cz/atlas/sim/RegulaceSys/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2771800" y="210221"/>
                <a:ext cx="23571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210221"/>
                <a:ext cx="235712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987824" y="692696"/>
                <a:ext cx="1474571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acc>
                  </m:oMath>
                </a14:m>
                <a:r>
                  <a:rPr lang="cs-CZ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p>
                      <m:sSup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692696"/>
                <a:ext cx="1474571" cy="288477"/>
              </a:xfrm>
              <a:prstGeom prst="rect">
                <a:avLst/>
              </a:prstGeom>
              <a:blipFill rotWithShape="0">
                <a:blip r:embed="rId3"/>
                <a:stretch>
                  <a:fillRect l="-5372" t="-23404" r="-3719" b="-489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395536" y="230603"/>
                <a:ext cx="16389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30603"/>
                <a:ext cx="163897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Šipka doprava 8"/>
          <p:cNvSpPr/>
          <p:nvPr/>
        </p:nvSpPr>
        <p:spPr>
          <a:xfrm>
            <a:off x="2267744" y="332656"/>
            <a:ext cx="360040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2267744" y="763643"/>
            <a:ext cx="360040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529802" y="692695"/>
                <a:ext cx="1080489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cs-CZ" dirty="0" smtClean="0"/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cs-CZ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02" y="692695"/>
                <a:ext cx="1080489" cy="285912"/>
              </a:xfrm>
              <a:prstGeom prst="rect">
                <a:avLst/>
              </a:prstGeom>
              <a:blipFill rotWithShape="0">
                <a:blip r:embed="rId5"/>
                <a:stretch>
                  <a:fillRect l="-7910" t="-23404" r="-3955" b="-489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611560" y="1329006"/>
                <a:ext cx="1014120" cy="456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cs-CZ" dirty="0" smtClean="0"/>
                  <a:t>=F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329006"/>
                <a:ext cx="1014120" cy="456663"/>
              </a:xfrm>
              <a:prstGeom prst="rect">
                <a:avLst/>
              </a:prstGeom>
              <a:blipFill rotWithShape="0">
                <a:blip r:embed="rId6"/>
                <a:stretch>
                  <a:fillRect l="-5389" b="-10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884562" y="1988840"/>
                <a:ext cx="201526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62" y="1988840"/>
                <a:ext cx="2015266" cy="276999"/>
              </a:xfrm>
              <a:prstGeom prst="rect">
                <a:avLst/>
              </a:prstGeom>
              <a:blipFill rotWithShape="0">
                <a:blip r:embed="rId7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422754" y="3075517"/>
                <a:ext cx="335797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54" y="3075517"/>
                <a:ext cx="3357971" cy="285912"/>
              </a:xfrm>
              <a:prstGeom prst="rect">
                <a:avLst/>
              </a:prstGeom>
              <a:blipFill rotWithShape="0">
                <a:blip r:embed="rId8"/>
                <a:stretch>
                  <a:fillRect l="-1089" t="-8696" b="-369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331885" y="2389102"/>
                <a:ext cx="847733" cy="278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85" y="2389102"/>
                <a:ext cx="847733" cy="278410"/>
              </a:xfrm>
              <a:prstGeom prst="rect">
                <a:avLst/>
              </a:prstGeom>
              <a:blipFill rotWithShape="0">
                <a:blip r:embed="rId9"/>
                <a:stretch>
                  <a:fillRect l="-5714" r="-9286" b="-3478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1408024" y="2403481"/>
                <a:ext cx="1013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24" y="2403481"/>
                <a:ext cx="1013162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7831" t="-4348" b="-32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/>
              <p:cNvSpPr txBox="1"/>
              <p:nvPr/>
            </p:nvSpPr>
            <p:spPr>
              <a:xfrm>
                <a:off x="2672255" y="2403480"/>
                <a:ext cx="7132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0" name="TextovéPol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255" y="2403480"/>
                <a:ext cx="71320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838" t="-4348" b="-32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Přímá spojnice se šipkou 21"/>
          <p:cNvCxnSpPr/>
          <p:nvPr/>
        </p:nvCxnSpPr>
        <p:spPr>
          <a:xfrm flipV="1">
            <a:off x="884562" y="2262364"/>
            <a:ext cx="447078" cy="157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stCxn id="19" idx="0"/>
            <a:endCxn id="14" idx="2"/>
          </p:cNvCxnSpPr>
          <p:nvPr/>
        </p:nvCxnSpPr>
        <p:spPr>
          <a:xfrm flipH="1" flipV="1">
            <a:off x="1892195" y="2265839"/>
            <a:ext cx="22410" cy="137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 flipV="1">
            <a:off x="2627784" y="2262364"/>
            <a:ext cx="144016" cy="78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733341" y="2731586"/>
            <a:ext cx="0" cy="270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345419" y="3641358"/>
                <a:ext cx="2950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𝑇𝑗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19" y="3641358"/>
                <a:ext cx="2950808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719" t="-28261" b="-5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ovéPole 29"/>
              <p:cNvSpPr txBox="1"/>
              <p:nvPr/>
            </p:nvSpPr>
            <p:spPr>
              <a:xfrm>
                <a:off x="312051" y="4171107"/>
                <a:ext cx="26720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𝑇𝑗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  <m:acc>
                          <m:accPr>
                            <m:chr m:val="̅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cs-CZ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0" name="TextovéPol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51" y="4171107"/>
                <a:ext cx="2672078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4100" t="-28261" b="-5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/>
              <p:cNvSpPr txBox="1"/>
              <p:nvPr/>
            </p:nvSpPr>
            <p:spPr>
              <a:xfrm>
                <a:off x="331885" y="4852190"/>
                <a:ext cx="3610150" cy="456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 smtClean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1" name="TextovéPol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85" y="4852190"/>
                <a:ext cx="3610150" cy="456663"/>
              </a:xfrm>
              <a:prstGeom prst="rect">
                <a:avLst/>
              </a:prstGeom>
              <a:blipFill rotWithShape="0">
                <a:blip r:embed="rId14"/>
                <a:stretch>
                  <a:fillRect l="-3879" b="-16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0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4" grpId="0"/>
      <p:bldP spid="15" grpId="0"/>
      <p:bldP spid="18" grpId="0"/>
      <p:bldP spid="19" grpId="0"/>
      <p:bldP spid="20" grpId="0"/>
      <p:bldP spid="29" grpId="0"/>
      <p:bldP spid="30" grpId="0"/>
      <p:bldP spid="3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611560" y="1700808"/>
                <a:ext cx="3130754" cy="2807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700808"/>
                <a:ext cx="3130754" cy="280718"/>
              </a:xfrm>
              <a:prstGeom prst="rect">
                <a:avLst/>
              </a:prstGeom>
              <a:blipFill rotWithShape="0">
                <a:blip r:embed="rId2"/>
                <a:stretch>
                  <a:fillRect t="-2174" b="-195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971600" y="980728"/>
                <a:ext cx="3610150" cy="456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 smtClean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980728"/>
                <a:ext cx="3610150" cy="456663"/>
              </a:xfrm>
              <a:prstGeom prst="rect">
                <a:avLst/>
              </a:prstGeom>
              <a:blipFill rotWithShape="0">
                <a:blip r:embed="rId3"/>
                <a:stretch>
                  <a:fillRect l="-3879" b="-16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61409" y="446950"/>
                <a:ext cx="201526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09" y="446950"/>
                <a:ext cx="2015266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2174" b="-152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71600" y="2348880"/>
                <a:ext cx="3610150" cy="471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 smtClean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s-CZ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348880"/>
                <a:ext cx="3610150" cy="471668"/>
              </a:xfrm>
              <a:prstGeom prst="rect">
                <a:avLst/>
              </a:prstGeom>
              <a:blipFill rotWithShape="0">
                <a:blip r:embed="rId5"/>
                <a:stretch>
                  <a:fillRect l="-3879" t="-1282" b="-115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1187624" y="3187902"/>
                <a:ext cx="721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87902"/>
                <a:ext cx="721544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017" t="-2222" r="-4237" b="-3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1043608" y="3710739"/>
                <a:ext cx="3610150" cy="471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s-CZ" dirty="0" smtClean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710739"/>
                <a:ext cx="3610150" cy="471668"/>
              </a:xfrm>
              <a:prstGeom prst="rect">
                <a:avLst/>
              </a:prstGeom>
              <a:blipFill rotWithShape="0">
                <a:blip r:embed="rId7"/>
                <a:stretch>
                  <a:fillRect l="-3885" t="-1299" b="-1168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9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91680" y="129364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293640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3346270" y="1282697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270" y="1282697"/>
                <a:ext cx="792088" cy="7200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se šipkou 7"/>
          <p:cNvCxnSpPr/>
          <p:nvPr/>
        </p:nvCxnSpPr>
        <p:spPr>
          <a:xfrm>
            <a:off x="827584" y="164273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2483768" y="164273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139952" y="1642737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2619132" y="127340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132" y="1273405"/>
                <a:ext cx="4660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4338955" y="1273405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955" y="1273405"/>
                <a:ext cx="46608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délník 15"/>
              <p:cNvSpPr/>
              <p:nvPr/>
            </p:nvSpPr>
            <p:spPr>
              <a:xfrm>
                <a:off x="991748" y="1268760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Obdélní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48" y="1268760"/>
                <a:ext cx="460767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337716" y="2140832"/>
                <a:ext cx="3610150" cy="611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cs-CZ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16" y="2140832"/>
                <a:ext cx="3610150" cy="61164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délník 17"/>
              <p:cNvSpPr/>
              <p:nvPr/>
            </p:nvSpPr>
            <p:spPr>
              <a:xfrm>
                <a:off x="3410558" y="2910023"/>
                <a:ext cx="283737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18" name="Obdélní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58" y="2910023"/>
                <a:ext cx="2837377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délník 18"/>
              <p:cNvSpPr/>
              <p:nvPr/>
            </p:nvSpPr>
            <p:spPr>
              <a:xfrm>
                <a:off x="991748" y="2917302"/>
                <a:ext cx="2312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19" name="Obdélník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748" y="2917302"/>
                <a:ext cx="2312236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/>
              <p:cNvSpPr txBox="1"/>
              <p:nvPr/>
            </p:nvSpPr>
            <p:spPr>
              <a:xfrm>
                <a:off x="2043491" y="2158865"/>
                <a:ext cx="3610150" cy="611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cs-CZ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0" name="TextovéPol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491" y="2158865"/>
                <a:ext cx="3610150" cy="61164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834950" y="368430"/>
                <a:ext cx="3610150" cy="611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cs-CZ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cs-CZ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50" y="368430"/>
                <a:ext cx="3610150" cy="6116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délník 21"/>
              <p:cNvSpPr/>
              <p:nvPr/>
            </p:nvSpPr>
            <p:spPr>
              <a:xfrm>
                <a:off x="3303984" y="3645024"/>
                <a:ext cx="28920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22" name="Obdélní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984" y="3645024"/>
                <a:ext cx="2892010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délník 22"/>
              <p:cNvSpPr/>
              <p:nvPr/>
            </p:nvSpPr>
            <p:spPr>
              <a:xfrm>
                <a:off x="3359039" y="4380025"/>
                <a:ext cx="28920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cs-CZ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dirty="0"/>
                  <a:t> </a:t>
                </a:r>
              </a:p>
            </p:txBody>
          </p:sp>
        </mc:Choice>
        <mc:Fallback xmlns="">
          <p:sp>
            <p:nvSpPr>
              <p:cNvPr id="23" name="Obdélník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39" y="4380025"/>
                <a:ext cx="2892010" cy="369332"/>
              </a:xfrm>
              <a:prstGeom prst="rect">
                <a:avLst/>
              </a:prstGeom>
              <a:blipFill rotWithShape="0"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ovéPole 23"/>
              <p:cNvSpPr txBox="1"/>
              <p:nvPr/>
            </p:nvSpPr>
            <p:spPr>
              <a:xfrm>
                <a:off x="2195735" y="5115390"/>
                <a:ext cx="4752528" cy="4561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cs-CZ" dirty="0"/>
                          <m:t> </m:t>
                        </m:r>
                        <m:sSub>
                          <m:sSub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cs-CZ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cs-CZ" dirty="0"/>
                          <m:t> </m:t>
                        </m:r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m:rPr>
                        <m:nor/>
                      </m:rPr>
                      <a:rPr lang="cs-CZ" b="0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cs-CZ" b="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cs-CZ" dirty="0"/>
                      <m:t> 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24" name="TextovéPol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5" y="5115390"/>
                <a:ext cx="4752528" cy="456151"/>
              </a:xfrm>
              <a:prstGeom prst="rect">
                <a:avLst/>
              </a:prstGeom>
              <a:blipFill rotWithShape="0">
                <a:blip r:embed="rId14"/>
                <a:stretch>
                  <a:fillRect l="-1667" b="-17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6947868" y="1301174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868" y="1301174"/>
                <a:ext cx="792088" cy="72008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Přímá spojnice se šipkou 26"/>
          <p:cNvCxnSpPr/>
          <p:nvPr/>
        </p:nvCxnSpPr>
        <p:spPr>
          <a:xfrm>
            <a:off x="6083772" y="165027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7739956" y="165027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7875320" y="1280939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320" y="1280939"/>
                <a:ext cx="466090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247936" y="1276294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36" y="1276294"/>
                <a:ext cx="460767" cy="3693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 animBg="1"/>
      <p:bldP spid="30" grpId="0"/>
      <p:bldP spid="3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1691680" y="1293640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293640"/>
                <a:ext cx="792088" cy="7200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1691680" y="2924944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2924944"/>
                <a:ext cx="792088" cy="7200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Přímá spojnice se šipkou 7"/>
          <p:cNvCxnSpPr/>
          <p:nvPr/>
        </p:nvCxnSpPr>
        <p:spPr>
          <a:xfrm>
            <a:off x="179512" y="2529718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2619132" y="127340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132" y="1273405"/>
                <a:ext cx="4660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délník 15"/>
              <p:cNvSpPr/>
              <p:nvPr/>
            </p:nvSpPr>
            <p:spPr>
              <a:xfrm>
                <a:off x="374183" y="2160386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Obdélní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3" y="2160386"/>
                <a:ext cx="46076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3275856" y="449845"/>
                <a:ext cx="3610150" cy="733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0" i="1" dirty="0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dirty="0" smtClean="0"/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m:rPr>
                        <m:nor/>
                      </m:rPr>
                      <a:rPr lang="cs-CZ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cs-CZ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cs-CZ" dirty="0"/>
                      <m:t> </m:t>
                    </m:r>
                    <m:sSub>
                      <m:sSub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cs-CZ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cs-CZ" dirty="0"/>
              </a:p>
              <a:p>
                <a:r>
                  <a:rPr lang="cs-CZ" dirty="0" smtClean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449845"/>
                <a:ext cx="3610150" cy="733149"/>
              </a:xfrm>
              <a:prstGeom prst="rect">
                <a:avLst/>
              </a:prstGeom>
              <a:blipFill rotWithShape="0">
                <a:blip r:embed="rId6"/>
                <a:stretch>
                  <a:fillRect l="-21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délník 24"/>
              <p:cNvSpPr/>
              <p:nvPr/>
            </p:nvSpPr>
            <p:spPr>
              <a:xfrm>
                <a:off x="6947868" y="2204864"/>
                <a:ext cx="792088" cy="72008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5" name="Obdélní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868" y="2204864"/>
                <a:ext cx="792088" cy="72008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Přímá spojnice se šipkou 26"/>
          <p:cNvCxnSpPr/>
          <p:nvPr/>
        </p:nvCxnSpPr>
        <p:spPr>
          <a:xfrm>
            <a:off x="6083772" y="255396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7739956" y="2553961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délník 29"/>
              <p:cNvSpPr/>
              <p:nvPr/>
            </p:nvSpPr>
            <p:spPr>
              <a:xfrm>
                <a:off x="7875320" y="2184629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0" name="Obdélník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320" y="2184629"/>
                <a:ext cx="46609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247936" y="2179984"/>
                <a:ext cx="4607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36" y="2179984"/>
                <a:ext cx="46076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ál 33"/>
          <p:cNvSpPr/>
          <p:nvPr/>
        </p:nvSpPr>
        <p:spPr>
          <a:xfrm>
            <a:off x="3491880" y="2383052"/>
            <a:ext cx="288032" cy="29333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ravoúhlá spojnice 37"/>
          <p:cNvCxnSpPr>
            <a:stCxn id="2" idx="3"/>
            <a:endCxn id="34" idx="0"/>
          </p:cNvCxnSpPr>
          <p:nvPr/>
        </p:nvCxnSpPr>
        <p:spPr>
          <a:xfrm>
            <a:off x="2483768" y="1653680"/>
            <a:ext cx="1152128" cy="72937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1043608" y="1700808"/>
            <a:ext cx="0" cy="1584176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1043608" y="1700808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>
            <a:off x="1043608" y="3284984"/>
            <a:ext cx="648072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ravoúhlá spojnice 45"/>
          <p:cNvCxnSpPr>
            <a:endCxn id="34" idx="4"/>
          </p:cNvCxnSpPr>
          <p:nvPr/>
        </p:nvCxnSpPr>
        <p:spPr>
          <a:xfrm flipV="1">
            <a:off x="2483768" y="2676385"/>
            <a:ext cx="1152128" cy="60395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Obdélník 47"/>
              <p:cNvSpPr/>
              <p:nvPr/>
            </p:nvSpPr>
            <p:spPr>
              <a:xfrm>
                <a:off x="2665749" y="2793695"/>
                <a:ext cx="4660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8" name="Obdélník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749" y="2793695"/>
                <a:ext cx="46609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ovéPole 48"/>
          <p:cNvSpPr txBox="1"/>
          <p:nvPr/>
        </p:nvSpPr>
        <p:spPr>
          <a:xfrm>
            <a:off x="3334569" y="25556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3347864" y="21235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</a:t>
            </a:r>
            <a:endParaRPr lang="cs-CZ" dirty="0"/>
          </a:p>
        </p:txBody>
      </p:sp>
      <p:cxnSp>
        <p:nvCxnSpPr>
          <p:cNvPr id="51" name="Přímá spojnice se šipkou 50"/>
          <p:cNvCxnSpPr/>
          <p:nvPr/>
        </p:nvCxnSpPr>
        <p:spPr>
          <a:xfrm>
            <a:off x="3779912" y="2555612"/>
            <a:ext cx="864096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bdélník 51"/>
              <p:cNvSpPr/>
              <p:nvPr/>
            </p:nvSpPr>
            <p:spPr>
              <a:xfrm>
                <a:off x="3847880" y="2123564"/>
                <a:ext cx="466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2" name="Obdélník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880" y="2123564"/>
                <a:ext cx="466089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5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Dynamika fyziologických systémů&amp;quot;&quot;/&gt;&lt;property id=&quot;20307&quot; value=&quot;256&quot;/&gt;&lt;/object&gt;&lt;object type=&quot;3&quot; unique_id=&quot;10006&quot;&gt;&lt;property id=&quot;20148&quot; value=&quot;5&quot;/&gt;&lt;property id=&quot;20300&quot; value=&quot;Slide 49&quot;/&gt;&lt;property id=&quot;20307&quot; value=&quot;260&quot;/&gt;&lt;/object&gt;&lt;object type=&quot;3&quot; unique_id=&quot;10007&quot;&gt;&lt;property id=&quot;20148&quot; value=&quot;5&quot;/&gt;&lt;property id=&quot;20300&quot; value=&quot;Slide 50&quot;/&gt;&lt;property id=&quot;20307&quot; value=&quot;261&quot;/&gt;&lt;/object&gt;&lt;object type=&quot;3&quot; unique_id=&quot;10008&quot;&gt;&lt;property id=&quot;20148&quot; value=&quot;5&quot;/&gt;&lt;property id=&quot;20300&quot; value=&quot;Slide 51&quot;/&gt;&lt;property id=&quot;20307&quot; value=&quot;262&quot;/&gt;&lt;/object&gt;&lt;object type=&quot;3&quot; unique_id=&quot;10009&quot;&gt;&lt;property id=&quot;20148&quot; value=&quot;5&quot;/&gt;&lt;property id=&quot;20300&quot; value=&quot;Slide 53&quot;/&gt;&lt;property id=&quot;20307&quot; value=&quot;263&quot;/&gt;&lt;/object&gt;&lt;object type=&quot;3&quot; unique_id=&quot;10010&quot;&gt;&lt;property id=&quot;20148&quot; value=&quot;5&quot;/&gt;&lt;property id=&quot;20300&quot; value=&quot;Slide 54&quot;/&gt;&lt;property id=&quot;20307&quot; value=&quot;264&quot;/&gt;&lt;/object&gt;&lt;object type=&quot;3&quot; unique_id=&quot;10014&quot;&gt;&lt;property id=&quot;20148&quot; value=&quot;5&quot;/&gt;&lt;property id=&quot;20300&quot; value=&quot;Slide 52&quot;/&gt;&lt;property id=&quot;20307&quot; value=&quot;269&quot;/&gt;&lt;/object&gt;&lt;object type=&quot;3&quot; unique_id=&quot;10015&quot;&gt;&lt;property id=&quot;20148&quot; value=&quot;5&quot;/&gt;&lt;property id=&quot;20300&quot; value=&quot;Slide 55&quot;/&gt;&lt;property id=&quot;20307&quot; value=&quot;270&quot;/&gt;&lt;/object&gt;&lt;object type=&quot;3&quot; unique_id=&quot;10016&quot;&gt;&lt;property id=&quot;20148&quot; value=&quot;5&quot;/&gt;&lt;property id=&quot;20300&quot; value=&quot;Slide 58&quot;/&gt;&lt;property id=&quot;20307&quot; value=&quot;273&quot;/&gt;&lt;/object&gt;&lt;object type=&quot;3&quot; unique_id=&quot;10017&quot;&gt;&lt;property id=&quot;20148&quot; value=&quot;5&quot;/&gt;&lt;property id=&quot;20300&quot; value=&quot;Slide 56&quot;/&gt;&lt;property id=&quot;20307&quot; value=&quot;271&quot;/&gt;&lt;/object&gt;&lt;object type=&quot;3&quot; unique_id=&quot;10018&quot;&gt;&lt;property id=&quot;20148&quot; value=&quot;5&quot;/&gt;&lt;property id=&quot;20300&quot; value=&quot;Slide 57&quot;/&gt;&lt;property id=&quot;20307&quot; value=&quot;272&quot;/&gt;&lt;/object&gt;&lt;object type=&quot;3&quot; unique_id=&quot;10019&quot;&gt;&lt;property id=&quot;20148&quot; value=&quot;5&quot;/&gt;&lt;property id=&quot;20300&quot; value=&quot;Slide 59&quot;/&gt;&lt;property id=&quot;20307&quot; value=&quot;274&quot;/&gt;&lt;/object&gt;&lt;object type=&quot;3&quot; unique_id=&quot;10020&quot;&gt;&lt;property id=&quot;20148&quot; value=&quot;5&quot;/&gt;&lt;property id=&quot;20300&quot; value=&quot;Slide 47&quot;/&gt;&lt;property id=&quot;20307&quot; value=&quot;258&quot;/&gt;&lt;/object&gt;&lt;object type=&quot;3&quot; unique_id=&quot;10023&quot;&gt;&lt;property id=&quot;20148&quot; value=&quot;5&quot;/&gt;&lt;property id=&quot;20300&quot; value=&quot;Slide 60&quot;/&gt;&lt;property id=&quot;20307&quot; value=&quot;275&quot;/&gt;&lt;/object&gt;&lt;object type=&quot;3&quot; unique_id=&quot;10292&quot;&gt;&lt;property id=&quot;20148&quot; value=&quot;5&quot;/&gt;&lt;property id=&quot;20300&quot; value=&quot;Slide 65&quot;/&gt;&lt;property id=&quot;20307&quot; value=&quot;278&quot;/&gt;&lt;/object&gt;&lt;object type=&quot;3&quot; unique_id=&quot;11068&quot;&gt;&lt;property id=&quot;20148&quot; value=&quot;5&quot;/&gt;&lt;property id=&quot;20300&quot; value=&quot;Slide 2 - &amp;quot;Kompartment&amp;quot;&quot;/&gt;&lt;property id=&quot;20307&quot; value=&quot;307&quot;/&gt;&lt;/object&gt;&lt;object type=&quot;3&quot; unique_id=&quot;11119&quot;&gt;&lt;property id=&quot;20148&quot; value=&quot;5&quot;/&gt;&lt;property id=&quot;20300&quot; value=&quot;Slide 3&quot;/&gt;&lt;property id=&quot;20307&quot; value=&quot;308&quot;/&gt;&lt;/object&gt;&lt;object type=&quot;3&quot; unique_id=&quot;11120&quot;&gt;&lt;property id=&quot;20148&quot; value=&quot;5&quot;/&gt;&lt;property id=&quot;20300&quot; value=&quot;Slide 4&quot;/&gt;&lt;property id=&quot;20307&quot; value=&quot;338&quot;/&gt;&lt;/object&gt;&lt;object type=&quot;3&quot; unique_id=&quot;11121&quot;&gt;&lt;property id=&quot;20148&quot; value=&quot;5&quot;/&gt;&lt;property id=&quot;20300&quot; value=&quot;Slide 5&quot;/&gt;&lt;property id=&quot;20307&quot; value=&quot;342&quot;/&gt;&lt;/object&gt;&lt;object type=&quot;3&quot; unique_id=&quot;11122&quot;&gt;&lt;property id=&quot;20148&quot; value=&quot;5&quot;/&gt;&lt;property id=&quot;20300&quot; value=&quot;Slide 6&quot;/&gt;&lt;property id=&quot;20307&quot; value=&quot;341&quot;/&gt;&lt;/object&gt;&lt;object type=&quot;3&quot; unique_id=&quot;11123&quot;&gt;&lt;property id=&quot;20148&quot; value=&quot;5&quot;/&gt;&lt;property id=&quot;20300&quot; value=&quot;Slide 7&quot;/&gt;&lt;property id=&quot;20307&quot; value=&quot;345&quot;/&gt;&lt;/object&gt;&lt;object type=&quot;3&quot; unique_id=&quot;11124&quot;&gt;&lt;property id=&quot;20148&quot; value=&quot;5&quot;/&gt;&lt;property id=&quot;20300&quot; value=&quot;Slide 8&quot;/&gt;&lt;property id=&quot;20307&quot; value=&quot;347&quot;/&gt;&lt;/object&gt;&lt;object type=&quot;3&quot; unique_id=&quot;11125&quot;&gt;&lt;property id=&quot;20148&quot; value=&quot;5&quot;/&gt;&lt;property id=&quot;20300&quot; value=&quot;Slide 9&quot;/&gt;&lt;property id=&quot;20307&quot; value=&quot;340&quot;/&gt;&lt;/object&gt;&lt;object type=&quot;3&quot; unique_id=&quot;11126&quot;&gt;&lt;property id=&quot;20148&quot; value=&quot;5&quot;/&gt;&lt;property id=&quot;20300&quot; value=&quot;Slide 10&quot;/&gt;&lt;property id=&quot;20307&quot; value=&quot;339&quot;/&gt;&lt;/object&gt;&lt;object type=&quot;3&quot; unique_id=&quot;11127&quot;&gt;&lt;property id=&quot;20148&quot; value=&quot;5&quot;/&gt;&lt;property id=&quot;20300&quot; value=&quot;Slide 11&quot;/&gt;&lt;property id=&quot;20307&quot; value=&quot;309&quot;/&gt;&lt;/object&gt;&lt;object type=&quot;3&quot; unique_id=&quot;11128&quot;&gt;&lt;property id=&quot;20148&quot; value=&quot;5&quot;/&gt;&lt;property id=&quot;20300&quot; value=&quot;Slide 12&quot;/&gt;&lt;property id=&quot;20307&quot; value=&quot;343&quot;/&gt;&lt;/object&gt;&lt;object type=&quot;3&quot; unique_id=&quot;11129&quot;&gt;&lt;property id=&quot;20148&quot; value=&quot;5&quot;/&gt;&lt;property id=&quot;20300&quot; value=&quot;Slide 13&quot;/&gt;&lt;property id=&quot;20307&quot; value=&quot;310&quot;/&gt;&lt;/object&gt;&lt;object type=&quot;3&quot; unique_id=&quot;11130&quot;&gt;&lt;property id=&quot;20148&quot; value=&quot;5&quot;/&gt;&lt;property id=&quot;20300&quot; value=&quot;Slide 14&quot;/&gt;&lt;property id=&quot;20307&quot; value=&quot;344&quot;/&gt;&lt;/object&gt;&lt;object type=&quot;3&quot; unique_id=&quot;11131&quot;&gt;&lt;property id=&quot;20148&quot; value=&quot;5&quot;/&gt;&lt;property id=&quot;20300&quot; value=&quot;Slide 15&quot;/&gt;&lt;property id=&quot;20307&quot; value=&quot;311&quot;/&gt;&lt;/object&gt;&lt;object type=&quot;3&quot; unique_id=&quot;11132&quot;&gt;&lt;property id=&quot;20148&quot; value=&quot;5&quot;/&gt;&lt;property id=&quot;20300&quot; value=&quot;Slide 16&quot;/&gt;&lt;property id=&quot;20307&quot; value=&quot;348&quot;/&gt;&lt;/object&gt;&lt;object type=&quot;3&quot; unique_id=&quot;11133&quot;&gt;&lt;property id=&quot;20148&quot; value=&quot;5&quot;/&gt;&lt;property id=&quot;20300&quot; value=&quot;Slide 17 - &amp;quot;Mass Compartment&amp;quot;&quot;/&gt;&lt;property id=&quot;20307&quot; value=&quot;312&quot;/&gt;&lt;/object&gt;&lt;object type=&quot;3&quot; unique_id=&quot;11134&quot;&gt;&lt;property id=&quot;20148&quot; value=&quot;5&quot;/&gt;&lt;property id=&quot;20300&quot; value=&quot;Slide 18 - &amp;quot;Forrester Dynamics&amp;quot;&quot;/&gt;&lt;property id=&quot;20307&quot; value=&quot;313&quot;/&gt;&lt;/object&gt;&lt;object type=&quot;3&quot; unique_id=&quot;11135&quot;&gt;&lt;property id=&quot;20148&quot; value=&quot;5&quot;/&gt;&lt;property id=&quot;20300&quot; value=&quot;Slide 19 - &amp;quot;Forrester Dynamics&amp;quot;&quot;/&gt;&lt;property id=&quot;20307&quot; value=&quot;314&quot;/&gt;&lt;/object&gt;&lt;object type=&quot;3&quot; unique_id=&quot;11136&quot;&gt;&lt;property id=&quot;20148&quot; value=&quot;5&quot;/&gt;&lt;property id=&quot;20300&quot; value=&quot;Slide 20 - &amp;quot;Forrester Dynamics&amp;quot;&quot;/&gt;&lt;property id=&quot;20307&quot; value=&quot;315&quot;/&gt;&lt;/object&gt;&lt;object type=&quot;3&quot; unique_id=&quot;11137&quot;&gt;&lt;property id=&quot;20148&quot; value=&quot;5&quot;/&gt;&lt;property id=&quot;20300&quot; value=&quot;Slide 21 - &amp;quot;Forrester Dynamics&amp;quot;&quot;/&gt;&lt;property id=&quot;20307&quot; value=&quot;316&quot;/&gt;&lt;/object&gt;&lt;object type=&quot;3&quot; unique_id=&quot;11138&quot;&gt;&lt;property id=&quot;20148&quot; value=&quot;5&quot;/&gt;&lt;property id=&quot;20300&quot; value=&quot;Slide 22 - &amp;quot;Forrester Dynamics&amp;quot;&quot;/&gt;&lt;property id=&quot;20307&quot; value=&quot;317&quot;/&gt;&lt;/object&gt;&lt;object type=&quot;3&quot; unique_id=&quot;11139&quot;&gt;&lt;property id=&quot;20148&quot; value=&quot;5&quot;/&gt;&lt;property id=&quot;20300&quot; value=&quot;Slide 23 - &amp;quot;Forrester Dynamics&amp;quot;&quot;/&gt;&lt;property id=&quot;20307&quot; value=&quot;318&quot;/&gt;&lt;/object&gt;&lt;object type=&quot;3&quot; unique_id=&quot;11140&quot;&gt;&lt;property id=&quot;20148&quot; value=&quot;5&quot;/&gt;&lt;property id=&quot;20300&quot; value=&quot;Slide 24&quot;/&gt;&lt;property id=&quot;20307&quot; value=&quot;349&quot;/&gt;&lt;/object&gt;&lt;object type=&quot;3&quot; unique_id=&quot;11141&quot;&gt;&lt;property id=&quot;20148&quot; value=&quot;5&quot;/&gt;&lt;property id=&quot;20300&quot; value=&quot;Slide 25 - &amp;quot;Forrester Dynamics&amp;quot;&quot;/&gt;&lt;property id=&quot;20307&quot; value=&quot;319&quot;/&gt;&lt;/object&gt;&lt;object type=&quot;3&quot; unique_id=&quot;11142&quot;&gt;&lt;property id=&quot;20148&quot; value=&quot;5&quot;/&gt;&lt;property id=&quot;20300&quot; value=&quot;Slide 26 - &amp;quot;Model SIR&amp;quot;&quot;/&gt;&lt;property id=&quot;20307&quot; value=&quot;320&quot;/&gt;&lt;/object&gt;&lt;object type=&quot;3&quot; unique_id=&quot;11143&quot;&gt;&lt;property id=&quot;20148&quot; value=&quot;5&quot;/&gt;&lt;property id=&quot;20300&quot; value=&quot;Slide 27 - &amp;quot;Model SIR&amp;quot;&quot;/&gt;&lt;property id=&quot;20307&quot; value=&quot;350&quot;/&gt;&lt;/object&gt;&lt;object type=&quot;3&quot; unique_id=&quot;11144&quot;&gt;&lt;property id=&quot;20148&quot; value=&quot;5&quot;/&gt;&lt;property id=&quot;20300&quot; value=&quot;Slide 28 - &amp;quot;Aplikace modelu SIR&amp;quot;&quot;/&gt;&lt;property id=&quot;20307&quot; value=&quot;321&quot;/&gt;&lt;/object&gt;&lt;object type=&quot;3&quot; unique_id=&quot;11145&quot;&gt;&lt;property id=&quot;20148&quot; value=&quot;5&quot;/&gt;&lt;property id=&quot;20300&quot; value=&quot;Slide 29 - &amp;quot;Model šíření AIDS&amp;#x0D;&amp;#x0A;v homosexuální populaci&amp;quot;&quot;/&gt;&lt;property id=&quot;20307&quot; value=&quot;322&quot;/&gt;&lt;/object&gt;&lt;object type=&quot;3&quot; unique_id=&quot;11146&quot;&gt;&lt;property id=&quot;20148&quot; value=&quot;5&quot;/&gt;&lt;property id=&quot;20300&quot; value=&quot;Slide 30 - &amp;quot;Model šíření AIDS&amp;#x0D;&amp;#x0A;v homosexuální populaci&amp;quot;&quot;/&gt;&lt;property id=&quot;20307&quot; value=&quot;323&quot;/&gt;&lt;/object&gt;&lt;object type=&quot;3&quot; unique_id=&quot;11147&quot;&gt;&lt;property id=&quot;20148&quot; value=&quot;5&quot;/&gt;&lt;property id=&quot;20300&quot; value=&quot;Slide 32 - &amp;quot;Model šíření AIDS&amp;#x0D;&amp;#x0A;v homosexuální populaci&amp;quot;&quot;/&gt;&lt;property id=&quot;20307&quot; value=&quot;324&quot;/&gt;&lt;/object&gt;&lt;object type=&quot;3&quot; unique_id=&quot;11148&quot;&gt;&lt;property id=&quot;20148&quot; value=&quot;5&quot;/&gt;&lt;property id=&quot;20300&quot; value=&quot;Slide 33 - &amp;quot;Implementace modelu šíření AIDS v homosexuální populaci&amp;quot;&quot;/&gt;&lt;property id=&quot;20307&quot; value=&quot;351&quot;/&gt;&lt;/object&gt;&lt;object type=&quot;3&quot; unique_id=&quot;11149&quot;&gt;&lt;property id=&quot;20148&quot; value=&quot;5&quot;/&gt;&lt;property id=&quot;20300&quot; value=&quot;Slide 34 - &amp;quot;Model šíření AIDS&amp;#x0D;&amp;#x0A;v homosexuální populaci&amp;quot;&quot;/&gt;&lt;property id=&quot;20307&quot; value=&quot;325&quot;/&gt;&lt;/object&gt;&lt;object type=&quot;3&quot; unique_id=&quot;11150&quot;&gt;&lt;property id=&quot;20148&quot; value=&quot;5&quot;/&gt;&lt;property id=&quot;20300&quot; value=&quot;Slide 35 - &amp;quot;Volume Compartment&amp;quot;&quot;/&gt;&lt;property id=&quot;20307&quot; value=&quot;326&quot;/&gt;&lt;/object&gt;&lt;object type=&quot;3&quot; unique_id=&quot;11151&quot;&gt;&lt;property id=&quot;20148&quot; value=&quot;5&quot;/&gt;&lt;property id=&quot;20300&quot; value=&quot;Slide 36&quot;/&gt;&lt;property id=&quot;20307&quot; value=&quot;327&quot;/&gt;&lt;/object&gt;&lt;object type=&quot;3&quot; unique_id=&quot;11152&quot;&gt;&lt;property id=&quot;20148&quot; value=&quot;5&quot;/&gt;&lt;property id=&quot;20300&quot; value=&quot;Slide 37&quot;/&gt;&lt;property id=&quot;20307&quot; value=&quot;328&quot;/&gt;&lt;/object&gt;&lt;object type=&quot;3&quot; unique_id=&quot;11153&quot;&gt;&lt;property id=&quot;20148&quot; value=&quot;5&quot;/&gt;&lt;property id=&quot;20300&quot; value=&quot;Slide 38 - &amp;quot;Concentration Compartment&amp;quot;&quot;/&gt;&lt;property id=&quot;20307&quot; value=&quot;329&quot;/&gt;&lt;/object&gt;&lt;object type=&quot;3&quot; unique_id=&quot;11154&quot;&gt;&lt;property id=&quot;20148&quot; value=&quot;5&quot;/&gt;&lt;property id=&quot;20300&quot; value=&quot;Slide 39&quot;/&gt;&lt;property id=&quot;20307&quot; value=&quot;330&quot;/&gt;&lt;/object&gt;&lt;object type=&quot;3&quot; unique_id=&quot;11155&quot;&gt;&lt;property id=&quot;20148&quot; value=&quot;5&quot;/&gt;&lt;property id=&quot;20300&quot; value=&quot;Slide 40&quot;/&gt;&lt;property id=&quot;20307&quot; value=&quot;331&quot;/&gt;&lt;/object&gt;&lt;object type=&quot;3&quot; unique_id=&quot;11156&quot;&gt;&lt;property id=&quot;20148&quot; value=&quot;5&quot;/&gt;&lt;property id=&quot;20300&quot; value=&quot;Slide 41&quot;/&gt;&lt;property id=&quot;20307&quot; value=&quot;332&quot;/&gt;&lt;/object&gt;&lt;object type=&quot;3&quot; unique_id=&quot;11157&quot;&gt;&lt;property id=&quot;20148&quot; value=&quot;5&quot;/&gt;&lt;property id=&quot;20300&quot; value=&quot;Slide 42&quot;/&gt;&lt;property id=&quot;20307&quot; value=&quot;333&quot;/&gt;&lt;/object&gt;&lt;object type=&quot;3&quot; unique_id=&quot;11158&quot;&gt;&lt;property id=&quot;20148&quot; value=&quot;5&quot;/&gt;&lt;property id=&quot;20300&quot; value=&quot;Slide 43&quot;/&gt;&lt;property id=&quot;20307&quot; value=&quot;334&quot;/&gt;&lt;/object&gt;&lt;object type=&quot;3&quot; unique_id=&quot;11159&quot;&gt;&lt;property id=&quot;20148&quot; value=&quot;5&quot;/&gt;&lt;property id=&quot;20300&quot; value=&quot;Slide 44&quot;/&gt;&lt;property id=&quot;20307&quot; value=&quot;335&quot;/&gt;&lt;/object&gt;&lt;object type=&quot;3&quot; unique_id=&quot;11160&quot;&gt;&lt;property id=&quot;20148&quot; value=&quot;5&quot;/&gt;&lt;property id=&quot;20300&quot; value=&quot;Slide 45&quot;/&gt;&lt;property id=&quot;20307&quot; value=&quot;336&quot;/&gt;&lt;/object&gt;&lt;object type=&quot;3&quot; unique_id=&quot;11161&quot;&gt;&lt;property id=&quot;20148&quot; value=&quot;5&quot;/&gt;&lt;property id=&quot;20300&quot; value=&quot;Slide 46 - &amp;quot;Kompartmentová analýza ve farmakologii&amp;quot;&quot;/&gt;&lt;property id=&quot;20307&quot; value=&quot;337&quot;/&gt;&lt;/object&gt;&lt;object type=&quot;3&quot; unique_id=&quot;11162&quot;&gt;&lt;property id=&quot;20148&quot; value=&quot;5&quot;/&gt;&lt;property id=&quot;20300&quot; value=&quot;Slide 48&quot;/&gt;&lt;property id=&quot;20307&quot; value=&quot;259&quot;/&gt;&lt;/object&gt;&lt;object type=&quot;3&quot; unique_id=&quot;11163&quot;&gt;&lt;property id=&quot;20148&quot; value=&quot;5&quot;/&gt;&lt;property id=&quot;20300&quot; value=&quot;Slide 61&quot;/&gt;&lt;property id=&quot;20307&quot; value=&quot;276&quot;/&gt;&lt;/object&gt;&lt;object type=&quot;3&quot; unique_id=&quot;11164&quot;&gt;&lt;property id=&quot;20148&quot; value=&quot;5&quot;/&gt;&lt;property id=&quot;20300&quot; value=&quot;Slide 62&quot;/&gt;&lt;property id=&quot;20307&quot; value=&quot;277&quot;/&gt;&lt;/object&gt;&lt;object type=&quot;3&quot; unique_id=&quot;11165&quot;&gt;&lt;property id=&quot;20148&quot; value=&quot;5&quot;/&gt;&lt;property id=&quot;20300&quot; value=&quot;Slide 63 - &amp;quot;Příklad: Kompartmentová analýza&amp;quot;&quot;/&gt;&lt;property id=&quot;20307&quot; value=&quot;353&quot;/&gt;&lt;/object&gt;&lt;object type=&quot;3&quot; unique_id=&quot;11166&quot;&gt;&lt;property id=&quot;20148&quot; value=&quot;5&quot;/&gt;&lt;property id=&quot;20300&quot; value=&quot;Slide 64 - &amp;quot;Příklad: Kompartmentová analýza&amp;quot;&quot;/&gt;&lt;property id=&quot;20307&quot; value=&quot;354&quot;/&gt;&lt;/object&gt;&lt;object type=&quot;3&quot; unique_id=&quot;11167&quot;&gt;&lt;property id=&quot;20148&quot; value=&quot;5&quot;/&gt;&lt;property id=&quot;20300&quot; value=&quot;Slide 66&quot;/&gt;&lt;property id=&quot;20307&quot; value=&quot;355&quot;/&gt;&lt;/object&gt;&lt;object type=&quot;3&quot; unique_id=&quot;11168&quot;&gt;&lt;property id=&quot;20148&quot; value=&quot;5&quot;/&gt;&lt;property id=&quot;20300&quot; value=&quot;Slide 67 - &amp;quot;Analýza lineárních regulačních systémů v časové doméně&amp;quot;&quot;/&gt;&lt;property id=&quot;20307&quot; value=&quot;356&quot;/&gt;&lt;/object&gt;&lt;object type=&quot;3&quot; unique_id=&quot;11169&quot;&gt;&lt;property id=&quot;20148&quot; value=&quot;5&quot;/&gt;&lt;property id=&quot;20300&quot; value=&quot;Slide 68 - &amp;quot;Studijní materiál&amp;quot;&quot;/&gt;&lt;property id=&quot;20307&quot; value=&quot;357&quot;/&gt;&lt;/object&gt;&lt;object type=&quot;3&quot; unique_id=&quot;11170&quot;&gt;&lt;property id=&quot;20148&quot; value=&quot;5&quot;/&gt;&lt;property id=&quot;20300&quot; value=&quot;Slide 69 - &amp;quot;Nejjednodušší model mechaniky dýchání&amp;quot;&quot;/&gt;&lt;property id=&quot;20307&quot; value=&quot;358&quot;/&gt;&lt;/object&gt;&lt;object type=&quot;3&quot; unique_id=&quot;11171&quot;&gt;&lt;property id=&quot;20148&quot; value=&quot;5&quot;/&gt;&lt;property id=&quot;20300&quot; value=&quot;Slide 70 - &amp;quot;Nejjednodušší model mechaniky dýchání&amp;quot;&quot;/&gt;&lt;property id=&quot;20307&quot; value=&quot;359&quot;/&gt;&lt;/object&gt;&lt;object type=&quot;3&quot; unique_id=&quot;11172&quot;&gt;&lt;property id=&quot;20148&quot; value=&quot;5&quot;/&gt;&lt;property id=&quot;20300&quot; value=&quot;Slide 71 - &amp;quot;Nejjednodušší model mechaniky dýchání&amp;quot;&quot;/&gt;&lt;property id=&quot;20307&quot; value=&quot;360&quot;/&gt;&lt;/object&gt;&lt;object type=&quot;3&quot; unique_id=&quot;11173&quot;&gt;&lt;property id=&quot;20148&quot; value=&quot;5&quot;/&gt;&lt;property id=&quot;20300&quot; value=&quot;Slide 72&quot;/&gt;&lt;property id=&quot;20307&quot; value=&quot;361&quot;/&gt;&lt;/object&gt;&lt;object type=&quot;3&quot; unique_id=&quot;11174&quot;&gt;&lt;property id=&quot;20148&quot; value=&quot;5&quot;/&gt;&lt;property id=&quot;20300&quot; value=&quot;Slide 73 - &amp;quot;Logaritmické zrcadlo&amp;quot;&quot;/&gt;&lt;property id=&quot;20307&quot; value=&quot;362&quot;/&gt;&lt;/object&gt;&lt;object type=&quot;3&quot; unique_id=&quot;11175&quot;&gt;&lt;property id=&quot;20148&quot; value=&quot;5&quot;/&gt;&lt;property id=&quot;20300&quot; value=&quot;Slide 74 - &amp;quot;Laplaceovo zrcadlo&amp;quot;&quot;/&gt;&lt;property id=&quot;20307&quot; value=&quot;363&quot;/&gt;&lt;/object&gt;&lt;object type=&quot;3&quot; unique_id=&quot;11176&quot;&gt;&lt;property id=&quot;20148&quot; value=&quot;5&quot;/&gt;&lt;property id=&quot;20300&quot; value=&quot;Slide 75 - &amp;quot;Laplaceovo zrcadlo&amp;quot;&quot;/&gt;&lt;property id=&quot;20307&quot; value=&quot;364&quot;/&gt;&lt;/object&gt;&lt;object type=&quot;3&quot; unique_id=&quot;11177&quot;&gt;&lt;property id=&quot;20148&quot; value=&quot;5&quot;/&gt;&lt;property id=&quot;20300&quot; value=&quot;Slide 76 - &amp;quot;Laplaceovo zrcadlo&amp;quot;&quot;/&gt;&lt;property id=&quot;20307&quot; value=&quot;365&quot;/&gt;&lt;/object&gt;&lt;object type=&quot;3&quot; unique_id=&quot;11178&quot;&gt;&lt;property id=&quot;20148&quot; value=&quot;5&quot;/&gt;&lt;property id=&quot;20300&quot; value=&quot;Slide 77 - &amp;quot;Laplaceovo zrcadlo&amp;quot;&quot;/&gt;&lt;property id=&quot;20307&quot; value=&quot;366&quot;/&gt;&lt;/object&gt;&lt;object type=&quot;3&quot; unique_id=&quot;11179&quot;&gt;&lt;property id=&quot;20148&quot; value=&quot;5&quot;/&gt;&lt;property id=&quot;20300&quot; value=&quot;Slide 78 - &amp;quot;Laplaceovo zrcadlo&amp;quot;&quot;/&gt;&lt;property id=&quot;20307&quot; value=&quot;367&quot;/&gt;&lt;/object&gt;&lt;object type=&quot;3&quot; unique_id=&quot;11180&quot;&gt;&lt;property id=&quot;20148&quot; value=&quot;5&quot;/&gt;&lt;property id=&quot;20300&quot; value=&quot;Slide 79 - &amp;quot;Laplaceovo zrcadlo&amp;quot;&quot;/&gt;&lt;property id=&quot;20307&quot; value=&quot;368&quot;/&gt;&lt;/object&gt;&lt;object type=&quot;3&quot; unique_id=&quot;11181&quot;&gt;&lt;property id=&quot;20148&quot; value=&quot;5&quot;/&gt;&lt;property id=&quot;20300&quot; value=&quot;Slide 80 - &amp;quot;Laplaceovo zrcadlo&amp;quot;&quot;/&gt;&lt;property id=&quot;20307&quot; value=&quot;369&quot;/&gt;&lt;/object&gt;&lt;object type=&quot;3&quot; unique_id=&quot;11182&quot;&gt;&lt;property id=&quot;20148&quot; value=&quot;5&quot;/&gt;&lt;property id=&quot;20300&quot; value=&quot;Slide 81 - &amp;quot;Laplaceovo zrcadlo&amp;quot;&quot;/&gt;&lt;property id=&quot;20307&quot; value=&quot;370&quot;/&gt;&lt;/object&gt;&lt;object type=&quot;3&quot; unique_id=&quot;11183&quot;&gt;&lt;property id=&quot;20148&quot; value=&quot;5&quot;/&gt;&lt;property id=&quot;20300&quot; value=&quot;Slide 82 - &amp;quot;Laplaceovo zrcadlo&amp;quot;&quot;/&gt;&lt;property id=&quot;20307&quot; value=&quot;371&quot;/&gt;&lt;/object&gt;&lt;object type=&quot;3&quot; unique_id=&quot;11184&quot;&gt;&lt;property id=&quot;20148&quot; value=&quot;5&quot;/&gt;&lt;property id=&quot;20300&quot; value=&quot;Slide 83 - &amp;quot;Laplaceovo zrcadlo&amp;quot;&quot;/&gt;&lt;property id=&quot;20307&quot; value=&quot;372&quot;/&gt;&lt;/object&gt;&lt;object type=&quot;3&quot; unique_id=&quot;11185&quot;&gt;&lt;property id=&quot;20148&quot; value=&quot;5&quot;/&gt;&lt;property id=&quot;20300&quot; value=&quot;Slide 84 - &amp;quot;Laplaceovo zrcadlo&amp;quot;&quot;/&gt;&lt;property id=&quot;20307&quot; value=&quot;373&quot;/&gt;&lt;/object&gt;&lt;object type=&quot;3&quot; unique_id=&quot;11186&quot;&gt;&lt;property id=&quot;20148&quot; value=&quot;5&quot;/&gt;&lt;property id=&quot;20300&quot; value=&quot;Slide 85 - &amp;quot;Laplaceovo zrcadlo&amp;quot;&quot;/&gt;&lt;property id=&quot;20307&quot; value=&quot;374&quot;/&gt;&lt;/object&gt;&lt;object type=&quot;3&quot; unique_id=&quot;11187&quot;&gt;&lt;property id=&quot;20148&quot; value=&quot;5&quot;/&gt;&lt;property id=&quot;20300&quot; value=&quot;Slide 86 - &amp;quot;Laplaceovo zrcadlo&amp;quot;&quot;/&gt;&lt;property id=&quot;20307&quot; value=&quot;375&quot;/&gt;&lt;/object&gt;&lt;object type=&quot;3&quot; unique_id=&quot;11188&quot;&gt;&lt;property id=&quot;20148&quot; value=&quot;5&quot;/&gt;&lt;property id=&quot;20300&quot; value=&quot;Slide 87 - &amp;quot;Laplaceovo zrcadlo&amp;quot;&quot;/&gt;&lt;property id=&quot;20307&quot; value=&quot;376&quot;/&gt;&lt;/object&gt;&lt;object type=&quot;3&quot; unique_id=&quot;11189&quot;&gt;&lt;property id=&quot;20148&quot; value=&quot;5&quot;/&gt;&lt;property id=&quot;20300&quot; value=&quot;Slide 88 - &amp;quot;Laplaceovo zrcadlo&amp;quot;&quot;/&gt;&lt;property id=&quot;20307&quot; value=&quot;377&quot;/&gt;&lt;/object&gt;&lt;object type=&quot;3&quot; unique_id=&quot;11190&quot;&gt;&lt;property id=&quot;20148&quot; value=&quot;5&quot;/&gt;&lt;property id=&quot;20300&quot; value=&quot;Slide 89 - &amp;quot;Laplaceovo zrcadlo&amp;quot;&quot;/&gt;&lt;property id=&quot;20307&quot; value=&quot;378&quot;/&gt;&lt;/object&gt;&lt;object type=&quot;3&quot; unique_id=&quot;11191&quot;&gt;&lt;property id=&quot;20148&quot; value=&quot;5&quot;/&gt;&lt;property id=&quot;20300&quot; value=&quot;Slide 90&quot;/&gt;&lt;property id=&quot;20307&quot; value=&quot;379&quot;/&gt;&lt;/object&gt;&lt;object type=&quot;3&quot; unique_id=&quot;11192&quot;&gt;&lt;property id=&quot;20148&quot; value=&quot;5&quot;/&gt;&lt;property id=&quot;20300&quot; value=&quot;Slide 91 - &amp;quot;Laplaceovo zrcadlo&amp;quot;&quot;/&gt;&lt;property id=&quot;20307&quot; value=&quot;380&quot;/&gt;&lt;/object&gt;&lt;object type=&quot;3&quot; unique_id=&quot;11193&quot;&gt;&lt;property id=&quot;20148&quot; value=&quot;5&quot;/&gt;&lt;property id=&quot;20300&quot; value=&quot;Slide 92 - &amp;quot;Nejjednodušší model mechaniky dýchání&amp;quot;&quot;/&gt;&lt;property id=&quot;20307&quot; value=&quot;381&quot;/&gt;&lt;/object&gt;&lt;object type=&quot;3&quot; unique_id=&quot;11909&quot;&gt;&lt;property id=&quot;20148&quot; value=&quot;5&quot;/&gt;&lt;property id=&quot;20300&quot; value=&quot;Slide 31 - &amp;quot;Model šíření AIDS v homosexuální populaci&amp;quot;&quot;/&gt;&lt;property id=&quot;20307&quot; value=&quot;38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delování cirkulačního systému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Modelování cirkulačního systému</Template>
  <TotalTime>3479</TotalTime>
  <Words>2530</Words>
  <Application>Microsoft Office PowerPoint</Application>
  <PresentationFormat>Předvádění na obrazovce (4:3)</PresentationFormat>
  <Paragraphs>1354</Paragraphs>
  <Slides>127</Slides>
  <Notes>39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127</vt:i4>
      </vt:variant>
    </vt:vector>
  </HeadingPairs>
  <TitlesOfParts>
    <vt:vector size="132" baseType="lpstr">
      <vt:lpstr>Arial</vt:lpstr>
      <vt:lpstr>Calibri</vt:lpstr>
      <vt:lpstr>Cambria Math</vt:lpstr>
      <vt:lpstr>Modelování cirkulačního systému</vt:lpstr>
      <vt:lpstr>Acrobat Document</vt:lpstr>
      <vt:lpstr>Out of topic</vt:lpstr>
      <vt:lpstr>Analýza lineárních regulačních systémů v časové doméně</vt:lpstr>
      <vt:lpstr>Studijní materiály</vt:lpstr>
      <vt:lpstr>Prezentace aplikace PowerPoint</vt:lpstr>
      <vt:lpstr>Systémy</vt:lpstr>
      <vt:lpstr>Lineární systémy</vt:lpstr>
      <vt:lpstr>Superpozice</vt:lpstr>
      <vt:lpstr>Linearizace</vt:lpstr>
      <vt:lpstr>Systémová analýza</vt:lpstr>
      <vt:lpstr>LTI systémy</vt:lpstr>
      <vt:lpstr>Nejjednodušší model mechaniky dýchání</vt:lpstr>
      <vt:lpstr>Nejjednodušší model mechaniky dýchání</vt:lpstr>
      <vt:lpstr>Nejjednodušší model mechaniky dýchání</vt:lpstr>
      <vt:lpstr>Prezentace aplikace PowerPoint</vt:lpstr>
      <vt:lpstr>Logaritmické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Laplaceovo zrcadlo</vt:lpstr>
      <vt:lpstr>Prezentace aplikace PowerPoint</vt:lpstr>
      <vt:lpstr>Laplaceovo zrcadlo</vt:lpstr>
      <vt:lpstr>Nejjednodušší model mechaniky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Přenosová funkce</vt:lpstr>
      <vt:lpstr>Sestavení přenosové funkce</vt:lpstr>
      <vt:lpstr>Sestavení přenosové funkce</vt:lpstr>
      <vt:lpstr>Paralelní kombinace přenosových funkcí</vt:lpstr>
      <vt:lpstr>Seriová kombinace přenosových funkcí</vt:lpstr>
      <vt:lpstr>V záporné zpětné vazbě</vt:lpstr>
      <vt:lpstr>V kladné zpětné vazbě</vt:lpstr>
      <vt:lpstr>Přechodová charakteristika</vt:lpstr>
      <vt:lpstr>Impulsní charakteristika</vt:lpstr>
      <vt:lpstr>Nuly, póly, zesílení</vt:lpstr>
      <vt:lpstr>Nejjednodušší model mechaniky dýchání</vt:lpstr>
      <vt:lpstr>Přechodové odezva systému prvního řádu</vt:lpstr>
      <vt:lpstr>Přechodové odezva systému prvního řádu na jednotkový impuls</vt:lpstr>
      <vt:lpstr>Přechodové odezva systému prvního řádu na jednotkový skok</vt:lpstr>
      <vt:lpstr>Prezentace aplikace PowerPoint</vt:lpstr>
      <vt:lpstr>Přechodové odezva systému druhého řádu na jednotkový impuls</vt:lpstr>
      <vt:lpstr>Přechodové odezva systému druhého řádu na jednotkový impuls</vt:lpstr>
      <vt:lpstr>Přechodové odezva systému druhého řádu na jednotkový impuls</vt:lpstr>
      <vt:lpstr>Přechodové odezva systému druhého řádu na jednotkový impuls</vt:lpstr>
      <vt:lpstr>Přechodové odezva systému druhého řádu na jednotkový impuls</vt:lpstr>
      <vt:lpstr>Přechodové odezva systému druhého řádu na jednotkový skok</vt:lpstr>
      <vt:lpstr>Zobecnění dynamiky systémů druhého řádu</vt:lpstr>
      <vt:lpstr>Zobecnění dynamiky systémů druhého řádu</vt:lpstr>
      <vt:lpstr>Zobecnění dynamiky systémů druhého řádu</vt:lpstr>
      <vt:lpstr>Zobecnění dynamiky systémů druhého řádu</vt:lpstr>
      <vt:lpstr>Zobecnění dynamiky systémů druhého řádu</vt:lpstr>
      <vt:lpstr>Charakteristika odezvy na impuls</vt:lpstr>
      <vt:lpstr>Charakteristika odezvy na skok</vt:lpstr>
      <vt:lpstr>Zpětné vazby –proporcionální, integrační a derivační</vt:lpstr>
      <vt:lpstr>Prezentace aplikace PowerPoint</vt:lpstr>
      <vt:lpstr>Statická analýzy fyziologických systémů</vt:lpstr>
      <vt:lpstr>Regulace srdečního výdeje</vt:lpstr>
      <vt:lpstr>Regulace srdečního výdeje</vt:lpstr>
      <vt:lpstr>Regulace srdečního výdeje</vt:lpstr>
      <vt:lpstr>Regulace srdečního výdeje</vt:lpstr>
      <vt:lpstr>Regulace srdečního výdeje</vt:lpstr>
      <vt:lpstr>Regulace srdečního výdeje</vt:lpstr>
      <vt:lpstr>Regulace srdečního výdeje</vt:lpstr>
      <vt:lpstr>Regulace srdečního výdeje</vt:lpstr>
      <vt:lpstr>Prezentace aplikace PowerPoint</vt:lpstr>
      <vt:lpstr>Prezentace aplikace PowerPoint</vt:lpstr>
      <vt:lpstr>Frekvenční analýza lineárních regulačních systémů</vt:lpstr>
      <vt:lpstr>Studijní materiál</vt:lpstr>
      <vt:lpstr>Nejjednodušší model mechaniky dýchání</vt:lpstr>
      <vt:lpstr>Nejjednodušší model mechaniky dýchání</vt:lpstr>
      <vt:lpstr>Nejjednodušší model mechaniky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Nyquistovy diagramy</vt:lpstr>
      <vt:lpstr>Prezentace aplikace PowerPoint</vt:lpstr>
      <vt:lpstr>Prezentace aplikace PowerPoint</vt:lpstr>
      <vt:lpstr>Prezentace aplikace PowerPoint</vt:lpstr>
      <vt:lpstr>Niquistovo kritérium stability</vt:lpstr>
      <vt:lpstr>Niquistovo kritérium stability</vt:lpstr>
      <vt:lpstr>Niquistovo kritérium stability</vt:lpstr>
      <vt:lpstr>Prezentace aplikace PowerPoint</vt:lpstr>
      <vt:lpstr>Prezentace aplikace PowerPoint</vt:lpstr>
      <vt:lpstr>Prezentace aplikace PowerPoint</vt:lpstr>
      <vt:lpstr>Prezentace aplikace PowerPoint</vt:lpstr>
      <vt:lpstr>Kmitočtový přenos</vt:lpstr>
      <vt:lpstr>Kmitočtový přenos</vt:lpstr>
      <vt:lpstr>Kmitočtový přenos</vt:lpstr>
      <vt:lpstr>Amplitudo-fázová kmitočtová charakteristika ve fázové rovině</vt:lpstr>
      <vt:lpstr>Prezentace aplikace PowerPoint</vt:lpstr>
      <vt:lpstr>Prezentace aplikace PowerPoint</vt:lpstr>
      <vt:lpstr>Nejjednodušší model mechaniky dýchání</vt:lpstr>
      <vt:lpstr>Prezentace aplikace PowerPoint</vt:lpstr>
      <vt:lpstr>Kmitočtové charakteristiky v logaritmických souřadnicích</vt:lpstr>
      <vt:lpstr>Prezentace aplikace PowerPoint</vt:lpstr>
      <vt:lpstr>Frekvenční analýza modelů fyziologických systíémů</vt:lpstr>
      <vt:lpstr>Frekvenční analýza modelů fyziologických systíémů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se nestihlo….</dc:title>
  <dc:creator>Jirka</dc:creator>
  <cp:lastModifiedBy>Jiri Kofranek</cp:lastModifiedBy>
  <cp:revision>57</cp:revision>
  <dcterms:created xsi:type="dcterms:W3CDTF">2012-12-18T20:24:07Z</dcterms:created>
  <dcterms:modified xsi:type="dcterms:W3CDTF">2016-11-09T13:40:44Z</dcterms:modified>
</cp:coreProperties>
</file>