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37"/>
  </p:notesMasterIdLst>
  <p:handoutMasterIdLst>
    <p:handoutMasterId r:id="rId38"/>
  </p:handoutMasterIdLst>
  <p:sldIdLst>
    <p:sldId id="363" r:id="rId2"/>
    <p:sldId id="395" r:id="rId3"/>
    <p:sldId id="364" r:id="rId4"/>
    <p:sldId id="365" r:id="rId5"/>
    <p:sldId id="366" r:id="rId6"/>
    <p:sldId id="383" r:id="rId7"/>
    <p:sldId id="384" r:id="rId8"/>
    <p:sldId id="331" r:id="rId9"/>
    <p:sldId id="279" r:id="rId10"/>
    <p:sldId id="281" r:id="rId11"/>
    <p:sldId id="282" r:id="rId12"/>
    <p:sldId id="280" r:id="rId13"/>
    <p:sldId id="371" r:id="rId14"/>
    <p:sldId id="372" r:id="rId15"/>
    <p:sldId id="373" r:id="rId16"/>
    <p:sldId id="374" r:id="rId17"/>
    <p:sldId id="375" r:id="rId18"/>
    <p:sldId id="376" r:id="rId19"/>
    <p:sldId id="378" r:id="rId20"/>
    <p:sldId id="379" r:id="rId21"/>
    <p:sldId id="380" r:id="rId22"/>
    <p:sldId id="381" r:id="rId23"/>
    <p:sldId id="382" r:id="rId24"/>
    <p:sldId id="390" r:id="rId25"/>
    <p:sldId id="385" r:id="rId26"/>
    <p:sldId id="367" r:id="rId27"/>
    <p:sldId id="387" r:id="rId28"/>
    <p:sldId id="388" r:id="rId29"/>
    <p:sldId id="369" r:id="rId30"/>
    <p:sldId id="389" r:id="rId31"/>
    <p:sldId id="391" r:id="rId32"/>
    <p:sldId id="392" r:id="rId33"/>
    <p:sldId id="393" r:id="rId34"/>
    <p:sldId id="394" r:id="rId35"/>
    <p:sldId id="396" r:id="rId36"/>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y, Jan" initials="MJ" lastIdx="0" clrIdx="0">
    <p:extLst>
      <p:ext uri="{19B8F6BF-5375-455C-9EA6-DF929625EA0E}">
        <p15:presenceInfo xmlns:p15="http://schemas.microsoft.com/office/powerpoint/2012/main" userId="Maly, J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429"/>
    <a:srgbClr val="FFAE5D"/>
    <a:srgbClr val="FF0000"/>
    <a:srgbClr val="5F5F5F"/>
    <a:srgbClr val="32329C"/>
    <a:srgbClr val="0000CC"/>
    <a:srgbClr val="FF9F3F"/>
    <a:srgbClr val="FFE8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10" autoAdjust="0"/>
    <p:restoredTop sz="82616" autoAdjust="0"/>
  </p:normalViewPr>
  <p:slideViewPr>
    <p:cSldViewPr>
      <p:cViewPr varScale="1">
        <p:scale>
          <a:sx n="114" d="100"/>
          <a:sy n="114" d="100"/>
        </p:scale>
        <p:origin x="1500"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E56FEDA0-931F-41EA-8ADD-CDE0A62BB230}"/>
              </a:ext>
            </a:extLst>
          </p:cNvPr>
          <p:cNvSpPr>
            <a:spLocks noGrp="1" noChangeArrowheads="1"/>
          </p:cNvSpPr>
          <p:nvPr>
            <p:ph type="hdr" sz="quarter"/>
          </p:nvPr>
        </p:nvSpPr>
        <p:spPr bwMode="auto">
          <a:xfrm>
            <a:off x="0" y="0"/>
            <a:ext cx="3171825" cy="477838"/>
          </a:xfrm>
          <a:prstGeom prst="rect">
            <a:avLst/>
          </a:prstGeom>
          <a:noFill/>
          <a:ln w="9525">
            <a:noFill/>
            <a:miter lim="800000"/>
            <a:headEnd/>
            <a:tailEnd/>
          </a:ln>
          <a:effectLst/>
        </p:spPr>
        <p:txBody>
          <a:bodyPr vert="horz" wrap="square" lIns="96563" tIns="48283" rIns="96563" bIns="48283" numCol="1" anchor="t" anchorCtr="0" compatLnSpc="1">
            <a:prstTxWarp prst="textNoShape">
              <a:avLst/>
            </a:prstTxWarp>
          </a:bodyPr>
          <a:lstStyle>
            <a:lvl1pPr defTabSz="969963" eaLnBrk="1" hangingPunct="1">
              <a:defRPr sz="1000">
                <a:latin typeface="Arial" pitchFamily="34" charset="0"/>
              </a:defRPr>
            </a:lvl1pPr>
          </a:lstStyle>
          <a:p>
            <a:pPr>
              <a:defRPr/>
            </a:pPr>
            <a:endParaRPr lang="en-US"/>
          </a:p>
        </p:txBody>
      </p:sp>
      <p:sp>
        <p:nvSpPr>
          <p:cNvPr id="69635" name="Rectangle 3">
            <a:extLst>
              <a:ext uri="{FF2B5EF4-FFF2-40B4-BE49-F238E27FC236}">
                <a16:creationId xmlns:a16="http://schemas.microsoft.com/office/drawing/2014/main" id="{8CB90C28-B87B-4AB7-923A-E4CE018CD070}"/>
              </a:ext>
            </a:extLst>
          </p:cNvPr>
          <p:cNvSpPr>
            <a:spLocks noGrp="1" noChangeArrowheads="1"/>
          </p:cNvSpPr>
          <p:nvPr>
            <p:ph type="dt" sz="quarter" idx="1"/>
          </p:nvPr>
        </p:nvSpPr>
        <p:spPr bwMode="auto">
          <a:xfrm>
            <a:off x="4143375" y="0"/>
            <a:ext cx="3171825" cy="477838"/>
          </a:xfrm>
          <a:prstGeom prst="rect">
            <a:avLst/>
          </a:prstGeom>
          <a:noFill/>
          <a:ln w="9525">
            <a:noFill/>
            <a:miter lim="800000"/>
            <a:headEnd/>
            <a:tailEnd/>
          </a:ln>
          <a:effectLst/>
        </p:spPr>
        <p:txBody>
          <a:bodyPr vert="horz" wrap="square" lIns="96563" tIns="48283" rIns="96563" bIns="48283" numCol="1" anchor="t" anchorCtr="0" compatLnSpc="1">
            <a:prstTxWarp prst="textNoShape">
              <a:avLst/>
            </a:prstTxWarp>
          </a:bodyPr>
          <a:lstStyle>
            <a:lvl1pPr algn="r" defTabSz="969963" eaLnBrk="1" hangingPunct="1">
              <a:defRPr sz="1000">
                <a:latin typeface="Arial" pitchFamily="34" charset="0"/>
              </a:defRPr>
            </a:lvl1pPr>
          </a:lstStyle>
          <a:p>
            <a:pPr>
              <a:defRPr/>
            </a:pPr>
            <a:endParaRPr lang="en-US"/>
          </a:p>
        </p:txBody>
      </p:sp>
      <p:sp>
        <p:nvSpPr>
          <p:cNvPr id="69636" name="Rectangle 4">
            <a:extLst>
              <a:ext uri="{FF2B5EF4-FFF2-40B4-BE49-F238E27FC236}">
                <a16:creationId xmlns:a16="http://schemas.microsoft.com/office/drawing/2014/main" id="{979BD9F9-ACAC-4EEC-B018-977376816DCC}"/>
              </a:ext>
            </a:extLst>
          </p:cNvPr>
          <p:cNvSpPr>
            <a:spLocks noGrp="1" noChangeArrowheads="1"/>
          </p:cNvSpPr>
          <p:nvPr>
            <p:ph type="ftr" sz="quarter" idx="2"/>
          </p:nvPr>
        </p:nvSpPr>
        <p:spPr bwMode="auto">
          <a:xfrm>
            <a:off x="0" y="9123363"/>
            <a:ext cx="3171825" cy="477837"/>
          </a:xfrm>
          <a:prstGeom prst="rect">
            <a:avLst/>
          </a:prstGeom>
          <a:noFill/>
          <a:ln w="9525">
            <a:noFill/>
            <a:miter lim="800000"/>
            <a:headEnd/>
            <a:tailEnd/>
          </a:ln>
          <a:effectLst/>
        </p:spPr>
        <p:txBody>
          <a:bodyPr vert="horz" wrap="square" lIns="96563" tIns="48283" rIns="96563" bIns="48283" numCol="1" anchor="b" anchorCtr="0" compatLnSpc="1">
            <a:prstTxWarp prst="textNoShape">
              <a:avLst/>
            </a:prstTxWarp>
          </a:bodyPr>
          <a:lstStyle>
            <a:lvl1pPr defTabSz="969963" eaLnBrk="1" hangingPunct="1">
              <a:defRPr sz="1000">
                <a:latin typeface="Arial" pitchFamily="34" charset="0"/>
              </a:defRPr>
            </a:lvl1pPr>
          </a:lstStyle>
          <a:p>
            <a:pPr>
              <a:defRPr/>
            </a:pPr>
            <a:endParaRPr lang="en-US"/>
          </a:p>
        </p:txBody>
      </p:sp>
      <p:sp>
        <p:nvSpPr>
          <p:cNvPr id="69637" name="Rectangle 5">
            <a:extLst>
              <a:ext uri="{FF2B5EF4-FFF2-40B4-BE49-F238E27FC236}">
                <a16:creationId xmlns:a16="http://schemas.microsoft.com/office/drawing/2014/main" id="{0F949FAB-0DFA-4109-849F-04AD6F6C01B2}"/>
              </a:ext>
            </a:extLst>
          </p:cNvPr>
          <p:cNvSpPr>
            <a:spLocks noGrp="1" noChangeArrowheads="1"/>
          </p:cNvSpPr>
          <p:nvPr>
            <p:ph type="sldNum" sz="quarter" idx="3"/>
          </p:nvPr>
        </p:nvSpPr>
        <p:spPr bwMode="auto">
          <a:xfrm>
            <a:off x="4143375" y="9123363"/>
            <a:ext cx="3171825" cy="477837"/>
          </a:xfrm>
          <a:prstGeom prst="rect">
            <a:avLst/>
          </a:prstGeom>
          <a:noFill/>
          <a:ln w="9525">
            <a:noFill/>
            <a:miter lim="800000"/>
            <a:headEnd/>
            <a:tailEnd/>
          </a:ln>
          <a:effectLst/>
        </p:spPr>
        <p:txBody>
          <a:bodyPr vert="horz" wrap="square" lIns="96563" tIns="48283" rIns="96563" bIns="48283" numCol="1" anchor="b" anchorCtr="0" compatLnSpc="1">
            <a:prstTxWarp prst="textNoShape">
              <a:avLst/>
            </a:prstTxWarp>
          </a:bodyPr>
          <a:lstStyle>
            <a:lvl1pPr algn="r" defTabSz="969963" eaLnBrk="1" hangingPunct="1">
              <a:defRPr sz="1000"/>
            </a:lvl1pPr>
          </a:lstStyle>
          <a:p>
            <a:fld id="{5FA7B3A7-CAD5-464B-B35F-86A0F2E45548}"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7D513326-F82E-449E-A067-C73BC5E31A4A}"/>
              </a:ext>
            </a:extLst>
          </p:cNvPr>
          <p:cNvSpPr>
            <a:spLocks noGrp="1" noChangeArrowheads="1"/>
          </p:cNvSpPr>
          <p:nvPr>
            <p:ph type="hdr" sz="quarter"/>
          </p:nvPr>
        </p:nvSpPr>
        <p:spPr bwMode="auto">
          <a:xfrm>
            <a:off x="0" y="0"/>
            <a:ext cx="3171825" cy="477838"/>
          </a:xfrm>
          <a:prstGeom prst="rect">
            <a:avLst/>
          </a:prstGeom>
          <a:noFill/>
          <a:ln w="9525">
            <a:noFill/>
            <a:miter lim="800000"/>
            <a:headEnd/>
            <a:tailEnd/>
          </a:ln>
          <a:effectLst/>
        </p:spPr>
        <p:txBody>
          <a:bodyPr vert="horz" wrap="square" lIns="96563" tIns="48283" rIns="96563" bIns="48283" numCol="1" anchor="t" anchorCtr="0" compatLnSpc="1">
            <a:prstTxWarp prst="textNoShape">
              <a:avLst/>
            </a:prstTxWarp>
          </a:bodyPr>
          <a:lstStyle>
            <a:lvl1pPr defTabSz="969963" eaLnBrk="1" hangingPunct="1">
              <a:defRPr sz="1000">
                <a:latin typeface="Times New Roman" pitchFamily="18" charset="0"/>
              </a:defRPr>
            </a:lvl1pPr>
          </a:lstStyle>
          <a:p>
            <a:pPr>
              <a:defRPr/>
            </a:pPr>
            <a:endParaRPr lang="en-US"/>
          </a:p>
        </p:txBody>
      </p:sp>
      <p:sp>
        <p:nvSpPr>
          <p:cNvPr id="32771" name="Rectangle 3">
            <a:extLst>
              <a:ext uri="{FF2B5EF4-FFF2-40B4-BE49-F238E27FC236}">
                <a16:creationId xmlns:a16="http://schemas.microsoft.com/office/drawing/2014/main" id="{9CD9E8E2-D488-4F65-9FAB-63D342D3E101}"/>
              </a:ext>
            </a:extLst>
          </p:cNvPr>
          <p:cNvSpPr>
            <a:spLocks noGrp="1" noChangeArrowheads="1"/>
          </p:cNvSpPr>
          <p:nvPr>
            <p:ph type="dt" idx="1"/>
          </p:nvPr>
        </p:nvSpPr>
        <p:spPr bwMode="auto">
          <a:xfrm>
            <a:off x="4143375" y="0"/>
            <a:ext cx="3171825" cy="477838"/>
          </a:xfrm>
          <a:prstGeom prst="rect">
            <a:avLst/>
          </a:prstGeom>
          <a:noFill/>
          <a:ln w="9525">
            <a:noFill/>
            <a:miter lim="800000"/>
            <a:headEnd/>
            <a:tailEnd/>
          </a:ln>
          <a:effectLst/>
        </p:spPr>
        <p:txBody>
          <a:bodyPr vert="horz" wrap="square" lIns="96563" tIns="48283" rIns="96563" bIns="48283" numCol="1" anchor="t" anchorCtr="0" compatLnSpc="1">
            <a:prstTxWarp prst="textNoShape">
              <a:avLst/>
            </a:prstTxWarp>
          </a:bodyPr>
          <a:lstStyle>
            <a:lvl1pPr algn="r" defTabSz="969963" eaLnBrk="1" hangingPunct="1">
              <a:defRPr sz="1000">
                <a:latin typeface="Times New Roman" pitchFamily="18" charset="0"/>
              </a:defRPr>
            </a:lvl1pPr>
          </a:lstStyle>
          <a:p>
            <a:pPr>
              <a:defRPr/>
            </a:pPr>
            <a:endParaRPr lang="en-US"/>
          </a:p>
        </p:txBody>
      </p:sp>
      <p:sp>
        <p:nvSpPr>
          <p:cNvPr id="77828" name="Rectangle 4">
            <a:extLst>
              <a:ext uri="{FF2B5EF4-FFF2-40B4-BE49-F238E27FC236}">
                <a16:creationId xmlns:a16="http://schemas.microsoft.com/office/drawing/2014/main" id="{D4424175-1BBD-414F-9654-6D4FC2011E48}"/>
              </a:ext>
            </a:extLst>
          </p:cNvPr>
          <p:cNvSpPr>
            <a:spLocks noGrp="1" noRot="1" noChangeAspect="1" noChangeArrowheads="1" noTextEdit="1"/>
          </p:cNvSpPr>
          <p:nvPr>
            <p:ph type="sldImg" idx="2"/>
          </p:nvPr>
        </p:nvSpPr>
        <p:spPr bwMode="auto">
          <a:xfrm>
            <a:off x="1260475" y="722313"/>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a:extLst>
              <a:ext uri="{FF2B5EF4-FFF2-40B4-BE49-F238E27FC236}">
                <a16:creationId xmlns:a16="http://schemas.microsoft.com/office/drawing/2014/main" id="{26714C83-EABA-43C8-BB09-BB5714B546F6}"/>
              </a:ext>
            </a:extLst>
          </p:cNvPr>
          <p:cNvSpPr>
            <a:spLocks noGrp="1" noChangeArrowheads="1"/>
          </p:cNvSpPr>
          <p:nvPr>
            <p:ph type="body" sz="quarter" idx="3"/>
          </p:nvPr>
        </p:nvSpPr>
        <p:spPr bwMode="auto">
          <a:xfrm>
            <a:off x="974725" y="4559300"/>
            <a:ext cx="5365750" cy="4319588"/>
          </a:xfrm>
          <a:prstGeom prst="rect">
            <a:avLst/>
          </a:prstGeom>
          <a:noFill/>
          <a:ln w="9525">
            <a:noFill/>
            <a:miter lim="800000"/>
            <a:headEnd/>
            <a:tailEnd/>
          </a:ln>
          <a:effectLst/>
        </p:spPr>
        <p:txBody>
          <a:bodyPr vert="horz" wrap="square" lIns="96563" tIns="48283" rIns="96563" bIns="48283" numCol="1" anchor="t" anchorCtr="0" compatLnSpc="1">
            <a:prstTxWarp prst="textNoShape">
              <a:avLst/>
            </a:prstTxWarp>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2774" name="Rectangle 6">
            <a:extLst>
              <a:ext uri="{FF2B5EF4-FFF2-40B4-BE49-F238E27FC236}">
                <a16:creationId xmlns:a16="http://schemas.microsoft.com/office/drawing/2014/main" id="{C0755D07-9AB8-4794-A079-536349ED00C6}"/>
              </a:ext>
            </a:extLst>
          </p:cNvPr>
          <p:cNvSpPr>
            <a:spLocks noGrp="1" noChangeArrowheads="1"/>
          </p:cNvSpPr>
          <p:nvPr>
            <p:ph type="ftr" sz="quarter" idx="4"/>
          </p:nvPr>
        </p:nvSpPr>
        <p:spPr bwMode="auto">
          <a:xfrm>
            <a:off x="0" y="9123363"/>
            <a:ext cx="3171825" cy="477837"/>
          </a:xfrm>
          <a:prstGeom prst="rect">
            <a:avLst/>
          </a:prstGeom>
          <a:noFill/>
          <a:ln w="9525">
            <a:noFill/>
            <a:miter lim="800000"/>
            <a:headEnd/>
            <a:tailEnd/>
          </a:ln>
          <a:effectLst/>
        </p:spPr>
        <p:txBody>
          <a:bodyPr vert="horz" wrap="square" lIns="96563" tIns="48283" rIns="96563" bIns="48283" numCol="1" anchor="b" anchorCtr="0" compatLnSpc="1">
            <a:prstTxWarp prst="textNoShape">
              <a:avLst/>
            </a:prstTxWarp>
          </a:bodyPr>
          <a:lstStyle>
            <a:lvl1pPr defTabSz="969963" eaLnBrk="1" hangingPunct="1">
              <a:defRPr sz="1000">
                <a:latin typeface="Times New Roman" pitchFamily="18" charset="0"/>
              </a:defRPr>
            </a:lvl1pPr>
          </a:lstStyle>
          <a:p>
            <a:pPr>
              <a:defRPr/>
            </a:pPr>
            <a:endParaRPr lang="en-US"/>
          </a:p>
        </p:txBody>
      </p:sp>
      <p:sp>
        <p:nvSpPr>
          <p:cNvPr id="32775" name="Rectangle 7">
            <a:extLst>
              <a:ext uri="{FF2B5EF4-FFF2-40B4-BE49-F238E27FC236}">
                <a16:creationId xmlns:a16="http://schemas.microsoft.com/office/drawing/2014/main" id="{6E234F38-56FD-4597-A713-0DBBD7964D89}"/>
              </a:ext>
            </a:extLst>
          </p:cNvPr>
          <p:cNvSpPr>
            <a:spLocks noGrp="1" noChangeArrowheads="1"/>
          </p:cNvSpPr>
          <p:nvPr>
            <p:ph type="sldNum" sz="quarter" idx="5"/>
          </p:nvPr>
        </p:nvSpPr>
        <p:spPr bwMode="auto">
          <a:xfrm>
            <a:off x="4143375" y="9123363"/>
            <a:ext cx="3171825" cy="477837"/>
          </a:xfrm>
          <a:prstGeom prst="rect">
            <a:avLst/>
          </a:prstGeom>
          <a:noFill/>
          <a:ln w="9525">
            <a:noFill/>
            <a:miter lim="800000"/>
            <a:headEnd/>
            <a:tailEnd/>
          </a:ln>
          <a:effectLst/>
        </p:spPr>
        <p:txBody>
          <a:bodyPr vert="horz" wrap="square" lIns="96563" tIns="48283" rIns="96563" bIns="48283" numCol="1" anchor="b" anchorCtr="0" compatLnSpc="1">
            <a:prstTxWarp prst="textNoShape">
              <a:avLst/>
            </a:prstTxWarp>
          </a:bodyPr>
          <a:lstStyle>
            <a:lvl1pPr algn="r" defTabSz="969963" eaLnBrk="1" hangingPunct="1">
              <a:defRPr sz="1000">
                <a:latin typeface="Times New Roman" panose="02020603050405020304" pitchFamily="18" charset="0"/>
              </a:defRPr>
            </a:lvl1pPr>
          </a:lstStyle>
          <a:p>
            <a:fld id="{E6609B0C-084C-4D42-8B6B-89F55982DA5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0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0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0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0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50C9C0C-ACA5-45D0-916E-5C3DA98BB71A}"/>
              </a:ext>
            </a:extLst>
          </p:cNvPr>
          <p:cNvGrpSpPr>
            <a:grpSpLocks/>
          </p:cNvGrpSpPr>
          <p:nvPr/>
        </p:nvGrpSpPr>
        <p:grpSpPr bwMode="auto">
          <a:xfrm>
            <a:off x="0" y="0"/>
            <a:ext cx="9144000" cy="6858000"/>
            <a:chOff x="0" y="0"/>
            <a:chExt cx="5760" cy="4320"/>
          </a:xfrm>
        </p:grpSpPr>
        <p:sp>
          <p:nvSpPr>
            <p:cNvPr id="5" name="Rectangle 3">
              <a:extLst>
                <a:ext uri="{FF2B5EF4-FFF2-40B4-BE49-F238E27FC236}">
                  <a16:creationId xmlns:a16="http://schemas.microsoft.com/office/drawing/2014/main" id="{A8422795-9010-4886-B150-2F3F46C23725}"/>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cs-CZ" sz="2400">
                <a:latin typeface="Times New Roman" pitchFamily="18" charset="0"/>
              </a:endParaRPr>
            </a:p>
          </p:txBody>
        </p:sp>
        <p:sp>
          <p:nvSpPr>
            <p:cNvPr id="6" name="Rectangle 4">
              <a:extLst>
                <a:ext uri="{FF2B5EF4-FFF2-40B4-BE49-F238E27FC236}">
                  <a16:creationId xmlns:a16="http://schemas.microsoft.com/office/drawing/2014/main" id="{BAF9F329-F8C5-48AC-8A02-90D80FBDFEFF}"/>
                </a:ext>
              </a:extLst>
            </p:cNvPr>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defRPr/>
              </a:pPr>
              <a:endParaRPr lang="cs-CZ" sz="2400">
                <a:latin typeface="Times New Roman" pitchFamily="18" charset="0"/>
              </a:endParaRPr>
            </a:p>
          </p:txBody>
        </p:sp>
        <p:grpSp>
          <p:nvGrpSpPr>
            <p:cNvPr id="7" name="Group 5">
              <a:extLst>
                <a:ext uri="{FF2B5EF4-FFF2-40B4-BE49-F238E27FC236}">
                  <a16:creationId xmlns:a16="http://schemas.microsoft.com/office/drawing/2014/main" id="{8A8500B3-52E4-498F-9A6E-044CF1B911C8}"/>
                </a:ext>
              </a:extLst>
            </p:cNvPr>
            <p:cNvGrpSpPr>
              <a:grpSpLocks/>
            </p:cNvGrpSpPr>
            <p:nvPr/>
          </p:nvGrpSpPr>
          <p:grpSpPr bwMode="auto">
            <a:xfrm>
              <a:off x="0" y="672"/>
              <a:ext cx="1806" cy="1989"/>
              <a:chOff x="0" y="672"/>
              <a:chExt cx="1806" cy="1989"/>
            </a:xfrm>
          </p:grpSpPr>
          <p:sp>
            <p:nvSpPr>
              <p:cNvPr id="8" name="Rectangle 6">
                <a:extLst>
                  <a:ext uri="{FF2B5EF4-FFF2-40B4-BE49-F238E27FC236}">
                    <a16:creationId xmlns:a16="http://schemas.microsoft.com/office/drawing/2014/main" id="{BB443A84-2603-44B1-A465-94D3DC5916A3}"/>
                  </a:ext>
                </a:extLst>
              </p:cNvPr>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defRPr/>
                </a:pPr>
                <a:endParaRPr lang="cs-CZ" sz="2400">
                  <a:latin typeface="Times New Roman" pitchFamily="18" charset="0"/>
                </a:endParaRPr>
              </a:p>
            </p:txBody>
          </p:sp>
          <p:sp>
            <p:nvSpPr>
              <p:cNvPr id="9" name="Rectangle 7">
                <a:extLst>
                  <a:ext uri="{FF2B5EF4-FFF2-40B4-BE49-F238E27FC236}">
                    <a16:creationId xmlns:a16="http://schemas.microsoft.com/office/drawing/2014/main" id="{CC436874-A39F-4754-A7CF-EF70E4A21823}"/>
                  </a:ext>
                </a:extLst>
              </p:cNvPr>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defRPr/>
                </a:pPr>
                <a:endParaRPr lang="cs-CZ" sz="2400">
                  <a:latin typeface="Times New Roman" pitchFamily="18" charset="0"/>
                </a:endParaRPr>
              </a:p>
            </p:txBody>
          </p:sp>
          <p:sp>
            <p:nvSpPr>
              <p:cNvPr id="10" name="Rectangle 8">
                <a:extLst>
                  <a:ext uri="{FF2B5EF4-FFF2-40B4-BE49-F238E27FC236}">
                    <a16:creationId xmlns:a16="http://schemas.microsoft.com/office/drawing/2014/main" id="{533E3680-219B-49FF-B75D-C4EB43D580BF}"/>
                  </a:ext>
                </a:extLst>
              </p:cNvPr>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defRPr/>
                </a:pPr>
                <a:endParaRPr lang="cs-CZ" sz="2400">
                  <a:latin typeface="Times New Roman" pitchFamily="18" charset="0"/>
                </a:endParaRPr>
              </a:p>
            </p:txBody>
          </p:sp>
          <p:sp>
            <p:nvSpPr>
              <p:cNvPr id="11" name="Rectangle 9">
                <a:extLst>
                  <a:ext uri="{FF2B5EF4-FFF2-40B4-BE49-F238E27FC236}">
                    <a16:creationId xmlns:a16="http://schemas.microsoft.com/office/drawing/2014/main" id="{61A877C1-CE59-4142-9329-8D7EF087119C}"/>
                  </a:ext>
                </a:extLst>
              </p:cNvPr>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defRPr/>
                </a:pPr>
                <a:endParaRPr lang="cs-CZ" sz="2400">
                  <a:latin typeface="Times New Roman" pitchFamily="18" charset="0"/>
                </a:endParaRPr>
              </a:p>
            </p:txBody>
          </p:sp>
          <p:sp>
            <p:nvSpPr>
              <p:cNvPr id="12" name="Rectangle 10">
                <a:extLst>
                  <a:ext uri="{FF2B5EF4-FFF2-40B4-BE49-F238E27FC236}">
                    <a16:creationId xmlns:a16="http://schemas.microsoft.com/office/drawing/2014/main" id="{38C1792A-6A57-46C6-B4BC-7A76B2F32DB5}"/>
                  </a:ext>
                </a:extLst>
              </p:cNvPr>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defRPr/>
                </a:pPr>
                <a:endParaRPr lang="cs-CZ" sz="2400">
                  <a:latin typeface="Times New Roman" pitchFamily="18" charset="0"/>
                </a:endParaRPr>
              </a:p>
            </p:txBody>
          </p:sp>
          <p:sp>
            <p:nvSpPr>
              <p:cNvPr id="13" name="Rectangle 11">
                <a:extLst>
                  <a:ext uri="{FF2B5EF4-FFF2-40B4-BE49-F238E27FC236}">
                    <a16:creationId xmlns:a16="http://schemas.microsoft.com/office/drawing/2014/main" id="{6DA8A258-D725-424D-9467-C15309A965F9}"/>
                  </a:ext>
                </a:extLst>
              </p:cNvPr>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defRPr/>
                </a:pPr>
                <a:endParaRPr lang="cs-CZ" sz="2400">
                  <a:latin typeface="Times New Roman" pitchFamily="18" charset="0"/>
                </a:endParaRPr>
              </a:p>
            </p:txBody>
          </p:sp>
          <p:sp>
            <p:nvSpPr>
              <p:cNvPr id="14" name="Rectangle 12">
                <a:extLst>
                  <a:ext uri="{FF2B5EF4-FFF2-40B4-BE49-F238E27FC236}">
                    <a16:creationId xmlns:a16="http://schemas.microsoft.com/office/drawing/2014/main" id="{2B2936C4-6F73-4F41-B291-0A2CB7527FF3}"/>
                  </a:ext>
                </a:extLst>
              </p:cNvPr>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defRPr/>
                </a:pPr>
                <a:endParaRPr lang="cs-CZ" sz="2400">
                  <a:latin typeface="Times New Roman" pitchFamily="18" charset="0"/>
                </a:endParaRPr>
              </a:p>
            </p:txBody>
          </p:sp>
          <p:sp>
            <p:nvSpPr>
              <p:cNvPr id="15" name="Rectangle 13">
                <a:extLst>
                  <a:ext uri="{FF2B5EF4-FFF2-40B4-BE49-F238E27FC236}">
                    <a16:creationId xmlns:a16="http://schemas.microsoft.com/office/drawing/2014/main" id="{1F924DC6-FA68-4AE2-8BBE-FD5BEA619F9B}"/>
                  </a:ext>
                </a:extLst>
              </p:cNvPr>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defRPr/>
                </a:pPr>
                <a:endParaRPr lang="cs-CZ" sz="2400">
                  <a:latin typeface="Times New Roman" pitchFamily="18" charset="0"/>
                </a:endParaRPr>
              </a:p>
            </p:txBody>
          </p:sp>
          <p:sp>
            <p:nvSpPr>
              <p:cNvPr id="16" name="Rectangle 14">
                <a:extLst>
                  <a:ext uri="{FF2B5EF4-FFF2-40B4-BE49-F238E27FC236}">
                    <a16:creationId xmlns:a16="http://schemas.microsoft.com/office/drawing/2014/main" id="{3B1D0550-7698-4A5F-9D75-49A49C51ED31}"/>
                  </a:ext>
                </a:extLst>
              </p:cNvPr>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defRPr/>
                </a:pPr>
                <a:endParaRPr lang="cs-CZ" sz="2400">
                  <a:latin typeface="Times New Roman" pitchFamily="18" charset="0"/>
                </a:endParaRPr>
              </a:p>
            </p:txBody>
          </p:sp>
          <p:sp>
            <p:nvSpPr>
              <p:cNvPr id="17" name="Rectangle 15">
                <a:extLst>
                  <a:ext uri="{FF2B5EF4-FFF2-40B4-BE49-F238E27FC236}">
                    <a16:creationId xmlns:a16="http://schemas.microsoft.com/office/drawing/2014/main" id="{2114A1E6-8AFB-4939-894F-EDA14204F71B}"/>
                  </a:ext>
                </a:extLst>
              </p:cNvPr>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defRPr/>
                </a:pPr>
                <a:endParaRPr lang="cs-CZ" sz="2400">
                  <a:latin typeface="Times New Roman" pitchFamily="18" charset="0"/>
                </a:endParaRPr>
              </a:p>
            </p:txBody>
          </p:sp>
        </p:grpSp>
      </p:grpSp>
      <p:sp>
        <p:nvSpPr>
          <p:cNvPr id="599059" name="Rectangle 19"/>
          <p:cNvSpPr>
            <a:spLocks noGrp="1" noChangeArrowheads="1"/>
          </p:cNvSpPr>
          <p:nvPr>
            <p:ph type="ctrTitle"/>
          </p:nvPr>
        </p:nvSpPr>
        <p:spPr>
          <a:xfrm>
            <a:off x="2971800" y="1828800"/>
            <a:ext cx="6019800" cy="2209800"/>
          </a:xfrm>
        </p:spPr>
        <p:txBody>
          <a:bodyPr/>
          <a:lstStyle>
            <a:lvl1pPr>
              <a:defRPr>
                <a:solidFill>
                  <a:schemeClr val="bg1"/>
                </a:solidFill>
                <a:effectLst/>
              </a:defRPr>
            </a:lvl1pPr>
          </a:lstStyle>
          <a:p>
            <a:r>
              <a:rPr lang="en-GB"/>
              <a:t>Klepnutím lze upravit styl předlohy nadpisů.</a:t>
            </a:r>
          </a:p>
        </p:txBody>
      </p:sp>
      <p:sp>
        <p:nvSpPr>
          <p:cNvPr id="599060" name="Rectangle 20"/>
          <p:cNvSpPr>
            <a:spLocks noGrp="1" noChangeArrowheads="1"/>
          </p:cNvSpPr>
          <p:nvPr>
            <p:ph type="subTitle" idx="1"/>
          </p:nvPr>
        </p:nvSpPr>
        <p:spPr>
          <a:xfrm>
            <a:off x="2971800" y="4267200"/>
            <a:ext cx="6019800" cy="1825625"/>
          </a:xfrm>
        </p:spPr>
        <p:txBody>
          <a:bodyPr/>
          <a:lstStyle>
            <a:lvl1pPr marL="0" indent="0" algn="ctr">
              <a:buFont typeface="Wingdings" pitchFamily="2" charset="2"/>
              <a:buNone/>
              <a:defRPr/>
            </a:lvl1pPr>
          </a:lstStyle>
          <a:p>
            <a:r>
              <a:rPr lang="en-GB"/>
              <a:t>Klepnutím lze upravit styl předlohy podnadpisů.</a:t>
            </a:r>
          </a:p>
        </p:txBody>
      </p:sp>
      <p:sp>
        <p:nvSpPr>
          <p:cNvPr id="18" name="Rectangle 16">
            <a:extLst>
              <a:ext uri="{FF2B5EF4-FFF2-40B4-BE49-F238E27FC236}">
                <a16:creationId xmlns:a16="http://schemas.microsoft.com/office/drawing/2014/main" id="{F6B08D15-2B0E-4E57-AD6B-DB3459F8E05B}"/>
              </a:ext>
            </a:extLst>
          </p:cNvPr>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cs-CZ"/>
          </a:p>
        </p:txBody>
      </p:sp>
      <p:sp>
        <p:nvSpPr>
          <p:cNvPr id="19" name="Rectangle 17">
            <a:extLst>
              <a:ext uri="{FF2B5EF4-FFF2-40B4-BE49-F238E27FC236}">
                <a16:creationId xmlns:a16="http://schemas.microsoft.com/office/drawing/2014/main" id="{E4B51885-F500-46EE-A86A-23A4AB5599DA}"/>
              </a:ext>
            </a:extLst>
          </p:cNvPr>
          <p:cNvSpPr>
            <a:spLocks noGrp="1" noChangeArrowheads="1"/>
          </p:cNvSpPr>
          <p:nvPr>
            <p:ph type="ftr" sz="quarter" idx="11"/>
          </p:nvPr>
        </p:nvSpPr>
        <p:spPr>
          <a:xfrm>
            <a:off x="3124200" y="6248400"/>
            <a:ext cx="2895600" cy="457200"/>
          </a:xfrm>
        </p:spPr>
        <p:txBody>
          <a:bodyPr/>
          <a:lstStyle>
            <a:lvl1pPr>
              <a:defRPr>
                <a:solidFill>
                  <a:schemeClr val="tx1"/>
                </a:solidFill>
              </a:defRPr>
            </a:lvl1pPr>
          </a:lstStyle>
          <a:p>
            <a:pPr>
              <a:defRPr/>
            </a:pPr>
            <a:endParaRPr lang="cs-CZ"/>
          </a:p>
        </p:txBody>
      </p:sp>
      <p:sp>
        <p:nvSpPr>
          <p:cNvPr id="20" name="Rectangle 18">
            <a:extLst>
              <a:ext uri="{FF2B5EF4-FFF2-40B4-BE49-F238E27FC236}">
                <a16:creationId xmlns:a16="http://schemas.microsoft.com/office/drawing/2014/main" id="{EB750D45-9C46-4E10-9B9E-0EDADA7C1765}"/>
              </a:ext>
            </a:extLst>
          </p:cNvPr>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fld id="{88948D46-5800-4244-829D-F4380B53A65F}" type="slidenum">
              <a:rPr lang="cs-CZ" altLang="en-US"/>
              <a:pPr/>
              <a:t>‹#›</a:t>
            </a:fld>
            <a:endParaRPr lang="cs-CZ" altLang="en-US"/>
          </a:p>
        </p:txBody>
      </p:sp>
    </p:spTree>
    <p:extLst>
      <p:ext uri="{BB962C8B-B14F-4D97-AF65-F5344CB8AC3E}">
        <p14:creationId xmlns:p14="http://schemas.microsoft.com/office/powerpoint/2010/main" val="5656234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58DDCDB-73BD-4917-8091-848C5444F245}"/>
              </a:ext>
            </a:extLst>
          </p:cNvPr>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52392322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188913"/>
            <a:ext cx="2071688" cy="61928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5763" y="188913"/>
            <a:ext cx="6065837" cy="6192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B5D62393-1483-46C5-B500-CBAD031BB531}"/>
              </a:ext>
            </a:extLst>
          </p:cNvPr>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09008605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88913"/>
            <a:ext cx="8207375" cy="720725"/>
          </a:xfrm>
        </p:spPr>
        <p:txBody>
          <a:bodyPr/>
          <a:lstStyle/>
          <a:p>
            <a:r>
              <a:rPr lang="en-US"/>
              <a:t>Click to edit Master title style</a:t>
            </a:r>
          </a:p>
        </p:txBody>
      </p:sp>
      <p:sp>
        <p:nvSpPr>
          <p:cNvPr id="3" name="Text Placeholder 2"/>
          <p:cNvSpPr>
            <a:spLocks noGrp="1"/>
          </p:cNvSpPr>
          <p:nvPr>
            <p:ph type="body" sz="half" idx="1"/>
          </p:nvPr>
        </p:nvSpPr>
        <p:spPr>
          <a:xfrm>
            <a:off x="385763" y="1196975"/>
            <a:ext cx="4032250" cy="5184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0413" y="1196975"/>
            <a:ext cx="4033837" cy="5184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7866185A-7442-418B-9499-54F512078475}"/>
              </a:ext>
            </a:extLst>
          </p:cNvPr>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9587216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DD7A133D-EFDC-4DF8-83EE-5F6661640904}"/>
              </a:ext>
            </a:extLst>
          </p:cNvPr>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4791503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21BE9FB3-7E4F-4FE4-9C53-80B9017D6E66}"/>
              </a:ext>
            </a:extLst>
          </p:cNvPr>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90922211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5763" y="1196975"/>
            <a:ext cx="403225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0413" y="1196975"/>
            <a:ext cx="4033837"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29E6DB23-E6E1-45A9-AE03-43460BD13D50}"/>
              </a:ext>
            </a:extLst>
          </p:cNvPr>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420894735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7DB590ED-8D78-45FF-95E4-E4AF28F5FFDE}"/>
              </a:ext>
            </a:extLst>
          </p:cNvPr>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60325639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A245A8F9-97B7-44BE-A165-9DD5DBD08CE7}"/>
              </a:ext>
            </a:extLst>
          </p:cNvPr>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35476976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4FD57145-AA6A-4298-BD2B-DF7C80302294}"/>
              </a:ext>
            </a:extLst>
          </p:cNvPr>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93016895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EC2A3BBA-C9EF-4BCA-A5AF-2429B07EA606}"/>
              </a:ext>
            </a:extLst>
          </p:cNvPr>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84525565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FC955AEF-23C0-40CD-B48E-43B2D18F0F7D}"/>
              </a:ext>
            </a:extLst>
          </p:cNvPr>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54184299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8019" name="Rectangle 3">
            <a:extLst>
              <a:ext uri="{FF2B5EF4-FFF2-40B4-BE49-F238E27FC236}">
                <a16:creationId xmlns:a16="http://schemas.microsoft.com/office/drawing/2014/main" id="{81E318F2-C2B1-4982-AFA5-79876B6F176A}"/>
              </a:ext>
            </a:extLst>
          </p:cNvPr>
          <p:cNvSpPr>
            <a:spLocks noGrp="1" noChangeArrowheads="1"/>
          </p:cNvSpPr>
          <p:nvPr>
            <p:ph type="ftr" sz="quarter" idx="3"/>
          </p:nvPr>
        </p:nvSpPr>
        <p:spPr bwMode="auto">
          <a:xfrm>
            <a:off x="3338513" y="6577013"/>
            <a:ext cx="2447925" cy="242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accent2"/>
                </a:solidFill>
                <a:latin typeface="Arial" pitchFamily="34" charset="0"/>
              </a:defRPr>
            </a:lvl1pPr>
          </a:lstStyle>
          <a:p>
            <a:pPr>
              <a:defRPr/>
            </a:pPr>
            <a:endParaRPr lang="en-GB"/>
          </a:p>
        </p:txBody>
      </p:sp>
      <p:grpSp>
        <p:nvGrpSpPr>
          <p:cNvPr id="7171" name="Group 27">
            <a:extLst>
              <a:ext uri="{FF2B5EF4-FFF2-40B4-BE49-F238E27FC236}">
                <a16:creationId xmlns:a16="http://schemas.microsoft.com/office/drawing/2014/main" id="{4D24D8C4-DE55-4616-A0BF-7A8500800221}"/>
              </a:ext>
            </a:extLst>
          </p:cNvPr>
          <p:cNvGrpSpPr>
            <a:grpSpLocks/>
          </p:cNvGrpSpPr>
          <p:nvPr/>
        </p:nvGrpSpPr>
        <p:grpSpPr bwMode="auto">
          <a:xfrm>
            <a:off x="0" y="128588"/>
            <a:ext cx="9144000" cy="520700"/>
            <a:chOff x="0" y="119"/>
            <a:chExt cx="5760" cy="328"/>
          </a:xfrm>
        </p:grpSpPr>
        <p:sp>
          <p:nvSpPr>
            <p:cNvPr id="598021" name="Rectangle 5">
              <a:extLst>
                <a:ext uri="{FF2B5EF4-FFF2-40B4-BE49-F238E27FC236}">
                  <a16:creationId xmlns:a16="http://schemas.microsoft.com/office/drawing/2014/main" id="{E022C068-437C-457D-B957-08CC231848FF}"/>
                </a:ext>
              </a:extLst>
            </p:cNvPr>
            <p:cNvSpPr>
              <a:spLocks noChangeArrowheads="1"/>
            </p:cNvSpPr>
            <p:nvPr/>
          </p:nvSpPr>
          <p:spPr bwMode="auto">
            <a:xfrm>
              <a:off x="0" y="119"/>
              <a:ext cx="180" cy="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cs-CZ" sz="2400">
                <a:latin typeface="Times New Roman" pitchFamily="18" charset="0"/>
              </a:endParaRPr>
            </a:p>
          </p:txBody>
        </p:sp>
        <p:sp>
          <p:nvSpPr>
            <p:cNvPr id="598022" name="Rectangle 6">
              <a:extLst>
                <a:ext uri="{FF2B5EF4-FFF2-40B4-BE49-F238E27FC236}">
                  <a16:creationId xmlns:a16="http://schemas.microsoft.com/office/drawing/2014/main" id="{F8E9E651-F854-4A69-8E81-B57D3D16DEC8}"/>
                </a:ext>
              </a:extLst>
            </p:cNvPr>
            <p:cNvSpPr>
              <a:spLocks noChangeArrowheads="1"/>
            </p:cNvSpPr>
            <p:nvPr/>
          </p:nvSpPr>
          <p:spPr bwMode="auto">
            <a:xfrm>
              <a:off x="260" y="200"/>
              <a:ext cx="5500" cy="165"/>
            </a:xfrm>
            <a:prstGeom prst="rect">
              <a:avLst/>
            </a:prstGeom>
            <a:gradFill rotWithShape="0">
              <a:gsLst>
                <a:gs pos="0">
                  <a:srgbClr val="32329C"/>
                </a:gs>
                <a:gs pos="100000">
                  <a:srgbClr val="F3F3FF"/>
                </a:gs>
              </a:gsLst>
              <a:lin ang="0" scaled="1"/>
            </a:gradFill>
            <a:ln w="9525">
              <a:noFill/>
              <a:miter lim="800000"/>
              <a:headEnd/>
              <a:tailEnd/>
            </a:ln>
          </p:spPr>
          <p:txBody>
            <a:bodyPr/>
            <a:lstStyle/>
            <a:p>
              <a:pPr eaLnBrk="1" hangingPunct="1">
                <a:defRPr/>
              </a:pPr>
              <a:endParaRPr lang="cs-CZ" sz="2400">
                <a:latin typeface="Times New Roman" pitchFamily="18" charset="0"/>
              </a:endParaRPr>
            </a:p>
          </p:txBody>
        </p:sp>
        <p:sp>
          <p:nvSpPr>
            <p:cNvPr id="598023" name="Rectangle 7">
              <a:extLst>
                <a:ext uri="{FF2B5EF4-FFF2-40B4-BE49-F238E27FC236}">
                  <a16:creationId xmlns:a16="http://schemas.microsoft.com/office/drawing/2014/main" id="{CFE0FDB3-60C3-4D32-A471-18C526BE41DA}"/>
                </a:ext>
              </a:extLst>
            </p:cNvPr>
            <p:cNvSpPr>
              <a:spLocks noChangeArrowheads="1"/>
            </p:cNvSpPr>
            <p:nvPr/>
          </p:nvSpPr>
          <p:spPr bwMode="auto">
            <a:xfrm>
              <a:off x="258" y="200"/>
              <a:ext cx="87" cy="85"/>
            </a:xfrm>
            <a:prstGeom prst="rect">
              <a:avLst/>
            </a:prstGeom>
            <a:solidFill>
              <a:schemeClr val="folHlink"/>
            </a:solidFill>
            <a:ln w="9525">
              <a:noFill/>
              <a:miter lim="800000"/>
              <a:headEnd/>
              <a:tailEnd/>
            </a:ln>
          </p:spPr>
          <p:txBody>
            <a:bodyPr/>
            <a:lstStyle/>
            <a:p>
              <a:pPr eaLnBrk="1" hangingPunct="1">
                <a:defRPr/>
              </a:pPr>
              <a:endParaRPr lang="cs-CZ">
                <a:solidFill>
                  <a:schemeClr val="hlink"/>
                </a:solidFill>
              </a:endParaRPr>
            </a:p>
          </p:txBody>
        </p:sp>
        <p:sp>
          <p:nvSpPr>
            <p:cNvPr id="598024" name="Rectangle 8">
              <a:extLst>
                <a:ext uri="{FF2B5EF4-FFF2-40B4-BE49-F238E27FC236}">
                  <a16:creationId xmlns:a16="http://schemas.microsoft.com/office/drawing/2014/main" id="{F361E0BD-3705-484C-8687-97C4E51FBB65}"/>
                </a:ext>
              </a:extLst>
            </p:cNvPr>
            <p:cNvSpPr>
              <a:spLocks noChangeArrowheads="1"/>
            </p:cNvSpPr>
            <p:nvPr/>
          </p:nvSpPr>
          <p:spPr bwMode="auto">
            <a:xfrm>
              <a:off x="345" y="119"/>
              <a:ext cx="88" cy="83"/>
            </a:xfrm>
            <a:prstGeom prst="rect">
              <a:avLst/>
            </a:prstGeom>
            <a:solidFill>
              <a:schemeClr val="folHlink"/>
            </a:solidFill>
            <a:ln w="9525">
              <a:noFill/>
              <a:miter lim="800000"/>
              <a:headEnd/>
              <a:tailEnd/>
            </a:ln>
          </p:spPr>
          <p:txBody>
            <a:bodyPr/>
            <a:lstStyle/>
            <a:p>
              <a:pPr eaLnBrk="1" hangingPunct="1">
                <a:defRPr/>
              </a:pPr>
              <a:endParaRPr lang="cs-CZ">
                <a:solidFill>
                  <a:schemeClr val="hlink"/>
                </a:solidFill>
              </a:endParaRPr>
            </a:p>
          </p:txBody>
        </p:sp>
        <p:sp>
          <p:nvSpPr>
            <p:cNvPr id="598025" name="Rectangle 9">
              <a:extLst>
                <a:ext uri="{FF2B5EF4-FFF2-40B4-BE49-F238E27FC236}">
                  <a16:creationId xmlns:a16="http://schemas.microsoft.com/office/drawing/2014/main" id="{112A4146-56F9-4D75-B955-BDA360DCBC06}"/>
                </a:ext>
              </a:extLst>
            </p:cNvPr>
            <p:cNvSpPr>
              <a:spLocks noChangeArrowheads="1"/>
            </p:cNvSpPr>
            <p:nvPr/>
          </p:nvSpPr>
          <p:spPr bwMode="auto">
            <a:xfrm>
              <a:off x="345" y="200"/>
              <a:ext cx="88" cy="85"/>
            </a:xfrm>
            <a:prstGeom prst="rect">
              <a:avLst/>
            </a:prstGeom>
            <a:solidFill>
              <a:schemeClr val="accent2"/>
            </a:solidFill>
            <a:ln w="9525">
              <a:noFill/>
              <a:miter lim="800000"/>
              <a:headEnd/>
              <a:tailEnd/>
            </a:ln>
          </p:spPr>
          <p:txBody>
            <a:bodyPr/>
            <a:lstStyle/>
            <a:p>
              <a:pPr eaLnBrk="1" hangingPunct="1">
                <a:defRPr/>
              </a:pPr>
              <a:endParaRPr lang="cs-CZ">
                <a:solidFill>
                  <a:schemeClr val="accent2"/>
                </a:solidFill>
              </a:endParaRPr>
            </a:p>
          </p:txBody>
        </p:sp>
        <p:sp>
          <p:nvSpPr>
            <p:cNvPr id="598026" name="Rectangle 10">
              <a:extLst>
                <a:ext uri="{FF2B5EF4-FFF2-40B4-BE49-F238E27FC236}">
                  <a16:creationId xmlns:a16="http://schemas.microsoft.com/office/drawing/2014/main" id="{886D0157-5FD7-4B01-B8DA-F4C4A97288DE}"/>
                </a:ext>
              </a:extLst>
            </p:cNvPr>
            <p:cNvSpPr>
              <a:spLocks noChangeArrowheads="1"/>
            </p:cNvSpPr>
            <p:nvPr/>
          </p:nvSpPr>
          <p:spPr bwMode="auto">
            <a:xfrm>
              <a:off x="173" y="284"/>
              <a:ext cx="86" cy="83"/>
            </a:xfrm>
            <a:prstGeom prst="rect">
              <a:avLst/>
            </a:prstGeom>
            <a:solidFill>
              <a:schemeClr val="folHlink"/>
            </a:solidFill>
            <a:ln w="9525">
              <a:noFill/>
              <a:miter lim="800000"/>
              <a:headEnd/>
              <a:tailEnd/>
            </a:ln>
          </p:spPr>
          <p:txBody>
            <a:bodyPr/>
            <a:lstStyle/>
            <a:p>
              <a:pPr eaLnBrk="1" hangingPunct="1">
                <a:defRPr/>
              </a:pPr>
              <a:endParaRPr lang="cs-CZ">
                <a:solidFill>
                  <a:schemeClr val="hlink"/>
                </a:solidFill>
              </a:endParaRPr>
            </a:p>
          </p:txBody>
        </p:sp>
        <p:sp>
          <p:nvSpPr>
            <p:cNvPr id="598027" name="Rectangle 11">
              <a:extLst>
                <a:ext uri="{FF2B5EF4-FFF2-40B4-BE49-F238E27FC236}">
                  <a16:creationId xmlns:a16="http://schemas.microsoft.com/office/drawing/2014/main" id="{80EE5BFD-3077-418C-8B9D-F6C11B226F6F}"/>
                </a:ext>
              </a:extLst>
            </p:cNvPr>
            <p:cNvSpPr>
              <a:spLocks noChangeArrowheads="1"/>
            </p:cNvSpPr>
            <p:nvPr/>
          </p:nvSpPr>
          <p:spPr bwMode="auto">
            <a:xfrm>
              <a:off x="83" y="201"/>
              <a:ext cx="89" cy="83"/>
            </a:xfrm>
            <a:prstGeom prst="rect">
              <a:avLst/>
            </a:prstGeom>
            <a:solidFill>
              <a:schemeClr val="bg2"/>
            </a:solidFill>
            <a:ln w="9525">
              <a:noFill/>
              <a:miter lim="800000"/>
              <a:headEnd/>
              <a:tailEnd/>
            </a:ln>
          </p:spPr>
          <p:txBody>
            <a:bodyPr/>
            <a:lstStyle/>
            <a:p>
              <a:pPr eaLnBrk="1" hangingPunct="1">
                <a:defRPr/>
              </a:pPr>
              <a:endParaRPr lang="cs-CZ" sz="2400">
                <a:latin typeface="Times New Roman" pitchFamily="18" charset="0"/>
              </a:endParaRPr>
            </a:p>
          </p:txBody>
        </p:sp>
        <p:sp>
          <p:nvSpPr>
            <p:cNvPr id="598028" name="Rectangle 12">
              <a:extLst>
                <a:ext uri="{FF2B5EF4-FFF2-40B4-BE49-F238E27FC236}">
                  <a16:creationId xmlns:a16="http://schemas.microsoft.com/office/drawing/2014/main" id="{6939F9A5-3565-47F4-B60C-B28CCE29ED8E}"/>
                </a:ext>
              </a:extLst>
            </p:cNvPr>
            <p:cNvSpPr>
              <a:spLocks noChangeArrowheads="1"/>
            </p:cNvSpPr>
            <p:nvPr/>
          </p:nvSpPr>
          <p:spPr bwMode="auto">
            <a:xfrm>
              <a:off x="258" y="282"/>
              <a:ext cx="87" cy="83"/>
            </a:xfrm>
            <a:prstGeom prst="rect">
              <a:avLst/>
            </a:prstGeom>
            <a:solidFill>
              <a:schemeClr val="accent2"/>
            </a:solidFill>
            <a:ln w="9525">
              <a:noFill/>
              <a:miter lim="800000"/>
              <a:headEnd/>
              <a:tailEnd/>
            </a:ln>
          </p:spPr>
          <p:txBody>
            <a:bodyPr/>
            <a:lstStyle/>
            <a:p>
              <a:pPr eaLnBrk="1" hangingPunct="1">
                <a:defRPr/>
              </a:pPr>
              <a:endParaRPr lang="cs-CZ">
                <a:solidFill>
                  <a:schemeClr val="accent2"/>
                </a:solidFill>
              </a:endParaRPr>
            </a:p>
          </p:txBody>
        </p:sp>
        <p:sp>
          <p:nvSpPr>
            <p:cNvPr id="598029" name="Rectangle 13">
              <a:extLst>
                <a:ext uri="{FF2B5EF4-FFF2-40B4-BE49-F238E27FC236}">
                  <a16:creationId xmlns:a16="http://schemas.microsoft.com/office/drawing/2014/main" id="{08DA4AB5-845F-495A-84D4-9F451614CFD6}"/>
                </a:ext>
              </a:extLst>
            </p:cNvPr>
            <p:cNvSpPr>
              <a:spLocks noChangeArrowheads="1"/>
            </p:cNvSpPr>
            <p:nvPr/>
          </p:nvSpPr>
          <p:spPr bwMode="auto">
            <a:xfrm>
              <a:off x="173" y="365"/>
              <a:ext cx="86" cy="82"/>
            </a:xfrm>
            <a:prstGeom prst="rect">
              <a:avLst/>
            </a:prstGeom>
            <a:solidFill>
              <a:schemeClr val="accent2"/>
            </a:solidFill>
            <a:ln w="9525">
              <a:noFill/>
              <a:miter lim="800000"/>
              <a:headEnd/>
              <a:tailEnd/>
            </a:ln>
          </p:spPr>
          <p:txBody>
            <a:bodyPr/>
            <a:lstStyle/>
            <a:p>
              <a:pPr eaLnBrk="1" hangingPunct="1">
                <a:defRPr/>
              </a:pPr>
              <a:endParaRPr lang="cs-CZ">
                <a:solidFill>
                  <a:schemeClr val="accent2"/>
                </a:solidFill>
              </a:endParaRPr>
            </a:p>
          </p:txBody>
        </p:sp>
      </p:grpSp>
      <p:sp>
        <p:nvSpPr>
          <p:cNvPr id="598030" name="Rectangle 14">
            <a:extLst>
              <a:ext uri="{FF2B5EF4-FFF2-40B4-BE49-F238E27FC236}">
                <a16:creationId xmlns:a16="http://schemas.microsoft.com/office/drawing/2014/main" id="{3962D3C2-2CAE-4697-9704-501401D9C553}"/>
              </a:ext>
            </a:extLst>
          </p:cNvPr>
          <p:cNvSpPr>
            <a:spLocks noGrp="1" noChangeArrowheads="1"/>
          </p:cNvSpPr>
          <p:nvPr>
            <p:ph type="title"/>
          </p:nvPr>
        </p:nvSpPr>
        <p:spPr bwMode="auto">
          <a:xfrm>
            <a:off x="468313" y="188913"/>
            <a:ext cx="8207375" cy="7207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Klepnutím lze upravit styl předlohy nadpisů.</a:t>
            </a:r>
          </a:p>
        </p:txBody>
      </p:sp>
      <p:sp>
        <p:nvSpPr>
          <p:cNvPr id="7173" name="Rectangle 15">
            <a:extLst>
              <a:ext uri="{FF2B5EF4-FFF2-40B4-BE49-F238E27FC236}">
                <a16:creationId xmlns:a16="http://schemas.microsoft.com/office/drawing/2014/main" id="{3F8E8428-5EFE-4539-871F-25EC347DF525}"/>
              </a:ext>
            </a:extLst>
          </p:cNvPr>
          <p:cNvSpPr>
            <a:spLocks noGrp="1" noChangeArrowheads="1"/>
          </p:cNvSpPr>
          <p:nvPr>
            <p:ph type="body" idx="1"/>
          </p:nvPr>
        </p:nvSpPr>
        <p:spPr bwMode="auto">
          <a:xfrm>
            <a:off x="385763" y="1196975"/>
            <a:ext cx="8218487"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Klepnutím lze upravit styly předlohy textu.</a:t>
            </a:r>
          </a:p>
          <a:p>
            <a:pPr lvl="1"/>
            <a:r>
              <a:rPr lang="en-GB" altLang="en-US"/>
              <a:t>Druhá úroveň</a:t>
            </a:r>
          </a:p>
          <a:p>
            <a:pPr lvl="2"/>
            <a:r>
              <a:rPr lang="en-GB" altLang="en-US"/>
              <a:t>Třetí úroveň</a:t>
            </a:r>
          </a:p>
          <a:p>
            <a:pPr lvl="3"/>
            <a:r>
              <a:rPr lang="en-GB" altLang="en-US"/>
              <a:t>Čtvrtá úroveň</a:t>
            </a:r>
          </a:p>
          <a:p>
            <a:pPr lvl="4"/>
            <a:r>
              <a:rPr lang="en-GB" altLang="en-US"/>
              <a:t>Pátá úroveň</a:t>
            </a:r>
          </a:p>
        </p:txBody>
      </p:sp>
      <p:sp>
        <p:nvSpPr>
          <p:cNvPr id="598035" name="Text Box 19">
            <a:extLst>
              <a:ext uri="{FF2B5EF4-FFF2-40B4-BE49-F238E27FC236}">
                <a16:creationId xmlns:a16="http://schemas.microsoft.com/office/drawing/2014/main" id="{D988CDD8-0980-4FA6-9F32-F9D61B49D7D2}"/>
              </a:ext>
            </a:extLst>
          </p:cNvPr>
          <p:cNvSpPr txBox="1">
            <a:spLocks noChangeArrowheads="1"/>
          </p:cNvSpPr>
          <p:nvPr/>
        </p:nvSpPr>
        <p:spPr bwMode="auto">
          <a:xfrm>
            <a:off x="5292725" y="6488113"/>
            <a:ext cx="3455988" cy="260350"/>
          </a:xfrm>
          <a:prstGeom prst="rect">
            <a:avLst/>
          </a:prstGeom>
          <a:noFill/>
          <a:ln w="9525">
            <a:noFill/>
            <a:miter lim="800000"/>
            <a:headEnd/>
            <a:tailEnd/>
          </a:ln>
          <a:effectLst/>
        </p:spPr>
        <p:txBody>
          <a:bodyPr>
            <a:spAutoFit/>
          </a:bodyPr>
          <a:lstStyle/>
          <a:p>
            <a:pPr>
              <a:spcBef>
                <a:spcPct val="50000"/>
              </a:spcBef>
              <a:defRPr/>
            </a:pPr>
            <a:r>
              <a:rPr lang="en-US" sz="1100" b="1">
                <a:solidFill>
                  <a:srgbClr val="FFAE5D"/>
                </a:solidFill>
                <a:latin typeface="Verdana" pitchFamily="34" charset="0"/>
              </a:rPr>
              <a:t>Applications of Evolutionary Algorithms</a:t>
            </a:r>
          </a:p>
        </p:txBody>
      </p:sp>
      <p:grpSp>
        <p:nvGrpSpPr>
          <p:cNvPr id="7175" name="Group 35">
            <a:extLst>
              <a:ext uri="{FF2B5EF4-FFF2-40B4-BE49-F238E27FC236}">
                <a16:creationId xmlns:a16="http://schemas.microsoft.com/office/drawing/2014/main" id="{937364DC-C299-4E2B-BC83-518A69D2E4C8}"/>
              </a:ext>
            </a:extLst>
          </p:cNvPr>
          <p:cNvGrpSpPr>
            <a:grpSpLocks/>
          </p:cNvGrpSpPr>
          <p:nvPr userDrawn="1"/>
        </p:nvGrpSpPr>
        <p:grpSpPr bwMode="auto">
          <a:xfrm>
            <a:off x="4789488" y="6597650"/>
            <a:ext cx="358775" cy="71438"/>
            <a:chOff x="3848" y="4020"/>
            <a:chExt cx="226" cy="45"/>
          </a:xfrm>
        </p:grpSpPr>
        <p:sp>
          <p:nvSpPr>
            <p:cNvPr id="598048" name="Rectangle 32">
              <a:extLst>
                <a:ext uri="{FF2B5EF4-FFF2-40B4-BE49-F238E27FC236}">
                  <a16:creationId xmlns:a16="http://schemas.microsoft.com/office/drawing/2014/main" id="{60BD79BC-B4F7-4CBF-BCC9-2D5885663754}"/>
                </a:ext>
              </a:extLst>
            </p:cNvPr>
            <p:cNvSpPr>
              <a:spLocks noChangeArrowheads="1"/>
            </p:cNvSpPr>
            <p:nvPr userDrawn="1"/>
          </p:nvSpPr>
          <p:spPr bwMode="auto">
            <a:xfrm>
              <a:off x="3848" y="4020"/>
              <a:ext cx="45" cy="45"/>
            </a:xfrm>
            <a:prstGeom prst="rect">
              <a:avLst/>
            </a:prstGeom>
            <a:solidFill>
              <a:srgbClr val="FFD1A3"/>
            </a:solidFill>
            <a:ln w="9525">
              <a:noFill/>
              <a:miter lim="800000"/>
              <a:headEnd/>
              <a:tailEnd/>
            </a:ln>
            <a:effectLst/>
          </p:spPr>
          <p:txBody>
            <a:bodyPr wrap="none" anchor="ctr"/>
            <a:lstStyle/>
            <a:p>
              <a:pPr algn="ctr">
                <a:defRPr/>
              </a:pPr>
              <a:endParaRPr lang="en-US">
                <a:solidFill>
                  <a:schemeClr val="folHlink"/>
                </a:solidFill>
              </a:endParaRPr>
            </a:p>
          </p:txBody>
        </p:sp>
        <p:sp>
          <p:nvSpPr>
            <p:cNvPr id="598049" name="Rectangle 33">
              <a:extLst>
                <a:ext uri="{FF2B5EF4-FFF2-40B4-BE49-F238E27FC236}">
                  <a16:creationId xmlns:a16="http://schemas.microsoft.com/office/drawing/2014/main" id="{98004745-7B4D-4C69-AD4B-DC010BB4A5B5}"/>
                </a:ext>
              </a:extLst>
            </p:cNvPr>
            <p:cNvSpPr>
              <a:spLocks noChangeArrowheads="1"/>
            </p:cNvSpPr>
            <p:nvPr userDrawn="1"/>
          </p:nvSpPr>
          <p:spPr bwMode="auto">
            <a:xfrm>
              <a:off x="3939" y="4020"/>
              <a:ext cx="45" cy="45"/>
            </a:xfrm>
            <a:prstGeom prst="rect">
              <a:avLst/>
            </a:prstGeom>
            <a:solidFill>
              <a:srgbClr val="FFD1A3"/>
            </a:solidFill>
            <a:ln w="9525">
              <a:noFill/>
              <a:miter lim="800000"/>
              <a:headEnd/>
              <a:tailEnd/>
            </a:ln>
            <a:effectLst/>
          </p:spPr>
          <p:txBody>
            <a:bodyPr wrap="none" anchor="ctr"/>
            <a:lstStyle/>
            <a:p>
              <a:pPr algn="ctr">
                <a:defRPr/>
              </a:pPr>
              <a:endParaRPr lang="en-US">
                <a:solidFill>
                  <a:schemeClr val="folHlink"/>
                </a:solidFill>
              </a:endParaRPr>
            </a:p>
          </p:txBody>
        </p:sp>
        <p:sp>
          <p:nvSpPr>
            <p:cNvPr id="598050" name="Rectangle 34">
              <a:extLst>
                <a:ext uri="{FF2B5EF4-FFF2-40B4-BE49-F238E27FC236}">
                  <a16:creationId xmlns:a16="http://schemas.microsoft.com/office/drawing/2014/main" id="{05E4326D-0317-4508-88CC-A6FA81F16D13}"/>
                </a:ext>
              </a:extLst>
            </p:cNvPr>
            <p:cNvSpPr>
              <a:spLocks noChangeArrowheads="1"/>
            </p:cNvSpPr>
            <p:nvPr userDrawn="1"/>
          </p:nvSpPr>
          <p:spPr bwMode="auto">
            <a:xfrm>
              <a:off x="4029" y="4020"/>
              <a:ext cx="45" cy="45"/>
            </a:xfrm>
            <a:prstGeom prst="rect">
              <a:avLst/>
            </a:prstGeom>
            <a:solidFill>
              <a:srgbClr val="FFD1A3"/>
            </a:solidFill>
            <a:ln w="9525">
              <a:noFill/>
              <a:miter lim="800000"/>
              <a:headEnd/>
              <a:tailEnd/>
            </a:ln>
            <a:effectLst/>
          </p:spPr>
          <p:txBody>
            <a:bodyPr wrap="none" anchor="ctr"/>
            <a:lstStyle/>
            <a:p>
              <a:pPr algn="ctr">
                <a:defRPr/>
              </a:pPr>
              <a:endParaRPr lang="en-US">
                <a:solidFill>
                  <a:schemeClr val="folHlink"/>
                </a:solidFill>
              </a:endParaRPr>
            </a:p>
          </p:txBody>
        </p:sp>
      </p:grpSp>
      <p:sp>
        <p:nvSpPr>
          <p:cNvPr id="598052" name="Rectangle 36">
            <a:extLst>
              <a:ext uri="{FF2B5EF4-FFF2-40B4-BE49-F238E27FC236}">
                <a16:creationId xmlns:a16="http://schemas.microsoft.com/office/drawing/2014/main" id="{305B8FFD-B66C-42BF-947F-35889D6066E9}"/>
              </a:ext>
            </a:extLst>
          </p:cNvPr>
          <p:cNvSpPr>
            <a:spLocks noChangeArrowheads="1"/>
          </p:cNvSpPr>
          <p:nvPr userDrawn="1"/>
        </p:nvSpPr>
        <p:spPr bwMode="auto">
          <a:xfrm flipH="1">
            <a:off x="539750" y="6597650"/>
            <a:ext cx="4176713" cy="144463"/>
          </a:xfrm>
          <a:prstGeom prst="rect">
            <a:avLst/>
          </a:prstGeom>
          <a:gradFill rotWithShape="1">
            <a:gsLst>
              <a:gs pos="0">
                <a:schemeClr val="folHlink"/>
              </a:gs>
              <a:gs pos="100000">
                <a:schemeClr val="folHlink">
                  <a:gamma/>
                  <a:tint val="0"/>
                  <a:invGamma/>
                </a:schemeClr>
              </a:gs>
            </a:gsLst>
            <a:lin ang="0" scaled="1"/>
          </a:gradFill>
          <a:ln w="9525">
            <a:noFill/>
            <a:miter lim="800000"/>
            <a:headEnd/>
            <a:tailEnd/>
          </a:ln>
        </p:spPr>
        <p:txBody>
          <a:bodyPr/>
          <a:lstStyle/>
          <a:p>
            <a:pPr eaLnBrk="1" hangingPunct="1">
              <a:defRPr/>
            </a:pPr>
            <a:endParaRPr lang="cs-CZ" sz="2400">
              <a:latin typeface="Times New Roman" pitchFamily="18" charset="0"/>
            </a:endParaRPr>
          </a:p>
        </p:txBody>
      </p:sp>
      <p:grpSp>
        <p:nvGrpSpPr>
          <p:cNvPr id="7177" name="Group 37">
            <a:extLst>
              <a:ext uri="{FF2B5EF4-FFF2-40B4-BE49-F238E27FC236}">
                <a16:creationId xmlns:a16="http://schemas.microsoft.com/office/drawing/2014/main" id="{D94C75F6-A2F3-4259-86B9-7AAEA78C866C}"/>
              </a:ext>
            </a:extLst>
          </p:cNvPr>
          <p:cNvGrpSpPr>
            <a:grpSpLocks/>
          </p:cNvGrpSpPr>
          <p:nvPr userDrawn="1"/>
        </p:nvGrpSpPr>
        <p:grpSpPr bwMode="auto">
          <a:xfrm>
            <a:off x="179388" y="6616700"/>
            <a:ext cx="936625" cy="241300"/>
            <a:chOff x="113" y="4168"/>
            <a:chExt cx="590" cy="152"/>
          </a:xfrm>
        </p:grpSpPr>
        <p:sp>
          <p:nvSpPr>
            <p:cNvPr id="598040" name="Rectangle 24">
              <a:extLst>
                <a:ext uri="{FF2B5EF4-FFF2-40B4-BE49-F238E27FC236}">
                  <a16:creationId xmlns:a16="http://schemas.microsoft.com/office/drawing/2014/main" id="{74D8B02E-2E67-406C-B8A8-1844AB7BDC3D}"/>
                </a:ext>
              </a:extLst>
            </p:cNvPr>
            <p:cNvSpPr>
              <a:spLocks noChangeArrowheads="1"/>
            </p:cNvSpPr>
            <p:nvPr/>
          </p:nvSpPr>
          <p:spPr bwMode="auto">
            <a:xfrm>
              <a:off x="158" y="4182"/>
              <a:ext cx="499" cy="137"/>
            </a:xfrm>
            <a:prstGeom prst="rect">
              <a:avLst/>
            </a:prstGeom>
            <a:gradFill rotWithShape="1">
              <a:gsLst>
                <a:gs pos="0">
                  <a:srgbClr val="FFD9B3">
                    <a:gamma/>
                    <a:tint val="66667"/>
                    <a:invGamma/>
                  </a:srgbClr>
                </a:gs>
                <a:gs pos="100000">
                  <a:srgbClr val="FFD9B3"/>
                </a:gs>
              </a:gsLst>
              <a:lin ang="5400000" scaled="1"/>
            </a:gradFill>
            <a:ln w="9525">
              <a:noFill/>
              <a:miter lim="800000"/>
              <a:headEnd/>
              <a:tailEnd/>
            </a:ln>
            <a:effectLst/>
          </p:spPr>
          <p:txBody>
            <a:bodyPr wrap="none" anchor="ctr"/>
            <a:lstStyle/>
            <a:p>
              <a:pPr algn="ctr">
                <a:defRPr/>
              </a:pPr>
              <a:endParaRPr lang="en-US">
                <a:solidFill>
                  <a:schemeClr val="folHlink"/>
                </a:solidFill>
              </a:endParaRPr>
            </a:p>
          </p:txBody>
        </p:sp>
        <p:sp>
          <p:nvSpPr>
            <p:cNvPr id="598034" name="Rectangle 18">
              <a:extLst>
                <a:ext uri="{FF2B5EF4-FFF2-40B4-BE49-F238E27FC236}">
                  <a16:creationId xmlns:a16="http://schemas.microsoft.com/office/drawing/2014/main" id="{D6F9ADC4-1941-4BA2-A6D9-6B0174387287}"/>
                </a:ext>
              </a:extLst>
            </p:cNvPr>
            <p:cNvSpPr>
              <a:spLocks noChangeArrowheads="1"/>
            </p:cNvSpPr>
            <p:nvPr/>
          </p:nvSpPr>
          <p:spPr bwMode="auto">
            <a:xfrm>
              <a:off x="113" y="4168"/>
              <a:ext cx="590" cy="152"/>
            </a:xfrm>
            <a:prstGeom prst="rect">
              <a:avLst/>
            </a:prstGeom>
            <a:noFill/>
            <a:ln w="9525">
              <a:noFill/>
              <a:miter lim="800000"/>
              <a:headEnd/>
              <a:tailEnd/>
            </a:ln>
            <a:effec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90DC0FA3-9C2F-4301-99C9-B04BD97D0354}" type="slidenum">
                <a:rPr lang="cs-CZ" altLang="en-US" sz="1200" b="1">
                  <a:solidFill>
                    <a:schemeClr val="bg1"/>
                  </a:solidFill>
                </a:rPr>
                <a:pPr algn="ctr" eaLnBrk="1" hangingPunct="1"/>
                <a:t>‹#›</a:t>
              </a:fld>
              <a:endParaRPr lang="cs-CZ" altLang="en-US" sz="1200" b="1">
                <a:solidFill>
                  <a:schemeClr val="bg1"/>
                </a:solidFill>
              </a:endParaRPr>
            </a:p>
          </p:txBody>
        </p:sp>
      </p:grpSp>
    </p:spTree>
  </p:cSld>
  <p:clrMap bg1="lt1" tx1="dk1" bg2="lt2" tx2="dk2" accent1="accent1" accent2="accent2" accent3="accent3" accent4="accent4" accent5="accent5" accent6="accent6" hlink="hlink" folHlink="folHlink"/>
  <p:sldLayoutIdLst>
    <p:sldLayoutId id="2147483748"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ransition/>
  <p:txStyles>
    <p:titleStyle>
      <a:lvl1pPr algn="r" rtl="0" eaLnBrk="0" fontAlgn="base" hangingPunct="0">
        <a:spcBef>
          <a:spcPct val="0"/>
        </a:spcBef>
        <a:spcAft>
          <a:spcPct val="0"/>
        </a:spcAft>
        <a:defRPr sz="4000" b="1">
          <a:solidFill>
            <a:schemeClr val="tx1"/>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4000" b="1">
          <a:solidFill>
            <a:schemeClr val="tx1"/>
          </a:solidFill>
          <a:effectLst>
            <a:outerShdw blurRad="38100" dist="38100" dir="2700000" algn="tl">
              <a:srgbClr val="C0C0C0"/>
            </a:outerShdw>
          </a:effectLst>
          <a:latin typeface="Tahoma" pitchFamily="34" charset="0"/>
        </a:defRPr>
      </a:lvl2pPr>
      <a:lvl3pPr algn="r" rtl="0" eaLnBrk="0" fontAlgn="base" hangingPunct="0">
        <a:spcBef>
          <a:spcPct val="0"/>
        </a:spcBef>
        <a:spcAft>
          <a:spcPct val="0"/>
        </a:spcAft>
        <a:defRPr sz="4000" b="1">
          <a:solidFill>
            <a:schemeClr val="tx1"/>
          </a:solidFill>
          <a:effectLst>
            <a:outerShdw blurRad="38100" dist="38100" dir="2700000" algn="tl">
              <a:srgbClr val="C0C0C0"/>
            </a:outerShdw>
          </a:effectLst>
          <a:latin typeface="Tahoma" pitchFamily="34" charset="0"/>
        </a:defRPr>
      </a:lvl3pPr>
      <a:lvl4pPr algn="r" rtl="0" eaLnBrk="0" fontAlgn="base" hangingPunct="0">
        <a:spcBef>
          <a:spcPct val="0"/>
        </a:spcBef>
        <a:spcAft>
          <a:spcPct val="0"/>
        </a:spcAft>
        <a:defRPr sz="4000" b="1">
          <a:solidFill>
            <a:schemeClr val="tx1"/>
          </a:solidFill>
          <a:effectLst>
            <a:outerShdw blurRad="38100" dist="38100" dir="2700000" algn="tl">
              <a:srgbClr val="C0C0C0"/>
            </a:outerShdw>
          </a:effectLst>
          <a:latin typeface="Tahoma" pitchFamily="34" charset="0"/>
        </a:defRPr>
      </a:lvl4pPr>
      <a:lvl5pPr algn="r" rtl="0" eaLnBrk="0" fontAlgn="base" hangingPunct="0">
        <a:spcBef>
          <a:spcPct val="0"/>
        </a:spcBef>
        <a:spcAft>
          <a:spcPct val="0"/>
        </a:spcAft>
        <a:defRPr sz="4000" b="1">
          <a:solidFill>
            <a:schemeClr val="tx1"/>
          </a:solidFill>
          <a:effectLst>
            <a:outerShdw blurRad="38100" dist="38100" dir="2700000" algn="tl">
              <a:srgbClr val="C0C0C0"/>
            </a:outerShdw>
          </a:effectLst>
          <a:latin typeface="Tahoma" pitchFamily="34" charset="0"/>
        </a:defRPr>
      </a:lvl5pPr>
      <a:lvl6pPr marL="457200" algn="r" rtl="0" fontAlgn="base">
        <a:spcBef>
          <a:spcPct val="0"/>
        </a:spcBef>
        <a:spcAft>
          <a:spcPct val="0"/>
        </a:spcAft>
        <a:defRPr sz="4000" b="1">
          <a:solidFill>
            <a:schemeClr val="tx1"/>
          </a:solidFill>
          <a:effectLst>
            <a:outerShdw blurRad="38100" dist="38100" dir="2700000" algn="tl">
              <a:srgbClr val="C0C0C0"/>
            </a:outerShdw>
          </a:effectLst>
          <a:latin typeface="Tahoma" pitchFamily="34" charset="0"/>
        </a:defRPr>
      </a:lvl6pPr>
      <a:lvl7pPr marL="914400" algn="r" rtl="0" fontAlgn="base">
        <a:spcBef>
          <a:spcPct val="0"/>
        </a:spcBef>
        <a:spcAft>
          <a:spcPct val="0"/>
        </a:spcAft>
        <a:defRPr sz="4000" b="1">
          <a:solidFill>
            <a:schemeClr val="tx1"/>
          </a:solidFill>
          <a:effectLst>
            <a:outerShdw blurRad="38100" dist="38100" dir="2700000" algn="tl">
              <a:srgbClr val="C0C0C0"/>
            </a:outerShdw>
          </a:effectLst>
          <a:latin typeface="Tahoma" pitchFamily="34" charset="0"/>
        </a:defRPr>
      </a:lvl7pPr>
      <a:lvl8pPr marL="1371600" algn="r" rtl="0" fontAlgn="base">
        <a:spcBef>
          <a:spcPct val="0"/>
        </a:spcBef>
        <a:spcAft>
          <a:spcPct val="0"/>
        </a:spcAft>
        <a:defRPr sz="4000" b="1">
          <a:solidFill>
            <a:schemeClr val="tx1"/>
          </a:solidFill>
          <a:effectLst>
            <a:outerShdw blurRad="38100" dist="38100" dir="2700000" algn="tl">
              <a:srgbClr val="C0C0C0"/>
            </a:outerShdw>
          </a:effectLst>
          <a:latin typeface="Tahoma" pitchFamily="34" charset="0"/>
        </a:defRPr>
      </a:lvl8pPr>
      <a:lvl9pPr marL="1828800" algn="r" rtl="0" fontAlgn="base">
        <a:spcBef>
          <a:spcPct val="0"/>
        </a:spcBef>
        <a:spcAft>
          <a:spcPct val="0"/>
        </a:spcAft>
        <a:defRPr sz="4000" b="1">
          <a:solidFill>
            <a:schemeClr val="tx1"/>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50000"/>
        </a:spcBef>
        <a:spcAft>
          <a:spcPct val="0"/>
        </a:spcAft>
        <a:buClr>
          <a:srgbClr val="FFAE5D"/>
        </a:buClr>
        <a:buSzPct val="75000"/>
        <a:buFont typeface="Wingdings" panose="05000000000000000000" pitchFamily="2" charset="2"/>
        <a:buChar char="n"/>
        <a:defRPr sz="1600">
          <a:solidFill>
            <a:schemeClr val="tx1"/>
          </a:solidFill>
          <a:latin typeface="+mn-lt"/>
          <a:ea typeface="+mn-ea"/>
          <a:cs typeface="+mn-cs"/>
        </a:defRPr>
      </a:lvl1pPr>
      <a:lvl2pPr marL="742950" indent="-285750" algn="l" rtl="0" eaLnBrk="0" fontAlgn="base" hangingPunct="0">
        <a:lnSpc>
          <a:spcPct val="105000"/>
        </a:lnSpc>
        <a:spcBef>
          <a:spcPct val="15000"/>
        </a:spcBef>
        <a:spcAft>
          <a:spcPct val="0"/>
        </a:spcAft>
        <a:buClr>
          <a:schemeClr val="accent2"/>
        </a:buClr>
        <a:buSzPct val="80000"/>
        <a:buFont typeface="Wingdings" panose="05000000000000000000" pitchFamily="2" charset="2"/>
        <a:buChar char="¨"/>
        <a:defRPr sz="1400">
          <a:solidFill>
            <a:schemeClr val="tx1"/>
          </a:solidFill>
          <a:latin typeface="+mn-lt"/>
        </a:defRPr>
      </a:lvl2pPr>
      <a:lvl3pPr marL="1143000" indent="-228600" algn="l" rtl="0" eaLnBrk="0" fontAlgn="base" hangingPunct="0">
        <a:spcBef>
          <a:spcPct val="20000"/>
        </a:spcBef>
        <a:spcAft>
          <a:spcPct val="0"/>
        </a:spcAft>
        <a:buClr>
          <a:srgbClr val="FFAE5D"/>
        </a:buClr>
        <a:buSzPct val="65000"/>
        <a:buFont typeface="Wingdings" panose="05000000000000000000" pitchFamily="2" charset="2"/>
        <a:buChar char="n"/>
        <a:defRPr sz="1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14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14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JBgG_VSP7f8" TargetMode="External"/><Relationship Id="rId4" Type="http://schemas.openxmlformats.org/officeDocument/2006/relationships/hyperlink" Target="http://www.karlsims.com/evolved-virtual-creatures.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theory.stanford.edu/~amitp/GameProgramming/AITechniques.html" TargetMode="External"/><Relationship Id="rId2" Type="http://schemas.openxmlformats.org/officeDocument/2006/relationships/hyperlink" Target="https://medium.com/beyond-intelligence/reinforcement-learning-or-evolutionary-strategies-nature-has-a-solution-both-8bc80db539b3"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blog.openai.com/evolution-strategies/" TargetMode="External"/><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atchmaker.uncommons.org/manual/ch01s02.html" TargetMode="External"/><Relationship Id="rId2" Type="http://schemas.openxmlformats.org/officeDocument/2006/relationships/hyperlink" Target="http://theory.stanford.edu/~amitp/GameProgramming/AITechniques.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edium.com/beyond-intelligence/reinforcement-learning-or-evolutionary-strategies-nature-has-a-solution-both-8bc80db539b3" TargetMode="External"/><Relationship Id="rId2" Type="http://schemas.openxmlformats.org/officeDocument/2006/relationships/hyperlink" Target="10.4249/scholarpedia.30977"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qv6UVOQ0F44"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QiBOk6ar1mg"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s://research.googleblog.com/2015/06/inceptionism-going-deeper-into-neural.html?_ga=2.93731167.339021858.1510579860-1221443800.1510500246"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atchmaker.uncommons.org/manual/ch01s02.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human-competitive.org/awards"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7AD51B-82C5-451B-B886-6C1C116E84DF}"/>
              </a:ext>
            </a:extLst>
          </p:cNvPr>
          <p:cNvSpPr>
            <a:spLocks noGrp="1"/>
          </p:cNvSpPr>
          <p:nvPr>
            <p:ph type="ctrTitle"/>
          </p:nvPr>
        </p:nvSpPr>
        <p:spPr/>
        <p:txBody>
          <a:bodyPr/>
          <a:lstStyle/>
          <a:p>
            <a:r>
              <a:rPr lang="en-US" dirty="0"/>
              <a:t>Applications of Evolutionary Algorithms</a:t>
            </a:r>
          </a:p>
        </p:txBody>
      </p:sp>
      <p:sp>
        <p:nvSpPr>
          <p:cNvPr id="3" name="Podnadpis 2">
            <a:extLst>
              <a:ext uri="{FF2B5EF4-FFF2-40B4-BE49-F238E27FC236}">
                <a16:creationId xmlns:a16="http://schemas.microsoft.com/office/drawing/2014/main" id="{2915E33D-0987-476B-A549-21ABB1824846}"/>
              </a:ext>
            </a:extLst>
          </p:cNvPr>
          <p:cNvSpPr>
            <a:spLocks noGrp="1"/>
          </p:cNvSpPr>
          <p:nvPr>
            <p:ph type="subTitle" idx="1"/>
          </p:nvPr>
        </p:nvSpPr>
        <p:spPr/>
        <p:txBody>
          <a:bodyPr/>
          <a:lstStyle/>
          <a:p>
            <a:endParaRPr lang="en-US" b="1" dirty="0"/>
          </a:p>
        </p:txBody>
      </p:sp>
    </p:spTree>
    <p:extLst>
      <p:ext uri="{BB962C8B-B14F-4D97-AF65-F5344CB8AC3E}">
        <p14:creationId xmlns:p14="http://schemas.microsoft.com/office/powerpoint/2010/main" val="163864252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2">
            <a:extLst>
              <a:ext uri="{FF2B5EF4-FFF2-40B4-BE49-F238E27FC236}">
                <a16:creationId xmlns:a16="http://schemas.microsoft.com/office/drawing/2014/main" id="{07E0FFC6-ABF3-417C-B05B-478A6E681DA4}"/>
              </a:ext>
            </a:extLst>
          </p:cNvPr>
          <p:cNvSpPr>
            <a:spLocks noGrp="1" noChangeArrowheads="1"/>
          </p:cNvSpPr>
          <p:nvPr>
            <p:ph type="title"/>
          </p:nvPr>
        </p:nvSpPr>
        <p:spPr/>
        <p:txBody>
          <a:bodyPr/>
          <a:lstStyle/>
          <a:p>
            <a:pPr eaLnBrk="1" hangingPunct="1">
              <a:defRPr/>
            </a:pPr>
            <a:r>
              <a:rPr lang="en-GB" sz="3200"/>
              <a:t>Voltage-Current Conversion Circuit</a:t>
            </a:r>
            <a:endParaRPr lang="en-US" sz="3200"/>
          </a:p>
        </p:txBody>
      </p:sp>
      <p:sp>
        <p:nvSpPr>
          <p:cNvPr id="24579" name="Rectangle 3">
            <a:extLst>
              <a:ext uri="{FF2B5EF4-FFF2-40B4-BE49-F238E27FC236}">
                <a16:creationId xmlns:a16="http://schemas.microsoft.com/office/drawing/2014/main" id="{77C5A1C0-E9DB-404D-BDC0-9F8175A48231}"/>
              </a:ext>
            </a:extLst>
          </p:cNvPr>
          <p:cNvSpPr>
            <a:spLocks noGrp="1" noChangeArrowheads="1"/>
          </p:cNvSpPr>
          <p:nvPr>
            <p:ph type="body" idx="1"/>
          </p:nvPr>
        </p:nvSpPr>
        <p:spPr/>
        <p:txBody>
          <a:bodyPr/>
          <a:lstStyle/>
          <a:p>
            <a:pPr eaLnBrk="1" hangingPunct="1"/>
            <a:r>
              <a:rPr lang="en-GB" altLang="en-US" b="1">
                <a:solidFill>
                  <a:srgbClr val="FF9429"/>
                </a:solidFill>
              </a:rPr>
              <a:t>Voltage-current conversion circuit</a:t>
            </a:r>
            <a:r>
              <a:rPr lang="en-GB" altLang="en-US"/>
              <a:t>’s purpose is to take two voltages as input and to produce as output a stable current whose magnitude is proportional to the difference between the voltages.</a:t>
            </a:r>
          </a:p>
          <a:p>
            <a:pPr eaLnBrk="1" hangingPunct="1"/>
            <a:r>
              <a:rPr lang="en-GB" altLang="en-US" b="1">
                <a:solidFill>
                  <a:srgbClr val="FF9429"/>
                </a:solidFill>
              </a:rPr>
              <a:t>Fitness</a:t>
            </a:r>
            <a:r>
              <a:rPr lang="en-GB" altLang="en-US"/>
              <a:t> measure is based on four time-domain input signals.</a:t>
            </a:r>
          </a:p>
          <a:p>
            <a:pPr eaLnBrk="1" hangingPunct="1"/>
            <a:r>
              <a:rPr lang="en-GB" altLang="en-US" b="1">
                <a:solidFill>
                  <a:srgbClr val="FF9429"/>
                </a:solidFill>
              </a:rPr>
              <a:t>Genetically evolved circuit</a:t>
            </a:r>
            <a:r>
              <a:rPr lang="en-GB" altLang="en-US"/>
              <a:t> </a:t>
            </a:r>
          </a:p>
          <a:p>
            <a:pPr lvl="1" eaLnBrk="1" hangingPunct="1"/>
            <a:r>
              <a:rPr lang="en-GB" altLang="en-US" sz="1600"/>
              <a:t>has roughly 62 percent of the average (weighted) error of the patented circuit and</a:t>
            </a:r>
          </a:p>
          <a:p>
            <a:pPr lvl="1" eaLnBrk="1" hangingPunct="1"/>
            <a:r>
              <a:rPr lang="en-GB" altLang="en-US" sz="1600"/>
              <a:t>outperformed the patented circuit on additional previously unseen test cases.</a:t>
            </a:r>
            <a:endParaRPr lang="en-US" altLang="en-US" sz="1600"/>
          </a:p>
        </p:txBody>
      </p:sp>
      <p:pic>
        <p:nvPicPr>
          <p:cNvPr id="24580" name="Picture 4" descr="voltage current conversion gp">
            <a:extLst>
              <a:ext uri="{FF2B5EF4-FFF2-40B4-BE49-F238E27FC236}">
                <a16:creationId xmlns:a16="http://schemas.microsoft.com/office/drawing/2014/main" id="{6F21A28F-226F-4611-B378-E1F54C241A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3633788"/>
            <a:ext cx="4535487"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5">
            <a:extLst>
              <a:ext uri="{FF2B5EF4-FFF2-40B4-BE49-F238E27FC236}">
                <a16:creationId xmlns:a16="http://schemas.microsoft.com/office/drawing/2014/main" id="{8D2316AB-F8C6-4885-9B30-2C4AEFD173B5}"/>
              </a:ext>
            </a:extLst>
          </p:cNvPr>
          <p:cNvSpPr txBox="1">
            <a:spLocks noChangeArrowheads="1"/>
          </p:cNvSpPr>
          <p:nvPr/>
        </p:nvSpPr>
        <p:spPr bwMode="auto">
          <a:xfrm>
            <a:off x="2390775" y="5851525"/>
            <a:ext cx="4629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AE5D"/>
              </a:buClr>
              <a:buSzPct val="75000"/>
              <a:buFont typeface="Wingdings" panose="05000000000000000000" pitchFamily="2" charset="2"/>
              <a:buNone/>
            </a:pPr>
            <a:r>
              <a:rPr lang="en-US" altLang="en-US" sz="1200">
                <a:latin typeface="Garamond" panose="02020404030301010803" pitchFamily="18" charset="0"/>
              </a:rPr>
              <a:t>John R. Koza et al.: What's AI Done for Me Lately? Genetic Programming's Human-Competitive Results.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a:extLst>
              <a:ext uri="{FF2B5EF4-FFF2-40B4-BE49-F238E27FC236}">
                <a16:creationId xmlns:a16="http://schemas.microsoft.com/office/drawing/2014/main" id="{A898670B-4FA7-4D30-94E4-C0245FF64DE6}"/>
              </a:ext>
            </a:extLst>
          </p:cNvPr>
          <p:cNvSpPr>
            <a:spLocks noGrp="1" noChangeArrowheads="1"/>
          </p:cNvSpPr>
          <p:nvPr>
            <p:ph type="title"/>
          </p:nvPr>
        </p:nvSpPr>
        <p:spPr/>
        <p:txBody>
          <a:bodyPr/>
          <a:lstStyle/>
          <a:p>
            <a:pPr eaLnBrk="1" hangingPunct="1">
              <a:defRPr/>
            </a:pPr>
            <a:r>
              <a:rPr lang="en-GB" sz="3200"/>
              <a:t>High-Current Load Circuit</a:t>
            </a:r>
            <a:endParaRPr lang="en-US" sz="3200"/>
          </a:p>
        </p:txBody>
      </p:sp>
      <p:sp>
        <p:nvSpPr>
          <p:cNvPr id="25603" name="Rectangle 3">
            <a:extLst>
              <a:ext uri="{FF2B5EF4-FFF2-40B4-BE49-F238E27FC236}">
                <a16:creationId xmlns:a16="http://schemas.microsoft.com/office/drawing/2014/main" id="{13EAEFF9-A917-4A0B-8D83-2DB625F2F73A}"/>
              </a:ext>
            </a:extLst>
          </p:cNvPr>
          <p:cNvSpPr>
            <a:spLocks noGrp="1" noChangeArrowheads="1"/>
          </p:cNvSpPr>
          <p:nvPr>
            <p:ph type="body" idx="1"/>
          </p:nvPr>
        </p:nvSpPr>
        <p:spPr/>
        <p:txBody>
          <a:bodyPr/>
          <a:lstStyle/>
          <a:p>
            <a:pPr eaLnBrk="1" hangingPunct="1"/>
            <a:r>
              <a:rPr lang="en-GB" altLang="en-US"/>
              <a:t>The </a:t>
            </a:r>
            <a:r>
              <a:rPr lang="en-GB" altLang="en-US" b="1">
                <a:solidFill>
                  <a:srgbClr val="FF9429"/>
                </a:solidFill>
              </a:rPr>
              <a:t>genetically evolved circuit shares some features found in the patented solution</a:t>
            </a:r>
            <a:r>
              <a:rPr lang="en-GB" altLang="en-US"/>
              <a:t> </a:t>
            </a:r>
          </a:p>
          <a:p>
            <a:pPr lvl="1" eaLnBrk="1" hangingPunct="1"/>
            <a:r>
              <a:rPr lang="en-GB" altLang="en-US" sz="1600"/>
              <a:t>a variable, high-current, low-voltage, load circuit for testing a voltage source, comprising … a plurality of high-current transistors having source-to-drain paths connected in parallel between a pair of terminals and a test load. </a:t>
            </a:r>
          </a:p>
          <a:p>
            <a:pPr lvl="1" eaLnBrk="1" hangingPunct="1"/>
            <a:r>
              <a:rPr lang="en-GB" altLang="en-US" sz="1600"/>
              <a:t>However, the remaining elements of the genetically evolved circuit bear hardly any resemblance to the patented circuit.</a:t>
            </a:r>
          </a:p>
          <a:p>
            <a:pPr eaLnBrk="1" hangingPunct="1"/>
            <a:endParaRPr lang="en-GB" altLang="en-US"/>
          </a:p>
          <a:p>
            <a:pPr eaLnBrk="1" hangingPunct="1"/>
            <a:endParaRPr lang="en-GB" altLang="en-US"/>
          </a:p>
          <a:p>
            <a:pPr eaLnBrk="1" hangingPunct="1"/>
            <a:endParaRPr lang="en-GB" altLang="en-US"/>
          </a:p>
          <a:p>
            <a:pPr eaLnBrk="1" hangingPunct="1"/>
            <a:endParaRPr lang="en-GB" altLang="en-US"/>
          </a:p>
          <a:p>
            <a:pPr eaLnBrk="1" hangingPunct="1"/>
            <a:endParaRPr lang="en-GB" altLang="en-US"/>
          </a:p>
          <a:p>
            <a:pPr eaLnBrk="1" hangingPunct="1"/>
            <a:endParaRPr lang="en-GB" altLang="en-US"/>
          </a:p>
          <a:p>
            <a:pPr eaLnBrk="1" hangingPunct="1">
              <a:spcBef>
                <a:spcPct val="100000"/>
              </a:spcBef>
            </a:pPr>
            <a:r>
              <a:rPr lang="en-GB" altLang="en-US" b="1">
                <a:solidFill>
                  <a:srgbClr val="FF9429"/>
                </a:solidFill>
              </a:rPr>
              <a:t>GP produced a circuit that duplicates the patented circuit’s functionality using a different structure</a:t>
            </a:r>
            <a:r>
              <a:rPr lang="en-GB" altLang="en-US"/>
              <a:t>.</a:t>
            </a:r>
            <a:endParaRPr lang="en-US" altLang="en-US"/>
          </a:p>
        </p:txBody>
      </p:sp>
      <p:grpSp>
        <p:nvGrpSpPr>
          <p:cNvPr id="25604" name="Group 6">
            <a:extLst>
              <a:ext uri="{FF2B5EF4-FFF2-40B4-BE49-F238E27FC236}">
                <a16:creationId xmlns:a16="http://schemas.microsoft.com/office/drawing/2014/main" id="{B85CF95B-D064-4BBC-8A76-99A12347991D}"/>
              </a:ext>
            </a:extLst>
          </p:cNvPr>
          <p:cNvGrpSpPr>
            <a:grpSpLocks/>
          </p:cNvGrpSpPr>
          <p:nvPr/>
        </p:nvGrpSpPr>
        <p:grpSpPr bwMode="auto">
          <a:xfrm>
            <a:off x="1835150" y="3116263"/>
            <a:ext cx="5473700" cy="1825625"/>
            <a:chOff x="1156" y="2341"/>
            <a:chExt cx="3448" cy="1150"/>
          </a:xfrm>
        </p:grpSpPr>
        <p:pic>
          <p:nvPicPr>
            <p:cNvPr id="25605" name="Picture 4" descr="high current load gp">
              <a:extLst>
                <a:ext uri="{FF2B5EF4-FFF2-40B4-BE49-F238E27FC236}">
                  <a16:creationId xmlns:a16="http://schemas.microsoft.com/office/drawing/2014/main" id="{D86C9056-2CB3-491D-87C3-144C7985FF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 y="2341"/>
              <a:ext cx="3448" cy="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5">
              <a:extLst>
                <a:ext uri="{FF2B5EF4-FFF2-40B4-BE49-F238E27FC236}">
                  <a16:creationId xmlns:a16="http://schemas.microsoft.com/office/drawing/2014/main" id="{95DCDA23-2A38-4BBF-A9F5-E5D3E4C337A7}"/>
                </a:ext>
              </a:extLst>
            </p:cNvPr>
            <p:cNvSpPr txBox="1">
              <a:spLocks noChangeArrowheads="1"/>
            </p:cNvSpPr>
            <p:nvPr/>
          </p:nvSpPr>
          <p:spPr bwMode="auto">
            <a:xfrm>
              <a:off x="1202" y="3203"/>
              <a:ext cx="317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AE5D"/>
                </a:buClr>
                <a:buSzPct val="75000"/>
                <a:buFont typeface="Wingdings" panose="05000000000000000000" pitchFamily="2" charset="2"/>
                <a:buNone/>
              </a:pPr>
              <a:r>
                <a:rPr lang="en-US" altLang="en-US" sz="1200">
                  <a:latin typeface="Garamond" panose="02020404030301010803" pitchFamily="18" charset="0"/>
                </a:rPr>
                <a:t>John R. Koza et al.: What's AI Done for Me Lately? Genetic Programming's Human-Competitive Results.</a:t>
              </a:r>
            </a:p>
          </p:txBody>
        </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6">
            <a:extLst>
              <a:ext uri="{FF2B5EF4-FFF2-40B4-BE49-F238E27FC236}">
                <a16:creationId xmlns:a16="http://schemas.microsoft.com/office/drawing/2014/main" id="{7974ECE1-C6D5-4DC6-BDAF-59258A7DFFEE}"/>
              </a:ext>
            </a:extLst>
          </p:cNvPr>
          <p:cNvGrpSpPr>
            <a:grpSpLocks/>
          </p:cNvGrpSpPr>
          <p:nvPr/>
        </p:nvGrpSpPr>
        <p:grpSpPr bwMode="auto">
          <a:xfrm>
            <a:off x="879475" y="3213100"/>
            <a:ext cx="7292975" cy="2817813"/>
            <a:chOff x="554" y="2205"/>
            <a:chExt cx="4594" cy="1775"/>
          </a:xfrm>
        </p:grpSpPr>
        <p:pic>
          <p:nvPicPr>
            <p:cNvPr id="26630" name="Picture 4" descr="variable capacitor patent">
              <a:extLst>
                <a:ext uri="{FF2B5EF4-FFF2-40B4-BE49-F238E27FC236}">
                  <a16:creationId xmlns:a16="http://schemas.microsoft.com/office/drawing/2014/main" id="{8C4EDB3D-7976-4D7A-9639-0301308DD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 y="2217"/>
              <a:ext cx="2115" cy="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5" descr="variable capacitor gp">
              <a:extLst>
                <a:ext uri="{FF2B5EF4-FFF2-40B4-BE49-F238E27FC236}">
                  <a16:creationId xmlns:a16="http://schemas.microsoft.com/office/drawing/2014/main" id="{7BEDDC52-E4E4-4018-A4A2-A074483C0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 y="2205"/>
              <a:ext cx="2183" cy="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6498" name="Rectangle 2">
            <a:extLst>
              <a:ext uri="{FF2B5EF4-FFF2-40B4-BE49-F238E27FC236}">
                <a16:creationId xmlns:a16="http://schemas.microsoft.com/office/drawing/2014/main" id="{25A4B361-4418-4BB7-82F3-4D5188D630F4}"/>
              </a:ext>
            </a:extLst>
          </p:cNvPr>
          <p:cNvSpPr>
            <a:spLocks noGrp="1" noChangeArrowheads="1"/>
          </p:cNvSpPr>
          <p:nvPr>
            <p:ph type="title"/>
          </p:nvPr>
        </p:nvSpPr>
        <p:spPr/>
        <p:txBody>
          <a:bodyPr/>
          <a:lstStyle/>
          <a:p>
            <a:pPr eaLnBrk="1" hangingPunct="1">
              <a:defRPr/>
            </a:pPr>
            <a:r>
              <a:rPr lang="en-GB" sz="3200"/>
              <a:t>Mixed Analog-Digital Register-Controlled Variable Capacitor</a:t>
            </a:r>
            <a:endParaRPr lang="en-US" sz="3200"/>
          </a:p>
        </p:txBody>
      </p:sp>
      <p:sp>
        <p:nvSpPr>
          <p:cNvPr id="26628" name="Rectangle 3">
            <a:extLst>
              <a:ext uri="{FF2B5EF4-FFF2-40B4-BE49-F238E27FC236}">
                <a16:creationId xmlns:a16="http://schemas.microsoft.com/office/drawing/2014/main" id="{EBBCB468-5736-464A-9D17-2BE5D7B5D09E}"/>
              </a:ext>
            </a:extLst>
          </p:cNvPr>
          <p:cNvSpPr>
            <a:spLocks noGrp="1" noChangeArrowheads="1"/>
          </p:cNvSpPr>
          <p:nvPr>
            <p:ph type="body" idx="1"/>
          </p:nvPr>
        </p:nvSpPr>
        <p:spPr/>
        <p:txBody>
          <a:bodyPr/>
          <a:lstStyle/>
          <a:p>
            <a:pPr eaLnBrk="1" hangingPunct="1">
              <a:tabLst>
                <a:tab pos="808038" algn="l"/>
                <a:tab pos="4757738" algn="l"/>
              </a:tabLst>
            </a:pPr>
            <a:r>
              <a:rPr lang="en-GB" altLang="en-US"/>
              <a:t>Mixed analog-digital variable capacitor circuit has a capacitance controlled by the value stored in a digital register.</a:t>
            </a:r>
          </a:p>
          <a:p>
            <a:pPr eaLnBrk="1" hangingPunct="1">
              <a:tabLst>
                <a:tab pos="808038" algn="l"/>
                <a:tab pos="4757738" algn="l"/>
              </a:tabLst>
            </a:pPr>
            <a:r>
              <a:rPr lang="en-GB" altLang="en-US" b="1">
                <a:solidFill>
                  <a:srgbClr val="FF9429"/>
                </a:solidFill>
              </a:rPr>
              <a:t>Fitness measure</a:t>
            </a:r>
            <a:r>
              <a:rPr lang="en-GB" altLang="en-US"/>
              <a:t> was based on the error accumulated by 16 combinations of time-domain test signals ranging over all eight possible values of a 3-bit digital register for two different analog input signals.</a:t>
            </a:r>
          </a:p>
          <a:p>
            <a:pPr eaLnBrk="1" hangingPunct="1">
              <a:tabLst>
                <a:tab pos="808038" algn="l"/>
                <a:tab pos="4757738" algn="l"/>
              </a:tabLst>
            </a:pPr>
            <a:r>
              <a:rPr lang="en-GB" altLang="en-US" b="1">
                <a:solidFill>
                  <a:srgbClr val="FF9429"/>
                </a:solidFill>
              </a:rPr>
              <a:t>The evolved circuit performs as well as the patented circuit</a:t>
            </a:r>
            <a:r>
              <a:rPr lang="en-GB" altLang="en-US"/>
              <a:t>.</a:t>
            </a:r>
          </a:p>
          <a:p>
            <a:pPr eaLnBrk="1" hangingPunct="1">
              <a:buFont typeface="Wingdings" panose="05000000000000000000" pitchFamily="2" charset="2"/>
              <a:buNone/>
              <a:tabLst>
                <a:tab pos="808038" algn="l"/>
                <a:tab pos="4757738" algn="l"/>
              </a:tabLst>
            </a:pPr>
            <a:r>
              <a:rPr lang="en-GB" altLang="en-US"/>
              <a:t>		</a:t>
            </a:r>
            <a:r>
              <a:rPr lang="en-GB" altLang="en-US" b="1"/>
              <a:t>Evolved circuit</a:t>
            </a:r>
            <a:r>
              <a:rPr lang="en-GB" altLang="en-US">
                <a:solidFill>
                  <a:srgbClr val="FF9429"/>
                </a:solidFill>
              </a:rPr>
              <a:t>	</a:t>
            </a:r>
            <a:r>
              <a:rPr lang="en-GB" altLang="en-US" b="1"/>
              <a:t>Patented circuit</a:t>
            </a:r>
            <a:endParaRPr lang="en-US" altLang="en-US" b="1"/>
          </a:p>
        </p:txBody>
      </p:sp>
      <p:sp>
        <p:nvSpPr>
          <p:cNvPr id="26629" name="Text Box 7">
            <a:extLst>
              <a:ext uri="{FF2B5EF4-FFF2-40B4-BE49-F238E27FC236}">
                <a16:creationId xmlns:a16="http://schemas.microsoft.com/office/drawing/2014/main" id="{0D7DEB41-43BA-4061-985A-B31AE131E893}"/>
              </a:ext>
            </a:extLst>
          </p:cNvPr>
          <p:cNvSpPr txBox="1">
            <a:spLocks noChangeArrowheads="1"/>
          </p:cNvSpPr>
          <p:nvPr/>
        </p:nvSpPr>
        <p:spPr bwMode="auto">
          <a:xfrm>
            <a:off x="1114425" y="5878513"/>
            <a:ext cx="69135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AE5D"/>
              </a:buClr>
              <a:buSzPct val="75000"/>
              <a:buFont typeface="Wingdings" panose="05000000000000000000" pitchFamily="2" charset="2"/>
              <a:buNone/>
            </a:pPr>
            <a:r>
              <a:rPr lang="en-US" altLang="en-US" sz="1200">
                <a:latin typeface="Garamond" panose="02020404030301010803" pitchFamily="18" charset="0"/>
              </a:rPr>
              <a:t>John R. Koza et al.: What's AI Done for Me Lately? Genetic Programming's Human-Competitive Results.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a:extLst>
              <a:ext uri="{FF2B5EF4-FFF2-40B4-BE49-F238E27FC236}">
                <a16:creationId xmlns:a16="http://schemas.microsoft.com/office/drawing/2014/main" id="{9D40638B-F9C6-449F-B0BF-45B5E1226FE5}"/>
              </a:ext>
            </a:extLst>
          </p:cNvPr>
          <p:cNvSpPr>
            <a:spLocks noGrp="1" noChangeArrowheads="1"/>
          </p:cNvSpPr>
          <p:nvPr>
            <p:ph type="title"/>
          </p:nvPr>
        </p:nvSpPr>
        <p:spPr/>
        <p:txBody>
          <a:bodyPr/>
          <a:lstStyle/>
          <a:p>
            <a:pPr eaLnBrk="1" hangingPunct="1">
              <a:defRPr/>
            </a:pPr>
            <a:r>
              <a:rPr lang="en-US" sz="2800"/>
              <a:t>Evolved Antennas for Deployment on NASA’s</a:t>
            </a:r>
            <a:br>
              <a:rPr lang="en-US" sz="2800"/>
            </a:br>
            <a:r>
              <a:rPr lang="en-US" sz="2800"/>
              <a:t> Space Technology 5 Mission</a:t>
            </a:r>
          </a:p>
        </p:txBody>
      </p:sp>
      <p:sp>
        <p:nvSpPr>
          <p:cNvPr id="32771" name="Rectangle 3">
            <a:extLst>
              <a:ext uri="{FF2B5EF4-FFF2-40B4-BE49-F238E27FC236}">
                <a16:creationId xmlns:a16="http://schemas.microsoft.com/office/drawing/2014/main" id="{A6398C80-8168-4420-BCB4-5845746AD13A}"/>
              </a:ext>
            </a:extLst>
          </p:cNvPr>
          <p:cNvSpPr>
            <a:spLocks noGrp="1" noChangeArrowheads="1"/>
          </p:cNvSpPr>
          <p:nvPr>
            <p:ph type="body" idx="1"/>
          </p:nvPr>
        </p:nvSpPr>
        <p:spPr>
          <a:xfrm>
            <a:off x="385763" y="1196975"/>
            <a:ext cx="4473575" cy="5184775"/>
          </a:xfrm>
        </p:spPr>
        <p:txBody>
          <a:bodyPr/>
          <a:lstStyle/>
          <a:p>
            <a:pPr eaLnBrk="1" hangingPunct="1"/>
            <a:r>
              <a:rPr lang="en-US" altLang="en-US" b="1">
                <a:solidFill>
                  <a:srgbClr val="FF9F3F"/>
                </a:solidFill>
              </a:rPr>
              <a:t>Original ST5 Antenna Requirements</a:t>
            </a:r>
          </a:p>
          <a:p>
            <a:pPr lvl="1" eaLnBrk="1" hangingPunct="1"/>
            <a:r>
              <a:rPr lang="en-US" altLang="en-US" sz="1600"/>
              <a:t>Transmit:  8470 MHz</a:t>
            </a:r>
          </a:p>
          <a:p>
            <a:pPr lvl="1" eaLnBrk="1" hangingPunct="1"/>
            <a:r>
              <a:rPr lang="en-US" altLang="en-US" sz="1600"/>
              <a:t>Receive: 7209.125 MHz</a:t>
            </a:r>
          </a:p>
          <a:p>
            <a:pPr lvl="1" eaLnBrk="1" hangingPunct="1"/>
            <a:r>
              <a:rPr lang="en-US" altLang="en-US" sz="1600"/>
              <a:t>Gain:</a:t>
            </a:r>
          </a:p>
          <a:p>
            <a:pPr lvl="2" eaLnBrk="1" hangingPunct="1">
              <a:buFont typeface="Wingdings" panose="05000000000000000000" pitchFamily="2" charset="2"/>
              <a:buNone/>
            </a:pPr>
            <a:r>
              <a:rPr lang="en-US" altLang="en-US" sz="1600"/>
              <a:t>&gt;= 0dBic, 40 to 80 degrees</a:t>
            </a:r>
          </a:p>
          <a:p>
            <a:pPr lvl="2" eaLnBrk="1" hangingPunct="1">
              <a:buFont typeface="Wingdings" panose="05000000000000000000" pitchFamily="2" charset="2"/>
              <a:buNone/>
            </a:pPr>
            <a:r>
              <a:rPr lang="en-US" altLang="en-US" sz="1600"/>
              <a:t>&gt;= 2dBic, 80 degrees</a:t>
            </a:r>
          </a:p>
          <a:p>
            <a:pPr lvl="2" eaLnBrk="1" hangingPunct="1">
              <a:buFont typeface="Wingdings" panose="05000000000000000000" pitchFamily="2" charset="2"/>
              <a:buNone/>
            </a:pPr>
            <a:r>
              <a:rPr lang="en-US" altLang="en-US" sz="1600"/>
              <a:t>&gt;= 4dBic, 90 degrees</a:t>
            </a:r>
          </a:p>
          <a:p>
            <a:pPr lvl="1" eaLnBrk="1" hangingPunct="1"/>
            <a:r>
              <a:rPr lang="en-US" altLang="en-US" sz="1600"/>
              <a:t>50 Ohm impedance</a:t>
            </a:r>
          </a:p>
          <a:p>
            <a:pPr lvl="1" eaLnBrk="1" hangingPunct="1"/>
            <a:r>
              <a:rPr lang="en-US" altLang="en-US" sz="1600"/>
              <a:t>Voltage Standing Wave Ratio (VSWR):</a:t>
            </a:r>
          </a:p>
          <a:p>
            <a:pPr lvl="2" eaLnBrk="1" hangingPunct="1">
              <a:buFont typeface="Wingdings" panose="05000000000000000000" pitchFamily="2" charset="2"/>
              <a:buNone/>
            </a:pPr>
            <a:r>
              <a:rPr lang="en-US" altLang="en-US" sz="1600"/>
              <a:t>&lt; 1.2 at Transmit Freq</a:t>
            </a:r>
          </a:p>
          <a:p>
            <a:pPr lvl="2" eaLnBrk="1" hangingPunct="1">
              <a:buFont typeface="Wingdings" panose="05000000000000000000" pitchFamily="2" charset="2"/>
              <a:buNone/>
            </a:pPr>
            <a:r>
              <a:rPr lang="en-US" altLang="en-US" sz="1600"/>
              <a:t>&lt; 1.5 at Receive Freq</a:t>
            </a:r>
          </a:p>
          <a:p>
            <a:pPr lvl="1" eaLnBrk="1" hangingPunct="1"/>
            <a:r>
              <a:rPr lang="en-US" altLang="en-US" sz="1600"/>
              <a:t>Fit inside a 6” cylinder</a:t>
            </a:r>
          </a:p>
          <a:p>
            <a:pPr eaLnBrk="1" hangingPunct="1"/>
            <a:endParaRPr lang="en-US" altLang="en-US">
              <a:solidFill>
                <a:srgbClr val="FF9429"/>
              </a:solidFill>
            </a:endParaRPr>
          </a:p>
        </p:txBody>
      </p:sp>
      <p:sp>
        <p:nvSpPr>
          <p:cNvPr id="32772" name="Rectangle 6">
            <a:extLst>
              <a:ext uri="{FF2B5EF4-FFF2-40B4-BE49-F238E27FC236}">
                <a16:creationId xmlns:a16="http://schemas.microsoft.com/office/drawing/2014/main" id="{FA3E45A5-E941-44F9-BE71-5F37DFC40E37}"/>
              </a:ext>
            </a:extLst>
          </p:cNvPr>
          <p:cNvSpPr>
            <a:spLocks noChangeArrowheads="1"/>
          </p:cNvSpPr>
          <p:nvPr/>
        </p:nvSpPr>
        <p:spPr bwMode="auto">
          <a:xfrm>
            <a:off x="4572000" y="1196975"/>
            <a:ext cx="424815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AE5D"/>
              </a:buClr>
              <a:buSzPct val="75000"/>
              <a:buFont typeface="Wingdings" panose="05000000000000000000" pitchFamily="2" charset="2"/>
              <a:buChar char="n"/>
            </a:pPr>
            <a:r>
              <a:rPr lang="en-US" altLang="en-US" sz="1600" b="1">
                <a:solidFill>
                  <a:srgbClr val="FF9F3F"/>
                </a:solidFill>
                <a:latin typeface="Palatino Linotype" panose="02040502050505030304" pitchFamily="18" charset="0"/>
              </a:rPr>
              <a:t>ST5 Quadrifilar Helical Antenna</a:t>
            </a:r>
          </a:p>
          <a:p>
            <a:pPr lvl="1" eaLnBrk="1" hangingPunct="1">
              <a:lnSpc>
                <a:spcPct val="105000"/>
              </a:lnSpc>
              <a:spcBef>
                <a:spcPct val="15000"/>
              </a:spcBef>
              <a:buClr>
                <a:schemeClr val="accent2"/>
              </a:buClr>
              <a:buSzPct val="80000"/>
              <a:buFont typeface="Wingdings" panose="05000000000000000000" pitchFamily="2" charset="2"/>
              <a:buChar char="¨"/>
            </a:pPr>
            <a:r>
              <a:rPr lang="en-US" altLang="en-US" sz="1600">
                <a:latin typeface="Palatino Linotype" panose="02040502050505030304" pitchFamily="18" charset="0"/>
              </a:rPr>
              <a:t>designed by a team of human designers</a:t>
            </a:r>
          </a:p>
          <a:p>
            <a:pPr lvl="1" eaLnBrk="1" hangingPunct="1">
              <a:lnSpc>
                <a:spcPct val="105000"/>
              </a:lnSpc>
              <a:spcBef>
                <a:spcPct val="15000"/>
              </a:spcBef>
              <a:buClr>
                <a:schemeClr val="accent2"/>
              </a:buClr>
              <a:buSzPct val="80000"/>
              <a:buFont typeface="Wingdings" panose="05000000000000000000" pitchFamily="2" charset="2"/>
              <a:buChar char="¨"/>
            </a:pPr>
            <a:r>
              <a:rPr lang="en-US" altLang="en-US" sz="1600">
                <a:latin typeface="Palatino Linotype" panose="02040502050505030304" pitchFamily="18" charset="0"/>
              </a:rPr>
              <a:t>won the contract</a:t>
            </a:r>
          </a:p>
        </p:txBody>
      </p:sp>
      <p:pic>
        <p:nvPicPr>
          <p:cNvPr id="32773" name="Picture 7" descr="antenna_helical">
            <a:extLst>
              <a:ext uri="{FF2B5EF4-FFF2-40B4-BE49-F238E27FC236}">
                <a16:creationId xmlns:a16="http://schemas.microsoft.com/office/drawing/2014/main" id="{39F8B070-7DB9-4127-8656-DA2EF9D03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2139950"/>
            <a:ext cx="3800475"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 Box 8">
            <a:extLst>
              <a:ext uri="{FF2B5EF4-FFF2-40B4-BE49-F238E27FC236}">
                <a16:creationId xmlns:a16="http://schemas.microsoft.com/office/drawing/2014/main" id="{B44D3438-9C6B-4936-A301-1BD7D11E7024}"/>
              </a:ext>
            </a:extLst>
          </p:cNvPr>
          <p:cNvSpPr txBox="1">
            <a:spLocks noChangeArrowheads="1"/>
          </p:cNvSpPr>
          <p:nvPr/>
        </p:nvSpPr>
        <p:spPr bwMode="auto">
          <a:xfrm>
            <a:off x="4716463" y="5661025"/>
            <a:ext cx="417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indent="-1158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latin typeface="Palatino Linotype" panose="02040502050505030304" pitchFamily="18" charset="0"/>
                <a:cs typeface="Times New Roman" panose="02020603050405020304" pitchFamily="18" charset="0"/>
              </a:rPr>
              <a:t>© </a:t>
            </a:r>
            <a:r>
              <a:rPr lang="en-US" altLang="en-US" sz="900">
                <a:latin typeface="Palatino Linotype" panose="02040502050505030304" pitchFamily="18" charset="0"/>
              </a:rPr>
              <a:t>Jason D. Lohn, Gregory S. Hornby, Derek S. Linden: Human-Competitive Results: Evolved Antennas for Deployment on NASA’s ST5 Misson</a:t>
            </a:r>
            <a:r>
              <a:rPr lang="en-US" altLang="en-US" sz="900">
                <a:latin typeface="Palatino Linotype" panose="02040502050505030304" pitchFamily="18" charset="0"/>
                <a:cs typeface="Times New Roman" panose="02020603050405020304" pitchFamily="18" charset="0"/>
              </a:rPr>
              <a:t> </a:t>
            </a:r>
          </a:p>
        </p:txBody>
      </p:sp>
    </p:spTree>
    <p:extLst>
      <p:ext uri="{BB962C8B-B14F-4D97-AF65-F5344CB8AC3E}">
        <p14:creationId xmlns:p14="http://schemas.microsoft.com/office/powerpoint/2010/main" val="140494883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a:extLst>
              <a:ext uri="{FF2B5EF4-FFF2-40B4-BE49-F238E27FC236}">
                <a16:creationId xmlns:a16="http://schemas.microsoft.com/office/drawing/2014/main" id="{153F59EF-866A-4F71-9680-2BB3D3092F3A}"/>
              </a:ext>
            </a:extLst>
          </p:cNvPr>
          <p:cNvSpPr>
            <a:spLocks noGrp="1" noChangeArrowheads="1"/>
          </p:cNvSpPr>
          <p:nvPr>
            <p:ph type="title"/>
          </p:nvPr>
        </p:nvSpPr>
        <p:spPr/>
        <p:txBody>
          <a:bodyPr/>
          <a:lstStyle/>
          <a:p>
            <a:pPr eaLnBrk="1" hangingPunct="1">
              <a:defRPr/>
            </a:pPr>
            <a:r>
              <a:rPr lang="en-US" sz="3200">
                <a:effectLst/>
              </a:rPr>
              <a:t>Evolved Antenna </a:t>
            </a:r>
            <a:br>
              <a:rPr lang="en-US" sz="3200">
                <a:effectLst/>
              </a:rPr>
            </a:br>
            <a:r>
              <a:rPr lang="en-US" sz="3200">
                <a:effectLst/>
              </a:rPr>
              <a:t>for Space Technology 5 mission</a:t>
            </a:r>
            <a:r>
              <a:rPr lang="en-US" sz="3200"/>
              <a:t> </a:t>
            </a:r>
          </a:p>
        </p:txBody>
      </p:sp>
      <p:sp>
        <p:nvSpPr>
          <p:cNvPr id="33795" name="Rectangle 10">
            <a:extLst>
              <a:ext uri="{FF2B5EF4-FFF2-40B4-BE49-F238E27FC236}">
                <a16:creationId xmlns:a16="http://schemas.microsoft.com/office/drawing/2014/main" id="{3C00D594-E58E-463F-BBC8-96FCEB5CECB4}"/>
              </a:ext>
            </a:extLst>
          </p:cNvPr>
          <p:cNvSpPr>
            <a:spLocks noGrp="1" noChangeArrowheads="1"/>
          </p:cNvSpPr>
          <p:nvPr>
            <p:ph type="body" idx="1"/>
          </p:nvPr>
        </p:nvSpPr>
        <p:spPr>
          <a:xfrm>
            <a:off x="228600" y="1219200"/>
            <a:ext cx="8305800" cy="1295400"/>
          </a:xfrm>
          <a:noFill/>
        </p:spPr>
        <p:txBody>
          <a:bodyPr/>
          <a:lstStyle/>
          <a:p>
            <a:pPr eaLnBrk="1" hangingPunct="1"/>
            <a:r>
              <a:rPr lang="en-US" altLang="en-US" b="1">
                <a:solidFill>
                  <a:srgbClr val="FF9429"/>
                </a:solidFill>
              </a:rPr>
              <a:t>Branching EA: Antenna Genotype </a:t>
            </a:r>
          </a:p>
          <a:p>
            <a:pPr lvl="1" eaLnBrk="1" hangingPunct="1"/>
            <a:r>
              <a:rPr lang="en-US" altLang="en-US" sz="1600"/>
              <a:t>Genotype is a tree-structured encoding that specifies the construction of a wire form</a:t>
            </a:r>
          </a:p>
          <a:p>
            <a:pPr lvl="1" eaLnBrk="1" hangingPunct="1"/>
            <a:r>
              <a:rPr lang="en-US" altLang="en-US" sz="1600"/>
              <a:t>Genotype specifies design of 1 arm in 3-space:</a:t>
            </a:r>
          </a:p>
          <a:p>
            <a:pPr lvl="1" eaLnBrk="1" hangingPunct="1">
              <a:buFont typeface="Wingdings" panose="05000000000000000000" pitchFamily="2" charset="2"/>
              <a:buNone/>
            </a:pPr>
            <a:endParaRPr lang="en-US" altLang="en-US" sz="1600"/>
          </a:p>
        </p:txBody>
      </p:sp>
      <p:grpSp>
        <p:nvGrpSpPr>
          <p:cNvPr id="33796" name="Group 12">
            <a:extLst>
              <a:ext uri="{FF2B5EF4-FFF2-40B4-BE49-F238E27FC236}">
                <a16:creationId xmlns:a16="http://schemas.microsoft.com/office/drawing/2014/main" id="{F8B4E05C-47F5-4AF6-B185-A2E02865F3EE}"/>
              </a:ext>
            </a:extLst>
          </p:cNvPr>
          <p:cNvGrpSpPr>
            <a:grpSpLocks/>
          </p:cNvGrpSpPr>
          <p:nvPr/>
        </p:nvGrpSpPr>
        <p:grpSpPr bwMode="auto">
          <a:xfrm>
            <a:off x="1908175" y="2565400"/>
            <a:ext cx="1638300" cy="2133600"/>
            <a:chOff x="2340" y="1488"/>
            <a:chExt cx="1032" cy="1344"/>
          </a:xfrm>
        </p:grpSpPr>
        <p:sp>
          <p:nvSpPr>
            <p:cNvPr id="33820" name="Line 13">
              <a:extLst>
                <a:ext uri="{FF2B5EF4-FFF2-40B4-BE49-F238E27FC236}">
                  <a16:creationId xmlns:a16="http://schemas.microsoft.com/office/drawing/2014/main" id="{CBEF6A40-1884-43F5-BC1D-935944A0453D}"/>
                </a:ext>
              </a:extLst>
            </p:cNvPr>
            <p:cNvSpPr>
              <a:spLocks noChangeShapeType="1"/>
            </p:cNvSpPr>
            <p:nvPr/>
          </p:nvSpPr>
          <p:spPr bwMode="auto">
            <a:xfrm flipH="1">
              <a:off x="2880" y="2433"/>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1" name="Line 14">
              <a:extLst>
                <a:ext uri="{FF2B5EF4-FFF2-40B4-BE49-F238E27FC236}">
                  <a16:creationId xmlns:a16="http://schemas.microsoft.com/office/drawing/2014/main" id="{AB0E32AB-0E42-4F59-A7BF-D9683E9F1B70}"/>
                </a:ext>
              </a:extLst>
            </p:cNvPr>
            <p:cNvSpPr>
              <a:spLocks noChangeShapeType="1"/>
            </p:cNvSpPr>
            <p:nvPr/>
          </p:nvSpPr>
          <p:spPr bwMode="auto">
            <a:xfrm flipH="1">
              <a:off x="3259" y="2433"/>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2" name="Line 15">
              <a:extLst>
                <a:ext uri="{FF2B5EF4-FFF2-40B4-BE49-F238E27FC236}">
                  <a16:creationId xmlns:a16="http://schemas.microsoft.com/office/drawing/2014/main" id="{50E75135-5BC1-4EBB-8F68-CF2C3E8440DD}"/>
                </a:ext>
              </a:extLst>
            </p:cNvPr>
            <p:cNvSpPr>
              <a:spLocks noChangeShapeType="1"/>
            </p:cNvSpPr>
            <p:nvPr/>
          </p:nvSpPr>
          <p:spPr bwMode="auto">
            <a:xfrm flipH="1">
              <a:off x="2496" y="1680"/>
              <a:ext cx="144"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3" name="Line 16">
              <a:extLst>
                <a:ext uri="{FF2B5EF4-FFF2-40B4-BE49-F238E27FC236}">
                  <a16:creationId xmlns:a16="http://schemas.microsoft.com/office/drawing/2014/main" id="{F029E07A-A349-4970-ADE1-3408A754B052}"/>
                </a:ext>
              </a:extLst>
            </p:cNvPr>
            <p:cNvSpPr>
              <a:spLocks noChangeShapeType="1"/>
            </p:cNvSpPr>
            <p:nvPr/>
          </p:nvSpPr>
          <p:spPr bwMode="auto">
            <a:xfrm>
              <a:off x="2688" y="1680"/>
              <a:ext cx="144"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4" name="Oval 17">
              <a:extLst>
                <a:ext uri="{FF2B5EF4-FFF2-40B4-BE49-F238E27FC236}">
                  <a16:creationId xmlns:a16="http://schemas.microsoft.com/office/drawing/2014/main" id="{E0599AD6-266D-4F1B-86AB-0AE4067C2885}"/>
                </a:ext>
              </a:extLst>
            </p:cNvPr>
            <p:cNvSpPr>
              <a:spLocks noChangeArrowheads="1"/>
            </p:cNvSpPr>
            <p:nvPr/>
          </p:nvSpPr>
          <p:spPr bwMode="auto">
            <a:xfrm>
              <a:off x="2352" y="1824"/>
              <a:ext cx="240" cy="24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3825" name="Text Box 18">
              <a:extLst>
                <a:ext uri="{FF2B5EF4-FFF2-40B4-BE49-F238E27FC236}">
                  <a16:creationId xmlns:a16="http://schemas.microsoft.com/office/drawing/2014/main" id="{9A698ADE-AD12-4F3B-A9C0-27B97A387430}"/>
                </a:ext>
              </a:extLst>
            </p:cNvPr>
            <p:cNvSpPr txBox="1">
              <a:spLocks noChangeArrowheads="1"/>
            </p:cNvSpPr>
            <p:nvPr/>
          </p:nvSpPr>
          <p:spPr bwMode="auto">
            <a:xfrm>
              <a:off x="2340" y="1824"/>
              <a:ext cx="2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rx</a:t>
              </a:r>
            </a:p>
          </p:txBody>
        </p:sp>
        <p:sp>
          <p:nvSpPr>
            <p:cNvPr id="33826" name="Oval 19">
              <a:extLst>
                <a:ext uri="{FF2B5EF4-FFF2-40B4-BE49-F238E27FC236}">
                  <a16:creationId xmlns:a16="http://schemas.microsoft.com/office/drawing/2014/main" id="{FD268C61-0E2B-4764-97DA-6A148221E292}"/>
                </a:ext>
              </a:extLst>
            </p:cNvPr>
            <p:cNvSpPr>
              <a:spLocks noChangeArrowheads="1"/>
            </p:cNvSpPr>
            <p:nvPr/>
          </p:nvSpPr>
          <p:spPr bwMode="auto">
            <a:xfrm>
              <a:off x="2736" y="1824"/>
              <a:ext cx="240" cy="24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3827" name="Text Box 20">
              <a:extLst>
                <a:ext uri="{FF2B5EF4-FFF2-40B4-BE49-F238E27FC236}">
                  <a16:creationId xmlns:a16="http://schemas.microsoft.com/office/drawing/2014/main" id="{B8F0545C-6681-4AB8-B1E4-F1DD83331926}"/>
                </a:ext>
              </a:extLst>
            </p:cNvPr>
            <p:cNvSpPr txBox="1">
              <a:spLocks noChangeArrowheads="1"/>
            </p:cNvSpPr>
            <p:nvPr/>
          </p:nvSpPr>
          <p:spPr bwMode="auto">
            <a:xfrm>
              <a:off x="2764" y="1824"/>
              <a:ext cx="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f</a:t>
              </a:r>
            </a:p>
          </p:txBody>
        </p:sp>
        <p:sp>
          <p:nvSpPr>
            <p:cNvPr id="33828" name="Oval 21">
              <a:extLst>
                <a:ext uri="{FF2B5EF4-FFF2-40B4-BE49-F238E27FC236}">
                  <a16:creationId xmlns:a16="http://schemas.microsoft.com/office/drawing/2014/main" id="{4F428B9E-E0EF-4B03-ACAA-915CE51FE3BE}"/>
                </a:ext>
              </a:extLst>
            </p:cNvPr>
            <p:cNvSpPr>
              <a:spLocks noChangeArrowheads="1"/>
            </p:cNvSpPr>
            <p:nvPr/>
          </p:nvSpPr>
          <p:spPr bwMode="auto">
            <a:xfrm>
              <a:off x="2352" y="2208"/>
              <a:ext cx="240" cy="24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3829" name="Text Box 22">
              <a:extLst>
                <a:ext uri="{FF2B5EF4-FFF2-40B4-BE49-F238E27FC236}">
                  <a16:creationId xmlns:a16="http://schemas.microsoft.com/office/drawing/2014/main" id="{0E1A4E95-2842-4F3D-989B-D2E33265F58F}"/>
                </a:ext>
              </a:extLst>
            </p:cNvPr>
            <p:cNvSpPr txBox="1">
              <a:spLocks noChangeArrowheads="1"/>
            </p:cNvSpPr>
            <p:nvPr/>
          </p:nvSpPr>
          <p:spPr bwMode="auto">
            <a:xfrm>
              <a:off x="2380" y="2208"/>
              <a:ext cx="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f</a:t>
              </a:r>
            </a:p>
          </p:txBody>
        </p:sp>
        <p:sp>
          <p:nvSpPr>
            <p:cNvPr id="33830" name="Line 23">
              <a:extLst>
                <a:ext uri="{FF2B5EF4-FFF2-40B4-BE49-F238E27FC236}">
                  <a16:creationId xmlns:a16="http://schemas.microsoft.com/office/drawing/2014/main" id="{7BB7798E-FF61-4C02-9322-C2F710E8D877}"/>
                </a:ext>
              </a:extLst>
            </p:cNvPr>
            <p:cNvSpPr>
              <a:spLocks noChangeShapeType="1"/>
            </p:cNvSpPr>
            <p:nvPr/>
          </p:nvSpPr>
          <p:spPr bwMode="auto">
            <a:xfrm flipH="1">
              <a:off x="2880" y="2064"/>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1" name="Line 24">
              <a:extLst>
                <a:ext uri="{FF2B5EF4-FFF2-40B4-BE49-F238E27FC236}">
                  <a16:creationId xmlns:a16="http://schemas.microsoft.com/office/drawing/2014/main" id="{65D518F9-45E5-4882-AF54-6F8E7C290E46}"/>
                </a:ext>
              </a:extLst>
            </p:cNvPr>
            <p:cNvSpPr>
              <a:spLocks noChangeShapeType="1"/>
            </p:cNvSpPr>
            <p:nvPr/>
          </p:nvSpPr>
          <p:spPr bwMode="auto">
            <a:xfrm>
              <a:off x="2928" y="2032"/>
              <a:ext cx="288" cy="22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2" name="Line 25">
              <a:extLst>
                <a:ext uri="{FF2B5EF4-FFF2-40B4-BE49-F238E27FC236}">
                  <a16:creationId xmlns:a16="http://schemas.microsoft.com/office/drawing/2014/main" id="{522FEA1B-F9A8-495C-8CFA-7B89433277AC}"/>
                </a:ext>
              </a:extLst>
            </p:cNvPr>
            <p:cNvSpPr>
              <a:spLocks noChangeShapeType="1"/>
            </p:cNvSpPr>
            <p:nvPr/>
          </p:nvSpPr>
          <p:spPr bwMode="auto">
            <a:xfrm flipH="1">
              <a:off x="2480" y="2064"/>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3833" name="Group 26">
              <a:extLst>
                <a:ext uri="{FF2B5EF4-FFF2-40B4-BE49-F238E27FC236}">
                  <a16:creationId xmlns:a16="http://schemas.microsoft.com/office/drawing/2014/main" id="{692CD6C8-5C86-44F9-BE82-D9A92B5373D3}"/>
                </a:ext>
              </a:extLst>
            </p:cNvPr>
            <p:cNvGrpSpPr>
              <a:grpSpLocks/>
            </p:cNvGrpSpPr>
            <p:nvPr/>
          </p:nvGrpSpPr>
          <p:grpSpPr bwMode="auto">
            <a:xfrm>
              <a:off x="2756" y="2592"/>
              <a:ext cx="240" cy="240"/>
              <a:chOff x="2756" y="2592"/>
              <a:chExt cx="240" cy="240"/>
            </a:xfrm>
          </p:grpSpPr>
          <p:sp>
            <p:nvSpPr>
              <p:cNvPr id="33844" name="Oval 27">
                <a:extLst>
                  <a:ext uri="{FF2B5EF4-FFF2-40B4-BE49-F238E27FC236}">
                    <a16:creationId xmlns:a16="http://schemas.microsoft.com/office/drawing/2014/main" id="{C7B36B84-822D-4045-B497-FB885C75A9B0}"/>
                  </a:ext>
                </a:extLst>
              </p:cNvPr>
              <p:cNvSpPr>
                <a:spLocks noChangeArrowheads="1"/>
              </p:cNvSpPr>
              <p:nvPr/>
            </p:nvSpPr>
            <p:spPr bwMode="auto">
              <a:xfrm>
                <a:off x="2756" y="2592"/>
                <a:ext cx="240" cy="24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3845" name="Text Box 28">
                <a:extLst>
                  <a:ext uri="{FF2B5EF4-FFF2-40B4-BE49-F238E27FC236}">
                    <a16:creationId xmlns:a16="http://schemas.microsoft.com/office/drawing/2014/main" id="{D677C3D4-46BE-4279-8DF1-7ECA459170BE}"/>
                  </a:ext>
                </a:extLst>
              </p:cNvPr>
              <p:cNvSpPr txBox="1">
                <a:spLocks noChangeArrowheads="1"/>
              </p:cNvSpPr>
              <p:nvPr/>
            </p:nvSpPr>
            <p:spPr bwMode="auto">
              <a:xfrm>
                <a:off x="2794" y="2592"/>
                <a:ext cx="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f</a:t>
                </a:r>
              </a:p>
            </p:txBody>
          </p:sp>
        </p:grpSp>
        <p:grpSp>
          <p:nvGrpSpPr>
            <p:cNvPr id="33834" name="Group 29">
              <a:extLst>
                <a:ext uri="{FF2B5EF4-FFF2-40B4-BE49-F238E27FC236}">
                  <a16:creationId xmlns:a16="http://schemas.microsoft.com/office/drawing/2014/main" id="{EB77A665-B09A-466F-9DA8-7AED6F92BF94}"/>
                </a:ext>
              </a:extLst>
            </p:cNvPr>
            <p:cNvGrpSpPr>
              <a:grpSpLocks/>
            </p:cNvGrpSpPr>
            <p:nvPr/>
          </p:nvGrpSpPr>
          <p:grpSpPr bwMode="auto">
            <a:xfrm>
              <a:off x="3120" y="2592"/>
              <a:ext cx="240" cy="240"/>
              <a:chOff x="2756" y="2592"/>
              <a:chExt cx="240" cy="240"/>
            </a:xfrm>
          </p:grpSpPr>
          <p:sp>
            <p:nvSpPr>
              <p:cNvPr id="33842" name="Oval 30">
                <a:extLst>
                  <a:ext uri="{FF2B5EF4-FFF2-40B4-BE49-F238E27FC236}">
                    <a16:creationId xmlns:a16="http://schemas.microsoft.com/office/drawing/2014/main" id="{163CF0AF-22B7-437A-B52E-CF204DB553E3}"/>
                  </a:ext>
                </a:extLst>
              </p:cNvPr>
              <p:cNvSpPr>
                <a:spLocks noChangeArrowheads="1"/>
              </p:cNvSpPr>
              <p:nvPr/>
            </p:nvSpPr>
            <p:spPr bwMode="auto">
              <a:xfrm>
                <a:off x="2756" y="2592"/>
                <a:ext cx="240" cy="24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3843" name="Text Box 31">
                <a:extLst>
                  <a:ext uri="{FF2B5EF4-FFF2-40B4-BE49-F238E27FC236}">
                    <a16:creationId xmlns:a16="http://schemas.microsoft.com/office/drawing/2014/main" id="{99ECD0EA-917B-4623-8769-634BAD8908AD}"/>
                  </a:ext>
                </a:extLst>
              </p:cNvPr>
              <p:cNvSpPr txBox="1">
                <a:spLocks noChangeArrowheads="1"/>
              </p:cNvSpPr>
              <p:nvPr/>
            </p:nvSpPr>
            <p:spPr bwMode="auto">
              <a:xfrm>
                <a:off x="2794" y="2592"/>
                <a:ext cx="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f</a:t>
                </a:r>
              </a:p>
            </p:txBody>
          </p:sp>
        </p:grpSp>
        <p:sp>
          <p:nvSpPr>
            <p:cNvPr id="33835" name="Oval 32">
              <a:extLst>
                <a:ext uri="{FF2B5EF4-FFF2-40B4-BE49-F238E27FC236}">
                  <a16:creationId xmlns:a16="http://schemas.microsoft.com/office/drawing/2014/main" id="{BED28A1F-3DC9-4468-BDCB-44E27310F70C}"/>
                </a:ext>
              </a:extLst>
            </p:cNvPr>
            <p:cNvSpPr>
              <a:spLocks noChangeArrowheads="1"/>
            </p:cNvSpPr>
            <p:nvPr/>
          </p:nvSpPr>
          <p:spPr bwMode="auto">
            <a:xfrm>
              <a:off x="2736" y="2208"/>
              <a:ext cx="240" cy="24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3836" name="Text Box 33">
              <a:extLst>
                <a:ext uri="{FF2B5EF4-FFF2-40B4-BE49-F238E27FC236}">
                  <a16:creationId xmlns:a16="http://schemas.microsoft.com/office/drawing/2014/main" id="{EF0DEEF4-5BAC-4CD4-A0DD-0E461E5E6FE6}"/>
                </a:ext>
              </a:extLst>
            </p:cNvPr>
            <p:cNvSpPr txBox="1">
              <a:spLocks noChangeArrowheads="1"/>
            </p:cNvSpPr>
            <p:nvPr/>
          </p:nvSpPr>
          <p:spPr bwMode="auto">
            <a:xfrm>
              <a:off x="2736" y="2217"/>
              <a:ext cx="2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rz</a:t>
              </a:r>
            </a:p>
          </p:txBody>
        </p:sp>
        <p:sp>
          <p:nvSpPr>
            <p:cNvPr id="33837" name="Oval 34">
              <a:extLst>
                <a:ext uri="{FF2B5EF4-FFF2-40B4-BE49-F238E27FC236}">
                  <a16:creationId xmlns:a16="http://schemas.microsoft.com/office/drawing/2014/main" id="{6FEA7F2F-F32C-4146-B882-A750299083EE}"/>
                </a:ext>
              </a:extLst>
            </p:cNvPr>
            <p:cNvSpPr>
              <a:spLocks noChangeArrowheads="1"/>
            </p:cNvSpPr>
            <p:nvPr/>
          </p:nvSpPr>
          <p:spPr bwMode="auto">
            <a:xfrm>
              <a:off x="3120" y="2208"/>
              <a:ext cx="240" cy="24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3838" name="Text Box 35">
              <a:extLst>
                <a:ext uri="{FF2B5EF4-FFF2-40B4-BE49-F238E27FC236}">
                  <a16:creationId xmlns:a16="http://schemas.microsoft.com/office/drawing/2014/main" id="{733B702D-6764-4984-ACF5-2902D4225167}"/>
                </a:ext>
              </a:extLst>
            </p:cNvPr>
            <p:cNvSpPr txBox="1">
              <a:spLocks noChangeArrowheads="1"/>
            </p:cNvSpPr>
            <p:nvPr/>
          </p:nvSpPr>
          <p:spPr bwMode="auto">
            <a:xfrm>
              <a:off x="3120" y="2208"/>
              <a:ext cx="2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rx</a:t>
              </a:r>
            </a:p>
          </p:txBody>
        </p:sp>
        <p:grpSp>
          <p:nvGrpSpPr>
            <p:cNvPr id="33839" name="Group 36">
              <a:extLst>
                <a:ext uri="{FF2B5EF4-FFF2-40B4-BE49-F238E27FC236}">
                  <a16:creationId xmlns:a16="http://schemas.microsoft.com/office/drawing/2014/main" id="{528FDDA6-F15C-4E43-8B49-C78EB3BBC58C}"/>
                </a:ext>
              </a:extLst>
            </p:cNvPr>
            <p:cNvGrpSpPr>
              <a:grpSpLocks/>
            </p:cNvGrpSpPr>
            <p:nvPr/>
          </p:nvGrpSpPr>
          <p:grpSpPr bwMode="auto">
            <a:xfrm>
              <a:off x="2544" y="1488"/>
              <a:ext cx="240" cy="240"/>
              <a:chOff x="2756" y="2592"/>
              <a:chExt cx="240" cy="240"/>
            </a:xfrm>
          </p:grpSpPr>
          <p:sp>
            <p:nvSpPr>
              <p:cNvPr id="33840" name="Oval 37">
                <a:extLst>
                  <a:ext uri="{FF2B5EF4-FFF2-40B4-BE49-F238E27FC236}">
                    <a16:creationId xmlns:a16="http://schemas.microsoft.com/office/drawing/2014/main" id="{6E88A04F-77EC-40D3-8013-E7711830D525}"/>
                  </a:ext>
                </a:extLst>
              </p:cNvPr>
              <p:cNvSpPr>
                <a:spLocks noChangeArrowheads="1"/>
              </p:cNvSpPr>
              <p:nvPr/>
            </p:nvSpPr>
            <p:spPr bwMode="auto">
              <a:xfrm>
                <a:off x="2756" y="2592"/>
                <a:ext cx="240" cy="24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3841" name="Text Box 38">
                <a:extLst>
                  <a:ext uri="{FF2B5EF4-FFF2-40B4-BE49-F238E27FC236}">
                    <a16:creationId xmlns:a16="http://schemas.microsoft.com/office/drawing/2014/main" id="{12A72DFC-FB17-4287-B304-600870A42FE9}"/>
                  </a:ext>
                </a:extLst>
              </p:cNvPr>
              <p:cNvSpPr txBox="1">
                <a:spLocks noChangeArrowheads="1"/>
              </p:cNvSpPr>
              <p:nvPr/>
            </p:nvSpPr>
            <p:spPr bwMode="auto">
              <a:xfrm>
                <a:off x="2794" y="2592"/>
                <a:ext cx="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f</a:t>
                </a:r>
              </a:p>
            </p:txBody>
          </p:sp>
        </p:grpSp>
      </p:grpSp>
      <p:grpSp>
        <p:nvGrpSpPr>
          <p:cNvPr id="33797" name="Group 39">
            <a:extLst>
              <a:ext uri="{FF2B5EF4-FFF2-40B4-BE49-F238E27FC236}">
                <a16:creationId xmlns:a16="http://schemas.microsoft.com/office/drawing/2014/main" id="{B6B53358-6DA0-4562-9FB0-5536E5A41A8C}"/>
              </a:ext>
            </a:extLst>
          </p:cNvPr>
          <p:cNvGrpSpPr>
            <a:grpSpLocks/>
          </p:cNvGrpSpPr>
          <p:nvPr/>
        </p:nvGrpSpPr>
        <p:grpSpPr bwMode="auto">
          <a:xfrm>
            <a:off x="4643438" y="2038350"/>
            <a:ext cx="3048000" cy="4054475"/>
            <a:chOff x="1728" y="1344"/>
            <a:chExt cx="1920" cy="2554"/>
          </a:xfrm>
        </p:grpSpPr>
        <p:grpSp>
          <p:nvGrpSpPr>
            <p:cNvPr id="33800" name="Group 40">
              <a:extLst>
                <a:ext uri="{FF2B5EF4-FFF2-40B4-BE49-F238E27FC236}">
                  <a16:creationId xmlns:a16="http://schemas.microsoft.com/office/drawing/2014/main" id="{24391CCF-9E23-4F9D-98AD-4227090C8F9E}"/>
                </a:ext>
              </a:extLst>
            </p:cNvPr>
            <p:cNvGrpSpPr>
              <a:grpSpLocks/>
            </p:cNvGrpSpPr>
            <p:nvPr/>
          </p:nvGrpSpPr>
          <p:grpSpPr bwMode="auto">
            <a:xfrm>
              <a:off x="1728" y="1344"/>
              <a:ext cx="1920" cy="2554"/>
              <a:chOff x="1248" y="960"/>
              <a:chExt cx="1920" cy="2554"/>
            </a:xfrm>
          </p:grpSpPr>
          <p:sp>
            <p:nvSpPr>
              <p:cNvPr id="33808" name="Line 41">
                <a:extLst>
                  <a:ext uri="{FF2B5EF4-FFF2-40B4-BE49-F238E27FC236}">
                    <a16:creationId xmlns:a16="http://schemas.microsoft.com/office/drawing/2014/main" id="{A057C4BC-5568-48E5-A6B2-DCE75443DFB4}"/>
                  </a:ext>
                </a:extLst>
              </p:cNvPr>
              <p:cNvSpPr>
                <a:spLocks noChangeShapeType="1"/>
              </p:cNvSpPr>
              <p:nvPr/>
            </p:nvSpPr>
            <p:spPr bwMode="auto">
              <a:xfrm>
                <a:off x="1872" y="3312"/>
                <a:ext cx="864"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3809" name="Rectangle 42">
                <a:extLst>
                  <a:ext uri="{FF2B5EF4-FFF2-40B4-BE49-F238E27FC236}">
                    <a16:creationId xmlns:a16="http://schemas.microsoft.com/office/drawing/2014/main" id="{861CE326-5C56-4ED1-B8B5-281BE262551C}"/>
                  </a:ext>
                </a:extLst>
              </p:cNvPr>
              <p:cNvSpPr>
                <a:spLocks noChangeArrowheads="1"/>
              </p:cNvSpPr>
              <p:nvPr/>
            </p:nvSpPr>
            <p:spPr bwMode="auto">
              <a:xfrm>
                <a:off x="1872" y="1392"/>
                <a:ext cx="864" cy="1728"/>
              </a:xfrm>
              <a:prstGeom prst="rect">
                <a:avLst/>
              </a:prstGeom>
              <a:noFill/>
              <a:ln w="2857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3810" name="Rectangle 43">
                <a:extLst>
                  <a:ext uri="{FF2B5EF4-FFF2-40B4-BE49-F238E27FC236}">
                    <a16:creationId xmlns:a16="http://schemas.microsoft.com/office/drawing/2014/main" id="{FD6BDEDD-54ED-48CA-80F9-3F0952983A97}"/>
                  </a:ext>
                </a:extLst>
              </p:cNvPr>
              <p:cNvSpPr>
                <a:spLocks noChangeArrowheads="1"/>
              </p:cNvSpPr>
              <p:nvPr/>
            </p:nvSpPr>
            <p:spPr bwMode="auto">
              <a:xfrm>
                <a:off x="2304" y="960"/>
                <a:ext cx="864" cy="1728"/>
              </a:xfrm>
              <a:prstGeom prst="rect">
                <a:avLst/>
              </a:prstGeom>
              <a:noFill/>
              <a:ln w="2857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3811" name="Line 44">
                <a:extLst>
                  <a:ext uri="{FF2B5EF4-FFF2-40B4-BE49-F238E27FC236}">
                    <a16:creationId xmlns:a16="http://schemas.microsoft.com/office/drawing/2014/main" id="{6A47827A-0848-42AB-A66A-2BEAE077C7AC}"/>
                  </a:ext>
                </a:extLst>
              </p:cNvPr>
              <p:cNvSpPr>
                <a:spLocks noChangeShapeType="1"/>
              </p:cNvSpPr>
              <p:nvPr/>
            </p:nvSpPr>
            <p:spPr bwMode="auto">
              <a:xfrm flipV="1">
                <a:off x="1872" y="2688"/>
                <a:ext cx="432" cy="432"/>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3812" name="Line 45">
                <a:extLst>
                  <a:ext uri="{FF2B5EF4-FFF2-40B4-BE49-F238E27FC236}">
                    <a16:creationId xmlns:a16="http://schemas.microsoft.com/office/drawing/2014/main" id="{2DB27FB3-81FC-47B2-BDC5-8DB0BBB80405}"/>
                  </a:ext>
                </a:extLst>
              </p:cNvPr>
              <p:cNvSpPr>
                <a:spLocks noChangeShapeType="1"/>
              </p:cNvSpPr>
              <p:nvPr/>
            </p:nvSpPr>
            <p:spPr bwMode="auto">
              <a:xfrm flipV="1">
                <a:off x="2736" y="960"/>
                <a:ext cx="432" cy="432"/>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3813" name="Line 46">
                <a:extLst>
                  <a:ext uri="{FF2B5EF4-FFF2-40B4-BE49-F238E27FC236}">
                    <a16:creationId xmlns:a16="http://schemas.microsoft.com/office/drawing/2014/main" id="{EE30E6FF-1703-4794-BEBE-57781DDD54A3}"/>
                  </a:ext>
                </a:extLst>
              </p:cNvPr>
              <p:cNvSpPr>
                <a:spLocks noChangeShapeType="1"/>
              </p:cNvSpPr>
              <p:nvPr/>
            </p:nvSpPr>
            <p:spPr bwMode="auto">
              <a:xfrm flipV="1">
                <a:off x="2736" y="2688"/>
                <a:ext cx="432" cy="432"/>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3814" name="Line 47">
                <a:extLst>
                  <a:ext uri="{FF2B5EF4-FFF2-40B4-BE49-F238E27FC236}">
                    <a16:creationId xmlns:a16="http://schemas.microsoft.com/office/drawing/2014/main" id="{A24645DB-7780-43C7-9174-C18300D2E0F1}"/>
                  </a:ext>
                </a:extLst>
              </p:cNvPr>
              <p:cNvSpPr>
                <a:spLocks noChangeShapeType="1"/>
              </p:cNvSpPr>
              <p:nvPr/>
            </p:nvSpPr>
            <p:spPr bwMode="auto">
              <a:xfrm flipV="1">
                <a:off x="1872" y="960"/>
                <a:ext cx="432" cy="432"/>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3815" name="Text Box 48">
                <a:extLst>
                  <a:ext uri="{FF2B5EF4-FFF2-40B4-BE49-F238E27FC236}">
                    <a16:creationId xmlns:a16="http://schemas.microsoft.com/office/drawing/2014/main" id="{32A40D76-D54C-4708-96CC-D90B0A38EAD9}"/>
                  </a:ext>
                </a:extLst>
              </p:cNvPr>
              <p:cNvSpPr txBox="1">
                <a:spLocks noChangeArrowheads="1"/>
              </p:cNvSpPr>
              <p:nvPr/>
            </p:nvSpPr>
            <p:spPr bwMode="auto">
              <a:xfrm>
                <a:off x="2112" y="3225"/>
                <a:ext cx="384" cy="1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a:t>2.5cm</a:t>
                </a:r>
              </a:p>
            </p:txBody>
          </p:sp>
          <p:sp>
            <p:nvSpPr>
              <p:cNvPr id="33816" name="Line 49">
                <a:extLst>
                  <a:ext uri="{FF2B5EF4-FFF2-40B4-BE49-F238E27FC236}">
                    <a16:creationId xmlns:a16="http://schemas.microsoft.com/office/drawing/2014/main" id="{25F508F7-DDB1-4AAC-9C92-C1787E219729}"/>
                  </a:ext>
                </a:extLst>
              </p:cNvPr>
              <p:cNvSpPr>
                <a:spLocks noChangeShapeType="1"/>
              </p:cNvSpPr>
              <p:nvPr/>
            </p:nvSpPr>
            <p:spPr bwMode="auto">
              <a:xfrm rot="-5400000">
                <a:off x="816" y="2256"/>
                <a:ext cx="1728"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3817" name="Text Box 50">
                <a:extLst>
                  <a:ext uri="{FF2B5EF4-FFF2-40B4-BE49-F238E27FC236}">
                    <a16:creationId xmlns:a16="http://schemas.microsoft.com/office/drawing/2014/main" id="{690404AA-2BA8-47C9-9EB4-7B53CBCF6B29}"/>
                  </a:ext>
                </a:extLst>
              </p:cNvPr>
              <p:cNvSpPr txBox="1">
                <a:spLocks noChangeArrowheads="1"/>
              </p:cNvSpPr>
              <p:nvPr/>
            </p:nvSpPr>
            <p:spPr bwMode="auto">
              <a:xfrm>
                <a:off x="1510" y="2176"/>
                <a:ext cx="341" cy="1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a:t>5.0cm</a:t>
                </a:r>
              </a:p>
            </p:txBody>
          </p:sp>
          <p:sp>
            <p:nvSpPr>
              <p:cNvPr id="33818" name="Text Box 51">
                <a:extLst>
                  <a:ext uri="{FF2B5EF4-FFF2-40B4-BE49-F238E27FC236}">
                    <a16:creationId xmlns:a16="http://schemas.microsoft.com/office/drawing/2014/main" id="{72E52AF4-7605-4687-A381-0CC75BDEB07D}"/>
                  </a:ext>
                </a:extLst>
              </p:cNvPr>
              <p:cNvSpPr txBox="1">
                <a:spLocks noChangeArrowheads="1"/>
              </p:cNvSpPr>
              <p:nvPr/>
            </p:nvSpPr>
            <p:spPr bwMode="auto">
              <a:xfrm>
                <a:off x="1248" y="3264"/>
                <a:ext cx="384"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a:t>Feed Wire</a:t>
                </a:r>
              </a:p>
            </p:txBody>
          </p:sp>
          <p:sp>
            <p:nvSpPr>
              <p:cNvPr id="33819" name="Line 52">
                <a:extLst>
                  <a:ext uri="{FF2B5EF4-FFF2-40B4-BE49-F238E27FC236}">
                    <a16:creationId xmlns:a16="http://schemas.microsoft.com/office/drawing/2014/main" id="{6B8D15F2-30D2-4233-B641-BF76F1FF4A72}"/>
                  </a:ext>
                </a:extLst>
              </p:cNvPr>
              <p:cNvSpPr>
                <a:spLocks noChangeShapeType="1"/>
              </p:cNvSpPr>
              <p:nvPr/>
            </p:nvSpPr>
            <p:spPr bwMode="auto">
              <a:xfrm flipV="1">
                <a:off x="1584" y="3120"/>
                <a:ext cx="288" cy="19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33801" name="Line 53">
              <a:extLst>
                <a:ext uri="{FF2B5EF4-FFF2-40B4-BE49-F238E27FC236}">
                  <a16:creationId xmlns:a16="http://schemas.microsoft.com/office/drawing/2014/main" id="{8BD1A2E9-1432-434B-998B-C2BA9371DF94}"/>
                </a:ext>
              </a:extLst>
            </p:cNvPr>
            <p:cNvSpPr>
              <a:spLocks noChangeShapeType="1"/>
            </p:cNvSpPr>
            <p:nvPr/>
          </p:nvSpPr>
          <p:spPr bwMode="auto">
            <a:xfrm flipV="1">
              <a:off x="2352" y="3360"/>
              <a:ext cx="0"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2" name="Line 54">
              <a:extLst>
                <a:ext uri="{FF2B5EF4-FFF2-40B4-BE49-F238E27FC236}">
                  <a16:creationId xmlns:a16="http://schemas.microsoft.com/office/drawing/2014/main" id="{6E776659-1D19-4449-8CED-951ECAB7D679}"/>
                </a:ext>
              </a:extLst>
            </p:cNvPr>
            <p:cNvSpPr>
              <a:spLocks noChangeShapeType="1"/>
            </p:cNvSpPr>
            <p:nvPr/>
          </p:nvSpPr>
          <p:spPr bwMode="auto">
            <a:xfrm rot="3140063" flipV="1">
              <a:off x="2483" y="3085"/>
              <a:ext cx="2" cy="359"/>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3" name="Line 55">
              <a:extLst>
                <a:ext uri="{FF2B5EF4-FFF2-40B4-BE49-F238E27FC236}">
                  <a16:creationId xmlns:a16="http://schemas.microsoft.com/office/drawing/2014/main" id="{5E58D2DD-AC6B-480A-83C7-B5EDB6217137}"/>
                </a:ext>
              </a:extLst>
            </p:cNvPr>
            <p:cNvSpPr>
              <a:spLocks noChangeShapeType="1"/>
            </p:cNvSpPr>
            <p:nvPr/>
          </p:nvSpPr>
          <p:spPr bwMode="auto">
            <a:xfrm flipV="1">
              <a:off x="2352" y="2880"/>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4" name="Line 56">
              <a:extLst>
                <a:ext uri="{FF2B5EF4-FFF2-40B4-BE49-F238E27FC236}">
                  <a16:creationId xmlns:a16="http://schemas.microsoft.com/office/drawing/2014/main" id="{0C1567A1-E31E-44B8-B4AA-A423A0DEA65C}"/>
                </a:ext>
              </a:extLst>
            </p:cNvPr>
            <p:cNvSpPr>
              <a:spLocks noChangeShapeType="1"/>
            </p:cNvSpPr>
            <p:nvPr/>
          </p:nvSpPr>
          <p:spPr bwMode="auto">
            <a:xfrm rot="4585666" flipV="1">
              <a:off x="2655" y="2500"/>
              <a:ext cx="1" cy="6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5" name="Line 57">
              <a:extLst>
                <a:ext uri="{FF2B5EF4-FFF2-40B4-BE49-F238E27FC236}">
                  <a16:creationId xmlns:a16="http://schemas.microsoft.com/office/drawing/2014/main" id="{D0B734D8-E9A9-499C-9306-9F4F686B7FE2}"/>
                </a:ext>
              </a:extLst>
            </p:cNvPr>
            <p:cNvSpPr>
              <a:spLocks noChangeShapeType="1"/>
            </p:cNvSpPr>
            <p:nvPr/>
          </p:nvSpPr>
          <p:spPr bwMode="auto">
            <a:xfrm rot="1139852" flipV="1">
              <a:off x="2415" y="2465"/>
              <a:ext cx="48" cy="43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6" name="Oval 58">
              <a:extLst>
                <a:ext uri="{FF2B5EF4-FFF2-40B4-BE49-F238E27FC236}">
                  <a16:creationId xmlns:a16="http://schemas.microsoft.com/office/drawing/2014/main" id="{0133B1A5-1FEE-4298-854B-466856704838}"/>
                </a:ext>
              </a:extLst>
            </p:cNvPr>
            <p:cNvSpPr>
              <a:spLocks noChangeArrowheads="1"/>
            </p:cNvSpPr>
            <p:nvPr/>
          </p:nvSpPr>
          <p:spPr bwMode="auto">
            <a:xfrm>
              <a:off x="2304" y="3312"/>
              <a:ext cx="96" cy="96"/>
            </a:xfrm>
            <a:prstGeom prst="ellipse">
              <a:avLst/>
            </a:prstGeom>
            <a:solidFill>
              <a:schemeClr val="tx2"/>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3807" name="Oval 59">
              <a:extLst>
                <a:ext uri="{FF2B5EF4-FFF2-40B4-BE49-F238E27FC236}">
                  <a16:creationId xmlns:a16="http://schemas.microsoft.com/office/drawing/2014/main" id="{DC122832-0F30-41BF-812B-38FD4B8CF0A9}"/>
                </a:ext>
              </a:extLst>
            </p:cNvPr>
            <p:cNvSpPr>
              <a:spLocks noChangeArrowheads="1"/>
            </p:cNvSpPr>
            <p:nvPr/>
          </p:nvSpPr>
          <p:spPr bwMode="auto">
            <a:xfrm>
              <a:off x="2304" y="2832"/>
              <a:ext cx="96" cy="96"/>
            </a:xfrm>
            <a:prstGeom prst="ellipse">
              <a:avLst/>
            </a:prstGeom>
            <a:solidFill>
              <a:schemeClr val="tx2"/>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
        <p:nvSpPr>
          <p:cNvPr id="33798" name="Rectangle 60">
            <a:extLst>
              <a:ext uri="{FF2B5EF4-FFF2-40B4-BE49-F238E27FC236}">
                <a16:creationId xmlns:a16="http://schemas.microsoft.com/office/drawing/2014/main" id="{E6634A77-BFE2-46DA-A5D4-C8EAB3F33135}"/>
              </a:ext>
            </a:extLst>
          </p:cNvPr>
          <p:cNvSpPr>
            <a:spLocks noChangeArrowheads="1"/>
          </p:cNvSpPr>
          <p:nvPr/>
        </p:nvSpPr>
        <p:spPr bwMode="auto">
          <a:xfrm>
            <a:off x="227013" y="5086350"/>
            <a:ext cx="8305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AE5D"/>
              </a:buClr>
              <a:buSzPct val="75000"/>
              <a:buFont typeface="Wingdings" panose="05000000000000000000" pitchFamily="2" charset="2"/>
              <a:buChar char="n"/>
            </a:pPr>
            <a:r>
              <a:rPr lang="en-US" altLang="en-US" sz="1600">
                <a:latin typeface="Palatino Linotype" panose="02040502050505030304" pitchFamily="18" charset="0"/>
              </a:rPr>
              <a:t>Branching in genotype </a:t>
            </a:r>
            <a:r>
              <a:rPr lang="en-US" altLang="en-US" sz="1600">
                <a:latin typeface="Palatino Linotype" panose="02040502050505030304" pitchFamily="18" charset="0"/>
                <a:sym typeface="Wingdings" panose="05000000000000000000" pitchFamily="2" charset="2"/>
              </a:rPr>
              <a:t>results in branching </a:t>
            </a:r>
          </a:p>
          <a:p>
            <a:pPr eaLnBrk="1" hangingPunct="1">
              <a:buClr>
                <a:srgbClr val="FFAE5D"/>
              </a:buClr>
              <a:buSzPct val="75000"/>
              <a:buFont typeface="Wingdings" panose="05000000000000000000" pitchFamily="2" charset="2"/>
              <a:buNone/>
            </a:pPr>
            <a:r>
              <a:rPr lang="en-US" altLang="en-US" sz="1600">
                <a:latin typeface="Palatino Linotype" panose="02040502050505030304" pitchFamily="18" charset="0"/>
                <a:sym typeface="Wingdings" panose="05000000000000000000" pitchFamily="2" charset="2"/>
              </a:rPr>
              <a:t>	in wire form</a:t>
            </a:r>
            <a:endParaRPr lang="en-US" altLang="en-US" sz="1600" b="1">
              <a:solidFill>
                <a:srgbClr val="FF9429"/>
              </a:solidFill>
              <a:latin typeface="Palatino Linotype" panose="02040502050505030304" pitchFamily="18" charset="0"/>
            </a:endParaRPr>
          </a:p>
        </p:txBody>
      </p:sp>
      <p:sp>
        <p:nvSpPr>
          <p:cNvPr id="33799" name="Text Box 61">
            <a:extLst>
              <a:ext uri="{FF2B5EF4-FFF2-40B4-BE49-F238E27FC236}">
                <a16:creationId xmlns:a16="http://schemas.microsoft.com/office/drawing/2014/main" id="{80B844A9-F324-40BC-9F33-8669F3EB77CD}"/>
              </a:ext>
            </a:extLst>
          </p:cNvPr>
          <p:cNvSpPr txBox="1">
            <a:spLocks noChangeArrowheads="1"/>
          </p:cNvSpPr>
          <p:nvPr/>
        </p:nvSpPr>
        <p:spPr bwMode="auto">
          <a:xfrm>
            <a:off x="485775" y="6127750"/>
            <a:ext cx="840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latin typeface="Palatino Linotype" panose="02040502050505030304" pitchFamily="18" charset="0"/>
                <a:cs typeface="Times New Roman" panose="02020603050405020304" pitchFamily="18" charset="0"/>
              </a:rPr>
              <a:t>© </a:t>
            </a:r>
            <a:r>
              <a:rPr lang="en-US" altLang="en-US" sz="900">
                <a:latin typeface="Palatino Linotype" panose="02040502050505030304" pitchFamily="18" charset="0"/>
              </a:rPr>
              <a:t>Jason D. Lohn, Gregory S. Hornby, Derek S. Linden: Human-Competitive Results: Evolved Antennas for Deployment on NASA’s Space Technology 5 Misson</a:t>
            </a:r>
            <a:r>
              <a:rPr lang="en-US" altLang="en-US" sz="900">
                <a:latin typeface="Palatino Linotype" panose="02040502050505030304" pitchFamily="18" charset="0"/>
                <a:cs typeface="Times New Roman" panose="02020603050405020304" pitchFamily="18" charset="0"/>
              </a:rPr>
              <a:t> </a:t>
            </a:r>
          </a:p>
        </p:txBody>
      </p:sp>
    </p:spTree>
    <p:extLst>
      <p:ext uri="{BB962C8B-B14F-4D97-AF65-F5344CB8AC3E}">
        <p14:creationId xmlns:p14="http://schemas.microsoft.com/office/powerpoint/2010/main" val="74552485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a:extLst>
              <a:ext uri="{FF2B5EF4-FFF2-40B4-BE49-F238E27FC236}">
                <a16:creationId xmlns:a16="http://schemas.microsoft.com/office/drawing/2014/main" id="{AB96D746-D35E-49EE-AB5D-FF52B01C6E05}"/>
              </a:ext>
            </a:extLst>
          </p:cNvPr>
          <p:cNvSpPr>
            <a:spLocks noGrp="1" noChangeArrowheads="1"/>
          </p:cNvSpPr>
          <p:nvPr>
            <p:ph type="title"/>
          </p:nvPr>
        </p:nvSpPr>
        <p:spPr/>
        <p:txBody>
          <a:bodyPr/>
          <a:lstStyle/>
          <a:p>
            <a:pPr eaLnBrk="1" hangingPunct="1">
              <a:defRPr/>
            </a:pPr>
            <a:r>
              <a:rPr lang="en-US" sz="3200">
                <a:effectLst/>
              </a:rPr>
              <a:t>Evolved Antenna </a:t>
            </a:r>
            <a:br>
              <a:rPr lang="en-US" sz="3200">
                <a:effectLst/>
              </a:rPr>
            </a:br>
            <a:r>
              <a:rPr lang="en-US" sz="3200">
                <a:effectLst/>
              </a:rPr>
              <a:t>for Space Technology 5 mission</a:t>
            </a:r>
            <a:r>
              <a:rPr lang="en-US" sz="3200"/>
              <a:t> </a:t>
            </a:r>
          </a:p>
        </p:txBody>
      </p:sp>
      <p:sp>
        <p:nvSpPr>
          <p:cNvPr id="34819" name="Rectangle 3">
            <a:extLst>
              <a:ext uri="{FF2B5EF4-FFF2-40B4-BE49-F238E27FC236}">
                <a16:creationId xmlns:a16="http://schemas.microsoft.com/office/drawing/2014/main" id="{777FB949-3E69-4A98-A8C7-90A894819C35}"/>
              </a:ext>
            </a:extLst>
          </p:cNvPr>
          <p:cNvSpPr>
            <a:spLocks noGrp="1" noChangeArrowheads="1"/>
          </p:cNvSpPr>
          <p:nvPr>
            <p:ph type="body" idx="1"/>
          </p:nvPr>
        </p:nvSpPr>
        <p:spPr>
          <a:xfrm>
            <a:off x="228600" y="1219200"/>
            <a:ext cx="8305800" cy="3938588"/>
          </a:xfrm>
          <a:noFill/>
        </p:spPr>
        <p:txBody>
          <a:bodyPr/>
          <a:lstStyle/>
          <a:p>
            <a:pPr eaLnBrk="1" hangingPunct="1"/>
            <a:r>
              <a:rPr lang="en-US" altLang="en-US" b="1">
                <a:solidFill>
                  <a:srgbClr val="FF9429"/>
                </a:solidFill>
              </a:rPr>
              <a:t>Branching EA: Antenna Construction Commands</a:t>
            </a:r>
            <a:r>
              <a:rPr lang="en-US" altLang="en-US" b="1"/>
              <a:t> </a:t>
            </a:r>
          </a:p>
          <a:p>
            <a:pPr lvl="1" eaLnBrk="1" hangingPunct="1"/>
            <a:r>
              <a:rPr lang="en-US" altLang="en-US" sz="1600"/>
              <a:t>forward(length radius)</a:t>
            </a:r>
          </a:p>
          <a:p>
            <a:pPr lvl="1" eaLnBrk="1" hangingPunct="1"/>
            <a:r>
              <a:rPr lang="en-US" altLang="en-US" sz="1600"/>
              <a:t>rotate_x(angle)</a:t>
            </a:r>
          </a:p>
          <a:p>
            <a:pPr lvl="1" eaLnBrk="1" hangingPunct="1"/>
            <a:r>
              <a:rPr lang="en-US" altLang="en-US" sz="1600"/>
              <a:t>rotate_y(angle)</a:t>
            </a:r>
          </a:p>
          <a:p>
            <a:pPr lvl="1" eaLnBrk="1" hangingPunct="1"/>
            <a:r>
              <a:rPr lang="en-US" altLang="en-US" sz="1600"/>
              <a:t>rotate_z(angle)</a:t>
            </a:r>
          </a:p>
          <a:p>
            <a:pPr lvl="1" eaLnBrk="1" hangingPunct="1"/>
            <a:endParaRPr lang="en-US" altLang="en-US" sz="1600"/>
          </a:p>
          <a:p>
            <a:pPr lvl="1" eaLnBrk="1" hangingPunct="1">
              <a:buFont typeface="Wingdings" panose="05000000000000000000" pitchFamily="2" charset="2"/>
              <a:buNone/>
            </a:pPr>
            <a:r>
              <a:rPr lang="en-US" altLang="en-US" sz="1600"/>
              <a:t>Forward() command can have 0,1,2, or 3 children.</a:t>
            </a:r>
          </a:p>
          <a:p>
            <a:pPr lvl="1" eaLnBrk="1" hangingPunct="1">
              <a:buFont typeface="Wingdings" panose="05000000000000000000" pitchFamily="2" charset="2"/>
              <a:buNone/>
            </a:pPr>
            <a:r>
              <a:rPr lang="en-US" altLang="en-US" sz="1600"/>
              <a:t>Rotate_x/y/z() commands have exactly 1 child (always non-terminal).</a:t>
            </a:r>
          </a:p>
          <a:p>
            <a:pPr lvl="1" eaLnBrk="1" hangingPunct="1">
              <a:buFont typeface="Wingdings" panose="05000000000000000000" pitchFamily="2" charset="2"/>
              <a:buNone/>
            </a:pPr>
            <a:endParaRPr lang="en-US" altLang="en-US" sz="1600"/>
          </a:p>
          <a:p>
            <a:pPr eaLnBrk="1" hangingPunct="1"/>
            <a:r>
              <a:rPr lang="en-US" altLang="en-US" b="1">
                <a:solidFill>
                  <a:srgbClr val="FF9429"/>
                </a:solidFill>
              </a:rPr>
              <a:t>Fitness function</a:t>
            </a:r>
            <a:r>
              <a:rPr lang="en-US" altLang="en-US"/>
              <a:t> (to be minimized):	</a:t>
            </a:r>
          </a:p>
          <a:p>
            <a:pPr lvl="1" eaLnBrk="1" hangingPunct="1">
              <a:buFont typeface="Wingdings" panose="05000000000000000000" pitchFamily="2" charset="2"/>
              <a:buNone/>
            </a:pPr>
            <a:r>
              <a:rPr lang="en-US" altLang="en-US" sz="1600"/>
              <a:t>	F = VSWR_Score * Gain_Score * Penalty_Score</a:t>
            </a:r>
          </a:p>
        </p:txBody>
      </p:sp>
      <p:grpSp>
        <p:nvGrpSpPr>
          <p:cNvPr id="34820" name="Group 5">
            <a:extLst>
              <a:ext uri="{FF2B5EF4-FFF2-40B4-BE49-F238E27FC236}">
                <a16:creationId xmlns:a16="http://schemas.microsoft.com/office/drawing/2014/main" id="{69F2EBB7-609E-4ECB-B134-20E6C7832C78}"/>
              </a:ext>
            </a:extLst>
          </p:cNvPr>
          <p:cNvGrpSpPr>
            <a:grpSpLocks/>
          </p:cNvGrpSpPr>
          <p:nvPr/>
        </p:nvGrpSpPr>
        <p:grpSpPr bwMode="auto">
          <a:xfrm>
            <a:off x="6462713" y="1412875"/>
            <a:ext cx="1638300" cy="2133600"/>
            <a:chOff x="2340" y="1488"/>
            <a:chExt cx="1032" cy="1344"/>
          </a:xfrm>
        </p:grpSpPr>
        <p:sp>
          <p:nvSpPr>
            <p:cNvPr id="34821" name="Line 6">
              <a:extLst>
                <a:ext uri="{FF2B5EF4-FFF2-40B4-BE49-F238E27FC236}">
                  <a16:creationId xmlns:a16="http://schemas.microsoft.com/office/drawing/2014/main" id="{EEACC691-8580-4DF5-9CF6-E0789F5EF3E9}"/>
                </a:ext>
              </a:extLst>
            </p:cNvPr>
            <p:cNvSpPr>
              <a:spLocks noChangeShapeType="1"/>
            </p:cNvSpPr>
            <p:nvPr/>
          </p:nvSpPr>
          <p:spPr bwMode="auto">
            <a:xfrm flipH="1">
              <a:off x="2880" y="2433"/>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2" name="Line 7">
              <a:extLst>
                <a:ext uri="{FF2B5EF4-FFF2-40B4-BE49-F238E27FC236}">
                  <a16:creationId xmlns:a16="http://schemas.microsoft.com/office/drawing/2014/main" id="{A549CCEB-92D5-4BC6-8D6E-91830437501A}"/>
                </a:ext>
              </a:extLst>
            </p:cNvPr>
            <p:cNvSpPr>
              <a:spLocks noChangeShapeType="1"/>
            </p:cNvSpPr>
            <p:nvPr/>
          </p:nvSpPr>
          <p:spPr bwMode="auto">
            <a:xfrm flipH="1">
              <a:off x="3259" y="2433"/>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3" name="Line 8">
              <a:extLst>
                <a:ext uri="{FF2B5EF4-FFF2-40B4-BE49-F238E27FC236}">
                  <a16:creationId xmlns:a16="http://schemas.microsoft.com/office/drawing/2014/main" id="{11FD5E3F-F3D4-4ABD-A42D-E88D9B3407AC}"/>
                </a:ext>
              </a:extLst>
            </p:cNvPr>
            <p:cNvSpPr>
              <a:spLocks noChangeShapeType="1"/>
            </p:cNvSpPr>
            <p:nvPr/>
          </p:nvSpPr>
          <p:spPr bwMode="auto">
            <a:xfrm flipH="1">
              <a:off x="2496" y="1680"/>
              <a:ext cx="144"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4" name="Line 9">
              <a:extLst>
                <a:ext uri="{FF2B5EF4-FFF2-40B4-BE49-F238E27FC236}">
                  <a16:creationId xmlns:a16="http://schemas.microsoft.com/office/drawing/2014/main" id="{7011284E-6112-4066-BBC6-17EA49B296EB}"/>
                </a:ext>
              </a:extLst>
            </p:cNvPr>
            <p:cNvSpPr>
              <a:spLocks noChangeShapeType="1"/>
            </p:cNvSpPr>
            <p:nvPr/>
          </p:nvSpPr>
          <p:spPr bwMode="auto">
            <a:xfrm>
              <a:off x="2688" y="1680"/>
              <a:ext cx="144"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5" name="Oval 10">
              <a:extLst>
                <a:ext uri="{FF2B5EF4-FFF2-40B4-BE49-F238E27FC236}">
                  <a16:creationId xmlns:a16="http://schemas.microsoft.com/office/drawing/2014/main" id="{DF57771E-63EF-4682-B501-5B8FF09B5AE5}"/>
                </a:ext>
              </a:extLst>
            </p:cNvPr>
            <p:cNvSpPr>
              <a:spLocks noChangeArrowheads="1"/>
            </p:cNvSpPr>
            <p:nvPr/>
          </p:nvSpPr>
          <p:spPr bwMode="auto">
            <a:xfrm>
              <a:off x="2352" y="1824"/>
              <a:ext cx="240" cy="24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4826" name="Text Box 11">
              <a:extLst>
                <a:ext uri="{FF2B5EF4-FFF2-40B4-BE49-F238E27FC236}">
                  <a16:creationId xmlns:a16="http://schemas.microsoft.com/office/drawing/2014/main" id="{C7D409E0-AFDE-4F34-8867-96C74E399954}"/>
                </a:ext>
              </a:extLst>
            </p:cNvPr>
            <p:cNvSpPr txBox="1">
              <a:spLocks noChangeArrowheads="1"/>
            </p:cNvSpPr>
            <p:nvPr/>
          </p:nvSpPr>
          <p:spPr bwMode="auto">
            <a:xfrm>
              <a:off x="2340" y="1824"/>
              <a:ext cx="2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rx</a:t>
              </a:r>
            </a:p>
          </p:txBody>
        </p:sp>
        <p:sp>
          <p:nvSpPr>
            <p:cNvPr id="34827" name="Oval 12">
              <a:extLst>
                <a:ext uri="{FF2B5EF4-FFF2-40B4-BE49-F238E27FC236}">
                  <a16:creationId xmlns:a16="http://schemas.microsoft.com/office/drawing/2014/main" id="{D3F1BA7E-A4A4-4567-AF45-DE4B09AE6222}"/>
                </a:ext>
              </a:extLst>
            </p:cNvPr>
            <p:cNvSpPr>
              <a:spLocks noChangeArrowheads="1"/>
            </p:cNvSpPr>
            <p:nvPr/>
          </p:nvSpPr>
          <p:spPr bwMode="auto">
            <a:xfrm>
              <a:off x="2736" y="1824"/>
              <a:ext cx="240" cy="24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4828" name="Text Box 13">
              <a:extLst>
                <a:ext uri="{FF2B5EF4-FFF2-40B4-BE49-F238E27FC236}">
                  <a16:creationId xmlns:a16="http://schemas.microsoft.com/office/drawing/2014/main" id="{95C89ADB-CFF7-4BAD-B294-BE2BC639644C}"/>
                </a:ext>
              </a:extLst>
            </p:cNvPr>
            <p:cNvSpPr txBox="1">
              <a:spLocks noChangeArrowheads="1"/>
            </p:cNvSpPr>
            <p:nvPr/>
          </p:nvSpPr>
          <p:spPr bwMode="auto">
            <a:xfrm>
              <a:off x="2764" y="1824"/>
              <a:ext cx="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f</a:t>
              </a:r>
            </a:p>
          </p:txBody>
        </p:sp>
        <p:sp>
          <p:nvSpPr>
            <p:cNvPr id="34829" name="Oval 14">
              <a:extLst>
                <a:ext uri="{FF2B5EF4-FFF2-40B4-BE49-F238E27FC236}">
                  <a16:creationId xmlns:a16="http://schemas.microsoft.com/office/drawing/2014/main" id="{47B4A985-0E61-41E5-A9B4-376FCDB89EC2}"/>
                </a:ext>
              </a:extLst>
            </p:cNvPr>
            <p:cNvSpPr>
              <a:spLocks noChangeArrowheads="1"/>
            </p:cNvSpPr>
            <p:nvPr/>
          </p:nvSpPr>
          <p:spPr bwMode="auto">
            <a:xfrm>
              <a:off x="2352" y="2208"/>
              <a:ext cx="240" cy="24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4830" name="Text Box 15">
              <a:extLst>
                <a:ext uri="{FF2B5EF4-FFF2-40B4-BE49-F238E27FC236}">
                  <a16:creationId xmlns:a16="http://schemas.microsoft.com/office/drawing/2014/main" id="{AB3B939F-4928-49FE-BF0E-311C5D0FE779}"/>
                </a:ext>
              </a:extLst>
            </p:cNvPr>
            <p:cNvSpPr txBox="1">
              <a:spLocks noChangeArrowheads="1"/>
            </p:cNvSpPr>
            <p:nvPr/>
          </p:nvSpPr>
          <p:spPr bwMode="auto">
            <a:xfrm>
              <a:off x="2380" y="2208"/>
              <a:ext cx="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f</a:t>
              </a:r>
            </a:p>
          </p:txBody>
        </p:sp>
        <p:sp>
          <p:nvSpPr>
            <p:cNvPr id="34831" name="Line 16">
              <a:extLst>
                <a:ext uri="{FF2B5EF4-FFF2-40B4-BE49-F238E27FC236}">
                  <a16:creationId xmlns:a16="http://schemas.microsoft.com/office/drawing/2014/main" id="{E030E869-1D37-434A-B0E0-82D873D0CA5D}"/>
                </a:ext>
              </a:extLst>
            </p:cNvPr>
            <p:cNvSpPr>
              <a:spLocks noChangeShapeType="1"/>
            </p:cNvSpPr>
            <p:nvPr/>
          </p:nvSpPr>
          <p:spPr bwMode="auto">
            <a:xfrm flipH="1">
              <a:off x="2880" y="2064"/>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2" name="Line 17">
              <a:extLst>
                <a:ext uri="{FF2B5EF4-FFF2-40B4-BE49-F238E27FC236}">
                  <a16:creationId xmlns:a16="http://schemas.microsoft.com/office/drawing/2014/main" id="{7700C1C7-E30B-4021-A642-25CA9101F363}"/>
                </a:ext>
              </a:extLst>
            </p:cNvPr>
            <p:cNvSpPr>
              <a:spLocks noChangeShapeType="1"/>
            </p:cNvSpPr>
            <p:nvPr/>
          </p:nvSpPr>
          <p:spPr bwMode="auto">
            <a:xfrm>
              <a:off x="2928" y="2032"/>
              <a:ext cx="288" cy="22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3" name="Line 18">
              <a:extLst>
                <a:ext uri="{FF2B5EF4-FFF2-40B4-BE49-F238E27FC236}">
                  <a16:creationId xmlns:a16="http://schemas.microsoft.com/office/drawing/2014/main" id="{4313DA8F-2158-482A-B013-165FA4CF04EA}"/>
                </a:ext>
              </a:extLst>
            </p:cNvPr>
            <p:cNvSpPr>
              <a:spLocks noChangeShapeType="1"/>
            </p:cNvSpPr>
            <p:nvPr/>
          </p:nvSpPr>
          <p:spPr bwMode="auto">
            <a:xfrm flipH="1">
              <a:off x="2480" y="2064"/>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4834" name="Group 19">
              <a:extLst>
                <a:ext uri="{FF2B5EF4-FFF2-40B4-BE49-F238E27FC236}">
                  <a16:creationId xmlns:a16="http://schemas.microsoft.com/office/drawing/2014/main" id="{719AC5E3-B409-457B-81AA-C82B39960F9C}"/>
                </a:ext>
              </a:extLst>
            </p:cNvPr>
            <p:cNvGrpSpPr>
              <a:grpSpLocks/>
            </p:cNvGrpSpPr>
            <p:nvPr/>
          </p:nvGrpSpPr>
          <p:grpSpPr bwMode="auto">
            <a:xfrm>
              <a:off x="2756" y="2592"/>
              <a:ext cx="240" cy="240"/>
              <a:chOff x="2756" y="2592"/>
              <a:chExt cx="240" cy="240"/>
            </a:xfrm>
          </p:grpSpPr>
          <p:sp>
            <p:nvSpPr>
              <p:cNvPr id="34845" name="Oval 20">
                <a:extLst>
                  <a:ext uri="{FF2B5EF4-FFF2-40B4-BE49-F238E27FC236}">
                    <a16:creationId xmlns:a16="http://schemas.microsoft.com/office/drawing/2014/main" id="{97E6A34C-0831-4611-9A20-9997706999A1}"/>
                  </a:ext>
                </a:extLst>
              </p:cNvPr>
              <p:cNvSpPr>
                <a:spLocks noChangeArrowheads="1"/>
              </p:cNvSpPr>
              <p:nvPr/>
            </p:nvSpPr>
            <p:spPr bwMode="auto">
              <a:xfrm>
                <a:off x="2756" y="2592"/>
                <a:ext cx="240" cy="24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4846" name="Text Box 21">
                <a:extLst>
                  <a:ext uri="{FF2B5EF4-FFF2-40B4-BE49-F238E27FC236}">
                    <a16:creationId xmlns:a16="http://schemas.microsoft.com/office/drawing/2014/main" id="{496E74B3-11AA-4B64-9D24-DC3EFE1CAC26}"/>
                  </a:ext>
                </a:extLst>
              </p:cNvPr>
              <p:cNvSpPr txBox="1">
                <a:spLocks noChangeArrowheads="1"/>
              </p:cNvSpPr>
              <p:nvPr/>
            </p:nvSpPr>
            <p:spPr bwMode="auto">
              <a:xfrm>
                <a:off x="2794" y="2592"/>
                <a:ext cx="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f</a:t>
                </a:r>
              </a:p>
            </p:txBody>
          </p:sp>
        </p:grpSp>
        <p:grpSp>
          <p:nvGrpSpPr>
            <p:cNvPr id="34835" name="Group 22">
              <a:extLst>
                <a:ext uri="{FF2B5EF4-FFF2-40B4-BE49-F238E27FC236}">
                  <a16:creationId xmlns:a16="http://schemas.microsoft.com/office/drawing/2014/main" id="{AE1C43A9-476D-4FE7-A664-A839C492D899}"/>
                </a:ext>
              </a:extLst>
            </p:cNvPr>
            <p:cNvGrpSpPr>
              <a:grpSpLocks/>
            </p:cNvGrpSpPr>
            <p:nvPr/>
          </p:nvGrpSpPr>
          <p:grpSpPr bwMode="auto">
            <a:xfrm>
              <a:off x="3120" y="2592"/>
              <a:ext cx="240" cy="240"/>
              <a:chOff x="2756" y="2592"/>
              <a:chExt cx="240" cy="240"/>
            </a:xfrm>
          </p:grpSpPr>
          <p:sp>
            <p:nvSpPr>
              <p:cNvPr id="34843" name="Oval 23">
                <a:extLst>
                  <a:ext uri="{FF2B5EF4-FFF2-40B4-BE49-F238E27FC236}">
                    <a16:creationId xmlns:a16="http://schemas.microsoft.com/office/drawing/2014/main" id="{220D4D21-24E0-4F0C-A3D8-57355BAC6792}"/>
                  </a:ext>
                </a:extLst>
              </p:cNvPr>
              <p:cNvSpPr>
                <a:spLocks noChangeArrowheads="1"/>
              </p:cNvSpPr>
              <p:nvPr/>
            </p:nvSpPr>
            <p:spPr bwMode="auto">
              <a:xfrm>
                <a:off x="2756" y="2592"/>
                <a:ext cx="240" cy="24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4844" name="Text Box 24">
                <a:extLst>
                  <a:ext uri="{FF2B5EF4-FFF2-40B4-BE49-F238E27FC236}">
                    <a16:creationId xmlns:a16="http://schemas.microsoft.com/office/drawing/2014/main" id="{AD5EF304-E484-4309-ABE8-419F53CEAE54}"/>
                  </a:ext>
                </a:extLst>
              </p:cNvPr>
              <p:cNvSpPr txBox="1">
                <a:spLocks noChangeArrowheads="1"/>
              </p:cNvSpPr>
              <p:nvPr/>
            </p:nvSpPr>
            <p:spPr bwMode="auto">
              <a:xfrm>
                <a:off x="2794" y="2592"/>
                <a:ext cx="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f</a:t>
                </a:r>
              </a:p>
            </p:txBody>
          </p:sp>
        </p:grpSp>
        <p:sp>
          <p:nvSpPr>
            <p:cNvPr id="34836" name="Oval 25">
              <a:extLst>
                <a:ext uri="{FF2B5EF4-FFF2-40B4-BE49-F238E27FC236}">
                  <a16:creationId xmlns:a16="http://schemas.microsoft.com/office/drawing/2014/main" id="{61AA1482-C0B5-45E1-9EF2-74CE3871A9A7}"/>
                </a:ext>
              </a:extLst>
            </p:cNvPr>
            <p:cNvSpPr>
              <a:spLocks noChangeArrowheads="1"/>
            </p:cNvSpPr>
            <p:nvPr/>
          </p:nvSpPr>
          <p:spPr bwMode="auto">
            <a:xfrm>
              <a:off x="2736" y="2208"/>
              <a:ext cx="240" cy="24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4837" name="Text Box 26">
              <a:extLst>
                <a:ext uri="{FF2B5EF4-FFF2-40B4-BE49-F238E27FC236}">
                  <a16:creationId xmlns:a16="http://schemas.microsoft.com/office/drawing/2014/main" id="{FED879C8-6C9A-4471-A158-36D8D32AEE80}"/>
                </a:ext>
              </a:extLst>
            </p:cNvPr>
            <p:cNvSpPr txBox="1">
              <a:spLocks noChangeArrowheads="1"/>
            </p:cNvSpPr>
            <p:nvPr/>
          </p:nvSpPr>
          <p:spPr bwMode="auto">
            <a:xfrm>
              <a:off x="2736" y="2217"/>
              <a:ext cx="2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rz</a:t>
              </a:r>
            </a:p>
          </p:txBody>
        </p:sp>
        <p:sp>
          <p:nvSpPr>
            <p:cNvPr id="34838" name="Oval 27">
              <a:extLst>
                <a:ext uri="{FF2B5EF4-FFF2-40B4-BE49-F238E27FC236}">
                  <a16:creationId xmlns:a16="http://schemas.microsoft.com/office/drawing/2014/main" id="{7CD12368-B795-449A-894C-E5D3AECB4343}"/>
                </a:ext>
              </a:extLst>
            </p:cNvPr>
            <p:cNvSpPr>
              <a:spLocks noChangeArrowheads="1"/>
            </p:cNvSpPr>
            <p:nvPr/>
          </p:nvSpPr>
          <p:spPr bwMode="auto">
            <a:xfrm>
              <a:off x="3120" y="2208"/>
              <a:ext cx="240" cy="24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4839" name="Text Box 28">
              <a:extLst>
                <a:ext uri="{FF2B5EF4-FFF2-40B4-BE49-F238E27FC236}">
                  <a16:creationId xmlns:a16="http://schemas.microsoft.com/office/drawing/2014/main" id="{A7F2FA32-6990-4E3D-AF6D-1C71FC42FCF6}"/>
                </a:ext>
              </a:extLst>
            </p:cNvPr>
            <p:cNvSpPr txBox="1">
              <a:spLocks noChangeArrowheads="1"/>
            </p:cNvSpPr>
            <p:nvPr/>
          </p:nvSpPr>
          <p:spPr bwMode="auto">
            <a:xfrm>
              <a:off x="3120" y="2208"/>
              <a:ext cx="2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rx</a:t>
              </a:r>
            </a:p>
          </p:txBody>
        </p:sp>
        <p:grpSp>
          <p:nvGrpSpPr>
            <p:cNvPr id="34840" name="Group 29">
              <a:extLst>
                <a:ext uri="{FF2B5EF4-FFF2-40B4-BE49-F238E27FC236}">
                  <a16:creationId xmlns:a16="http://schemas.microsoft.com/office/drawing/2014/main" id="{CDA6AC2A-342F-4674-A4ED-D2D540CDB876}"/>
                </a:ext>
              </a:extLst>
            </p:cNvPr>
            <p:cNvGrpSpPr>
              <a:grpSpLocks/>
            </p:cNvGrpSpPr>
            <p:nvPr/>
          </p:nvGrpSpPr>
          <p:grpSpPr bwMode="auto">
            <a:xfrm>
              <a:off x="2544" y="1488"/>
              <a:ext cx="240" cy="240"/>
              <a:chOff x="2756" y="2592"/>
              <a:chExt cx="240" cy="240"/>
            </a:xfrm>
          </p:grpSpPr>
          <p:sp>
            <p:nvSpPr>
              <p:cNvPr id="34841" name="Oval 30">
                <a:extLst>
                  <a:ext uri="{FF2B5EF4-FFF2-40B4-BE49-F238E27FC236}">
                    <a16:creationId xmlns:a16="http://schemas.microsoft.com/office/drawing/2014/main" id="{41F92248-6CD0-435C-B1D5-89E6CB2EA9C6}"/>
                  </a:ext>
                </a:extLst>
              </p:cNvPr>
              <p:cNvSpPr>
                <a:spLocks noChangeArrowheads="1"/>
              </p:cNvSpPr>
              <p:nvPr/>
            </p:nvSpPr>
            <p:spPr bwMode="auto">
              <a:xfrm>
                <a:off x="2756" y="2592"/>
                <a:ext cx="240" cy="24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4842" name="Text Box 31">
                <a:extLst>
                  <a:ext uri="{FF2B5EF4-FFF2-40B4-BE49-F238E27FC236}">
                    <a16:creationId xmlns:a16="http://schemas.microsoft.com/office/drawing/2014/main" id="{6F8872F3-EE6B-47FD-BC94-A964951F5F6E}"/>
                  </a:ext>
                </a:extLst>
              </p:cNvPr>
              <p:cNvSpPr txBox="1">
                <a:spLocks noChangeArrowheads="1"/>
              </p:cNvSpPr>
              <p:nvPr/>
            </p:nvSpPr>
            <p:spPr bwMode="auto">
              <a:xfrm>
                <a:off x="2794" y="2592"/>
                <a:ext cx="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f</a:t>
                </a:r>
              </a:p>
            </p:txBody>
          </p:sp>
        </p:grpSp>
      </p:grpSp>
    </p:spTree>
    <p:extLst>
      <p:ext uri="{BB962C8B-B14F-4D97-AF65-F5344CB8AC3E}">
        <p14:creationId xmlns:p14="http://schemas.microsoft.com/office/powerpoint/2010/main" val="321217808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a:extLst>
              <a:ext uri="{FF2B5EF4-FFF2-40B4-BE49-F238E27FC236}">
                <a16:creationId xmlns:a16="http://schemas.microsoft.com/office/drawing/2014/main" id="{13B71486-45CD-4806-83B5-B8CA4873ED65}"/>
              </a:ext>
            </a:extLst>
          </p:cNvPr>
          <p:cNvSpPr>
            <a:spLocks noGrp="1" noChangeArrowheads="1"/>
          </p:cNvSpPr>
          <p:nvPr>
            <p:ph type="title"/>
          </p:nvPr>
        </p:nvSpPr>
        <p:spPr/>
        <p:txBody>
          <a:bodyPr/>
          <a:lstStyle/>
          <a:p>
            <a:pPr eaLnBrk="1" hangingPunct="1">
              <a:defRPr/>
            </a:pPr>
            <a:r>
              <a:rPr lang="en-US" sz="3200">
                <a:effectLst/>
              </a:rPr>
              <a:t>Evolved Antenna </a:t>
            </a:r>
            <a:br>
              <a:rPr lang="en-US" sz="3200">
                <a:effectLst/>
              </a:rPr>
            </a:br>
            <a:r>
              <a:rPr lang="en-US" sz="3200">
                <a:effectLst/>
              </a:rPr>
              <a:t>for Space Technology 5 mission</a:t>
            </a:r>
            <a:r>
              <a:rPr lang="en-US" sz="3200"/>
              <a:t> </a:t>
            </a:r>
          </a:p>
        </p:txBody>
      </p:sp>
      <p:sp>
        <p:nvSpPr>
          <p:cNvPr id="35843" name="Rectangle 10">
            <a:extLst>
              <a:ext uri="{FF2B5EF4-FFF2-40B4-BE49-F238E27FC236}">
                <a16:creationId xmlns:a16="http://schemas.microsoft.com/office/drawing/2014/main" id="{39BCFA6D-28DE-4EDA-B1A4-72EE14F6217A}"/>
              </a:ext>
            </a:extLst>
          </p:cNvPr>
          <p:cNvSpPr>
            <a:spLocks noGrp="1" noChangeArrowheads="1"/>
          </p:cNvSpPr>
          <p:nvPr>
            <p:ph type="body" idx="1"/>
          </p:nvPr>
        </p:nvSpPr>
        <p:spPr/>
        <p:txBody>
          <a:bodyPr/>
          <a:lstStyle/>
          <a:p>
            <a:pPr eaLnBrk="1" hangingPunct="1"/>
            <a:r>
              <a:rPr lang="en-US" altLang="en-US" b="1">
                <a:solidFill>
                  <a:srgbClr val="FF9F3F"/>
                </a:solidFill>
              </a:rPr>
              <a:t>1</a:t>
            </a:r>
            <a:r>
              <a:rPr lang="en-US" altLang="en-US" b="1" baseline="30000">
                <a:solidFill>
                  <a:srgbClr val="FF9F3F"/>
                </a:solidFill>
              </a:rPr>
              <a:t>st</a:t>
            </a:r>
            <a:r>
              <a:rPr lang="en-US" altLang="en-US" b="1">
                <a:solidFill>
                  <a:srgbClr val="FF9F3F"/>
                </a:solidFill>
              </a:rPr>
              <a:t> Set of </a:t>
            </a:r>
            <a:r>
              <a:rPr lang="en-GB" altLang="en-US" b="1">
                <a:solidFill>
                  <a:srgbClr val="FF9F3F"/>
                </a:solidFill>
              </a:rPr>
              <a:t>Genetically</a:t>
            </a:r>
            <a:r>
              <a:rPr lang="en-US" altLang="en-US" b="1">
                <a:solidFill>
                  <a:srgbClr val="FF9F3F"/>
                </a:solidFill>
              </a:rPr>
              <a:t> Evolved Antennas</a:t>
            </a:r>
          </a:p>
        </p:txBody>
      </p:sp>
      <p:sp>
        <p:nvSpPr>
          <p:cNvPr id="35844" name="Text Box 13">
            <a:extLst>
              <a:ext uri="{FF2B5EF4-FFF2-40B4-BE49-F238E27FC236}">
                <a16:creationId xmlns:a16="http://schemas.microsoft.com/office/drawing/2014/main" id="{70C6CA9F-B150-4122-8803-ED27DB5A0D84}"/>
              </a:ext>
            </a:extLst>
          </p:cNvPr>
          <p:cNvSpPr txBox="1">
            <a:spLocks noChangeArrowheads="1"/>
          </p:cNvSpPr>
          <p:nvPr/>
        </p:nvSpPr>
        <p:spPr bwMode="auto">
          <a:xfrm>
            <a:off x="914400" y="4721225"/>
            <a:ext cx="2971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latin typeface="Garamond" panose="02020404030301010803" pitchFamily="18" charset="0"/>
              </a:rPr>
              <a:t>Non-branching:</a:t>
            </a:r>
          </a:p>
          <a:p>
            <a:pPr algn="ctr"/>
            <a:r>
              <a:rPr lang="en-US" altLang="en-US" sz="1600" b="1">
                <a:latin typeface="Garamond" panose="02020404030301010803" pitchFamily="18" charset="0"/>
              </a:rPr>
              <a:t>ST5-4W-03</a:t>
            </a:r>
          </a:p>
        </p:txBody>
      </p:sp>
      <p:sp>
        <p:nvSpPr>
          <p:cNvPr id="35845" name="Text Box 14">
            <a:extLst>
              <a:ext uri="{FF2B5EF4-FFF2-40B4-BE49-F238E27FC236}">
                <a16:creationId xmlns:a16="http://schemas.microsoft.com/office/drawing/2014/main" id="{175ECB21-6C27-4949-85C6-128EBEFAA519}"/>
              </a:ext>
            </a:extLst>
          </p:cNvPr>
          <p:cNvSpPr txBox="1">
            <a:spLocks noChangeArrowheads="1"/>
          </p:cNvSpPr>
          <p:nvPr/>
        </p:nvSpPr>
        <p:spPr bwMode="auto">
          <a:xfrm>
            <a:off x="5105400" y="4721225"/>
            <a:ext cx="2971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latin typeface="Garamond" panose="02020404030301010803" pitchFamily="18" charset="0"/>
              </a:rPr>
              <a:t>Branching:</a:t>
            </a:r>
          </a:p>
          <a:p>
            <a:pPr algn="ctr"/>
            <a:r>
              <a:rPr lang="en-US" altLang="en-US" sz="1600" b="1">
                <a:latin typeface="Garamond" panose="02020404030301010803" pitchFamily="18" charset="0"/>
              </a:rPr>
              <a:t>ST5-3-10</a:t>
            </a:r>
          </a:p>
        </p:txBody>
      </p:sp>
      <p:pic>
        <p:nvPicPr>
          <p:cNvPr id="35846" name="Picture 16" descr="antenna1">
            <a:extLst>
              <a:ext uri="{FF2B5EF4-FFF2-40B4-BE49-F238E27FC236}">
                <a16:creationId xmlns:a16="http://schemas.microsoft.com/office/drawing/2014/main" id="{5DC206C8-F651-441B-A2DB-A8CD030938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573213"/>
            <a:ext cx="3792537"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7" descr="antenna2">
            <a:extLst>
              <a:ext uri="{FF2B5EF4-FFF2-40B4-BE49-F238E27FC236}">
                <a16:creationId xmlns:a16="http://schemas.microsoft.com/office/drawing/2014/main" id="{1C6548D9-36B0-49C8-B35C-FC0D49E5E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075" y="1557338"/>
            <a:ext cx="406717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 Box 18">
            <a:extLst>
              <a:ext uri="{FF2B5EF4-FFF2-40B4-BE49-F238E27FC236}">
                <a16:creationId xmlns:a16="http://schemas.microsoft.com/office/drawing/2014/main" id="{E73B5FBC-24B3-45E2-B195-135287068310}"/>
              </a:ext>
            </a:extLst>
          </p:cNvPr>
          <p:cNvSpPr txBox="1">
            <a:spLocks noChangeArrowheads="1"/>
          </p:cNvSpPr>
          <p:nvPr/>
        </p:nvSpPr>
        <p:spPr bwMode="auto">
          <a:xfrm>
            <a:off x="323850" y="4510088"/>
            <a:ext cx="840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latin typeface="Palatino Linotype" panose="02040502050505030304" pitchFamily="18" charset="0"/>
                <a:cs typeface="Times New Roman" panose="02020603050405020304" pitchFamily="18" charset="0"/>
              </a:rPr>
              <a:t>© </a:t>
            </a:r>
            <a:r>
              <a:rPr lang="en-US" altLang="en-US" sz="900">
                <a:latin typeface="Palatino Linotype" panose="02040502050505030304" pitchFamily="18" charset="0"/>
              </a:rPr>
              <a:t>Jason D. Lohn, Gregory S. Hornby, Derek S. Linden: Human-Competitive Results: Evolved Antennas for Deployment on NASA’s Space Technology 5 Misson</a:t>
            </a:r>
            <a:r>
              <a:rPr lang="en-US" altLang="en-US" sz="900">
                <a:latin typeface="Palatino Linotype" panose="02040502050505030304" pitchFamily="18" charset="0"/>
                <a:cs typeface="Times New Roman" panose="02020603050405020304" pitchFamily="18" charset="0"/>
              </a:rPr>
              <a:t> </a:t>
            </a:r>
          </a:p>
        </p:txBody>
      </p:sp>
    </p:spTree>
    <p:extLst>
      <p:ext uri="{BB962C8B-B14F-4D97-AF65-F5344CB8AC3E}">
        <p14:creationId xmlns:p14="http://schemas.microsoft.com/office/powerpoint/2010/main" val="354792862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a:extLst>
              <a:ext uri="{FF2B5EF4-FFF2-40B4-BE49-F238E27FC236}">
                <a16:creationId xmlns:a16="http://schemas.microsoft.com/office/drawing/2014/main" id="{8FFBF308-D582-4C8B-9721-ABC5DBA99EAB}"/>
              </a:ext>
            </a:extLst>
          </p:cNvPr>
          <p:cNvSpPr>
            <a:spLocks noGrp="1" noChangeArrowheads="1"/>
          </p:cNvSpPr>
          <p:nvPr>
            <p:ph type="title"/>
          </p:nvPr>
        </p:nvSpPr>
        <p:spPr/>
        <p:txBody>
          <a:bodyPr/>
          <a:lstStyle/>
          <a:p>
            <a:pPr eaLnBrk="1" hangingPunct="1">
              <a:defRPr/>
            </a:pPr>
            <a:r>
              <a:rPr lang="en-US" sz="3200">
                <a:effectLst/>
              </a:rPr>
              <a:t>Evolved Antenna </a:t>
            </a:r>
            <a:br>
              <a:rPr lang="en-US" sz="3200">
                <a:effectLst/>
              </a:rPr>
            </a:br>
            <a:r>
              <a:rPr lang="en-US" sz="3200">
                <a:effectLst/>
              </a:rPr>
              <a:t>for Space Technology 5 mission</a:t>
            </a:r>
            <a:r>
              <a:rPr lang="en-US" sz="3200"/>
              <a:t> </a:t>
            </a:r>
          </a:p>
        </p:txBody>
      </p:sp>
      <p:sp>
        <p:nvSpPr>
          <p:cNvPr id="36867" name="Rectangle 3">
            <a:extLst>
              <a:ext uri="{FF2B5EF4-FFF2-40B4-BE49-F238E27FC236}">
                <a16:creationId xmlns:a16="http://schemas.microsoft.com/office/drawing/2014/main" id="{69CF6A77-8457-45C1-A687-267BE82A2459}"/>
              </a:ext>
            </a:extLst>
          </p:cNvPr>
          <p:cNvSpPr>
            <a:spLocks noGrp="1" noChangeArrowheads="1"/>
          </p:cNvSpPr>
          <p:nvPr>
            <p:ph type="body" idx="1"/>
          </p:nvPr>
        </p:nvSpPr>
        <p:spPr/>
        <p:txBody>
          <a:bodyPr/>
          <a:lstStyle/>
          <a:p>
            <a:pPr eaLnBrk="1" hangingPunct="1"/>
            <a:r>
              <a:rPr lang="en-US" altLang="en-US" b="1">
                <a:solidFill>
                  <a:srgbClr val="FF9F3F"/>
                </a:solidFill>
              </a:rPr>
              <a:t>2</a:t>
            </a:r>
            <a:r>
              <a:rPr lang="en-US" altLang="en-US" b="1" baseline="30000">
                <a:solidFill>
                  <a:srgbClr val="FF9F3F"/>
                </a:solidFill>
              </a:rPr>
              <a:t>nd</a:t>
            </a:r>
            <a:r>
              <a:rPr lang="en-US" altLang="en-US" b="1">
                <a:solidFill>
                  <a:srgbClr val="FF9F3F"/>
                </a:solidFill>
              </a:rPr>
              <a:t> Set of </a:t>
            </a:r>
            <a:r>
              <a:rPr lang="en-GB" altLang="en-US" b="1">
                <a:solidFill>
                  <a:srgbClr val="FF9F3F"/>
                </a:solidFill>
              </a:rPr>
              <a:t>genetically</a:t>
            </a:r>
            <a:r>
              <a:rPr lang="en-US" altLang="en-US" b="1">
                <a:solidFill>
                  <a:srgbClr val="FF9F3F"/>
                </a:solidFill>
              </a:rPr>
              <a:t> evolved antennas for new mission requirements</a:t>
            </a:r>
          </a:p>
        </p:txBody>
      </p:sp>
      <p:sp>
        <p:nvSpPr>
          <p:cNvPr id="36868" name="Text Box 4">
            <a:extLst>
              <a:ext uri="{FF2B5EF4-FFF2-40B4-BE49-F238E27FC236}">
                <a16:creationId xmlns:a16="http://schemas.microsoft.com/office/drawing/2014/main" id="{2B486039-83F3-4500-818F-6DAB4214B06F}"/>
              </a:ext>
            </a:extLst>
          </p:cNvPr>
          <p:cNvSpPr txBox="1">
            <a:spLocks noChangeArrowheads="1"/>
          </p:cNvSpPr>
          <p:nvPr/>
        </p:nvSpPr>
        <p:spPr bwMode="auto">
          <a:xfrm>
            <a:off x="914400" y="4721225"/>
            <a:ext cx="297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latin typeface="Palatino Linotype" panose="02040502050505030304" pitchFamily="18" charset="0"/>
              </a:rPr>
              <a:t>EA 1 – Vector of Parameters</a:t>
            </a:r>
          </a:p>
        </p:txBody>
      </p:sp>
      <p:sp>
        <p:nvSpPr>
          <p:cNvPr id="36869" name="Text Box 5">
            <a:extLst>
              <a:ext uri="{FF2B5EF4-FFF2-40B4-BE49-F238E27FC236}">
                <a16:creationId xmlns:a16="http://schemas.microsoft.com/office/drawing/2014/main" id="{A53F1E9D-C8A3-40E3-A7FB-7856FAB9B7DF}"/>
              </a:ext>
            </a:extLst>
          </p:cNvPr>
          <p:cNvSpPr txBox="1">
            <a:spLocks noChangeArrowheads="1"/>
          </p:cNvSpPr>
          <p:nvPr/>
        </p:nvSpPr>
        <p:spPr bwMode="auto">
          <a:xfrm>
            <a:off x="5105400" y="4721225"/>
            <a:ext cx="297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latin typeface="Palatino Linotype" panose="02040502050505030304" pitchFamily="18" charset="0"/>
              </a:rPr>
              <a:t>EA 2 – Constructive Process</a:t>
            </a:r>
          </a:p>
        </p:txBody>
      </p:sp>
      <p:sp>
        <p:nvSpPr>
          <p:cNvPr id="36870" name="Text Box 8">
            <a:extLst>
              <a:ext uri="{FF2B5EF4-FFF2-40B4-BE49-F238E27FC236}">
                <a16:creationId xmlns:a16="http://schemas.microsoft.com/office/drawing/2014/main" id="{40A966B0-3FCF-45A2-9986-96FDE80B4107}"/>
              </a:ext>
            </a:extLst>
          </p:cNvPr>
          <p:cNvSpPr txBox="1">
            <a:spLocks noChangeArrowheads="1"/>
          </p:cNvSpPr>
          <p:nvPr/>
        </p:nvSpPr>
        <p:spPr bwMode="auto">
          <a:xfrm>
            <a:off x="323850" y="4510088"/>
            <a:ext cx="840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latin typeface="Palatino Linotype" panose="02040502050505030304" pitchFamily="18" charset="0"/>
                <a:cs typeface="Times New Roman" panose="02020603050405020304" pitchFamily="18" charset="0"/>
              </a:rPr>
              <a:t>© </a:t>
            </a:r>
            <a:r>
              <a:rPr lang="en-US" altLang="en-US" sz="900">
                <a:latin typeface="Palatino Linotype" panose="02040502050505030304" pitchFamily="18" charset="0"/>
              </a:rPr>
              <a:t>Jason D. Lohn, Gregory S. Hornby, Derek S. Linden: Human-Competitive Results: Evolved Antennas for Deployment on NASA’s Space Technology 5 Misson</a:t>
            </a:r>
            <a:r>
              <a:rPr lang="en-US" altLang="en-US" sz="900">
                <a:latin typeface="Palatino Linotype" panose="02040502050505030304" pitchFamily="18" charset="0"/>
                <a:cs typeface="Times New Roman" panose="02020603050405020304" pitchFamily="18" charset="0"/>
              </a:rPr>
              <a:t> </a:t>
            </a:r>
          </a:p>
        </p:txBody>
      </p:sp>
      <p:pic>
        <p:nvPicPr>
          <p:cNvPr id="36871" name="Picture 9" descr="antenna2_1">
            <a:extLst>
              <a:ext uri="{FF2B5EF4-FFF2-40B4-BE49-F238E27FC236}">
                <a16:creationId xmlns:a16="http://schemas.microsoft.com/office/drawing/2014/main" id="{1FA37AFC-F94E-4D90-85BD-2CBBC2734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1557338"/>
            <a:ext cx="3311525"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10" descr="antenna2_2">
            <a:extLst>
              <a:ext uri="{FF2B5EF4-FFF2-40B4-BE49-F238E27FC236}">
                <a16:creationId xmlns:a16="http://schemas.microsoft.com/office/drawing/2014/main" id="{B661A0EF-A6D6-4AAA-9606-EDFA4C274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975" y="1557338"/>
            <a:ext cx="3097213"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07801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1F39822-E433-4694-B2B1-162ECBA0E329}"/>
              </a:ext>
            </a:extLst>
          </p:cNvPr>
          <p:cNvSpPr>
            <a:spLocks noGrp="1" noChangeArrowheads="1"/>
          </p:cNvSpPr>
          <p:nvPr>
            <p:ph type="title"/>
          </p:nvPr>
        </p:nvSpPr>
        <p:spPr/>
        <p:txBody>
          <a:bodyPr/>
          <a:lstStyle/>
          <a:p>
            <a:pPr eaLnBrk="1" hangingPunct="1"/>
            <a:r>
              <a:rPr lang="en-US" altLang="en-US" sz="3200">
                <a:effectLst/>
              </a:rPr>
              <a:t>Evolved Antenna </a:t>
            </a:r>
            <a:br>
              <a:rPr lang="en-US" altLang="en-US" sz="3200">
                <a:effectLst/>
              </a:rPr>
            </a:br>
            <a:r>
              <a:rPr lang="en-US" altLang="en-US" sz="3200">
                <a:effectLst/>
              </a:rPr>
              <a:t>for Space Technology 5 mission</a:t>
            </a:r>
          </a:p>
        </p:txBody>
      </p:sp>
      <p:sp>
        <p:nvSpPr>
          <p:cNvPr id="37891" name="Rectangle 3">
            <a:extLst>
              <a:ext uri="{FF2B5EF4-FFF2-40B4-BE49-F238E27FC236}">
                <a16:creationId xmlns:a16="http://schemas.microsoft.com/office/drawing/2014/main" id="{DE66FB22-0505-4503-A149-2CC6873C5F15}"/>
              </a:ext>
            </a:extLst>
          </p:cNvPr>
          <p:cNvSpPr>
            <a:spLocks noGrp="1" noChangeArrowheads="1"/>
          </p:cNvSpPr>
          <p:nvPr>
            <p:ph type="body" idx="1"/>
          </p:nvPr>
        </p:nvSpPr>
        <p:spPr/>
        <p:txBody>
          <a:bodyPr/>
          <a:lstStyle/>
          <a:p>
            <a:pPr eaLnBrk="1" hangingPunct="1"/>
            <a:r>
              <a:rPr lang="en-US" altLang="en-US" b="1">
                <a:solidFill>
                  <a:srgbClr val="FF9429"/>
                </a:solidFill>
              </a:rPr>
              <a:t>Conclusion</a:t>
            </a:r>
          </a:p>
          <a:p>
            <a:pPr lvl="1" eaLnBrk="1" hangingPunct="1"/>
            <a:r>
              <a:rPr lang="en-US" altLang="en-US" sz="1600"/>
              <a:t>Meets mission requirements.</a:t>
            </a:r>
          </a:p>
          <a:p>
            <a:pPr lvl="1" eaLnBrk="1" hangingPunct="1"/>
            <a:r>
              <a:rPr lang="en-US" altLang="en-US" sz="1600"/>
              <a:t>Better than conventional design.</a:t>
            </a:r>
          </a:p>
          <a:p>
            <a:pPr lvl="1" eaLnBrk="1" hangingPunct="1"/>
            <a:r>
              <a:rPr lang="en-US" altLang="en-US" sz="1600"/>
              <a:t>Successfully passed space qualification.</a:t>
            </a:r>
          </a:p>
          <a:p>
            <a:pPr lvl="1" eaLnBrk="1" hangingPunct="1"/>
            <a:r>
              <a:rPr lang="en-US" altLang="en-US" sz="1600" b="1">
                <a:solidFill>
                  <a:srgbClr val="FF9429"/>
                </a:solidFill>
              </a:rPr>
              <a:t>First Evolved Hardware in Space when mission launched in 2005.</a:t>
            </a:r>
          </a:p>
          <a:p>
            <a:pPr eaLnBrk="1" hangingPunct="1"/>
            <a:r>
              <a:rPr lang="en-US" altLang="en-US" b="1">
                <a:solidFill>
                  <a:srgbClr val="FF9429"/>
                </a:solidFill>
              </a:rPr>
              <a:t>Direct competition</a:t>
            </a:r>
            <a:r>
              <a:rPr lang="en-US" altLang="en-US"/>
              <a:t>: The antenna designed by the contracting team of human designers for the Space Technology 5 mission - which won the bid against several competing organizations to supply the antenna - did not meet the mission requirements while the evolved antennas did meet these requirements.</a:t>
            </a:r>
          </a:p>
          <a:p>
            <a:pPr eaLnBrk="1" hangingPunct="1"/>
            <a:r>
              <a:rPr lang="en-US" altLang="en-US" b="1">
                <a:solidFill>
                  <a:srgbClr val="FF9429"/>
                </a:solidFill>
              </a:rPr>
              <a:t>Evolutionary design</a:t>
            </a:r>
            <a:r>
              <a:rPr lang="en-US" altLang="en-US"/>
              <a:t>:</a:t>
            </a:r>
          </a:p>
          <a:p>
            <a:pPr lvl="1" eaLnBrk="1" hangingPunct="1"/>
            <a:r>
              <a:rPr lang="en-US" altLang="en-US" sz="1600"/>
              <a:t>Fast design cycles save time/money (</a:t>
            </a:r>
            <a:r>
              <a:rPr lang="en-US" altLang="en-US" sz="1600" b="1"/>
              <a:t>4 weeks from start-to-first-hardware</a:t>
            </a:r>
            <a:r>
              <a:rPr lang="en-US" altLang="en-US" sz="1600"/>
              <a:t>).</a:t>
            </a:r>
          </a:p>
          <a:p>
            <a:pPr lvl="1" eaLnBrk="1" hangingPunct="1"/>
            <a:r>
              <a:rPr lang="en-US" altLang="en-US" sz="1600"/>
              <a:t>Fast design cycles allow iterative “what-if”.</a:t>
            </a:r>
          </a:p>
          <a:p>
            <a:pPr lvl="1" eaLnBrk="1" hangingPunct="1"/>
            <a:r>
              <a:rPr lang="en-US" altLang="en-US" sz="1600"/>
              <a:t>Can rapidly respond to changing requirements.</a:t>
            </a:r>
          </a:p>
          <a:p>
            <a:pPr lvl="1" eaLnBrk="1" hangingPunct="1"/>
            <a:r>
              <a:rPr lang="en-US" altLang="en-US" sz="1600"/>
              <a:t>Can produce new types of designs.</a:t>
            </a:r>
          </a:p>
          <a:p>
            <a:pPr lvl="1" eaLnBrk="1" hangingPunct="1"/>
            <a:r>
              <a:rPr lang="en-US" altLang="en-US" sz="1600"/>
              <a:t>May be able to produce designs of previously unachievable performance.</a:t>
            </a:r>
          </a:p>
          <a:p>
            <a:pPr lvl="1" eaLnBrk="1" hangingPunct="1"/>
            <a:endParaRPr lang="en-US" altLang="en-US" sz="1600"/>
          </a:p>
        </p:txBody>
      </p:sp>
    </p:spTree>
    <p:extLst>
      <p:ext uri="{BB962C8B-B14F-4D97-AF65-F5344CB8AC3E}">
        <p14:creationId xmlns:p14="http://schemas.microsoft.com/office/powerpoint/2010/main" val="385123568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a:extLst>
              <a:ext uri="{FF2B5EF4-FFF2-40B4-BE49-F238E27FC236}">
                <a16:creationId xmlns:a16="http://schemas.microsoft.com/office/drawing/2014/main" id="{3C49F40E-CFA5-49D9-A2BB-CB07E6DA482E}"/>
              </a:ext>
            </a:extLst>
          </p:cNvPr>
          <p:cNvSpPr>
            <a:spLocks noGrp="1" noChangeArrowheads="1"/>
          </p:cNvSpPr>
          <p:nvPr>
            <p:ph type="title"/>
          </p:nvPr>
        </p:nvSpPr>
        <p:spPr/>
        <p:txBody>
          <a:bodyPr/>
          <a:lstStyle/>
          <a:p>
            <a:pPr eaLnBrk="1" hangingPunct="1">
              <a:defRPr/>
            </a:pPr>
            <a:r>
              <a:rPr lang="en-US" sz="3000"/>
              <a:t>Automatically Finding Patches Using GP</a:t>
            </a:r>
          </a:p>
        </p:txBody>
      </p:sp>
      <p:sp>
        <p:nvSpPr>
          <p:cNvPr id="59395" name="Rectangle 3">
            <a:extLst>
              <a:ext uri="{FF2B5EF4-FFF2-40B4-BE49-F238E27FC236}">
                <a16:creationId xmlns:a16="http://schemas.microsoft.com/office/drawing/2014/main" id="{FD38FDC1-63A4-4A69-A6CD-12E9F5691503}"/>
              </a:ext>
            </a:extLst>
          </p:cNvPr>
          <p:cNvSpPr>
            <a:spLocks noGrp="1" noChangeArrowheads="1"/>
          </p:cNvSpPr>
          <p:nvPr>
            <p:ph type="body" idx="1"/>
          </p:nvPr>
        </p:nvSpPr>
        <p:spPr/>
        <p:txBody>
          <a:bodyPr/>
          <a:lstStyle/>
          <a:p>
            <a:pPr eaLnBrk="1" hangingPunct="1"/>
            <a:r>
              <a:rPr lang="en-US" altLang="en-US"/>
              <a:t>Fully automated method for locating and repairing bugs in software</a:t>
            </a:r>
          </a:p>
          <a:p>
            <a:pPr lvl="1" eaLnBrk="1" hangingPunct="1"/>
            <a:r>
              <a:rPr lang="en-US" altLang="en-US" sz="1600"/>
              <a:t>Set of </a:t>
            </a:r>
            <a:r>
              <a:rPr lang="en-US" altLang="en-US" sz="1600" b="1"/>
              <a:t>testcases</a:t>
            </a:r>
            <a:r>
              <a:rPr lang="en-US" altLang="en-US" sz="1600"/>
              <a:t> consists of both </a:t>
            </a:r>
          </a:p>
          <a:p>
            <a:pPr lvl="2" eaLnBrk="1" hangingPunct="1"/>
            <a:r>
              <a:rPr lang="en-US" altLang="en-US" sz="1600"/>
              <a:t>a set of negative testcases – that characterize a fault</a:t>
            </a:r>
          </a:p>
          <a:p>
            <a:pPr lvl="2" eaLnBrk="1" hangingPunct="1"/>
            <a:r>
              <a:rPr lang="en-US" altLang="en-US" sz="1600"/>
              <a:t>A set of positive testcases that encode functionality requirements.</a:t>
            </a:r>
          </a:p>
          <a:p>
            <a:pPr lvl="1" eaLnBrk="1" hangingPunct="1"/>
            <a:r>
              <a:rPr lang="en-US" altLang="en-US" sz="1600"/>
              <a:t>Special GP representation of evolved repaired programs.</a:t>
            </a:r>
          </a:p>
          <a:p>
            <a:pPr lvl="2" eaLnBrk="1" hangingPunct="1"/>
            <a:r>
              <a:rPr lang="en-US" altLang="en-US" sz="1600"/>
              <a:t>An </a:t>
            </a:r>
            <a:r>
              <a:rPr lang="en-US" altLang="en-US" sz="1600" b="1">
                <a:solidFill>
                  <a:srgbClr val="FF9429"/>
                </a:solidFill>
              </a:rPr>
              <a:t>abstract syntax tree</a:t>
            </a:r>
            <a:r>
              <a:rPr lang="en-US" altLang="en-US" sz="1600">
                <a:solidFill>
                  <a:srgbClr val="FF9429"/>
                </a:solidFill>
              </a:rPr>
              <a:t> </a:t>
            </a:r>
            <a:r>
              <a:rPr lang="en-US" altLang="en-US" sz="1600"/>
              <a:t>including all of the statements in the program </a:t>
            </a:r>
            <a:br>
              <a:rPr lang="en-US" altLang="en-US" sz="1600"/>
            </a:br>
            <a:r>
              <a:rPr lang="en-US" altLang="en-US" sz="1600"/>
              <a:t>(CIL toolkit for manipulating C programs)</a:t>
            </a:r>
          </a:p>
          <a:p>
            <a:pPr lvl="2" eaLnBrk="1" hangingPunct="1"/>
            <a:r>
              <a:rPr lang="en-US" altLang="en-US" sz="1600"/>
              <a:t>A </a:t>
            </a:r>
            <a:r>
              <a:rPr lang="en-US" altLang="en-US" sz="1600" b="1"/>
              <a:t>weighted path</a:t>
            </a:r>
            <a:r>
              <a:rPr lang="en-US" altLang="en-US" sz="1600"/>
              <a:t> through the program – a list of pairs [statement, weight] where the weight is based on that statement’s occurences in the tescases.</a:t>
            </a:r>
          </a:p>
          <a:p>
            <a:pPr lvl="1" eaLnBrk="1" hangingPunct="1"/>
            <a:r>
              <a:rPr lang="en-US" altLang="en-US" sz="1600" b="1"/>
              <a:t>Program locations visited when executing the negative testcases</a:t>
            </a:r>
            <a:r>
              <a:rPr lang="en-US" altLang="en-US" sz="1600"/>
              <a:t> are favored to program locations visited while executing the positive testcases.</a:t>
            </a:r>
          </a:p>
          <a:p>
            <a:pPr lvl="1" eaLnBrk="1" hangingPunct="1"/>
            <a:r>
              <a:rPr lang="en-US" altLang="en-US" sz="1600" b="1"/>
              <a:t>Genetic operators</a:t>
            </a:r>
            <a:r>
              <a:rPr lang="en-US" altLang="en-US" sz="1600"/>
              <a:t> realize insertion, deletion, and swapping program statements and control flow.</a:t>
            </a:r>
            <a:br>
              <a:rPr lang="en-US" altLang="en-US" sz="1600"/>
            </a:br>
            <a:r>
              <a:rPr lang="en-US" altLang="en-US" sz="1600"/>
              <a:t>Insertions </a:t>
            </a:r>
            <a:r>
              <a:rPr lang="en-US" altLang="en-US" sz="1600" b="1"/>
              <a:t>based on the existing program structures</a:t>
            </a:r>
            <a:r>
              <a:rPr lang="en-US" altLang="en-US" sz="1600"/>
              <a:t> are favored. </a:t>
            </a:r>
          </a:p>
          <a:p>
            <a:pPr lvl="1" eaLnBrk="1" hangingPunct="1"/>
            <a:r>
              <a:rPr lang="en-US" altLang="en-US" sz="1600"/>
              <a:t>After a </a:t>
            </a:r>
            <a:r>
              <a:rPr lang="en-US" altLang="en-US" sz="1600" b="1"/>
              <a:t>primary repair</a:t>
            </a:r>
            <a:r>
              <a:rPr lang="en-US" altLang="en-US" sz="1600"/>
              <a:t> that passes all negative and positive testcases has been found, it is further </a:t>
            </a:r>
            <a:r>
              <a:rPr lang="en-US" altLang="en-US" sz="1600" b="1"/>
              <a:t>minimized w.r.t. the number of differences</a:t>
            </a:r>
            <a:r>
              <a:rPr lang="en-US" altLang="en-US" sz="1600"/>
              <a:t> between the original and repair program.</a:t>
            </a:r>
          </a:p>
        </p:txBody>
      </p:sp>
    </p:spTree>
    <p:extLst>
      <p:ext uri="{BB962C8B-B14F-4D97-AF65-F5344CB8AC3E}">
        <p14:creationId xmlns:p14="http://schemas.microsoft.com/office/powerpoint/2010/main" val="204466176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CD02DC-2B04-4B6F-984C-955D5D8BCF04}"/>
              </a:ext>
            </a:extLst>
          </p:cNvPr>
          <p:cNvSpPr>
            <a:spLocks noGrp="1"/>
          </p:cNvSpPr>
          <p:nvPr>
            <p:ph type="title"/>
          </p:nvPr>
        </p:nvSpPr>
        <p:spPr/>
        <p:txBody>
          <a:bodyPr/>
          <a:lstStyle/>
          <a:p>
            <a:r>
              <a:rPr lang="en-US" dirty="0"/>
              <a:t>What you will learn</a:t>
            </a:r>
          </a:p>
        </p:txBody>
      </p:sp>
      <p:sp>
        <p:nvSpPr>
          <p:cNvPr id="3" name="Zástupný symbol pro obsah 2">
            <a:extLst>
              <a:ext uri="{FF2B5EF4-FFF2-40B4-BE49-F238E27FC236}">
                <a16:creationId xmlns:a16="http://schemas.microsoft.com/office/drawing/2014/main" id="{8B51B848-5640-4E13-8F05-A3B53A2BFD59}"/>
              </a:ext>
            </a:extLst>
          </p:cNvPr>
          <p:cNvSpPr>
            <a:spLocks noGrp="1"/>
          </p:cNvSpPr>
          <p:nvPr>
            <p:ph idx="1"/>
          </p:nvPr>
        </p:nvSpPr>
        <p:spPr/>
        <p:txBody>
          <a:bodyPr/>
          <a:lstStyle/>
          <a:p>
            <a:r>
              <a:rPr lang="en-US" dirty="0"/>
              <a:t>Common traits of problems which can be solved by EAs efficiently</a:t>
            </a:r>
          </a:p>
          <a:p>
            <a:r>
              <a:rPr lang="en-US" dirty="0"/>
              <a:t>“HUMIES” competition  with few examples of winning solutions of various problems</a:t>
            </a:r>
          </a:p>
          <a:p>
            <a:r>
              <a:rPr lang="en-US" dirty="0"/>
              <a:t>When EAs can be competitive with Reinforcement Learning techniques when solving various control problems</a:t>
            </a:r>
          </a:p>
          <a:p>
            <a:r>
              <a:rPr lang="en-US" dirty="0"/>
              <a:t>EAs play nicely with other methods to solve complex problems</a:t>
            </a:r>
          </a:p>
          <a:p>
            <a:r>
              <a:rPr lang="en-US" dirty="0"/>
              <a:t>See other students’ projects</a:t>
            </a:r>
          </a:p>
          <a:p>
            <a:endParaRPr lang="en-US" dirty="0"/>
          </a:p>
        </p:txBody>
      </p:sp>
    </p:spTree>
    <p:extLst>
      <p:ext uri="{BB962C8B-B14F-4D97-AF65-F5344CB8AC3E}">
        <p14:creationId xmlns:p14="http://schemas.microsoft.com/office/powerpoint/2010/main" val="141018184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a:extLst>
              <a:ext uri="{FF2B5EF4-FFF2-40B4-BE49-F238E27FC236}">
                <a16:creationId xmlns:a16="http://schemas.microsoft.com/office/drawing/2014/main" id="{3C20C707-5CB2-4A8B-B65A-A3CF80CFEAFF}"/>
              </a:ext>
            </a:extLst>
          </p:cNvPr>
          <p:cNvSpPr>
            <a:spLocks noGrp="1" noChangeArrowheads="1"/>
          </p:cNvSpPr>
          <p:nvPr>
            <p:ph type="title"/>
          </p:nvPr>
        </p:nvSpPr>
        <p:spPr/>
        <p:txBody>
          <a:bodyPr/>
          <a:lstStyle/>
          <a:p>
            <a:pPr eaLnBrk="1" hangingPunct="1">
              <a:defRPr/>
            </a:pPr>
            <a:r>
              <a:rPr lang="en-US" sz="3000"/>
              <a:t>Automatically Finding Patches Using GP</a:t>
            </a:r>
          </a:p>
        </p:txBody>
      </p:sp>
      <p:sp>
        <p:nvSpPr>
          <p:cNvPr id="60419" name="Rectangle 3">
            <a:extLst>
              <a:ext uri="{FF2B5EF4-FFF2-40B4-BE49-F238E27FC236}">
                <a16:creationId xmlns:a16="http://schemas.microsoft.com/office/drawing/2014/main" id="{765C5D3E-D348-4E5F-9C62-C2C53229588C}"/>
              </a:ext>
            </a:extLst>
          </p:cNvPr>
          <p:cNvSpPr>
            <a:spLocks noGrp="1" noChangeArrowheads="1"/>
          </p:cNvSpPr>
          <p:nvPr>
            <p:ph type="body" idx="1"/>
          </p:nvPr>
        </p:nvSpPr>
        <p:spPr/>
        <p:txBody>
          <a:bodyPr/>
          <a:lstStyle/>
          <a:p>
            <a:pPr eaLnBrk="1" hangingPunct="1"/>
            <a:r>
              <a:rPr lang="en-US" altLang="en-US"/>
              <a:t>Example: Euclid’s greatest common divisor</a:t>
            </a:r>
          </a:p>
          <a:p>
            <a:pPr eaLnBrk="1" hangingPunct="1">
              <a:buFont typeface="Wingdings" panose="05000000000000000000" pitchFamily="2" charset="2"/>
              <a:buNone/>
            </a:pPr>
            <a:endParaRPr lang="en-US" altLang="en-US"/>
          </a:p>
          <a:p>
            <a:pPr eaLnBrk="1" hangingPunct="1">
              <a:buFont typeface="Wingdings" panose="05000000000000000000" pitchFamily="2" charset="2"/>
              <a:buNone/>
            </a:pPr>
            <a:r>
              <a:rPr lang="en-US" altLang="en-US"/>
              <a:t>	Original program</a:t>
            </a:r>
          </a:p>
          <a:p>
            <a:pPr eaLnBrk="1" hangingPunct="1">
              <a:buFont typeface="Wingdings" panose="05000000000000000000" pitchFamily="2" charset="2"/>
              <a:buNone/>
            </a:pPr>
            <a:endParaRPr lang="en-US" altLang="en-US"/>
          </a:p>
        </p:txBody>
      </p:sp>
      <p:pic>
        <p:nvPicPr>
          <p:cNvPr id="60420" name="Picture 2">
            <a:extLst>
              <a:ext uri="{FF2B5EF4-FFF2-40B4-BE49-F238E27FC236}">
                <a16:creationId xmlns:a16="http://schemas.microsoft.com/office/drawing/2014/main" id="{E43148C2-F348-4490-B620-72FAFD67B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75" y="2378075"/>
            <a:ext cx="3451225"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53470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a:extLst>
              <a:ext uri="{FF2B5EF4-FFF2-40B4-BE49-F238E27FC236}">
                <a16:creationId xmlns:a16="http://schemas.microsoft.com/office/drawing/2014/main" id="{C5A23E46-E72A-44D4-A6E7-0A8AFFB37E06}"/>
              </a:ext>
            </a:extLst>
          </p:cNvPr>
          <p:cNvSpPr>
            <a:spLocks noGrp="1" noChangeArrowheads="1"/>
          </p:cNvSpPr>
          <p:nvPr>
            <p:ph type="title"/>
          </p:nvPr>
        </p:nvSpPr>
        <p:spPr/>
        <p:txBody>
          <a:bodyPr/>
          <a:lstStyle/>
          <a:p>
            <a:pPr eaLnBrk="1" hangingPunct="1">
              <a:defRPr/>
            </a:pPr>
            <a:r>
              <a:rPr lang="en-US" sz="3000"/>
              <a:t>Automatically Finding Patches Using GP</a:t>
            </a:r>
          </a:p>
        </p:txBody>
      </p:sp>
      <p:sp>
        <p:nvSpPr>
          <p:cNvPr id="61443" name="Rectangle 3">
            <a:extLst>
              <a:ext uri="{FF2B5EF4-FFF2-40B4-BE49-F238E27FC236}">
                <a16:creationId xmlns:a16="http://schemas.microsoft.com/office/drawing/2014/main" id="{2A7FDD23-6C3E-4C2D-A5A1-EADFE1625564}"/>
              </a:ext>
            </a:extLst>
          </p:cNvPr>
          <p:cNvSpPr>
            <a:spLocks noGrp="1" noChangeArrowheads="1"/>
          </p:cNvSpPr>
          <p:nvPr>
            <p:ph type="body" idx="1"/>
          </p:nvPr>
        </p:nvSpPr>
        <p:spPr>
          <a:xfrm>
            <a:off x="385763" y="1196975"/>
            <a:ext cx="8434387" cy="5184775"/>
          </a:xfrm>
        </p:spPr>
        <p:txBody>
          <a:bodyPr/>
          <a:lstStyle/>
          <a:p>
            <a:pPr eaLnBrk="1" hangingPunct="1"/>
            <a:r>
              <a:rPr lang="en-US" altLang="en-US"/>
              <a:t>Example: Euclid’s greatest common divisor</a:t>
            </a:r>
          </a:p>
          <a:p>
            <a:pPr eaLnBrk="1" hangingPunct="1">
              <a:buFont typeface="Wingdings" panose="05000000000000000000" pitchFamily="2" charset="2"/>
              <a:buNone/>
            </a:pPr>
            <a:endParaRPr lang="en-US" altLang="en-US"/>
          </a:p>
          <a:p>
            <a:pPr eaLnBrk="1" hangingPunct="1">
              <a:buFont typeface="Wingdings" panose="05000000000000000000" pitchFamily="2" charset="2"/>
              <a:buNone/>
            </a:pPr>
            <a:r>
              <a:rPr lang="en-US" altLang="en-US"/>
              <a:t>	Original program			Primary repair</a:t>
            </a:r>
          </a:p>
          <a:p>
            <a:pPr eaLnBrk="1" hangingPunct="1">
              <a:buFont typeface="Wingdings" panose="05000000000000000000" pitchFamily="2" charset="2"/>
              <a:buNone/>
            </a:pPr>
            <a:endParaRPr lang="en-US" altLang="en-US"/>
          </a:p>
          <a:p>
            <a:pPr eaLnBrk="1" hangingPunct="1">
              <a:buFont typeface="Wingdings" panose="05000000000000000000" pitchFamily="2" charset="2"/>
              <a:buNone/>
            </a:pPr>
            <a:endParaRPr lang="en-US" altLang="en-US"/>
          </a:p>
          <a:p>
            <a:pPr eaLnBrk="1" hangingPunct="1">
              <a:buFont typeface="Wingdings" panose="05000000000000000000" pitchFamily="2" charset="2"/>
              <a:buNone/>
            </a:pPr>
            <a:endParaRPr lang="en-US" altLang="en-US"/>
          </a:p>
          <a:p>
            <a:pPr eaLnBrk="1" hangingPunct="1">
              <a:buFont typeface="Wingdings" panose="05000000000000000000" pitchFamily="2" charset="2"/>
              <a:buNone/>
            </a:pPr>
            <a:endParaRPr lang="en-US" altLang="en-US"/>
          </a:p>
          <a:p>
            <a:pPr eaLnBrk="1" hangingPunct="1">
              <a:buFont typeface="Wingdings" panose="05000000000000000000" pitchFamily="2" charset="2"/>
              <a:buNone/>
            </a:pPr>
            <a:endParaRPr lang="en-US" altLang="en-US"/>
          </a:p>
          <a:p>
            <a:pPr eaLnBrk="1" hangingPunct="1">
              <a:buFont typeface="Wingdings" panose="05000000000000000000" pitchFamily="2" charset="2"/>
              <a:buNone/>
            </a:pPr>
            <a:endParaRPr lang="en-US" altLang="en-US"/>
          </a:p>
          <a:p>
            <a:pPr eaLnBrk="1" hangingPunct="1">
              <a:buFont typeface="Wingdings" panose="05000000000000000000" pitchFamily="2" charset="2"/>
              <a:buNone/>
            </a:pPr>
            <a:endParaRPr lang="en-US" altLang="en-US"/>
          </a:p>
          <a:p>
            <a:pPr eaLnBrk="1" hangingPunct="1">
              <a:buFont typeface="Wingdings" panose="05000000000000000000" pitchFamily="2" charset="2"/>
              <a:buNone/>
            </a:pPr>
            <a:endParaRPr lang="en-US" altLang="en-US"/>
          </a:p>
          <a:p>
            <a:pPr eaLnBrk="1" hangingPunct="1">
              <a:buFont typeface="Wingdings" panose="05000000000000000000" pitchFamily="2" charset="2"/>
              <a:buNone/>
            </a:pPr>
            <a:r>
              <a:rPr lang="en-US" altLang="en-US"/>
              <a:t>	generated given the bias towards modifying lines that are involved in producing the faults and the preference for insertions similar to existing code.</a:t>
            </a:r>
          </a:p>
          <a:p>
            <a:pPr eaLnBrk="1" hangingPunct="1">
              <a:buFont typeface="Wingdings" panose="05000000000000000000" pitchFamily="2" charset="2"/>
              <a:buNone/>
            </a:pPr>
            <a:endParaRPr lang="en-US" altLang="en-US"/>
          </a:p>
        </p:txBody>
      </p:sp>
      <p:pic>
        <p:nvPicPr>
          <p:cNvPr id="61444" name="Picture 2">
            <a:extLst>
              <a:ext uri="{FF2B5EF4-FFF2-40B4-BE49-F238E27FC236}">
                <a16:creationId xmlns:a16="http://schemas.microsoft.com/office/drawing/2014/main" id="{8EC52DD0-9F4C-430A-B292-5101ED7AA2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75" y="2378075"/>
            <a:ext cx="3451225"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2">
            <a:extLst>
              <a:ext uri="{FF2B5EF4-FFF2-40B4-BE49-F238E27FC236}">
                <a16:creationId xmlns:a16="http://schemas.microsoft.com/office/drawing/2014/main" id="{E9686BE9-B452-4E7B-B499-8B9E24ECDF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362200"/>
            <a:ext cx="4043362"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39636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a:extLst>
              <a:ext uri="{FF2B5EF4-FFF2-40B4-BE49-F238E27FC236}">
                <a16:creationId xmlns:a16="http://schemas.microsoft.com/office/drawing/2014/main" id="{A436DB32-36CF-42AC-857B-BADEF68241DD}"/>
              </a:ext>
            </a:extLst>
          </p:cNvPr>
          <p:cNvSpPr>
            <a:spLocks noGrp="1" noChangeArrowheads="1"/>
          </p:cNvSpPr>
          <p:nvPr>
            <p:ph type="title"/>
          </p:nvPr>
        </p:nvSpPr>
        <p:spPr/>
        <p:txBody>
          <a:bodyPr/>
          <a:lstStyle/>
          <a:p>
            <a:pPr eaLnBrk="1" hangingPunct="1">
              <a:defRPr/>
            </a:pPr>
            <a:r>
              <a:rPr lang="en-US" sz="3000"/>
              <a:t>Automatically Finding Patches Using GP</a:t>
            </a:r>
          </a:p>
        </p:txBody>
      </p:sp>
      <p:sp>
        <p:nvSpPr>
          <p:cNvPr id="62467" name="Rectangle 3">
            <a:extLst>
              <a:ext uri="{FF2B5EF4-FFF2-40B4-BE49-F238E27FC236}">
                <a16:creationId xmlns:a16="http://schemas.microsoft.com/office/drawing/2014/main" id="{2489B83E-82D6-4EAD-BFA1-8C1163B59C53}"/>
              </a:ext>
            </a:extLst>
          </p:cNvPr>
          <p:cNvSpPr>
            <a:spLocks noGrp="1" noChangeArrowheads="1"/>
          </p:cNvSpPr>
          <p:nvPr>
            <p:ph type="body" idx="1"/>
          </p:nvPr>
        </p:nvSpPr>
        <p:spPr>
          <a:xfrm>
            <a:off x="385763" y="1196975"/>
            <a:ext cx="8434387" cy="5184775"/>
          </a:xfrm>
        </p:spPr>
        <p:txBody>
          <a:bodyPr/>
          <a:lstStyle/>
          <a:p>
            <a:pPr eaLnBrk="1" hangingPunct="1"/>
            <a:r>
              <a:rPr lang="en-US" altLang="en-US"/>
              <a:t>Example: Euclid’s greatest common divisor</a:t>
            </a:r>
          </a:p>
          <a:p>
            <a:pPr eaLnBrk="1" hangingPunct="1">
              <a:buFont typeface="Wingdings" panose="05000000000000000000" pitchFamily="2" charset="2"/>
              <a:buNone/>
            </a:pPr>
            <a:endParaRPr lang="en-US" altLang="en-US"/>
          </a:p>
          <a:p>
            <a:pPr eaLnBrk="1" hangingPunct="1">
              <a:buFont typeface="Wingdings" panose="05000000000000000000" pitchFamily="2" charset="2"/>
              <a:buNone/>
            </a:pPr>
            <a:r>
              <a:rPr lang="en-US" altLang="en-US"/>
              <a:t>	Original program			Primary repair</a:t>
            </a:r>
          </a:p>
          <a:p>
            <a:pPr eaLnBrk="1" hangingPunct="1">
              <a:buFont typeface="Wingdings" panose="05000000000000000000" pitchFamily="2" charset="2"/>
              <a:buNone/>
            </a:pPr>
            <a:endParaRPr lang="en-US" altLang="en-US"/>
          </a:p>
          <a:p>
            <a:pPr eaLnBrk="1" hangingPunct="1">
              <a:buFont typeface="Wingdings" panose="05000000000000000000" pitchFamily="2" charset="2"/>
              <a:buNone/>
            </a:pPr>
            <a:endParaRPr lang="en-US" altLang="en-US"/>
          </a:p>
          <a:p>
            <a:pPr eaLnBrk="1" hangingPunct="1">
              <a:buFont typeface="Wingdings" panose="05000000000000000000" pitchFamily="2" charset="2"/>
              <a:buNone/>
            </a:pPr>
            <a:endParaRPr lang="en-US" altLang="en-US"/>
          </a:p>
          <a:p>
            <a:pPr eaLnBrk="1" hangingPunct="1">
              <a:buFont typeface="Wingdings" panose="05000000000000000000" pitchFamily="2" charset="2"/>
              <a:buNone/>
            </a:pPr>
            <a:endParaRPr lang="en-US" altLang="en-US"/>
          </a:p>
          <a:p>
            <a:pPr eaLnBrk="1" hangingPunct="1">
              <a:buFont typeface="Wingdings" panose="05000000000000000000" pitchFamily="2" charset="2"/>
              <a:buNone/>
            </a:pPr>
            <a:endParaRPr lang="en-US" altLang="en-US"/>
          </a:p>
          <a:p>
            <a:pPr eaLnBrk="1" hangingPunct="1">
              <a:buFont typeface="Wingdings" panose="05000000000000000000" pitchFamily="2" charset="2"/>
              <a:buNone/>
            </a:pPr>
            <a:endParaRPr lang="en-US" altLang="en-US"/>
          </a:p>
          <a:p>
            <a:pPr eaLnBrk="1" hangingPunct="1">
              <a:buFont typeface="Wingdings" panose="05000000000000000000" pitchFamily="2" charset="2"/>
              <a:buNone/>
            </a:pPr>
            <a:endParaRPr lang="en-US" altLang="en-US"/>
          </a:p>
          <a:p>
            <a:pPr eaLnBrk="1" hangingPunct="1">
              <a:buFont typeface="Wingdings" panose="05000000000000000000" pitchFamily="2" charset="2"/>
              <a:buNone/>
            </a:pPr>
            <a:endParaRPr lang="en-US" altLang="en-US"/>
          </a:p>
          <a:p>
            <a:pPr eaLnBrk="1" hangingPunct="1">
              <a:buFont typeface="Wingdings" panose="05000000000000000000" pitchFamily="2" charset="2"/>
              <a:buNone/>
            </a:pPr>
            <a:r>
              <a:rPr lang="en-US" altLang="en-US"/>
              <a:t>	generated given the bias towards modifying lines that are involved in producing the faults and the preference for insertions similar to existing code.</a:t>
            </a:r>
          </a:p>
          <a:p>
            <a:pPr eaLnBrk="1" hangingPunct="1">
              <a:buFont typeface="Wingdings" panose="05000000000000000000" pitchFamily="2" charset="2"/>
              <a:buNone/>
            </a:pPr>
            <a:endParaRPr lang="en-US" altLang="en-US"/>
          </a:p>
        </p:txBody>
      </p:sp>
      <p:pic>
        <p:nvPicPr>
          <p:cNvPr id="62468" name="Picture 2">
            <a:extLst>
              <a:ext uri="{FF2B5EF4-FFF2-40B4-BE49-F238E27FC236}">
                <a16:creationId xmlns:a16="http://schemas.microsoft.com/office/drawing/2014/main" id="{F011E47F-38E9-4B7C-BE80-8BD8D96BE7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75" y="2378075"/>
            <a:ext cx="3451225"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2">
            <a:extLst>
              <a:ext uri="{FF2B5EF4-FFF2-40B4-BE49-F238E27FC236}">
                <a16:creationId xmlns:a16="http://schemas.microsoft.com/office/drawing/2014/main" id="{E0E01AF7-C304-4C7F-8987-694587132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362200"/>
            <a:ext cx="4043362"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2470" name="Straight Connector 6">
            <a:extLst>
              <a:ext uri="{FF2B5EF4-FFF2-40B4-BE49-F238E27FC236}">
                <a16:creationId xmlns:a16="http://schemas.microsoft.com/office/drawing/2014/main" id="{AD4D6054-2BF2-48AC-B395-83717BB6BC91}"/>
              </a:ext>
            </a:extLst>
          </p:cNvPr>
          <p:cNvCxnSpPr>
            <a:cxnSpLocks noChangeShapeType="1"/>
          </p:cNvCxnSpPr>
          <p:nvPr/>
        </p:nvCxnSpPr>
        <p:spPr bwMode="auto">
          <a:xfrm>
            <a:off x="5435600" y="3276600"/>
            <a:ext cx="3240088" cy="0"/>
          </a:xfrm>
          <a:prstGeom prst="line">
            <a:avLst/>
          </a:prstGeom>
          <a:noFill/>
          <a:ln w="38100" algn="ctr">
            <a:solidFill>
              <a:srgbClr val="FF0000"/>
            </a:solidFill>
            <a:miter lim="800000"/>
            <a:headEnd/>
            <a:tailEnd/>
          </a:ln>
          <a:extLst>
            <a:ext uri="{909E8E84-426E-40DD-AFC4-6F175D3DCCD1}">
              <a14:hiddenFill xmlns:a14="http://schemas.microsoft.com/office/drawing/2010/main">
                <a:noFill/>
              </a14:hiddenFill>
            </a:ext>
          </a:extLst>
        </p:spPr>
      </p:cxnSp>
      <p:sp>
        <p:nvSpPr>
          <p:cNvPr id="8" name="TextBox 7">
            <a:extLst>
              <a:ext uri="{FF2B5EF4-FFF2-40B4-BE49-F238E27FC236}">
                <a16:creationId xmlns:a16="http://schemas.microsoft.com/office/drawing/2014/main" id="{8AB747AC-CC42-4C33-984F-BD8CFFF18FE0}"/>
              </a:ext>
            </a:extLst>
          </p:cNvPr>
          <p:cNvSpPr txBox="1"/>
          <p:nvPr/>
        </p:nvSpPr>
        <p:spPr>
          <a:xfrm>
            <a:off x="6732588" y="3284538"/>
            <a:ext cx="2617787" cy="339725"/>
          </a:xfrm>
          <a:prstGeom prst="rect">
            <a:avLst/>
          </a:prstGeom>
          <a:noFill/>
        </p:spPr>
        <p:txBody>
          <a:bodyPr wrap="none">
            <a:spAutoFit/>
          </a:bodyPr>
          <a:lstStyle/>
          <a:p>
            <a:pPr>
              <a:defRPr/>
            </a:pPr>
            <a:r>
              <a:rPr lang="en-US" sz="1600">
                <a:solidFill>
                  <a:srgbClr val="FF0000"/>
                </a:solidFill>
                <a:latin typeface="+mn-lt"/>
              </a:rPr>
              <a:t>After repair minimization</a:t>
            </a:r>
          </a:p>
        </p:txBody>
      </p:sp>
    </p:spTree>
    <p:extLst>
      <p:ext uri="{BB962C8B-B14F-4D97-AF65-F5344CB8AC3E}">
        <p14:creationId xmlns:p14="http://schemas.microsoft.com/office/powerpoint/2010/main" val="358859806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a:extLst>
              <a:ext uri="{FF2B5EF4-FFF2-40B4-BE49-F238E27FC236}">
                <a16:creationId xmlns:a16="http://schemas.microsoft.com/office/drawing/2014/main" id="{BE5434CA-8A8D-4B53-8559-F70A6CB45E83}"/>
              </a:ext>
            </a:extLst>
          </p:cNvPr>
          <p:cNvSpPr>
            <a:spLocks noGrp="1" noChangeArrowheads="1"/>
          </p:cNvSpPr>
          <p:nvPr>
            <p:ph type="title"/>
          </p:nvPr>
        </p:nvSpPr>
        <p:spPr/>
        <p:txBody>
          <a:bodyPr/>
          <a:lstStyle/>
          <a:p>
            <a:pPr eaLnBrk="1" hangingPunct="1">
              <a:defRPr/>
            </a:pPr>
            <a:r>
              <a:rPr lang="en-US" sz="3000"/>
              <a:t>Automatically Finding Patches Using GP</a:t>
            </a:r>
          </a:p>
        </p:txBody>
      </p:sp>
      <p:sp>
        <p:nvSpPr>
          <p:cNvPr id="63491" name="Rectangle 3">
            <a:extLst>
              <a:ext uri="{FF2B5EF4-FFF2-40B4-BE49-F238E27FC236}">
                <a16:creationId xmlns:a16="http://schemas.microsoft.com/office/drawing/2014/main" id="{C8F7398E-68F7-43EC-BAA3-548DAD9933F8}"/>
              </a:ext>
            </a:extLst>
          </p:cNvPr>
          <p:cNvSpPr>
            <a:spLocks noGrp="1" noChangeArrowheads="1"/>
          </p:cNvSpPr>
          <p:nvPr>
            <p:ph type="body" idx="1"/>
          </p:nvPr>
        </p:nvSpPr>
        <p:spPr/>
        <p:txBody>
          <a:bodyPr/>
          <a:lstStyle/>
          <a:p>
            <a:pPr eaLnBrk="1" hangingPunct="1"/>
            <a:r>
              <a:rPr lang="en-US" altLang="en-US"/>
              <a:t>10 different C programs of different size totaling 63,000 lines of code (LOC)</a:t>
            </a:r>
          </a:p>
        </p:txBody>
      </p:sp>
      <p:pic>
        <p:nvPicPr>
          <p:cNvPr id="63492" name="Picture 2">
            <a:extLst>
              <a:ext uri="{FF2B5EF4-FFF2-40B4-BE49-F238E27FC236}">
                <a16:creationId xmlns:a16="http://schemas.microsoft.com/office/drawing/2014/main" id="{E77F4861-F824-41AF-8914-918D1E9223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3075"/>
            <a:ext cx="91440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3184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CEE837-4B8C-4B15-8C03-E2F2F8C6F71B}"/>
              </a:ext>
            </a:extLst>
          </p:cNvPr>
          <p:cNvSpPr>
            <a:spLocks noGrp="1"/>
          </p:cNvSpPr>
          <p:nvPr>
            <p:ph type="title"/>
          </p:nvPr>
        </p:nvSpPr>
        <p:spPr/>
        <p:txBody>
          <a:bodyPr/>
          <a:lstStyle/>
          <a:p>
            <a:r>
              <a:rPr lang="en-US" dirty="0"/>
              <a:t>Survive in environment (1994) </a:t>
            </a:r>
          </a:p>
        </p:txBody>
      </p:sp>
      <p:pic>
        <p:nvPicPr>
          <p:cNvPr id="6" name="JBgG_VSP7f8">
            <a:hlinkClick r:id="" action="ppaction://media"/>
            <a:extLst>
              <a:ext uri="{FF2B5EF4-FFF2-40B4-BE49-F238E27FC236}">
                <a16:creationId xmlns:a16="http://schemas.microsoft.com/office/drawing/2014/main" id="{9D826EAF-8A12-49E5-BC9E-270ABC6AD5B6}"/>
              </a:ext>
            </a:extLst>
          </p:cNvPr>
          <p:cNvPicPr>
            <a:picLocks noGrp="1" noRot="1" noChangeAspect="1"/>
          </p:cNvPicPr>
          <p:nvPr>
            <p:ph idx="1"/>
            <a:videoFile r:link="rId1"/>
          </p:nvPr>
        </p:nvPicPr>
        <p:blipFill>
          <a:blip r:embed="rId3"/>
          <a:stretch>
            <a:fillRect/>
          </a:stretch>
        </p:blipFill>
        <p:spPr>
          <a:xfrm>
            <a:off x="2208213" y="2503488"/>
            <a:ext cx="4572000" cy="2571750"/>
          </a:xfrm>
          <a:prstGeom prst="rect">
            <a:avLst/>
          </a:prstGeom>
        </p:spPr>
      </p:pic>
      <p:sp>
        <p:nvSpPr>
          <p:cNvPr id="9" name="Zástupný symbol pro zápatí 8">
            <a:extLst>
              <a:ext uri="{FF2B5EF4-FFF2-40B4-BE49-F238E27FC236}">
                <a16:creationId xmlns:a16="http://schemas.microsoft.com/office/drawing/2014/main" id="{2BD421DC-4BA7-45F4-B265-A3038E30914A}"/>
              </a:ext>
            </a:extLst>
          </p:cNvPr>
          <p:cNvSpPr>
            <a:spLocks noGrp="1"/>
          </p:cNvSpPr>
          <p:nvPr>
            <p:ph type="ftr" sz="quarter" idx="10"/>
          </p:nvPr>
        </p:nvSpPr>
        <p:spPr>
          <a:xfrm>
            <a:off x="251521" y="6309320"/>
            <a:ext cx="8424168" cy="242887"/>
          </a:xfrm>
        </p:spPr>
        <p:txBody>
          <a:bodyPr/>
          <a:lstStyle/>
          <a:p>
            <a:pPr algn="r">
              <a:defRPr/>
            </a:pPr>
            <a:r>
              <a:rPr lang="en-US">
                <a:hlinkClick r:id="rId4"/>
              </a:rPr>
              <a:t>Evolved Virtual Creatures</a:t>
            </a:r>
            <a:endParaRPr lang="en-US" dirty="0"/>
          </a:p>
        </p:txBody>
      </p:sp>
    </p:spTree>
    <p:extLst>
      <p:ext uri="{BB962C8B-B14F-4D97-AF65-F5344CB8AC3E}">
        <p14:creationId xmlns:p14="http://schemas.microsoft.com/office/powerpoint/2010/main" val="193670456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D9F5D-7280-4426-9EDA-24C31D862525}"/>
              </a:ext>
            </a:extLst>
          </p:cNvPr>
          <p:cNvSpPr>
            <a:spLocks noGrp="1"/>
          </p:cNvSpPr>
          <p:nvPr>
            <p:ph type="title"/>
          </p:nvPr>
        </p:nvSpPr>
        <p:spPr/>
        <p:txBody>
          <a:bodyPr/>
          <a:lstStyle/>
          <a:p>
            <a:pPr algn="l"/>
            <a:br>
              <a:rPr lang="en-US" b="0" dirty="0">
                <a:effectLst/>
              </a:rPr>
            </a:br>
            <a:r>
              <a:rPr lang="en-US" b="0" dirty="0">
                <a:effectLst/>
              </a:rPr>
              <a:t>Improving trading strategies with EAs</a:t>
            </a:r>
            <a:br>
              <a:rPr lang="en-US" b="0" dirty="0">
                <a:effectLst/>
              </a:rPr>
            </a:br>
            <a:endParaRPr lang="en-US" dirty="0"/>
          </a:p>
        </p:txBody>
      </p:sp>
      <p:pic>
        <p:nvPicPr>
          <p:cNvPr id="5" name="Zástupný symbol pro obsah 4">
            <a:extLst>
              <a:ext uri="{FF2B5EF4-FFF2-40B4-BE49-F238E27FC236}">
                <a16:creationId xmlns:a16="http://schemas.microsoft.com/office/drawing/2014/main" id="{A3AE6DDB-87BC-421C-8AA7-93BE2171B3B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5763" y="2277269"/>
            <a:ext cx="4032250" cy="3024187"/>
          </a:xfrm>
        </p:spPr>
      </p:pic>
      <p:pic>
        <p:nvPicPr>
          <p:cNvPr id="8" name="Zástupný symbol pro obsah 7" descr="Obsah obrázku osoba, pózování, fotka, exteriér&#10;&#10;Popis vygenerován s velmi vysokou mírou spolehlivosti">
            <a:extLst>
              <a:ext uri="{FF2B5EF4-FFF2-40B4-BE49-F238E27FC236}">
                <a16:creationId xmlns:a16="http://schemas.microsoft.com/office/drawing/2014/main" id="{922FC064-8FA7-4C91-8A5A-C1144A49D1B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0413" y="1772444"/>
            <a:ext cx="4033837" cy="4033837"/>
          </a:xfrm>
        </p:spPr>
      </p:pic>
    </p:spTree>
    <p:extLst>
      <p:ext uri="{BB962C8B-B14F-4D97-AF65-F5344CB8AC3E}">
        <p14:creationId xmlns:p14="http://schemas.microsoft.com/office/powerpoint/2010/main" val="152816155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C94AB6-3060-45DE-A33A-5566DE45815C}"/>
              </a:ext>
            </a:extLst>
          </p:cNvPr>
          <p:cNvSpPr>
            <a:spLocks noGrp="1"/>
          </p:cNvSpPr>
          <p:nvPr>
            <p:ph type="title"/>
          </p:nvPr>
        </p:nvSpPr>
        <p:spPr/>
        <p:txBody>
          <a:bodyPr/>
          <a:lstStyle/>
          <a:p>
            <a:r>
              <a:rPr lang="en-US" dirty="0"/>
              <a:t>EA vs Reinforcement Learning</a:t>
            </a:r>
          </a:p>
        </p:txBody>
      </p:sp>
      <p:sp>
        <p:nvSpPr>
          <p:cNvPr id="3" name="Zástupný symbol pro text 2">
            <a:extLst>
              <a:ext uri="{FF2B5EF4-FFF2-40B4-BE49-F238E27FC236}">
                <a16:creationId xmlns:a16="http://schemas.microsoft.com/office/drawing/2014/main" id="{AB2B0491-5A47-4E7D-8D42-A6DDBD3BAE6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0677290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AE5AD703-72DF-4F45-A390-8D0C0EBF7225}"/>
              </a:ext>
            </a:extLst>
          </p:cNvPr>
          <p:cNvSpPr>
            <a:spLocks noGrp="1"/>
          </p:cNvSpPr>
          <p:nvPr>
            <p:ph type="title"/>
          </p:nvPr>
        </p:nvSpPr>
        <p:spPr/>
        <p:txBody>
          <a:bodyPr/>
          <a:lstStyle/>
          <a:p>
            <a:r>
              <a:rPr lang="en-US" dirty="0"/>
              <a:t>EAs vs RL</a:t>
            </a:r>
          </a:p>
        </p:txBody>
      </p:sp>
      <p:sp>
        <p:nvSpPr>
          <p:cNvPr id="5" name="Zástupný symbol pro obsah 4">
            <a:extLst>
              <a:ext uri="{FF2B5EF4-FFF2-40B4-BE49-F238E27FC236}">
                <a16:creationId xmlns:a16="http://schemas.microsoft.com/office/drawing/2014/main" id="{D2C96279-2518-4E0A-99F6-03769E5BB985}"/>
              </a:ext>
            </a:extLst>
          </p:cNvPr>
          <p:cNvSpPr>
            <a:spLocks noGrp="1"/>
          </p:cNvSpPr>
          <p:nvPr>
            <p:ph idx="1"/>
          </p:nvPr>
        </p:nvSpPr>
        <p:spPr/>
        <p:txBody>
          <a:bodyPr/>
          <a:lstStyle/>
          <a:p>
            <a:pPr marL="0" indent="0">
              <a:buNone/>
            </a:pPr>
            <a:r>
              <a:rPr lang="en-US" b="1" dirty="0"/>
              <a:t>Differences</a:t>
            </a:r>
          </a:p>
          <a:p>
            <a:r>
              <a:rPr lang="en-US" b="1" dirty="0"/>
              <a:t>agents can learn during their lifetimes</a:t>
            </a:r>
            <a:r>
              <a:rPr lang="en-US" dirty="0"/>
              <a:t>; it’s not necessary to wait to see if they “live” or “die”</a:t>
            </a:r>
          </a:p>
          <a:p>
            <a:r>
              <a:rPr lang="en-US" dirty="0"/>
              <a:t>every state can be evaluated and its reward is propagated back to mark all the choices that were made leading up to that state</a:t>
            </a:r>
          </a:p>
          <a:p>
            <a:pPr marL="0" indent="0">
              <a:buNone/>
            </a:pPr>
            <a:endParaRPr lang="en-US" dirty="0"/>
          </a:p>
          <a:p>
            <a:pPr marL="0" indent="0">
              <a:buNone/>
            </a:pPr>
            <a:r>
              <a:rPr lang="en-US" b="1" dirty="0"/>
              <a:t>Similarities</a:t>
            </a:r>
          </a:p>
          <a:p>
            <a:r>
              <a:rPr lang="en-US" dirty="0"/>
              <a:t>there is a choice made between exploring new things and exploiting the information learned so far</a:t>
            </a:r>
          </a:p>
          <a:p>
            <a:pPr lvl="1"/>
            <a:r>
              <a:rPr lang="en-US" dirty="0"/>
              <a:t>EAs explore via mutation</a:t>
            </a:r>
          </a:p>
          <a:p>
            <a:pPr lvl="1"/>
            <a:r>
              <a:rPr lang="en-US" dirty="0"/>
              <a:t>RL exploration is via allowing the probability of choosing new actions</a:t>
            </a:r>
          </a:p>
        </p:txBody>
      </p:sp>
      <p:sp>
        <p:nvSpPr>
          <p:cNvPr id="6" name="Zástupný symbol pro zápatí 5">
            <a:extLst>
              <a:ext uri="{FF2B5EF4-FFF2-40B4-BE49-F238E27FC236}">
                <a16:creationId xmlns:a16="http://schemas.microsoft.com/office/drawing/2014/main" id="{3AC9FF25-E598-499C-A612-9E96464FEB52}"/>
              </a:ext>
            </a:extLst>
          </p:cNvPr>
          <p:cNvSpPr>
            <a:spLocks noGrp="1"/>
          </p:cNvSpPr>
          <p:nvPr>
            <p:ph type="ftr" sz="quarter" idx="10"/>
          </p:nvPr>
        </p:nvSpPr>
        <p:spPr>
          <a:xfrm>
            <a:off x="251520" y="6260306"/>
            <a:ext cx="8352729" cy="242887"/>
          </a:xfrm>
        </p:spPr>
        <p:txBody>
          <a:bodyPr/>
          <a:lstStyle/>
          <a:p>
            <a:pPr algn="r">
              <a:defRPr/>
            </a:pPr>
            <a:r>
              <a:rPr lang="en-US" dirty="0">
                <a:hlinkClick r:id="rId2"/>
              </a:rPr>
              <a:t>Reinforcement Learning or Evolutionary Strategies? Nature has a solution: Both.</a:t>
            </a:r>
            <a:r>
              <a:rPr lang="en-US" dirty="0"/>
              <a:t>, </a:t>
            </a:r>
            <a:r>
              <a:rPr lang="en-US" dirty="0">
                <a:hlinkClick r:id="rId3"/>
              </a:rPr>
              <a:t>AI Techniques</a:t>
            </a:r>
            <a:r>
              <a:rPr lang="en-US" dirty="0"/>
              <a:t> </a:t>
            </a:r>
          </a:p>
        </p:txBody>
      </p:sp>
    </p:spTree>
    <p:extLst>
      <p:ext uri="{BB962C8B-B14F-4D97-AF65-F5344CB8AC3E}">
        <p14:creationId xmlns:p14="http://schemas.microsoft.com/office/powerpoint/2010/main" val="401936889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F5D2BAC-D28B-4ACC-BEF3-4C37CB1BD7D7}"/>
              </a:ext>
            </a:extLst>
          </p:cNvPr>
          <p:cNvSpPr>
            <a:spLocks noGrp="1"/>
          </p:cNvSpPr>
          <p:nvPr>
            <p:ph type="title"/>
          </p:nvPr>
        </p:nvSpPr>
        <p:spPr/>
        <p:txBody>
          <a:bodyPr/>
          <a:lstStyle/>
          <a:p>
            <a:r>
              <a:rPr lang="en-US" dirty="0"/>
              <a:t>ES as a Scalable Alternative to RL</a:t>
            </a:r>
          </a:p>
        </p:txBody>
      </p:sp>
      <p:sp>
        <p:nvSpPr>
          <p:cNvPr id="5" name="Zástupný symbol pro obsah 4">
            <a:extLst>
              <a:ext uri="{FF2B5EF4-FFF2-40B4-BE49-F238E27FC236}">
                <a16:creationId xmlns:a16="http://schemas.microsoft.com/office/drawing/2014/main" id="{947A01D7-56BB-415E-89B9-C3399D50BCEB}"/>
              </a:ext>
            </a:extLst>
          </p:cNvPr>
          <p:cNvSpPr>
            <a:spLocks noGrp="1"/>
          </p:cNvSpPr>
          <p:nvPr>
            <p:ph idx="1"/>
          </p:nvPr>
        </p:nvSpPr>
        <p:spPr>
          <a:xfrm>
            <a:off x="385763" y="1196975"/>
            <a:ext cx="8218487" cy="5184775"/>
          </a:xfrm>
        </p:spPr>
        <p:txBody>
          <a:bodyPr/>
          <a:lstStyle/>
          <a:p>
            <a:r>
              <a:rPr lang="en-US" dirty="0"/>
              <a:t>evolution strategies rivals the performance of standard RL techniques on modern RL benchmarks (e.g. Atari/</a:t>
            </a:r>
            <a:r>
              <a:rPr lang="en-US" dirty="0" err="1"/>
              <a:t>MuJoCo</a:t>
            </a:r>
            <a:r>
              <a:rPr lang="en-US" dirty="0"/>
              <a:t>), while overcoming many of RL’s inconveniences</a:t>
            </a:r>
          </a:p>
          <a:p>
            <a:r>
              <a:rPr lang="en-US" dirty="0"/>
              <a:t>backpropagation in Neural Network was replaced by ES (much easier to parallelize)</a:t>
            </a:r>
          </a:p>
          <a:p>
            <a:r>
              <a:rPr lang="en-US" b="1" dirty="0"/>
              <a:t>ES does not suffer in settings with sparse rewards, and has fewer hyperparameters</a:t>
            </a:r>
            <a:endParaRPr lang="en-US" dirty="0"/>
          </a:p>
          <a:p>
            <a:r>
              <a:rPr lang="en-US" dirty="0"/>
              <a:t>ES is simpler to implement and it is easier to scale in a distributed setting</a:t>
            </a:r>
          </a:p>
          <a:p>
            <a:pPr lvl="1"/>
            <a:r>
              <a:rPr lang="en-US" b="1" dirty="0"/>
              <a:t>“</a:t>
            </a:r>
            <a:r>
              <a:rPr lang="en-US" dirty="0"/>
              <a:t>Running on a computing cluster of 80 machines and 1,440 CPU cores, our implementation is able to train a 3D </a:t>
            </a:r>
            <a:r>
              <a:rPr lang="en-US" dirty="0" err="1"/>
              <a:t>MuJoCo</a:t>
            </a:r>
            <a:r>
              <a:rPr lang="en-US" dirty="0"/>
              <a:t> humanoid walker in only 10 minutes (A3C on 32 cores takes about 10 hours). Using 720 cores we can also obtain comparable performance to A3C on Atari while cutting down the training time from 1 day to 1 hour.”</a:t>
            </a:r>
            <a:endParaRPr lang="en-US" b="1" dirty="0"/>
          </a:p>
          <a:p>
            <a:pPr lvl="1"/>
            <a:endParaRPr lang="en-US" b="1" dirty="0"/>
          </a:p>
          <a:p>
            <a:endParaRPr lang="en-US" dirty="0"/>
          </a:p>
        </p:txBody>
      </p:sp>
      <p:pic>
        <p:nvPicPr>
          <p:cNvPr id="1026" name="Picture 2" descr="https://blog.openai.com/content/images/2017/03/out.gif">
            <a:extLst>
              <a:ext uri="{FF2B5EF4-FFF2-40B4-BE49-F238E27FC236}">
                <a16:creationId xmlns:a16="http://schemas.microsoft.com/office/drawing/2014/main" id="{AED3E03B-1D37-45D2-9E1A-B00537466C3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149080"/>
            <a:ext cx="571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9" name="Zástupný symbol pro zápatí 8">
            <a:extLst>
              <a:ext uri="{FF2B5EF4-FFF2-40B4-BE49-F238E27FC236}">
                <a16:creationId xmlns:a16="http://schemas.microsoft.com/office/drawing/2014/main" id="{FDF2249B-8F6F-4ABE-8494-F8FEFF71A036}"/>
              </a:ext>
            </a:extLst>
          </p:cNvPr>
          <p:cNvSpPr>
            <a:spLocks noGrp="1"/>
          </p:cNvSpPr>
          <p:nvPr>
            <p:ph type="ftr" sz="quarter" idx="10"/>
          </p:nvPr>
        </p:nvSpPr>
        <p:spPr>
          <a:xfrm>
            <a:off x="251520" y="6302697"/>
            <a:ext cx="8424167" cy="242887"/>
          </a:xfrm>
        </p:spPr>
        <p:txBody>
          <a:bodyPr/>
          <a:lstStyle/>
          <a:p>
            <a:pPr algn="r">
              <a:defRPr/>
            </a:pPr>
            <a:r>
              <a:rPr lang="en-US" dirty="0">
                <a:hlinkClick r:id="rId3"/>
              </a:rPr>
              <a:t>Evolution Strategies as a Scalable Alternative to Reinforcement Learning</a:t>
            </a:r>
            <a:endParaRPr lang="en-US" dirty="0"/>
          </a:p>
        </p:txBody>
      </p:sp>
    </p:spTree>
    <p:extLst>
      <p:ext uri="{BB962C8B-B14F-4D97-AF65-F5344CB8AC3E}">
        <p14:creationId xmlns:p14="http://schemas.microsoft.com/office/powerpoint/2010/main" val="288429404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0CFE26-34AB-4417-9C4B-91FDA130BF22}"/>
              </a:ext>
            </a:extLst>
          </p:cNvPr>
          <p:cNvSpPr>
            <a:spLocks noGrp="1"/>
          </p:cNvSpPr>
          <p:nvPr>
            <p:ph type="title"/>
          </p:nvPr>
        </p:nvSpPr>
        <p:spPr/>
        <p:txBody>
          <a:bodyPr/>
          <a:lstStyle/>
          <a:p>
            <a:r>
              <a:rPr lang="en-US" dirty="0"/>
              <a:t>EA play nicely with other techniques</a:t>
            </a:r>
          </a:p>
        </p:txBody>
      </p:sp>
      <p:sp>
        <p:nvSpPr>
          <p:cNvPr id="3" name="Zástupný symbol pro text 2">
            <a:extLst>
              <a:ext uri="{FF2B5EF4-FFF2-40B4-BE49-F238E27FC236}">
                <a16:creationId xmlns:a16="http://schemas.microsoft.com/office/drawing/2014/main" id="{A2D6F104-1943-4A36-B6E8-CE49F28FC8C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0175331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7217D4-0CF7-4EA3-9BCD-8E2AD9B1C944}"/>
              </a:ext>
            </a:extLst>
          </p:cNvPr>
          <p:cNvSpPr>
            <a:spLocks noGrp="1"/>
          </p:cNvSpPr>
          <p:nvPr>
            <p:ph type="title"/>
          </p:nvPr>
        </p:nvSpPr>
        <p:spPr/>
        <p:txBody>
          <a:bodyPr/>
          <a:lstStyle/>
          <a:p>
            <a:r>
              <a:rPr lang="en-US" dirty="0"/>
              <a:t>Evolutionary Algorithms</a:t>
            </a:r>
          </a:p>
        </p:txBody>
      </p:sp>
      <p:sp>
        <p:nvSpPr>
          <p:cNvPr id="3" name="Zástupný symbol pro obsah 2">
            <a:extLst>
              <a:ext uri="{FF2B5EF4-FFF2-40B4-BE49-F238E27FC236}">
                <a16:creationId xmlns:a16="http://schemas.microsoft.com/office/drawing/2014/main" id="{0D3E3E26-CC35-4286-B084-C78C39CAEDF0}"/>
              </a:ext>
            </a:extLst>
          </p:cNvPr>
          <p:cNvSpPr>
            <a:spLocks noGrp="1"/>
          </p:cNvSpPr>
          <p:nvPr>
            <p:ph idx="1"/>
          </p:nvPr>
        </p:nvSpPr>
        <p:spPr/>
        <p:txBody>
          <a:bodyPr/>
          <a:lstStyle/>
          <a:p>
            <a:pPr>
              <a:buFont typeface="Wingdings" panose="05000000000000000000" pitchFamily="2" charset="2"/>
              <a:buChar char="q"/>
            </a:pPr>
            <a:r>
              <a:rPr lang="en-US" dirty="0"/>
              <a:t>metaheuristics and black box optimization techniques</a:t>
            </a:r>
          </a:p>
          <a:p>
            <a:pPr>
              <a:buFont typeface="Wingdings" panose="05000000000000000000" pitchFamily="2" charset="2"/>
              <a:buChar char="q"/>
            </a:pPr>
            <a:r>
              <a:rPr lang="en-US" dirty="0"/>
              <a:t>explore a space of parameters to find solutions that score well according to a fitness function</a:t>
            </a:r>
          </a:p>
          <a:p>
            <a:pPr>
              <a:buFont typeface="Wingdings" panose="05000000000000000000" pitchFamily="2" charset="2"/>
              <a:buChar char="q"/>
            </a:pPr>
            <a:r>
              <a:rPr lang="en-US" dirty="0"/>
              <a:t>maintain a population, and use evolution-inspired approaches like mutation and cross-over to change individuals in the population</a:t>
            </a:r>
          </a:p>
          <a:p>
            <a:pPr>
              <a:buFont typeface="Wingdings" panose="05000000000000000000" pitchFamily="2" charset="2"/>
              <a:buChar char="q"/>
            </a:pPr>
            <a:r>
              <a:rPr lang="en-US" dirty="0"/>
              <a:t>due to their random nature, evolutionary algorithms are never guaranteed to find an optimal solution for any problem</a:t>
            </a:r>
          </a:p>
        </p:txBody>
      </p:sp>
      <p:sp>
        <p:nvSpPr>
          <p:cNvPr id="6" name="Zástupný symbol pro zápatí 5">
            <a:extLst>
              <a:ext uri="{FF2B5EF4-FFF2-40B4-BE49-F238E27FC236}">
                <a16:creationId xmlns:a16="http://schemas.microsoft.com/office/drawing/2014/main" id="{5CDD2A95-DAAB-4E68-92DB-88425EE8E046}"/>
              </a:ext>
            </a:extLst>
          </p:cNvPr>
          <p:cNvSpPr>
            <a:spLocks noGrp="1"/>
          </p:cNvSpPr>
          <p:nvPr>
            <p:ph type="ftr" sz="quarter" idx="10"/>
          </p:nvPr>
        </p:nvSpPr>
        <p:spPr>
          <a:xfrm>
            <a:off x="251520" y="6260306"/>
            <a:ext cx="8352729" cy="242887"/>
          </a:xfrm>
        </p:spPr>
        <p:txBody>
          <a:bodyPr/>
          <a:lstStyle/>
          <a:p>
            <a:pPr algn="r">
              <a:defRPr/>
            </a:pPr>
            <a:r>
              <a:rPr lang="en-US" dirty="0">
                <a:hlinkClick r:id="rId2"/>
              </a:rPr>
              <a:t>AI Techniques</a:t>
            </a:r>
            <a:r>
              <a:rPr lang="en-US" dirty="0"/>
              <a:t>, </a:t>
            </a:r>
            <a:r>
              <a:rPr lang="en-US" dirty="0">
                <a:hlinkClick r:id="rId3"/>
              </a:rPr>
              <a:t>When are Evolutionary Algorithms Useful?</a:t>
            </a:r>
            <a:endParaRPr lang="en-US" dirty="0"/>
          </a:p>
        </p:txBody>
      </p:sp>
    </p:spTree>
    <p:extLst>
      <p:ext uri="{BB962C8B-B14F-4D97-AF65-F5344CB8AC3E}">
        <p14:creationId xmlns:p14="http://schemas.microsoft.com/office/powerpoint/2010/main" val="50332555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1176D13C-E2D4-456B-88F5-AA057A5FA035}"/>
              </a:ext>
            </a:extLst>
          </p:cNvPr>
          <p:cNvSpPr>
            <a:spLocks noGrp="1"/>
          </p:cNvSpPr>
          <p:nvPr>
            <p:ph type="title"/>
          </p:nvPr>
        </p:nvSpPr>
        <p:spPr/>
        <p:txBody>
          <a:bodyPr/>
          <a:lstStyle/>
          <a:p>
            <a:r>
              <a:rPr lang="en-US" dirty="0" err="1"/>
              <a:t>Neuroevolution</a:t>
            </a:r>
            <a:endParaRPr lang="en-US" dirty="0"/>
          </a:p>
        </p:txBody>
      </p:sp>
      <p:sp>
        <p:nvSpPr>
          <p:cNvPr id="5" name="Zástupný symbol pro obsah 4">
            <a:extLst>
              <a:ext uri="{FF2B5EF4-FFF2-40B4-BE49-F238E27FC236}">
                <a16:creationId xmlns:a16="http://schemas.microsoft.com/office/drawing/2014/main" id="{9961AE2F-C57F-4065-9D2F-740C25735470}"/>
              </a:ext>
            </a:extLst>
          </p:cNvPr>
          <p:cNvSpPr>
            <a:spLocks noGrp="1"/>
          </p:cNvSpPr>
          <p:nvPr>
            <p:ph idx="1"/>
          </p:nvPr>
        </p:nvSpPr>
        <p:spPr/>
        <p:txBody>
          <a:bodyPr/>
          <a:lstStyle/>
          <a:p>
            <a:r>
              <a:rPr lang="en-US" dirty="0"/>
              <a:t>technique that applies evolutionary algorithms to construct artificial neural networks, taking inspiration from the evolution of biological nervous systems in nature</a:t>
            </a:r>
          </a:p>
          <a:p>
            <a:pPr lvl="1"/>
            <a:r>
              <a:rPr lang="en-US" dirty="0"/>
              <a:t>uses evolutionary algorithms to generate artificial neural networks parameters, topology, and rules</a:t>
            </a:r>
          </a:p>
          <a:p>
            <a:r>
              <a:rPr lang="en-US" dirty="0"/>
              <a:t>is highly general; it allows learning without explicit targets, with only sparse feedback, and with arbitrary neural models and network structures</a:t>
            </a:r>
          </a:p>
          <a:p>
            <a:pPr lvl="1"/>
            <a:r>
              <a:rPr lang="en-US" dirty="0"/>
              <a:t>can be applied more widely than supervised learning algorithms, which require a syllabus of correct input-output pairs</a:t>
            </a:r>
          </a:p>
          <a:p>
            <a:pPr lvl="1"/>
            <a:r>
              <a:rPr lang="en-US" dirty="0"/>
              <a:t>requires only a measure of a network's performance at a task</a:t>
            </a:r>
          </a:p>
          <a:p>
            <a:r>
              <a:rPr lang="en-US" dirty="0"/>
              <a:t>works great on RL problems,</a:t>
            </a:r>
          </a:p>
          <a:p>
            <a:r>
              <a:rPr lang="en-US" dirty="0"/>
              <a:t>used for robotic tasks</a:t>
            </a:r>
          </a:p>
          <a:p>
            <a:pPr lvl="1"/>
            <a:endParaRPr lang="en-US" dirty="0"/>
          </a:p>
        </p:txBody>
      </p:sp>
      <p:sp>
        <p:nvSpPr>
          <p:cNvPr id="3" name="Zástupný symbol pro zápatí 2">
            <a:extLst>
              <a:ext uri="{FF2B5EF4-FFF2-40B4-BE49-F238E27FC236}">
                <a16:creationId xmlns:a16="http://schemas.microsoft.com/office/drawing/2014/main" id="{E4E39495-03A7-4E04-9E53-CC5800FAA323}"/>
              </a:ext>
            </a:extLst>
          </p:cNvPr>
          <p:cNvSpPr>
            <a:spLocks noGrp="1"/>
          </p:cNvSpPr>
          <p:nvPr>
            <p:ph type="ftr" sz="quarter" idx="10"/>
          </p:nvPr>
        </p:nvSpPr>
        <p:spPr>
          <a:xfrm>
            <a:off x="251520" y="6260306"/>
            <a:ext cx="8424167" cy="242887"/>
          </a:xfrm>
        </p:spPr>
        <p:txBody>
          <a:bodyPr/>
          <a:lstStyle/>
          <a:p>
            <a:pPr algn="r">
              <a:defRPr/>
            </a:pPr>
            <a:r>
              <a:rPr lang="en-US" dirty="0" err="1">
                <a:hlinkClick r:id="rId2" action="ppaction://hlinkfile"/>
              </a:rPr>
              <a:t>Neuroevolution</a:t>
            </a:r>
            <a:r>
              <a:rPr lang="en-US" dirty="0"/>
              <a:t>, </a:t>
            </a:r>
            <a:r>
              <a:rPr lang="en-US" dirty="0">
                <a:hlinkClick r:id="rId3"/>
              </a:rPr>
              <a:t>Reinforcement Learning or Evolutionary Strategies? Nature has a solution: Both.</a:t>
            </a:r>
            <a:endParaRPr lang="en-US" dirty="0"/>
          </a:p>
        </p:txBody>
      </p:sp>
    </p:spTree>
    <p:extLst>
      <p:ext uri="{BB962C8B-B14F-4D97-AF65-F5344CB8AC3E}">
        <p14:creationId xmlns:p14="http://schemas.microsoft.com/office/powerpoint/2010/main" val="143914542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975020-1955-44BB-961C-A8F0C36A4175}"/>
              </a:ext>
            </a:extLst>
          </p:cNvPr>
          <p:cNvSpPr>
            <a:spLocks noGrp="1"/>
          </p:cNvSpPr>
          <p:nvPr>
            <p:ph type="title"/>
          </p:nvPr>
        </p:nvSpPr>
        <p:spPr/>
        <p:txBody>
          <a:bodyPr/>
          <a:lstStyle/>
          <a:p>
            <a:r>
              <a:rPr lang="en-US" dirty="0" err="1">
                <a:effectLst/>
              </a:rPr>
              <a:t>MarI</a:t>
            </a:r>
            <a:r>
              <a:rPr lang="en-US" dirty="0">
                <a:effectLst/>
              </a:rPr>
              <a:t>/O</a:t>
            </a:r>
            <a:endParaRPr lang="en-US" dirty="0"/>
          </a:p>
        </p:txBody>
      </p:sp>
      <p:pic>
        <p:nvPicPr>
          <p:cNvPr id="4" name="qv6UVOQ0F44">
            <a:hlinkClick r:id="" action="ppaction://media"/>
            <a:extLst>
              <a:ext uri="{FF2B5EF4-FFF2-40B4-BE49-F238E27FC236}">
                <a16:creationId xmlns:a16="http://schemas.microsoft.com/office/drawing/2014/main" id="{4144D709-6FF1-4B8D-88A5-D4B87C3B8CAE}"/>
              </a:ext>
            </a:extLst>
          </p:cNvPr>
          <p:cNvPicPr>
            <a:picLocks noGrp="1" noRot="1" noChangeAspect="1"/>
          </p:cNvPicPr>
          <p:nvPr>
            <p:ph idx="1"/>
            <a:videoFile r:link="rId1"/>
          </p:nvPr>
        </p:nvPicPr>
        <p:blipFill>
          <a:blip r:embed="rId3"/>
          <a:stretch>
            <a:fillRect/>
          </a:stretch>
        </p:blipFill>
        <p:spPr>
          <a:xfrm>
            <a:off x="2971800" y="2646363"/>
            <a:ext cx="3048000" cy="2286000"/>
          </a:xfrm>
          <a:prstGeom prst="rect">
            <a:avLst/>
          </a:prstGeom>
        </p:spPr>
      </p:pic>
    </p:spTree>
    <p:extLst>
      <p:ext uri="{BB962C8B-B14F-4D97-AF65-F5344CB8AC3E}">
        <p14:creationId xmlns:p14="http://schemas.microsoft.com/office/powerpoint/2010/main" val="5804078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4B1D7C-B376-48B2-BAF0-C4AA24E214AE}"/>
              </a:ext>
            </a:extLst>
          </p:cNvPr>
          <p:cNvSpPr>
            <a:spLocks noGrp="1"/>
          </p:cNvSpPr>
          <p:nvPr>
            <p:ph type="title"/>
          </p:nvPr>
        </p:nvSpPr>
        <p:spPr/>
        <p:txBody>
          <a:bodyPr/>
          <a:lstStyle/>
          <a:p>
            <a:r>
              <a:rPr lang="en-US" dirty="0">
                <a:effectLst/>
              </a:rPr>
              <a:t>Galactic Arms Race</a:t>
            </a:r>
            <a:endParaRPr lang="en-US" dirty="0"/>
          </a:p>
        </p:txBody>
      </p:sp>
      <p:pic>
        <p:nvPicPr>
          <p:cNvPr id="6" name="QiBOk6ar1mg">
            <a:hlinkClick r:id="" action="ppaction://media"/>
            <a:extLst>
              <a:ext uri="{FF2B5EF4-FFF2-40B4-BE49-F238E27FC236}">
                <a16:creationId xmlns:a16="http://schemas.microsoft.com/office/drawing/2014/main" id="{27013EC0-E3E9-4B20-AB36-8431453F72D7}"/>
              </a:ext>
            </a:extLst>
          </p:cNvPr>
          <p:cNvPicPr>
            <a:picLocks noGrp="1" noRot="1" noChangeAspect="1"/>
          </p:cNvPicPr>
          <p:nvPr>
            <p:ph idx="1"/>
            <a:videoFile r:link="rId1"/>
          </p:nvPr>
        </p:nvPicPr>
        <p:blipFill>
          <a:blip r:embed="rId3"/>
          <a:stretch>
            <a:fillRect/>
          </a:stretch>
        </p:blipFill>
        <p:spPr>
          <a:xfrm>
            <a:off x="2971800" y="2646363"/>
            <a:ext cx="3048000" cy="2286000"/>
          </a:xfrm>
          <a:prstGeom prst="rect">
            <a:avLst/>
          </a:prstGeom>
        </p:spPr>
      </p:pic>
    </p:spTree>
    <p:extLst>
      <p:ext uri="{BB962C8B-B14F-4D97-AF65-F5344CB8AC3E}">
        <p14:creationId xmlns:p14="http://schemas.microsoft.com/office/powerpoint/2010/main" val="74573931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99D032-3596-40C6-BF9B-4F03CC4E1DAE}"/>
              </a:ext>
            </a:extLst>
          </p:cNvPr>
          <p:cNvSpPr>
            <a:spLocks noGrp="1"/>
          </p:cNvSpPr>
          <p:nvPr>
            <p:ph type="title"/>
          </p:nvPr>
        </p:nvSpPr>
        <p:spPr/>
        <p:txBody>
          <a:bodyPr/>
          <a:lstStyle/>
          <a:p>
            <a:r>
              <a:rPr lang="en-US" dirty="0">
                <a:effectLst/>
              </a:rPr>
              <a:t>Google’s Deep Dream</a:t>
            </a:r>
            <a:endParaRPr lang="en-US" dirty="0"/>
          </a:p>
        </p:txBody>
      </p:sp>
      <p:sp>
        <p:nvSpPr>
          <p:cNvPr id="9" name="Zástupný symbol pro obsah 8">
            <a:extLst>
              <a:ext uri="{FF2B5EF4-FFF2-40B4-BE49-F238E27FC236}">
                <a16:creationId xmlns:a16="http://schemas.microsoft.com/office/drawing/2014/main" id="{9EE349F7-42EE-418E-9CE3-6F2F5587B4B9}"/>
              </a:ext>
            </a:extLst>
          </p:cNvPr>
          <p:cNvSpPr>
            <a:spLocks noGrp="1"/>
          </p:cNvSpPr>
          <p:nvPr>
            <p:ph idx="1"/>
          </p:nvPr>
        </p:nvSpPr>
        <p:spPr/>
        <p:txBody>
          <a:bodyPr/>
          <a:lstStyle/>
          <a:p>
            <a:r>
              <a:rPr lang="en-US" dirty="0"/>
              <a:t>each layer of ANN progressively extracts higher and higher-level features of the image, until the final layer essentially makes a decision on what the image shows. </a:t>
            </a:r>
          </a:p>
          <a:p>
            <a:pPr lvl="1"/>
            <a:r>
              <a:rPr lang="en-US" dirty="0"/>
              <a:t>For example, the first layer maybe looks for edges or corners. Intermediate layers interpret the basic features to look for overall shapes or components, like a door or a leaf. The final few layers assemble those into complete interpretations—these neurons activate in response to very complex things such as entire buildings or trees.</a:t>
            </a:r>
          </a:p>
          <a:p>
            <a:pPr indent="-285750"/>
            <a:r>
              <a:rPr lang="en-US" dirty="0"/>
              <a:t>one way to visualize what goes on is to turn the network upside down and ask it to enhance an input image in such a way as to elicit a particular interpretation. </a:t>
            </a:r>
          </a:p>
          <a:p>
            <a:pPr lvl="1"/>
            <a:r>
              <a:rPr lang="en-US" dirty="0"/>
              <a:t>Say you want to know what sort of image would result in “Banana.” Start with an image full of random noise, then gradually tweak the image towards what the neural net considers a banana</a:t>
            </a:r>
          </a:p>
          <a:p>
            <a:r>
              <a:rPr lang="en-US" dirty="0"/>
              <a:t>neural networks that were trained to discriminate between different kinds of images have quite a bit of the information needed to </a:t>
            </a:r>
            <a:r>
              <a:rPr lang="en-US" b="1" dirty="0"/>
              <a:t>generate</a:t>
            </a:r>
            <a:r>
              <a:rPr lang="en-US" dirty="0"/>
              <a:t> images too</a:t>
            </a:r>
          </a:p>
        </p:txBody>
      </p:sp>
      <p:sp>
        <p:nvSpPr>
          <p:cNvPr id="11" name="Zástupný symbol pro zápatí 10">
            <a:extLst>
              <a:ext uri="{FF2B5EF4-FFF2-40B4-BE49-F238E27FC236}">
                <a16:creationId xmlns:a16="http://schemas.microsoft.com/office/drawing/2014/main" id="{B8A51617-B892-4476-BFF8-2447D89CC573}"/>
              </a:ext>
            </a:extLst>
          </p:cNvPr>
          <p:cNvSpPr>
            <a:spLocks noGrp="1"/>
          </p:cNvSpPr>
          <p:nvPr>
            <p:ph type="ftr" sz="quarter" idx="10"/>
          </p:nvPr>
        </p:nvSpPr>
        <p:spPr>
          <a:xfrm>
            <a:off x="251521" y="6260306"/>
            <a:ext cx="8784976" cy="242887"/>
          </a:xfrm>
        </p:spPr>
        <p:txBody>
          <a:bodyPr/>
          <a:lstStyle/>
          <a:p>
            <a:pPr algn="r"/>
            <a:r>
              <a:rPr lang="en-US">
                <a:hlinkClick r:id="rId2"/>
              </a:rPr>
              <a:t>Research Blog: Inceptionism: Going Deeper into Neural Networks</a:t>
            </a:r>
            <a:endParaRPr lang="en-US" dirty="0"/>
          </a:p>
        </p:txBody>
      </p:sp>
    </p:spTree>
    <p:extLst>
      <p:ext uri="{BB962C8B-B14F-4D97-AF65-F5344CB8AC3E}">
        <p14:creationId xmlns:p14="http://schemas.microsoft.com/office/powerpoint/2010/main" val="164825170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99D032-3596-40C6-BF9B-4F03CC4E1DAE}"/>
              </a:ext>
            </a:extLst>
          </p:cNvPr>
          <p:cNvSpPr>
            <a:spLocks noGrp="1"/>
          </p:cNvSpPr>
          <p:nvPr>
            <p:ph type="title"/>
          </p:nvPr>
        </p:nvSpPr>
        <p:spPr/>
        <p:txBody>
          <a:bodyPr/>
          <a:lstStyle/>
          <a:p>
            <a:r>
              <a:rPr lang="en-US" dirty="0">
                <a:effectLst/>
              </a:rPr>
              <a:t>Google’s Deep Dream</a:t>
            </a:r>
            <a:endParaRPr lang="en-US" dirty="0"/>
          </a:p>
        </p:txBody>
      </p:sp>
      <p:pic>
        <p:nvPicPr>
          <p:cNvPr id="6" name="Zástupný symbol pro obsah 5">
            <a:extLst>
              <a:ext uri="{FF2B5EF4-FFF2-40B4-BE49-F238E27FC236}">
                <a16:creationId xmlns:a16="http://schemas.microsoft.com/office/drawing/2014/main" id="{B57ACA93-3E8E-462A-9E65-0E3C4EB5D8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006" y="1246187"/>
            <a:ext cx="6096000" cy="5086350"/>
          </a:xfrm>
        </p:spPr>
      </p:pic>
    </p:spTree>
    <p:extLst>
      <p:ext uri="{BB962C8B-B14F-4D97-AF65-F5344CB8AC3E}">
        <p14:creationId xmlns:p14="http://schemas.microsoft.com/office/powerpoint/2010/main" val="373992537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5DDD858-3E11-4F9C-9592-3E40F97305B8}"/>
              </a:ext>
            </a:extLst>
          </p:cNvPr>
          <p:cNvSpPr>
            <a:spLocks noGrp="1"/>
          </p:cNvSpPr>
          <p:nvPr>
            <p:ph type="title"/>
          </p:nvPr>
        </p:nvSpPr>
        <p:spPr/>
        <p:txBody>
          <a:bodyPr/>
          <a:lstStyle/>
          <a:p>
            <a:r>
              <a:rPr lang="en-US" dirty="0"/>
              <a:t>Students’ videos</a:t>
            </a:r>
          </a:p>
        </p:txBody>
      </p:sp>
      <p:sp>
        <p:nvSpPr>
          <p:cNvPr id="5" name="Zástupný symbol pro text 4">
            <a:extLst>
              <a:ext uri="{FF2B5EF4-FFF2-40B4-BE49-F238E27FC236}">
                <a16:creationId xmlns:a16="http://schemas.microsoft.com/office/drawing/2014/main" id="{84DFAFCD-41F0-4E65-85A3-C10914D16A2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6288404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ECF6B6-10C9-4E92-935B-AEA38310C9BB}"/>
              </a:ext>
            </a:extLst>
          </p:cNvPr>
          <p:cNvSpPr>
            <a:spLocks noGrp="1"/>
          </p:cNvSpPr>
          <p:nvPr>
            <p:ph type="title"/>
          </p:nvPr>
        </p:nvSpPr>
        <p:spPr/>
        <p:txBody>
          <a:bodyPr/>
          <a:lstStyle/>
          <a:p>
            <a:r>
              <a:rPr lang="en-US" dirty="0"/>
              <a:t>When are Evolutionary Algorithms Useful?</a:t>
            </a:r>
          </a:p>
        </p:txBody>
      </p:sp>
      <p:sp>
        <p:nvSpPr>
          <p:cNvPr id="3" name="Zástupný symbol pro obsah 2">
            <a:extLst>
              <a:ext uri="{FF2B5EF4-FFF2-40B4-BE49-F238E27FC236}">
                <a16:creationId xmlns:a16="http://schemas.microsoft.com/office/drawing/2014/main" id="{BE30108C-A034-4168-9240-C9B6D3DC32E0}"/>
              </a:ext>
            </a:extLst>
          </p:cNvPr>
          <p:cNvSpPr>
            <a:spLocks noGrp="1"/>
          </p:cNvSpPr>
          <p:nvPr>
            <p:ph idx="1"/>
          </p:nvPr>
        </p:nvSpPr>
        <p:spPr/>
        <p:txBody>
          <a:bodyPr/>
          <a:lstStyle/>
          <a:p>
            <a:pPr>
              <a:buFont typeface="Wingdings" panose="05000000000000000000" pitchFamily="2" charset="2"/>
              <a:buChar char="q"/>
            </a:pPr>
            <a:r>
              <a:rPr lang="en-US" dirty="0"/>
              <a:t>EAs typically provide good approximate solutions to problems that cannot be solved easily using other techniques</a:t>
            </a:r>
          </a:p>
          <a:p>
            <a:pPr lvl="1">
              <a:buFont typeface="Wingdings" panose="05000000000000000000" pitchFamily="2" charset="2"/>
              <a:buChar char="q"/>
            </a:pPr>
            <a:r>
              <a:rPr lang="en-US" dirty="0"/>
              <a:t>many optimization problems fall into this category</a:t>
            </a:r>
          </a:p>
          <a:p>
            <a:pPr lvl="1">
              <a:buFont typeface="Wingdings" panose="05000000000000000000" pitchFamily="2" charset="2"/>
              <a:buChar char="q"/>
            </a:pPr>
            <a:r>
              <a:rPr lang="en-US" dirty="0"/>
              <a:t>it may be too computationally-intensive to find an exact solution but sometimes a near-optimal solution is sufficient</a:t>
            </a:r>
          </a:p>
          <a:p>
            <a:pPr>
              <a:buFont typeface="Wingdings" panose="05000000000000000000" pitchFamily="2" charset="2"/>
              <a:buChar char="q"/>
            </a:pPr>
            <a:r>
              <a:rPr lang="en-US" dirty="0"/>
              <a:t>EAs can be used to tackle problems that humans don't really know how to solve</a:t>
            </a:r>
          </a:p>
          <a:p>
            <a:pPr lvl="1">
              <a:buFont typeface="Wingdings" panose="05000000000000000000" pitchFamily="2" charset="2"/>
              <a:buChar char="q"/>
            </a:pPr>
            <a:r>
              <a:rPr lang="en-US" b="1" dirty="0"/>
              <a:t>it is merely necessary that we can recognize a good solution if it were presented to us</a:t>
            </a:r>
            <a:r>
              <a:rPr lang="en-US" dirty="0"/>
              <a:t>, even if we don't know how to create a good solution</a:t>
            </a:r>
          </a:p>
          <a:p>
            <a:pPr lvl="1">
              <a:buFont typeface="Wingdings" panose="05000000000000000000" pitchFamily="2" charset="2"/>
              <a:buChar char="q"/>
            </a:pPr>
            <a:r>
              <a:rPr lang="en-US" b="1" dirty="0"/>
              <a:t>they are free of any human biases</a:t>
            </a:r>
            <a:r>
              <a:rPr lang="en-US" dirty="0"/>
              <a:t>, can generate surprising solutions that are comparable to, or better than, the best human-generated efforts</a:t>
            </a:r>
          </a:p>
          <a:p>
            <a:pPr>
              <a:buFont typeface="Wingdings" panose="05000000000000000000" pitchFamily="2" charset="2"/>
              <a:buChar char="q"/>
            </a:pPr>
            <a:r>
              <a:rPr lang="en-US" dirty="0"/>
              <a:t>EAs play nicely with other techniques</a:t>
            </a:r>
          </a:p>
        </p:txBody>
      </p:sp>
      <p:sp>
        <p:nvSpPr>
          <p:cNvPr id="6" name="Zástupný symbol pro zápatí 5">
            <a:extLst>
              <a:ext uri="{FF2B5EF4-FFF2-40B4-BE49-F238E27FC236}">
                <a16:creationId xmlns:a16="http://schemas.microsoft.com/office/drawing/2014/main" id="{4A523F72-F6F4-469C-8BD3-A13253546D16}"/>
              </a:ext>
            </a:extLst>
          </p:cNvPr>
          <p:cNvSpPr>
            <a:spLocks noGrp="1"/>
          </p:cNvSpPr>
          <p:nvPr>
            <p:ph type="ftr" sz="quarter" idx="10"/>
          </p:nvPr>
        </p:nvSpPr>
        <p:spPr>
          <a:xfrm>
            <a:off x="251520" y="6260306"/>
            <a:ext cx="8424167" cy="242887"/>
          </a:xfrm>
        </p:spPr>
        <p:txBody>
          <a:bodyPr/>
          <a:lstStyle/>
          <a:p>
            <a:pPr algn="r">
              <a:defRPr/>
            </a:pPr>
            <a:r>
              <a:rPr lang="en-US" dirty="0">
                <a:hlinkClick r:id="rId2"/>
              </a:rPr>
              <a:t>When are Evolutionary Algorithms Useful?</a:t>
            </a:r>
            <a:endParaRPr lang="en-US" dirty="0"/>
          </a:p>
        </p:txBody>
      </p:sp>
    </p:spTree>
    <p:extLst>
      <p:ext uri="{BB962C8B-B14F-4D97-AF65-F5344CB8AC3E}">
        <p14:creationId xmlns:p14="http://schemas.microsoft.com/office/powerpoint/2010/main" val="302753052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A5473472-13B2-4379-92BB-CBFCE7AFE903}"/>
              </a:ext>
            </a:extLst>
          </p:cNvPr>
          <p:cNvSpPr>
            <a:spLocks noGrp="1"/>
          </p:cNvSpPr>
          <p:nvPr>
            <p:ph type="title"/>
          </p:nvPr>
        </p:nvSpPr>
        <p:spPr/>
        <p:txBody>
          <a:bodyPr/>
          <a:lstStyle/>
          <a:p>
            <a:r>
              <a:rPr lang="en-US" dirty="0"/>
              <a:t>Examples of problems solved by EA</a:t>
            </a:r>
          </a:p>
        </p:txBody>
      </p:sp>
      <p:sp>
        <p:nvSpPr>
          <p:cNvPr id="2" name="Zástupný symbol pro text 1">
            <a:extLst>
              <a:ext uri="{FF2B5EF4-FFF2-40B4-BE49-F238E27FC236}">
                <a16:creationId xmlns:a16="http://schemas.microsoft.com/office/drawing/2014/main" id="{0575C5CF-9E30-463D-9184-F62A8E8402A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113932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2">
            <a:extLst>
              <a:ext uri="{FF2B5EF4-FFF2-40B4-BE49-F238E27FC236}">
                <a16:creationId xmlns:a16="http://schemas.microsoft.com/office/drawing/2014/main" id="{0C5C5E9C-1BF0-419F-97BE-7E040F001A32}"/>
              </a:ext>
            </a:extLst>
          </p:cNvPr>
          <p:cNvSpPr>
            <a:spLocks noGrp="1" noChangeArrowheads="1"/>
          </p:cNvSpPr>
          <p:nvPr>
            <p:ph type="title"/>
          </p:nvPr>
        </p:nvSpPr>
        <p:spPr/>
        <p:txBody>
          <a:bodyPr/>
          <a:lstStyle/>
          <a:p>
            <a:pPr eaLnBrk="1" hangingPunct="1">
              <a:defRPr/>
            </a:pPr>
            <a:r>
              <a:rPr lang="en-US" sz="3200"/>
              <a:t>HUMIES</a:t>
            </a:r>
          </a:p>
        </p:txBody>
      </p:sp>
      <p:sp>
        <p:nvSpPr>
          <p:cNvPr id="30723" name="Rectangle 3">
            <a:extLst>
              <a:ext uri="{FF2B5EF4-FFF2-40B4-BE49-F238E27FC236}">
                <a16:creationId xmlns:a16="http://schemas.microsoft.com/office/drawing/2014/main" id="{86565B8C-AFF4-48AB-8205-09F18BAE26DD}"/>
              </a:ext>
            </a:extLst>
          </p:cNvPr>
          <p:cNvSpPr>
            <a:spLocks noGrp="1" noChangeArrowheads="1"/>
          </p:cNvSpPr>
          <p:nvPr>
            <p:ph type="body" idx="1"/>
          </p:nvPr>
        </p:nvSpPr>
        <p:spPr>
          <a:xfrm>
            <a:off x="385763" y="1196975"/>
            <a:ext cx="5915025" cy="1439863"/>
          </a:xfrm>
        </p:spPr>
        <p:txBody>
          <a:bodyPr/>
          <a:lstStyle/>
          <a:p>
            <a:pPr eaLnBrk="1" hangingPunct="1">
              <a:tabLst>
                <a:tab pos="3309938" algn="l"/>
              </a:tabLst>
            </a:pPr>
            <a:r>
              <a:rPr lang="en-US" altLang="en-US"/>
              <a:t>Annual “</a:t>
            </a:r>
            <a:r>
              <a:rPr lang="en-US" altLang="en-US" b="1">
                <a:solidFill>
                  <a:srgbClr val="FF9429"/>
                </a:solidFill>
              </a:rPr>
              <a:t>HUMIES</a:t>
            </a:r>
            <a:r>
              <a:rPr lang="en-US" altLang="en-US"/>
              <a:t>” awards for human-competitive results produced by genetic and evolutionary computation held at the Genetic and Evolutionary Computation Conference (</a:t>
            </a:r>
            <a:r>
              <a:rPr lang="en-US" altLang="en-US" b="1"/>
              <a:t>GECCO</a:t>
            </a:r>
            <a:r>
              <a:rPr lang="en-US" altLang="en-US"/>
              <a:t>)</a:t>
            </a:r>
          </a:p>
        </p:txBody>
      </p:sp>
      <p:pic>
        <p:nvPicPr>
          <p:cNvPr id="30724" name="Picture 4" descr="humies">
            <a:extLst>
              <a:ext uri="{FF2B5EF4-FFF2-40B4-BE49-F238E27FC236}">
                <a16:creationId xmlns:a16="http://schemas.microsoft.com/office/drawing/2014/main" id="{E263009F-AE5E-4A49-9F1C-DD8C654CE0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1125538"/>
            <a:ext cx="1943100"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5">
            <a:extLst>
              <a:ext uri="{FF2B5EF4-FFF2-40B4-BE49-F238E27FC236}">
                <a16:creationId xmlns:a16="http://schemas.microsoft.com/office/drawing/2014/main" id="{36D855CD-71AA-4C60-945A-5E5E035067CA}"/>
              </a:ext>
            </a:extLst>
          </p:cNvPr>
          <p:cNvSpPr>
            <a:spLocks noChangeArrowheads="1"/>
          </p:cNvSpPr>
          <p:nvPr/>
        </p:nvSpPr>
        <p:spPr bwMode="auto">
          <a:xfrm>
            <a:off x="385763" y="2492375"/>
            <a:ext cx="821848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3309938" algn="l"/>
              </a:tabLst>
              <a:defRPr>
                <a:solidFill>
                  <a:schemeClr val="tx1"/>
                </a:solidFill>
                <a:latin typeface="Arial" panose="020B0604020202020204" pitchFamily="34" charset="0"/>
              </a:defRPr>
            </a:lvl1pPr>
            <a:lvl2pPr marL="742950" indent="-285750">
              <a:tabLst>
                <a:tab pos="3309938" algn="l"/>
              </a:tabLst>
              <a:defRPr>
                <a:solidFill>
                  <a:schemeClr val="tx1"/>
                </a:solidFill>
                <a:latin typeface="Arial" panose="020B0604020202020204" pitchFamily="34" charset="0"/>
              </a:defRPr>
            </a:lvl2pPr>
            <a:lvl3pPr marL="1143000" indent="-228600">
              <a:tabLst>
                <a:tab pos="3309938" algn="l"/>
              </a:tabLst>
              <a:defRPr>
                <a:solidFill>
                  <a:schemeClr val="tx1"/>
                </a:solidFill>
                <a:latin typeface="Arial" panose="020B0604020202020204" pitchFamily="34" charset="0"/>
              </a:defRPr>
            </a:lvl3pPr>
            <a:lvl4pPr marL="1600200" indent="-228600">
              <a:tabLst>
                <a:tab pos="3309938" algn="l"/>
              </a:tabLst>
              <a:defRPr>
                <a:solidFill>
                  <a:schemeClr val="tx1"/>
                </a:solidFill>
                <a:latin typeface="Arial" panose="020B0604020202020204" pitchFamily="34" charset="0"/>
              </a:defRPr>
            </a:lvl4pPr>
            <a:lvl5pPr marL="2057400" indent="-228600">
              <a:tabLst>
                <a:tab pos="330993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30993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30993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30993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309938" algn="l"/>
              </a:tabLst>
              <a:defRPr>
                <a:solidFill>
                  <a:schemeClr val="tx1"/>
                </a:solidFill>
                <a:latin typeface="Arial" panose="020B0604020202020204" pitchFamily="34" charset="0"/>
              </a:defRPr>
            </a:lvl9pPr>
          </a:lstStyle>
          <a:p>
            <a:pPr eaLnBrk="1" hangingPunct="1">
              <a:spcBef>
                <a:spcPct val="50000"/>
              </a:spcBef>
              <a:buClr>
                <a:srgbClr val="FFAE5D"/>
              </a:buClr>
              <a:buSzPct val="75000"/>
              <a:buFont typeface="Wingdings" panose="05000000000000000000" pitchFamily="2" charset="2"/>
              <a:buChar char="n"/>
            </a:pPr>
            <a:r>
              <a:rPr lang="en-US" altLang="en-US" sz="1600">
                <a:latin typeface="Palatino Linotype" panose="02040502050505030304" pitchFamily="18" charset="0"/>
              </a:rPr>
              <a:t>Entries present </a:t>
            </a:r>
            <a:r>
              <a:rPr lang="en-US" altLang="en-US" sz="1600" b="1">
                <a:solidFill>
                  <a:srgbClr val="FF9429"/>
                </a:solidFill>
                <a:latin typeface="Palatino Linotype" panose="02040502050505030304" pitchFamily="18" charset="0"/>
              </a:rPr>
              <a:t>human-competitive results</a:t>
            </a:r>
            <a:r>
              <a:rPr lang="en-US" altLang="en-US" sz="1600">
                <a:latin typeface="Palatino Linotype" panose="02040502050505030304" pitchFamily="18" charset="0"/>
              </a:rPr>
              <a:t> that have been </a:t>
            </a:r>
            <a:r>
              <a:rPr lang="en-US" altLang="en-US" sz="1600" b="1">
                <a:solidFill>
                  <a:srgbClr val="FF9429"/>
                </a:solidFill>
                <a:latin typeface="Palatino Linotype" panose="02040502050505030304" pitchFamily="18" charset="0"/>
              </a:rPr>
              <a:t>produced by any form of genetic and evolutionary computation</a:t>
            </a:r>
            <a:r>
              <a:rPr lang="en-US" altLang="en-US" sz="1600">
                <a:latin typeface="Palatino Linotype" panose="02040502050505030304" pitchFamily="18" charset="0"/>
              </a:rPr>
              <a:t> (including, but not limited to genetic algorithms, genetic programming, evolution strategies, evolutionary programming, learning classifier systems, grammatical evolution, gene expression programming, differential evolution, etc.) and that have been published in the open literature.</a:t>
            </a:r>
          </a:p>
          <a:p>
            <a:pPr eaLnBrk="1" hangingPunct="1">
              <a:spcBef>
                <a:spcPct val="50000"/>
              </a:spcBef>
              <a:buClr>
                <a:srgbClr val="FFAE5D"/>
              </a:buClr>
              <a:buSzPct val="75000"/>
              <a:buFont typeface="Wingdings" panose="05000000000000000000" pitchFamily="2" charset="2"/>
              <a:buChar char="n"/>
            </a:pPr>
            <a:r>
              <a:rPr lang="en-US" altLang="en-US" sz="1600">
                <a:latin typeface="Palatino Linotype" panose="02040502050505030304" pitchFamily="18" charset="0"/>
              </a:rPr>
              <a:t>Human-competitive results awarded in areas:</a:t>
            </a:r>
          </a:p>
          <a:p>
            <a:pPr eaLnBrk="1" hangingPunct="1">
              <a:buClr>
                <a:srgbClr val="FFAE5D"/>
              </a:buClr>
              <a:buSzPct val="75000"/>
              <a:buFont typeface="Wingdings" panose="05000000000000000000" pitchFamily="2" charset="2"/>
              <a:buNone/>
            </a:pPr>
            <a:r>
              <a:rPr lang="en-US" altLang="en-US" sz="1600">
                <a:latin typeface="Palatino Linotype" panose="02040502050505030304" pitchFamily="18" charset="0"/>
              </a:rPr>
              <a:t>	- Analog circuit design	- Game strategies</a:t>
            </a:r>
          </a:p>
          <a:p>
            <a:pPr eaLnBrk="1" hangingPunct="1">
              <a:buClr>
                <a:srgbClr val="FFAE5D"/>
              </a:buClr>
              <a:buSzPct val="75000"/>
              <a:buFont typeface="Wingdings" panose="05000000000000000000" pitchFamily="2" charset="2"/>
              <a:buNone/>
            </a:pPr>
            <a:r>
              <a:rPr lang="en-US" altLang="en-US" sz="1600">
                <a:latin typeface="Palatino Linotype" panose="02040502050505030304" pitchFamily="18" charset="0"/>
              </a:rPr>
              <a:t>	- Quantum circuit design 	- Image processing</a:t>
            </a:r>
          </a:p>
          <a:p>
            <a:pPr eaLnBrk="1" hangingPunct="1">
              <a:buClr>
                <a:srgbClr val="FFAE5D"/>
              </a:buClr>
              <a:buSzPct val="75000"/>
              <a:buFont typeface="Wingdings" panose="05000000000000000000" pitchFamily="2" charset="2"/>
              <a:buNone/>
            </a:pPr>
            <a:r>
              <a:rPr lang="en-US" altLang="en-US" sz="1600">
                <a:latin typeface="Palatino Linotype" panose="02040502050505030304" pitchFamily="18" charset="0"/>
              </a:rPr>
              <a:t>	- Physics 	- Antenna design</a:t>
            </a:r>
          </a:p>
          <a:p>
            <a:pPr eaLnBrk="1" hangingPunct="1">
              <a:buClr>
                <a:srgbClr val="FFAE5D"/>
              </a:buClr>
              <a:buSzPct val="75000"/>
              <a:buFont typeface="Wingdings" panose="05000000000000000000" pitchFamily="2" charset="2"/>
              <a:buNone/>
            </a:pPr>
            <a:r>
              <a:rPr lang="en-US" altLang="en-US" sz="1600">
                <a:latin typeface="Palatino Linotype" panose="02040502050505030304" pitchFamily="18" charset="0"/>
              </a:rPr>
              <a:t>	- Digital circuits/programs 	- Classical optimization</a:t>
            </a:r>
          </a:p>
          <a:p>
            <a:pPr eaLnBrk="1" hangingPunct="1">
              <a:buClr>
                <a:srgbClr val="FFAE5D"/>
              </a:buClr>
              <a:buSzPct val="75000"/>
              <a:buFont typeface="Wingdings" panose="05000000000000000000" pitchFamily="2" charset="2"/>
              <a:buNone/>
            </a:pPr>
            <a:r>
              <a:rPr lang="en-US" altLang="en-US" sz="1600">
                <a:latin typeface="Palatino Linotype" panose="02040502050505030304" pitchFamily="18" charset="0"/>
              </a:rPr>
              <a:t>	- Chemistry	- …</a:t>
            </a:r>
          </a:p>
        </p:txBody>
      </p:sp>
      <p:sp>
        <p:nvSpPr>
          <p:cNvPr id="6" name="Rectangle 3">
            <a:extLst>
              <a:ext uri="{FF2B5EF4-FFF2-40B4-BE49-F238E27FC236}">
                <a16:creationId xmlns:a16="http://schemas.microsoft.com/office/drawing/2014/main" id="{1C173DD7-F52A-4EA0-BE2C-C914F7783D6A}"/>
              </a:ext>
            </a:extLst>
          </p:cNvPr>
          <p:cNvSpPr txBox="1">
            <a:spLocks noChangeArrowheads="1"/>
          </p:cNvSpPr>
          <p:nvPr/>
        </p:nvSpPr>
        <p:spPr bwMode="auto">
          <a:xfrm>
            <a:off x="385763" y="5373688"/>
            <a:ext cx="8218487" cy="719137"/>
          </a:xfrm>
          <a:prstGeom prst="rect">
            <a:avLst/>
          </a:prstGeom>
          <a:noFill/>
          <a:ln w="9525">
            <a:noFill/>
            <a:miter lim="800000"/>
            <a:headEnd/>
            <a:tailEnd/>
          </a:ln>
        </p:spPr>
        <p:txBody>
          <a:bodyPr/>
          <a:lstStyle/>
          <a:p>
            <a:pPr marL="342900" indent="-342900" eaLnBrk="1" hangingPunct="1">
              <a:spcBef>
                <a:spcPct val="50000"/>
              </a:spcBef>
              <a:buClr>
                <a:srgbClr val="FFAE5D"/>
              </a:buClr>
              <a:buSzPct val="75000"/>
              <a:tabLst>
                <a:tab pos="3309938" algn="l"/>
              </a:tabLst>
              <a:defRPr/>
            </a:pPr>
            <a:br>
              <a:rPr lang="en-US" sz="2000" b="1" kern="0">
                <a:solidFill>
                  <a:srgbClr val="FF9429"/>
                </a:solidFill>
                <a:latin typeface="+mn-lt"/>
              </a:rPr>
            </a:br>
            <a:r>
              <a:rPr lang="en-US" sz="2000" b="1" kern="0">
                <a:solidFill>
                  <a:srgbClr val="FF9429"/>
                </a:solidFill>
                <a:latin typeface="+mn-lt"/>
              </a:rPr>
              <a:t> http://www.genetic-programming.org/combined.html</a:t>
            </a:r>
          </a:p>
        </p:txBody>
      </p:sp>
      <p:sp>
        <p:nvSpPr>
          <p:cNvPr id="4" name="Zástupný symbol pro zápatí 3">
            <a:extLst>
              <a:ext uri="{FF2B5EF4-FFF2-40B4-BE49-F238E27FC236}">
                <a16:creationId xmlns:a16="http://schemas.microsoft.com/office/drawing/2014/main" id="{05BBF1C0-5F52-409B-A5A9-C37551FB8802}"/>
              </a:ext>
            </a:extLst>
          </p:cNvPr>
          <p:cNvSpPr>
            <a:spLocks noGrp="1"/>
          </p:cNvSpPr>
          <p:nvPr>
            <p:ph type="ftr" sz="quarter" idx="10"/>
          </p:nvPr>
        </p:nvSpPr>
        <p:spPr>
          <a:xfrm>
            <a:off x="251520" y="6237312"/>
            <a:ext cx="8424167" cy="242887"/>
          </a:xfrm>
        </p:spPr>
        <p:txBody>
          <a:bodyPr/>
          <a:lstStyle/>
          <a:p>
            <a:pPr algn="r">
              <a:defRPr/>
            </a:pPr>
            <a:r>
              <a:rPr lang="en-US" dirty="0">
                <a:hlinkClick r:id="rId3"/>
              </a:rPr>
              <a:t>Human-Competitive Awards 2004 – Present | Human Competitive</a:t>
            </a:r>
            <a:endParaRPr lang="en-US" dirty="0"/>
          </a:p>
        </p:txBody>
      </p:sp>
    </p:spTree>
    <p:extLst>
      <p:ext uri="{BB962C8B-B14F-4D97-AF65-F5344CB8AC3E}">
        <p14:creationId xmlns:p14="http://schemas.microsoft.com/office/powerpoint/2010/main" val="89964901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a:extLst>
              <a:ext uri="{FF2B5EF4-FFF2-40B4-BE49-F238E27FC236}">
                <a16:creationId xmlns:a16="http://schemas.microsoft.com/office/drawing/2014/main" id="{3C2C2C6A-48E0-4BE6-819A-6FD459493CA9}"/>
              </a:ext>
            </a:extLst>
          </p:cNvPr>
          <p:cNvSpPr>
            <a:spLocks noGrp="1" noChangeArrowheads="1"/>
          </p:cNvSpPr>
          <p:nvPr>
            <p:ph type="title"/>
          </p:nvPr>
        </p:nvSpPr>
        <p:spPr/>
        <p:txBody>
          <a:bodyPr/>
          <a:lstStyle/>
          <a:p>
            <a:pPr eaLnBrk="1" hangingPunct="1">
              <a:defRPr/>
            </a:pPr>
            <a:r>
              <a:rPr lang="en-US" sz="2800" dirty="0"/>
              <a:t>2017 Human-Competitive Awards </a:t>
            </a:r>
            <a:br>
              <a:rPr lang="en-US" sz="2800" dirty="0"/>
            </a:br>
            <a:r>
              <a:rPr lang="en-US" sz="2800" dirty="0"/>
              <a:t>in Genetic and Evolutionary Computation </a:t>
            </a:r>
          </a:p>
        </p:txBody>
      </p:sp>
      <p:sp>
        <p:nvSpPr>
          <p:cNvPr id="31747" name="Rectangle 3">
            <a:extLst>
              <a:ext uri="{FF2B5EF4-FFF2-40B4-BE49-F238E27FC236}">
                <a16:creationId xmlns:a16="http://schemas.microsoft.com/office/drawing/2014/main" id="{7A45669F-1C00-43CD-9FFA-DD56E666A20D}"/>
              </a:ext>
            </a:extLst>
          </p:cNvPr>
          <p:cNvSpPr>
            <a:spLocks noGrp="1" noChangeArrowheads="1"/>
          </p:cNvSpPr>
          <p:nvPr>
            <p:ph type="body" idx="1"/>
          </p:nvPr>
        </p:nvSpPr>
        <p:spPr/>
        <p:txBody>
          <a:bodyPr/>
          <a:lstStyle/>
          <a:p>
            <a:pPr eaLnBrk="1" hangingPunct="1"/>
            <a:r>
              <a:rPr lang="en-US" altLang="en-US" dirty="0"/>
              <a:t>http://www.genetic-programming.org/gecco2004hc.html</a:t>
            </a:r>
            <a:endParaRPr lang="en-US" altLang="en-US" dirty="0">
              <a:solidFill>
                <a:srgbClr val="FF9429"/>
              </a:solidFill>
            </a:endParaRPr>
          </a:p>
          <a:p>
            <a:pPr eaLnBrk="1" hangingPunct="1"/>
            <a:r>
              <a:rPr lang="en-US" altLang="en-US" b="1" dirty="0">
                <a:solidFill>
                  <a:srgbClr val="FF9429"/>
                </a:solidFill>
              </a:rPr>
              <a:t>$5000 – Gold</a:t>
            </a:r>
          </a:p>
          <a:p>
            <a:pPr lvl="1" eaLnBrk="1" hangingPunct="1"/>
            <a:r>
              <a:rPr lang="en-US" sz="1600" dirty="0"/>
              <a:t>Robin Harper, Robert J. Chapman, Christopher </a:t>
            </a:r>
            <a:r>
              <a:rPr lang="en-US" sz="1600" dirty="0" err="1"/>
              <a:t>Ferrie</a:t>
            </a:r>
            <a:r>
              <a:rPr lang="en-US" sz="1600" dirty="0"/>
              <a:t>, Christopher </a:t>
            </a:r>
            <a:r>
              <a:rPr lang="en-US" sz="1600" dirty="0" err="1"/>
              <a:t>Granade</a:t>
            </a:r>
            <a:r>
              <a:rPr lang="en-US" sz="1600" dirty="0"/>
              <a:t>, Richard </a:t>
            </a:r>
            <a:r>
              <a:rPr lang="en-US" sz="1600" dirty="0" err="1"/>
              <a:t>Kueng</a:t>
            </a:r>
            <a:r>
              <a:rPr lang="en-US" sz="1600" dirty="0"/>
              <a:t>, Daniel </a:t>
            </a:r>
            <a:r>
              <a:rPr lang="en-US" sz="1600" dirty="0" err="1"/>
              <a:t>Naoumenko</a:t>
            </a:r>
            <a:r>
              <a:rPr lang="en-US" sz="1600" dirty="0"/>
              <a:t>, Steven T. </a:t>
            </a:r>
            <a:r>
              <a:rPr lang="en-US" sz="1600" dirty="0" err="1"/>
              <a:t>Flammia</a:t>
            </a:r>
            <a:r>
              <a:rPr lang="en-US" sz="1600" dirty="0"/>
              <a:t>, Alberto </a:t>
            </a:r>
            <a:r>
              <a:rPr lang="en-US" sz="1600" dirty="0" err="1"/>
              <a:t>Peruzzo</a:t>
            </a:r>
            <a:r>
              <a:rPr lang="en-US" altLang="en-US" sz="1600" dirty="0"/>
              <a:t>: </a:t>
            </a:r>
            <a:r>
              <a:rPr lang="en-US" sz="1600" b="1" dirty="0"/>
              <a:t>Explaining quantum correlations through evolution of causal models</a:t>
            </a:r>
            <a:endParaRPr lang="en-US" altLang="en-US" sz="1600" b="1" dirty="0"/>
          </a:p>
          <a:p>
            <a:pPr eaLnBrk="1" hangingPunct="1"/>
            <a:r>
              <a:rPr lang="en-US" altLang="en-US" b="1" dirty="0">
                <a:solidFill>
                  <a:srgbClr val="FF9429"/>
                </a:solidFill>
              </a:rPr>
              <a:t>$3000 – Silver</a:t>
            </a:r>
          </a:p>
          <a:p>
            <a:pPr lvl="1" eaLnBrk="1" hangingPunct="1"/>
            <a:r>
              <a:rPr lang="en-US" altLang="en-US" sz="1600" dirty="0"/>
              <a:t>Shin</a:t>
            </a:r>
            <a:r>
              <a:rPr lang="en-US" sz="1600" dirty="0"/>
              <a:t> </a:t>
            </a:r>
            <a:r>
              <a:rPr lang="en-US" sz="1600" dirty="0" err="1"/>
              <a:t>Yoo</a:t>
            </a:r>
            <a:r>
              <a:rPr lang="en-US" sz="1600" dirty="0"/>
              <a:t>, </a:t>
            </a:r>
            <a:r>
              <a:rPr lang="en-US" sz="1600" dirty="0" err="1"/>
              <a:t>Xiaoyuan</a:t>
            </a:r>
            <a:r>
              <a:rPr lang="en-US" sz="1600" dirty="0"/>
              <a:t> </a:t>
            </a:r>
            <a:r>
              <a:rPr lang="en-US" sz="1600" dirty="0" err="1"/>
              <a:t>Xie</a:t>
            </a:r>
            <a:r>
              <a:rPr lang="en-US" sz="1600" dirty="0"/>
              <a:t>, Fei-</a:t>
            </a:r>
            <a:r>
              <a:rPr lang="en-US" sz="1600" dirty="0" err="1"/>
              <a:t>ching</a:t>
            </a:r>
            <a:r>
              <a:rPr lang="en-US" sz="1600" dirty="0"/>
              <a:t> </a:t>
            </a:r>
            <a:r>
              <a:rPr lang="en-US" sz="1600" dirty="0" err="1"/>
              <a:t>Kuo</a:t>
            </a:r>
            <a:r>
              <a:rPr lang="en-US" sz="1600" dirty="0"/>
              <a:t>, </a:t>
            </a:r>
            <a:r>
              <a:rPr lang="en-US" sz="1600" dirty="0" err="1"/>
              <a:t>Tsong</a:t>
            </a:r>
            <a:r>
              <a:rPr lang="en-US" sz="1600" dirty="0"/>
              <a:t> Yueh Chen, Mark Harman</a:t>
            </a:r>
            <a:r>
              <a:rPr lang="en-US" altLang="en-US" sz="1600" dirty="0"/>
              <a:t>: </a:t>
            </a:r>
            <a:r>
              <a:rPr lang="en-US" sz="1600" b="1" dirty="0"/>
              <a:t>Human Competitiveness of Genetic Programming in Spectrum Based Fault </a:t>
            </a:r>
            <a:r>
              <a:rPr lang="en-US" sz="1600" b="1" dirty="0" err="1"/>
              <a:t>Localisation</a:t>
            </a:r>
            <a:r>
              <a:rPr lang="en-US" sz="1600" b="1" dirty="0"/>
              <a:t>: Theoretical and Empirical Analysis</a:t>
            </a:r>
            <a:endParaRPr lang="en-US" altLang="en-US" sz="1600" b="1" dirty="0"/>
          </a:p>
          <a:p>
            <a:pPr eaLnBrk="1" hangingPunct="1"/>
            <a:r>
              <a:rPr lang="en-US" altLang="en-US" b="1" dirty="0">
                <a:solidFill>
                  <a:srgbClr val="FF9429"/>
                </a:solidFill>
              </a:rPr>
              <a:t>$1000 – Bronze</a:t>
            </a:r>
          </a:p>
          <a:p>
            <a:pPr lvl="1" eaLnBrk="1" hangingPunct="1"/>
            <a:r>
              <a:rPr lang="en-US" altLang="en-US" sz="1600" dirty="0"/>
              <a:t>Michael Fenton, Ciaran McNally, Jonathan Byrne, Erik </a:t>
            </a:r>
            <a:r>
              <a:rPr lang="en-US" altLang="en-US" sz="1600" dirty="0" err="1"/>
              <a:t>Hemberg</a:t>
            </a:r>
            <a:r>
              <a:rPr lang="en-US" altLang="en-US" sz="1600" dirty="0"/>
              <a:t>, James McDermott, Michael O’Neill: </a:t>
            </a:r>
            <a:r>
              <a:rPr lang="en-US" altLang="en-US" sz="1600" b="1" dirty="0"/>
              <a:t>Automatic innovative truss design using grammatical evolution</a:t>
            </a:r>
          </a:p>
          <a:p>
            <a:pPr lvl="1" eaLnBrk="1" hangingPunct="1"/>
            <a:r>
              <a:rPr lang="en-US" altLang="en-US" sz="1600" dirty="0" err="1"/>
              <a:t>Risto</a:t>
            </a:r>
            <a:r>
              <a:rPr lang="en-US" altLang="en-US" sz="1600" dirty="0"/>
              <a:t> </a:t>
            </a:r>
            <a:r>
              <a:rPr lang="en-US" altLang="en-US" sz="1600" dirty="0" err="1"/>
              <a:t>Miikkulainen</a:t>
            </a:r>
            <a:r>
              <a:rPr lang="en-US" altLang="en-US" sz="1600" dirty="0"/>
              <a:t>, Neil </a:t>
            </a:r>
            <a:r>
              <a:rPr lang="en-US" altLang="en-US" sz="1600" dirty="0" err="1"/>
              <a:t>Iscoe</a:t>
            </a:r>
            <a:r>
              <a:rPr lang="en-US" altLang="en-US" sz="1600" dirty="0"/>
              <a:t>, Aaron </a:t>
            </a:r>
            <a:r>
              <a:rPr lang="en-US" altLang="en-US" sz="1600" dirty="0" err="1"/>
              <a:t>Shagrin</a:t>
            </a:r>
            <a:r>
              <a:rPr lang="en-US" altLang="en-US" sz="1600" dirty="0"/>
              <a:t>, Ron Cordell, Sam Nazari, Cory </a:t>
            </a:r>
            <a:r>
              <a:rPr lang="en-US" altLang="en-US" sz="1600" dirty="0" err="1"/>
              <a:t>Schoolland</a:t>
            </a:r>
            <a:r>
              <a:rPr lang="en-US" altLang="en-US" sz="1600" dirty="0"/>
              <a:t> Et Al.: </a:t>
            </a:r>
            <a:r>
              <a:rPr lang="en-US" altLang="en-US" sz="1600" b="1" dirty="0"/>
              <a:t>Conversion Rate Optimization through Evolutionary Computation</a:t>
            </a:r>
          </a:p>
        </p:txBody>
      </p:sp>
    </p:spTree>
    <p:extLst>
      <p:ext uri="{BB962C8B-B14F-4D97-AF65-F5344CB8AC3E}">
        <p14:creationId xmlns:p14="http://schemas.microsoft.com/office/powerpoint/2010/main" val="258385551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a:extLst>
              <a:ext uri="{FF2B5EF4-FFF2-40B4-BE49-F238E27FC236}">
                <a16:creationId xmlns:a16="http://schemas.microsoft.com/office/drawing/2014/main" id="{35466CE6-819F-4E12-B2F1-8C23C4E69F9D}"/>
              </a:ext>
            </a:extLst>
          </p:cNvPr>
          <p:cNvSpPr>
            <a:spLocks noGrp="1" noChangeArrowheads="1"/>
          </p:cNvSpPr>
          <p:nvPr>
            <p:ph type="title"/>
          </p:nvPr>
        </p:nvSpPr>
        <p:spPr/>
        <p:txBody>
          <a:bodyPr/>
          <a:lstStyle/>
          <a:p>
            <a:pPr eaLnBrk="1" hangingPunct="1">
              <a:defRPr/>
            </a:pPr>
            <a:r>
              <a:rPr lang="en-GB" sz="3200" dirty="0"/>
              <a:t>Automated Design of Electrical Circuits</a:t>
            </a:r>
            <a:endParaRPr lang="en-US" sz="3200" dirty="0"/>
          </a:p>
        </p:txBody>
      </p:sp>
      <p:sp>
        <p:nvSpPr>
          <p:cNvPr id="13315" name="Rectangle 3">
            <a:extLst>
              <a:ext uri="{FF2B5EF4-FFF2-40B4-BE49-F238E27FC236}">
                <a16:creationId xmlns:a16="http://schemas.microsoft.com/office/drawing/2014/main" id="{A4203E9A-9445-47F5-BF46-FF9D0AF901BC}"/>
              </a:ext>
            </a:extLst>
          </p:cNvPr>
          <p:cNvSpPr>
            <a:spLocks noGrp="1" noChangeArrowheads="1"/>
          </p:cNvSpPr>
          <p:nvPr>
            <p:ph type="body" idx="1"/>
          </p:nvPr>
        </p:nvSpPr>
        <p:spPr/>
        <p:txBody>
          <a:bodyPr/>
          <a:lstStyle/>
          <a:p>
            <a:pPr eaLnBrk="1" hangingPunct="1">
              <a:buFont typeface="Wingdings" panose="05000000000000000000" pitchFamily="2" charset="2"/>
              <a:buNone/>
            </a:pPr>
            <a:r>
              <a:rPr lang="en-GB" altLang="en-US" dirty="0"/>
              <a:t>Automated “What You Want Is What You Get” process for circuit synthesis.</a:t>
            </a:r>
          </a:p>
          <a:p>
            <a:pPr eaLnBrk="1" hangingPunct="1"/>
            <a:r>
              <a:rPr lang="en-GB" altLang="en-US" dirty="0"/>
              <a:t>Genetic programming used to synthesize both</a:t>
            </a:r>
          </a:p>
          <a:p>
            <a:pPr lvl="1" eaLnBrk="1" hangingPunct="1"/>
            <a:r>
              <a:rPr lang="en-GB" altLang="en-US" sz="1600" dirty="0"/>
              <a:t>the </a:t>
            </a:r>
            <a:r>
              <a:rPr lang="en-GB" altLang="en-US" sz="1600" b="1" dirty="0">
                <a:solidFill>
                  <a:srgbClr val="FF9429"/>
                </a:solidFill>
              </a:rPr>
              <a:t>structure/topology</a:t>
            </a:r>
            <a:r>
              <a:rPr lang="en-GB" altLang="en-US" sz="1600" dirty="0"/>
              <a:t>, and</a:t>
            </a:r>
          </a:p>
          <a:p>
            <a:pPr lvl="1" eaLnBrk="1" hangingPunct="1"/>
            <a:r>
              <a:rPr lang="en-GB" altLang="en-US" sz="1600" b="1" dirty="0">
                <a:solidFill>
                  <a:srgbClr val="FF9429"/>
                </a:solidFill>
              </a:rPr>
              <a:t>sizing</a:t>
            </a:r>
            <a:r>
              <a:rPr lang="en-GB" altLang="en-US" sz="1600" dirty="0"/>
              <a:t> (numerical component values)</a:t>
            </a:r>
          </a:p>
          <a:p>
            <a:pPr eaLnBrk="1" hangingPunct="1">
              <a:spcBef>
                <a:spcPct val="20000"/>
              </a:spcBef>
              <a:buFont typeface="Wingdings" panose="05000000000000000000" pitchFamily="2" charset="2"/>
              <a:buNone/>
            </a:pPr>
            <a:r>
              <a:rPr lang="en-GB" altLang="en-US" dirty="0"/>
              <a:t>	for circuits that duplicate the patented inventions’ functionality.</a:t>
            </a:r>
          </a:p>
          <a:p>
            <a:pPr eaLnBrk="1" hangingPunct="1">
              <a:spcBef>
                <a:spcPct val="20000"/>
              </a:spcBef>
            </a:pPr>
            <a:r>
              <a:rPr lang="en-GB" altLang="en-US" dirty="0"/>
              <a:t>Method</a:t>
            </a:r>
          </a:p>
          <a:p>
            <a:pPr lvl="1" eaLnBrk="1" hangingPunct="1">
              <a:spcBef>
                <a:spcPct val="20000"/>
              </a:spcBef>
            </a:pPr>
            <a:r>
              <a:rPr lang="en-GB" altLang="en-US" sz="1600" dirty="0"/>
              <a:t>Starts from </a:t>
            </a:r>
            <a:r>
              <a:rPr lang="en-GB" altLang="en-US" sz="1600" b="1" dirty="0">
                <a:solidFill>
                  <a:srgbClr val="FF9429"/>
                </a:solidFill>
              </a:rPr>
              <a:t>a high-level statement of a circuit’s desired behaviour and characteristics</a:t>
            </a:r>
            <a:r>
              <a:rPr lang="en-GB" altLang="en-US" sz="1600" dirty="0"/>
              <a:t> and only minimal knowledge about analogue electrical circuits.</a:t>
            </a:r>
          </a:p>
          <a:p>
            <a:pPr lvl="1" eaLnBrk="1" hangingPunct="1">
              <a:spcBef>
                <a:spcPct val="20000"/>
              </a:spcBef>
              <a:buFont typeface="Wingdings" panose="05000000000000000000" pitchFamily="2" charset="2"/>
              <a:buNone/>
            </a:pPr>
            <a:r>
              <a:rPr lang="en-GB" altLang="en-US" sz="1600" dirty="0"/>
              <a:t>	Then, </a:t>
            </a:r>
            <a:r>
              <a:rPr lang="en-GB" altLang="en-US" sz="1600" b="1" dirty="0">
                <a:solidFill>
                  <a:srgbClr val="FF9429"/>
                </a:solidFill>
              </a:rPr>
              <a:t>a fitness measure</a:t>
            </a:r>
            <a:r>
              <a:rPr lang="en-GB" altLang="en-US" sz="1600" dirty="0"/>
              <a:t> is created that reflects the invention’s performance and characteristics – it </a:t>
            </a:r>
            <a:r>
              <a:rPr lang="en-GB" altLang="en-US" sz="1600" b="1" dirty="0">
                <a:solidFill>
                  <a:srgbClr val="FF9429"/>
                </a:solidFill>
              </a:rPr>
              <a:t>specifies the desired time- or frequency-domain outputs, given various inputs.</a:t>
            </a:r>
          </a:p>
          <a:p>
            <a:pPr lvl="1" eaLnBrk="1" hangingPunct="1">
              <a:spcBef>
                <a:spcPct val="20000"/>
              </a:spcBef>
            </a:pPr>
            <a:r>
              <a:rPr lang="en-GB" altLang="en-US" sz="1600" dirty="0"/>
              <a:t>Employs a circuit simulator for </a:t>
            </a:r>
            <a:r>
              <a:rPr lang="en-GB" altLang="en-US" sz="1600" dirty="0" err="1"/>
              <a:t>analyzing</a:t>
            </a:r>
            <a:r>
              <a:rPr lang="en-GB" altLang="en-US" sz="1600" dirty="0"/>
              <a:t> candidate circuits, but </a:t>
            </a:r>
            <a:r>
              <a:rPr lang="en-GB" altLang="en-US" sz="1600" b="1" dirty="0">
                <a:solidFill>
                  <a:srgbClr val="FF9F3F"/>
                </a:solidFill>
              </a:rPr>
              <a:t>does not rely on domain expertise or knowledge concerning the synthesis of circuits</a:t>
            </a:r>
            <a:r>
              <a:rPr lang="en-GB" altLang="en-US" sz="1600" dirty="0"/>
              <a:t>.</a:t>
            </a:r>
          </a:p>
          <a:p>
            <a:pPr lvl="1" eaLnBrk="1" hangingPunct="1">
              <a:spcBef>
                <a:spcPct val="20000"/>
              </a:spcBef>
            </a:pPr>
            <a:endParaRPr lang="en-US" altLang="en-US" sz="1600"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a:extLst>
              <a:ext uri="{FF2B5EF4-FFF2-40B4-BE49-F238E27FC236}">
                <a16:creationId xmlns:a16="http://schemas.microsoft.com/office/drawing/2014/main" id="{B66DB071-838B-4AA2-B9C9-E4245FC928A2}"/>
              </a:ext>
            </a:extLst>
          </p:cNvPr>
          <p:cNvSpPr>
            <a:spLocks noGrp="1" noChangeArrowheads="1"/>
          </p:cNvSpPr>
          <p:nvPr>
            <p:ph type="title"/>
          </p:nvPr>
        </p:nvSpPr>
        <p:spPr/>
        <p:txBody>
          <a:bodyPr/>
          <a:lstStyle/>
          <a:p>
            <a:pPr eaLnBrk="1" hangingPunct="1">
              <a:defRPr/>
            </a:pPr>
            <a:r>
              <a:rPr lang="en-GB" sz="3200" dirty="0"/>
              <a:t>Automated Design of Electrical Circuits</a:t>
            </a:r>
            <a:endParaRPr lang="en-US" sz="3200" dirty="0"/>
          </a:p>
        </p:txBody>
      </p:sp>
      <p:sp>
        <p:nvSpPr>
          <p:cNvPr id="14339" name="Rectangle 3">
            <a:extLst>
              <a:ext uri="{FF2B5EF4-FFF2-40B4-BE49-F238E27FC236}">
                <a16:creationId xmlns:a16="http://schemas.microsoft.com/office/drawing/2014/main" id="{1720D888-4295-487B-A1BA-AEE4E4BE360C}"/>
              </a:ext>
            </a:extLst>
          </p:cNvPr>
          <p:cNvSpPr>
            <a:spLocks noGrp="1" noChangeArrowheads="1"/>
          </p:cNvSpPr>
          <p:nvPr>
            <p:ph type="body" idx="1"/>
          </p:nvPr>
        </p:nvSpPr>
        <p:spPr/>
        <p:txBody>
          <a:bodyPr/>
          <a:lstStyle/>
          <a:p>
            <a:pPr eaLnBrk="1" hangingPunct="1">
              <a:spcBef>
                <a:spcPct val="20000"/>
              </a:spcBef>
            </a:pPr>
            <a:r>
              <a:rPr lang="en-GB" altLang="en-US"/>
              <a:t>Method</a:t>
            </a:r>
          </a:p>
          <a:p>
            <a:pPr lvl="1" eaLnBrk="1" hangingPunct="1"/>
            <a:r>
              <a:rPr lang="en-GB" altLang="en-US" sz="1600"/>
              <a:t>For each problem, a </a:t>
            </a:r>
            <a:r>
              <a:rPr lang="en-GB" altLang="en-US" sz="1600" b="1">
                <a:solidFill>
                  <a:srgbClr val="FF9429"/>
                </a:solidFill>
              </a:rPr>
              <a:t>test fixture</a:t>
            </a:r>
            <a:r>
              <a:rPr lang="en-GB" altLang="en-US" sz="1600"/>
              <a:t> consisting of appropriate hard-wired components (such as a source resistor or load resistor) connected to the input ports and desired output ports is used.</a:t>
            </a:r>
          </a:p>
          <a:p>
            <a:pPr lvl="1" eaLnBrk="1" hangingPunct="1">
              <a:spcBef>
                <a:spcPct val="20000"/>
              </a:spcBef>
            </a:pPr>
            <a:endParaRPr lang="en-US" altLang="en-US" sz="1600"/>
          </a:p>
        </p:txBody>
      </p:sp>
      <p:grpSp>
        <p:nvGrpSpPr>
          <p:cNvPr id="14340" name="Group 10">
            <a:extLst>
              <a:ext uri="{FF2B5EF4-FFF2-40B4-BE49-F238E27FC236}">
                <a16:creationId xmlns:a16="http://schemas.microsoft.com/office/drawing/2014/main" id="{7D38CF37-E9BE-491B-849E-006B28EBE228}"/>
              </a:ext>
            </a:extLst>
          </p:cNvPr>
          <p:cNvGrpSpPr>
            <a:grpSpLocks/>
          </p:cNvGrpSpPr>
          <p:nvPr/>
        </p:nvGrpSpPr>
        <p:grpSpPr bwMode="auto">
          <a:xfrm>
            <a:off x="2771775" y="2852738"/>
            <a:ext cx="3240088" cy="2643187"/>
            <a:chOff x="2771800" y="2852936"/>
            <a:chExt cx="3240087" cy="2642810"/>
          </a:xfrm>
        </p:grpSpPr>
        <p:grpSp>
          <p:nvGrpSpPr>
            <p:cNvPr id="14341" name="Group 8">
              <a:extLst>
                <a:ext uri="{FF2B5EF4-FFF2-40B4-BE49-F238E27FC236}">
                  <a16:creationId xmlns:a16="http://schemas.microsoft.com/office/drawing/2014/main" id="{AF80AD7E-AE9D-4F7D-96E9-BADA8C88FFEF}"/>
                </a:ext>
              </a:extLst>
            </p:cNvPr>
            <p:cNvGrpSpPr>
              <a:grpSpLocks/>
            </p:cNvGrpSpPr>
            <p:nvPr/>
          </p:nvGrpSpPr>
          <p:grpSpPr bwMode="auto">
            <a:xfrm>
              <a:off x="2771800" y="2852936"/>
              <a:ext cx="3240087" cy="2303463"/>
              <a:chOff x="521" y="1707"/>
              <a:chExt cx="2041" cy="1451"/>
            </a:xfrm>
          </p:grpSpPr>
          <p:pic>
            <p:nvPicPr>
              <p:cNvPr id="14343" name="Picture 6" descr="balun_fixture">
                <a:extLst>
                  <a:ext uri="{FF2B5EF4-FFF2-40B4-BE49-F238E27FC236}">
                    <a16:creationId xmlns:a16="http://schemas.microsoft.com/office/drawing/2014/main" id="{3514A155-9F2D-4D15-ADD0-443125368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 y="1738"/>
                <a:ext cx="2041" cy="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Rectangle 7">
                <a:extLst>
                  <a:ext uri="{FF2B5EF4-FFF2-40B4-BE49-F238E27FC236}">
                    <a16:creationId xmlns:a16="http://schemas.microsoft.com/office/drawing/2014/main" id="{7FF1E2CF-7EF2-457F-A932-AA85AE5604B0}"/>
                  </a:ext>
                </a:extLst>
              </p:cNvPr>
              <p:cNvSpPr>
                <a:spLocks noChangeArrowheads="1"/>
              </p:cNvSpPr>
              <p:nvPr/>
            </p:nvSpPr>
            <p:spPr bwMode="auto">
              <a:xfrm>
                <a:off x="521" y="1707"/>
                <a:ext cx="1996" cy="1451"/>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
          <p:nvSpPr>
            <p:cNvPr id="10" name="TextBox 9">
              <a:extLst>
                <a:ext uri="{FF2B5EF4-FFF2-40B4-BE49-F238E27FC236}">
                  <a16:creationId xmlns:a16="http://schemas.microsoft.com/office/drawing/2014/main" id="{76ABEB05-3817-44E4-9F14-705907F7ACB8}"/>
                </a:ext>
              </a:extLst>
            </p:cNvPr>
            <p:cNvSpPr txBox="1"/>
            <p:nvPr/>
          </p:nvSpPr>
          <p:spPr>
            <a:xfrm>
              <a:off x="3729063" y="5157657"/>
              <a:ext cx="1203325" cy="338089"/>
            </a:xfrm>
            <a:prstGeom prst="rect">
              <a:avLst/>
            </a:prstGeom>
            <a:noFill/>
          </p:spPr>
          <p:txBody>
            <a:bodyPr wrap="none">
              <a:spAutoFit/>
            </a:bodyPr>
            <a:lstStyle/>
            <a:p>
              <a:pPr>
                <a:defRPr/>
              </a:pPr>
              <a:r>
                <a:rPr lang="en-US" sz="1600" dirty="0">
                  <a:latin typeface="+mn-lt"/>
                </a:rPr>
                <a:t>Test fixture</a:t>
              </a:r>
            </a:p>
          </p:txBody>
        </p:sp>
      </p:grpSp>
    </p:spTree>
  </p:cSld>
  <p:clrMapOvr>
    <a:masterClrMapping/>
  </p:clrMapOvr>
  <p:transition/>
</p:sld>
</file>

<file path=ppt/theme/theme1.xml><?xml version="1.0" encoding="utf-8"?>
<a:theme xmlns:a="http://schemas.openxmlformats.org/drawingml/2006/main" name="MLSC_Gerstner">
  <a:themeElements>
    <a:clrScheme name="MLSC_Gerstner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MLSC_Gerstner">
      <a:majorFont>
        <a:latin typeface="Tahoma"/>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MLSC_Gerstner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MLSC_Gerstner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MLSC_Gerstner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MLSC_Gerstner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MLSC_Gerstner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MLSC_Gerstner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MLSC_Gerstner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MLSC_Gerstner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MLSC_Gerstner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MLSC_Gerstner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MLSC_Gerstner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MLSC_Gerstner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MLSC_Gerstner</Template>
  <TotalTime>8592</TotalTime>
  <Words>1647</Words>
  <Application>Microsoft Office PowerPoint</Application>
  <PresentationFormat>Předvádění na obrazovce (4:3)</PresentationFormat>
  <Paragraphs>248</Paragraphs>
  <Slides>35</Slides>
  <Notes>0</Notes>
  <HiddenSlides>0</HiddenSlides>
  <MMClips>3</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35</vt:i4>
      </vt:variant>
    </vt:vector>
  </HeadingPairs>
  <TitlesOfParts>
    <vt:vector size="44" baseType="lpstr">
      <vt:lpstr>Arial</vt:lpstr>
      <vt:lpstr>Arial Black</vt:lpstr>
      <vt:lpstr>Garamond</vt:lpstr>
      <vt:lpstr>Palatino Linotype</vt:lpstr>
      <vt:lpstr>Tahoma</vt:lpstr>
      <vt:lpstr>Times New Roman</vt:lpstr>
      <vt:lpstr>Verdana</vt:lpstr>
      <vt:lpstr>Wingdings</vt:lpstr>
      <vt:lpstr>MLSC_Gerstner</vt:lpstr>
      <vt:lpstr>Applications of Evolutionary Algorithms</vt:lpstr>
      <vt:lpstr>What you will learn</vt:lpstr>
      <vt:lpstr>Evolutionary Algorithms</vt:lpstr>
      <vt:lpstr>When are Evolutionary Algorithms Useful?</vt:lpstr>
      <vt:lpstr>Examples of problems solved by EA</vt:lpstr>
      <vt:lpstr>HUMIES</vt:lpstr>
      <vt:lpstr>2017 Human-Competitive Awards  in Genetic and Evolutionary Computation </vt:lpstr>
      <vt:lpstr>Automated Design of Electrical Circuits</vt:lpstr>
      <vt:lpstr>Automated Design of Electrical Circuits</vt:lpstr>
      <vt:lpstr>Voltage-Current Conversion Circuit</vt:lpstr>
      <vt:lpstr>High-Current Load Circuit</vt:lpstr>
      <vt:lpstr>Mixed Analog-Digital Register-Controlled Variable Capacitor</vt:lpstr>
      <vt:lpstr>Evolved Antennas for Deployment on NASA’s  Space Technology 5 Mission</vt:lpstr>
      <vt:lpstr>Evolved Antenna  for Space Technology 5 mission </vt:lpstr>
      <vt:lpstr>Evolved Antenna  for Space Technology 5 mission </vt:lpstr>
      <vt:lpstr>Evolved Antenna  for Space Technology 5 mission </vt:lpstr>
      <vt:lpstr>Evolved Antenna  for Space Technology 5 mission </vt:lpstr>
      <vt:lpstr>Evolved Antenna  for Space Technology 5 mission</vt:lpstr>
      <vt:lpstr>Automatically Finding Patches Using GP</vt:lpstr>
      <vt:lpstr>Automatically Finding Patches Using GP</vt:lpstr>
      <vt:lpstr>Automatically Finding Patches Using GP</vt:lpstr>
      <vt:lpstr>Automatically Finding Patches Using GP</vt:lpstr>
      <vt:lpstr>Automatically Finding Patches Using GP</vt:lpstr>
      <vt:lpstr>Survive in environment (1994) </vt:lpstr>
      <vt:lpstr> Improving trading strategies with EAs </vt:lpstr>
      <vt:lpstr>EA vs Reinforcement Learning</vt:lpstr>
      <vt:lpstr>EAs vs RL</vt:lpstr>
      <vt:lpstr>ES as a Scalable Alternative to RL</vt:lpstr>
      <vt:lpstr>EA play nicely with other techniques</vt:lpstr>
      <vt:lpstr>Neuroevolution</vt:lpstr>
      <vt:lpstr>MarI/O</vt:lpstr>
      <vt:lpstr>Galactic Arms Race</vt:lpstr>
      <vt:lpstr>Google’s Deep Dream</vt:lpstr>
      <vt:lpstr>Google’s Deep Dream</vt:lpstr>
      <vt:lpstr>Students’ videos</vt:lpstr>
    </vt:vector>
  </TitlesOfParts>
  <Company>CVUT FEL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Jiri Kubalik</dc:creator>
  <cp:lastModifiedBy>Maly, Jan</cp:lastModifiedBy>
  <cp:revision>287</cp:revision>
  <dcterms:created xsi:type="dcterms:W3CDTF">2004-04-20T16:10:00Z</dcterms:created>
  <dcterms:modified xsi:type="dcterms:W3CDTF">2017-11-13T14:39:29Z</dcterms:modified>
</cp:coreProperties>
</file>