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18"/>
  </p:notesMasterIdLst>
  <p:handoutMasterIdLst>
    <p:handoutMasterId r:id="rId19"/>
  </p:handoutMasterIdLst>
  <p:sldIdLst>
    <p:sldId id="346" r:id="rId2"/>
    <p:sldId id="357" r:id="rId3"/>
    <p:sldId id="351" r:id="rId4"/>
    <p:sldId id="267" r:id="rId5"/>
    <p:sldId id="354" r:id="rId6"/>
    <p:sldId id="355" r:id="rId7"/>
    <p:sldId id="288" r:id="rId8"/>
    <p:sldId id="347" r:id="rId9"/>
    <p:sldId id="317" r:id="rId10"/>
    <p:sldId id="349" r:id="rId11"/>
    <p:sldId id="359" r:id="rId12"/>
    <p:sldId id="265" r:id="rId13"/>
    <p:sldId id="350" r:id="rId14"/>
    <p:sldId id="353" r:id="rId15"/>
    <p:sldId id="360" r:id="rId16"/>
    <p:sldId id="352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B1"/>
    <a:srgbClr val="FF0000"/>
    <a:srgbClr val="5F5F5F"/>
    <a:srgbClr val="4D4D4D"/>
    <a:srgbClr val="333333"/>
    <a:srgbClr val="ADF1B0"/>
    <a:srgbClr val="FFCC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2472" autoAdjust="0"/>
    <p:restoredTop sz="94640" autoAdjust="0"/>
  </p:normalViewPr>
  <p:slideViewPr>
    <p:cSldViewPr>
      <p:cViewPr varScale="1">
        <p:scale>
          <a:sx n="93" d="100"/>
          <a:sy n="93" d="100"/>
        </p:scale>
        <p:origin x="-1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numRef>
              <c:f>List1!$A$6:$A$7</c:f>
              <c:numCache>
                <c:formatCode>0%</c:formatCode>
                <c:ptCount val="2"/>
                <c:pt idx="0">
                  <c:v>0.93</c:v>
                </c:pt>
                <c:pt idx="1">
                  <c:v>7.0000000000000034E-2</c:v>
                </c:pt>
              </c:numCache>
            </c:numRef>
          </c:cat>
          <c:val>
            <c:numRef>
              <c:f>List1!$B$6:$B$7</c:f>
              <c:numCache>
                <c:formatCode>General</c:formatCode>
                <c:ptCount val="2"/>
                <c:pt idx="0">
                  <c:v>42</c:v>
                </c:pt>
                <c:pt idx="1">
                  <c:v>3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84DBBB-7B01-4912-8001-0C80465D7377}" type="datetime1">
              <a:rPr lang="cs-CZ"/>
              <a:pPr>
                <a:defRPr/>
              </a:pPr>
              <a:t>10.2.2010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E39B1B-0C74-44C2-B2E5-54915E49D7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923731-30A0-41DB-9D79-7B4AAFC9A782}" type="datetime1">
              <a:rPr lang="cs-CZ"/>
              <a:pPr>
                <a:defRPr/>
              </a:pPr>
              <a:t>10.2.2010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A798A28-9D4D-4734-B463-9787FFD42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F5D31A-EA52-4AF4-84BD-EFF32B273A03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A7EFA25-E7E7-46BF-8B0E-E0240BEFE529}" type="datetime1">
              <a:rPr lang="cs-CZ"/>
              <a:pPr>
                <a:defRPr/>
              </a:pPr>
              <a:t>10.2.2010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A018AE-3CDD-49B7-8890-CC406AD0ED43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2452ED4-CF30-4204-97B6-0FF99F1FBA76}" type="datetime1">
              <a:rPr lang="cs-CZ"/>
              <a:pPr>
                <a:defRPr/>
              </a:pPr>
              <a:t>10.2.2010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F806EC-4444-4971-BCF9-5AE446EBD250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E96198-F7A3-4FA7-8B39-BDC5823B7CF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0E2BFC5-5910-4DBB-A9CD-1AA38EB3B1A3}" type="datetime1">
              <a:rPr lang="cs-CZ"/>
              <a:pPr>
                <a:defRPr/>
              </a:pPr>
              <a:t>10.2.2010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A764D3-C8A4-4F27-BC20-2FBDF7159416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05942E-D306-4E8D-BE25-0AE2F29E47E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DDAF9F6-D621-4593-845C-09EC47757B95}" type="datetime1">
              <a:rPr lang="cs-CZ"/>
              <a:pPr>
                <a:defRPr/>
              </a:pPr>
              <a:t>10.2.2010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D2A104-EBBB-4AFE-9DF8-C0B75677C6CF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D1B90F7-7637-4305-89ED-F5BD84690D56}" type="datetime1">
              <a:rPr lang="cs-CZ"/>
              <a:pPr>
                <a:defRPr/>
              </a:pPr>
              <a:t>10.2.2010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D7D4E9-E4D6-4A77-8D6F-6AEB587C637C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9D171E5-E94F-47F3-9371-FA0E30CC0118}" type="datetime1">
              <a:rPr lang="cs-CZ"/>
              <a:pPr>
                <a:defRPr/>
              </a:pPr>
              <a:t>10.2.2010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024036-2B15-4C64-913E-843583C2426C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007930D-25EF-4D9F-A8F7-A1D0D17F3C6F}" type="datetime1">
              <a:rPr lang="cs-CZ"/>
              <a:pPr>
                <a:defRPr/>
              </a:pPr>
              <a:t>10.2.2010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847A73-730F-437A-B965-569F207911FC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2FD642-AFC5-40BD-813D-A4C59466A4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D7D0184-9538-4C31-AB8D-59F2A5B3C16B}" type="datetime1">
              <a:rPr lang="cs-CZ"/>
              <a:pPr>
                <a:defRPr/>
              </a:pPr>
              <a:t>10.2.2010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D850BD-E459-4BF1-9253-E67ADA7B950E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E1133-3D93-4893-8E85-FC6033819B5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B8FE95B-5FC1-423E-8CA9-C4B6BF3DE5BD}" type="datetime1">
              <a:rPr lang="cs-CZ"/>
              <a:pPr>
                <a:defRPr/>
              </a:pPr>
              <a:t>10.2.2010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l="14407" t="12500" r="16103" b="73958"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524000"/>
          </a:xfrm>
        </p:spPr>
        <p:txBody>
          <a:bodyPr>
            <a:normAutofit/>
          </a:bodyPr>
          <a:lstStyle>
            <a:lvl1pPr marL="0" indent="233363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6677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64008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D5F16-67B3-4013-BF4F-A436B2674154}" type="datetime1">
              <a:rPr lang="cs-CZ"/>
              <a:pPr>
                <a:defRPr/>
              </a:pPr>
              <a:t>10.2.2010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2F86-C6E6-4E76-BE1E-86450F5B65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FD36-3050-41AB-966F-D6A0E366892D}" type="datetime1">
              <a:rPr lang="cs-CZ"/>
              <a:pPr>
                <a:defRPr/>
              </a:pPr>
              <a:t>10.2.2010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78E-AC1E-4BBD-AB02-9900A0386D6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1288-0F23-4073-9F1A-88497A733F75}" type="datetime1">
              <a:rPr lang="cs-CZ"/>
              <a:pPr>
                <a:defRPr/>
              </a:pPr>
              <a:t>10.2.2010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96DE-D466-4993-9A96-8D7DD0BFA8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09600"/>
          </a:xfrm>
        </p:spPr>
        <p:txBody>
          <a:bodyPr/>
          <a:lstStyle>
            <a:lvl1pPr algn="l"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6B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lang="en-US" sz="1800" b="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lang="en-US" sz="1800" b="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800100" indent="-228600" algn="l" rtl="0" fontAlgn="base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lang="en-US" sz="1800" b="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5715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en-US" sz="1800" b="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lang="en-US" sz="1800" b="0" dirty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ichal\Documents\!atg\ATGLogoGrid1k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46440" y="20782"/>
            <a:ext cx="762000" cy="762000"/>
          </a:xfrm>
          <a:prstGeom prst="rect">
            <a:avLst/>
          </a:prstGeom>
          <a:noFill/>
        </p:spPr>
      </p:pic>
      <p:pic>
        <p:nvPicPr>
          <p:cNvPr id="5" name="Picture 5" descr="C:\Users\michal\Documents\!atg\ATGLogoGrid1k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47364" y="24245"/>
            <a:ext cx="762000" cy="7620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4407" t="12500" r="16103" b="73958"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buFontTx/>
              <a:buBlip>
                <a:blip r:embed="rId4"/>
              </a:buBlip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1"/>
              </a:buClr>
              <a:buFont typeface="Arial" pitchFamily="34" charset="0"/>
              <a:buChar char="»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Symbol" pitchFamily="18" charset="2"/>
              <a:buChar char="-"/>
              <a:defRPr lang="en-US" sz="20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46B0-D230-46F3-8F7D-22482BA004DE}" type="datetime1">
              <a:rPr lang="cs-CZ"/>
              <a:pPr>
                <a:defRPr/>
              </a:pPr>
              <a:t>10.2.2010</a:t>
            </a:fld>
            <a:endParaRPr lang="cs-CZ"/>
          </a:p>
        </p:txBody>
      </p:sp>
      <p:sp>
        <p:nvSpPr>
          <p:cNvPr id="9" name="Zástupný symbol pro číslo snímku 14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01BF6-427D-49A5-8BB1-EB49E7733F4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" name="Zástupný symbol pro zápatí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F6283-90B0-4DCD-9D3F-6EA1373D3575}" type="datetime1">
              <a:rPr lang="cs-CZ"/>
              <a:pPr>
                <a:defRPr/>
              </a:pPr>
              <a:t>10.2.2010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C962-84BC-4B98-983E-584D8811C56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E5D99-A821-4FDB-BC44-CBF1358E084C}" type="datetime1">
              <a:rPr lang="cs-CZ"/>
              <a:pPr>
                <a:defRPr/>
              </a:pPr>
              <a:t>10.2.2010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2051-7312-44D1-A741-34039A3FCE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5639-C802-442B-9AD8-B8E80175845B}" type="datetime1">
              <a:rPr lang="cs-CZ"/>
              <a:pPr>
                <a:defRPr/>
              </a:pPr>
              <a:t>10.2.2010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59D7-C314-492B-9B3F-6E08CE54A5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8E49-4B32-4CFE-A6F2-8B1C6126A2F9}" type="datetime1">
              <a:rPr lang="cs-CZ"/>
              <a:pPr>
                <a:defRPr/>
              </a:pPr>
              <a:t>10.2.2010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8371-56D7-4B99-85F4-5409F57DC00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26E8-6800-484E-A025-5C5BB598F081}" type="datetime1">
              <a:rPr lang="cs-CZ"/>
              <a:pPr>
                <a:defRPr/>
              </a:pPr>
              <a:t>10.2.2010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B375-5624-4B9C-A32A-A0FBE31317C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434B-C0AA-4E22-968A-B7A2D06192CA}" type="datetime1">
              <a:rPr lang="cs-CZ"/>
              <a:pPr>
                <a:defRPr/>
              </a:pPr>
              <a:t>10.2.2010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5D93-FFEC-4D85-99EC-0AD9CF33BB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744F-631D-44C6-8E5C-EF1AD7F5C904}" type="datetime1">
              <a:rPr lang="cs-CZ"/>
              <a:pPr>
                <a:defRPr/>
              </a:pPr>
              <a:t>10.2.2010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57D6-54FC-48DB-B895-F52EDB697F9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8FC39E-E39E-4DA8-9FFA-3A6028DA8AC1}" type="datetime1">
              <a:rPr lang="cs-CZ"/>
              <a:pPr>
                <a:defRPr/>
              </a:pPr>
              <a:t>10.2.2010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4F1D6A-E2ED-400C-88DC-8F3FF711BD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1" name="Picture 8" descr="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D549-406E-4122-97D4-5DE04CE0C0C3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image" Target="../media/image6.jpeg"/><Relationship Id="rId10" Type="http://schemas.openxmlformats.org/officeDocument/2006/relationships/image" Target="../media/image13.jpeg"/><Relationship Id="rId4" Type="http://schemas.openxmlformats.org/officeDocument/2006/relationships/image" Target="../media/image23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6084888"/>
            <a:ext cx="63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600" y="6084888"/>
            <a:ext cx="600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l="7767" t="6779" r="6796" b="5086"/>
          <a:stretch>
            <a:fillRect/>
          </a:stretch>
        </p:blipFill>
        <p:spPr bwMode="auto">
          <a:xfrm>
            <a:off x="2768600" y="6084888"/>
            <a:ext cx="7096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2800" y="6084888"/>
            <a:ext cx="682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 l="6956" r="6087"/>
          <a:stretch>
            <a:fillRect/>
          </a:stretch>
        </p:blipFill>
        <p:spPr bwMode="auto">
          <a:xfrm>
            <a:off x="6578600" y="6084888"/>
            <a:ext cx="55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9400" y="6084888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72388" y="6089650"/>
            <a:ext cx="72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6084888"/>
            <a:ext cx="698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3600" y="6084888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9000" y="6084888"/>
            <a:ext cx="628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3200" y="6084888"/>
            <a:ext cx="609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12000" y="6084888"/>
            <a:ext cx="6096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54400" y="6084888"/>
            <a:ext cx="6096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31200" y="6089650"/>
            <a:ext cx="5794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 rot="10800000">
            <a:off x="-381000" y="3810000"/>
            <a:ext cx="10363200" cy="830997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cs-CZ" sz="4800" dirty="0">
              <a:solidFill>
                <a:schemeClr val="bg1"/>
              </a:solidFill>
              <a:latin typeface="OCR A Extended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-552450" y="2485657"/>
            <a:ext cx="10363200" cy="830997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cs-CZ" sz="4800" dirty="0">
              <a:solidFill>
                <a:schemeClr val="bg1"/>
              </a:solidFill>
              <a:latin typeface="OCR A Extended" pitchFamily="50" charset="0"/>
            </a:endParaRPr>
          </a:p>
        </p:txBody>
      </p:sp>
      <p:sp>
        <p:nvSpPr>
          <p:cNvPr id="5143" name="TextBox 18"/>
          <p:cNvSpPr txBox="1">
            <a:spLocks noChangeArrowheads="1"/>
          </p:cNvSpPr>
          <p:nvPr/>
        </p:nvSpPr>
        <p:spPr bwMode="auto">
          <a:xfrm>
            <a:off x="-609600" y="2838450"/>
            <a:ext cx="1028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rgbClr val="92D050"/>
                </a:solidFill>
                <a:latin typeface="OCR A Extended" pitchFamily="50" charset="0"/>
              </a:rPr>
              <a:t>o</a:t>
            </a:r>
            <a:r>
              <a:rPr lang="cs-CZ" sz="5400">
                <a:solidFill>
                  <a:srgbClr val="92D050"/>
                </a:solidFill>
                <a:latin typeface="OCR A Extended" pitchFamily="50" charset="0"/>
              </a:rPr>
              <a:t>tevrena informatika</a:t>
            </a:r>
          </a:p>
        </p:txBody>
      </p:sp>
      <p:pic>
        <p:nvPicPr>
          <p:cNvPr id="5144" name="Picture 6"/>
          <p:cNvPicPr>
            <a:picLocks noChangeAspect="1" noChangeArrowheads="1"/>
          </p:cNvPicPr>
          <p:nvPr/>
        </p:nvPicPr>
        <p:blipFill>
          <a:blip r:embed="rId18" cstate="print"/>
          <a:srcRect l="14407" t="12500" r="16103" b="73958"/>
          <a:stretch>
            <a:fillRect/>
          </a:stretch>
        </p:blipFill>
        <p:spPr bwMode="auto">
          <a:xfrm>
            <a:off x="0" y="2895600"/>
            <a:ext cx="9296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5" name="Rectangle 2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1.stránka</a:t>
            </a: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7C15417-9AC7-4994-A696-962594E90C6B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/>
          </p:cNvSpPr>
          <p:nvPr/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400" b="1">
                <a:solidFill>
                  <a:srgbClr val="0076B1"/>
                </a:solidFill>
              </a:rPr>
              <a:t>… spolupracuje se špičkovými firmami …</a:t>
            </a:r>
            <a:endParaRPr lang="cs-CZ" sz="2400" b="1" i="1">
              <a:solidFill>
                <a:srgbClr val="333333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0076B1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</a:pPr>
            <a:r>
              <a:rPr lang="cs-CZ" sz="2000" b="1">
                <a:solidFill>
                  <a:srgbClr val="FF0000"/>
                </a:solidFill>
              </a:rPr>
              <a:t>  </a:t>
            </a:r>
            <a:r>
              <a:rPr lang="cs-CZ"/>
              <a:t>Spolupráce firmy Google na předmětu Vývoj internetových aplikací 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</a:pPr>
            <a:r>
              <a:rPr lang="cs-CZ"/>
              <a:t>   - nejlepší semestrální práce byla oceněna mobilem s OS Android</a:t>
            </a:r>
            <a:endParaRPr lang="en-US">
              <a:solidFill>
                <a:srgbClr val="7F7F7F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FF0000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FF0000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0076B1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0076B1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0076B1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0076B1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0076B1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0076B1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FF0000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endParaRPr lang="cs-CZ" sz="2000"/>
          </a:p>
          <a:p>
            <a:pPr marL="1143000" lvl="2" indent="-228600">
              <a:spcBef>
                <a:spcPct val="20000"/>
              </a:spcBef>
              <a:buFont typeface="Symbol" pitchFamily="18" charset="2"/>
              <a:buChar char="-"/>
            </a:pPr>
            <a:endParaRPr lang="cs-CZ" sz="2000">
              <a:solidFill>
                <a:srgbClr val="7F7F7F"/>
              </a:solidFill>
            </a:endParaRPr>
          </a:p>
        </p:txBody>
      </p:sp>
      <p:pic>
        <p:nvPicPr>
          <p:cNvPr id="14339" name="Picture 19" descr="sun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20574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1" descr="logo-ibm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200400"/>
            <a:ext cx="18288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3" descr="googl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352800"/>
            <a:ext cx="1981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5" descr="profinitLogo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724400"/>
            <a:ext cx="2286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47E6CCAD-006E-4F2E-91CB-B3814F97A09E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724400"/>
            <a:ext cx="16494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724400"/>
            <a:ext cx="248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/>
          </p:cNvSpPr>
          <p:nvPr/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</a:pPr>
            <a:r>
              <a:rPr lang="cs-CZ" sz="2400" b="1" i="1">
                <a:solidFill>
                  <a:srgbClr val="0076B1"/>
                </a:solidFill>
              </a:rPr>
              <a:t>...</a:t>
            </a:r>
            <a:r>
              <a:rPr lang="cs-CZ" sz="2400" b="1">
                <a:solidFill>
                  <a:srgbClr val="0076B1"/>
                </a:solidFill>
              </a:rPr>
              <a:t> a na zajímavých projektech:</a:t>
            </a:r>
            <a:endParaRPr lang="cs-CZ" sz="2400" b="1">
              <a:solidFill>
                <a:srgbClr val="333333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000" b="1">
                <a:solidFill>
                  <a:srgbClr val="FF0000"/>
                </a:solidFill>
              </a:rPr>
              <a:t/>
            </a:r>
            <a:br>
              <a:rPr lang="cs-CZ" sz="2000" b="1">
                <a:solidFill>
                  <a:srgbClr val="FF0000"/>
                </a:solidFill>
              </a:rPr>
            </a:br>
            <a:endParaRPr lang="cs-CZ" sz="2800" b="1">
              <a:latin typeface="Calibri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 sz="2000" b="1"/>
              <a:t>AgentC</a:t>
            </a:r>
            <a:r>
              <a:rPr lang="cs-CZ" sz="2000"/>
              <a:t> - </a:t>
            </a:r>
            <a:r>
              <a:rPr lang="en-US" sz="2000"/>
              <a:t>Adversarial Modeling </a:t>
            </a:r>
            <a:endParaRPr lang="cs-CZ" sz="200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r>
              <a:rPr lang="cs-CZ" sz="2000"/>
              <a:t>      </a:t>
            </a:r>
            <a:r>
              <a:rPr lang="en-US" sz="2000"/>
              <a:t>and Reasoning in the Maritime Domain</a:t>
            </a:r>
            <a:endParaRPr lang="cs-CZ" sz="2000">
              <a:solidFill>
                <a:srgbClr val="FF0000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endParaRPr lang="cs-CZ" sz="2000">
              <a:solidFill>
                <a:srgbClr val="FF0000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endParaRPr lang="cs-CZ" sz="2000">
              <a:solidFill>
                <a:srgbClr val="FF0000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r>
              <a:rPr lang="cs-CZ" sz="2000"/>
              <a:t>	</a:t>
            </a:r>
            <a:endParaRPr lang="cs-CZ" sz="2000">
              <a:solidFill>
                <a:srgbClr val="FF0000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 sz="2000"/>
              <a:t>Simulace leteckého provozu nad územím USA 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r>
              <a:rPr lang="cs-CZ" sz="2000"/>
              <a:t>                             </a:t>
            </a:r>
            <a:endParaRPr lang="en-US" sz="2000">
              <a:solidFill>
                <a:srgbClr val="7F7F7F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B49FE7D-C7EF-4BB0-9D1F-18ACBBE41471}" type="slidenum">
              <a:rPr lang="cs-CZ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5908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910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/>
          </p:cNvSpPr>
          <p:nvPr/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E46C0A"/>
              </a:solidFill>
              <a:latin typeface="Arial" charset="0"/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 sz="2000" b="1">
                <a:solidFill>
                  <a:srgbClr val="333333"/>
                </a:solidFill>
              </a:rPr>
              <a:t>Z průzkumu provedeného mezi OI studenty bakalářského stupně vyplynulo, že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cs-CZ" sz="3600" b="1">
              <a:solidFill>
                <a:srgbClr val="FFCCCC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cs-CZ" sz="3600" b="1">
              <a:solidFill>
                <a:srgbClr val="FFCCCC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cs-CZ" sz="3600" b="1">
              <a:solidFill>
                <a:srgbClr val="FFCCCC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 sz="6600" b="1">
                <a:solidFill>
                  <a:srgbClr val="0076B1"/>
                </a:solidFill>
              </a:rPr>
              <a:t>93 </a:t>
            </a:r>
            <a:r>
              <a:rPr lang="en-US" sz="6600" b="1">
                <a:solidFill>
                  <a:srgbClr val="0076B1"/>
                </a:solidFill>
              </a:rPr>
              <a:t>%</a:t>
            </a:r>
            <a:r>
              <a:rPr lang="cs-CZ" sz="5400" b="1">
                <a:solidFill>
                  <a:srgbClr val="0076B1"/>
                </a:solidFill>
              </a:rPr>
              <a:t> 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 sz="3200" b="1">
                <a:solidFill>
                  <a:srgbClr val="0076B1"/>
                </a:solidFill>
              </a:rPr>
              <a:t>z nich je spokojených s výběrem studia OI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</a:pPr>
            <a:endParaRPr lang="cs-CZ" sz="2000"/>
          </a:p>
          <a:p>
            <a:pPr marL="1143000" lvl="2" indent="-228600">
              <a:spcBef>
                <a:spcPct val="20000"/>
              </a:spcBef>
              <a:buFont typeface="Symbol" pitchFamily="18" charset="2"/>
              <a:buChar char="-"/>
            </a:pPr>
            <a:endParaRPr lang="en-US" sz="2000">
              <a:solidFill>
                <a:srgbClr val="7F7F7F"/>
              </a:solidFill>
            </a:endParaRPr>
          </a:p>
        </p:txBody>
      </p:sp>
      <p:graphicFrame>
        <p:nvGraphicFramePr>
          <p:cNvPr id="4" name="Graf 3"/>
          <p:cNvGraphicFramePr/>
          <p:nvPr/>
        </p:nvGraphicFramePr>
        <p:xfrm>
          <a:off x="3143250" y="2371725"/>
          <a:ext cx="2857500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96C7C5-0411-4898-8576-6A6E84074BC9}" type="slidenum">
              <a:rPr lang="cs-CZ"/>
              <a:pPr>
                <a:defRPr/>
              </a:pPr>
              <a:t>12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/>
          </p:cNvSpPr>
          <p:nvPr/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400" b="1">
                <a:solidFill>
                  <a:srgbClr val="0076B1"/>
                </a:solidFill>
              </a:rPr>
              <a:t>Pár názorů studentů 1. ročníku bakalářského programu OI: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333333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>
                <a:solidFill>
                  <a:srgbClr val="333333"/>
                </a:solidFill>
              </a:rPr>
              <a:t>„Soubor předmětů je dobře koncipovaný, stejně jako celá struktura programu.“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b="1">
                <a:solidFill>
                  <a:srgbClr val="333333"/>
                </a:solidFill>
              </a:rPr>
              <a:t/>
            </a:r>
            <a:br>
              <a:rPr lang="cs-CZ" b="1">
                <a:solidFill>
                  <a:srgbClr val="333333"/>
                </a:solidFill>
              </a:rPr>
            </a:br>
            <a:r>
              <a:rPr lang="cs-CZ" b="1">
                <a:solidFill>
                  <a:srgbClr val="333333"/>
                </a:solidFill>
              </a:rPr>
              <a:t>„…osobní přístup týmu OI, zájem vyhovět nám v našich návrzích a spolupracovat se studenty na tvorbě oboru…“</a:t>
            </a:r>
            <a:br>
              <a:rPr lang="cs-CZ" b="1">
                <a:solidFill>
                  <a:srgbClr val="333333"/>
                </a:solidFill>
              </a:rPr>
            </a:br>
            <a:endParaRPr lang="cs-CZ" b="1">
              <a:solidFill>
                <a:srgbClr val="333333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>
                <a:solidFill>
                  <a:srgbClr val="333333"/>
                </a:solidFill>
              </a:rPr>
              <a:t>„Ostatní spolužáci, kteří šli na ostatní podobné programy mi vyprávěli o</a:t>
            </a:r>
            <a:br>
              <a:rPr lang="cs-CZ">
                <a:solidFill>
                  <a:srgbClr val="333333"/>
                </a:solidFill>
              </a:rPr>
            </a:br>
            <a:r>
              <a:rPr lang="cs-CZ">
                <a:solidFill>
                  <a:srgbClr val="333333"/>
                </a:solidFill>
              </a:rPr>
              <a:t>jejich programech a myslím, že jsem zvolil dobře...“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>
                <a:solidFill>
                  <a:srgbClr val="333333"/>
                </a:solidFill>
              </a:rPr>
              <a:t/>
            </a:r>
            <a:br>
              <a:rPr lang="cs-CZ">
                <a:solidFill>
                  <a:srgbClr val="333333"/>
                </a:solidFill>
              </a:rPr>
            </a:br>
            <a:r>
              <a:rPr lang="cs-CZ" b="1">
                <a:solidFill>
                  <a:srgbClr val="333333"/>
                </a:solidFill>
              </a:rPr>
              <a:t>„Vidím, že se opravdu učím něco užitečného“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cs-CZ" b="1">
              <a:solidFill>
                <a:srgbClr val="333333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>
                <a:solidFill>
                  <a:srgbClr val="333333"/>
                </a:solidFill>
              </a:rPr>
              <a:t>„OI je obor, kde si student může relativně volně určit, co chce studovat a co ne, líbí se mi, že je kladen důraz na průběžnou přípravu...„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cs-CZ">
              <a:solidFill>
                <a:srgbClr val="333333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>
                <a:solidFill>
                  <a:srgbClr val="FF0000"/>
                </a:solidFill>
              </a:rPr>
              <a:t>                                                                                                         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>
              <a:solidFill>
                <a:srgbClr val="333333"/>
              </a:solidFill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410200"/>
            <a:ext cx="6096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393EAEA-77C3-4B02-AFA3-9E05434C66FD}" type="slidenum">
              <a:rPr lang="cs-CZ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/>
          </p:cNvSpPr>
          <p:nvPr/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400" b="1">
                <a:solidFill>
                  <a:srgbClr val="0076B1"/>
                </a:solidFill>
              </a:rPr>
              <a:t>Informační a komunikační zdroje OI</a:t>
            </a:r>
            <a:br>
              <a:rPr lang="cs-CZ" sz="2400" b="1">
                <a:solidFill>
                  <a:srgbClr val="0076B1"/>
                </a:solidFill>
              </a:rPr>
            </a:br>
            <a:endParaRPr lang="cs-CZ" sz="2400" b="1">
              <a:solidFill>
                <a:srgbClr val="0076B1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</a:pPr>
            <a:r>
              <a:rPr lang="cs-CZ" sz="2000" b="1">
                <a:solidFill>
                  <a:srgbClr val="333333"/>
                </a:solidFill>
              </a:rPr>
              <a:t>                    web OI:  http://informatika.fel.cvut.cz		</a:t>
            </a:r>
          </a:p>
          <a:p>
            <a:pPr marL="1714500" lvl="4" indent="-342900">
              <a:spcBef>
                <a:spcPct val="20000"/>
              </a:spcBef>
              <a:buClr>
                <a:schemeClr val="tx1"/>
              </a:buClr>
            </a:pPr>
            <a:r>
              <a:rPr lang="cs-CZ" sz="2000" b="1">
                <a:solidFill>
                  <a:srgbClr val="333333"/>
                </a:solidFill>
              </a:rPr>
              <a:t>                            e-mail:  oi</a:t>
            </a:r>
            <a:r>
              <a:rPr lang="en-US" sz="2000" b="1">
                <a:solidFill>
                  <a:srgbClr val="333333"/>
                </a:solidFill>
              </a:rPr>
              <a:t>@</a:t>
            </a:r>
            <a:r>
              <a:rPr lang="cs-CZ" sz="2000" b="1">
                <a:solidFill>
                  <a:srgbClr val="333333"/>
                </a:solidFill>
              </a:rPr>
              <a:t>fel.cvut.cz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>
              <a:solidFill>
                <a:srgbClr val="333333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r>
              <a:rPr lang="cs-CZ" sz="2000">
                <a:solidFill>
                  <a:srgbClr val="333333"/>
                </a:solidFill>
              </a:rPr>
              <a:t>Otevřená informatika je na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r>
              <a:rPr lang="cs-CZ" sz="2000">
                <a:solidFill>
                  <a:srgbClr val="333333"/>
                </a:solidFill>
              </a:rPr>
              <a:t>					</a:t>
            </a:r>
            <a:r>
              <a:rPr lang="cs-CZ" sz="2000" b="1">
                <a:solidFill>
                  <a:srgbClr val="333333"/>
                </a:solidFill>
              </a:rPr>
              <a:t>Facebooku</a:t>
            </a:r>
            <a:r>
              <a:rPr lang="cs-CZ" sz="2000">
                <a:solidFill>
                  <a:srgbClr val="333333"/>
                </a:solidFill>
              </a:rPr>
              <a:t>	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>
              <a:solidFill>
                <a:srgbClr val="333333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r>
              <a:rPr lang="cs-CZ" sz="2000">
                <a:solidFill>
                  <a:srgbClr val="333333"/>
                </a:solidFill>
              </a:rPr>
              <a:t>Tým OI </a:t>
            </a:r>
            <a:r>
              <a:rPr lang="cs-CZ" sz="2000" b="1">
                <a:solidFill>
                  <a:srgbClr val="333333"/>
                </a:solidFill>
              </a:rPr>
              <a:t>bloguje	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r>
              <a:rPr lang="cs-CZ" sz="2000">
                <a:solidFill>
                  <a:srgbClr val="333333"/>
                </a:solidFill>
              </a:rPr>
              <a:t>http://otevrenainformatika.blogspot.com/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>
              <a:solidFill>
                <a:srgbClr val="333333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r>
              <a:rPr lang="cs-CZ" sz="2000" b="1">
                <a:solidFill>
                  <a:srgbClr val="333333"/>
                </a:solidFill>
              </a:rPr>
              <a:t>Fotky</a:t>
            </a:r>
            <a:r>
              <a:rPr lang="cs-CZ" sz="2000">
                <a:solidFill>
                  <a:srgbClr val="333333"/>
                </a:solidFill>
              </a:rPr>
              <a:t> z OI akcí 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r>
              <a:rPr lang="cs-CZ" sz="2000">
                <a:solidFill>
                  <a:srgbClr val="333333"/>
                </a:solidFill>
              </a:rPr>
              <a:t>http://picasaweb.google.com/otevrenainformatika	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>
              <a:solidFill>
                <a:srgbClr val="333333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endParaRPr lang="cs-CZ" sz="200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</a:pPr>
            <a:endParaRPr lang="cs-CZ" sz="200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</a:pPr>
            <a:endParaRPr lang="cs-CZ" sz="200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</a:pPr>
            <a:endParaRPr lang="cs-CZ" sz="2000"/>
          </a:p>
          <a:p>
            <a:pPr marL="1143000" lvl="2" indent="-228600">
              <a:spcBef>
                <a:spcPct val="20000"/>
              </a:spcBef>
              <a:buFont typeface="Symbol" pitchFamily="18" charset="2"/>
              <a:buChar char="-"/>
            </a:pPr>
            <a:endParaRPr lang="en-US" sz="2000">
              <a:solidFill>
                <a:srgbClr val="7F7F7F"/>
              </a:solidFill>
            </a:endParaRPr>
          </a:p>
        </p:txBody>
      </p:sp>
      <p:pic>
        <p:nvPicPr>
          <p:cNvPr id="18435" name="Picture 4" descr="icon_b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14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icon_f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124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pica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18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B2A0914-812D-46CE-96FE-24A1BB2BF7BE}" type="slidenum">
              <a:rPr lang="cs-CZ"/>
              <a:pPr>
                <a:defRPr/>
              </a:pPr>
              <a:t>14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Zástupný symbol pro obsah 3" descr="snez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" y="1127125"/>
            <a:ext cx="8229600" cy="5486400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8636FC4-FF3E-4C69-ADC7-1EA8A05490FE}" type="slidenum">
              <a:rPr lang="cs-CZ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62200" y="12954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OI výstup na Sněžku 12. prosince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/>
          </p:cNvSpPr>
          <p:nvPr/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333333"/>
              </a:solidFill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>
              <a:solidFill>
                <a:srgbClr val="333333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Char char="•"/>
            </a:pPr>
            <a:endParaRPr lang="cs-CZ" sz="200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</a:pPr>
            <a:endParaRPr lang="cs-CZ" sz="200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</a:pPr>
            <a:endParaRPr lang="cs-CZ" sz="200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</a:pPr>
            <a:endParaRPr lang="cs-CZ" sz="2000"/>
          </a:p>
          <a:p>
            <a:pPr marL="1143000" lvl="2" indent="-228600">
              <a:spcBef>
                <a:spcPct val="20000"/>
              </a:spcBef>
              <a:buFont typeface="Symbol" pitchFamily="18" charset="2"/>
              <a:buChar char="-"/>
            </a:pPr>
            <a:endParaRPr lang="en-US" sz="2000">
              <a:solidFill>
                <a:srgbClr val="7F7F7F"/>
              </a:solidFill>
            </a:endParaRPr>
          </a:p>
        </p:txBody>
      </p:sp>
      <p:sp>
        <p:nvSpPr>
          <p:cNvPr id="20483" name="Content Placeholder 2"/>
          <p:cNvSpPr>
            <a:spLocks/>
          </p:cNvSpPr>
          <p:nvPr/>
        </p:nvSpPr>
        <p:spPr bwMode="auto">
          <a:xfrm>
            <a:off x="0" y="12954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333333"/>
              </a:solidFill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>
              <a:solidFill>
                <a:srgbClr val="333333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r>
              <a:rPr lang="cs-CZ" sz="2800" b="1">
                <a:solidFill>
                  <a:srgbClr val="0076B1"/>
                </a:solidFill>
              </a:rPr>
              <a:t>Přihlášky</a:t>
            </a:r>
            <a:r>
              <a:rPr lang="cs-CZ" sz="2400" b="1">
                <a:solidFill>
                  <a:srgbClr val="333333"/>
                </a:solidFill>
              </a:rPr>
              <a:t> do studijního programu ČVUT FEL 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r>
              <a:rPr lang="cs-CZ" sz="2400" b="1">
                <a:solidFill>
                  <a:srgbClr val="333333"/>
                </a:solidFill>
              </a:rPr>
              <a:t>Otevřená informatika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r>
              <a:rPr lang="cs-CZ" sz="2400" b="1">
                <a:solidFill>
                  <a:srgbClr val="333333"/>
                </a:solidFill>
              </a:rPr>
              <a:t>můžete podávat do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r>
              <a:rPr lang="cs-CZ" sz="2800" b="1">
                <a:solidFill>
                  <a:srgbClr val="0076B1"/>
                </a:solidFill>
              </a:rPr>
              <a:t>31.3.2010 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800" b="1">
              <a:solidFill>
                <a:srgbClr val="0076B1"/>
              </a:solidFill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r>
              <a:rPr lang="cs-CZ" sz="2800" b="1">
                <a:solidFill>
                  <a:srgbClr val="0076B1"/>
                </a:solidFill>
              </a:rPr>
              <a:t>Děkujeme za Vaši pozornost!</a:t>
            </a:r>
            <a:r>
              <a:rPr lang="cs-CZ" sz="2800" b="1">
                <a:solidFill>
                  <a:srgbClr val="333333"/>
                </a:solidFill>
              </a:rPr>
              <a:t>  </a:t>
            </a:r>
            <a:endParaRPr lang="en-US" sz="2000">
              <a:solidFill>
                <a:srgbClr val="0076B1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181600"/>
            <a:ext cx="152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F0DDF2B-761E-4E32-A404-2763316444E0}" type="slidenum">
              <a:rPr lang="cs-CZ"/>
              <a:pPr>
                <a:defRPr/>
              </a:pPr>
              <a:t>16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/>
          </p:cNvSpPr>
          <p:nvPr/>
        </p:nvSpPr>
        <p:spPr bwMode="auto">
          <a:xfrm>
            <a:off x="228600" y="1219200"/>
            <a:ext cx="8763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200" b="1">
                <a:solidFill>
                  <a:srgbClr val="0076B1"/>
                </a:solidFill>
              </a:rPr>
              <a:t>ČVUT Fakulta elektrotechnická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200" b="1">
                <a:solidFill>
                  <a:srgbClr val="0076B1"/>
                </a:solidFill>
              </a:rPr>
              <a:t>studijní program Otevřená informatika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b="1">
              <a:solidFill>
                <a:srgbClr val="0076B1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 b="1" i="1">
                <a:solidFill>
                  <a:srgbClr val="0076B1"/>
                </a:solidFill>
              </a:rPr>
              <a:t>vysoká míra volitelnosti</a:t>
            </a:r>
            <a:r>
              <a:rPr lang="cs-CZ">
                <a:solidFill>
                  <a:srgbClr val="333333"/>
                </a:solidFill>
              </a:rPr>
              <a:t> umožňující studentovi konfigurovat si</a:t>
            </a:r>
            <a:br>
              <a:rPr lang="cs-CZ">
                <a:solidFill>
                  <a:srgbClr val="333333"/>
                </a:solidFill>
              </a:rPr>
            </a:br>
            <a:r>
              <a:rPr lang="cs-CZ">
                <a:solidFill>
                  <a:srgbClr val="333333"/>
                </a:solidFill>
              </a:rPr>
              <a:t>vlastní profil studia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umožnění </a:t>
            </a:r>
            <a:r>
              <a:rPr lang="cs-CZ" b="1" i="1">
                <a:solidFill>
                  <a:srgbClr val="0076B1"/>
                </a:solidFill>
              </a:rPr>
              <a:t>vedlejších specializací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široká paleta nabídky </a:t>
            </a:r>
            <a:r>
              <a:rPr lang="cs-CZ" b="1" i="1">
                <a:solidFill>
                  <a:srgbClr val="0076B1"/>
                </a:solidFill>
              </a:rPr>
              <a:t>předmětů</a:t>
            </a:r>
            <a:r>
              <a:rPr lang="cs-CZ" b="1">
                <a:solidFill>
                  <a:srgbClr val="333333"/>
                </a:solidFill>
              </a:rPr>
              <a:t> </a:t>
            </a:r>
            <a:r>
              <a:rPr lang="cs-CZ">
                <a:solidFill>
                  <a:srgbClr val="333333"/>
                </a:solidFill>
              </a:rPr>
              <a:t>vyučovaných nejen špičkovými odborníky z</a:t>
            </a:r>
            <a:br>
              <a:rPr lang="cs-CZ">
                <a:solidFill>
                  <a:srgbClr val="333333"/>
                </a:solidFill>
              </a:rPr>
            </a:br>
            <a:r>
              <a:rPr lang="cs-CZ">
                <a:solidFill>
                  <a:srgbClr val="333333"/>
                </a:solidFill>
              </a:rPr>
              <a:t>celé fakulty elektrotechnické ČVUT, ale i z významných  spolupracujících firem         (např. Google)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orientace na standardy mezinárodně uznávaných testů v oblasti</a:t>
            </a:r>
            <a:br>
              <a:rPr lang="cs-CZ">
                <a:solidFill>
                  <a:srgbClr val="333333"/>
                </a:solidFill>
              </a:rPr>
            </a:br>
            <a:r>
              <a:rPr lang="cs-CZ">
                <a:solidFill>
                  <a:srgbClr val="333333"/>
                </a:solidFill>
              </a:rPr>
              <a:t>informatiky </a:t>
            </a:r>
            <a:r>
              <a:rPr lang="cs-CZ" b="1" i="1">
                <a:solidFill>
                  <a:srgbClr val="0076B1"/>
                </a:solidFill>
              </a:rPr>
              <a:t>GRE Computer Science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spolupráce se </a:t>
            </a:r>
            <a:r>
              <a:rPr lang="cs-CZ" b="1" i="1">
                <a:solidFill>
                  <a:srgbClr val="0076B1"/>
                </a:solidFill>
              </a:rPr>
              <a:t>zahraničními univerzitami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absolvent bakalářského programu je schopen nastoupit na navazující</a:t>
            </a:r>
            <a:br>
              <a:rPr lang="cs-CZ">
                <a:solidFill>
                  <a:srgbClr val="333333"/>
                </a:solidFill>
              </a:rPr>
            </a:br>
            <a:r>
              <a:rPr lang="cs-CZ">
                <a:solidFill>
                  <a:srgbClr val="333333"/>
                </a:solidFill>
              </a:rPr>
              <a:t>magisterský informatický program </a:t>
            </a:r>
            <a:r>
              <a:rPr lang="cs-CZ" b="1" i="1">
                <a:solidFill>
                  <a:srgbClr val="0076B1"/>
                </a:solidFill>
              </a:rPr>
              <a:t>kdekoliv ve světě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r>
              <a:rPr lang="cs-CZ">
                <a:solidFill>
                  <a:srgbClr val="333333"/>
                </a:solidFill>
              </a:rPr>
              <a:t/>
            </a:r>
            <a:br>
              <a:rPr lang="cs-CZ">
                <a:solidFill>
                  <a:srgbClr val="333333"/>
                </a:solidFill>
              </a:rPr>
            </a:br>
            <a:r>
              <a:rPr lang="cs-CZ" sz="2000"/>
              <a:t/>
            </a:r>
            <a:br>
              <a:rPr lang="cs-CZ" sz="2000"/>
            </a:br>
            <a:endParaRPr lang="en-US" sz="200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BEB8895-8124-479C-8FA6-B17FB5E2734A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/>
          </p:cNvSpPr>
          <p:nvPr>
            <p:ph type="body" idx="4294967295"/>
          </p:nvPr>
        </p:nvSpPr>
        <p:spPr>
          <a:xfrm>
            <a:off x="381000" y="1066800"/>
            <a:ext cx="8305800" cy="5562600"/>
          </a:xfrm>
          <a:noFill/>
        </p:spPr>
        <p:txBody>
          <a:bodyPr/>
          <a:lstStyle/>
          <a:p>
            <a:pPr marL="342900" lvl="1" indent="-342900" algn="ctr" eaLnBrk="1" hangingPunct="1">
              <a:lnSpc>
                <a:spcPct val="80000"/>
              </a:lnSpc>
              <a:buFont typeface="Arial" charset="0"/>
              <a:buNone/>
            </a:pPr>
            <a:endParaRPr lang="cs-CZ" sz="2200" b="1" smtClean="0">
              <a:solidFill>
                <a:srgbClr val="0076B1"/>
              </a:solidFill>
              <a:latin typeface="Corbel" pitchFamily="34" charset="0"/>
            </a:endParaRPr>
          </a:p>
          <a:p>
            <a:pPr marL="342900" lvl="1" indent="-3429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b="1" smtClean="0">
                <a:solidFill>
                  <a:srgbClr val="0076B1"/>
                </a:solidFill>
                <a:latin typeface="Corbel" pitchFamily="34" charset="0"/>
              </a:rPr>
              <a:t>Program </a:t>
            </a:r>
            <a:r>
              <a:rPr lang="cs-CZ" sz="2200" b="1" smtClean="0">
                <a:solidFill>
                  <a:srgbClr val="0076B1"/>
                </a:solidFill>
                <a:latin typeface="Corbel" pitchFamily="34" charset="0"/>
              </a:rPr>
              <a:t>nabízí 3 informatické obory</a:t>
            </a:r>
            <a:br>
              <a:rPr lang="cs-CZ" sz="2200" b="1" smtClean="0">
                <a:solidFill>
                  <a:srgbClr val="0076B1"/>
                </a:solidFill>
                <a:latin typeface="Corbel" pitchFamily="34" charset="0"/>
              </a:rPr>
            </a:br>
            <a:endParaRPr lang="cs-CZ" sz="2200" b="1" smtClean="0">
              <a:solidFill>
                <a:srgbClr val="333333"/>
              </a:solidFill>
              <a:latin typeface="Corbel" pitchFamily="34" charset="0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 sz="2000" b="1" smtClean="0">
                <a:solidFill>
                  <a:srgbClr val="0070C0"/>
                </a:solidFill>
                <a:latin typeface="Corbel" pitchFamily="34" charset="0"/>
              </a:rPr>
              <a:t>Počítačové systémy</a:t>
            </a:r>
          </a:p>
          <a:p>
            <a:pPr marL="342900" lvl="1" indent="-342900" eaLnBrk="1" hangingPunct="1">
              <a:buClr>
                <a:schemeClr val="tx1"/>
              </a:buClr>
              <a:buFont typeface="Arial" charset="0"/>
              <a:buNone/>
            </a:pPr>
            <a:r>
              <a:rPr lang="cs-CZ" sz="2000" smtClean="0">
                <a:solidFill>
                  <a:srgbClr val="333333"/>
                </a:solidFill>
                <a:latin typeface="Corbel" pitchFamily="34" charset="0"/>
              </a:rPr>
              <a:t>	</a:t>
            </a:r>
            <a:r>
              <a:rPr lang="cs-CZ" sz="1800" smtClean="0">
                <a:solidFill>
                  <a:srgbClr val="333333"/>
                </a:solidFill>
                <a:latin typeface="Corbel" pitchFamily="34" charset="0"/>
              </a:rPr>
              <a:t>oblast </a:t>
            </a:r>
            <a:r>
              <a:rPr lang="cs-CZ" sz="1800" b="1" smtClean="0">
                <a:solidFill>
                  <a:srgbClr val="333333"/>
                </a:solidFill>
                <a:latin typeface="Corbel" pitchFamily="34" charset="0"/>
              </a:rPr>
              <a:t>mikroprocesorové techniky a počítačových sítí</a:t>
            </a:r>
            <a:endParaRPr lang="cs-CZ" sz="1800" smtClean="0">
              <a:solidFill>
                <a:srgbClr val="333333"/>
              </a:solidFill>
              <a:latin typeface="Corbel" pitchFamily="34" charset="0"/>
            </a:endParaRPr>
          </a:p>
          <a:p>
            <a:pPr marL="342900" lvl="1" indent="-342900" eaLnBrk="1" hangingPunct="1">
              <a:buClr>
                <a:schemeClr val="tx1"/>
              </a:buClr>
              <a:buFont typeface="Arial" charset="0"/>
              <a:buNone/>
            </a:pPr>
            <a:r>
              <a:rPr lang="cs-CZ" sz="1800" smtClean="0">
                <a:solidFill>
                  <a:srgbClr val="333333"/>
                </a:solidFill>
                <a:latin typeface="Corbel" pitchFamily="34" charset="0"/>
              </a:rPr>
              <a:t>	uplatnění především jako </a:t>
            </a:r>
            <a:r>
              <a:rPr lang="cs-CZ" sz="1800" b="1" smtClean="0">
                <a:solidFill>
                  <a:srgbClr val="333333"/>
                </a:solidFill>
                <a:latin typeface="Corbel" pitchFamily="34" charset="0"/>
              </a:rPr>
              <a:t>integrátoři</a:t>
            </a:r>
            <a:r>
              <a:rPr lang="cs-CZ" sz="1800" smtClean="0">
                <a:solidFill>
                  <a:srgbClr val="333333"/>
                </a:solidFill>
                <a:latin typeface="Corbel" pitchFamily="34" charset="0"/>
              </a:rPr>
              <a:t> a </a:t>
            </a:r>
            <a:r>
              <a:rPr lang="cs-CZ" sz="1800" b="1" smtClean="0">
                <a:solidFill>
                  <a:srgbClr val="333333"/>
                </a:solidFill>
                <a:latin typeface="Corbel" pitchFamily="34" charset="0"/>
              </a:rPr>
              <a:t>správci počítačových sítí a návrháři </a:t>
            </a:r>
            <a:r>
              <a:rPr lang="cs-CZ" sz="1800" smtClean="0">
                <a:solidFill>
                  <a:srgbClr val="333333"/>
                </a:solidFill>
                <a:latin typeface="Corbel" pitchFamily="34" charset="0"/>
              </a:rPr>
              <a:t>nebo</a:t>
            </a:r>
            <a:r>
              <a:rPr lang="cs-CZ" sz="1800" b="1" smtClean="0">
                <a:solidFill>
                  <a:srgbClr val="333333"/>
                </a:solidFill>
                <a:latin typeface="Corbel" pitchFamily="34" charset="0"/>
              </a:rPr>
              <a:t> programátoři vestavných systémů</a:t>
            </a:r>
          </a:p>
          <a:p>
            <a:pPr marL="342900" lvl="1" indent="-342900" eaLnBrk="1" hangingPunct="1">
              <a:lnSpc>
                <a:spcPct val="50000"/>
              </a:lnSpc>
              <a:buClr>
                <a:schemeClr val="tx1"/>
              </a:buClr>
              <a:buFont typeface="Arial" charset="0"/>
              <a:buNone/>
            </a:pPr>
            <a:r>
              <a:rPr lang="cs-CZ" smtClean="0">
                <a:solidFill>
                  <a:srgbClr val="333333"/>
                </a:solidFill>
              </a:rPr>
              <a:t> </a:t>
            </a:r>
            <a:endParaRPr lang="cs-CZ" sz="2000" smtClean="0">
              <a:solidFill>
                <a:srgbClr val="333333"/>
              </a:solidFill>
              <a:latin typeface="Corbel" pitchFamily="34" charset="0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 sz="2000" b="1" smtClean="0">
                <a:solidFill>
                  <a:srgbClr val="0070C0"/>
                </a:solidFill>
                <a:latin typeface="Corbel" pitchFamily="34" charset="0"/>
              </a:rPr>
              <a:t>Softwarové systémy</a:t>
            </a:r>
          </a:p>
          <a:p>
            <a:pPr marL="342900" lvl="1" indent="-342900" eaLnBrk="1" hangingPunct="1">
              <a:buClr>
                <a:schemeClr val="tx1"/>
              </a:buClr>
              <a:buFont typeface="Arial" charset="0"/>
              <a:buNone/>
            </a:pPr>
            <a:r>
              <a:rPr lang="cs-CZ" sz="2000" smtClean="0">
                <a:solidFill>
                  <a:srgbClr val="333333"/>
                </a:solidFill>
                <a:latin typeface="Corbel" pitchFamily="34" charset="0"/>
              </a:rPr>
              <a:t>	</a:t>
            </a:r>
            <a:r>
              <a:rPr lang="cs-CZ" sz="1800" b="1" smtClean="0">
                <a:solidFill>
                  <a:srgbClr val="333333"/>
                </a:solidFill>
                <a:latin typeface="Corbel" pitchFamily="34" charset="0"/>
              </a:rPr>
              <a:t>návrh a vývoj softwarových systémů, </a:t>
            </a:r>
            <a:r>
              <a:rPr lang="cs-CZ" sz="1800" smtClean="0">
                <a:solidFill>
                  <a:srgbClr val="333333"/>
                </a:solidFill>
                <a:latin typeface="Corbel" pitchFamily="34" charset="0"/>
              </a:rPr>
              <a:t>údržba a řízení v rámci podniku</a:t>
            </a:r>
          </a:p>
          <a:p>
            <a:pPr marL="342900" lvl="1" indent="-342900" eaLnBrk="1" hangingPunct="1">
              <a:buClr>
                <a:schemeClr val="tx1"/>
              </a:buClr>
              <a:buFont typeface="Arial" charset="0"/>
              <a:buNone/>
            </a:pPr>
            <a:r>
              <a:rPr lang="cs-CZ" sz="1800" smtClean="0">
                <a:solidFill>
                  <a:srgbClr val="333333"/>
                </a:solidFill>
                <a:latin typeface="Corbel" pitchFamily="34" charset="0"/>
              </a:rPr>
              <a:t>	důraz je kladen zejména na </a:t>
            </a:r>
            <a:r>
              <a:rPr lang="cs-CZ" sz="1800" b="1" smtClean="0">
                <a:solidFill>
                  <a:srgbClr val="333333"/>
                </a:solidFill>
                <a:latin typeface="Corbel" pitchFamily="34" charset="0"/>
              </a:rPr>
              <a:t>pokročilé softwarové systémy spjaté s průmyslovými, telekomunikačními, zdravotnickými a jinými kritickými systémy</a:t>
            </a:r>
            <a:r>
              <a:rPr lang="cs-CZ" sz="1800" smtClean="0">
                <a:solidFill>
                  <a:srgbClr val="333333"/>
                </a:solidFill>
                <a:latin typeface="Corbel" pitchFamily="34" charset="0"/>
              </a:rPr>
              <a:t> </a:t>
            </a:r>
          </a:p>
          <a:p>
            <a:pPr marL="342900" lvl="1" indent="-342900" eaLnBrk="1" hangingPunct="1">
              <a:buClr>
                <a:schemeClr val="tx1"/>
              </a:buClr>
              <a:buFont typeface="Arial" charset="0"/>
              <a:buNone/>
            </a:pPr>
            <a:r>
              <a:rPr lang="cs-CZ" sz="1800" smtClean="0">
                <a:solidFill>
                  <a:srgbClr val="333333"/>
                </a:solidFill>
                <a:latin typeface="Corbel" pitchFamily="34" charset="0"/>
              </a:rPr>
              <a:t>	</a:t>
            </a:r>
            <a:endParaRPr lang="cs-CZ" sz="1200" smtClean="0">
              <a:solidFill>
                <a:srgbClr val="333333"/>
              </a:solidFill>
              <a:latin typeface="Corbel" pitchFamily="34" charset="0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 sz="2000" b="1" smtClean="0">
                <a:solidFill>
                  <a:srgbClr val="0070C0"/>
                </a:solidFill>
                <a:latin typeface="Corbel" pitchFamily="34" charset="0"/>
              </a:rPr>
              <a:t>Informatika a počítačové vědy</a:t>
            </a:r>
          </a:p>
          <a:p>
            <a:pPr marL="342900" lvl="1" indent="-342900" eaLnBrk="1" hangingPunct="1">
              <a:lnSpc>
                <a:spcPct val="105000"/>
              </a:lnSpc>
              <a:buClr>
                <a:schemeClr val="tx1"/>
              </a:buClr>
              <a:buFont typeface="Arial" charset="0"/>
              <a:buNone/>
            </a:pPr>
            <a:r>
              <a:rPr lang="cs-CZ" sz="2000" smtClean="0">
                <a:solidFill>
                  <a:srgbClr val="333333"/>
                </a:solidFill>
                <a:latin typeface="Corbel" pitchFamily="34" charset="0"/>
              </a:rPr>
              <a:t>	</a:t>
            </a:r>
            <a:r>
              <a:rPr lang="cs-CZ" sz="1800" b="1" smtClean="0">
                <a:solidFill>
                  <a:srgbClr val="333333"/>
                </a:solidFill>
                <a:latin typeface="Corbel" pitchFamily="34" charset="0"/>
              </a:rPr>
              <a:t>matematické formulace reálných informatických problémů, návrh a implementace algoritmů pro jejich řešení, a to i v úlohách vyžadujících základní prvky umělé inteligence</a:t>
            </a:r>
            <a:r>
              <a:rPr lang="cs-CZ" sz="1800" smtClean="0">
                <a:solidFill>
                  <a:srgbClr val="333333"/>
                </a:solidFill>
                <a:latin typeface="Corbel" pitchFamily="34" charset="0"/>
              </a:rPr>
              <a:t> </a:t>
            </a:r>
          </a:p>
          <a:p>
            <a:pPr marL="342900" lvl="1" indent="-342900" eaLnBrk="1" hangingPunct="1">
              <a:lnSpc>
                <a:spcPct val="105000"/>
              </a:lnSpc>
              <a:buClr>
                <a:schemeClr val="tx1"/>
              </a:buClr>
              <a:buFont typeface="Arial" charset="0"/>
              <a:buNone/>
            </a:pPr>
            <a:r>
              <a:rPr lang="cs-CZ" sz="1800" smtClean="0">
                <a:solidFill>
                  <a:srgbClr val="333333"/>
                </a:solidFill>
                <a:latin typeface="Corbel" pitchFamily="34" charset="0"/>
              </a:rPr>
              <a:t>	</a:t>
            </a:r>
            <a:endParaRPr lang="en-US" sz="1800" smtClean="0">
              <a:solidFill>
                <a:srgbClr val="333333"/>
              </a:solidFill>
              <a:latin typeface="Corbe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D558601-DF5E-4634-ACA8-96DBC5DA4EAC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/>
          </p:cNvSpPr>
          <p:nvPr/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200" b="1">
                <a:solidFill>
                  <a:srgbClr val="0076B1"/>
                </a:solidFill>
              </a:rPr>
              <a:t>      P</a:t>
            </a:r>
            <a:r>
              <a:rPr lang="en-US" sz="2200" b="1">
                <a:solidFill>
                  <a:srgbClr val="0076B1"/>
                </a:solidFill>
              </a:rPr>
              <a:t>rogram </a:t>
            </a:r>
            <a:r>
              <a:rPr lang="cs-CZ" sz="2200" b="1">
                <a:solidFill>
                  <a:srgbClr val="0076B1"/>
                </a:solidFill>
              </a:rPr>
              <a:t>OI je otevřený vůči studentům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>
              <a:solidFill>
                <a:srgbClr val="0076B1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cs-CZ" sz="2000">
                <a:solidFill>
                  <a:srgbClr val="333333"/>
                </a:solidFill>
              </a:rPr>
              <a:t>absolvent bakalářského stupně bude schopen nastoupit na magisterský 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000">
                <a:solidFill>
                  <a:srgbClr val="333333"/>
                </a:solidFill>
              </a:rPr>
              <a:t>	informatický program na </a:t>
            </a:r>
            <a:r>
              <a:rPr lang="cs-CZ" sz="2000" b="1" i="1">
                <a:solidFill>
                  <a:srgbClr val="0076B1"/>
                </a:solidFill>
              </a:rPr>
              <a:t>výběrových školách ve světě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>
              <a:solidFill>
                <a:srgbClr val="333333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200" b="1">
                <a:solidFill>
                  <a:srgbClr val="0076B1"/>
                </a:solidFill>
              </a:rPr>
              <a:t>	 Program OI klade důraz na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1000">
              <a:solidFill>
                <a:srgbClr val="0076B1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cs-CZ" sz="2000">
                <a:solidFill>
                  <a:srgbClr val="333333"/>
                </a:solidFill>
              </a:rPr>
              <a:t>znalostní </a:t>
            </a:r>
            <a:r>
              <a:rPr lang="cs-CZ" sz="2000" b="1" i="1">
                <a:solidFill>
                  <a:srgbClr val="0076B1"/>
                </a:solidFill>
              </a:rPr>
              <a:t>interdisciplinaritu</a:t>
            </a:r>
            <a:r>
              <a:rPr lang="cs-CZ" sz="2000">
                <a:solidFill>
                  <a:srgbClr val="333333"/>
                </a:solidFill>
              </a:rPr>
              <a:t> a schopnost spolupráce při řešení problémů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cs-CZ" sz="2000" b="1" i="1">
                <a:solidFill>
                  <a:srgbClr val="0076B1"/>
                </a:solidFill>
              </a:rPr>
              <a:t>samostatnou</a:t>
            </a:r>
            <a:r>
              <a:rPr lang="cs-CZ" sz="2000" b="1">
                <a:solidFill>
                  <a:srgbClr val="333333"/>
                </a:solidFill>
              </a:rPr>
              <a:t> </a:t>
            </a:r>
            <a:r>
              <a:rPr lang="cs-CZ" sz="2000">
                <a:solidFill>
                  <a:srgbClr val="333333"/>
                </a:solidFill>
              </a:rPr>
              <a:t>odbornou práci, </a:t>
            </a:r>
            <a:r>
              <a:rPr lang="cs-CZ" sz="2000" b="1" i="1">
                <a:solidFill>
                  <a:srgbClr val="0076B1"/>
                </a:solidFill>
              </a:rPr>
              <a:t>efektivní začlenění</a:t>
            </a:r>
            <a:r>
              <a:rPr lang="cs-CZ" sz="2000">
                <a:solidFill>
                  <a:srgbClr val="333333"/>
                </a:solidFill>
              </a:rPr>
              <a:t> se do kolektivu vynikajících 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000">
                <a:solidFill>
                  <a:srgbClr val="333333"/>
                </a:solidFill>
              </a:rPr>
              <a:t>	odborníků v oblasti informatiky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cs-CZ" sz="2000">
                <a:solidFill>
                  <a:srgbClr val="333333"/>
                </a:solidFill>
              </a:rPr>
              <a:t>schopnost iniciativně </a:t>
            </a:r>
            <a:r>
              <a:rPr lang="cs-CZ" sz="2000" b="1" i="1">
                <a:solidFill>
                  <a:srgbClr val="0076B1"/>
                </a:solidFill>
              </a:rPr>
              <a:t>identifikovat otevřené technické problémy</a:t>
            </a:r>
            <a:r>
              <a:rPr lang="cs-CZ" sz="2000" b="1">
                <a:solidFill>
                  <a:srgbClr val="333333"/>
                </a:solidFill>
              </a:rPr>
              <a:t> </a:t>
            </a:r>
            <a:r>
              <a:rPr lang="cs-CZ" sz="2000">
                <a:solidFill>
                  <a:srgbClr val="333333"/>
                </a:solidFill>
              </a:rPr>
              <a:t>a přistupovat k nim jak výzkumně, tak i komerčně.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000">
              <a:solidFill>
                <a:srgbClr val="333333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200" b="1">
                <a:solidFill>
                  <a:srgbClr val="0076B1"/>
                </a:solidFill>
              </a:rPr>
              <a:t>	 </a:t>
            </a:r>
            <a:r>
              <a:rPr lang="en-US" sz="2200" b="1">
                <a:solidFill>
                  <a:srgbClr val="0076B1"/>
                </a:solidFill>
              </a:rPr>
              <a:t>Program </a:t>
            </a:r>
            <a:r>
              <a:rPr lang="cs-CZ" sz="2200" b="1">
                <a:solidFill>
                  <a:srgbClr val="0076B1"/>
                </a:solidFill>
              </a:rPr>
              <a:t>není úplně otevřený úplně všem studentům…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000">
                <a:solidFill>
                  <a:srgbClr val="333333"/>
                </a:solidFill>
              </a:rPr>
              <a:t>       … je koncipován spíše jako </a:t>
            </a:r>
            <a:r>
              <a:rPr lang="cs-CZ" sz="2200" b="1" i="1">
                <a:solidFill>
                  <a:srgbClr val="0076B1"/>
                </a:solidFill>
              </a:rPr>
              <a:t>výběrový</a:t>
            </a:r>
            <a:r>
              <a:rPr lang="cs-CZ" sz="2000" b="1">
                <a:solidFill>
                  <a:srgbClr val="0076B1"/>
                </a:solidFill>
              </a:rPr>
              <a:t> </a:t>
            </a:r>
            <a:r>
              <a:rPr lang="cs-CZ" sz="2000">
                <a:solidFill>
                  <a:srgbClr val="333333"/>
                </a:solidFill>
              </a:rPr>
              <a:t>než masový</a:t>
            </a:r>
            <a:endParaRPr lang="en-US" sz="240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0C82163-8392-4B98-BC38-F6F79DFE7528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/>
          </p:cNvSpPr>
          <p:nvPr/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400" b="1">
                <a:solidFill>
                  <a:srgbClr val="0076B1"/>
                </a:solidFill>
              </a:rPr>
              <a:t>3 základní principy p</a:t>
            </a:r>
            <a:r>
              <a:rPr lang="en-US" sz="2400" b="1">
                <a:solidFill>
                  <a:srgbClr val="0076B1"/>
                </a:solidFill>
              </a:rPr>
              <a:t>rogram</a:t>
            </a:r>
            <a:r>
              <a:rPr lang="cs-CZ" sz="2400" b="1">
                <a:solidFill>
                  <a:srgbClr val="0076B1"/>
                </a:solidFill>
              </a:rPr>
              <a:t>u</a:t>
            </a:r>
            <a:r>
              <a:rPr lang="en-US" sz="2400" b="1">
                <a:solidFill>
                  <a:srgbClr val="0076B1"/>
                </a:solidFill>
              </a:rPr>
              <a:t> </a:t>
            </a:r>
            <a:r>
              <a:rPr lang="cs-CZ" sz="2400" b="1">
                <a:solidFill>
                  <a:srgbClr val="0076B1"/>
                </a:solidFill>
              </a:rPr>
              <a:t>OI</a:t>
            </a:r>
            <a:r>
              <a:rPr lang="en-US" sz="2400" b="1">
                <a:solidFill>
                  <a:srgbClr val="0076B1"/>
                </a:solidFill>
              </a:rPr>
              <a:t/>
            </a:r>
            <a:br>
              <a:rPr lang="en-US" sz="2400" b="1">
                <a:solidFill>
                  <a:srgbClr val="0076B1"/>
                </a:solidFill>
              </a:rPr>
            </a:br>
            <a:endParaRPr lang="cs-CZ" sz="2400" b="1">
              <a:solidFill>
                <a:srgbClr val="333333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1900" b="1">
                <a:solidFill>
                  <a:srgbClr val="0076B1"/>
                </a:solidFill>
              </a:rPr>
              <a:t>1. </a:t>
            </a:r>
            <a:r>
              <a:rPr lang="en-US" sz="1900" b="1">
                <a:solidFill>
                  <a:srgbClr val="0076B1"/>
                </a:solidFill>
              </a:rPr>
              <a:t>	</a:t>
            </a:r>
            <a:r>
              <a:rPr lang="cs-CZ" sz="1900" b="1">
                <a:solidFill>
                  <a:srgbClr val="0076B1"/>
                </a:solidFill>
              </a:rPr>
              <a:t>Konfigurovatelnost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</a:rPr>
              <a:t>Program je otevřený vůči volitelným předmětům –  umožňuje velkou konfigurovatelnost studia (především v magisterském studiu)</a:t>
            </a:r>
          </a:p>
          <a:p>
            <a:pPr marL="3429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cs-CZ" sz="200" i="1">
              <a:solidFill>
                <a:srgbClr val="333333"/>
              </a:solidFill>
            </a:endParaRPr>
          </a:p>
          <a:p>
            <a:pPr marL="3429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cs-CZ" sz="400" i="1">
              <a:solidFill>
                <a:srgbClr val="333333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900" b="1">
                <a:solidFill>
                  <a:srgbClr val="0076B1"/>
                </a:solidFill>
              </a:rPr>
              <a:t>2. 	Kvalita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</a:rPr>
              <a:t>Kurikula programu byla navržena tak, aby vycházela z </a:t>
            </a:r>
            <a:r>
              <a:rPr lang="cs-CZ" b="1">
                <a:solidFill>
                  <a:srgbClr val="333333"/>
                </a:solidFill>
              </a:rPr>
              <a:t>Graduate Record Examination </a:t>
            </a:r>
            <a:r>
              <a:rPr lang="cs-CZ">
                <a:solidFill>
                  <a:srgbClr val="333333"/>
                </a:solidFill>
              </a:rPr>
              <a:t>(GRE)  Computer Science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</a:rPr>
              <a:t>Veškerá znalost požadovaná GRE/CS je plně pokryta </a:t>
            </a:r>
            <a:br>
              <a:rPr lang="cs-CZ">
                <a:solidFill>
                  <a:srgbClr val="333333"/>
                </a:solidFill>
              </a:rPr>
            </a:br>
            <a:r>
              <a:rPr lang="cs-CZ">
                <a:solidFill>
                  <a:srgbClr val="333333"/>
                </a:solidFill>
              </a:rPr>
              <a:t>předměty programu a předměty oborů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900">
              <a:solidFill>
                <a:srgbClr val="333333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cs-CZ" sz="1900" b="1">
                <a:solidFill>
                  <a:srgbClr val="0076B1"/>
                </a:solidFill>
              </a:rPr>
              <a:t>3. </a:t>
            </a:r>
            <a:r>
              <a:rPr lang="en-US" sz="1900" b="1">
                <a:solidFill>
                  <a:srgbClr val="0076B1"/>
                </a:solidFill>
              </a:rPr>
              <a:t>	</a:t>
            </a:r>
            <a:r>
              <a:rPr lang="cs-CZ" sz="1900" b="1">
                <a:solidFill>
                  <a:srgbClr val="0076B1"/>
                </a:solidFill>
              </a:rPr>
              <a:t>Odbornost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</a:rPr>
              <a:t>Umožňuje získat specializovanou znalost v oborech, kde má  FEL </a:t>
            </a:r>
            <a:r>
              <a:rPr lang="cs-CZ" b="1">
                <a:solidFill>
                  <a:srgbClr val="333333"/>
                </a:solidFill>
              </a:rPr>
              <a:t>špičkovou tradici </a:t>
            </a:r>
            <a:r>
              <a:rPr lang="cs-CZ">
                <a:solidFill>
                  <a:srgbClr val="333333"/>
                </a:solidFill>
              </a:rPr>
              <a:t>ve </a:t>
            </a:r>
            <a:r>
              <a:rPr lang="cs-CZ" b="1">
                <a:solidFill>
                  <a:srgbClr val="333333"/>
                </a:solidFill>
              </a:rPr>
              <a:t>výzkumu a průmyslové  spolupráci </a:t>
            </a:r>
            <a:r>
              <a:rPr lang="cs-CZ">
                <a:solidFill>
                  <a:srgbClr val="333333"/>
                </a:solidFill>
              </a:rPr>
              <a:t>jako například: </a:t>
            </a:r>
            <a:endParaRPr lang="en-US">
              <a:solidFill>
                <a:srgbClr val="333333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en-US">
                <a:solidFill>
                  <a:srgbClr val="333333"/>
                </a:solidFill>
              </a:rPr>
              <a:t>	p</a:t>
            </a:r>
            <a:r>
              <a:rPr lang="cs-CZ">
                <a:solidFill>
                  <a:srgbClr val="333333"/>
                </a:solidFill>
              </a:rPr>
              <a:t>očítačové vidění a strojové vnímání, </a:t>
            </a:r>
            <a:r>
              <a:rPr lang="en-US">
                <a:solidFill>
                  <a:srgbClr val="333333"/>
                </a:solidFill>
              </a:rPr>
              <a:t>g</a:t>
            </a:r>
            <a:r>
              <a:rPr lang="cs-CZ">
                <a:solidFill>
                  <a:srgbClr val="333333"/>
                </a:solidFill>
              </a:rPr>
              <a:t>rafika a návrh uživatelských rozhraní, </a:t>
            </a:r>
            <a:endParaRPr lang="en-US">
              <a:solidFill>
                <a:srgbClr val="333333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en-US">
                <a:solidFill>
                  <a:srgbClr val="333333"/>
                </a:solidFill>
              </a:rPr>
              <a:t>	u</a:t>
            </a:r>
            <a:r>
              <a:rPr lang="cs-CZ">
                <a:solidFill>
                  <a:srgbClr val="333333"/>
                </a:solidFill>
              </a:rPr>
              <a:t>mělá inteligence a datamining, </a:t>
            </a:r>
            <a:r>
              <a:rPr lang="en-US">
                <a:solidFill>
                  <a:srgbClr val="333333"/>
                </a:solidFill>
              </a:rPr>
              <a:t>v</a:t>
            </a:r>
            <a:r>
              <a:rPr lang="cs-CZ">
                <a:solidFill>
                  <a:srgbClr val="333333"/>
                </a:solidFill>
              </a:rPr>
              <a:t>estavěné systémy a systémy reálného času</a:t>
            </a:r>
            <a:endParaRPr lang="en-US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1CFA655-11C7-47AC-96F6-F47CF0653C42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/>
          </p:cNvSpPr>
          <p:nvPr/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400" b="1">
                <a:solidFill>
                  <a:srgbClr val="0076B1"/>
                </a:solidFill>
              </a:rPr>
              <a:t>Specialitky programu</a:t>
            </a:r>
            <a:r>
              <a:rPr lang="en-US" sz="2400" b="1">
                <a:solidFill>
                  <a:srgbClr val="0076B1"/>
                </a:solidFill>
              </a:rPr>
              <a:t> OI</a:t>
            </a:r>
            <a:endParaRPr lang="cs-CZ" sz="2400" b="1">
              <a:solidFill>
                <a:srgbClr val="0076B1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1000">
              <a:solidFill>
                <a:srgbClr val="0076B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sz="2000" b="1">
                <a:solidFill>
                  <a:srgbClr val="0076B1"/>
                </a:solidFill>
              </a:rPr>
              <a:t>	</a:t>
            </a:r>
            <a:r>
              <a:rPr lang="en-US" sz="2000" b="1">
                <a:solidFill>
                  <a:srgbClr val="0076B1"/>
                </a:solidFill>
              </a:rPr>
              <a:t>Ekonomick</a:t>
            </a:r>
            <a:r>
              <a:rPr lang="cs-CZ" sz="2000" b="1">
                <a:solidFill>
                  <a:srgbClr val="0076B1"/>
                </a:solidFill>
              </a:rPr>
              <a:t>ý minor </a:t>
            </a:r>
            <a:r>
              <a:rPr lang="en-US" sz="2000" b="1">
                <a:solidFill>
                  <a:srgbClr val="0076B1"/>
                </a:solidFill>
              </a:rPr>
              <a:t>obor</a:t>
            </a:r>
            <a:r>
              <a:rPr lang="cs-CZ" sz="2000" b="1">
                <a:solidFill>
                  <a:srgbClr val="0076B1"/>
                </a:solidFill>
              </a:rPr>
              <a:t> v bakaláři</a:t>
            </a:r>
            <a:endParaRPr lang="en-US" sz="1900">
              <a:solidFill>
                <a:srgbClr val="333333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</a:rPr>
              <a:t>soubor </a:t>
            </a:r>
            <a:r>
              <a:rPr lang="cs-CZ"/>
              <a:t>absolvovaných 4 </a:t>
            </a:r>
            <a:r>
              <a:rPr lang="cs-CZ">
                <a:solidFill>
                  <a:srgbClr val="333333"/>
                </a:solidFill>
              </a:rPr>
              <a:t>libovolných předmětů jiného oboru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en-US" sz="1900">
                <a:solidFill>
                  <a:srgbClr val="333333"/>
                </a:solidFill>
              </a:rPr>
              <a:t>	</a:t>
            </a:r>
            <a:endParaRPr lang="cs-CZ" sz="1000">
              <a:solidFill>
                <a:srgbClr val="333333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sz="2000" b="1">
                <a:solidFill>
                  <a:srgbClr val="0076B1"/>
                </a:solidFill>
              </a:rPr>
              <a:t>	Důraz na znalost angličtiny</a:t>
            </a:r>
            <a:endParaRPr lang="en-US" sz="2000" b="1">
              <a:solidFill>
                <a:srgbClr val="0076B1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</a:rPr>
              <a:t>příprava na možnost dalšího studia v zahraničí patří mezi poslání programu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</a:rPr>
              <a:t>program nemá klasickou výuku angličtiny ale volitelný specializovaný kurz  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</a:rPr>
              <a:t>možnost studovat vybrané předměty v angličtině, ale povinnost absolvovat alespoň jeden.</a:t>
            </a:r>
            <a:endParaRPr lang="en-US">
              <a:solidFill>
                <a:srgbClr val="333333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pl-PL" sz="1000">
              <a:solidFill>
                <a:srgbClr val="333333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sz="2000" b="1">
                <a:solidFill>
                  <a:srgbClr val="0076B1"/>
                </a:solidFill>
              </a:rPr>
              <a:t>	I</a:t>
            </a:r>
            <a:r>
              <a:rPr lang="en-US" sz="2000" b="1">
                <a:solidFill>
                  <a:srgbClr val="0076B1"/>
                </a:solidFill>
              </a:rPr>
              <a:t>ndustri</a:t>
            </a:r>
            <a:r>
              <a:rPr lang="cs-CZ" sz="2000" b="1">
                <a:solidFill>
                  <a:srgbClr val="0076B1"/>
                </a:solidFill>
              </a:rPr>
              <a:t>ální kurzy v magisterském studiu </a:t>
            </a:r>
            <a:endParaRPr lang="pl-PL" sz="2000" b="1">
              <a:solidFill>
                <a:srgbClr val="0076B1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pl-PL">
                <a:solidFill>
                  <a:srgbClr val="333333"/>
                </a:solidFill>
              </a:rPr>
              <a:t>zajišťované firmami jako je Google, IBM, Profinit, CA a dalšími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</a:rPr>
              <a:t>mezi studenty oblíbené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>
              <a:solidFill>
                <a:srgbClr val="333333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1CCAD0F-9C32-499D-9295-89E8795E7C2C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68929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09800" y="990600"/>
            <a:ext cx="2209800" cy="1828800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9800" y="2819400"/>
            <a:ext cx="1066800" cy="1066800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95800" y="990600"/>
            <a:ext cx="2209800" cy="1854200"/>
          </a:xfrm>
          <a:prstGeom prst="rect">
            <a:avLst/>
          </a:prstGeom>
          <a:solidFill>
            <a:schemeClr val="accent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67088" y="2936875"/>
            <a:ext cx="1038225" cy="1931988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4850" y="2933700"/>
            <a:ext cx="1039813" cy="193198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81800" y="939800"/>
            <a:ext cx="1128713" cy="95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81800" y="1905000"/>
            <a:ext cx="1128713" cy="963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81800" y="2881313"/>
            <a:ext cx="1128713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24513" y="2884488"/>
            <a:ext cx="1130300" cy="106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783388" y="3968750"/>
            <a:ext cx="1130300" cy="95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627688" y="3975100"/>
            <a:ext cx="1128712" cy="95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629275" y="4948238"/>
            <a:ext cx="1114425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784975" y="4953000"/>
            <a:ext cx="1116013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81513" y="4953000"/>
            <a:ext cx="1116012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328988" y="4948238"/>
            <a:ext cx="1116012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629275" y="5915025"/>
            <a:ext cx="1116013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95800" y="5924550"/>
            <a:ext cx="1116013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762000" y="1447800"/>
            <a:ext cx="1371600" cy="612775"/>
          </a:xfrm>
          <a:prstGeom prst="wedgeRoundRectCallout">
            <a:avLst>
              <a:gd name="adj1" fmla="val 59028"/>
              <a:gd name="adj2" fmla="val 10914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Matematika</a:t>
            </a:r>
            <a:endParaRPr lang="cs-CZ" sz="1200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7239000" y="1295400"/>
            <a:ext cx="1371600" cy="612775"/>
          </a:xfrm>
          <a:prstGeom prst="wedgeRoundRectCallout">
            <a:avLst>
              <a:gd name="adj1" fmla="val -95833"/>
              <a:gd name="adj2" fmla="val 1371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Programov</a:t>
            </a:r>
            <a:r>
              <a:rPr lang="cs-CZ" sz="1200" dirty="0"/>
              <a:t>á</a:t>
            </a:r>
            <a:r>
              <a:rPr lang="en-US" sz="1200" dirty="0"/>
              <a:t>n</a:t>
            </a:r>
            <a:r>
              <a:rPr lang="cs-CZ" sz="1200" dirty="0"/>
              <a:t>í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5715000" y="2971800"/>
            <a:ext cx="1371600" cy="612775"/>
          </a:xfrm>
          <a:prstGeom prst="wedgeRoundRectCallout">
            <a:avLst>
              <a:gd name="adj1" fmla="val -95833"/>
              <a:gd name="adj2" fmla="val 1371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/>
              <a:t>Softwarové systémy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4495800" y="5181600"/>
            <a:ext cx="1371600" cy="612775"/>
          </a:xfrm>
          <a:prstGeom prst="wedgeRoundRectCallout">
            <a:avLst>
              <a:gd name="adj1" fmla="val -79166"/>
              <a:gd name="adj2" fmla="val -1162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/>
              <a:t>Hardwarové systémy</a:t>
            </a:r>
          </a:p>
        </p:txBody>
      </p:sp>
      <p:sp>
        <p:nvSpPr>
          <p:cNvPr id="32" name="Zástupný symbol pro číslo snímku 3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C3028F6-DCED-4479-9295-EC3B2F1E9D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/>
          </p:cNvSpPr>
          <p:nvPr/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>
              <a:solidFill>
                <a:srgbClr val="E46C0A"/>
              </a:solidFill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Char char="•"/>
            </a:pPr>
            <a:endParaRPr lang="cs-CZ" sz="200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</a:pPr>
            <a:endParaRPr lang="cs-CZ" sz="200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</a:pPr>
            <a:endParaRPr lang="cs-CZ" sz="200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</a:pPr>
            <a:endParaRPr lang="cs-CZ" sz="2000"/>
          </a:p>
          <a:p>
            <a:pPr marL="1143000" lvl="2" indent="-228600">
              <a:spcBef>
                <a:spcPct val="20000"/>
              </a:spcBef>
              <a:buFont typeface="Symbol" pitchFamily="18" charset="2"/>
              <a:buChar char="-"/>
            </a:pPr>
            <a:endParaRPr lang="en-US" sz="2000">
              <a:solidFill>
                <a:srgbClr val="7F7F7F"/>
              </a:solidFill>
            </a:endParaRPr>
          </a:p>
        </p:txBody>
      </p:sp>
      <p:sp>
        <p:nvSpPr>
          <p:cNvPr id="12291" name="Content Placeholder 2"/>
          <p:cNvSpPr>
            <a:spLocks/>
          </p:cNvSpPr>
          <p:nvPr/>
        </p:nvSpPr>
        <p:spPr bwMode="auto">
          <a:xfrm>
            <a:off x="381000" y="12954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cs-CZ" sz="2400" b="1">
                <a:solidFill>
                  <a:srgbClr val="0076B1"/>
                </a:solidFill>
              </a:rPr>
              <a:t>Absolvent OI se může specializovat např. v oblastech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>
              <a:solidFill>
                <a:srgbClr val="333333"/>
              </a:solidFill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hardware designér a designér vestavěných zařízení 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programátor vestavěných zařízení a aplikací řízení v reálném čase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analytik a programátor informačních a databázových systémů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návrhář webových aplikací 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počítačový grafik, odborník digitálního zpracování obrazu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teoretický informatik, počítačový vědec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návrhář aplikací umělé inteligence, znalostní inženýr 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návrhář expertních systémů, odborník na data-mining 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>
                <a:solidFill>
                  <a:srgbClr val="333333"/>
                </a:solidFill>
              </a:rPr>
              <a:t>síťový specialista, odborník na počítačovou bezpečnost…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endParaRPr lang="en-US" sz="2400">
              <a:solidFill>
                <a:srgbClr val="7F7F7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D16A6C0-4AC7-4CAE-82B9-5F63C4BFE64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72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>
                <a:solidFill>
                  <a:srgbClr val="0076B1"/>
                </a:solidFill>
                <a:latin typeface="Corbel" pitchFamily="34" charset="0"/>
              </a:rPr>
              <a:t>  s významnými zkušenostmi ze zahraničí, které Vám chtějí zprostředkovat:</a:t>
            </a:r>
            <a:r>
              <a:rPr lang="cs-CZ"/>
              <a:t> </a:t>
            </a:r>
          </a:p>
          <a:p>
            <a:pPr algn="ctr" eaLnBrk="1" hangingPunct="1">
              <a:buFontTx/>
              <a:buNone/>
            </a:pPr>
            <a:endParaRPr lang="cs-CZ" sz="1400" b="1">
              <a:solidFill>
                <a:srgbClr val="333333"/>
              </a:solidFill>
              <a:latin typeface="Corbel" pitchFamily="34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sz="1400" b="1">
                <a:solidFill>
                  <a:srgbClr val="0076B1"/>
                </a:solidFill>
                <a:latin typeface="Corbel" pitchFamily="34" charset="0"/>
              </a:rPr>
              <a:t>Jan Hamhalter</a:t>
            </a:r>
            <a:r>
              <a:rPr sz="1400">
                <a:solidFill>
                  <a:srgbClr val="333333"/>
                </a:solidFill>
                <a:latin typeface="Corbel" pitchFamily="34" charset="0"/>
              </a:rPr>
              <a:t> 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	</a:t>
            </a:r>
            <a:r>
              <a:rPr sz="1400">
                <a:solidFill>
                  <a:srgbClr val="333333"/>
                </a:solidFill>
                <a:latin typeface="Corbel" pitchFamily="34" charset="0"/>
              </a:rPr>
              <a:t>matematika –  University of Reading, Erlangen University, University of Trieste, </a:t>
            </a:r>
            <a:endParaRPr lang="cs-CZ" sz="1400">
              <a:solidFill>
                <a:srgbClr val="333333"/>
              </a:solidFill>
              <a:latin typeface="Corbel" pitchFamily="34" charset="0"/>
            </a:endParaRPr>
          </a:p>
          <a:p>
            <a:pPr eaLnBrk="1" hangingPunct="1">
              <a:buFontTx/>
              <a:buNone/>
            </a:pPr>
            <a:r>
              <a:rPr lang="cs-CZ" sz="1400">
                <a:solidFill>
                  <a:srgbClr val="333333"/>
                </a:solidFill>
                <a:latin typeface="Arial" charset="0"/>
              </a:rPr>
              <a:t>			</a:t>
            </a:r>
            <a:r>
              <a:rPr sz="1400">
                <a:solidFill>
                  <a:srgbClr val="333333"/>
                </a:solidFill>
                <a:latin typeface="Corbel" pitchFamily="34" charset="0"/>
              </a:rPr>
              <a:t>University of 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 </a:t>
            </a:r>
            <a:r>
              <a:rPr sz="1400">
                <a:solidFill>
                  <a:srgbClr val="333333"/>
                </a:solidFill>
                <a:latin typeface="Corbel" pitchFamily="34" charset="0"/>
              </a:rPr>
              <a:t>Vienna, Denver University</a:t>
            </a:r>
            <a:endParaRPr lang="cs-CZ" sz="1400">
              <a:solidFill>
                <a:srgbClr val="333333"/>
              </a:solidFill>
              <a:latin typeface="Arial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cs-CZ" sz="1400" b="1">
                <a:solidFill>
                  <a:srgbClr val="0076B1"/>
                </a:solidFill>
                <a:latin typeface="Corbel" pitchFamily="34" charset="0"/>
              </a:rPr>
              <a:t>Zdeněk Hanzálek</a:t>
            </a:r>
            <a:r>
              <a:rPr lang="cs-CZ" sz="1400" b="1">
                <a:solidFill>
                  <a:srgbClr val="333333"/>
                </a:solidFill>
                <a:latin typeface="Corbel" pitchFamily="34" charset="0"/>
              </a:rPr>
              <a:t>	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plánování a rozvrhování, vestavěné, distribuované systémy – University Paul Sabatier Toulouse, 		Grenoble – komunikační</a:t>
            </a:r>
            <a:r>
              <a:rPr lang="cs-CZ" sz="140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protokoly pro vlaky (Unicontrols)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cs-CZ" sz="1400" b="1">
                <a:solidFill>
                  <a:srgbClr val="0076B1"/>
                </a:solidFill>
                <a:latin typeface="Corbel" pitchFamily="34" charset="0"/>
              </a:rPr>
              <a:t>Jiří Matas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 	rozpoznávání obrazu, počítačové vidění – University of Surrey, Lappeenrata Uni. of Tech., </a:t>
            </a:r>
          </a:p>
          <a:p>
            <a:pPr eaLnBrk="1" hangingPunct="1">
              <a:buFontTx/>
              <a:buNone/>
            </a:pPr>
            <a:r>
              <a:rPr lang="cs-CZ" sz="1400">
                <a:solidFill>
                  <a:srgbClr val="333333"/>
                </a:solidFill>
                <a:latin typeface="Arial" charset="0"/>
              </a:rPr>
              <a:t>			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EPFL Lausanne  – Toyota Motor Company – PAMI</a:t>
            </a:r>
            <a:r>
              <a:rPr sz="1400">
                <a:solidFill>
                  <a:srgbClr val="333333"/>
                </a:solidFill>
                <a:latin typeface="Corbel" pitchFamily="34" charset="0"/>
              </a:rPr>
              <a:t> 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Editor in Chief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cs-CZ" sz="1400" b="1">
                <a:solidFill>
                  <a:srgbClr val="0076B1"/>
                </a:solidFill>
                <a:latin typeface="Corbel" pitchFamily="34" charset="0"/>
              </a:rPr>
              <a:t>Jiří Novák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	expert na hardware, návrhy komunikačních protokolů (CAN, ProfiBus, FieldBus), návrh rozhraní 		PCMCI a FPGA karet, distribuované a mobilní systémy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cs-CZ" sz="1400" b="1">
                <a:solidFill>
                  <a:srgbClr val="0076B1"/>
                </a:solidFill>
                <a:latin typeface="Corbel" pitchFamily="34" charset="0"/>
              </a:rPr>
              <a:t>Michal Pěchouček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 	umělá inteligence, agentní technologie – University of Edinburgh, SUNY Binghamton,			University of Calgary – NASA, FAA, US Air Force, BA</a:t>
            </a:r>
            <a:r>
              <a:rPr sz="1400">
                <a:solidFill>
                  <a:srgbClr val="333333"/>
                </a:solidFill>
                <a:latin typeface="Corbel" pitchFamily="34" charset="0"/>
              </a:rPr>
              <a:t>E 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Systems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cs-CZ" sz="1400" b="1">
                <a:solidFill>
                  <a:srgbClr val="0076B1"/>
                </a:solidFill>
                <a:latin typeface="Corbel" pitchFamily="34" charset="0"/>
              </a:rPr>
              <a:t>Tomáš Svoboda</a:t>
            </a:r>
            <a:r>
              <a:rPr lang="cs-CZ" sz="1400" b="1">
                <a:solidFill>
                  <a:srgbClr val="333333"/>
                </a:solidFill>
                <a:latin typeface="Corbel" pitchFamily="34" charset="0"/>
              </a:rPr>
              <a:t>	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rozpoznávání obrazu, počítačové vidění </a:t>
            </a:r>
            <a:r>
              <a:rPr lang="cs-CZ" sz="1400" b="1">
                <a:solidFill>
                  <a:srgbClr val="333333"/>
                </a:solidFill>
                <a:latin typeface="Corbel" pitchFamily="34" charset="0"/>
              </a:rPr>
              <a:t>- 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Postdoc na ETH Zurich, Vienna University of 			Technology, </a:t>
            </a:r>
            <a:r>
              <a:rPr lang="cs-CZ" sz="1400">
                <a:latin typeface="Corbel" pitchFamily="34" charset="0"/>
              </a:rPr>
              <a:t>INRIA Rhône-Alpes</a:t>
            </a:r>
            <a:endParaRPr lang="cs-CZ" sz="1400">
              <a:solidFill>
                <a:srgbClr val="333333"/>
              </a:solidFill>
              <a:latin typeface="Corbel" pitchFamily="34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cs-CZ" sz="1400" b="1">
                <a:solidFill>
                  <a:srgbClr val="0076B1"/>
                </a:solidFill>
                <a:latin typeface="Corbel" pitchFamily="34" charset="0"/>
              </a:rPr>
              <a:t>Jan Šedivý</a:t>
            </a:r>
            <a:r>
              <a:rPr lang="cs-CZ" sz="1400" b="1">
                <a:solidFill>
                  <a:srgbClr val="333333"/>
                </a:solidFill>
                <a:latin typeface="Corbel" pitchFamily="34" charset="0"/>
              </a:rPr>
              <a:t>	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Google - šéf českých vývojářů v Zurichu</a:t>
            </a:r>
            <a:endParaRPr sz="1400">
              <a:solidFill>
                <a:srgbClr val="333333"/>
              </a:solidFill>
              <a:latin typeface="Corbel" pitchFamily="34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cs-CZ" sz="1400" b="1">
                <a:solidFill>
                  <a:srgbClr val="0076B1"/>
                </a:solidFill>
                <a:latin typeface="Corbel" pitchFamily="34" charset="0"/>
              </a:rPr>
              <a:t>Jiří Žára</a:t>
            </a:r>
            <a:r>
              <a:rPr lang="cs-CZ" sz="1400">
                <a:solidFill>
                  <a:srgbClr val="333333"/>
                </a:solidFill>
                <a:latin typeface="Corbel" pitchFamily="34" charset="0"/>
              </a:rPr>
              <a:t> 	expert na počítačovou grafiku, virtuální realitu a uživatelská rozhraní –Technical University of 		Vienna, SkodaAUTO, SUN Microsystems, IBM</a:t>
            </a:r>
          </a:p>
          <a:p>
            <a:pPr eaLnBrk="1" hangingPunct="1">
              <a:buFontTx/>
              <a:buNone/>
            </a:pPr>
            <a:endParaRPr lang="cs-CZ" sz="3200"/>
          </a:p>
        </p:txBody>
      </p:sp>
      <p:sp>
        <p:nvSpPr>
          <p:cNvPr id="13315" name="AutoShape 13" descr="http://images.google.com/imgres?imgurl=http://i.iinfo.cz/urs/sedivy-121148444892701.jpg&amp;imgrefurl=http://www.lupa.cz/clanky/jan-sedivy-v-cesku-by-google-asi-nevznikl/&amp;usg=__1kwmpsC7uZQlo8Pq1U3qGS2mjKM=&amp;h=80&amp;w=80&amp;sz=3&amp;hl=en&amp;start=1&amp;um=1&amp;tbnid=1Q-JT5O4Na77VM:&amp;tbnh=74&amp;tbnw=74&amp;prev=/images%3Fq%3Dsite:i.iinfo.cz%2Bjan%2Bsedivy%26ndsp%3D21%26um%3D1%26hl%3Den%26rlz%3D1C1CHMB_en-GB___IT311"/>
          <p:cNvSpPr>
            <a:spLocks noChangeAspect="1" noChangeArrowheads="1"/>
          </p:cNvSpPr>
          <p:nvPr/>
        </p:nvSpPr>
        <p:spPr bwMode="auto">
          <a:xfrm>
            <a:off x="1381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AutoShape 15" descr="http://images.google.com/imgres?imgurl=http://i.iinfo.cz/urs/sedivy-121148444892701.jpg&amp;imgrefurl=http://www.lupa.cz/clanky/jan-sedivy-v-cesku-by-google-asi-nevznikl/&amp;usg=__1kwmpsC7uZQlo8Pq1U3qGS2mjKM=&amp;h=80&amp;w=80&amp;sz=3&amp;hl=en&amp;start=1&amp;um=1&amp;tbnid=1Q-JT5O4Na77VM:&amp;tbnh=74&amp;tbnw=74&amp;prev=/images%3Fq%3Dsite:i.iinfo.cz%2Bjan%2Bsedivy%26ndsp%3D21%26um%3D1%26hl%3Den%26rlz%3D1C1CHMB_en-GB___IT311"/>
          <p:cNvSpPr>
            <a:spLocks noChangeAspect="1" noChangeArrowheads="1"/>
          </p:cNvSpPr>
          <p:nvPr/>
        </p:nvSpPr>
        <p:spPr bwMode="auto">
          <a:xfrm>
            <a:off x="1381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AutoShape 17" descr="http://images.google.com/imgres?imgurl=http://i.iinfo.cz/urs/sedivy-121148444892701.jpg&amp;imgrefurl=http://www.lupa.cz/clanky/jan-sedivy-v-cesku-by-google-asi-nevznikl/&amp;usg=__1kwmpsC7uZQlo8Pq1U3qGS2mjKM=&amp;h=80&amp;w=80&amp;sz=3&amp;hl=en&amp;start=1&amp;um=1&amp;tbnid=1Q-JT5O4Na77VM:&amp;tbnh=74&amp;tbnw=74&amp;prev=/images%3Fq%3Dsite:i.iinfo.cz%2Bjan%2Bsedivy%26ndsp%3D21%26um%3D1%26hl%3Den%26rlz%3D1C1CHMB_en-GB___IT311"/>
          <p:cNvSpPr>
            <a:spLocks noChangeAspect="1" noChangeArrowheads="1"/>
          </p:cNvSpPr>
          <p:nvPr/>
        </p:nvSpPr>
        <p:spPr bwMode="auto">
          <a:xfrm>
            <a:off x="1381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AutoShape 19" descr="http://images.google.com/imgres?imgurl=http://i.iinfo.cz/urs/sedivy-121148444892701.jpg&amp;imgrefurl=http://www.lupa.cz/clanky/jan-sedivy-v-cesku-by-google-asi-nevznikl/&amp;usg=__1kwmpsC7uZQlo8Pq1U3qGS2mjKM=&amp;h=80&amp;w=80&amp;sz=3&amp;hl=en&amp;start=1&amp;um=1&amp;tbnid=1Q-JT5O4Na77VM:&amp;tbnh=74&amp;tbnw=74&amp;prev=/images%3Fq%3Dsite:i.iinfo.cz%2Bjan%2Bsedivy%26ndsp%3D21%26um%3D1%26hl%3Den%26rlz%3D1C1CHMB_en-GB___IT311"/>
          <p:cNvSpPr>
            <a:spLocks noChangeAspect="1" noChangeArrowheads="1"/>
          </p:cNvSpPr>
          <p:nvPr/>
        </p:nvSpPr>
        <p:spPr bwMode="auto">
          <a:xfrm>
            <a:off x="1381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9" name="Picture 4" descr="http://math.feld.cvut.cz/hamhalte/hamhal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685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447800"/>
            <a:ext cx="63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447800"/>
            <a:ext cx="6477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447800"/>
            <a:ext cx="601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447800"/>
            <a:ext cx="728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1447800"/>
            <a:ext cx="7540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1447800"/>
            <a:ext cx="7000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0" y="1447800"/>
            <a:ext cx="6905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Obdélník 14"/>
          <p:cNvSpPr>
            <a:spLocks noChangeArrowheads="1"/>
          </p:cNvSpPr>
          <p:nvPr/>
        </p:nvSpPr>
        <p:spPr bwMode="auto">
          <a:xfrm>
            <a:off x="1524000" y="9906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rgbClr val="0076B1"/>
                </a:solidFill>
              </a:rPr>
              <a:t>Program OI řídí dynamická skupina osob</a:t>
            </a:r>
            <a:endParaRPr lang="cs-CZ" sz="240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611EAD3-D41B-4412-BF2D-6A562EC17714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4555</TotalTime>
  <Words>274</Words>
  <Application>Microsoft Office PowerPoint</Application>
  <PresentationFormat>Předvádění na obrazovce (4:3)</PresentationFormat>
  <Paragraphs>212</Paragraphs>
  <Slides>16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Corbel</vt:lpstr>
      <vt:lpstr>Arial</vt:lpstr>
      <vt:lpstr>Calibri</vt:lpstr>
      <vt:lpstr>OCR A Extended</vt:lpstr>
      <vt:lpstr>Symbol</vt:lpstr>
      <vt:lpstr>Wingdings</vt:lpstr>
      <vt:lpstr>Theme1</vt:lpstr>
      <vt:lpstr>1.stránka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FEL CVUT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koncepce výuky informatiky na FEL</dc:title>
  <dc:creator>Dušan Pavlíček</dc:creator>
  <cp:lastModifiedBy>Leona Svobodová</cp:lastModifiedBy>
  <cp:revision>196</cp:revision>
  <dcterms:created xsi:type="dcterms:W3CDTF">2008-04-03T18:09:52Z</dcterms:created>
  <dcterms:modified xsi:type="dcterms:W3CDTF">2010-02-10T10:18:17Z</dcterms:modified>
</cp:coreProperties>
</file>