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</p:sldMasterIdLst>
  <p:notesMasterIdLst>
    <p:notesMasterId r:id="rId65"/>
  </p:notesMasterIdLst>
  <p:handoutMasterIdLst>
    <p:handoutMasterId r:id="rId66"/>
  </p:handoutMasterIdLst>
  <p:sldIdLst>
    <p:sldId id="256" r:id="rId3"/>
    <p:sldId id="390" r:id="rId4"/>
    <p:sldId id="309" r:id="rId5"/>
    <p:sldId id="366" r:id="rId6"/>
    <p:sldId id="400" r:id="rId7"/>
    <p:sldId id="401" r:id="rId8"/>
    <p:sldId id="402" r:id="rId9"/>
    <p:sldId id="397" r:id="rId10"/>
    <p:sldId id="403" r:id="rId11"/>
    <p:sldId id="404" r:id="rId12"/>
    <p:sldId id="405" r:id="rId13"/>
    <p:sldId id="368" r:id="rId14"/>
    <p:sldId id="391" r:id="rId15"/>
    <p:sldId id="361" r:id="rId16"/>
    <p:sldId id="364" r:id="rId17"/>
    <p:sldId id="393" r:id="rId18"/>
    <p:sldId id="370" r:id="rId19"/>
    <p:sldId id="407" r:id="rId20"/>
    <p:sldId id="408" r:id="rId21"/>
    <p:sldId id="410" r:id="rId22"/>
    <p:sldId id="409" r:id="rId23"/>
    <p:sldId id="412" r:id="rId24"/>
    <p:sldId id="415" r:id="rId25"/>
    <p:sldId id="371" r:id="rId26"/>
    <p:sldId id="416" r:id="rId27"/>
    <p:sldId id="461" r:id="rId28"/>
    <p:sldId id="462" r:id="rId29"/>
    <p:sldId id="463" r:id="rId30"/>
    <p:sldId id="464" r:id="rId31"/>
    <p:sldId id="465" r:id="rId32"/>
    <p:sldId id="466" r:id="rId33"/>
    <p:sldId id="417" r:id="rId34"/>
    <p:sldId id="425" r:id="rId35"/>
    <p:sldId id="422" r:id="rId36"/>
    <p:sldId id="436" r:id="rId37"/>
    <p:sldId id="437" r:id="rId38"/>
    <p:sldId id="441" r:id="rId39"/>
    <p:sldId id="424" r:id="rId40"/>
    <p:sldId id="439" r:id="rId41"/>
    <p:sldId id="438" r:id="rId42"/>
    <p:sldId id="442" r:id="rId43"/>
    <p:sldId id="443" r:id="rId44"/>
    <p:sldId id="444" r:id="rId45"/>
    <p:sldId id="445" r:id="rId46"/>
    <p:sldId id="446" r:id="rId47"/>
    <p:sldId id="447" r:id="rId48"/>
    <p:sldId id="395" r:id="rId49"/>
    <p:sldId id="448" r:id="rId50"/>
    <p:sldId id="449" r:id="rId51"/>
    <p:sldId id="453" r:id="rId52"/>
    <p:sldId id="396" r:id="rId53"/>
    <p:sldId id="458" r:id="rId54"/>
    <p:sldId id="459" r:id="rId55"/>
    <p:sldId id="460" r:id="rId56"/>
    <p:sldId id="428" r:id="rId57"/>
    <p:sldId id="365" r:id="rId58"/>
    <p:sldId id="384" r:id="rId59"/>
    <p:sldId id="385" r:id="rId60"/>
    <p:sldId id="386" r:id="rId61"/>
    <p:sldId id="387" r:id="rId62"/>
    <p:sldId id="398" r:id="rId63"/>
    <p:sldId id="359" r:id="rId64"/>
  </p:sldIdLst>
  <p:sldSz cx="9144000" cy="6858000" type="overhead"/>
  <p:notesSz cx="9842500" cy="67056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AA4"/>
    <a:srgbClr val="FFB100"/>
    <a:srgbClr val="003E89"/>
    <a:srgbClr val="FF0000"/>
    <a:srgbClr val="000000"/>
    <a:srgbClr val="F6C57E"/>
    <a:srgbClr val="C4E59F"/>
    <a:srgbClr val="5A5A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785" autoAdjust="0"/>
    <p:restoredTop sz="88388" autoAdjust="0"/>
  </p:normalViewPr>
  <p:slideViewPr>
    <p:cSldViewPr>
      <p:cViewPr>
        <p:scale>
          <a:sx n="89" d="100"/>
          <a:sy n="89" d="100"/>
        </p:scale>
        <p:origin x="-978" y="-1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25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65613" cy="334963"/>
          </a:xfrm>
          <a:prstGeom prst="rect">
            <a:avLst/>
          </a:prstGeom>
        </p:spPr>
        <p:txBody>
          <a:bodyPr vert="horz" lIns="90762" tIns="45381" rIns="90762" bIns="45381" rtlCol="0"/>
          <a:lstStyle>
            <a:lvl1pPr algn="l">
              <a:defRPr sz="11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573713" y="0"/>
            <a:ext cx="4265612" cy="334963"/>
          </a:xfrm>
          <a:prstGeom prst="rect">
            <a:avLst/>
          </a:prstGeom>
        </p:spPr>
        <p:txBody>
          <a:bodyPr vert="horz" lIns="90762" tIns="45381" rIns="90762" bIns="45381" rtlCol="0"/>
          <a:lstStyle>
            <a:lvl1pPr algn="r">
              <a:defRPr sz="1100">
                <a:latin typeface="Calibri" pitchFamily="34" charset="0"/>
              </a:defRPr>
            </a:lvl1pPr>
          </a:lstStyle>
          <a:p>
            <a:pPr>
              <a:defRPr/>
            </a:pPr>
            <a:fld id="{0A47B71E-1444-4F76-8773-0BD3CC6928D6}" type="datetimeFigureOut">
              <a:rPr lang="en-US"/>
              <a:pPr>
                <a:defRPr/>
              </a:pPr>
              <a:t>5/6/2014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369050"/>
            <a:ext cx="4265613" cy="334963"/>
          </a:xfrm>
          <a:prstGeom prst="rect">
            <a:avLst/>
          </a:prstGeom>
        </p:spPr>
        <p:txBody>
          <a:bodyPr vert="horz" lIns="90762" tIns="45381" rIns="90762" bIns="45381" rtlCol="0" anchor="b"/>
          <a:lstStyle>
            <a:lvl1pPr algn="l">
              <a:defRPr sz="11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573713" y="6369050"/>
            <a:ext cx="4265612" cy="334963"/>
          </a:xfrm>
          <a:prstGeom prst="rect">
            <a:avLst/>
          </a:prstGeom>
        </p:spPr>
        <p:txBody>
          <a:bodyPr vert="horz" lIns="90762" tIns="45381" rIns="90762" bIns="45381" rtlCol="0" anchor="b"/>
          <a:lstStyle>
            <a:lvl1pPr algn="r">
              <a:defRPr sz="1100">
                <a:latin typeface="Calibri" pitchFamily="34" charset="0"/>
              </a:defRPr>
            </a:lvl1pPr>
          </a:lstStyle>
          <a:p>
            <a:pPr>
              <a:defRPr/>
            </a:pPr>
            <a:fld id="{73E97493-2C0B-45C8-9881-50F174CB23D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88988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64025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299" tIns="45149" rIns="90299" bIns="45149" numCol="1" anchor="t" anchorCtr="0" compatLnSpc="1">
            <a:prstTxWarp prst="textNoShape">
              <a:avLst/>
            </a:prstTxWarp>
          </a:bodyPr>
          <a:lstStyle>
            <a:lvl1pPr>
              <a:defRPr sz="1100">
                <a:latin typeface="Calibri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576888" y="0"/>
            <a:ext cx="4262437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299" tIns="45149" rIns="90299" bIns="45149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latin typeface="Calibri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44850" y="503238"/>
            <a:ext cx="3352800" cy="2514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27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82663" y="3186113"/>
            <a:ext cx="7877175" cy="301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299" tIns="45149" rIns="90299" bIns="4514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 smtClean="0"/>
              <a:t>Textmasterformate durch Klicken bearbeiten</a:t>
            </a:r>
          </a:p>
          <a:p>
            <a:pPr lvl="1"/>
            <a:r>
              <a:rPr lang="de-DE" noProof="0" dirty="0" smtClean="0"/>
              <a:t>Zweite Ebene</a:t>
            </a:r>
          </a:p>
          <a:p>
            <a:pPr lvl="2"/>
            <a:r>
              <a:rPr lang="de-DE" noProof="0" dirty="0" smtClean="0"/>
              <a:t>Dritte Ebene</a:t>
            </a:r>
          </a:p>
          <a:p>
            <a:pPr lvl="3"/>
            <a:r>
              <a:rPr lang="de-DE" noProof="0" dirty="0" smtClean="0"/>
              <a:t>Vierte Ebene</a:t>
            </a:r>
          </a:p>
          <a:p>
            <a:pPr lvl="4"/>
            <a:r>
              <a:rPr lang="de-DE" noProof="0" dirty="0" smtClean="0"/>
              <a:t>Fünfte Ebene</a:t>
            </a:r>
          </a:p>
        </p:txBody>
      </p:sp>
      <p:sp>
        <p:nvSpPr>
          <p:cNvPr id="727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369050"/>
            <a:ext cx="4264025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299" tIns="45149" rIns="90299" bIns="45149" numCol="1" anchor="b" anchorCtr="0" compatLnSpc="1">
            <a:prstTxWarp prst="textNoShape">
              <a:avLst/>
            </a:prstTxWarp>
          </a:bodyPr>
          <a:lstStyle>
            <a:lvl1pPr>
              <a:defRPr sz="1100">
                <a:latin typeface="Calibri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27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576888" y="6369050"/>
            <a:ext cx="4262437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299" tIns="45149" rIns="90299" bIns="45149" numCol="1" anchor="b" anchorCtr="0" compatLnSpc="1">
            <a:prstTxWarp prst="textNoShape">
              <a:avLst/>
            </a:prstTxWarp>
          </a:bodyPr>
          <a:lstStyle>
            <a:lvl1pPr algn="r">
              <a:defRPr sz="1100">
                <a:latin typeface="Calibri" pitchFamily="34" charset="0"/>
              </a:defRPr>
            </a:lvl1pPr>
          </a:lstStyle>
          <a:p>
            <a:pPr>
              <a:defRPr/>
            </a:pPr>
            <a:fld id="{A18B38A0-728E-4C34-BFE1-F653C5CE441A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575253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AB4B39A-71F2-40EA-8833-EE8EE182AEF9}" type="slidenum">
              <a:rPr lang="de-DE" smtClean="0">
                <a:latin typeface="Calibri" pitchFamily="34" charset="0"/>
              </a:rPr>
              <a:pPr eaLnBrk="1" hangingPunct="1"/>
              <a:t>1</a:t>
            </a:fld>
            <a:endParaRPr lang="de-DE" smtClean="0">
              <a:latin typeface="Calibri" pitchFamily="34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223838" indent="-223838" eaLnBrk="1" hangingPunct="1">
              <a:buFontTx/>
              <a:buAutoNum type="arabicParenBoth"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8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AB89E51-F00E-4F62-B58F-DE13461BF4AC}" type="slidenum">
              <a:rPr lang="de-DE" smtClean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</a:rPr>
              <a:pPr eaLnBrk="1" hangingPunct="1"/>
              <a:t>10</a:t>
            </a:fld>
            <a:endParaRPr lang="de-DE" smtClean="0">
              <a:solidFill>
                <a:srgbClr val="000000"/>
              </a:solidFill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317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82663" y="3184525"/>
            <a:ext cx="7877175" cy="301783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223838" indent="-223838" eaLnBrk="1" hangingPunct="1">
              <a:buFontTx/>
              <a:buAutoNum type="arabicParenBoth"/>
            </a:pPr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8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AB89E51-F00E-4F62-B58F-DE13461BF4AC}" type="slidenum">
              <a:rPr lang="de-DE" smtClean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</a:rPr>
              <a:pPr eaLnBrk="1" hangingPunct="1"/>
              <a:t>11</a:t>
            </a:fld>
            <a:endParaRPr lang="de-DE" smtClean="0">
              <a:solidFill>
                <a:srgbClr val="000000"/>
              </a:solidFill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317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82663" y="3184525"/>
            <a:ext cx="7877175" cy="301783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223838" indent="-223838" eaLnBrk="1" hangingPunct="1">
              <a:buFontTx/>
              <a:buAutoNum type="arabicParenBoth"/>
            </a:pPr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8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00FB976-AA3F-440F-8F94-D13054D11340}" type="slidenum">
              <a:rPr lang="de-DE" smtClean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</a:rPr>
              <a:pPr eaLnBrk="1" hangingPunct="1"/>
              <a:t>12</a:t>
            </a:fld>
            <a:endParaRPr lang="de-DE" smtClean="0">
              <a:solidFill>
                <a:srgbClr val="000000"/>
              </a:solidFill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327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277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82663" y="3184525"/>
            <a:ext cx="7877175" cy="301783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223838" indent="-223838" eaLnBrk="1" hangingPunct="1">
              <a:buFontTx/>
              <a:buAutoNum type="arabicParenBoth"/>
            </a:pPr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8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00FB976-AA3F-440F-8F94-D13054D11340}" type="slidenum">
              <a:rPr lang="de-DE" smtClean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</a:rPr>
              <a:pPr eaLnBrk="1" hangingPunct="1"/>
              <a:t>13</a:t>
            </a:fld>
            <a:endParaRPr lang="de-DE" smtClean="0">
              <a:solidFill>
                <a:srgbClr val="000000"/>
              </a:solidFill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327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277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82663" y="3184525"/>
            <a:ext cx="7877175" cy="301783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223838" indent="-223838" eaLnBrk="1" hangingPunct="1">
              <a:buFontTx/>
              <a:buAutoNum type="arabicParenBoth"/>
            </a:pPr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8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3A26364-67DA-4AF6-8270-F5037B159167}" type="slidenum">
              <a:rPr lang="de-DE" smtClean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</a:rPr>
              <a:pPr eaLnBrk="1" hangingPunct="1"/>
              <a:t>14</a:t>
            </a:fld>
            <a:endParaRPr lang="de-DE" smtClean="0">
              <a:solidFill>
                <a:srgbClr val="000000"/>
              </a:solidFill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460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60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82663" y="3184525"/>
            <a:ext cx="7877175" cy="301783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223838" indent="-223838" eaLnBrk="1" hangingPunct="1">
              <a:buFontTx/>
              <a:buAutoNum type="arabicParenBoth"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8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D856447-AB80-4C39-A0EC-0E180076693A}" type="slidenum">
              <a:rPr lang="de-DE" smtClean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</a:rPr>
              <a:pPr eaLnBrk="1" hangingPunct="1"/>
              <a:t>15</a:t>
            </a:fld>
            <a:endParaRPr lang="de-DE" smtClean="0">
              <a:solidFill>
                <a:srgbClr val="000000"/>
              </a:solidFill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4710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710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82663" y="3184525"/>
            <a:ext cx="7877175" cy="301783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223838" indent="-223838" eaLnBrk="1" hangingPunct="1">
              <a:buFontTx/>
              <a:buAutoNum type="arabicParenBoth"/>
            </a:pPr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8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00FB976-AA3F-440F-8F94-D13054D11340}" type="slidenum">
              <a:rPr lang="de-DE" smtClean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</a:rPr>
              <a:pPr eaLnBrk="1" hangingPunct="1"/>
              <a:t>16</a:t>
            </a:fld>
            <a:endParaRPr lang="de-DE" smtClean="0">
              <a:solidFill>
                <a:srgbClr val="000000"/>
              </a:solidFill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327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277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82663" y="3184525"/>
            <a:ext cx="7877175" cy="301783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223838" indent="-223838" eaLnBrk="1" hangingPunct="1">
              <a:buFontTx/>
              <a:buAutoNum type="arabicParenBoth"/>
            </a:pPr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8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5217B64-EF1D-4CE5-8B11-5D1F9E3B571B}" type="slidenum">
              <a:rPr lang="de-DE" smtClean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</a:rPr>
              <a:pPr eaLnBrk="1" hangingPunct="1"/>
              <a:t>17</a:t>
            </a:fld>
            <a:endParaRPr lang="de-DE" smtClean="0">
              <a:solidFill>
                <a:srgbClr val="000000"/>
              </a:solidFill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348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48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82663" y="3184525"/>
            <a:ext cx="7877175" cy="301783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223838" indent="-223838" eaLnBrk="1" hangingPunct="1">
              <a:buFontTx/>
              <a:buAutoNum type="arabicParenBoth"/>
            </a:pPr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8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5217B64-EF1D-4CE5-8B11-5D1F9E3B571B}" type="slidenum">
              <a:rPr lang="de-DE" smtClean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</a:rPr>
              <a:pPr eaLnBrk="1" hangingPunct="1"/>
              <a:t>18</a:t>
            </a:fld>
            <a:endParaRPr lang="de-DE" smtClean="0">
              <a:solidFill>
                <a:srgbClr val="000000"/>
              </a:solidFill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348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48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82663" y="3184525"/>
            <a:ext cx="7877175" cy="301783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223838" indent="-223838" eaLnBrk="1" hangingPunct="1">
              <a:buFontTx/>
              <a:buAutoNum type="arabicParenBoth"/>
            </a:pPr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8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5217B64-EF1D-4CE5-8B11-5D1F9E3B571B}" type="slidenum">
              <a:rPr lang="de-DE" smtClean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</a:rPr>
              <a:pPr eaLnBrk="1" hangingPunct="1"/>
              <a:t>19</a:t>
            </a:fld>
            <a:endParaRPr lang="de-DE" smtClean="0">
              <a:solidFill>
                <a:srgbClr val="000000"/>
              </a:solidFill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348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48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82663" y="3184525"/>
            <a:ext cx="7877175" cy="301783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223838" indent="-223838" eaLnBrk="1" hangingPunct="1">
              <a:buFontTx/>
              <a:buAutoNum type="arabicParenBoth"/>
            </a:pPr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8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FF383FC-54EF-4E98-9296-471D9E2B4E00}" type="slidenum">
              <a:rPr lang="de-DE" smtClean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</a:rPr>
              <a:pPr eaLnBrk="1" hangingPunct="1"/>
              <a:t>2</a:t>
            </a:fld>
            <a:endParaRPr lang="de-DE" smtClean="0">
              <a:solidFill>
                <a:srgbClr val="000000"/>
              </a:solidFill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296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970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82663" y="3184525"/>
            <a:ext cx="7877175" cy="301783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223838" indent="-223838" eaLnBrk="1" hangingPunct="1">
              <a:buFontTx/>
              <a:buAutoNum type="arabicParenBoth"/>
            </a:pPr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8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5217B64-EF1D-4CE5-8B11-5D1F9E3B571B}" type="slidenum">
              <a:rPr lang="de-DE" smtClean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</a:rPr>
              <a:pPr eaLnBrk="1" hangingPunct="1"/>
              <a:t>20</a:t>
            </a:fld>
            <a:endParaRPr lang="de-DE" smtClean="0">
              <a:solidFill>
                <a:srgbClr val="000000"/>
              </a:solidFill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348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48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82663" y="3184525"/>
            <a:ext cx="7877175" cy="301783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223838" indent="-223838" eaLnBrk="1" hangingPunct="1">
              <a:buFontTx/>
              <a:buAutoNum type="arabicParenBoth"/>
            </a:pPr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8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5217B64-EF1D-4CE5-8B11-5D1F9E3B571B}" type="slidenum">
              <a:rPr lang="de-DE" smtClean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</a:rPr>
              <a:pPr eaLnBrk="1" hangingPunct="1"/>
              <a:t>21</a:t>
            </a:fld>
            <a:endParaRPr lang="de-DE" smtClean="0">
              <a:solidFill>
                <a:srgbClr val="000000"/>
              </a:solidFill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348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48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82663" y="3184525"/>
            <a:ext cx="7877175" cy="301783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223838" indent="-223838" eaLnBrk="1" hangingPunct="1">
              <a:buFontTx/>
              <a:buAutoNum type="arabicParenBoth"/>
            </a:pPr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8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5217B64-EF1D-4CE5-8B11-5D1F9E3B571B}" type="slidenum">
              <a:rPr lang="de-DE" smtClean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</a:rPr>
              <a:pPr eaLnBrk="1" hangingPunct="1"/>
              <a:t>22</a:t>
            </a:fld>
            <a:endParaRPr lang="de-DE" smtClean="0">
              <a:solidFill>
                <a:srgbClr val="000000"/>
              </a:solidFill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348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48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82663" y="3184525"/>
            <a:ext cx="7877175" cy="301783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223838" indent="-223838" eaLnBrk="1" hangingPunct="1">
              <a:buFontTx/>
              <a:buAutoNum type="arabicParenBoth"/>
            </a:pPr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8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EE60D4A-5D53-460F-BEE6-5AFA181EA486}" type="slidenum">
              <a:rPr lang="de-DE" smtClean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</a:rPr>
              <a:pPr eaLnBrk="1" hangingPunct="1"/>
              <a:t>23</a:t>
            </a:fld>
            <a:endParaRPr lang="de-DE" smtClean="0">
              <a:solidFill>
                <a:srgbClr val="000000"/>
              </a:solidFill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82663" y="3184525"/>
            <a:ext cx="7877175" cy="301783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223838" indent="-223838" eaLnBrk="1" hangingPunct="1">
              <a:buFontTx/>
              <a:buAutoNum type="arabicParenBoth"/>
            </a:pPr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8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EE60D4A-5D53-460F-BEE6-5AFA181EA486}" type="slidenum">
              <a:rPr lang="de-DE" smtClean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</a:rPr>
              <a:pPr eaLnBrk="1" hangingPunct="1"/>
              <a:t>24</a:t>
            </a:fld>
            <a:endParaRPr lang="de-DE" smtClean="0">
              <a:solidFill>
                <a:srgbClr val="000000"/>
              </a:solidFill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82663" y="3184525"/>
            <a:ext cx="7877175" cy="301783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223838" indent="-223838" eaLnBrk="1" hangingPunct="1">
              <a:buFontTx/>
              <a:buAutoNum type="arabicParenBoth"/>
            </a:pPr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8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17902F0-1424-4A6D-AC69-48DD0417BF38}" type="slidenum">
              <a:rPr lang="de-DE" smtClean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</a:rPr>
              <a:pPr eaLnBrk="1" hangingPunct="1"/>
              <a:t>25</a:t>
            </a:fld>
            <a:endParaRPr lang="de-DE" smtClean="0">
              <a:solidFill>
                <a:srgbClr val="000000"/>
              </a:solidFill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368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686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82663" y="3184525"/>
            <a:ext cx="7877175" cy="301783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223838" indent="-223838" eaLnBrk="1" hangingPunct="1">
              <a:buFontTx/>
              <a:buAutoNum type="arabicParenBoth"/>
            </a:pPr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8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17902F0-1424-4A6D-AC69-48DD0417BF38}" type="slidenum">
              <a:rPr lang="de-DE" smtClean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</a:rPr>
              <a:pPr eaLnBrk="1" hangingPunct="1"/>
              <a:t>26</a:t>
            </a:fld>
            <a:endParaRPr lang="de-DE" smtClean="0">
              <a:solidFill>
                <a:srgbClr val="000000"/>
              </a:solidFill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368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686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82663" y="3184525"/>
            <a:ext cx="7877175" cy="301783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223838" indent="-223838" eaLnBrk="1" hangingPunct="1">
              <a:buFontTx/>
              <a:buAutoNum type="arabicParenBoth"/>
            </a:pPr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8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17902F0-1424-4A6D-AC69-48DD0417BF38}" type="slidenum">
              <a:rPr lang="de-DE" smtClean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</a:rPr>
              <a:pPr eaLnBrk="1" hangingPunct="1"/>
              <a:t>27</a:t>
            </a:fld>
            <a:endParaRPr lang="de-DE" smtClean="0">
              <a:solidFill>
                <a:srgbClr val="000000"/>
              </a:solidFill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368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686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82663" y="3184525"/>
            <a:ext cx="7877175" cy="301783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223838" indent="-223838" eaLnBrk="1" hangingPunct="1">
              <a:buFontTx/>
              <a:buAutoNum type="arabicParenBoth"/>
            </a:pPr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8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17902F0-1424-4A6D-AC69-48DD0417BF38}" type="slidenum">
              <a:rPr lang="de-DE" smtClean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</a:rPr>
              <a:pPr eaLnBrk="1" hangingPunct="1"/>
              <a:t>28</a:t>
            </a:fld>
            <a:endParaRPr lang="de-DE" smtClean="0">
              <a:solidFill>
                <a:srgbClr val="000000"/>
              </a:solidFill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368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686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82663" y="3184525"/>
            <a:ext cx="7877175" cy="301783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223838" indent="-223838" eaLnBrk="1" hangingPunct="1">
              <a:buFontTx/>
              <a:buAutoNum type="arabicParenBoth"/>
            </a:pPr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8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17902F0-1424-4A6D-AC69-48DD0417BF38}" type="slidenum">
              <a:rPr lang="de-DE" smtClean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</a:rPr>
              <a:pPr eaLnBrk="1" hangingPunct="1"/>
              <a:t>29</a:t>
            </a:fld>
            <a:endParaRPr lang="de-DE" smtClean="0">
              <a:solidFill>
                <a:srgbClr val="000000"/>
              </a:solidFill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368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686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82663" y="3184525"/>
            <a:ext cx="7877175" cy="301783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223838" indent="-223838" eaLnBrk="1" hangingPunct="1">
              <a:buFontTx/>
              <a:buAutoNum type="arabicParenBoth"/>
            </a:pPr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8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3A75701-2361-4C77-9B13-98E3B280E5D5}" type="slidenum">
              <a:rPr lang="de-DE" smtClean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</a:rPr>
              <a:pPr eaLnBrk="1" hangingPunct="1"/>
              <a:t>3</a:t>
            </a:fld>
            <a:endParaRPr lang="de-DE" smtClean="0">
              <a:solidFill>
                <a:srgbClr val="000000"/>
              </a:solidFill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286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867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82663" y="3184525"/>
            <a:ext cx="7877175" cy="301783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223838" indent="-223838" eaLnBrk="1" hangingPunct="1">
              <a:buFontTx/>
              <a:buAutoNum type="arabicParenBoth"/>
            </a:pPr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8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17902F0-1424-4A6D-AC69-48DD0417BF38}" type="slidenum">
              <a:rPr lang="de-DE" smtClean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</a:rPr>
              <a:pPr eaLnBrk="1" hangingPunct="1"/>
              <a:t>30</a:t>
            </a:fld>
            <a:endParaRPr lang="de-DE" smtClean="0">
              <a:solidFill>
                <a:srgbClr val="000000"/>
              </a:solidFill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368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686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82663" y="3184525"/>
            <a:ext cx="7877175" cy="301783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223838" indent="-223838" eaLnBrk="1" hangingPunct="1">
              <a:buFontTx/>
              <a:buAutoNum type="arabicParenBoth"/>
            </a:pPr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8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17902F0-1424-4A6D-AC69-48DD0417BF38}" type="slidenum">
              <a:rPr lang="de-DE" smtClean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</a:rPr>
              <a:pPr eaLnBrk="1" hangingPunct="1"/>
              <a:t>31</a:t>
            </a:fld>
            <a:endParaRPr lang="de-DE" smtClean="0">
              <a:solidFill>
                <a:srgbClr val="000000"/>
              </a:solidFill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368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686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82663" y="3184525"/>
            <a:ext cx="7877175" cy="301783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223838" indent="-223838" eaLnBrk="1" hangingPunct="1">
              <a:buFontTx/>
              <a:buAutoNum type="arabicParenBoth"/>
            </a:pPr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8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17902F0-1424-4A6D-AC69-48DD0417BF38}" type="slidenum">
              <a:rPr lang="de-DE" smtClean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</a:rPr>
              <a:pPr eaLnBrk="1" hangingPunct="1"/>
              <a:t>32</a:t>
            </a:fld>
            <a:endParaRPr lang="de-DE" smtClean="0">
              <a:solidFill>
                <a:srgbClr val="000000"/>
              </a:solidFill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368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686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82663" y="3184525"/>
            <a:ext cx="7877175" cy="301783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223838" indent="-223838" eaLnBrk="1" hangingPunct="1">
              <a:buFontTx/>
              <a:buAutoNum type="arabicParenBoth"/>
            </a:pPr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8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17902F0-1424-4A6D-AC69-48DD0417BF38}" type="slidenum">
              <a:rPr lang="de-DE" smtClean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</a:rPr>
              <a:pPr eaLnBrk="1" hangingPunct="1"/>
              <a:t>33</a:t>
            </a:fld>
            <a:endParaRPr lang="de-DE" smtClean="0">
              <a:solidFill>
                <a:srgbClr val="000000"/>
              </a:solidFill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368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686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82663" y="3184525"/>
            <a:ext cx="7877175" cy="301783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223838" indent="-223838" eaLnBrk="1" hangingPunct="1">
              <a:buFontTx/>
              <a:buAutoNum type="arabicParenBoth"/>
            </a:pPr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8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17902F0-1424-4A6D-AC69-48DD0417BF38}" type="slidenum">
              <a:rPr lang="de-DE" smtClean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</a:rPr>
              <a:pPr eaLnBrk="1" hangingPunct="1"/>
              <a:t>34</a:t>
            </a:fld>
            <a:endParaRPr lang="de-DE" smtClean="0">
              <a:solidFill>
                <a:srgbClr val="000000"/>
              </a:solidFill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368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686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82663" y="3184525"/>
            <a:ext cx="7877175" cy="301783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223838" indent="-223838" eaLnBrk="1" hangingPunct="1">
              <a:buFontTx/>
              <a:buAutoNum type="arabicParenBoth"/>
            </a:pPr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8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17902F0-1424-4A6D-AC69-48DD0417BF38}" type="slidenum">
              <a:rPr lang="de-DE" smtClean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</a:rPr>
              <a:pPr eaLnBrk="1" hangingPunct="1"/>
              <a:t>35</a:t>
            </a:fld>
            <a:endParaRPr lang="de-DE" smtClean="0">
              <a:solidFill>
                <a:srgbClr val="000000"/>
              </a:solidFill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368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686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82663" y="3184525"/>
            <a:ext cx="7877175" cy="301783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223838" indent="-223838" eaLnBrk="1" hangingPunct="1">
              <a:buFontTx/>
              <a:buAutoNum type="arabicParenBoth"/>
            </a:pPr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8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17902F0-1424-4A6D-AC69-48DD0417BF38}" type="slidenum">
              <a:rPr lang="de-DE" smtClean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</a:rPr>
              <a:pPr eaLnBrk="1" hangingPunct="1"/>
              <a:t>36</a:t>
            </a:fld>
            <a:endParaRPr lang="de-DE" smtClean="0">
              <a:solidFill>
                <a:srgbClr val="000000"/>
              </a:solidFill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368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686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82663" y="3184525"/>
            <a:ext cx="7877175" cy="301783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223838" indent="-223838" eaLnBrk="1" hangingPunct="1">
              <a:buFontTx/>
              <a:buAutoNum type="arabicParenBoth"/>
            </a:pPr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8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17902F0-1424-4A6D-AC69-48DD0417BF38}" type="slidenum">
              <a:rPr lang="de-DE" smtClean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</a:rPr>
              <a:pPr eaLnBrk="1" hangingPunct="1"/>
              <a:t>37</a:t>
            </a:fld>
            <a:endParaRPr lang="de-DE" smtClean="0">
              <a:solidFill>
                <a:srgbClr val="000000"/>
              </a:solidFill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368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686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82663" y="3184525"/>
            <a:ext cx="7877175" cy="301783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223838" indent="-223838" eaLnBrk="1" hangingPunct="1">
              <a:buFontTx/>
              <a:buAutoNum type="arabicParenBoth"/>
            </a:pPr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8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17902F0-1424-4A6D-AC69-48DD0417BF38}" type="slidenum">
              <a:rPr lang="de-DE" smtClean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</a:rPr>
              <a:pPr eaLnBrk="1" hangingPunct="1"/>
              <a:t>38</a:t>
            </a:fld>
            <a:endParaRPr lang="de-DE" smtClean="0">
              <a:solidFill>
                <a:srgbClr val="000000"/>
              </a:solidFill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368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686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82663" y="3184525"/>
            <a:ext cx="7877175" cy="301783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223838" indent="-223838" eaLnBrk="1" hangingPunct="1">
              <a:buFontTx/>
              <a:buAutoNum type="arabicParenBoth"/>
            </a:pPr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8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17902F0-1424-4A6D-AC69-48DD0417BF38}" type="slidenum">
              <a:rPr lang="de-DE" smtClean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</a:rPr>
              <a:pPr eaLnBrk="1" hangingPunct="1"/>
              <a:t>39</a:t>
            </a:fld>
            <a:endParaRPr lang="de-DE" smtClean="0">
              <a:solidFill>
                <a:srgbClr val="000000"/>
              </a:solidFill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368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686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82663" y="3184525"/>
            <a:ext cx="7877175" cy="301783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223838" indent="-223838" eaLnBrk="1" hangingPunct="1">
              <a:buFontTx/>
              <a:buAutoNum type="arabicParenBoth"/>
            </a:pPr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8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05A1CD2-59BF-4F71-BFA3-F7E8CACA9201}" type="slidenum">
              <a:rPr lang="de-DE" smtClean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</a:rPr>
              <a:pPr eaLnBrk="1" hangingPunct="1"/>
              <a:t>4</a:t>
            </a:fld>
            <a:endParaRPr lang="de-DE" smtClean="0">
              <a:solidFill>
                <a:srgbClr val="000000"/>
              </a:solidFill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3072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72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82663" y="3184525"/>
            <a:ext cx="7877175" cy="301783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223838" indent="-223838" eaLnBrk="1" hangingPunct="1">
              <a:buFontTx/>
              <a:buAutoNum type="arabicParenBoth"/>
            </a:pPr>
            <a:endParaRPr 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8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17902F0-1424-4A6D-AC69-48DD0417BF38}" type="slidenum">
              <a:rPr lang="de-DE" smtClean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</a:rPr>
              <a:pPr eaLnBrk="1" hangingPunct="1"/>
              <a:t>40</a:t>
            </a:fld>
            <a:endParaRPr lang="de-DE" smtClean="0">
              <a:solidFill>
                <a:srgbClr val="000000"/>
              </a:solidFill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368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686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82663" y="3184525"/>
            <a:ext cx="7877175" cy="301783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223838" indent="-223838" eaLnBrk="1" hangingPunct="1">
              <a:buFontTx/>
              <a:buAutoNum type="arabicParenBoth"/>
            </a:pPr>
            <a:endParaRPr 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8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17902F0-1424-4A6D-AC69-48DD0417BF38}" type="slidenum">
              <a:rPr lang="de-DE" smtClean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</a:rPr>
              <a:pPr eaLnBrk="1" hangingPunct="1"/>
              <a:t>41</a:t>
            </a:fld>
            <a:endParaRPr lang="de-DE" smtClean="0">
              <a:solidFill>
                <a:srgbClr val="000000"/>
              </a:solidFill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368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686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82663" y="3184525"/>
            <a:ext cx="7877175" cy="301783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223838" indent="-223838" eaLnBrk="1" hangingPunct="1">
              <a:buFontTx/>
              <a:buAutoNum type="arabicParenBoth"/>
            </a:pPr>
            <a:endParaRPr lang="en-U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8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17902F0-1424-4A6D-AC69-48DD0417BF38}" type="slidenum">
              <a:rPr lang="de-DE" smtClean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</a:rPr>
              <a:pPr eaLnBrk="1" hangingPunct="1"/>
              <a:t>42</a:t>
            </a:fld>
            <a:endParaRPr lang="de-DE" smtClean="0">
              <a:solidFill>
                <a:srgbClr val="000000"/>
              </a:solidFill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368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686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82663" y="3184525"/>
            <a:ext cx="7877175" cy="301783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223838" indent="-223838" eaLnBrk="1" hangingPunct="1">
              <a:buFontTx/>
              <a:buAutoNum type="arabicParenBoth"/>
            </a:pPr>
            <a:endParaRPr lang="en-US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8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17902F0-1424-4A6D-AC69-48DD0417BF38}" type="slidenum">
              <a:rPr lang="de-DE" smtClean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</a:rPr>
              <a:pPr eaLnBrk="1" hangingPunct="1"/>
              <a:t>43</a:t>
            </a:fld>
            <a:endParaRPr lang="de-DE" smtClean="0">
              <a:solidFill>
                <a:srgbClr val="000000"/>
              </a:solidFill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368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686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82663" y="3184525"/>
            <a:ext cx="7877175" cy="301783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223838" indent="-223838" eaLnBrk="1" hangingPunct="1">
              <a:buFontTx/>
              <a:buAutoNum type="arabicParenBoth"/>
            </a:pPr>
            <a:endParaRPr lang="en-US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8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17902F0-1424-4A6D-AC69-48DD0417BF38}" type="slidenum">
              <a:rPr lang="de-DE" smtClean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</a:rPr>
              <a:pPr eaLnBrk="1" hangingPunct="1"/>
              <a:t>44</a:t>
            </a:fld>
            <a:endParaRPr lang="de-DE" smtClean="0">
              <a:solidFill>
                <a:srgbClr val="000000"/>
              </a:solidFill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368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686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82663" y="3184525"/>
            <a:ext cx="7877175" cy="301783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223838" indent="-223838" eaLnBrk="1" hangingPunct="1">
              <a:buFontTx/>
              <a:buAutoNum type="arabicParenBoth"/>
            </a:pPr>
            <a:endParaRPr lang="en-US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8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17902F0-1424-4A6D-AC69-48DD0417BF38}" type="slidenum">
              <a:rPr lang="de-DE" smtClean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</a:rPr>
              <a:pPr eaLnBrk="1" hangingPunct="1"/>
              <a:t>45</a:t>
            </a:fld>
            <a:endParaRPr lang="de-DE" smtClean="0">
              <a:solidFill>
                <a:srgbClr val="000000"/>
              </a:solidFill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368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686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82663" y="3184525"/>
            <a:ext cx="7877175" cy="301783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223838" indent="-223838" eaLnBrk="1" hangingPunct="1">
              <a:buFontTx/>
              <a:buAutoNum type="arabicParenBoth"/>
            </a:pPr>
            <a:endParaRPr lang="en-US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8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17902F0-1424-4A6D-AC69-48DD0417BF38}" type="slidenum">
              <a:rPr lang="de-DE" smtClean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</a:rPr>
              <a:pPr eaLnBrk="1" hangingPunct="1"/>
              <a:t>46</a:t>
            </a:fld>
            <a:endParaRPr lang="de-DE" smtClean="0">
              <a:solidFill>
                <a:srgbClr val="000000"/>
              </a:solidFill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368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686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82663" y="3184525"/>
            <a:ext cx="7877175" cy="301783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223838" indent="-223838" eaLnBrk="1" hangingPunct="1">
              <a:buFontTx/>
              <a:buAutoNum type="arabicParenBoth"/>
            </a:pPr>
            <a:endParaRPr lang="en-US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8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17902F0-1424-4A6D-AC69-48DD0417BF38}" type="slidenum">
              <a:rPr lang="de-DE" smtClean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</a:rPr>
              <a:pPr eaLnBrk="1" hangingPunct="1"/>
              <a:t>47</a:t>
            </a:fld>
            <a:endParaRPr lang="de-DE" smtClean="0">
              <a:solidFill>
                <a:srgbClr val="000000"/>
              </a:solidFill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368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686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82663" y="3184525"/>
            <a:ext cx="7877175" cy="301783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223838" indent="-223838" eaLnBrk="1" hangingPunct="1">
              <a:buFontTx/>
              <a:buAutoNum type="arabicParenBoth"/>
            </a:pPr>
            <a:endParaRPr lang="en-US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8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17902F0-1424-4A6D-AC69-48DD0417BF38}" type="slidenum">
              <a:rPr lang="de-DE" smtClean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</a:rPr>
              <a:pPr eaLnBrk="1" hangingPunct="1"/>
              <a:t>48</a:t>
            </a:fld>
            <a:endParaRPr lang="de-DE" smtClean="0">
              <a:solidFill>
                <a:srgbClr val="000000"/>
              </a:solidFill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368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686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82663" y="3184525"/>
            <a:ext cx="7877175" cy="301783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223838" indent="-223838" eaLnBrk="1" hangingPunct="1">
              <a:buFontTx/>
              <a:buAutoNum type="arabicParenBoth"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8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17902F0-1424-4A6D-AC69-48DD0417BF38}" type="slidenum">
              <a:rPr lang="de-DE" smtClean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</a:rPr>
              <a:pPr eaLnBrk="1" hangingPunct="1"/>
              <a:t>49</a:t>
            </a:fld>
            <a:endParaRPr lang="de-DE" smtClean="0">
              <a:solidFill>
                <a:srgbClr val="000000"/>
              </a:solidFill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368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686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82663" y="3184525"/>
            <a:ext cx="7877175" cy="301783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223838" indent="-223838" eaLnBrk="1" hangingPunct="1">
              <a:buFontTx/>
              <a:buAutoNum type="arabicParenBoth"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8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05A1CD2-59BF-4F71-BFA3-F7E8CACA9201}" type="slidenum">
              <a:rPr lang="de-DE" smtClean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</a:rPr>
              <a:pPr eaLnBrk="1" hangingPunct="1"/>
              <a:t>5</a:t>
            </a:fld>
            <a:endParaRPr lang="de-DE" smtClean="0">
              <a:solidFill>
                <a:srgbClr val="000000"/>
              </a:solidFill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3072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72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82663" y="3184525"/>
            <a:ext cx="7877175" cy="301783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223838" indent="-223838" eaLnBrk="1" hangingPunct="1">
              <a:buFontTx/>
              <a:buAutoNum type="arabicParenBoth"/>
            </a:pPr>
            <a:endParaRPr lang="en-US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8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17902F0-1424-4A6D-AC69-48DD0417BF38}" type="slidenum">
              <a:rPr lang="de-DE" smtClean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</a:rPr>
              <a:pPr eaLnBrk="1" hangingPunct="1"/>
              <a:t>50</a:t>
            </a:fld>
            <a:endParaRPr lang="de-DE" smtClean="0">
              <a:solidFill>
                <a:srgbClr val="000000"/>
              </a:solidFill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368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686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82663" y="3184525"/>
            <a:ext cx="7877175" cy="301783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223838" indent="-223838" eaLnBrk="1" hangingPunct="1">
              <a:buFontTx/>
              <a:buAutoNum type="arabicParenBoth"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8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17902F0-1424-4A6D-AC69-48DD0417BF38}" type="slidenum">
              <a:rPr lang="de-DE" smtClean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</a:rPr>
              <a:pPr eaLnBrk="1" hangingPunct="1"/>
              <a:t>51</a:t>
            </a:fld>
            <a:endParaRPr lang="de-DE" smtClean="0">
              <a:solidFill>
                <a:srgbClr val="000000"/>
              </a:solidFill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368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686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82663" y="3184525"/>
            <a:ext cx="7877175" cy="301783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223838" indent="-223838" eaLnBrk="1" hangingPunct="1">
              <a:buFontTx/>
              <a:buAutoNum type="arabicParenBoth"/>
            </a:pPr>
            <a:endParaRPr lang="en-US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8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17902F0-1424-4A6D-AC69-48DD0417BF38}" type="slidenum">
              <a:rPr lang="de-DE" smtClean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</a:rPr>
              <a:pPr eaLnBrk="1" hangingPunct="1"/>
              <a:t>52</a:t>
            </a:fld>
            <a:endParaRPr lang="de-DE" smtClean="0">
              <a:solidFill>
                <a:srgbClr val="000000"/>
              </a:solidFill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368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686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82663" y="3184525"/>
            <a:ext cx="7877175" cy="301783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223838" indent="-223838" eaLnBrk="1" hangingPunct="1">
              <a:buFontTx/>
              <a:buAutoNum type="arabicParenBoth"/>
            </a:pPr>
            <a:endParaRPr lang="en-US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8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17902F0-1424-4A6D-AC69-48DD0417BF38}" type="slidenum">
              <a:rPr lang="de-DE" smtClean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</a:rPr>
              <a:pPr eaLnBrk="1" hangingPunct="1"/>
              <a:t>53</a:t>
            </a:fld>
            <a:endParaRPr lang="de-DE" smtClean="0">
              <a:solidFill>
                <a:srgbClr val="000000"/>
              </a:solidFill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368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686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82663" y="3184525"/>
            <a:ext cx="7877175" cy="301783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223838" indent="-223838" eaLnBrk="1" hangingPunct="1">
              <a:buFontTx/>
              <a:buAutoNum type="arabicParenBoth"/>
            </a:pPr>
            <a:endParaRPr lang="en-US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8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17902F0-1424-4A6D-AC69-48DD0417BF38}" type="slidenum">
              <a:rPr lang="de-DE" smtClean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</a:rPr>
              <a:pPr eaLnBrk="1" hangingPunct="1"/>
              <a:t>54</a:t>
            </a:fld>
            <a:endParaRPr lang="de-DE" smtClean="0">
              <a:solidFill>
                <a:srgbClr val="000000"/>
              </a:solidFill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368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686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82663" y="3184525"/>
            <a:ext cx="7877175" cy="301783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223838" indent="-223838" eaLnBrk="1" hangingPunct="1">
              <a:buFontTx/>
              <a:buAutoNum type="arabicParenBoth"/>
            </a:pPr>
            <a:endParaRPr lang="en-US" smtClean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8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17902F0-1424-4A6D-AC69-48DD0417BF38}" type="slidenum">
              <a:rPr lang="de-DE" smtClean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</a:rPr>
              <a:pPr eaLnBrk="1" hangingPunct="1"/>
              <a:t>55</a:t>
            </a:fld>
            <a:endParaRPr lang="de-DE" smtClean="0">
              <a:solidFill>
                <a:srgbClr val="000000"/>
              </a:solidFill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368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686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82663" y="3184525"/>
            <a:ext cx="7877175" cy="301783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223838" indent="-223838" eaLnBrk="1" hangingPunct="1">
              <a:buFontTx/>
              <a:buAutoNum type="arabicParenBoth"/>
            </a:pPr>
            <a:endParaRPr lang="en-US" smtClean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8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E5C3B82-7451-4DC7-B8DC-6AF7F3C85155}" type="slidenum">
              <a:rPr lang="de-DE" smtClean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</a:rPr>
              <a:pPr eaLnBrk="1" hangingPunct="1"/>
              <a:t>56</a:t>
            </a:fld>
            <a:endParaRPr lang="de-DE" smtClean="0">
              <a:solidFill>
                <a:srgbClr val="000000"/>
              </a:solidFill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481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813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82663" y="3184525"/>
            <a:ext cx="7877175" cy="301783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223838" indent="-223838" eaLnBrk="1" hangingPunct="1">
              <a:buFontTx/>
              <a:buAutoNum type="arabicParenBoth"/>
            </a:pPr>
            <a:r>
              <a:rPr lang="en-US" dirty="0" smtClean="0"/>
              <a:t>Increased oxygen consumption CMRO2 -&gt; increase of </a:t>
            </a:r>
            <a:r>
              <a:rPr lang="en-US" dirty="0" err="1" smtClean="0"/>
              <a:t>dHb</a:t>
            </a:r>
            <a:r>
              <a:rPr lang="en-US" dirty="0" smtClean="0"/>
              <a:t> and increase in CO2.</a:t>
            </a:r>
          </a:p>
          <a:p>
            <a:pPr marL="223838" indent="-223838" eaLnBrk="1" hangingPunct="1">
              <a:buFontTx/>
              <a:buAutoNum type="arabicParenBoth"/>
            </a:pPr>
            <a:r>
              <a:rPr lang="en-US" dirty="0" smtClean="0"/>
              <a:t>BOLD – initial dip (CMRO2 because of increased consumption), followed by increased CBF which is the main source of signal increase.</a:t>
            </a:r>
          </a:p>
          <a:p>
            <a:pPr marL="223838" indent="-223838" eaLnBrk="1" hangingPunct="1">
              <a:buFontTx/>
              <a:buAutoNum type="arabicParenBoth"/>
            </a:pPr>
            <a:r>
              <a:rPr lang="en-US" dirty="0" err="1" smtClean="0"/>
              <a:t>Hypercapnia</a:t>
            </a:r>
            <a:r>
              <a:rPr lang="en-US" dirty="0" smtClean="0"/>
              <a:t>: </a:t>
            </a:r>
            <a:r>
              <a:rPr lang="en-US" dirty="0" err="1" smtClean="0"/>
              <a:t>breathhold</a:t>
            </a:r>
            <a:r>
              <a:rPr lang="en-US" dirty="0" smtClean="0"/>
              <a:t> -&gt; the CO2 stays in blood, increased partial pressure PCO2. CMRO2 doesn’t change -&gt; no change in </a:t>
            </a:r>
            <a:r>
              <a:rPr lang="en-US" dirty="0" err="1" smtClean="0"/>
              <a:t>dHb</a:t>
            </a:r>
            <a:r>
              <a:rPr lang="en-US" dirty="0" smtClean="0"/>
              <a:t>. Increase in PCO2 -&gt; dilatation of vessel -&gt; increased CBF -&gt; increased signal.</a:t>
            </a:r>
          </a:p>
          <a:p>
            <a:pPr marL="223838" indent="-223838" eaLnBrk="1" hangingPunct="1">
              <a:buFontTx/>
              <a:buAutoNum type="arabicParenBoth"/>
            </a:pPr>
            <a:r>
              <a:rPr lang="en-US" dirty="0" smtClean="0"/>
              <a:t>Study the vascular component of BOLD signal – reaction of vessels on CO2, rather than the metabolism and activity in the tissue itself.</a:t>
            </a: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8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0BC9F24-8A27-44C4-AE3B-779A1DC1FF20}" type="slidenum">
              <a:rPr lang="de-DE" smtClean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</a:rPr>
              <a:pPr eaLnBrk="1" hangingPunct="1"/>
              <a:t>57</a:t>
            </a:fld>
            <a:endParaRPr lang="de-DE" smtClean="0">
              <a:solidFill>
                <a:srgbClr val="000000"/>
              </a:solidFill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389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89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82663" y="3184525"/>
            <a:ext cx="7877175" cy="301783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223838" indent="-223838" eaLnBrk="1" hangingPunct="1">
              <a:buFontTx/>
              <a:buAutoNum type="arabicParenBoth"/>
            </a:pPr>
            <a:endParaRPr lang="en-US" smtClean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8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463E007-42AC-4F68-BD19-6642F33994BE}" type="slidenum">
              <a:rPr lang="de-DE" smtClean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</a:rPr>
              <a:pPr eaLnBrk="1" hangingPunct="1"/>
              <a:t>58</a:t>
            </a:fld>
            <a:endParaRPr lang="de-DE" smtClean="0">
              <a:solidFill>
                <a:srgbClr val="000000"/>
              </a:solidFill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3993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82663" y="3184525"/>
            <a:ext cx="7877175" cy="301783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223838" indent="-223838" eaLnBrk="1" hangingPunct="1">
              <a:buFontTx/>
              <a:buAutoNum type="arabicParenBoth"/>
            </a:pPr>
            <a:endParaRPr lang="en-US" smtClean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8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997A432-B819-448B-A6B0-D2D56D26CE79}" type="slidenum">
              <a:rPr lang="de-DE" smtClean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</a:rPr>
              <a:pPr eaLnBrk="1" hangingPunct="1"/>
              <a:t>59</a:t>
            </a:fld>
            <a:endParaRPr lang="de-DE" smtClean="0">
              <a:solidFill>
                <a:srgbClr val="000000"/>
              </a:solidFill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409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09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82663" y="3184525"/>
            <a:ext cx="7877175" cy="301783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223838" indent="-223838">
              <a:buFontTx/>
              <a:buAutoNum type="arabicParenBoth"/>
            </a:pPr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8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05A1CD2-59BF-4F71-BFA3-F7E8CACA9201}" type="slidenum">
              <a:rPr lang="de-DE" smtClean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</a:rPr>
              <a:pPr eaLnBrk="1" hangingPunct="1"/>
              <a:t>6</a:t>
            </a:fld>
            <a:endParaRPr lang="de-DE" smtClean="0">
              <a:solidFill>
                <a:srgbClr val="000000"/>
              </a:solidFill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3072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72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82663" y="3184525"/>
            <a:ext cx="7877175" cy="301783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223838" indent="-223838" eaLnBrk="1" hangingPunct="1">
              <a:buFontTx/>
              <a:buAutoNum type="arabicParenBoth"/>
            </a:pPr>
            <a:endParaRPr lang="en-US" smtClean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8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7288723-4360-499A-BBEE-DA67E4D1B96C}" type="slidenum">
              <a:rPr lang="de-DE" smtClean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</a:rPr>
              <a:pPr eaLnBrk="1" hangingPunct="1"/>
              <a:t>60</a:t>
            </a:fld>
            <a:endParaRPr lang="de-DE" smtClean="0">
              <a:solidFill>
                <a:srgbClr val="000000"/>
              </a:solidFill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419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198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82663" y="3184525"/>
            <a:ext cx="7877175" cy="301783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223838" indent="-223838" eaLnBrk="1" hangingPunct="1">
              <a:buFontTx/>
              <a:buAutoNum type="arabicParenBoth"/>
            </a:pPr>
            <a:endParaRPr lang="en-US" smtClean="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8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6616B28-67EE-40E8-85A2-FBCD8E5B156A}" type="slidenum">
              <a:rPr lang="de-DE" smtClean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</a:rPr>
              <a:pPr eaLnBrk="1" hangingPunct="1"/>
              <a:t>61</a:t>
            </a:fld>
            <a:endParaRPr lang="de-DE" smtClean="0">
              <a:solidFill>
                <a:srgbClr val="000000"/>
              </a:solidFill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440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40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82663" y="3184525"/>
            <a:ext cx="7877175" cy="301783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223838" marR="0" indent="-223838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AutoNum type="arabicParenBoth"/>
              <a:tabLst/>
              <a:defRPr/>
            </a:pPr>
            <a:r>
              <a:rPr lang="en-US" dirty="0" smtClean="0"/>
              <a:t>ASL - </a:t>
            </a:r>
            <a:r>
              <a:rPr lang="en-US" sz="12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a single physiological parameter, not a mix of parameters like with BOLD.</a:t>
            </a:r>
          </a:p>
          <a:p>
            <a:pPr marL="223838" marR="0" indent="-223838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AutoNum type="arabicParenBoth"/>
              <a:tabLst/>
              <a:defRPr/>
            </a:pPr>
            <a:r>
              <a:rPr lang="en-US" sz="12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ASL</a:t>
            </a:r>
            <a:r>
              <a:rPr lang="en-US" sz="1200" baseline="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- </a:t>
            </a:r>
            <a:r>
              <a:rPr lang="en-US" sz="12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Very low task frequency (days).</a:t>
            </a:r>
          </a:p>
          <a:p>
            <a:pPr marL="223838" marR="0" indent="-223838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AutoNum type="arabicParenBoth"/>
              <a:tabLst/>
              <a:defRPr/>
            </a:pPr>
            <a:r>
              <a:rPr lang="en-US" sz="12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BOLD – not good in slow paradigms because it drifts, and auto-regression destroys the signal taking it as drift.</a:t>
            </a:r>
          </a:p>
          <a:p>
            <a:pPr marL="223838" marR="0" indent="-223838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AutoNum type="arabicParenBoth"/>
              <a:tabLst/>
              <a:defRPr/>
            </a:pPr>
            <a:endParaRPr lang="en-US" sz="1200" dirty="0" smtClean="0">
              <a:solidFill>
                <a:srgbClr val="000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223838" indent="-223838" eaLnBrk="1" hangingPunct="1">
              <a:buFontTx/>
              <a:buAutoNum type="arabicParenBoth"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8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1F34262-75FD-4127-8502-033ED9CCE856}" type="slidenum">
              <a:rPr lang="de-DE" smtClean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</a:rPr>
              <a:pPr eaLnBrk="1" hangingPunct="1"/>
              <a:t>62</a:t>
            </a:fld>
            <a:endParaRPr lang="de-DE" smtClean="0">
              <a:solidFill>
                <a:srgbClr val="000000"/>
              </a:solidFill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450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50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82663" y="3184525"/>
            <a:ext cx="7877175" cy="301783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223838" indent="-223838" eaLnBrk="1" hangingPunct="1">
              <a:buFontTx/>
              <a:buAutoNum type="arabicParenBoth"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8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05A1CD2-59BF-4F71-BFA3-F7E8CACA9201}" type="slidenum">
              <a:rPr lang="de-DE" smtClean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</a:rPr>
              <a:pPr eaLnBrk="1" hangingPunct="1"/>
              <a:t>7</a:t>
            </a:fld>
            <a:endParaRPr lang="de-DE" smtClean="0">
              <a:solidFill>
                <a:srgbClr val="000000"/>
              </a:solidFill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3072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72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82663" y="3184525"/>
            <a:ext cx="7877175" cy="301783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223838" indent="-223838" eaLnBrk="1" hangingPunct="1">
              <a:buFontTx/>
              <a:buAutoNum type="arabicParenBoth"/>
            </a:pPr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8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AB89E51-F00E-4F62-B58F-DE13461BF4AC}" type="slidenum">
              <a:rPr lang="de-DE" smtClean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</a:rPr>
              <a:pPr eaLnBrk="1" hangingPunct="1"/>
              <a:t>8</a:t>
            </a:fld>
            <a:endParaRPr lang="de-DE" smtClean="0">
              <a:solidFill>
                <a:srgbClr val="000000"/>
              </a:solidFill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317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82663" y="3184525"/>
            <a:ext cx="7877175" cy="301783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223838" indent="-223838" eaLnBrk="1" hangingPunct="1">
              <a:buFontTx/>
              <a:buAutoNum type="arabicParenBoth"/>
            </a:pPr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8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1325" algn="l"/>
                <a:tab pos="887413" algn="l"/>
                <a:tab pos="1330325" algn="l"/>
                <a:tab pos="1778000" algn="l"/>
                <a:tab pos="2222500" algn="l"/>
                <a:tab pos="2668588" algn="l"/>
                <a:tab pos="3114675" algn="l"/>
                <a:tab pos="3559175" algn="l"/>
                <a:tab pos="4003675" algn="l"/>
                <a:tab pos="4451350" algn="l"/>
                <a:tab pos="4897438" algn="l"/>
                <a:tab pos="5341938" algn="l"/>
                <a:tab pos="5786438" algn="l"/>
                <a:tab pos="6232525" algn="l"/>
                <a:tab pos="6677025" algn="l"/>
                <a:tab pos="7123113" algn="l"/>
                <a:tab pos="7570788" algn="l"/>
                <a:tab pos="8013700" algn="l"/>
                <a:tab pos="8459788" algn="l"/>
                <a:tab pos="8905875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AB89E51-F00E-4F62-B58F-DE13461BF4AC}" type="slidenum">
              <a:rPr lang="de-DE" smtClean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</a:rPr>
              <a:pPr eaLnBrk="1" hangingPunct="1"/>
              <a:t>9</a:t>
            </a:fld>
            <a:endParaRPr lang="de-DE" smtClean="0">
              <a:solidFill>
                <a:srgbClr val="000000"/>
              </a:solidFill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317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82663" y="3184525"/>
            <a:ext cx="7877175" cy="301783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223838" indent="-223838" eaLnBrk="1" hangingPunct="1">
              <a:buFontTx/>
              <a:buAutoNum type="arabicParenBoth"/>
            </a:pPr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202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0975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1502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37730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92831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latin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743753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2378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14813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2755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38766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Calibri" pitchFamily="34" charset="0"/>
              </a:defRPr>
            </a:lvl1pPr>
            <a:lvl2pPr>
              <a:defRPr sz="2800">
                <a:latin typeface="Calibri" pitchFamily="34" charset="0"/>
              </a:defRPr>
            </a:lvl2pPr>
            <a:lvl3pPr>
              <a:defRPr sz="2400">
                <a:latin typeface="Calibri" pitchFamily="34" charset="0"/>
              </a:defRPr>
            </a:lvl3pPr>
            <a:lvl4pPr>
              <a:defRPr sz="2000">
                <a:latin typeface="Calibri" pitchFamily="34" charset="0"/>
              </a:defRPr>
            </a:lvl4pPr>
            <a:lvl5pPr>
              <a:defRPr sz="2000">
                <a:latin typeface="Calibr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65524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02807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471506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5804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868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latin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64846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6767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5798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3183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0274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Calibri" pitchFamily="34" charset="0"/>
              </a:defRPr>
            </a:lvl1pPr>
            <a:lvl2pPr>
              <a:defRPr sz="2800">
                <a:latin typeface="Calibri" pitchFamily="34" charset="0"/>
              </a:defRPr>
            </a:lvl2pPr>
            <a:lvl3pPr>
              <a:defRPr sz="2400">
                <a:latin typeface="Calibri" pitchFamily="34" charset="0"/>
              </a:defRPr>
            </a:lvl3pPr>
            <a:lvl4pPr>
              <a:defRPr sz="2000">
                <a:latin typeface="Calibri" pitchFamily="34" charset="0"/>
              </a:defRPr>
            </a:lvl4pPr>
            <a:lvl5pPr>
              <a:defRPr sz="2000">
                <a:latin typeface="Calibr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071832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23222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8"/>
          <p:cNvSpPr txBox="1">
            <a:spLocks noChangeArrowheads="1"/>
          </p:cNvSpPr>
          <p:nvPr userDrawn="1"/>
        </p:nvSpPr>
        <p:spPr bwMode="auto">
          <a:xfrm>
            <a:off x="0" y="6584950"/>
            <a:ext cx="91503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900" dirty="0" smtClean="0">
                <a:solidFill>
                  <a:schemeClr val="bg1"/>
                </a:solidFill>
                <a:latin typeface="Calibri" pitchFamily="34" charset="0"/>
                <a:sym typeface="Wingdings 2" pitchFamily="18" charset="2"/>
              </a:rPr>
              <a:t>Text optional: </a:t>
            </a:r>
            <a:r>
              <a:rPr lang="en-US" sz="900" dirty="0" err="1" smtClean="0">
                <a:solidFill>
                  <a:schemeClr val="bg1"/>
                </a:solidFill>
                <a:latin typeface="Calibri" pitchFamily="34" charset="0"/>
                <a:sym typeface="Wingdings 2" pitchFamily="18" charset="2"/>
              </a:rPr>
              <a:t>Institutsname</a:t>
            </a:r>
            <a:r>
              <a:rPr lang="en-US" sz="9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Wingdings 2" pitchFamily="18" charset="2"/>
              </a:rPr>
              <a:t> </a:t>
            </a:r>
            <a:r>
              <a:rPr lang="en-US" sz="900" dirty="0" smtClean="0">
                <a:solidFill>
                  <a:schemeClr val="bg1"/>
                </a:solidFill>
                <a:latin typeface="Calibri" pitchFamily="34" charset="0"/>
                <a:sym typeface="Wingdings 2" pitchFamily="18" charset="2"/>
              </a:rPr>
              <a:t> Prof. Dr. Hans </a:t>
            </a:r>
            <a:r>
              <a:rPr lang="en-US" sz="900" dirty="0" err="1" smtClean="0">
                <a:solidFill>
                  <a:schemeClr val="bg1"/>
                </a:solidFill>
                <a:latin typeface="Calibri" pitchFamily="34" charset="0"/>
                <a:sym typeface="Wingdings 2" pitchFamily="18" charset="2"/>
              </a:rPr>
              <a:t>Mustermann</a:t>
            </a:r>
            <a:r>
              <a:rPr lang="en-US" sz="900" dirty="0" smtClean="0">
                <a:solidFill>
                  <a:schemeClr val="bg1"/>
                </a:solidFill>
                <a:latin typeface="Calibri" pitchFamily="34" charset="0"/>
                <a:sym typeface="Wingdings 2" pitchFamily="18" charset="2"/>
              </a:rPr>
              <a:t> </a:t>
            </a:r>
            <a:r>
              <a:rPr lang="en-US" sz="900" dirty="0" smtClean="0">
                <a:latin typeface="Calibri" pitchFamily="34" charset="0"/>
                <a:sym typeface="Wingdings 2" pitchFamily="18" charset="2"/>
              </a:rPr>
              <a:t> </a:t>
            </a:r>
            <a:r>
              <a:rPr lang="en-US" sz="9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Wingdings 2" pitchFamily="18" charset="2"/>
              </a:rPr>
              <a:t>www.fzd.de </a:t>
            </a:r>
            <a:r>
              <a:rPr lang="en-US" sz="900" dirty="0" smtClean="0">
                <a:solidFill>
                  <a:schemeClr val="bg1"/>
                </a:solidFill>
                <a:latin typeface="Calibri" pitchFamily="34" charset="0"/>
                <a:sym typeface="Wingdings 2" pitchFamily="18" charset="2"/>
              </a:rPr>
              <a:t></a:t>
            </a:r>
            <a:r>
              <a:rPr lang="en-US" sz="900" dirty="0" smtClean="0">
                <a:latin typeface="Calibri" pitchFamily="34" charset="0"/>
                <a:sym typeface="Wingdings 2" pitchFamily="18" charset="2"/>
              </a:rPr>
              <a:t>  </a:t>
            </a:r>
            <a:r>
              <a:rPr lang="de-DE" sz="900" dirty="0" smtClean="0">
                <a:solidFill>
                  <a:schemeClr val="bg1"/>
                </a:solidFill>
                <a:latin typeface="Calibri" pitchFamily="34" charset="0"/>
                <a:sym typeface="Wingdings 2" pitchFamily="18" charset="2"/>
              </a:rPr>
              <a:t>Mitglied der Leibniz-Gemeinschaft</a:t>
            </a:r>
            <a:r>
              <a:rPr lang="de-DE" sz="900" dirty="0" smtClean="0">
                <a:latin typeface="Calibri" pitchFamily="34" charset="0"/>
                <a:sym typeface="Wingdings 2" pitchFamily="18" charset="2"/>
              </a:rPr>
              <a:t> </a:t>
            </a:r>
          </a:p>
        </p:txBody>
      </p:sp>
      <p:sp>
        <p:nvSpPr>
          <p:cNvPr id="1027" name="Line 10"/>
          <p:cNvSpPr>
            <a:spLocks noChangeShapeType="1"/>
          </p:cNvSpPr>
          <p:nvPr userDrawn="1"/>
        </p:nvSpPr>
        <p:spPr bwMode="auto">
          <a:xfrm>
            <a:off x="7938" y="5667375"/>
            <a:ext cx="9142412" cy="1588"/>
          </a:xfrm>
          <a:prstGeom prst="line">
            <a:avLst/>
          </a:prstGeom>
          <a:noFill/>
          <a:ln w="19050" cap="rnd">
            <a:solidFill>
              <a:schemeClr val="bg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28" name="Line 12"/>
          <p:cNvSpPr>
            <a:spLocks noChangeShapeType="1"/>
          </p:cNvSpPr>
          <p:nvPr userDrawn="1"/>
        </p:nvSpPr>
        <p:spPr bwMode="auto">
          <a:xfrm>
            <a:off x="0" y="790575"/>
            <a:ext cx="9142413" cy="1588"/>
          </a:xfrm>
          <a:prstGeom prst="line">
            <a:avLst/>
          </a:prstGeom>
          <a:noFill/>
          <a:ln w="19050" cap="rnd">
            <a:solidFill>
              <a:schemeClr val="bg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1029" name="Picture 22" descr="Folie_blauer_Hintergrund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Rectangle 23"/>
          <p:cNvSpPr>
            <a:spLocks noChangeArrowheads="1"/>
          </p:cNvSpPr>
          <p:nvPr userDrawn="1"/>
        </p:nvSpPr>
        <p:spPr bwMode="auto">
          <a:xfrm>
            <a:off x="0" y="0"/>
            <a:ext cx="287338" cy="287338"/>
          </a:xfrm>
          <a:prstGeom prst="rect">
            <a:avLst/>
          </a:prstGeom>
          <a:solidFill>
            <a:srgbClr val="CF68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031" name="Rectangle 24"/>
          <p:cNvSpPr>
            <a:spLocks noChangeArrowheads="1"/>
          </p:cNvSpPr>
          <p:nvPr userDrawn="1"/>
        </p:nvSpPr>
        <p:spPr bwMode="auto">
          <a:xfrm>
            <a:off x="0" y="6472238"/>
            <a:ext cx="3048000" cy="125412"/>
          </a:xfrm>
          <a:prstGeom prst="rect">
            <a:avLst/>
          </a:prstGeom>
          <a:solidFill>
            <a:srgbClr val="CF68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Line 10"/>
          <p:cNvSpPr>
            <a:spLocks noChangeShapeType="1"/>
          </p:cNvSpPr>
          <p:nvPr userDrawn="1"/>
        </p:nvSpPr>
        <p:spPr bwMode="auto">
          <a:xfrm>
            <a:off x="0" y="466725"/>
            <a:ext cx="9142413" cy="1588"/>
          </a:xfrm>
          <a:prstGeom prst="line">
            <a:avLst/>
          </a:prstGeom>
          <a:noFill/>
          <a:ln w="19050" cap="rnd">
            <a:solidFill>
              <a:schemeClr val="bg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2051" name="Picture 18" descr="FZD-Bildmarke_Preussel_wtransparent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813" y="44450"/>
            <a:ext cx="325437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20" descr="Folgefolie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Rectangle 21"/>
          <p:cNvSpPr>
            <a:spLocks noChangeArrowheads="1"/>
          </p:cNvSpPr>
          <p:nvPr userDrawn="1"/>
        </p:nvSpPr>
        <p:spPr bwMode="auto">
          <a:xfrm>
            <a:off x="0" y="0"/>
            <a:ext cx="287338" cy="287338"/>
          </a:xfrm>
          <a:prstGeom prst="rect">
            <a:avLst/>
          </a:prstGeom>
          <a:solidFill>
            <a:srgbClr val="CF68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pic>
        <p:nvPicPr>
          <p:cNvPr id="2054" name="Bild 5" descr="DDC_Logo_110x50_4C.eps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713" y="6124575"/>
            <a:ext cx="719137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003E8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003E89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003E89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003E89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003E89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rgbClr val="003E89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rgbClr val="003E89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rgbClr val="003E89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rgbClr val="003E89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1.gif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4.jpg"/><Relationship Id="rId5" Type="http://schemas.openxmlformats.org/officeDocument/2006/relationships/image" Target="../media/image33.jpg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1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7" Type="http://schemas.openxmlformats.org/officeDocument/2006/relationships/image" Target="../media/image69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8.jpeg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7" Type="http://schemas.openxmlformats.org/officeDocument/2006/relationships/image" Target="../media/image7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8.jpeg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7" Type="http://schemas.openxmlformats.org/officeDocument/2006/relationships/image" Target="../media/image7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8.jpeg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7" Type="http://schemas.openxmlformats.org/officeDocument/2006/relationships/image" Target="../media/image75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8.jpeg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7" Type="http://schemas.openxmlformats.org/officeDocument/2006/relationships/image" Target="../media/image77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8.jpeg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jpeg"/><Relationship Id="rId3" Type="http://schemas.openxmlformats.org/officeDocument/2006/relationships/image" Target="../media/image58.jpeg"/><Relationship Id="rId7" Type="http://schemas.openxmlformats.org/officeDocument/2006/relationships/image" Target="../media/image81.jpeg"/><Relationship Id="rId12" Type="http://schemas.openxmlformats.org/officeDocument/2006/relationships/image" Target="../media/image770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0.jpeg"/><Relationship Id="rId11" Type="http://schemas.openxmlformats.org/officeDocument/2006/relationships/image" Target="../media/image76.png"/><Relationship Id="rId5" Type="http://schemas.openxmlformats.org/officeDocument/2006/relationships/image" Target="../media/image79.jpeg"/><Relationship Id="rId10" Type="http://schemas.openxmlformats.org/officeDocument/2006/relationships/image" Target="../media/image84.jpeg"/><Relationship Id="rId4" Type="http://schemas.openxmlformats.org/officeDocument/2006/relationships/image" Target="../media/image78.jpeg"/><Relationship Id="rId9" Type="http://schemas.openxmlformats.org/officeDocument/2006/relationships/image" Target="../media/image83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8.jpeg"/><Relationship Id="rId5" Type="http://schemas.openxmlformats.org/officeDocument/2006/relationships/image" Target="../media/image87.jpeg"/><Relationship Id="rId4" Type="http://schemas.openxmlformats.org/officeDocument/2006/relationships/image" Target="../media/image86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3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92.png"/><Relationship Id="rId4" Type="http://schemas.openxmlformats.org/officeDocument/2006/relationships/image" Target="../media/image91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8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7.jp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8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0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99.jpg"/><Relationship Id="rId4" Type="http://schemas.openxmlformats.org/officeDocument/2006/relationships/image" Target="../media/image98.jp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0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7.png"/><Relationship Id="rId5" Type="http://schemas.openxmlformats.org/officeDocument/2006/relationships/image" Target="../media/image101.png"/><Relationship Id="rId4" Type="http://schemas.openxmlformats.org/officeDocument/2006/relationships/image" Target="../media/image100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03.png"/><Relationship Id="rId4" Type="http://schemas.openxmlformats.org/officeDocument/2006/relationships/image" Target="../media/image102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8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7.png"/><Relationship Id="rId5" Type="http://schemas.openxmlformats.org/officeDocument/2006/relationships/image" Target="../media/image106.png"/><Relationship Id="rId4" Type="http://schemas.openxmlformats.org/officeDocument/2006/relationships/image" Target="../media/image105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8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8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08.png"/><Relationship Id="rId4" Type="http://schemas.openxmlformats.org/officeDocument/2006/relationships/image" Target="../media/image1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3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4.png"/><Relationship Id="rId5" Type="http://schemas.openxmlformats.org/officeDocument/2006/relationships/image" Target="../media/image113.png"/><Relationship Id="rId4" Type="http://schemas.openxmlformats.org/officeDocument/2006/relationships/image" Target="../media/image112.pn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8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hyperlink" Target="mailto:j.petr@hzdr.de" TargetMode="External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16.jpeg"/><Relationship Id="rId4" Type="http://schemas.openxmlformats.org/officeDocument/2006/relationships/image" Target="../media/image1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7.gif"/><Relationship Id="rId5" Type="http://schemas.openxmlformats.org/officeDocument/2006/relationships/image" Target="../media/image16.gif"/><Relationship Id="rId4" Type="http://schemas.openxmlformats.org/officeDocument/2006/relationships/image" Target="../media/image15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9"/>
          <p:cNvSpPr>
            <a:spLocks noChangeArrowheads="1"/>
          </p:cNvSpPr>
          <p:nvPr/>
        </p:nvSpPr>
        <p:spPr bwMode="auto">
          <a:xfrm>
            <a:off x="692150" y="692150"/>
            <a:ext cx="7991475" cy="525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E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ctr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>
                <a:solidFill>
                  <a:schemeClr val="bg1"/>
                </a:solidFill>
                <a:latin typeface="Calibri" pitchFamily="34" charset="0"/>
              </a:rPr>
              <a:t>Functional Magnetic Resonance Imaging</a:t>
            </a:r>
          </a:p>
        </p:txBody>
      </p:sp>
      <p:sp>
        <p:nvSpPr>
          <p:cNvPr id="3075" name="Rectangle 10"/>
          <p:cNvSpPr>
            <a:spLocks noChangeArrowheads="1"/>
          </p:cNvSpPr>
          <p:nvPr/>
        </p:nvSpPr>
        <p:spPr bwMode="auto">
          <a:xfrm>
            <a:off x="584200" y="2133600"/>
            <a:ext cx="8207375" cy="710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E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ctr"/>
            <a:r>
              <a:rPr lang="de-DE" sz="2000" b="1" dirty="0">
                <a:solidFill>
                  <a:schemeClr val="bg1"/>
                </a:solidFill>
                <a:latin typeface="Calibri" pitchFamily="34" charset="0"/>
              </a:rPr>
              <a:t>Jan </a:t>
            </a:r>
            <a:r>
              <a:rPr lang="de-DE" sz="2000" b="1" dirty="0" smtClean="0">
                <a:solidFill>
                  <a:schemeClr val="bg1"/>
                </a:solidFill>
                <a:latin typeface="Calibri" pitchFamily="34" charset="0"/>
              </a:rPr>
              <a:t>Petr</a:t>
            </a:r>
          </a:p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Calibri" pitchFamily="34" charset="0"/>
              </a:rPr>
              <a:t>(Jan </a:t>
            </a:r>
            <a:r>
              <a:rPr lang="en-US" sz="2000" b="1" dirty="0" err="1" smtClean="0">
                <a:solidFill>
                  <a:schemeClr val="bg1"/>
                </a:solidFill>
                <a:latin typeface="Calibri" pitchFamily="34" charset="0"/>
              </a:rPr>
              <a:t>Kybic</a:t>
            </a:r>
            <a:r>
              <a:rPr lang="en-US" sz="2000" b="1" dirty="0" smtClean="0">
                <a:solidFill>
                  <a:schemeClr val="bg1"/>
                </a:solidFill>
                <a:latin typeface="Calibri" pitchFamily="34" charset="0"/>
              </a:rPr>
              <a:t>, Emily Falk, Tor Wager, Scott </a:t>
            </a:r>
            <a:r>
              <a:rPr lang="en-US" sz="2000" b="1" dirty="0" err="1" smtClean="0">
                <a:solidFill>
                  <a:schemeClr val="bg1"/>
                </a:solidFill>
                <a:latin typeface="Calibri" pitchFamily="34" charset="0"/>
              </a:rPr>
              <a:t>Huettel</a:t>
            </a:r>
            <a:r>
              <a:rPr lang="en-US" sz="2000" b="1" dirty="0">
                <a:solidFill>
                  <a:schemeClr val="bg1"/>
                </a:solidFill>
                <a:latin typeface="Calibri" pitchFamily="34" charset="0"/>
              </a:rPr>
              <a:t>)</a:t>
            </a:r>
            <a:endParaRPr lang="de-DE" sz="2000" b="1" dirty="0" smtClean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076" name="Rectangle 11"/>
          <p:cNvSpPr>
            <a:spLocks noChangeArrowheads="1"/>
          </p:cNvSpPr>
          <p:nvPr/>
        </p:nvSpPr>
        <p:spPr bwMode="auto">
          <a:xfrm>
            <a:off x="2474913" y="3213100"/>
            <a:ext cx="4425950" cy="833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E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ctr"/>
            <a:r>
              <a:rPr lang="de-DE" sz="1600">
                <a:solidFill>
                  <a:schemeClr val="bg1"/>
                </a:solidFill>
                <a:latin typeface="Calibri" pitchFamily="34" charset="0"/>
                <a:ea typeface="DejaVu Sans" pitchFamily="34" charset="0"/>
                <a:cs typeface="DejaVu Sans" pitchFamily="34" charset="0"/>
              </a:rPr>
              <a:t>Department of Position Emission Tomography</a:t>
            </a:r>
          </a:p>
          <a:p>
            <a:pPr algn="ctr"/>
            <a:r>
              <a:rPr lang="de-DE" sz="1600">
                <a:solidFill>
                  <a:schemeClr val="bg1"/>
                </a:solidFill>
                <a:latin typeface="Calibri" pitchFamily="34" charset="0"/>
                <a:ea typeface="DejaVu Sans" pitchFamily="34" charset="0"/>
                <a:cs typeface="DejaVu Sans" pitchFamily="34" charset="0"/>
              </a:rPr>
              <a:t>Institute of Radiopharmaceutical Cancer Research</a:t>
            </a:r>
          </a:p>
          <a:p>
            <a:pPr algn="ctr"/>
            <a:r>
              <a:rPr lang="de-DE" sz="1600">
                <a:solidFill>
                  <a:schemeClr val="bg1"/>
                </a:solidFill>
                <a:latin typeface="Calibri" pitchFamily="34" charset="0"/>
                <a:ea typeface="DejaVu Sans" pitchFamily="34" charset="0"/>
                <a:cs typeface="DejaVu Sans" pitchFamily="34" charset="0"/>
              </a:rPr>
              <a:t>Helmholtz-Zentrum Dresden-Rossendorf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1"/>
          <p:cNvSpPr txBox="1">
            <a:spLocks noChangeArrowheads="1"/>
          </p:cNvSpPr>
          <p:nvPr/>
        </p:nvSpPr>
        <p:spPr bwMode="auto">
          <a:xfrm>
            <a:off x="468313" y="333375"/>
            <a:ext cx="8207375" cy="833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550"/>
              </a:spcBef>
            </a:pPr>
            <a:r>
              <a:rPr lang="en-US" sz="3600" dirty="0" smtClean="0">
                <a:solidFill>
                  <a:srgbClr val="003E89"/>
                </a:solidFill>
                <a:latin typeface="Calibri" pitchFamily="34" charset="0"/>
                <a:ea typeface="SimSun" pitchFamily="2" charset="-122"/>
                <a:cs typeface="Calibri" pitchFamily="34" charset="0"/>
              </a:rPr>
              <a:t>Applications</a:t>
            </a:r>
            <a:endParaRPr lang="en-US" sz="3600" dirty="0">
              <a:solidFill>
                <a:srgbClr val="003E89"/>
              </a:solidFill>
              <a:latin typeface="Calibri" pitchFamily="34" charset="0"/>
              <a:ea typeface="SimSun" pitchFamily="2" charset="-122"/>
              <a:cs typeface="Calibri" pitchFamily="34" charset="0"/>
            </a:endParaRPr>
          </a:p>
        </p:txBody>
      </p:sp>
      <p:sp>
        <p:nvSpPr>
          <p:cNvPr id="8195" name="Rectangle 2"/>
          <p:cNvSpPr>
            <a:spLocks noChangeArrowheads="1"/>
          </p:cNvSpPr>
          <p:nvPr/>
        </p:nvSpPr>
        <p:spPr bwMode="auto">
          <a:xfrm>
            <a:off x="468313" y="1166813"/>
            <a:ext cx="8064500" cy="5141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400"/>
              </a:spcBef>
              <a:buClr>
                <a:srgbClr val="003E89"/>
              </a:buClr>
              <a:buFont typeface="Wingdings" pitchFamily="2" charset="2"/>
              <a:buChar char="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Surgery planning</a:t>
            </a:r>
            <a:endParaRPr lang="en-US" sz="2000" dirty="0">
              <a:solidFill>
                <a:srgbClr val="000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339725" indent="-339725">
              <a:spcBef>
                <a:spcPts val="400"/>
              </a:spcBef>
              <a:buClr>
                <a:srgbClr val="003E89"/>
              </a:buClr>
              <a:buFont typeface="Wingdings" pitchFamily="2" charset="2"/>
              <a:buChar char="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endParaRPr lang="en-US" sz="2000" dirty="0">
              <a:solidFill>
                <a:srgbClr val="000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796925" lvl="1" indent="-339725">
              <a:spcBef>
                <a:spcPts val="350"/>
              </a:spcBef>
              <a:buClr>
                <a:srgbClr val="003E89"/>
              </a:buClr>
              <a:buFont typeface="Wingdings" pitchFamily="2" charset="2"/>
              <a:buChar char="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endParaRPr lang="en-US" sz="2000" dirty="0">
              <a:solidFill>
                <a:srgbClr val="000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1974480"/>
            <a:ext cx="2274809" cy="268841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2090525"/>
            <a:ext cx="3751924" cy="24185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874238"/>
            <a:ext cx="1121472" cy="40030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4550" y="5877272"/>
            <a:ext cx="3219450" cy="70485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 bwMode="auto">
          <a:xfrm>
            <a:off x="971600" y="2132856"/>
            <a:ext cx="360040" cy="0"/>
          </a:xfrm>
          <a:prstGeom prst="line">
            <a:avLst/>
          </a:prstGeom>
          <a:ln w="22225">
            <a:solidFill>
              <a:srgbClr val="FFC000"/>
            </a:solidFill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3408603" y="4509120"/>
            <a:ext cx="11081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400"/>
              </a:spcBef>
              <a:buClr>
                <a:srgbClr val="003E89"/>
              </a:buClr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en-US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Volunteer</a:t>
            </a:r>
            <a:endParaRPr lang="en-US" dirty="0">
              <a:solidFill>
                <a:srgbClr val="000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367627" y="4500028"/>
            <a:ext cx="25719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Patient with </a:t>
            </a:r>
            <a:r>
              <a:rPr lang="en-US" dirty="0" err="1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glioblastoma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3729809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1"/>
          <p:cNvSpPr txBox="1">
            <a:spLocks noChangeArrowheads="1"/>
          </p:cNvSpPr>
          <p:nvPr/>
        </p:nvSpPr>
        <p:spPr bwMode="auto">
          <a:xfrm>
            <a:off x="468313" y="333375"/>
            <a:ext cx="8207375" cy="833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550"/>
              </a:spcBef>
            </a:pPr>
            <a:r>
              <a:rPr lang="en-US" sz="3600" dirty="0" smtClean="0">
                <a:solidFill>
                  <a:srgbClr val="003E89"/>
                </a:solidFill>
                <a:latin typeface="Calibri" pitchFamily="34" charset="0"/>
                <a:ea typeface="SimSun" pitchFamily="2" charset="-122"/>
                <a:cs typeface="Calibri" pitchFamily="34" charset="0"/>
              </a:rPr>
              <a:t>Applications</a:t>
            </a:r>
            <a:endParaRPr lang="en-US" sz="3600" dirty="0">
              <a:solidFill>
                <a:srgbClr val="003E89"/>
              </a:solidFill>
              <a:latin typeface="Calibri" pitchFamily="34" charset="0"/>
              <a:ea typeface="SimSun" pitchFamily="2" charset="-122"/>
              <a:cs typeface="Calibri" pitchFamily="34" charset="0"/>
            </a:endParaRPr>
          </a:p>
        </p:txBody>
      </p:sp>
      <p:sp>
        <p:nvSpPr>
          <p:cNvPr id="8195" name="Rectangle 2"/>
          <p:cNvSpPr>
            <a:spLocks noChangeArrowheads="1"/>
          </p:cNvSpPr>
          <p:nvPr/>
        </p:nvSpPr>
        <p:spPr bwMode="auto">
          <a:xfrm>
            <a:off x="468313" y="1166813"/>
            <a:ext cx="8064500" cy="5141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400"/>
              </a:spcBef>
              <a:buClr>
                <a:srgbClr val="003E89"/>
              </a:buClr>
              <a:buFont typeface="Wingdings" pitchFamily="2" charset="2"/>
              <a:buChar char="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Standard brain mapping tasks</a:t>
            </a:r>
          </a:p>
          <a:p>
            <a:pPr marL="339725" indent="-339725">
              <a:spcBef>
                <a:spcPts val="400"/>
              </a:spcBef>
              <a:buClr>
                <a:srgbClr val="003E89"/>
              </a:buClr>
              <a:buFont typeface="Wingdings" pitchFamily="2" charset="2"/>
              <a:buChar char="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endParaRPr lang="en-US" sz="2000" dirty="0">
              <a:solidFill>
                <a:srgbClr val="000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339725" indent="-339725">
              <a:spcBef>
                <a:spcPts val="400"/>
              </a:spcBef>
              <a:buClr>
                <a:srgbClr val="003E89"/>
              </a:buClr>
              <a:buFont typeface="Wingdings" pitchFamily="2" charset="2"/>
              <a:buChar char="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endParaRPr lang="en-US" sz="2000" dirty="0">
              <a:solidFill>
                <a:srgbClr val="000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796925" lvl="1" indent="-339725">
              <a:spcBef>
                <a:spcPts val="350"/>
              </a:spcBef>
              <a:buClr>
                <a:srgbClr val="003E89"/>
              </a:buClr>
              <a:buFont typeface="Wingdings" pitchFamily="2" charset="2"/>
              <a:buChar char="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endParaRPr lang="en-US" sz="2000" dirty="0">
              <a:solidFill>
                <a:srgbClr val="000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969841"/>
              </p:ext>
            </p:extLst>
          </p:nvPr>
        </p:nvGraphicFramePr>
        <p:xfrm>
          <a:off x="971601" y="1700379"/>
          <a:ext cx="7539319" cy="149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1871"/>
                <a:gridCol w="1620418"/>
                <a:gridCol w="1409060"/>
                <a:gridCol w="1338607"/>
                <a:gridCol w="159936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Sensory</a:t>
                      </a:r>
                      <a:endParaRPr lang="de-DE" sz="20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Motor</a:t>
                      </a:r>
                      <a:endParaRPr lang="de-DE" sz="20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Language</a:t>
                      </a:r>
                      <a:endParaRPr lang="de-DE" sz="20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Vision</a:t>
                      </a:r>
                      <a:endParaRPr lang="de-DE" sz="20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pitchFamily="34" charset="0"/>
                        </a:rPr>
                        <a:t>Touch</a:t>
                      </a:r>
                      <a:endParaRPr lang="de-DE" sz="2000" dirty="0">
                        <a:latin typeface="Calibri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pitchFamily="34" charset="0"/>
                        </a:rPr>
                        <a:t>Finger tapping</a:t>
                      </a:r>
                      <a:endParaRPr lang="de-DE" sz="2000" dirty="0">
                        <a:latin typeface="Calibri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pitchFamily="34" charset="0"/>
                        </a:rPr>
                        <a:t>Picture naming</a:t>
                      </a:r>
                      <a:endParaRPr lang="de-DE" sz="2000" dirty="0">
                        <a:latin typeface="Calibri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pitchFamily="34" charset="0"/>
                        </a:rPr>
                        <a:t>Listening to words</a:t>
                      </a:r>
                      <a:endParaRPr lang="de-DE" sz="2000" dirty="0">
                        <a:latin typeface="Calibri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pitchFamily="34" charset="0"/>
                        </a:rPr>
                        <a:t>Reversing checkerboard</a:t>
                      </a:r>
                      <a:endParaRPr lang="de-DE" sz="2000" dirty="0">
                        <a:latin typeface="Calibri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pitchFamily="34" charset="0"/>
                        </a:rPr>
                        <a:t>passive</a:t>
                      </a:r>
                      <a:endParaRPr lang="de-DE" sz="2000" dirty="0">
                        <a:latin typeface="Calibri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pitchFamily="34" charset="0"/>
                        </a:rPr>
                        <a:t>Active</a:t>
                      </a:r>
                      <a:endParaRPr lang="de-DE" sz="2000" dirty="0">
                        <a:latin typeface="Calibri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pitchFamily="34" charset="0"/>
                        </a:rPr>
                        <a:t>active</a:t>
                      </a:r>
                      <a:endParaRPr lang="de-DE" sz="2000" dirty="0">
                        <a:latin typeface="Calibri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pitchFamily="34" charset="0"/>
                        </a:rPr>
                        <a:t>passive</a:t>
                      </a:r>
                      <a:endParaRPr lang="de-DE" sz="2000" dirty="0">
                        <a:latin typeface="Calibri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pitchFamily="34" charset="0"/>
                        </a:rPr>
                        <a:t>passive</a:t>
                      </a:r>
                      <a:endParaRPr lang="de-DE" sz="2000" dirty="0">
                        <a:latin typeface="Calibri" pitchFamily="34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523" y="3212976"/>
            <a:ext cx="7729397" cy="200032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403648" y="6124059"/>
            <a:ext cx="51001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From Hirsch, J. et al; Neurosurgery 47: 711-22, 2000.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3729809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"/>
          <p:cNvSpPr txBox="1">
            <a:spLocks noChangeArrowheads="1"/>
          </p:cNvSpPr>
          <p:nvPr/>
        </p:nvSpPr>
        <p:spPr bwMode="auto">
          <a:xfrm>
            <a:off x="468313" y="333375"/>
            <a:ext cx="8207375" cy="833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550"/>
              </a:spcBef>
            </a:pPr>
            <a:r>
              <a:rPr lang="en-US" sz="3600" dirty="0" smtClean="0">
                <a:solidFill>
                  <a:srgbClr val="003E89"/>
                </a:solidFill>
                <a:latin typeface="Calibri" pitchFamily="34" charset="0"/>
                <a:ea typeface="SimSun" pitchFamily="2" charset="-122"/>
                <a:cs typeface="Calibri" pitchFamily="34" charset="0"/>
              </a:rPr>
              <a:t>Methods for localizing brain function</a:t>
            </a:r>
            <a:endParaRPr lang="en-US" sz="3600" dirty="0">
              <a:solidFill>
                <a:srgbClr val="003E89"/>
              </a:solidFill>
              <a:latin typeface="Calibri" pitchFamily="34" charset="0"/>
              <a:ea typeface="SimSun" pitchFamily="2" charset="-122"/>
              <a:cs typeface="Calibri" pitchFamily="34" charset="0"/>
            </a:endParaRPr>
          </a:p>
        </p:txBody>
      </p:sp>
      <p:sp>
        <p:nvSpPr>
          <p:cNvPr id="9219" name="Rectangle 2"/>
          <p:cNvSpPr>
            <a:spLocks noChangeArrowheads="1"/>
          </p:cNvSpPr>
          <p:nvPr/>
        </p:nvSpPr>
        <p:spPr bwMode="auto">
          <a:xfrm>
            <a:off x="468313" y="1166813"/>
            <a:ext cx="8064500" cy="5141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400"/>
              </a:spcBef>
              <a:buClr>
                <a:srgbClr val="003E89"/>
              </a:buClr>
              <a:buFont typeface="Wingdings" pitchFamily="2" charset="2"/>
              <a:buChar char="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Invasive</a:t>
            </a:r>
          </a:p>
          <a:p>
            <a:pPr marL="796925" lvl="1" indent="-339725">
              <a:spcBef>
                <a:spcPts val="400"/>
              </a:spcBef>
              <a:buClr>
                <a:srgbClr val="003E89"/>
              </a:buClr>
              <a:buFont typeface="Wingdings" pitchFamily="2" charset="2"/>
              <a:buChar char="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Consequences of accidents or surgeries.</a:t>
            </a:r>
          </a:p>
          <a:p>
            <a:pPr marL="796925" lvl="1" indent="-339725">
              <a:spcBef>
                <a:spcPts val="400"/>
              </a:spcBef>
              <a:buClr>
                <a:srgbClr val="003E89"/>
              </a:buClr>
              <a:buFont typeface="Wingdings" pitchFamily="2" charset="2"/>
              <a:buChar char="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Direct cortical stimulation.</a:t>
            </a:r>
          </a:p>
          <a:p>
            <a:pPr marL="339725" indent="-339725">
              <a:spcBef>
                <a:spcPts val="400"/>
              </a:spcBef>
              <a:buClr>
                <a:srgbClr val="003E89"/>
              </a:buClr>
              <a:buFont typeface="Wingdings" pitchFamily="2" charset="2"/>
              <a:buChar char="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Non-invasive</a:t>
            </a:r>
          </a:p>
          <a:p>
            <a:pPr marL="796925" lvl="1" indent="-339725">
              <a:spcBef>
                <a:spcPts val="400"/>
              </a:spcBef>
              <a:buClr>
                <a:srgbClr val="003E89"/>
              </a:buClr>
              <a:buFont typeface="Wingdings" pitchFamily="2" charset="2"/>
              <a:buChar char="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MEG, EEG</a:t>
            </a:r>
          </a:p>
          <a:p>
            <a:pPr marL="796925" lvl="1" indent="-339725">
              <a:spcBef>
                <a:spcPts val="400"/>
              </a:spcBef>
              <a:buClr>
                <a:srgbClr val="003E89"/>
              </a:buClr>
              <a:buFont typeface="Wingdings" pitchFamily="2" charset="2"/>
              <a:buChar char="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fMRI</a:t>
            </a:r>
          </a:p>
          <a:p>
            <a:pPr marL="796925" lvl="1" indent="-339725">
              <a:spcBef>
                <a:spcPts val="400"/>
              </a:spcBef>
              <a:buClr>
                <a:srgbClr val="003E89"/>
              </a:buClr>
              <a:buFont typeface="Wingdings" pitchFamily="2" charset="2"/>
              <a:buChar char="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PET</a:t>
            </a:r>
          </a:p>
          <a:p>
            <a:pPr marL="796925" lvl="1" indent="-339725">
              <a:spcBef>
                <a:spcPts val="400"/>
              </a:spcBef>
              <a:buClr>
                <a:srgbClr val="003E89"/>
              </a:buClr>
              <a:buFont typeface="Wingdings" pitchFamily="2" charset="2"/>
              <a:buChar char="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NIRS</a:t>
            </a:r>
            <a:endParaRPr lang="en-US" sz="2000" dirty="0">
              <a:solidFill>
                <a:srgbClr val="000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796925" lvl="1" indent="-339725">
              <a:spcBef>
                <a:spcPts val="350"/>
              </a:spcBef>
              <a:buClr>
                <a:srgbClr val="003E89"/>
              </a:buClr>
              <a:buFont typeface="Wingdings" pitchFamily="2" charset="2"/>
              <a:buChar char="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endParaRPr lang="en-US" sz="2000" dirty="0">
              <a:solidFill>
                <a:srgbClr val="000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615" y="3498411"/>
            <a:ext cx="5705385" cy="3053844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"/>
          <p:cNvSpPr txBox="1">
            <a:spLocks noChangeArrowheads="1"/>
          </p:cNvSpPr>
          <p:nvPr/>
        </p:nvSpPr>
        <p:spPr bwMode="auto">
          <a:xfrm>
            <a:off x="468313" y="333375"/>
            <a:ext cx="8207375" cy="833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550"/>
              </a:spcBef>
            </a:pPr>
            <a:r>
              <a:rPr lang="en-US" sz="3600" dirty="0" smtClean="0">
                <a:solidFill>
                  <a:srgbClr val="003E89"/>
                </a:solidFill>
                <a:latin typeface="Calibri" pitchFamily="34" charset="0"/>
                <a:ea typeface="SimSun" pitchFamily="2" charset="-122"/>
                <a:cs typeface="Calibri" pitchFamily="34" charset="0"/>
              </a:rPr>
              <a:t>MEG/EEG</a:t>
            </a:r>
            <a:endParaRPr lang="en-US" sz="3600" dirty="0">
              <a:solidFill>
                <a:srgbClr val="003E89"/>
              </a:solidFill>
              <a:latin typeface="Calibri" pitchFamily="34" charset="0"/>
              <a:ea typeface="SimSun" pitchFamily="2" charset="-122"/>
              <a:cs typeface="Calibri" pitchFamily="34" charset="0"/>
            </a:endParaRPr>
          </a:p>
        </p:txBody>
      </p:sp>
      <p:sp>
        <p:nvSpPr>
          <p:cNvPr id="9219" name="Rectangle 2"/>
          <p:cNvSpPr>
            <a:spLocks noChangeArrowheads="1"/>
          </p:cNvSpPr>
          <p:nvPr/>
        </p:nvSpPr>
        <p:spPr bwMode="auto">
          <a:xfrm>
            <a:off x="468313" y="1166813"/>
            <a:ext cx="8064500" cy="5141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400"/>
              </a:spcBef>
              <a:buClr>
                <a:srgbClr val="003E89"/>
              </a:buClr>
              <a:buFont typeface="Wingdings" pitchFamily="2" charset="2"/>
              <a:buChar char="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Measuring postsynaptic potentials of neurons.</a:t>
            </a:r>
          </a:p>
          <a:p>
            <a:pPr marL="339725" indent="-339725">
              <a:spcBef>
                <a:spcPts val="400"/>
              </a:spcBef>
              <a:buClr>
                <a:srgbClr val="003E89"/>
              </a:buClr>
              <a:buFont typeface="Wingdings" pitchFamily="2" charset="2"/>
              <a:buChar char="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Order of 100.000 neurons are needed to generate detectable change.</a:t>
            </a:r>
          </a:p>
          <a:p>
            <a:pPr marL="339725" indent="-339725">
              <a:spcBef>
                <a:spcPts val="400"/>
              </a:spcBef>
              <a:buClr>
                <a:srgbClr val="003E89"/>
              </a:buClr>
              <a:buFont typeface="Wingdings" pitchFamily="2" charset="2"/>
              <a:buChar char="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EEG – Electrical activity on the scalp.</a:t>
            </a:r>
          </a:p>
          <a:p>
            <a:pPr marL="339725" indent="-339725">
              <a:spcBef>
                <a:spcPts val="400"/>
              </a:spcBef>
              <a:buClr>
                <a:srgbClr val="003E89"/>
              </a:buClr>
              <a:buFont typeface="Wingdings" pitchFamily="2" charset="2"/>
              <a:buChar char="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MEG – magnetic fields.</a:t>
            </a:r>
            <a:endParaRPr lang="en-US" sz="2000" dirty="0">
              <a:solidFill>
                <a:srgbClr val="000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921" y="2975757"/>
            <a:ext cx="1800200" cy="263768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686" y="2462733"/>
            <a:ext cx="2094127" cy="315070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845990" y="5619724"/>
            <a:ext cx="12795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MEG at NIH</a:t>
            </a:r>
            <a:endParaRPr lang="de-DE" dirty="0"/>
          </a:p>
        </p:txBody>
      </p:sp>
      <p:sp>
        <p:nvSpPr>
          <p:cNvPr id="5" name="Rectangle 4"/>
          <p:cNvSpPr/>
          <p:nvPr/>
        </p:nvSpPr>
        <p:spPr>
          <a:xfrm>
            <a:off x="2438887" y="5733256"/>
            <a:ext cx="5522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EEG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85617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1"/>
          <p:cNvSpPr txBox="1">
            <a:spLocks noChangeArrowheads="1"/>
          </p:cNvSpPr>
          <p:nvPr/>
        </p:nvSpPr>
        <p:spPr bwMode="auto">
          <a:xfrm>
            <a:off x="468313" y="333375"/>
            <a:ext cx="8207375" cy="833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550"/>
              </a:spcBef>
            </a:pPr>
            <a:r>
              <a:rPr lang="en-US" sz="3600" dirty="0" smtClean="0">
                <a:solidFill>
                  <a:srgbClr val="003E89"/>
                </a:solidFill>
                <a:latin typeface="Calibri" pitchFamily="34" charset="0"/>
                <a:ea typeface="SimSun" pitchFamily="2" charset="-122"/>
                <a:cs typeface="Calibri" pitchFamily="34" charset="0"/>
              </a:rPr>
              <a:t>Positron emission tomography (PET)</a:t>
            </a:r>
            <a:endParaRPr lang="en-US" sz="3600" dirty="0">
              <a:solidFill>
                <a:srgbClr val="003E89"/>
              </a:solidFill>
              <a:latin typeface="Calibri" pitchFamily="34" charset="0"/>
              <a:ea typeface="SimSun" pitchFamily="2" charset="-122"/>
              <a:cs typeface="Calibri" pitchFamily="34" charset="0"/>
            </a:endParaRPr>
          </a:p>
        </p:txBody>
      </p:sp>
      <p:sp>
        <p:nvSpPr>
          <p:cNvPr id="22531" name="Rectangle 2"/>
          <p:cNvSpPr>
            <a:spLocks noChangeArrowheads="1"/>
          </p:cNvSpPr>
          <p:nvPr/>
        </p:nvSpPr>
        <p:spPr bwMode="auto">
          <a:xfrm>
            <a:off x="468313" y="1166813"/>
            <a:ext cx="6189662" cy="5141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400"/>
              </a:spcBef>
              <a:buClr>
                <a:srgbClr val="003E89"/>
              </a:buClr>
              <a:buFont typeface="Wingdings" pitchFamily="2" charset="2"/>
              <a:buChar char="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en-US" sz="2000" dirty="0">
                <a:solidFill>
                  <a:srgbClr val="000000"/>
                </a:solidFill>
                <a:latin typeface="Calibri" pitchFamily="34" charset="0"/>
              </a:rPr>
              <a:t>Injection of a tracer (e.g. </a:t>
            </a:r>
            <a:r>
              <a:rPr lang="en-US" sz="2000" baseline="30000" dirty="0">
                <a:solidFill>
                  <a:srgbClr val="000000"/>
                </a:solidFill>
                <a:latin typeface="Calibri" pitchFamily="34" charset="0"/>
              </a:rPr>
              <a:t>18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</a:rPr>
              <a:t>F-FDG)</a:t>
            </a:r>
          </a:p>
          <a:p>
            <a:pPr marL="796925" lvl="1" indent="-339725">
              <a:spcBef>
                <a:spcPts val="400"/>
              </a:spcBef>
              <a:buClr>
                <a:srgbClr val="003E89"/>
              </a:buClr>
              <a:buFont typeface="Wingdings" pitchFamily="2" charset="2"/>
              <a:buChar char="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en-US" sz="2000" dirty="0">
                <a:solidFill>
                  <a:srgbClr val="000000"/>
                </a:solidFill>
                <a:latin typeface="Calibri" pitchFamily="34" charset="0"/>
              </a:rPr>
              <a:t>+ Biologically active molecule (e.g. glucose)</a:t>
            </a:r>
          </a:p>
          <a:p>
            <a:pPr marL="796925" lvl="1" indent="-339725">
              <a:spcBef>
                <a:spcPts val="400"/>
              </a:spcBef>
              <a:buClr>
                <a:srgbClr val="003E89"/>
              </a:buClr>
              <a:buFont typeface="Wingdings" pitchFamily="2" charset="2"/>
              <a:buChar char="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en-US" sz="2000" dirty="0">
                <a:solidFill>
                  <a:srgbClr val="000000"/>
                </a:solidFill>
                <a:latin typeface="Calibri" pitchFamily="34" charset="0"/>
              </a:rPr>
              <a:t>+ radioisotope (e.g. fluorine-18 isotope)</a:t>
            </a:r>
          </a:p>
          <a:p>
            <a:pPr marL="339725" indent="-339725">
              <a:spcBef>
                <a:spcPts val="400"/>
              </a:spcBef>
              <a:buClr>
                <a:srgbClr val="003E89"/>
              </a:buClr>
              <a:buFont typeface="Wingdings" pitchFamily="2" charset="2"/>
              <a:buChar char="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en-US" sz="2000" dirty="0">
                <a:solidFill>
                  <a:srgbClr val="000000"/>
                </a:solidFill>
                <a:latin typeface="Calibri" pitchFamily="34" charset="0"/>
              </a:rPr>
              <a:t>Tracer accumulation in cells.</a:t>
            </a:r>
          </a:p>
          <a:p>
            <a:pPr marL="339725" indent="-339725">
              <a:spcBef>
                <a:spcPts val="400"/>
              </a:spcBef>
              <a:buClr>
                <a:srgbClr val="003E89"/>
              </a:buClr>
              <a:buFont typeface="Wingdings" pitchFamily="2" charset="2"/>
              <a:buChar char="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en-US" sz="2000" dirty="0">
                <a:solidFill>
                  <a:srgbClr val="000000"/>
                </a:solidFill>
                <a:latin typeface="Calibri" pitchFamily="34" charset="0"/>
              </a:rPr>
              <a:t>β</a:t>
            </a:r>
            <a:r>
              <a:rPr lang="en-US" sz="2000" baseline="30000" dirty="0">
                <a:solidFill>
                  <a:srgbClr val="000000"/>
                </a:solidFill>
                <a:latin typeface="Calibri" pitchFamily="34" charset="0"/>
              </a:rPr>
              <a:t>+ 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</a:rPr>
              <a:t>decay 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  <a:sym typeface="Wingdings" pitchFamily="2" charset="2"/>
              </a:rPr>
              <a:t> a positron is emitted</a:t>
            </a:r>
          </a:p>
          <a:p>
            <a:pPr marL="339725" indent="-339725">
              <a:spcBef>
                <a:spcPts val="400"/>
              </a:spcBef>
              <a:buClr>
                <a:srgbClr val="003E89"/>
              </a:buClr>
              <a:buFont typeface="Wingdings" pitchFamily="2" charset="2"/>
              <a:buChar char="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en-US" sz="2000" dirty="0">
                <a:solidFill>
                  <a:srgbClr val="000000"/>
                </a:solidFill>
                <a:latin typeface="Calibri" pitchFamily="34" charset="0"/>
                <a:sym typeface="Wingdings" pitchFamily="2" charset="2"/>
              </a:rPr>
              <a:t>Positron + electron annihilation</a:t>
            </a:r>
          </a:p>
          <a:p>
            <a:pPr marL="339725" indent="-339725">
              <a:spcBef>
                <a:spcPts val="400"/>
              </a:spcBef>
              <a:buClr>
                <a:srgbClr val="003E89"/>
              </a:buClr>
              <a:buFont typeface="Wingdings" pitchFamily="2" charset="2"/>
              <a:buChar char="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en-US" sz="2000" dirty="0">
                <a:solidFill>
                  <a:srgbClr val="000000"/>
                </a:solidFill>
                <a:latin typeface="Calibri" pitchFamily="34" charset="0"/>
                <a:sym typeface="Wingdings" pitchFamily="2" charset="2"/>
              </a:rPr>
              <a:t>Pair of </a:t>
            </a:r>
            <a:r>
              <a:rPr lang="el-GR" sz="2000" dirty="0">
                <a:solidFill>
                  <a:srgbClr val="000000"/>
                </a:solidFill>
                <a:latin typeface="Calibri" pitchFamily="34" charset="0"/>
                <a:sym typeface="Wingdings" pitchFamily="2" charset="2"/>
              </a:rPr>
              <a:t>γ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  <a:sym typeface="Wingdings" pitchFamily="2" charset="2"/>
              </a:rPr>
              <a:t> photons emitted in opposite direction (energy 511keV)</a:t>
            </a:r>
          </a:p>
          <a:p>
            <a:pPr marL="339725" indent="-339725">
              <a:spcBef>
                <a:spcPts val="400"/>
              </a:spcBef>
              <a:buClr>
                <a:srgbClr val="003E89"/>
              </a:buClr>
              <a:buFont typeface="Wingdings" pitchFamily="2" charset="2"/>
              <a:buChar char="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en-US" sz="2000" dirty="0">
                <a:solidFill>
                  <a:srgbClr val="000000"/>
                </a:solidFill>
                <a:latin typeface="Calibri" pitchFamily="34" charset="0"/>
                <a:sym typeface="Wingdings" pitchFamily="2" charset="2"/>
              </a:rPr>
              <a:t>Detection coincidences using scintillator and photomultiplier.</a:t>
            </a:r>
          </a:p>
          <a:p>
            <a:pPr marL="339725" indent="-339725">
              <a:spcBef>
                <a:spcPts val="400"/>
              </a:spcBef>
              <a:buClr>
                <a:srgbClr val="003E89"/>
              </a:buClr>
              <a:buFont typeface="Wingdings" pitchFamily="2" charset="2"/>
              <a:buChar char="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en-US" sz="2000" dirty="0">
                <a:solidFill>
                  <a:srgbClr val="000000"/>
                </a:solidFill>
                <a:latin typeface="Calibri" pitchFamily="34" charset="0"/>
                <a:sym typeface="Wingdings" pitchFamily="2" charset="2"/>
              </a:rPr>
              <a:t>Reconstruction of 3D decay distribution using EM algorithm or filtered back-projection.</a:t>
            </a:r>
          </a:p>
          <a:p>
            <a:pPr marL="339725" indent="-339725">
              <a:spcBef>
                <a:spcPts val="400"/>
              </a:spcBef>
              <a:buClr>
                <a:srgbClr val="003E89"/>
              </a:buClr>
              <a:buFont typeface="Wingdings" pitchFamily="2" charset="2"/>
              <a:buChar char="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endParaRPr lang="en-US" sz="2000" dirty="0">
              <a:solidFill>
                <a:srgbClr val="000000"/>
              </a:solidFill>
              <a:latin typeface="Calibri" pitchFamily="34" charset="0"/>
              <a:sym typeface="Wingdings" pitchFamily="2" charset="2"/>
            </a:endParaRPr>
          </a:p>
          <a:p>
            <a:pPr marL="339725" indent="-339725">
              <a:spcBef>
                <a:spcPts val="400"/>
              </a:spcBef>
              <a:buClr>
                <a:srgbClr val="003E89"/>
              </a:buClr>
              <a:buFont typeface="Wingdings" pitchFamily="2" charset="2"/>
              <a:buChar char="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endParaRPr lang="en-US" sz="2000" dirty="0">
              <a:solidFill>
                <a:srgbClr val="000000"/>
              </a:solidFill>
              <a:latin typeface="Calibri" pitchFamily="34" charset="0"/>
              <a:sym typeface="Wingdings" pitchFamily="2" charset="2"/>
            </a:endParaRPr>
          </a:p>
          <a:p>
            <a:pPr marL="339725" indent="-339725">
              <a:spcBef>
                <a:spcPts val="400"/>
              </a:spcBef>
              <a:buClr>
                <a:srgbClr val="003E89"/>
              </a:buClr>
              <a:buFont typeface="Wingdings" pitchFamily="2" charset="2"/>
              <a:buChar char="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endParaRPr lang="en-US" sz="2000" dirty="0">
              <a:latin typeface="Calibri" pitchFamily="34" charset="0"/>
            </a:endParaRPr>
          </a:p>
          <a:p>
            <a:pPr marL="339725" indent="-339725">
              <a:spcBef>
                <a:spcPts val="400"/>
              </a:spcBef>
              <a:buClr>
                <a:srgbClr val="003E89"/>
              </a:buClr>
              <a:buFont typeface="Wingdings" pitchFamily="2" charset="2"/>
              <a:buChar char="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endParaRPr lang="en-US" sz="2000" dirty="0">
              <a:solidFill>
                <a:srgbClr val="000000"/>
              </a:solidFill>
              <a:latin typeface="Calibri" pitchFamily="34" charset="0"/>
            </a:endParaRPr>
          </a:p>
          <a:p>
            <a:pPr marL="796925" lvl="1" indent="-339725">
              <a:spcBef>
                <a:spcPts val="350"/>
              </a:spcBef>
              <a:buClr>
                <a:srgbClr val="003E89"/>
              </a:buClr>
              <a:buFont typeface="Wingdings" pitchFamily="2" charset="2"/>
              <a:buChar char="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endParaRPr lang="en-US" sz="2000" dirty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22532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3465" y="980728"/>
            <a:ext cx="2486025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1"/>
          <p:cNvSpPr txBox="1">
            <a:spLocks noChangeArrowheads="1"/>
          </p:cNvSpPr>
          <p:nvPr/>
        </p:nvSpPr>
        <p:spPr bwMode="auto">
          <a:xfrm>
            <a:off x="468313" y="333375"/>
            <a:ext cx="8207375" cy="833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550"/>
              </a:spcBef>
            </a:pPr>
            <a:r>
              <a:rPr lang="en-US" sz="3600" dirty="0" smtClean="0">
                <a:solidFill>
                  <a:srgbClr val="003E89"/>
                </a:solidFill>
                <a:latin typeface="Calibri" pitchFamily="34" charset="0"/>
                <a:ea typeface="SimSun" pitchFamily="2" charset="-122"/>
              </a:rPr>
              <a:t>Functional studies with PET</a:t>
            </a:r>
            <a:endParaRPr lang="en-US" sz="3600" dirty="0">
              <a:solidFill>
                <a:srgbClr val="003E89"/>
              </a:solidFill>
              <a:latin typeface="Calibri" pitchFamily="34" charset="0"/>
              <a:ea typeface="SimSun" pitchFamily="2" charset="-122"/>
            </a:endParaRPr>
          </a:p>
        </p:txBody>
      </p:sp>
      <p:sp>
        <p:nvSpPr>
          <p:cNvPr id="23555" name="Rectangle 2"/>
          <p:cNvSpPr>
            <a:spLocks noChangeArrowheads="1"/>
          </p:cNvSpPr>
          <p:nvPr/>
        </p:nvSpPr>
        <p:spPr bwMode="auto">
          <a:xfrm>
            <a:off x="468313" y="1166812"/>
            <a:ext cx="5183807" cy="529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400"/>
              </a:spcBef>
              <a:buClr>
                <a:srgbClr val="003E89"/>
              </a:buClr>
              <a:buFont typeface="Wingdings" pitchFamily="2" charset="2"/>
              <a:buChar char="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</a:rPr>
              <a:t>Quantitative study of metabolic rates.</a:t>
            </a:r>
          </a:p>
          <a:p>
            <a:pPr marL="339725" indent="-339725">
              <a:spcBef>
                <a:spcPts val="400"/>
              </a:spcBef>
              <a:buClr>
                <a:srgbClr val="003E89"/>
              </a:buClr>
              <a:buFont typeface="Wingdings" pitchFamily="2" charset="2"/>
              <a:buChar char="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</a:rPr>
              <a:t>Previous 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</a:rPr>
              <a:t>PET images – static PET</a:t>
            </a:r>
          </a:p>
          <a:p>
            <a:pPr marL="796925" lvl="1" indent="-339725">
              <a:spcBef>
                <a:spcPts val="400"/>
              </a:spcBef>
              <a:buClr>
                <a:srgbClr val="003E89"/>
              </a:buClr>
              <a:buFont typeface="Wingdings" pitchFamily="2" charset="2"/>
              <a:buChar char="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en-US" sz="2000" dirty="0" err="1">
                <a:solidFill>
                  <a:srgbClr val="000000"/>
                </a:solidFill>
                <a:latin typeface="Calibri" pitchFamily="34" charset="0"/>
              </a:rPr>
              <a:t>cca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</a:rPr>
              <a:t> 1h waiting after injections</a:t>
            </a:r>
          </a:p>
          <a:p>
            <a:pPr marL="796925" lvl="1" indent="-339725">
              <a:spcBef>
                <a:spcPts val="400"/>
              </a:spcBef>
              <a:buClr>
                <a:srgbClr val="003E89"/>
              </a:buClr>
              <a:buFont typeface="Wingdings" pitchFamily="2" charset="2"/>
              <a:buChar char="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en-US" sz="2000" dirty="0">
                <a:solidFill>
                  <a:srgbClr val="000000"/>
                </a:solidFill>
                <a:latin typeface="Calibri" pitchFamily="34" charset="0"/>
              </a:rPr>
              <a:t>Decay corrected measurement of activity, normalized to SUV</a:t>
            </a:r>
          </a:p>
          <a:p>
            <a:pPr marL="339725" indent="-339725">
              <a:spcBef>
                <a:spcPts val="400"/>
              </a:spcBef>
              <a:buClr>
                <a:srgbClr val="003E89"/>
              </a:buClr>
              <a:buFont typeface="Wingdings" pitchFamily="2" charset="2"/>
              <a:buChar char="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en-US" sz="2000" baseline="30000" dirty="0" smtClean="0">
                <a:solidFill>
                  <a:srgbClr val="000000"/>
                </a:solidFill>
                <a:latin typeface="Calibri" pitchFamily="34" charset="0"/>
              </a:rPr>
              <a:t>15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</a:rPr>
              <a:t>O-H</a:t>
            </a:r>
            <a:r>
              <a:rPr lang="en-US" sz="2000" baseline="-25000" dirty="0" smtClean="0">
                <a:solidFill>
                  <a:srgbClr val="000000"/>
                </a:solidFill>
                <a:latin typeface="Calibri" pitchFamily="34" charset="0"/>
              </a:rPr>
              <a:t>2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</a:rPr>
              <a:t>O 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</a:rPr>
              <a:t>(half-life 122 seconds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</a:rPr>
              <a:t>)</a:t>
            </a:r>
          </a:p>
          <a:p>
            <a:pPr marL="796925" lvl="1" indent="-339725">
              <a:spcBef>
                <a:spcPts val="400"/>
              </a:spcBef>
              <a:buClr>
                <a:srgbClr val="003E89"/>
              </a:buClr>
              <a:buFont typeface="Wingdings" pitchFamily="2" charset="2"/>
              <a:buChar char="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</a:rPr>
              <a:t>Oxygen metabolism.</a:t>
            </a:r>
          </a:p>
          <a:p>
            <a:pPr marL="339725" indent="-339725">
              <a:spcBef>
                <a:spcPts val="400"/>
              </a:spcBef>
              <a:buClr>
                <a:srgbClr val="003E89"/>
              </a:buClr>
              <a:buFont typeface="Wingdings" pitchFamily="2" charset="2"/>
              <a:buChar char="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en-US" sz="2000" baseline="30000" dirty="0" smtClean="0">
                <a:solidFill>
                  <a:srgbClr val="000000"/>
                </a:solidFill>
                <a:latin typeface="Calibri" pitchFamily="34" charset="0"/>
              </a:rPr>
              <a:t>18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</a:rPr>
              <a:t>F-FDG</a:t>
            </a:r>
          </a:p>
          <a:p>
            <a:pPr marL="796925" lvl="1" indent="-339725">
              <a:spcBef>
                <a:spcPts val="400"/>
              </a:spcBef>
              <a:buClr>
                <a:srgbClr val="003E89"/>
              </a:buClr>
              <a:buFont typeface="Wingdings" pitchFamily="2" charset="2"/>
              <a:buChar char="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</a:rPr>
              <a:t>Glucose metabolism.</a:t>
            </a:r>
          </a:p>
          <a:p>
            <a:pPr marL="339725" indent="-339725">
              <a:spcBef>
                <a:spcPts val="400"/>
              </a:spcBef>
              <a:buClr>
                <a:srgbClr val="003E89"/>
              </a:buClr>
              <a:buFont typeface="Wingdings" pitchFamily="2" charset="2"/>
              <a:buChar char="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</a:rPr>
              <a:t>Advantages</a:t>
            </a:r>
          </a:p>
          <a:p>
            <a:pPr marL="796925" lvl="1" indent="-339725">
              <a:spcBef>
                <a:spcPts val="400"/>
              </a:spcBef>
              <a:buClr>
                <a:srgbClr val="003E89"/>
              </a:buClr>
              <a:buFont typeface="Wingdings" pitchFamily="2" charset="2"/>
              <a:buChar char="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</a:rPr>
              <a:t>Absolute metabolic rates.</a:t>
            </a:r>
          </a:p>
          <a:p>
            <a:pPr marL="339725" indent="-339725">
              <a:spcBef>
                <a:spcPts val="400"/>
              </a:spcBef>
              <a:buClr>
                <a:srgbClr val="003E89"/>
              </a:buClr>
              <a:buFont typeface="Wingdings" pitchFamily="2" charset="2"/>
              <a:buChar char="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</a:rPr>
              <a:t>Disadvantages</a:t>
            </a:r>
          </a:p>
          <a:p>
            <a:pPr marL="796925" lvl="1" indent="-339725">
              <a:spcBef>
                <a:spcPts val="400"/>
              </a:spcBef>
              <a:buClr>
                <a:srgbClr val="003E89"/>
              </a:buClr>
              <a:buFont typeface="Wingdings" pitchFamily="2" charset="2"/>
              <a:buChar char="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</a:rPr>
              <a:t>Invasive</a:t>
            </a:r>
          </a:p>
          <a:p>
            <a:pPr marL="796925" lvl="1" indent="-339725">
              <a:spcBef>
                <a:spcPts val="400"/>
              </a:spcBef>
              <a:buClr>
                <a:srgbClr val="003E89"/>
              </a:buClr>
              <a:buFont typeface="Wingdings" pitchFamily="2" charset="2"/>
              <a:buChar char="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</a:rPr>
              <a:t>Limited repeatability</a:t>
            </a:r>
          </a:p>
          <a:p>
            <a:pPr marL="796925" lvl="1" indent="-339725">
              <a:spcBef>
                <a:spcPts val="400"/>
              </a:spcBef>
              <a:buClr>
                <a:srgbClr val="003E89"/>
              </a:buClr>
              <a:buFont typeface="Wingdings" pitchFamily="2" charset="2"/>
              <a:buChar char="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</a:rPr>
              <a:t>Very low temporal resolution</a:t>
            </a:r>
            <a:endParaRPr lang="en-US" sz="2000" dirty="0">
              <a:solidFill>
                <a:srgbClr val="000000"/>
              </a:solidFill>
              <a:latin typeface="Calibri" pitchFamily="34" charset="0"/>
            </a:endParaRPr>
          </a:p>
          <a:p>
            <a:pPr marL="339725" indent="-339725">
              <a:spcBef>
                <a:spcPts val="400"/>
              </a:spcBef>
              <a:buClr>
                <a:srgbClr val="003E89"/>
              </a:buClr>
              <a:buFont typeface="Wingdings" pitchFamily="2" charset="2"/>
              <a:buChar char="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endParaRPr lang="en-US" sz="2000" baseline="30000" dirty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23558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6615" y="476672"/>
            <a:ext cx="2501900" cy="310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4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6" t="1849" r="51474" b="28526"/>
          <a:stretch>
            <a:fillRect/>
          </a:stretch>
        </p:blipFill>
        <p:spPr bwMode="auto">
          <a:xfrm rot="60000">
            <a:off x="5147961" y="3846809"/>
            <a:ext cx="3970976" cy="2906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8009779" y="3561826"/>
            <a:ext cx="1134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alibri" pitchFamily="34" charset="0"/>
              </a:rPr>
              <a:t>Duke UNC</a:t>
            </a:r>
            <a:endParaRPr lang="de-DE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"/>
          <p:cNvSpPr txBox="1">
            <a:spLocks noChangeArrowheads="1"/>
          </p:cNvSpPr>
          <p:nvPr/>
        </p:nvSpPr>
        <p:spPr bwMode="auto">
          <a:xfrm>
            <a:off x="468313" y="333375"/>
            <a:ext cx="8207375" cy="833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550"/>
              </a:spcBef>
            </a:pPr>
            <a:r>
              <a:rPr lang="en-US" sz="3600" dirty="0" smtClean="0">
                <a:solidFill>
                  <a:srgbClr val="003E89"/>
                </a:solidFill>
                <a:latin typeface="Calibri" pitchFamily="34" charset="0"/>
                <a:ea typeface="SimSun" pitchFamily="2" charset="-122"/>
                <a:cs typeface="Calibri" pitchFamily="34" charset="0"/>
              </a:rPr>
              <a:t>NIRS</a:t>
            </a:r>
            <a:endParaRPr lang="en-US" sz="3600" dirty="0">
              <a:solidFill>
                <a:srgbClr val="003E89"/>
              </a:solidFill>
              <a:latin typeface="Calibri" pitchFamily="34" charset="0"/>
              <a:ea typeface="SimSun" pitchFamily="2" charset="-122"/>
              <a:cs typeface="Calibri" pitchFamily="34" charset="0"/>
            </a:endParaRPr>
          </a:p>
        </p:txBody>
      </p:sp>
      <p:sp>
        <p:nvSpPr>
          <p:cNvPr id="9219" name="Rectangle 2"/>
          <p:cNvSpPr>
            <a:spLocks noChangeArrowheads="1"/>
          </p:cNvSpPr>
          <p:nvPr/>
        </p:nvSpPr>
        <p:spPr bwMode="auto">
          <a:xfrm>
            <a:off x="468313" y="1166813"/>
            <a:ext cx="8064500" cy="5141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400"/>
              </a:spcBef>
              <a:buClr>
                <a:srgbClr val="003E89"/>
              </a:buClr>
              <a:buFont typeface="Wingdings" pitchFamily="2" charset="2"/>
              <a:buChar char="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Near infrared spectroscopy (J</a:t>
            </a:r>
            <a:r>
              <a:rPr lang="cs-CZ" sz="20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ö</a:t>
            </a:r>
            <a:r>
              <a:rPr lang="en-US" sz="2000" dirty="0" err="1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bsis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1977).</a:t>
            </a:r>
          </a:p>
          <a:p>
            <a:pPr marL="339725" indent="-339725">
              <a:spcBef>
                <a:spcPts val="400"/>
              </a:spcBef>
              <a:buClr>
                <a:srgbClr val="003E89"/>
              </a:buClr>
              <a:buFont typeface="Wingdings" pitchFamily="2" charset="2"/>
              <a:buChar char="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Biological tissue is relatively transparent to light with 700-900nm.</a:t>
            </a:r>
          </a:p>
          <a:p>
            <a:pPr marL="339725" indent="-339725">
              <a:spcBef>
                <a:spcPts val="400"/>
              </a:spcBef>
              <a:buClr>
                <a:srgbClr val="003E89"/>
              </a:buClr>
              <a:buFont typeface="Wingdings" pitchFamily="2" charset="2"/>
              <a:buChar char="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Can penetrate skull and brain several cm deep.</a:t>
            </a:r>
          </a:p>
          <a:p>
            <a:pPr marL="339725" indent="-339725">
              <a:spcBef>
                <a:spcPts val="400"/>
              </a:spcBef>
              <a:buClr>
                <a:srgbClr val="003E89"/>
              </a:buClr>
              <a:buFont typeface="Wingdings" pitchFamily="2" charset="2"/>
              <a:buChar char="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Is scattered and partly absorbed on the way.</a:t>
            </a:r>
          </a:p>
          <a:p>
            <a:pPr marL="339725" indent="-339725">
              <a:spcBef>
                <a:spcPts val="400"/>
              </a:spcBef>
              <a:buClr>
                <a:srgbClr val="003E89"/>
              </a:buClr>
              <a:buFont typeface="Wingdings" pitchFamily="2" charset="2"/>
              <a:buChar char="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Oxygenated and deoxygenated hemoglobin, cytochrome-C-oxidase</a:t>
            </a:r>
          </a:p>
          <a:p>
            <a:pPr marL="339725" indent="-339725">
              <a:spcBef>
                <a:spcPts val="400"/>
              </a:spcBef>
              <a:buClr>
                <a:srgbClr val="003E89"/>
              </a:buClr>
              <a:buFont typeface="Wingdings" pitchFamily="2" charset="2"/>
              <a:buChar char="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endParaRPr lang="en-US" sz="2000" dirty="0" smtClean="0">
              <a:solidFill>
                <a:srgbClr val="000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339725" indent="-339725">
              <a:spcBef>
                <a:spcPts val="400"/>
              </a:spcBef>
              <a:buClr>
                <a:srgbClr val="003E89"/>
              </a:buClr>
              <a:buFont typeface="Wingdings" pitchFamily="2" charset="2"/>
              <a:buChar char="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endParaRPr lang="en-US" sz="2000" dirty="0">
              <a:solidFill>
                <a:srgbClr val="000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71600" y="5805264"/>
            <a:ext cx="45540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400"/>
              </a:spcBef>
              <a:buClr>
                <a:srgbClr val="003E89"/>
              </a:buClr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en-US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Images: Stefanie </a:t>
            </a:r>
            <a:r>
              <a:rPr lang="en-US" dirty="0" err="1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Zechner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Ceyhun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Burak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Akgül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.</a:t>
            </a:r>
            <a:endParaRPr lang="en-US" dirty="0">
              <a:solidFill>
                <a:srgbClr val="000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675113"/>
            <a:ext cx="4611346" cy="19960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548" y="3501008"/>
            <a:ext cx="3127872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45110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1"/>
          <p:cNvSpPr txBox="1">
            <a:spLocks noChangeArrowheads="1"/>
          </p:cNvSpPr>
          <p:nvPr/>
        </p:nvSpPr>
        <p:spPr bwMode="auto">
          <a:xfrm>
            <a:off x="468313" y="333375"/>
            <a:ext cx="8207375" cy="833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550"/>
              </a:spcBef>
            </a:pPr>
            <a:r>
              <a:rPr lang="en-US" sz="3600" dirty="0" smtClean="0">
                <a:solidFill>
                  <a:srgbClr val="003E89"/>
                </a:solidFill>
                <a:latin typeface="Calibri" pitchFamily="34" charset="0"/>
                <a:ea typeface="SimSun" pitchFamily="2" charset="-122"/>
                <a:cs typeface="Calibri" pitchFamily="34" charset="0"/>
              </a:rPr>
              <a:t>History of fMRI</a:t>
            </a:r>
            <a:endParaRPr lang="en-US" sz="3600" dirty="0">
              <a:solidFill>
                <a:srgbClr val="003E89"/>
              </a:solidFill>
              <a:latin typeface="Calibri" pitchFamily="34" charset="0"/>
              <a:ea typeface="SimSun" pitchFamily="2" charset="-122"/>
              <a:cs typeface="Calibri" pitchFamily="34" charset="0"/>
            </a:endParaRPr>
          </a:p>
        </p:txBody>
      </p:sp>
      <p:sp>
        <p:nvSpPr>
          <p:cNvPr id="11267" name="Rectangle 2"/>
          <p:cNvSpPr>
            <a:spLocks noChangeArrowheads="1"/>
          </p:cNvSpPr>
          <p:nvPr/>
        </p:nvSpPr>
        <p:spPr bwMode="auto">
          <a:xfrm>
            <a:off x="468313" y="1166813"/>
            <a:ext cx="8064500" cy="5141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400"/>
              </a:spcBef>
              <a:buClr>
                <a:srgbClr val="003E89"/>
              </a:buClr>
              <a:buFont typeface="Wingdings" pitchFamily="2" charset="2"/>
              <a:buChar char="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Blood Oxygenation Level Dependent.</a:t>
            </a:r>
          </a:p>
          <a:p>
            <a:pPr marL="339725" indent="-339725">
              <a:spcBef>
                <a:spcPts val="400"/>
              </a:spcBef>
              <a:buClr>
                <a:srgbClr val="003E89"/>
              </a:buClr>
              <a:buFont typeface="Wingdings" pitchFamily="2" charset="2"/>
              <a:buChar char="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Indirect measurement correlated with neuronal activity.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3" r="2363"/>
          <a:stretch/>
        </p:blipFill>
        <p:spPr>
          <a:xfrm>
            <a:off x="4788024" y="4146551"/>
            <a:ext cx="1591044" cy="19676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891184"/>
            <a:ext cx="1591044" cy="196986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891184"/>
            <a:ext cx="1404259" cy="19698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146551"/>
            <a:ext cx="1404259" cy="196769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116616" y="1988840"/>
            <a:ext cx="2599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Angelo </a:t>
            </a:r>
            <a:r>
              <a:rPr lang="en-US" dirty="0" err="1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Mosso</a:t>
            </a:r>
            <a:endParaRPr lang="en-US" dirty="0" smtClean="0">
              <a:solidFill>
                <a:srgbClr val="000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Calibri" pitchFamily="34" charset="0"/>
              </a:rPr>
              <a:t>1881 – Observed changes of cerebral blood flow during mental activity</a:t>
            </a:r>
            <a:endParaRPr lang="de-DE" dirty="0"/>
          </a:p>
        </p:txBody>
      </p:sp>
      <p:sp>
        <p:nvSpPr>
          <p:cNvPr id="10" name="Rectangle 9"/>
          <p:cNvSpPr/>
          <p:nvPr/>
        </p:nvSpPr>
        <p:spPr>
          <a:xfrm>
            <a:off x="6379068" y="1988840"/>
            <a:ext cx="2599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Linus Pauling</a:t>
            </a:r>
          </a:p>
          <a:p>
            <a:r>
              <a:rPr lang="en-US" dirty="0" smtClean="0">
                <a:solidFill>
                  <a:srgbClr val="000000"/>
                </a:solidFill>
                <a:latin typeface="Calibri" pitchFamily="34" charset="0"/>
              </a:rPr>
              <a:t>1936 – Discovered magnetic properties of </a:t>
            </a:r>
            <a:r>
              <a:rPr lang="en-US" dirty="0" err="1" smtClean="0">
                <a:solidFill>
                  <a:srgbClr val="000000"/>
                </a:solidFill>
                <a:latin typeface="Calibri" pitchFamily="34" charset="0"/>
              </a:rPr>
              <a:t>haemoglobin</a:t>
            </a:r>
            <a:endParaRPr lang="de-DE" dirty="0"/>
          </a:p>
        </p:txBody>
      </p:sp>
      <p:sp>
        <p:nvSpPr>
          <p:cNvPr id="12" name="Rectangle 11"/>
          <p:cNvSpPr/>
          <p:nvPr/>
        </p:nvSpPr>
        <p:spPr>
          <a:xfrm>
            <a:off x="2087827" y="4330330"/>
            <a:ext cx="2599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Peter Mansfield</a:t>
            </a:r>
          </a:p>
          <a:p>
            <a:r>
              <a:rPr lang="en-US" dirty="0" smtClean="0">
                <a:solidFill>
                  <a:srgbClr val="000000"/>
                </a:solidFill>
                <a:latin typeface="Calibri" pitchFamily="34" charset="0"/>
              </a:rPr>
              <a:t>1973 – Participated in discovery of Magnetic resonance imaging</a:t>
            </a:r>
          </a:p>
          <a:p>
            <a:r>
              <a:rPr lang="en-US" dirty="0" smtClean="0">
                <a:solidFill>
                  <a:srgbClr val="000000"/>
                </a:solidFill>
                <a:latin typeface="Calibri" pitchFamily="34" charset="0"/>
              </a:rPr>
              <a:t>1977 – Proposed Echo Planar Imaging (EPI)</a:t>
            </a:r>
            <a:endParaRPr lang="de-DE" dirty="0"/>
          </a:p>
        </p:txBody>
      </p:sp>
      <p:sp>
        <p:nvSpPr>
          <p:cNvPr id="13" name="Rectangle 12"/>
          <p:cNvSpPr/>
          <p:nvPr/>
        </p:nvSpPr>
        <p:spPr>
          <a:xfrm>
            <a:off x="6379068" y="4330330"/>
            <a:ext cx="2599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Siege Ogawa</a:t>
            </a:r>
          </a:p>
          <a:p>
            <a:r>
              <a:rPr lang="en-US" dirty="0" smtClean="0">
                <a:solidFill>
                  <a:srgbClr val="000000"/>
                </a:solidFill>
                <a:latin typeface="Calibri" pitchFamily="34" charset="0"/>
              </a:rPr>
              <a:t>1991 – Discovered BOLD signal</a:t>
            </a:r>
            <a:endParaRPr lang="de-DE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1"/>
          <p:cNvSpPr txBox="1">
            <a:spLocks noChangeArrowheads="1"/>
          </p:cNvSpPr>
          <p:nvPr/>
        </p:nvSpPr>
        <p:spPr bwMode="auto">
          <a:xfrm>
            <a:off x="468313" y="333375"/>
            <a:ext cx="8207375" cy="833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550"/>
              </a:spcBef>
            </a:pPr>
            <a:r>
              <a:rPr lang="en-US" sz="3600" dirty="0" smtClean="0">
                <a:solidFill>
                  <a:srgbClr val="003E89"/>
                </a:solidFill>
                <a:latin typeface="Calibri" pitchFamily="34" charset="0"/>
                <a:ea typeface="SimSun" pitchFamily="2" charset="-122"/>
                <a:cs typeface="Calibri" pitchFamily="34" charset="0"/>
              </a:rPr>
              <a:t>First BOLD measurements</a:t>
            </a:r>
            <a:endParaRPr lang="en-US" sz="3600" dirty="0">
              <a:solidFill>
                <a:srgbClr val="003E89"/>
              </a:solidFill>
              <a:latin typeface="Calibri" pitchFamily="34" charset="0"/>
              <a:ea typeface="SimSun" pitchFamily="2" charset="-122"/>
              <a:cs typeface="Calibri" pitchFamily="34" charset="0"/>
            </a:endParaRPr>
          </a:p>
        </p:txBody>
      </p:sp>
      <p:sp>
        <p:nvSpPr>
          <p:cNvPr id="11267" name="Rectangle 2"/>
          <p:cNvSpPr>
            <a:spLocks noChangeArrowheads="1"/>
          </p:cNvSpPr>
          <p:nvPr/>
        </p:nvSpPr>
        <p:spPr bwMode="auto">
          <a:xfrm>
            <a:off x="468313" y="1166813"/>
            <a:ext cx="8064500" cy="5141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400"/>
              </a:spcBef>
              <a:buClr>
                <a:srgbClr val="003E89"/>
              </a:buClr>
              <a:buFont typeface="Wingdings" pitchFamily="2" charset="2"/>
              <a:buChar char="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Ogawa et al., 1990</a:t>
            </a:r>
          </a:p>
          <a:p>
            <a:pPr marL="796925" lvl="1" indent="-339725">
              <a:spcBef>
                <a:spcPts val="400"/>
              </a:spcBef>
              <a:buClr>
                <a:srgbClr val="003E89"/>
              </a:buClr>
              <a:buFont typeface="Wingdings" pitchFamily="2" charset="2"/>
              <a:buChar char="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Mice and rats at 7T MRI</a:t>
            </a:r>
          </a:p>
          <a:p>
            <a:pPr marL="796925" lvl="1" indent="-339725">
              <a:spcBef>
                <a:spcPts val="400"/>
              </a:spcBef>
              <a:buClr>
                <a:srgbClr val="003E89"/>
              </a:buClr>
              <a:buFont typeface="Wingdings" pitchFamily="2" charset="2"/>
              <a:buChar char="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en-US" sz="20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Contrast on gradient-echo images influenced by proportion of oxygen in breathing 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gas.</a:t>
            </a:r>
            <a:endParaRPr lang="en-US" sz="2000" dirty="0">
              <a:solidFill>
                <a:srgbClr val="000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796925" lvl="1" indent="-339725">
              <a:spcBef>
                <a:spcPts val="400"/>
              </a:spcBef>
              <a:buClr>
                <a:srgbClr val="003E89"/>
              </a:buClr>
              <a:buFont typeface="Wingdings" pitchFamily="2" charset="2"/>
              <a:buChar char="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en-US" sz="20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Increasing oxygen content 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Wingdings" pitchFamily="2" charset="2"/>
              </a:rPr>
              <a:t>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reduced 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contrast.</a:t>
            </a:r>
          </a:p>
          <a:p>
            <a:pPr marL="339725" indent="-339725">
              <a:spcBef>
                <a:spcPts val="400"/>
              </a:spcBef>
              <a:buClr>
                <a:srgbClr val="003E89"/>
              </a:buClr>
              <a:buFont typeface="Wingdings" pitchFamily="2" charset="2"/>
              <a:buChar char="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Ogawa et al., 1992</a:t>
            </a:r>
          </a:p>
          <a:p>
            <a:pPr marL="796925" lvl="1" indent="-339725">
              <a:spcBef>
                <a:spcPts val="400"/>
              </a:spcBef>
              <a:buClr>
                <a:srgbClr val="003E89"/>
              </a:buClr>
              <a:buFont typeface="Wingdings" pitchFamily="2" charset="2"/>
              <a:buChar char="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Humans at 4T MRI</a:t>
            </a:r>
          </a:p>
          <a:p>
            <a:pPr marL="796925" lvl="1" indent="-339725">
              <a:spcBef>
                <a:spcPts val="400"/>
              </a:spcBef>
              <a:buClr>
                <a:srgbClr val="003E89"/>
              </a:buClr>
              <a:buFont typeface="Wingdings" pitchFamily="2" charset="2"/>
              <a:buChar char="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Visual stimulation</a:t>
            </a:r>
          </a:p>
          <a:p>
            <a:pPr marL="796925" lvl="1" indent="-339725">
              <a:spcBef>
                <a:spcPts val="400"/>
              </a:spcBef>
              <a:buClr>
                <a:srgbClr val="003E89"/>
              </a:buClr>
              <a:buFont typeface="Wingdings" pitchFamily="2" charset="2"/>
              <a:buChar char="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Changes of contrast in visual cortex</a:t>
            </a:r>
          </a:p>
          <a:p>
            <a:pPr marL="796925" lvl="1" indent="-339725">
              <a:spcBef>
                <a:spcPts val="350"/>
              </a:spcBef>
              <a:buClr>
                <a:srgbClr val="003E89"/>
              </a:buClr>
              <a:buFont typeface="Wingdings" pitchFamily="2" charset="2"/>
              <a:buChar char="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endParaRPr lang="en-US" sz="2000" dirty="0">
              <a:solidFill>
                <a:srgbClr val="000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4365104"/>
            <a:ext cx="5571429" cy="188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39424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1"/>
          <p:cNvSpPr txBox="1">
            <a:spLocks noChangeArrowheads="1"/>
          </p:cNvSpPr>
          <p:nvPr/>
        </p:nvSpPr>
        <p:spPr bwMode="auto">
          <a:xfrm>
            <a:off x="468313" y="333375"/>
            <a:ext cx="8207375" cy="833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550"/>
              </a:spcBef>
            </a:pPr>
            <a:r>
              <a:rPr lang="en-US" sz="3600" dirty="0" smtClean="0">
                <a:solidFill>
                  <a:srgbClr val="003E89"/>
                </a:solidFill>
                <a:latin typeface="Calibri" pitchFamily="34" charset="0"/>
                <a:ea typeface="SimSun" pitchFamily="2" charset="-122"/>
                <a:cs typeface="Calibri" pitchFamily="34" charset="0"/>
              </a:rPr>
              <a:t>BOLD signal and T</a:t>
            </a:r>
            <a:r>
              <a:rPr lang="en-US" sz="3600" baseline="-25000" dirty="0" smtClean="0">
                <a:solidFill>
                  <a:srgbClr val="003E89"/>
                </a:solidFill>
                <a:latin typeface="Calibri" pitchFamily="34" charset="0"/>
                <a:ea typeface="SimSun" pitchFamily="2" charset="-122"/>
                <a:cs typeface="Calibri" pitchFamily="34" charset="0"/>
              </a:rPr>
              <a:t>2</a:t>
            </a:r>
            <a:r>
              <a:rPr lang="en-US" sz="3600" dirty="0" smtClean="0">
                <a:solidFill>
                  <a:srgbClr val="003E89"/>
                </a:solidFill>
                <a:latin typeface="Calibri" pitchFamily="34" charset="0"/>
                <a:ea typeface="SimSun" pitchFamily="2" charset="-122"/>
                <a:cs typeface="Calibri" pitchFamily="34" charset="0"/>
              </a:rPr>
              <a:t>*</a:t>
            </a:r>
            <a:endParaRPr lang="en-US" sz="3600" dirty="0">
              <a:solidFill>
                <a:srgbClr val="003E89"/>
              </a:solidFill>
              <a:latin typeface="Calibri" pitchFamily="34" charset="0"/>
              <a:ea typeface="SimSun" pitchFamily="2" charset="-122"/>
              <a:cs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267" name="Rectangle 2"/>
              <p:cNvSpPr>
                <a:spLocks noChangeArrowheads="1"/>
              </p:cNvSpPr>
              <p:nvPr/>
            </p:nvSpPr>
            <p:spPr bwMode="auto">
              <a:xfrm>
                <a:off x="468313" y="1166813"/>
                <a:ext cx="8064500" cy="51419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/>
              <a:lstStyle/>
              <a:p>
                <a:pPr marL="339725" indent="-339725">
                  <a:spcBef>
                    <a:spcPts val="400"/>
                  </a:spcBef>
                  <a:buClr>
                    <a:srgbClr val="003E89"/>
                  </a:buClr>
                  <a:buFont typeface="Wingdings" pitchFamily="2" charset="2"/>
                  <a:buChar char=""/>
                  <a:tabLst>
                    <a:tab pos="339725" algn="l"/>
                    <a:tab pos="787400" algn="l"/>
                    <a:tab pos="1236663" algn="l"/>
                    <a:tab pos="1685925" algn="l"/>
                    <a:tab pos="2135188" algn="l"/>
                    <a:tab pos="2584450" algn="l"/>
                    <a:tab pos="3033713" algn="l"/>
                    <a:tab pos="3482975" algn="l"/>
                    <a:tab pos="3932238" algn="l"/>
                    <a:tab pos="4381500" algn="l"/>
                    <a:tab pos="4830763" algn="l"/>
                    <a:tab pos="5280025" algn="l"/>
                    <a:tab pos="5729288" algn="l"/>
                    <a:tab pos="6178550" algn="l"/>
                    <a:tab pos="6627813" algn="l"/>
                    <a:tab pos="7077075" algn="l"/>
                    <a:tab pos="7526338" algn="l"/>
                    <a:tab pos="7975600" algn="l"/>
                    <a:tab pos="8424863" algn="l"/>
                    <a:tab pos="8874125" algn="l"/>
                    <a:tab pos="9323388" algn="l"/>
                  </a:tabLst>
                </a:pPr>
                <a:r>
                  <a:rPr lang="en-US" sz="2000" dirty="0" smtClean="0">
                    <a:solidFill>
                      <a:srgbClr val="000000"/>
                    </a:solidFill>
                    <a:latin typeface="Calibri" pitchFamily="34" charset="0"/>
                    <a:ea typeface="Calibri" pitchFamily="34" charset="0"/>
                    <a:cs typeface="Calibri" pitchFamily="34" charset="0"/>
                  </a:rPr>
                  <a:t>T</a:t>
                </a:r>
                <a:r>
                  <a:rPr lang="en-US" sz="2000" baseline="-25000" dirty="0" smtClean="0">
                    <a:solidFill>
                      <a:srgbClr val="000000"/>
                    </a:solidFill>
                    <a:latin typeface="Calibri" pitchFamily="34" charset="0"/>
                    <a:ea typeface="Calibri" pitchFamily="34" charset="0"/>
                    <a:cs typeface="Calibri" pitchFamily="34" charset="0"/>
                  </a:rPr>
                  <a:t>2</a:t>
                </a:r>
                <a:r>
                  <a:rPr lang="en-US" sz="2000" baseline="30000" dirty="0" smtClean="0">
                    <a:solidFill>
                      <a:srgbClr val="000000"/>
                    </a:solidFill>
                    <a:latin typeface="Calibri" pitchFamily="34" charset="0"/>
                    <a:ea typeface="Calibri" pitchFamily="34" charset="0"/>
                    <a:cs typeface="Calibri" pitchFamily="34" charset="0"/>
                  </a:rPr>
                  <a:t>*</a:t>
                </a:r>
                <a:r>
                  <a:rPr lang="en-US" sz="2000" dirty="0" smtClean="0">
                    <a:solidFill>
                      <a:srgbClr val="000000"/>
                    </a:solidFill>
                    <a:latin typeface="Calibri" pitchFamily="34" charset="0"/>
                    <a:ea typeface="Calibri" pitchFamily="34" charset="0"/>
                    <a:cs typeface="Calibri" pitchFamily="34" charset="0"/>
                  </a:rPr>
                  <a:t> relaxation – decay of signal after excitation.</a:t>
                </a:r>
              </a:p>
              <a:p>
                <a:pPr marL="339725" indent="-339725">
                  <a:spcBef>
                    <a:spcPts val="400"/>
                  </a:spcBef>
                  <a:buClr>
                    <a:srgbClr val="003E89"/>
                  </a:buClr>
                  <a:buFont typeface="Wingdings" pitchFamily="2" charset="2"/>
                  <a:buChar char=""/>
                  <a:tabLst>
                    <a:tab pos="339725" algn="l"/>
                    <a:tab pos="787400" algn="l"/>
                    <a:tab pos="1236663" algn="l"/>
                    <a:tab pos="1685925" algn="l"/>
                    <a:tab pos="2135188" algn="l"/>
                    <a:tab pos="2584450" algn="l"/>
                    <a:tab pos="3033713" algn="l"/>
                    <a:tab pos="3482975" algn="l"/>
                    <a:tab pos="3932238" algn="l"/>
                    <a:tab pos="4381500" algn="l"/>
                    <a:tab pos="4830763" algn="l"/>
                    <a:tab pos="5280025" algn="l"/>
                    <a:tab pos="5729288" algn="l"/>
                    <a:tab pos="6178550" algn="l"/>
                    <a:tab pos="6627813" algn="l"/>
                    <a:tab pos="7077075" algn="l"/>
                    <a:tab pos="7526338" algn="l"/>
                    <a:tab pos="7975600" algn="l"/>
                    <a:tab pos="8424863" algn="l"/>
                    <a:tab pos="8874125" algn="l"/>
                    <a:tab pos="9323388" algn="l"/>
                  </a:tabLst>
                </a:pPr>
                <a:r>
                  <a:rPr lang="en-US" sz="2000" dirty="0" smtClean="0">
                    <a:solidFill>
                      <a:srgbClr val="000000"/>
                    </a:solidFill>
                    <a:latin typeface="Calibri" pitchFamily="34" charset="0"/>
                    <a:ea typeface="Calibri" pitchFamily="34" charset="0"/>
                    <a:cs typeface="Calibri" pitchFamily="34" charset="0"/>
                  </a:rPr>
                  <a:t>Two components of T</a:t>
                </a:r>
                <a:r>
                  <a:rPr lang="en-US" sz="2000" baseline="-25000" dirty="0" smtClean="0">
                    <a:solidFill>
                      <a:srgbClr val="000000"/>
                    </a:solidFill>
                    <a:latin typeface="Calibri" pitchFamily="34" charset="0"/>
                    <a:ea typeface="Calibri" pitchFamily="34" charset="0"/>
                    <a:cs typeface="Calibri" pitchFamily="34" charset="0"/>
                  </a:rPr>
                  <a:t>2</a:t>
                </a:r>
                <a:r>
                  <a:rPr lang="en-US" sz="2000" dirty="0" smtClean="0">
                    <a:solidFill>
                      <a:srgbClr val="000000"/>
                    </a:solidFill>
                    <a:latin typeface="Calibri" pitchFamily="34" charset="0"/>
                    <a:ea typeface="Calibri" pitchFamily="34" charset="0"/>
                    <a:cs typeface="Calibri" pitchFamily="34" charset="0"/>
                  </a:rPr>
                  <a:t>:</a:t>
                </a:r>
              </a:p>
              <a:p>
                <a:pPr marL="796925" lvl="1" indent="-339725">
                  <a:spcBef>
                    <a:spcPts val="400"/>
                  </a:spcBef>
                  <a:buClr>
                    <a:srgbClr val="003E89"/>
                  </a:buClr>
                  <a:buFont typeface="Wingdings" pitchFamily="2" charset="2"/>
                  <a:buChar char=""/>
                  <a:tabLst>
                    <a:tab pos="339725" algn="l"/>
                    <a:tab pos="787400" algn="l"/>
                    <a:tab pos="1236663" algn="l"/>
                    <a:tab pos="1685925" algn="l"/>
                    <a:tab pos="2135188" algn="l"/>
                    <a:tab pos="2584450" algn="l"/>
                    <a:tab pos="3033713" algn="l"/>
                    <a:tab pos="3482975" algn="l"/>
                    <a:tab pos="3932238" algn="l"/>
                    <a:tab pos="4381500" algn="l"/>
                    <a:tab pos="4830763" algn="l"/>
                    <a:tab pos="5280025" algn="l"/>
                    <a:tab pos="5729288" algn="l"/>
                    <a:tab pos="6178550" algn="l"/>
                    <a:tab pos="6627813" algn="l"/>
                    <a:tab pos="7077075" algn="l"/>
                    <a:tab pos="7526338" algn="l"/>
                    <a:tab pos="7975600" algn="l"/>
                    <a:tab pos="8424863" algn="l"/>
                    <a:tab pos="8874125" algn="l"/>
                    <a:tab pos="9323388" algn="l"/>
                  </a:tabLst>
                </a:pPr>
                <a:r>
                  <a:rPr lang="en-US" sz="2000" dirty="0" smtClean="0">
                    <a:solidFill>
                      <a:srgbClr val="000000"/>
                    </a:solidFill>
                    <a:latin typeface="Calibri" pitchFamily="34" charset="0"/>
                    <a:ea typeface="Calibri" pitchFamily="34" charset="0"/>
                    <a:cs typeface="Calibri" pitchFamily="34" charset="0"/>
                  </a:rPr>
                  <a:t>Intermolecular interactions </a:t>
                </a:r>
                <a:r>
                  <a:rPr lang="en-US" sz="2000" dirty="0" smtClean="0">
                    <a:solidFill>
                      <a:srgbClr val="000000"/>
                    </a:solidFill>
                    <a:latin typeface="Calibri" pitchFamily="34" charset="0"/>
                    <a:ea typeface="Calibri" pitchFamily="34" charset="0"/>
                    <a:cs typeface="Calibri" pitchFamily="34" charset="0"/>
                    <a:sym typeface="Wingdings" pitchFamily="2" charset="2"/>
                  </a:rPr>
                  <a:t> </a:t>
                </a:r>
                <a:r>
                  <a:rPr lang="en-US" sz="2000" dirty="0" err="1" smtClean="0">
                    <a:solidFill>
                      <a:srgbClr val="000000"/>
                    </a:solidFill>
                    <a:latin typeface="Calibri" pitchFamily="34" charset="0"/>
                    <a:ea typeface="Calibri" pitchFamily="34" charset="0"/>
                    <a:cs typeface="Calibri" pitchFamily="34" charset="0"/>
                    <a:sym typeface="Wingdings" pitchFamily="2" charset="2"/>
                  </a:rPr>
                  <a:t>dephasing</a:t>
                </a:r>
                <a:r>
                  <a:rPr lang="en-US" sz="2000" dirty="0" smtClean="0">
                    <a:solidFill>
                      <a:srgbClr val="000000"/>
                    </a:solidFill>
                    <a:latin typeface="Calibri" pitchFamily="34" charset="0"/>
                    <a:ea typeface="Calibri" pitchFamily="34" charset="0"/>
                    <a:cs typeface="Calibri" pitchFamily="34" charset="0"/>
                    <a:sym typeface="Wingdings" pitchFamily="2" charset="2"/>
                  </a:rPr>
                  <a:t>  T</a:t>
                </a:r>
                <a:r>
                  <a:rPr lang="en-US" sz="2000" baseline="-25000" dirty="0" smtClean="0">
                    <a:solidFill>
                      <a:srgbClr val="000000"/>
                    </a:solidFill>
                    <a:latin typeface="Calibri" pitchFamily="34" charset="0"/>
                    <a:ea typeface="Calibri" pitchFamily="34" charset="0"/>
                    <a:cs typeface="Calibri" pitchFamily="34" charset="0"/>
                    <a:sym typeface="Wingdings" pitchFamily="2" charset="2"/>
                  </a:rPr>
                  <a:t>2</a:t>
                </a:r>
                <a:r>
                  <a:rPr lang="en-US" sz="2000" dirty="0" smtClean="0">
                    <a:solidFill>
                      <a:srgbClr val="000000"/>
                    </a:solidFill>
                    <a:latin typeface="Calibri" pitchFamily="34" charset="0"/>
                    <a:ea typeface="Calibri" pitchFamily="34" charset="0"/>
                    <a:cs typeface="Calibri" pitchFamily="34" charset="0"/>
                    <a:sym typeface="Wingdings" pitchFamily="2" charset="2"/>
                  </a:rPr>
                  <a:t> signal decay.</a:t>
                </a:r>
              </a:p>
              <a:p>
                <a:pPr marL="796925" lvl="1" indent="-339725">
                  <a:spcBef>
                    <a:spcPts val="400"/>
                  </a:spcBef>
                  <a:buClr>
                    <a:srgbClr val="003E89"/>
                  </a:buClr>
                  <a:buFont typeface="Wingdings" pitchFamily="2" charset="2"/>
                  <a:buChar char=""/>
                  <a:tabLst>
                    <a:tab pos="339725" algn="l"/>
                    <a:tab pos="787400" algn="l"/>
                    <a:tab pos="1236663" algn="l"/>
                    <a:tab pos="1685925" algn="l"/>
                    <a:tab pos="2135188" algn="l"/>
                    <a:tab pos="2584450" algn="l"/>
                    <a:tab pos="3033713" algn="l"/>
                    <a:tab pos="3482975" algn="l"/>
                    <a:tab pos="3932238" algn="l"/>
                    <a:tab pos="4381500" algn="l"/>
                    <a:tab pos="4830763" algn="l"/>
                    <a:tab pos="5280025" algn="l"/>
                    <a:tab pos="5729288" algn="l"/>
                    <a:tab pos="6178550" algn="l"/>
                    <a:tab pos="6627813" algn="l"/>
                    <a:tab pos="7077075" algn="l"/>
                    <a:tab pos="7526338" algn="l"/>
                    <a:tab pos="7975600" algn="l"/>
                    <a:tab pos="8424863" algn="l"/>
                    <a:tab pos="8874125" algn="l"/>
                    <a:tab pos="9323388" algn="l"/>
                  </a:tabLst>
                </a:pPr>
                <a:r>
                  <a:rPr lang="en-US" sz="2000" dirty="0" smtClean="0">
                    <a:solidFill>
                      <a:srgbClr val="000000"/>
                    </a:solidFill>
                    <a:latin typeface="Calibri" pitchFamily="34" charset="0"/>
                    <a:ea typeface="Calibri" pitchFamily="34" charset="0"/>
                    <a:cs typeface="Calibri" pitchFamily="34" charset="0"/>
                    <a:sym typeface="Wingdings" pitchFamily="2" charset="2"/>
                  </a:rPr>
                  <a:t>Macroscopic stating magnetic field inhomogeneity  T</a:t>
                </a:r>
                <a:r>
                  <a:rPr lang="en-US" sz="2000" baseline="-25000" dirty="0" smtClean="0">
                    <a:solidFill>
                      <a:srgbClr val="000000"/>
                    </a:solidFill>
                    <a:latin typeface="Calibri" pitchFamily="34" charset="0"/>
                    <a:ea typeface="Calibri" pitchFamily="34" charset="0"/>
                    <a:cs typeface="Calibri" pitchFamily="34" charset="0"/>
                    <a:sym typeface="Wingdings" pitchFamily="2" charset="2"/>
                  </a:rPr>
                  <a:t>2</a:t>
                </a:r>
                <a:r>
                  <a:rPr lang="en-US" sz="2000" baseline="30000" dirty="0" smtClean="0">
                    <a:solidFill>
                      <a:srgbClr val="000000"/>
                    </a:solidFill>
                    <a:latin typeface="Calibri" pitchFamily="34" charset="0"/>
                    <a:ea typeface="Calibri" pitchFamily="34" charset="0"/>
                    <a:cs typeface="Calibri" pitchFamily="34" charset="0"/>
                    <a:sym typeface="Wingdings" pitchFamily="2" charset="2"/>
                  </a:rPr>
                  <a:t>’</a:t>
                </a:r>
                <a:r>
                  <a:rPr lang="en-US" sz="2000" dirty="0" smtClean="0">
                    <a:solidFill>
                      <a:srgbClr val="000000"/>
                    </a:solidFill>
                    <a:latin typeface="Calibri" pitchFamily="34" charset="0"/>
                    <a:ea typeface="Calibri" pitchFamily="34" charset="0"/>
                    <a:cs typeface="Calibri" pitchFamily="34" charset="0"/>
                    <a:sym typeface="Wingdings" pitchFamily="2" charset="2"/>
                  </a:rPr>
                  <a:t> decay.</a:t>
                </a:r>
              </a:p>
              <a:p>
                <a:pPr lvl="1">
                  <a:spcBef>
                    <a:spcPts val="400"/>
                  </a:spcBef>
                  <a:buClr>
                    <a:srgbClr val="003E89"/>
                  </a:buClr>
                  <a:tabLst>
                    <a:tab pos="339725" algn="l"/>
                    <a:tab pos="787400" algn="l"/>
                    <a:tab pos="1236663" algn="l"/>
                    <a:tab pos="1685925" algn="l"/>
                    <a:tab pos="2135188" algn="l"/>
                    <a:tab pos="2584450" algn="l"/>
                    <a:tab pos="3033713" algn="l"/>
                    <a:tab pos="3482975" algn="l"/>
                    <a:tab pos="3932238" algn="l"/>
                    <a:tab pos="4381500" algn="l"/>
                    <a:tab pos="4830763" algn="l"/>
                    <a:tab pos="5280025" algn="l"/>
                    <a:tab pos="5729288" algn="l"/>
                    <a:tab pos="6178550" algn="l"/>
                    <a:tab pos="6627813" algn="l"/>
                    <a:tab pos="7077075" algn="l"/>
                    <a:tab pos="7526338" algn="l"/>
                    <a:tab pos="7975600" algn="l"/>
                    <a:tab pos="8424863" algn="l"/>
                    <a:tab pos="8874125" algn="l"/>
                    <a:tab pos="9323388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/>
                              <a:ea typeface="Calibri" pitchFamily="34" charset="0"/>
                              <a:cs typeface="Calibri" pitchFamily="34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/>
                              <a:ea typeface="Calibri" pitchFamily="34" charset="0"/>
                              <a:cs typeface="Calibri" pitchFamily="34" charset="0"/>
                            </a:rPr>
                            <m:t>1</m:t>
                          </m:r>
                        </m:num>
                        <m:den>
                          <m:sSubSup>
                            <m:sSubSup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libri" pitchFamily="34" charset="0"/>
                                  <a:cs typeface="Calibri" pitchFamily="34" charset="0"/>
                                </a:rPr>
                              </m:ctrlPr>
                            </m:sSubSupPr>
                            <m:e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libri" pitchFamily="34" charset="0"/>
                                  <a:cs typeface="Calibri" pitchFamily="34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libri" pitchFamily="34" charset="0"/>
                                  <a:cs typeface="Calibri" pitchFamily="34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libri" pitchFamily="34" charset="0"/>
                                  <a:cs typeface="Calibri" pitchFamily="34" charset="0"/>
                                </a:rPr>
                                <m:t>∗</m:t>
                              </m:r>
                            </m:sup>
                          </m:sSubSup>
                        </m:den>
                      </m:f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/>
                          <a:ea typeface="Calibri" pitchFamily="34" charset="0"/>
                          <a:cs typeface="Calibri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/>
                              <a:ea typeface="Calibri" pitchFamily="34" charset="0"/>
                              <a:cs typeface="Calibri" pitchFamily="34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/>
                              <a:ea typeface="Calibri" pitchFamily="34" charset="0"/>
                              <a:cs typeface="Calibri" pitchFamily="34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libri" pitchFamily="34" charset="0"/>
                                  <a:cs typeface="Calibri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libri" pitchFamily="34" charset="0"/>
                                  <a:cs typeface="Calibri" pitchFamily="34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libri" pitchFamily="34" charset="0"/>
                                  <a:cs typeface="Calibri" pitchFamily="34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/>
                          <a:ea typeface="Calibri" pitchFamily="34" charset="0"/>
                          <a:cs typeface="Calibri" pitchFamily="34" charset="0"/>
                        </a:rPr>
                        <m:t>+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/>
                              <a:ea typeface="Calibri" pitchFamily="34" charset="0"/>
                              <a:cs typeface="Calibri" pitchFamily="34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/>
                              <a:ea typeface="Calibri" pitchFamily="34" charset="0"/>
                              <a:cs typeface="Calibri" pitchFamily="34" charset="0"/>
                            </a:rPr>
                            <m:t>1</m:t>
                          </m:r>
                        </m:num>
                        <m:den>
                          <m:sSubSup>
                            <m:sSubSup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libri" pitchFamily="34" charset="0"/>
                                  <a:cs typeface="Calibri" pitchFamily="34" charset="0"/>
                                </a:rPr>
                              </m:ctrlPr>
                            </m:sSubSupPr>
                            <m:e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libri" pitchFamily="34" charset="0"/>
                                  <a:cs typeface="Calibri" pitchFamily="34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libri" pitchFamily="34" charset="0"/>
                                  <a:cs typeface="Calibri" pitchFamily="34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libri" pitchFamily="34" charset="0"/>
                                  <a:cs typeface="Calibri" pitchFamily="34" charset="0"/>
                                </a:rPr>
                                <m:t>′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en-US" sz="2000" dirty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endParaRPr>
              </a:p>
              <a:p>
                <a:pPr marL="796925" lvl="1" indent="-339725">
                  <a:spcBef>
                    <a:spcPts val="400"/>
                  </a:spcBef>
                  <a:buClr>
                    <a:srgbClr val="003E89"/>
                  </a:buClr>
                  <a:buFont typeface="Wingdings" pitchFamily="2" charset="2"/>
                  <a:buChar char=""/>
                  <a:tabLst>
                    <a:tab pos="339725" algn="l"/>
                    <a:tab pos="787400" algn="l"/>
                    <a:tab pos="1236663" algn="l"/>
                    <a:tab pos="1685925" algn="l"/>
                    <a:tab pos="2135188" algn="l"/>
                    <a:tab pos="2584450" algn="l"/>
                    <a:tab pos="3033713" algn="l"/>
                    <a:tab pos="3482975" algn="l"/>
                    <a:tab pos="3932238" algn="l"/>
                    <a:tab pos="4381500" algn="l"/>
                    <a:tab pos="4830763" algn="l"/>
                    <a:tab pos="5280025" algn="l"/>
                    <a:tab pos="5729288" algn="l"/>
                    <a:tab pos="6178550" algn="l"/>
                    <a:tab pos="6627813" algn="l"/>
                    <a:tab pos="7077075" algn="l"/>
                    <a:tab pos="7526338" algn="l"/>
                    <a:tab pos="7975600" algn="l"/>
                    <a:tab pos="8424863" algn="l"/>
                    <a:tab pos="8874125" algn="l"/>
                    <a:tab pos="9323388" algn="l"/>
                  </a:tabLst>
                </a:pPr>
                <a:endParaRPr lang="en-US" sz="2000" dirty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Calibri" pitchFamily="34" charset="0"/>
                  <a:sym typeface="Wingdings" pitchFamily="2" charset="2"/>
                </a:endParaRPr>
              </a:p>
              <a:p>
                <a:pPr marL="339725" indent="-339725">
                  <a:spcBef>
                    <a:spcPts val="400"/>
                  </a:spcBef>
                  <a:buClr>
                    <a:srgbClr val="003E89"/>
                  </a:buClr>
                  <a:buFont typeface="Wingdings" pitchFamily="2" charset="2"/>
                  <a:buChar char=""/>
                  <a:tabLst>
                    <a:tab pos="339725" algn="l"/>
                    <a:tab pos="787400" algn="l"/>
                    <a:tab pos="1236663" algn="l"/>
                    <a:tab pos="1685925" algn="l"/>
                    <a:tab pos="2135188" algn="l"/>
                    <a:tab pos="2584450" algn="l"/>
                    <a:tab pos="3033713" algn="l"/>
                    <a:tab pos="3482975" algn="l"/>
                    <a:tab pos="3932238" algn="l"/>
                    <a:tab pos="4381500" algn="l"/>
                    <a:tab pos="4830763" algn="l"/>
                    <a:tab pos="5280025" algn="l"/>
                    <a:tab pos="5729288" algn="l"/>
                    <a:tab pos="6178550" algn="l"/>
                    <a:tab pos="6627813" algn="l"/>
                    <a:tab pos="7077075" algn="l"/>
                    <a:tab pos="7526338" algn="l"/>
                    <a:tab pos="7975600" algn="l"/>
                    <a:tab pos="8424863" algn="l"/>
                    <a:tab pos="8874125" algn="l"/>
                    <a:tab pos="9323388" algn="l"/>
                  </a:tabLst>
                </a:pPr>
                <a:r>
                  <a:rPr lang="en-US" sz="2000" dirty="0" smtClean="0">
                    <a:solidFill>
                      <a:srgbClr val="000000"/>
                    </a:solidFill>
                    <a:latin typeface="Calibri" pitchFamily="34" charset="0"/>
                    <a:ea typeface="Calibri" pitchFamily="34" charset="0"/>
                    <a:cs typeface="Calibri" pitchFamily="34" charset="0"/>
                    <a:sym typeface="Wingdings" pitchFamily="2" charset="2"/>
                  </a:rPr>
                  <a:t>Relaxation rate</a:t>
                </a:r>
              </a:p>
              <a:p>
                <a:pPr marL="0" lvl="1">
                  <a:spcBef>
                    <a:spcPts val="400"/>
                  </a:spcBef>
                  <a:buClr>
                    <a:srgbClr val="003E89"/>
                  </a:buClr>
                  <a:tabLst>
                    <a:tab pos="339725" algn="l"/>
                    <a:tab pos="787400" algn="l"/>
                    <a:tab pos="1236663" algn="l"/>
                    <a:tab pos="1685925" algn="l"/>
                    <a:tab pos="2135188" algn="l"/>
                    <a:tab pos="2584450" algn="l"/>
                    <a:tab pos="3033713" algn="l"/>
                    <a:tab pos="3482975" algn="l"/>
                    <a:tab pos="3932238" algn="l"/>
                    <a:tab pos="4381500" algn="l"/>
                    <a:tab pos="4830763" algn="l"/>
                    <a:tab pos="5280025" algn="l"/>
                    <a:tab pos="5729288" algn="l"/>
                    <a:tab pos="6178550" algn="l"/>
                    <a:tab pos="6627813" algn="l"/>
                    <a:tab pos="7077075" algn="l"/>
                    <a:tab pos="7526338" algn="l"/>
                    <a:tab pos="7975600" algn="l"/>
                    <a:tab pos="8424863" algn="l"/>
                    <a:tab pos="8874125" algn="l"/>
                    <a:tab pos="9323388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libri" pitchFamily="34" charset="0"/>
                              <a:cs typeface="Calibri" pitchFamily="34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libri" pitchFamily="34" charset="0"/>
                              <a:cs typeface="Calibri" pitchFamily="34" charset="0"/>
                            </a:rPr>
                            <m:t>𝑅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/>
                              <a:ea typeface="Calibri" pitchFamily="34" charset="0"/>
                              <a:cs typeface="Calibri" pitchFamily="34" charset="0"/>
                            </a:rPr>
                            <m:t>2</m:t>
                          </m:r>
                        </m:sub>
                        <m:sup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/>
                              <a:ea typeface="Calibri" pitchFamily="34" charset="0"/>
                              <a:cs typeface="Calibri" pitchFamily="34" charset="0"/>
                            </a:rPr>
                            <m:t>∗</m:t>
                          </m:r>
                        </m:sup>
                      </m:sSubSup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/>
                          <a:ea typeface="Calibri" pitchFamily="34" charset="0"/>
                          <a:cs typeface="Calibri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/>
                              <a:ea typeface="Calibri" pitchFamily="34" charset="0"/>
                              <a:cs typeface="Calibri" pitchFamily="34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/>
                              <a:ea typeface="Calibri" pitchFamily="34" charset="0"/>
                              <a:cs typeface="Calibri" pitchFamily="34" charset="0"/>
                            </a:rPr>
                            <m:t>1</m:t>
                          </m:r>
                        </m:num>
                        <m:den>
                          <m:sSubSup>
                            <m:sSubSup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libri" pitchFamily="34" charset="0"/>
                                  <a:cs typeface="Calibri" pitchFamily="34" charset="0"/>
                                </a:rPr>
                              </m:ctrlPr>
                            </m:sSubSupPr>
                            <m:e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libri" pitchFamily="34" charset="0"/>
                                  <a:cs typeface="Calibri" pitchFamily="34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libri" pitchFamily="34" charset="0"/>
                                  <a:cs typeface="Calibri" pitchFamily="34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sz="20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libri" pitchFamily="34" charset="0"/>
                                  <a:cs typeface="Calibri" pitchFamily="34" charset="0"/>
                                </a:rPr>
                                <m:t>∗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en-US" sz="2000" dirty="0" smtClean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Calibri" pitchFamily="34" charset="0"/>
                  <a:sym typeface="Wingdings" pitchFamily="2" charset="2"/>
                </a:endParaRPr>
              </a:p>
              <a:p>
                <a:pPr>
                  <a:spcBef>
                    <a:spcPts val="400"/>
                  </a:spcBef>
                  <a:buClr>
                    <a:srgbClr val="003E89"/>
                  </a:buClr>
                  <a:tabLst>
                    <a:tab pos="339725" algn="l"/>
                    <a:tab pos="787400" algn="l"/>
                    <a:tab pos="1236663" algn="l"/>
                    <a:tab pos="1685925" algn="l"/>
                    <a:tab pos="2135188" algn="l"/>
                    <a:tab pos="2584450" algn="l"/>
                    <a:tab pos="3033713" algn="l"/>
                    <a:tab pos="3482975" algn="l"/>
                    <a:tab pos="3932238" algn="l"/>
                    <a:tab pos="4381500" algn="l"/>
                    <a:tab pos="4830763" algn="l"/>
                    <a:tab pos="5280025" algn="l"/>
                    <a:tab pos="5729288" algn="l"/>
                    <a:tab pos="6178550" algn="l"/>
                    <a:tab pos="6627813" algn="l"/>
                    <a:tab pos="7077075" algn="l"/>
                    <a:tab pos="7526338" algn="l"/>
                    <a:tab pos="7975600" algn="l"/>
                    <a:tab pos="8424863" algn="l"/>
                    <a:tab pos="8874125" algn="l"/>
                    <a:tab pos="9323388" algn="l"/>
                  </a:tabLst>
                </a:pPr>
                <a:endParaRPr lang="en-US" sz="2000" dirty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11267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8313" y="1166813"/>
                <a:ext cx="8064500" cy="5141912"/>
              </a:xfrm>
              <a:prstGeom prst="rect">
                <a:avLst/>
              </a:prstGeom>
              <a:blipFill rotWithShape="1">
                <a:blip r:embed="rId3"/>
                <a:stretch>
                  <a:fillRect l="-680" t="-47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1906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1"/>
          <p:cNvSpPr txBox="1">
            <a:spLocks noChangeArrowheads="1"/>
          </p:cNvSpPr>
          <p:nvPr/>
        </p:nvSpPr>
        <p:spPr bwMode="auto">
          <a:xfrm>
            <a:off x="468313" y="333375"/>
            <a:ext cx="8207375" cy="833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550"/>
              </a:spcBef>
            </a:pPr>
            <a:r>
              <a:rPr lang="en-US" sz="3600">
                <a:solidFill>
                  <a:srgbClr val="003E89"/>
                </a:solidFill>
                <a:latin typeface="Calibri" pitchFamily="34" charset="0"/>
                <a:ea typeface="SimSun" pitchFamily="2" charset="-122"/>
                <a:cs typeface="Calibri" pitchFamily="34" charset="0"/>
              </a:rPr>
              <a:t>What is functional MRI (fMRI)</a:t>
            </a:r>
          </a:p>
        </p:txBody>
      </p:sp>
      <p:sp>
        <p:nvSpPr>
          <p:cNvPr id="6147" name="Rectangle 2"/>
          <p:cNvSpPr>
            <a:spLocks noChangeArrowheads="1"/>
          </p:cNvSpPr>
          <p:nvPr/>
        </p:nvSpPr>
        <p:spPr bwMode="auto">
          <a:xfrm>
            <a:off x="468313" y="1166813"/>
            <a:ext cx="8064500" cy="5141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400"/>
              </a:spcBef>
              <a:buClr>
                <a:srgbClr val="003E89"/>
              </a:buClr>
              <a:buFont typeface="Wingdings" pitchFamily="2" charset="2"/>
              <a:buChar char="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en-US" sz="20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Using a standard MRI scanner to image brain activity through changes in blood oxygenation or perfusion.</a:t>
            </a:r>
          </a:p>
          <a:p>
            <a:pPr marL="339725" indent="-339725">
              <a:spcBef>
                <a:spcPts val="400"/>
              </a:spcBef>
              <a:buClr>
                <a:srgbClr val="003E89"/>
              </a:buClr>
              <a:buFont typeface="Wingdings" pitchFamily="2" charset="2"/>
              <a:buChar char="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en-US" sz="20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Non-invasive, no ionizing radiation.</a:t>
            </a:r>
          </a:p>
          <a:p>
            <a:pPr marL="339725" indent="-339725">
              <a:spcBef>
                <a:spcPts val="400"/>
              </a:spcBef>
              <a:buClr>
                <a:srgbClr val="003E89"/>
              </a:buClr>
              <a:buFont typeface="Wingdings" pitchFamily="2" charset="2"/>
              <a:buChar char="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en-US" sz="20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Good combination of spatial and temporal resolution.</a:t>
            </a:r>
          </a:p>
          <a:p>
            <a:pPr marL="796925" lvl="1" indent="-339725">
              <a:spcBef>
                <a:spcPts val="400"/>
              </a:spcBef>
              <a:buClr>
                <a:srgbClr val="003E89"/>
              </a:buClr>
              <a:buFont typeface="Wingdings" pitchFamily="2" charset="2"/>
              <a:buChar char="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en-US" sz="20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3x3x3 mm</a:t>
            </a:r>
            <a:r>
              <a:rPr lang="en-US" sz="2000" baseline="300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3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voxels.</a:t>
            </a:r>
          </a:p>
          <a:p>
            <a:pPr marL="796925" lvl="1" indent="-339725">
              <a:spcBef>
                <a:spcPts val="400"/>
              </a:spcBef>
              <a:buClr>
                <a:srgbClr val="003E89"/>
              </a:buClr>
              <a:buFont typeface="Wingdings" pitchFamily="2" charset="2"/>
              <a:buChar char="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en-US" sz="20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Repetition time in order of seconds.</a:t>
            </a:r>
          </a:p>
          <a:p>
            <a:pPr marL="796925" lvl="1" indent="-339725">
              <a:spcBef>
                <a:spcPts val="350"/>
              </a:spcBef>
              <a:buClr>
                <a:srgbClr val="003E89"/>
              </a:buClr>
              <a:buFont typeface="Wingdings" pitchFamily="2" charset="2"/>
              <a:buChar char="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endParaRPr lang="en-US" sz="2000" dirty="0">
              <a:solidFill>
                <a:srgbClr val="000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3501008"/>
            <a:ext cx="2341715" cy="245349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3106070"/>
            <a:ext cx="2520280" cy="3243368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1"/>
          <p:cNvSpPr txBox="1">
            <a:spLocks noChangeArrowheads="1"/>
          </p:cNvSpPr>
          <p:nvPr/>
        </p:nvSpPr>
        <p:spPr bwMode="auto">
          <a:xfrm>
            <a:off x="468313" y="333375"/>
            <a:ext cx="8207375" cy="833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550"/>
              </a:spcBef>
            </a:pPr>
            <a:r>
              <a:rPr lang="en-US" sz="3600" dirty="0" smtClean="0">
                <a:solidFill>
                  <a:srgbClr val="003E89"/>
                </a:solidFill>
                <a:latin typeface="Calibri" pitchFamily="34" charset="0"/>
                <a:ea typeface="SimSun" pitchFamily="2" charset="-122"/>
                <a:cs typeface="Calibri" pitchFamily="34" charset="0"/>
              </a:rPr>
              <a:t>BOLD signal and T</a:t>
            </a:r>
            <a:r>
              <a:rPr lang="en-US" sz="3600" baseline="-25000" dirty="0" smtClean="0">
                <a:solidFill>
                  <a:srgbClr val="003E89"/>
                </a:solidFill>
                <a:latin typeface="Calibri" pitchFamily="34" charset="0"/>
                <a:ea typeface="SimSun" pitchFamily="2" charset="-122"/>
                <a:cs typeface="Calibri" pitchFamily="34" charset="0"/>
              </a:rPr>
              <a:t>2</a:t>
            </a:r>
            <a:r>
              <a:rPr lang="en-US" sz="3600" dirty="0" smtClean="0">
                <a:solidFill>
                  <a:srgbClr val="003E89"/>
                </a:solidFill>
                <a:latin typeface="Calibri" pitchFamily="34" charset="0"/>
                <a:ea typeface="SimSun" pitchFamily="2" charset="-122"/>
                <a:cs typeface="Calibri" pitchFamily="34" charset="0"/>
              </a:rPr>
              <a:t>*</a:t>
            </a:r>
            <a:endParaRPr lang="en-US" sz="3600" dirty="0">
              <a:solidFill>
                <a:srgbClr val="003E89"/>
              </a:solidFill>
              <a:latin typeface="Calibri" pitchFamily="34" charset="0"/>
              <a:ea typeface="SimSun" pitchFamily="2" charset="-122"/>
              <a:cs typeface="Calibri" pitchFamily="34" charset="0"/>
            </a:endParaRPr>
          </a:p>
        </p:txBody>
      </p:sp>
      <p:sp>
        <p:nvSpPr>
          <p:cNvPr id="11267" name="Rectangle 2"/>
          <p:cNvSpPr>
            <a:spLocks noChangeArrowheads="1"/>
          </p:cNvSpPr>
          <p:nvPr/>
        </p:nvSpPr>
        <p:spPr bwMode="auto">
          <a:xfrm>
            <a:off x="468313" y="1166813"/>
            <a:ext cx="8064500" cy="5141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400"/>
              </a:spcBef>
              <a:buClr>
                <a:srgbClr val="003E89"/>
              </a:buClr>
              <a:buFont typeface="Wingdings" pitchFamily="2" charset="2"/>
              <a:buChar char="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en-US" sz="2000" dirty="0" err="1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Deoxyhaemoglobin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is paramagnetic, </a:t>
            </a:r>
            <a:r>
              <a:rPr lang="en-US" sz="2000" dirty="0" err="1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oxyhaemoglobin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is diamagnetic.</a:t>
            </a:r>
          </a:p>
          <a:p>
            <a:pPr marL="796925" lvl="1" indent="-339725">
              <a:spcBef>
                <a:spcPts val="400"/>
              </a:spcBef>
              <a:buClr>
                <a:srgbClr val="003E89"/>
              </a:buClr>
              <a:buFont typeface="Wingdings" pitchFamily="2" charset="2"/>
              <a:buChar char="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Irons binds the oxygen.</a:t>
            </a:r>
          </a:p>
          <a:p>
            <a:pPr marL="339725" indent="-339725">
              <a:spcBef>
                <a:spcPts val="400"/>
              </a:spcBef>
              <a:buClr>
                <a:srgbClr val="003E89"/>
              </a:buClr>
              <a:buFont typeface="Wingdings" pitchFamily="2" charset="2"/>
              <a:buChar char="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Higher </a:t>
            </a:r>
            <a:r>
              <a:rPr lang="en-US" sz="2000" dirty="0" err="1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dxHgb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concentration 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Wingdings" pitchFamily="2" charset="2"/>
              </a:rPr>
              <a:t> increased magnetic susceptibility  increased magnetic field </a:t>
            </a:r>
            <a:r>
              <a:rPr lang="en-US" sz="2000" dirty="0" err="1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Wingdings" pitchFamily="2" charset="2"/>
              </a:rPr>
              <a:t>inhomogeneities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Wingdings" pitchFamily="2" charset="2"/>
              </a:rPr>
              <a:t>  decrease T</a:t>
            </a:r>
            <a:r>
              <a:rPr lang="en-US" sz="2000" baseline="-250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Wingdings" pitchFamily="2" charset="2"/>
              </a:rPr>
              <a:t>2</a:t>
            </a:r>
            <a:r>
              <a:rPr lang="en-US" sz="2000" baseline="300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Wingdings" pitchFamily="2" charset="2"/>
              </a:rPr>
              <a:t>*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Wingdings" pitchFamily="2" charset="2"/>
              </a:rPr>
              <a:t>  decreases 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Wingdings" pitchFamily="2" charset="2"/>
              </a:rPr>
              <a:t>signal. </a:t>
            </a:r>
            <a:endParaRPr lang="en-US" sz="2000" dirty="0">
              <a:solidFill>
                <a:srgbClr val="000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4" name="Picture 4" descr="thulborn"/>
          <p:cNvPicPr>
            <a:picLocks noChangeAspect="1" noChangeArrowheads="1"/>
          </p:cNvPicPr>
          <p:nvPr/>
        </p:nvPicPr>
        <p:blipFill>
          <a:blip r:embed="rId3">
            <a:lum bright="-4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8991" y="3068960"/>
            <a:ext cx="3963144" cy="294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Arrow Connector 2"/>
          <p:cNvCxnSpPr/>
          <p:nvPr/>
        </p:nvCxnSpPr>
        <p:spPr bwMode="auto">
          <a:xfrm>
            <a:off x="2681970" y="6165304"/>
            <a:ext cx="3637185" cy="0"/>
          </a:xfrm>
          <a:prstGeom prst="straightConnector1">
            <a:avLst/>
          </a:prstGeom>
          <a:ln w="50800">
            <a:tailEnd type="arrow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2843808" y="6165304"/>
            <a:ext cx="30538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Wingdings" pitchFamily="2" charset="2"/>
              </a:rPr>
              <a:t>Increasing blood </a:t>
            </a:r>
            <a:r>
              <a:rPr lang="en-US" dirty="0" err="1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Wingdings" pitchFamily="2" charset="2"/>
              </a:rPr>
              <a:t>oxygentation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Wingdings" pitchFamily="2" charset="2"/>
              </a:rPr>
              <a:t> </a:t>
            </a:r>
            <a:endParaRPr lang="de-DE" dirty="0"/>
          </a:p>
        </p:txBody>
      </p:sp>
      <p:cxnSp>
        <p:nvCxnSpPr>
          <p:cNvPr id="8" name="Straight Arrow Connector 7"/>
          <p:cNvCxnSpPr/>
          <p:nvPr/>
        </p:nvCxnSpPr>
        <p:spPr bwMode="auto">
          <a:xfrm flipV="1">
            <a:off x="2267744" y="3429000"/>
            <a:ext cx="0" cy="2088232"/>
          </a:xfrm>
          <a:prstGeom prst="straightConnector1">
            <a:avLst/>
          </a:prstGeom>
          <a:ln w="50800">
            <a:tailEnd type="arrow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 bwMode="auto">
          <a:xfrm flipV="1">
            <a:off x="6660232" y="3429000"/>
            <a:ext cx="0" cy="2088232"/>
          </a:xfrm>
          <a:prstGeom prst="straightConnector1">
            <a:avLst/>
          </a:prstGeom>
          <a:ln w="50800">
            <a:tailEnd type="arrow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 rot="16200000">
            <a:off x="558600" y="4288450"/>
            <a:ext cx="26837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Wingdings" pitchFamily="2" charset="2"/>
              </a:rPr>
              <a:t>Decreasing relaxation time</a:t>
            </a:r>
            <a:endParaRPr lang="de-DE" dirty="0"/>
          </a:p>
        </p:txBody>
      </p:sp>
      <p:sp>
        <p:nvSpPr>
          <p:cNvPr id="13" name="Rectangle 12"/>
          <p:cNvSpPr/>
          <p:nvPr/>
        </p:nvSpPr>
        <p:spPr>
          <a:xfrm rot="16200000">
            <a:off x="6157373" y="4288178"/>
            <a:ext cx="18070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Wingdings" pitchFamily="2" charset="2"/>
              </a:rPr>
              <a:t>Decreasing signal</a:t>
            </a:r>
            <a:endParaRPr lang="de-DE" dirty="0"/>
          </a:p>
        </p:txBody>
      </p:sp>
      <p:sp>
        <p:nvSpPr>
          <p:cNvPr id="9" name="Rectangle 8"/>
          <p:cNvSpPr/>
          <p:nvPr/>
        </p:nvSpPr>
        <p:spPr>
          <a:xfrm>
            <a:off x="3302779" y="2699628"/>
            <a:ext cx="2135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400"/>
              </a:spcBef>
              <a:buClr>
                <a:srgbClr val="003E89"/>
              </a:buClr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en-US" dirty="0" err="1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Wingdings" pitchFamily="2" charset="2"/>
              </a:rPr>
              <a:t>Thulborn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Wingdings" pitchFamily="2" charset="2"/>
              </a:rPr>
              <a:t> et al., 1982</a:t>
            </a:r>
            <a:endParaRPr lang="en-US" dirty="0">
              <a:solidFill>
                <a:srgbClr val="000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487546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1"/>
          <p:cNvSpPr txBox="1">
            <a:spLocks noChangeArrowheads="1"/>
          </p:cNvSpPr>
          <p:nvPr/>
        </p:nvSpPr>
        <p:spPr bwMode="auto">
          <a:xfrm>
            <a:off x="468313" y="333375"/>
            <a:ext cx="8207375" cy="833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550"/>
              </a:spcBef>
            </a:pPr>
            <a:r>
              <a:rPr lang="en-US" sz="3600" dirty="0" smtClean="0">
                <a:solidFill>
                  <a:srgbClr val="003E89"/>
                </a:solidFill>
                <a:latin typeface="Calibri" pitchFamily="34" charset="0"/>
                <a:ea typeface="SimSun" pitchFamily="2" charset="-122"/>
                <a:cs typeface="Calibri" pitchFamily="34" charset="0"/>
              </a:rPr>
              <a:t>BOLD during neuronal activity</a:t>
            </a:r>
            <a:endParaRPr lang="en-US" sz="3600" dirty="0">
              <a:solidFill>
                <a:srgbClr val="003E89"/>
              </a:solidFill>
              <a:latin typeface="Calibri" pitchFamily="34" charset="0"/>
              <a:ea typeface="SimSun" pitchFamily="2" charset="-122"/>
              <a:cs typeface="Calibri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1633194"/>
            <a:ext cx="1080120" cy="646331"/>
          </a:xfrm>
          <a:prstGeom prst="rect">
            <a:avLst/>
          </a:prstGeom>
          <a:ln w="31750">
            <a:solidFill>
              <a:srgbClr val="005AA4"/>
            </a:solidFill>
          </a:ln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Neuronal activity</a:t>
            </a:r>
            <a:endParaRPr lang="de-DE" dirty="0"/>
          </a:p>
        </p:txBody>
      </p:sp>
      <p:sp>
        <p:nvSpPr>
          <p:cNvPr id="5" name="Rectangle 4"/>
          <p:cNvSpPr/>
          <p:nvPr/>
        </p:nvSpPr>
        <p:spPr>
          <a:xfrm>
            <a:off x="1080120" y="2420888"/>
            <a:ext cx="1296144" cy="923330"/>
          </a:xfrm>
          <a:prstGeom prst="rect">
            <a:avLst/>
          </a:prstGeom>
          <a:ln w="31750">
            <a:solidFill>
              <a:srgbClr val="005AA4"/>
            </a:solidFill>
          </a:ln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Glucose and oxygen metabolism</a:t>
            </a:r>
            <a:endParaRPr lang="de-DE" dirty="0"/>
          </a:p>
        </p:txBody>
      </p:sp>
      <p:sp>
        <p:nvSpPr>
          <p:cNvPr id="6" name="Rectangle 5"/>
          <p:cNvSpPr/>
          <p:nvPr/>
        </p:nvSpPr>
        <p:spPr>
          <a:xfrm>
            <a:off x="7020272" y="4545994"/>
            <a:ext cx="792088" cy="923330"/>
          </a:xfrm>
          <a:prstGeom prst="rect">
            <a:avLst/>
          </a:prstGeom>
          <a:ln w="31750">
            <a:solidFill>
              <a:srgbClr val="005AA4"/>
            </a:solidFill>
          </a:ln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Decay Time (T</a:t>
            </a:r>
            <a:r>
              <a:rPr lang="en-US" baseline="-250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2</a:t>
            </a:r>
            <a:r>
              <a:rPr lang="en-US" baseline="300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*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)</a:t>
            </a:r>
            <a:endParaRPr lang="de-DE" dirty="0"/>
          </a:p>
        </p:txBody>
      </p:sp>
      <p:sp>
        <p:nvSpPr>
          <p:cNvPr id="7" name="Rectangle 6"/>
          <p:cNvSpPr/>
          <p:nvPr/>
        </p:nvSpPr>
        <p:spPr>
          <a:xfrm>
            <a:off x="8015086" y="4869160"/>
            <a:ext cx="1115616" cy="1200329"/>
          </a:xfrm>
          <a:prstGeom prst="rect">
            <a:avLst/>
          </a:prstGeom>
          <a:ln w="31750">
            <a:solidFill>
              <a:srgbClr val="005AA4"/>
            </a:solidFill>
          </a:ln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T</a:t>
            </a:r>
            <a:r>
              <a:rPr lang="en-US" baseline="-250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2</a:t>
            </a:r>
            <a:r>
              <a:rPr lang="en-US" baseline="300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*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weighted image intensity</a:t>
            </a:r>
            <a:endParaRPr lang="de-DE" dirty="0"/>
          </a:p>
        </p:txBody>
      </p:sp>
      <p:sp>
        <p:nvSpPr>
          <p:cNvPr id="8" name="Rectangle 7"/>
          <p:cNvSpPr/>
          <p:nvPr/>
        </p:nvSpPr>
        <p:spPr>
          <a:xfrm>
            <a:off x="5618481" y="4083307"/>
            <a:ext cx="1196349" cy="923330"/>
          </a:xfrm>
          <a:prstGeom prst="rect">
            <a:avLst/>
          </a:prstGeom>
          <a:ln w="31750">
            <a:solidFill>
              <a:srgbClr val="005AA4"/>
            </a:solidFill>
          </a:ln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Magnetic field uniformity</a:t>
            </a:r>
            <a:endParaRPr lang="de-DE" dirty="0"/>
          </a:p>
        </p:txBody>
      </p:sp>
      <p:sp>
        <p:nvSpPr>
          <p:cNvPr id="9" name="Rectangle 8"/>
          <p:cNvSpPr/>
          <p:nvPr/>
        </p:nvSpPr>
        <p:spPr>
          <a:xfrm>
            <a:off x="4051124" y="3212976"/>
            <a:ext cx="1041751" cy="1200329"/>
          </a:xfrm>
          <a:prstGeom prst="rect">
            <a:avLst/>
          </a:prstGeom>
          <a:ln w="31750">
            <a:solidFill>
              <a:srgbClr val="005AA4"/>
            </a:solidFill>
          </a:ln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Cerebral blood volume (CBV)</a:t>
            </a:r>
            <a:endParaRPr lang="de-DE" dirty="0"/>
          </a:p>
        </p:txBody>
      </p:sp>
      <p:sp>
        <p:nvSpPr>
          <p:cNvPr id="10" name="Rectangle 9"/>
          <p:cNvSpPr/>
          <p:nvPr/>
        </p:nvSpPr>
        <p:spPr>
          <a:xfrm>
            <a:off x="3995936" y="4822993"/>
            <a:ext cx="1368152" cy="646331"/>
          </a:xfrm>
          <a:prstGeom prst="rect">
            <a:avLst/>
          </a:prstGeom>
          <a:ln w="31750">
            <a:solidFill>
              <a:srgbClr val="005AA4"/>
            </a:solidFill>
          </a:ln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Blood oxygenation</a:t>
            </a:r>
            <a:endParaRPr lang="de-DE" dirty="0"/>
          </a:p>
        </p:txBody>
      </p:sp>
      <p:sp>
        <p:nvSpPr>
          <p:cNvPr id="11" name="Rectangle 10"/>
          <p:cNvSpPr/>
          <p:nvPr/>
        </p:nvSpPr>
        <p:spPr>
          <a:xfrm>
            <a:off x="2285369" y="4684494"/>
            <a:ext cx="1296144" cy="923330"/>
          </a:xfrm>
          <a:prstGeom prst="rect">
            <a:avLst/>
          </a:prstGeom>
          <a:ln w="31750">
            <a:solidFill>
              <a:srgbClr val="005AA4"/>
            </a:solidFill>
          </a:ln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Cerebral blood flow (CBF)</a:t>
            </a:r>
            <a:endParaRPr lang="de-DE" dirty="0"/>
          </a:p>
        </p:txBody>
      </p:sp>
      <p:sp>
        <p:nvSpPr>
          <p:cNvPr id="12" name="Rectangle 11"/>
          <p:cNvSpPr/>
          <p:nvPr/>
        </p:nvSpPr>
        <p:spPr>
          <a:xfrm>
            <a:off x="0" y="986862"/>
            <a:ext cx="10801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Brain function</a:t>
            </a:r>
            <a:endParaRPr lang="de-DE" dirty="0"/>
          </a:p>
        </p:txBody>
      </p:sp>
      <p:sp>
        <p:nvSpPr>
          <p:cNvPr id="13" name="Rectangle 12"/>
          <p:cNvSpPr/>
          <p:nvPr/>
        </p:nvSpPr>
        <p:spPr>
          <a:xfrm>
            <a:off x="1163002" y="986863"/>
            <a:ext cx="12132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Metabolic rates</a:t>
            </a:r>
            <a:endParaRPr lang="de-DE" dirty="0"/>
          </a:p>
        </p:txBody>
      </p:sp>
      <p:sp>
        <p:nvSpPr>
          <p:cNvPr id="14" name="Rectangle 13"/>
          <p:cNvSpPr/>
          <p:nvPr/>
        </p:nvSpPr>
        <p:spPr>
          <a:xfrm>
            <a:off x="2843808" y="986861"/>
            <a:ext cx="14761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Physiological effects</a:t>
            </a:r>
            <a:endParaRPr lang="de-DE" dirty="0"/>
          </a:p>
        </p:txBody>
      </p:sp>
      <p:sp>
        <p:nvSpPr>
          <p:cNvPr id="15" name="Rectangle 14"/>
          <p:cNvSpPr/>
          <p:nvPr/>
        </p:nvSpPr>
        <p:spPr>
          <a:xfrm>
            <a:off x="5618481" y="986863"/>
            <a:ext cx="10801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Physical effects</a:t>
            </a:r>
            <a:endParaRPr lang="de-DE" dirty="0"/>
          </a:p>
        </p:txBody>
      </p:sp>
      <p:sp>
        <p:nvSpPr>
          <p:cNvPr id="16" name="Rectangle 15"/>
          <p:cNvSpPr/>
          <p:nvPr/>
        </p:nvSpPr>
        <p:spPr>
          <a:xfrm>
            <a:off x="6876256" y="986863"/>
            <a:ext cx="12241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MR properties</a:t>
            </a:r>
            <a:endParaRPr lang="de-DE" dirty="0"/>
          </a:p>
        </p:txBody>
      </p:sp>
      <p:cxnSp>
        <p:nvCxnSpPr>
          <p:cNvPr id="4" name="Straight Arrow Connector 3"/>
          <p:cNvCxnSpPr/>
          <p:nvPr/>
        </p:nvCxnSpPr>
        <p:spPr bwMode="auto">
          <a:xfrm>
            <a:off x="395536" y="6069489"/>
            <a:ext cx="504056" cy="0"/>
          </a:xfrm>
          <a:prstGeom prst="straightConnector1">
            <a:avLst/>
          </a:prstGeom>
          <a:solidFill>
            <a:srgbClr val="003E89"/>
          </a:solidFill>
          <a:ln w="444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Arrow Connector 19"/>
          <p:cNvCxnSpPr/>
          <p:nvPr/>
        </p:nvCxnSpPr>
        <p:spPr bwMode="auto">
          <a:xfrm>
            <a:off x="395536" y="6381328"/>
            <a:ext cx="504056" cy="0"/>
          </a:xfrm>
          <a:prstGeom prst="straightConnector1">
            <a:avLst/>
          </a:prstGeom>
          <a:solidFill>
            <a:srgbClr val="003E89"/>
          </a:solidFill>
          <a:ln w="4445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Rectangle 16"/>
          <p:cNvSpPr/>
          <p:nvPr/>
        </p:nvSpPr>
        <p:spPr>
          <a:xfrm>
            <a:off x="976018" y="5664860"/>
            <a:ext cx="34176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-</a:t>
            </a:r>
            <a:endParaRPr lang="de-DE" sz="4000" b="1" dirty="0">
              <a:solidFill>
                <a:srgbClr val="FF0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26610" y="6018803"/>
            <a:ext cx="43954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00B05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+</a:t>
            </a:r>
            <a:endParaRPr lang="de-DE" sz="4000" b="1" dirty="0">
              <a:solidFill>
                <a:srgbClr val="00B050"/>
              </a:solidFill>
            </a:endParaRPr>
          </a:p>
        </p:txBody>
      </p:sp>
      <p:cxnSp>
        <p:nvCxnSpPr>
          <p:cNvPr id="23" name="Straight Arrow Connector 22"/>
          <p:cNvCxnSpPr>
            <a:stCxn id="2" idx="2"/>
            <a:endCxn id="5" idx="1"/>
          </p:cNvCxnSpPr>
          <p:nvPr/>
        </p:nvCxnSpPr>
        <p:spPr bwMode="auto">
          <a:xfrm>
            <a:off x="540060" y="2279525"/>
            <a:ext cx="540060" cy="603028"/>
          </a:xfrm>
          <a:prstGeom prst="straightConnector1">
            <a:avLst/>
          </a:prstGeom>
          <a:solidFill>
            <a:srgbClr val="003E89"/>
          </a:solidFill>
          <a:ln w="5080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Straight Arrow Connector 25"/>
          <p:cNvCxnSpPr>
            <a:stCxn id="5" idx="2"/>
            <a:endCxn id="11" idx="1"/>
          </p:cNvCxnSpPr>
          <p:nvPr/>
        </p:nvCxnSpPr>
        <p:spPr bwMode="auto">
          <a:xfrm>
            <a:off x="1728192" y="3344218"/>
            <a:ext cx="557177" cy="1801941"/>
          </a:xfrm>
          <a:prstGeom prst="straightConnector1">
            <a:avLst/>
          </a:prstGeom>
          <a:solidFill>
            <a:srgbClr val="003E89"/>
          </a:solidFill>
          <a:ln w="5080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Straight Arrow Connector 28"/>
          <p:cNvCxnSpPr>
            <a:stCxn id="5" idx="3"/>
            <a:endCxn id="9" idx="1"/>
          </p:cNvCxnSpPr>
          <p:nvPr/>
        </p:nvCxnSpPr>
        <p:spPr bwMode="auto">
          <a:xfrm>
            <a:off x="2376264" y="2882553"/>
            <a:ext cx="1674860" cy="930588"/>
          </a:xfrm>
          <a:prstGeom prst="straightConnector1">
            <a:avLst/>
          </a:prstGeom>
          <a:solidFill>
            <a:srgbClr val="003E89"/>
          </a:solidFill>
          <a:ln w="1270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Straight Arrow Connector 32"/>
          <p:cNvCxnSpPr>
            <a:stCxn id="5" idx="3"/>
            <a:endCxn id="10" idx="1"/>
          </p:cNvCxnSpPr>
          <p:nvPr/>
        </p:nvCxnSpPr>
        <p:spPr bwMode="auto">
          <a:xfrm>
            <a:off x="2376264" y="2882553"/>
            <a:ext cx="1619672" cy="2263606"/>
          </a:xfrm>
          <a:prstGeom prst="straightConnector1">
            <a:avLst/>
          </a:prstGeom>
          <a:solidFill>
            <a:srgbClr val="003E89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" name="Straight Arrow Connector 35"/>
          <p:cNvCxnSpPr>
            <a:stCxn id="11" idx="3"/>
            <a:endCxn id="9" idx="1"/>
          </p:cNvCxnSpPr>
          <p:nvPr/>
        </p:nvCxnSpPr>
        <p:spPr bwMode="auto">
          <a:xfrm flipV="1">
            <a:off x="3581513" y="3813141"/>
            <a:ext cx="469611" cy="1333018"/>
          </a:xfrm>
          <a:prstGeom prst="straightConnector1">
            <a:avLst/>
          </a:prstGeom>
          <a:solidFill>
            <a:srgbClr val="003E89"/>
          </a:solidFill>
          <a:ln w="1270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Straight Arrow Connector 36"/>
          <p:cNvCxnSpPr>
            <a:stCxn id="11" idx="3"/>
            <a:endCxn id="10" idx="1"/>
          </p:cNvCxnSpPr>
          <p:nvPr/>
        </p:nvCxnSpPr>
        <p:spPr bwMode="auto">
          <a:xfrm>
            <a:off x="3581513" y="5146159"/>
            <a:ext cx="414423" cy="0"/>
          </a:xfrm>
          <a:prstGeom prst="straightConnector1">
            <a:avLst/>
          </a:prstGeom>
          <a:solidFill>
            <a:srgbClr val="003E89"/>
          </a:solidFill>
          <a:ln w="4445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" name="Straight Arrow Connector 41"/>
          <p:cNvCxnSpPr>
            <a:stCxn id="10" idx="3"/>
            <a:endCxn id="8" idx="1"/>
          </p:cNvCxnSpPr>
          <p:nvPr/>
        </p:nvCxnSpPr>
        <p:spPr bwMode="auto">
          <a:xfrm flipV="1">
            <a:off x="5364088" y="4544972"/>
            <a:ext cx="254393" cy="601187"/>
          </a:xfrm>
          <a:prstGeom prst="straightConnector1">
            <a:avLst/>
          </a:prstGeom>
          <a:solidFill>
            <a:srgbClr val="003E89"/>
          </a:solidFill>
          <a:ln w="4445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" name="Straight Arrow Connector 44"/>
          <p:cNvCxnSpPr>
            <a:stCxn id="9" idx="3"/>
            <a:endCxn id="8" idx="1"/>
          </p:cNvCxnSpPr>
          <p:nvPr/>
        </p:nvCxnSpPr>
        <p:spPr bwMode="auto">
          <a:xfrm>
            <a:off x="5092875" y="3813141"/>
            <a:ext cx="525606" cy="731831"/>
          </a:xfrm>
          <a:prstGeom prst="straightConnector1">
            <a:avLst/>
          </a:prstGeom>
          <a:solidFill>
            <a:srgbClr val="003E89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8" name="Straight Arrow Connector 47"/>
          <p:cNvCxnSpPr>
            <a:stCxn id="8" idx="3"/>
            <a:endCxn id="6" idx="1"/>
          </p:cNvCxnSpPr>
          <p:nvPr/>
        </p:nvCxnSpPr>
        <p:spPr bwMode="auto">
          <a:xfrm>
            <a:off x="6814830" y="4544972"/>
            <a:ext cx="205442" cy="462687"/>
          </a:xfrm>
          <a:prstGeom prst="straightConnector1">
            <a:avLst/>
          </a:prstGeom>
          <a:solidFill>
            <a:srgbClr val="003E89"/>
          </a:solidFill>
          <a:ln w="4445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1" name="Straight Arrow Connector 50"/>
          <p:cNvCxnSpPr>
            <a:stCxn id="6" idx="3"/>
            <a:endCxn id="7" idx="1"/>
          </p:cNvCxnSpPr>
          <p:nvPr/>
        </p:nvCxnSpPr>
        <p:spPr bwMode="auto">
          <a:xfrm>
            <a:off x="7812360" y="5007659"/>
            <a:ext cx="202726" cy="461666"/>
          </a:xfrm>
          <a:prstGeom prst="straightConnector1">
            <a:avLst/>
          </a:prstGeom>
          <a:solidFill>
            <a:srgbClr val="003E89"/>
          </a:solidFill>
          <a:ln w="4445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7377715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1"/>
          <p:cNvSpPr txBox="1">
            <a:spLocks noChangeArrowheads="1"/>
          </p:cNvSpPr>
          <p:nvPr/>
        </p:nvSpPr>
        <p:spPr bwMode="auto">
          <a:xfrm>
            <a:off x="468313" y="333375"/>
            <a:ext cx="8207375" cy="833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550"/>
              </a:spcBef>
            </a:pPr>
            <a:r>
              <a:rPr lang="en-US" sz="3600" dirty="0" smtClean="0">
                <a:solidFill>
                  <a:srgbClr val="003E89"/>
                </a:solidFill>
                <a:latin typeface="Calibri" pitchFamily="34" charset="0"/>
                <a:ea typeface="SimSun" pitchFamily="2" charset="-122"/>
                <a:cs typeface="Calibri" pitchFamily="34" charset="0"/>
              </a:rPr>
              <a:t>BOLD during neuronal activity</a:t>
            </a:r>
            <a:endParaRPr lang="en-US" sz="3600" dirty="0">
              <a:solidFill>
                <a:srgbClr val="003E89"/>
              </a:solidFill>
              <a:latin typeface="Calibri" pitchFamily="34" charset="0"/>
              <a:ea typeface="SimSun" pitchFamily="2" charset="-122"/>
              <a:cs typeface="Calibri" pitchFamily="34" charset="0"/>
            </a:endParaRPr>
          </a:p>
        </p:txBody>
      </p:sp>
      <p:sp>
        <p:nvSpPr>
          <p:cNvPr id="30" name="Rectangle 2"/>
          <p:cNvSpPr>
            <a:spLocks noChangeArrowheads="1"/>
          </p:cNvSpPr>
          <p:nvPr/>
        </p:nvSpPr>
        <p:spPr bwMode="auto">
          <a:xfrm>
            <a:off x="468313" y="1166813"/>
            <a:ext cx="8064500" cy="5141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400"/>
              </a:spcBef>
              <a:buClr>
                <a:srgbClr val="003E89"/>
              </a:buClr>
              <a:buFont typeface="Wingdings" pitchFamily="2" charset="2"/>
              <a:buChar char="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Increased CBF in the activated region.</a:t>
            </a:r>
          </a:p>
          <a:p>
            <a:pPr marL="339725" indent="-339725">
              <a:spcBef>
                <a:spcPts val="400"/>
              </a:spcBef>
              <a:buClr>
                <a:srgbClr val="003E89"/>
              </a:buClr>
              <a:buFont typeface="Wingdings" pitchFamily="2" charset="2"/>
              <a:buChar char="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Increased production of </a:t>
            </a:r>
            <a:r>
              <a:rPr lang="en-US" sz="2000" dirty="0" err="1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dxHgb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(removed by increased CBF).</a:t>
            </a:r>
          </a:p>
          <a:p>
            <a:pPr marL="339725" indent="-339725">
              <a:spcBef>
                <a:spcPts val="400"/>
              </a:spcBef>
              <a:buClr>
                <a:srgbClr val="003E89"/>
              </a:buClr>
              <a:buFont typeface="Wingdings" pitchFamily="2" charset="2"/>
              <a:buChar char="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Per volume concentration of </a:t>
            </a:r>
            <a:r>
              <a:rPr lang="en-US" sz="2000" dirty="0" err="1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dxHgb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decreases.</a:t>
            </a:r>
          </a:p>
          <a:p>
            <a:pPr marL="339725" indent="-339725">
              <a:spcBef>
                <a:spcPts val="400"/>
              </a:spcBef>
              <a:buClr>
                <a:srgbClr val="003E89"/>
              </a:buClr>
              <a:buFont typeface="Wingdings" pitchFamily="2" charset="2"/>
              <a:buChar char="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Mainly in veins.</a:t>
            </a:r>
          </a:p>
          <a:p>
            <a:pPr marL="796925" lvl="1" indent="-339725">
              <a:spcBef>
                <a:spcPts val="350"/>
              </a:spcBef>
              <a:buClr>
                <a:srgbClr val="003E89"/>
              </a:buClr>
              <a:buFont typeface="Wingdings" pitchFamily="2" charset="2"/>
              <a:buChar char="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endParaRPr lang="en-US" sz="2000" dirty="0">
              <a:solidFill>
                <a:srgbClr val="000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3227288"/>
            <a:ext cx="5080000" cy="279400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4072241" y="6021288"/>
            <a:ext cx="24579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Image:psychcentral.com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3549342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"/>
          <p:cNvSpPr txBox="1">
            <a:spLocks noChangeArrowheads="1"/>
          </p:cNvSpPr>
          <p:nvPr/>
        </p:nvSpPr>
        <p:spPr bwMode="auto">
          <a:xfrm>
            <a:off x="468313" y="333375"/>
            <a:ext cx="8207375" cy="833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550"/>
              </a:spcBef>
            </a:pPr>
            <a:r>
              <a:rPr lang="en-US" sz="3600" dirty="0" smtClean="0">
                <a:solidFill>
                  <a:srgbClr val="003E89"/>
                </a:solidFill>
                <a:latin typeface="Calibri" pitchFamily="34" charset="0"/>
                <a:ea typeface="SimSun" pitchFamily="2" charset="-122"/>
                <a:cs typeface="Calibri" pitchFamily="34" charset="0"/>
              </a:rPr>
              <a:t>Hemodynamic response</a:t>
            </a:r>
            <a:endParaRPr lang="en-US" sz="3600" dirty="0">
              <a:solidFill>
                <a:srgbClr val="003E89"/>
              </a:solidFill>
              <a:latin typeface="Calibri" pitchFamily="34" charset="0"/>
              <a:ea typeface="SimSun" pitchFamily="2" charset="-122"/>
              <a:cs typeface="Calibri" pitchFamily="34" charset="0"/>
            </a:endParaRPr>
          </a:p>
        </p:txBody>
      </p:sp>
      <p:sp>
        <p:nvSpPr>
          <p:cNvPr id="12291" name="Rectangle 2"/>
          <p:cNvSpPr>
            <a:spLocks noChangeArrowheads="1"/>
          </p:cNvSpPr>
          <p:nvPr/>
        </p:nvSpPr>
        <p:spPr bwMode="auto">
          <a:xfrm>
            <a:off x="468313" y="1166813"/>
            <a:ext cx="8064500" cy="5141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400"/>
              </a:spcBef>
              <a:buClr>
                <a:srgbClr val="003E89"/>
              </a:buClr>
              <a:buFont typeface="Wingdings" pitchFamily="2" charset="2"/>
              <a:buChar char="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Change in BOLD signal is not immediately after activation.</a:t>
            </a:r>
          </a:p>
          <a:p>
            <a:pPr marL="339725" indent="-339725">
              <a:spcBef>
                <a:spcPts val="400"/>
              </a:spcBef>
              <a:buClr>
                <a:srgbClr val="003E89"/>
              </a:buClr>
              <a:buFont typeface="Wingdings" pitchFamily="2" charset="2"/>
              <a:buChar char="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Differs between subjects and within subject.</a:t>
            </a:r>
          </a:p>
          <a:p>
            <a:pPr marL="339725" indent="-339725">
              <a:spcBef>
                <a:spcPts val="400"/>
              </a:spcBef>
              <a:buClr>
                <a:srgbClr val="003E89"/>
              </a:buClr>
              <a:buFont typeface="Wingdings" pitchFamily="2" charset="2"/>
              <a:buChar char="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Initial dip – increase in oxygen consumption before CBF increase.</a:t>
            </a:r>
          </a:p>
          <a:p>
            <a:pPr marL="339725" indent="-339725">
              <a:spcBef>
                <a:spcPts val="400"/>
              </a:spcBef>
              <a:buClr>
                <a:srgbClr val="003E89"/>
              </a:buClr>
              <a:buFont typeface="Wingdings" pitchFamily="2" charset="2"/>
              <a:buChar char="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Undershoot – CBF decrease faster than CBV.</a:t>
            </a:r>
            <a:endParaRPr lang="en-US" sz="2000" dirty="0">
              <a:solidFill>
                <a:srgbClr val="000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796925" lvl="1" indent="-339725">
              <a:spcBef>
                <a:spcPts val="350"/>
              </a:spcBef>
              <a:buClr>
                <a:srgbClr val="003E89"/>
              </a:buClr>
              <a:buFont typeface="Wingdings" pitchFamily="2" charset="2"/>
              <a:buChar char="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endParaRPr lang="en-US" sz="2000" dirty="0">
              <a:solidFill>
                <a:srgbClr val="000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775240"/>
            <a:ext cx="2834406" cy="340738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534" y="4277344"/>
            <a:ext cx="4376154" cy="202407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928" y="2570759"/>
            <a:ext cx="4233280" cy="15390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659480" y="6262458"/>
            <a:ext cx="1584176" cy="1716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9480" y="3970546"/>
            <a:ext cx="341348" cy="26210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955478" y="2492606"/>
            <a:ext cx="53213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Peak</a:t>
            </a:r>
            <a:endParaRPr lang="de-DE" sz="1400" dirty="0"/>
          </a:p>
        </p:txBody>
      </p:sp>
      <p:sp>
        <p:nvSpPr>
          <p:cNvPr id="11" name="Rectangle 10"/>
          <p:cNvSpPr/>
          <p:nvPr/>
        </p:nvSpPr>
        <p:spPr>
          <a:xfrm>
            <a:off x="5943493" y="4234076"/>
            <a:ext cx="53213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Peak</a:t>
            </a:r>
            <a:endParaRPr lang="de-DE" sz="1400" dirty="0"/>
          </a:p>
        </p:txBody>
      </p:sp>
      <p:sp>
        <p:nvSpPr>
          <p:cNvPr id="12" name="Rectangle 11"/>
          <p:cNvSpPr/>
          <p:nvPr/>
        </p:nvSpPr>
        <p:spPr>
          <a:xfrm>
            <a:off x="5587940" y="2800383"/>
            <a:ext cx="48442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Rise</a:t>
            </a:r>
            <a:endParaRPr lang="de-DE" sz="1400" dirty="0"/>
          </a:p>
        </p:txBody>
      </p:sp>
      <p:sp>
        <p:nvSpPr>
          <p:cNvPr id="13" name="Rectangle 12"/>
          <p:cNvSpPr/>
          <p:nvPr/>
        </p:nvSpPr>
        <p:spPr>
          <a:xfrm>
            <a:off x="5587940" y="4791464"/>
            <a:ext cx="48442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Rise</a:t>
            </a:r>
            <a:endParaRPr lang="de-DE" sz="1400" dirty="0"/>
          </a:p>
        </p:txBody>
      </p:sp>
      <p:sp>
        <p:nvSpPr>
          <p:cNvPr id="14" name="Rectangle 13"/>
          <p:cNvSpPr/>
          <p:nvPr/>
        </p:nvSpPr>
        <p:spPr>
          <a:xfrm>
            <a:off x="4741612" y="3527162"/>
            <a:ext cx="7970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Baseline</a:t>
            </a:r>
            <a:endParaRPr lang="de-DE" sz="1400" dirty="0"/>
          </a:p>
        </p:txBody>
      </p:sp>
      <p:sp>
        <p:nvSpPr>
          <p:cNvPr id="15" name="Rectangle 14"/>
          <p:cNvSpPr/>
          <p:nvPr/>
        </p:nvSpPr>
        <p:spPr>
          <a:xfrm>
            <a:off x="4790927" y="5583552"/>
            <a:ext cx="7970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Baseline</a:t>
            </a:r>
            <a:endParaRPr lang="de-DE" sz="1400" dirty="0"/>
          </a:p>
        </p:txBody>
      </p:sp>
      <p:sp>
        <p:nvSpPr>
          <p:cNvPr id="16" name="Rectangle 15"/>
          <p:cNvSpPr/>
          <p:nvPr/>
        </p:nvSpPr>
        <p:spPr>
          <a:xfrm>
            <a:off x="6487611" y="4382072"/>
            <a:ext cx="9204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Sustained</a:t>
            </a:r>
          </a:p>
          <a:p>
            <a:r>
              <a:rPr lang="de-DE" sz="1400" dirty="0" err="1" smtClean="0"/>
              <a:t>response</a:t>
            </a:r>
            <a:endParaRPr lang="en-US" sz="1400" dirty="0" smtClean="0">
              <a:solidFill>
                <a:srgbClr val="000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947833" y="3525673"/>
            <a:ext cx="105362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Undershoot</a:t>
            </a:r>
            <a:endParaRPr lang="de-DE" sz="1400" dirty="0"/>
          </a:p>
        </p:txBody>
      </p:sp>
      <p:sp>
        <p:nvSpPr>
          <p:cNvPr id="18" name="Rectangle 17"/>
          <p:cNvSpPr/>
          <p:nvPr/>
        </p:nvSpPr>
        <p:spPr>
          <a:xfrm>
            <a:off x="7740352" y="5583552"/>
            <a:ext cx="105362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Undershoot</a:t>
            </a:r>
            <a:endParaRPr lang="de-DE" sz="1400" dirty="0"/>
          </a:p>
        </p:txBody>
      </p:sp>
      <p:sp>
        <p:nvSpPr>
          <p:cNvPr id="19" name="Rectangle 18"/>
          <p:cNvSpPr/>
          <p:nvPr/>
        </p:nvSpPr>
        <p:spPr>
          <a:xfrm>
            <a:off x="5939235" y="5712727"/>
            <a:ext cx="86754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Initial dip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378617715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"/>
          <p:cNvSpPr txBox="1">
            <a:spLocks noChangeArrowheads="1"/>
          </p:cNvSpPr>
          <p:nvPr/>
        </p:nvSpPr>
        <p:spPr bwMode="auto">
          <a:xfrm>
            <a:off x="468313" y="333375"/>
            <a:ext cx="8207375" cy="833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550"/>
              </a:spcBef>
            </a:pPr>
            <a:r>
              <a:rPr lang="en-US" sz="3600" dirty="0" smtClean="0">
                <a:solidFill>
                  <a:srgbClr val="003E89"/>
                </a:solidFill>
                <a:latin typeface="Calibri" pitchFamily="34" charset="0"/>
                <a:ea typeface="SimSun" pitchFamily="2" charset="-122"/>
                <a:cs typeface="Calibri" pitchFamily="34" charset="0"/>
              </a:rPr>
              <a:t>fMRI study design</a:t>
            </a:r>
            <a:endParaRPr lang="en-US" sz="3600" dirty="0">
              <a:solidFill>
                <a:srgbClr val="003E89"/>
              </a:solidFill>
              <a:latin typeface="Calibri" pitchFamily="34" charset="0"/>
              <a:ea typeface="SimSun" pitchFamily="2" charset="-122"/>
              <a:cs typeface="Calibri" pitchFamily="34" charset="0"/>
            </a:endParaRPr>
          </a:p>
        </p:txBody>
      </p:sp>
      <p:sp>
        <p:nvSpPr>
          <p:cNvPr id="12291" name="Rectangle 2"/>
          <p:cNvSpPr>
            <a:spLocks noChangeArrowheads="1"/>
          </p:cNvSpPr>
          <p:nvPr/>
        </p:nvSpPr>
        <p:spPr bwMode="auto">
          <a:xfrm>
            <a:off x="468313" y="1166813"/>
            <a:ext cx="8064500" cy="5141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400"/>
              </a:spcBef>
              <a:buClr>
                <a:srgbClr val="003E89"/>
              </a:buClr>
              <a:buFont typeface="Wingdings" pitchFamily="2" charset="2"/>
              <a:buChar char="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BOLD signal – combination of many things – CBV, CBF, O</a:t>
            </a:r>
            <a:r>
              <a:rPr lang="en-US" sz="2000" baseline="-250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2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metabolism rate (CMRO</a:t>
            </a:r>
            <a:r>
              <a:rPr lang="en-US" sz="2000" baseline="-250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2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) etc.</a:t>
            </a:r>
          </a:p>
          <a:p>
            <a:pPr marL="339725" indent="-339725">
              <a:spcBef>
                <a:spcPts val="400"/>
              </a:spcBef>
              <a:buClr>
                <a:srgbClr val="003E89"/>
              </a:buClr>
              <a:buFont typeface="Wingdings" pitchFamily="2" charset="2"/>
              <a:buChar char="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Cannot be simply quantified.</a:t>
            </a:r>
          </a:p>
          <a:p>
            <a:pPr marL="339725" indent="-339725">
              <a:spcBef>
                <a:spcPts val="400"/>
              </a:spcBef>
              <a:buClr>
                <a:srgbClr val="003E89"/>
              </a:buClr>
              <a:buFont typeface="Wingdings" pitchFamily="2" charset="2"/>
              <a:buChar char="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Observe change of BOLD signal as a reaction on a task or event.</a:t>
            </a:r>
            <a:endParaRPr lang="en-US" sz="2000" dirty="0">
              <a:solidFill>
                <a:srgbClr val="000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76766" y="5945675"/>
            <a:ext cx="18691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Images:Tor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Wager</a:t>
            </a:r>
            <a:endParaRPr lang="de-DE" dirty="0"/>
          </a:p>
        </p:txBody>
      </p:sp>
      <p:sp>
        <p:nvSpPr>
          <p:cNvPr id="10" name="Rectangle 9"/>
          <p:cNvSpPr/>
          <p:nvPr/>
        </p:nvSpPr>
        <p:spPr>
          <a:xfrm>
            <a:off x="3419872" y="5953932"/>
            <a:ext cx="43808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Hirsch J. et al. Neurosurgery 47. 711-22.2000</a:t>
            </a:r>
            <a:endParaRPr lang="de-DE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088" y="3893735"/>
            <a:ext cx="1443933" cy="84435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719" y="4941168"/>
            <a:ext cx="1450670" cy="8533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4209" y="3066539"/>
            <a:ext cx="5338520" cy="27279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614" y="2877697"/>
            <a:ext cx="1457407" cy="86007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0141" y="2938401"/>
            <a:ext cx="1042978" cy="28623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Stimulus</a:t>
            </a:r>
          </a:p>
          <a:p>
            <a:endParaRPr lang="en-US" dirty="0">
              <a:solidFill>
                <a:srgbClr val="000000"/>
              </a:solidFill>
              <a:latin typeface="Calibri" pitchFamily="34" charset="0"/>
            </a:endParaRPr>
          </a:p>
          <a:p>
            <a:endParaRPr lang="en-US" dirty="0" smtClean="0">
              <a:solidFill>
                <a:srgbClr val="000000"/>
              </a:solidFill>
              <a:latin typeface="Calibri" pitchFamily="34" charset="0"/>
            </a:endParaRPr>
          </a:p>
          <a:p>
            <a:endParaRPr lang="en-US" dirty="0">
              <a:solidFill>
                <a:srgbClr val="000000"/>
              </a:solidFill>
              <a:latin typeface="Calibri" pitchFamily="34" charset="0"/>
            </a:endParaRPr>
          </a:p>
          <a:p>
            <a:r>
              <a:rPr lang="en-US" dirty="0" smtClean="0"/>
              <a:t>HRF</a:t>
            </a:r>
          </a:p>
          <a:p>
            <a:endParaRPr lang="en-US" dirty="0">
              <a:solidFill>
                <a:srgbClr val="000000"/>
              </a:solidFill>
              <a:latin typeface="Calibri" pitchFamily="34" charset="0"/>
            </a:endParaRPr>
          </a:p>
          <a:p>
            <a:endParaRPr lang="en-US" dirty="0" smtClean="0">
              <a:solidFill>
                <a:srgbClr val="000000"/>
              </a:solidFill>
              <a:latin typeface="Calibri" pitchFamily="34" charset="0"/>
            </a:endParaRPr>
          </a:p>
          <a:p>
            <a:endParaRPr lang="en-US" dirty="0">
              <a:solidFill>
                <a:srgbClr val="000000"/>
              </a:solidFill>
              <a:latin typeface="Calibri" pitchFamily="34" charset="0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Calibri" pitchFamily="34" charset="0"/>
              </a:rPr>
              <a:t>Expected</a:t>
            </a:r>
          </a:p>
          <a:p>
            <a:r>
              <a:rPr lang="en-US" dirty="0" smtClean="0">
                <a:solidFill>
                  <a:srgbClr val="000000"/>
                </a:solidFill>
                <a:latin typeface="Calibri" pitchFamily="34" charset="0"/>
              </a:rPr>
              <a:t>response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1"/>
          <p:cNvSpPr txBox="1">
            <a:spLocks noChangeArrowheads="1"/>
          </p:cNvSpPr>
          <p:nvPr/>
        </p:nvSpPr>
        <p:spPr bwMode="auto">
          <a:xfrm>
            <a:off x="468313" y="333375"/>
            <a:ext cx="8207375" cy="833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550"/>
              </a:spcBef>
            </a:pPr>
            <a:r>
              <a:rPr lang="en-US" sz="3600" dirty="0" smtClean="0">
                <a:solidFill>
                  <a:srgbClr val="003E89"/>
                </a:solidFill>
                <a:latin typeface="Calibri" pitchFamily="34" charset="0"/>
                <a:ea typeface="SimSun" pitchFamily="2" charset="-122"/>
                <a:cs typeface="Calibri" pitchFamily="34" charset="0"/>
              </a:rPr>
              <a:t>Terminology</a:t>
            </a:r>
            <a:endParaRPr lang="en-US" sz="3600" dirty="0">
              <a:solidFill>
                <a:srgbClr val="003E89"/>
              </a:solidFill>
              <a:latin typeface="Calibri" pitchFamily="34" charset="0"/>
              <a:ea typeface="SimSun" pitchFamily="2" charset="-122"/>
              <a:cs typeface="Calibri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944724"/>
            <a:ext cx="6768752" cy="5076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47642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1"/>
          <p:cNvSpPr txBox="1">
            <a:spLocks noChangeArrowheads="1"/>
          </p:cNvSpPr>
          <p:nvPr/>
        </p:nvSpPr>
        <p:spPr bwMode="auto">
          <a:xfrm>
            <a:off x="468313" y="333375"/>
            <a:ext cx="8207375" cy="833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550"/>
              </a:spcBef>
            </a:pPr>
            <a:r>
              <a:rPr lang="en-US" sz="3600" dirty="0" smtClean="0">
                <a:solidFill>
                  <a:srgbClr val="003E89"/>
                </a:solidFill>
                <a:latin typeface="Calibri" pitchFamily="34" charset="0"/>
                <a:ea typeface="SimSun" pitchFamily="2" charset="-122"/>
                <a:cs typeface="Calibri" pitchFamily="34" charset="0"/>
              </a:rPr>
              <a:t>fMRI experimental design</a:t>
            </a:r>
            <a:endParaRPr lang="en-US" sz="3600" dirty="0">
              <a:solidFill>
                <a:srgbClr val="003E89"/>
              </a:solidFill>
              <a:latin typeface="Calibri" pitchFamily="34" charset="0"/>
              <a:ea typeface="SimSun" pitchFamily="2" charset="-122"/>
              <a:cs typeface="Calibri" pitchFamily="34" charset="0"/>
            </a:endParaRPr>
          </a:p>
        </p:txBody>
      </p:sp>
      <p:sp>
        <p:nvSpPr>
          <p:cNvPr id="13315" name="Rectangle 2"/>
          <p:cNvSpPr>
            <a:spLocks noChangeArrowheads="1"/>
          </p:cNvSpPr>
          <p:nvPr/>
        </p:nvSpPr>
        <p:spPr bwMode="auto">
          <a:xfrm>
            <a:off x="468313" y="1166813"/>
            <a:ext cx="8386970" cy="5141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400"/>
              </a:spcBef>
              <a:buClr>
                <a:srgbClr val="003E89"/>
              </a:buClr>
              <a:buFont typeface="Wingdings" pitchFamily="2" charset="2"/>
              <a:buChar char="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Goals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: To 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detect what is 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active.</a:t>
            </a:r>
            <a:endParaRPr lang="en-US" sz="2000" dirty="0" smtClean="0">
              <a:solidFill>
                <a:srgbClr val="000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796925" lvl="1" indent="-339725">
              <a:spcBef>
                <a:spcPts val="350"/>
              </a:spcBef>
              <a:buClr>
                <a:srgbClr val="003E89"/>
              </a:buClr>
              <a:buFont typeface="Wingdings" pitchFamily="2" charset="2"/>
              <a:buChar char="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endParaRPr lang="en-US" sz="2000" dirty="0">
              <a:solidFill>
                <a:srgbClr val="000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2509951"/>
            <a:ext cx="3790476" cy="183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58231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1"/>
          <p:cNvSpPr txBox="1">
            <a:spLocks noChangeArrowheads="1"/>
          </p:cNvSpPr>
          <p:nvPr/>
        </p:nvSpPr>
        <p:spPr bwMode="auto">
          <a:xfrm>
            <a:off x="468313" y="333375"/>
            <a:ext cx="8207375" cy="833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550"/>
              </a:spcBef>
            </a:pPr>
            <a:r>
              <a:rPr lang="en-US" sz="3600" dirty="0" smtClean="0">
                <a:solidFill>
                  <a:srgbClr val="003E89"/>
                </a:solidFill>
                <a:latin typeface="Calibri" pitchFamily="34" charset="0"/>
                <a:ea typeface="SimSun" pitchFamily="2" charset="-122"/>
                <a:cs typeface="Calibri" pitchFamily="34" charset="0"/>
              </a:rPr>
              <a:t>Block design</a:t>
            </a:r>
            <a:endParaRPr lang="en-US" sz="3600" dirty="0">
              <a:solidFill>
                <a:srgbClr val="003E89"/>
              </a:solidFill>
              <a:latin typeface="Calibri" pitchFamily="34" charset="0"/>
              <a:ea typeface="SimSun" pitchFamily="2" charset="-122"/>
              <a:cs typeface="Calibri" pitchFamily="34" charset="0"/>
            </a:endParaRPr>
          </a:p>
        </p:txBody>
      </p:sp>
      <p:sp>
        <p:nvSpPr>
          <p:cNvPr id="13315" name="Rectangle 2"/>
          <p:cNvSpPr>
            <a:spLocks noChangeArrowheads="1"/>
          </p:cNvSpPr>
          <p:nvPr/>
        </p:nvSpPr>
        <p:spPr bwMode="auto">
          <a:xfrm>
            <a:off x="468313" y="1166813"/>
            <a:ext cx="8386970" cy="5141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400"/>
              </a:spcBef>
              <a:buClr>
                <a:srgbClr val="003E89"/>
              </a:buClr>
              <a:buFont typeface="Wingdings" pitchFamily="2" charset="2"/>
              <a:buChar char="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Different cognitive processes segregated into distinct time periods</a:t>
            </a:r>
          </a:p>
          <a:p>
            <a:pPr marL="796925" lvl="1" indent="-339725">
              <a:spcBef>
                <a:spcPts val="400"/>
              </a:spcBef>
              <a:buClr>
                <a:srgbClr val="003E89"/>
              </a:buClr>
              <a:buFont typeface="Wingdings" pitchFamily="2" charset="2"/>
              <a:buChar char="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Task A/ Task B / Task A / Task B</a:t>
            </a:r>
          </a:p>
          <a:p>
            <a:pPr marL="1254125" lvl="2" indent="-339725">
              <a:spcBef>
                <a:spcPts val="400"/>
              </a:spcBef>
              <a:buClr>
                <a:srgbClr val="003E89"/>
              </a:buClr>
              <a:buFont typeface="Wingdings" pitchFamily="2" charset="2"/>
              <a:buChar char="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Good to differentiate between conditions.</a:t>
            </a:r>
          </a:p>
          <a:p>
            <a:pPr marL="1254125" lvl="2" indent="-339725">
              <a:spcBef>
                <a:spcPts val="400"/>
              </a:spcBef>
              <a:buClr>
                <a:srgbClr val="003E89"/>
              </a:buClr>
              <a:buFont typeface="Wingdings" pitchFamily="2" charset="2"/>
              <a:buChar char="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Do not see common activity.</a:t>
            </a:r>
          </a:p>
          <a:p>
            <a:pPr marL="796925" lvl="1" indent="-339725">
              <a:spcBef>
                <a:spcPts val="400"/>
              </a:spcBef>
              <a:buClr>
                <a:srgbClr val="003E89"/>
              </a:buClr>
              <a:buFont typeface="Wingdings" pitchFamily="2" charset="2"/>
              <a:buChar char="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Task A/ rest / Task A / rest …</a:t>
            </a:r>
          </a:p>
          <a:p>
            <a:pPr marL="339725" indent="-339725">
              <a:spcBef>
                <a:spcPts val="400"/>
              </a:spcBef>
              <a:buClr>
                <a:srgbClr val="003E89"/>
              </a:buClr>
              <a:buFont typeface="Wingdings" pitchFamily="2" charset="2"/>
              <a:buChar char="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Disadvantages:</a:t>
            </a:r>
          </a:p>
          <a:p>
            <a:pPr marL="796925" lvl="1" indent="-339725">
              <a:spcBef>
                <a:spcPts val="400"/>
              </a:spcBef>
              <a:buClr>
                <a:srgbClr val="003E89"/>
              </a:buClr>
              <a:buFont typeface="Wingdings" pitchFamily="2" charset="2"/>
              <a:buChar char="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Sensitive to choice of baseline, signal drift, head motion.</a:t>
            </a:r>
          </a:p>
          <a:p>
            <a:pPr marL="796925" lvl="1" indent="-339725">
              <a:spcBef>
                <a:spcPts val="400"/>
              </a:spcBef>
              <a:buClr>
                <a:srgbClr val="003E89"/>
              </a:buClr>
              <a:buFont typeface="Wingdings" pitchFamily="2" charset="2"/>
              <a:buChar char="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endParaRPr lang="en-US" sz="2000" dirty="0" smtClean="0">
              <a:solidFill>
                <a:srgbClr val="000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339725" indent="-339725">
              <a:spcBef>
                <a:spcPts val="400"/>
              </a:spcBef>
              <a:buClr>
                <a:srgbClr val="003E89"/>
              </a:buClr>
              <a:buFont typeface="Wingdings" pitchFamily="2" charset="2"/>
              <a:buChar char="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endParaRPr lang="en-US" sz="2000" dirty="0" smtClean="0">
              <a:solidFill>
                <a:srgbClr val="000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339725" indent="-339725">
              <a:spcBef>
                <a:spcPts val="400"/>
              </a:spcBef>
              <a:buClr>
                <a:srgbClr val="003E89"/>
              </a:buClr>
              <a:buFont typeface="Wingdings" pitchFamily="2" charset="2"/>
              <a:buChar char="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endParaRPr lang="en-US" sz="2000" dirty="0">
              <a:solidFill>
                <a:srgbClr val="000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796925" lvl="1" indent="-339725">
              <a:spcBef>
                <a:spcPts val="350"/>
              </a:spcBef>
              <a:buClr>
                <a:srgbClr val="003E89"/>
              </a:buClr>
              <a:buFont typeface="Wingdings" pitchFamily="2" charset="2"/>
              <a:buChar char="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endParaRPr lang="en-US" sz="2000" dirty="0">
              <a:solidFill>
                <a:srgbClr val="000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352689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1"/>
          <p:cNvSpPr txBox="1">
            <a:spLocks noChangeArrowheads="1"/>
          </p:cNvSpPr>
          <p:nvPr/>
        </p:nvSpPr>
        <p:spPr bwMode="auto">
          <a:xfrm>
            <a:off x="468313" y="333375"/>
            <a:ext cx="8207375" cy="833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550"/>
              </a:spcBef>
            </a:pPr>
            <a:r>
              <a:rPr lang="en-US" sz="3600" dirty="0" smtClean="0">
                <a:solidFill>
                  <a:srgbClr val="003E89"/>
                </a:solidFill>
                <a:latin typeface="Calibri" pitchFamily="34" charset="0"/>
                <a:ea typeface="SimSun" pitchFamily="2" charset="-122"/>
                <a:cs typeface="Calibri" pitchFamily="34" charset="0"/>
              </a:rPr>
              <a:t>Event-related design</a:t>
            </a:r>
            <a:endParaRPr lang="en-US" sz="3600" dirty="0">
              <a:solidFill>
                <a:srgbClr val="003E89"/>
              </a:solidFill>
              <a:latin typeface="Calibri" pitchFamily="34" charset="0"/>
              <a:ea typeface="SimSun" pitchFamily="2" charset="-122"/>
              <a:cs typeface="Calibri" pitchFamily="34" charset="0"/>
            </a:endParaRPr>
          </a:p>
        </p:txBody>
      </p:sp>
      <p:sp>
        <p:nvSpPr>
          <p:cNvPr id="13315" name="Rectangle 2"/>
          <p:cNvSpPr>
            <a:spLocks noChangeArrowheads="1"/>
          </p:cNvSpPr>
          <p:nvPr/>
        </p:nvSpPr>
        <p:spPr bwMode="auto">
          <a:xfrm>
            <a:off x="468313" y="1166813"/>
            <a:ext cx="8386970" cy="5141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400"/>
              </a:spcBef>
              <a:buClr>
                <a:srgbClr val="003E89"/>
              </a:buClr>
              <a:buFont typeface="Wingdings" pitchFamily="2" charset="2"/>
              <a:buChar char="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Associate  brain processes with discrete events that may occur at any point in the 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s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canning session.</a:t>
            </a:r>
          </a:p>
          <a:p>
            <a:pPr marL="339725" indent="-339725">
              <a:spcBef>
                <a:spcPts val="400"/>
              </a:spcBef>
              <a:buClr>
                <a:srgbClr val="003E89"/>
              </a:buClr>
              <a:buFont typeface="Wingdings" pitchFamily="2" charset="2"/>
              <a:buChar char="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Responses to brief event are almost always weaker than responses to blocks of events.</a:t>
            </a:r>
          </a:p>
          <a:p>
            <a:pPr marL="339725" indent="-339725">
              <a:spcBef>
                <a:spcPts val="400"/>
              </a:spcBef>
              <a:buClr>
                <a:srgbClr val="003E89"/>
              </a:buClr>
              <a:buFont typeface="Wingdings" pitchFamily="2" charset="2"/>
              <a:buChar char="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endParaRPr lang="en-US" sz="2000" dirty="0">
              <a:solidFill>
                <a:srgbClr val="000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339725" indent="-339725">
              <a:spcBef>
                <a:spcPts val="400"/>
              </a:spcBef>
              <a:buClr>
                <a:srgbClr val="003E89"/>
              </a:buClr>
              <a:buFont typeface="Wingdings" pitchFamily="2" charset="2"/>
              <a:buChar char="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endParaRPr lang="en-US" sz="2000" dirty="0">
              <a:solidFill>
                <a:srgbClr val="000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796925" lvl="1" indent="-339725">
              <a:spcBef>
                <a:spcPts val="350"/>
              </a:spcBef>
              <a:buClr>
                <a:srgbClr val="003E89"/>
              </a:buClr>
              <a:buFont typeface="Wingdings" pitchFamily="2" charset="2"/>
              <a:buChar char="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endParaRPr lang="en-US" sz="2000" dirty="0">
              <a:solidFill>
                <a:srgbClr val="000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449061"/>
            <a:ext cx="7596336" cy="1656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95458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1"/>
          <p:cNvSpPr txBox="1">
            <a:spLocks noChangeArrowheads="1"/>
          </p:cNvSpPr>
          <p:nvPr/>
        </p:nvSpPr>
        <p:spPr bwMode="auto">
          <a:xfrm>
            <a:off x="468313" y="333375"/>
            <a:ext cx="8207375" cy="833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550"/>
              </a:spcBef>
            </a:pPr>
            <a:r>
              <a:rPr lang="en-US" sz="3600" dirty="0" smtClean="0">
                <a:solidFill>
                  <a:srgbClr val="003E89"/>
                </a:solidFill>
                <a:latin typeface="Calibri" pitchFamily="34" charset="0"/>
                <a:ea typeface="SimSun" pitchFamily="2" charset="-122"/>
                <a:cs typeface="Calibri" pitchFamily="34" charset="0"/>
              </a:rPr>
              <a:t>Event-related design</a:t>
            </a:r>
            <a:endParaRPr lang="en-US" sz="3600" dirty="0">
              <a:solidFill>
                <a:srgbClr val="003E89"/>
              </a:solidFill>
              <a:latin typeface="Calibri" pitchFamily="34" charset="0"/>
              <a:ea typeface="SimSun" pitchFamily="2" charset="-122"/>
              <a:cs typeface="Calibri" pitchFamily="34" charset="0"/>
            </a:endParaRPr>
          </a:p>
        </p:txBody>
      </p:sp>
      <p:sp>
        <p:nvSpPr>
          <p:cNvPr id="13315" name="Rectangle 2"/>
          <p:cNvSpPr>
            <a:spLocks noChangeArrowheads="1"/>
          </p:cNvSpPr>
          <p:nvPr/>
        </p:nvSpPr>
        <p:spPr bwMode="auto">
          <a:xfrm>
            <a:off x="468313" y="1166813"/>
            <a:ext cx="3239591" cy="5141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400"/>
              </a:spcBef>
              <a:buClr>
                <a:srgbClr val="003E89"/>
              </a:buClr>
              <a:buFont typeface="Wingdings" pitchFamily="2" charset="2"/>
              <a:buChar char="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Consider 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that HRF has long delay (2-3 s) and duration (8-16 s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).</a:t>
            </a:r>
          </a:p>
          <a:p>
            <a:pPr marL="339725" indent="-339725">
              <a:spcBef>
                <a:spcPts val="400"/>
              </a:spcBef>
              <a:buClr>
                <a:srgbClr val="003E89"/>
              </a:buClr>
              <a:buFont typeface="Wingdings" pitchFamily="2" charset="2"/>
              <a:buChar char="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en-US" sz="20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Event-related fMRI with fixed timing (typically 10-20s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) or with randomized timing (jittered).</a:t>
            </a:r>
          </a:p>
          <a:p>
            <a:pPr marL="339725" indent="-339725">
              <a:spcBef>
                <a:spcPts val="400"/>
              </a:spcBef>
              <a:buClr>
                <a:srgbClr val="003E89"/>
              </a:buClr>
              <a:buFont typeface="Wingdings" pitchFamily="2" charset="2"/>
              <a:buChar char="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Distinguishing between subtasks.</a:t>
            </a:r>
          </a:p>
          <a:p>
            <a:pPr marL="339725" indent="-339725">
              <a:spcBef>
                <a:spcPts val="400"/>
              </a:spcBef>
              <a:buClr>
                <a:srgbClr val="003E89"/>
              </a:buClr>
              <a:buFont typeface="Wingdings" pitchFamily="2" charset="2"/>
              <a:buChar char="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Overlapping responses superimpose.</a:t>
            </a:r>
            <a:endParaRPr lang="en-US" sz="2000" dirty="0">
              <a:solidFill>
                <a:srgbClr val="000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339725" indent="-339725">
              <a:spcBef>
                <a:spcPts val="400"/>
              </a:spcBef>
              <a:buClr>
                <a:srgbClr val="003E89"/>
              </a:buClr>
              <a:buFont typeface="Wingdings" pitchFamily="2" charset="2"/>
              <a:buChar char="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endParaRPr lang="en-US" sz="2000" dirty="0">
              <a:solidFill>
                <a:srgbClr val="000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339725" indent="-339725">
              <a:spcBef>
                <a:spcPts val="400"/>
              </a:spcBef>
              <a:buClr>
                <a:srgbClr val="003E89"/>
              </a:buClr>
              <a:buFont typeface="Wingdings" pitchFamily="2" charset="2"/>
              <a:buChar char="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endParaRPr lang="en-US" sz="2000" dirty="0" smtClean="0">
              <a:solidFill>
                <a:srgbClr val="000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339725" indent="-339725">
              <a:spcBef>
                <a:spcPts val="400"/>
              </a:spcBef>
              <a:buClr>
                <a:srgbClr val="003E89"/>
              </a:buClr>
              <a:buFont typeface="Wingdings" pitchFamily="2" charset="2"/>
              <a:buChar char="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endParaRPr lang="en-US" sz="2000" dirty="0">
              <a:solidFill>
                <a:srgbClr val="000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796925" lvl="1" indent="-339725">
              <a:spcBef>
                <a:spcPts val="350"/>
              </a:spcBef>
              <a:buClr>
                <a:srgbClr val="003E89"/>
              </a:buClr>
              <a:buFont typeface="Wingdings" pitchFamily="2" charset="2"/>
              <a:buChar char="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endParaRPr lang="en-US" sz="2000" dirty="0">
              <a:solidFill>
                <a:srgbClr val="000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790" y="4683149"/>
            <a:ext cx="5256584" cy="162830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1556792"/>
            <a:ext cx="4808211" cy="152800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851920" y="987405"/>
            <a:ext cx="9966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Items to </a:t>
            </a:r>
          </a:p>
          <a:p>
            <a:r>
              <a:rPr lang="en-US" sz="1400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remember </a:t>
            </a:r>
            <a:endParaRPr lang="de-DE" sz="1400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074147" y="1249015"/>
            <a:ext cx="128394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Memory probe</a:t>
            </a:r>
            <a:endParaRPr lang="de-DE" sz="1400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685181" y="629555"/>
            <a:ext cx="22892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Long constant response</a:t>
            </a:r>
          </a:p>
          <a:p>
            <a:r>
              <a:rPr lang="en-US" sz="1400" dirty="0" smtClean="0">
                <a:solidFill>
                  <a:srgbClr val="000000"/>
                </a:solidFill>
                <a:latin typeface="Calibri" pitchFamily="34" charset="0"/>
              </a:rPr>
              <a:t>shows memory maintenance</a:t>
            </a:r>
            <a:endParaRPr lang="de-DE" sz="1400" dirty="0"/>
          </a:p>
        </p:txBody>
      </p:sp>
      <p:sp>
        <p:nvSpPr>
          <p:cNvPr id="10" name="Rectangle 9"/>
          <p:cNvSpPr/>
          <p:nvPr/>
        </p:nvSpPr>
        <p:spPr>
          <a:xfrm>
            <a:off x="7274166" y="1772816"/>
            <a:ext cx="1759905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005AA4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Response to each</a:t>
            </a:r>
          </a:p>
          <a:p>
            <a:r>
              <a:rPr lang="en-US" sz="1400" dirty="0" smtClean="0">
                <a:solidFill>
                  <a:srgbClr val="005AA4"/>
                </a:solidFill>
                <a:latin typeface="Calibri" pitchFamily="34" charset="0"/>
              </a:rPr>
              <a:t>stimuli show item</a:t>
            </a:r>
          </a:p>
          <a:p>
            <a:r>
              <a:rPr lang="en-US" sz="1400" dirty="0">
                <a:solidFill>
                  <a:srgbClr val="005AA4"/>
                </a:solidFill>
                <a:latin typeface="Calibri" pitchFamily="34" charset="0"/>
              </a:rPr>
              <a:t>e</a:t>
            </a:r>
            <a:r>
              <a:rPr lang="en-US" sz="1400" dirty="0" smtClean="0">
                <a:solidFill>
                  <a:srgbClr val="005AA4"/>
                </a:solidFill>
                <a:latin typeface="Calibri" pitchFamily="34" charset="0"/>
              </a:rPr>
              <a:t>ncoding/recognition</a:t>
            </a:r>
            <a:endParaRPr lang="de-DE" sz="1400" dirty="0">
              <a:solidFill>
                <a:srgbClr val="005AA4"/>
              </a:solidFill>
            </a:endParaRPr>
          </a:p>
        </p:txBody>
      </p:sp>
      <p:cxnSp>
        <p:nvCxnSpPr>
          <p:cNvPr id="7" name="Straight Arrow Connector 6"/>
          <p:cNvCxnSpPr>
            <a:stCxn id="5" idx="2"/>
          </p:cNvCxnSpPr>
          <p:nvPr/>
        </p:nvCxnSpPr>
        <p:spPr bwMode="auto">
          <a:xfrm flipH="1">
            <a:off x="4067944" y="1510625"/>
            <a:ext cx="282286" cy="631523"/>
          </a:xfrm>
          <a:prstGeom prst="straightConnector1">
            <a:avLst/>
          </a:prstGeom>
          <a:solidFill>
            <a:srgbClr val="003E89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Arrow Connector 14"/>
          <p:cNvCxnSpPr>
            <a:stCxn id="8" idx="2"/>
          </p:cNvCxnSpPr>
          <p:nvPr/>
        </p:nvCxnSpPr>
        <p:spPr bwMode="auto">
          <a:xfrm flipH="1">
            <a:off x="5716117" y="1556792"/>
            <a:ext cx="1" cy="585356"/>
          </a:xfrm>
          <a:prstGeom prst="straightConnector1">
            <a:avLst/>
          </a:prstGeom>
          <a:solidFill>
            <a:srgbClr val="003E89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Arrow Connector 17"/>
          <p:cNvCxnSpPr>
            <a:stCxn id="9" idx="2"/>
          </p:cNvCxnSpPr>
          <p:nvPr/>
        </p:nvCxnSpPr>
        <p:spPr bwMode="auto">
          <a:xfrm flipH="1">
            <a:off x="6112009" y="1152775"/>
            <a:ext cx="1717780" cy="908073"/>
          </a:xfrm>
          <a:prstGeom prst="straightConnector1">
            <a:avLst/>
          </a:prstGeom>
          <a:solidFill>
            <a:srgbClr val="003E89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Arrow Connector 20"/>
          <p:cNvCxnSpPr>
            <a:stCxn id="10" idx="1"/>
          </p:cNvCxnSpPr>
          <p:nvPr/>
        </p:nvCxnSpPr>
        <p:spPr bwMode="auto">
          <a:xfrm flipH="1">
            <a:off x="6804248" y="2142148"/>
            <a:ext cx="469918" cy="178648"/>
          </a:xfrm>
          <a:prstGeom prst="straightConnector1">
            <a:avLst/>
          </a:prstGeom>
          <a:solidFill>
            <a:srgbClr val="003E89"/>
          </a:solidFill>
          <a:ln w="12700" cap="flat" cmpd="sng" algn="ctr">
            <a:solidFill>
              <a:srgbClr val="005AA4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" name="Rectangle 24"/>
          <p:cNvSpPr/>
          <p:nvPr/>
        </p:nvSpPr>
        <p:spPr>
          <a:xfrm>
            <a:off x="3851920" y="4459785"/>
            <a:ext cx="66274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Events</a:t>
            </a:r>
            <a:endParaRPr lang="de-DE" sz="1400" dirty="0">
              <a:solidFill>
                <a:srgbClr val="FF0000"/>
              </a:solidFill>
            </a:endParaRPr>
          </a:p>
        </p:txBody>
      </p:sp>
      <p:cxnSp>
        <p:nvCxnSpPr>
          <p:cNvPr id="26" name="Straight Arrow Connector 25"/>
          <p:cNvCxnSpPr>
            <a:stCxn id="25" idx="2"/>
          </p:cNvCxnSpPr>
          <p:nvPr/>
        </p:nvCxnSpPr>
        <p:spPr bwMode="auto">
          <a:xfrm flipH="1">
            <a:off x="3923928" y="4767562"/>
            <a:ext cx="259365" cy="677662"/>
          </a:xfrm>
          <a:prstGeom prst="straightConnector1">
            <a:avLst/>
          </a:prstGeom>
          <a:solidFill>
            <a:srgbClr val="003E89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9" name="Rectangle 28"/>
          <p:cNvSpPr/>
          <p:nvPr/>
        </p:nvSpPr>
        <p:spPr>
          <a:xfrm>
            <a:off x="4716016" y="4125428"/>
            <a:ext cx="14210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005AA4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Responses to </a:t>
            </a:r>
          </a:p>
          <a:p>
            <a:r>
              <a:rPr lang="en-US" sz="1400" dirty="0" smtClean="0">
                <a:solidFill>
                  <a:srgbClr val="005AA4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individual events</a:t>
            </a:r>
            <a:endParaRPr lang="de-DE" sz="1400" dirty="0">
              <a:solidFill>
                <a:srgbClr val="005AA4"/>
              </a:solidFill>
            </a:endParaRPr>
          </a:p>
        </p:txBody>
      </p:sp>
      <p:cxnSp>
        <p:nvCxnSpPr>
          <p:cNvPr id="30" name="Straight Arrow Connector 29"/>
          <p:cNvCxnSpPr>
            <a:stCxn id="29" idx="2"/>
          </p:cNvCxnSpPr>
          <p:nvPr/>
        </p:nvCxnSpPr>
        <p:spPr bwMode="auto">
          <a:xfrm flipH="1">
            <a:off x="4716016" y="4648648"/>
            <a:ext cx="710548" cy="652560"/>
          </a:xfrm>
          <a:prstGeom prst="straightConnector1">
            <a:avLst/>
          </a:prstGeom>
          <a:solidFill>
            <a:srgbClr val="003E89"/>
          </a:solidFill>
          <a:ln w="12700" cap="flat" cmpd="sng" algn="ctr">
            <a:solidFill>
              <a:srgbClr val="005AA4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5" name="Rectangle 34"/>
          <p:cNvSpPr/>
          <p:nvPr/>
        </p:nvSpPr>
        <p:spPr>
          <a:xfrm>
            <a:off x="7107030" y="3944485"/>
            <a:ext cx="1862241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Combined response</a:t>
            </a:r>
          </a:p>
          <a:p>
            <a:r>
              <a:rPr lang="en-US" sz="14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by superposition</a:t>
            </a:r>
          </a:p>
          <a:p>
            <a:r>
              <a:rPr lang="en-US" sz="14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of individual responses</a:t>
            </a:r>
            <a:endParaRPr lang="de-DE" sz="1400" dirty="0"/>
          </a:p>
        </p:txBody>
      </p:sp>
      <p:cxnSp>
        <p:nvCxnSpPr>
          <p:cNvPr id="36" name="Straight Arrow Connector 35"/>
          <p:cNvCxnSpPr>
            <a:stCxn id="35" idx="2"/>
          </p:cNvCxnSpPr>
          <p:nvPr/>
        </p:nvCxnSpPr>
        <p:spPr bwMode="auto">
          <a:xfrm flipH="1">
            <a:off x="7151280" y="4683149"/>
            <a:ext cx="886871" cy="291779"/>
          </a:xfrm>
          <a:prstGeom prst="straightConnector1">
            <a:avLst/>
          </a:prstGeom>
          <a:solidFill>
            <a:srgbClr val="003E89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69526054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"/>
          <p:cNvSpPr txBox="1">
            <a:spLocks noChangeArrowheads="1"/>
          </p:cNvSpPr>
          <p:nvPr/>
        </p:nvSpPr>
        <p:spPr bwMode="auto">
          <a:xfrm>
            <a:off x="468313" y="333375"/>
            <a:ext cx="8207375" cy="833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550"/>
              </a:spcBef>
            </a:pPr>
            <a:r>
              <a:rPr lang="en-US" sz="3600">
                <a:solidFill>
                  <a:srgbClr val="003E89"/>
                </a:solidFill>
                <a:latin typeface="Calibri" pitchFamily="34" charset="0"/>
                <a:ea typeface="SimSun" pitchFamily="2" charset="-122"/>
                <a:cs typeface="Calibri" pitchFamily="34" charset="0"/>
              </a:rPr>
              <a:t>Contents</a:t>
            </a:r>
          </a:p>
        </p:txBody>
      </p:sp>
      <p:sp>
        <p:nvSpPr>
          <p:cNvPr id="5123" name="Rectangle 2"/>
          <p:cNvSpPr>
            <a:spLocks noChangeArrowheads="1"/>
          </p:cNvSpPr>
          <p:nvPr/>
        </p:nvSpPr>
        <p:spPr bwMode="auto">
          <a:xfrm>
            <a:off x="468313" y="1166813"/>
            <a:ext cx="8064500" cy="5141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400"/>
              </a:spcBef>
              <a:buClr>
                <a:srgbClr val="003E89"/>
              </a:buClr>
              <a:buFont typeface="Wingdings" pitchFamily="2" charset="2"/>
              <a:buChar char="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Brain anatomy</a:t>
            </a:r>
          </a:p>
          <a:p>
            <a:pPr marL="339725" indent="-339725">
              <a:spcBef>
                <a:spcPts val="400"/>
              </a:spcBef>
              <a:buClr>
                <a:srgbClr val="003E89"/>
              </a:buClr>
              <a:buFont typeface="Wingdings" pitchFamily="2" charset="2"/>
              <a:buChar char="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Motivation to study brain</a:t>
            </a:r>
          </a:p>
          <a:p>
            <a:pPr marL="339725" indent="-339725">
              <a:spcBef>
                <a:spcPts val="400"/>
              </a:spcBef>
              <a:buClr>
                <a:srgbClr val="003E89"/>
              </a:buClr>
              <a:buFont typeface="Wingdings" pitchFamily="2" charset="2"/>
              <a:buChar char="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Applications</a:t>
            </a:r>
          </a:p>
          <a:p>
            <a:pPr marL="339725" indent="-339725">
              <a:spcBef>
                <a:spcPts val="400"/>
              </a:spcBef>
              <a:buClr>
                <a:srgbClr val="003E89"/>
              </a:buClr>
              <a:buFont typeface="Wingdings" pitchFamily="2" charset="2"/>
              <a:buChar char="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Methods of function localization</a:t>
            </a:r>
          </a:p>
          <a:p>
            <a:pPr marL="339725" indent="-339725">
              <a:spcBef>
                <a:spcPts val="400"/>
              </a:spcBef>
              <a:buClr>
                <a:srgbClr val="003E89"/>
              </a:buClr>
              <a:buFont typeface="Wingdings" pitchFamily="2" charset="2"/>
              <a:buChar char="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endParaRPr lang="en-US" sz="2000" dirty="0">
              <a:solidFill>
                <a:srgbClr val="000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339725" indent="-339725">
              <a:spcBef>
                <a:spcPts val="400"/>
              </a:spcBef>
              <a:buClr>
                <a:srgbClr val="003E89"/>
              </a:buClr>
              <a:buFont typeface="Wingdings" pitchFamily="2" charset="2"/>
              <a:buChar char="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en-US" sz="2000" dirty="0" err="1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Hypercapnia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BOLD</a:t>
            </a:r>
          </a:p>
          <a:p>
            <a:pPr marL="339725" indent="-339725">
              <a:spcBef>
                <a:spcPts val="400"/>
              </a:spcBef>
              <a:buClr>
                <a:srgbClr val="003E89"/>
              </a:buClr>
              <a:buFont typeface="Wingdings" pitchFamily="2" charset="2"/>
              <a:buChar char="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Arterial spin labeling</a:t>
            </a:r>
            <a:endParaRPr lang="en-US" sz="2000" dirty="0">
              <a:solidFill>
                <a:srgbClr val="000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796925" lvl="1" indent="-339725">
              <a:spcBef>
                <a:spcPts val="350"/>
              </a:spcBef>
              <a:buClr>
                <a:srgbClr val="003E89"/>
              </a:buClr>
              <a:buFont typeface="Wingdings" pitchFamily="2" charset="2"/>
              <a:buChar char="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endParaRPr lang="en-US" sz="2000" dirty="0">
              <a:solidFill>
                <a:srgbClr val="000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1"/>
          <p:cNvSpPr txBox="1">
            <a:spLocks noChangeArrowheads="1"/>
          </p:cNvSpPr>
          <p:nvPr/>
        </p:nvSpPr>
        <p:spPr bwMode="auto">
          <a:xfrm>
            <a:off x="468313" y="333375"/>
            <a:ext cx="8207375" cy="833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550"/>
              </a:spcBef>
            </a:pPr>
            <a:r>
              <a:rPr lang="en-US" sz="3600" dirty="0" smtClean="0">
                <a:solidFill>
                  <a:srgbClr val="003E89"/>
                </a:solidFill>
                <a:latin typeface="Calibri" pitchFamily="34" charset="0"/>
                <a:ea typeface="SimSun" pitchFamily="2" charset="-122"/>
                <a:cs typeface="Calibri" pitchFamily="34" charset="0"/>
              </a:rPr>
              <a:t>Event-related design</a:t>
            </a:r>
            <a:endParaRPr lang="en-US" sz="3600" dirty="0">
              <a:solidFill>
                <a:srgbClr val="003E89"/>
              </a:solidFill>
              <a:latin typeface="Calibri" pitchFamily="34" charset="0"/>
              <a:ea typeface="SimSun" pitchFamily="2" charset="-122"/>
              <a:cs typeface="Calibri" pitchFamily="34" charset="0"/>
            </a:endParaRPr>
          </a:p>
        </p:txBody>
      </p:sp>
      <p:sp>
        <p:nvSpPr>
          <p:cNvPr id="13315" name="Rectangle 2"/>
          <p:cNvSpPr>
            <a:spLocks noChangeArrowheads="1"/>
          </p:cNvSpPr>
          <p:nvPr/>
        </p:nvSpPr>
        <p:spPr bwMode="auto">
          <a:xfrm>
            <a:off x="468313" y="1166813"/>
            <a:ext cx="8386970" cy="5141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400"/>
              </a:spcBef>
              <a:buClr>
                <a:srgbClr val="003E89"/>
              </a:buClr>
              <a:buFont typeface="Wingdings" pitchFamily="2" charset="2"/>
              <a:buChar char="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Advantages</a:t>
            </a:r>
          </a:p>
          <a:p>
            <a:pPr marL="796925" lvl="1" indent="-339725">
              <a:spcBef>
                <a:spcPts val="400"/>
              </a:spcBef>
              <a:buClr>
                <a:srgbClr val="003E89"/>
              </a:buClr>
              <a:buFont typeface="Wingdings" pitchFamily="2" charset="2"/>
              <a:buChar char="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Avoids habituation issues.</a:t>
            </a:r>
          </a:p>
          <a:p>
            <a:pPr marL="796925" lvl="1" indent="-339725">
              <a:spcBef>
                <a:spcPts val="400"/>
              </a:spcBef>
              <a:buClr>
                <a:srgbClr val="003E89"/>
              </a:buClr>
              <a:buFont typeface="Wingdings" pitchFamily="2" charset="2"/>
              <a:buChar char="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Flexible.</a:t>
            </a:r>
          </a:p>
          <a:p>
            <a:pPr marL="796925" lvl="1" indent="-339725">
              <a:spcBef>
                <a:spcPts val="400"/>
              </a:spcBef>
              <a:buClr>
                <a:srgbClr val="003E89"/>
              </a:buClr>
              <a:buFont typeface="Wingdings" pitchFamily="2" charset="2"/>
              <a:buChar char="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Self-paced tasks.</a:t>
            </a:r>
          </a:p>
          <a:p>
            <a:pPr marL="796925" lvl="1" indent="-339725">
              <a:spcBef>
                <a:spcPts val="400"/>
              </a:spcBef>
              <a:buClr>
                <a:srgbClr val="003E89"/>
              </a:buClr>
              <a:buFont typeface="Wingdings" pitchFamily="2" charset="2"/>
              <a:buChar char="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Can analyze correct/incorrect responses separately.</a:t>
            </a:r>
          </a:p>
          <a:p>
            <a:pPr marL="339725" indent="-339725">
              <a:spcBef>
                <a:spcPts val="400"/>
              </a:spcBef>
              <a:buClr>
                <a:srgbClr val="003E89"/>
              </a:buClr>
              <a:buFont typeface="Wingdings" pitchFamily="2" charset="2"/>
              <a:buChar char="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Disadvantages</a:t>
            </a:r>
          </a:p>
          <a:p>
            <a:pPr marL="796925" lvl="1" indent="-339725">
              <a:spcBef>
                <a:spcPts val="400"/>
              </a:spcBef>
              <a:buClr>
                <a:srgbClr val="003E89"/>
              </a:buClr>
              <a:buFont typeface="Wingdings" pitchFamily="2" charset="2"/>
              <a:buChar char="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Reduced sensitivity relative to blocked design.</a:t>
            </a:r>
          </a:p>
          <a:p>
            <a:pPr marL="796925" lvl="1" indent="-339725">
              <a:spcBef>
                <a:spcPts val="400"/>
              </a:spcBef>
              <a:buClr>
                <a:srgbClr val="003E89"/>
              </a:buClr>
              <a:buFont typeface="Wingdings" pitchFamily="2" charset="2"/>
              <a:buChar char="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Sensitive to accuracy of shape of HRF.</a:t>
            </a:r>
          </a:p>
          <a:p>
            <a:pPr marL="796925" lvl="1" indent="-339725">
              <a:spcBef>
                <a:spcPts val="400"/>
              </a:spcBef>
              <a:buClr>
                <a:srgbClr val="003E89"/>
              </a:buClr>
              <a:buFont typeface="Wingdings" pitchFamily="2" charset="2"/>
              <a:buChar char="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Short intervals may cause non-linear behavior.</a:t>
            </a:r>
          </a:p>
        </p:txBody>
      </p:sp>
    </p:spTree>
    <p:extLst>
      <p:ext uri="{BB962C8B-B14F-4D97-AF65-F5344CB8AC3E}">
        <p14:creationId xmlns:p14="http://schemas.microsoft.com/office/powerpoint/2010/main" val="416028594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1"/>
          <p:cNvSpPr txBox="1">
            <a:spLocks noChangeArrowheads="1"/>
          </p:cNvSpPr>
          <p:nvPr/>
        </p:nvSpPr>
        <p:spPr bwMode="auto">
          <a:xfrm>
            <a:off x="468313" y="333375"/>
            <a:ext cx="8207375" cy="833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550"/>
              </a:spcBef>
            </a:pPr>
            <a:r>
              <a:rPr lang="en-US" sz="3600" dirty="0" smtClean="0">
                <a:solidFill>
                  <a:srgbClr val="003E89"/>
                </a:solidFill>
                <a:latin typeface="Calibri" pitchFamily="34" charset="0"/>
                <a:ea typeface="SimSun" pitchFamily="2" charset="-122"/>
                <a:cs typeface="Calibri" pitchFamily="34" charset="0"/>
              </a:rPr>
              <a:t>Mixed design</a:t>
            </a:r>
            <a:endParaRPr lang="en-US" sz="3600" dirty="0">
              <a:solidFill>
                <a:srgbClr val="003E89"/>
              </a:solidFill>
              <a:latin typeface="Calibri" pitchFamily="34" charset="0"/>
              <a:ea typeface="SimSun" pitchFamily="2" charset="-122"/>
              <a:cs typeface="Calibri" pitchFamily="34" charset="0"/>
            </a:endParaRPr>
          </a:p>
        </p:txBody>
      </p:sp>
      <p:sp>
        <p:nvSpPr>
          <p:cNvPr id="13315" name="Rectangle 2"/>
          <p:cNvSpPr>
            <a:spLocks noChangeArrowheads="1"/>
          </p:cNvSpPr>
          <p:nvPr/>
        </p:nvSpPr>
        <p:spPr bwMode="auto">
          <a:xfrm>
            <a:off x="468313" y="1166813"/>
            <a:ext cx="8386970" cy="5141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400"/>
              </a:spcBef>
              <a:buClr>
                <a:srgbClr val="003E89"/>
              </a:buClr>
              <a:buFont typeface="Wingdings" pitchFamily="2" charset="2"/>
              <a:buChar char="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Combination of block and event-related designs.</a:t>
            </a:r>
          </a:p>
          <a:p>
            <a:pPr marL="339725" indent="-339725">
              <a:spcBef>
                <a:spcPts val="400"/>
              </a:spcBef>
              <a:buClr>
                <a:srgbClr val="003E89"/>
              </a:buClr>
              <a:buFont typeface="Wingdings" pitchFamily="2" charset="2"/>
              <a:buChar char="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Best combination for detection and estimation.</a:t>
            </a:r>
          </a:p>
          <a:p>
            <a:pPr marL="796925" lvl="1" indent="-339725">
              <a:spcBef>
                <a:spcPts val="400"/>
              </a:spcBef>
              <a:buClr>
                <a:srgbClr val="003E89"/>
              </a:buClr>
              <a:buFont typeface="Wingdings" pitchFamily="2" charset="2"/>
              <a:buChar char="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endParaRPr lang="en-US" sz="2000" dirty="0" smtClean="0">
              <a:solidFill>
                <a:srgbClr val="000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339725" indent="-339725">
              <a:spcBef>
                <a:spcPts val="400"/>
              </a:spcBef>
              <a:buClr>
                <a:srgbClr val="003E89"/>
              </a:buClr>
              <a:buFont typeface="Wingdings" pitchFamily="2" charset="2"/>
              <a:buChar char="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endParaRPr lang="en-US" sz="2000" dirty="0" smtClean="0">
              <a:solidFill>
                <a:srgbClr val="000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339725" indent="-339725">
              <a:spcBef>
                <a:spcPts val="400"/>
              </a:spcBef>
              <a:buClr>
                <a:srgbClr val="003E89"/>
              </a:buClr>
              <a:buFont typeface="Wingdings" pitchFamily="2" charset="2"/>
              <a:buChar char="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endParaRPr lang="en-US" sz="2000" dirty="0">
              <a:solidFill>
                <a:srgbClr val="000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796925" lvl="1" indent="-339725">
              <a:spcBef>
                <a:spcPts val="350"/>
              </a:spcBef>
              <a:buClr>
                <a:srgbClr val="003E89"/>
              </a:buClr>
              <a:buFont typeface="Wingdings" pitchFamily="2" charset="2"/>
              <a:buChar char="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endParaRPr lang="en-US" sz="2000" dirty="0">
              <a:solidFill>
                <a:srgbClr val="000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348880"/>
            <a:ext cx="4395788" cy="347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555776" y="5939393"/>
            <a:ext cx="22865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Donaldson et al., 2001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762588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1"/>
          <p:cNvSpPr txBox="1">
            <a:spLocks noChangeArrowheads="1"/>
          </p:cNvSpPr>
          <p:nvPr/>
        </p:nvSpPr>
        <p:spPr bwMode="auto">
          <a:xfrm>
            <a:off x="468313" y="333375"/>
            <a:ext cx="8207375" cy="833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550"/>
              </a:spcBef>
            </a:pPr>
            <a:r>
              <a:rPr lang="en-US" sz="3600" dirty="0" smtClean="0">
                <a:solidFill>
                  <a:srgbClr val="003E89"/>
                </a:solidFill>
                <a:latin typeface="Calibri" pitchFamily="34" charset="0"/>
                <a:ea typeface="SimSun" pitchFamily="2" charset="-122"/>
                <a:cs typeface="Calibri" pitchFamily="34" charset="0"/>
              </a:rPr>
              <a:t>Preprocessing</a:t>
            </a:r>
            <a:endParaRPr lang="en-US" sz="3600" dirty="0">
              <a:solidFill>
                <a:srgbClr val="003E89"/>
              </a:solidFill>
              <a:latin typeface="Calibri" pitchFamily="34" charset="0"/>
              <a:ea typeface="SimSun" pitchFamily="2" charset="-122"/>
              <a:cs typeface="Calibri" pitchFamily="34" charset="0"/>
            </a:endParaRPr>
          </a:p>
        </p:txBody>
      </p:sp>
      <p:sp>
        <p:nvSpPr>
          <p:cNvPr id="13315" name="Rectangle 2"/>
          <p:cNvSpPr>
            <a:spLocks noChangeArrowheads="1"/>
          </p:cNvSpPr>
          <p:nvPr/>
        </p:nvSpPr>
        <p:spPr bwMode="auto">
          <a:xfrm>
            <a:off x="468313" y="1166813"/>
            <a:ext cx="8064500" cy="5141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400"/>
              </a:spcBef>
              <a:buClr>
                <a:srgbClr val="003E89"/>
              </a:buClr>
              <a:buFont typeface="Wingdings" pitchFamily="2" charset="2"/>
              <a:buChar char="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Correcting for non-task related variability in data.</a:t>
            </a:r>
          </a:p>
          <a:p>
            <a:pPr marL="339725" indent="-339725">
              <a:spcBef>
                <a:spcPts val="400"/>
              </a:spcBef>
              <a:buClr>
                <a:srgbClr val="003E89"/>
              </a:buClr>
              <a:buFont typeface="Wingdings" pitchFamily="2" charset="2"/>
              <a:buChar char="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Correct for head motion</a:t>
            </a:r>
          </a:p>
          <a:p>
            <a:pPr marL="796925" lvl="1" indent="-339725">
              <a:spcBef>
                <a:spcPts val="400"/>
              </a:spcBef>
              <a:buClr>
                <a:srgbClr val="003E89"/>
              </a:buClr>
              <a:buFont typeface="Wingdings" pitchFamily="2" charset="2"/>
              <a:buChar char="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6 parameters rigid transformation – 3 translations, 3 rotations.</a:t>
            </a:r>
          </a:p>
          <a:p>
            <a:pPr marL="339725" indent="-339725">
              <a:spcBef>
                <a:spcPts val="400"/>
              </a:spcBef>
              <a:buClr>
                <a:srgbClr val="003E89"/>
              </a:buClr>
              <a:buFont typeface="Wingdings" pitchFamily="2" charset="2"/>
              <a:buChar char="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Spatial normalization</a:t>
            </a:r>
          </a:p>
          <a:p>
            <a:pPr marL="796925" lvl="1" indent="-339725">
              <a:spcBef>
                <a:spcPts val="400"/>
              </a:spcBef>
              <a:buClr>
                <a:srgbClr val="003E89"/>
              </a:buClr>
              <a:buFont typeface="Wingdings" pitchFamily="2" charset="2"/>
              <a:buChar char="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To MNI template (Montreal Neurological Institute) – approximated to the </a:t>
            </a:r>
            <a:r>
              <a:rPr lang="en-US" sz="2000" dirty="0" err="1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Talairach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space (single segmented subject)</a:t>
            </a:r>
          </a:p>
          <a:p>
            <a:pPr marL="796925" lvl="1" indent="-339725">
              <a:spcBef>
                <a:spcPts val="400"/>
              </a:spcBef>
              <a:buClr>
                <a:srgbClr val="003E89"/>
              </a:buClr>
              <a:buFont typeface="Wingdings" pitchFamily="2" charset="2"/>
              <a:buChar char="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Larger population 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– detect more than in single subjects.</a:t>
            </a:r>
            <a:endParaRPr lang="en-US" sz="2000" dirty="0" smtClean="0">
              <a:solidFill>
                <a:srgbClr val="000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339725" indent="-339725">
              <a:spcBef>
                <a:spcPts val="400"/>
              </a:spcBef>
              <a:buClr>
                <a:srgbClr val="003E89"/>
              </a:buClr>
              <a:buFont typeface="Wingdings" pitchFamily="2" charset="2"/>
              <a:buChar char="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endParaRPr lang="en-US" sz="2000" dirty="0">
              <a:solidFill>
                <a:srgbClr val="000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796925" lvl="1" indent="-339725">
              <a:spcBef>
                <a:spcPts val="350"/>
              </a:spcBef>
              <a:buClr>
                <a:srgbClr val="003E89"/>
              </a:buClr>
              <a:buFont typeface="Wingdings" pitchFamily="2" charset="2"/>
              <a:buChar char="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endParaRPr lang="en-US" sz="2000" dirty="0">
              <a:solidFill>
                <a:srgbClr val="000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83768" y="3874565"/>
            <a:ext cx="4950897" cy="2413440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2457897" y="6288005"/>
            <a:ext cx="43015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MNI template 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                     Normalized data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8614159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1"/>
          <p:cNvSpPr txBox="1">
            <a:spLocks noChangeArrowheads="1"/>
          </p:cNvSpPr>
          <p:nvPr/>
        </p:nvSpPr>
        <p:spPr bwMode="auto">
          <a:xfrm>
            <a:off x="468313" y="333375"/>
            <a:ext cx="8207375" cy="833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550"/>
              </a:spcBef>
            </a:pPr>
            <a:r>
              <a:rPr lang="en-US" sz="3600" dirty="0" smtClean="0">
                <a:solidFill>
                  <a:srgbClr val="003E89"/>
                </a:solidFill>
                <a:latin typeface="Calibri" pitchFamily="34" charset="0"/>
                <a:ea typeface="SimSun" pitchFamily="2" charset="-122"/>
                <a:cs typeface="Calibri" pitchFamily="34" charset="0"/>
              </a:rPr>
              <a:t>Preprocessing</a:t>
            </a:r>
            <a:endParaRPr lang="en-US" sz="3600" dirty="0">
              <a:solidFill>
                <a:srgbClr val="003E89"/>
              </a:solidFill>
              <a:latin typeface="Calibri" pitchFamily="34" charset="0"/>
              <a:ea typeface="SimSun" pitchFamily="2" charset="-122"/>
              <a:cs typeface="Calibri" pitchFamily="34" charset="0"/>
            </a:endParaRPr>
          </a:p>
        </p:txBody>
      </p:sp>
      <p:sp>
        <p:nvSpPr>
          <p:cNvPr id="13315" name="Rectangle 2"/>
          <p:cNvSpPr>
            <a:spLocks noChangeArrowheads="1"/>
          </p:cNvSpPr>
          <p:nvPr/>
        </p:nvSpPr>
        <p:spPr bwMode="auto">
          <a:xfrm>
            <a:off x="468313" y="1166813"/>
            <a:ext cx="8064500" cy="5141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400"/>
              </a:spcBef>
              <a:buClr>
                <a:srgbClr val="003E89"/>
              </a:buClr>
              <a:buFont typeface="Wingdings" pitchFamily="2" charset="2"/>
              <a:buChar char="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Temporal filtering with high pass filter – to avoid baseline changes.</a:t>
            </a:r>
          </a:p>
          <a:p>
            <a:pPr marL="339725" indent="-339725">
              <a:spcBef>
                <a:spcPts val="400"/>
              </a:spcBef>
              <a:buClr>
                <a:srgbClr val="003E89"/>
              </a:buClr>
              <a:buFont typeface="Wingdings" pitchFamily="2" charset="2"/>
              <a:buChar char="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Spatial smoothing</a:t>
            </a:r>
          </a:p>
          <a:p>
            <a:pPr marL="796925" lvl="1" indent="-339725">
              <a:spcBef>
                <a:spcPts val="400"/>
              </a:spcBef>
              <a:buClr>
                <a:srgbClr val="003E89"/>
              </a:buClr>
              <a:buFont typeface="Wingdings" pitchFamily="2" charset="2"/>
              <a:buChar char="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Convolution with a Gaussian kernel.</a:t>
            </a:r>
          </a:p>
          <a:p>
            <a:pPr marL="796925" lvl="1" indent="-339725">
              <a:spcBef>
                <a:spcPts val="400"/>
              </a:spcBef>
              <a:buClr>
                <a:srgbClr val="003E89"/>
              </a:buClr>
              <a:buFont typeface="Wingdings" pitchFamily="2" charset="2"/>
              <a:buChar char="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Improves SNR/reduces spatial resolution.</a:t>
            </a:r>
            <a:endParaRPr lang="en-US" sz="2000" dirty="0">
              <a:solidFill>
                <a:srgbClr val="000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339725" indent="-339725">
              <a:spcBef>
                <a:spcPts val="400"/>
              </a:spcBef>
              <a:buClr>
                <a:srgbClr val="003E89"/>
              </a:buClr>
              <a:buFont typeface="Wingdings" pitchFamily="2" charset="2"/>
              <a:buChar char="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endParaRPr lang="en-US" sz="2000" dirty="0">
              <a:solidFill>
                <a:srgbClr val="000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796925" lvl="1" indent="-339725">
              <a:spcBef>
                <a:spcPts val="350"/>
              </a:spcBef>
              <a:buClr>
                <a:srgbClr val="003E89"/>
              </a:buClr>
              <a:buFont typeface="Wingdings" pitchFamily="2" charset="2"/>
              <a:buChar char="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endParaRPr lang="en-US" sz="2000" dirty="0">
              <a:solidFill>
                <a:srgbClr val="000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76" y="4725144"/>
            <a:ext cx="8832374" cy="181036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76" y="2832588"/>
            <a:ext cx="8832374" cy="181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43276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1"/>
          <p:cNvSpPr txBox="1">
            <a:spLocks noChangeArrowheads="1"/>
          </p:cNvSpPr>
          <p:nvPr/>
        </p:nvSpPr>
        <p:spPr bwMode="auto">
          <a:xfrm>
            <a:off x="468313" y="333375"/>
            <a:ext cx="8207375" cy="833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550"/>
              </a:spcBef>
            </a:pPr>
            <a:r>
              <a:rPr lang="en-US" sz="3600" dirty="0" smtClean="0">
                <a:solidFill>
                  <a:srgbClr val="003E89"/>
                </a:solidFill>
                <a:latin typeface="Calibri" pitchFamily="34" charset="0"/>
                <a:ea typeface="SimSun" pitchFamily="2" charset="-122"/>
                <a:cs typeface="Calibri" pitchFamily="34" charset="0"/>
              </a:rPr>
              <a:t>fMRI evaluation</a:t>
            </a:r>
            <a:endParaRPr lang="en-US" sz="3600" dirty="0">
              <a:solidFill>
                <a:srgbClr val="003E89"/>
              </a:solidFill>
              <a:latin typeface="Calibri" pitchFamily="34" charset="0"/>
              <a:ea typeface="SimSun" pitchFamily="2" charset="-122"/>
              <a:cs typeface="Calibri" pitchFamily="34" charset="0"/>
            </a:endParaRPr>
          </a:p>
        </p:txBody>
      </p:sp>
      <p:sp>
        <p:nvSpPr>
          <p:cNvPr id="13315" name="Rectangle 2"/>
          <p:cNvSpPr>
            <a:spLocks noChangeArrowheads="1"/>
          </p:cNvSpPr>
          <p:nvPr/>
        </p:nvSpPr>
        <p:spPr bwMode="auto">
          <a:xfrm>
            <a:off x="468313" y="1166813"/>
            <a:ext cx="8064500" cy="5141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400"/>
              </a:spcBef>
              <a:buClr>
                <a:srgbClr val="003E89"/>
              </a:buClr>
              <a:buFont typeface="Wingdings" pitchFamily="2" charset="2"/>
              <a:buChar char="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Block design 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Wingdings" pitchFamily="2" charset="2"/>
              </a:rPr>
              <a:t> expected response.</a:t>
            </a:r>
          </a:p>
          <a:p>
            <a:pPr marL="339725" indent="-339725">
              <a:spcBef>
                <a:spcPts val="400"/>
              </a:spcBef>
              <a:buClr>
                <a:srgbClr val="003E89"/>
              </a:buClr>
              <a:buFont typeface="Wingdings" pitchFamily="2" charset="2"/>
              <a:buChar char="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Wingdings" pitchFamily="2" charset="2"/>
              </a:rPr>
              <a:t>Correlate model at each voxel separately.</a:t>
            </a:r>
            <a:endParaRPr lang="en-US" sz="2000" dirty="0" smtClean="0">
              <a:solidFill>
                <a:srgbClr val="000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339725" indent="-339725">
              <a:spcBef>
                <a:spcPts val="400"/>
              </a:spcBef>
              <a:buClr>
                <a:srgbClr val="003E89"/>
              </a:buClr>
              <a:buFont typeface="Wingdings" pitchFamily="2" charset="2"/>
              <a:buChar char="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Measure 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residual noise 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variance</a:t>
            </a:r>
          </a:p>
          <a:p>
            <a:pPr marL="339725" indent="-339725">
              <a:spcBef>
                <a:spcPts val="400"/>
              </a:spcBef>
              <a:buClr>
                <a:srgbClr val="003E89"/>
              </a:buClr>
              <a:buFont typeface="Wingdings" pitchFamily="2" charset="2"/>
              <a:buChar char="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t-statistic 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= model fit / noise 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amplitude</a:t>
            </a:r>
          </a:p>
          <a:p>
            <a:pPr marL="339725" indent="-339725">
              <a:spcBef>
                <a:spcPts val="400"/>
              </a:spcBef>
              <a:buClr>
                <a:srgbClr val="003E89"/>
              </a:buClr>
              <a:buFont typeface="Wingdings" pitchFamily="2" charset="2"/>
              <a:buChar char="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Threshold 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t-stats and display map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08"/>
          <a:stretch/>
        </p:blipFill>
        <p:spPr>
          <a:xfrm>
            <a:off x="971600" y="3737769"/>
            <a:ext cx="3600400" cy="1971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46155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1"/>
          <p:cNvSpPr txBox="1">
            <a:spLocks noChangeArrowheads="1"/>
          </p:cNvSpPr>
          <p:nvPr/>
        </p:nvSpPr>
        <p:spPr bwMode="auto">
          <a:xfrm>
            <a:off x="468313" y="333375"/>
            <a:ext cx="8207375" cy="833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550"/>
              </a:spcBef>
            </a:pPr>
            <a:r>
              <a:rPr lang="en-US" sz="3600" dirty="0" smtClean="0">
                <a:solidFill>
                  <a:srgbClr val="003E89"/>
                </a:solidFill>
                <a:latin typeface="Calibri" pitchFamily="34" charset="0"/>
                <a:ea typeface="SimSun" pitchFamily="2" charset="-122"/>
                <a:cs typeface="Calibri" pitchFamily="34" charset="0"/>
              </a:rPr>
              <a:t>fMRI signal and noise</a:t>
            </a:r>
            <a:endParaRPr lang="en-US" sz="3600" dirty="0">
              <a:solidFill>
                <a:srgbClr val="003E89"/>
              </a:solidFill>
              <a:latin typeface="Calibri" pitchFamily="34" charset="0"/>
              <a:ea typeface="SimSun" pitchFamily="2" charset="-122"/>
              <a:cs typeface="Calibri" pitchFamily="34" charset="0"/>
            </a:endParaRPr>
          </a:p>
        </p:txBody>
      </p:sp>
      <p:sp>
        <p:nvSpPr>
          <p:cNvPr id="13315" name="Rectangle 2"/>
          <p:cNvSpPr>
            <a:spLocks noChangeArrowheads="1"/>
          </p:cNvSpPr>
          <p:nvPr/>
        </p:nvSpPr>
        <p:spPr bwMode="auto">
          <a:xfrm>
            <a:off x="468313" y="1166813"/>
            <a:ext cx="8064500" cy="5141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400"/>
              </a:spcBef>
              <a:buClr>
                <a:srgbClr val="003E89"/>
              </a:buClr>
              <a:buFont typeface="Wingdings" pitchFamily="2" charset="2"/>
              <a:buChar char="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Types of noise:</a:t>
            </a:r>
          </a:p>
          <a:p>
            <a:pPr marL="796925" lvl="1" indent="-339725">
              <a:spcBef>
                <a:spcPts val="400"/>
              </a:spcBef>
              <a:buClr>
                <a:srgbClr val="003E89"/>
              </a:buClr>
              <a:buFont typeface="Wingdings" pitchFamily="2" charset="2"/>
              <a:buChar char="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Thermal noise</a:t>
            </a:r>
          </a:p>
          <a:p>
            <a:pPr marL="796925" lvl="1" indent="-339725">
              <a:spcBef>
                <a:spcPts val="400"/>
              </a:spcBef>
              <a:buClr>
                <a:srgbClr val="003E89"/>
              </a:buClr>
              <a:buFont typeface="Wingdings" pitchFamily="2" charset="2"/>
              <a:buChar char="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Head motion</a:t>
            </a:r>
          </a:p>
          <a:p>
            <a:pPr marL="796925" lvl="1" indent="-339725">
              <a:spcBef>
                <a:spcPts val="400"/>
              </a:spcBef>
              <a:buClr>
                <a:srgbClr val="003E89"/>
              </a:buClr>
              <a:buFont typeface="Wingdings" pitchFamily="2" charset="2"/>
              <a:buChar char="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Physiological changes</a:t>
            </a:r>
          </a:p>
          <a:p>
            <a:pPr marL="796925" lvl="1" indent="-339725">
              <a:spcBef>
                <a:spcPts val="400"/>
              </a:spcBef>
              <a:buClr>
                <a:srgbClr val="003E89"/>
              </a:buClr>
              <a:buFont typeface="Wingdings" pitchFamily="2" charset="2"/>
              <a:buChar char="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Artifacts</a:t>
            </a:r>
          </a:p>
          <a:p>
            <a:pPr marL="339725" indent="-339725">
              <a:spcBef>
                <a:spcPts val="400"/>
              </a:spcBef>
              <a:buClr>
                <a:srgbClr val="003E89"/>
              </a:buClr>
              <a:buFont typeface="Wingdings" pitchFamily="2" charset="2"/>
              <a:buChar char="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Signal to noise ratio (SNR)</a:t>
            </a:r>
          </a:p>
          <a:p>
            <a:pPr marL="796925" lvl="1" indent="-339725">
              <a:spcBef>
                <a:spcPts val="400"/>
              </a:spcBef>
              <a:buClr>
                <a:srgbClr val="003E89"/>
              </a:buClr>
              <a:buFont typeface="Wingdings" pitchFamily="2" charset="2"/>
              <a:buChar char="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endParaRPr lang="en-US" sz="2000" dirty="0">
              <a:solidFill>
                <a:srgbClr val="000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737769"/>
            <a:ext cx="3434080" cy="219456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199910" y="4561428"/>
            <a:ext cx="22892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B1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Task-related variability</a:t>
            </a:r>
            <a:endParaRPr lang="de-DE" dirty="0">
              <a:solidFill>
                <a:srgbClr val="FFB10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2199910" y="4941168"/>
            <a:ext cx="2292018" cy="0"/>
          </a:xfrm>
          <a:prstGeom prst="line">
            <a:avLst/>
          </a:prstGeom>
          <a:solidFill>
            <a:srgbClr val="003E8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Rectangle 7"/>
          <p:cNvSpPr/>
          <p:nvPr/>
        </p:nvSpPr>
        <p:spPr>
          <a:xfrm>
            <a:off x="1979712" y="4941168"/>
            <a:ext cx="27324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5AA4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Non-task-related </a:t>
            </a:r>
            <a:r>
              <a:rPr lang="en-US" dirty="0">
                <a:solidFill>
                  <a:srgbClr val="005AA4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variability</a:t>
            </a:r>
            <a:endParaRPr lang="de-DE" dirty="0">
              <a:solidFill>
                <a:srgbClr val="005AA4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93919" y="4730861"/>
            <a:ext cx="7857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SNR =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0730997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1"/>
          <p:cNvSpPr txBox="1">
            <a:spLocks noChangeArrowheads="1"/>
          </p:cNvSpPr>
          <p:nvPr/>
        </p:nvSpPr>
        <p:spPr bwMode="auto">
          <a:xfrm>
            <a:off x="468313" y="333375"/>
            <a:ext cx="8207375" cy="833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550"/>
              </a:spcBef>
            </a:pPr>
            <a:r>
              <a:rPr lang="en-US" sz="3600" dirty="0" smtClean="0">
                <a:solidFill>
                  <a:srgbClr val="003E89"/>
                </a:solidFill>
                <a:latin typeface="Calibri" pitchFamily="34" charset="0"/>
                <a:ea typeface="SimSun" pitchFamily="2" charset="-122"/>
                <a:cs typeface="Calibri" pitchFamily="34" charset="0"/>
              </a:rPr>
              <a:t>fMRI Generalized linear model (GLM)</a:t>
            </a:r>
            <a:endParaRPr lang="en-US" sz="3600" dirty="0">
              <a:solidFill>
                <a:srgbClr val="003E89"/>
              </a:solidFill>
              <a:latin typeface="Calibri" pitchFamily="34" charset="0"/>
              <a:ea typeface="SimSun" pitchFamily="2" charset="-122"/>
              <a:cs typeface="Calibri" pitchFamily="34" charset="0"/>
            </a:endParaRPr>
          </a:p>
        </p:txBody>
      </p:sp>
      <p:sp>
        <p:nvSpPr>
          <p:cNvPr id="13315" name="Rectangle 2"/>
          <p:cNvSpPr>
            <a:spLocks noChangeArrowheads="1"/>
          </p:cNvSpPr>
          <p:nvPr/>
        </p:nvSpPr>
        <p:spPr bwMode="auto">
          <a:xfrm>
            <a:off x="468313" y="1166813"/>
            <a:ext cx="8064500" cy="5141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400"/>
              </a:spcBef>
              <a:buClr>
                <a:srgbClr val="003E89"/>
              </a:buClr>
              <a:buFont typeface="Wingdings" pitchFamily="2" charset="2"/>
              <a:buChar char="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Block design experiment with a language task.</a:t>
            </a:r>
          </a:p>
          <a:p>
            <a:pPr marL="339725" indent="-339725">
              <a:spcBef>
                <a:spcPts val="400"/>
              </a:spcBef>
              <a:buClr>
                <a:srgbClr val="003E89"/>
              </a:buClr>
              <a:buFont typeface="Wingdings" pitchFamily="2" charset="2"/>
              <a:buChar char="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3 tasks:</a:t>
            </a:r>
          </a:p>
          <a:p>
            <a:pPr marL="796925" lvl="1" indent="-339725">
              <a:spcBef>
                <a:spcPts val="400"/>
              </a:spcBef>
              <a:buClr>
                <a:srgbClr val="003E89"/>
              </a:buClr>
              <a:buFont typeface="Wingdings" pitchFamily="2" charset="2"/>
              <a:buChar char="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Word generation: Noun presented on screen – verb generated.</a:t>
            </a:r>
          </a:p>
          <a:p>
            <a:pPr marL="796925" lvl="1" indent="-339725">
              <a:spcBef>
                <a:spcPts val="400"/>
              </a:spcBef>
              <a:buClr>
                <a:srgbClr val="003E89"/>
              </a:buClr>
              <a:buFont typeface="Wingdings" pitchFamily="2" charset="2"/>
              <a:buChar char="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Word shadowing: Noun presented on screen – thinking on it.</a:t>
            </a:r>
          </a:p>
          <a:p>
            <a:pPr marL="796925" lvl="1" indent="-339725">
              <a:spcBef>
                <a:spcPts val="400"/>
              </a:spcBef>
              <a:buClr>
                <a:srgbClr val="003E89"/>
              </a:buClr>
              <a:buFont typeface="Wingdings" pitchFamily="2" charset="2"/>
              <a:buChar char="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Rest.</a:t>
            </a:r>
            <a:endParaRPr lang="en-US" sz="2000" dirty="0">
              <a:solidFill>
                <a:srgbClr val="000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5" name="Picture 39" descr="Gen_voxe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4742" y="2699737"/>
            <a:ext cx="2692957" cy="1075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0" descr="null_voxe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394" y="3882013"/>
            <a:ext cx="2690567" cy="1075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1" descr="word_voxe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419" y="5102225"/>
            <a:ext cx="2690567" cy="1075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Line 42"/>
          <p:cNvSpPr>
            <a:spLocks noChangeShapeType="1"/>
          </p:cNvSpPr>
          <p:nvPr/>
        </p:nvSpPr>
        <p:spPr bwMode="auto">
          <a:xfrm>
            <a:off x="2981900" y="6290803"/>
            <a:ext cx="2067604" cy="0"/>
          </a:xfrm>
          <a:prstGeom prst="line">
            <a:avLst/>
          </a:prstGeom>
          <a:noFill/>
          <a:ln w="3175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" tIns="18000" rIns="3600" bIns="18000">
            <a:spAutoFit/>
          </a:bodyPr>
          <a:lstStyle/>
          <a:p>
            <a:endParaRPr lang="cs-CZ"/>
          </a:p>
        </p:txBody>
      </p:sp>
      <p:grpSp>
        <p:nvGrpSpPr>
          <p:cNvPr id="10" name="Group 52"/>
          <p:cNvGrpSpPr>
            <a:grpSpLocks/>
          </p:cNvGrpSpPr>
          <p:nvPr/>
        </p:nvGrpSpPr>
        <p:grpSpPr bwMode="auto">
          <a:xfrm>
            <a:off x="628046" y="3184483"/>
            <a:ext cx="1791924" cy="1775050"/>
            <a:chOff x="1310" y="1286"/>
            <a:chExt cx="1573" cy="1736"/>
          </a:xfrm>
        </p:grpSpPr>
        <p:pic>
          <p:nvPicPr>
            <p:cNvPr id="11" name="Picture 45" descr="single_image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10" y="2444"/>
              <a:ext cx="481" cy="5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46" descr="single_image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2" y="2251"/>
              <a:ext cx="481" cy="5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47" descr="single_image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4" y="2058"/>
              <a:ext cx="481" cy="5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48" descr="single_image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56" y="1865"/>
              <a:ext cx="481" cy="5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49" descr="single_image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38" y="1672"/>
              <a:ext cx="481" cy="5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50" descr="single_image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20" y="1479"/>
              <a:ext cx="481" cy="5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51" descr="single_image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2" y="1286"/>
              <a:ext cx="481" cy="5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" name="Line 37"/>
          <p:cNvSpPr>
            <a:spLocks noChangeShapeType="1"/>
          </p:cNvSpPr>
          <p:nvPr/>
        </p:nvSpPr>
        <p:spPr bwMode="auto">
          <a:xfrm flipV="1">
            <a:off x="2005310" y="2967326"/>
            <a:ext cx="3569431" cy="414497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" tIns="18000" rIns="3600" bIns="18000">
            <a:spAutoFit/>
          </a:bodyPr>
          <a:lstStyle/>
          <a:p>
            <a:endParaRPr lang="cs-CZ"/>
          </a:p>
        </p:txBody>
      </p:sp>
      <p:sp>
        <p:nvSpPr>
          <p:cNvPr id="19" name="Line 38"/>
          <p:cNvSpPr>
            <a:spLocks noChangeShapeType="1"/>
          </p:cNvSpPr>
          <p:nvPr/>
        </p:nvSpPr>
        <p:spPr bwMode="auto">
          <a:xfrm>
            <a:off x="2419970" y="3579166"/>
            <a:ext cx="1999424" cy="788343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" tIns="18000" rIns="3600" bIns="18000">
            <a:spAutoFit/>
          </a:bodyPr>
          <a:lstStyle/>
          <a:p>
            <a:endParaRPr lang="cs-CZ"/>
          </a:p>
        </p:txBody>
      </p:sp>
      <p:sp>
        <p:nvSpPr>
          <p:cNvPr id="20" name="Line 44"/>
          <p:cNvSpPr>
            <a:spLocks noChangeShapeType="1"/>
          </p:cNvSpPr>
          <p:nvPr/>
        </p:nvSpPr>
        <p:spPr bwMode="auto">
          <a:xfrm>
            <a:off x="2145999" y="3677326"/>
            <a:ext cx="1659982" cy="142490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" tIns="18000" rIns="3600" bIns="18000">
            <a:spAutoFit/>
          </a:bodyPr>
          <a:lstStyle/>
          <a:p>
            <a:endParaRPr lang="cs-CZ"/>
          </a:p>
        </p:txBody>
      </p:sp>
      <p:sp>
        <p:nvSpPr>
          <p:cNvPr id="2" name="Rechteck 1"/>
          <p:cNvSpPr/>
          <p:nvPr/>
        </p:nvSpPr>
        <p:spPr>
          <a:xfrm>
            <a:off x="3560235" y="6244116"/>
            <a:ext cx="6495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Time</a:t>
            </a:r>
            <a:endParaRPr lang="cs-CZ" dirty="0"/>
          </a:p>
        </p:txBody>
      </p:sp>
      <p:sp>
        <p:nvSpPr>
          <p:cNvPr id="3" name="Rechteck 2"/>
          <p:cNvSpPr/>
          <p:nvPr/>
        </p:nvSpPr>
        <p:spPr>
          <a:xfrm>
            <a:off x="7376098" y="4664032"/>
            <a:ext cx="124059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Generation</a:t>
            </a:r>
          </a:p>
          <a:p>
            <a:r>
              <a:rPr lang="en-US" dirty="0" smtClean="0">
                <a:solidFill>
                  <a:srgbClr val="FFFF00"/>
                </a:solidFill>
                <a:latin typeface="Calibri" pitchFamily="34" charset="0"/>
              </a:rPr>
              <a:t>Shadowing</a:t>
            </a:r>
          </a:p>
          <a:p>
            <a:r>
              <a:rPr lang="en-US" dirty="0" smtClean="0">
                <a:solidFill>
                  <a:srgbClr val="FF0000"/>
                </a:solidFill>
                <a:latin typeface="Calibri" pitchFamily="34" charset="0"/>
              </a:rPr>
              <a:t>Rest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21" name="Rechteck 20"/>
          <p:cNvSpPr/>
          <p:nvPr/>
        </p:nvSpPr>
        <p:spPr>
          <a:xfrm>
            <a:off x="49638" y="6244116"/>
            <a:ext cx="26057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Images: </a:t>
            </a:r>
            <a:r>
              <a:rPr lang="en-US" dirty="0" err="1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Jesper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Andersson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4642821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1"/>
          <p:cNvSpPr txBox="1">
            <a:spLocks noChangeArrowheads="1"/>
          </p:cNvSpPr>
          <p:nvPr/>
        </p:nvSpPr>
        <p:spPr bwMode="auto">
          <a:xfrm>
            <a:off x="468313" y="333375"/>
            <a:ext cx="8207375" cy="833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550"/>
              </a:spcBef>
            </a:pPr>
            <a:r>
              <a:rPr lang="en-US" sz="3600" dirty="0" smtClean="0">
                <a:solidFill>
                  <a:srgbClr val="003E89"/>
                </a:solidFill>
                <a:latin typeface="Calibri" pitchFamily="34" charset="0"/>
                <a:ea typeface="SimSun" pitchFamily="2" charset="-122"/>
                <a:cs typeface="Calibri" pitchFamily="34" charset="0"/>
              </a:rPr>
              <a:t>Generalized linear model</a:t>
            </a:r>
            <a:endParaRPr lang="en-US" sz="3600" dirty="0">
              <a:solidFill>
                <a:srgbClr val="003E89"/>
              </a:solidFill>
              <a:latin typeface="Calibri" pitchFamily="34" charset="0"/>
              <a:ea typeface="SimSun" pitchFamily="2" charset="-122"/>
              <a:cs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315" name="Rectangle 2"/>
              <p:cNvSpPr>
                <a:spLocks noChangeArrowheads="1"/>
              </p:cNvSpPr>
              <p:nvPr/>
            </p:nvSpPr>
            <p:spPr bwMode="auto">
              <a:xfrm>
                <a:off x="468313" y="1166813"/>
                <a:ext cx="8064500" cy="51419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/>
              <a:lstStyle/>
              <a:p>
                <a:pPr marL="339725" indent="-339725">
                  <a:spcBef>
                    <a:spcPts val="400"/>
                  </a:spcBef>
                  <a:buClr>
                    <a:srgbClr val="003E89"/>
                  </a:buClr>
                  <a:buFont typeface="Wingdings" pitchFamily="2" charset="2"/>
                  <a:buChar char=""/>
                  <a:tabLst>
                    <a:tab pos="339725" algn="l"/>
                    <a:tab pos="787400" algn="l"/>
                    <a:tab pos="1236663" algn="l"/>
                    <a:tab pos="1685925" algn="l"/>
                    <a:tab pos="2135188" algn="l"/>
                    <a:tab pos="2584450" algn="l"/>
                    <a:tab pos="3033713" algn="l"/>
                    <a:tab pos="3482975" algn="l"/>
                    <a:tab pos="3932238" algn="l"/>
                    <a:tab pos="4381500" algn="l"/>
                    <a:tab pos="4830763" algn="l"/>
                    <a:tab pos="5280025" algn="l"/>
                    <a:tab pos="5729288" algn="l"/>
                    <a:tab pos="6178550" algn="l"/>
                    <a:tab pos="6627813" algn="l"/>
                    <a:tab pos="7077075" algn="l"/>
                    <a:tab pos="7526338" algn="l"/>
                    <a:tab pos="7975600" algn="l"/>
                    <a:tab pos="8424863" algn="l"/>
                    <a:tab pos="8874125" algn="l"/>
                    <a:tab pos="9323388" algn="l"/>
                  </a:tabLst>
                </a:pPr>
                <a:r>
                  <a:rPr lang="en-US" sz="2000" dirty="0" smtClean="0">
                    <a:solidFill>
                      <a:srgbClr val="000000"/>
                    </a:solidFill>
                    <a:latin typeface="Calibri" pitchFamily="34" charset="0"/>
                    <a:ea typeface="Calibri" pitchFamily="34" charset="0"/>
                    <a:cs typeface="Calibri" pitchFamily="34" charset="0"/>
                  </a:rPr>
                  <a:t>Generalized linear regression model.</a:t>
                </a:r>
                <a:endParaRPr lang="en-US" sz="2000" i="1" dirty="0" smtClean="0">
                  <a:solidFill>
                    <a:srgbClr val="000000"/>
                  </a:solidFill>
                  <a:latin typeface="Cambria Math"/>
                  <a:ea typeface="Calibri" pitchFamily="34" charset="0"/>
                  <a:cs typeface="Calibri" pitchFamily="34" charset="0"/>
                </a:endParaRPr>
              </a:p>
              <a:p>
                <a:pPr marL="339725" indent="-339725">
                  <a:spcBef>
                    <a:spcPts val="400"/>
                  </a:spcBef>
                  <a:buClr>
                    <a:srgbClr val="003E89"/>
                  </a:buClr>
                  <a:buFont typeface="Wingdings" pitchFamily="2" charset="2"/>
                  <a:buChar char=""/>
                  <a:tabLst>
                    <a:tab pos="339725" algn="l"/>
                    <a:tab pos="787400" algn="l"/>
                    <a:tab pos="1236663" algn="l"/>
                    <a:tab pos="1685925" algn="l"/>
                    <a:tab pos="2135188" algn="l"/>
                    <a:tab pos="2584450" algn="l"/>
                    <a:tab pos="3033713" algn="l"/>
                    <a:tab pos="3482975" algn="l"/>
                    <a:tab pos="3932238" algn="l"/>
                    <a:tab pos="4381500" algn="l"/>
                    <a:tab pos="4830763" algn="l"/>
                    <a:tab pos="5280025" algn="l"/>
                    <a:tab pos="5729288" algn="l"/>
                    <a:tab pos="6178550" algn="l"/>
                    <a:tab pos="6627813" algn="l"/>
                    <a:tab pos="7077075" algn="l"/>
                    <a:tab pos="7526338" algn="l"/>
                    <a:tab pos="7975600" algn="l"/>
                    <a:tab pos="8424863" algn="l"/>
                    <a:tab pos="8874125" algn="l"/>
                    <a:tab pos="9323388" algn="l"/>
                  </a:tabLst>
                </a:pPr>
                <a:endParaRPr lang="en-US" sz="2000" i="1" dirty="0" smtClean="0">
                  <a:solidFill>
                    <a:srgbClr val="000000"/>
                  </a:solidFill>
                  <a:latin typeface="Cambria Math"/>
                  <a:ea typeface="Calibri" pitchFamily="34" charset="0"/>
                  <a:cs typeface="Calibri" pitchFamily="34" charset="0"/>
                </a:endParaRPr>
              </a:p>
              <a:p>
                <a:pPr marL="339725" indent="-339725">
                  <a:spcBef>
                    <a:spcPts val="400"/>
                  </a:spcBef>
                  <a:buClr>
                    <a:srgbClr val="003E89"/>
                  </a:buClr>
                  <a:buFont typeface="Wingdings" pitchFamily="2" charset="2"/>
                  <a:buChar char=""/>
                  <a:tabLst>
                    <a:tab pos="339725" algn="l"/>
                    <a:tab pos="787400" algn="l"/>
                    <a:tab pos="1236663" algn="l"/>
                    <a:tab pos="1685925" algn="l"/>
                    <a:tab pos="2135188" algn="l"/>
                    <a:tab pos="2584450" algn="l"/>
                    <a:tab pos="3033713" algn="l"/>
                    <a:tab pos="3482975" algn="l"/>
                    <a:tab pos="3932238" algn="l"/>
                    <a:tab pos="4381500" algn="l"/>
                    <a:tab pos="4830763" algn="l"/>
                    <a:tab pos="5280025" algn="l"/>
                    <a:tab pos="5729288" algn="l"/>
                    <a:tab pos="6178550" algn="l"/>
                    <a:tab pos="6627813" algn="l"/>
                    <a:tab pos="7077075" algn="l"/>
                    <a:tab pos="7526338" algn="l"/>
                    <a:tab pos="7975600" algn="l"/>
                    <a:tab pos="8424863" algn="l"/>
                    <a:tab pos="8874125" algn="l"/>
                    <a:tab pos="9323388" algn="l"/>
                  </a:tabLst>
                </a:pPr>
                <a:endParaRPr lang="en-US" sz="2000" i="1" dirty="0" smtClean="0">
                  <a:solidFill>
                    <a:srgbClr val="000000"/>
                  </a:solidFill>
                  <a:latin typeface="Cambria Math"/>
                  <a:ea typeface="Calibri" pitchFamily="34" charset="0"/>
                  <a:cs typeface="Calibri" pitchFamily="34" charset="0"/>
                </a:endParaRPr>
              </a:p>
              <a:p>
                <a:pPr lvl="2">
                  <a:spcBef>
                    <a:spcPts val="400"/>
                  </a:spcBef>
                  <a:buClr>
                    <a:srgbClr val="003E89"/>
                  </a:buClr>
                  <a:tabLst>
                    <a:tab pos="339725" algn="l"/>
                    <a:tab pos="787400" algn="l"/>
                    <a:tab pos="1236663" algn="l"/>
                    <a:tab pos="1685925" algn="l"/>
                    <a:tab pos="2135188" algn="l"/>
                    <a:tab pos="2584450" algn="l"/>
                    <a:tab pos="3033713" algn="l"/>
                    <a:tab pos="3482975" algn="l"/>
                    <a:tab pos="3932238" algn="l"/>
                    <a:tab pos="4381500" algn="l"/>
                    <a:tab pos="4830763" algn="l"/>
                    <a:tab pos="5280025" algn="l"/>
                    <a:tab pos="5729288" algn="l"/>
                    <a:tab pos="6178550" algn="l"/>
                    <a:tab pos="6627813" algn="l"/>
                    <a:tab pos="7077075" algn="l"/>
                    <a:tab pos="7526338" algn="l"/>
                    <a:tab pos="7975600" algn="l"/>
                    <a:tab pos="8424863" algn="l"/>
                    <a:tab pos="8874125" algn="l"/>
                    <a:tab pos="9323388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solidFill>
                            <a:srgbClr val="000000"/>
                          </a:solidFill>
                          <a:latin typeface="Cambria Math"/>
                          <a:ea typeface="Calibri" pitchFamily="34" charset="0"/>
                          <a:cs typeface="Calibri" pitchFamily="34" charset="0"/>
                        </a:rPr>
                        <m:t>𝑦</m:t>
                      </m:r>
                      <m:r>
                        <a:rPr lang="en-US" sz="4800" i="1" smtClean="0">
                          <a:solidFill>
                            <a:srgbClr val="000000"/>
                          </a:solidFill>
                          <a:latin typeface="Cambria Math"/>
                          <a:ea typeface="Calibri" pitchFamily="34" charset="0"/>
                          <a:cs typeface="Calibri" pitchFamily="34" charset="0"/>
                        </a:rPr>
                        <m:t>=</m:t>
                      </m:r>
                      <m:r>
                        <a:rPr lang="en-US" sz="4800" b="0" i="1" smtClean="0">
                          <a:solidFill>
                            <a:srgbClr val="000000"/>
                          </a:solidFill>
                          <a:latin typeface="Cambria Math"/>
                          <a:ea typeface="Calibri" pitchFamily="34" charset="0"/>
                          <a:cs typeface="Calibri" pitchFamily="34" charset="0"/>
                        </a:rPr>
                        <m:t>𝑋</m:t>
                      </m:r>
                      <m:r>
                        <a:rPr lang="en-US" sz="4800" b="0" i="1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  <a:cs typeface="Calibri" pitchFamily="34" charset="0"/>
                        </a:rPr>
                        <m:t>𝛽</m:t>
                      </m:r>
                      <m:r>
                        <a:rPr lang="en-US" sz="4800" b="0" i="1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  <a:cs typeface="Calibri" pitchFamily="34" charset="0"/>
                        </a:rPr>
                        <m:t>+</m:t>
                      </m:r>
                      <m:r>
                        <a:rPr lang="en-US" sz="4800" b="0" i="1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  <a:cs typeface="Calibri" pitchFamily="34" charset="0"/>
                        </a:rPr>
                        <m:t>𝜀</m:t>
                      </m:r>
                    </m:oMath>
                  </m:oMathPara>
                </a14:m>
                <a:endParaRPr lang="en-US" sz="4800" dirty="0" smtClean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13315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8313" y="1166813"/>
                <a:ext cx="8064500" cy="5141912"/>
              </a:xfrm>
              <a:prstGeom prst="rect">
                <a:avLst/>
              </a:prstGeom>
              <a:blipFill rotWithShape="1">
                <a:blip r:embed="rId3"/>
                <a:stretch>
                  <a:fillRect l="-680" t="-47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hteck 1"/>
          <p:cNvSpPr/>
          <p:nvPr/>
        </p:nvSpPr>
        <p:spPr>
          <a:xfrm>
            <a:off x="1475656" y="3737769"/>
            <a:ext cx="16017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Measured data</a:t>
            </a:r>
            <a:endParaRPr lang="cs-CZ" dirty="0"/>
          </a:p>
        </p:txBody>
      </p:sp>
      <p:sp>
        <p:nvSpPr>
          <p:cNvPr id="3" name="Rechteck 2"/>
          <p:cNvSpPr/>
          <p:nvPr/>
        </p:nvSpPr>
        <p:spPr>
          <a:xfrm>
            <a:off x="3419872" y="4365104"/>
            <a:ext cx="14654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Design model</a:t>
            </a:r>
            <a:endParaRPr lang="cs-CZ" dirty="0"/>
          </a:p>
        </p:txBody>
      </p:sp>
      <p:sp>
        <p:nvSpPr>
          <p:cNvPr id="4" name="Rechteck 3"/>
          <p:cNvSpPr/>
          <p:nvPr/>
        </p:nvSpPr>
        <p:spPr>
          <a:xfrm>
            <a:off x="6300192" y="1916832"/>
            <a:ext cx="7136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Noise</a:t>
            </a:r>
            <a:endParaRPr lang="cs-CZ" dirty="0"/>
          </a:p>
        </p:txBody>
      </p:sp>
      <p:sp>
        <p:nvSpPr>
          <p:cNvPr id="5" name="Rechteck 4"/>
          <p:cNvSpPr/>
          <p:nvPr/>
        </p:nvSpPr>
        <p:spPr>
          <a:xfrm>
            <a:off x="5094445" y="3737769"/>
            <a:ext cx="24114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Amplitude (to solve for)</a:t>
            </a:r>
            <a:endParaRPr lang="cs-CZ" dirty="0"/>
          </a:p>
        </p:txBody>
      </p:sp>
      <p:cxnSp>
        <p:nvCxnSpPr>
          <p:cNvPr id="7" name="Gerade Verbindung mit Pfeil 6"/>
          <p:cNvCxnSpPr>
            <a:stCxn id="2" idx="0"/>
          </p:cNvCxnSpPr>
          <p:nvPr/>
        </p:nvCxnSpPr>
        <p:spPr bwMode="auto">
          <a:xfrm flipV="1">
            <a:off x="2276549" y="3068960"/>
            <a:ext cx="351235" cy="668809"/>
          </a:xfrm>
          <a:prstGeom prst="straightConnector1">
            <a:avLst/>
          </a:prstGeom>
          <a:ln w="28575">
            <a:tailEnd type="arrow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Gerade Verbindung mit Pfeil 12"/>
          <p:cNvCxnSpPr>
            <a:stCxn id="3" idx="0"/>
          </p:cNvCxnSpPr>
          <p:nvPr/>
        </p:nvCxnSpPr>
        <p:spPr bwMode="auto">
          <a:xfrm flipH="1" flipV="1">
            <a:off x="3923928" y="3068960"/>
            <a:ext cx="228677" cy="1296144"/>
          </a:xfrm>
          <a:prstGeom prst="straightConnector1">
            <a:avLst/>
          </a:prstGeom>
          <a:ln w="28575">
            <a:tailEnd type="arrow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Gerade Verbindung mit Pfeil 15"/>
          <p:cNvCxnSpPr>
            <a:stCxn id="5" idx="0"/>
          </p:cNvCxnSpPr>
          <p:nvPr/>
        </p:nvCxnSpPr>
        <p:spPr bwMode="auto">
          <a:xfrm flipH="1" flipV="1">
            <a:off x="4427984" y="2924944"/>
            <a:ext cx="1872208" cy="812825"/>
          </a:xfrm>
          <a:prstGeom prst="straightConnector1">
            <a:avLst/>
          </a:prstGeom>
          <a:ln w="28575">
            <a:tailEnd type="arrow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Gerade Verbindung mit Pfeil 18"/>
          <p:cNvCxnSpPr>
            <a:stCxn id="4" idx="2"/>
          </p:cNvCxnSpPr>
          <p:nvPr/>
        </p:nvCxnSpPr>
        <p:spPr bwMode="auto">
          <a:xfrm flipH="1">
            <a:off x="5724128" y="2286164"/>
            <a:ext cx="932893" cy="206732"/>
          </a:xfrm>
          <a:prstGeom prst="straightConnector1">
            <a:avLst/>
          </a:prstGeom>
          <a:ln w="28575">
            <a:tailEnd type="arrow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804574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1"/>
          <p:cNvSpPr txBox="1">
            <a:spLocks noChangeArrowheads="1"/>
          </p:cNvSpPr>
          <p:nvPr/>
        </p:nvSpPr>
        <p:spPr bwMode="auto">
          <a:xfrm>
            <a:off x="468313" y="333375"/>
            <a:ext cx="8207375" cy="833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550"/>
              </a:spcBef>
            </a:pPr>
            <a:r>
              <a:rPr lang="en-US" sz="3600" dirty="0" smtClean="0">
                <a:solidFill>
                  <a:srgbClr val="003E89"/>
                </a:solidFill>
                <a:latin typeface="Calibri" pitchFamily="34" charset="0"/>
                <a:ea typeface="SimSun" pitchFamily="2" charset="-122"/>
                <a:cs typeface="Calibri" pitchFamily="34" charset="0"/>
              </a:rPr>
              <a:t>GLM </a:t>
            </a:r>
            <a:r>
              <a:rPr lang="en-US" sz="3600" dirty="0" smtClean="0">
                <a:solidFill>
                  <a:srgbClr val="003E89"/>
                </a:solidFill>
                <a:latin typeface="Calibri" pitchFamily="34" charset="0"/>
                <a:ea typeface="SimSun" pitchFamily="2" charset="-122"/>
                <a:cs typeface="Calibri" pitchFamily="34" charset="0"/>
              </a:rPr>
              <a:t>– </a:t>
            </a:r>
            <a:r>
              <a:rPr lang="en-US" sz="3600" dirty="0" err="1" smtClean="0">
                <a:solidFill>
                  <a:srgbClr val="003E89"/>
                </a:solidFill>
                <a:latin typeface="Calibri" pitchFamily="34" charset="0"/>
                <a:ea typeface="SimSun" pitchFamily="2" charset="-122"/>
                <a:cs typeface="Calibri" pitchFamily="34" charset="0"/>
              </a:rPr>
              <a:t>regressors</a:t>
            </a:r>
            <a:r>
              <a:rPr lang="en-US" sz="3600" dirty="0" smtClean="0">
                <a:solidFill>
                  <a:srgbClr val="003E89"/>
                </a:solidFill>
                <a:latin typeface="Calibri" pitchFamily="34" charset="0"/>
                <a:ea typeface="SimSun" pitchFamily="2" charset="-122"/>
                <a:cs typeface="Calibri" pitchFamily="34" charset="0"/>
              </a:rPr>
              <a:t> – X</a:t>
            </a:r>
            <a:endParaRPr lang="en-US" sz="3600" dirty="0">
              <a:solidFill>
                <a:srgbClr val="003E89"/>
              </a:solidFill>
              <a:latin typeface="Calibri" pitchFamily="34" charset="0"/>
              <a:ea typeface="SimSun" pitchFamily="2" charset="-122"/>
              <a:cs typeface="Calibri" pitchFamily="34" charset="0"/>
            </a:endParaRPr>
          </a:p>
        </p:txBody>
      </p:sp>
      <p:pic>
        <p:nvPicPr>
          <p:cNvPr id="4" name="Picture 35" descr="hyp_sha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852936"/>
            <a:ext cx="360400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8" descr="hyp_nul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581128"/>
            <a:ext cx="360400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3" descr="hyp_ge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166813"/>
            <a:ext cx="3573462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eck 1"/>
          <p:cNvSpPr/>
          <p:nvPr/>
        </p:nvSpPr>
        <p:spPr>
          <a:xfrm>
            <a:off x="468313" y="1558022"/>
            <a:ext cx="32403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Voxel with this response is responsible for word generation</a:t>
            </a:r>
            <a:endParaRPr lang="cs-CZ" dirty="0"/>
          </a:p>
        </p:txBody>
      </p:sp>
      <p:sp>
        <p:nvSpPr>
          <p:cNvPr id="3" name="Rechteck 2"/>
          <p:cNvSpPr/>
          <p:nvPr/>
        </p:nvSpPr>
        <p:spPr>
          <a:xfrm>
            <a:off x="468313" y="3388350"/>
            <a:ext cx="23014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Word shadowing voxel</a:t>
            </a:r>
            <a:endParaRPr lang="cs-CZ" dirty="0"/>
          </a:p>
        </p:txBody>
      </p:sp>
      <p:sp>
        <p:nvSpPr>
          <p:cNvPr id="11" name="Rechteck 10"/>
          <p:cNvSpPr/>
          <p:nvPr/>
        </p:nvSpPr>
        <p:spPr>
          <a:xfrm>
            <a:off x="468313" y="5116542"/>
            <a:ext cx="14028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Resting voxel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2246155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1"/>
          <p:cNvSpPr txBox="1">
            <a:spLocks noChangeArrowheads="1"/>
          </p:cNvSpPr>
          <p:nvPr/>
        </p:nvSpPr>
        <p:spPr bwMode="auto">
          <a:xfrm>
            <a:off x="468313" y="333375"/>
            <a:ext cx="8207375" cy="833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550"/>
              </a:spcBef>
            </a:pPr>
            <a:r>
              <a:rPr lang="en-US" sz="3600" dirty="0" smtClean="0">
                <a:solidFill>
                  <a:srgbClr val="003E89"/>
                </a:solidFill>
                <a:latin typeface="Calibri" pitchFamily="34" charset="0"/>
                <a:ea typeface="SimSun" pitchFamily="2" charset="-122"/>
                <a:cs typeface="Calibri" pitchFamily="34" charset="0"/>
              </a:rPr>
              <a:t>Generalized linear model</a:t>
            </a:r>
            <a:endParaRPr lang="en-US" sz="3600" dirty="0">
              <a:solidFill>
                <a:srgbClr val="003E89"/>
              </a:solidFill>
              <a:latin typeface="Calibri" pitchFamily="34" charset="0"/>
              <a:ea typeface="SimSun" pitchFamily="2" charset="-122"/>
              <a:cs typeface="Calibri" pitchFamily="34" charset="0"/>
            </a:endParaRPr>
          </a:p>
        </p:txBody>
      </p:sp>
      <p:sp>
        <p:nvSpPr>
          <p:cNvPr id="13315" name="Rectangle 2"/>
          <p:cNvSpPr>
            <a:spLocks noChangeArrowheads="1"/>
          </p:cNvSpPr>
          <p:nvPr/>
        </p:nvSpPr>
        <p:spPr bwMode="auto">
          <a:xfrm>
            <a:off x="468313" y="1166813"/>
            <a:ext cx="8064500" cy="5141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400"/>
              </a:spcBef>
              <a:buClr>
                <a:srgbClr val="003E89"/>
              </a:buClr>
              <a:buFont typeface="Wingdings" pitchFamily="2" charset="2"/>
              <a:buChar char="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Fitting the model to the measured data – estimating betas.</a:t>
            </a:r>
            <a:endParaRPr lang="en-US" sz="2000" dirty="0">
              <a:solidFill>
                <a:srgbClr val="000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5" name="Picture 5" descr="vert_gen_vox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2492375"/>
            <a:ext cx="1428750" cy="357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vert_hyp_g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8363" y="2492375"/>
            <a:ext cx="1431925" cy="3570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vert_hyp_sha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0288" y="2492375"/>
            <a:ext cx="1431925" cy="3570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vert_hyp_null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2213" y="2492375"/>
            <a:ext cx="1431925" cy="3570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3049588" y="3937000"/>
            <a:ext cx="288925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" tIns="18000" rIns="3600" bIns="18000">
            <a:spAutoFit/>
          </a:bodyPr>
          <a:lstStyle/>
          <a:p>
            <a:r>
              <a:rPr lang="sv-SE" sz="4000" dirty="0">
                <a:solidFill>
                  <a:schemeClr val="bg1"/>
                </a:solidFill>
                <a:cs typeface="Times New Roman" pitchFamily="18" charset="0"/>
              </a:rPr>
              <a:t>≈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3400425" y="3933825"/>
            <a:ext cx="635000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" tIns="18000" rIns="3600" bIns="18000">
            <a:spAutoFit/>
          </a:bodyPr>
          <a:lstStyle/>
          <a:p>
            <a:r>
              <a:rPr lang="el-GR" sz="4000" dirty="0">
                <a:solidFill>
                  <a:schemeClr val="bg1"/>
                </a:solidFill>
                <a:cs typeface="Times New Roman" pitchFamily="18" charset="0"/>
              </a:rPr>
              <a:t>β</a:t>
            </a:r>
            <a:r>
              <a:rPr lang="sv-SE" sz="4000" baseline="-25000" dirty="0">
                <a:solidFill>
                  <a:schemeClr val="bg1"/>
                </a:solidFill>
                <a:cs typeface="Times New Roman" pitchFamily="18" charset="0"/>
              </a:rPr>
              <a:t>1</a:t>
            </a:r>
            <a:r>
              <a:rPr lang="sv-SE" sz="4000" dirty="0">
                <a:solidFill>
                  <a:schemeClr val="bg1"/>
                </a:solidFill>
                <a:cs typeface="Times New Roman" pitchFamily="18" charset="0"/>
              </a:rPr>
              <a:t>∙</a:t>
            </a: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4440238" y="3933825"/>
            <a:ext cx="1077912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" tIns="18000" rIns="3600" bIns="18000">
            <a:spAutoFit/>
          </a:bodyPr>
          <a:lstStyle/>
          <a:p>
            <a:r>
              <a:rPr lang="sv-SE" sz="4000" dirty="0">
                <a:solidFill>
                  <a:schemeClr val="bg1"/>
                </a:solidFill>
                <a:cs typeface="Times New Roman" pitchFamily="18" charset="0"/>
              </a:rPr>
              <a:t>+ </a:t>
            </a:r>
            <a:r>
              <a:rPr lang="el-GR" sz="4000" dirty="0">
                <a:solidFill>
                  <a:schemeClr val="bg1"/>
                </a:solidFill>
                <a:cs typeface="Times New Roman" pitchFamily="18" charset="0"/>
              </a:rPr>
              <a:t>β</a:t>
            </a:r>
            <a:r>
              <a:rPr lang="sv-SE" sz="4000" baseline="-25000" dirty="0">
                <a:solidFill>
                  <a:schemeClr val="bg1"/>
                </a:solidFill>
                <a:cs typeface="Times New Roman" pitchFamily="18" charset="0"/>
              </a:rPr>
              <a:t>2</a:t>
            </a:r>
            <a:r>
              <a:rPr lang="sv-SE" sz="4000" dirty="0">
                <a:solidFill>
                  <a:schemeClr val="bg1"/>
                </a:solidFill>
                <a:cs typeface="Times New Roman" pitchFamily="18" charset="0"/>
              </a:rPr>
              <a:t>∙</a:t>
            </a: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5800726" y="3933825"/>
            <a:ext cx="1077912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" tIns="18000" rIns="3600" bIns="18000">
            <a:spAutoFit/>
          </a:bodyPr>
          <a:lstStyle/>
          <a:p>
            <a:r>
              <a:rPr lang="sv-SE" sz="4000" dirty="0">
                <a:solidFill>
                  <a:schemeClr val="bg1"/>
                </a:solidFill>
                <a:cs typeface="Times New Roman" pitchFamily="18" charset="0"/>
              </a:rPr>
              <a:t>+ </a:t>
            </a:r>
            <a:r>
              <a:rPr lang="el-GR" sz="4000" dirty="0">
                <a:solidFill>
                  <a:schemeClr val="bg1"/>
                </a:solidFill>
                <a:cs typeface="Times New Roman" pitchFamily="18" charset="0"/>
              </a:rPr>
              <a:t>β</a:t>
            </a:r>
            <a:r>
              <a:rPr lang="sv-SE" sz="4000" baseline="-25000" dirty="0">
                <a:solidFill>
                  <a:schemeClr val="bg1"/>
                </a:solidFill>
                <a:cs typeface="Times New Roman" pitchFamily="18" charset="0"/>
              </a:rPr>
              <a:t>3</a:t>
            </a:r>
            <a:r>
              <a:rPr lang="sv-SE" sz="4000" dirty="0">
                <a:solidFill>
                  <a:schemeClr val="bg1"/>
                </a:solidFill>
                <a:cs typeface="Times New Roman" pitchFamily="18" charset="0"/>
              </a:rPr>
              <a:t>∙</a:t>
            </a:r>
          </a:p>
        </p:txBody>
      </p:sp>
      <p:grpSp>
        <p:nvGrpSpPr>
          <p:cNvPr id="13" name="Group 32"/>
          <p:cNvGrpSpPr>
            <a:grpSpLocks/>
          </p:cNvGrpSpPr>
          <p:nvPr/>
        </p:nvGrpSpPr>
        <p:grpSpPr bwMode="auto">
          <a:xfrm>
            <a:off x="2384425" y="2787137"/>
            <a:ext cx="720725" cy="71438"/>
            <a:chOff x="1519" y="1682"/>
            <a:chExt cx="454" cy="45"/>
          </a:xfrm>
        </p:grpSpPr>
        <p:sp>
          <p:nvSpPr>
            <p:cNvPr id="14" name="Line 23"/>
            <p:cNvSpPr>
              <a:spLocks noChangeShapeType="1"/>
            </p:cNvSpPr>
            <p:nvPr/>
          </p:nvSpPr>
          <p:spPr bwMode="auto">
            <a:xfrm>
              <a:off x="1519" y="1706"/>
              <a:ext cx="454" cy="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" tIns="18000" rIns="3600" bIns="18000">
              <a:spAutoFit/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5" name="Line 25"/>
            <p:cNvSpPr>
              <a:spLocks noChangeShapeType="1"/>
            </p:cNvSpPr>
            <p:nvPr/>
          </p:nvSpPr>
          <p:spPr bwMode="auto">
            <a:xfrm>
              <a:off x="1525" y="1682"/>
              <a:ext cx="0" cy="45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" tIns="18000" rIns="3600" bIns="18000">
              <a:spAutoFit/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6" name="Line 26"/>
            <p:cNvSpPr>
              <a:spLocks noChangeShapeType="1"/>
            </p:cNvSpPr>
            <p:nvPr/>
          </p:nvSpPr>
          <p:spPr bwMode="auto">
            <a:xfrm>
              <a:off x="1667" y="1682"/>
              <a:ext cx="0" cy="45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" tIns="18000" rIns="3600" bIns="18000">
              <a:spAutoFit/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7" name="Line 27"/>
            <p:cNvSpPr>
              <a:spLocks noChangeShapeType="1"/>
            </p:cNvSpPr>
            <p:nvPr/>
          </p:nvSpPr>
          <p:spPr bwMode="auto">
            <a:xfrm>
              <a:off x="1809" y="1682"/>
              <a:ext cx="0" cy="45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" tIns="18000" rIns="3600" bIns="18000">
              <a:spAutoFit/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</p:grpSp>
      <p:grpSp>
        <p:nvGrpSpPr>
          <p:cNvPr id="18" name="Group 33"/>
          <p:cNvGrpSpPr>
            <a:grpSpLocks/>
          </p:cNvGrpSpPr>
          <p:nvPr/>
        </p:nvGrpSpPr>
        <p:grpSpPr bwMode="auto">
          <a:xfrm>
            <a:off x="3763962" y="2787137"/>
            <a:ext cx="720725" cy="71438"/>
            <a:chOff x="1519" y="1682"/>
            <a:chExt cx="454" cy="45"/>
          </a:xfrm>
        </p:grpSpPr>
        <p:sp>
          <p:nvSpPr>
            <p:cNvPr id="19" name="Line 34"/>
            <p:cNvSpPr>
              <a:spLocks noChangeShapeType="1"/>
            </p:cNvSpPr>
            <p:nvPr/>
          </p:nvSpPr>
          <p:spPr bwMode="auto">
            <a:xfrm>
              <a:off x="1519" y="1706"/>
              <a:ext cx="454" cy="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" tIns="18000" rIns="3600" bIns="18000">
              <a:spAutoFit/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20" name="Line 35"/>
            <p:cNvSpPr>
              <a:spLocks noChangeShapeType="1"/>
            </p:cNvSpPr>
            <p:nvPr/>
          </p:nvSpPr>
          <p:spPr bwMode="auto">
            <a:xfrm>
              <a:off x="1525" y="1682"/>
              <a:ext cx="0" cy="45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" tIns="18000" rIns="3600" bIns="18000">
              <a:spAutoFit/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21" name="Line 36"/>
            <p:cNvSpPr>
              <a:spLocks noChangeShapeType="1"/>
            </p:cNvSpPr>
            <p:nvPr/>
          </p:nvSpPr>
          <p:spPr bwMode="auto">
            <a:xfrm>
              <a:off x="1667" y="1682"/>
              <a:ext cx="0" cy="45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" tIns="18000" rIns="3600" bIns="18000">
              <a:spAutoFit/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22" name="Line 37"/>
            <p:cNvSpPr>
              <a:spLocks noChangeShapeType="1"/>
            </p:cNvSpPr>
            <p:nvPr/>
          </p:nvSpPr>
          <p:spPr bwMode="auto">
            <a:xfrm>
              <a:off x="1809" y="1682"/>
              <a:ext cx="0" cy="45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" tIns="18000" rIns="3600" bIns="18000">
              <a:spAutoFit/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</p:grpSp>
      <p:grpSp>
        <p:nvGrpSpPr>
          <p:cNvPr id="23" name="Group 38"/>
          <p:cNvGrpSpPr>
            <a:grpSpLocks/>
          </p:cNvGrpSpPr>
          <p:nvPr/>
        </p:nvGrpSpPr>
        <p:grpSpPr bwMode="auto">
          <a:xfrm>
            <a:off x="5213350" y="2787137"/>
            <a:ext cx="720725" cy="71438"/>
            <a:chOff x="1519" y="1682"/>
            <a:chExt cx="454" cy="45"/>
          </a:xfrm>
        </p:grpSpPr>
        <p:sp>
          <p:nvSpPr>
            <p:cNvPr id="24" name="Line 39"/>
            <p:cNvSpPr>
              <a:spLocks noChangeShapeType="1"/>
            </p:cNvSpPr>
            <p:nvPr/>
          </p:nvSpPr>
          <p:spPr bwMode="auto">
            <a:xfrm>
              <a:off x="1519" y="1706"/>
              <a:ext cx="454" cy="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" tIns="18000" rIns="3600" bIns="18000">
              <a:spAutoFit/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25" name="Line 40"/>
            <p:cNvSpPr>
              <a:spLocks noChangeShapeType="1"/>
            </p:cNvSpPr>
            <p:nvPr/>
          </p:nvSpPr>
          <p:spPr bwMode="auto">
            <a:xfrm>
              <a:off x="1525" y="1682"/>
              <a:ext cx="0" cy="45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" tIns="18000" rIns="3600" bIns="18000">
              <a:spAutoFit/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26" name="Line 41"/>
            <p:cNvSpPr>
              <a:spLocks noChangeShapeType="1"/>
            </p:cNvSpPr>
            <p:nvPr/>
          </p:nvSpPr>
          <p:spPr bwMode="auto">
            <a:xfrm>
              <a:off x="1667" y="1682"/>
              <a:ext cx="0" cy="45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" tIns="18000" rIns="3600" bIns="18000">
              <a:spAutoFit/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27" name="Line 42"/>
            <p:cNvSpPr>
              <a:spLocks noChangeShapeType="1"/>
            </p:cNvSpPr>
            <p:nvPr/>
          </p:nvSpPr>
          <p:spPr bwMode="auto">
            <a:xfrm>
              <a:off x="1809" y="1682"/>
              <a:ext cx="0" cy="45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" tIns="18000" rIns="3600" bIns="18000">
              <a:spAutoFit/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</p:grpSp>
      <p:grpSp>
        <p:nvGrpSpPr>
          <p:cNvPr id="28" name="Group 43"/>
          <p:cNvGrpSpPr>
            <a:grpSpLocks/>
          </p:cNvGrpSpPr>
          <p:nvPr/>
        </p:nvGrpSpPr>
        <p:grpSpPr bwMode="auto">
          <a:xfrm>
            <a:off x="6654800" y="2787137"/>
            <a:ext cx="720725" cy="71438"/>
            <a:chOff x="1519" y="1682"/>
            <a:chExt cx="454" cy="45"/>
          </a:xfrm>
        </p:grpSpPr>
        <p:sp>
          <p:nvSpPr>
            <p:cNvPr id="29" name="Line 44"/>
            <p:cNvSpPr>
              <a:spLocks noChangeShapeType="1"/>
            </p:cNvSpPr>
            <p:nvPr/>
          </p:nvSpPr>
          <p:spPr bwMode="auto">
            <a:xfrm>
              <a:off x="1519" y="1706"/>
              <a:ext cx="454" cy="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" tIns="18000" rIns="3600" bIns="18000">
              <a:spAutoFit/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30" name="Line 45"/>
            <p:cNvSpPr>
              <a:spLocks noChangeShapeType="1"/>
            </p:cNvSpPr>
            <p:nvPr/>
          </p:nvSpPr>
          <p:spPr bwMode="auto">
            <a:xfrm>
              <a:off x="1525" y="1682"/>
              <a:ext cx="0" cy="45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" tIns="18000" rIns="3600" bIns="18000">
              <a:spAutoFit/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31" name="Line 46"/>
            <p:cNvSpPr>
              <a:spLocks noChangeShapeType="1"/>
            </p:cNvSpPr>
            <p:nvPr/>
          </p:nvSpPr>
          <p:spPr bwMode="auto">
            <a:xfrm>
              <a:off x="1667" y="1682"/>
              <a:ext cx="0" cy="45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" tIns="18000" rIns="3600" bIns="18000">
              <a:spAutoFit/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32" name="Line 47"/>
            <p:cNvSpPr>
              <a:spLocks noChangeShapeType="1"/>
            </p:cNvSpPr>
            <p:nvPr/>
          </p:nvSpPr>
          <p:spPr bwMode="auto">
            <a:xfrm>
              <a:off x="1809" y="1682"/>
              <a:ext cx="0" cy="45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" tIns="18000" rIns="3600" bIns="18000">
              <a:spAutoFit/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</p:grpSp>
      <p:sp>
        <p:nvSpPr>
          <p:cNvPr id="33" name="Text Box 48"/>
          <p:cNvSpPr txBox="1">
            <a:spLocks noChangeArrowheads="1"/>
          </p:cNvSpPr>
          <p:nvPr/>
        </p:nvSpPr>
        <p:spPr bwMode="auto">
          <a:xfrm>
            <a:off x="2317750" y="2485512"/>
            <a:ext cx="149938" cy="344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" tIns="18000" rIns="3600" bIns="18000">
            <a:spAutoFit/>
          </a:bodyPr>
          <a:lstStyle/>
          <a:p>
            <a:r>
              <a:rPr lang="sv-SE" sz="200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4" name="Text Box 49"/>
          <p:cNvSpPr txBox="1">
            <a:spLocks noChangeArrowheads="1"/>
          </p:cNvSpPr>
          <p:nvPr/>
        </p:nvSpPr>
        <p:spPr bwMode="auto">
          <a:xfrm>
            <a:off x="2549525" y="2485512"/>
            <a:ext cx="149938" cy="344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" tIns="18000" rIns="3600" bIns="18000">
            <a:spAutoFit/>
          </a:bodyPr>
          <a:lstStyle/>
          <a:p>
            <a:r>
              <a:rPr lang="sv-SE" sz="200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35" name="Text Box 50"/>
          <p:cNvSpPr txBox="1">
            <a:spLocks noChangeArrowheads="1"/>
          </p:cNvSpPr>
          <p:nvPr/>
        </p:nvSpPr>
        <p:spPr bwMode="auto">
          <a:xfrm>
            <a:off x="2771775" y="2485512"/>
            <a:ext cx="149938" cy="344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" tIns="18000" rIns="3600" bIns="18000">
            <a:spAutoFit/>
          </a:bodyPr>
          <a:lstStyle/>
          <a:p>
            <a:r>
              <a:rPr lang="sv-SE" sz="200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36" name="Text Box 52"/>
          <p:cNvSpPr txBox="1">
            <a:spLocks noChangeArrowheads="1"/>
          </p:cNvSpPr>
          <p:nvPr/>
        </p:nvSpPr>
        <p:spPr bwMode="auto">
          <a:xfrm>
            <a:off x="3929062" y="2485512"/>
            <a:ext cx="149938" cy="344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" tIns="18000" rIns="3600" bIns="18000">
            <a:spAutoFit/>
          </a:bodyPr>
          <a:lstStyle/>
          <a:p>
            <a:r>
              <a:rPr lang="sv-SE" sz="2000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7" name="Text Box 53"/>
          <p:cNvSpPr txBox="1">
            <a:spLocks noChangeArrowheads="1"/>
          </p:cNvSpPr>
          <p:nvPr/>
        </p:nvSpPr>
        <p:spPr bwMode="auto">
          <a:xfrm>
            <a:off x="4151312" y="2485512"/>
            <a:ext cx="149938" cy="344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" tIns="18000" rIns="3600" bIns="18000">
            <a:spAutoFit/>
          </a:bodyPr>
          <a:lstStyle/>
          <a:p>
            <a:r>
              <a:rPr lang="sv-SE" sz="200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8" name="Text Box 55"/>
          <p:cNvSpPr txBox="1">
            <a:spLocks noChangeArrowheads="1"/>
          </p:cNvSpPr>
          <p:nvPr/>
        </p:nvSpPr>
        <p:spPr bwMode="auto">
          <a:xfrm>
            <a:off x="5383213" y="2485512"/>
            <a:ext cx="149938" cy="344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" tIns="18000" rIns="3600" bIns="18000">
            <a:spAutoFit/>
          </a:bodyPr>
          <a:lstStyle/>
          <a:p>
            <a:r>
              <a:rPr lang="sv-SE" sz="2000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9" name="Text Box 56"/>
          <p:cNvSpPr txBox="1">
            <a:spLocks noChangeArrowheads="1"/>
          </p:cNvSpPr>
          <p:nvPr/>
        </p:nvSpPr>
        <p:spPr bwMode="auto">
          <a:xfrm>
            <a:off x="5605463" y="2485512"/>
            <a:ext cx="149938" cy="344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" tIns="18000" rIns="3600" bIns="18000">
            <a:spAutoFit/>
          </a:bodyPr>
          <a:lstStyle/>
          <a:p>
            <a:r>
              <a:rPr lang="sv-SE" sz="200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40" name="Text Box 57"/>
          <p:cNvSpPr txBox="1">
            <a:spLocks noChangeArrowheads="1"/>
          </p:cNvSpPr>
          <p:nvPr/>
        </p:nvSpPr>
        <p:spPr bwMode="auto">
          <a:xfrm>
            <a:off x="6597650" y="2485512"/>
            <a:ext cx="149938" cy="344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" tIns="18000" rIns="3600" bIns="18000">
            <a:spAutoFit/>
          </a:bodyPr>
          <a:lstStyle/>
          <a:p>
            <a:r>
              <a:rPr lang="sv-SE" sz="2000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41" name="Text Box 58"/>
          <p:cNvSpPr txBox="1">
            <a:spLocks noChangeArrowheads="1"/>
          </p:cNvSpPr>
          <p:nvPr/>
        </p:nvSpPr>
        <p:spPr bwMode="auto">
          <a:xfrm>
            <a:off x="6829425" y="2485512"/>
            <a:ext cx="149938" cy="344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" tIns="18000" rIns="3600" bIns="18000">
            <a:spAutoFit/>
          </a:bodyPr>
          <a:lstStyle/>
          <a:p>
            <a:r>
              <a:rPr lang="sv-SE" sz="200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42" name="Text Box 59"/>
          <p:cNvSpPr txBox="1">
            <a:spLocks noChangeArrowheads="1"/>
          </p:cNvSpPr>
          <p:nvPr/>
        </p:nvSpPr>
        <p:spPr bwMode="auto">
          <a:xfrm>
            <a:off x="7051675" y="2485512"/>
            <a:ext cx="149938" cy="344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" tIns="18000" rIns="3600" bIns="18000">
            <a:spAutoFit/>
          </a:bodyPr>
          <a:lstStyle/>
          <a:p>
            <a:r>
              <a:rPr lang="sv-SE" sz="2000">
                <a:solidFill>
                  <a:schemeClr val="bg1"/>
                </a:solidFill>
              </a:rPr>
              <a:t>2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3454392" y="6077892"/>
                <a:ext cx="266316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2">
                  <a:spcBef>
                    <a:spcPts val="400"/>
                  </a:spcBef>
                  <a:buClr>
                    <a:srgbClr val="003E89"/>
                  </a:buClr>
                  <a:tabLst>
                    <a:tab pos="339725" algn="l"/>
                    <a:tab pos="787400" algn="l"/>
                    <a:tab pos="1236663" algn="l"/>
                    <a:tab pos="1685925" algn="l"/>
                    <a:tab pos="2135188" algn="l"/>
                    <a:tab pos="2584450" algn="l"/>
                    <a:tab pos="3033713" algn="l"/>
                    <a:tab pos="3482975" algn="l"/>
                    <a:tab pos="3932238" algn="l"/>
                    <a:tab pos="4381500" algn="l"/>
                    <a:tab pos="4830763" algn="l"/>
                    <a:tab pos="5280025" algn="l"/>
                    <a:tab pos="5729288" algn="l"/>
                    <a:tab pos="6178550" algn="l"/>
                    <a:tab pos="6627813" algn="l"/>
                    <a:tab pos="7077075" algn="l"/>
                    <a:tab pos="7526338" algn="l"/>
                    <a:tab pos="7975600" algn="l"/>
                    <a:tab pos="8424863" algn="l"/>
                    <a:tab pos="8874125" algn="l"/>
                    <a:tab pos="9323388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/>
                          <a:ea typeface="Calibri" pitchFamily="34" charset="0"/>
                          <a:cs typeface="Calibri" pitchFamily="34" charset="0"/>
                        </a:rPr>
                        <m:t>𝑦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/>
                          <a:ea typeface="Calibri" pitchFamily="34" charset="0"/>
                          <a:cs typeface="Calibri" pitchFamily="34" charset="0"/>
                        </a:rPr>
                        <m:t>=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/>
                          <a:ea typeface="Calibri" pitchFamily="34" charset="0"/>
                          <a:cs typeface="Calibri" pitchFamily="34" charset="0"/>
                        </a:rPr>
                        <m:t>𝑋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  <a:cs typeface="Calibri" pitchFamily="34" charset="0"/>
                        </a:rPr>
                        <m:t>𝛽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  <a:cs typeface="Calibri" pitchFamily="34" charset="0"/>
                        </a:rPr>
                        <m:t>+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  <a:cs typeface="Calibri" pitchFamily="34" charset="0"/>
                        </a:rPr>
                        <m:t>𝜀</m:t>
                      </m:r>
                    </m:oMath>
                  </m:oMathPara>
                </a14:m>
                <a:endParaRPr lang="en-US" sz="2400" dirty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4392" y="6077892"/>
                <a:ext cx="2663165" cy="461665"/>
              </a:xfrm>
              <a:prstGeom prst="rect">
                <a:avLst/>
              </a:prstGeom>
              <a:blipFill rotWithShape="1">
                <a:blip r:embed="rId7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1573317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1"/>
          <p:cNvSpPr txBox="1">
            <a:spLocks noChangeArrowheads="1"/>
          </p:cNvSpPr>
          <p:nvPr/>
        </p:nvSpPr>
        <p:spPr bwMode="auto">
          <a:xfrm>
            <a:off x="468313" y="333375"/>
            <a:ext cx="8207375" cy="833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550"/>
              </a:spcBef>
            </a:pPr>
            <a:r>
              <a:rPr lang="en-US" sz="3600" dirty="0" smtClean="0">
                <a:solidFill>
                  <a:srgbClr val="003E89"/>
                </a:solidFill>
                <a:latin typeface="Calibri" pitchFamily="34" charset="0"/>
                <a:ea typeface="SimSun" pitchFamily="2" charset="-122"/>
                <a:cs typeface="Calibri" pitchFamily="34" charset="0"/>
              </a:rPr>
              <a:t>Brain anatomy</a:t>
            </a:r>
            <a:endParaRPr lang="en-US" sz="3600" dirty="0">
              <a:solidFill>
                <a:srgbClr val="003E89"/>
              </a:solidFill>
              <a:latin typeface="Calibri" pitchFamily="34" charset="0"/>
              <a:ea typeface="SimSun" pitchFamily="2" charset="-122"/>
              <a:cs typeface="Calibri" pitchFamily="34" charset="0"/>
            </a:endParaRPr>
          </a:p>
        </p:txBody>
      </p:sp>
      <p:sp>
        <p:nvSpPr>
          <p:cNvPr id="7171" name="Rectangle 2"/>
          <p:cNvSpPr>
            <a:spLocks noChangeArrowheads="1"/>
          </p:cNvSpPr>
          <p:nvPr/>
        </p:nvSpPr>
        <p:spPr bwMode="auto">
          <a:xfrm>
            <a:off x="468313" y="1166813"/>
            <a:ext cx="8064500" cy="5141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400"/>
              </a:spcBef>
              <a:buClr>
                <a:srgbClr val="003E89"/>
              </a:buClr>
              <a:buFont typeface="Wingdings" pitchFamily="2" charset="2"/>
              <a:buChar char="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Brain – center of nervous system.</a:t>
            </a:r>
          </a:p>
          <a:p>
            <a:pPr marL="339725" indent="-339725">
              <a:spcBef>
                <a:spcPts val="400"/>
              </a:spcBef>
              <a:buClr>
                <a:srgbClr val="003E89"/>
              </a:buClr>
              <a:buFont typeface="Wingdings" pitchFamily="2" charset="2"/>
              <a:buChar char="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Composed of neurons and neuroglia.</a:t>
            </a:r>
          </a:p>
          <a:p>
            <a:pPr marL="339725" indent="-339725">
              <a:spcBef>
                <a:spcPts val="400"/>
              </a:spcBef>
              <a:buClr>
                <a:srgbClr val="003E89"/>
              </a:buClr>
              <a:buFont typeface="Wingdings" pitchFamily="2" charset="2"/>
              <a:buChar char="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Neurons communicate through axons using electrochemical processes (from mm to m).</a:t>
            </a:r>
          </a:p>
          <a:p>
            <a:pPr marL="339725" indent="-339725">
              <a:spcBef>
                <a:spcPts val="400"/>
              </a:spcBef>
              <a:buClr>
                <a:srgbClr val="003E89"/>
              </a:buClr>
              <a:buFont typeface="Wingdings" pitchFamily="2" charset="2"/>
              <a:buChar char="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endParaRPr lang="en-US" sz="2000" dirty="0" smtClean="0">
              <a:solidFill>
                <a:srgbClr val="000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339725" indent="-339725">
              <a:spcBef>
                <a:spcPts val="400"/>
              </a:spcBef>
              <a:buClr>
                <a:srgbClr val="003E89"/>
              </a:buClr>
              <a:buFont typeface="Wingdings" pitchFamily="2" charset="2"/>
              <a:buChar char="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endParaRPr lang="en-US" sz="2000" dirty="0">
              <a:solidFill>
                <a:srgbClr val="000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312" y="2996952"/>
            <a:ext cx="4703729" cy="3527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3E89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3655925"/>
            <a:ext cx="2809524" cy="22000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1"/>
          <p:cNvSpPr txBox="1">
            <a:spLocks noChangeArrowheads="1"/>
          </p:cNvSpPr>
          <p:nvPr/>
        </p:nvSpPr>
        <p:spPr bwMode="auto">
          <a:xfrm>
            <a:off x="468313" y="333375"/>
            <a:ext cx="8207375" cy="833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550"/>
              </a:spcBef>
            </a:pPr>
            <a:r>
              <a:rPr lang="en-US" sz="3600" dirty="0" smtClean="0">
                <a:solidFill>
                  <a:srgbClr val="003E89"/>
                </a:solidFill>
                <a:latin typeface="Calibri" pitchFamily="34" charset="0"/>
                <a:ea typeface="SimSun" pitchFamily="2" charset="-122"/>
                <a:cs typeface="Calibri" pitchFamily="34" charset="0"/>
              </a:rPr>
              <a:t>Generalized linear model</a:t>
            </a:r>
            <a:endParaRPr lang="en-US" sz="3600" dirty="0">
              <a:solidFill>
                <a:srgbClr val="003E89"/>
              </a:solidFill>
              <a:latin typeface="Calibri" pitchFamily="34" charset="0"/>
              <a:ea typeface="SimSun" pitchFamily="2" charset="-122"/>
              <a:cs typeface="Calibri" pitchFamily="34" charset="0"/>
            </a:endParaRPr>
          </a:p>
        </p:txBody>
      </p:sp>
      <p:sp>
        <p:nvSpPr>
          <p:cNvPr id="13315" name="Rectangle 2"/>
          <p:cNvSpPr>
            <a:spLocks noChangeArrowheads="1"/>
          </p:cNvSpPr>
          <p:nvPr/>
        </p:nvSpPr>
        <p:spPr bwMode="auto">
          <a:xfrm>
            <a:off x="468313" y="1166813"/>
            <a:ext cx="8064500" cy="5141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400"/>
              </a:spcBef>
              <a:buClr>
                <a:srgbClr val="003E89"/>
              </a:buClr>
              <a:buFont typeface="Wingdings" pitchFamily="2" charset="2"/>
              <a:buChar char="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Bad fit.</a:t>
            </a:r>
            <a:endParaRPr lang="en-US" sz="2000" dirty="0">
              <a:solidFill>
                <a:srgbClr val="000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4" name="Picture 50" descr="gen_voxel_crappy_fit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8025" y="2493963"/>
            <a:ext cx="1431925" cy="357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vert_hyp_g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950" y="2492375"/>
            <a:ext cx="1431925" cy="357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 descr="vert_hyp_sha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875" y="2492375"/>
            <a:ext cx="1431925" cy="357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vert_hyp_null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3800" y="2492375"/>
            <a:ext cx="1431925" cy="357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3049588" y="3937000"/>
            <a:ext cx="289399" cy="65190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" tIns="18000" rIns="3600" bIns="18000">
            <a:spAutoFit/>
          </a:bodyPr>
          <a:lstStyle/>
          <a:p>
            <a:r>
              <a:rPr lang="sv-SE" sz="4000">
                <a:solidFill>
                  <a:schemeClr val="bg1"/>
                </a:solidFill>
                <a:cs typeface="Times New Roman" pitchFamily="18" charset="0"/>
              </a:rPr>
              <a:t>≈</a:t>
            </a: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3402012" y="3933825"/>
            <a:ext cx="635647" cy="65190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" tIns="18000" rIns="3600" bIns="18000">
            <a:spAutoFit/>
          </a:bodyPr>
          <a:lstStyle/>
          <a:p>
            <a:r>
              <a:rPr lang="el-GR" sz="4000">
                <a:solidFill>
                  <a:schemeClr val="bg1"/>
                </a:solidFill>
                <a:cs typeface="Times New Roman" pitchFamily="18" charset="0"/>
              </a:rPr>
              <a:t>β</a:t>
            </a:r>
            <a:r>
              <a:rPr lang="sv-SE" sz="4000" baseline="-25000">
                <a:solidFill>
                  <a:schemeClr val="bg1"/>
                </a:solidFill>
                <a:cs typeface="Times New Roman" pitchFamily="18" charset="0"/>
              </a:rPr>
              <a:t>1</a:t>
            </a:r>
            <a:r>
              <a:rPr lang="sv-SE" sz="4000">
                <a:solidFill>
                  <a:schemeClr val="bg1"/>
                </a:solidFill>
                <a:cs typeface="Times New Roman" pitchFamily="18" charset="0"/>
              </a:rPr>
              <a:t>∙</a:t>
            </a: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4441825" y="3933825"/>
            <a:ext cx="1078076" cy="65190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" tIns="18000" rIns="3600" bIns="18000">
            <a:spAutoFit/>
          </a:bodyPr>
          <a:lstStyle/>
          <a:p>
            <a:r>
              <a:rPr lang="sv-SE" sz="4000">
                <a:solidFill>
                  <a:schemeClr val="bg1"/>
                </a:solidFill>
                <a:cs typeface="Times New Roman" pitchFamily="18" charset="0"/>
              </a:rPr>
              <a:t>+ </a:t>
            </a:r>
            <a:r>
              <a:rPr lang="el-GR" sz="4000">
                <a:solidFill>
                  <a:schemeClr val="bg1"/>
                </a:solidFill>
                <a:cs typeface="Times New Roman" pitchFamily="18" charset="0"/>
              </a:rPr>
              <a:t>β</a:t>
            </a:r>
            <a:r>
              <a:rPr lang="sv-SE" sz="4000" baseline="-25000">
                <a:solidFill>
                  <a:schemeClr val="bg1"/>
                </a:solidFill>
                <a:cs typeface="Times New Roman" pitchFamily="18" charset="0"/>
              </a:rPr>
              <a:t>2</a:t>
            </a:r>
            <a:r>
              <a:rPr lang="sv-SE" sz="4000">
                <a:solidFill>
                  <a:schemeClr val="bg1"/>
                </a:solidFill>
                <a:cs typeface="Times New Roman" pitchFamily="18" charset="0"/>
              </a:rPr>
              <a:t>∙</a:t>
            </a: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5802313" y="3933825"/>
            <a:ext cx="1078076" cy="65190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" tIns="18000" rIns="3600" bIns="18000">
            <a:spAutoFit/>
          </a:bodyPr>
          <a:lstStyle/>
          <a:p>
            <a:r>
              <a:rPr lang="sv-SE" sz="4000">
                <a:solidFill>
                  <a:schemeClr val="bg1"/>
                </a:solidFill>
                <a:cs typeface="Times New Roman" pitchFamily="18" charset="0"/>
              </a:rPr>
              <a:t>+ </a:t>
            </a:r>
            <a:r>
              <a:rPr lang="el-GR" sz="4000">
                <a:solidFill>
                  <a:schemeClr val="bg1"/>
                </a:solidFill>
                <a:cs typeface="Times New Roman" pitchFamily="18" charset="0"/>
              </a:rPr>
              <a:t>β</a:t>
            </a:r>
            <a:r>
              <a:rPr lang="sv-SE" sz="4000" baseline="-25000">
                <a:solidFill>
                  <a:schemeClr val="bg1"/>
                </a:solidFill>
                <a:cs typeface="Times New Roman" pitchFamily="18" charset="0"/>
              </a:rPr>
              <a:t>3</a:t>
            </a:r>
            <a:r>
              <a:rPr lang="sv-SE" sz="4000">
                <a:solidFill>
                  <a:schemeClr val="bg1"/>
                </a:solidFill>
                <a:cs typeface="Times New Roman" pitchFamily="18" charset="0"/>
              </a:rPr>
              <a:t>∙</a:t>
            </a:r>
          </a:p>
        </p:txBody>
      </p:sp>
      <p:grpSp>
        <p:nvGrpSpPr>
          <p:cNvPr id="12" name="Group 14"/>
          <p:cNvGrpSpPr>
            <a:grpSpLocks/>
          </p:cNvGrpSpPr>
          <p:nvPr/>
        </p:nvGrpSpPr>
        <p:grpSpPr bwMode="auto">
          <a:xfrm>
            <a:off x="2411413" y="2799736"/>
            <a:ext cx="720725" cy="71438"/>
            <a:chOff x="1519" y="1682"/>
            <a:chExt cx="454" cy="45"/>
          </a:xfrm>
        </p:grpSpPr>
        <p:sp>
          <p:nvSpPr>
            <p:cNvPr id="13" name="Line 15"/>
            <p:cNvSpPr>
              <a:spLocks noChangeShapeType="1"/>
            </p:cNvSpPr>
            <p:nvPr/>
          </p:nvSpPr>
          <p:spPr bwMode="auto">
            <a:xfrm>
              <a:off x="1519" y="1706"/>
              <a:ext cx="454" cy="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" tIns="18000" rIns="3600" bIns="18000">
              <a:spAutoFit/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4" name="Line 16"/>
            <p:cNvSpPr>
              <a:spLocks noChangeShapeType="1"/>
            </p:cNvSpPr>
            <p:nvPr/>
          </p:nvSpPr>
          <p:spPr bwMode="auto">
            <a:xfrm>
              <a:off x="1525" y="1682"/>
              <a:ext cx="0" cy="45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" tIns="18000" rIns="3600" bIns="18000">
              <a:spAutoFit/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5" name="Line 17"/>
            <p:cNvSpPr>
              <a:spLocks noChangeShapeType="1"/>
            </p:cNvSpPr>
            <p:nvPr/>
          </p:nvSpPr>
          <p:spPr bwMode="auto">
            <a:xfrm>
              <a:off x="1667" y="1682"/>
              <a:ext cx="0" cy="45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" tIns="18000" rIns="3600" bIns="18000">
              <a:spAutoFit/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6" name="Line 18"/>
            <p:cNvSpPr>
              <a:spLocks noChangeShapeType="1"/>
            </p:cNvSpPr>
            <p:nvPr/>
          </p:nvSpPr>
          <p:spPr bwMode="auto">
            <a:xfrm>
              <a:off x="1809" y="1682"/>
              <a:ext cx="0" cy="45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" tIns="18000" rIns="3600" bIns="18000">
              <a:spAutoFit/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Group 19"/>
          <p:cNvGrpSpPr>
            <a:grpSpLocks/>
          </p:cNvGrpSpPr>
          <p:nvPr/>
        </p:nvGrpSpPr>
        <p:grpSpPr bwMode="auto">
          <a:xfrm>
            <a:off x="3792537" y="2799736"/>
            <a:ext cx="720725" cy="71438"/>
            <a:chOff x="1519" y="1682"/>
            <a:chExt cx="454" cy="45"/>
          </a:xfrm>
        </p:grpSpPr>
        <p:sp>
          <p:nvSpPr>
            <p:cNvPr id="18" name="Line 20"/>
            <p:cNvSpPr>
              <a:spLocks noChangeShapeType="1"/>
            </p:cNvSpPr>
            <p:nvPr/>
          </p:nvSpPr>
          <p:spPr bwMode="auto">
            <a:xfrm>
              <a:off x="1519" y="1706"/>
              <a:ext cx="454" cy="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" tIns="18000" rIns="3600" bIns="18000">
              <a:spAutoFit/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9" name="Line 21"/>
            <p:cNvSpPr>
              <a:spLocks noChangeShapeType="1"/>
            </p:cNvSpPr>
            <p:nvPr/>
          </p:nvSpPr>
          <p:spPr bwMode="auto">
            <a:xfrm>
              <a:off x="1525" y="1682"/>
              <a:ext cx="0" cy="45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" tIns="18000" rIns="3600" bIns="18000">
              <a:spAutoFit/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20" name="Line 22"/>
            <p:cNvSpPr>
              <a:spLocks noChangeShapeType="1"/>
            </p:cNvSpPr>
            <p:nvPr/>
          </p:nvSpPr>
          <p:spPr bwMode="auto">
            <a:xfrm>
              <a:off x="1667" y="1682"/>
              <a:ext cx="0" cy="45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" tIns="18000" rIns="3600" bIns="18000">
              <a:spAutoFit/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21" name="Line 23"/>
            <p:cNvSpPr>
              <a:spLocks noChangeShapeType="1"/>
            </p:cNvSpPr>
            <p:nvPr/>
          </p:nvSpPr>
          <p:spPr bwMode="auto">
            <a:xfrm>
              <a:off x="1809" y="1682"/>
              <a:ext cx="0" cy="45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" tIns="18000" rIns="3600" bIns="18000">
              <a:spAutoFit/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</p:grpSp>
      <p:grpSp>
        <p:nvGrpSpPr>
          <p:cNvPr id="22" name="Group 24"/>
          <p:cNvGrpSpPr>
            <a:grpSpLocks/>
          </p:cNvGrpSpPr>
          <p:nvPr/>
        </p:nvGrpSpPr>
        <p:grpSpPr bwMode="auto">
          <a:xfrm>
            <a:off x="5241925" y="2799736"/>
            <a:ext cx="720725" cy="71438"/>
            <a:chOff x="1519" y="1682"/>
            <a:chExt cx="454" cy="45"/>
          </a:xfrm>
        </p:grpSpPr>
        <p:sp>
          <p:nvSpPr>
            <p:cNvPr id="23" name="Line 25"/>
            <p:cNvSpPr>
              <a:spLocks noChangeShapeType="1"/>
            </p:cNvSpPr>
            <p:nvPr/>
          </p:nvSpPr>
          <p:spPr bwMode="auto">
            <a:xfrm>
              <a:off x="1519" y="1706"/>
              <a:ext cx="454" cy="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" tIns="18000" rIns="3600" bIns="18000">
              <a:spAutoFit/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24" name="Line 26"/>
            <p:cNvSpPr>
              <a:spLocks noChangeShapeType="1"/>
            </p:cNvSpPr>
            <p:nvPr/>
          </p:nvSpPr>
          <p:spPr bwMode="auto">
            <a:xfrm>
              <a:off x="1525" y="1682"/>
              <a:ext cx="0" cy="45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" tIns="18000" rIns="3600" bIns="18000">
              <a:spAutoFit/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25" name="Line 27"/>
            <p:cNvSpPr>
              <a:spLocks noChangeShapeType="1"/>
            </p:cNvSpPr>
            <p:nvPr/>
          </p:nvSpPr>
          <p:spPr bwMode="auto">
            <a:xfrm>
              <a:off x="1667" y="1682"/>
              <a:ext cx="0" cy="45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" tIns="18000" rIns="3600" bIns="18000">
              <a:spAutoFit/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26" name="Line 28"/>
            <p:cNvSpPr>
              <a:spLocks noChangeShapeType="1"/>
            </p:cNvSpPr>
            <p:nvPr/>
          </p:nvSpPr>
          <p:spPr bwMode="auto">
            <a:xfrm>
              <a:off x="1809" y="1682"/>
              <a:ext cx="0" cy="45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" tIns="18000" rIns="3600" bIns="18000">
              <a:spAutoFit/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</p:grpSp>
      <p:grpSp>
        <p:nvGrpSpPr>
          <p:cNvPr id="27" name="Group 29"/>
          <p:cNvGrpSpPr>
            <a:grpSpLocks/>
          </p:cNvGrpSpPr>
          <p:nvPr/>
        </p:nvGrpSpPr>
        <p:grpSpPr bwMode="auto">
          <a:xfrm>
            <a:off x="6683375" y="2799736"/>
            <a:ext cx="720725" cy="71438"/>
            <a:chOff x="1519" y="1682"/>
            <a:chExt cx="454" cy="45"/>
          </a:xfrm>
        </p:grpSpPr>
        <p:sp>
          <p:nvSpPr>
            <p:cNvPr id="28" name="Line 30"/>
            <p:cNvSpPr>
              <a:spLocks noChangeShapeType="1"/>
            </p:cNvSpPr>
            <p:nvPr/>
          </p:nvSpPr>
          <p:spPr bwMode="auto">
            <a:xfrm>
              <a:off x="1519" y="1706"/>
              <a:ext cx="454" cy="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" tIns="18000" rIns="3600" bIns="18000">
              <a:spAutoFit/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29" name="Line 31"/>
            <p:cNvSpPr>
              <a:spLocks noChangeShapeType="1"/>
            </p:cNvSpPr>
            <p:nvPr/>
          </p:nvSpPr>
          <p:spPr bwMode="auto">
            <a:xfrm>
              <a:off x="1525" y="1682"/>
              <a:ext cx="0" cy="45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" tIns="18000" rIns="3600" bIns="18000">
              <a:spAutoFit/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30" name="Line 32"/>
            <p:cNvSpPr>
              <a:spLocks noChangeShapeType="1"/>
            </p:cNvSpPr>
            <p:nvPr/>
          </p:nvSpPr>
          <p:spPr bwMode="auto">
            <a:xfrm>
              <a:off x="1667" y="1682"/>
              <a:ext cx="0" cy="45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" tIns="18000" rIns="3600" bIns="18000">
              <a:spAutoFit/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31" name="Line 33"/>
            <p:cNvSpPr>
              <a:spLocks noChangeShapeType="1"/>
            </p:cNvSpPr>
            <p:nvPr/>
          </p:nvSpPr>
          <p:spPr bwMode="auto">
            <a:xfrm>
              <a:off x="1809" y="1682"/>
              <a:ext cx="0" cy="45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" tIns="18000" rIns="3600" bIns="18000">
              <a:spAutoFit/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</p:grpSp>
      <p:sp>
        <p:nvSpPr>
          <p:cNvPr id="32" name="Text Box 34"/>
          <p:cNvSpPr txBox="1">
            <a:spLocks noChangeArrowheads="1"/>
          </p:cNvSpPr>
          <p:nvPr/>
        </p:nvSpPr>
        <p:spPr bwMode="auto">
          <a:xfrm>
            <a:off x="2344738" y="2498111"/>
            <a:ext cx="149938" cy="344128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" tIns="18000" rIns="3600" bIns="18000">
            <a:spAutoFit/>
          </a:bodyPr>
          <a:lstStyle/>
          <a:p>
            <a:r>
              <a:rPr lang="sv-SE" sz="200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3" name="Text Box 35"/>
          <p:cNvSpPr txBox="1">
            <a:spLocks noChangeArrowheads="1"/>
          </p:cNvSpPr>
          <p:nvPr/>
        </p:nvSpPr>
        <p:spPr bwMode="auto">
          <a:xfrm>
            <a:off x="2576513" y="2498111"/>
            <a:ext cx="149938" cy="344128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" tIns="18000" rIns="3600" bIns="18000">
            <a:spAutoFit/>
          </a:bodyPr>
          <a:lstStyle/>
          <a:p>
            <a:r>
              <a:rPr lang="sv-SE" sz="200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34" name="Text Box 36"/>
          <p:cNvSpPr txBox="1">
            <a:spLocks noChangeArrowheads="1"/>
          </p:cNvSpPr>
          <p:nvPr/>
        </p:nvSpPr>
        <p:spPr bwMode="auto">
          <a:xfrm>
            <a:off x="2798763" y="2498111"/>
            <a:ext cx="149938" cy="344128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" tIns="18000" rIns="3600" bIns="18000">
            <a:spAutoFit/>
          </a:bodyPr>
          <a:lstStyle/>
          <a:p>
            <a:r>
              <a:rPr lang="sv-SE" sz="200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35" name="Text Box 37"/>
          <p:cNvSpPr txBox="1">
            <a:spLocks noChangeArrowheads="1"/>
          </p:cNvSpPr>
          <p:nvPr/>
        </p:nvSpPr>
        <p:spPr bwMode="auto">
          <a:xfrm>
            <a:off x="3957637" y="2498111"/>
            <a:ext cx="149938" cy="344128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" tIns="18000" rIns="3600" bIns="18000">
            <a:spAutoFit/>
          </a:bodyPr>
          <a:lstStyle/>
          <a:p>
            <a:r>
              <a:rPr lang="sv-SE" sz="2000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6" name="Text Box 38"/>
          <p:cNvSpPr txBox="1">
            <a:spLocks noChangeArrowheads="1"/>
          </p:cNvSpPr>
          <p:nvPr/>
        </p:nvSpPr>
        <p:spPr bwMode="auto">
          <a:xfrm>
            <a:off x="4179887" y="2498111"/>
            <a:ext cx="149938" cy="344128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" tIns="18000" rIns="3600" bIns="18000">
            <a:spAutoFit/>
          </a:bodyPr>
          <a:lstStyle/>
          <a:p>
            <a:r>
              <a:rPr lang="sv-SE" sz="200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7" name="Text Box 39"/>
          <p:cNvSpPr txBox="1">
            <a:spLocks noChangeArrowheads="1"/>
          </p:cNvSpPr>
          <p:nvPr/>
        </p:nvSpPr>
        <p:spPr bwMode="auto">
          <a:xfrm>
            <a:off x="5411788" y="2498111"/>
            <a:ext cx="149938" cy="344128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" tIns="18000" rIns="3600" bIns="18000">
            <a:spAutoFit/>
          </a:bodyPr>
          <a:lstStyle/>
          <a:p>
            <a:r>
              <a:rPr lang="sv-SE" sz="2000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8" name="Text Box 40"/>
          <p:cNvSpPr txBox="1">
            <a:spLocks noChangeArrowheads="1"/>
          </p:cNvSpPr>
          <p:nvPr/>
        </p:nvSpPr>
        <p:spPr bwMode="auto">
          <a:xfrm>
            <a:off x="5634038" y="2498111"/>
            <a:ext cx="149938" cy="344128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" tIns="18000" rIns="3600" bIns="18000">
            <a:spAutoFit/>
          </a:bodyPr>
          <a:lstStyle/>
          <a:p>
            <a:r>
              <a:rPr lang="sv-SE" sz="200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9" name="Text Box 41"/>
          <p:cNvSpPr txBox="1">
            <a:spLocks noChangeArrowheads="1"/>
          </p:cNvSpPr>
          <p:nvPr/>
        </p:nvSpPr>
        <p:spPr bwMode="auto">
          <a:xfrm>
            <a:off x="6626225" y="2498111"/>
            <a:ext cx="149938" cy="344128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" tIns="18000" rIns="3600" bIns="18000">
            <a:spAutoFit/>
          </a:bodyPr>
          <a:lstStyle/>
          <a:p>
            <a:r>
              <a:rPr lang="sv-SE" sz="2000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40" name="Text Box 42"/>
          <p:cNvSpPr txBox="1">
            <a:spLocks noChangeArrowheads="1"/>
          </p:cNvSpPr>
          <p:nvPr/>
        </p:nvSpPr>
        <p:spPr bwMode="auto">
          <a:xfrm>
            <a:off x="6858000" y="2498111"/>
            <a:ext cx="149938" cy="344128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" tIns="18000" rIns="3600" bIns="18000">
            <a:spAutoFit/>
          </a:bodyPr>
          <a:lstStyle/>
          <a:p>
            <a:r>
              <a:rPr lang="sv-SE" sz="200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41" name="Text Box 43"/>
          <p:cNvSpPr txBox="1">
            <a:spLocks noChangeArrowheads="1"/>
          </p:cNvSpPr>
          <p:nvPr/>
        </p:nvSpPr>
        <p:spPr bwMode="auto">
          <a:xfrm>
            <a:off x="7080250" y="2498111"/>
            <a:ext cx="149938" cy="344128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" tIns="18000" rIns="3600" bIns="18000">
            <a:spAutoFit/>
          </a:bodyPr>
          <a:lstStyle/>
          <a:p>
            <a:r>
              <a:rPr lang="sv-SE" sz="200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42" name="Text Box 45"/>
          <p:cNvSpPr txBox="1">
            <a:spLocks noChangeArrowheads="1"/>
          </p:cNvSpPr>
          <p:nvPr/>
        </p:nvSpPr>
        <p:spPr bwMode="auto">
          <a:xfrm>
            <a:off x="3933682" y="5587075"/>
            <a:ext cx="234897" cy="528794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" tIns="18000" rIns="3600" bIns="18000">
            <a:spAutoFit/>
          </a:bodyPr>
          <a:lstStyle/>
          <a:p>
            <a:r>
              <a:rPr lang="sv-SE" sz="3200" dirty="0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43" name="Text Box 47"/>
          <p:cNvSpPr txBox="1">
            <a:spLocks noChangeArrowheads="1"/>
          </p:cNvSpPr>
          <p:nvPr/>
        </p:nvSpPr>
        <p:spPr bwMode="auto">
          <a:xfrm>
            <a:off x="5357670" y="5587075"/>
            <a:ext cx="234897" cy="528794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" tIns="18000" rIns="3600" bIns="18000">
            <a:spAutoFit/>
          </a:bodyPr>
          <a:lstStyle/>
          <a:p>
            <a:r>
              <a:rPr lang="sv-SE" sz="3200" dirty="0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44" name="Text Box 48"/>
          <p:cNvSpPr txBox="1">
            <a:spLocks noChangeArrowheads="1"/>
          </p:cNvSpPr>
          <p:nvPr/>
        </p:nvSpPr>
        <p:spPr bwMode="auto">
          <a:xfrm>
            <a:off x="6799120" y="5587075"/>
            <a:ext cx="234897" cy="528794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" tIns="18000" rIns="3600" bIns="18000">
            <a:spAutoFit/>
          </a:bodyPr>
          <a:lstStyle/>
          <a:p>
            <a:r>
              <a:rPr lang="sv-SE" sz="3200" dirty="0">
                <a:solidFill>
                  <a:schemeClr val="bg1"/>
                </a:solidFill>
              </a:rPr>
              <a:t>3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5" name="Rectangle 44"/>
              <p:cNvSpPr/>
              <p:nvPr/>
            </p:nvSpPr>
            <p:spPr>
              <a:xfrm>
                <a:off x="3054958" y="6115868"/>
                <a:ext cx="262193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2">
                  <a:spcBef>
                    <a:spcPts val="400"/>
                  </a:spcBef>
                  <a:buClr>
                    <a:srgbClr val="003E89"/>
                  </a:buClr>
                  <a:tabLst>
                    <a:tab pos="339725" algn="l"/>
                    <a:tab pos="787400" algn="l"/>
                    <a:tab pos="1236663" algn="l"/>
                    <a:tab pos="1685925" algn="l"/>
                    <a:tab pos="2135188" algn="l"/>
                    <a:tab pos="2584450" algn="l"/>
                    <a:tab pos="3033713" algn="l"/>
                    <a:tab pos="3482975" algn="l"/>
                    <a:tab pos="3932238" algn="l"/>
                    <a:tab pos="4381500" algn="l"/>
                    <a:tab pos="4830763" algn="l"/>
                    <a:tab pos="5280025" algn="l"/>
                    <a:tab pos="5729288" algn="l"/>
                    <a:tab pos="6178550" algn="l"/>
                    <a:tab pos="6627813" algn="l"/>
                    <a:tab pos="7077075" algn="l"/>
                    <a:tab pos="7526338" algn="l"/>
                    <a:tab pos="7975600" algn="l"/>
                    <a:tab pos="8424863" algn="l"/>
                    <a:tab pos="8874125" algn="l"/>
                    <a:tab pos="9323388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  <a:cs typeface="Calibri" pitchFamily="34" charset="0"/>
                        </a:rPr>
                        <m:t>𝛽</m:t>
                      </m:r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  <a:cs typeface="Calibri" pitchFamily="34" charset="0"/>
                        </a:rPr>
                        <m:t>=[0,0,3]</m:t>
                      </m:r>
                    </m:oMath>
                  </m:oMathPara>
                </a14:m>
                <a:endParaRPr lang="en-US" sz="2400" dirty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endParaRPr>
              </a:p>
            </p:txBody>
          </p:sp>
        </mc:Choice>
        <mc:Fallback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4958" y="6115868"/>
                <a:ext cx="2621936" cy="461665"/>
              </a:xfrm>
              <a:prstGeom prst="rect">
                <a:avLst/>
              </a:prstGeom>
              <a:blipFill rotWithShape="1">
                <a:blip r:embed="rId7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1573317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1"/>
          <p:cNvSpPr txBox="1">
            <a:spLocks noChangeArrowheads="1"/>
          </p:cNvSpPr>
          <p:nvPr/>
        </p:nvSpPr>
        <p:spPr bwMode="auto">
          <a:xfrm>
            <a:off x="468313" y="333375"/>
            <a:ext cx="8207375" cy="833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550"/>
              </a:spcBef>
            </a:pPr>
            <a:r>
              <a:rPr lang="en-US" sz="3600" dirty="0" smtClean="0">
                <a:solidFill>
                  <a:srgbClr val="003E89"/>
                </a:solidFill>
                <a:latin typeface="Calibri" pitchFamily="34" charset="0"/>
                <a:ea typeface="SimSun" pitchFamily="2" charset="-122"/>
                <a:cs typeface="Calibri" pitchFamily="34" charset="0"/>
              </a:rPr>
              <a:t>Generalized linear model</a:t>
            </a:r>
            <a:endParaRPr lang="en-US" sz="3600" dirty="0">
              <a:solidFill>
                <a:srgbClr val="003E89"/>
              </a:solidFill>
              <a:latin typeface="Calibri" pitchFamily="34" charset="0"/>
              <a:ea typeface="SimSun" pitchFamily="2" charset="-122"/>
              <a:cs typeface="Calibri" pitchFamily="34" charset="0"/>
            </a:endParaRPr>
          </a:p>
        </p:txBody>
      </p:sp>
      <p:sp>
        <p:nvSpPr>
          <p:cNvPr id="13315" name="Rectangle 2"/>
          <p:cNvSpPr>
            <a:spLocks noChangeArrowheads="1"/>
          </p:cNvSpPr>
          <p:nvPr/>
        </p:nvSpPr>
        <p:spPr bwMode="auto">
          <a:xfrm>
            <a:off x="468313" y="1166813"/>
            <a:ext cx="8064500" cy="5141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400"/>
              </a:spcBef>
              <a:buClr>
                <a:srgbClr val="003E89"/>
              </a:buClr>
              <a:buFont typeface="Wingdings" pitchFamily="2" charset="2"/>
              <a:buChar char="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Active in word generation.</a:t>
            </a:r>
            <a:endParaRPr lang="en-US" sz="2000" dirty="0">
              <a:solidFill>
                <a:srgbClr val="000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4" name="Picture 2" descr="gen_voxel_best_fi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2493963"/>
            <a:ext cx="1431925" cy="3570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vert_hyp_g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8736" y="2493963"/>
            <a:ext cx="1431925" cy="3570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vert_hyp_sha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4129" y="2493963"/>
            <a:ext cx="1431925" cy="3570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vert_hyp_null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6054" y="2495550"/>
            <a:ext cx="1431925" cy="3570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3049588" y="3937000"/>
            <a:ext cx="289399" cy="651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" tIns="18000" rIns="3600" bIns="18000">
            <a:spAutoFit/>
          </a:bodyPr>
          <a:lstStyle/>
          <a:p>
            <a:r>
              <a:rPr lang="sv-SE" sz="4000">
                <a:solidFill>
                  <a:schemeClr val="bg1"/>
                </a:solidFill>
                <a:cs typeface="Times New Roman" pitchFamily="18" charset="0"/>
              </a:rPr>
              <a:t>≈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3400798" y="3935413"/>
            <a:ext cx="635647" cy="651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" tIns="18000" rIns="3600" bIns="18000">
            <a:spAutoFit/>
          </a:bodyPr>
          <a:lstStyle/>
          <a:p>
            <a:r>
              <a:rPr lang="el-GR" sz="4000">
                <a:solidFill>
                  <a:schemeClr val="bg1"/>
                </a:solidFill>
                <a:cs typeface="Times New Roman" pitchFamily="18" charset="0"/>
              </a:rPr>
              <a:t>β</a:t>
            </a:r>
            <a:r>
              <a:rPr lang="sv-SE" sz="4000" baseline="-25000">
                <a:solidFill>
                  <a:schemeClr val="bg1"/>
                </a:solidFill>
                <a:cs typeface="Times New Roman" pitchFamily="18" charset="0"/>
              </a:rPr>
              <a:t>1</a:t>
            </a:r>
            <a:r>
              <a:rPr lang="sv-SE" sz="4000">
                <a:solidFill>
                  <a:schemeClr val="bg1"/>
                </a:solidFill>
                <a:cs typeface="Times New Roman" pitchFamily="18" charset="0"/>
              </a:rPr>
              <a:t>∙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4444079" y="3935413"/>
            <a:ext cx="1078076" cy="651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" tIns="18000" rIns="3600" bIns="18000">
            <a:spAutoFit/>
          </a:bodyPr>
          <a:lstStyle/>
          <a:p>
            <a:r>
              <a:rPr lang="sv-SE" sz="4000">
                <a:solidFill>
                  <a:schemeClr val="bg1"/>
                </a:solidFill>
                <a:cs typeface="Times New Roman" pitchFamily="18" charset="0"/>
              </a:rPr>
              <a:t>+ </a:t>
            </a:r>
            <a:r>
              <a:rPr lang="el-GR" sz="4000">
                <a:solidFill>
                  <a:schemeClr val="bg1"/>
                </a:solidFill>
                <a:cs typeface="Times New Roman" pitchFamily="18" charset="0"/>
              </a:rPr>
              <a:t>β</a:t>
            </a:r>
            <a:r>
              <a:rPr lang="sv-SE" sz="4000" baseline="-25000">
                <a:solidFill>
                  <a:schemeClr val="bg1"/>
                </a:solidFill>
                <a:cs typeface="Times New Roman" pitchFamily="18" charset="0"/>
              </a:rPr>
              <a:t>2</a:t>
            </a:r>
            <a:r>
              <a:rPr lang="sv-SE" sz="4000">
                <a:solidFill>
                  <a:schemeClr val="bg1"/>
                </a:solidFill>
                <a:cs typeface="Times New Roman" pitchFamily="18" charset="0"/>
              </a:rPr>
              <a:t>∙</a:t>
            </a: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5804567" y="3937000"/>
            <a:ext cx="1078076" cy="651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" tIns="18000" rIns="3600" bIns="18000">
            <a:spAutoFit/>
          </a:bodyPr>
          <a:lstStyle/>
          <a:p>
            <a:r>
              <a:rPr lang="sv-SE" sz="4000">
                <a:solidFill>
                  <a:schemeClr val="bg1"/>
                </a:solidFill>
                <a:cs typeface="Times New Roman" pitchFamily="18" charset="0"/>
              </a:rPr>
              <a:t>+ </a:t>
            </a:r>
            <a:r>
              <a:rPr lang="el-GR" sz="4000">
                <a:solidFill>
                  <a:schemeClr val="bg1"/>
                </a:solidFill>
                <a:cs typeface="Times New Roman" pitchFamily="18" charset="0"/>
              </a:rPr>
              <a:t>β</a:t>
            </a:r>
            <a:r>
              <a:rPr lang="sv-SE" sz="4000" baseline="-25000">
                <a:solidFill>
                  <a:schemeClr val="bg1"/>
                </a:solidFill>
                <a:cs typeface="Times New Roman" pitchFamily="18" charset="0"/>
              </a:rPr>
              <a:t>3</a:t>
            </a:r>
            <a:r>
              <a:rPr lang="sv-SE" sz="4000">
                <a:solidFill>
                  <a:schemeClr val="bg1"/>
                </a:solidFill>
                <a:cs typeface="Times New Roman" pitchFamily="18" charset="0"/>
              </a:rPr>
              <a:t>∙</a:t>
            </a:r>
          </a:p>
        </p:txBody>
      </p:sp>
      <p:grpSp>
        <p:nvGrpSpPr>
          <p:cNvPr id="12" name="Group 13"/>
          <p:cNvGrpSpPr>
            <a:grpSpLocks/>
          </p:cNvGrpSpPr>
          <p:nvPr/>
        </p:nvGrpSpPr>
        <p:grpSpPr bwMode="auto">
          <a:xfrm>
            <a:off x="2369588" y="2794000"/>
            <a:ext cx="720725" cy="71438"/>
            <a:chOff x="1519" y="1682"/>
            <a:chExt cx="454" cy="45"/>
          </a:xfrm>
        </p:grpSpPr>
        <p:sp>
          <p:nvSpPr>
            <p:cNvPr id="13" name="Line 14"/>
            <p:cNvSpPr>
              <a:spLocks noChangeShapeType="1"/>
            </p:cNvSpPr>
            <p:nvPr/>
          </p:nvSpPr>
          <p:spPr bwMode="auto">
            <a:xfrm>
              <a:off x="1519" y="1706"/>
              <a:ext cx="454" cy="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" tIns="18000" rIns="3600" bIns="18000">
              <a:spAutoFit/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4" name="Line 15"/>
            <p:cNvSpPr>
              <a:spLocks noChangeShapeType="1"/>
            </p:cNvSpPr>
            <p:nvPr/>
          </p:nvSpPr>
          <p:spPr bwMode="auto">
            <a:xfrm>
              <a:off x="1525" y="1682"/>
              <a:ext cx="0" cy="45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" tIns="18000" rIns="3600" bIns="18000">
              <a:spAutoFit/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5" name="Line 16"/>
            <p:cNvSpPr>
              <a:spLocks noChangeShapeType="1"/>
            </p:cNvSpPr>
            <p:nvPr/>
          </p:nvSpPr>
          <p:spPr bwMode="auto">
            <a:xfrm>
              <a:off x="1667" y="1682"/>
              <a:ext cx="0" cy="45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" tIns="18000" rIns="3600" bIns="18000">
              <a:spAutoFit/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6" name="Line 17"/>
            <p:cNvSpPr>
              <a:spLocks noChangeShapeType="1"/>
            </p:cNvSpPr>
            <p:nvPr/>
          </p:nvSpPr>
          <p:spPr bwMode="auto">
            <a:xfrm>
              <a:off x="1809" y="1682"/>
              <a:ext cx="0" cy="45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" tIns="18000" rIns="3600" bIns="18000">
              <a:spAutoFit/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Group 18"/>
          <p:cNvGrpSpPr>
            <a:grpSpLocks/>
          </p:cNvGrpSpPr>
          <p:nvPr/>
        </p:nvGrpSpPr>
        <p:grpSpPr bwMode="auto">
          <a:xfrm>
            <a:off x="3749498" y="2795588"/>
            <a:ext cx="720725" cy="71438"/>
            <a:chOff x="1519" y="1682"/>
            <a:chExt cx="454" cy="45"/>
          </a:xfrm>
        </p:grpSpPr>
        <p:sp>
          <p:nvSpPr>
            <p:cNvPr id="18" name="Line 19"/>
            <p:cNvSpPr>
              <a:spLocks noChangeShapeType="1"/>
            </p:cNvSpPr>
            <p:nvPr/>
          </p:nvSpPr>
          <p:spPr bwMode="auto">
            <a:xfrm>
              <a:off x="1519" y="1706"/>
              <a:ext cx="454" cy="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" tIns="18000" rIns="3600" bIns="18000">
              <a:spAutoFit/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9" name="Line 20"/>
            <p:cNvSpPr>
              <a:spLocks noChangeShapeType="1"/>
            </p:cNvSpPr>
            <p:nvPr/>
          </p:nvSpPr>
          <p:spPr bwMode="auto">
            <a:xfrm>
              <a:off x="1525" y="1682"/>
              <a:ext cx="0" cy="45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" tIns="18000" rIns="3600" bIns="18000">
              <a:spAutoFit/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20" name="Line 21"/>
            <p:cNvSpPr>
              <a:spLocks noChangeShapeType="1"/>
            </p:cNvSpPr>
            <p:nvPr/>
          </p:nvSpPr>
          <p:spPr bwMode="auto">
            <a:xfrm>
              <a:off x="1667" y="1682"/>
              <a:ext cx="0" cy="45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" tIns="18000" rIns="3600" bIns="18000">
              <a:spAutoFit/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21" name="Line 22"/>
            <p:cNvSpPr>
              <a:spLocks noChangeShapeType="1"/>
            </p:cNvSpPr>
            <p:nvPr/>
          </p:nvSpPr>
          <p:spPr bwMode="auto">
            <a:xfrm>
              <a:off x="1809" y="1682"/>
              <a:ext cx="0" cy="45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" tIns="18000" rIns="3600" bIns="18000">
              <a:spAutoFit/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</p:grpSp>
      <p:grpSp>
        <p:nvGrpSpPr>
          <p:cNvPr id="22" name="Group 23"/>
          <p:cNvGrpSpPr>
            <a:grpSpLocks/>
          </p:cNvGrpSpPr>
          <p:nvPr/>
        </p:nvGrpSpPr>
        <p:grpSpPr bwMode="auto">
          <a:xfrm>
            <a:off x="5202354" y="2795588"/>
            <a:ext cx="720725" cy="71438"/>
            <a:chOff x="1519" y="1682"/>
            <a:chExt cx="454" cy="45"/>
          </a:xfrm>
        </p:grpSpPr>
        <p:sp>
          <p:nvSpPr>
            <p:cNvPr id="23" name="Line 24"/>
            <p:cNvSpPr>
              <a:spLocks noChangeShapeType="1"/>
            </p:cNvSpPr>
            <p:nvPr/>
          </p:nvSpPr>
          <p:spPr bwMode="auto">
            <a:xfrm>
              <a:off x="1519" y="1706"/>
              <a:ext cx="454" cy="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" tIns="18000" rIns="3600" bIns="18000">
              <a:spAutoFit/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24" name="Line 25"/>
            <p:cNvSpPr>
              <a:spLocks noChangeShapeType="1"/>
            </p:cNvSpPr>
            <p:nvPr/>
          </p:nvSpPr>
          <p:spPr bwMode="auto">
            <a:xfrm>
              <a:off x="1525" y="1682"/>
              <a:ext cx="0" cy="45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" tIns="18000" rIns="3600" bIns="18000">
              <a:spAutoFit/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25" name="Line 26"/>
            <p:cNvSpPr>
              <a:spLocks noChangeShapeType="1"/>
            </p:cNvSpPr>
            <p:nvPr/>
          </p:nvSpPr>
          <p:spPr bwMode="auto">
            <a:xfrm>
              <a:off x="1667" y="1682"/>
              <a:ext cx="0" cy="45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" tIns="18000" rIns="3600" bIns="18000">
              <a:spAutoFit/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26" name="Line 27"/>
            <p:cNvSpPr>
              <a:spLocks noChangeShapeType="1"/>
            </p:cNvSpPr>
            <p:nvPr/>
          </p:nvSpPr>
          <p:spPr bwMode="auto">
            <a:xfrm>
              <a:off x="1809" y="1682"/>
              <a:ext cx="0" cy="45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" tIns="18000" rIns="3600" bIns="18000">
              <a:spAutoFit/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</p:grpSp>
      <p:grpSp>
        <p:nvGrpSpPr>
          <p:cNvPr id="27" name="Group 28"/>
          <p:cNvGrpSpPr>
            <a:grpSpLocks/>
          </p:cNvGrpSpPr>
          <p:nvPr/>
        </p:nvGrpSpPr>
        <p:grpSpPr bwMode="auto">
          <a:xfrm>
            <a:off x="6643804" y="2797175"/>
            <a:ext cx="720725" cy="71438"/>
            <a:chOff x="1519" y="1682"/>
            <a:chExt cx="454" cy="45"/>
          </a:xfrm>
        </p:grpSpPr>
        <p:sp>
          <p:nvSpPr>
            <p:cNvPr id="28" name="Line 29"/>
            <p:cNvSpPr>
              <a:spLocks noChangeShapeType="1"/>
            </p:cNvSpPr>
            <p:nvPr/>
          </p:nvSpPr>
          <p:spPr bwMode="auto">
            <a:xfrm>
              <a:off x="1519" y="1706"/>
              <a:ext cx="454" cy="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" tIns="18000" rIns="3600" bIns="18000">
              <a:spAutoFit/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29" name="Line 30"/>
            <p:cNvSpPr>
              <a:spLocks noChangeShapeType="1"/>
            </p:cNvSpPr>
            <p:nvPr/>
          </p:nvSpPr>
          <p:spPr bwMode="auto">
            <a:xfrm>
              <a:off x="1525" y="1682"/>
              <a:ext cx="0" cy="45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" tIns="18000" rIns="3600" bIns="18000">
              <a:spAutoFit/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30" name="Line 31"/>
            <p:cNvSpPr>
              <a:spLocks noChangeShapeType="1"/>
            </p:cNvSpPr>
            <p:nvPr/>
          </p:nvSpPr>
          <p:spPr bwMode="auto">
            <a:xfrm>
              <a:off x="1667" y="1682"/>
              <a:ext cx="0" cy="45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" tIns="18000" rIns="3600" bIns="18000">
              <a:spAutoFit/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31" name="Line 32"/>
            <p:cNvSpPr>
              <a:spLocks noChangeShapeType="1"/>
            </p:cNvSpPr>
            <p:nvPr/>
          </p:nvSpPr>
          <p:spPr bwMode="auto">
            <a:xfrm>
              <a:off x="1809" y="1682"/>
              <a:ext cx="0" cy="45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" tIns="18000" rIns="3600" bIns="18000">
              <a:spAutoFit/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</p:grpSp>
      <p:sp>
        <p:nvSpPr>
          <p:cNvPr id="32" name="Text Box 33"/>
          <p:cNvSpPr txBox="1">
            <a:spLocks noChangeArrowheads="1"/>
          </p:cNvSpPr>
          <p:nvPr/>
        </p:nvSpPr>
        <p:spPr bwMode="auto">
          <a:xfrm>
            <a:off x="2302913" y="2492375"/>
            <a:ext cx="149938" cy="344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" tIns="18000" rIns="3600" bIns="18000">
            <a:spAutoFit/>
          </a:bodyPr>
          <a:lstStyle/>
          <a:p>
            <a:r>
              <a:rPr lang="sv-SE" sz="200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3" name="Text Box 34"/>
          <p:cNvSpPr txBox="1">
            <a:spLocks noChangeArrowheads="1"/>
          </p:cNvSpPr>
          <p:nvPr/>
        </p:nvSpPr>
        <p:spPr bwMode="auto">
          <a:xfrm>
            <a:off x="2534688" y="2492375"/>
            <a:ext cx="149938" cy="344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" tIns="18000" rIns="3600" bIns="18000">
            <a:spAutoFit/>
          </a:bodyPr>
          <a:lstStyle/>
          <a:p>
            <a:r>
              <a:rPr lang="sv-SE" sz="200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34" name="Text Box 35"/>
          <p:cNvSpPr txBox="1">
            <a:spLocks noChangeArrowheads="1"/>
          </p:cNvSpPr>
          <p:nvPr/>
        </p:nvSpPr>
        <p:spPr bwMode="auto">
          <a:xfrm>
            <a:off x="2756938" y="2492375"/>
            <a:ext cx="149938" cy="344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" tIns="18000" rIns="3600" bIns="18000">
            <a:spAutoFit/>
          </a:bodyPr>
          <a:lstStyle/>
          <a:p>
            <a:r>
              <a:rPr lang="sv-SE" sz="200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35" name="Text Box 36"/>
          <p:cNvSpPr txBox="1">
            <a:spLocks noChangeArrowheads="1"/>
          </p:cNvSpPr>
          <p:nvPr/>
        </p:nvSpPr>
        <p:spPr bwMode="auto">
          <a:xfrm>
            <a:off x="3914598" y="2493963"/>
            <a:ext cx="149938" cy="344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" tIns="18000" rIns="3600" bIns="18000">
            <a:spAutoFit/>
          </a:bodyPr>
          <a:lstStyle/>
          <a:p>
            <a:r>
              <a:rPr lang="sv-SE" sz="2000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6" name="Text Box 37"/>
          <p:cNvSpPr txBox="1">
            <a:spLocks noChangeArrowheads="1"/>
          </p:cNvSpPr>
          <p:nvPr/>
        </p:nvSpPr>
        <p:spPr bwMode="auto">
          <a:xfrm>
            <a:off x="4136848" y="2493963"/>
            <a:ext cx="149938" cy="344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" tIns="18000" rIns="3600" bIns="18000">
            <a:spAutoFit/>
          </a:bodyPr>
          <a:lstStyle/>
          <a:p>
            <a:r>
              <a:rPr lang="sv-SE" sz="200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7" name="Text Box 38"/>
          <p:cNvSpPr txBox="1">
            <a:spLocks noChangeArrowheads="1"/>
          </p:cNvSpPr>
          <p:nvPr/>
        </p:nvSpPr>
        <p:spPr bwMode="auto">
          <a:xfrm>
            <a:off x="5372217" y="2493963"/>
            <a:ext cx="149938" cy="344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" tIns="18000" rIns="3600" bIns="18000">
            <a:spAutoFit/>
          </a:bodyPr>
          <a:lstStyle/>
          <a:p>
            <a:r>
              <a:rPr lang="sv-SE" sz="2000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8" name="Text Box 39"/>
          <p:cNvSpPr txBox="1">
            <a:spLocks noChangeArrowheads="1"/>
          </p:cNvSpPr>
          <p:nvPr/>
        </p:nvSpPr>
        <p:spPr bwMode="auto">
          <a:xfrm>
            <a:off x="5594467" y="2493963"/>
            <a:ext cx="149938" cy="344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" tIns="18000" rIns="3600" bIns="18000">
            <a:spAutoFit/>
          </a:bodyPr>
          <a:lstStyle/>
          <a:p>
            <a:r>
              <a:rPr lang="sv-SE" sz="200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9" name="Text Box 40"/>
          <p:cNvSpPr txBox="1">
            <a:spLocks noChangeArrowheads="1"/>
          </p:cNvSpPr>
          <p:nvPr/>
        </p:nvSpPr>
        <p:spPr bwMode="auto">
          <a:xfrm>
            <a:off x="6586654" y="2495550"/>
            <a:ext cx="149938" cy="344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" tIns="18000" rIns="3600" bIns="18000">
            <a:spAutoFit/>
          </a:bodyPr>
          <a:lstStyle/>
          <a:p>
            <a:r>
              <a:rPr lang="sv-SE" sz="2000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40" name="Text Box 41"/>
          <p:cNvSpPr txBox="1">
            <a:spLocks noChangeArrowheads="1"/>
          </p:cNvSpPr>
          <p:nvPr/>
        </p:nvSpPr>
        <p:spPr bwMode="auto">
          <a:xfrm>
            <a:off x="6818429" y="2495550"/>
            <a:ext cx="149938" cy="344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" tIns="18000" rIns="3600" bIns="18000">
            <a:spAutoFit/>
          </a:bodyPr>
          <a:lstStyle/>
          <a:p>
            <a:r>
              <a:rPr lang="sv-SE" sz="200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41" name="Text Box 42"/>
          <p:cNvSpPr txBox="1">
            <a:spLocks noChangeArrowheads="1"/>
          </p:cNvSpPr>
          <p:nvPr/>
        </p:nvSpPr>
        <p:spPr bwMode="auto">
          <a:xfrm>
            <a:off x="7040679" y="2495550"/>
            <a:ext cx="149938" cy="344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" tIns="18000" rIns="3600" bIns="18000">
            <a:spAutoFit/>
          </a:bodyPr>
          <a:lstStyle/>
          <a:p>
            <a:r>
              <a:rPr lang="sv-SE" sz="200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42" name="Text Box 43"/>
          <p:cNvSpPr txBox="1">
            <a:spLocks noChangeArrowheads="1"/>
          </p:cNvSpPr>
          <p:nvPr/>
        </p:nvSpPr>
        <p:spPr bwMode="auto">
          <a:xfrm>
            <a:off x="3630986" y="5537044"/>
            <a:ext cx="803963" cy="528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" tIns="18000" rIns="3600" bIns="18000">
            <a:spAutoFit/>
          </a:bodyPr>
          <a:lstStyle/>
          <a:p>
            <a:r>
              <a:rPr lang="sv-SE" sz="3200" dirty="0">
                <a:solidFill>
                  <a:schemeClr val="bg1"/>
                </a:solidFill>
              </a:rPr>
              <a:t>0.83</a:t>
            </a:r>
          </a:p>
        </p:txBody>
      </p:sp>
      <p:sp>
        <p:nvSpPr>
          <p:cNvPr id="43" name="Text Box 44"/>
          <p:cNvSpPr txBox="1">
            <a:spLocks noChangeArrowheads="1"/>
          </p:cNvSpPr>
          <p:nvPr/>
        </p:nvSpPr>
        <p:spPr bwMode="auto">
          <a:xfrm>
            <a:off x="5074317" y="5537044"/>
            <a:ext cx="803963" cy="528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" tIns="18000" rIns="3600" bIns="18000">
            <a:spAutoFit/>
          </a:bodyPr>
          <a:lstStyle/>
          <a:p>
            <a:r>
              <a:rPr lang="sv-SE" sz="3200" dirty="0">
                <a:solidFill>
                  <a:schemeClr val="bg1"/>
                </a:solidFill>
              </a:rPr>
              <a:t>0.16</a:t>
            </a:r>
          </a:p>
        </p:txBody>
      </p:sp>
      <p:sp>
        <p:nvSpPr>
          <p:cNvPr id="44" name="Text Box 45"/>
          <p:cNvSpPr txBox="1">
            <a:spLocks noChangeArrowheads="1"/>
          </p:cNvSpPr>
          <p:nvPr/>
        </p:nvSpPr>
        <p:spPr bwMode="auto">
          <a:xfrm>
            <a:off x="6506242" y="5538631"/>
            <a:ext cx="803963" cy="528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" tIns="18000" rIns="3600" bIns="18000">
            <a:spAutoFit/>
          </a:bodyPr>
          <a:lstStyle/>
          <a:p>
            <a:r>
              <a:rPr lang="sv-SE" sz="3200" dirty="0">
                <a:solidFill>
                  <a:schemeClr val="bg1"/>
                </a:solidFill>
              </a:rPr>
              <a:t>2.98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5" name="Rectangle 44"/>
              <p:cNvSpPr/>
              <p:nvPr/>
            </p:nvSpPr>
            <p:spPr>
              <a:xfrm>
                <a:off x="2452851" y="6077892"/>
                <a:ext cx="393158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2">
                  <a:spcBef>
                    <a:spcPts val="400"/>
                  </a:spcBef>
                  <a:buClr>
                    <a:srgbClr val="003E89"/>
                  </a:buClr>
                  <a:tabLst>
                    <a:tab pos="339725" algn="l"/>
                    <a:tab pos="787400" algn="l"/>
                    <a:tab pos="1236663" algn="l"/>
                    <a:tab pos="1685925" algn="l"/>
                    <a:tab pos="2135188" algn="l"/>
                    <a:tab pos="2584450" algn="l"/>
                    <a:tab pos="3033713" algn="l"/>
                    <a:tab pos="3482975" algn="l"/>
                    <a:tab pos="3932238" algn="l"/>
                    <a:tab pos="4381500" algn="l"/>
                    <a:tab pos="4830763" algn="l"/>
                    <a:tab pos="5280025" algn="l"/>
                    <a:tab pos="5729288" algn="l"/>
                    <a:tab pos="6178550" algn="l"/>
                    <a:tab pos="6627813" algn="l"/>
                    <a:tab pos="7077075" algn="l"/>
                    <a:tab pos="7526338" algn="l"/>
                    <a:tab pos="7975600" algn="l"/>
                    <a:tab pos="8424863" algn="l"/>
                    <a:tab pos="8874125" algn="l"/>
                    <a:tab pos="9323388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  <a:cs typeface="Calibri" pitchFamily="34" charset="0"/>
                        </a:rPr>
                        <m:t>𝛽</m:t>
                      </m:r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  <a:cs typeface="Calibri" pitchFamily="34" charset="0"/>
                        </a:rPr>
                        <m:t>=[0.83, 0.16, 2.98]</m:t>
                      </m:r>
                    </m:oMath>
                  </m:oMathPara>
                </a14:m>
                <a:endParaRPr lang="en-US" sz="2400" dirty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endParaRPr>
              </a:p>
            </p:txBody>
          </p:sp>
        </mc:Choice>
        <mc:Fallback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2851" y="6077892"/>
                <a:ext cx="3931589" cy="461665"/>
              </a:xfrm>
              <a:prstGeom prst="rect">
                <a:avLst/>
              </a:prstGeom>
              <a:blipFill rotWithShape="1">
                <a:blip r:embed="rId7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3675156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1"/>
          <p:cNvSpPr txBox="1">
            <a:spLocks noChangeArrowheads="1"/>
          </p:cNvSpPr>
          <p:nvPr/>
        </p:nvSpPr>
        <p:spPr bwMode="auto">
          <a:xfrm>
            <a:off x="468313" y="333375"/>
            <a:ext cx="8207375" cy="833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550"/>
              </a:spcBef>
            </a:pPr>
            <a:r>
              <a:rPr lang="en-US" sz="3600" dirty="0" smtClean="0">
                <a:solidFill>
                  <a:srgbClr val="003E89"/>
                </a:solidFill>
                <a:latin typeface="Calibri" pitchFamily="34" charset="0"/>
                <a:ea typeface="SimSun" pitchFamily="2" charset="-122"/>
                <a:cs typeface="Calibri" pitchFamily="34" charset="0"/>
              </a:rPr>
              <a:t>Generalized linear model</a:t>
            </a:r>
            <a:endParaRPr lang="en-US" sz="3600" dirty="0">
              <a:solidFill>
                <a:srgbClr val="003E89"/>
              </a:solidFill>
              <a:latin typeface="Calibri" pitchFamily="34" charset="0"/>
              <a:ea typeface="SimSun" pitchFamily="2" charset="-122"/>
              <a:cs typeface="Calibri" pitchFamily="34" charset="0"/>
            </a:endParaRPr>
          </a:p>
        </p:txBody>
      </p:sp>
      <p:sp>
        <p:nvSpPr>
          <p:cNvPr id="13315" name="Rectangle 2"/>
          <p:cNvSpPr>
            <a:spLocks noChangeArrowheads="1"/>
          </p:cNvSpPr>
          <p:nvPr/>
        </p:nvSpPr>
        <p:spPr bwMode="auto">
          <a:xfrm>
            <a:off x="468313" y="1166813"/>
            <a:ext cx="8064500" cy="5141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400"/>
              </a:spcBef>
              <a:buClr>
                <a:srgbClr val="003E89"/>
              </a:buClr>
              <a:buFont typeface="Wingdings" pitchFamily="2" charset="2"/>
              <a:buChar char="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Active in word generation and shadowing.</a:t>
            </a:r>
            <a:endParaRPr lang="en-US" sz="2000" dirty="0">
              <a:solidFill>
                <a:srgbClr val="000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4" name="Picture 47" descr="word_voxel_best_fi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8025" y="2493963"/>
            <a:ext cx="1431925" cy="3570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vert_hyp_g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950" y="2492375"/>
            <a:ext cx="1431925" cy="3570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vert_hyp_sha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875" y="2492375"/>
            <a:ext cx="1431925" cy="3570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vert_hyp_null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3800" y="2492375"/>
            <a:ext cx="1431925" cy="3570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3049588" y="3937000"/>
            <a:ext cx="289399" cy="651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" tIns="18000" rIns="3600" bIns="18000">
            <a:spAutoFit/>
          </a:bodyPr>
          <a:lstStyle/>
          <a:p>
            <a:r>
              <a:rPr lang="sv-SE" sz="4000">
                <a:solidFill>
                  <a:schemeClr val="bg1"/>
                </a:solidFill>
                <a:cs typeface="Times New Roman" pitchFamily="18" charset="0"/>
              </a:rPr>
              <a:t>≈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3402012" y="3933825"/>
            <a:ext cx="635647" cy="651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" tIns="18000" rIns="3600" bIns="18000">
            <a:spAutoFit/>
          </a:bodyPr>
          <a:lstStyle/>
          <a:p>
            <a:r>
              <a:rPr lang="el-GR" sz="4000">
                <a:solidFill>
                  <a:schemeClr val="bg1"/>
                </a:solidFill>
                <a:cs typeface="Times New Roman" pitchFamily="18" charset="0"/>
              </a:rPr>
              <a:t>β</a:t>
            </a:r>
            <a:r>
              <a:rPr lang="sv-SE" sz="4000" baseline="-25000">
                <a:solidFill>
                  <a:schemeClr val="bg1"/>
                </a:solidFill>
                <a:cs typeface="Times New Roman" pitchFamily="18" charset="0"/>
              </a:rPr>
              <a:t>1</a:t>
            </a:r>
            <a:r>
              <a:rPr lang="sv-SE" sz="4000">
                <a:solidFill>
                  <a:schemeClr val="bg1"/>
                </a:solidFill>
                <a:cs typeface="Times New Roman" pitchFamily="18" charset="0"/>
              </a:rPr>
              <a:t>∙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4441825" y="3933825"/>
            <a:ext cx="1078076" cy="651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" tIns="18000" rIns="3600" bIns="18000">
            <a:spAutoFit/>
          </a:bodyPr>
          <a:lstStyle/>
          <a:p>
            <a:r>
              <a:rPr lang="sv-SE" sz="4000">
                <a:solidFill>
                  <a:schemeClr val="bg1"/>
                </a:solidFill>
                <a:cs typeface="Times New Roman" pitchFamily="18" charset="0"/>
              </a:rPr>
              <a:t>+ </a:t>
            </a:r>
            <a:r>
              <a:rPr lang="el-GR" sz="4000">
                <a:solidFill>
                  <a:schemeClr val="bg1"/>
                </a:solidFill>
                <a:cs typeface="Times New Roman" pitchFamily="18" charset="0"/>
              </a:rPr>
              <a:t>β</a:t>
            </a:r>
            <a:r>
              <a:rPr lang="sv-SE" sz="4000" baseline="-25000">
                <a:solidFill>
                  <a:schemeClr val="bg1"/>
                </a:solidFill>
                <a:cs typeface="Times New Roman" pitchFamily="18" charset="0"/>
              </a:rPr>
              <a:t>2</a:t>
            </a:r>
            <a:r>
              <a:rPr lang="sv-SE" sz="4000">
                <a:solidFill>
                  <a:schemeClr val="bg1"/>
                </a:solidFill>
                <a:cs typeface="Times New Roman" pitchFamily="18" charset="0"/>
              </a:rPr>
              <a:t>∙</a:t>
            </a: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5802313" y="3933825"/>
            <a:ext cx="1078076" cy="651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" tIns="18000" rIns="3600" bIns="18000">
            <a:spAutoFit/>
          </a:bodyPr>
          <a:lstStyle/>
          <a:p>
            <a:r>
              <a:rPr lang="sv-SE" sz="4000">
                <a:solidFill>
                  <a:schemeClr val="bg1"/>
                </a:solidFill>
                <a:cs typeface="Times New Roman" pitchFamily="18" charset="0"/>
              </a:rPr>
              <a:t>+ </a:t>
            </a:r>
            <a:r>
              <a:rPr lang="el-GR" sz="4000">
                <a:solidFill>
                  <a:schemeClr val="bg1"/>
                </a:solidFill>
                <a:cs typeface="Times New Roman" pitchFamily="18" charset="0"/>
              </a:rPr>
              <a:t>β</a:t>
            </a:r>
            <a:r>
              <a:rPr lang="sv-SE" sz="4000" baseline="-25000">
                <a:solidFill>
                  <a:schemeClr val="bg1"/>
                </a:solidFill>
                <a:cs typeface="Times New Roman" pitchFamily="18" charset="0"/>
              </a:rPr>
              <a:t>3</a:t>
            </a:r>
            <a:r>
              <a:rPr lang="sv-SE" sz="4000">
                <a:solidFill>
                  <a:schemeClr val="bg1"/>
                </a:solidFill>
                <a:cs typeface="Times New Roman" pitchFamily="18" charset="0"/>
              </a:rPr>
              <a:t>∙</a:t>
            </a:r>
          </a:p>
        </p:txBody>
      </p:sp>
      <p:grpSp>
        <p:nvGrpSpPr>
          <p:cNvPr id="12" name="Group 13"/>
          <p:cNvGrpSpPr>
            <a:grpSpLocks/>
          </p:cNvGrpSpPr>
          <p:nvPr/>
        </p:nvGrpSpPr>
        <p:grpSpPr bwMode="auto">
          <a:xfrm>
            <a:off x="2398700" y="2794000"/>
            <a:ext cx="720725" cy="71438"/>
            <a:chOff x="1519" y="1682"/>
            <a:chExt cx="454" cy="45"/>
          </a:xfrm>
        </p:grpSpPr>
        <p:sp>
          <p:nvSpPr>
            <p:cNvPr id="13" name="Line 14"/>
            <p:cNvSpPr>
              <a:spLocks noChangeShapeType="1"/>
            </p:cNvSpPr>
            <p:nvPr/>
          </p:nvSpPr>
          <p:spPr bwMode="auto">
            <a:xfrm>
              <a:off x="1519" y="1706"/>
              <a:ext cx="454" cy="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" tIns="18000" rIns="3600" bIns="18000">
              <a:spAutoFit/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4" name="Line 15"/>
            <p:cNvSpPr>
              <a:spLocks noChangeShapeType="1"/>
            </p:cNvSpPr>
            <p:nvPr/>
          </p:nvSpPr>
          <p:spPr bwMode="auto">
            <a:xfrm>
              <a:off x="1525" y="1682"/>
              <a:ext cx="0" cy="45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" tIns="18000" rIns="3600" bIns="18000">
              <a:spAutoFit/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5" name="Line 16"/>
            <p:cNvSpPr>
              <a:spLocks noChangeShapeType="1"/>
            </p:cNvSpPr>
            <p:nvPr/>
          </p:nvSpPr>
          <p:spPr bwMode="auto">
            <a:xfrm>
              <a:off x="1667" y="1682"/>
              <a:ext cx="0" cy="45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" tIns="18000" rIns="3600" bIns="18000">
              <a:spAutoFit/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6" name="Line 17"/>
            <p:cNvSpPr>
              <a:spLocks noChangeShapeType="1"/>
            </p:cNvSpPr>
            <p:nvPr/>
          </p:nvSpPr>
          <p:spPr bwMode="auto">
            <a:xfrm>
              <a:off x="1809" y="1682"/>
              <a:ext cx="0" cy="45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" tIns="18000" rIns="3600" bIns="18000">
              <a:spAutoFit/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Group 18"/>
          <p:cNvGrpSpPr>
            <a:grpSpLocks/>
          </p:cNvGrpSpPr>
          <p:nvPr/>
        </p:nvGrpSpPr>
        <p:grpSpPr bwMode="auto">
          <a:xfrm>
            <a:off x="3779824" y="2794000"/>
            <a:ext cx="720725" cy="71438"/>
            <a:chOff x="1519" y="1682"/>
            <a:chExt cx="454" cy="45"/>
          </a:xfrm>
        </p:grpSpPr>
        <p:sp>
          <p:nvSpPr>
            <p:cNvPr id="18" name="Line 19"/>
            <p:cNvSpPr>
              <a:spLocks noChangeShapeType="1"/>
            </p:cNvSpPr>
            <p:nvPr/>
          </p:nvSpPr>
          <p:spPr bwMode="auto">
            <a:xfrm>
              <a:off x="1519" y="1706"/>
              <a:ext cx="454" cy="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" tIns="18000" rIns="3600" bIns="18000">
              <a:spAutoFit/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9" name="Line 20"/>
            <p:cNvSpPr>
              <a:spLocks noChangeShapeType="1"/>
            </p:cNvSpPr>
            <p:nvPr/>
          </p:nvSpPr>
          <p:spPr bwMode="auto">
            <a:xfrm>
              <a:off x="1525" y="1682"/>
              <a:ext cx="0" cy="45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" tIns="18000" rIns="3600" bIns="18000">
              <a:spAutoFit/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20" name="Line 21"/>
            <p:cNvSpPr>
              <a:spLocks noChangeShapeType="1"/>
            </p:cNvSpPr>
            <p:nvPr/>
          </p:nvSpPr>
          <p:spPr bwMode="auto">
            <a:xfrm>
              <a:off x="1667" y="1682"/>
              <a:ext cx="0" cy="45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" tIns="18000" rIns="3600" bIns="18000">
              <a:spAutoFit/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21" name="Line 22"/>
            <p:cNvSpPr>
              <a:spLocks noChangeShapeType="1"/>
            </p:cNvSpPr>
            <p:nvPr/>
          </p:nvSpPr>
          <p:spPr bwMode="auto">
            <a:xfrm>
              <a:off x="1809" y="1682"/>
              <a:ext cx="0" cy="45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" tIns="18000" rIns="3600" bIns="18000">
              <a:spAutoFit/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</p:grpSp>
      <p:grpSp>
        <p:nvGrpSpPr>
          <p:cNvPr id="22" name="Group 23"/>
          <p:cNvGrpSpPr>
            <a:grpSpLocks/>
          </p:cNvGrpSpPr>
          <p:nvPr/>
        </p:nvGrpSpPr>
        <p:grpSpPr bwMode="auto">
          <a:xfrm>
            <a:off x="5229212" y="2794000"/>
            <a:ext cx="720725" cy="71438"/>
            <a:chOff x="1519" y="1682"/>
            <a:chExt cx="454" cy="45"/>
          </a:xfrm>
        </p:grpSpPr>
        <p:sp>
          <p:nvSpPr>
            <p:cNvPr id="23" name="Line 24"/>
            <p:cNvSpPr>
              <a:spLocks noChangeShapeType="1"/>
            </p:cNvSpPr>
            <p:nvPr/>
          </p:nvSpPr>
          <p:spPr bwMode="auto">
            <a:xfrm>
              <a:off x="1519" y="1706"/>
              <a:ext cx="454" cy="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" tIns="18000" rIns="3600" bIns="18000">
              <a:spAutoFit/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24" name="Line 25"/>
            <p:cNvSpPr>
              <a:spLocks noChangeShapeType="1"/>
            </p:cNvSpPr>
            <p:nvPr/>
          </p:nvSpPr>
          <p:spPr bwMode="auto">
            <a:xfrm>
              <a:off x="1525" y="1682"/>
              <a:ext cx="0" cy="45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" tIns="18000" rIns="3600" bIns="18000">
              <a:spAutoFit/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25" name="Line 26"/>
            <p:cNvSpPr>
              <a:spLocks noChangeShapeType="1"/>
            </p:cNvSpPr>
            <p:nvPr/>
          </p:nvSpPr>
          <p:spPr bwMode="auto">
            <a:xfrm>
              <a:off x="1667" y="1682"/>
              <a:ext cx="0" cy="45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" tIns="18000" rIns="3600" bIns="18000">
              <a:spAutoFit/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26" name="Line 27"/>
            <p:cNvSpPr>
              <a:spLocks noChangeShapeType="1"/>
            </p:cNvSpPr>
            <p:nvPr/>
          </p:nvSpPr>
          <p:spPr bwMode="auto">
            <a:xfrm>
              <a:off x="1809" y="1682"/>
              <a:ext cx="0" cy="45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" tIns="18000" rIns="3600" bIns="18000">
              <a:spAutoFit/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</p:grpSp>
      <p:grpSp>
        <p:nvGrpSpPr>
          <p:cNvPr id="27" name="Group 28"/>
          <p:cNvGrpSpPr>
            <a:grpSpLocks/>
          </p:cNvGrpSpPr>
          <p:nvPr/>
        </p:nvGrpSpPr>
        <p:grpSpPr bwMode="auto">
          <a:xfrm>
            <a:off x="6670662" y="2794000"/>
            <a:ext cx="720725" cy="71438"/>
            <a:chOff x="1519" y="1682"/>
            <a:chExt cx="454" cy="45"/>
          </a:xfrm>
        </p:grpSpPr>
        <p:sp>
          <p:nvSpPr>
            <p:cNvPr id="28" name="Line 29"/>
            <p:cNvSpPr>
              <a:spLocks noChangeShapeType="1"/>
            </p:cNvSpPr>
            <p:nvPr/>
          </p:nvSpPr>
          <p:spPr bwMode="auto">
            <a:xfrm>
              <a:off x="1519" y="1706"/>
              <a:ext cx="454" cy="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" tIns="18000" rIns="3600" bIns="18000">
              <a:spAutoFit/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29" name="Line 30"/>
            <p:cNvSpPr>
              <a:spLocks noChangeShapeType="1"/>
            </p:cNvSpPr>
            <p:nvPr/>
          </p:nvSpPr>
          <p:spPr bwMode="auto">
            <a:xfrm>
              <a:off x="1525" y="1682"/>
              <a:ext cx="0" cy="45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" tIns="18000" rIns="3600" bIns="18000">
              <a:spAutoFit/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30" name="Line 31"/>
            <p:cNvSpPr>
              <a:spLocks noChangeShapeType="1"/>
            </p:cNvSpPr>
            <p:nvPr/>
          </p:nvSpPr>
          <p:spPr bwMode="auto">
            <a:xfrm>
              <a:off x="1667" y="1682"/>
              <a:ext cx="0" cy="45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" tIns="18000" rIns="3600" bIns="18000">
              <a:spAutoFit/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31" name="Line 32"/>
            <p:cNvSpPr>
              <a:spLocks noChangeShapeType="1"/>
            </p:cNvSpPr>
            <p:nvPr/>
          </p:nvSpPr>
          <p:spPr bwMode="auto">
            <a:xfrm>
              <a:off x="1809" y="1682"/>
              <a:ext cx="0" cy="45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" tIns="18000" rIns="3600" bIns="18000">
              <a:spAutoFit/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</p:grpSp>
      <p:sp>
        <p:nvSpPr>
          <p:cNvPr id="32" name="Text Box 33"/>
          <p:cNvSpPr txBox="1">
            <a:spLocks noChangeArrowheads="1"/>
          </p:cNvSpPr>
          <p:nvPr/>
        </p:nvSpPr>
        <p:spPr bwMode="auto">
          <a:xfrm>
            <a:off x="2332025" y="2492375"/>
            <a:ext cx="149938" cy="344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" tIns="18000" rIns="3600" bIns="18000">
            <a:spAutoFit/>
          </a:bodyPr>
          <a:lstStyle/>
          <a:p>
            <a:r>
              <a:rPr lang="sv-SE" sz="200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3" name="Text Box 34"/>
          <p:cNvSpPr txBox="1">
            <a:spLocks noChangeArrowheads="1"/>
          </p:cNvSpPr>
          <p:nvPr/>
        </p:nvSpPr>
        <p:spPr bwMode="auto">
          <a:xfrm>
            <a:off x="2563800" y="2492375"/>
            <a:ext cx="149938" cy="344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" tIns="18000" rIns="3600" bIns="18000">
            <a:spAutoFit/>
          </a:bodyPr>
          <a:lstStyle/>
          <a:p>
            <a:r>
              <a:rPr lang="sv-SE" sz="200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4" name="Text Box 35"/>
          <p:cNvSpPr txBox="1">
            <a:spLocks noChangeArrowheads="1"/>
          </p:cNvSpPr>
          <p:nvPr/>
        </p:nvSpPr>
        <p:spPr bwMode="auto">
          <a:xfrm>
            <a:off x="2786050" y="2492375"/>
            <a:ext cx="149938" cy="344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" tIns="18000" rIns="3600" bIns="18000">
            <a:spAutoFit/>
          </a:bodyPr>
          <a:lstStyle/>
          <a:p>
            <a:r>
              <a:rPr lang="sv-SE" sz="200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35" name="Text Box 36"/>
          <p:cNvSpPr txBox="1">
            <a:spLocks noChangeArrowheads="1"/>
          </p:cNvSpPr>
          <p:nvPr/>
        </p:nvSpPr>
        <p:spPr bwMode="auto">
          <a:xfrm>
            <a:off x="3944924" y="2492375"/>
            <a:ext cx="149938" cy="344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" tIns="18000" rIns="3600" bIns="18000">
            <a:spAutoFit/>
          </a:bodyPr>
          <a:lstStyle/>
          <a:p>
            <a:r>
              <a:rPr lang="sv-SE" sz="2000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6" name="Text Box 37"/>
          <p:cNvSpPr txBox="1">
            <a:spLocks noChangeArrowheads="1"/>
          </p:cNvSpPr>
          <p:nvPr/>
        </p:nvSpPr>
        <p:spPr bwMode="auto">
          <a:xfrm>
            <a:off x="4167174" y="2492375"/>
            <a:ext cx="149938" cy="344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" tIns="18000" rIns="3600" bIns="18000">
            <a:spAutoFit/>
          </a:bodyPr>
          <a:lstStyle/>
          <a:p>
            <a:r>
              <a:rPr lang="sv-SE" sz="200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7" name="Text Box 38"/>
          <p:cNvSpPr txBox="1">
            <a:spLocks noChangeArrowheads="1"/>
          </p:cNvSpPr>
          <p:nvPr/>
        </p:nvSpPr>
        <p:spPr bwMode="auto">
          <a:xfrm>
            <a:off x="5399075" y="2492375"/>
            <a:ext cx="149938" cy="344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" tIns="18000" rIns="3600" bIns="18000">
            <a:spAutoFit/>
          </a:bodyPr>
          <a:lstStyle/>
          <a:p>
            <a:r>
              <a:rPr lang="sv-SE" sz="2000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8" name="Text Box 39"/>
          <p:cNvSpPr txBox="1">
            <a:spLocks noChangeArrowheads="1"/>
          </p:cNvSpPr>
          <p:nvPr/>
        </p:nvSpPr>
        <p:spPr bwMode="auto">
          <a:xfrm>
            <a:off x="5621325" y="2492375"/>
            <a:ext cx="149938" cy="344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" tIns="18000" rIns="3600" bIns="18000">
            <a:spAutoFit/>
          </a:bodyPr>
          <a:lstStyle/>
          <a:p>
            <a:r>
              <a:rPr lang="sv-SE" sz="200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9" name="Text Box 40"/>
          <p:cNvSpPr txBox="1">
            <a:spLocks noChangeArrowheads="1"/>
          </p:cNvSpPr>
          <p:nvPr/>
        </p:nvSpPr>
        <p:spPr bwMode="auto">
          <a:xfrm>
            <a:off x="6613512" y="2492375"/>
            <a:ext cx="149938" cy="344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" tIns="18000" rIns="3600" bIns="18000">
            <a:spAutoFit/>
          </a:bodyPr>
          <a:lstStyle/>
          <a:p>
            <a:r>
              <a:rPr lang="sv-SE" sz="2000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40" name="Text Box 41"/>
          <p:cNvSpPr txBox="1">
            <a:spLocks noChangeArrowheads="1"/>
          </p:cNvSpPr>
          <p:nvPr/>
        </p:nvSpPr>
        <p:spPr bwMode="auto">
          <a:xfrm>
            <a:off x="6845287" y="2492375"/>
            <a:ext cx="149938" cy="344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" tIns="18000" rIns="3600" bIns="18000">
            <a:spAutoFit/>
          </a:bodyPr>
          <a:lstStyle/>
          <a:p>
            <a:r>
              <a:rPr lang="sv-SE" sz="200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41" name="Text Box 42"/>
          <p:cNvSpPr txBox="1">
            <a:spLocks noChangeArrowheads="1"/>
          </p:cNvSpPr>
          <p:nvPr/>
        </p:nvSpPr>
        <p:spPr bwMode="auto">
          <a:xfrm>
            <a:off x="7067537" y="2492375"/>
            <a:ext cx="149938" cy="344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" tIns="18000" rIns="3600" bIns="18000">
            <a:spAutoFit/>
          </a:bodyPr>
          <a:lstStyle/>
          <a:p>
            <a:r>
              <a:rPr lang="sv-SE" sz="200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42" name="Text Box 43"/>
          <p:cNvSpPr txBox="1">
            <a:spLocks noChangeArrowheads="1"/>
          </p:cNvSpPr>
          <p:nvPr/>
        </p:nvSpPr>
        <p:spPr bwMode="auto">
          <a:xfrm>
            <a:off x="3632200" y="5535456"/>
            <a:ext cx="803963" cy="528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" tIns="18000" rIns="3600" bIns="18000">
            <a:spAutoFit/>
          </a:bodyPr>
          <a:lstStyle/>
          <a:p>
            <a:r>
              <a:rPr lang="sv-SE" sz="3200" dirty="0">
                <a:solidFill>
                  <a:schemeClr val="bg1"/>
                </a:solidFill>
              </a:rPr>
              <a:t>0.68</a:t>
            </a:r>
          </a:p>
        </p:txBody>
      </p:sp>
      <p:sp>
        <p:nvSpPr>
          <p:cNvPr id="43" name="Text Box 44"/>
          <p:cNvSpPr txBox="1">
            <a:spLocks noChangeArrowheads="1"/>
          </p:cNvSpPr>
          <p:nvPr/>
        </p:nvSpPr>
        <p:spPr bwMode="auto">
          <a:xfrm>
            <a:off x="5072063" y="5535456"/>
            <a:ext cx="803963" cy="528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" tIns="18000" rIns="3600" bIns="18000">
            <a:spAutoFit/>
          </a:bodyPr>
          <a:lstStyle/>
          <a:p>
            <a:r>
              <a:rPr lang="sv-SE" sz="3200">
                <a:solidFill>
                  <a:schemeClr val="bg1"/>
                </a:solidFill>
              </a:rPr>
              <a:t>0.82</a:t>
            </a:r>
          </a:p>
        </p:txBody>
      </p:sp>
      <p:sp>
        <p:nvSpPr>
          <p:cNvPr id="44" name="Text Box 45"/>
          <p:cNvSpPr txBox="1">
            <a:spLocks noChangeArrowheads="1"/>
          </p:cNvSpPr>
          <p:nvPr/>
        </p:nvSpPr>
        <p:spPr bwMode="auto">
          <a:xfrm>
            <a:off x="6503988" y="5535456"/>
            <a:ext cx="803963" cy="528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" tIns="18000" rIns="3600" bIns="18000">
            <a:spAutoFit/>
          </a:bodyPr>
          <a:lstStyle/>
          <a:p>
            <a:r>
              <a:rPr lang="sv-SE" sz="3200">
                <a:solidFill>
                  <a:schemeClr val="bg1"/>
                </a:solidFill>
              </a:rPr>
              <a:t>2.17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5" name="Rectangle 44"/>
              <p:cNvSpPr/>
              <p:nvPr/>
            </p:nvSpPr>
            <p:spPr>
              <a:xfrm>
                <a:off x="2481963" y="6077892"/>
                <a:ext cx="393158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2">
                  <a:spcBef>
                    <a:spcPts val="400"/>
                  </a:spcBef>
                  <a:buClr>
                    <a:srgbClr val="003E89"/>
                  </a:buClr>
                  <a:tabLst>
                    <a:tab pos="339725" algn="l"/>
                    <a:tab pos="787400" algn="l"/>
                    <a:tab pos="1236663" algn="l"/>
                    <a:tab pos="1685925" algn="l"/>
                    <a:tab pos="2135188" algn="l"/>
                    <a:tab pos="2584450" algn="l"/>
                    <a:tab pos="3033713" algn="l"/>
                    <a:tab pos="3482975" algn="l"/>
                    <a:tab pos="3932238" algn="l"/>
                    <a:tab pos="4381500" algn="l"/>
                    <a:tab pos="4830763" algn="l"/>
                    <a:tab pos="5280025" algn="l"/>
                    <a:tab pos="5729288" algn="l"/>
                    <a:tab pos="6178550" algn="l"/>
                    <a:tab pos="6627813" algn="l"/>
                    <a:tab pos="7077075" algn="l"/>
                    <a:tab pos="7526338" algn="l"/>
                    <a:tab pos="7975600" algn="l"/>
                    <a:tab pos="8424863" algn="l"/>
                    <a:tab pos="8874125" algn="l"/>
                    <a:tab pos="9323388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  <a:cs typeface="Calibri" pitchFamily="34" charset="0"/>
                        </a:rPr>
                        <m:t>𝛽</m:t>
                      </m:r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  <a:cs typeface="Calibri" pitchFamily="34" charset="0"/>
                        </a:rPr>
                        <m:t>=[0.68, 0.82, 2.17]</m:t>
                      </m:r>
                    </m:oMath>
                  </m:oMathPara>
                </a14:m>
                <a:endParaRPr lang="en-US" sz="2400" dirty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endParaRPr>
              </a:p>
            </p:txBody>
          </p:sp>
        </mc:Choice>
        <mc:Fallback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1963" y="6077892"/>
                <a:ext cx="3931589" cy="461665"/>
              </a:xfrm>
              <a:prstGeom prst="rect">
                <a:avLst/>
              </a:prstGeom>
              <a:blipFill rotWithShape="1">
                <a:blip r:embed="rId7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3675156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1"/>
          <p:cNvSpPr txBox="1">
            <a:spLocks noChangeArrowheads="1"/>
          </p:cNvSpPr>
          <p:nvPr/>
        </p:nvSpPr>
        <p:spPr bwMode="auto">
          <a:xfrm>
            <a:off x="468313" y="333375"/>
            <a:ext cx="8207375" cy="833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550"/>
              </a:spcBef>
            </a:pPr>
            <a:r>
              <a:rPr lang="en-US" sz="3600" dirty="0" smtClean="0">
                <a:solidFill>
                  <a:srgbClr val="003E89"/>
                </a:solidFill>
                <a:latin typeface="Calibri" pitchFamily="34" charset="0"/>
                <a:ea typeface="SimSun" pitchFamily="2" charset="-122"/>
                <a:cs typeface="Calibri" pitchFamily="34" charset="0"/>
              </a:rPr>
              <a:t>Generalized linear model</a:t>
            </a:r>
            <a:endParaRPr lang="en-US" sz="3600" dirty="0">
              <a:solidFill>
                <a:srgbClr val="003E89"/>
              </a:solidFill>
              <a:latin typeface="Calibri" pitchFamily="34" charset="0"/>
              <a:ea typeface="SimSun" pitchFamily="2" charset="-122"/>
              <a:cs typeface="Calibri" pitchFamily="34" charset="0"/>
            </a:endParaRPr>
          </a:p>
        </p:txBody>
      </p:sp>
      <p:sp>
        <p:nvSpPr>
          <p:cNvPr id="13315" name="Rectangle 2"/>
          <p:cNvSpPr>
            <a:spLocks noChangeArrowheads="1"/>
          </p:cNvSpPr>
          <p:nvPr/>
        </p:nvSpPr>
        <p:spPr bwMode="auto">
          <a:xfrm>
            <a:off x="468313" y="1166813"/>
            <a:ext cx="8064500" cy="5141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400"/>
              </a:spcBef>
              <a:buClr>
                <a:srgbClr val="003E89"/>
              </a:buClr>
              <a:buFont typeface="Wingdings" pitchFamily="2" charset="2"/>
              <a:buChar char="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Voxel not active.</a:t>
            </a:r>
            <a:endParaRPr lang="en-US" sz="2000" dirty="0">
              <a:solidFill>
                <a:srgbClr val="000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4" name="Picture 47" descr="null_voxel_best_fi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8025" y="2493963"/>
            <a:ext cx="1431925" cy="3570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vert_hyp_g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9038" y="2493962"/>
            <a:ext cx="1431925" cy="3570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vert_hyp_sha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731" y="2493962"/>
            <a:ext cx="1431925" cy="3570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vert_hyp_null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9714" y="2493962"/>
            <a:ext cx="1431925" cy="3570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3049588" y="3937000"/>
            <a:ext cx="289399" cy="651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" tIns="18000" rIns="3600" bIns="18000">
            <a:spAutoFit/>
          </a:bodyPr>
          <a:lstStyle/>
          <a:p>
            <a:r>
              <a:rPr lang="sv-SE" sz="4000">
                <a:solidFill>
                  <a:schemeClr val="bg1"/>
                </a:solidFill>
                <a:cs typeface="Times New Roman" pitchFamily="18" charset="0"/>
              </a:rPr>
              <a:t>≈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3391100" y="3935412"/>
            <a:ext cx="635647" cy="651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" tIns="18000" rIns="3600" bIns="18000">
            <a:spAutoFit/>
          </a:bodyPr>
          <a:lstStyle/>
          <a:p>
            <a:r>
              <a:rPr lang="el-GR" sz="4000">
                <a:solidFill>
                  <a:schemeClr val="bg1"/>
                </a:solidFill>
                <a:cs typeface="Times New Roman" pitchFamily="18" charset="0"/>
              </a:rPr>
              <a:t>β</a:t>
            </a:r>
            <a:r>
              <a:rPr lang="sv-SE" sz="4000" baseline="-25000">
                <a:solidFill>
                  <a:schemeClr val="bg1"/>
                </a:solidFill>
                <a:cs typeface="Times New Roman" pitchFamily="18" charset="0"/>
              </a:rPr>
              <a:t>1</a:t>
            </a:r>
            <a:r>
              <a:rPr lang="sv-SE" sz="4000">
                <a:solidFill>
                  <a:schemeClr val="bg1"/>
                </a:solidFill>
                <a:cs typeface="Times New Roman" pitchFamily="18" charset="0"/>
              </a:rPr>
              <a:t>∙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4414681" y="3935412"/>
            <a:ext cx="1078076" cy="651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" tIns="18000" rIns="3600" bIns="18000">
            <a:spAutoFit/>
          </a:bodyPr>
          <a:lstStyle/>
          <a:p>
            <a:r>
              <a:rPr lang="sv-SE" sz="4000">
                <a:solidFill>
                  <a:schemeClr val="bg1"/>
                </a:solidFill>
                <a:cs typeface="Times New Roman" pitchFamily="18" charset="0"/>
              </a:rPr>
              <a:t>+ </a:t>
            </a:r>
            <a:r>
              <a:rPr lang="el-GR" sz="4000">
                <a:solidFill>
                  <a:schemeClr val="bg1"/>
                </a:solidFill>
                <a:cs typeface="Times New Roman" pitchFamily="18" charset="0"/>
              </a:rPr>
              <a:t>β</a:t>
            </a:r>
            <a:r>
              <a:rPr lang="sv-SE" sz="4000" baseline="-25000">
                <a:solidFill>
                  <a:schemeClr val="bg1"/>
                </a:solidFill>
                <a:cs typeface="Times New Roman" pitchFamily="18" charset="0"/>
              </a:rPr>
              <a:t>2</a:t>
            </a:r>
            <a:r>
              <a:rPr lang="sv-SE" sz="4000">
                <a:solidFill>
                  <a:schemeClr val="bg1"/>
                </a:solidFill>
                <a:cs typeface="Times New Roman" pitchFamily="18" charset="0"/>
              </a:rPr>
              <a:t>∙</a:t>
            </a: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5788227" y="3935412"/>
            <a:ext cx="1078076" cy="651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" tIns="18000" rIns="3600" bIns="18000">
            <a:spAutoFit/>
          </a:bodyPr>
          <a:lstStyle/>
          <a:p>
            <a:r>
              <a:rPr lang="sv-SE" sz="4000">
                <a:solidFill>
                  <a:schemeClr val="bg1"/>
                </a:solidFill>
                <a:cs typeface="Times New Roman" pitchFamily="18" charset="0"/>
              </a:rPr>
              <a:t>+ </a:t>
            </a:r>
            <a:r>
              <a:rPr lang="el-GR" sz="4000">
                <a:solidFill>
                  <a:schemeClr val="bg1"/>
                </a:solidFill>
                <a:cs typeface="Times New Roman" pitchFamily="18" charset="0"/>
              </a:rPr>
              <a:t>β</a:t>
            </a:r>
            <a:r>
              <a:rPr lang="sv-SE" sz="4000" baseline="-25000">
                <a:solidFill>
                  <a:schemeClr val="bg1"/>
                </a:solidFill>
                <a:cs typeface="Times New Roman" pitchFamily="18" charset="0"/>
              </a:rPr>
              <a:t>3</a:t>
            </a:r>
            <a:r>
              <a:rPr lang="sv-SE" sz="4000">
                <a:solidFill>
                  <a:schemeClr val="bg1"/>
                </a:solidFill>
                <a:cs typeface="Times New Roman" pitchFamily="18" charset="0"/>
              </a:rPr>
              <a:t>∙</a:t>
            </a:r>
          </a:p>
        </p:txBody>
      </p:sp>
      <p:grpSp>
        <p:nvGrpSpPr>
          <p:cNvPr id="12" name="Group 13"/>
          <p:cNvGrpSpPr>
            <a:grpSpLocks/>
          </p:cNvGrpSpPr>
          <p:nvPr/>
        </p:nvGrpSpPr>
        <p:grpSpPr bwMode="auto">
          <a:xfrm>
            <a:off x="2396769" y="2729885"/>
            <a:ext cx="720725" cy="71438"/>
            <a:chOff x="1519" y="1682"/>
            <a:chExt cx="454" cy="45"/>
          </a:xfrm>
        </p:grpSpPr>
        <p:sp>
          <p:nvSpPr>
            <p:cNvPr id="13" name="Line 14"/>
            <p:cNvSpPr>
              <a:spLocks noChangeShapeType="1"/>
            </p:cNvSpPr>
            <p:nvPr/>
          </p:nvSpPr>
          <p:spPr bwMode="auto">
            <a:xfrm>
              <a:off x="1519" y="1706"/>
              <a:ext cx="454" cy="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" tIns="18000" rIns="3600" bIns="18000">
              <a:spAutoFit/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4" name="Line 15"/>
            <p:cNvSpPr>
              <a:spLocks noChangeShapeType="1"/>
            </p:cNvSpPr>
            <p:nvPr/>
          </p:nvSpPr>
          <p:spPr bwMode="auto">
            <a:xfrm>
              <a:off x="1525" y="1682"/>
              <a:ext cx="0" cy="45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" tIns="18000" rIns="3600" bIns="18000">
              <a:spAutoFit/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5" name="Line 16"/>
            <p:cNvSpPr>
              <a:spLocks noChangeShapeType="1"/>
            </p:cNvSpPr>
            <p:nvPr/>
          </p:nvSpPr>
          <p:spPr bwMode="auto">
            <a:xfrm>
              <a:off x="1667" y="1682"/>
              <a:ext cx="0" cy="45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" tIns="18000" rIns="3600" bIns="18000">
              <a:spAutoFit/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6" name="Line 17"/>
            <p:cNvSpPr>
              <a:spLocks noChangeShapeType="1"/>
            </p:cNvSpPr>
            <p:nvPr/>
          </p:nvSpPr>
          <p:spPr bwMode="auto">
            <a:xfrm>
              <a:off x="1809" y="1682"/>
              <a:ext cx="0" cy="45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" tIns="18000" rIns="3600" bIns="18000">
              <a:spAutoFit/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Group 18"/>
          <p:cNvGrpSpPr>
            <a:grpSpLocks/>
          </p:cNvGrpSpPr>
          <p:nvPr/>
        </p:nvGrpSpPr>
        <p:grpSpPr bwMode="auto">
          <a:xfrm>
            <a:off x="3766981" y="2731472"/>
            <a:ext cx="720725" cy="71438"/>
            <a:chOff x="1519" y="1682"/>
            <a:chExt cx="454" cy="45"/>
          </a:xfrm>
        </p:grpSpPr>
        <p:sp>
          <p:nvSpPr>
            <p:cNvPr id="18" name="Line 19"/>
            <p:cNvSpPr>
              <a:spLocks noChangeShapeType="1"/>
            </p:cNvSpPr>
            <p:nvPr/>
          </p:nvSpPr>
          <p:spPr bwMode="auto">
            <a:xfrm>
              <a:off x="1519" y="1706"/>
              <a:ext cx="454" cy="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" tIns="18000" rIns="3600" bIns="18000">
              <a:spAutoFit/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9" name="Line 20"/>
            <p:cNvSpPr>
              <a:spLocks noChangeShapeType="1"/>
            </p:cNvSpPr>
            <p:nvPr/>
          </p:nvSpPr>
          <p:spPr bwMode="auto">
            <a:xfrm>
              <a:off x="1525" y="1682"/>
              <a:ext cx="0" cy="45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" tIns="18000" rIns="3600" bIns="18000">
              <a:spAutoFit/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20" name="Line 21"/>
            <p:cNvSpPr>
              <a:spLocks noChangeShapeType="1"/>
            </p:cNvSpPr>
            <p:nvPr/>
          </p:nvSpPr>
          <p:spPr bwMode="auto">
            <a:xfrm>
              <a:off x="1667" y="1682"/>
              <a:ext cx="0" cy="45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" tIns="18000" rIns="3600" bIns="18000">
              <a:spAutoFit/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21" name="Line 22"/>
            <p:cNvSpPr>
              <a:spLocks noChangeShapeType="1"/>
            </p:cNvSpPr>
            <p:nvPr/>
          </p:nvSpPr>
          <p:spPr bwMode="auto">
            <a:xfrm>
              <a:off x="1809" y="1682"/>
              <a:ext cx="0" cy="45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" tIns="18000" rIns="3600" bIns="18000">
              <a:spAutoFit/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</p:grpSp>
      <p:grpSp>
        <p:nvGrpSpPr>
          <p:cNvPr id="22" name="Group 23"/>
          <p:cNvGrpSpPr>
            <a:grpSpLocks/>
          </p:cNvGrpSpPr>
          <p:nvPr/>
        </p:nvGrpSpPr>
        <p:grpSpPr bwMode="auto">
          <a:xfrm>
            <a:off x="5200137" y="2731472"/>
            <a:ext cx="720725" cy="71438"/>
            <a:chOff x="1519" y="1682"/>
            <a:chExt cx="454" cy="45"/>
          </a:xfrm>
        </p:grpSpPr>
        <p:sp>
          <p:nvSpPr>
            <p:cNvPr id="23" name="Line 24"/>
            <p:cNvSpPr>
              <a:spLocks noChangeShapeType="1"/>
            </p:cNvSpPr>
            <p:nvPr/>
          </p:nvSpPr>
          <p:spPr bwMode="auto">
            <a:xfrm>
              <a:off x="1519" y="1706"/>
              <a:ext cx="454" cy="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" tIns="18000" rIns="3600" bIns="18000">
              <a:spAutoFit/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24" name="Line 25"/>
            <p:cNvSpPr>
              <a:spLocks noChangeShapeType="1"/>
            </p:cNvSpPr>
            <p:nvPr/>
          </p:nvSpPr>
          <p:spPr bwMode="auto">
            <a:xfrm>
              <a:off x="1525" y="1682"/>
              <a:ext cx="0" cy="45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" tIns="18000" rIns="3600" bIns="18000">
              <a:spAutoFit/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25" name="Line 26"/>
            <p:cNvSpPr>
              <a:spLocks noChangeShapeType="1"/>
            </p:cNvSpPr>
            <p:nvPr/>
          </p:nvSpPr>
          <p:spPr bwMode="auto">
            <a:xfrm>
              <a:off x="1667" y="1682"/>
              <a:ext cx="0" cy="45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" tIns="18000" rIns="3600" bIns="18000">
              <a:spAutoFit/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26" name="Line 27"/>
            <p:cNvSpPr>
              <a:spLocks noChangeShapeType="1"/>
            </p:cNvSpPr>
            <p:nvPr/>
          </p:nvSpPr>
          <p:spPr bwMode="auto">
            <a:xfrm>
              <a:off x="1809" y="1682"/>
              <a:ext cx="0" cy="45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" tIns="18000" rIns="3600" bIns="18000">
              <a:spAutoFit/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</p:grpSp>
      <p:grpSp>
        <p:nvGrpSpPr>
          <p:cNvPr id="27" name="Group 28"/>
          <p:cNvGrpSpPr>
            <a:grpSpLocks/>
          </p:cNvGrpSpPr>
          <p:nvPr/>
        </p:nvGrpSpPr>
        <p:grpSpPr bwMode="auto">
          <a:xfrm>
            <a:off x="6654645" y="2731472"/>
            <a:ext cx="720725" cy="71438"/>
            <a:chOff x="1519" y="1682"/>
            <a:chExt cx="454" cy="45"/>
          </a:xfrm>
        </p:grpSpPr>
        <p:sp>
          <p:nvSpPr>
            <p:cNvPr id="28" name="Line 29"/>
            <p:cNvSpPr>
              <a:spLocks noChangeShapeType="1"/>
            </p:cNvSpPr>
            <p:nvPr/>
          </p:nvSpPr>
          <p:spPr bwMode="auto">
            <a:xfrm>
              <a:off x="1519" y="1706"/>
              <a:ext cx="454" cy="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" tIns="18000" rIns="3600" bIns="18000">
              <a:spAutoFit/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29" name="Line 30"/>
            <p:cNvSpPr>
              <a:spLocks noChangeShapeType="1"/>
            </p:cNvSpPr>
            <p:nvPr/>
          </p:nvSpPr>
          <p:spPr bwMode="auto">
            <a:xfrm>
              <a:off x="1525" y="1682"/>
              <a:ext cx="0" cy="45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" tIns="18000" rIns="3600" bIns="18000">
              <a:spAutoFit/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30" name="Line 31"/>
            <p:cNvSpPr>
              <a:spLocks noChangeShapeType="1"/>
            </p:cNvSpPr>
            <p:nvPr/>
          </p:nvSpPr>
          <p:spPr bwMode="auto">
            <a:xfrm>
              <a:off x="1667" y="1682"/>
              <a:ext cx="0" cy="45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" tIns="18000" rIns="3600" bIns="18000">
              <a:spAutoFit/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31" name="Line 32"/>
            <p:cNvSpPr>
              <a:spLocks noChangeShapeType="1"/>
            </p:cNvSpPr>
            <p:nvPr/>
          </p:nvSpPr>
          <p:spPr bwMode="auto">
            <a:xfrm>
              <a:off x="1809" y="1682"/>
              <a:ext cx="0" cy="45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" tIns="18000" rIns="3600" bIns="18000">
              <a:spAutoFit/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</p:grpSp>
      <p:sp>
        <p:nvSpPr>
          <p:cNvPr id="32" name="Text Box 33"/>
          <p:cNvSpPr txBox="1">
            <a:spLocks noChangeArrowheads="1"/>
          </p:cNvSpPr>
          <p:nvPr/>
        </p:nvSpPr>
        <p:spPr bwMode="auto">
          <a:xfrm>
            <a:off x="2330094" y="2428260"/>
            <a:ext cx="149938" cy="344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" tIns="18000" rIns="3600" bIns="18000">
            <a:spAutoFit/>
          </a:bodyPr>
          <a:lstStyle/>
          <a:p>
            <a:r>
              <a:rPr lang="sv-SE" sz="200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3" name="Text Box 34"/>
          <p:cNvSpPr txBox="1">
            <a:spLocks noChangeArrowheads="1"/>
          </p:cNvSpPr>
          <p:nvPr/>
        </p:nvSpPr>
        <p:spPr bwMode="auto">
          <a:xfrm>
            <a:off x="2561869" y="2428260"/>
            <a:ext cx="149938" cy="344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" tIns="18000" rIns="3600" bIns="18000">
            <a:spAutoFit/>
          </a:bodyPr>
          <a:lstStyle/>
          <a:p>
            <a:r>
              <a:rPr lang="sv-SE" sz="200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4" name="Text Box 35"/>
          <p:cNvSpPr txBox="1">
            <a:spLocks noChangeArrowheads="1"/>
          </p:cNvSpPr>
          <p:nvPr/>
        </p:nvSpPr>
        <p:spPr bwMode="auto">
          <a:xfrm>
            <a:off x="2784119" y="2428260"/>
            <a:ext cx="149938" cy="344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" tIns="18000" rIns="3600" bIns="18000">
            <a:spAutoFit/>
          </a:bodyPr>
          <a:lstStyle/>
          <a:p>
            <a:r>
              <a:rPr lang="sv-SE" sz="200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35" name="Text Box 36"/>
          <p:cNvSpPr txBox="1">
            <a:spLocks noChangeArrowheads="1"/>
          </p:cNvSpPr>
          <p:nvPr/>
        </p:nvSpPr>
        <p:spPr bwMode="auto">
          <a:xfrm>
            <a:off x="3932081" y="2429847"/>
            <a:ext cx="149938" cy="344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" tIns="18000" rIns="3600" bIns="18000">
            <a:spAutoFit/>
          </a:bodyPr>
          <a:lstStyle/>
          <a:p>
            <a:r>
              <a:rPr lang="sv-SE" sz="2000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6" name="Text Box 37"/>
          <p:cNvSpPr txBox="1">
            <a:spLocks noChangeArrowheads="1"/>
          </p:cNvSpPr>
          <p:nvPr/>
        </p:nvSpPr>
        <p:spPr bwMode="auto">
          <a:xfrm>
            <a:off x="4154331" y="2429847"/>
            <a:ext cx="149938" cy="344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" tIns="18000" rIns="3600" bIns="18000">
            <a:spAutoFit/>
          </a:bodyPr>
          <a:lstStyle/>
          <a:p>
            <a:r>
              <a:rPr lang="sv-SE" sz="200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7" name="Text Box 38"/>
          <p:cNvSpPr txBox="1">
            <a:spLocks noChangeArrowheads="1"/>
          </p:cNvSpPr>
          <p:nvPr/>
        </p:nvSpPr>
        <p:spPr bwMode="auto">
          <a:xfrm>
            <a:off x="5370000" y="2429847"/>
            <a:ext cx="149938" cy="344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" tIns="18000" rIns="3600" bIns="18000">
            <a:spAutoFit/>
          </a:bodyPr>
          <a:lstStyle/>
          <a:p>
            <a:r>
              <a:rPr lang="sv-SE" sz="2000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8" name="Text Box 39"/>
          <p:cNvSpPr txBox="1">
            <a:spLocks noChangeArrowheads="1"/>
          </p:cNvSpPr>
          <p:nvPr/>
        </p:nvSpPr>
        <p:spPr bwMode="auto">
          <a:xfrm>
            <a:off x="5592250" y="2429847"/>
            <a:ext cx="149938" cy="344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" tIns="18000" rIns="3600" bIns="18000">
            <a:spAutoFit/>
          </a:bodyPr>
          <a:lstStyle/>
          <a:p>
            <a:r>
              <a:rPr lang="sv-SE" sz="200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9" name="Text Box 40"/>
          <p:cNvSpPr txBox="1">
            <a:spLocks noChangeArrowheads="1"/>
          </p:cNvSpPr>
          <p:nvPr/>
        </p:nvSpPr>
        <p:spPr bwMode="auto">
          <a:xfrm>
            <a:off x="6597495" y="2429847"/>
            <a:ext cx="149938" cy="344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" tIns="18000" rIns="3600" bIns="18000">
            <a:spAutoFit/>
          </a:bodyPr>
          <a:lstStyle/>
          <a:p>
            <a:r>
              <a:rPr lang="sv-SE" sz="2000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40" name="Text Box 41"/>
          <p:cNvSpPr txBox="1">
            <a:spLocks noChangeArrowheads="1"/>
          </p:cNvSpPr>
          <p:nvPr/>
        </p:nvSpPr>
        <p:spPr bwMode="auto">
          <a:xfrm>
            <a:off x="6829270" y="2429847"/>
            <a:ext cx="149938" cy="344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" tIns="18000" rIns="3600" bIns="18000">
            <a:spAutoFit/>
          </a:bodyPr>
          <a:lstStyle/>
          <a:p>
            <a:r>
              <a:rPr lang="sv-SE" sz="200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41" name="Text Box 42"/>
          <p:cNvSpPr txBox="1">
            <a:spLocks noChangeArrowheads="1"/>
          </p:cNvSpPr>
          <p:nvPr/>
        </p:nvSpPr>
        <p:spPr bwMode="auto">
          <a:xfrm>
            <a:off x="7051520" y="2429847"/>
            <a:ext cx="149938" cy="344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" tIns="18000" rIns="3600" bIns="18000">
            <a:spAutoFit/>
          </a:bodyPr>
          <a:lstStyle/>
          <a:p>
            <a:r>
              <a:rPr lang="sv-SE" sz="200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42" name="Text Box 43"/>
          <p:cNvSpPr txBox="1">
            <a:spLocks noChangeArrowheads="1"/>
          </p:cNvSpPr>
          <p:nvPr/>
        </p:nvSpPr>
        <p:spPr bwMode="auto">
          <a:xfrm>
            <a:off x="3609474" y="5559166"/>
            <a:ext cx="803963" cy="528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" tIns="18000" rIns="3600" bIns="18000">
            <a:spAutoFit/>
          </a:bodyPr>
          <a:lstStyle/>
          <a:p>
            <a:r>
              <a:rPr lang="sv-SE" sz="3200">
                <a:solidFill>
                  <a:schemeClr val="bg1"/>
                </a:solidFill>
              </a:rPr>
              <a:t>0.03</a:t>
            </a:r>
          </a:p>
        </p:txBody>
      </p:sp>
      <p:sp>
        <p:nvSpPr>
          <p:cNvPr id="43" name="Text Box 44"/>
          <p:cNvSpPr txBox="1">
            <a:spLocks noChangeArrowheads="1"/>
          </p:cNvSpPr>
          <p:nvPr/>
        </p:nvSpPr>
        <p:spPr bwMode="auto">
          <a:xfrm>
            <a:off x="5033105" y="5559166"/>
            <a:ext cx="803963" cy="528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" tIns="18000" rIns="3600" bIns="18000">
            <a:spAutoFit/>
          </a:bodyPr>
          <a:lstStyle/>
          <a:p>
            <a:r>
              <a:rPr lang="sv-SE" sz="3200">
                <a:solidFill>
                  <a:schemeClr val="bg1"/>
                </a:solidFill>
              </a:rPr>
              <a:t>0.06</a:t>
            </a:r>
          </a:p>
        </p:txBody>
      </p:sp>
      <p:sp>
        <p:nvSpPr>
          <p:cNvPr id="44" name="Text Box 45"/>
          <p:cNvSpPr txBox="1">
            <a:spLocks noChangeArrowheads="1"/>
          </p:cNvSpPr>
          <p:nvPr/>
        </p:nvSpPr>
        <p:spPr bwMode="auto">
          <a:xfrm>
            <a:off x="6478088" y="5559166"/>
            <a:ext cx="803963" cy="528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" tIns="18000" rIns="3600" bIns="18000">
            <a:spAutoFit/>
          </a:bodyPr>
          <a:lstStyle/>
          <a:p>
            <a:r>
              <a:rPr lang="sv-SE" sz="3200">
                <a:solidFill>
                  <a:schemeClr val="bg1"/>
                </a:solidFill>
              </a:rPr>
              <a:t>2.04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5" name="Rectangle 44"/>
              <p:cNvSpPr/>
              <p:nvPr/>
            </p:nvSpPr>
            <p:spPr>
              <a:xfrm>
                <a:off x="2480032" y="6087960"/>
                <a:ext cx="393158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2">
                  <a:spcBef>
                    <a:spcPts val="400"/>
                  </a:spcBef>
                  <a:buClr>
                    <a:srgbClr val="003E89"/>
                  </a:buClr>
                  <a:tabLst>
                    <a:tab pos="339725" algn="l"/>
                    <a:tab pos="787400" algn="l"/>
                    <a:tab pos="1236663" algn="l"/>
                    <a:tab pos="1685925" algn="l"/>
                    <a:tab pos="2135188" algn="l"/>
                    <a:tab pos="2584450" algn="l"/>
                    <a:tab pos="3033713" algn="l"/>
                    <a:tab pos="3482975" algn="l"/>
                    <a:tab pos="3932238" algn="l"/>
                    <a:tab pos="4381500" algn="l"/>
                    <a:tab pos="4830763" algn="l"/>
                    <a:tab pos="5280025" algn="l"/>
                    <a:tab pos="5729288" algn="l"/>
                    <a:tab pos="6178550" algn="l"/>
                    <a:tab pos="6627813" algn="l"/>
                    <a:tab pos="7077075" algn="l"/>
                    <a:tab pos="7526338" algn="l"/>
                    <a:tab pos="7975600" algn="l"/>
                    <a:tab pos="8424863" algn="l"/>
                    <a:tab pos="8874125" algn="l"/>
                    <a:tab pos="9323388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  <a:cs typeface="Calibri" pitchFamily="34" charset="0"/>
                        </a:rPr>
                        <m:t>𝛽</m:t>
                      </m:r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  <a:cs typeface="Calibri" pitchFamily="34" charset="0"/>
                        </a:rPr>
                        <m:t>=[0.03, 0.06, 2.04]</m:t>
                      </m:r>
                    </m:oMath>
                  </m:oMathPara>
                </a14:m>
                <a:endParaRPr lang="en-US" sz="2400" dirty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endParaRPr>
              </a:p>
            </p:txBody>
          </p:sp>
        </mc:Choice>
        <mc:Fallback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0032" y="6087960"/>
                <a:ext cx="3931589" cy="461665"/>
              </a:xfrm>
              <a:prstGeom prst="rect">
                <a:avLst/>
              </a:prstGeom>
              <a:blipFill rotWithShape="1">
                <a:blip r:embed="rId7"/>
                <a:stretch>
                  <a:fillRect b="-18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3675156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1"/>
          <p:cNvSpPr txBox="1">
            <a:spLocks noChangeArrowheads="1"/>
          </p:cNvSpPr>
          <p:nvPr/>
        </p:nvSpPr>
        <p:spPr bwMode="auto">
          <a:xfrm>
            <a:off x="468313" y="333375"/>
            <a:ext cx="8207375" cy="833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550"/>
              </a:spcBef>
            </a:pPr>
            <a:r>
              <a:rPr lang="en-US" sz="3600" dirty="0" smtClean="0">
                <a:solidFill>
                  <a:srgbClr val="003E89"/>
                </a:solidFill>
                <a:latin typeface="Calibri" pitchFamily="34" charset="0"/>
                <a:ea typeface="SimSun" pitchFamily="2" charset="-122"/>
                <a:cs typeface="Calibri" pitchFamily="34" charset="0"/>
              </a:rPr>
              <a:t>Generalized linear model – fitting error</a:t>
            </a:r>
            <a:endParaRPr lang="en-US" sz="3600" dirty="0">
              <a:solidFill>
                <a:srgbClr val="003E89"/>
              </a:solidFill>
              <a:latin typeface="Calibri" pitchFamily="34" charset="0"/>
              <a:ea typeface="SimSun" pitchFamily="2" charset="-122"/>
              <a:cs typeface="Calibri" pitchFamily="34" charset="0"/>
            </a:endParaRPr>
          </a:p>
        </p:txBody>
      </p:sp>
      <p:pic>
        <p:nvPicPr>
          <p:cNvPr id="4" name="Picture 10" descr="Gen_vox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1196975"/>
            <a:ext cx="3576637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2"/>
          <p:cNvGrpSpPr>
            <a:grpSpLocks/>
          </p:cNvGrpSpPr>
          <p:nvPr/>
        </p:nvGrpSpPr>
        <p:grpSpPr bwMode="auto">
          <a:xfrm>
            <a:off x="7380288" y="836613"/>
            <a:ext cx="1371600" cy="1249362"/>
            <a:chOff x="4443" y="1089"/>
            <a:chExt cx="864" cy="787"/>
          </a:xfrm>
        </p:grpSpPr>
        <p:pic>
          <p:nvPicPr>
            <p:cNvPr id="6" name="Picture 4" descr="beta_image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27" y="1298"/>
              <a:ext cx="481" cy="5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 Box 17"/>
            <p:cNvSpPr txBox="1">
              <a:spLocks noChangeArrowheads="1"/>
            </p:cNvSpPr>
            <p:nvPr/>
          </p:nvSpPr>
          <p:spPr bwMode="auto">
            <a:xfrm>
              <a:off x="4443" y="1089"/>
              <a:ext cx="864" cy="1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" tIns="18000" rIns="3600" bIns="18000">
              <a:spAutoFit/>
            </a:bodyPr>
            <a:lstStyle/>
            <a:p>
              <a:r>
                <a:rPr lang="sv-SE" sz="1800"/>
                <a:t>beta_0001.img</a:t>
              </a:r>
            </a:p>
          </p:txBody>
        </p:sp>
      </p:grpSp>
      <p:grpSp>
        <p:nvGrpSpPr>
          <p:cNvPr id="8" name="Group 37"/>
          <p:cNvGrpSpPr>
            <a:grpSpLocks/>
          </p:cNvGrpSpPr>
          <p:nvPr/>
        </p:nvGrpSpPr>
        <p:grpSpPr bwMode="auto">
          <a:xfrm>
            <a:off x="7380288" y="2205038"/>
            <a:ext cx="1371600" cy="1246187"/>
            <a:chOff x="4446" y="2237"/>
            <a:chExt cx="864" cy="785"/>
          </a:xfrm>
        </p:grpSpPr>
        <p:pic>
          <p:nvPicPr>
            <p:cNvPr id="9" name="Picture 15" descr="beta_image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27" y="2444"/>
              <a:ext cx="481" cy="5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 Box 18"/>
            <p:cNvSpPr txBox="1">
              <a:spLocks noChangeArrowheads="1"/>
            </p:cNvSpPr>
            <p:nvPr/>
          </p:nvSpPr>
          <p:spPr bwMode="auto">
            <a:xfrm>
              <a:off x="4446" y="2237"/>
              <a:ext cx="864" cy="1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" tIns="18000" rIns="3600" bIns="18000">
              <a:spAutoFit/>
            </a:bodyPr>
            <a:lstStyle/>
            <a:p>
              <a:r>
                <a:rPr lang="sv-SE" sz="1800"/>
                <a:t>beta_0002.img</a:t>
              </a:r>
            </a:p>
          </p:txBody>
        </p:sp>
      </p:grpSp>
      <p:grpSp>
        <p:nvGrpSpPr>
          <p:cNvPr id="11" name="Group 38"/>
          <p:cNvGrpSpPr>
            <a:grpSpLocks/>
          </p:cNvGrpSpPr>
          <p:nvPr/>
        </p:nvGrpSpPr>
        <p:grpSpPr bwMode="auto">
          <a:xfrm>
            <a:off x="7380288" y="3573463"/>
            <a:ext cx="1371600" cy="1249362"/>
            <a:chOff x="4446" y="3357"/>
            <a:chExt cx="864" cy="787"/>
          </a:xfrm>
        </p:grpSpPr>
        <p:pic>
          <p:nvPicPr>
            <p:cNvPr id="12" name="Picture 16" descr="beta_image3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27" y="3566"/>
              <a:ext cx="481" cy="5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 Box 19"/>
            <p:cNvSpPr txBox="1">
              <a:spLocks noChangeArrowheads="1"/>
            </p:cNvSpPr>
            <p:nvPr/>
          </p:nvSpPr>
          <p:spPr bwMode="auto">
            <a:xfrm>
              <a:off x="4446" y="3357"/>
              <a:ext cx="864" cy="1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" tIns="18000" rIns="3600" bIns="18000">
              <a:spAutoFit/>
            </a:bodyPr>
            <a:lstStyle/>
            <a:p>
              <a:r>
                <a:rPr lang="sv-SE" sz="1800"/>
                <a:t>beta_0003.img</a:t>
              </a:r>
            </a:p>
          </p:txBody>
        </p:sp>
      </p:grpSp>
      <p:grpSp>
        <p:nvGrpSpPr>
          <p:cNvPr id="14" name="Group 44"/>
          <p:cNvGrpSpPr>
            <a:grpSpLocks/>
          </p:cNvGrpSpPr>
          <p:nvPr/>
        </p:nvGrpSpPr>
        <p:grpSpPr bwMode="auto">
          <a:xfrm>
            <a:off x="250825" y="1628775"/>
            <a:ext cx="2043113" cy="2794000"/>
            <a:chOff x="75" y="1779"/>
            <a:chExt cx="1287" cy="1760"/>
          </a:xfrm>
        </p:grpSpPr>
        <p:grpSp>
          <p:nvGrpSpPr>
            <p:cNvPr id="15" name="Group 5"/>
            <p:cNvGrpSpPr>
              <a:grpSpLocks/>
            </p:cNvGrpSpPr>
            <p:nvPr/>
          </p:nvGrpSpPr>
          <p:grpSpPr bwMode="auto">
            <a:xfrm>
              <a:off x="318" y="2387"/>
              <a:ext cx="845" cy="964"/>
              <a:chOff x="2038" y="1286"/>
              <a:chExt cx="845" cy="964"/>
            </a:xfrm>
          </p:grpSpPr>
          <p:pic>
            <p:nvPicPr>
              <p:cNvPr id="21" name="Picture 6" descr="single_image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38" y="1672"/>
                <a:ext cx="481" cy="5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" name="Picture 7" descr="single_image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20" y="1479"/>
                <a:ext cx="481" cy="5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" name="Picture 8" descr="single_image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02" y="1286"/>
                <a:ext cx="481" cy="5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6" name="Line 26"/>
            <p:cNvSpPr>
              <a:spLocks noChangeShapeType="1"/>
            </p:cNvSpPr>
            <p:nvPr/>
          </p:nvSpPr>
          <p:spPr bwMode="auto">
            <a:xfrm flipV="1">
              <a:off x="738" y="1944"/>
              <a:ext cx="624" cy="624"/>
            </a:xfrm>
            <a:prstGeom prst="line">
              <a:avLst/>
            </a:prstGeom>
            <a:noFill/>
            <a:ln w="31750">
              <a:solidFill>
                <a:schemeClr val="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" tIns="18000" rIns="3600" bIns="18000">
              <a:spAutoFit/>
            </a:bodyPr>
            <a:lstStyle/>
            <a:p>
              <a:endParaRPr lang="cs-CZ"/>
            </a:p>
          </p:txBody>
        </p:sp>
        <p:sp>
          <p:nvSpPr>
            <p:cNvPr id="17" name="Text Box 29"/>
            <p:cNvSpPr txBox="1">
              <a:spLocks noChangeArrowheads="1"/>
            </p:cNvSpPr>
            <p:nvPr/>
          </p:nvSpPr>
          <p:spPr bwMode="auto">
            <a:xfrm rot="18600000">
              <a:off x="142" y="3276"/>
              <a:ext cx="196" cy="3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" tIns="18000" rIns="3600" bIns="18000">
              <a:spAutoFit/>
            </a:bodyPr>
            <a:lstStyle/>
            <a:p>
              <a:r>
                <a:rPr lang="sv-SE" sz="3200"/>
                <a:t>...</a:t>
              </a:r>
            </a:p>
          </p:txBody>
        </p:sp>
        <p:sp>
          <p:nvSpPr>
            <p:cNvPr id="18" name="Text Box 30"/>
            <p:cNvSpPr txBox="1">
              <a:spLocks noChangeArrowheads="1"/>
            </p:cNvSpPr>
            <p:nvPr/>
          </p:nvSpPr>
          <p:spPr bwMode="auto">
            <a:xfrm rot="18600000">
              <a:off x="992" y="2068"/>
              <a:ext cx="196" cy="3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" tIns="18000" rIns="3600" bIns="18000">
              <a:spAutoFit/>
            </a:bodyPr>
            <a:lstStyle/>
            <a:p>
              <a:r>
                <a:rPr lang="sv-SE" sz="3200"/>
                <a:t>...</a:t>
              </a:r>
            </a:p>
          </p:txBody>
        </p:sp>
        <p:sp>
          <p:nvSpPr>
            <p:cNvPr id="19" name="Line 31"/>
            <p:cNvSpPr>
              <a:spLocks noChangeShapeType="1"/>
            </p:cNvSpPr>
            <p:nvPr/>
          </p:nvSpPr>
          <p:spPr bwMode="auto">
            <a:xfrm flipV="1">
              <a:off x="132" y="1854"/>
              <a:ext cx="942" cy="990"/>
            </a:xfrm>
            <a:prstGeom prst="line">
              <a:avLst/>
            </a:prstGeom>
            <a:noFill/>
            <a:ln w="31750">
              <a:solidFill>
                <a:schemeClr val="tx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" tIns="18000" rIns="3600" bIns="18000">
              <a:spAutoFit/>
            </a:bodyPr>
            <a:lstStyle/>
            <a:p>
              <a:endParaRPr lang="cs-CZ"/>
            </a:p>
          </p:txBody>
        </p:sp>
        <p:sp>
          <p:nvSpPr>
            <p:cNvPr id="20" name="Text Box 32"/>
            <p:cNvSpPr txBox="1">
              <a:spLocks noChangeArrowheads="1"/>
            </p:cNvSpPr>
            <p:nvPr/>
          </p:nvSpPr>
          <p:spPr bwMode="auto">
            <a:xfrm rot="18840000">
              <a:off x="72" y="2108"/>
              <a:ext cx="909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" tIns="18000" rIns="3600" bIns="18000">
              <a:spAutoFit/>
            </a:bodyPr>
            <a:lstStyle/>
            <a:p>
              <a:r>
                <a:rPr lang="sv-SE" dirty="0"/>
                <a:t>Time-series</a:t>
              </a:r>
            </a:p>
          </p:txBody>
        </p:sp>
      </p:grpSp>
      <p:pic>
        <p:nvPicPr>
          <p:cNvPr id="24" name="Picture 39" descr="Gen_voxel_and_best_fit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3152775"/>
            <a:ext cx="3576637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0" descr="Gen_voxel_horisontal_error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5095875"/>
            <a:ext cx="3573462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AutoShape 43"/>
          <p:cNvSpPr>
            <a:spLocks noChangeArrowheads="1"/>
          </p:cNvSpPr>
          <p:nvPr/>
        </p:nvSpPr>
        <p:spPr bwMode="auto">
          <a:xfrm>
            <a:off x="3574410" y="2684463"/>
            <a:ext cx="503237" cy="4318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tx2"/>
          </a:solidFill>
          <a:ln w="31750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" tIns="18000" rIns="3600" bIns="18000" anchor="ctr">
            <a:spAutoFit/>
          </a:bodyPr>
          <a:lstStyle/>
          <a:p>
            <a:endParaRPr lang="cs-CZ"/>
          </a:p>
        </p:txBody>
      </p:sp>
      <p:sp>
        <p:nvSpPr>
          <p:cNvPr id="27" name="AutoShape 45"/>
          <p:cNvSpPr>
            <a:spLocks noChangeArrowheads="1"/>
          </p:cNvSpPr>
          <p:nvPr/>
        </p:nvSpPr>
        <p:spPr bwMode="auto">
          <a:xfrm>
            <a:off x="3574410" y="4664075"/>
            <a:ext cx="503237" cy="4318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tx2"/>
          </a:solidFill>
          <a:ln w="31750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" tIns="18000" rIns="3600" bIns="18000" anchor="ctr">
            <a:spAutoFit/>
          </a:bodyPr>
          <a:lstStyle/>
          <a:p>
            <a:endParaRPr lang="cs-CZ"/>
          </a:p>
        </p:txBody>
      </p:sp>
      <p:grpSp>
        <p:nvGrpSpPr>
          <p:cNvPr id="28" name="Group 47"/>
          <p:cNvGrpSpPr>
            <a:grpSpLocks/>
          </p:cNvGrpSpPr>
          <p:nvPr/>
        </p:nvGrpSpPr>
        <p:grpSpPr bwMode="auto">
          <a:xfrm>
            <a:off x="7512050" y="5200650"/>
            <a:ext cx="1092200" cy="1252538"/>
            <a:chOff x="4129" y="3211"/>
            <a:chExt cx="688" cy="789"/>
          </a:xfrm>
        </p:grpSpPr>
        <p:pic>
          <p:nvPicPr>
            <p:cNvPr id="29" name="Picture 41" descr="ResMS_images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41" y="3430"/>
              <a:ext cx="474" cy="5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Text Box 46"/>
            <p:cNvSpPr txBox="1">
              <a:spLocks noChangeArrowheads="1"/>
            </p:cNvSpPr>
            <p:nvPr/>
          </p:nvSpPr>
          <p:spPr bwMode="auto">
            <a:xfrm>
              <a:off x="4129" y="3211"/>
              <a:ext cx="688" cy="1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" tIns="18000" rIns="3600" bIns="18000">
              <a:spAutoFit/>
            </a:bodyPr>
            <a:lstStyle/>
            <a:p>
              <a:r>
                <a:rPr lang="sv-SE" sz="1800"/>
                <a:t>ResMS.img</a:t>
              </a:r>
            </a:p>
          </p:txBody>
        </p:sp>
      </p:grpSp>
      <p:sp>
        <p:nvSpPr>
          <p:cNvPr id="32" name="Line 48"/>
          <p:cNvSpPr>
            <a:spLocks noChangeShapeType="1"/>
          </p:cNvSpPr>
          <p:nvPr/>
        </p:nvSpPr>
        <p:spPr bwMode="auto">
          <a:xfrm flipV="1">
            <a:off x="6876256" y="1484312"/>
            <a:ext cx="864394" cy="1568449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" tIns="18000" rIns="3600" bIns="18000">
            <a:spAutoFit/>
          </a:bodyPr>
          <a:lstStyle/>
          <a:p>
            <a:endParaRPr lang="cs-CZ"/>
          </a:p>
        </p:txBody>
      </p:sp>
      <p:sp>
        <p:nvSpPr>
          <p:cNvPr id="33" name="Line 49"/>
          <p:cNvSpPr>
            <a:spLocks noChangeShapeType="1"/>
          </p:cNvSpPr>
          <p:nvPr/>
        </p:nvSpPr>
        <p:spPr bwMode="auto">
          <a:xfrm flipV="1">
            <a:off x="7024349" y="2852737"/>
            <a:ext cx="716301" cy="7207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" tIns="18000" rIns="3600" bIns="18000">
            <a:spAutoFit/>
          </a:bodyPr>
          <a:lstStyle/>
          <a:p>
            <a:endParaRPr lang="cs-CZ"/>
          </a:p>
        </p:txBody>
      </p:sp>
      <p:sp>
        <p:nvSpPr>
          <p:cNvPr id="34" name="Line 50"/>
          <p:cNvSpPr>
            <a:spLocks noChangeShapeType="1"/>
          </p:cNvSpPr>
          <p:nvPr/>
        </p:nvSpPr>
        <p:spPr bwMode="auto">
          <a:xfrm>
            <a:off x="7024349" y="4124325"/>
            <a:ext cx="716301" cy="968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" tIns="18000" rIns="3600" bIns="18000">
            <a:spAutoFit/>
          </a:bodyPr>
          <a:lstStyle/>
          <a:p>
            <a:endParaRPr lang="cs-CZ"/>
          </a:p>
        </p:txBody>
      </p:sp>
      <p:sp>
        <p:nvSpPr>
          <p:cNvPr id="36" name="Line 53"/>
          <p:cNvSpPr>
            <a:spLocks noChangeShapeType="1"/>
          </p:cNvSpPr>
          <p:nvPr/>
        </p:nvSpPr>
        <p:spPr bwMode="auto">
          <a:xfrm>
            <a:off x="7067550" y="5762625"/>
            <a:ext cx="714375" cy="952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" tIns="18000" rIns="3600" bIns="18000">
            <a:spAutoFit/>
          </a:bodyPr>
          <a:lstStyle/>
          <a:p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feld 1"/>
              <p:cNvSpPr txBox="1"/>
              <p:nvPr/>
            </p:nvSpPr>
            <p:spPr>
              <a:xfrm>
                <a:off x="5283886" y="3396257"/>
                <a:ext cx="2024567" cy="10689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i="1" smtClean="0">
                          <a:latin typeface="Cambria Math"/>
                          <a:ea typeface="Cambria Math"/>
                        </a:rPr>
                        <m:t>𝛽</m:t>
                      </m:r>
                      <m:r>
                        <a:rPr lang="cs-CZ" sz="240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cs-CZ" sz="240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cs-CZ" sz="24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i="1">
                                    <a:latin typeface="Cambria Math"/>
                                  </a:rPr>
                                  <m:t>0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.83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0.16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2.98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2" name="Textfeld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3886" y="3396257"/>
                <a:ext cx="2024567" cy="1068947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feld 37"/>
              <p:cNvSpPr txBox="1"/>
              <p:nvPr/>
            </p:nvSpPr>
            <p:spPr>
              <a:xfrm>
                <a:off x="5434894" y="5105400"/>
                <a:ext cx="2024567" cy="7645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/>
                              <a:ea typeface="Cambria Math"/>
                            </a:rPr>
                            <m:t>𝜎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US" sz="1600" i="1">
                          <a:latin typeface="Cambria Math"/>
                          <a:ea typeface="Cambria Math"/>
                        </a:rPr>
                        <m:t>∝</m:t>
                      </m:r>
                      <m:nary>
                        <m:naryPr>
                          <m:chr m:val="∑"/>
                          <m:ctrlPr>
                            <a:rPr lang="en-US" sz="1600" i="1" smtClean="0"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𝑖</m:t>
                          </m:r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=9.47</m:t>
                          </m:r>
                        </m:e>
                      </m:nary>
                    </m:oMath>
                  </m:oMathPara>
                </a14:m>
                <a:endParaRPr lang="cs-CZ" sz="1600" dirty="0"/>
              </a:p>
            </p:txBody>
          </p:sp>
        </mc:Choice>
        <mc:Fallback xmlns="">
          <p:sp>
            <p:nvSpPr>
              <p:cNvPr id="38" name="Textfeld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4894" y="5105400"/>
                <a:ext cx="2024567" cy="764505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901148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1"/>
          <p:cNvSpPr txBox="1">
            <a:spLocks noChangeArrowheads="1"/>
          </p:cNvSpPr>
          <p:nvPr/>
        </p:nvSpPr>
        <p:spPr bwMode="auto">
          <a:xfrm>
            <a:off x="468313" y="333375"/>
            <a:ext cx="8207375" cy="833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550"/>
              </a:spcBef>
            </a:pPr>
            <a:r>
              <a:rPr lang="en-US" sz="3600" dirty="0" smtClean="0">
                <a:solidFill>
                  <a:srgbClr val="003E89"/>
                </a:solidFill>
                <a:latin typeface="Calibri" pitchFamily="34" charset="0"/>
                <a:ea typeface="SimSun" pitchFamily="2" charset="-122"/>
                <a:cs typeface="Calibri" pitchFamily="34" charset="0"/>
              </a:rPr>
              <a:t>Generalized linear model</a:t>
            </a:r>
            <a:endParaRPr lang="en-US" sz="3600" dirty="0">
              <a:solidFill>
                <a:srgbClr val="003E89"/>
              </a:solidFill>
              <a:latin typeface="Calibri" pitchFamily="34" charset="0"/>
              <a:ea typeface="SimSun" pitchFamily="2" charset="-122"/>
              <a:cs typeface="Calibri" pitchFamily="34" charset="0"/>
            </a:endParaRPr>
          </a:p>
        </p:txBody>
      </p:sp>
      <p:sp>
        <p:nvSpPr>
          <p:cNvPr id="13315" name="Rectangle 2"/>
          <p:cNvSpPr>
            <a:spLocks noChangeArrowheads="1"/>
          </p:cNvSpPr>
          <p:nvPr/>
        </p:nvSpPr>
        <p:spPr bwMode="auto">
          <a:xfrm>
            <a:off x="468313" y="1166813"/>
            <a:ext cx="8064500" cy="5141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400"/>
              </a:spcBef>
              <a:buClr>
                <a:srgbClr val="003E89"/>
              </a:buClr>
              <a:buFont typeface="Wingdings" pitchFamily="2" charset="2"/>
              <a:buChar char="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Why is error important?</a:t>
            </a:r>
          </a:p>
          <a:p>
            <a:pPr marL="339725" indent="-339725">
              <a:spcBef>
                <a:spcPts val="400"/>
              </a:spcBef>
              <a:buClr>
                <a:srgbClr val="003E89"/>
              </a:buClr>
              <a:buFont typeface="Wingdings" pitchFamily="2" charset="2"/>
              <a:buChar char="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Which series should we trust?</a:t>
            </a:r>
            <a:endParaRPr lang="en-US" sz="2000" dirty="0">
              <a:solidFill>
                <a:srgbClr val="000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4" name="Picture 4" descr="noisy_o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2922" y="1941513"/>
            <a:ext cx="1428750" cy="357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short_o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261" y="1950244"/>
            <a:ext cx="1428750" cy="357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usual_on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" y="1946275"/>
            <a:ext cx="1431925" cy="3570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small_o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3188" y="1946275"/>
            <a:ext cx="1431925" cy="3570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970625" y="5653106"/>
            <a:ext cx="595573" cy="835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" tIns="18000" rIns="3600" bIns="18000">
            <a:spAutoFit/>
          </a:bodyPr>
          <a:lstStyle/>
          <a:p>
            <a:pPr>
              <a:lnSpc>
                <a:spcPct val="50000"/>
              </a:lnSpc>
            </a:pPr>
            <a:r>
              <a:rPr lang="el-GR" sz="20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β</a:t>
            </a:r>
            <a:r>
              <a:rPr lang="sv-SE" sz="20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1=1</a:t>
            </a:r>
          </a:p>
          <a:p>
            <a:pPr>
              <a:lnSpc>
                <a:spcPct val="50000"/>
              </a:lnSpc>
            </a:pPr>
            <a:endParaRPr lang="sv-SE" sz="2000" dirty="0">
              <a:solidFill>
                <a:srgbClr val="000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>
              <a:lnSpc>
                <a:spcPct val="50000"/>
              </a:lnSpc>
            </a:pPr>
            <a:r>
              <a:rPr lang="el-GR" sz="20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σ</a:t>
            </a:r>
            <a:r>
              <a:rPr lang="sv-SE" sz="20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=0.2</a:t>
            </a:r>
          </a:p>
          <a:p>
            <a:pPr>
              <a:lnSpc>
                <a:spcPct val="50000"/>
              </a:lnSpc>
            </a:pPr>
            <a:endParaRPr lang="sv-SE" sz="2000" dirty="0">
              <a:solidFill>
                <a:srgbClr val="000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>
              <a:lnSpc>
                <a:spcPct val="50000"/>
              </a:lnSpc>
            </a:pPr>
            <a:r>
              <a:rPr lang="sv-SE" sz="20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n=60</a:t>
            </a:r>
            <a:endParaRPr lang="el-GR" sz="2000" dirty="0">
              <a:solidFill>
                <a:srgbClr val="000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2889510" y="5653106"/>
            <a:ext cx="595573" cy="835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" tIns="18000" rIns="3600" bIns="18000">
            <a:spAutoFit/>
          </a:bodyPr>
          <a:lstStyle/>
          <a:p>
            <a:pPr>
              <a:lnSpc>
                <a:spcPct val="50000"/>
              </a:lnSpc>
            </a:pPr>
            <a:r>
              <a:rPr lang="el-GR" sz="20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β</a:t>
            </a:r>
            <a:r>
              <a:rPr lang="sv-SE" sz="20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1=1</a:t>
            </a:r>
          </a:p>
          <a:p>
            <a:pPr>
              <a:lnSpc>
                <a:spcPct val="50000"/>
              </a:lnSpc>
            </a:pPr>
            <a:endParaRPr lang="sv-SE" sz="2000" dirty="0">
              <a:solidFill>
                <a:srgbClr val="000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>
              <a:lnSpc>
                <a:spcPct val="50000"/>
              </a:lnSpc>
            </a:pPr>
            <a:r>
              <a:rPr lang="el-GR" sz="20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σ</a:t>
            </a:r>
            <a:r>
              <a:rPr lang="sv-SE" sz="20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=0.5</a:t>
            </a:r>
          </a:p>
          <a:p>
            <a:pPr>
              <a:lnSpc>
                <a:spcPct val="50000"/>
              </a:lnSpc>
            </a:pPr>
            <a:endParaRPr lang="sv-SE" sz="2000" dirty="0">
              <a:solidFill>
                <a:srgbClr val="000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>
              <a:lnSpc>
                <a:spcPct val="50000"/>
              </a:lnSpc>
            </a:pPr>
            <a:r>
              <a:rPr lang="sv-SE" sz="20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n=60</a:t>
            </a:r>
            <a:endParaRPr lang="el-GR" sz="2000" dirty="0">
              <a:solidFill>
                <a:srgbClr val="000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4796442" y="5667725"/>
            <a:ext cx="725416" cy="805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" tIns="18000" rIns="3600" bIns="18000">
            <a:spAutoFit/>
          </a:bodyPr>
          <a:lstStyle/>
          <a:p>
            <a:pPr>
              <a:lnSpc>
                <a:spcPct val="50000"/>
              </a:lnSpc>
            </a:pPr>
            <a:r>
              <a:rPr lang="el-GR" sz="20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β</a:t>
            </a:r>
            <a:r>
              <a:rPr lang="sv-SE" sz="20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1=0.3</a:t>
            </a:r>
          </a:p>
          <a:p>
            <a:pPr>
              <a:lnSpc>
                <a:spcPct val="50000"/>
              </a:lnSpc>
            </a:pPr>
            <a:endParaRPr lang="sv-SE" sz="2000" dirty="0">
              <a:solidFill>
                <a:srgbClr val="000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>
              <a:lnSpc>
                <a:spcPct val="50000"/>
              </a:lnSpc>
            </a:pPr>
            <a:r>
              <a:rPr lang="el-GR" sz="20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σ</a:t>
            </a:r>
            <a:r>
              <a:rPr lang="sv-SE" sz="20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=0.2</a:t>
            </a:r>
          </a:p>
          <a:p>
            <a:pPr>
              <a:lnSpc>
                <a:spcPct val="50000"/>
              </a:lnSpc>
            </a:pPr>
            <a:endParaRPr lang="sv-SE" sz="2000" dirty="0">
              <a:solidFill>
                <a:srgbClr val="000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>
              <a:lnSpc>
                <a:spcPct val="50000"/>
              </a:lnSpc>
            </a:pPr>
            <a:r>
              <a:rPr lang="sv-SE" sz="20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n=60</a:t>
            </a:r>
            <a:endParaRPr lang="el-GR" sz="2000" dirty="0">
              <a:solidFill>
                <a:srgbClr val="000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6766849" y="5653106"/>
            <a:ext cx="595573" cy="805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" tIns="18000" rIns="3600" bIns="18000">
            <a:spAutoFit/>
          </a:bodyPr>
          <a:lstStyle/>
          <a:p>
            <a:pPr>
              <a:lnSpc>
                <a:spcPct val="50000"/>
              </a:lnSpc>
            </a:pPr>
            <a:r>
              <a:rPr lang="el-GR" sz="20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β</a:t>
            </a:r>
            <a:r>
              <a:rPr lang="sv-SE" sz="20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1=1</a:t>
            </a:r>
          </a:p>
          <a:p>
            <a:pPr>
              <a:lnSpc>
                <a:spcPct val="50000"/>
              </a:lnSpc>
            </a:pPr>
            <a:endParaRPr lang="sv-SE" sz="2000" dirty="0">
              <a:solidFill>
                <a:srgbClr val="000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>
              <a:lnSpc>
                <a:spcPct val="50000"/>
              </a:lnSpc>
            </a:pPr>
            <a:r>
              <a:rPr lang="el-GR" sz="20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σ</a:t>
            </a:r>
            <a:r>
              <a:rPr lang="sv-SE" sz="20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=0.2</a:t>
            </a:r>
          </a:p>
          <a:p>
            <a:pPr>
              <a:lnSpc>
                <a:spcPct val="50000"/>
              </a:lnSpc>
            </a:pPr>
            <a:endParaRPr lang="sv-SE" sz="2000" dirty="0">
              <a:solidFill>
                <a:srgbClr val="000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>
              <a:lnSpc>
                <a:spcPct val="50000"/>
              </a:lnSpc>
            </a:pPr>
            <a:r>
              <a:rPr lang="sv-SE" sz="20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n=15</a:t>
            </a:r>
            <a:endParaRPr lang="el-GR" sz="2000" dirty="0">
              <a:solidFill>
                <a:srgbClr val="000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901148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1"/>
          <p:cNvSpPr txBox="1">
            <a:spLocks noChangeArrowheads="1"/>
          </p:cNvSpPr>
          <p:nvPr/>
        </p:nvSpPr>
        <p:spPr bwMode="auto">
          <a:xfrm>
            <a:off x="468313" y="333375"/>
            <a:ext cx="8207375" cy="833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550"/>
              </a:spcBef>
            </a:pPr>
            <a:r>
              <a:rPr lang="en-US" sz="3600" dirty="0" smtClean="0">
                <a:solidFill>
                  <a:srgbClr val="003E89"/>
                </a:solidFill>
                <a:latin typeface="Calibri" pitchFamily="34" charset="0"/>
                <a:ea typeface="SimSun" pitchFamily="2" charset="-122"/>
                <a:cs typeface="Calibri" pitchFamily="34" charset="0"/>
              </a:rPr>
              <a:t>GLM – statistics</a:t>
            </a:r>
            <a:endParaRPr lang="en-US" sz="3600" dirty="0">
              <a:solidFill>
                <a:srgbClr val="003E89"/>
              </a:solidFill>
              <a:latin typeface="Calibri" pitchFamily="34" charset="0"/>
              <a:ea typeface="SimSun" pitchFamily="2" charset="-122"/>
              <a:cs typeface="Calibri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315" name="Rectangle 2"/>
              <p:cNvSpPr>
                <a:spLocks noChangeArrowheads="1"/>
              </p:cNvSpPr>
              <p:nvPr/>
            </p:nvSpPr>
            <p:spPr bwMode="auto">
              <a:xfrm>
                <a:off x="468313" y="1166813"/>
                <a:ext cx="8064500" cy="51419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/>
              <a:lstStyle/>
              <a:p>
                <a:pPr marL="339725" indent="-339725">
                  <a:spcBef>
                    <a:spcPts val="400"/>
                  </a:spcBef>
                  <a:buClr>
                    <a:srgbClr val="003E89"/>
                  </a:buClr>
                  <a:buFont typeface="Wingdings" pitchFamily="2" charset="2"/>
                  <a:buChar char=""/>
                  <a:tabLst>
                    <a:tab pos="339725" algn="l"/>
                    <a:tab pos="787400" algn="l"/>
                    <a:tab pos="1236663" algn="l"/>
                    <a:tab pos="1685925" algn="l"/>
                    <a:tab pos="2135188" algn="l"/>
                    <a:tab pos="2584450" algn="l"/>
                    <a:tab pos="3033713" algn="l"/>
                    <a:tab pos="3482975" algn="l"/>
                    <a:tab pos="3932238" algn="l"/>
                    <a:tab pos="4381500" algn="l"/>
                    <a:tab pos="4830763" algn="l"/>
                    <a:tab pos="5280025" algn="l"/>
                    <a:tab pos="5729288" algn="l"/>
                    <a:tab pos="6178550" algn="l"/>
                    <a:tab pos="6627813" algn="l"/>
                    <a:tab pos="7077075" algn="l"/>
                    <a:tab pos="7526338" algn="l"/>
                    <a:tab pos="7975600" algn="l"/>
                    <a:tab pos="8424863" algn="l"/>
                    <a:tab pos="8874125" algn="l"/>
                    <a:tab pos="9323388" algn="l"/>
                  </a:tabLst>
                </a:pPr>
                <a:r>
                  <a:rPr lang="en-US" sz="2000" dirty="0" smtClean="0">
                    <a:solidFill>
                      <a:srgbClr val="000000"/>
                    </a:solidFill>
                    <a:latin typeface="Calibri" pitchFamily="34" charset="0"/>
                    <a:ea typeface="Calibri" pitchFamily="34" charset="0"/>
                    <a:cs typeface="Calibri" pitchFamily="34" charset="0"/>
                  </a:rPr>
                  <a:t>Is there some effect? </a:t>
                </a:r>
                <a:r>
                  <a:rPr lang="en-US" sz="2000" dirty="0" smtClean="0">
                    <a:solidFill>
                      <a:srgbClr val="000000"/>
                    </a:solidFill>
                    <a:latin typeface="Calibri" pitchFamily="34" charset="0"/>
                    <a:ea typeface="Calibri" pitchFamily="34" charset="0"/>
                    <a:cs typeface="Calibri" pitchFamily="34" charset="0"/>
                  </a:rPr>
                  <a:t>c =[1 0 0].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00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cs-CZ" sz="2000" i="1"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cs-CZ" sz="2000" i="1" smtClean="0">
                        <a:latin typeface="Cambria Math"/>
                        <a:ea typeface="Cambria Math"/>
                      </a:rPr>
                      <m:t>≠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0?</m:t>
                    </m:r>
                  </m:oMath>
                </a14:m>
                <a:endParaRPr lang="en-US" sz="2000" dirty="0" smtClean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endParaRPr>
              </a:p>
              <a:p>
                <a:pPr marL="339725" indent="-339725">
                  <a:spcBef>
                    <a:spcPts val="400"/>
                  </a:spcBef>
                  <a:buClr>
                    <a:srgbClr val="003E89"/>
                  </a:buClr>
                  <a:buFont typeface="Wingdings" pitchFamily="2" charset="2"/>
                  <a:buChar char=""/>
                  <a:tabLst>
                    <a:tab pos="339725" algn="l"/>
                    <a:tab pos="787400" algn="l"/>
                    <a:tab pos="1236663" algn="l"/>
                    <a:tab pos="1685925" algn="l"/>
                    <a:tab pos="2135188" algn="l"/>
                    <a:tab pos="2584450" algn="l"/>
                    <a:tab pos="3033713" algn="l"/>
                    <a:tab pos="3482975" algn="l"/>
                    <a:tab pos="3932238" algn="l"/>
                    <a:tab pos="4381500" algn="l"/>
                    <a:tab pos="4830763" algn="l"/>
                    <a:tab pos="5280025" algn="l"/>
                    <a:tab pos="5729288" algn="l"/>
                    <a:tab pos="6178550" algn="l"/>
                    <a:tab pos="6627813" algn="l"/>
                    <a:tab pos="7077075" algn="l"/>
                    <a:tab pos="7526338" algn="l"/>
                    <a:tab pos="7975600" algn="l"/>
                    <a:tab pos="8424863" algn="l"/>
                    <a:tab pos="8874125" algn="l"/>
                    <a:tab pos="9323388" algn="l"/>
                  </a:tabLst>
                </a:pPr>
                <a:r>
                  <a:rPr lang="en-US" sz="2000" dirty="0">
                    <a:solidFill>
                      <a:srgbClr val="000000"/>
                    </a:solidFill>
                    <a:latin typeface="Calibri" pitchFamily="34" charset="0"/>
                    <a:ea typeface="Calibri" pitchFamily="34" charset="0"/>
                    <a:cs typeface="Calibri" pitchFamily="34" charset="0"/>
                  </a:rPr>
                  <a:t>Alternative hypothesis – what we expect to find in the </a:t>
                </a:r>
                <a:r>
                  <a:rPr lang="en-US" sz="2000" dirty="0" smtClean="0">
                    <a:solidFill>
                      <a:srgbClr val="000000"/>
                    </a:solidFill>
                    <a:latin typeface="Calibri" pitchFamily="34" charset="0"/>
                    <a:ea typeface="Calibri" pitchFamily="34" charset="0"/>
                    <a:cs typeface="Calibri" pitchFamily="34" charset="0"/>
                  </a:rPr>
                  <a:t>data.</a:t>
                </a:r>
                <a:endParaRPr lang="en-US" sz="2000" dirty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endParaRPr>
              </a:p>
              <a:p>
                <a:pPr marL="339725" indent="-339725">
                  <a:spcBef>
                    <a:spcPts val="400"/>
                  </a:spcBef>
                  <a:buClr>
                    <a:srgbClr val="003E89"/>
                  </a:buClr>
                  <a:buFont typeface="Wingdings" pitchFamily="2" charset="2"/>
                  <a:buChar char=""/>
                  <a:tabLst>
                    <a:tab pos="339725" algn="l"/>
                    <a:tab pos="787400" algn="l"/>
                    <a:tab pos="1236663" algn="l"/>
                    <a:tab pos="1685925" algn="l"/>
                    <a:tab pos="2135188" algn="l"/>
                    <a:tab pos="2584450" algn="l"/>
                    <a:tab pos="3033713" algn="l"/>
                    <a:tab pos="3482975" algn="l"/>
                    <a:tab pos="3932238" algn="l"/>
                    <a:tab pos="4381500" algn="l"/>
                    <a:tab pos="4830763" algn="l"/>
                    <a:tab pos="5280025" algn="l"/>
                    <a:tab pos="5729288" algn="l"/>
                    <a:tab pos="6178550" algn="l"/>
                    <a:tab pos="6627813" algn="l"/>
                    <a:tab pos="7077075" algn="l"/>
                    <a:tab pos="7526338" algn="l"/>
                    <a:tab pos="7975600" algn="l"/>
                    <a:tab pos="8424863" algn="l"/>
                    <a:tab pos="8874125" algn="l"/>
                    <a:tab pos="9323388" algn="l"/>
                  </a:tabLst>
                </a:pPr>
                <a:r>
                  <a:rPr lang="en-US" sz="2000" dirty="0">
                    <a:solidFill>
                      <a:srgbClr val="000000"/>
                    </a:solidFill>
                    <a:latin typeface="Calibri" pitchFamily="34" charset="0"/>
                    <a:ea typeface="Calibri" pitchFamily="34" charset="0"/>
                    <a:cs typeface="Calibri" pitchFamily="34" charset="0"/>
                  </a:rPr>
                  <a:t>Null hypothesis – what you not expect to find if the alternative hypothesis is consistent with reality</a:t>
                </a:r>
                <a:r>
                  <a:rPr lang="en-US" sz="2000" dirty="0" smtClean="0">
                    <a:solidFill>
                      <a:srgbClr val="000000"/>
                    </a:solidFill>
                    <a:latin typeface="Calibri" pitchFamily="34" charset="0"/>
                    <a:ea typeface="Calibri" pitchFamily="34" charset="0"/>
                    <a:cs typeface="Calibri" pitchFamily="34" charset="0"/>
                  </a:rPr>
                  <a:t>.</a:t>
                </a:r>
              </a:p>
              <a:p>
                <a:pPr marL="339725" indent="-339725">
                  <a:spcBef>
                    <a:spcPts val="400"/>
                  </a:spcBef>
                  <a:buClr>
                    <a:srgbClr val="003E89"/>
                  </a:buClr>
                  <a:buFont typeface="Wingdings" pitchFamily="2" charset="2"/>
                  <a:buChar char=""/>
                  <a:tabLst>
                    <a:tab pos="339725" algn="l"/>
                    <a:tab pos="787400" algn="l"/>
                    <a:tab pos="1236663" algn="l"/>
                    <a:tab pos="1685925" algn="l"/>
                    <a:tab pos="2135188" algn="l"/>
                    <a:tab pos="2584450" algn="l"/>
                    <a:tab pos="3033713" algn="l"/>
                    <a:tab pos="3482975" algn="l"/>
                    <a:tab pos="3932238" algn="l"/>
                    <a:tab pos="4381500" algn="l"/>
                    <a:tab pos="4830763" algn="l"/>
                    <a:tab pos="5280025" algn="l"/>
                    <a:tab pos="5729288" algn="l"/>
                    <a:tab pos="6178550" algn="l"/>
                    <a:tab pos="6627813" algn="l"/>
                    <a:tab pos="7077075" algn="l"/>
                    <a:tab pos="7526338" algn="l"/>
                    <a:tab pos="7975600" algn="l"/>
                    <a:tab pos="8424863" algn="l"/>
                    <a:tab pos="8874125" algn="l"/>
                    <a:tab pos="9323388" algn="l"/>
                  </a:tabLst>
                </a:pPr>
                <a:r>
                  <a:rPr lang="en-US" sz="2000" dirty="0" smtClean="0">
                    <a:solidFill>
                      <a:srgbClr val="000000"/>
                    </a:solidFill>
                    <a:latin typeface="Calibri" pitchFamily="34" charset="0"/>
                    <a:ea typeface="Calibri" pitchFamily="34" charset="0"/>
                    <a:cs typeface="Calibri" pitchFamily="34" charset="0"/>
                  </a:rPr>
                  <a:t>We want to reject the null hypothesis.</a:t>
                </a:r>
              </a:p>
              <a:p>
                <a:pPr marL="339725" indent="-339725">
                  <a:spcBef>
                    <a:spcPts val="400"/>
                  </a:spcBef>
                  <a:buClr>
                    <a:srgbClr val="003E89"/>
                  </a:buClr>
                  <a:buFont typeface="Wingdings" pitchFamily="2" charset="2"/>
                  <a:buChar char=""/>
                  <a:tabLst>
                    <a:tab pos="339725" algn="l"/>
                    <a:tab pos="787400" algn="l"/>
                    <a:tab pos="1236663" algn="l"/>
                    <a:tab pos="1685925" algn="l"/>
                    <a:tab pos="2135188" algn="l"/>
                    <a:tab pos="2584450" algn="l"/>
                    <a:tab pos="3033713" algn="l"/>
                    <a:tab pos="3482975" algn="l"/>
                    <a:tab pos="3932238" algn="l"/>
                    <a:tab pos="4381500" algn="l"/>
                    <a:tab pos="4830763" algn="l"/>
                    <a:tab pos="5280025" algn="l"/>
                    <a:tab pos="5729288" algn="l"/>
                    <a:tab pos="6178550" algn="l"/>
                    <a:tab pos="6627813" algn="l"/>
                    <a:tab pos="7077075" algn="l"/>
                    <a:tab pos="7526338" algn="l"/>
                    <a:tab pos="7975600" algn="l"/>
                    <a:tab pos="8424863" algn="l"/>
                    <a:tab pos="8874125" algn="l"/>
                    <a:tab pos="9323388" algn="l"/>
                  </a:tabLst>
                </a:pPr>
                <a:endParaRPr lang="en-US" sz="2000" dirty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endParaRPr>
              </a:p>
              <a:p>
                <a:pPr marL="339725" indent="-339725">
                  <a:spcBef>
                    <a:spcPts val="400"/>
                  </a:spcBef>
                  <a:buClr>
                    <a:srgbClr val="003E89"/>
                  </a:buClr>
                  <a:buFont typeface="Wingdings" pitchFamily="2" charset="2"/>
                  <a:buChar char=""/>
                  <a:tabLst>
                    <a:tab pos="339725" algn="l"/>
                    <a:tab pos="787400" algn="l"/>
                    <a:tab pos="1236663" algn="l"/>
                    <a:tab pos="1685925" algn="l"/>
                    <a:tab pos="2135188" algn="l"/>
                    <a:tab pos="2584450" algn="l"/>
                    <a:tab pos="3033713" algn="l"/>
                    <a:tab pos="3482975" algn="l"/>
                    <a:tab pos="3932238" algn="l"/>
                    <a:tab pos="4381500" algn="l"/>
                    <a:tab pos="4830763" algn="l"/>
                    <a:tab pos="5280025" algn="l"/>
                    <a:tab pos="5729288" algn="l"/>
                    <a:tab pos="6178550" algn="l"/>
                    <a:tab pos="6627813" algn="l"/>
                    <a:tab pos="7077075" algn="l"/>
                    <a:tab pos="7526338" algn="l"/>
                    <a:tab pos="7975600" algn="l"/>
                    <a:tab pos="8424863" algn="l"/>
                    <a:tab pos="8874125" algn="l"/>
                    <a:tab pos="9323388" algn="l"/>
                  </a:tabLst>
                </a:pPr>
                <a:endParaRPr lang="en-US" sz="2000" dirty="0" smtClean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endParaRPr>
              </a:p>
              <a:p>
                <a:pPr marL="339725" indent="-339725">
                  <a:spcBef>
                    <a:spcPts val="400"/>
                  </a:spcBef>
                  <a:buClr>
                    <a:srgbClr val="003E89"/>
                  </a:buClr>
                  <a:buFont typeface="Wingdings" pitchFamily="2" charset="2"/>
                  <a:buChar char=""/>
                  <a:tabLst>
                    <a:tab pos="339725" algn="l"/>
                    <a:tab pos="787400" algn="l"/>
                    <a:tab pos="1236663" algn="l"/>
                    <a:tab pos="1685925" algn="l"/>
                    <a:tab pos="2135188" algn="l"/>
                    <a:tab pos="2584450" algn="l"/>
                    <a:tab pos="3033713" algn="l"/>
                    <a:tab pos="3482975" algn="l"/>
                    <a:tab pos="3932238" algn="l"/>
                    <a:tab pos="4381500" algn="l"/>
                    <a:tab pos="4830763" algn="l"/>
                    <a:tab pos="5280025" algn="l"/>
                    <a:tab pos="5729288" algn="l"/>
                    <a:tab pos="6178550" algn="l"/>
                    <a:tab pos="6627813" algn="l"/>
                    <a:tab pos="7077075" algn="l"/>
                    <a:tab pos="7526338" algn="l"/>
                    <a:tab pos="7975600" algn="l"/>
                    <a:tab pos="8424863" algn="l"/>
                    <a:tab pos="8874125" algn="l"/>
                    <a:tab pos="9323388" algn="l"/>
                  </a:tabLst>
                </a:pPr>
                <a:endParaRPr lang="en-US" sz="2000" dirty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endParaRPr>
              </a:p>
              <a:p>
                <a:pPr marL="339725" indent="-339725">
                  <a:spcBef>
                    <a:spcPts val="400"/>
                  </a:spcBef>
                  <a:buClr>
                    <a:srgbClr val="003E89"/>
                  </a:buClr>
                  <a:buFont typeface="Wingdings" pitchFamily="2" charset="2"/>
                  <a:buChar char=""/>
                  <a:tabLst>
                    <a:tab pos="339725" algn="l"/>
                    <a:tab pos="787400" algn="l"/>
                    <a:tab pos="1236663" algn="l"/>
                    <a:tab pos="1685925" algn="l"/>
                    <a:tab pos="2135188" algn="l"/>
                    <a:tab pos="2584450" algn="l"/>
                    <a:tab pos="3033713" algn="l"/>
                    <a:tab pos="3482975" algn="l"/>
                    <a:tab pos="3932238" algn="l"/>
                    <a:tab pos="4381500" algn="l"/>
                    <a:tab pos="4830763" algn="l"/>
                    <a:tab pos="5280025" algn="l"/>
                    <a:tab pos="5729288" algn="l"/>
                    <a:tab pos="6178550" algn="l"/>
                    <a:tab pos="6627813" algn="l"/>
                    <a:tab pos="7077075" algn="l"/>
                    <a:tab pos="7526338" algn="l"/>
                    <a:tab pos="7975600" algn="l"/>
                    <a:tab pos="8424863" algn="l"/>
                    <a:tab pos="8874125" algn="l"/>
                    <a:tab pos="9323388" algn="l"/>
                  </a:tabLst>
                </a:pPr>
                <a:endParaRPr lang="en-US" sz="2000" dirty="0" smtClean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endParaRPr>
              </a:p>
              <a:p>
                <a:pPr marL="339725" indent="-339725">
                  <a:spcBef>
                    <a:spcPts val="400"/>
                  </a:spcBef>
                  <a:buClr>
                    <a:srgbClr val="003E89"/>
                  </a:buClr>
                  <a:buFont typeface="Wingdings" pitchFamily="2" charset="2"/>
                  <a:buChar char=""/>
                  <a:tabLst>
                    <a:tab pos="339725" algn="l"/>
                    <a:tab pos="787400" algn="l"/>
                    <a:tab pos="1236663" algn="l"/>
                    <a:tab pos="1685925" algn="l"/>
                    <a:tab pos="2135188" algn="l"/>
                    <a:tab pos="2584450" algn="l"/>
                    <a:tab pos="3033713" algn="l"/>
                    <a:tab pos="3482975" algn="l"/>
                    <a:tab pos="3932238" algn="l"/>
                    <a:tab pos="4381500" algn="l"/>
                    <a:tab pos="4830763" algn="l"/>
                    <a:tab pos="5280025" algn="l"/>
                    <a:tab pos="5729288" algn="l"/>
                    <a:tab pos="6178550" algn="l"/>
                    <a:tab pos="6627813" algn="l"/>
                    <a:tab pos="7077075" algn="l"/>
                    <a:tab pos="7526338" algn="l"/>
                    <a:tab pos="7975600" algn="l"/>
                    <a:tab pos="8424863" algn="l"/>
                    <a:tab pos="8874125" algn="l"/>
                    <a:tab pos="9323388" algn="l"/>
                  </a:tabLst>
                </a:pPr>
                <a:endParaRPr lang="en-US" sz="2000" dirty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endParaRPr>
              </a:p>
              <a:p>
                <a:pPr marL="339725" indent="-339725">
                  <a:spcBef>
                    <a:spcPts val="400"/>
                  </a:spcBef>
                  <a:buClr>
                    <a:srgbClr val="003E89"/>
                  </a:buClr>
                  <a:buFont typeface="Wingdings" pitchFamily="2" charset="2"/>
                  <a:buChar char=""/>
                  <a:tabLst>
                    <a:tab pos="339725" algn="l"/>
                    <a:tab pos="787400" algn="l"/>
                    <a:tab pos="1236663" algn="l"/>
                    <a:tab pos="1685925" algn="l"/>
                    <a:tab pos="2135188" algn="l"/>
                    <a:tab pos="2584450" algn="l"/>
                    <a:tab pos="3033713" algn="l"/>
                    <a:tab pos="3482975" algn="l"/>
                    <a:tab pos="3932238" algn="l"/>
                    <a:tab pos="4381500" algn="l"/>
                    <a:tab pos="4830763" algn="l"/>
                    <a:tab pos="5280025" algn="l"/>
                    <a:tab pos="5729288" algn="l"/>
                    <a:tab pos="6178550" algn="l"/>
                    <a:tab pos="6627813" algn="l"/>
                    <a:tab pos="7077075" algn="l"/>
                    <a:tab pos="7526338" algn="l"/>
                    <a:tab pos="7975600" algn="l"/>
                    <a:tab pos="8424863" algn="l"/>
                    <a:tab pos="8874125" algn="l"/>
                    <a:tab pos="9323388" algn="l"/>
                  </a:tabLst>
                </a:pPr>
                <a:r>
                  <a:rPr lang="en-US" sz="2000" dirty="0" smtClean="0">
                    <a:solidFill>
                      <a:srgbClr val="000000"/>
                    </a:solidFill>
                    <a:latin typeface="Calibri" pitchFamily="34" charset="0"/>
                    <a:ea typeface="Calibri" pitchFamily="34" charset="0"/>
                    <a:cs typeface="Calibri" pitchFamily="34" charset="0"/>
                  </a:rPr>
                  <a:t>Calculate the t-contrast:</a:t>
                </a:r>
              </a:p>
              <a:p>
                <a:pPr>
                  <a:spcBef>
                    <a:spcPts val="400"/>
                  </a:spcBef>
                  <a:buClr>
                    <a:srgbClr val="003E89"/>
                  </a:buClr>
                  <a:tabLst>
                    <a:tab pos="339725" algn="l"/>
                    <a:tab pos="787400" algn="l"/>
                    <a:tab pos="1236663" algn="l"/>
                    <a:tab pos="1685925" algn="l"/>
                    <a:tab pos="2135188" algn="l"/>
                    <a:tab pos="2584450" algn="l"/>
                    <a:tab pos="3033713" algn="l"/>
                    <a:tab pos="3482975" algn="l"/>
                    <a:tab pos="3932238" algn="l"/>
                    <a:tab pos="4381500" algn="l"/>
                    <a:tab pos="4830763" algn="l"/>
                    <a:tab pos="5280025" algn="l"/>
                    <a:tab pos="5729288" algn="l"/>
                    <a:tab pos="6178550" algn="l"/>
                    <a:tab pos="6627813" algn="l"/>
                    <a:tab pos="7077075" algn="l"/>
                    <a:tab pos="7526338" algn="l"/>
                    <a:tab pos="7975600" algn="l"/>
                    <a:tab pos="8424863" algn="l"/>
                    <a:tab pos="8874125" algn="l"/>
                    <a:tab pos="9323388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𝑡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800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𝑇</m:t>
                              </m:r>
                            </m:sup>
                          </m:sSup>
                          <m:r>
                            <a:rPr lang="cs-CZ" sz="2800" i="1">
                              <a:latin typeface="Cambria Math"/>
                              <a:ea typeface="Cambria Math"/>
                            </a:rPr>
                            <m:t>𝛽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𝜎</m:t>
                          </m:r>
                          <m:rad>
                            <m:radPr>
                              <m:degHide m:val="on"/>
                              <m:ctrlP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  <m:t>𝑇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sz="28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  <m:t>(</m:t>
                                  </m:r>
                                  <m:sSup>
                                    <m:sSupPr>
                                      <m:ctrlPr>
                                        <a:rPr lang="en-US" sz="28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b="0" i="1" smtClean="0">
                                          <a:latin typeface="Cambria Math"/>
                                          <a:ea typeface="Cambria Math"/>
                                        </a:rPr>
                                        <m:t>𝑋</m:t>
                                      </m:r>
                                    </m:e>
                                    <m:sup>
                                      <m:r>
                                        <a:rPr lang="en-US" sz="2800" i="1">
                                          <a:latin typeface="Cambria Math"/>
                                          <a:ea typeface="Cambria Math"/>
                                        </a:rPr>
                                        <m:t>𝑇</m:t>
                                      </m:r>
                                    </m:sup>
                                  </m:sSup>
                                  <m: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  <m:t>𝑋</m:t>
                                  </m:r>
                                  <m: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/>
                                      <a:ea typeface="Cambria Math"/>
                                    </a:rPr>
                                    <m:t>−1</m:t>
                                  </m:r>
                                </m:sup>
                              </m:sSup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𝑐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2000" dirty="0" smtClean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endParaRPr>
              </a:p>
              <a:p>
                <a:pPr marL="339725" indent="-339725">
                  <a:spcBef>
                    <a:spcPts val="400"/>
                  </a:spcBef>
                  <a:buClr>
                    <a:srgbClr val="003E89"/>
                  </a:buClr>
                  <a:buFont typeface="Wingdings" pitchFamily="2" charset="2"/>
                  <a:buChar char=""/>
                  <a:tabLst>
                    <a:tab pos="339725" algn="l"/>
                    <a:tab pos="787400" algn="l"/>
                    <a:tab pos="1236663" algn="l"/>
                    <a:tab pos="1685925" algn="l"/>
                    <a:tab pos="2135188" algn="l"/>
                    <a:tab pos="2584450" algn="l"/>
                    <a:tab pos="3033713" algn="l"/>
                    <a:tab pos="3482975" algn="l"/>
                    <a:tab pos="3932238" algn="l"/>
                    <a:tab pos="4381500" algn="l"/>
                    <a:tab pos="4830763" algn="l"/>
                    <a:tab pos="5280025" algn="l"/>
                    <a:tab pos="5729288" algn="l"/>
                    <a:tab pos="6178550" algn="l"/>
                    <a:tab pos="6627813" algn="l"/>
                    <a:tab pos="7077075" algn="l"/>
                    <a:tab pos="7526338" algn="l"/>
                    <a:tab pos="7975600" algn="l"/>
                    <a:tab pos="8424863" algn="l"/>
                    <a:tab pos="8874125" algn="l"/>
                    <a:tab pos="9323388" algn="l"/>
                  </a:tabLst>
                </a:pPr>
                <a:endParaRPr lang="en-US" sz="2000" dirty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endParaRPr>
              </a:p>
            </p:txBody>
          </p:sp>
        </mc:Choice>
        <mc:Fallback>
          <p:sp>
            <p:nvSpPr>
              <p:cNvPr id="13315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8313" y="1166813"/>
                <a:ext cx="8064500" cy="5141912"/>
              </a:xfrm>
              <a:prstGeom prst="rect">
                <a:avLst/>
              </a:prstGeom>
              <a:blipFill rotWithShape="1">
                <a:blip r:embed="rId3"/>
                <a:stretch>
                  <a:fillRect l="-680" t="-47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feld 3"/>
              <p:cNvSpPr txBox="1"/>
              <p:nvPr/>
            </p:nvSpPr>
            <p:spPr>
              <a:xfrm>
                <a:off x="971600" y="3018629"/>
                <a:ext cx="5349359" cy="14382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𝐻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:    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𝑐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𝑇</m:t>
                          </m:r>
                        </m:sup>
                      </m:sSup>
                      <m:r>
                        <a:rPr lang="cs-CZ" sz="2400" i="1" smtClean="0">
                          <a:latin typeface="Cambria Math"/>
                          <a:ea typeface="Cambria Math"/>
                        </a:rPr>
                        <m:t>𝛽</m:t>
                      </m:r>
                      <m:r>
                        <a:rPr lang="cs-CZ" sz="240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cs-CZ" sz="240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cs-CZ" sz="240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cs-CZ" sz="240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cs-CZ" sz="24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i="1">
                                    <a:latin typeface="Cambria Math"/>
                                  </a:rPr>
                                  <m:t>0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.83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0.16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2.98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US" sz="2400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𝐻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𝑎</m:t>
                          </m:r>
                        </m:sub>
                      </m:sSub>
                      <m:r>
                        <a:rPr lang="en-US" sz="2400" i="1">
                          <a:latin typeface="Cambria Math"/>
                          <a:ea typeface="Cambria Math"/>
                        </a:rPr>
                        <m:t>: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    </m:t>
                      </m:r>
                      <m:sSup>
                        <m:sSupPr>
                          <m:ctrlPr>
                            <a:rPr lang="en-US" sz="2400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𝑐</m:t>
                          </m:r>
                        </m:e>
                        <m:sup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𝑇</m:t>
                          </m:r>
                        </m:sup>
                      </m:sSup>
                      <m:r>
                        <a:rPr lang="cs-CZ" sz="2400" i="1">
                          <a:latin typeface="Cambria Math"/>
                          <a:ea typeface="Cambria Math"/>
                        </a:rPr>
                        <m:t>𝛽</m:t>
                      </m:r>
                      <m:r>
                        <a:rPr lang="cs-CZ" sz="2400" i="1" smtClean="0">
                          <a:latin typeface="Cambria Math"/>
                          <a:ea typeface="Cambria Math"/>
                        </a:rPr>
                        <m:t>≠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0                                       </m:t>
                      </m:r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4" name="Textfeld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3018629"/>
                <a:ext cx="5349359" cy="1438279"/>
              </a:xfrm>
              <a:prstGeom prst="rect">
                <a:avLst/>
              </a:prstGeom>
              <a:blipFill rotWithShape="1">
                <a:blip r:embed="rId4"/>
                <a:stretch>
                  <a:fillRect b="-550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901148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1"/>
          <p:cNvSpPr txBox="1">
            <a:spLocks noChangeArrowheads="1"/>
          </p:cNvSpPr>
          <p:nvPr/>
        </p:nvSpPr>
        <p:spPr bwMode="auto">
          <a:xfrm>
            <a:off x="468313" y="333375"/>
            <a:ext cx="8207375" cy="833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550"/>
              </a:spcBef>
            </a:pPr>
            <a:r>
              <a:rPr lang="en-US" sz="3600" dirty="0" smtClean="0">
                <a:solidFill>
                  <a:srgbClr val="003E89"/>
                </a:solidFill>
                <a:latin typeface="Calibri" pitchFamily="34" charset="0"/>
                <a:ea typeface="SimSun" pitchFamily="2" charset="-122"/>
                <a:cs typeface="Calibri" pitchFamily="34" charset="0"/>
              </a:rPr>
              <a:t>Statistics</a:t>
            </a:r>
            <a:endParaRPr lang="en-US" sz="3600" dirty="0">
              <a:solidFill>
                <a:srgbClr val="003E89"/>
              </a:solidFill>
              <a:latin typeface="Calibri" pitchFamily="34" charset="0"/>
              <a:ea typeface="SimSun" pitchFamily="2" charset="-122"/>
              <a:cs typeface="Calibri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315" name="Rectangle 2"/>
              <p:cNvSpPr>
                <a:spLocks noChangeArrowheads="1"/>
              </p:cNvSpPr>
              <p:nvPr/>
            </p:nvSpPr>
            <p:spPr bwMode="auto">
              <a:xfrm>
                <a:off x="468313" y="1166813"/>
                <a:ext cx="8386970" cy="51419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/>
              <a:lstStyle/>
              <a:p>
                <a:pPr marL="339725" indent="-339725">
                  <a:spcBef>
                    <a:spcPts val="400"/>
                  </a:spcBef>
                  <a:buClr>
                    <a:srgbClr val="003E89"/>
                  </a:buClr>
                  <a:buFont typeface="Wingdings" pitchFamily="2" charset="2"/>
                  <a:buChar char=""/>
                  <a:tabLst>
                    <a:tab pos="339725" algn="l"/>
                    <a:tab pos="787400" algn="l"/>
                    <a:tab pos="1236663" algn="l"/>
                    <a:tab pos="1685925" algn="l"/>
                    <a:tab pos="2135188" algn="l"/>
                    <a:tab pos="2584450" algn="l"/>
                    <a:tab pos="3033713" algn="l"/>
                    <a:tab pos="3482975" algn="l"/>
                    <a:tab pos="3932238" algn="l"/>
                    <a:tab pos="4381500" algn="l"/>
                    <a:tab pos="4830763" algn="l"/>
                    <a:tab pos="5280025" algn="l"/>
                    <a:tab pos="5729288" algn="l"/>
                    <a:tab pos="6178550" algn="l"/>
                    <a:tab pos="6627813" algn="l"/>
                    <a:tab pos="7077075" algn="l"/>
                    <a:tab pos="7526338" algn="l"/>
                    <a:tab pos="7975600" algn="l"/>
                    <a:tab pos="8424863" algn="l"/>
                    <a:tab pos="8874125" algn="l"/>
                    <a:tab pos="9323388" algn="l"/>
                  </a:tabLst>
                </a:pPr>
                <a:r>
                  <a:rPr lang="en-US" sz="2000" dirty="0" smtClean="0">
                    <a:solidFill>
                      <a:srgbClr val="000000"/>
                    </a:solidFill>
                    <a:latin typeface="Calibri" pitchFamily="34" charset="0"/>
                    <a:ea typeface="Calibri" pitchFamily="34" charset="0"/>
                    <a:cs typeface="Calibri" pitchFamily="34" charset="0"/>
                  </a:rPr>
                  <a:t>t-contrast – follows Student’s t-distribution with n-1 degrees of freedom.</a:t>
                </a:r>
              </a:p>
              <a:p>
                <a:pPr marL="339725" indent="-339725">
                  <a:spcBef>
                    <a:spcPts val="400"/>
                  </a:spcBef>
                  <a:buClr>
                    <a:srgbClr val="003E89"/>
                  </a:buClr>
                  <a:buFont typeface="Wingdings" pitchFamily="2" charset="2"/>
                  <a:buChar char=""/>
                  <a:tabLst>
                    <a:tab pos="339725" algn="l"/>
                    <a:tab pos="787400" algn="l"/>
                    <a:tab pos="1236663" algn="l"/>
                    <a:tab pos="1685925" algn="l"/>
                    <a:tab pos="2135188" algn="l"/>
                    <a:tab pos="2584450" algn="l"/>
                    <a:tab pos="3033713" algn="l"/>
                    <a:tab pos="3482975" algn="l"/>
                    <a:tab pos="3932238" algn="l"/>
                    <a:tab pos="4381500" algn="l"/>
                    <a:tab pos="4830763" algn="l"/>
                    <a:tab pos="5280025" algn="l"/>
                    <a:tab pos="5729288" algn="l"/>
                    <a:tab pos="6178550" algn="l"/>
                    <a:tab pos="6627813" algn="l"/>
                    <a:tab pos="7077075" algn="l"/>
                    <a:tab pos="7526338" algn="l"/>
                    <a:tab pos="7975600" algn="l"/>
                    <a:tab pos="8424863" algn="l"/>
                    <a:tab pos="8874125" algn="l"/>
                    <a:tab pos="9323388" algn="l"/>
                  </a:tabLst>
                </a:pPr>
                <a:r>
                  <a:rPr lang="en-US" sz="2000" dirty="0" smtClean="0">
                    <a:solidFill>
                      <a:srgbClr val="000000"/>
                    </a:solidFill>
                    <a:latin typeface="Calibri" pitchFamily="34" charset="0"/>
                    <a:ea typeface="Calibri" pitchFamily="34" charset="0"/>
                    <a:cs typeface="Calibri" pitchFamily="34" charset="0"/>
                  </a:rPr>
                  <a:t>P-value - How likely is to draw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  <a:ea typeface="Cambria Math"/>
                      </a:rPr>
                      <m:t>𝑥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/>
                        <a:ea typeface="Cambria Math"/>
                      </a:rPr>
                      <m:t>if</m:t>
                    </m:r>
                    <m:r>
                      <a:rPr lang="en-US" sz="2000" b="0" i="0" smtClean="0"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/>
                        <a:ea typeface="Cambria Math"/>
                      </a:rPr>
                      <m:t>the</m:t>
                    </m:r>
                    <m:r>
                      <a:rPr lang="en-US" sz="2000" b="0" i="0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sz="2000" dirty="0" smtClean="0">
                    <a:solidFill>
                      <a:srgbClr val="000000"/>
                    </a:solidFill>
                    <a:latin typeface="Calibri" pitchFamily="34" charset="0"/>
                    <a:ea typeface="Calibri" pitchFamily="34" charset="0"/>
                    <a:cs typeface="Calibri" pitchFamily="34" charset="0"/>
                  </a:rPr>
                  <a:t>null hypothesis is true.</a:t>
                </a:r>
              </a:p>
              <a:p>
                <a:pPr marL="339725" indent="-339725">
                  <a:spcBef>
                    <a:spcPts val="400"/>
                  </a:spcBef>
                  <a:buClr>
                    <a:srgbClr val="003E89"/>
                  </a:buClr>
                  <a:buFont typeface="Wingdings" pitchFamily="2" charset="2"/>
                  <a:buChar char=""/>
                  <a:tabLst>
                    <a:tab pos="339725" algn="l"/>
                    <a:tab pos="787400" algn="l"/>
                    <a:tab pos="1236663" algn="l"/>
                    <a:tab pos="1685925" algn="l"/>
                    <a:tab pos="2135188" algn="l"/>
                    <a:tab pos="2584450" algn="l"/>
                    <a:tab pos="3033713" algn="l"/>
                    <a:tab pos="3482975" algn="l"/>
                    <a:tab pos="3932238" algn="l"/>
                    <a:tab pos="4381500" algn="l"/>
                    <a:tab pos="4830763" algn="l"/>
                    <a:tab pos="5280025" algn="l"/>
                    <a:tab pos="5729288" algn="l"/>
                    <a:tab pos="6178550" algn="l"/>
                    <a:tab pos="6627813" algn="l"/>
                    <a:tab pos="7077075" algn="l"/>
                    <a:tab pos="7526338" algn="l"/>
                    <a:tab pos="7975600" algn="l"/>
                    <a:tab pos="8424863" algn="l"/>
                    <a:tab pos="8874125" algn="l"/>
                    <a:tab pos="9323388" algn="l"/>
                  </a:tabLst>
                </a:pPr>
                <a:r>
                  <a:rPr lang="en-US" sz="2000" dirty="0" smtClean="0">
                    <a:solidFill>
                      <a:srgbClr val="000000"/>
                    </a:solidFill>
                    <a:latin typeface="Calibri" pitchFamily="34" charset="0"/>
                    <a:ea typeface="Calibri" pitchFamily="34" charset="0"/>
                    <a:cs typeface="Calibri" pitchFamily="34" charset="0"/>
                  </a:rPr>
                  <a:t>For 100 observations,  we can reject the null hypothesis at 95% confidence for t&gt;2.009</a:t>
                </a:r>
                <a:endParaRPr lang="en-US" sz="2000" dirty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endParaRPr>
              </a:p>
              <a:p>
                <a:pPr marL="796925" lvl="1" indent="-339725">
                  <a:spcBef>
                    <a:spcPts val="350"/>
                  </a:spcBef>
                  <a:buClr>
                    <a:srgbClr val="003E89"/>
                  </a:buClr>
                  <a:buFont typeface="Wingdings" pitchFamily="2" charset="2"/>
                  <a:buChar char=""/>
                  <a:tabLst>
                    <a:tab pos="339725" algn="l"/>
                    <a:tab pos="787400" algn="l"/>
                    <a:tab pos="1236663" algn="l"/>
                    <a:tab pos="1685925" algn="l"/>
                    <a:tab pos="2135188" algn="l"/>
                    <a:tab pos="2584450" algn="l"/>
                    <a:tab pos="3033713" algn="l"/>
                    <a:tab pos="3482975" algn="l"/>
                    <a:tab pos="3932238" algn="l"/>
                    <a:tab pos="4381500" algn="l"/>
                    <a:tab pos="4830763" algn="l"/>
                    <a:tab pos="5280025" algn="l"/>
                    <a:tab pos="5729288" algn="l"/>
                    <a:tab pos="6178550" algn="l"/>
                    <a:tab pos="6627813" algn="l"/>
                    <a:tab pos="7077075" algn="l"/>
                    <a:tab pos="7526338" algn="l"/>
                    <a:tab pos="7975600" algn="l"/>
                    <a:tab pos="8424863" algn="l"/>
                    <a:tab pos="8874125" algn="l"/>
                    <a:tab pos="9323388" algn="l"/>
                  </a:tabLst>
                </a:pPr>
                <a:endParaRPr lang="en-US" sz="2000" dirty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endParaRPr>
              </a:p>
            </p:txBody>
          </p:sp>
        </mc:Choice>
        <mc:Fallback>
          <p:sp>
            <p:nvSpPr>
              <p:cNvPr id="13315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8313" y="1166813"/>
                <a:ext cx="8386970" cy="5141912"/>
              </a:xfrm>
              <a:prstGeom prst="rect">
                <a:avLst/>
              </a:prstGeom>
              <a:blipFill rotWithShape="1">
                <a:blip r:embed="rId3"/>
                <a:stretch>
                  <a:fillRect l="-654" t="-47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3356992"/>
            <a:ext cx="3095625" cy="2476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707854"/>
            <a:ext cx="2848778" cy="2392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77256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1"/>
          <p:cNvSpPr txBox="1">
            <a:spLocks noChangeArrowheads="1"/>
          </p:cNvSpPr>
          <p:nvPr/>
        </p:nvSpPr>
        <p:spPr bwMode="auto">
          <a:xfrm>
            <a:off x="468313" y="333375"/>
            <a:ext cx="8207375" cy="833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550"/>
              </a:spcBef>
            </a:pPr>
            <a:r>
              <a:rPr lang="en-US" sz="3600" dirty="0" smtClean="0">
                <a:solidFill>
                  <a:srgbClr val="003E89"/>
                </a:solidFill>
                <a:latin typeface="Calibri" pitchFamily="34" charset="0"/>
                <a:ea typeface="SimSun" pitchFamily="2" charset="-122"/>
                <a:cs typeface="Calibri" pitchFamily="34" charset="0"/>
              </a:rPr>
              <a:t>GLM – t-contrast</a:t>
            </a:r>
            <a:endParaRPr lang="en-US" sz="3600" dirty="0">
              <a:solidFill>
                <a:srgbClr val="003E89"/>
              </a:solidFill>
              <a:latin typeface="Calibri" pitchFamily="34" charset="0"/>
              <a:ea typeface="SimSun" pitchFamily="2" charset="-122"/>
              <a:cs typeface="Calibri" pitchFamily="34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91" y="1268760"/>
            <a:ext cx="868680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01148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1"/>
          <p:cNvSpPr txBox="1">
            <a:spLocks noChangeArrowheads="1"/>
          </p:cNvSpPr>
          <p:nvPr/>
        </p:nvSpPr>
        <p:spPr bwMode="auto">
          <a:xfrm>
            <a:off x="468313" y="333375"/>
            <a:ext cx="8207375" cy="833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550"/>
              </a:spcBef>
            </a:pPr>
            <a:r>
              <a:rPr lang="en-US" sz="3600" dirty="0" smtClean="0">
                <a:solidFill>
                  <a:srgbClr val="003E89"/>
                </a:solidFill>
                <a:latin typeface="Calibri" pitchFamily="34" charset="0"/>
                <a:ea typeface="SimSun" pitchFamily="2" charset="-122"/>
                <a:cs typeface="Calibri" pitchFamily="34" charset="0"/>
              </a:rPr>
              <a:t>GLM – t-contrast</a:t>
            </a:r>
            <a:endParaRPr lang="en-US" sz="3600" dirty="0">
              <a:solidFill>
                <a:srgbClr val="003E89"/>
              </a:solidFill>
              <a:latin typeface="Calibri" pitchFamily="34" charset="0"/>
              <a:ea typeface="SimSun" pitchFamily="2" charset="-122"/>
              <a:cs typeface="Calibri" pitchFamily="34" charset="0"/>
            </a:endParaRPr>
          </a:p>
        </p:txBody>
      </p:sp>
      <p:sp>
        <p:nvSpPr>
          <p:cNvPr id="13315" name="Rectangle 2"/>
          <p:cNvSpPr>
            <a:spLocks noChangeArrowheads="1"/>
          </p:cNvSpPr>
          <p:nvPr/>
        </p:nvSpPr>
        <p:spPr bwMode="auto">
          <a:xfrm>
            <a:off x="468313" y="1166813"/>
            <a:ext cx="8064500" cy="5141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400"/>
              </a:spcBef>
              <a:buClr>
                <a:srgbClr val="003E89"/>
              </a:buClr>
              <a:buFont typeface="Wingdings" pitchFamily="2" charset="2"/>
              <a:buChar char="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Voxels activated in word generation.</a:t>
            </a:r>
          </a:p>
          <a:p>
            <a:pPr marL="339725" indent="-339725">
              <a:spcBef>
                <a:spcPts val="400"/>
              </a:spcBef>
              <a:buClr>
                <a:srgbClr val="003E89"/>
              </a:buClr>
              <a:buFont typeface="Wingdings" pitchFamily="2" charset="2"/>
              <a:buChar char="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c = [1 0 0]</a:t>
            </a:r>
            <a:endParaRPr lang="en-US" sz="2000" dirty="0">
              <a:solidFill>
                <a:srgbClr val="000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28" y="2348880"/>
            <a:ext cx="9042400" cy="4267200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0663" y="188640"/>
            <a:ext cx="990600" cy="278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92173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1"/>
          <p:cNvSpPr txBox="1">
            <a:spLocks noChangeArrowheads="1"/>
          </p:cNvSpPr>
          <p:nvPr/>
        </p:nvSpPr>
        <p:spPr bwMode="auto">
          <a:xfrm>
            <a:off x="468313" y="333375"/>
            <a:ext cx="8207375" cy="833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550"/>
              </a:spcBef>
            </a:pPr>
            <a:r>
              <a:rPr lang="en-US" sz="3600" dirty="0" smtClean="0">
                <a:solidFill>
                  <a:srgbClr val="003E89"/>
                </a:solidFill>
                <a:latin typeface="Calibri" pitchFamily="34" charset="0"/>
                <a:ea typeface="SimSun" pitchFamily="2" charset="-122"/>
                <a:cs typeface="Calibri" pitchFamily="34" charset="0"/>
              </a:rPr>
              <a:t>Brain anatomy</a:t>
            </a:r>
            <a:endParaRPr lang="en-US" sz="3600" dirty="0">
              <a:solidFill>
                <a:srgbClr val="003E89"/>
              </a:solidFill>
              <a:latin typeface="Calibri" pitchFamily="34" charset="0"/>
              <a:ea typeface="SimSun" pitchFamily="2" charset="-122"/>
              <a:cs typeface="Calibri" pitchFamily="34" charset="0"/>
            </a:endParaRPr>
          </a:p>
        </p:txBody>
      </p:sp>
      <p:sp>
        <p:nvSpPr>
          <p:cNvPr id="7171" name="Rectangle 2"/>
          <p:cNvSpPr>
            <a:spLocks noChangeArrowheads="1"/>
          </p:cNvSpPr>
          <p:nvPr/>
        </p:nvSpPr>
        <p:spPr bwMode="auto">
          <a:xfrm>
            <a:off x="468313" y="1166813"/>
            <a:ext cx="8064500" cy="5141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400"/>
              </a:spcBef>
              <a:buClr>
                <a:srgbClr val="003E89"/>
              </a:buClr>
              <a:buFont typeface="Wingdings" pitchFamily="2" charset="2"/>
              <a:buChar char="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Gray matter</a:t>
            </a:r>
          </a:p>
          <a:p>
            <a:pPr marL="796925" lvl="1" indent="-339725">
              <a:spcBef>
                <a:spcPts val="400"/>
              </a:spcBef>
              <a:buClr>
                <a:srgbClr val="003E89"/>
              </a:buClr>
              <a:buFont typeface="Wingdings" pitchFamily="2" charset="2"/>
              <a:buChar char="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Consists mostly of neurons.</a:t>
            </a:r>
          </a:p>
          <a:p>
            <a:pPr marL="796925" lvl="1" indent="-339725">
              <a:spcBef>
                <a:spcPts val="400"/>
              </a:spcBef>
              <a:buClr>
                <a:srgbClr val="003E89"/>
              </a:buClr>
              <a:buFont typeface="Wingdings" pitchFamily="2" charset="2"/>
              <a:buChar char="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Cerebral cortex of cerebrum and cerebellum.</a:t>
            </a:r>
          </a:p>
          <a:p>
            <a:pPr marL="796925" lvl="1" indent="-339725">
              <a:spcBef>
                <a:spcPts val="400"/>
              </a:spcBef>
              <a:buClr>
                <a:srgbClr val="003E89"/>
              </a:buClr>
              <a:buFont typeface="Wingdings" pitchFamily="2" charset="2"/>
              <a:buChar char="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Processing and cognition function.</a:t>
            </a:r>
          </a:p>
          <a:p>
            <a:pPr marL="339725" indent="-339725">
              <a:spcBef>
                <a:spcPts val="400"/>
              </a:spcBef>
              <a:buClr>
                <a:srgbClr val="003E89"/>
              </a:buClr>
              <a:buFont typeface="Wingdings" pitchFamily="2" charset="2"/>
              <a:buChar char="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White matter</a:t>
            </a:r>
          </a:p>
          <a:p>
            <a:pPr marL="796925" lvl="1" indent="-339725">
              <a:spcBef>
                <a:spcPts val="400"/>
              </a:spcBef>
              <a:buClr>
                <a:srgbClr val="003E89"/>
              </a:buClr>
              <a:buFont typeface="Wingdings" pitchFamily="2" charset="2"/>
              <a:buChar char="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Consists mostly of axons.</a:t>
            </a:r>
          </a:p>
          <a:p>
            <a:pPr marL="796925" lvl="1" indent="-339725">
              <a:spcBef>
                <a:spcPts val="400"/>
              </a:spcBef>
              <a:buClr>
                <a:srgbClr val="003E89"/>
              </a:buClr>
              <a:buFont typeface="Wingdings" pitchFamily="2" charset="2"/>
              <a:buChar char="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Connects gray matter regions.</a:t>
            </a:r>
          </a:p>
          <a:p>
            <a:pPr marL="339725" indent="-339725">
              <a:spcBef>
                <a:spcPts val="400"/>
              </a:spcBef>
              <a:buClr>
                <a:srgbClr val="003E89"/>
              </a:buClr>
              <a:buFont typeface="Wingdings" pitchFamily="2" charset="2"/>
              <a:buChar char="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endParaRPr lang="en-US" sz="2000" dirty="0" smtClean="0">
              <a:solidFill>
                <a:srgbClr val="000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339725" indent="-339725">
              <a:spcBef>
                <a:spcPts val="400"/>
              </a:spcBef>
              <a:buClr>
                <a:srgbClr val="003E89"/>
              </a:buClr>
              <a:buFont typeface="Wingdings" pitchFamily="2" charset="2"/>
              <a:buChar char="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endParaRPr lang="en-US" sz="2000" dirty="0">
              <a:solidFill>
                <a:srgbClr val="000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656033"/>
            <a:ext cx="1907910" cy="242217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468" y="3766154"/>
            <a:ext cx="2026190" cy="23604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139" y="3761011"/>
            <a:ext cx="2787297" cy="2365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07702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1"/>
          <p:cNvSpPr txBox="1">
            <a:spLocks noChangeArrowheads="1"/>
          </p:cNvSpPr>
          <p:nvPr/>
        </p:nvSpPr>
        <p:spPr bwMode="auto">
          <a:xfrm>
            <a:off x="468313" y="333375"/>
            <a:ext cx="8207375" cy="833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550"/>
              </a:spcBef>
            </a:pPr>
            <a:r>
              <a:rPr lang="en-US" sz="3600" dirty="0" smtClean="0">
                <a:solidFill>
                  <a:srgbClr val="003E89"/>
                </a:solidFill>
                <a:latin typeface="Calibri" pitchFamily="34" charset="0"/>
                <a:ea typeface="SimSun" pitchFamily="2" charset="-122"/>
                <a:cs typeface="Calibri" pitchFamily="34" charset="0"/>
              </a:rPr>
              <a:t>GLM – t-contrast</a:t>
            </a:r>
            <a:endParaRPr lang="en-US" sz="3600" dirty="0">
              <a:solidFill>
                <a:srgbClr val="003E89"/>
              </a:solidFill>
              <a:latin typeface="Calibri" pitchFamily="34" charset="0"/>
              <a:ea typeface="SimSun" pitchFamily="2" charset="-122"/>
              <a:cs typeface="Calibri" pitchFamily="34" charset="0"/>
            </a:endParaRPr>
          </a:p>
        </p:txBody>
      </p:sp>
      <p:sp>
        <p:nvSpPr>
          <p:cNvPr id="13315" name="Rectangle 2"/>
          <p:cNvSpPr>
            <a:spLocks noChangeArrowheads="1"/>
          </p:cNvSpPr>
          <p:nvPr/>
        </p:nvSpPr>
        <p:spPr bwMode="auto">
          <a:xfrm>
            <a:off x="468313" y="1166813"/>
            <a:ext cx="8064500" cy="5141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400"/>
              </a:spcBef>
              <a:buClr>
                <a:srgbClr val="003E89"/>
              </a:buClr>
              <a:buFont typeface="Wingdings" pitchFamily="2" charset="2"/>
              <a:buChar char="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Voxels activated in more in word generation than in shadowing.</a:t>
            </a:r>
          </a:p>
          <a:p>
            <a:pPr marL="339725" indent="-339725">
              <a:spcBef>
                <a:spcPts val="400"/>
              </a:spcBef>
              <a:buClr>
                <a:srgbClr val="003E89"/>
              </a:buClr>
              <a:buFont typeface="Wingdings" pitchFamily="2" charset="2"/>
              <a:buChar char="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c = [1 -1 0]</a:t>
            </a:r>
            <a:endParaRPr lang="en-US" sz="2000" dirty="0">
              <a:solidFill>
                <a:srgbClr val="000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2492896"/>
            <a:ext cx="9067800" cy="4114800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6944" y="333375"/>
            <a:ext cx="10795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68279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1"/>
          <p:cNvSpPr txBox="1">
            <a:spLocks noChangeArrowheads="1"/>
          </p:cNvSpPr>
          <p:nvPr/>
        </p:nvSpPr>
        <p:spPr bwMode="auto">
          <a:xfrm>
            <a:off x="468313" y="333375"/>
            <a:ext cx="8207375" cy="833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550"/>
              </a:spcBef>
            </a:pPr>
            <a:r>
              <a:rPr lang="en-US" sz="3600" dirty="0" smtClean="0">
                <a:solidFill>
                  <a:srgbClr val="003E89"/>
                </a:solidFill>
                <a:latin typeface="Calibri" pitchFamily="34" charset="0"/>
                <a:ea typeface="SimSun" pitchFamily="2" charset="-122"/>
                <a:cs typeface="Calibri" pitchFamily="34" charset="0"/>
              </a:rPr>
              <a:t>Types of error</a:t>
            </a:r>
            <a:endParaRPr lang="en-US" sz="3600" dirty="0">
              <a:solidFill>
                <a:srgbClr val="003E89"/>
              </a:solidFill>
              <a:latin typeface="Calibri" pitchFamily="34" charset="0"/>
              <a:ea typeface="SimSun" pitchFamily="2" charset="-122"/>
              <a:cs typeface="Calibri" pitchFamily="34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5799508" y="3296444"/>
            <a:ext cx="1447800" cy="14478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sz="2400">
              <a:latin typeface="Calibri" pitchFamily="34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7247308" y="3296444"/>
            <a:ext cx="1447800" cy="14478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sz="2400">
              <a:latin typeface="Calibri" pitchFamily="34" charset="0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7247308" y="4744244"/>
            <a:ext cx="1447800" cy="14478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sz="2400">
              <a:latin typeface="Calibri" pitchFamily="34" charset="0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5799508" y="4744244"/>
            <a:ext cx="1447800" cy="14478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sz="2400">
              <a:latin typeface="Calibri" pitchFamily="34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6012233" y="2474764"/>
            <a:ext cx="2514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dirty="0" smtClean="0">
                <a:latin typeface="Calibri" pitchFamily="34" charset="0"/>
              </a:rPr>
              <a:t>Truth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 rot="16200000">
            <a:off x="3558752" y="4328746"/>
            <a:ext cx="2895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dirty="0">
                <a:latin typeface="Calibri" pitchFamily="34" charset="0"/>
              </a:rPr>
              <a:t>Output of Statistical Test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 rot="16200000">
            <a:off x="4757315" y="3851067"/>
            <a:ext cx="17526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dirty="0">
                <a:latin typeface="Calibri" pitchFamily="34" charset="0"/>
              </a:rPr>
              <a:t>Reject H</a:t>
            </a:r>
            <a:r>
              <a:rPr lang="en-US" sz="1600" baseline="-25000" dirty="0">
                <a:latin typeface="Calibri" pitchFamily="34" charset="0"/>
              </a:rPr>
              <a:t>0</a:t>
            </a:r>
            <a:r>
              <a:rPr lang="en-US" sz="1600" dirty="0">
                <a:latin typeface="Calibri" pitchFamily="34" charset="0"/>
              </a:rPr>
              <a:t> (Active)</a:t>
            </a: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 rot="16200000">
            <a:off x="4694609" y="5153654"/>
            <a:ext cx="1752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dirty="0">
                <a:latin typeface="Calibri" pitchFamily="34" charset="0"/>
              </a:rPr>
              <a:t>Accept H</a:t>
            </a:r>
            <a:r>
              <a:rPr lang="en-US" sz="1600" baseline="-25000" dirty="0">
                <a:latin typeface="Calibri" pitchFamily="34" charset="0"/>
              </a:rPr>
              <a:t>0</a:t>
            </a:r>
            <a:r>
              <a:rPr lang="en-US" sz="1600" dirty="0">
                <a:latin typeface="Calibri" pitchFamily="34" charset="0"/>
              </a:rPr>
              <a:t> (Inactive)</a:t>
            </a: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5570908" y="2915444"/>
            <a:ext cx="17526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dirty="0" smtClean="0">
                <a:latin typeface="Calibri" pitchFamily="34" charset="0"/>
              </a:rPr>
              <a:t>H</a:t>
            </a:r>
            <a:r>
              <a:rPr lang="en-US" sz="1600" baseline="-25000" dirty="0" smtClean="0">
                <a:latin typeface="Calibri" pitchFamily="34" charset="0"/>
              </a:rPr>
              <a:t>a</a:t>
            </a:r>
            <a:r>
              <a:rPr lang="en-US" sz="1600" dirty="0" smtClean="0">
                <a:latin typeface="Calibri" pitchFamily="34" charset="0"/>
              </a:rPr>
              <a:t> </a:t>
            </a:r>
            <a:r>
              <a:rPr lang="en-US" sz="1600" dirty="0">
                <a:latin typeface="Calibri" pitchFamily="34" charset="0"/>
              </a:rPr>
              <a:t>(Active)</a:t>
            </a:r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7094908" y="2915444"/>
            <a:ext cx="17526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dirty="0">
                <a:latin typeface="Calibri" pitchFamily="34" charset="0"/>
              </a:rPr>
              <a:t>H</a:t>
            </a:r>
            <a:r>
              <a:rPr lang="en-US" sz="1600" baseline="-25000" dirty="0">
                <a:latin typeface="Calibri" pitchFamily="34" charset="0"/>
              </a:rPr>
              <a:t>0</a:t>
            </a:r>
            <a:r>
              <a:rPr lang="en-US" sz="1600" dirty="0">
                <a:latin typeface="Calibri" pitchFamily="34" charset="0"/>
              </a:rPr>
              <a:t> (Inactive)</a:t>
            </a: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5799508" y="3737769"/>
            <a:ext cx="1371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>
                <a:latin typeface="Calibri" pitchFamily="34" charset="0"/>
              </a:rPr>
              <a:t>HIT</a:t>
            </a:r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7269533" y="3699669"/>
            <a:ext cx="13716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>
                <a:latin typeface="Calibri" pitchFamily="34" charset="0"/>
              </a:rPr>
              <a:t>Type I Error</a:t>
            </a:r>
          </a:p>
        </p:txBody>
      </p:sp>
      <p:sp>
        <p:nvSpPr>
          <p:cNvPr id="16" name="Text Box 16"/>
          <p:cNvSpPr txBox="1">
            <a:spLocks noChangeArrowheads="1"/>
          </p:cNvSpPr>
          <p:nvPr/>
        </p:nvSpPr>
        <p:spPr bwMode="auto">
          <a:xfrm>
            <a:off x="5816971" y="5196682"/>
            <a:ext cx="13716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>
                <a:latin typeface="Calibri" pitchFamily="34" charset="0"/>
              </a:rPr>
              <a:t>Type II Error</a:t>
            </a:r>
          </a:p>
        </p:txBody>
      </p:sp>
      <p:sp>
        <p:nvSpPr>
          <p:cNvPr id="17" name="Text Box 17"/>
          <p:cNvSpPr txBox="1">
            <a:spLocks noChangeArrowheads="1"/>
          </p:cNvSpPr>
          <p:nvPr/>
        </p:nvSpPr>
        <p:spPr bwMode="auto">
          <a:xfrm>
            <a:off x="7188571" y="5201444"/>
            <a:ext cx="16002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dirty="0">
                <a:latin typeface="Calibri" pitchFamily="34" charset="0"/>
              </a:rPr>
              <a:t>Correct Rejection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2"/>
              <p:cNvSpPr>
                <a:spLocks noChangeArrowheads="1"/>
              </p:cNvSpPr>
              <p:nvPr/>
            </p:nvSpPr>
            <p:spPr bwMode="auto">
              <a:xfrm>
                <a:off x="468313" y="1166813"/>
                <a:ext cx="8386970" cy="51419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/>
              <a:lstStyle/>
              <a:p>
                <a:pPr marL="339725" indent="-339725">
                  <a:spcBef>
                    <a:spcPts val="400"/>
                  </a:spcBef>
                  <a:buClr>
                    <a:srgbClr val="003E89"/>
                  </a:buClr>
                  <a:buFont typeface="Wingdings" pitchFamily="2" charset="2"/>
                  <a:buChar char=""/>
                  <a:tabLst>
                    <a:tab pos="339725" algn="l"/>
                    <a:tab pos="787400" algn="l"/>
                    <a:tab pos="1236663" algn="l"/>
                    <a:tab pos="1685925" algn="l"/>
                    <a:tab pos="2135188" algn="l"/>
                    <a:tab pos="2584450" algn="l"/>
                    <a:tab pos="3033713" algn="l"/>
                    <a:tab pos="3482975" algn="l"/>
                    <a:tab pos="3932238" algn="l"/>
                    <a:tab pos="4381500" algn="l"/>
                    <a:tab pos="4830763" algn="l"/>
                    <a:tab pos="5280025" algn="l"/>
                    <a:tab pos="5729288" algn="l"/>
                    <a:tab pos="6178550" algn="l"/>
                    <a:tab pos="6627813" algn="l"/>
                    <a:tab pos="7077075" algn="l"/>
                    <a:tab pos="7526338" algn="l"/>
                    <a:tab pos="7975600" algn="l"/>
                    <a:tab pos="8424863" algn="l"/>
                    <a:tab pos="8874125" algn="l"/>
                    <a:tab pos="9323388" algn="l"/>
                  </a:tabLst>
                </a:pP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  <a:cs typeface="Calibri" pitchFamily="34" charset="0"/>
                        <a:sym typeface="Wingdings" pitchFamily="2" charset="2"/>
                      </a:rPr>
                      <m:t>𝛼</m:t>
                    </m:r>
                    <m:r>
                      <a:rPr lang="en-US" sz="2000" b="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  <a:cs typeface="Calibri" pitchFamily="34" charset="0"/>
                        <a:sym typeface="Wingdings" pitchFamily="2" charset="2"/>
                      </a:rPr>
                      <m:t>=0.05</m:t>
                    </m:r>
                  </m:oMath>
                </a14:m>
                <a:r>
                  <a:rPr lang="en-US" sz="2000" dirty="0" smtClean="0">
                    <a:solidFill>
                      <a:srgbClr val="000000"/>
                    </a:solidFill>
                    <a:latin typeface="Calibri" pitchFamily="34" charset="0"/>
                    <a:ea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 smtClean="0">
                    <a:solidFill>
                      <a:srgbClr val="000000"/>
                    </a:solidFill>
                    <a:latin typeface="Calibri" pitchFamily="34" charset="0"/>
                    <a:ea typeface="Calibri" pitchFamily="34" charset="0"/>
                    <a:cs typeface="Calibri" pitchFamily="34" charset="0"/>
                    <a:sym typeface="Wingdings" pitchFamily="2" charset="2"/>
                  </a:rPr>
                  <a:t> there is 5% chance that we reject H</a:t>
                </a:r>
                <a:r>
                  <a:rPr lang="en-US" sz="2000" baseline="-25000" dirty="0" smtClean="0">
                    <a:solidFill>
                      <a:srgbClr val="000000"/>
                    </a:solidFill>
                    <a:latin typeface="Calibri" pitchFamily="34" charset="0"/>
                    <a:ea typeface="Calibri" pitchFamily="34" charset="0"/>
                    <a:cs typeface="Calibri" pitchFamily="34" charset="0"/>
                    <a:sym typeface="Wingdings" pitchFamily="2" charset="2"/>
                  </a:rPr>
                  <a:t>0</a:t>
                </a:r>
                <a:r>
                  <a:rPr lang="en-US" sz="2000" dirty="0" smtClean="0">
                    <a:solidFill>
                      <a:srgbClr val="000000"/>
                    </a:solidFill>
                    <a:latin typeface="Calibri" pitchFamily="34" charset="0"/>
                    <a:ea typeface="Calibri" pitchFamily="34" charset="0"/>
                    <a:cs typeface="Calibri" pitchFamily="34" charset="0"/>
                    <a:sym typeface="Wingdings" pitchFamily="2" charset="2"/>
                  </a:rPr>
                  <a:t> that is true (false positive). Threshold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  <a:cs typeface="Calibri" pitchFamily="34" charset="0"/>
                            <a:sym typeface="Wingdings" pitchFamily="2" charset="2"/>
                          </a:rPr>
                          <m:t>𝛼</m:t>
                        </m:r>
                        <m:r>
                          <a:rPr lang="en-US" sz="2000" b="0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  <a:cs typeface="Calibri" pitchFamily="34" charset="0"/>
                            <a:sym typeface="Wingdings" pitchFamily="2" charset="2"/>
                          </a:rPr>
                          <m:t>=</m:t>
                        </m:r>
                        <m:r>
                          <a:rPr lang="en-US" sz="2000" b="0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  <a:cs typeface="Calibri" pitchFamily="34" charset="0"/>
                            <a:sym typeface="Wingdings" pitchFamily="2" charset="2"/>
                          </a:rPr>
                          <m:t>𝑃</m:t>
                        </m:r>
                        <m:r>
                          <a:rPr lang="en-US" sz="2000" b="0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  <a:cs typeface="Calibri" pitchFamily="34" charset="0"/>
                            <a:sym typeface="Wingdings" pitchFamily="2" charset="2"/>
                          </a:rPr>
                          <m:t>(</m:t>
                        </m:r>
                        <m:r>
                          <a:rPr lang="en-US" sz="2000" b="0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  <a:cs typeface="Calibri" pitchFamily="34" charset="0"/>
                            <a:sym typeface="Wingdings" pitchFamily="2" charset="2"/>
                          </a:rPr>
                          <m:t>𝑇</m:t>
                        </m:r>
                        <m:r>
                          <a:rPr lang="en-US" sz="2000" b="0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  <a:cs typeface="Calibri" pitchFamily="34" charset="0"/>
                            <a:sym typeface="Wingdings" pitchFamily="2" charset="2"/>
                          </a:rPr>
                          <m:t>&gt;</m:t>
                        </m:r>
                        <m:r>
                          <a:rPr lang="en-US" sz="2000" b="0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  <a:sym typeface="Wingdings" pitchFamily="2" charset="2"/>
                          </a:rPr>
                          <m:t>𝑢</m:t>
                        </m:r>
                      </m:e>
                      <m:sub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  <a:cs typeface="Calibri" pitchFamily="34" charset="0"/>
                            <a:sym typeface="Wingdings" pitchFamily="2" charset="2"/>
                          </a:rPr>
                          <m:t>𝛼</m:t>
                        </m:r>
                      </m:sub>
                    </m:sSub>
                    <m:d>
                      <m:dPr>
                        <m:begChr m:val="|"/>
                        <m:ctrlPr>
                          <a:rPr lang="en-US" sz="2000" b="0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  <a:sym typeface="Wingdings" pitchFamily="2" charset="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/>
                                <a:ea typeface="Cambria Math"/>
                                <a:sym typeface="Wingdings" pitchFamily="2" charset="2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rgbClr val="000000"/>
                                </a:solidFill>
                                <a:latin typeface="Cambria Math"/>
                                <a:ea typeface="Cambria Math"/>
                                <a:sym typeface="Wingdings" pitchFamily="2" charset="2"/>
                              </a:rPr>
                              <m:t>𝐻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000000"/>
                                </a:solidFill>
                                <a:latin typeface="Cambria Math"/>
                                <a:ea typeface="Cambria Math"/>
                                <a:cs typeface="Calibri" pitchFamily="34" charset="0"/>
                                <a:sym typeface="Wingdings" pitchFamily="2" charset="2"/>
                              </a:rPr>
                              <m:t>𝑜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  <a:cs typeface="Calibri" pitchFamily="34" charset="0"/>
                        <a:sym typeface="Wingdings" pitchFamily="2" charset="2"/>
                      </a:rPr>
                      <m:t>.</m:t>
                    </m:r>
                  </m:oMath>
                </a14:m>
                <a:endParaRPr lang="en-US" sz="2000" b="0" dirty="0" smtClean="0">
                  <a:solidFill>
                    <a:srgbClr val="000000"/>
                  </a:solidFill>
                  <a:latin typeface="Calibri" pitchFamily="34" charset="0"/>
                  <a:ea typeface="Cambria Math"/>
                  <a:cs typeface="Calibri" pitchFamily="34" charset="0"/>
                  <a:sym typeface="Wingdings" pitchFamily="2" charset="2"/>
                </a:endParaRPr>
              </a:p>
              <a:p>
                <a:pPr marL="339725" indent="-339725">
                  <a:spcBef>
                    <a:spcPts val="400"/>
                  </a:spcBef>
                  <a:buClr>
                    <a:srgbClr val="003E89"/>
                  </a:buClr>
                  <a:buFont typeface="Wingdings" pitchFamily="2" charset="2"/>
                  <a:buChar char=""/>
                  <a:tabLst>
                    <a:tab pos="339725" algn="l"/>
                    <a:tab pos="787400" algn="l"/>
                    <a:tab pos="1236663" algn="l"/>
                    <a:tab pos="1685925" algn="l"/>
                    <a:tab pos="2135188" algn="l"/>
                    <a:tab pos="2584450" algn="l"/>
                    <a:tab pos="3033713" algn="l"/>
                    <a:tab pos="3482975" algn="l"/>
                    <a:tab pos="3932238" algn="l"/>
                    <a:tab pos="4381500" algn="l"/>
                    <a:tab pos="4830763" algn="l"/>
                    <a:tab pos="5280025" algn="l"/>
                    <a:tab pos="5729288" algn="l"/>
                    <a:tab pos="6178550" algn="l"/>
                    <a:tab pos="6627813" algn="l"/>
                    <a:tab pos="7077075" algn="l"/>
                    <a:tab pos="7526338" algn="l"/>
                    <a:tab pos="7975600" algn="l"/>
                    <a:tab pos="8424863" algn="l"/>
                    <a:tab pos="8874125" algn="l"/>
                    <a:tab pos="9323388" algn="l"/>
                  </a:tabLst>
                </a:pPr>
                <a:r>
                  <a:rPr lang="en-US" sz="2000" dirty="0" smtClean="0">
                    <a:solidFill>
                      <a:srgbClr val="000000"/>
                    </a:solidFill>
                    <a:latin typeface="Calibri" pitchFamily="34" charset="0"/>
                    <a:ea typeface="Calibri" pitchFamily="34" charset="0"/>
                    <a:cs typeface="Calibri" pitchFamily="34" charset="0"/>
                    <a:sym typeface="Wingdings" pitchFamily="2" charset="2"/>
                  </a:rPr>
                  <a:t>p-value. Probability of drawing a sample if Null is true. Cannot get Type I error rate without knowing prior probability!</a:t>
                </a:r>
              </a:p>
              <a:p>
                <a:pPr marL="339725" indent="-339725">
                  <a:spcBef>
                    <a:spcPts val="400"/>
                  </a:spcBef>
                  <a:buClr>
                    <a:srgbClr val="003E89"/>
                  </a:buClr>
                  <a:buFont typeface="Wingdings" pitchFamily="2" charset="2"/>
                  <a:buChar char=""/>
                  <a:tabLst>
                    <a:tab pos="339725" algn="l"/>
                    <a:tab pos="787400" algn="l"/>
                    <a:tab pos="1236663" algn="l"/>
                    <a:tab pos="1685925" algn="l"/>
                    <a:tab pos="2135188" algn="l"/>
                    <a:tab pos="2584450" algn="l"/>
                    <a:tab pos="3033713" algn="l"/>
                    <a:tab pos="3482975" algn="l"/>
                    <a:tab pos="3932238" algn="l"/>
                    <a:tab pos="4381500" algn="l"/>
                    <a:tab pos="4830763" algn="l"/>
                    <a:tab pos="5280025" algn="l"/>
                    <a:tab pos="5729288" algn="l"/>
                    <a:tab pos="6178550" algn="l"/>
                    <a:tab pos="6627813" algn="l"/>
                    <a:tab pos="7077075" algn="l"/>
                    <a:tab pos="7526338" algn="l"/>
                    <a:tab pos="7975600" algn="l"/>
                    <a:tab pos="8424863" algn="l"/>
                    <a:tab pos="8874125" algn="l"/>
                    <a:tab pos="9323388" algn="l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  <a:sym typeface="Wingdings" pitchFamily="2" charset="2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/>
                                <a:ea typeface="Cambria Math"/>
                                <a:sym typeface="Wingdings" pitchFamily="2" charset="2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/>
                                <a:ea typeface="Cambria Math"/>
                                <a:cs typeface="Calibri" pitchFamily="34" charset="0"/>
                                <a:sym typeface="Wingdings" pitchFamily="2" charset="2"/>
                              </a:rPr>
                              <m:t>𝑃</m:t>
                            </m:r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/>
                                <a:ea typeface="Cambria Math"/>
                                <a:cs typeface="Calibri" pitchFamily="34" charset="0"/>
                                <a:sym typeface="Wingdings" pitchFamily="2" charset="2"/>
                              </a:rPr>
                              <m:t>(</m:t>
                            </m:r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/>
                                <a:ea typeface="Cambria Math"/>
                                <a:cs typeface="Calibri" pitchFamily="34" charset="0"/>
                                <a:sym typeface="Wingdings" pitchFamily="2" charset="2"/>
                              </a:rPr>
                              <m:t>𝑇</m:t>
                            </m:r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/>
                                <a:ea typeface="Cambria Math"/>
                                <a:cs typeface="Calibri" pitchFamily="34" charset="0"/>
                                <a:sym typeface="Wingdings" pitchFamily="2" charset="2"/>
                              </a:rPr>
                              <m:t>&gt;</m:t>
                            </m:r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/>
                                <a:ea typeface="Cambria Math"/>
                                <a:sym typeface="Wingdings" pitchFamily="2" charset="2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/>
                                <a:ea typeface="Cambria Math"/>
                                <a:cs typeface="Calibri" pitchFamily="34" charset="0"/>
                                <a:sym typeface="Wingdings" pitchFamily="2" charset="2"/>
                              </a:rPr>
                              <m:t>𝛼</m:t>
                            </m:r>
                          </m:sub>
                        </m:sSub>
                        <m:r>
                          <a:rPr lang="en-US" sz="2000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  <a:cs typeface="Calibri" pitchFamily="34" charset="0"/>
                            <a:sym typeface="Wingdings" pitchFamily="2" charset="2"/>
                          </a:rPr>
                          <m:t>∩</m:t>
                        </m:r>
                        <m:sSub>
                          <m:sSubPr>
                            <m:ctrlP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/>
                                <a:ea typeface="Cambria Math"/>
                                <a:sym typeface="Wingdings" pitchFamily="2" charset="2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/>
                                <a:ea typeface="Cambria Math"/>
                                <a:sym typeface="Wingdings" pitchFamily="2" charset="2"/>
                              </a:rPr>
                              <m:t>𝐻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/>
                                <a:ea typeface="Cambria Math"/>
                                <a:cs typeface="Calibri" pitchFamily="34" charset="0"/>
                                <a:sym typeface="Wingdings" pitchFamily="2" charset="2"/>
                              </a:rPr>
                              <m:t>𝑜</m:t>
                            </m:r>
                          </m:sub>
                        </m:sSub>
                        <m:r>
                          <a:rPr lang="en-US" sz="2000" b="0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  <a:cs typeface="Calibri" pitchFamily="34" charset="0"/>
                            <a:sym typeface="Wingdings" pitchFamily="2" charset="2"/>
                          </a:rPr>
                          <m:t>)= </m:t>
                        </m:r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  <a:cs typeface="Calibri" pitchFamily="34" charset="0"/>
                            <a:sym typeface="Wingdings" pitchFamily="2" charset="2"/>
                          </a:rPr>
                          <m:t>𝑃</m:t>
                        </m:r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  <a:cs typeface="Calibri" pitchFamily="34" charset="0"/>
                            <a:sym typeface="Wingdings" pitchFamily="2" charset="2"/>
                          </a:rPr>
                          <m:t>(</m:t>
                        </m:r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  <a:cs typeface="Calibri" pitchFamily="34" charset="0"/>
                            <a:sym typeface="Wingdings" pitchFamily="2" charset="2"/>
                          </a:rPr>
                          <m:t>𝑇</m:t>
                        </m:r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  <a:cs typeface="Calibri" pitchFamily="34" charset="0"/>
                            <a:sym typeface="Wingdings" pitchFamily="2" charset="2"/>
                          </a:rPr>
                          <m:t>&gt;</m:t>
                        </m:r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  <a:sym typeface="Wingdings" pitchFamily="2" charset="2"/>
                          </a:rPr>
                          <m:t>𝑢</m:t>
                        </m:r>
                      </m:e>
                      <m:sub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  <a:cs typeface="Calibri" pitchFamily="34" charset="0"/>
                            <a:sym typeface="Wingdings" pitchFamily="2" charset="2"/>
                          </a:rPr>
                          <m:t>𝛼</m:t>
                        </m:r>
                      </m:sub>
                    </m:sSub>
                    <m:d>
                      <m:dPr>
                        <m:begChr m:val="|"/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  <a:sym typeface="Wingdings" pitchFamily="2" charset="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/>
                                <a:ea typeface="Cambria Math"/>
                                <a:sym typeface="Wingdings" pitchFamily="2" charset="2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/>
                                <a:ea typeface="Cambria Math"/>
                                <a:sym typeface="Wingdings" pitchFamily="2" charset="2"/>
                              </a:rPr>
                              <m:t>𝐻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/>
                                <a:ea typeface="Cambria Math"/>
                                <a:cs typeface="Calibri" pitchFamily="34" charset="0"/>
                                <a:sym typeface="Wingdings" pitchFamily="2" charset="2"/>
                              </a:rPr>
                              <m:t>𝑜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  <a:cs typeface="Calibri" pitchFamily="34" charset="0"/>
                        <a:sym typeface="Wingdings" pitchFamily="2" charset="2"/>
                      </a:rPr>
                      <m:t>𝑃</m:t>
                    </m:r>
                    <m:r>
                      <a:rPr lang="en-US" sz="2000" b="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  <a:cs typeface="Calibri" pitchFamily="34" charset="0"/>
                        <a:sym typeface="Wingdings" pitchFamily="2" charset="2"/>
                      </a:rPr>
                      <m:t>(</m:t>
                    </m:r>
                    <m:sSub>
                      <m:sSubPr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  <a:sym typeface="Wingdings" pitchFamily="2" charset="2"/>
                          </a:rPr>
                          <m:t>𝐻</m:t>
                        </m:r>
                      </m:e>
                      <m:sub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  <a:cs typeface="Calibri" pitchFamily="34" charset="0"/>
                            <a:sym typeface="Wingdings" pitchFamily="2" charset="2"/>
                          </a:rPr>
                          <m:t>𝑜</m:t>
                        </m:r>
                      </m:sub>
                    </m:sSub>
                  </m:oMath>
                </a14:m>
                <a:r>
                  <a:rPr lang="en-US" sz="2000" dirty="0" smtClean="0">
                    <a:solidFill>
                      <a:srgbClr val="000000"/>
                    </a:solidFill>
                    <a:latin typeface="Calibri" pitchFamily="34" charset="0"/>
                    <a:ea typeface="Cambria Math"/>
                    <a:cs typeface="Calibri" pitchFamily="34" charset="0"/>
                    <a:sym typeface="Wingdings" pitchFamily="2" charset="2"/>
                  </a:rPr>
                  <a:t>)</a:t>
                </a:r>
                <a:endParaRPr lang="en-US" sz="2000" dirty="0">
                  <a:solidFill>
                    <a:srgbClr val="000000"/>
                  </a:solidFill>
                  <a:latin typeface="Calibri" pitchFamily="34" charset="0"/>
                  <a:ea typeface="Cambria Math"/>
                  <a:cs typeface="Calibri" pitchFamily="34" charset="0"/>
                  <a:sym typeface="Wingdings" pitchFamily="2" charset="2"/>
                </a:endParaRPr>
              </a:p>
              <a:p>
                <a:pPr marL="339725" indent="-339725">
                  <a:spcBef>
                    <a:spcPts val="400"/>
                  </a:spcBef>
                  <a:buClr>
                    <a:srgbClr val="003E89"/>
                  </a:buClr>
                  <a:buFont typeface="Wingdings" pitchFamily="2" charset="2"/>
                  <a:buChar char=""/>
                  <a:tabLst>
                    <a:tab pos="339725" algn="l"/>
                    <a:tab pos="787400" algn="l"/>
                    <a:tab pos="1236663" algn="l"/>
                    <a:tab pos="1685925" algn="l"/>
                    <a:tab pos="2135188" algn="l"/>
                    <a:tab pos="2584450" algn="l"/>
                    <a:tab pos="3033713" algn="l"/>
                    <a:tab pos="3482975" algn="l"/>
                    <a:tab pos="3932238" algn="l"/>
                    <a:tab pos="4381500" algn="l"/>
                    <a:tab pos="4830763" algn="l"/>
                    <a:tab pos="5280025" algn="l"/>
                    <a:tab pos="5729288" algn="l"/>
                    <a:tab pos="6178550" algn="l"/>
                    <a:tab pos="6627813" algn="l"/>
                    <a:tab pos="7077075" algn="l"/>
                    <a:tab pos="7526338" algn="l"/>
                    <a:tab pos="7975600" algn="l"/>
                    <a:tab pos="8424863" algn="l"/>
                    <a:tab pos="8874125" algn="l"/>
                    <a:tab pos="9323388" algn="l"/>
                  </a:tabLst>
                </a:pPr>
                <a:endParaRPr lang="en-US" sz="2000" dirty="0" smtClean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Calibri" pitchFamily="34" charset="0"/>
                  <a:sym typeface="Wingdings" pitchFamily="2" charset="2"/>
                </a:endParaRPr>
              </a:p>
              <a:p>
                <a:pPr marL="339725" indent="-339725">
                  <a:spcBef>
                    <a:spcPts val="400"/>
                  </a:spcBef>
                  <a:buClr>
                    <a:srgbClr val="003E89"/>
                  </a:buClr>
                  <a:buFont typeface="Wingdings" pitchFamily="2" charset="2"/>
                  <a:buChar char=""/>
                  <a:tabLst>
                    <a:tab pos="339725" algn="l"/>
                    <a:tab pos="787400" algn="l"/>
                    <a:tab pos="1236663" algn="l"/>
                    <a:tab pos="1685925" algn="l"/>
                    <a:tab pos="2135188" algn="l"/>
                    <a:tab pos="2584450" algn="l"/>
                    <a:tab pos="3033713" algn="l"/>
                    <a:tab pos="3482975" algn="l"/>
                    <a:tab pos="3932238" algn="l"/>
                    <a:tab pos="4381500" algn="l"/>
                    <a:tab pos="4830763" algn="l"/>
                    <a:tab pos="5280025" algn="l"/>
                    <a:tab pos="5729288" algn="l"/>
                    <a:tab pos="6178550" algn="l"/>
                    <a:tab pos="6627813" algn="l"/>
                    <a:tab pos="7077075" algn="l"/>
                    <a:tab pos="7526338" algn="l"/>
                    <a:tab pos="7975600" algn="l"/>
                    <a:tab pos="8424863" algn="l"/>
                    <a:tab pos="8874125" algn="l"/>
                    <a:tab pos="9323388" algn="l"/>
                  </a:tabLst>
                </a:pPr>
                <a:endParaRPr lang="en-US" sz="2000" dirty="0" smtClean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Calibri" pitchFamily="34" charset="0"/>
                  <a:sym typeface="Wingdings" pitchFamily="2" charset="2"/>
                </a:endParaRPr>
              </a:p>
              <a:p>
                <a:pPr marL="339725" indent="-339725">
                  <a:spcBef>
                    <a:spcPts val="400"/>
                  </a:spcBef>
                  <a:buClr>
                    <a:srgbClr val="003E89"/>
                  </a:buClr>
                  <a:buFont typeface="Wingdings" pitchFamily="2" charset="2"/>
                  <a:buChar char=""/>
                  <a:tabLst>
                    <a:tab pos="339725" algn="l"/>
                    <a:tab pos="787400" algn="l"/>
                    <a:tab pos="1236663" algn="l"/>
                    <a:tab pos="1685925" algn="l"/>
                    <a:tab pos="2135188" algn="l"/>
                    <a:tab pos="2584450" algn="l"/>
                    <a:tab pos="3033713" algn="l"/>
                    <a:tab pos="3482975" algn="l"/>
                    <a:tab pos="3932238" algn="l"/>
                    <a:tab pos="4381500" algn="l"/>
                    <a:tab pos="4830763" algn="l"/>
                    <a:tab pos="5280025" algn="l"/>
                    <a:tab pos="5729288" algn="l"/>
                    <a:tab pos="6178550" algn="l"/>
                    <a:tab pos="6627813" algn="l"/>
                    <a:tab pos="7077075" algn="l"/>
                    <a:tab pos="7526338" algn="l"/>
                    <a:tab pos="7975600" algn="l"/>
                    <a:tab pos="8424863" algn="l"/>
                    <a:tab pos="8874125" algn="l"/>
                    <a:tab pos="9323388" algn="l"/>
                  </a:tabLst>
                </a:pPr>
                <a:endParaRPr lang="en-US" sz="2000" dirty="0" smtClean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Calibri" pitchFamily="34" charset="0"/>
                  <a:sym typeface="Wingdings" pitchFamily="2" charset="2"/>
                </a:endParaRPr>
              </a:p>
              <a:p>
                <a:pPr marL="796925" lvl="1" indent="-339725">
                  <a:spcBef>
                    <a:spcPts val="350"/>
                  </a:spcBef>
                  <a:buClr>
                    <a:srgbClr val="003E89"/>
                  </a:buClr>
                  <a:buFont typeface="Wingdings" pitchFamily="2" charset="2"/>
                  <a:buChar char=""/>
                  <a:tabLst>
                    <a:tab pos="339725" algn="l"/>
                    <a:tab pos="787400" algn="l"/>
                    <a:tab pos="1236663" algn="l"/>
                    <a:tab pos="1685925" algn="l"/>
                    <a:tab pos="2135188" algn="l"/>
                    <a:tab pos="2584450" algn="l"/>
                    <a:tab pos="3033713" algn="l"/>
                    <a:tab pos="3482975" algn="l"/>
                    <a:tab pos="3932238" algn="l"/>
                    <a:tab pos="4381500" algn="l"/>
                    <a:tab pos="4830763" algn="l"/>
                    <a:tab pos="5280025" algn="l"/>
                    <a:tab pos="5729288" algn="l"/>
                    <a:tab pos="6178550" algn="l"/>
                    <a:tab pos="6627813" algn="l"/>
                    <a:tab pos="7077075" algn="l"/>
                    <a:tab pos="7526338" algn="l"/>
                    <a:tab pos="7975600" algn="l"/>
                    <a:tab pos="8424863" algn="l"/>
                    <a:tab pos="8874125" algn="l"/>
                    <a:tab pos="9323388" algn="l"/>
                  </a:tabLst>
                </a:pPr>
                <a:endParaRPr lang="en-US" sz="2000" dirty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19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8313" y="1166813"/>
                <a:ext cx="8386970" cy="5141912"/>
              </a:xfrm>
              <a:prstGeom prst="rect">
                <a:avLst/>
              </a:prstGeom>
              <a:blipFill rotWithShape="1">
                <a:blip r:embed="rId3"/>
                <a:stretch>
                  <a:fillRect l="-654" t="-59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7516103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1"/>
          <p:cNvSpPr txBox="1">
            <a:spLocks noChangeArrowheads="1"/>
          </p:cNvSpPr>
          <p:nvPr/>
        </p:nvSpPr>
        <p:spPr bwMode="auto">
          <a:xfrm>
            <a:off x="468313" y="333375"/>
            <a:ext cx="8207375" cy="833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550"/>
              </a:spcBef>
            </a:pPr>
            <a:r>
              <a:rPr lang="en-US" sz="3600" dirty="0" smtClean="0">
                <a:solidFill>
                  <a:srgbClr val="003E89"/>
                </a:solidFill>
                <a:latin typeface="Calibri" pitchFamily="34" charset="0"/>
                <a:ea typeface="SimSun" pitchFamily="2" charset="-122"/>
                <a:cs typeface="Calibri" pitchFamily="34" charset="0"/>
              </a:rPr>
              <a:t>Multiple-comparisons</a:t>
            </a:r>
            <a:endParaRPr lang="en-US" sz="3600" dirty="0">
              <a:solidFill>
                <a:srgbClr val="003E89"/>
              </a:solidFill>
              <a:latin typeface="Calibri" pitchFamily="34" charset="0"/>
              <a:ea typeface="SimSun" pitchFamily="2" charset="-122"/>
              <a:cs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315" name="Rectangle 2"/>
              <p:cNvSpPr>
                <a:spLocks noChangeArrowheads="1"/>
              </p:cNvSpPr>
              <p:nvPr/>
            </p:nvSpPr>
            <p:spPr bwMode="auto">
              <a:xfrm>
                <a:off x="468313" y="1166813"/>
                <a:ext cx="8386970" cy="51419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/>
              <a:lstStyle/>
              <a:p>
                <a:pPr marL="339725" indent="-339725">
                  <a:spcBef>
                    <a:spcPts val="400"/>
                  </a:spcBef>
                  <a:buClr>
                    <a:srgbClr val="003E89"/>
                  </a:buClr>
                  <a:buFont typeface="Wingdings" pitchFamily="2" charset="2"/>
                  <a:buChar char=""/>
                  <a:tabLst>
                    <a:tab pos="339725" algn="l"/>
                    <a:tab pos="787400" algn="l"/>
                    <a:tab pos="1236663" algn="l"/>
                    <a:tab pos="1685925" algn="l"/>
                    <a:tab pos="2135188" algn="l"/>
                    <a:tab pos="2584450" algn="l"/>
                    <a:tab pos="3033713" algn="l"/>
                    <a:tab pos="3482975" algn="l"/>
                    <a:tab pos="3932238" algn="l"/>
                    <a:tab pos="4381500" algn="l"/>
                    <a:tab pos="4830763" algn="l"/>
                    <a:tab pos="5280025" algn="l"/>
                    <a:tab pos="5729288" algn="l"/>
                    <a:tab pos="6178550" algn="l"/>
                    <a:tab pos="6627813" algn="l"/>
                    <a:tab pos="7077075" algn="l"/>
                    <a:tab pos="7526338" algn="l"/>
                    <a:tab pos="7975600" algn="l"/>
                    <a:tab pos="8424863" algn="l"/>
                    <a:tab pos="8874125" algn="l"/>
                    <a:tab pos="9323388" algn="l"/>
                  </a:tabLst>
                </a:pPr>
                <a:r>
                  <a:rPr lang="en-US" sz="2000" dirty="0" smtClean="0">
                    <a:solidFill>
                      <a:srgbClr val="000000"/>
                    </a:solidFill>
                    <a:latin typeface="Calibri" pitchFamily="34" charset="0"/>
                    <a:ea typeface="Calibri" pitchFamily="34" charset="0"/>
                    <a:cs typeface="Calibri" pitchFamily="34" charset="0"/>
                  </a:rPr>
                  <a:t>Multiple comparisons – performing multiple statistical test simultaneously.</a:t>
                </a:r>
              </a:p>
              <a:p>
                <a:pPr marL="339725" indent="-339725">
                  <a:spcBef>
                    <a:spcPts val="400"/>
                  </a:spcBef>
                  <a:buClr>
                    <a:srgbClr val="003E89"/>
                  </a:buClr>
                  <a:buFont typeface="Wingdings" pitchFamily="2" charset="2"/>
                  <a:buChar char=""/>
                  <a:tabLst>
                    <a:tab pos="339725" algn="l"/>
                    <a:tab pos="787400" algn="l"/>
                    <a:tab pos="1236663" algn="l"/>
                    <a:tab pos="1685925" algn="l"/>
                    <a:tab pos="2135188" algn="l"/>
                    <a:tab pos="2584450" algn="l"/>
                    <a:tab pos="3033713" algn="l"/>
                    <a:tab pos="3482975" algn="l"/>
                    <a:tab pos="3932238" algn="l"/>
                    <a:tab pos="4381500" algn="l"/>
                    <a:tab pos="4830763" algn="l"/>
                    <a:tab pos="5280025" algn="l"/>
                    <a:tab pos="5729288" algn="l"/>
                    <a:tab pos="6178550" algn="l"/>
                    <a:tab pos="6627813" algn="l"/>
                    <a:tab pos="7077075" algn="l"/>
                    <a:tab pos="7526338" algn="l"/>
                    <a:tab pos="7975600" algn="l"/>
                    <a:tab pos="8424863" algn="l"/>
                    <a:tab pos="8874125" algn="l"/>
                    <a:tab pos="9323388" algn="l"/>
                  </a:tabLst>
                </a:pP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0000"/>
                        </a:solidFill>
                        <a:latin typeface="Cambria Math"/>
                        <a:ea typeface="Cambria Math"/>
                        <a:cs typeface="Calibri" pitchFamily="34" charset="0"/>
                        <a:sym typeface="Wingdings" pitchFamily="2" charset="2"/>
                      </a:rPr>
                      <m:t>𝛼</m:t>
                    </m:r>
                    <m:r>
                      <a:rPr lang="en-US" sz="2000" i="1">
                        <a:solidFill>
                          <a:srgbClr val="000000"/>
                        </a:solidFill>
                        <a:latin typeface="Cambria Math"/>
                        <a:ea typeface="Cambria Math"/>
                        <a:cs typeface="Calibri" pitchFamily="34" charset="0"/>
                        <a:sym typeface="Wingdings" pitchFamily="2" charset="2"/>
                      </a:rPr>
                      <m:t>=0.</m:t>
                    </m:r>
                  </m:oMath>
                </a14:m>
                <a:r>
                  <a:rPr lang="en-US" sz="2000" dirty="0" smtClean="0">
                    <a:solidFill>
                      <a:srgbClr val="000000"/>
                    </a:solidFill>
                    <a:latin typeface="Calibri" pitchFamily="34" charset="0"/>
                    <a:ea typeface="Calibri" pitchFamily="34" charset="0"/>
                    <a:cs typeface="Calibri" pitchFamily="34" charset="0"/>
                  </a:rPr>
                  <a:t>1, test on 64x64 pixels </a:t>
                </a:r>
                <a:r>
                  <a:rPr lang="en-US" sz="2000" dirty="0" smtClean="0">
                    <a:solidFill>
                      <a:srgbClr val="000000"/>
                    </a:solidFill>
                    <a:latin typeface="Calibri" pitchFamily="34" charset="0"/>
                    <a:ea typeface="Calibri" pitchFamily="34" charset="0"/>
                    <a:cs typeface="Calibri" pitchFamily="34" charset="0"/>
                    <a:sym typeface="Wingdings" pitchFamily="2" charset="2"/>
                  </a:rPr>
                  <a:t> we have 360 false positives on average.</a:t>
                </a:r>
              </a:p>
              <a:p>
                <a:pPr marL="339725" indent="-339725">
                  <a:spcBef>
                    <a:spcPts val="400"/>
                  </a:spcBef>
                  <a:buClr>
                    <a:srgbClr val="003E89"/>
                  </a:buClr>
                  <a:buFont typeface="Wingdings" pitchFamily="2" charset="2"/>
                  <a:buChar char=""/>
                  <a:tabLst>
                    <a:tab pos="339725" algn="l"/>
                    <a:tab pos="787400" algn="l"/>
                    <a:tab pos="1236663" algn="l"/>
                    <a:tab pos="1685925" algn="l"/>
                    <a:tab pos="2135188" algn="l"/>
                    <a:tab pos="2584450" algn="l"/>
                    <a:tab pos="3033713" algn="l"/>
                    <a:tab pos="3482975" algn="l"/>
                    <a:tab pos="3932238" algn="l"/>
                    <a:tab pos="4381500" algn="l"/>
                    <a:tab pos="4830763" algn="l"/>
                    <a:tab pos="5280025" algn="l"/>
                    <a:tab pos="5729288" algn="l"/>
                    <a:tab pos="6178550" algn="l"/>
                    <a:tab pos="6627813" algn="l"/>
                    <a:tab pos="7077075" algn="l"/>
                    <a:tab pos="7526338" algn="l"/>
                    <a:tab pos="7975600" algn="l"/>
                    <a:tab pos="8424863" algn="l"/>
                    <a:tab pos="8874125" algn="l"/>
                    <a:tab pos="9323388" algn="l"/>
                  </a:tabLst>
                </a:pPr>
                <a:endParaRPr lang="en-US" sz="2000" dirty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Calibri" pitchFamily="34" charset="0"/>
                  <a:sym typeface="Wingdings" pitchFamily="2" charset="2"/>
                </a:endParaRPr>
              </a:p>
              <a:p>
                <a:pPr marL="339725" indent="-339725">
                  <a:spcBef>
                    <a:spcPts val="400"/>
                  </a:spcBef>
                  <a:buClr>
                    <a:srgbClr val="003E89"/>
                  </a:buClr>
                  <a:buFont typeface="Wingdings" pitchFamily="2" charset="2"/>
                  <a:buChar char=""/>
                  <a:tabLst>
                    <a:tab pos="339725" algn="l"/>
                    <a:tab pos="787400" algn="l"/>
                    <a:tab pos="1236663" algn="l"/>
                    <a:tab pos="1685925" algn="l"/>
                    <a:tab pos="2135188" algn="l"/>
                    <a:tab pos="2584450" algn="l"/>
                    <a:tab pos="3033713" algn="l"/>
                    <a:tab pos="3482975" algn="l"/>
                    <a:tab pos="3932238" algn="l"/>
                    <a:tab pos="4381500" algn="l"/>
                    <a:tab pos="4830763" algn="l"/>
                    <a:tab pos="5280025" algn="l"/>
                    <a:tab pos="5729288" algn="l"/>
                    <a:tab pos="6178550" algn="l"/>
                    <a:tab pos="6627813" algn="l"/>
                    <a:tab pos="7077075" algn="l"/>
                    <a:tab pos="7526338" algn="l"/>
                    <a:tab pos="7975600" algn="l"/>
                    <a:tab pos="8424863" algn="l"/>
                    <a:tab pos="8874125" algn="l"/>
                    <a:tab pos="9323388" algn="l"/>
                  </a:tabLst>
                </a:pPr>
                <a:endParaRPr lang="en-US" sz="2000" dirty="0" smtClean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Calibri" pitchFamily="34" charset="0"/>
                  <a:sym typeface="Wingdings" pitchFamily="2" charset="2"/>
                </a:endParaRPr>
              </a:p>
              <a:p>
                <a:pPr marL="339725" indent="-339725">
                  <a:spcBef>
                    <a:spcPts val="400"/>
                  </a:spcBef>
                  <a:buClr>
                    <a:srgbClr val="003E89"/>
                  </a:buClr>
                  <a:buFont typeface="Wingdings" pitchFamily="2" charset="2"/>
                  <a:buChar char=""/>
                  <a:tabLst>
                    <a:tab pos="339725" algn="l"/>
                    <a:tab pos="787400" algn="l"/>
                    <a:tab pos="1236663" algn="l"/>
                    <a:tab pos="1685925" algn="l"/>
                    <a:tab pos="2135188" algn="l"/>
                    <a:tab pos="2584450" algn="l"/>
                    <a:tab pos="3033713" algn="l"/>
                    <a:tab pos="3482975" algn="l"/>
                    <a:tab pos="3932238" algn="l"/>
                    <a:tab pos="4381500" algn="l"/>
                    <a:tab pos="4830763" algn="l"/>
                    <a:tab pos="5280025" algn="l"/>
                    <a:tab pos="5729288" algn="l"/>
                    <a:tab pos="6178550" algn="l"/>
                    <a:tab pos="6627813" algn="l"/>
                    <a:tab pos="7077075" algn="l"/>
                    <a:tab pos="7526338" algn="l"/>
                    <a:tab pos="7975600" algn="l"/>
                    <a:tab pos="8424863" algn="l"/>
                    <a:tab pos="8874125" algn="l"/>
                    <a:tab pos="9323388" algn="l"/>
                  </a:tabLst>
                </a:pPr>
                <a:endParaRPr lang="en-US" sz="2000" dirty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Calibri" pitchFamily="34" charset="0"/>
                  <a:sym typeface="Wingdings" pitchFamily="2" charset="2"/>
                </a:endParaRPr>
              </a:p>
              <a:p>
                <a:pPr marL="339725" indent="-339725">
                  <a:spcBef>
                    <a:spcPts val="400"/>
                  </a:spcBef>
                  <a:buClr>
                    <a:srgbClr val="003E89"/>
                  </a:buClr>
                  <a:buFont typeface="Wingdings" pitchFamily="2" charset="2"/>
                  <a:buChar char=""/>
                  <a:tabLst>
                    <a:tab pos="339725" algn="l"/>
                    <a:tab pos="787400" algn="l"/>
                    <a:tab pos="1236663" algn="l"/>
                    <a:tab pos="1685925" algn="l"/>
                    <a:tab pos="2135188" algn="l"/>
                    <a:tab pos="2584450" algn="l"/>
                    <a:tab pos="3033713" algn="l"/>
                    <a:tab pos="3482975" algn="l"/>
                    <a:tab pos="3932238" algn="l"/>
                    <a:tab pos="4381500" algn="l"/>
                    <a:tab pos="4830763" algn="l"/>
                    <a:tab pos="5280025" algn="l"/>
                    <a:tab pos="5729288" algn="l"/>
                    <a:tab pos="6178550" algn="l"/>
                    <a:tab pos="6627813" algn="l"/>
                    <a:tab pos="7077075" algn="l"/>
                    <a:tab pos="7526338" algn="l"/>
                    <a:tab pos="7975600" algn="l"/>
                    <a:tab pos="8424863" algn="l"/>
                    <a:tab pos="8874125" algn="l"/>
                    <a:tab pos="9323388" algn="l"/>
                  </a:tabLst>
                </a:pPr>
                <a:r>
                  <a:rPr lang="en-US" sz="2000" dirty="0" err="1" smtClean="0">
                    <a:solidFill>
                      <a:srgbClr val="000000"/>
                    </a:solidFill>
                    <a:latin typeface="Calibri" pitchFamily="34" charset="0"/>
                    <a:ea typeface="Calibri" pitchFamily="34" charset="0"/>
                    <a:cs typeface="Calibri" pitchFamily="34" charset="0"/>
                    <a:sym typeface="Wingdings" pitchFamily="2" charset="2"/>
                  </a:rPr>
                  <a:t>Bonferroni</a:t>
                </a:r>
                <a:r>
                  <a:rPr lang="en-US" sz="2000" dirty="0" smtClean="0">
                    <a:solidFill>
                      <a:srgbClr val="000000"/>
                    </a:solidFill>
                    <a:latin typeface="Calibri" pitchFamily="34" charset="0"/>
                    <a:ea typeface="Calibri" pitchFamily="34" charset="0"/>
                    <a:cs typeface="Calibri" pitchFamily="34" charset="0"/>
                    <a:sym typeface="Wingdings" pitchFamily="2" charset="2"/>
                  </a:rPr>
                  <a:t> correction</a:t>
                </a:r>
              </a:p>
              <a:p>
                <a:pPr marL="796925" lvl="1" indent="-339725">
                  <a:spcBef>
                    <a:spcPts val="400"/>
                  </a:spcBef>
                  <a:buClr>
                    <a:srgbClr val="003E89"/>
                  </a:buClr>
                  <a:buFont typeface="Wingdings" pitchFamily="2" charset="2"/>
                  <a:buChar char=""/>
                  <a:tabLst>
                    <a:tab pos="339725" algn="l"/>
                    <a:tab pos="787400" algn="l"/>
                    <a:tab pos="1236663" algn="l"/>
                    <a:tab pos="1685925" algn="l"/>
                    <a:tab pos="2135188" algn="l"/>
                    <a:tab pos="2584450" algn="l"/>
                    <a:tab pos="3033713" algn="l"/>
                    <a:tab pos="3482975" algn="l"/>
                    <a:tab pos="3932238" algn="l"/>
                    <a:tab pos="4381500" algn="l"/>
                    <a:tab pos="4830763" algn="l"/>
                    <a:tab pos="5280025" algn="l"/>
                    <a:tab pos="5729288" algn="l"/>
                    <a:tab pos="6178550" algn="l"/>
                    <a:tab pos="6627813" algn="l"/>
                    <a:tab pos="7077075" algn="l"/>
                    <a:tab pos="7526338" algn="l"/>
                    <a:tab pos="7975600" algn="l"/>
                    <a:tab pos="8424863" algn="l"/>
                    <a:tab pos="8874125" algn="l"/>
                    <a:tab pos="9323388" algn="l"/>
                  </a:tabLst>
                </a:pPr>
                <a:r>
                  <a:rPr lang="en-US" sz="2000" dirty="0" smtClean="0">
                    <a:solidFill>
                      <a:srgbClr val="000000"/>
                    </a:solidFill>
                    <a:latin typeface="Calibri" pitchFamily="34" charset="0"/>
                    <a:ea typeface="Calibri" pitchFamily="34" charset="0"/>
                    <a:cs typeface="Calibri" pitchFamily="34" charset="0"/>
                    <a:sym typeface="Wingdings" pitchFamily="2" charset="2"/>
                  </a:rPr>
                  <a:t>Divide p by the number of test-&gt;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  <a:sym typeface="Wingdings" pitchFamily="2" charset="2"/>
                          </a:rPr>
                          <m:t>𝑝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  <a:sym typeface="Wingdings" pitchFamily="2" charset="2"/>
                          </a:rPr>
                          <m:t>𝐹𝑊𝐸𝑅</m:t>
                        </m:r>
                      </m:sub>
                    </m:sSub>
                    <m:r>
                      <a:rPr lang="en-US" sz="2000" i="1">
                        <a:solidFill>
                          <a:srgbClr val="000000"/>
                        </a:solidFill>
                        <a:latin typeface="Cambria Math"/>
                        <a:ea typeface="Cambria Math"/>
                        <a:cs typeface="Calibri" pitchFamily="34" charset="0"/>
                        <a:sym typeface="Wingdings" pitchFamily="2" charset="2"/>
                      </a:rPr>
                      <m:t>=</m:t>
                    </m:r>
                    <m:f>
                      <m:fPr>
                        <m:ctrlPr>
                          <a:rPr lang="en-US" sz="2000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  <a:sym typeface="Wingdings" pitchFamily="2" charset="2"/>
                          </a:rPr>
                        </m:ctrlPr>
                      </m:fPr>
                      <m:num>
                        <m:r>
                          <a:rPr lang="en-US" sz="2000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  <a:sym typeface="Wingdings" pitchFamily="2" charset="2"/>
                          </a:rPr>
                          <m:t>𝛼</m:t>
                        </m:r>
                      </m:num>
                      <m:den>
                        <m:r>
                          <a:rPr lang="en-US" sz="2000" b="0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  <a:sym typeface="Wingdings" pitchFamily="2" charset="2"/>
                          </a:rPr>
                          <m:t>𝑛</m:t>
                        </m:r>
                      </m:den>
                    </m:f>
                    <m:r>
                      <a:rPr lang="en-US" sz="2000" b="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  <a:sym typeface="Wingdings" pitchFamily="2" charset="2"/>
                      </a:rPr>
                      <m:t>=2</m:t>
                    </m:r>
                    <m:sSup>
                      <m:sSupPr>
                        <m:ctrlPr>
                          <a:rPr lang="en-US" sz="2000" b="0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  <a:sym typeface="Wingdings" pitchFamily="2" charset="2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  <a:sym typeface="Wingdings" pitchFamily="2" charset="2"/>
                          </a:rPr>
                          <m:t>×10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  <a:sym typeface="Wingdings" pitchFamily="2" charset="2"/>
                          </a:rPr>
                          <m:t>−5</m:t>
                        </m:r>
                      </m:sup>
                    </m:sSup>
                  </m:oMath>
                </a14:m>
                <a:endParaRPr lang="en-US" sz="2000" dirty="0" smtClean="0">
                  <a:solidFill>
                    <a:srgbClr val="000000"/>
                  </a:solidFill>
                  <a:latin typeface="Calibri" pitchFamily="34" charset="0"/>
                  <a:ea typeface="Cambria Math"/>
                  <a:cs typeface="Calibri" pitchFamily="34" charset="0"/>
                  <a:sym typeface="Wingdings" pitchFamily="2" charset="2"/>
                </a:endParaRPr>
              </a:p>
              <a:p>
                <a:pPr marL="796925" lvl="1" indent="-339725">
                  <a:spcBef>
                    <a:spcPts val="400"/>
                  </a:spcBef>
                  <a:buClr>
                    <a:srgbClr val="003E89"/>
                  </a:buClr>
                  <a:buFont typeface="Wingdings" pitchFamily="2" charset="2"/>
                  <a:buChar char=""/>
                  <a:tabLst>
                    <a:tab pos="339725" algn="l"/>
                    <a:tab pos="787400" algn="l"/>
                    <a:tab pos="1236663" algn="l"/>
                    <a:tab pos="1685925" algn="l"/>
                    <a:tab pos="2135188" algn="l"/>
                    <a:tab pos="2584450" algn="l"/>
                    <a:tab pos="3033713" algn="l"/>
                    <a:tab pos="3482975" algn="l"/>
                    <a:tab pos="3932238" algn="l"/>
                    <a:tab pos="4381500" algn="l"/>
                    <a:tab pos="4830763" algn="l"/>
                    <a:tab pos="5280025" algn="l"/>
                    <a:tab pos="5729288" algn="l"/>
                    <a:tab pos="6178550" algn="l"/>
                    <a:tab pos="6627813" algn="l"/>
                    <a:tab pos="7077075" algn="l"/>
                    <a:tab pos="7526338" algn="l"/>
                    <a:tab pos="7975600" algn="l"/>
                    <a:tab pos="8424863" algn="l"/>
                    <a:tab pos="8874125" algn="l"/>
                    <a:tab pos="9323388" algn="l"/>
                  </a:tabLst>
                </a:pPr>
                <a:r>
                  <a:rPr lang="en-US" sz="2000" dirty="0" smtClean="0">
                    <a:solidFill>
                      <a:srgbClr val="000000"/>
                    </a:solidFill>
                    <a:latin typeface="Calibri" pitchFamily="34" charset="0"/>
                    <a:ea typeface="Calibri" pitchFamily="34" charset="0"/>
                    <a:cs typeface="Calibri" pitchFamily="34" charset="0"/>
                    <a:sym typeface="Wingdings" pitchFamily="2" charset="2"/>
                  </a:rPr>
                  <a:t>No false positives!</a:t>
                </a:r>
              </a:p>
              <a:p>
                <a:pPr marL="796925" lvl="1" indent="-339725">
                  <a:spcBef>
                    <a:spcPts val="400"/>
                  </a:spcBef>
                  <a:buClr>
                    <a:srgbClr val="003E89"/>
                  </a:buClr>
                  <a:buFont typeface="Wingdings" pitchFamily="2" charset="2"/>
                  <a:buChar char=""/>
                  <a:tabLst>
                    <a:tab pos="339725" algn="l"/>
                    <a:tab pos="787400" algn="l"/>
                    <a:tab pos="1236663" algn="l"/>
                    <a:tab pos="1685925" algn="l"/>
                    <a:tab pos="2135188" algn="l"/>
                    <a:tab pos="2584450" algn="l"/>
                    <a:tab pos="3033713" algn="l"/>
                    <a:tab pos="3482975" algn="l"/>
                    <a:tab pos="3932238" algn="l"/>
                    <a:tab pos="4381500" algn="l"/>
                    <a:tab pos="4830763" algn="l"/>
                    <a:tab pos="5280025" algn="l"/>
                    <a:tab pos="5729288" algn="l"/>
                    <a:tab pos="6178550" algn="l"/>
                    <a:tab pos="6627813" algn="l"/>
                    <a:tab pos="7077075" algn="l"/>
                    <a:tab pos="7526338" algn="l"/>
                    <a:tab pos="7975600" algn="l"/>
                    <a:tab pos="8424863" algn="l"/>
                    <a:tab pos="8874125" algn="l"/>
                    <a:tab pos="9323388" algn="l"/>
                  </a:tabLst>
                </a:pPr>
                <a:r>
                  <a:rPr lang="en-US" sz="2000" dirty="0" smtClean="0">
                    <a:solidFill>
                      <a:srgbClr val="000000"/>
                    </a:solidFill>
                    <a:latin typeface="Calibri" pitchFamily="34" charset="0"/>
                    <a:ea typeface="Calibri" pitchFamily="34" charset="0"/>
                    <a:cs typeface="Calibri" pitchFamily="34" charset="0"/>
                    <a:sym typeface="Wingdings" pitchFamily="2" charset="2"/>
                  </a:rPr>
                  <a:t>Type II error greatly increase.</a:t>
                </a:r>
              </a:p>
              <a:p>
                <a:pPr marL="796925" lvl="1" indent="-339725">
                  <a:spcBef>
                    <a:spcPts val="400"/>
                  </a:spcBef>
                  <a:buClr>
                    <a:srgbClr val="003E89"/>
                  </a:buClr>
                  <a:buFont typeface="Wingdings" pitchFamily="2" charset="2"/>
                  <a:buChar char=""/>
                  <a:tabLst>
                    <a:tab pos="339725" algn="l"/>
                    <a:tab pos="787400" algn="l"/>
                    <a:tab pos="1236663" algn="l"/>
                    <a:tab pos="1685925" algn="l"/>
                    <a:tab pos="2135188" algn="l"/>
                    <a:tab pos="2584450" algn="l"/>
                    <a:tab pos="3033713" algn="l"/>
                    <a:tab pos="3482975" algn="l"/>
                    <a:tab pos="3932238" algn="l"/>
                    <a:tab pos="4381500" algn="l"/>
                    <a:tab pos="4830763" algn="l"/>
                    <a:tab pos="5280025" algn="l"/>
                    <a:tab pos="5729288" algn="l"/>
                    <a:tab pos="6178550" algn="l"/>
                    <a:tab pos="6627813" algn="l"/>
                    <a:tab pos="7077075" algn="l"/>
                    <a:tab pos="7526338" algn="l"/>
                    <a:tab pos="7975600" algn="l"/>
                    <a:tab pos="8424863" algn="l"/>
                    <a:tab pos="8874125" algn="l"/>
                    <a:tab pos="9323388" algn="l"/>
                  </a:tabLst>
                </a:pPr>
                <a:endParaRPr lang="en-US" sz="2000" dirty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Calibri" pitchFamily="34" charset="0"/>
                  <a:sym typeface="Wingdings" pitchFamily="2" charset="2"/>
                </a:endParaRPr>
              </a:p>
              <a:p>
                <a:pPr marL="796925" lvl="1" indent="-339725">
                  <a:spcBef>
                    <a:spcPts val="400"/>
                  </a:spcBef>
                  <a:buClr>
                    <a:srgbClr val="003E89"/>
                  </a:buClr>
                  <a:buFont typeface="Wingdings" pitchFamily="2" charset="2"/>
                  <a:buChar char=""/>
                  <a:tabLst>
                    <a:tab pos="339725" algn="l"/>
                    <a:tab pos="787400" algn="l"/>
                    <a:tab pos="1236663" algn="l"/>
                    <a:tab pos="1685925" algn="l"/>
                    <a:tab pos="2135188" algn="l"/>
                    <a:tab pos="2584450" algn="l"/>
                    <a:tab pos="3033713" algn="l"/>
                    <a:tab pos="3482975" algn="l"/>
                    <a:tab pos="3932238" algn="l"/>
                    <a:tab pos="4381500" algn="l"/>
                    <a:tab pos="4830763" algn="l"/>
                    <a:tab pos="5280025" algn="l"/>
                    <a:tab pos="5729288" algn="l"/>
                    <a:tab pos="6178550" algn="l"/>
                    <a:tab pos="6627813" algn="l"/>
                    <a:tab pos="7077075" algn="l"/>
                    <a:tab pos="7526338" algn="l"/>
                    <a:tab pos="7975600" algn="l"/>
                    <a:tab pos="8424863" algn="l"/>
                    <a:tab pos="8874125" algn="l"/>
                    <a:tab pos="9323388" algn="l"/>
                  </a:tabLst>
                </a:pPr>
                <a:endParaRPr lang="en-US" sz="2000" dirty="0" smtClean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Calibri" pitchFamily="34" charset="0"/>
                  <a:sym typeface="Wingdings" pitchFamily="2" charset="2"/>
                </a:endParaRPr>
              </a:p>
              <a:p>
                <a:pPr marL="796925" lvl="1" indent="-339725">
                  <a:spcBef>
                    <a:spcPts val="400"/>
                  </a:spcBef>
                  <a:buClr>
                    <a:srgbClr val="003E89"/>
                  </a:buClr>
                  <a:buFont typeface="Wingdings" pitchFamily="2" charset="2"/>
                  <a:buChar char=""/>
                  <a:tabLst>
                    <a:tab pos="339725" algn="l"/>
                    <a:tab pos="787400" algn="l"/>
                    <a:tab pos="1236663" algn="l"/>
                    <a:tab pos="1685925" algn="l"/>
                    <a:tab pos="2135188" algn="l"/>
                    <a:tab pos="2584450" algn="l"/>
                    <a:tab pos="3033713" algn="l"/>
                    <a:tab pos="3482975" algn="l"/>
                    <a:tab pos="3932238" algn="l"/>
                    <a:tab pos="4381500" algn="l"/>
                    <a:tab pos="4830763" algn="l"/>
                    <a:tab pos="5280025" algn="l"/>
                    <a:tab pos="5729288" algn="l"/>
                    <a:tab pos="6178550" algn="l"/>
                    <a:tab pos="6627813" algn="l"/>
                    <a:tab pos="7077075" algn="l"/>
                    <a:tab pos="7526338" algn="l"/>
                    <a:tab pos="7975600" algn="l"/>
                    <a:tab pos="8424863" algn="l"/>
                    <a:tab pos="8874125" algn="l"/>
                    <a:tab pos="9323388" algn="l"/>
                  </a:tabLst>
                </a:pPr>
                <a:endParaRPr lang="en-US" sz="2000" dirty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Calibri" pitchFamily="34" charset="0"/>
                  <a:sym typeface="Wingdings" pitchFamily="2" charset="2"/>
                </a:endParaRPr>
              </a:p>
              <a:p>
                <a:pPr marL="796925" lvl="1" indent="-339725">
                  <a:spcBef>
                    <a:spcPts val="400"/>
                  </a:spcBef>
                  <a:buClr>
                    <a:srgbClr val="003E89"/>
                  </a:buClr>
                  <a:buFont typeface="Wingdings" pitchFamily="2" charset="2"/>
                  <a:buChar char=""/>
                  <a:tabLst>
                    <a:tab pos="339725" algn="l"/>
                    <a:tab pos="787400" algn="l"/>
                    <a:tab pos="1236663" algn="l"/>
                    <a:tab pos="1685925" algn="l"/>
                    <a:tab pos="2135188" algn="l"/>
                    <a:tab pos="2584450" algn="l"/>
                    <a:tab pos="3033713" algn="l"/>
                    <a:tab pos="3482975" algn="l"/>
                    <a:tab pos="3932238" algn="l"/>
                    <a:tab pos="4381500" algn="l"/>
                    <a:tab pos="4830763" algn="l"/>
                    <a:tab pos="5280025" algn="l"/>
                    <a:tab pos="5729288" algn="l"/>
                    <a:tab pos="6178550" algn="l"/>
                    <a:tab pos="6627813" algn="l"/>
                    <a:tab pos="7077075" algn="l"/>
                    <a:tab pos="7526338" algn="l"/>
                    <a:tab pos="7975600" algn="l"/>
                    <a:tab pos="8424863" algn="l"/>
                    <a:tab pos="8874125" algn="l"/>
                    <a:tab pos="9323388" algn="l"/>
                  </a:tabLst>
                </a:pPr>
                <a:endParaRPr lang="en-US" sz="2000" dirty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Calibri" pitchFamily="34" charset="0"/>
                  <a:sym typeface="Wingdings" pitchFamily="2" charset="2"/>
                </a:endParaRPr>
              </a:p>
              <a:p>
                <a:pPr marL="796925" lvl="1" indent="-339725">
                  <a:spcBef>
                    <a:spcPts val="400"/>
                  </a:spcBef>
                  <a:buClr>
                    <a:srgbClr val="003E89"/>
                  </a:buClr>
                  <a:buFont typeface="Wingdings" pitchFamily="2" charset="2"/>
                  <a:buChar char=""/>
                  <a:tabLst>
                    <a:tab pos="339725" algn="l"/>
                    <a:tab pos="787400" algn="l"/>
                    <a:tab pos="1236663" algn="l"/>
                    <a:tab pos="1685925" algn="l"/>
                    <a:tab pos="2135188" algn="l"/>
                    <a:tab pos="2584450" algn="l"/>
                    <a:tab pos="3033713" algn="l"/>
                    <a:tab pos="3482975" algn="l"/>
                    <a:tab pos="3932238" algn="l"/>
                    <a:tab pos="4381500" algn="l"/>
                    <a:tab pos="4830763" algn="l"/>
                    <a:tab pos="5280025" algn="l"/>
                    <a:tab pos="5729288" algn="l"/>
                    <a:tab pos="6178550" algn="l"/>
                    <a:tab pos="6627813" algn="l"/>
                    <a:tab pos="7077075" algn="l"/>
                    <a:tab pos="7526338" algn="l"/>
                    <a:tab pos="7975600" algn="l"/>
                    <a:tab pos="8424863" algn="l"/>
                    <a:tab pos="8874125" algn="l"/>
                    <a:tab pos="9323388" algn="l"/>
                  </a:tabLst>
                </a:pPr>
                <a:endParaRPr lang="en-US" sz="2000" dirty="0" smtClean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Calibri" pitchFamily="34" charset="0"/>
                  <a:sym typeface="Wingdings" pitchFamily="2" charset="2"/>
                </a:endParaRPr>
              </a:p>
              <a:p>
                <a:pPr marL="796925" lvl="1" indent="-339725">
                  <a:spcBef>
                    <a:spcPts val="400"/>
                  </a:spcBef>
                  <a:buClr>
                    <a:srgbClr val="003E89"/>
                  </a:buClr>
                  <a:buFont typeface="Wingdings" pitchFamily="2" charset="2"/>
                  <a:buChar char=""/>
                  <a:tabLst>
                    <a:tab pos="339725" algn="l"/>
                    <a:tab pos="787400" algn="l"/>
                    <a:tab pos="1236663" algn="l"/>
                    <a:tab pos="1685925" algn="l"/>
                    <a:tab pos="2135188" algn="l"/>
                    <a:tab pos="2584450" algn="l"/>
                    <a:tab pos="3033713" algn="l"/>
                    <a:tab pos="3482975" algn="l"/>
                    <a:tab pos="3932238" algn="l"/>
                    <a:tab pos="4381500" algn="l"/>
                    <a:tab pos="4830763" algn="l"/>
                    <a:tab pos="5280025" algn="l"/>
                    <a:tab pos="5729288" algn="l"/>
                    <a:tab pos="6178550" algn="l"/>
                    <a:tab pos="6627813" algn="l"/>
                    <a:tab pos="7077075" algn="l"/>
                    <a:tab pos="7526338" algn="l"/>
                    <a:tab pos="7975600" algn="l"/>
                    <a:tab pos="8424863" algn="l"/>
                    <a:tab pos="8874125" algn="l"/>
                    <a:tab pos="9323388" algn="l"/>
                  </a:tabLst>
                </a:pPr>
                <a:endParaRPr lang="en-US" sz="2000" dirty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Calibri" pitchFamily="34" charset="0"/>
                  <a:sym typeface="Wingdings" pitchFamily="2" charset="2"/>
                </a:endParaRPr>
              </a:p>
              <a:p>
                <a:pPr marL="796925" lvl="1" indent="-339725">
                  <a:spcBef>
                    <a:spcPts val="400"/>
                  </a:spcBef>
                  <a:buClr>
                    <a:srgbClr val="003E89"/>
                  </a:buClr>
                  <a:buFont typeface="Wingdings" pitchFamily="2" charset="2"/>
                  <a:buChar char=""/>
                  <a:tabLst>
                    <a:tab pos="339725" algn="l"/>
                    <a:tab pos="787400" algn="l"/>
                    <a:tab pos="1236663" algn="l"/>
                    <a:tab pos="1685925" algn="l"/>
                    <a:tab pos="2135188" algn="l"/>
                    <a:tab pos="2584450" algn="l"/>
                    <a:tab pos="3033713" algn="l"/>
                    <a:tab pos="3482975" algn="l"/>
                    <a:tab pos="3932238" algn="l"/>
                    <a:tab pos="4381500" algn="l"/>
                    <a:tab pos="4830763" algn="l"/>
                    <a:tab pos="5280025" algn="l"/>
                    <a:tab pos="5729288" algn="l"/>
                    <a:tab pos="6178550" algn="l"/>
                    <a:tab pos="6627813" algn="l"/>
                    <a:tab pos="7077075" algn="l"/>
                    <a:tab pos="7526338" algn="l"/>
                    <a:tab pos="7975600" algn="l"/>
                    <a:tab pos="8424863" algn="l"/>
                    <a:tab pos="8874125" algn="l"/>
                    <a:tab pos="9323388" algn="l"/>
                  </a:tabLst>
                </a:pPr>
                <a:endParaRPr lang="en-US" sz="2000" dirty="0" smtClean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endParaRPr>
              </a:p>
              <a:p>
                <a:pPr marL="796925" lvl="1" indent="-339725">
                  <a:spcBef>
                    <a:spcPts val="350"/>
                  </a:spcBef>
                  <a:buClr>
                    <a:srgbClr val="003E89"/>
                  </a:buClr>
                  <a:buFont typeface="Wingdings" pitchFamily="2" charset="2"/>
                  <a:buChar char=""/>
                  <a:tabLst>
                    <a:tab pos="339725" algn="l"/>
                    <a:tab pos="787400" algn="l"/>
                    <a:tab pos="1236663" algn="l"/>
                    <a:tab pos="1685925" algn="l"/>
                    <a:tab pos="2135188" algn="l"/>
                    <a:tab pos="2584450" algn="l"/>
                    <a:tab pos="3033713" algn="l"/>
                    <a:tab pos="3482975" algn="l"/>
                    <a:tab pos="3932238" algn="l"/>
                    <a:tab pos="4381500" algn="l"/>
                    <a:tab pos="4830763" algn="l"/>
                    <a:tab pos="5280025" algn="l"/>
                    <a:tab pos="5729288" algn="l"/>
                    <a:tab pos="6178550" algn="l"/>
                    <a:tab pos="6627813" algn="l"/>
                    <a:tab pos="7077075" algn="l"/>
                    <a:tab pos="7526338" algn="l"/>
                    <a:tab pos="7975600" algn="l"/>
                    <a:tab pos="8424863" algn="l"/>
                    <a:tab pos="8874125" algn="l"/>
                    <a:tab pos="9323388" algn="l"/>
                  </a:tabLst>
                </a:pPr>
                <a:endParaRPr lang="en-US" sz="2000" dirty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13315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8313" y="1166813"/>
                <a:ext cx="8386970" cy="5141912"/>
              </a:xfrm>
              <a:prstGeom prst="rect">
                <a:avLst/>
              </a:prstGeom>
              <a:blipFill rotWithShape="1">
                <a:blip r:embed="rId3"/>
                <a:stretch>
                  <a:fillRect l="-654" t="-47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Grafi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60848"/>
            <a:ext cx="9144000" cy="795130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81128"/>
            <a:ext cx="9144000" cy="771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38409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1"/>
          <p:cNvSpPr txBox="1">
            <a:spLocks noChangeArrowheads="1"/>
          </p:cNvSpPr>
          <p:nvPr/>
        </p:nvSpPr>
        <p:spPr bwMode="auto">
          <a:xfrm>
            <a:off x="468313" y="333375"/>
            <a:ext cx="8207375" cy="833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550"/>
              </a:spcBef>
            </a:pPr>
            <a:r>
              <a:rPr lang="en-US" sz="3600" dirty="0" smtClean="0">
                <a:solidFill>
                  <a:srgbClr val="003E89"/>
                </a:solidFill>
                <a:latin typeface="Calibri" pitchFamily="34" charset="0"/>
                <a:ea typeface="SimSun" pitchFamily="2" charset="-122"/>
                <a:cs typeface="Calibri" pitchFamily="34" charset="0"/>
              </a:rPr>
              <a:t>Family wise error (FWE) correction</a:t>
            </a:r>
            <a:endParaRPr lang="en-US" sz="3600" dirty="0">
              <a:solidFill>
                <a:srgbClr val="003E89"/>
              </a:solidFill>
              <a:latin typeface="Calibri" pitchFamily="34" charset="0"/>
              <a:ea typeface="SimSun" pitchFamily="2" charset="-122"/>
              <a:cs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315" name="Rectangle 2"/>
              <p:cNvSpPr>
                <a:spLocks noChangeArrowheads="1"/>
              </p:cNvSpPr>
              <p:nvPr/>
            </p:nvSpPr>
            <p:spPr bwMode="auto">
              <a:xfrm>
                <a:off x="468313" y="1166813"/>
                <a:ext cx="8386970" cy="51419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/>
              <a:lstStyle/>
              <a:p>
                <a:pPr marL="339725" indent="-339725">
                  <a:spcBef>
                    <a:spcPts val="400"/>
                  </a:spcBef>
                  <a:buClr>
                    <a:srgbClr val="003E89"/>
                  </a:buClr>
                  <a:buFont typeface="Wingdings" pitchFamily="2" charset="2"/>
                  <a:buChar char=""/>
                  <a:tabLst>
                    <a:tab pos="339725" algn="l"/>
                    <a:tab pos="787400" algn="l"/>
                    <a:tab pos="1236663" algn="l"/>
                    <a:tab pos="1685925" algn="l"/>
                    <a:tab pos="2135188" algn="l"/>
                    <a:tab pos="2584450" algn="l"/>
                    <a:tab pos="3033713" algn="l"/>
                    <a:tab pos="3482975" algn="l"/>
                    <a:tab pos="3932238" algn="l"/>
                    <a:tab pos="4381500" algn="l"/>
                    <a:tab pos="4830763" algn="l"/>
                    <a:tab pos="5280025" algn="l"/>
                    <a:tab pos="5729288" algn="l"/>
                    <a:tab pos="6178550" algn="l"/>
                    <a:tab pos="6627813" algn="l"/>
                    <a:tab pos="7077075" algn="l"/>
                    <a:tab pos="7526338" algn="l"/>
                    <a:tab pos="7975600" algn="l"/>
                    <a:tab pos="8424863" algn="l"/>
                    <a:tab pos="8874125" algn="l"/>
                    <a:tab pos="9323388" algn="l"/>
                  </a:tabLst>
                </a:pPr>
                <a:r>
                  <a:rPr lang="en-US" sz="2000" dirty="0" smtClean="0">
                    <a:solidFill>
                      <a:srgbClr val="000000"/>
                    </a:solidFill>
                    <a:latin typeface="Calibri" pitchFamily="34" charset="0"/>
                    <a:ea typeface="Calibri" pitchFamily="34" charset="0"/>
                    <a:cs typeface="Calibri" pitchFamily="34" charset="0"/>
                  </a:rPr>
                  <a:t>Family wise null hypothesis: activation </a:t>
                </a:r>
                <a:r>
                  <a:rPr lang="en-US" sz="2000" dirty="0">
                    <a:solidFill>
                      <a:srgbClr val="000000"/>
                    </a:solidFill>
                    <a:latin typeface="Calibri" pitchFamily="34" charset="0"/>
                    <a:ea typeface="Calibri" pitchFamily="34" charset="0"/>
                    <a:cs typeface="Calibri" pitchFamily="34" charset="0"/>
                  </a:rPr>
                  <a:t>is zero everywhere</a:t>
                </a:r>
                <a:r>
                  <a:rPr lang="en-US" sz="2000" dirty="0" smtClean="0">
                    <a:solidFill>
                      <a:srgbClr val="000000"/>
                    </a:solidFill>
                    <a:latin typeface="Calibri" pitchFamily="34" charset="0"/>
                    <a:ea typeface="Calibri" pitchFamily="34" charset="0"/>
                    <a:cs typeface="Calibri" pitchFamily="34" charset="0"/>
                  </a:rPr>
                  <a:t>.</a:t>
                </a:r>
              </a:p>
              <a:p>
                <a:pPr marL="339725" indent="-339725">
                  <a:spcBef>
                    <a:spcPts val="400"/>
                  </a:spcBef>
                  <a:buClr>
                    <a:srgbClr val="003E89"/>
                  </a:buClr>
                  <a:buFont typeface="Wingdings" pitchFamily="2" charset="2"/>
                  <a:buChar char=""/>
                  <a:tabLst>
                    <a:tab pos="339725" algn="l"/>
                    <a:tab pos="787400" algn="l"/>
                    <a:tab pos="1236663" algn="l"/>
                    <a:tab pos="1685925" algn="l"/>
                    <a:tab pos="2135188" algn="l"/>
                    <a:tab pos="2584450" algn="l"/>
                    <a:tab pos="3033713" algn="l"/>
                    <a:tab pos="3482975" algn="l"/>
                    <a:tab pos="3932238" algn="l"/>
                    <a:tab pos="4381500" algn="l"/>
                    <a:tab pos="4830763" algn="l"/>
                    <a:tab pos="5280025" algn="l"/>
                    <a:tab pos="5729288" algn="l"/>
                    <a:tab pos="6178550" algn="l"/>
                    <a:tab pos="6627813" algn="l"/>
                    <a:tab pos="7077075" algn="l"/>
                    <a:tab pos="7526338" algn="l"/>
                    <a:tab pos="7975600" algn="l"/>
                    <a:tab pos="8424863" algn="l"/>
                    <a:tab pos="8874125" algn="l"/>
                    <a:tab pos="9323388" algn="l"/>
                  </a:tabLst>
                </a:pPr>
                <a:r>
                  <a:rPr lang="en-US" sz="2000" dirty="0">
                    <a:solidFill>
                      <a:srgbClr val="000000"/>
                    </a:solidFill>
                    <a:latin typeface="Calibri" pitchFamily="34" charset="0"/>
                    <a:ea typeface="Calibri" pitchFamily="34" charset="0"/>
                    <a:cs typeface="Calibri" pitchFamily="34" charset="0"/>
                  </a:rPr>
                  <a:t>If we reject a voxel null </a:t>
                </a:r>
                <a:r>
                  <a:rPr lang="en-US" sz="2000" dirty="0" smtClean="0">
                    <a:solidFill>
                      <a:srgbClr val="000000"/>
                    </a:solidFill>
                    <a:latin typeface="Calibri" pitchFamily="34" charset="0"/>
                    <a:ea typeface="Calibri" pitchFamily="34" charset="0"/>
                    <a:cs typeface="Calibri" pitchFamily="34" charset="0"/>
                  </a:rPr>
                  <a:t>hypothesis at </a:t>
                </a:r>
                <a:r>
                  <a:rPr lang="en-US" sz="2000" dirty="0">
                    <a:solidFill>
                      <a:srgbClr val="000000"/>
                    </a:solidFill>
                    <a:latin typeface="Calibri" pitchFamily="34" charset="0"/>
                    <a:ea typeface="Calibri" pitchFamily="34" charset="0"/>
                    <a:cs typeface="Calibri" pitchFamily="34" charset="0"/>
                  </a:rPr>
                  <a:t>any voxel, we reject the </a:t>
                </a:r>
                <a:r>
                  <a:rPr lang="en-US" sz="2000" dirty="0" smtClean="0">
                    <a:solidFill>
                      <a:srgbClr val="000000"/>
                    </a:solidFill>
                    <a:latin typeface="Calibri" pitchFamily="34" charset="0"/>
                    <a:ea typeface="Calibri" pitchFamily="34" charset="0"/>
                    <a:cs typeface="Calibri" pitchFamily="34" charset="0"/>
                  </a:rPr>
                  <a:t>family-wise null hypothesis.</a:t>
                </a:r>
              </a:p>
              <a:p>
                <a:pPr marL="339725" indent="-339725">
                  <a:spcBef>
                    <a:spcPts val="400"/>
                  </a:spcBef>
                  <a:buClr>
                    <a:srgbClr val="003E89"/>
                  </a:buClr>
                  <a:buFont typeface="Wingdings" pitchFamily="2" charset="2"/>
                  <a:buChar char=""/>
                  <a:tabLst>
                    <a:tab pos="339725" algn="l"/>
                    <a:tab pos="787400" algn="l"/>
                    <a:tab pos="1236663" algn="l"/>
                    <a:tab pos="1685925" algn="l"/>
                    <a:tab pos="2135188" algn="l"/>
                    <a:tab pos="2584450" algn="l"/>
                    <a:tab pos="3033713" algn="l"/>
                    <a:tab pos="3482975" algn="l"/>
                    <a:tab pos="3932238" algn="l"/>
                    <a:tab pos="4381500" algn="l"/>
                    <a:tab pos="4830763" algn="l"/>
                    <a:tab pos="5280025" algn="l"/>
                    <a:tab pos="5729288" algn="l"/>
                    <a:tab pos="6178550" algn="l"/>
                    <a:tab pos="6627813" algn="l"/>
                    <a:tab pos="7077075" algn="l"/>
                    <a:tab pos="7526338" algn="l"/>
                    <a:tab pos="7975600" algn="l"/>
                    <a:tab pos="8424863" algn="l"/>
                    <a:tab pos="8874125" algn="l"/>
                    <a:tab pos="9323388" algn="l"/>
                  </a:tabLst>
                </a:pPr>
                <a:r>
                  <a:rPr lang="en-US" sz="2000" dirty="0" smtClean="0">
                    <a:solidFill>
                      <a:srgbClr val="000000"/>
                    </a:solidFill>
                    <a:latin typeface="Calibri" pitchFamily="34" charset="0"/>
                    <a:ea typeface="Calibri" pitchFamily="34" charset="0"/>
                    <a:cs typeface="Calibri" pitchFamily="34" charset="0"/>
                  </a:rPr>
                  <a:t>Control the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0000"/>
                        </a:solidFill>
                        <a:latin typeface="Cambria Math"/>
                        <a:ea typeface="Cambria Math"/>
                        <a:cs typeface="Calibri" pitchFamily="34" charset="0"/>
                        <a:sym typeface="Wingdings" pitchFamily="2" charset="2"/>
                      </a:rPr>
                      <m:t>𝛼</m:t>
                    </m:r>
                  </m:oMath>
                </a14:m>
                <a:r>
                  <a:rPr lang="en-US" sz="2000" dirty="0" smtClean="0">
                    <a:solidFill>
                      <a:srgbClr val="000000"/>
                    </a:solidFill>
                    <a:latin typeface="Calibri" pitchFamily="34" charset="0"/>
                    <a:ea typeface="Calibri" pitchFamily="34" charset="0"/>
                    <a:cs typeface="Calibri" pitchFamily="34" charset="0"/>
                  </a:rPr>
                  <a:t> – rate of false positives in the whole image, by </a:t>
                </a:r>
                <a:r>
                  <a:rPr lang="en-US" sz="2000" dirty="0" err="1" smtClean="0">
                    <a:solidFill>
                      <a:srgbClr val="000000"/>
                    </a:solidFill>
                    <a:latin typeface="Calibri" pitchFamily="34" charset="0"/>
                    <a:ea typeface="Calibri" pitchFamily="34" charset="0"/>
                    <a:cs typeface="Calibri" pitchFamily="34" charset="0"/>
                  </a:rPr>
                  <a:t>thresholding</a:t>
                </a:r>
                <a:r>
                  <a:rPr lang="en-US" sz="2000" dirty="0" smtClean="0">
                    <a:solidFill>
                      <a:srgbClr val="000000"/>
                    </a:solidFill>
                    <a:latin typeface="Calibri" pitchFamily="34" charset="0"/>
                    <a:ea typeface="Calibri" pitchFamily="34" charset="0"/>
                    <a:cs typeface="Calibri" pitchFamily="34" charset="0"/>
                  </a:rPr>
                  <a:t>   t-contrast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  <a:sym typeface="Wingdings" pitchFamily="2" charset="2"/>
                          </a:rPr>
                          <m:t>𝑢</m:t>
                        </m:r>
                      </m:e>
                      <m:sub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  <a:cs typeface="Calibri" pitchFamily="34" charset="0"/>
                            <a:sym typeface="Wingdings" pitchFamily="2" charset="2"/>
                          </a:rPr>
                          <m:t>𝛼</m:t>
                        </m:r>
                      </m:sub>
                    </m:sSub>
                  </m:oMath>
                </a14:m>
                <a:endParaRPr lang="en-US" sz="2000" dirty="0" smtClean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endParaRPr>
              </a:p>
              <a:p>
                <a:pPr marL="339725" indent="-339725">
                  <a:spcBef>
                    <a:spcPts val="400"/>
                  </a:spcBef>
                  <a:buClr>
                    <a:srgbClr val="003E89"/>
                  </a:buClr>
                  <a:buFont typeface="Wingdings" pitchFamily="2" charset="2"/>
                  <a:buChar char=""/>
                  <a:tabLst>
                    <a:tab pos="339725" algn="l"/>
                    <a:tab pos="787400" algn="l"/>
                    <a:tab pos="1236663" algn="l"/>
                    <a:tab pos="1685925" algn="l"/>
                    <a:tab pos="2135188" algn="l"/>
                    <a:tab pos="2584450" algn="l"/>
                    <a:tab pos="3033713" algn="l"/>
                    <a:tab pos="3482975" algn="l"/>
                    <a:tab pos="3932238" algn="l"/>
                    <a:tab pos="4381500" algn="l"/>
                    <a:tab pos="4830763" algn="l"/>
                    <a:tab pos="5280025" algn="l"/>
                    <a:tab pos="5729288" algn="l"/>
                    <a:tab pos="6178550" algn="l"/>
                    <a:tab pos="6627813" algn="l"/>
                    <a:tab pos="7077075" algn="l"/>
                    <a:tab pos="7526338" algn="l"/>
                    <a:tab pos="7975600" algn="l"/>
                    <a:tab pos="8424863" algn="l"/>
                    <a:tab pos="8874125" algn="l"/>
                    <a:tab pos="9323388" algn="l"/>
                  </a:tabLst>
                </a:pP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  <a:cs typeface="Calibri" pitchFamily="34" charset="0"/>
                        <a:sym typeface="Wingdings" pitchFamily="2" charset="2"/>
                      </a:rPr>
                      <m:t>𝛼</m:t>
                    </m:r>
                    <m:r>
                      <a:rPr lang="en-US" sz="2000" b="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  <a:cs typeface="Calibri" pitchFamily="34" charset="0"/>
                        <a:sym typeface="Wingdings" pitchFamily="2" charset="2"/>
                      </a:rPr>
                      <m:t>=</m:t>
                    </m:r>
                    <m:r>
                      <a:rPr lang="en-US" sz="2000" b="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  <a:cs typeface="Calibri" pitchFamily="34" charset="0"/>
                        <a:sym typeface="Wingdings" pitchFamily="2" charset="2"/>
                      </a:rPr>
                      <m:t>𝑃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  <a:sym typeface="Wingdings" pitchFamily="2" charset="2"/>
                          </a:rPr>
                        </m:ctrlPr>
                      </m:dPr>
                      <m:e>
                        <m:nary>
                          <m:naryPr>
                            <m:chr m:val="⋃"/>
                            <m:supHide m:val="on"/>
                            <m:ctrlPr>
                              <a:rPr lang="en-US" sz="2000" b="0" i="1" smtClean="0">
                                <a:solidFill>
                                  <a:srgbClr val="000000"/>
                                </a:solidFill>
                                <a:latin typeface="Cambria Math"/>
                                <a:ea typeface="Cambria Math"/>
                                <a:sym typeface="Wingdings" pitchFamily="2" charset="2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sz="2000" b="0" i="1" smtClean="0">
                                <a:solidFill>
                                  <a:srgbClr val="000000"/>
                                </a:solidFill>
                                <a:latin typeface="Cambria Math"/>
                                <a:ea typeface="Cambria Math"/>
                                <a:sym typeface="Wingdings" pitchFamily="2" charset="2"/>
                              </a:rPr>
                              <m:t>𝑖</m:t>
                            </m:r>
                          </m:sub>
                          <m:sup/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sz="2000" b="0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  <a:ea typeface="Cambria Math"/>
                                    <a:sym typeface="Wingdings" pitchFamily="2" charset="2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000" b="0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  <a:ea typeface="Cambria Math"/>
                                        <a:sym typeface="Wingdings" pitchFamily="2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  <a:ea typeface="Cambria Math"/>
                                        <a:sym typeface="Wingdings" pitchFamily="2" charset="2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  <a:ea typeface="Cambria Math"/>
                                        <a:sym typeface="Wingdings" pitchFamily="2" charset="2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sz="2000" b="0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  <a:ea typeface="Cambria Math"/>
                                    <a:sym typeface="Wingdings" pitchFamily="2" charset="2"/>
                                  </a:rPr>
                                  <m:t>&gt;</m:t>
                                </m:r>
                                <m:sSub>
                                  <m:sSubPr>
                                    <m:ctrlPr>
                                      <a:rPr lang="en-US" sz="2000" i="1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  <a:ea typeface="Cambria Math"/>
                                        <a:sym typeface="Wingdings" pitchFamily="2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  <a:ea typeface="Cambria Math"/>
                                        <a:sym typeface="Wingdings" pitchFamily="2" charset="2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  <a:ea typeface="Cambria Math"/>
                                        <a:cs typeface="Calibri" pitchFamily="34" charset="0"/>
                                        <a:sym typeface="Wingdings" pitchFamily="2" charset="2"/>
                                      </a:rPr>
                                      <m:t>𝛼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sz="2000" b="0" i="1" smtClean="0">
                                <a:solidFill>
                                  <a:srgbClr val="000000"/>
                                </a:solidFill>
                                <a:latin typeface="Cambria Math"/>
                                <a:ea typeface="Cambria Math"/>
                                <a:sym typeface="Wingdings" pitchFamily="2" charset="2"/>
                              </a:rPr>
                              <m:t>|</m:t>
                            </m:r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/>
                                    <a:ea typeface="Cambria Math"/>
                                    <a:sym typeface="Wingdings" pitchFamily="2" charset="2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  <a:ea typeface="Cambria Math"/>
                                    <a:sym typeface="Wingdings" pitchFamily="2" charset="2"/>
                                  </a:rPr>
                                  <m:t>𝐻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  <a:ea typeface="Cambria Math"/>
                                    <a:sym typeface="Wingdings" pitchFamily="2" charset="2"/>
                                  </a:rPr>
                                  <m:t>0</m:t>
                                </m:r>
                              </m:sub>
                            </m:sSub>
                          </m:e>
                        </m:nary>
                      </m:e>
                    </m:d>
                  </m:oMath>
                </a14:m>
                <a:endParaRPr lang="en-US" sz="2000" dirty="0" smtClean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endParaRPr>
              </a:p>
              <a:p>
                <a:pPr marL="339725" indent="-339725">
                  <a:spcBef>
                    <a:spcPts val="350"/>
                  </a:spcBef>
                  <a:buClr>
                    <a:srgbClr val="003E89"/>
                  </a:buClr>
                  <a:buFont typeface="Wingdings" pitchFamily="2" charset="2"/>
                  <a:buChar char=""/>
                  <a:tabLst>
                    <a:tab pos="339725" algn="l"/>
                    <a:tab pos="787400" algn="l"/>
                    <a:tab pos="1236663" algn="l"/>
                    <a:tab pos="1685925" algn="l"/>
                    <a:tab pos="2135188" algn="l"/>
                    <a:tab pos="2584450" algn="l"/>
                    <a:tab pos="3033713" algn="l"/>
                    <a:tab pos="3482975" algn="l"/>
                    <a:tab pos="3932238" algn="l"/>
                    <a:tab pos="4381500" algn="l"/>
                    <a:tab pos="4830763" algn="l"/>
                    <a:tab pos="5280025" algn="l"/>
                    <a:tab pos="5729288" algn="l"/>
                    <a:tab pos="6178550" algn="l"/>
                    <a:tab pos="6627813" algn="l"/>
                    <a:tab pos="7077075" algn="l"/>
                    <a:tab pos="7526338" algn="l"/>
                    <a:tab pos="7975600" algn="l"/>
                    <a:tab pos="8424863" algn="l"/>
                    <a:tab pos="8874125" algn="l"/>
                    <a:tab pos="9323388" algn="l"/>
                  </a:tabLst>
                </a:pPr>
                <a:r>
                  <a:rPr lang="en-US" sz="2000" dirty="0" smtClean="0">
                    <a:solidFill>
                      <a:srgbClr val="000000"/>
                    </a:solidFill>
                    <a:latin typeface="Calibri" pitchFamily="34" charset="0"/>
                    <a:ea typeface="Calibri" pitchFamily="34" charset="0"/>
                    <a:cs typeface="Calibri" pitchFamily="34" charset="0"/>
                  </a:rPr>
                  <a:t>Get the distribution of </a:t>
                </a:r>
                <a:r>
                  <a:rPr lang="en-US" sz="2000" i="1" dirty="0" err="1" smtClean="0">
                    <a:solidFill>
                      <a:srgbClr val="000000"/>
                    </a:solidFill>
                    <a:latin typeface="Calibri" pitchFamily="34" charset="0"/>
                    <a:ea typeface="Calibri" pitchFamily="34" charset="0"/>
                    <a:cs typeface="Calibri" pitchFamily="34" charset="0"/>
                  </a:rPr>
                  <a:t>t</a:t>
                </a:r>
                <a:r>
                  <a:rPr lang="en-US" sz="2000" i="1" baseline="-25000" dirty="0" err="1" smtClean="0">
                    <a:solidFill>
                      <a:srgbClr val="000000"/>
                    </a:solidFill>
                    <a:latin typeface="Calibri" pitchFamily="34" charset="0"/>
                    <a:ea typeface="Calibri" pitchFamily="34" charset="0"/>
                    <a:cs typeface="Calibri" pitchFamily="34" charset="0"/>
                  </a:rPr>
                  <a:t>i</a:t>
                </a:r>
                <a:r>
                  <a:rPr lang="en-US" sz="2000" dirty="0" smtClean="0">
                    <a:solidFill>
                      <a:srgbClr val="000000"/>
                    </a:solidFill>
                    <a:latin typeface="Calibri" pitchFamily="34" charset="0"/>
                    <a:ea typeface="Calibri" pitchFamily="34" charset="0"/>
                    <a:cs typeface="Calibri" pitchFamily="34" charset="0"/>
                  </a:rPr>
                  <a:t> across the whole volume. Pick the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0000"/>
                        </a:solidFill>
                        <a:latin typeface="Cambria Math"/>
                        <a:ea typeface="Cambria Math"/>
                        <a:cs typeface="Calibri" pitchFamily="34" charset="0"/>
                        <a:sym typeface="Wingdings" pitchFamily="2" charset="2"/>
                      </a:rPr>
                      <m:t>𝛼</m:t>
                    </m:r>
                  </m:oMath>
                </a14:m>
                <a:r>
                  <a:rPr lang="en-US" sz="2000" dirty="0" smtClean="0">
                    <a:solidFill>
                      <a:srgbClr val="000000"/>
                    </a:solidFill>
                    <a:latin typeface="Calibri" pitchFamily="34" charset="0"/>
                    <a:ea typeface="Calibri" pitchFamily="34" charset="0"/>
                    <a:cs typeface="Calibri" pitchFamily="34" charset="0"/>
                  </a:rPr>
                  <a:t> best ones.</a:t>
                </a:r>
              </a:p>
              <a:p>
                <a:pPr marL="796925" lvl="1" indent="-339725">
                  <a:spcBef>
                    <a:spcPts val="350"/>
                  </a:spcBef>
                  <a:buClr>
                    <a:srgbClr val="003E89"/>
                  </a:buClr>
                  <a:buFont typeface="Wingdings" pitchFamily="2" charset="2"/>
                  <a:buChar char=""/>
                  <a:tabLst>
                    <a:tab pos="339725" algn="l"/>
                    <a:tab pos="787400" algn="l"/>
                    <a:tab pos="1236663" algn="l"/>
                    <a:tab pos="1685925" algn="l"/>
                    <a:tab pos="2135188" algn="l"/>
                    <a:tab pos="2584450" algn="l"/>
                    <a:tab pos="3033713" algn="l"/>
                    <a:tab pos="3482975" algn="l"/>
                    <a:tab pos="3932238" algn="l"/>
                    <a:tab pos="4381500" algn="l"/>
                    <a:tab pos="4830763" algn="l"/>
                    <a:tab pos="5280025" algn="l"/>
                    <a:tab pos="5729288" algn="l"/>
                    <a:tab pos="6178550" algn="l"/>
                    <a:tab pos="6627813" algn="l"/>
                    <a:tab pos="7077075" algn="l"/>
                    <a:tab pos="7526338" algn="l"/>
                    <a:tab pos="7975600" algn="l"/>
                    <a:tab pos="8424863" algn="l"/>
                    <a:tab pos="8874125" algn="l"/>
                    <a:tab pos="9323388" algn="l"/>
                  </a:tabLst>
                </a:pPr>
                <a:endParaRPr lang="en-US" sz="2000" dirty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endParaRPr>
              </a:p>
              <a:p>
                <a:pPr marL="796925" lvl="1" indent="-339725">
                  <a:spcBef>
                    <a:spcPts val="350"/>
                  </a:spcBef>
                  <a:buClr>
                    <a:srgbClr val="003E89"/>
                  </a:buClr>
                  <a:buFont typeface="Wingdings" pitchFamily="2" charset="2"/>
                  <a:buChar char=""/>
                  <a:tabLst>
                    <a:tab pos="339725" algn="l"/>
                    <a:tab pos="787400" algn="l"/>
                    <a:tab pos="1236663" algn="l"/>
                    <a:tab pos="1685925" algn="l"/>
                    <a:tab pos="2135188" algn="l"/>
                    <a:tab pos="2584450" algn="l"/>
                    <a:tab pos="3033713" algn="l"/>
                    <a:tab pos="3482975" algn="l"/>
                    <a:tab pos="3932238" algn="l"/>
                    <a:tab pos="4381500" algn="l"/>
                    <a:tab pos="4830763" algn="l"/>
                    <a:tab pos="5280025" algn="l"/>
                    <a:tab pos="5729288" algn="l"/>
                    <a:tab pos="6178550" algn="l"/>
                    <a:tab pos="6627813" algn="l"/>
                    <a:tab pos="7077075" algn="l"/>
                    <a:tab pos="7526338" algn="l"/>
                    <a:tab pos="7975600" algn="l"/>
                    <a:tab pos="8424863" algn="l"/>
                    <a:tab pos="8874125" algn="l"/>
                    <a:tab pos="9323388" algn="l"/>
                  </a:tabLst>
                </a:pPr>
                <a:endParaRPr lang="en-US" sz="2000" dirty="0" smtClean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endParaRPr>
              </a:p>
              <a:p>
                <a:pPr marL="796925" lvl="1" indent="-339725">
                  <a:spcBef>
                    <a:spcPts val="350"/>
                  </a:spcBef>
                  <a:buClr>
                    <a:srgbClr val="003E89"/>
                  </a:buClr>
                  <a:buFont typeface="Wingdings" pitchFamily="2" charset="2"/>
                  <a:buChar char=""/>
                  <a:tabLst>
                    <a:tab pos="339725" algn="l"/>
                    <a:tab pos="787400" algn="l"/>
                    <a:tab pos="1236663" algn="l"/>
                    <a:tab pos="1685925" algn="l"/>
                    <a:tab pos="2135188" algn="l"/>
                    <a:tab pos="2584450" algn="l"/>
                    <a:tab pos="3033713" algn="l"/>
                    <a:tab pos="3482975" algn="l"/>
                    <a:tab pos="3932238" algn="l"/>
                    <a:tab pos="4381500" algn="l"/>
                    <a:tab pos="4830763" algn="l"/>
                    <a:tab pos="5280025" algn="l"/>
                    <a:tab pos="5729288" algn="l"/>
                    <a:tab pos="6178550" algn="l"/>
                    <a:tab pos="6627813" algn="l"/>
                    <a:tab pos="7077075" algn="l"/>
                    <a:tab pos="7526338" algn="l"/>
                    <a:tab pos="7975600" algn="l"/>
                    <a:tab pos="8424863" algn="l"/>
                    <a:tab pos="8874125" algn="l"/>
                    <a:tab pos="9323388" algn="l"/>
                  </a:tabLst>
                </a:pPr>
                <a:endParaRPr lang="en-US" sz="2000" dirty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13315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8313" y="1166813"/>
                <a:ext cx="8386970" cy="5141912"/>
              </a:xfrm>
              <a:prstGeom prst="rect">
                <a:avLst/>
              </a:prstGeom>
              <a:blipFill rotWithShape="1">
                <a:blip r:embed="rId3"/>
                <a:stretch>
                  <a:fillRect l="-654" t="-47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571" y="3923427"/>
            <a:ext cx="3194325" cy="2392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923426"/>
            <a:ext cx="3791085" cy="2532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996655" y="4820214"/>
                <a:ext cx="50866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  <a:sym typeface="Wingdings" pitchFamily="2" charset="2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  <a:sym typeface="Wingdings" pitchFamily="2" charset="2"/>
                            </a:rPr>
                            <m:t>𝑢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  <a:cs typeface="Calibri" pitchFamily="34" charset="0"/>
                              <a:sym typeface="Wingdings" pitchFamily="2" charset="2"/>
                            </a:rPr>
                            <m:t>𝛼</m:t>
                          </m:r>
                        </m:sub>
                      </m:sSub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6655" y="4820214"/>
                <a:ext cx="508664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/>
          <p:cNvCxnSpPr>
            <a:stCxn id="2" idx="2"/>
          </p:cNvCxnSpPr>
          <p:nvPr/>
        </p:nvCxnSpPr>
        <p:spPr bwMode="auto">
          <a:xfrm flipH="1">
            <a:off x="4996655" y="5189546"/>
            <a:ext cx="254332" cy="687726"/>
          </a:xfrm>
          <a:prstGeom prst="straightConnector1">
            <a:avLst/>
          </a:prstGeom>
          <a:solidFill>
            <a:srgbClr val="003E89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65538409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1"/>
          <p:cNvSpPr txBox="1">
            <a:spLocks noChangeArrowheads="1"/>
          </p:cNvSpPr>
          <p:nvPr/>
        </p:nvSpPr>
        <p:spPr bwMode="auto">
          <a:xfrm>
            <a:off x="468313" y="333375"/>
            <a:ext cx="8207375" cy="833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550"/>
              </a:spcBef>
            </a:pPr>
            <a:r>
              <a:rPr lang="en-US" sz="3600" dirty="0" smtClean="0">
                <a:solidFill>
                  <a:srgbClr val="003E89"/>
                </a:solidFill>
                <a:latin typeface="Calibri" pitchFamily="34" charset="0"/>
                <a:ea typeface="SimSun" pitchFamily="2" charset="-122"/>
                <a:cs typeface="Calibri" pitchFamily="34" charset="0"/>
              </a:rPr>
              <a:t>False discovery rate (FDR)</a:t>
            </a:r>
            <a:endParaRPr lang="en-US" sz="3600" dirty="0">
              <a:solidFill>
                <a:srgbClr val="003E89"/>
              </a:solidFill>
              <a:latin typeface="Calibri" pitchFamily="34" charset="0"/>
              <a:ea typeface="SimSun" pitchFamily="2" charset="-122"/>
              <a:cs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315" name="Rectangle 2"/>
              <p:cNvSpPr>
                <a:spLocks noChangeArrowheads="1"/>
              </p:cNvSpPr>
              <p:nvPr/>
            </p:nvSpPr>
            <p:spPr bwMode="auto">
              <a:xfrm>
                <a:off x="468313" y="1166813"/>
                <a:ext cx="8386970" cy="51419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/>
              <a:lstStyle/>
              <a:p>
                <a:pPr marL="339725" indent="-339725">
                  <a:spcBef>
                    <a:spcPts val="400"/>
                  </a:spcBef>
                  <a:buClr>
                    <a:srgbClr val="003E89"/>
                  </a:buClr>
                  <a:buFont typeface="Wingdings" pitchFamily="2" charset="2"/>
                  <a:buChar char=""/>
                  <a:tabLst>
                    <a:tab pos="339725" algn="l"/>
                    <a:tab pos="787400" algn="l"/>
                    <a:tab pos="1236663" algn="l"/>
                    <a:tab pos="1685925" algn="l"/>
                    <a:tab pos="2135188" algn="l"/>
                    <a:tab pos="2584450" algn="l"/>
                    <a:tab pos="3033713" algn="l"/>
                    <a:tab pos="3482975" algn="l"/>
                    <a:tab pos="3932238" algn="l"/>
                    <a:tab pos="4381500" algn="l"/>
                    <a:tab pos="4830763" algn="l"/>
                    <a:tab pos="5280025" algn="l"/>
                    <a:tab pos="5729288" algn="l"/>
                    <a:tab pos="6178550" algn="l"/>
                    <a:tab pos="6627813" algn="l"/>
                    <a:tab pos="7077075" algn="l"/>
                    <a:tab pos="7526338" algn="l"/>
                    <a:tab pos="7975600" algn="l"/>
                    <a:tab pos="8424863" algn="l"/>
                    <a:tab pos="8874125" algn="l"/>
                    <a:tab pos="9323388" algn="l"/>
                  </a:tabLst>
                </a:pPr>
                <a:r>
                  <a:rPr lang="en-US" sz="2000" dirty="0" smtClean="0">
                    <a:solidFill>
                      <a:srgbClr val="000000"/>
                    </a:solidFill>
                    <a:latin typeface="Calibri" pitchFamily="34" charset="0"/>
                    <a:ea typeface="Calibri" pitchFamily="34" charset="0"/>
                    <a:cs typeface="Calibri" pitchFamily="34" charset="0"/>
                  </a:rPr>
                  <a:t>Control false positive among voxels declared positive.</a:t>
                </a:r>
              </a:p>
              <a:p>
                <a:pPr marL="339725" indent="-339725">
                  <a:spcBef>
                    <a:spcPts val="400"/>
                  </a:spcBef>
                  <a:buClr>
                    <a:srgbClr val="003E89"/>
                  </a:buClr>
                  <a:buFont typeface="Wingdings" pitchFamily="2" charset="2"/>
                  <a:buChar char=""/>
                  <a:tabLst>
                    <a:tab pos="339725" algn="l"/>
                    <a:tab pos="787400" algn="l"/>
                    <a:tab pos="1236663" algn="l"/>
                    <a:tab pos="1685925" algn="l"/>
                    <a:tab pos="2135188" algn="l"/>
                    <a:tab pos="2584450" algn="l"/>
                    <a:tab pos="3033713" algn="l"/>
                    <a:tab pos="3482975" algn="l"/>
                    <a:tab pos="3932238" algn="l"/>
                    <a:tab pos="4381500" algn="l"/>
                    <a:tab pos="4830763" algn="l"/>
                    <a:tab pos="5280025" algn="l"/>
                    <a:tab pos="5729288" algn="l"/>
                    <a:tab pos="6178550" algn="l"/>
                    <a:tab pos="6627813" algn="l"/>
                    <a:tab pos="7077075" algn="l"/>
                    <a:tab pos="7526338" algn="l"/>
                    <a:tab pos="7975600" algn="l"/>
                    <a:tab pos="8424863" algn="l"/>
                    <a:tab pos="8874125" algn="l"/>
                    <a:tab pos="9323388" algn="l"/>
                  </a:tabLst>
                </a:pPr>
                <a:r>
                  <a:rPr lang="en-US" sz="2000" dirty="0" smtClean="0">
                    <a:solidFill>
                      <a:srgbClr val="000000"/>
                    </a:solidFill>
                    <a:latin typeface="Calibri" pitchFamily="34" charset="0"/>
                    <a:ea typeface="Calibri" pitchFamily="34" charset="0"/>
                    <a:cs typeface="Calibri" pitchFamily="34" charset="0"/>
                  </a:rPr>
                  <a:t>Order uncorrected p-values for all voxels</a:t>
                </a:r>
              </a:p>
              <a:p>
                <a:pPr marL="796925" lvl="1" indent="-339725">
                  <a:spcBef>
                    <a:spcPts val="400"/>
                  </a:spcBef>
                  <a:buClr>
                    <a:srgbClr val="003E89"/>
                  </a:buClr>
                  <a:buFont typeface="Wingdings" pitchFamily="2" charset="2"/>
                  <a:buChar char=""/>
                  <a:tabLst>
                    <a:tab pos="339725" algn="l"/>
                    <a:tab pos="787400" algn="l"/>
                    <a:tab pos="1236663" algn="l"/>
                    <a:tab pos="1685925" algn="l"/>
                    <a:tab pos="2135188" algn="l"/>
                    <a:tab pos="2584450" algn="l"/>
                    <a:tab pos="3033713" algn="l"/>
                    <a:tab pos="3482975" algn="l"/>
                    <a:tab pos="3932238" algn="l"/>
                    <a:tab pos="4381500" algn="l"/>
                    <a:tab pos="4830763" algn="l"/>
                    <a:tab pos="5280025" algn="l"/>
                    <a:tab pos="5729288" algn="l"/>
                    <a:tab pos="6178550" algn="l"/>
                    <a:tab pos="6627813" algn="l"/>
                    <a:tab pos="7077075" algn="l"/>
                    <a:tab pos="7526338" algn="l"/>
                    <a:tab pos="7975600" algn="l"/>
                    <a:tab pos="8424863" algn="l"/>
                    <a:tab pos="8874125" algn="l"/>
                    <a:tab pos="9323388" algn="l"/>
                  </a:tabLst>
                </a:pPr>
                <a:r>
                  <a:rPr lang="en-US" sz="2000" dirty="0" smtClean="0">
                    <a:solidFill>
                      <a:srgbClr val="000000"/>
                    </a:solidFill>
                    <a:latin typeface="Calibri" pitchFamily="34" charset="0"/>
                    <a:ea typeface="Calibri" pitchFamily="34" charset="0"/>
                    <a:cs typeface="Calibri" pitchFamily="34" charset="0"/>
                  </a:rPr>
                  <a:t>p</a:t>
                </a:r>
                <a:r>
                  <a:rPr lang="en-US" sz="2000" baseline="-25000" dirty="0" smtClean="0">
                    <a:solidFill>
                      <a:srgbClr val="000000"/>
                    </a:solidFill>
                    <a:latin typeface="Calibri" pitchFamily="34" charset="0"/>
                    <a:ea typeface="Calibri" pitchFamily="34" charset="0"/>
                    <a:cs typeface="Calibri" pitchFamily="34" charset="0"/>
                  </a:rPr>
                  <a:t>1</a:t>
                </a:r>
                <a:r>
                  <a:rPr lang="en-US" sz="2000" dirty="0" smtClean="0">
                    <a:solidFill>
                      <a:srgbClr val="000000"/>
                    </a:solidFill>
                    <a:latin typeface="Calibri" pitchFamily="34" charset="0"/>
                    <a:ea typeface="Calibri" pitchFamily="34" charset="0"/>
                    <a:cs typeface="Calibri" pitchFamily="34" charset="0"/>
                  </a:rPr>
                  <a:t>&lt;p</a:t>
                </a:r>
                <a:r>
                  <a:rPr lang="en-US" sz="2000" baseline="-25000" dirty="0" smtClean="0">
                    <a:solidFill>
                      <a:srgbClr val="000000"/>
                    </a:solidFill>
                    <a:latin typeface="Calibri" pitchFamily="34" charset="0"/>
                    <a:ea typeface="Calibri" pitchFamily="34" charset="0"/>
                    <a:cs typeface="Calibri" pitchFamily="34" charset="0"/>
                  </a:rPr>
                  <a:t>2</a:t>
                </a:r>
                <a:r>
                  <a:rPr lang="en-US" sz="2000" dirty="0" smtClean="0">
                    <a:solidFill>
                      <a:srgbClr val="000000"/>
                    </a:solidFill>
                    <a:latin typeface="Calibri" pitchFamily="34" charset="0"/>
                    <a:ea typeface="Calibri" pitchFamily="34" charset="0"/>
                    <a:cs typeface="Calibri" pitchFamily="34" charset="0"/>
                  </a:rPr>
                  <a:t>&lt;p</a:t>
                </a:r>
                <a:r>
                  <a:rPr lang="en-US" sz="2000" baseline="-25000" dirty="0" smtClean="0">
                    <a:solidFill>
                      <a:srgbClr val="000000"/>
                    </a:solidFill>
                    <a:latin typeface="Calibri" pitchFamily="34" charset="0"/>
                    <a:ea typeface="Calibri" pitchFamily="34" charset="0"/>
                    <a:cs typeface="Calibri" pitchFamily="34" charset="0"/>
                  </a:rPr>
                  <a:t>3</a:t>
                </a:r>
                <a:r>
                  <a:rPr lang="en-US" sz="2000" dirty="0" smtClean="0">
                    <a:solidFill>
                      <a:srgbClr val="000000"/>
                    </a:solidFill>
                    <a:latin typeface="Calibri" pitchFamily="34" charset="0"/>
                    <a:ea typeface="Calibri" pitchFamily="34" charset="0"/>
                    <a:cs typeface="Calibri" pitchFamily="34" charset="0"/>
                  </a:rPr>
                  <a:t>&lt;…&lt;</a:t>
                </a:r>
                <a:r>
                  <a:rPr lang="en-US" sz="2000" dirty="0" err="1" smtClean="0">
                    <a:solidFill>
                      <a:srgbClr val="000000"/>
                    </a:solidFill>
                    <a:latin typeface="Calibri" pitchFamily="34" charset="0"/>
                    <a:ea typeface="Calibri" pitchFamily="34" charset="0"/>
                    <a:cs typeface="Calibri" pitchFamily="34" charset="0"/>
                  </a:rPr>
                  <a:t>p</a:t>
                </a:r>
                <a:r>
                  <a:rPr lang="en-US" sz="2000" baseline="-25000" dirty="0" err="1" smtClean="0">
                    <a:solidFill>
                      <a:srgbClr val="000000"/>
                    </a:solidFill>
                    <a:latin typeface="Calibri" pitchFamily="34" charset="0"/>
                    <a:ea typeface="Calibri" pitchFamily="34" charset="0"/>
                    <a:cs typeface="Calibri" pitchFamily="34" charset="0"/>
                  </a:rPr>
                  <a:t>N</a:t>
                </a:r>
                <a:endParaRPr lang="en-US" sz="2000" baseline="-25000" dirty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endParaRPr>
              </a:p>
              <a:p>
                <a:pPr marL="339725" indent="-339725">
                  <a:spcBef>
                    <a:spcPts val="400"/>
                  </a:spcBef>
                  <a:buClr>
                    <a:srgbClr val="003E89"/>
                  </a:buClr>
                  <a:buFont typeface="Wingdings" pitchFamily="2" charset="2"/>
                  <a:buChar char=""/>
                  <a:tabLst>
                    <a:tab pos="339725" algn="l"/>
                    <a:tab pos="787400" algn="l"/>
                    <a:tab pos="1236663" algn="l"/>
                    <a:tab pos="1685925" algn="l"/>
                    <a:tab pos="2135188" algn="l"/>
                    <a:tab pos="2584450" algn="l"/>
                    <a:tab pos="3033713" algn="l"/>
                    <a:tab pos="3482975" algn="l"/>
                    <a:tab pos="3932238" algn="l"/>
                    <a:tab pos="4381500" algn="l"/>
                    <a:tab pos="4830763" algn="l"/>
                    <a:tab pos="5280025" algn="l"/>
                    <a:tab pos="5729288" algn="l"/>
                    <a:tab pos="6178550" algn="l"/>
                    <a:tab pos="6627813" algn="l"/>
                    <a:tab pos="7077075" algn="l"/>
                    <a:tab pos="7526338" algn="l"/>
                    <a:tab pos="7975600" algn="l"/>
                    <a:tab pos="8424863" algn="l"/>
                    <a:tab pos="8874125" algn="l"/>
                    <a:tab pos="9323388" algn="l"/>
                  </a:tabLst>
                </a:pPr>
                <a:r>
                  <a:rPr lang="en-US" sz="2000" dirty="0" smtClean="0">
                    <a:solidFill>
                      <a:srgbClr val="000000"/>
                    </a:solidFill>
                    <a:latin typeface="Calibri" pitchFamily="34" charset="0"/>
                    <a:ea typeface="Calibri" pitchFamily="34" charset="0"/>
                    <a:cs typeface="Calibri" pitchFamily="34" charset="0"/>
                  </a:rPr>
                  <a:t>FDR controlled at </a:t>
                </a:r>
                <a:r>
                  <a:rPr lang="el-GR" sz="2000" dirty="0" smtClean="0">
                    <a:solidFill>
                      <a:srgbClr val="000000"/>
                    </a:solidFill>
                    <a:latin typeface="Calibri" pitchFamily="34" charset="0"/>
                    <a:ea typeface="Calibri" pitchFamily="34" charset="0"/>
                    <a:cs typeface="Calibri" pitchFamily="34" charset="0"/>
                  </a:rPr>
                  <a:t>α</a:t>
                </a:r>
                <a:r>
                  <a:rPr lang="en-US" sz="2000" dirty="0" smtClean="0">
                    <a:solidFill>
                      <a:srgbClr val="000000"/>
                    </a:solidFill>
                    <a:latin typeface="Calibri" pitchFamily="34" charset="0"/>
                    <a:ea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 smtClean="0">
                    <a:solidFill>
                      <a:srgbClr val="000000"/>
                    </a:solidFill>
                    <a:latin typeface="Calibri" pitchFamily="34" charset="0"/>
                    <a:ea typeface="Calibri" pitchFamily="34" charset="0"/>
                    <a:cs typeface="Calibri" pitchFamily="34" charset="0"/>
                    <a:sym typeface="Wingdings" pitchFamily="2" charset="2"/>
                  </a:rPr>
                  <a:t> find largest </a:t>
                </a:r>
                <a:r>
                  <a:rPr lang="en-US" sz="2000" i="1" dirty="0" smtClean="0">
                    <a:solidFill>
                      <a:srgbClr val="000000"/>
                    </a:solidFill>
                    <a:latin typeface="Calibri" pitchFamily="34" charset="0"/>
                    <a:ea typeface="Calibri" pitchFamily="34" charset="0"/>
                    <a:cs typeface="Calibri" pitchFamily="34" charset="0"/>
                    <a:sym typeface="Wingdings" pitchFamily="2" charset="2"/>
                  </a:rPr>
                  <a:t>k </a:t>
                </a:r>
                <a:r>
                  <a:rPr lang="en-US" sz="2000" dirty="0" smtClean="0">
                    <a:solidFill>
                      <a:srgbClr val="000000"/>
                    </a:solidFill>
                    <a:latin typeface="Calibri" pitchFamily="34" charset="0"/>
                    <a:ea typeface="Calibri" pitchFamily="34" charset="0"/>
                    <a:cs typeface="Calibri" pitchFamily="34" charset="0"/>
                    <a:sym typeface="Wingdings" pitchFamily="2" charset="2"/>
                  </a:rPr>
                  <a:t>that:</a:t>
                </a:r>
              </a:p>
              <a:p>
                <a:pPr>
                  <a:spcBef>
                    <a:spcPts val="400"/>
                  </a:spcBef>
                  <a:buClr>
                    <a:srgbClr val="003E89"/>
                  </a:buClr>
                  <a:tabLst>
                    <a:tab pos="339725" algn="l"/>
                    <a:tab pos="787400" algn="l"/>
                    <a:tab pos="1236663" algn="l"/>
                    <a:tab pos="1685925" algn="l"/>
                    <a:tab pos="2135188" algn="l"/>
                    <a:tab pos="2584450" algn="l"/>
                    <a:tab pos="3033713" algn="l"/>
                    <a:tab pos="3482975" algn="l"/>
                    <a:tab pos="3932238" algn="l"/>
                    <a:tab pos="4381500" algn="l"/>
                    <a:tab pos="4830763" algn="l"/>
                    <a:tab pos="5280025" algn="l"/>
                    <a:tab pos="5729288" algn="l"/>
                    <a:tab pos="6178550" algn="l"/>
                    <a:tab pos="6627813" algn="l"/>
                    <a:tab pos="7077075" algn="l"/>
                    <a:tab pos="7526338" algn="l"/>
                    <a:tab pos="7975600" algn="l"/>
                    <a:tab pos="8424863" algn="l"/>
                    <a:tab pos="8874125" algn="l"/>
                    <a:tab pos="9323388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/>
                              <a:ea typeface="Calibri" pitchFamily="34" charset="0"/>
                              <a:cs typeface="Calibri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>
                              <a:solidFill>
                                <a:srgbClr val="000000"/>
                              </a:solidFill>
                              <a:latin typeface="Cambria Math"/>
                              <a:ea typeface="Calibri" pitchFamily="34" charset="0"/>
                              <a:cs typeface="Calibri" pitchFamily="34" charset="0"/>
                            </a:rPr>
                            <m:t>p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>
                              <a:solidFill>
                                <a:srgbClr val="000000"/>
                              </a:solidFill>
                              <a:latin typeface="Cambria Math"/>
                              <a:ea typeface="Calibri" pitchFamily="34" charset="0"/>
                              <a:cs typeface="Calibri" pitchFamily="34" charset="0"/>
                            </a:rPr>
                            <m:t>k</m:t>
                          </m:r>
                        </m:sub>
                      </m:sSub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/>
                          <a:ea typeface="Calibri" pitchFamily="34" charset="0"/>
                          <a:cs typeface="Calibri" pitchFamily="34" charset="0"/>
                        </a:rPr>
                        <m:t>&lt;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/>
                              <a:ea typeface="Calibri" pitchFamily="34" charset="0"/>
                              <a:cs typeface="Calibri" pitchFamily="34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l-GR" sz="2000" dirty="0">
                              <a:solidFill>
                                <a:srgbClr val="000000"/>
                              </a:solidFill>
                              <a:latin typeface="Calibri" pitchFamily="34" charset="0"/>
                              <a:ea typeface="Calibri" pitchFamily="34" charset="0"/>
                              <a:cs typeface="Calibri" pitchFamily="34" charset="0"/>
                            </a:rPr>
                            <m:t>α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/>
                              <a:ea typeface="Calibri" pitchFamily="34" charset="0"/>
                              <a:cs typeface="Calibri" pitchFamily="34" charset="0"/>
                            </a:rPr>
                            <m:t>𝑘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/>
                              <a:ea typeface="Calibri" pitchFamily="34" charset="0"/>
                              <a:cs typeface="Calibri" pitchFamily="34" charset="0"/>
                            </a:rPr>
                            <m:t>𝑁</m:t>
                          </m:r>
                        </m:den>
                      </m:f>
                    </m:oMath>
                  </m:oMathPara>
                </a14:m>
                <a:endParaRPr lang="en-US" sz="2000" dirty="0" smtClean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Calibri" pitchFamily="34" charset="0"/>
                  <a:sym typeface="Wingdings" pitchFamily="2" charset="2"/>
                </a:endParaRPr>
              </a:p>
              <a:p>
                <a:pPr marL="339725" indent="-339725">
                  <a:spcBef>
                    <a:spcPts val="400"/>
                  </a:spcBef>
                  <a:buClr>
                    <a:srgbClr val="003E89"/>
                  </a:buClr>
                  <a:buFont typeface="Wingdings" pitchFamily="2" charset="2"/>
                  <a:buChar char=""/>
                  <a:tabLst>
                    <a:tab pos="339725" algn="l"/>
                    <a:tab pos="787400" algn="l"/>
                    <a:tab pos="1236663" algn="l"/>
                    <a:tab pos="1685925" algn="l"/>
                    <a:tab pos="2135188" algn="l"/>
                    <a:tab pos="2584450" algn="l"/>
                    <a:tab pos="3033713" algn="l"/>
                    <a:tab pos="3482975" algn="l"/>
                    <a:tab pos="3932238" algn="l"/>
                    <a:tab pos="4381500" algn="l"/>
                    <a:tab pos="4830763" algn="l"/>
                    <a:tab pos="5280025" algn="l"/>
                    <a:tab pos="5729288" algn="l"/>
                    <a:tab pos="6178550" algn="l"/>
                    <a:tab pos="6627813" algn="l"/>
                    <a:tab pos="7077075" algn="l"/>
                    <a:tab pos="7526338" algn="l"/>
                    <a:tab pos="7975600" algn="l"/>
                    <a:tab pos="8424863" algn="l"/>
                    <a:tab pos="8874125" algn="l"/>
                    <a:tab pos="9323388" algn="l"/>
                  </a:tabLst>
                </a:pPr>
                <a:r>
                  <a:rPr lang="en-US" sz="2000" dirty="0" smtClean="0">
                    <a:solidFill>
                      <a:srgbClr val="000000"/>
                    </a:solidFill>
                    <a:latin typeface="Calibri" pitchFamily="34" charset="0"/>
                    <a:ea typeface="Calibri" pitchFamily="34" charset="0"/>
                    <a:cs typeface="Calibri" pitchFamily="34" charset="0"/>
                    <a:sym typeface="Wingdings" pitchFamily="2" charset="2"/>
                  </a:rPr>
                  <a:t>Take all p</a:t>
                </a:r>
                <a:r>
                  <a:rPr lang="en-US" sz="2000" baseline="-25000" dirty="0" smtClean="0">
                    <a:solidFill>
                      <a:srgbClr val="000000"/>
                    </a:solidFill>
                    <a:latin typeface="Calibri" pitchFamily="34" charset="0"/>
                    <a:ea typeface="Calibri" pitchFamily="34" charset="0"/>
                    <a:cs typeface="Calibri" pitchFamily="34" charset="0"/>
                    <a:sym typeface="Wingdings" pitchFamily="2" charset="2"/>
                  </a:rPr>
                  <a:t>1</a:t>
                </a:r>
                <a:r>
                  <a:rPr lang="en-US" sz="2000" dirty="0" smtClean="0">
                    <a:solidFill>
                      <a:srgbClr val="000000"/>
                    </a:solidFill>
                    <a:latin typeface="Calibri" pitchFamily="34" charset="0"/>
                    <a:ea typeface="Calibri" pitchFamily="34" charset="0"/>
                    <a:cs typeface="Calibri" pitchFamily="34" charset="0"/>
                    <a:sym typeface="Wingdings" pitchFamily="2" charset="2"/>
                  </a:rPr>
                  <a:t>…p</a:t>
                </a:r>
                <a:r>
                  <a:rPr lang="en-US" sz="2000" baseline="-25000" dirty="0" smtClean="0">
                    <a:solidFill>
                      <a:srgbClr val="000000"/>
                    </a:solidFill>
                    <a:latin typeface="Calibri" pitchFamily="34" charset="0"/>
                    <a:ea typeface="Calibri" pitchFamily="34" charset="0"/>
                    <a:cs typeface="Calibri" pitchFamily="34" charset="0"/>
                    <a:sym typeface="Wingdings" pitchFamily="2" charset="2"/>
                  </a:rPr>
                  <a:t>k</a:t>
                </a:r>
                <a:r>
                  <a:rPr lang="en-US" sz="2000" dirty="0" smtClean="0">
                    <a:solidFill>
                      <a:srgbClr val="000000"/>
                    </a:solidFill>
                    <a:latin typeface="Calibri" pitchFamily="34" charset="0"/>
                    <a:ea typeface="Calibri" pitchFamily="34" charset="0"/>
                    <a:cs typeface="Calibri" pitchFamily="34" charset="0"/>
                    <a:sym typeface="Wingdings" pitchFamily="2" charset="2"/>
                  </a:rPr>
                  <a:t>.</a:t>
                </a:r>
              </a:p>
              <a:p>
                <a:pPr lvl="1">
                  <a:spcBef>
                    <a:spcPts val="400"/>
                  </a:spcBef>
                  <a:buClr>
                    <a:srgbClr val="003E89"/>
                  </a:buClr>
                  <a:tabLst>
                    <a:tab pos="339725" algn="l"/>
                    <a:tab pos="787400" algn="l"/>
                    <a:tab pos="1236663" algn="l"/>
                    <a:tab pos="1685925" algn="l"/>
                    <a:tab pos="2135188" algn="l"/>
                    <a:tab pos="2584450" algn="l"/>
                    <a:tab pos="3033713" algn="l"/>
                    <a:tab pos="3482975" algn="l"/>
                    <a:tab pos="3932238" algn="l"/>
                    <a:tab pos="4381500" algn="l"/>
                    <a:tab pos="4830763" algn="l"/>
                    <a:tab pos="5280025" algn="l"/>
                    <a:tab pos="5729288" algn="l"/>
                    <a:tab pos="6178550" algn="l"/>
                    <a:tab pos="6627813" algn="l"/>
                    <a:tab pos="7077075" algn="l"/>
                    <a:tab pos="7526338" algn="l"/>
                    <a:tab pos="7975600" algn="l"/>
                    <a:tab pos="8424863" algn="l"/>
                    <a:tab pos="8874125" algn="l"/>
                    <a:tab pos="9323388" algn="l"/>
                  </a:tabLst>
                </a:pPr>
                <a:endParaRPr lang="en-US" sz="2000" b="0" i="1" dirty="0" smtClean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endParaRPr>
              </a:p>
              <a:p>
                <a:pPr lvl="1">
                  <a:spcBef>
                    <a:spcPts val="400"/>
                  </a:spcBef>
                  <a:buClr>
                    <a:srgbClr val="003E89"/>
                  </a:buClr>
                  <a:tabLst>
                    <a:tab pos="339725" algn="l"/>
                    <a:tab pos="787400" algn="l"/>
                    <a:tab pos="1236663" algn="l"/>
                    <a:tab pos="1685925" algn="l"/>
                    <a:tab pos="2135188" algn="l"/>
                    <a:tab pos="2584450" algn="l"/>
                    <a:tab pos="3033713" algn="l"/>
                    <a:tab pos="3482975" algn="l"/>
                    <a:tab pos="3932238" algn="l"/>
                    <a:tab pos="4381500" algn="l"/>
                    <a:tab pos="4830763" algn="l"/>
                    <a:tab pos="5280025" algn="l"/>
                    <a:tab pos="5729288" algn="l"/>
                    <a:tab pos="6178550" algn="l"/>
                    <a:tab pos="6627813" algn="l"/>
                    <a:tab pos="7077075" algn="l"/>
                    <a:tab pos="7526338" algn="l"/>
                    <a:tab pos="7975600" algn="l"/>
                    <a:tab pos="8424863" algn="l"/>
                    <a:tab pos="8874125" algn="l"/>
                    <a:tab pos="9323388" algn="l"/>
                  </a:tabLst>
                </a:pPr>
                <a:endParaRPr lang="en-US" sz="2000" i="1" dirty="0" smtClean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endParaRPr>
              </a:p>
              <a:p>
                <a:pPr lvl="1">
                  <a:spcBef>
                    <a:spcPts val="400"/>
                  </a:spcBef>
                  <a:buClr>
                    <a:srgbClr val="003E89"/>
                  </a:buClr>
                  <a:tabLst>
                    <a:tab pos="339725" algn="l"/>
                    <a:tab pos="787400" algn="l"/>
                    <a:tab pos="1236663" algn="l"/>
                    <a:tab pos="1685925" algn="l"/>
                    <a:tab pos="2135188" algn="l"/>
                    <a:tab pos="2584450" algn="l"/>
                    <a:tab pos="3033713" algn="l"/>
                    <a:tab pos="3482975" algn="l"/>
                    <a:tab pos="3932238" algn="l"/>
                    <a:tab pos="4381500" algn="l"/>
                    <a:tab pos="4830763" algn="l"/>
                    <a:tab pos="5280025" algn="l"/>
                    <a:tab pos="5729288" algn="l"/>
                    <a:tab pos="6178550" algn="l"/>
                    <a:tab pos="6627813" algn="l"/>
                    <a:tab pos="7077075" algn="l"/>
                    <a:tab pos="7526338" algn="l"/>
                    <a:tab pos="7975600" algn="l"/>
                    <a:tab pos="8424863" algn="l"/>
                    <a:tab pos="8874125" algn="l"/>
                    <a:tab pos="9323388" algn="l"/>
                  </a:tabLst>
                </a:pPr>
                <a:endParaRPr lang="en-US" sz="2000" i="1" dirty="0" smtClean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13315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8313" y="1166813"/>
                <a:ext cx="8386970" cy="5141912"/>
              </a:xfrm>
              <a:prstGeom prst="rect">
                <a:avLst/>
              </a:prstGeom>
              <a:blipFill rotWithShape="1">
                <a:blip r:embed="rId3"/>
                <a:stretch>
                  <a:fillRect l="-654" t="-47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102" y="3737769"/>
            <a:ext cx="3002806" cy="3002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9908" y="3729197"/>
            <a:ext cx="3004027" cy="3004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538409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1"/>
          <p:cNvSpPr txBox="1">
            <a:spLocks noChangeArrowheads="1"/>
          </p:cNvSpPr>
          <p:nvPr/>
        </p:nvSpPr>
        <p:spPr bwMode="auto">
          <a:xfrm>
            <a:off x="468313" y="333375"/>
            <a:ext cx="8207375" cy="833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550"/>
              </a:spcBef>
            </a:pPr>
            <a:r>
              <a:rPr lang="en-US" sz="3600" dirty="0" smtClean="0">
                <a:solidFill>
                  <a:srgbClr val="003E89"/>
                </a:solidFill>
                <a:latin typeface="Calibri" pitchFamily="34" charset="0"/>
                <a:ea typeface="SimSun" pitchFamily="2" charset="-122"/>
                <a:cs typeface="Calibri" pitchFamily="34" charset="0"/>
              </a:rPr>
              <a:t>BOLD fMRI summary</a:t>
            </a:r>
            <a:endParaRPr lang="en-US" sz="3600" dirty="0">
              <a:solidFill>
                <a:srgbClr val="003E89"/>
              </a:solidFill>
              <a:latin typeface="Calibri" pitchFamily="34" charset="0"/>
              <a:ea typeface="SimSun" pitchFamily="2" charset="-122"/>
              <a:cs typeface="Calibri" pitchFamily="34" charset="0"/>
            </a:endParaRPr>
          </a:p>
        </p:txBody>
      </p:sp>
      <p:sp>
        <p:nvSpPr>
          <p:cNvPr id="13315" name="Rectangle 2"/>
          <p:cNvSpPr>
            <a:spLocks noChangeArrowheads="1"/>
          </p:cNvSpPr>
          <p:nvPr/>
        </p:nvSpPr>
        <p:spPr bwMode="auto">
          <a:xfrm>
            <a:off x="468313" y="1166813"/>
            <a:ext cx="8386970" cy="5141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400"/>
              </a:spcBef>
              <a:buClr>
                <a:srgbClr val="003E89"/>
              </a:buClr>
              <a:buFont typeface="Wingdings" pitchFamily="2" charset="2"/>
              <a:buChar char="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PROS:</a:t>
            </a:r>
          </a:p>
          <a:p>
            <a:pPr marL="796925" lvl="1" indent="-339725">
              <a:spcBef>
                <a:spcPts val="400"/>
              </a:spcBef>
              <a:buClr>
                <a:srgbClr val="003E89"/>
              </a:buClr>
              <a:buFont typeface="Wingdings" pitchFamily="2" charset="2"/>
              <a:buChar char="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3D with good spatial resolution.</a:t>
            </a:r>
          </a:p>
          <a:p>
            <a:pPr marL="796925" lvl="1" indent="-339725">
              <a:spcBef>
                <a:spcPts val="400"/>
              </a:spcBef>
              <a:buClr>
                <a:srgbClr val="003E89"/>
              </a:buClr>
              <a:buFont typeface="Wingdings" pitchFamily="2" charset="2"/>
              <a:buChar char="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Noninvasive , in-vivo and repetitive acquisitions.</a:t>
            </a:r>
          </a:p>
          <a:p>
            <a:pPr marL="339725" indent="-339725">
              <a:spcBef>
                <a:spcPts val="400"/>
              </a:spcBef>
              <a:buClr>
                <a:srgbClr val="003E89"/>
              </a:buClr>
              <a:buFont typeface="Wingdings" pitchFamily="2" charset="2"/>
              <a:buChar char="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CONS:</a:t>
            </a:r>
          </a:p>
          <a:p>
            <a:pPr marL="796925" lvl="1" indent="-339725">
              <a:spcBef>
                <a:spcPts val="400"/>
              </a:spcBef>
              <a:buClr>
                <a:srgbClr val="003E89"/>
              </a:buClr>
              <a:buFont typeface="Wingdings" pitchFamily="2" charset="2"/>
              <a:buChar char="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Cost.</a:t>
            </a:r>
          </a:p>
          <a:p>
            <a:pPr marL="796925" lvl="1" indent="-339725">
              <a:spcBef>
                <a:spcPts val="400"/>
              </a:spcBef>
              <a:buClr>
                <a:srgbClr val="003E89"/>
              </a:buClr>
              <a:buFont typeface="Wingdings" pitchFamily="2" charset="2"/>
              <a:buChar char="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Poor temporal resolution.</a:t>
            </a:r>
          </a:p>
          <a:p>
            <a:pPr marL="796925" lvl="1" indent="-339725">
              <a:spcBef>
                <a:spcPts val="400"/>
              </a:spcBef>
              <a:buClr>
                <a:srgbClr val="003E89"/>
              </a:buClr>
              <a:buFont typeface="Wingdings" pitchFamily="2" charset="2"/>
              <a:buChar char="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Strong magnetic field.</a:t>
            </a:r>
          </a:p>
          <a:p>
            <a:pPr marL="796925" lvl="1" indent="-339725">
              <a:spcBef>
                <a:spcPts val="400"/>
              </a:spcBef>
              <a:buClr>
                <a:srgbClr val="003E89"/>
              </a:buClr>
              <a:buFont typeface="Wingdings" pitchFamily="2" charset="2"/>
              <a:buChar char="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Not really comfortable.</a:t>
            </a:r>
          </a:p>
          <a:p>
            <a:pPr marL="796925" lvl="1" indent="-339725">
              <a:spcBef>
                <a:spcPts val="400"/>
              </a:spcBef>
              <a:buClr>
                <a:srgbClr val="003E89"/>
              </a:buClr>
              <a:buFont typeface="Wingdings" pitchFamily="2" charset="2"/>
              <a:buChar char="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Averaging (cannot be used for single events).</a:t>
            </a:r>
            <a:endParaRPr lang="en-US" sz="2000" dirty="0">
              <a:solidFill>
                <a:srgbClr val="000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796925" lvl="1" indent="-339725">
              <a:spcBef>
                <a:spcPts val="400"/>
              </a:spcBef>
              <a:buClr>
                <a:srgbClr val="003E89"/>
              </a:buClr>
              <a:buFont typeface="Wingdings" pitchFamily="2" charset="2"/>
              <a:buChar char="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endParaRPr lang="en-US" sz="2000" dirty="0" smtClean="0">
              <a:solidFill>
                <a:srgbClr val="000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796925" lvl="1" indent="-339725">
              <a:spcBef>
                <a:spcPts val="400"/>
              </a:spcBef>
              <a:buClr>
                <a:srgbClr val="003E89"/>
              </a:buClr>
              <a:buFont typeface="Wingdings" pitchFamily="2" charset="2"/>
              <a:buChar char="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endParaRPr lang="en-US" sz="2000" dirty="0" smtClean="0">
              <a:solidFill>
                <a:srgbClr val="000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339725" indent="-339725">
              <a:spcBef>
                <a:spcPts val="400"/>
              </a:spcBef>
              <a:buClr>
                <a:srgbClr val="003E89"/>
              </a:buClr>
              <a:buFont typeface="Wingdings" pitchFamily="2" charset="2"/>
              <a:buChar char="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endParaRPr lang="en-US" sz="2000" dirty="0" smtClean="0">
              <a:solidFill>
                <a:srgbClr val="000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339725" indent="-339725">
              <a:spcBef>
                <a:spcPts val="400"/>
              </a:spcBef>
              <a:buClr>
                <a:srgbClr val="003E89"/>
              </a:buClr>
              <a:buFont typeface="Wingdings" pitchFamily="2" charset="2"/>
              <a:buChar char="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endParaRPr lang="en-US" sz="2000" dirty="0">
              <a:solidFill>
                <a:srgbClr val="000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796925" lvl="1" indent="-339725">
              <a:spcBef>
                <a:spcPts val="350"/>
              </a:spcBef>
              <a:buClr>
                <a:srgbClr val="003E89"/>
              </a:buClr>
              <a:buFont typeface="Wingdings" pitchFamily="2" charset="2"/>
              <a:buChar char="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endParaRPr lang="en-US" sz="2000" dirty="0">
              <a:solidFill>
                <a:srgbClr val="000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088068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1"/>
          <p:cNvSpPr txBox="1">
            <a:spLocks noChangeArrowheads="1"/>
          </p:cNvSpPr>
          <p:nvPr/>
        </p:nvSpPr>
        <p:spPr bwMode="auto">
          <a:xfrm>
            <a:off x="468313" y="333375"/>
            <a:ext cx="8207375" cy="833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550"/>
              </a:spcBef>
            </a:pPr>
            <a:r>
              <a:rPr lang="en-US" sz="3600">
                <a:solidFill>
                  <a:srgbClr val="003E89"/>
                </a:solidFill>
                <a:latin typeface="Calibri" pitchFamily="34" charset="0"/>
                <a:ea typeface="SimSun" pitchFamily="2" charset="-122"/>
              </a:rPr>
              <a:t>Hypercapnia BOLD</a:t>
            </a:r>
          </a:p>
        </p:txBody>
      </p:sp>
      <p:sp>
        <p:nvSpPr>
          <p:cNvPr id="5123" name="Rectangle 2"/>
          <p:cNvSpPr>
            <a:spLocks noChangeArrowheads="1"/>
          </p:cNvSpPr>
          <p:nvPr/>
        </p:nvSpPr>
        <p:spPr bwMode="auto">
          <a:xfrm>
            <a:off x="468313" y="1166813"/>
            <a:ext cx="8064500" cy="5141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400"/>
              </a:spcBef>
              <a:buClr>
                <a:srgbClr val="003E89"/>
              </a:buClr>
              <a:buFont typeface="Wingdings" pitchFamily="2" charset="2"/>
              <a:buChar char="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en-US" sz="2000">
                <a:solidFill>
                  <a:srgbClr val="000000"/>
                </a:solidFill>
                <a:latin typeface="Calibri" pitchFamily="34" charset="0"/>
              </a:rPr>
              <a:t>Blood Oxygenation Level Dependent</a:t>
            </a:r>
          </a:p>
          <a:p>
            <a:pPr marL="339725" indent="-339725">
              <a:spcBef>
                <a:spcPts val="400"/>
              </a:spcBef>
              <a:buClr>
                <a:srgbClr val="003E89"/>
              </a:buClr>
              <a:buFont typeface="Wingdings" pitchFamily="2" charset="2"/>
              <a:buChar char="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en-US" sz="2000">
                <a:solidFill>
                  <a:srgbClr val="000000"/>
                </a:solidFill>
                <a:latin typeface="Calibri" pitchFamily="34" charset="0"/>
              </a:rPr>
              <a:t>Block-design experiment</a:t>
            </a:r>
          </a:p>
          <a:p>
            <a:pPr marL="796925" lvl="1" indent="-339725">
              <a:spcBef>
                <a:spcPts val="400"/>
              </a:spcBef>
              <a:buClr>
                <a:srgbClr val="003E89"/>
              </a:buClr>
              <a:buFont typeface="Wingdings" pitchFamily="2" charset="2"/>
              <a:buChar char="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en-US" sz="2000">
                <a:solidFill>
                  <a:srgbClr val="000000"/>
                </a:solidFill>
                <a:latin typeface="Calibri" pitchFamily="34" charset="0"/>
              </a:rPr>
              <a:t>Repeated acquisition every 3s</a:t>
            </a:r>
          </a:p>
          <a:p>
            <a:pPr marL="796925" lvl="1" indent="-339725">
              <a:spcBef>
                <a:spcPts val="400"/>
              </a:spcBef>
              <a:buClr>
                <a:srgbClr val="003E89"/>
              </a:buClr>
              <a:buFont typeface="Wingdings" pitchFamily="2" charset="2"/>
              <a:buChar char="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en-US" sz="2000">
                <a:solidFill>
                  <a:srgbClr val="000000"/>
                </a:solidFill>
                <a:latin typeface="Calibri" pitchFamily="34" charset="0"/>
              </a:rPr>
              <a:t>alternating phases of normal breathing/breath-hold (15s)</a:t>
            </a:r>
          </a:p>
          <a:p>
            <a:pPr marL="339725" indent="-339725">
              <a:spcBef>
                <a:spcPts val="400"/>
              </a:spcBef>
              <a:buClr>
                <a:srgbClr val="003E89"/>
              </a:buClr>
              <a:buFont typeface="Wingdings" pitchFamily="2" charset="2"/>
              <a:buChar char="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en-US" sz="2000">
                <a:solidFill>
                  <a:srgbClr val="000000"/>
                </a:solidFill>
                <a:latin typeface="Calibri" pitchFamily="34" charset="0"/>
              </a:rPr>
              <a:t>Breath-hold </a:t>
            </a:r>
            <a:r>
              <a:rPr lang="en-US" sz="2000">
                <a:solidFill>
                  <a:srgbClr val="000000"/>
                </a:solidFill>
                <a:latin typeface="Calibri" pitchFamily="34" charset="0"/>
                <a:sym typeface="Wingdings" pitchFamily="2" charset="2"/>
              </a:rPr>
              <a:t> increases level of C0</a:t>
            </a:r>
            <a:r>
              <a:rPr lang="en-US" sz="2000" baseline="-25000">
                <a:solidFill>
                  <a:srgbClr val="000000"/>
                </a:solidFill>
                <a:latin typeface="Calibri" pitchFamily="34" charset="0"/>
                <a:sym typeface="Wingdings" pitchFamily="2" charset="2"/>
              </a:rPr>
              <a:t>2</a:t>
            </a:r>
            <a:r>
              <a:rPr lang="en-US" sz="2000">
                <a:solidFill>
                  <a:srgbClr val="000000"/>
                </a:solidFill>
                <a:latin typeface="Calibri" pitchFamily="34" charset="0"/>
                <a:sym typeface="Wingdings" pitchFamily="2" charset="2"/>
              </a:rPr>
              <a:t>  vasodilation increase in signal</a:t>
            </a:r>
          </a:p>
          <a:p>
            <a:pPr marL="339725" indent="-339725">
              <a:spcBef>
                <a:spcPts val="400"/>
              </a:spcBef>
              <a:buClr>
                <a:srgbClr val="003E89"/>
              </a:buClr>
              <a:buFont typeface="Wingdings" pitchFamily="2" charset="2"/>
              <a:buChar char="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en-US" sz="2000">
                <a:solidFill>
                  <a:srgbClr val="000000"/>
                </a:solidFill>
                <a:latin typeface="Calibri" pitchFamily="34" charset="0"/>
                <a:sym typeface="Wingdings" pitchFamily="2" charset="2"/>
              </a:rPr>
              <a:t>Hypercapnia – separate change in vessels from oxygen metabolism</a:t>
            </a:r>
            <a:endParaRPr lang="en-US" sz="2000">
              <a:solidFill>
                <a:srgbClr val="000000"/>
              </a:solidFill>
              <a:latin typeface="Calibri" pitchFamily="34" charset="0"/>
            </a:endParaRPr>
          </a:p>
          <a:p>
            <a:pPr marL="796925" lvl="1" indent="-339725">
              <a:spcBef>
                <a:spcPts val="400"/>
              </a:spcBef>
              <a:buClr>
                <a:srgbClr val="003E89"/>
              </a:buClr>
              <a:buFont typeface="Wingdings" pitchFamily="2" charset="2"/>
              <a:buChar char="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endParaRPr lang="en-US" sz="2000">
              <a:solidFill>
                <a:srgbClr val="000000"/>
              </a:solidFill>
              <a:latin typeface="Calibri" pitchFamily="34" charset="0"/>
            </a:endParaRPr>
          </a:p>
          <a:p>
            <a:pPr marL="796925" lvl="1" indent="-339725">
              <a:spcBef>
                <a:spcPts val="350"/>
              </a:spcBef>
              <a:buClr>
                <a:srgbClr val="003E89"/>
              </a:buClr>
              <a:buFont typeface="Wingdings" pitchFamily="2" charset="2"/>
              <a:buChar char="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endParaRPr lang="en-US" sz="2000">
              <a:solidFill>
                <a:srgbClr val="000000"/>
              </a:solidFill>
              <a:latin typeface="Calibri" pitchFamily="34" charset="0"/>
            </a:endParaRPr>
          </a:p>
        </p:txBody>
      </p:sp>
      <p:grpSp>
        <p:nvGrpSpPr>
          <p:cNvPr id="25" name="Group 24"/>
          <p:cNvGrpSpPr>
            <a:grpSpLocks/>
          </p:cNvGrpSpPr>
          <p:nvPr/>
        </p:nvGrpSpPr>
        <p:grpSpPr bwMode="auto">
          <a:xfrm>
            <a:off x="769938" y="3471863"/>
            <a:ext cx="7359650" cy="1311275"/>
            <a:chOff x="617164" y="2784573"/>
            <a:chExt cx="7358231" cy="1311284"/>
          </a:xfrm>
        </p:grpSpPr>
        <p:sp>
          <p:nvSpPr>
            <p:cNvPr id="24585" name="Freeform 17"/>
            <p:cNvSpPr>
              <a:spLocks/>
            </p:cNvSpPr>
            <p:nvPr/>
          </p:nvSpPr>
          <p:spPr bwMode="auto">
            <a:xfrm>
              <a:off x="617164" y="2784573"/>
              <a:ext cx="7358231" cy="812488"/>
            </a:xfrm>
            <a:custGeom>
              <a:avLst/>
              <a:gdLst>
                <a:gd name="T0" fmla="*/ 0 w 7358231"/>
                <a:gd name="T1" fmla="*/ 408803 h 812488"/>
                <a:gd name="T2" fmla="*/ 53788 w 7358231"/>
                <a:gd name="T3" fmla="*/ 150620 h 812488"/>
                <a:gd name="T4" fmla="*/ 129092 w 7358231"/>
                <a:gd name="T5" fmla="*/ 720775 h 812488"/>
                <a:gd name="T6" fmla="*/ 225911 w 7358231"/>
                <a:gd name="T7" fmla="*/ 150620 h 812488"/>
                <a:gd name="T8" fmla="*/ 290457 w 7358231"/>
                <a:gd name="T9" fmla="*/ 720775 h 812488"/>
                <a:gd name="T10" fmla="*/ 408791 w 7358231"/>
                <a:gd name="T11" fmla="*/ 10770 h 812488"/>
                <a:gd name="T12" fmla="*/ 494852 w 7358231"/>
                <a:gd name="T13" fmla="*/ 731533 h 812488"/>
                <a:gd name="T14" fmla="*/ 1065007 w 7358231"/>
                <a:gd name="T15" fmla="*/ 720775 h 812488"/>
                <a:gd name="T16" fmla="*/ 1237130 w 7358231"/>
                <a:gd name="T17" fmla="*/ 139862 h 812488"/>
                <a:gd name="T18" fmla="*/ 1312433 w 7358231"/>
                <a:gd name="T19" fmla="*/ 720775 h 812488"/>
                <a:gd name="T20" fmla="*/ 1452283 w 7358231"/>
                <a:gd name="T21" fmla="*/ 150620 h 812488"/>
                <a:gd name="T22" fmla="*/ 1527586 w 7358231"/>
                <a:gd name="T23" fmla="*/ 720775 h 812488"/>
                <a:gd name="T24" fmla="*/ 1645920 w 7358231"/>
                <a:gd name="T25" fmla="*/ 161377 h 812488"/>
                <a:gd name="T26" fmla="*/ 1731981 w 7358231"/>
                <a:gd name="T27" fmla="*/ 731533 h 812488"/>
                <a:gd name="T28" fmla="*/ 1882588 w 7358231"/>
                <a:gd name="T29" fmla="*/ 10770 h 812488"/>
                <a:gd name="T30" fmla="*/ 1990165 w 7358231"/>
                <a:gd name="T31" fmla="*/ 731533 h 812488"/>
                <a:gd name="T32" fmla="*/ 2624866 w 7358231"/>
                <a:gd name="T33" fmla="*/ 731533 h 812488"/>
                <a:gd name="T34" fmla="*/ 2786231 w 7358231"/>
                <a:gd name="T35" fmla="*/ 161377 h 812488"/>
                <a:gd name="T36" fmla="*/ 2872292 w 7358231"/>
                <a:gd name="T37" fmla="*/ 710017 h 812488"/>
                <a:gd name="T38" fmla="*/ 3012141 w 7358231"/>
                <a:gd name="T39" fmla="*/ 150620 h 812488"/>
                <a:gd name="T40" fmla="*/ 3098203 w 7358231"/>
                <a:gd name="T41" fmla="*/ 720775 h 812488"/>
                <a:gd name="T42" fmla="*/ 3205779 w 7358231"/>
                <a:gd name="T43" fmla="*/ 150620 h 812488"/>
                <a:gd name="T44" fmla="*/ 3291840 w 7358231"/>
                <a:gd name="T45" fmla="*/ 710017 h 812488"/>
                <a:gd name="T46" fmla="*/ 3463963 w 7358231"/>
                <a:gd name="T47" fmla="*/ 13 h 812488"/>
                <a:gd name="T48" fmla="*/ 3593054 w 7358231"/>
                <a:gd name="T49" fmla="*/ 731533 h 812488"/>
                <a:gd name="T50" fmla="*/ 4216998 w 7358231"/>
                <a:gd name="T51" fmla="*/ 720775 h 812488"/>
                <a:gd name="T52" fmla="*/ 4389120 w 7358231"/>
                <a:gd name="T53" fmla="*/ 150620 h 812488"/>
                <a:gd name="T54" fmla="*/ 4464424 w 7358231"/>
                <a:gd name="T55" fmla="*/ 720775 h 812488"/>
                <a:gd name="T56" fmla="*/ 4582758 w 7358231"/>
                <a:gd name="T57" fmla="*/ 150620 h 812488"/>
                <a:gd name="T58" fmla="*/ 4658061 w 7358231"/>
                <a:gd name="T59" fmla="*/ 720775 h 812488"/>
                <a:gd name="T60" fmla="*/ 4765638 w 7358231"/>
                <a:gd name="T61" fmla="*/ 150620 h 812488"/>
                <a:gd name="T62" fmla="*/ 4851699 w 7358231"/>
                <a:gd name="T63" fmla="*/ 720775 h 812488"/>
                <a:gd name="T64" fmla="*/ 4970033 w 7358231"/>
                <a:gd name="T65" fmla="*/ 21528 h 812488"/>
                <a:gd name="T66" fmla="*/ 5056094 w 7358231"/>
                <a:gd name="T67" fmla="*/ 710017 h 812488"/>
                <a:gd name="T68" fmla="*/ 5680038 w 7358231"/>
                <a:gd name="T69" fmla="*/ 720775 h 812488"/>
                <a:gd name="T70" fmla="*/ 5852160 w 7358231"/>
                <a:gd name="T71" fmla="*/ 139862 h 812488"/>
                <a:gd name="T72" fmla="*/ 5938221 w 7358231"/>
                <a:gd name="T73" fmla="*/ 720775 h 812488"/>
                <a:gd name="T74" fmla="*/ 6024283 w 7358231"/>
                <a:gd name="T75" fmla="*/ 139862 h 812488"/>
                <a:gd name="T76" fmla="*/ 6110344 w 7358231"/>
                <a:gd name="T77" fmla="*/ 710017 h 812488"/>
                <a:gd name="T78" fmla="*/ 6196405 w 7358231"/>
                <a:gd name="T79" fmla="*/ 139862 h 812488"/>
                <a:gd name="T80" fmla="*/ 6293224 w 7358231"/>
                <a:gd name="T81" fmla="*/ 720775 h 812488"/>
                <a:gd name="T82" fmla="*/ 6400800 w 7358231"/>
                <a:gd name="T83" fmla="*/ 10770 h 812488"/>
                <a:gd name="T84" fmla="*/ 6529892 w 7358231"/>
                <a:gd name="T85" fmla="*/ 720775 h 812488"/>
                <a:gd name="T86" fmla="*/ 7078532 w 7358231"/>
                <a:gd name="T87" fmla="*/ 720775 h 812488"/>
                <a:gd name="T88" fmla="*/ 7272170 w 7358231"/>
                <a:gd name="T89" fmla="*/ 150620 h 812488"/>
                <a:gd name="T90" fmla="*/ 7358231 w 7358231"/>
                <a:gd name="T91" fmla="*/ 430319 h 812488"/>
                <a:gd name="T92" fmla="*/ 7358231 w 7358231"/>
                <a:gd name="T93" fmla="*/ 430319 h 812488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7358231" h="812488">
                  <a:moveTo>
                    <a:pt x="0" y="408803"/>
                  </a:moveTo>
                  <a:cubicBezTo>
                    <a:pt x="16136" y="253714"/>
                    <a:pt x="32273" y="98625"/>
                    <a:pt x="53788" y="150620"/>
                  </a:cubicBezTo>
                  <a:cubicBezTo>
                    <a:pt x="75303" y="202615"/>
                    <a:pt x="100405" y="720775"/>
                    <a:pt x="129092" y="720775"/>
                  </a:cubicBezTo>
                  <a:cubicBezTo>
                    <a:pt x="157779" y="720775"/>
                    <a:pt x="199017" y="150620"/>
                    <a:pt x="225911" y="150620"/>
                  </a:cubicBezTo>
                  <a:cubicBezTo>
                    <a:pt x="252805" y="150620"/>
                    <a:pt x="259977" y="744083"/>
                    <a:pt x="290457" y="720775"/>
                  </a:cubicBezTo>
                  <a:cubicBezTo>
                    <a:pt x="320937" y="697467"/>
                    <a:pt x="374725" y="8977"/>
                    <a:pt x="408791" y="10770"/>
                  </a:cubicBezTo>
                  <a:cubicBezTo>
                    <a:pt x="442857" y="12563"/>
                    <a:pt x="385483" y="613199"/>
                    <a:pt x="494852" y="731533"/>
                  </a:cubicBezTo>
                  <a:cubicBezTo>
                    <a:pt x="604221" y="849867"/>
                    <a:pt x="941294" y="819387"/>
                    <a:pt x="1065007" y="720775"/>
                  </a:cubicBezTo>
                  <a:cubicBezTo>
                    <a:pt x="1188720" y="622163"/>
                    <a:pt x="1195892" y="139862"/>
                    <a:pt x="1237130" y="139862"/>
                  </a:cubicBezTo>
                  <a:cubicBezTo>
                    <a:pt x="1278368" y="139862"/>
                    <a:pt x="1276574" y="718982"/>
                    <a:pt x="1312433" y="720775"/>
                  </a:cubicBezTo>
                  <a:cubicBezTo>
                    <a:pt x="1348292" y="722568"/>
                    <a:pt x="1416424" y="150620"/>
                    <a:pt x="1452283" y="150620"/>
                  </a:cubicBezTo>
                  <a:cubicBezTo>
                    <a:pt x="1488142" y="150620"/>
                    <a:pt x="1495313" y="718982"/>
                    <a:pt x="1527586" y="720775"/>
                  </a:cubicBezTo>
                  <a:cubicBezTo>
                    <a:pt x="1559859" y="722568"/>
                    <a:pt x="1611854" y="159584"/>
                    <a:pt x="1645920" y="161377"/>
                  </a:cubicBezTo>
                  <a:cubicBezTo>
                    <a:pt x="1679986" y="163170"/>
                    <a:pt x="1692536" y="756634"/>
                    <a:pt x="1731981" y="731533"/>
                  </a:cubicBezTo>
                  <a:cubicBezTo>
                    <a:pt x="1771426" y="706432"/>
                    <a:pt x="1839557" y="10770"/>
                    <a:pt x="1882588" y="10770"/>
                  </a:cubicBezTo>
                  <a:cubicBezTo>
                    <a:pt x="1925619" y="10770"/>
                    <a:pt x="1866452" y="611406"/>
                    <a:pt x="1990165" y="731533"/>
                  </a:cubicBezTo>
                  <a:cubicBezTo>
                    <a:pt x="2113878" y="851660"/>
                    <a:pt x="2492188" y="826559"/>
                    <a:pt x="2624866" y="731533"/>
                  </a:cubicBezTo>
                  <a:cubicBezTo>
                    <a:pt x="2757544" y="636507"/>
                    <a:pt x="2744993" y="164963"/>
                    <a:pt x="2786231" y="161377"/>
                  </a:cubicBezTo>
                  <a:cubicBezTo>
                    <a:pt x="2827469" y="157791"/>
                    <a:pt x="2834640" y="711810"/>
                    <a:pt x="2872292" y="710017"/>
                  </a:cubicBezTo>
                  <a:cubicBezTo>
                    <a:pt x="2909944" y="708224"/>
                    <a:pt x="2974489" y="148827"/>
                    <a:pt x="3012141" y="150620"/>
                  </a:cubicBezTo>
                  <a:cubicBezTo>
                    <a:pt x="3049793" y="152413"/>
                    <a:pt x="3065930" y="720775"/>
                    <a:pt x="3098203" y="720775"/>
                  </a:cubicBezTo>
                  <a:cubicBezTo>
                    <a:pt x="3130476" y="720775"/>
                    <a:pt x="3173506" y="152413"/>
                    <a:pt x="3205779" y="150620"/>
                  </a:cubicBezTo>
                  <a:cubicBezTo>
                    <a:pt x="3238052" y="148827"/>
                    <a:pt x="3248809" y="735118"/>
                    <a:pt x="3291840" y="710017"/>
                  </a:cubicBezTo>
                  <a:cubicBezTo>
                    <a:pt x="3334871" y="684916"/>
                    <a:pt x="3413761" y="-3573"/>
                    <a:pt x="3463963" y="13"/>
                  </a:cubicBezTo>
                  <a:cubicBezTo>
                    <a:pt x="3514165" y="3599"/>
                    <a:pt x="3467548" y="611406"/>
                    <a:pt x="3593054" y="731533"/>
                  </a:cubicBezTo>
                  <a:cubicBezTo>
                    <a:pt x="3718560" y="851660"/>
                    <a:pt x="4084320" y="817594"/>
                    <a:pt x="4216998" y="720775"/>
                  </a:cubicBezTo>
                  <a:cubicBezTo>
                    <a:pt x="4349676" y="623956"/>
                    <a:pt x="4347882" y="150620"/>
                    <a:pt x="4389120" y="150620"/>
                  </a:cubicBezTo>
                  <a:cubicBezTo>
                    <a:pt x="4430358" y="150620"/>
                    <a:pt x="4432151" y="720775"/>
                    <a:pt x="4464424" y="720775"/>
                  </a:cubicBezTo>
                  <a:cubicBezTo>
                    <a:pt x="4496697" y="720775"/>
                    <a:pt x="4550485" y="150620"/>
                    <a:pt x="4582758" y="150620"/>
                  </a:cubicBezTo>
                  <a:cubicBezTo>
                    <a:pt x="4615031" y="150620"/>
                    <a:pt x="4627581" y="720775"/>
                    <a:pt x="4658061" y="720775"/>
                  </a:cubicBezTo>
                  <a:cubicBezTo>
                    <a:pt x="4688541" y="720775"/>
                    <a:pt x="4733365" y="150620"/>
                    <a:pt x="4765638" y="150620"/>
                  </a:cubicBezTo>
                  <a:cubicBezTo>
                    <a:pt x="4797911" y="150620"/>
                    <a:pt x="4817633" y="742290"/>
                    <a:pt x="4851699" y="720775"/>
                  </a:cubicBezTo>
                  <a:cubicBezTo>
                    <a:pt x="4885765" y="699260"/>
                    <a:pt x="4935967" y="23321"/>
                    <a:pt x="4970033" y="21528"/>
                  </a:cubicBezTo>
                  <a:cubicBezTo>
                    <a:pt x="5004099" y="19735"/>
                    <a:pt x="4937760" y="593476"/>
                    <a:pt x="5056094" y="710017"/>
                  </a:cubicBezTo>
                  <a:cubicBezTo>
                    <a:pt x="5174428" y="826558"/>
                    <a:pt x="5547360" y="815801"/>
                    <a:pt x="5680038" y="720775"/>
                  </a:cubicBezTo>
                  <a:cubicBezTo>
                    <a:pt x="5812716" y="625749"/>
                    <a:pt x="5809130" y="139862"/>
                    <a:pt x="5852160" y="139862"/>
                  </a:cubicBezTo>
                  <a:cubicBezTo>
                    <a:pt x="5895190" y="139862"/>
                    <a:pt x="5909534" y="720775"/>
                    <a:pt x="5938221" y="720775"/>
                  </a:cubicBezTo>
                  <a:cubicBezTo>
                    <a:pt x="5966908" y="720775"/>
                    <a:pt x="5995596" y="141655"/>
                    <a:pt x="6024283" y="139862"/>
                  </a:cubicBezTo>
                  <a:cubicBezTo>
                    <a:pt x="6052970" y="138069"/>
                    <a:pt x="6081657" y="710017"/>
                    <a:pt x="6110344" y="710017"/>
                  </a:cubicBezTo>
                  <a:cubicBezTo>
                    <a:pt x="6139031" y="710017"/>
                    <a:pt x="6165925" y="138069"/>
                    <a:pt x="6196405" y="139862"/>
                  </a:cubicBezTo>
                  <a:cubicBezTo>
                    <a:pt x="6226885" y="141655"/>
                    <a:pt x="6259158" y="742290"/>
                    <a:pt x="6293224" y="720775"/>
                  </a:cubicBezTo>
                  <a:cubicBezTo>
                    <a:pt x="6327290" y="699260"/>
                    <a:pt x="6361355" y="10770"/>
                    <a:pt x="6400800" y="10770"/>
                  </a:cubicBezTo>
                  <a:cubicBezTo>
                    <a:pt x="6440245" y="10770"/>
                    <a:pt x="6416937" y="602441"/>
                    <a:pt x="6529892" y="720775"/>
                  </a:cubicBezTo>
                  <a:cubicBezTo>
                    <a:pt x="6642847" y="839109"/>
                    <a:pt x="6954819" y="815801"/>
                    <a:pt x="7078532" y="720775"/>
                  </a:cubicBezTo>
                  <a:cubicBezTo>
                    <a:pt x="7202245" y="625749"/>
                    <a:pt x="7225553" y="199029"/>
                    <a:pt x="7272170" y="150620"/>
                  </a:cubicBezTo>
                  <a:cubicBezTo>
                    <a:pt x="7318787" y="102211"/>
                    <a:pt x="7358231" y="430319"/>
                    <a:pt x="7358231" y="430319"/>
                  </a:cubicBez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endParaRPr lang="de-DE"/>
            </a:p>
          </p:txBody>
        </p:sp>
        <p:sp>
          <p:nvSpPr>
            <p:cNvPr id="23" name="Arc 22"/>
            <p:cNvSpPr/>
            <p:nvPr/>
          </p:nvSpPr>
          <p:spPr bwMode="auto">
            <a:xfrm>
              <a:off x="1691694" y="3473553"/>
              <a:ext cx="914224" cy="263527"/>
            </a:xfrm>
            <a:prstGeom prst="arc">
              <a:avLst>
                <a:gd name="adj1" fmla="val 55898"/>
                <a:gd name="adj2" fmla="val 10694796"/>
              </a:avLst>
            </a:prstGeom>
            <a:noFill/>
            <a:ln>
              <a:solidFill>
                <a:srgbClr val="003E89"/>
              </a:solidFill>
            </a:ln>
            <a:effectLst/>
            <a:extLst/>
          </p:spPr>
          <p:txBody>
            <a:bodyPr lIns="90000" tIns="46800" rIns="90000" bIns="4680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" name="Arc 25"/>
            <p:cNvSpPr/>
            <p:nvPr/>
          </p:nvSpPr>
          <p:spPr bwMode="auto">
            <a:xfrm>
              <a:off x="4115339" y="3494190"/>
              <a:ext cx="914224" cy="263527"/>
            </a:xfrm>
            <a:prstGeom prst="arc">
              <a:avLst>
                <a:gd name="adj1" fmla="val 55898"/>
                <a:gd name="adj2" fmla="val 10694796"/>
              </a:avLst>
            </a:prstGeom>
            <a:noFill/>
            <a:ln>
              <a:solidFill>
                <a:srgbClr val="003E89"/>
              </a:solidFill>
            </a:ln>
            <a:effectLst/>
            <a:extLst/>
          </p:spPr>
          <p:txBody>
            <a:bodyPr lIns="90000" tIns="46800" rIns="90000" bIns="4680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588" name="Rectangle 23"/>
            <p:cNvSpPr>
              <a:spLocks noChangeArrowheads="1"/>
            </p:cNvSpPr>
            <p:nvPr/>
          </p:nvSpPr>
          <p:spPr bwMode="auto">
            <a:xfrm>
              <a:off x="1422174" y="3758175"/>
              <a:ext cx="145341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>
                  <a:solidFill>
                    <a:srgbClr val="003E89"/>
                  </a:solidFill>
                  <a:latin typeface="Calibri" pitchFamily="34" charset="0"/>
                </a:rPr>
                <a:t>normal breathing</a:t>
              </a:r>
              <a:endParaRPr lang="en-US" sz="1400">
                <a:solidFill>
                  <a:srgbClr val="003E89"/>
                </a:solidFill>
              </a:endParaRPr>
            </a:p>
          </p:txBody>
        </p:sp>
        <p:sp>
          <p:nvSpPr>
            <p:cNvPr id="24589" name="Rectangle 27"/>
            <p:cNvSpPr>
              <a:spLocks noChangeArrowheads="1"/>
            </p:cNvSpPr>
            <p:nvPr/>
          </p:nvSpPr>
          <p:spPr bwMode="auto">
            <a:xfrm>
              <a:off x="4074524" y="3788080"/>
              <a:ext cx="104945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>
                  <a:solidFill>
                    <a:srgbClr val="003E89"/>
                  </a:solidFill>
                  <a:latin typeface="Calibri" pitchFamily="34" charset="0"/>
                </a:rPr>
                <a:t>Breath-hold</a:t>
              </a:r>
              <a:endParaRPr lang="en-US" sz="1400">
                <a:solidFill>
                  <a:srgbClr val="003E89"/>
                </a:solidFill>
              </a:endParaRPr>
            </a:p>
          </p:txBody>
        </p:sp>
      </p:grpSp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3100" y="3355975"/>
            <a:ext cx="2451100" cy="314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" y="3376613"/>
            <a:ext cx="2466975" cy="317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925" y="3602038"/>
            <a:ext cx="7051675" cy="294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925" y="3581400"/>
            <a:ext cx="7051675" cy="296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1"/>
          <p:cNvSpPr txBox="1">
            <a:spLocks noChangeArrowheads="1"/>
          </p:cNvSpPr>
          <p:nvPr/>
        </p:nvSpPr>
        <p:spPr bwMode="auto">
          <a:xfrm>
            <a:off x="468313" y="333375"/>
            <a:ext cx="8207375" cy="833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550"/>
              </a:spcBef>
            </a:pPr>
            <a:r>
              <a:rPr lang="en-US" sz="3600">
                <a:solidFill>
                  <a:srgbClr val="003E89"/>
                </a:solidFill>
                <a:latin typeface="Calibri" pitchFamily="34" charset="0"/>
                <a:ea typeface="SimSun" pitchFamily="2" charset="-122"/>
                <a:cs typeface="Calibri" pitchFamily="34" charset="0"/>
              </a:rPr>
              <a:t>Arterial spin labeling</a:t>
            </a:r>
          </a:p>
        </p:txBody>
      </p:sp>
      <p:sp>
        <p:nvSpPr>
          <p:cNvPr id="15363" name="Rectangle 2"/>
          <p:cNvSpPr>
            <a:spLocks noChangeArrowheads="1"/>
          </p:cNvSpPr>
          <p:nvPr/>
        </p:nvSpPr>
        <p:spPr bwMode="auto">
          <a:xfrm>
            <a:off x="468313" y="1166813"/>
            <a:ext cx="8064500" cy="5141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400"/>
              </a:spcBef>
              <a:buClr>
                <a:srgbClr val="003E89"/>
              </a:buClr>
              <a:buFont typeface="Wingdings" pitchFamily="2" charset="2"/>
              <a:buChar char="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en-US" sz="20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Drawbacks of BOLD:</a:t>
            </a:r>
          </a:p>
          <a:p>
            <a:pPr marL="796925" lvl="1" indent="-339725">
              <a:spcBef>
                <a:spcPts val="400"/>
              </a:spcBef>
              <a:buClr>
                <a:srgbClr val="003E89"/>
              </a:buClr>
              <a:buFont typeface="Wingdings" pitchFamily="2" charset="2"/>
              <a:buChar char="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en-US" sz="20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Not quantitative.</a:t>
            </a:r>
          </a:p>
          <a:p>
            <a:pPr marL="796925" lvl="1" indent="-339725">
              <a:spcBef>
                <a:spcPts val="400"/>
              </a:spcBef>
              <a:buClr>
                <a:srgbClr val="003E89"/>
              </a:buClr>
              <a:buFont typeface="Wingdings" pitchFamily="2" charset="2"/>
              <a:buChar char="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No baseline – relative changes.</a:t>
            </a:r>
            <a:endParaRPr lang="en-US" sz="2000" dirty="0">
              <a:solidFill>
                <a:srgbClr val="000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339725" indent="-339725">
              <a:spcBef>
                <a:spcPts val="400"/>
              </a:spcBef>
              <a:buClr>
                <a:srgbClr val="003E89"/>
              </a:buClr>
              <a:buFont typeface="Wingdings" pitchFamily="2" charset="2"/>
              <a:buChar char="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en-US" sz="20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Alternative:</a:t>
            </a:r>
          </a:p>
          <a:p>
            <a:pPr marL="796925" lvl="1" indent="-339725">
              <a:spcBef>
                <a:spcPts val="400"/>
              </a:spcBef>
              <a:buClr>
                <a:srgbClr val="003E89"/>
              </a:buClr>
              <a:buFont typeface="Wingdings" pitchFamily="2" charset="2"/>
              <a:buChar char="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en-US" sz="20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Arterial spin labeling.</a:t>
            </a:r>
          </a:p>
          <a:p>
            <a:pPr marL="796925" lvl="1" indent="-339725">
              <a:spcBef>
                <a:spcPts val="400"/>
              </a:spcBef>
              <a:buClr>
                <a:srgbClr val="003E89"/>
              </a:buClr>
              <a:buFont typeface="Wingdings" pitchFamily="2" charset="2"/>
              <a:buChar char="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en-US" sz="20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Native method for measuring perfusion.</a:t>
            </a:r>
          </a:p>
          <a:p>
            <a:pPr marL="796925" lvl="1" indent="-339725">
              <a:spcBef>
                <a:spcPts val="350"/>
              </a:spcBef>
              <a:buClr>
                <a:srgbClr val="003E89"/>
              </a:buClr>
              <a:buFont typeface="Wingdings" pitchFamily="2" charset="2"/>
              <a:buChar char="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endParaRPr lang="en-US" sz="2000" dirty="0">
              <a:solidFill>
                <a:srgbClr val="000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1"/>
          <p:cNvSpPr txBox="1">
            <a:spLocks noChangeArrowheads="1"/>
          </p:cNvSpPr>
          <p:nvPr/>
        </p:nvSpPr>
        <p:spPr bwMode="auto">
          <a:xfrm>
            <a:off x="468313" y="333375"/>
            <a:ext cx="8207375" cy="833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550"/>
              </a:spcBef>
            </a:pPr>
            <a:r>
              <a:rPr lang="en-US" sz="3600">
                <a:solidFill>
                  <a:srgbClr val="003E89"/>
                </a:solidFill>
                <a:latin typeface="Calibri" pitchFamily="34" charset="0"/>
                <a:ea typeface="SimSun" pitchFamily="2" charset="-122"/>
              </a:rPr>
              <a:t>Arterial spin labeling</a:t>
            </a:r>
          </a:p>
          <a:p>
            <a:pPr eaLnBrk="1" hangingPunct="1">
              <a:spcBef>
                <a:spcPts val="550"/>
              </a:spcBef>
            </a:pPr>
            <a:endParaRPr lang="en-US" sz="3600">
              <a:solidFill>
                <a:srgbClr val="003E89"/>
              </a:solidFill>
              <a:latin typeface="Calibri" pitchFamily="34" charset="0"/>
              <a:ea typeface="SimSun" pitchFamily="2" charset="-122"/>
            </a:endParaRPr>
          </a:p>
        </p:txBody>
      </p:sp>
      <p:sp>
        <p:nvSpPr>
          <p:cNvPr id="4099" name="Rectangle 2"/>
          <p:cNvSpPr>
            <a:spLocks noChangeArrowheads="1"/>
          </p:cNvSpPr>
          <p:nvPr/>
        </p:nvSpPr>
        <p:spPr bwMode="auto">
          <a:xfrm>
            <a:off x="468313" y="1166813"/>
            <a:ext cx="6896100" cy="313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400"/>
              </a:spcBef>
              <a:buClr>
                <a:srgbClr val="003E89"/>
              </a:buClr>
              <a:buFont typeface="Wingdings" pitchFamily="2" charset="2"/>
              <a:buChar char="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en-US" sz="2000">
                <a:solidFill>
                  <a:srgbClr val="000000"/>
                </a:solidFill>
                <a:latin typeface="Calibri" pitchFamily="34" charset="0"/>
              </a:rPr>
              <a:t>Perfusion - process of delivery of blood to biological tissue.</a:t>
            </a:r>
          </a:p>
          <a:p>
            <a:pPr marL="339725" indent="-339725">
              <a:spcBef>
                <a:spcPts val="400"/>
              </a:spcBef>
              <a:buClr>
                <a:srgbClr val="003E89"/>
              </a:buClr>
              <a:buFont typeface="Wingdings" pitchFamily="2" charset="2"/>
              <a:buChar char="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en-US" sz="2000">
                <a:solidFill>
                  <a:srgbClr val="000000"/>
                </a:solidFill>
                <a:latin typeface="Calibri" pitchFamily="34" charset="0"/>
              </a:rPr>
              <a:t>Assessment of ischemia, dementia, tumors.</a:t>
            </a:r>
          </a:p>
          <a:p>
            <a:pPr marL="339725" indent="-339725">
              <a:spcBef>
                <a:spcPts val="400"/>
              </a:spcBef>
              <a:buClr>
                <a:srgbClr val="003E89"/>
              </a:buClr>
              <a:buFont typeface="Wingdings" pitchFamily="2" charset="2"/>
              <a:buChar char="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en-US" sz="2000">
                <a:solidFill>
                  <a:srgbClr val="000000"/>
                </a:solidFill>
                <a:latin typeface="Calibri" pitchFamily="34" charset="0"/>
              </a:rPr>
              <a:t>Arterial spin labeling (ASL).</a:t>
            </a:r>
          </a:p>
          <a:p>
            <a:pPr marL="339725" indent="-339725">
              <a:spcBef>
                <a:spcPts val="400"/>
              </a:spcBef>
              <a:buClr>
                <a:srgbClr val="003E89"/>
              </a:buClr>
              <a:buFont typeface="Wingdings" pitchFamily="2" charset="2"/>
              <a:buChar char="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en-US" sz="2000">
                <a:solidFill>
                  <a:srgbClr val="000000"/>
                </a:solidFill>
                <a:latin typeface="Calibri" pitchFamily="34" charset="0"/>
              </a:rPr>
              <a:t>Magnetically labeled blood is used as a “tracer”.</a:t>
            </a:r>
          </a:p>
          <a:p>
            <a:pPr marL="339725" indent="-339725">
              <a:spcBef>
                <a:spcPts val="400"/>
              </a:spcBef>
              <a:buClr>
                <a:srgbClr val="003E89"/>
              </a:buClr>
              <a:buFont typeface="Wingdings" pitchFamily="2" charset="2"/>
              <a:buChar char="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en-US" sz="2000">
                <a:solidFill>
                  <a:srgbClr val="000000"/>
                </a:solidFill>
                <a:latin typeface="Calibri" pitchFamily="34" charset="0"/>
              </a:rPr>
              <a:t>Excite protons in a thick (~15cm) slab (180° RF pulse).</a:t>
            </a:r>
          </a:p>
          <a:p>
            <a:pPr marL="339725" indent="-339725">
              <a:spcBef>
                <a:spcPts val="400"/>
              </a:spcBef>
              <a:buClr>
                <a:srgbClr val="003E89"/>
              </a:buClr>
              <a:buFont typeface="Wingdings" pitchFamily="2" charset="2"/>
              <a:buChar char="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en-US" sz="2000">
                <a:solidFill>
                  <a:srgbClr val="000000"/>
                </a:solidFill>
                <a:latin typeface="Calibri" pitchFamily="34" charset="0"/>
              </a:rPr>
              <a:t>After short delay ~1s, images are acquired.</a:t>
            </a:r>
          </a:p>
          <a:p>
            <a:pPr marL="796925" lvl="1" indent="-339725">
              <a:spcBef>
                <a:spcPts val="350"/>
              </a:spcBef>
              <a:buClr>
                <a:srgbClr val="003E89"/>
              </a:buClr>
              <a:buFont typeface="Wingdings" pitchFamily="2" charset="2"/>
              <a:buChar char="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endParaRPr lang="en-US" sz="200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8763" y="4414838"/>
            <a:ext cx="1773237" cy="1755775"/>
          </a:xfrm>
          <a:prstGeom prst="rect">
            <a:avLst/>
          </a:prstGeom>
          <a:noFill/>
          <a:ln w="25400">
            <a:solidFill>
              <a:srgbClr val="005AA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5129" name="Group 9"/>
          <p:cNvGrpSpPr>
            <a:grpSpLocks/>
          </p:cNvGrpSpPr>
          <p:nvPr/>
        </p:nvGrpSpPr>
        <p:grpSpPr bwMode="auto">
          <a:xfrm>
            <a:off x="2798763" y="5526088"/>
            <a:ext cx="1773237" cy="471487"/>
            <a:chOff x="2278" y="3147"/>
            <a:chExt cx="1491" cy="385"/>
          </a:xfrm>
        </p:grpSpPr>
        <p:sp>
          <p:nvSpPr>
            <p:cNvPr id="16449" name="Rectangle 10"/>
            <p:cNvSpPr>
              <a:spLocks noChangeArrowheads="1"/>
            </p:cNvSpPr>
            <p:nvPr/>
          </p:nvSpPr>
          <p:spPr bwMode="auto">
            <a:xfrm>
              <a:off x="2278" y="3147"/>
              <a:ext cx="1491" cy="380"/>
            </a:xfrm>
            <a:prstGeom prst="rect">
              <a:avLst/>
            </a:prstGeom>
            <a:solidFill>
              <a:srgbClr val="FF0000">
                <a:alpha val="3607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4428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6450" name="Oval 11"/>
            <p:cNvSpPr>
              <a:spLocks noChangeArrowheads="1"/>
            </p:cNvSpPr>
            <p:nvPr/>
          </p:nvSpPr>
          <p:spPr bwMode="auto">
            <a:xfrm>
              <a:off x="3458" y="3238"/>
              <a:ext cx="112" cy="112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6451" name="Oval 12"/>
            <p:cNvSpPr>
              <a:spLocks noChangeArrowheads="1"/>
            </p:cNvSpPr>
            <p:nvPr/>
          </p:nvSpPr>
          <p:spPr bwMode="auto">
            <a:xfrm>
              <a:off x="2641" y="3329"/>
              <a:ext cx="112" cy="112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6452" name="Oval 13"/>
            <p:cNvSpPr>
              <a:spLocks noChangeArrowheads="1"/>
            </p:cNvSpPr>
            <p:nvPr/>
          </p:nvSpPr>
          <p:spPr bwMode="auto">
            <a:xfrm>
              <a:off x="3095" y="3284"/>
              <a:ext cx="112" cy="112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6453" name="Oval 14"/>
            <p:cNvSpPr>
              <a:spLocks noChangeArrowheads="1"/>
            </p:cNvSpPr>
            <p:nvPr/>
          </p:nvSpPr>
          <p:spPr bwMode="auto">
            <a:xfrm>
              <a:off x="2777" y="3147"/>
              <a:ext cx="112" cy="112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6454" name="Oval 15"/>
            <p:cNvSpPr>
              <a:spLocks noChangeArrowheads="1"/>
            </p:cNvSpPr>
            <p:nvPr/>
          </p:nvSpPr>
          <p:spPr bwMode="auto">
            <a:xfrm>
              <a:off x="2868" y="3420"/>
              <a:ext cx="112" cy="112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6455" name="Oval 16"/>
            <p:cNvSpPr>
              <a:spLocks noChangeArrowheads="1"/>
            </p:cNvSpPr>
            <p:nvPr/>
          </p:nvSpPr>
          <p:spPr bwMode="auto">
            <a:xfrm>
              <a:off x="3275" y="3329"/>
              <a:ext cx="112" cy="112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</p:grpSp>
      <p:grpSp>
        <p:nvGrpSpPr>
          <p:cNvPr id="5137" name="Group 17"/>
          <p:cNvGrpSpPr>
            <a:grpSpLocks/>
          </p:cNvGrpSpPr>
          <p:nvPr/>
        </p:nvGrpSpPr>
        <p:grpSpPr bwMode="auto">
          <a:xfrm>
            <a:off x="3290888" y="4799013"/>
            <a:ext cx="931862" cy="368300"/>
            <a:chOff x="2653" y="2523"/>
            <a:chExt cx="783" cy="302"/>
          </a:xfrm>
        </p:grpSpPr>
        <p:sp>
          <p:nvSpPr>
            <p:cNvPr id="16442" name="Oval 18"/>
            <p:cNvSpPr>
              <a:spLocks noChangeArrowheads="1"/>
            </p:cNvSpPr>
            <p:nvPr/>
          </p:nvSpPr>
          <p:spPr bwMode="auto">
            <a:xfrm>
              <a:off x="2653" y="2666"/>
              <a:ext cx="112" cy="111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6443" name="Oval 19"/>
            <p:cNvSpPr>
              <a:spLocks noChangeArrowheads="1"/>
            </p:cNvSpPr>
            <p:nvPr/>
          </p:nvSpPr>
          <p:spPr bwMode="auto">
            <a:xfrm>
              <a:off x="3180" y="2714"/>
              <a:ext cx="112" cy="111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6444" name="Oval 20"/>
            <p:cNvSpPr>
              <a:spLocks noChangeArrowheads="1"/>
            </p:cNvSpPr>
            <p:nvPr/>
          </p:nvSpPr>
          <p:spPr bwMode="auto">
            <a:xfrm>
              <a:off x="3324" y="2666"/>
              <a:ext cx="112" cy="111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6445" name="Oval 21"/>
            <p:cNvSpPr>
              <a:spLocks noChangeArrowheads="1"/>
            </p:cNvSpPr>
            <p:nvPr/>
          </p:nvSpPr>
          <p:spPr bwMode="auto">
            <a:xfrm>
              <a:off x="2780" y="2523"/>
              <a:ext cx="112" cy="111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6446" name="Oval 22"/>
            <p:cNvSpPr>
              <a:spLocks noChangeArrowheads="1"/>
            </p:cNvSpPr>
            <p:nvPr/>
          </p:nvSpPr>
          <p:spPr bwMode="auto">
            <a:xfrm>
              <a:off x="2892" y="2523"/>
              <a:ext cx="112" cy="111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6447" name="Oval 23"/>
            <p:cNvSpPr>
              <a:spLocks noChangeArrowheads="1"/>
            </p:cNvSpPr>
            <p:nvPr/>
          </p:nvSpPr>
          <p:spPr bwMode="auto">
            <a:xfrm>
              <a:off x="3084" y="2571"/>
              <a:ext cx="112" cy="111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6448" name="Oval 24"/>
            <p:cNvSpPr>
              <a:spLocks noChangeArrowheads="1"/>
            </p:cNvSpPr>
            <p:nvPr/>
          </p:nvSpPr>
          <p:spPr bwMode="auto">
            <a:xfrm>
              <a:off x="3228" y="2523"/>
              <a:ext cx="112" cy="111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</p:grpSp>
      <p:grpSp>
        <p:nvGrpSpPr>
          <p:cNvPr id="5145" name="Group 25"/>
          <p:cNvGrpSpPr>
            <a:grpSpLocks/>
          </p:cNvGrpSpPr>
          <p:nvPr/>
        </p:nvGrpSpPr>
        <p:grpSpPr bwMode="auto">
          <a:xfrm>
            <a:off x="2798763" y="4783138"/>
            <a:ext cx="1773237" cy="249237"/>
            <a:chOff x="2236" y="2559"/>
            <a:chExt cx="1490" cy="203"/>
          </a:xfrm>
        </p:grpSpPr>
        <p:sp>
          <p:nvSpPr>
            <p:cNvPr id="16437" name="Rectangle 26"/>
            <p:cNvSpPr>
              <a:spLocks noChangeArrowheads="1"/>
            </p:cNvSpPr>
            <p:nvPr/>
          </p:nvSpPr>
          <p:spPr bwMode="auto">
            <a:xfrm>
              <a:off x="2236" y="2608"/>
              <a:ext cx="1490" cy="138"/>
            </a:xfrm>
            <a:prstGeom prst="rect">
              <a:avLst/>
            </a:prstGeom>
            <a:solidFill>
              <a:srgbClr val="92D050">
                <a:alpha val="5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4428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6438" name="Oval 27"/>
            <p:cNvSpPr>
              <a:spLocks noChangeArrowheads="1"/>
            </p:cNvSpPr>
            <p:nvPr/>
          </p:nvSpPr>
          <p:spPr bwMode="auto">
            <a:xfrm>
              <a:off x="2549" y="2559"/>
              <a:ext cx="112" cy="112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6439" name="Oval 28"/>
            <p:cNvSpPr>
              <a:spLocks noChangeArrowheads="1"/>
            </p:cNvSpPr>
            <p:nvPr/>
          </p:nvSpPr>
          <p:spPr bwMode="auto">
            <a:xfrm>
              <a:off x="2685" y="2650"/>
              <a:ext cx="112" cy="112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6440" name="Oval 29"/>
            <p:cNvSpPr>
              <a:spLocks noChangeArrowheads="1"/>
            </p:cNvSpPr>
            <p:nvPr/>
          </p:nvSpPr>
          <p:spPr bwMode="auto">
            <a:xfrm>
              <a:off x="2957" y="2604"/>
              <a:ext cx="112" cy="112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6441" name="Oval 30"/>
            <p:cNvSpPr>
              <a:spLocks noChangeArrowheads="1"/>
            </p:cNvSpPr>
            <p:nvPr/>
          </p:nvSpPr>
          <p:spPr bwMode="auto">
            <a:xfrm>
              <a:off x="3365" y="2604"/>
              <a:ext cx="112" cy="112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</p:grpSp>
      <p:grpSp>
        <p:nvGrpSpPr>
          <p:cNvPr id="4104" name="Group 1"/>
          <p:cNvGrpSpPr>
            <a:grpSpLocks/>
          </p:cNvGrpSpPr>
          <p:nvPr/>
        </p:nvGrpSpPr>
        <p:grpSpPr bwMode="auto">
          <a:xfrm>
            <a:off x="539750" y="4414838"/>
            <a:ext cx="1725613" cy="2063750"/>
            <a:chOff x="539552" y="4414838"/>
            <a:chExt cx="1725612" cy="2063750"/>
          </a:xfrm>
        </p:grpSpPr>
        <p:pic>
          <p:nvPicPr>
            <p:cNvPr id="16428" name="Picture 3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552" y="4414838"/>
              <a:ext cx="1725612" cy="1752600"/>
            </a:xfrm>
            <a:prstGeom prst="rect">
              <a:avLst/>
            </a:prstGeom>
            <a:noFill/>
            <a:ln w="25400">
              <a:solidFill>
                <a:srgbClr val="005AA4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6429" name="Rectangle 33"/>
            <p:cNvSpPr>
              <a:spLocks noChangeArrowheads="1"/>
            </p:cNvSpPr>
            <p:nvPr/>
          </p:nvSpPr>
          <p:spPr bwMode="auto">
            <a:xfrm>
              <a:off x="539552" y="5520907"/>
              <a:ext cx="1725612" cy="470538"/>
            </a:xfrm>
            <a:prstGeom prst="rect">
              <a:avLst/>
            </a:prstGeom>
            <a:solidFill>
              <a:srgbClr val="FF0000">
                <a:alpha val="3607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4428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6430" name="Oval 34"/>
            <p:cNvSpPr>
              <a:spLocks noChangeArrowheads="1"/>
            </p:cNvSpPr>
            <p:nvPr/>
          </p:nvSpPr>
          <p:spPr bwMode="auto">
            <a:xfrm>
              <a:off x="1943843" y="5632125"/>
              <a:ext cx="133289" cy="136884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6431" name="Oval 35"/>
            <p:cNvSpPr>
              <a:spLocks noChangeArrowheads="1"/>
            </p:cNvSpPr>
            <p:nvPr/>
          </p:nvSpPr>
          <p:spPr bwMode="auto">
            <a:xfrm>
              <a:off x="971550" y="5743343"/>
              <a:ext cx="133289" cy="136884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6432" name="Oval 36"/>
            <p:cNvSpPr>
              <a:spLocks noChangeArrowheads="1"/>
            </p:cNvSpPr>
            <p:nvPr/>
          </p:nvSpPr>
          <p:spPr bwMode="auto">
            <a:xfrm>
              <a:off x="1510655" y="5688345"/>
              <a:ext cx="133289" cy="136884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6433" name="Oval 37"/>
            <p:cNvSpPr>
              <a:spLocks noChangeArrowheads="1"/>
            </p:cNvSpPr>
            <p:nvPr/>
          </p:nvSpPr>
          <p:spPr bwMode="auto">
            <a:xfrm>
              <a:off x="1134591" y="5520907"/>
              <a:ext cx="133289" cy="136884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6434" name="Oval 38"/>
            <p:cNvSpPr>
              <a:spLocks noChangeArrowheads="1"/>
            </p:cNvSpPr>
            <p:nvPr/>
          </p:nvSpPr>
          <p:spPr bwMode="auto">
            <a:xfrm>
              <a:off x="1241698" y="5854561"/>
              <a:ext cx="133289" cy="136884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6435" name="Oval 39"/>
            <p:cNvSpPr>
              <a:spLocks noChangeArrowheads="1"/>
            </p:cNvSpPr>
            <p:nvPr/>
          </p:nvSpPr>
          <p:spPr bwMode="auto">
            <a:xfrm>
              <a:off x="1726059" y="5743343"/>
              <a:ext cx="133289" cy="136884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6436" name="Text Box 45"/>
            <p:cNvSpPr txBox="1">
              <a:spLocks noChangeArrowheads="1"/>
            </p:cNvSpPr>
            <p:nvPr/>
          </p:nvSpPr>
          <p:spPr bwMode="auto">
            <a:xfrm>
              <a:off x="942777" y="6167438"/>
              <a:ext cx="919162" cy="311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400">
                  <a:solidFill>
                    <a:srgbClr val="000000"/>
                  </a:solidFill>
                  <a:latin typeface="Calibri" pitchFamily="34" charset="0"/>
                  <a:ea typeface="SimSun" pitchFamily="2" charset="-122"/>
                </a:rPr>
                <a:t>labeling</a:t>
              </a:r>
            </a:p>
          </p:txBody>
        </p:sp>
      </p:grpSp>
      <p:sp>
        <p:nvSpPr>
          <p:cNvPr id="4105" name="Text Box 46"/>
          <p:cNvSpPr txBox="1">
            <a:spLocks noChangeArrowheads="1"/>
          </p:cNvSpPr>
          <p:nvPr/>
        </p:nvSpPr>
        <p:spPr bwMode="auto">
          <a:xfrm>
            <a:off x="3338513" y="6175375"/>
            <a:ext cx="681037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000000"/>
                </a:solidFill>
                <a:latin typeface="Calibri" pitchFamily="34" charset="0"/>
                <a:ea typeface="SimSun" pitchFamily="2" charset="-122"/>
              </a:rPr>
              <a:t>delay</a:t>
            </a:r>
          </a:p>
        </p:txBody>
      </p:sp>
      <p:grpSp>
        <p:nvGrpSpPr>
          <p:cNvPr id="5168" name="Group 48"/>
          <p:cNvGrpSpPr>
            <a:grpSpLocks/>
          </p:cNvGrpSpPr>
          <p:nvPr/>
        </p:nvGrpSpPr>
        <p:grpSpPr bwMode="auto">
          <a:xfrm>
            <a:off x="3622675" y="5400675"/>
            <a:ext cx="239713" cy="304800"/>
            <a:chOff x="2868" y="3148"/>
            <a:chExt cx="201" cy="249"/>
          </a:xfrm>
        </p:grpSpPr>
        <p:sp>
          <p:nvSpPr>
            <p:cNvPr id="16426" name="Oval 49"/>
            <p:cNvSpPr>
              <a:spLocks noChangeArrowheads="1"/>
            </p:cNvSpPr>
            <p:nvPr/>
          </p:nvSpPr>
          <p:spPr bwMode="auto">
            <a:xfrm>
              <a:off x="2957" y="3148"/>
              <a:ext cx="112" cy="112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6427" name="Oval 50"/>
            <p:cNvSpPr>
              <a:spLocks noChangeArrowheads="1"/>
            </p:cNvSpPr>
            <p:nvPr/>
          </p:nvSpPr>
          <p:spPr bwMode="auto">
            <a:xfrm>
              <a:off x="2868" y="3285"/>
              <a:ext cx="112" cy="112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</p:grpSp>
      <p:grpSp>
        <p:nvGrpSpPr>
          <p:cNvPr id="5171" name="Group 51"/>
          <p:cNvGrpSpPr>
            <a:grpSpLocks/>
          </p:cNvGrpSpPr>
          <p:nvPr/>
        </p:nvGrpSpPr>
        <p:grpSpPr bwMode="auto">
          <a:xfrm>
            <a:off x="3671888" y="5064125"/>
            <a:ext cx="293687" cy="414338"/>
            <a:chOff x="2957" y="2740"/>
            <a:chExt cx="248" cy="339"/>
          </a:xfrm>
        </p:grpSpPr>
        <p:sp>
          <p:nvSpPr>
            <p:cNvPr id="16422" name="Oval 52"/>
            <p:cNvSpPr>
              <a:spLocks noChangeArrowheads="1"/>
            </p:cNvSpPr>
            <p:nvPr/>
          </p:nvSpPr>
          <p:spPr bwMode="auto">
            <a:xfrm>
              <a:off x="2957" y="2967"/>
              <a:ext cx="112" cy="112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grpSp>
          <p:nvGrpSpPr>
            <p:cNvPr id="16423" name="Group 53"/>
            <p:cNvGrpSpPr>
              <a:grpSpLocks/>
            </p:cNvGrpSpPr>
            <p:nvPr/>
          </p:nvGrpSpPr>
          <p:grpSpPr bwMode="auto">
            <a:xfrm>
              <a:off x="3003" y="2740"/>
              <a:ext cx="202" cy="158"/>
              <a:chOff x="3003" y="2740"/>
              <a:chExt cx="202" cy="158"/>
            </a:xfrm>
          </p:grpSpPr>
          <p:sp>
            <p:nvSpPr>
              <p:cNvPr id="16424" name="Oval 54"/>
              <p:cNvSpPr>
                <a:spLocks noChangeArrowheads="1"/>
              </p:cNvSpPr>
              <p:nvPr/>
            </p:nvSpPr>
            <p:spPr bwMode="auto">
              <a:xfrm>
                <a:off x="3093" y="2740"/>
                <a:ext cx="112" cy="112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6425" name="Oval 55"/>
              <p:cNvSpPr>
                <a:spLocks noChangeArrowheads="1"/>
              </p:cNvSpPr>
              <p:nvPr/>
            </p:nvSpPr>
            <p:spPr bwMode="auto">
              <a:xfrm>
                <a:off x="3003" y="2786"/>
                <a:ext cx="112" cy="112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</p:grpSp>
      </p:grpSp>
      <p:grpSp>
        <p:nvGrpSpPr>
          <p:cNvPr id="4108" name="Group 3"/>
          <p:cNvGrpSpPr>
            <a:grpSpLocks/>
          </p:cNvGrpSpPr>
          <p:nvPr/>
        </p:nvGrpSpPr>
        <p:grpSpPr bwMode="auto">
          <a:xfrm>
            <a:off x="5076825" y="4413250"/>
            <a:ext cx="1774825" cy="2065338"/>
            <a:chOff x="5076056" y="4413250"/>
            <a:chExt cx="1774825" cy="2065338"/>
          </a:xfrm>
        </p:grpSpPr>
        <p:sp>
          <p:nvSpPr>
            <p:cNvPr id="16413" name="Text Box 47"/>
            <p:cNvSpPr txBox="1">
              <a:spLocks noChangeArrowheads="1"/>
            </p:cNvSpPr>
            <p:nvPr/>
          </p:nvSpPr>
          <p:spPr bwMode="auto">
            <a:xfrm>
              <a:off x="5347519" y="6167438"/>
              <a:ext cx="1231900" cy="311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400">
                  <a:solidFill>
                    <a:srgbClr val="000000"/>
                  </a:solidFill>
                  <a:latin typeface="Calibri" pitchFamily="34" charset="0"/>
                  <a:ea typeface="SimSun" pitchFamily="2" charset="-122"/>
                </a:rPr>
                <a:t>acquisition</a:t>
              </a:r>
            </a:p>
          </p:txBody>
        </p:sp>
        <p:grpSp>
          <p:nvGrpSpPr>
            <p:cNvPr id="16414" name="Group 2"/>
            <p:cNvGrpSpPr>
              <a:grpSpLocks/>
            </p:cNvGrpSpPr>
            <p:nvPr/>
          </p:nvGrpSpPr>
          <p:grpSpPr bwMode="auto">
            <a:xfrm>
              <a:off x="5076056" y="4413250"/>
              <a:ext cx="1774825" cy="1754188"/>
              <a:chOff x="5076056" y="4413250"/>
              <a:chExt cx="1774825" cy="1754188"/>
            </a:xfrm>
          </p:grpSpPr>
          <p:pic>
            <p:nvPicPr>
              <p:cNvPr id="16415" name="Picture 7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76056" y="4413250"/>
                <a:ext cx="1774825" cy="1754188"/>
              </a:xfrm>
              <a:prstGeom prst="rect">
                <a:avLst/>
              </a:prstGeom>
              <a:noFill/>
              <a:ln w="25400">
                <a:solidFill>
                  <a:srgbClr val="005AA4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sp>
            <p:nvSpPr>
              <p:cNvPr id="16416" name="Oval 40"/>
              <p:cNvSpPr>
                <a:spLocks noChangeArrowheads="1"/>
              </p:cNvSpPr>
              <p:nvPr/>
            </p:nvSpPr>
            <p:spPr bwMode="auto">
              <a:xfrm>
                <a:off x="5512619" y="4886325"/>
                <a:ext cx="134937" cy="138113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6417" name="Oval 41"/>
              <p:cNvSpPr>
                <a:spLocks noChangeArrowheads="1"/>
              </p:cNvSpPr>
              <p:nvPr/>
            </p:nvSpPr>
            <p:spPr bwMode="auto">
              <a:xfrm>
                <a:off x="5685656" y="4905375"/>
                <a:ext cx="133350" cy="138113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6418" name="Oval 42"/>
              <p:cNvSpPr>
                <a:spLocks noChangeArrowheads="1"/>
              </p:cNvSpPr>
              <p:nvPr/>
            </p:nvSpPr>
            <p:spPr bwMode="auto">
              <a:xfrm>
                <a:off x="5971406" y="4908550"/>
                <a:ext cx="134938" cy="138113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6419" name="Oval 43"/>
              <p:cNvSpPr>
                <a:spLocks noChangeArrowheads="1"/>
              </p:cNvSpPr>
              <p:nvPr/>
            </p:nvSpPr>
            <p:spPr bwMode="auto">
              <a:xfrm>
                <a:off x="6511156" y="4875213"/>
                <a:ext cx="134938" cy="138112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6420" name="Oval 44"/>
              <p:cNvSpPr>
                <a:spLocks noChangeArrowheads="1"/>
              </p:cNvSpPr>
              <p:nvPr/>
            </p:nvSpPr>
            <p:spPr bwMode="auto">
              <a:xfrm>
                <a:off x="6226994" y="4908550"/>
                <a:ext cx="134937" cy="138113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6421" name="Rectangle 56"/>
              <p:cNvSpPr>
                <a:spLocks noChangeArrowheads="1"/>
              </p:cNvSpPr>
              <p:nvPr/>
            </p:nvSpPr>
            <p:spPr bwMode="auto">
              <a:xfrm>
                <a:off x="5076056" y="4838388"/>
                <a:ext cx="1774825" cy="186050"/>
              </a:xfrm>
              <a:prstGeom prst="rect">
                <a:avLst/>
              </a:prstGeom>
              <a:solidFill>
                <a:srgbClr val="92D050">
                  <a:alpha val="50195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4428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</p:grpSp>
      </p:grp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7332663" y="3716338"/>
            <a:ext cx="1487487" cy="2368550"/>
            <a:chOff x="7332182" y="3717032"/>
            <a:chExt cx="1488079" cy="2367355"/>
          </a:xfrm>
        </p:grpSpPr>
        <p:sp>
          <p:nvSpPr>
            <p:cNvPr id="16398" name="Rectangle 10"/>
            <p:cNvSpPr>
              <a:spLocks noChangeArrowheads="1"/>
            </p:cNvSpPr>
            <p:nvPr/>
          </p:nvSpPr>
          <p:spPr bwMode="auto">
            <a:xfrm>
              <a:off x="7332182" y="5280419"/>
              <a:ext cx="1436687" cy="474662"/>
            </a:xfrm>
            <a:prstGeom prst="rect">
              <a:avLst/>
            </a:prstGeom>
            <a:solidFill>
              <a:srgbClr val="FF0000">
                <a:alpha val="3607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4428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6399" name="Rectangle 26"/>
            <p:cNvSpPr>
              <a:spLocks noChangeArrowheads="1"/>
            </p:cNvSpPr>
            <p:nvPr/>
          </p:nvSpPr>
          <p:spPr bwMode="auto">
            <a:xfrm>
              <a:off x="7364523" y="3717032"/>
              <a:ext cx="1455738" cy="109271"/>
            </a:xfrm>
            <a:prstGeom prst="rect">
              <a:avLst/>
            </a:prstGeom>
            <a:solidFill>
              <a:srgbClr val="92D050">
                <a:alpha val="3607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4428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grpSp>
          <p:nvGrpSpPr>
            <p:cNvPr id="16400" name="Group 1"/>
            <p:cNvGrpSpPr>
              <a:grpSpLocks/>
            </p:cNvGrpSpPr>
            <p:nvPr/>
          </p:nvGrpSpPr>
          <p:grpSpPr bwMode="auto">
            <a:xfrm>
              <a:off x="7485844" y="4299928"/>
              <a:ext cx="1104870" cy="470992"/>
              <a:chOff x="7315076" y="3864690"/>
              <a:chExt cx="1104870" cy="470992"/>
            </a:xfrm>
          </p:grpSpPr>
          <p:sp>
            <p:nvSpPr>
              <p:cNvPr id="16404" name="Oval 11"/>
              <p:cNvSpPr>
                <a:spLocks noChangeArrowheads="1"/>
              </p:cNvSpPr>
              <p:nvPr/>
            </p:nvSpPr>
            <p:spPr bwMode="auto">
              <a:xfrm>
                <a:off x="8286743" y="3976015"/>
                <a:ext cx="133203" cy="137016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6405" name="Oval 12"/>
              <p:cNvSpPr>
                <a:spLocks noChangeArrowheads="1"/>
              </p:cNvSpPr>
              <p:nvPr/>
            </p:nvSpPr>
            <p:spPr bwMode="auto">
              <a:xfrm>
                <a:off x="7315076" y="4087341"/>
                <a:ext cx="133203" cy="137016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6406" name="Oval 13"/>
              <p:cNvSpPr>
                <a:spLocks noChangeArrowheads="1"/>
              </p:cNvSpPr>
              <p:nvPr/>
            </p:nvSpPr>
            <p:spPr bwMode="auto">
              <a:xfrm>
                <a:off x="7855023" y="4032290"/>
                <a:ext cx="133203" cy="137016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6407" name="Oval 14"/>
              <p:cNvSpPr>
                <a:spLocks noChangeArrowheads="1"/>
              </p:cNvSpPr>
              <p:nvPr/>
            </p:nvSpPr>
            <p:spPr bwMode="auto">
              <a:xfrm>
                <a:off x="7476823" y="3864690"/>
                <a:ext cx="133203" cy="137016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6408" name="Oval 15"/>
              <p:cNvSpPr>
                <a:spLocks noChangeArrowheads="1"/>
              </p:cNvSpPr>
              <p:nvPr/>
            </p:nvSpPr>
            <p:spPr bwMode="auto">
              <a:xfrm>
                <a:off x="7585050" y="4198666"/>
                <a:ext cx="133203" cy="137016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6409" name="Oval 16"/>
              <p:cNvSpPr>
                <a:spLocks noChangeArrowheads="1"/>
              </p:cNvSpPr>
              <p:nvPr/>
            </p:nvSpPr>
            <p:spPr bwMode="auto">
              <a:xfrm>
                <a:off x="8069099" y="4087341"/>
                <a:ext cx="133203" cy="137016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grpSp>
            <p:nvGrpSpPr>
              <p:cNvPr id="16410" name="Group 48"/>
              <p:cNvGrpSpPr>
                <a:grpSpLocks/>
              </p:cNvGrpSpPr>
              <p:nvPr/>
            </p:nvGrpSpPr>
            <p:grpSpPr bwMode="auto">
              <a:xfrm>
                <a:off x="7779996" y="3933056"/>
                <a:ext cx="239713" cy="304800"/>
                <a:chOff x="2868" y="3148"/>
                <a:chExt cx="201" cy="249"/>
              </a:xfrm>
            </p:grpSpPr>
            <p:sp>
              <p:nvSpPr>
                <p:cNvPr id="16411" name="Oval 49"/>
                <p:cNvSpPr>
                  <a:spLocks noChangeArrowheads="1"/>
                </p:cNvSpPr>
                <p:nvPr/>
              </p:nvSpPr>
              <p:spPr bwMode="auto">
                <a:xfrm>
                  <a:off x="2957" y="3148"/>
                  <a:ext cx="112" cy="112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16412" name="Oval 50"/>
                <p:cNvSpPr>
                  <a:spLocks noChangeArrowheads="1"/>
                </p:cNvSpPr>
                <p:nvPr/>
              </p:nvSpPr>
              <p:spPr bwMode="auto">
                <a:xfrm>
                  <a:off x="2868" y="3285"/>
                  <a:ext cx="112" cy="112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</p:grpSp>
        </p:grpSp>
        <p:sp>
          <p:nvSpPr>
            <p:cNvPr id="16401" name="Text Box 46"/>
            <p:cNvSpPr txBox="1">
              <a:spLocks noChangeArrowheads="1"/>
            </p:cNvSpPr>
            <p:nvPr/>
          </p:nvSpPr>
          <p:spPr bwMode="auto">
            <a:xfrm>
              <a:off x="7361132" y="5774429"/>
              <a:ext cx="1378788" cy="3099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400">
                  <a:solidFill>
                    <a:srgbClr val="000000"/>
                  </a:solidFill>
                  <a:latin typeface="Calibri" pitchFamily="34" charset="0"/>
                  <a:ea typeface="SimSun" pitchFamily="2" charset="-122"/>
                </a:rPr>
                <a:t>Labeled area</a:t>
              </a:r>
            </a:p>
          </p:txBody>
        </p:sp>
        <p:sp>
          <p:nvSpPr>
            <p:cNvPr id="16402" name="Text Box 46"/>
            <p:cNvSpPr txBox="1">
              <a:spLocks noChangeArrowheads="1"/>
            </p:cNvSpPr>
            <p:nvPr/>
          </p:nvSpPr>
          <p:spPr bwMode="auto">
            <a:xfrm>
              <a:off x="7348644" y="4688427"/>
              <a:ext cx="1378788" cy="3099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400">
                  <a:solidFill>
                    <a:srgbClr val="000000"/>
                  </a:solidFill>
                  <a:latin typeface="Calibri" pitchFamily="34" charset="0"/>
                  <a:ea typeface="SimSun" pitchFamily="2" charset="-122"/>
                </a:rPr>
                <a:t>Labeled blood</a:t>
              </a:r>
            </a:p>
          </p:txBody>
        </p:sp>
        <p:sp>
          <p:nvSpPr>
            <p:cNvPr id="16403" name="Text Box 46"/>
            <p:cNvSpPr txBox="1">
              <a:spLocks noChangeArrowheads="1"/>
            </p:cNvSpPr>
            <p:nvPr/>
          </p:nvSpPr>
          <p:spPr bwMode="auto">
            <a:xfrm>
              <a:off x="7434297" y="3832794"/>
              <a:ext cx="1378788" cy="3099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400">
                  <a:solidFill>
                    <a:srgbClr val="000000"/>
                  </a:solidFill>
                  <a:latin typeface="Calibri" pitchFamily="34" charset="0"/>
                  <a:ea typeface="SimSun" pitchFamily="2" charset="-122"/>
                </a:rPr>
                <a:t>Imaged area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2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5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"/>
          <p:cNvSpPr txBox="1">
            <a:spLocks noChangeArrowheads="1"/>
          </p:cNvSpPr>
          <p:nvPr/>
        </p:nvSpPr>
        <p:spPr bwMode="auto">
          <a:xfrm>
            <a:off x="468313" y="333375"/>
            <a:ext cx="8207375" cy="833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550"/>
              </a:spcBef>
            </a:pPr>
            <a:r>
              <a:rPr lang="en-US" sz="3600">
                <a:solidFill>
                  <a:srgbClr val="003E89"/>
                </a:solidFill>
                <a:latin typeface="Calibri" pitchFamily="34" charset="0"/>
                <a:ea typeface="SimSun" pitchFamily="2" charset="-122"/>
              </a:rPr>
              <a:t>Arterial spin labeling</a:t>
            </a:r>
          </a:p>
        </p:txBody>
      </p:sp>
      <p:sp>
        <p:nvSpPr>
          <p:cNvPr id="6147" name="Rectangle 2"/>
          <p:cNvSpPr>
            <a:spLocks noChangeArrowheads="1"/>
          </p:cNvSpPr>
          <p:nvPr/>
        </p:nvSpPr>
        <p:spPr bwMode="auto">
          <a:xfrm>
            <a:off x="468313" y="1166813"/>
            <a:ext cx="8567737" cy="348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 indent="-285750">
              <a:spcBef>
                <a:spcPts val="350"/>
              </a:spcBef>
              <a:buClr>
                <a:srgbClr val="003E89"/>
              </a:buClr>
              <a:buFont typeface="Wingdings" charset="2"/>
              <a:buChar char="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/>
            </a:pPr>
            <a:r>
              <a:rPr lang="en-US" sz="2000" dirty="0">
                <a:solidFill>
                  <a:srgbClr val="000000"/>
                </a:solidFill>
                <a:latin typeface="Calibri" pitchFamily="34" charset="0"/>
              </a:rPr>
              <a:t>Acquired images contain signal from both labeled blood and static tissue.</a:t>
            </a:r>
          </a:p>
          <a:p>
            <a:pPr indent="-285750">
              <a:spcBef>
                <a:spcPts val="350"/>
              </a:spcBef>
              <a:buClr>
                <a:srgbClr val="003E89"/>
              </a:buClr>
              <a:buFont typeface="Wingdings" charset="2"/>
              <a:buChar char="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/>
            </a:pPr>
            <a:r>
              <a:rPr lang="en-US" sz="2000" dirty="0">
                <a:solidFill>
                  <a:srgbClr val="000000"/>
                </a:solidFill>
                <a:latin typeface="Calibri" pitchFamily="34" charset="0"/>
              </a:rPr>
              <a:t>Two acquisitions – with/without blood labeling.</a:t>
            </a:r>
          </a:p>
          <a:p>
            <a:pPr indent="-285750">
              <a:spcBef>
                <a:spcPts val="350"/>
              </a:spcBef>
              <a:buClr>
                <a:srgbClr val="003E89"/>
              </a:buClr>
              <a:buFont typeface="Wingdings" charset="2"/>
              <a:buChar char="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/>
            </a:pPr>
            <a:r>
              <a:rPr lang="en-US" sz="2000" dirty="0">
                <a:solidFill>
                  <a:srgbClr val="000000"/>
                </a:solidFill>
                <a:latin typeface="Calibri" pitchFamily="34" charset="0"/>
              </a:rPr>
              <a:t>Difference is perfusion-weighted.</a:t>
            </a:r>
          </a:p>
          <a:p>
            <a:pPr lvl="1">
              <a:spcBef>
                <a:spcPts val="350"/>
              </a:spcBef>
              <a:buClr>
                <a:srgbClr val="003E89"/>
              </a:buClr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/>
            </a:pPr>
            <a:endParaRPr lang="en-US" sz="2000" dirty="0">
              <a:solidFill>
                <a:srgbClr val="000000"/>
              </a:solidFill>
              <a:latin typeface="Calibri" pitchFamily="34" charset="0"/>
            </a:endParaRPr>
          </a:p>
          <a:p>
            <a:pPr marL="739775" lvl="1" indent="-282575">
              <a:spcBef>
                <a:spcPts val="350"/>
              </a:spcBef>
              <a:buClr>
                <a:srgbClr val="003E89"/>
              </a:buClr>
              <a:buFont typeface="Wingdings" charset="2"/>
              <a:buChar char="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/>
            </a:pPr>
            <a:endParaRPr lang="en-US" sz="2000" dirty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3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40" t="54329" r="46954" b="18515"/>
          <a:stretch>
            <a:fillRect/>
          </a:stretch>
        </p:blipFill>
        <p:spPr bwMode="auto">
          <a:xfrm>
            <a:off x="6621463" y="3041650"/>
            <a:ext cx="2232025" cy="2551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6000" contrast="30000"/>
                  </a:blip>
                  <a:srcRect l="34740" t="54329" r="46954" b="18515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2913063" y="4133850"/>
            <a:ext cx="360362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2400" b="1">
                <a:solidFill>
                  <a:srgbClr val="000000"/>
                </a:solidFill>
                <a:latin typeface="Lucida Sans Unicode" pitchFamily="34" charset="0"/>
                <a:ea typeface="Calibri" pitchFamily="34" charset="0"/>
                <a:cs typeface="Calibri" pitchFamily="34" charset="0"/>
              </a:rPr>
              <a:t>-</a:t>
            </a: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5961063" y="4116388"/>
            <a:ext cx="427037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2400" b="1">
                <a:solidFill>
                  <a:srgbClr val="000000"/>
                </a:solidFill>
                <a:latin typeface="Lucida Sans Unicode" pitchFamily="34" charset="0"/>
                <a:ea typeface="Calibri" pitchFamily="34" charset="0"/>
                <a:cs typeface="Calibri" pitchFamily="34" charset="0"/>
              </a:rPr>
              <a:t>=</a:t>
            </a:r>
          </a:p>
        </p:txBody>
      </p:sp>
      <p:pic>
        <p:nvPicPr>
          <p:cNvPr id="22" name="Picture 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24" t="55869" r="48138" b="19287"/>
          <a:stretch>
            <a:fillRect/>
          </a:stretch>
        </p:blipFill>
        <p:spPr bwMode="auto">
          <a:xfrm>
            <a:off x="3525838" y="3059113"/>
            <a:ext cx="2209800" cy="252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35324" t="55869" r="48138" b="19287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4" name="Picture 3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24" t="55869" r="48138" b="19287"/>
          <a:stretch>
            <a:fillRect/>
          </a:stretch>
        </p:blipFill>
        <p:spPr bwMode="auto">
          <a:xfrm>
            <a:off x="449263" y="3041650"/>
            <a:ext cx="2232025" cy="2551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35324" t="55869" r="48138" b="19287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3525838" y="3043238"/>
            <a:ext cx="2209800" cy="2549525"/>
            <a:chOff x="3492206" y="3328193"/>
            <a:chExt cx="2210094" cy="2549077"/>
          </a:xfrm>
        </p:grpSpPr>
        <p:pic>
          <p:nvPicPr>
            <p:cNvPr id="17442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2500" y="3328193"/>
              <a:ext cx="2209800" cy="25490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grpSp>
          <p:nvGrpSpPr>
            <p:cNvPr id="17443" name="Group 10"/>
            <p:cNvGrpSpPr>
              <a:grpSpLocks/>
            </p:cNvGrpSpPr>
            <p:nvPr/>
          </p:nvGrpSpPr>
          <p:grpSpPr bwMode="auto">
            <a:xfrm>
              <a:off x="3492500" y="3933825"/>
              <a:ext cx="2209800" cy="465138"/>
              <a:chOff x="2200" y="2478"/>
              <a:chExt cx="1392" cy="293"/>
            </a:xfrm>
          </p:grpSpPr>
          <p:sp>
            <p:nvSpPr>
              <p:cNvPr id="17457" name="Oval 11"/>
              <p:cNvSpPr>
                <a:spLocks noChangeArrowheads="1"/>
              </p:cNvSpPr>
              <p:nvPr/>
            </p:nvSpPr>
            <p:spPr bwMode="auto">
              <a:xfrm>
                <a:off x="2336" y="2478"/>
                <a:ext cx="112" cy="112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7458" name="Oval 12"/>
              <p:cNvSpPr>
                <a:spLocks noChangeArrowheads="1"/>
              </p:cNvSpPr>
              <p:nvPr/>
            </p:nvSpPr>
            <p:spPr bwMode="auto">
              <a:xfrm>
                <a:off x="2471" y="2569"/>
                <a:ext cx="112" cy="112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7459" name="Oval 13"/>
              <p:cNvSpPr>
                <a:spLocks noChangeArrowheads="1"/>
              </p:cNvSpPr>
              <p:nvPr/>
            </p:nvSpPr>
            <p:spPr bwMode="auto">
              <a:xfrm>
                <a:off x="2744" y="2523"/>
                <a:ext cx="112" cy="112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7460" name="Oval 14"/>
              <p:cNvSpPr>
                <a:spLocks noChangeArrowheads="1"/>
              </p:cNvSpPr>
              <p:nvPr/>
            </p:nvSpPr>
            <p:spPr bwMode="auto">
              <a:xfrm>
                <a:off x="3152" y="2523"/>
                <a:ext cx="112" cy="112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7461" name="Oval 15"/>
              <p:cNvSpPr>
                <a:spLocks noChangeArrowheads="1"/>
              </p:cNvSpPr>
              <p:nvPr/>
            </p:nvSpPr>
            <p:spPr bwMode="auto">
              <a:xfrm>
                <a:off x="2880" y="2659"/>
                <a:ext cx="112" cy="112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7462" name="Rectangle 16"/>
              <p:cNvSpPr>
                <a:spLocks noChangeArrowheads="1"/>
              </p:cNvSpPr>
              <p:nvPr/>
            </p:nvSpPr>
            <p:spPr bwMode="auto">
              <a:xfrm>
                <a:off x="2200" y="2523"/>
                <a:ext cx="1392" cy="135"/>
              </a:xfrm>
              <a:prstGeom prst="rect">
                <a:avLst/>
              </a:prstGeom>
              <a:solidFill>
                <a:srgbClr val="92D050">
                  <a:alpha val="50195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4428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</p:grpSp>
        <p:grpSp>
          <p:nvGrpSpPr>
            <p:cNvPr id="17444" name="Group 9"/>
            <p:cNvGrpSpPr>
              <a:grpSpLocks/>
            </p:cNvGrpSpPr>
            <p:nvPr/>
          </p:nvGrpSpPr>
          <p:grpSpPr bwMode="auto">
            <a:xfrm>
              <a:off x="3492206" y="5167659"/>
              <a:ext cx="2209854" cy="561225"/>
              <a:chOff x="2354" y="3147"/>
              <a:chExt cx="1390" cy="385"/>
            </a:xfrm>
          </p:grpSpPr>
          <p:sp>
            <p:nvSpPr>
              <p:cNvPr id="17450" name="Rectangle 10"/>
              <p:cNvSpPr>
                <a:spLocks noChangeArrowheads="1"/>
              </p:cNvSpPr>
              <p:nvPr/>
            </p:nvSpPr>
            <p:spPr bwMode="auto">
              <a:xfrm>
                <a:off x="2354" y="3147"/>
                <a:ext cx="1390" cy="363"/>
              </a:xfrm>
              <a:prstGeom prst="rect">
                <a:avLst/>
              </a:prstGeom>
              <a:solidFill>
                <a:srgbClr val="FF0000">
                  <a:alpha val="36078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4428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7451" name="Oval 11"/>
              <p:cNvSpPr>
                <a:spLocks noChangeArrowheads="1"/>
              </p:cNvSpPr>
              <p:nvPr/>
            </p:nvSpPr>
            <p:spPr bwMode="auto">
              <a:xfrm>
                <a:off x="3458" y="3238"/>
                <a:ext cx="112" cy="112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7452" name="Oval 12"/>
              <p:cNvSpPr>
                <a:spLocks noChangeArrowheads="1"/>
              </p:cNvSpPr>
              <p:nvPr/>
            </p:nvSpPr>
            <p:spPr bwMode="auto">
              <a:xfrm>
                <a:off x="2641" y="3329"/>
                <a:ext cx="112" cy="112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7453" name="Oval 13"/>
              <p:cNvSpPr>
                <a:spLocks noChangeArrowheads="1"/>
              </p:cNvSpPr>
              <p:nvPr/>
            </p:nvSpPr>
            <p:spPr bwMode="auto">
              <a:xfrm>
                <a:off x="3095" y="3284"/>
                <a:ext cx="112" cy="112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7454" name="Oval 14"/>
              <p:cNvSpPr>
                <a:spLocks noChangeArrowheads="1"/>
              </p:cNvSpPr>
              <p:nvPr/>
            </p:nvSpPr>
            <p:spPr bwMode="auto">
              <a:xfrm>
                <a:off x="2777" y="3147"/>
                <a:ext cx="112" cy="112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7455" name="Oval 15"/>
              <p:cNvSpPr>
                <a:spLocks noChangeArrowheads="1"/>
              </p:cNvSpPr>
              <p:nvPr/>
            </p:nvSpPr>
            <p:spPr bwMode="auto">
              <a:xfrm>
                <a:off x="2868" y="3420"/>
                <a:ext cx="112" cy="112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7456" name="Oval 16"/>
              <p:cNvSpPr>
                <a:spLocks noChangeArrowheads="1"/>
              </p:cNvSpPr>
              <p:nvPr/>
            </p:nvSpPr>
            <p:spPr bwMode="auto">
              <a:xfrm>
                <a:off x="3275" y="3329"/>
                <a:ext cx="112" cy="112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</p:grpSp>
        <p:grpSp>
          <p:nvGrpSpPr>
            <p:cNvPr id="17445" name="Group 51"/>
            <p:cNvGrpSpPr>
              <a:grpSpLocks/>
            </p:cNvGrpSpPr>
            <p:nvPr/>
          </p:nvGrpSpPr>
          <p:grpSpPr bwMode="auto">
            <a:xfrm>
              <a:off x="4450556" y="4556124"/>
              <a:ext cx="445282" cy="557705"/>
              <a:chOff x="2957" y="2740"/>
              <a:chExt cx="248" cy="339"/>
            </a:xfrm>
          </p:grpSpPr>
          <p:sp>
            <p:nvSpPr>
              <p:cNvPr id="17446" name="Oval 52"/>
              <p:cNvSpPr>
                <a:spLocks noChangeArrowheads="1"/>
              </p:cNvSpPr>
              <p:nvPr/>
            </p:nvSpPr>
            <p:spPr bwMode="auto">
              <a:xfrm>
                <a:off x="2957" y="2967"/>
                <a:ext cx="112" cy="112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grpSp>
            <p:nvGrpSpPr>
              <p:cNvPr id="17447" name="Group 53"/>
              <p:cNvGrpSpPr>
                <a:grpSpLocks/>
              </p:cNvGrpSpPr>
              <p:nvPr/>
            </p:nvGrpSpPr>
            <p:grpSpPr bwMode="auto">
              <a:xfrm>
                <a:off x="3003" y="2740"/>
                <a:ext cx="202" cy="158"/>
                <a:chOff x="3003" y="2740"/>
                <a:chExt cx="202" cy="158"/>
              </a:xfrm>
            </p:grpSpPr>
            <p:sp>
              <p:nvSpPr>
                <p:cNvPr id="17448" name="Oval 54"/>
                <p:cNvSpPr>
                  <a:spLocks noChangeArrowheads="1"/>
                </p:cNvSpPr>
                <p:nvPr/>
              </p:nvSpPr>
              <p:spPr bwMode="auto">
                <a:xfrm>
                  <a:off x="3093" y="2740"/>
                  <a:ext cx="112" cy="112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17449" name="Oval 55"/>
                <p:cNvSpPr>
                  <a:spLocks noChangeArrowheads="1"/>
                </p:cNvSpPr>
                <p:nvPr/>
              </p:nvSpPr>
              <p:spPr bwMode="auto">
                <a:xfrm>
                  <a:off x="3003" y="2786"/>
                  <a:ext cx="112" cy="112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</p:grpSp>
        </p:grpSp>
      </p:grp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444500" y="3041650"/>
            <a:ext cx="2241550" cy="2551113"/>
            <a:chOff x="415925" y="3325806"/>
            <a:chExt cx="2242195" cy="2551454"/>
          </a:xfrm>
        </p:grpSpPr>
        <p:pic>
          <p:nvPicPr>
            <p:cNvPr id="17422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925" y="3325806"/>
              <a:ext cx="2242195" cy="25514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grpSp>
          <p:nvGrpSpPr>
            <p:cNvPr id="17423" name="Group 20"/>
            <p:cNvGrpSpPr>
              <a:grpSpLocks/>
            </p:cNvGrpSpPr>
            <p:nvPr/>
          </p:nvGrpSpPr>
          <p:grpSpPr bwMode="auto">
            <a:xfrm>
              <a:off x="420688" y="3967155"/>
              <a:ext cx="2232030" cy="741360"/>
              <a:chOff x="265" y="2499"/>
              <a:chExt cx="1406" cy="467"/>
            </a:xfrm>
          </p:grpSpPr>
          <p:sp>
            <p:nvSpPr>
              <p:cNvPr id="17432" name="Rectangle 21"/>
              <p:cNvSpPr>
                <a:spLocks noChangeArrowheads="1"/>
              </p:cNvSpPr>
              <p:nvPr/>
            </p:nvSpPr>
            <p:spPr bwMode="auto">
              <a:xfrm>
                <a:off x="265" y="2540"/>
                <a:ext cx="1406" cy="139"/>
              </a:xfrm>
              <a:prstGeom prst="rect">
                <a:avLst/>
              </a:prstGeom>
              <a:solidFill>
                <a:srgbClr val="92D050">
                  <a:alpha val="50195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4428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7433" name="Oval 22"/>
              <p:cNvSpPr>
                <a:spLocks noChangeArrowheads="1"/>
              </p:cNvSpPr>
              <p:nvPr/>
            </p:nvSpPr>
            <p:spPr bwMode="auto">
              <a:xfrm>
                <a:off x="884" y="2870"/>
                <a:ext cx="83" cy="96"/>
              </a:xfrm>
              <a:prstGeom prst="ellipse">
                <a:avLst/>
              </a:prstGeom>
              <a:noFill/>
              <a:ln w="38160">
                <a:solidFill>
                  <a:srgbClr val="FFFF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7434" name="Oval 23"/>
              <p:cNvSpPr>
                <a:spLocks noChangeArrowheads="1"/>
              </p:cNvSpPr>
              <p:nvPr/>
            </p:nvSpPr>
            <p:spPr bwMode="auto">
              <a:xfrm>
                <a:off x="884" y="2704"/>
                <a:ext cx="83" cy="97"/>
              </a:xfrm>
              <a:prstGeom prst="ellipse">
                <a:avLst/>
              </a:prstGeom>
              <a:noFill/>
              <a:ln w="38160">
                <a:solidFill>
                  <a:srgbClr val="FFFF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7435" name="Oval 24"/>
              <p:cNvSpPr>
                <a:spLocks noChangeArrowheads="1"/>
              </p:cNvSpPr>
              <p:nvPr/>
            </p:nvSpPr>
            <p:spPr bwMode="auto">
              <a:xfrm>
                <a:off x="525" y="2540"/>
                <a:ext cx="83" cy="97"/>
              </a:xfrm>
              <a:prstGeom prst="ellipse">
                <a:avLst/>
              </a:prstGeom>
              <a:noFill/>
              <a:ln w="38160">
                <a:solidFill>
                  <a:srgbClr val="FFFF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7436" name="Oval 25"/>
              <p:cNvSpPr>
                <a:spLocks noChangeArrowheads="1"/>
              </p:cNvSpPr>
              <p:nvPr/>
            </p:nvSpPr>
            <p:spPr bwMode="auto">
              <a:xfrm>
                <a:off x="704" y="2499"/>
                <a:ext cx="84" cy="96"/>
              </a:xfrm>
              <a:prstGeom prst="ellipse">
                <a:avLst/>
              </a:prstGeom>
              <a:noFill/>
              <a:ln w="38160">
                <a:solidFill>
                  <a:srgbClr val="FFFF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7437" name="Oval 26"/>
              <p:cNvSpPr>
                <a:spLocks noChangeArrowheads="1"/>
              </p:cNvSpPr>
              <p:nvPr/>
            </p:nvSpPr>
            <p:spPr bwMode="auto">
              <a:xfrm>
                <a:off x="812" y="2582"/>
                <a:ext cx="84" cy="96"/>
              </a:xfrm>
              <a:prstGeom prst="ellipse">
                <a:avLst/>
              </a:prstGeom>
              <a:noFill/>
              <a:ln w="38160">
                <a:solidFill>
                  <a:srgbClr val="FFFF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7438" name="Oval 27"/>
              <p:cNvSpPr>
                <a:spLocks noChangeArrowheads="1"/>
              </p:cNvSpPr>
              <p:nvPr/>
            </p:nvSpPr>
            <p:spPr bwMode="auto">
              <a:xfrm>
                <a:off x="920" y="2540"/>
                <a:ext cx="83" cy="97"/>
              </a:xfrm>
              <a:prstGeom prst="ellipse">
                <a:avLst/>
              </a:prstGeom>
              <a:noFill/>
              <a:ln w="38160">
                <a:solidFill>
                  <a:srgbClr val="FFFF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7439" name="Oval 28"/>
              <p:cNvSpPr>
                <a:spLocks noChangeArrowheads="1"/>
              </p:cNvSpPr>
              <p:nvPr/>
            </p:nvSpPr>
            <p:spPr bwMode="auto">
              <a:xfrm>
                <a:off x="1028" y="2582"/>
                <a:ext cx="83" cy="96"/>
              </a:xfrm>
              <a:prstGeom prst="ellipse">
                <a:avLst/>
              </a:prstGeom>
              <a:noFill/>
              <a:ln w="38160">
                <a:solidFill>
                  <a:srgbClr val="FFFF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7440" name="Oval 29"/>
              <p:cNvSpPr>
                <a:spLocks noChangeArrowheads="1"/>
              </p:cNvSpPr>
              <p:nvPr/>
            </p:nvSpPr>
            <p:spPr bwMode="auto">
              <a:xfrm>
                <a:off x="1171" y="2540"/>
                <a:ext cx="84" cy="97"/>
              </a:xfrm>
              <a:prstGeom prst="ellipse">
                <a:avLst/>
              </a:prstGeom>
              <a:noFill/>
              <a:ln w="38160">
                <a:solidFill>
                  <a:srgbClr val="FFFF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7441" name="Oval 30"/>
              <p:cNvSpPr>
                <a:spLocks noChangeArrowheads="1"/>
              </p:cNvSpPr>
              <p:nvPr/>
            </p:nvSpPr>
            <p:spPr bwMode="auto">
              <a:xfrm>
                <a:off x="1351" y="2540"/>
                <a:ext cx="83" cy="97"/>
              </a:xfrm>
              <a:prstGeom prst="ellipse">
                <a:avLst/>
              </a:prstGeom>
              <a:noFill/>
              <a:ln w="38160">
                <a:solidFill>
                  <a:srgbClr val="FFFF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</p:grpSp>
        <p:sp>
          <p:nvSpPr>
            <p:cNvPr id="17424" name="Oval 11"/>
            <p:cNvSpPr>
              <a:spLocks noChangeArrowheads="1"/>
            </p:cNvSpPr>
            <p:nvPr/>
          </p:nvSpPr>
          <p:spPr bwMode="auto">
            <a:xfrm>
              <a:off x="2182573" y="5364441"/>
              <a:ext cx="142448" cy="132945"/>
            </a:xfrm>
            <a:prstGeom prst="ellips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7425" name="Oval 12"/>
            <p:cNvSpPr>
              <a:spLocks noChangeArrowheads="1"/>
            </p:cNvSpPr>
            <p:nvPr/>
          </p:nvSpPr>
          <p:spPr bwMode="auto">
            <a:xfrm>
              <a:off x="883684" y="5497093"/>
              <a:ext cx="142448" cy="132945"/>
            </a:xfrm>
            <a:prstGeom prst="ellips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7426" name="Oval 13"/>
            <p:cNvSpPr>
              <a:spLocks noChangeArrowheads="1"/>
            </p:cNvSpPr>
            <p:nvPr/>
          </p:nvSpPr>
          <p:spPr bwMode="auto">
            <a:xfrm>
              <a:off x="1605466" y="5431497"/>
              <a:ext cx="142448" cy="132945"/>
            </a:xfrm>
            <a:prstGeom prst="ellips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7427" name="Oval 14"/>
            <p:cNvSpPr>
              <a:spLocks noChangeArrowheads="1"/>
            </p:cNvSpPr>
            <p:nvPr/>
          </p:nvSpPr>
          <p:spPr bwMode="auto">
            <a:xfrm>
              <a:off x="1099899" y="5231788"/>
              <a:ext cx="142448" cy="132945"/>
            </a:xfrm>
            <a:prstGeom prst="ellips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7428" name="Oval 15"/>
            <p:cNvSpPr>
              <a:spLocks noChangeArrowheads="1"/>
            </p:cNvSpPr>
            <p:nvPr/>
          </p:nvSpPr>
          <p:spPr bwMode="auto">
            <a:xfrm>
              <a:off x="1244573" y="5629745"/>
              <a:ext cx="142448" cy="132945"/>
            </a:xfrm>
            <a:prstGeom prst="ellips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7429" name="Oval 16"/>
            <p:cNvSpPr>
              <a:spLocks noChangeArrowheads="1"/>
            </p:cNvSpPr>
            <p:nvPr/>
          </p:nvSpPr>
          <p:spPr bwMode="auto">
            <a:xfrm>
              <a:off x="1891633" y="5497093"/>
              <a:ext cx="142448" cy="132945"/>
            </a:xfrm>
            <a:prstGeom prst="ellips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7430" name="Oval 52"/>
            <p:cNvSpPr>
              <a:spLocks noChangeArrowheads="1"/>
            </p:cNvSpPr>
            <p:nvPr/>
          </p:nvSpPr>
          <p:spPr bwMode="auto">
            <a:xfrm>
              <a:off x="1385751" y="4993699"/>
              <a:ext cx="160876" cy="150039"/>
            </a:xfrm>
            <a:prstGeom prst="ellips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7431" name="Oval 55"/>
            <p:cNvSpPr>
              <a:spLocks noChangeArrowheads="1"/>
            </p:cNvSpPr>
            <p:nvPr/>
          </p:nvSpPr>
          <p:spPr bwMode="auto">
            <a:xfrm>
              <a:off x="1468344" y="4695941"/>
              <a:ext cx="160876" cy="150038"/>
            </a:xfrm>
            <a:prstGeom prst="ellips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61988" y="5681663"/>
            <a:ext cx="17653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Calibri" pitchFamily="34" charset="0"/>
              </a:rPr>
              <a:t>without labeling </a:t>
            </a:r>
            <a:endParaRPr lang="en-US">
              <a:latin typeface="Calibri" pitchFamily="34" charset="0"/>
            </a:endParaRPr>
          </a:p>
        </p:txBody>
      </p:sp>
      <p:sp>
        <p:nvSpPr>
          <p:cNvPr id="64" name="Rectangle 63"/>
          <p:cNvSpPr>
            <a:spLocks noChangeArrowheads="1"/>
          </p:cNvSpPr>
          <p:nvPr/>
        </p:nvSpPr>
        <p:spPr bwMode="auto">
          <a:xfrm>
            <a:off x="3871913" y="5681663"/>
            <a:ext cx="1444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Calibri" pitchFamily="34" charset="0"/>
              </a:rPr>
              <a:t>with labeling </a:t>
            </a:r>
            <a:endParaRPr lang="en-US">
              <a:latin typeface="Calibri" pitchFamily="34" charset="0"/>
            </a:endParaRPr>
          </a:p>
        </p:txBody>
      </p:sp>
      <p:sp>
        <p:nvSpPr>
          <p:cNvPr id="65" name="Rectangle 64"/>
          <p:cNvSpPr>
            <a:spLocks noChangeArrowheads="1"/>
          </p:cNvSpPr>
          <p:nvPr/>
        </p:nvSpPr>
        <p:spPr bwMode="auto">
          <a:xfrm>
            <a:off x="6657975" y="5645150"/>
            <a:ext cx="20224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Calibri" pitchFamily="34" charset="0"/>
              </a:rPr>
              <a:t>perfusion-weighted</a:t>
            </a:r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4" grpId="0"/>
      <p:bldP spid="64" grpId="0"/>
      <p:bldP spid="6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1"/>
          <p:cNvSpPr txBox="1">
            <a:spLocks noChangeArrowheads="1"/>
          </p:cNvSpPr>
          <p:nvPr/>
        </p:nvSpPr>
        <p:spPr bwMode="auto">
          <a:xfrm>
            <a:off x="468313" y="333375"/>
            <a:ext cx="8207375" cy="833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550"/>
              </a:spcBef>
            </a:pPr>
            <a:r>
              <a:rPr lang="en-US" sz="3600" dirty="0" smtClean="0">
                <a:solidFill>
                  <a:srgbClr val="003E89"/>
                </a:solidFill>
                <a:latin typeface="Calibri" pitchFamily="34" charset="0"/>
                <a:ea typeface="SimSun" pitchFamily="2" charset="-122"/>
                <a:cs typeface="Calibri" pitchFamily="34" charset="0"/>
              </a:rPr>
              <a:t>Brain anatomy</a:t>
            </a:r>
            <a:endParaRPr lang="en-US" sz="3600" dirty="0">
              <a:solidFill>
                <a:srgbClr val="003E89"/>
              </a:solidFill>
              <a:latin typeface="Calibri" pitchFamily="34" charset="0"/>
              <a:ea typeface="SimSun" pitchFamily="2" charset="-122"/>
              <a:cs typeface="Calibri" pitchFamily="34" charset="0"/>
            </a:endParaRPr>
          </a:p>
        </p:txBody>
      </p:sp>
      <p:sp>
        <p:nvSpPr>
          <p:cNvPr id="7171" name="Rectangle 2"/>
          <p:cNvSpPr>
            <a:spLocks noChangeArrowheads="1"/>
          </p:cNvSpPr>
          <p:nvPr/>
        </p:nvSpPr>
        <p:spPr bwMode="auto">
          <a:xfrm>
            <a:off x="468313" y="1166813"/>
            <a:ext cx="8064500" cy="5141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400"/>
              </a:spcBef>
              <a:buClr>
                <a:srgbClr val="003E89"/>
              </a:buClr>
              <a:buFont typeface="Wingdings" pitchFamily="2" charset="2"/>
              <a:buChar char="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Blood supplies brain with oxygen, glucose and other nutrients.</a:t>
            </a:r>
          </a:p>
          <a:p>
            <a:pPr marL="339725" indent="-339725">
              <a:spcBef>
                <a:spcPts val="400"/>
              </a:spcBef>
              <a:buClr>
                <a:srgbClr val="003E89"/>
              </a:buClr>
              <a:buFont typeface="Wingdings" pitchFamily="2" charset="2"/>
              <a:buChar char="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endParaRPr lang="en-US" sz="2000" dirty="0" smtClean="0">
              <a:solidFill>
                <a:srgbClr val="000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339725" indent="-339725">
              <a:spcBef>
                <a:spcPts val="400"/>
              </a:spcBef>
              <a:buClr>
                <a:srgbClr val="003E89"/>
              </a:buClr>
              <a:buFont typeface="Wingdings" pitchFamily="2" charset="2"/>
              <a:buChar char="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endParaRPr lang="en-US" sz="2000" dirty="0">
              <a:solidFill>
                <a:srgbClr val="000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51" y="3210880"/>
            <a:ext cx="4322507" cy="3241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3E89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212976"/>
            <a:ext cx="4319712" cy="3239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3E89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117027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1"/>
          <p:cNvSpPr txBox="1">
            <a:spLocks noChangeArrowheads="1"/>
          </p:cNvSpPr>
          <p:nvPr/>
        </p:nvSpPr>
        <p:spPr bwMode="auto">
          <a:xfrm>
            <a:off x="468313" y="333375"/>
            <a:ext cx="8207375" cy="833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550"/>
              </a:spcBef>
            </a:pPr>
            <a:r>
              <a:rPr lang="en-US" sz="3600">
                <a:solidFill>
                  <a:srgbClr val="003E89"/>
                </a:solidFill>
                <a:latin typeface="Calibri" pitchFamily="34" charset="0"/>
                <a:ea typeface="SimSun" pitchFamily="2" charset="-122"/>
              </a:rPr>
              <a:t>ASL quantification</a:t>
            </a:r>
          </a:p>
        </p:txBody>
      </p:sp>
      <p:sp>
        <p:nvSpPr>
          <p:cNvPr id="18435" name="Rectangle 2"/>
          <p:cNvSpPr>
            <a:spLocks noChangeArrowheads="1"/>
          </p:cNvSpPr>
          <p:nvPr/>
        </p:nvSpPr>
        <p:spPr bwMode="auto">
          <a:xfrm>
            <a:off x="468313" y="1166813"/>
            <a:ext cx="8064500" cy="5141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400"/>
              </a:spcBef>
              <a:buClr>
                <a:srgbClr val="003E89"/>
              </a:buClr>
              <a:buFont typeface="Wingdings" pitchFamily="2" charset="2"/>
              <a:buChar char="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en-US" sz="2000">
                <a:solidFill>
                  <a:srgbClr val="000000"/>
                </a:solidFill>
                <a:latin typeface="Calibri" pitchFamily="34" charset="0"/>
              </a:rPr>
              <a:t>Similar principle as in PET – Ketty-Schmidt one compartment model.</a:t>
            </a:r>
          </a:p>
          <a:p>
            <a:pPr marL="339725" indent="-339725">
              <a:spcBef>
                <a:spcPts val="400"/>
              </a:spcBef>
              <a:buClr>
                <a:srgbClr val="003E89"/>
              </a:buClr>
              <a:buFont typeface="Wingdings" pitchFamily="2" charset="2"/>
              <a:buChar char="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en-US" sz="2000">
                <a:solidFill>
                  <a:srgbClr val="000000"/>
                </a:solidFill>
                <a:latin typeface="Calibri" pitchFamily="34" charset="0"/>
              </a:rPr>
              <a:t>Inflow of “tracer” – </a:t>
            </a:r>
            <a:r>
              <a:rPr lang="en-US" sz="2000" i="1">
                <a:solidFill>
                  <a:srgbClr val="000000"/>
                </a:solidFill>
                <a:latin typeface="Calibri" pitchFamily="34" charset="0"/>
              </a:rPr>
              <a:t>c</a:t>
            </a:r>
          </a:p>
          <a:p>
            <a:pPr marL="339725" indent="-339725">
              <a:spcBef>
                <a:spcPts val="400"/>
              </a:spcBef>
              <a:buClr>
                <a:srgbClr val="003E89"/>
              </a:buClr>
              <a:buFont typeface="Wingdings" pitchFamily="2" charset="2"/>
              <a:buChar char="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en-US" sz="2000">
                <a:solidFill>
                  <a:srgbClr val="000000"/>
                </a:solidFill>
                <a:latin typeface="Calibri" pitchFamily="34" charset="0"/>
              </a:rPr>
              <a:t>Exchange with tissue – </a:t>
            </a:r>
            <a:r>
              <a:rPr lang="en-US" sz="2000" i="1">
                <a:solidFill>
                  <a:srgbClr val="000000"/>
                </a:solidFill>
                <a:latin typeface="Calibri" pitchFamily="34" charset="0"/>
              </a:rPr>
              <a:t>r</a:t>
            </a:r>
            <a:endParaRPr lang="en-US" sz="2000">
              <a:solidFill>
                <a:srgbClr val="000000"/>
              </a:solidFill>
              <a:latin typeface="Calibri" pitchFamily="34" charset="0"/>
            </a:endParaRPr>
          </a:p>
          <a:p>
            <a:pPr marL="339725" indent="-339725">
              <a:spcBef>
                <a:spcPts val="400"/>
              </a:spcBef>
              <a:buClr>
                <a:srgbClr val="003E89"/>
              </a:buClr>
              <a:buFont typeface="Wingdings" pitchFamily="2" charset="2"/>
              <a:buChar char="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en-US" sz="2000">
                <a:solidFill>
                  <a:srgbClr val="000000"/>
                </a:solidFill>
                <a:latin typeface="Calibri" pitchFamily="34" charset="0"/>
              </a:rPr>
              <a:t>Relaxation of the signal - </a:t>
            </a:r>
            <a:r>
              <a:rPr lang="en-US" sz="2000" i="1">
                <a:solidFill>
                  <a:srgbClr val="000000"/>
                </a:solidFill>
                <a:latin typeface="Calibri" pitchFamily="34" charset="0"/>
              </a:rPr>
              <a:t>m</a:t>
            </a:r>
          </a:p>
          <a:p>
            <a:pPr marL="339725" indent="-339725">
              <a:spcBef>
                <a:spcPts val="400"/>
              </a:spcBef>
              <a:buClr>
                <a:srgbClr val="003E89"/>
              </a:buClr>
              <a:buFont typeface="Wingdings" pitchFamily="2" charset="2"/>
              <a:buChar char="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endParaRPr lang="en-US" sz="2000" i="1">
              <a:solidFill>
                <a:srgbClr val="000000"/>
              </a:solidFill>
              <a:latin typeface="Calibri" pitchFamily="34" charset="0"/>
            </a:endParaRPr>
          </a:p>
          <a:p>
            <a:pPr marL="796925" lvl="1" indent="-339725">
              <a:spcBef>
                <a:spcPts val="350"/>
              </a:spcBef>
              <a:buClr>
                <a:srgbClr val="003E89"/>
              </a:buClr>
              <a:buFont typeface="Wingdings" pitchFamily="2" charset="2"/>
              <a:buChar char="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endParaRPr lang="en-US" sz="200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1843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941888"/>
            <a:ext cx="5264150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4162425"/>
            <a:ext cx="1504950" cy="190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75" y="2565400"/>
            <a:ext cx="6351588" cy="84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025" y="3306763"/>
            <a:ext cx="2876550" cy="163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1"/>
          <p:cNvSpPr txBox="1">
            <a:spLocks noChangeArrowheads="1"/>
          </p:cNvSpPr>
          <p:nvPr/>
        </p:nvSpPr>
        <p:spPr bwMode="auto">
          <a:xfrm>
            <a:off x="468313" y="333375"/>
            <a:ext cx="8207375" cy="833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550"/>
              </a:spcBef>
            </a:pPr>
            <a:r>
              <a:rPr lang="en-US" sz="3600" dirty="0" smtClean="0">
                <a:solidFill>
                  <a:srgbClr val="003E89"/>
                </a:solidFill>
                <a:latin typeface="Calibri" pitchFamily="34" charset="0"/>
                <a:ea typeface="SimSun" pitchFamily="2" charset="-122"/>
                <a:cs typeface="Calibri" pitchFamily="34" charset="0"/>
              </a:rPr>
              <a:t>                  ASL             </a:t>
            </a:r>
            <a:r>
              <a:rPr lang="en-US" sz="3600" dirty="0" err="1" smtClean="0">
                <a:solidFill>
                  <a:srgbClr val="003E89"/>
                </a:solidFill>
                <a:latin typeface="Calibri" pitchFamily="34" charset="0"/>
                <a:ea typeface="SimSun" pitchFamily="2" charset="-122"/>
                <a:cs typeface="Calibri" pitchFamily="34" charset="0"/>
              </a:rPr>
              <a:t>vs</a:t>
            </a:r>
            <a:r>
              <a:rPr lang="en-US" sz="3600" dirty="0" smtClean="0">
                <a:solidFill>
                  <a:srgbClr val="003E89"/>
                </a:solidFill>
                <a:latin typeface="Calibri" pitchFamily="34" charset="0"/>
                <a:ea typeface="SimSun" pitchFamily="2" charset="-122"/>
                <a:cs typeface="Calibri" pitchFamily="34" charset="0"/>
              </a:rPr>
              <a:t>            BOLD</a:t>
            </a:r>
            <a:endParaRPr lang="en-US" sz="3600" dirty="0">
              <a:solidFill>
                <a:srgbClr val="003E89"/>
              </a:solidFill>
              <a:latin typeface="Calibri" pitchFamily="34" charset="0"/>
              <a:ea typeface="SimSun" pitchFamily="2" charset="-122"/>
              <a:cs typeface="Calibri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45528" y="1052736"/>
            <a:ext cx="8200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  <a:latin typeface="Calibri" pitchFamily="34" charset="0"/>
                <a:ea typeface="SimSun" pitchFamily="2" charset="-122"/>
                <a:cs typeface="Calibri" pitchFamily="34" charset="0"/>
              </a:rPr>
              <a:t>Pros</a:t>
            </a:r>
            <a:endParaRPr lang="de-DE" dirty="0">
              <a:solidFill>
                <a:srgbClr val="00B05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8177" y="1987515"/>
            <a:ext cx="8947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  <a:latin typeface="Calibri" pitchFamily="34" charset="0"/>
                <a:ea typeface="SimSun" pitchFamily="2" charset="-122"/>
                <a:cs typeface="Calibri" pitchFamily="34" charset="0"/>
              </a:rPr>
              <a:t>Cons</a:t>
            </a:r>
            <a:endParaRPr lang="de-DE" dirty="0">
              <a:solidFill>
                <a:srgbClr val="C00000"/>
              </a:solidFill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202973" y="854849"/>
            <a:ext cx="3297589" cy="1926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400"/>
              </a:spcBef>
              <a:buClr>
                <a:srgbClr val="003E89"/>
              </a:buClr>
              <a:buFont typeface="Wingdings" pitchFamily="2" charset="2"/>
              <a:buChar char="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Quantitative</a:t>
            </a:r>
          </a:p>
          <a:p>
            <a:pPr marL="339725" indent="-339725">
              <a:spcBef>
                <a:spcPts val="400"/>
              </a:spcBef>
              <a:buClr>
                <a:srgbClr val="003E89"/>
              </a:buClr>
              <a:buFont typeface="Wingdings" pitchFamily="2" charset="2"/>
              <a:buChar char="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Low task frequency</a:t>
            </a:r>
          </a:p>
          <a:p>
            <a:pPr marL="339725" indent="-339725">
              <a:spcBef>
                <a:spcPts val="400"/>
              </a:spcBef>
              <a:buClr>
                <a:srgbClr val="003E89"/>
              </a:buClr>
              <a:buFont typeface="Wingdings" pitchFamily="2" charset="2"/>
              <a:buChar char="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endParaRPr lang="en-US" sz="2000" dirty="0">
              <a:solidFill>
                <a:srgbClr val="000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339725" indent="-339725">
              <a:spcBef>
                <a:spcPts val="400"/>
              </a:spcBef>
              <a:buClr>
                <a:srgbClr val="003E89"/>
              </a:buClr>
              <a:buFont typeface="Wingdings" pitchFamily="2" charset="2"/>
              <a:buChar char="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Lower temporal resolution</a:t>
            </a:r>
          </a:p>
          <a:p>
            <a:pPr marL="339725" indent="-339725">
              <a:spcBef>
                <a:spcPts val="400"/>
              </a:spcBef>
              <a:buClr>
                <a:srgbClr val="003E89"/>
              </a:buClr>
              <a:buFont typeface="Wingdings" pitchFamily="2" charset="2"/>
              <a:buChar char="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Higher noise</a:t>
            </a:r>
            <a:endParaRPr lang="en-US" sz="2000" dirty="0" smtClean="0">
              <a:solidFill>
                <a:srgbClr val="000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5076056" y="854849"/>
            <a:ext cx="3297589" cy="1926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400"/>
              </a:spcBef>
              <a:buClr>
                <a:srgbClr val="003E89"/>
              </a:buClr>
              <a:buFont typeface="Wingdings" pitchFamily="2" charset="2"/>
              <a:buChar char="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Good temporal resolution</a:t>
            </a:r>
          </a:p>
          <a:p>
            <a:pPr marL="339725" indent="-339725">
              <a:spcBef>
                <a:spcPts val="400"/>
              </a:spcBef>
              <a:buClr>
                <a:srgbClr val="003E89"/>
              </a:buClr>
              <a:buFont typeface="Wingdings" pitchFamily="2" charset="2"/>
              <a:buChar char="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High 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functional 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contrast</a:t>
            </a:r>
          </a:p>
          <a:p>
            <a:pPr marL="339725" indent="-339725">
              <a:spcBef>
                <a:spcPts val="400"/>
              </a:spcBef>
              <a:buClr>
                <a:srgbClr val="003E89"/>
              </a:buClr>
              <a:buFont typeface="Wingdings" pitchFamily="2" charset="2"/>
              <a:buChar char="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endParaRPr lang="en-US" sz="2000" dirty="0" smtClean="0">
              <a:solidFill>
                <a:srgbClr val="000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339725" indent="-339725">
              <a:spcBef>
                <a:spcPts val="400"/>
              </a:spcBef>
              <a:buClr>
                <a:srgbClr val="003E89"/>
              </a:buClr>
              <a:buFont typeface="Wingdings" pitchFamily="2" charset="2"/>
              <a:buChar char="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No baseline</a:t>
            </a:r>
          </a:p>
          <a:p>
            <a:pPr marL="339725" indent="-339725">
              <a:spcBef>
                <a:spcPts val="400"/>
              </a:spcBef>
              <a:buClr>
                <a:srgbClr val="003E89"/>
              </a:buClr>
              <a:buFont typeface="Wingdings" pitchFamily="2" charset="2"/>
              <a:buChar char="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No single physiological parameter</a:t>
            </a:r>
          </a:p>
          <a:p>
            <a:pPr marL="339725" indent="-339725">
              <a:spcBef>
                <a:spcPts val="400"/>
              </a:spcBef>
              <a:buClr>
                <a:srgbClr val="003E89"/>
              </a:buClr>
              <a:buFont typeface="Wingdings" pitchFamily="2" charset="2"/>
              <a:buChar char="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endParaRPr lang="en-US" sz="2000" dirty="0">
              <a:solidFill>
                <a:srgbClr val="000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696434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1"/>
          <p:cNvSpPr txBox="1">
            <a:spLocks noChangeArrowheads="1"/>
          </p:cNvSpPr>
          <p:nvPr/>
        </p:nvSpPr>
        <p:spPr bwMode="auto">
          <a:xfrm>
            <a:off x="468313" y="333375"/>
            <a:ext cx="8207375" cy="833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550"/>
              </a:spcBef>
            </a:pPr>
            <a:r>
              <a:rPr lang="en-US" sz="3600">
                <a:solidFill>
                  <a:srgbClr val="003E89"/>
                </a:solidFill>
                <a:latin typeface="Calibri" pitchFamily="34" charset="0"/>
                <a:ea typeface="SimSun" pitchFamily="2" charset="-122"/>
              </a:rPr>
              <a:t>HZDR</a:t>
            </a:r>
          </a:p>
        </p:txBody>
      </p:sp>
      <p:sp>
        <p:nvSpPr>
          <p:cNvPr id="21507" name="Rectangle 2"/>
          <p:cNvSpPr>
            <a:spLocks noChangeArrowheads="1"/>
          </p:cNvSpPr>
          <p:nvPr/>
        </p:nvSpPr>
        <p:spPr bwMode="auto">
          <a:xfrm>
            <a:off x="468313" y="1166813"/>
            <a:ext cx="8351837" cy="5141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400"/>
              </a:spcBef>
              <a:buClr>
                <a:srgbClr val="003E89"/>
              </a:buClr>
              <a:buFont typeface="Wingdings" pitchFamily="2" charset="2"/>
              <a:buChar char="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en-US" sz="20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Research center 15 km east of Dresden.</a:t>
            </a:r>
          </a:p>
          <a:p>
            <a:pPr marL="339725" indent="-339725">
              <a:spcBef>
                <a:spcPts val="400"/>
              </a:spcBef>
              <a:buClr>
                <a:srgbClr val="003E89"/>
              </a:buClr>
              <a:buFont typeface="Wingdings" pitchFamily="2" charset="2"/>
              <a:buChar char="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en-US" sz="20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500+ researchers</a:t>
            </a:r>
          </a:p>
          <a:p>
            <a:pPr marL="339725" indent="-339725">
              <a:spcBef>
                <a:spcPts val="400"/>
              </a:spcBef>
              <a:buClr>
                <a:srgbClr val="003E89"/>
              </a:buClr>
              <a:buFont typeface="Wingdings" pitchFamily="2" charset="2"/>
              <a:buChar char="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en-US" sz="20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Ion-Beam Physics, High Magnetic Field, Fluid Dynamics, </a:t>
            </a:r>
            <a:r>
              <a:rPr lang="en-US" sz="2000" dirty="0" err="1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Radiopharmacy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Radiation Physics</a:t>
            </a:r>
          </a:p>
          <a:p>
            <a:pPr marL="339725" indent="-339725">
              <a:spcBef>
                <a:spcPts val="400"/>
              </a:spcBef>
              <a:buClr>
                <a:srgbClr val="003E89"/>
              </a:buClr>
              <a:buFont typeface="Wingdings" pitchFamily="2" charset="2"/>
              <a:buChar char="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en-US" sz="20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Helmholtz association</a:t>
            </a:r>
          </a:p>
          <a:p>
            <a:pPr marL="339725" indent="-339725">
              <a:spcBef>
                <a:spcPts val="400"/>
              </a:spcBef>
              <a:buClr>
                <a:srgbClr val="003E89"/>
              </a:buClr>
              <a:buFont typeface="Wingdings" pitchFamily="2" charset="2"/>
              <a:buChar char="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en-US" sz="2000" dirty="0" err="1">
                <a:solidFill>
                  <a:srgbClr val="000000"/>
                </a:solidFill>
                <a:latin typeface="Calibri" pitchFamily="34" charset="0"/>
              </a:rPr>
              <a:t>Dpt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</a:rPr>
              <a:t> of 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</a:rPr>
              <a:t>Radiopharmaceutical cancer research. 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</a:rPr>
              <a:t>PET center.</a:t>
            </a:r>
          </a:p>
          <a:p>
            <a:pPr marL="339725" indent="-339725">
              <a:spcBef>
                <a:spcPts val="400"/>
              </a:spcBef>
              <a:buClr>
                <a:srgbClr val="003E89"/>
              </a:buClr>
              <a:buFont typeface="Wingdings" pitchFamily="2" charset="2"/>
              <a:buChar char="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en-US" sz="2000" dirty="0">
                <a:solidFill>
                  <a:srgbClr val="000000"/>
                </a:solidFill>
                <a:latin typeface="Calibri" pitchFamily="34" charset="0"/>
              </a:rPr>
              <a:t>PET/MRI</a:t>
            </a:r>
          </a:p>
          <a:p>
            <a:pPr marL="339725" indent="-339725">
              <a:spcBef>
                <a:spcPts val="400"/>
              </a:spcBef>
              <a:buClr>
                <a:srgbClr val="003E89"/>
              </a:buClr>
              <a:buFont typeface="Wingdings" pitchFamily="2" charset="2"/>
              <a:buChar char="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en-US" sz="2000" dirty="0">
                <a:solidFill>
                  <a:srgbClr val="000000"/>
                </a:solidFill>
                <a:latin typeface="Calibri" pitchFamily="34" charset="0"/>
              </a:rPr>
              <a:t>Cooperation with TU Dresden, </a:t>
            </a:r>
            <a:r>
              <a:rPr lang="en-US" sz="2000" dirty="0" err="1">
                <a:solidFill>
                  <a:srgbClr val="000000"/>
                </a:solidFill>
                <a:latin typeface="Calibri" pitchFamily="34" charset="0"/>
              </a:rPr>
              <a:t>Uniklinikum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</a:rPr>
              <a:t> Dresden, </a:t>
            </a:r>
            <a:r>
              <a:rPr lang="en-US" sz="2000" dirty="0" err="1">
                <a:solidFill>
                  <a:srgbClr val="000000"/>
                </a:solidFill>
                <a:latin typeface="Calibri" pitchFamily="34" charset="0"/>
              </a:rPr>
              <a:t>OncoRay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</a:rPr>
              <a:t>.</a:t>
            </a:r>
          </a:p>
          <a:p>
            <a:pPr marL="339725" indent="-339725">
              <a:spcBef>
                <a:spcPts val="400"/>
              </a:spcBef>
              <a:buClr>
                <a:srgbClr val="003E89"/>
              </a:buClr>
              <a:buFont typeface="Wingdings" pitchFamily="2" charset="2"/>
              <a:buChar char="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en-US" sz="2000" dirty="0">
                <a:solidFill>
                  <a:srgbClr val="000000"/>
                </a:solidFill>
                <a:latin typeface="Calibri" pitchFamily="34" charset="0"/>
              </a:rPr>
              <a:t>Looking for talented Master and PhD students!</a:t>
            </a:r>
          </a:p>
          <a:p>
            <a:pPr marL="339725" indent="-339725">
              <a:spcBef>
                <a:spcPts val="400"/>
              </a:spcBef>
              <a:buClr>
                <a:srgbClr val="003E89"/>
              </a:buClr>
              <a:buFont typeface="Wingdings" pitchFamily="2" charset="2"/>
              <a:buChar char="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en-US" sz="2000" dirty="0">
                <a:solidFill>
                  <a:srgbClr val="000000"/>
                </a:solidFill>
                <a:latin typeface="Calibri" pitchFamily="34" charset="0"/>
              </a:rPr>
              <a:t>Possibility for joint supervision with Jan </a:t>
            </a:r>
            <a:r>
              <a:rPr lang="en-US" sz="2000" dirty="0" err="1">
                <a:solidFill>
                  <a:srgbClr val="000000"/>
                </a:solidFill>
                <a:latin typeface="Calibri" pitchFamily="34" charset="0"/>
              </a:rPr>
              <a:t>Kybic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</a:rPr>
              <a:t>.</a:t>
            </a:r>
          </a:p>
          <a:p>
            <a:pPr marL="339725" indent="-339725">
              <a:spcBef>
                <a:spcPts val="400"/>
              </a:spcBef>
              <a:buClr>
                <a:srgbClr val="003E89"/>
              </a:buClr>
              <a:buFont typeface="Wingdings" pitchFamily="2" charset="2"/>
              <a:buChar char="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en-US" sz="2000" dirty="0">
                <a:solidFill>
                  <a:srgbClr val="000000"/>
                </a:solidFill>
                <a:latin typeface="Calibri" pitchFamily="34" charset="0"/>
              </a:rPr>
              <a:t>Contact: </a:t>
            </a:r>
          </a:p>
          <a:p>
            <a:pPr marL="796925" lvl="1" indent="-339725">
              <a:spcBef>
                <a:spcPts val="400"/>
              </a:spcBef>
              <a:buClr>
                <a:srgbClr val="003E89"/>
              </a:buClr>
              <a:buFont typeface="Wingdings" pitchFamily="2" charset="2"/>
              <a:buChar char="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en-US" sz="2000" dirty="0">
                <a:solidFill>
                  <a:srgbClr val="000000"/>
                </a:solidFill>
                <a:latin typeface="Calibri" pitchFamily="34" charset="0"/>
                <a:hlinkClick r:id="rId3"/>
              </a:rPr>
              <a:t>j.petr@hzdr.de</a:t>
            </a:r>
            <a:endParaRPr lang="en-US" sz="2000" dirty="0">
              <a:solidFill>
                <a:srgbClr val="000000"/>
              </a:solidFill>
              <a:latin typeface="Calibri" pitchFamily="34" charset="0"/>
            </a:endParaRPr>
          </a:p>
          <a:p>
            <a:pPr marL="339725" indent="-339725">
              <a:spcBef>
                <a:spcPts val="400"/>
              </a:spcBef>
              <a:buClr>
                <a:srgbClr val="003E89"/>
              </a:buClr>
              <a:buFont typeface="Wingdings" pitchFamily="2" charset="2"/>
              <a:buChar char="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endParaRPr lang="en-US" sz="2000" dirty="0">
              <a:solidFill>
                <a:srgbClr val="000000"/>
              </a:solidFill>
              <a:latin typeface="Calibri" pitchFamily="34" charset="0"/>
            </a:endParaRPr>
          </a:p>
          <a:p>
            <a:pPr marL="339725" indent="-339725">
              <a:spcBef>
                <a:spcPts val="400"/>
              </a:spcBef>
              <a:buClr>
                <a:srgbClr val="003E89"/>
              </a:buClr>
              <a:buFont typeface="Wingdings" pitchFamily="2" charset="2"/>
              <a:buChar char="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endParaRPr lang="en-US" sz="2000" dirty="0">
              <a:solidFill>
                <a:srgbClr val="000000"/>
              </a:solidFill>
              <a:latin typeface="Calibri" pitchFamily="34" charset="0"/>
            </a:endParaRPr>
          </a:p>
          <a:p>
            <a:pPr marL="339725" indent="-339725">
              <a:spcBef>
                <a:spcPts val="400"/>
              </a:spcBef>
              <a:buClr>
                <a:srgbClr val="003E89"/>
              </a:buClr>
              <a:buFont typeface="Wingdings" pitchFamily="2" charset="2"/>
              <a:buChar char="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endParaRPr lang="en-US" sz="2000" dirty="0">
              <a:solidFill>
                <a:srgbClr val="000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796925" lvl="1" indent="-339725">
              <a:spcBef>
                <a:spcPts val="400"/>
              </a:spcBef>
              <a:buClr>
                <a:srgbClr val="003E89"/>
              </a:buClr>
              <a:buFont typeface="Wingdings" pitchFamily="2" charset="2"/>
              <a:buChar char="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endParaRPr lang="en-US" sz="2000" dirty="0">
              <a:solidFill>
                <a:srgbClr val="000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796925" lvl="1" indent="-339725">
              <a:spcBef>
                <a:spcPts val="350"/>
              </a:spcBef>
              <a:buClr>
                <a:srgbClr val="003E89"/>
              </a:buClr>
              <a:buFont typeface="Wingdings" pitchFamily="2" charset="2"/>
              <a:buChar char="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endParaRPr lang="en-US" sz="2000" dirty="0">
              <a:solidFill>
                <a:srgbClr val="000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21508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188913"/>
            <a:ext cx="2566987" cy="171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29" r="467" b="16876"/>
          <a:stretch>
            <a:fillRect/>
          </a:stretch>
        </p:blipFill>
        <p:spPr bwMode="auto">
          <a:xfrm>
            <a:off x="4433888" y="4787900"/>
            <a:ext cx="4576762" cy="200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1"/>
          <p:cNvSpPr txBox="1">
            <a:spLocks noChangeArrowheads="1"/>
          </p:cNvSpPr>
          <p:nvPr/>
        </p:nvSpPr>
        <p:spPr bwMode="auto">
          <a:xfrm>
            <a:off x="468313" y="333375"/>
            <a:ext cx="8207375" cy="833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550"/>
              </a:spcBef>
            </a:pPr>
            <a:r>
              <a:rPr lang="en-US" sz="3600" dirty="0" smtClean="0">
                <a:solidFill>
                  <a:srgbClr val="003E89"/>
                </a:solidFill>
                <a:latin typeface="Calibri" pitchFamily="34" charset="0"/>
                <a:ea typeface="SimSun" pitchFamily="2" charset="-122"/>
                <a:cs typeface="Calibri" pitchFamily="34" charset="0"/>
              </a:rPr>
              <a:t>Brain anatomy</a:t>
            </a:r>
            <a:endParaRPr lang="en-US" sz="3600" dirty="0">
              <a:solidFill>
                <a:srgbClr val="003E89"/>
              </a:solidFill>
              <a:latin typeface="Calibri" pitchFamily="34" charset="0"/>
              <a:ea typeface="SimSun" pitchFamily="2" charset="-122"/>
              <a:cs typeface="Calibri" pitchFamily="34" charset="0"/>
            </a:endParaRPr>
          </a:p>
        </p:txBody>
      </p:sp>
      <p:sp>
        <p:nvSpPr>
          <p:cNvPr id="7171" name="Rectangle 2"/>
          <p:cNvSpPr>
            <a:spLocks noChangeArrowheads="1"/>
          </p:cNvSpPr>
          <p:nvPr/>
        </p:nvSpPr>
        <p:spPr bwMode="auto">
          <a:xfrm>
            <a:off x="468313" y="1166813"/>
            <a:ext cx="8064500" cy="5141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400"/>
              </a:spcBef>
              <a:buClr>
                <a:srgbClr val="003E89"/>
              </a:buClr>
              <a:buFont typeface="Wingdings" pitchFamily="2" charset="2"/>
              <a:buChar char="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Brain regions</a:t>
            </a:r>
          </a:p>
          <a:p>
            <a:pPr marL="339725" indent="-339725">
              <a:spcBef>
                <a:spcPts val="400"/>
              </a:spcBef>
              <a:buClr>
                <a:srgbClr val="003E89"/>
              </a:buClr>
              <a:buFont typeface="Wingdings" pitchFamily="2" charset="2"/>
              <a:buChar char="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endParaRPr lang="en-US" sz="2000" dirty="0" smtClean="0">
              <a:solidFill>
                <a:srgbClr val="000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339725" indent="-339725">
              <a:spcBef>
                <a:spcPts val="400"/>
              </a:spcBef>
              <a:buClr>
                <a:srgbClr val="003E89"/>
              </a:buClr>
              <a:buFont typeface="Wingdings" pitchFamily="2" charset="2"/>
              <a:buChar char="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endParaRPr lang="en-US" sz="2000" dirty="0">
              <a:solidFill>
                <a:srgbClr val="000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3" y="4018125"/>
            <a:ext cx="1872207" cy="21738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4018126"/>
            <a:ext cx="3093223" cy="22191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3" y="1612757"/>
            <a:ext cx="2706060" cy="22220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71" y="1603288"/>
            <a:ext cx="3669561" cy="222200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96825" y="6237311"/>
            <a:ext cx="56166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Purves</a:t>
            </a:r>
            <a:r>
              <a:rPr lang="en-US" dirty="0" smtClean="0"/>
              <a:t> et al., Life: The Science of Biology, 4th Edition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3117027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1"/>
          <p:cNvSpPr txBox="1">
            <a:spLocks noChangeArrowheads="1"/>
          </p:cNvSpPr>
          <p:nvPr/>
        </p:nvSpPr>
        <p:spPr bwMode="auto">
          <a:xfrm>
            <a:off x="468313" y="333375"/>
            <a:ext cx="8207375" cy="833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550"/>
              </a:spcBef>
            </a:pPr>
            <a:r>
              <a:rPr lang="en-US" sz="3600" dirty="0" smtClean="0">
                <a:solidFill>
                  <a:srgbClr val="003E89"/>
                </a:solidFill>
                <a:latin typeface="Calibri" pitchFamily="34" charset="0"/>
                <a:ea typeface="SimSun" pitchFamily="2" charset="-122"/>
                <a:cs typeface="Calibri" pitchFamily="34" charset="0"/>
              </a:rPr>
              <a:t>Motivation</a:t>
            </a:r>
            <a:endParaRPr lang="en-US" sz="3600" dirty="0">
              <a:solidFill>
                <a:srgbClr val="003E89"/>
              </a:solidFill>
              <a:latin typeface="Calibri" pitchFamily="34" charset="0"/>
              <a:ea typeface="SimSun" pitchFamily="2" charset="-122"/>
              <a:cs typeface="Calibri" pitchFamily="34" charset="0"/>
            </a:endParaRPr>
          </a:p>
        </p:txBody>
      </p:sp>
      <p:sp>
        <p:nvSpPr>
          <p:cNvPr id="8195" name="Rectangle 2"/>
          <p:cNvSpPr>
            <a:spLocks noChangeArrowheads="1"/>
          </p:cNvSpPr>
          <p:nvPr/>
        </p:nvSpPr>
        <p:spPr bwMode="auto">
          <a:xfrm>
            <a:off x="468313" y="1166813"/>
            <a:ext cx="8064500" cy="5141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400"/>
              </a:spcBef>
              <a:buClr>
                <a:srgbClr val="003E89"/>
              </a:buClr>
              <a:buFont typeface="Wingdings" pitchFamily="2" charset="2"/>
              <a:buChar char="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en-US" sz="20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Investigating brain physiology</a:t>
            </a:r>
          </a:p>
          <a:p>
            <a:pPr marL="339725" indent="-339725">
              <a:spcBef>
                <a:spcPts val="400"/>
              </a:spcBef>
              <a:buClr>
                <a:srgbClr val="003E89"/>
              </a:buClr>
              <a:buFont typeface="Wingdings" pitchFamily="2" charset="2"/>
              <a:buChar char="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Understanding  the cognition processes</a:t>
            </a:r>
            <a:endParaRPr lang="en-US" sz="2000" dirty="0">
              <a:solidFill>
                <a:srgbClr val="000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339725" indent="-339725">
              <a:spcBef>
                <a:spcPts val="400"/>
              </a:spcBef>
              <a:buClr>
                <a:srgbClr val="003E89"/>
              </a:buClr>
              <a:buFont typeface="Wingdings" pitchFamily="2" charset="2"/>
              <a:buChar char="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Studying brain development</a:t>
            </a:r>
          </a:p>
          <a:p>
            <a:pPr marL="339725" indent="-339725">
              <a:spcBef>
                <a:spcPts val="400"/>
              </a:spcBef>
              <a:buClr>
                <a:srgbClr val="003E89"/>
              </a:buClr>
              <a:buFont typeface="Wingdings" pitchFamily="2" charset="2"/>
              <a:buChar char="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en-US" sz="20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Improving clinical procedures</a:t>
            </a:r>
          </a:p>
          <a:p>
            <a:pPr marL="339725" indent="-339725">
              <a:spcBef>
                <a:spcPts val="400"/>
              </a:spcBef>
              <a:buClr>
                <a:srgbClr val="003E89"/>
              </a:buClr>
              <a:buFont typeface="Wingdings" pitchFamily="2" charset="2"/>
              <a:buChar char="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endParaRPr lang="en-US" sz="2000" dirty="0" smtClean="0">
              <a:solidFill>
                <a:srgbClr val="000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796925" lvl="1" indent="-339725">
              <a:spcBef>
                <a:spcPts val="350"/>
              </a:spcBef>
              <a:buClr>
                <a:srgbClr val="003E89"/>
              </a:buClr>
              <a:buFont typeface="Wingdings" pitchFamily="2" charset="2"/>
              <a:buChar char="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endParaRPr lang="en-US" sz="2000" dirty="0">
              <a:solidFill>
                <a:srgbClr val="000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659248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1"/>
          <p:cNvSpPr txBox="1">
            <a:spLocks noChangeArrowheads="1"/>
          </p:cNvSpPr>
          <p:nvPr/>
        </p:nvSpPr>
        <p:spPr bwMode="auto">
          <a:xfrm>
            <a:off x="468313" y="333375"/>
            <a:ext cx="8207375" cy="833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550"/>
              </a:spcBef>
            </a:pPr>
            <a:r>
              <a:rPr lang="en-US" sz="3600" dirty="0" smtClean="0">
                <a:solidFill>
                  <a:srgbClr val="003E89"/>
                </a:solidFill>
                <a:latin typeface="Calibri" pitchFamily="34" charset="0"/>
                <a:ea typeface="SimSun" pitchFamily="2" charset="-122"/>
                <a:cs typeface="Calibri" pitchFamily="34" charset="0"/>
              </a:rPr>
              <a:t>Applications</a:t>
            </a:r>
            <a:endParaRPr lang="en-US" sz="3600" dirty="0">
              <a:solidFill>
                <a:srgbClr val="003E89"/>
              </a:solidFill>
              <a:latin typeface="Calibri" pitchFamily="34" charset="0"/>
              <a:ea typeface="SimSun" pitchFamily="2" charset="-122"/>
              <a:cs typeface="Calibri" pitchFamily="34" charset="0"/>
            </a:endParaRPr>
          </a:p>
        </p:txBody>
      </p:sp>
      <p:sp>
        <p:nvSpPr>
          <p:cNvPr id="8195" name="Rectangle 2"/>
          <p:cNvSpPr>
            <a:spLocks noChangeArrowheads="1"/>
          </p:cNvSpPr>
          <p:nvPr/>
        </p:nvSpPr>
        <p:spPr bwMode="auto">
          <a:xfrm>
            <a:off x="468313" y="1166813"/>
            <a:ext cx="8064500" cy="5141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400"/>
              </a:spcBef>
              <a:buClr>
                <a:srgbClr val="003E89"/>
              </a:buClr>
              <a:buFont typeface="Wingdings" pitchFamily="2" charset="2"/>
              <a:buChar char="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Brain 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Tumors</a:t>
            </a:r>
          </a:p>
          <a:p>
            <a:pPr marL="796925" lvl="1" indent="-339725">
              <a:spcBef>
                <a:spcPts val="400"/>
              </a:spcBef>
              <a:buClr>
                <a:srgbClr val="003E89"/>
              </a:buClr>
              <a:buFont typeface="Wingdings" pitchFamily="2" charset="2"/>
              <a:buChar char="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en-US" sz="20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Direct: Mapping of functional properties of adjacent tissue</a:t>
            </a:r>
          </a:p>
          <a:p>
            <a:pPr marL="796925" lvl="1" indent="-339725">
              <a:spcBef>
                <a:spcPts val="400"/>
              </a:spcBef>
              <a:buClr>
                <a:srgbClr val="003E89"/>
              </a:buClr>
              <a:buFont typeface="Wingdings" pitchFamily="2" charset="2"/>
              <a:buChar char="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en-US" sz="20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Indirect: Understanding of likely consequences of a treatment</a:t>
            </a:r>
          </a:p>
          <a:p>
            <a:pPr marL="339725" indent="-339725">
              <a:spcBef>
                <a:spcPts val="400"/>
              </a:spcBef>
              <a:buClr>
                <a:srgbClr val="003E89"/>
              </a:buClr>
              <a:buFont typeface="Wingdings" pitchFamily="2" charset="2"/>
              <a:buChar char="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en-US" sz="20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Drug Abuse/Addiction</a:t>
            </a:r>
          </a:p>
          <a:p>
            <a:pPr marL="796925" lvl="1" indent="-339725">
              <a:spcBef>
                <a:spcPts val="400"/>
              </a:spcBef>
              <a:buClr>
                <a:srgbClr val="003E89"/>
              </a:buClr>
              <a:buFont typeface="Wingdings" pitchFamily="2" charset="2"/>
              <a:buChar char="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en-US" sz="20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Understanding of brain effects of long-term use</a:t>
            </a:r>
          </a:p>
          <a:p>
            <a:pPr marL="796925" lvl="1" indent="-339725">
              <a:spcBef>
                <a:spcPts val="400"/>
              </a:spcBef>
              <a:buClr>
                <a:srgbClr val="003E89"/>
              </a:buClr>
              <a:buFont typeface="Wingdings" pitchFamily="2" charset="2"/>
              <a:buChar char="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en-US" sz="20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Development of treatment strategies for abusers</a:t>
            </a:r>
          </a:p>
          <a:p>
            <a:pPr marL="339725" indent="-339725">
              <a:spcBef>
                <a:spcPts val="400"/>
              </a:spcBef>
              <a:buClr>
                <a:srgbClr val="003E89"/>
              </a:buClr>
              <a:buFont typeface="Wingdings" pitchFamily="2" charset="2"/>
              <a:buChar char="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en-US" sz="20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Drug Studies</a:t>
            </a:r>
          </a:p>
          <a:p>
            <a:pPr marL="796925" lvl="1" indent="-339725">
              <a:spcBef>
                <a:spcPts val="400"/>
              </a:spcBef>
              <a:buClr>
                <a:srgbClr val="003E89"/>
              </a:buClr>
              <a:buFont typeface="Wingdings" pitchFamily="2" charset="2"/>
              <a:buChar char="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en-US" sz="20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What are the effects of a given medication on the brain?</a:t>
            </a:r>
          </a:p>
          <a:p>
            <a:pPr marL="796925" lvl="1" indent="-339725">
              <a:spcBef>
                <a:spcPts val="400"/>
              </a:spcBef>
              <a:buClr>
                <a:srgbClr val="003E89"/>
              </a:buClr>
              <a:buFont typeface="Wingdings" pitchFamily="2" charset="2"/>
              <a:buChar char="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en-US" sz="20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How does a drug affect cognition? … our measures of cognition?</a:t>
            </a:r>
          </a:p>
          <a:p>
            <a:pPr marL="339725" indent="-339725">
              <a:spcBef>
                <a:spcPts val="400"/>
              </a:spcBef>
              <a:buClr>
                <a:srgbClr val="003E89"/>
              </a:buClr>
              <a:buFont typeface="Wingdings" pitchFamily="2" charset="2"/>
              <a:buChar char="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en-US" sz="20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Neuropsychological disorders</a:t>
            </a:r>
          </a:p>
          <a:p>
            <a:pPr marL="796925" lvl="1" indent="-339725">
              <a:spcBef>
                <a:spcPts val="400"/>
              </a:spcBef>
              <a:buClr>
                <a:srgbClr val="003E89"/>
              </a:buClr>
              <a:buFont typeface="Wingdings" pitchFamily="2" charset="2"/>
              <a:buChar char="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en-US" sz="20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Understanding brain function may allow distinction 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among subtypes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.</a:t>
            </a:r>
          </a:p>
          <a:p>
            <a:pPr marL="796925" lvl="1" indent="-339725">
              <a:spcBef>
                <a:spcPts val="400"/>
              </a:spcBef>
              <a:buClr>
                <a:srgbClr val="003E89"/>
              </a:buClr>
              <a:buFont typeface="Wingdings" pitchFamily="2" charset="2"/>
              <a:buChar char="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en-US" sz="20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Identifying markers for a disorder may help in 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treatment</a:t>
            </a:r>
          </a:p>
          <a:p>
            <a:pPr marL="339725" indent="-339725">
              <a:spcBef>
                <a:spcPts val="400"/>
              </a:spcBef>
              <a:buClr>
                <a:srgbClr val="003E89"/>
              </a:buClr>
              <a:buFont typeface="Wingdings" pitchFamily="2" charset="2"/>
              <a:buChar char="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Aging and brain development</a:t>
            </a:r>
          </a:p>
          <a:p>
            <a:pPr marL="796925" lvl="1" indent="-339725">
              <a:spcBef>
                <a:spcPts val="400"/>
              </a:spcBef>
              <a:buClr>
                <a:srgbClr val="003E89"/>
              </a:buClr>
              <a:buFont typeface="Wingdings" pitchFamily="2" charset="2"/>
              <a:buChar char="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Which are normal changes are which are pathological</a:t>
            </a:r>
            <a:endParaRPr lang="en-US" sz="2000" dirty="0">
              <a:solidFill>
                <a:srgbClr val="000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339725" indent="-339725">
              <a:spcBef>
                <a:spcPts val="400"/>
              </a:spcBef>
              <a:buClr>
                <a:srgbClr val="003E89"/>
              </a:buClr>
              <a:buFont typeface="Wingdings" pitchFamily="2" charset="2"/>
              <a:buChar char="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endParaRPr lang="en-US" sz="2000" dirty="0">
              <a:solidFill>
                <a:srgbClr val="000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796925" lvl="1" indent="-339725">
              <a:spcBef>
                <a:spcPts val="350"/>
              </a:spcBef>
              <a:buClr>
                <a:srgbClr val="003E89"/>
              </a:buClr>
              <a:buFont typeface="Wingdings" pitchFamily="2" charset="2"/>
              <a:buChar char="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endParaRPr lang="en-US" sz="2000" dirty="0">
              <a:solidFill>
                <a:srgbClr val="000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092724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3E89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3E89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enutzerdefiniertes Design">
  <a:themeElements>
    <a:clrScheme name="Benutzerdefiniertes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enutzerdefiniertes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3E89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3E89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enutzerdefiniertes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2874</Words>
  <Application>Microsoft Office PowerPoint</Application>
  <PresentationFormat>Overhead</PresentationFormat>
  <Paragraphs>686</Paragraphs>
  <Slides>62</Slides>
  <Notes>62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62</vt:i4>
      </vt:variant>
    </vt:vector>
  </HeadingPairs>
  <TitlesOfParts>
    <vt:vector size="64" baseType="lpstr">
      <vt:lpstr>Standarddesign</vt:lpstr>
      <vt:lpstr>Benutzerdefiniertes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Forschungszentrum Rossendorf e.V.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Administrator</dc:creator>
  <cp:lastModifiedBy>Petr, Dr. Jan (FWPM) - 8505</cp:lastModifiedBy>
  <cp:revision>854</cp:revision>
  <cp:lastPrinted>2013-03-07T13:39:23Z</cp:lastPrinted>
  <dcterms:created xsi:type="dcterms:W3CDTF">2007-03-26T08:55:35Z</dcterms:created>
  <dcterms:modified xsi:type="dcterms:W3CDTF">2014-05-06T17:09:23Z</dcterms:modified>
</cp:coreProperties>
</file>