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8" r:id="rId2"/>
    <p:sldId id="340" r:id="rId3"/>
    <p:sldId id="360" r:id="rId4"/>
    <p:sldId id="342" r:id="rId5"/>
    <p:sldId id="363" r:id="rId6"/>
    <p:sldId id="358" r:id="rId7"/>
    <p:sldId id="361" r:id="rId8"/>
    <p:sldId id="355" r:id="rId9"/>
    <p:sldId id="362" r:id="rId10"/>
    <p:sldId id="349" r:id="rId11"/>
    <p:sldId id="352" r:id="rId12"/>
    <p:sldId id="364" r:id="rId13"/>
    <p:sldId id="345" r:id="rId14"/>
    <p:sldId id="346" r:id="rId15"/>
    <p:sldId id="347" r:id="rId16"/>
    <p:sldId id="341" r:id="rId17"/>
    <p:sldId id="348" r:id="rId18"/>
    <p:sldId id="350" r:id="rId19"/>
    <p:sldId id="354" r:id="rId20"/>
    <p:sldId id="351" r:id="rId21"/>
    <p:sldId id="353" r:id="rId22"/>
    <p:sldId id="356" r:id="rId23"/>
    <p:sldId id="365" r:id="rId24"/>
    <p:sldId id="357" r:id="rId25"/>
    <p:sldId id="366" r:id="rId2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FF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99262" autoAdjust="0"/>
  </p:normalViewPr>
  <p:slideViewPr>
    <p:cSldViewPr>
      <p:cViewPr>
        <p:scale>
          <a:sx n="100" d="100"/>
          <a:sy n="100" d="100"/>
        </p:scale>
        <p:origin x="-38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4725144"/>
            <a:ext cx="8640960" cy="187220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endParaRPr lang="en-US" sz="1400" smtClean="0"/>
          </a:p>
          <a:p>
            <a:pPr>
              <a:lnSpc>
                <a:spcPct val="120000"/>
              </a:lnSpc>
            </a:pP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  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r>
              <a:rPr lang="en-US" sz="1400" smtClean="0"/>
              <a:t>-  </a:t>
            </a:r>
            <a:r>
              <a:rPr lang="en-US" sz="1400"/>
              <a:t>William Pugh.</a:t>
            </a:r>
            <a:r>
              <a:rPr lang="en-US" sz="1400" i="1"/>
              <a:t> Skip lists: A probabilistic alternative to balanced trees</a:t>
            </a:r>
            <a:r>
              <a:rPr lang="en-US" sz="1400"/>
              <a:t>. Communications </a:t>
            </a:r>
            <a:r>
              <a:rPr lang="en-US" sz="1400" smtClean="0"/>
              <a:t>of the </a:t>
            </a:r>
            <a:r>
              <a:rPr lang="en-US" sz="1400"/>
              <a:t>ACM, </a:t>
            </a:r>
          </a:p>
          <a:p>
            <a:r>
              <a:rPr lang="en-US" sz="1400" smtClean="0"/>
              <a:t>      33(6</a:t>
            </a:r>
            <a:r>
              <a:rPr lang="en-US" sz="1400"/>
              <a:t>):668–676, 1990</a:t>
            </a:r>
            <a:r>
              <a:rPr lang="en-US" sz="1400" smtClean="0"/>
              <a:t>.</a:t>
            </a:r>
          </a:p>
          <a:p>
            <a:r>
              <a:rPr lang="en-US" sz="1400"/>
              <a:t>-  William Pugh: </a:t>
            </a:r>
            <a:r>
              <a:rPr lang="en-US" sz="1400" i="1"/>
              <a:t>A Skip List Cookbook</a:t>
            </a:r>
            <a:r>
              <a:rPr lang="en-US" sz="1400"/>
              <a:t>  [http://cglab.ca/~morin/teaching/5408/refs/p90b.pdf</a:t>
            </a:r>
            <a:r>
              <a:rPr lang="en-US" sz="1400" smtClean="0"/>
              <a:t>]</a:t>
            </a:r>
          </a:p>
          <a:p>
            <a:r>
              <a:rPr lang="en-US" sz="1400" smtClean="0"/>
              <a:t>-  </a:t>
            </a:r>
            <a:r>
              <a:rPr lang="cs-CZ" sz="1400" smtClean="0"/>
              <a:t>Bradley </a:t>
            </a:r>
            <a:r>
              <a:rPr lang="cs-CZ" sz="1400"/>
              <a:t>T. Vander </a:t>
            </a:r>
            <a:r>
              <a:rPr lang="cs-CZ" sz="1400" smtClean="0"/>
              <a:t>Zanden</a:t>
            </a:r>
            <a:r>
              <a:rPr lang="en-US" sz="1400" smtClean="0"/>
              <a:t>:</a:t>
            </a:r>
            <a:r>
              <a:rPr lang="cs-CZ" sz="1400" b="1" smtClean="0"/>
              <a:t> </a:t>
            </a:r>
            <a:r>
              <a:rPr lang="en-US" sz="1400" b="1" smtClean="0"/>
              <a:t>  </a:t>
            </a:r>
            <a:r>
              <a:rPr lang="en-US" sz="1400" smtClean="0"/>
              <a:t>[http</a:t>
            </a:r>
            <a:r>
              <a:rPr lang="en-US" sz="1400"/>
              <a:t>://web.eecs.utk.edu/~</a:t>
            </a:r>
            <a:r>
              <a:rPr lang="en-US" sz="1400" smtClean="0"/>
              <a:t>huangj/CS302S04/notes/skip-lists.html]</a:t>
            </a: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611560" y="45091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251520" y="76470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72200" y="3645024"/>
            <a:ext cx="1728192" cy="288032"/>
          </a:xfrm>
          <a:prstGeom prst="roundRect">
            <a:avLst>
              <a:gd name="adj" fmla="val 2282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87624" y="1844824"/>
            <a:ext cx="6840760" cy="1656184"/>
            <a:chOff x="683568" y="2204864"/>
            <a:chExt cx="7849765" cy="14419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4" name="Rectangle 93"/>
            <p:cNvSpPr>
              <a:spLocks noChangeArrowheads="1"/>
            </p:cNvSpPr>
            <p:nvPr/>
          </p:nvSpPr>
          <p:spPr bwMode="auto">
            <a:xfrm>
              <a:off x="5724128" y="3068960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>
              <a:off x="5868144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Rectangle 93"/>
            <p:cNvSpPr>
              <a:spLocks noChangeArrowheads="1"/>
            </p:cNvSpPr>
            <p:nvPr/>
          </p:nvSpPr>
          <p:spPr bwMode="auto">
            <a:xfrm>
              <a:off x="2699792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59" name="Rectangle 93"/>
            <p:cNvSpPr>
              <a:spLocks noChangeArrowheads="1"/>
            </p:cNvSpPr>
            <p:nvPr/>
          </p:nvSpPr>
          <p:spPr bwMode="auto">
            <a:xfrm>
              <a:off x="4211960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2" name="Rectangle 93"/>
            <p:cNvSpPr>
              <a:spLocks noChangeArrowheads="1"/>
            </p:cNvSpPr>
            <p:nvPr/>
          </p:nvSpPr>
          <p:spPr bwMode="auto">
            <a:xfrm>
              <a:off x="5724128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3" name="Rectangle 93"/>
            <p:cNvSpPr>
              <a:spLocks noChangeArrowheads="1"/>
            </p:cNvSpPr>
            <p:nvPr/>
          </p:nvSpPr>
          <p:spPr bwMode="auto">
            <a:xfrm>
              <a:off x="7740352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4" name="Rectangle 93"/>
            <p:cNvSpPr>
              <a:spLocks noChangeArrowheads="1"/>
            </p:cNvSpPr>
            <p:nvPr/>
          </p:nvSpPr>
          <p:spPr bwMode="auto">
            <a:xfrm>
              <a:off x="1188517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A</a:t>
              </a:r>
              <a:endParaRPr lang="cs-CZ" sz="1400" b="1"/>
            </a:p>
          </p:txBody>
        </p:sp>
        <p:sp>
          <p:nvSpPr>
            <p:cNvPr id="165" name="Rectangle 93"/>
            <p:cNvSpPr>
              <a:spLocks noChangeArrowheads="1"/>
            </p:cNvSpPr>
            <p:nvPr/>
          </p:nvSpPr>
          <p:spPr bwMode="auto">
            <a:xfrm>
              <a:off x="1693466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A</a:t>
              </a:r>
              <a:endParaRPr lang="cs-CZ" sz="1400" b="1"/>
            </a:p>
          </p:txBody>
        </p:sp>
        <p:sp>
          <p:nvSpPr>
            <p:cNvPr id="167" name="Rectangle 93"/>
            <p:cNvSpPr>
              <a:spLocks noChangeArrowheads="1"/>
            </p:cNvSpPr>
            <p:nvPr/>
          </p:nvSpPr>
          <p:spPr bwMode="auto">
            <a:xfrm>
              <a:off x="2197522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C</a:t>
              </a:r>
              <a:endParaRPr lang="cs-CZ" sz="1400" b="1"/>
            </a:p>
          </p:txBody>
        </p:sp>
        <p:sp>
          <p:nvSpPr>
            <p:cNvPr id="181" name="Rectangle 93"/>
            <p:cNvSpPr>
              <a:spLocks noChangeArrowheads="1"/>
            </p:cNvSpPr>
            <p:nvPr/>
          </p:nvSpPr>
          <p:spPr bwMode="auto">
            <a:xfrm>
              <a:off x="2701578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E</a:t>
              </a:r>
              <a:endParaRPr lang="cs-CZ" sz="1400" b="1"/>
            </a:p>
          </p:txBody>
        </p:sp>
        <p:sp>
          <p:nvSpPr>
            <p:cNvPr id="183" name="Rectangle 93"/>
            <p:cNvSpPr>
              <a:spLocks noChangeArrowheads="1"/>
            </p:cNvSpPr>
            <p:nvPr/>
          </p:nvSpPr>
          <p:spPr bwMode="auto">
            <a:xfrm>
              <a:off x="3205634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E</a:t>
              </a:r>
              <a:endParaRPr lang="cs-CZ" sz="1400" b="1"/>
            </a:p>
          </p:txBody>
        </p:sp>
        <p:sp>
          <p:nvSpPr>
            <p:cNvPr id="189" name="Rectangle 93"/>
            <p:cNvSpPr>
              <a:spLocks noChangeArrowheads="1"/>
            </p:cNvSpPr>
            <p:nvPr/>
          </p:nvSpPr>
          <p:spPr bwMode="auto">
            <a:xfrm>
              <a:off x="3711476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G</a:t>
              </a:r>
              <a:endParaRPr lang="cs-CZ" sz="1400" b="1"/>
            </a:p>
          </p:txBody>
        </p:sp>
        <p:sp>
          <p:nvSpPr>
            <p:cNvPr id="196" name="Rectangle 93"/>
            <p:cNvSpPr>
              <a:spLocks noChangeArrowheads="1"/>
            </p:cNvSpPr>
            <p:nvPr/>
          </p:nvSpPr>
          <p:spPr bwMode="auto">
            <a:xfrm>
              <a:off x="4723160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I</a:t>
              </a:r>
              <a:endParaRPr lang="cs-CZ" sz="1400" b="1"/>
            </a:p>
          </p:txBody>
        </p:sp>
        <p:sp>
          <p:nvSpPr>
            <p:cNvPr id="197" name="Rectangle 93"/>
            <p:cNvSpPr>
              <a:spLocks noChangeArrowheads="1"/>
            </p:cNvSpPr>
            <p:nvPr/>
          </p:nvSpPr>
          <p:spPr bwMode="auto">
            <a:xfrm>
              <a:off x="6238007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N</a:t>
              </a:r>
              <a:endParaRPr lang="cs-CZ" sz="1400" b="1"/>
            </a:p>
          </p:txBody>
        </p:sp>
        <p:sp>
          <p:nvSpPr>
            <p:cNvPr id="198" name="Rectangle 93"/>
            <p:cNvSpPr>
              <a:spLocks noChangeArrowheads="1"/>
            </p:cNvSpPr>
            <p:nvPr/>
          </p:nvSpPr>
          <p:spPr bwMode="auto">
            <a:xfrm>
              <a:off x="683568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99" name="Rectangle 93"/>
            <p:cNvSpPr>
              <a:spLocks noChangeArrowheads="1"/>
            </p:cNvSpPr>
            <p:nvPr/>
          </p:nvSpPr>
          <p:spPr bwMode="auto">
            <a:xfrm>
              <a:off x="1188517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0" name="Rectangle 93"/>
            <p:cNvSpPr>
              <a:spLocks noChangeArrowheads="1"/>
            </p:cNvSpPr>
            <p:nvPr/>
          </p:nvSpPr>
          <p:spPr bwMode="auto">
            <a:xfrm>
              <a:off x="1693466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1" name="Rectangle 93"/>
            <p:cNvSpPr>
              <a:spLocks noChangeArrowheads="1"/>
            </p:cNvSpPr>
            <p:nvPr/>
          </p:nvSpPr>
          <p:spPr bwMode="auto">
            <a:xfrm>
              <a:off x="2197522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2" name="Rectangle 93"/>
            <p:cNvSpPr>
              <a:spLocks noChangeArrowheads="1"/>
            </p:cNvSpPr>
            <p:nvPr/>
          </p:nvSpPr>
          <p:spPr bwMode="auto">
            <a:xfrm>
              <a:off x="2701578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3" name="Rectangle 93"/>
            <p:cNvSpPr>
              <a:spLocks noChangeArrowheads="1"/>
            </p:cNvSpPr>
            <p:nvPr/>
          </p:nvSpPr>
          <p:spPr bwMode="auto">
            <a:xfrm>
              <a:off x="3205634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4" name="Rectangle 93"/>
            <p:cNvSpPr>
              <a:spLocks noChangeArrowheads="1"/>
            </p:cNvSpPr>
            <p:nvPr/>
          </p:nvSpPr>
          <p:spPr bwMode="auto">
            <a:xfrm>
              <a:off x="3711476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5" name="Rectangle 93"/>
            <p:cNvSpPr>
              <a:spLocks noChangeArrowheads="1"/>
            </p:cNvSpPr>
            <p:nvPr/>
          </p:nvSpPr>
          <p:spPr bwMode="auto">
            <a:xfrm>
              <a:off x="4723160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6" name="Rectangle 93"/>
            <p:cNvSpPr>
              <a:spLocks noChangeArrowheads="1"/>
            </p:cNvSpPr>
            <p:nvPr/>
          </p:nvSpPr>
          <p:spPr bwMode="auto">
            <a:xfrm>
              <a:off x="6238007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7" name="Rectangle 93"/>
            <p:cNvSpPr>
              <a:spLocks noChangeArrowheads="1"/>
            </p:cNvSpPr>
            <p:nvPr/>
          </p:nvSpPr>
          <p:spPr bwMode="auto">
            <a:xfrm>
              <a:off x="683568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08" name="Straight Arrow Connector 207"/>
            <p:cNvCxnSpPr/>
            <p:nvPr/>
          </p:nvCxnSpPr>
          <p:spPr bwMode="auto">
            <a:xfrm>
              <a:off x="827584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Straight Arrow Connector 208"/>
            <p:cNvCxnSpPr/>
            <p:nvPr/>
          </p:nvCxnSpPr>
          <p:spPr bwMode="auto">
            <a:xfrm>
              <a:off x="1331640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Straight Arrow Connector 209"/>
            <p:cNvCxnSpPr/>
            <p:nvPr/>
          </p:nvCxnSpPr>
          <p:spPr bwMode="auto">
            <a:xfrm>
              <a:off x="1835696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Straight Arrow Connector 210"/>
            <p:cNvCxnSpPr/>
            <p:nvPr/>
          </p:nvCxnSpPr>
          <p:spPr bwMode="auto">
            <a:xfrm>
              <a:off x="2339752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Straight Arrow Connector 211"/>
            <p:cNvCxnSpPr/>
            <p:nvPr/>
          </p:nvCxnSpPr>
          <p:spPr bwMode="auto">
            <a:xfrm>
              <a:off x="2843808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" name="Straight Arrow Connector 212"/>
            <p:cNvCxnSpPr/>
            <p:nvPr/>
          </p:nvCxnSpPr>
          <p:spPr bwMode="auto">
            <a:xfrm>
              <a:off x="3347864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Straight Arrow Connector 213"/>
            <p:cNvCxnSpPr/>
            <p:nvPr/>
          </p:nvCxnSpPr>
          <p:spPr bwMode="auto">
            <a:xfrm>
              <a:off x="3851920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Arrow Connector 214"/>
            <p:cNvCxnSpPr/>
            <p:nvPr/>
          </p:nvCxnSpPr>
          <p:spPr bwMode="auto">
            <a:xfrm>
              <a:off x="4860032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16" name="Straight Arrow Connector 215"/>
            <p:cNvCxnSpPr/>
            <p:nvPr/>
          </p:nvCxnSpPr>
          <p:spPr bwMode="auto">
            <a:xfrm>
              <a:off x="6372200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7" name="Rectangle 93"/>
            <p:cNvSpPr>
              <a:spLocks noChangeArrowheads="1"/>
            </p:cNvSpPr>
            <p:nvPr/>
          </p:nvSpPr>
          <p:spPr bwMode="auto">
            <a:xfrm>
              <a:off x="6729561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P</a:t>
              </a:r>
              <a:endParaRPr lang="cs-CZ" sz="1400" b="1"/>
            </a:p>
          </p:txBody>
        </p:sp>
        <p:sp>
          <p:nvSpPr>
            <p:cNvPr id="218" name="Rectangle 93"/>
            <p:cNvSpPr>
              <a:spLocks noChangeArrowheads="1"/>
            </p:cNvSpPr>
            <p:nvPr/>
          </p:nvSpPr>
          <p:spPr bwMode="auto">
            <a:xfrm>
              <a:off x="7234510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R</a:t>
              </a:r>
              <a:endParaRPr lang="cs-CZ" sz="1400" b="1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>
              <a:off x="7739459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S</a:t>
              </a:r>
              <a:endParaRPr lang="cs-CZ" sz="1400" b="1"/>
            </a:p>
          </p:txBody>
        </p:sp>
        <p:sp>
          <p:nvSpPr>
            <p:cNvPr id="220" name="Rectangle 93"/>
            <p:cNvSpPr>
              <a:spLocks noChangeArrowheads="1"/>
            </p:cNvSpPr>
            <p:nvPr/>
          </p:nvSpPr>
          <p:spPr bwMode="auto">
            <a:xfrm>
              <a:off x="8244408" y="3357885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X</a:t>
              </a:r>
              <a:endParaRPr lang="cs-CZ" sz="1400" b="1"/>
            </a:p>
          </p:txBody>
        </p:sp>
        <p:sp>
          <p:nvSpPr>
            <p:cNvPr id="221" name="Rectangle 93"/>
            <p:cNvSpPr>
              <a:spLocks noChangeArrowheads="1"/>
            </p:cNvSpPr>
            <p:nvPr/>
          </p:nvSpPr>
          <p:spPr bwMode="auto">
            <a:xfrm>
              <a:off x="6729561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2" name="Rectangle 93"/>
            <p:cNvSpPr>
              <a:spLocks noChangeArrowheads="1"/>
            </p:cNvSpPr>
            <p:nvPr/>
          </p:nvSpPr>
          <p:spPr bwMode="auto">
            <a:xfrm>
              <a:off x="7234510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3" name="Rectangle 93"/>
            <p:cNvSpPr>
              <a:spLocks noChangeArrowheads="1"/>
            </p:cNvSpPr>
            <p:nvPr/>
          </p:nvSpPr>
          <p:spPr bwMode="auto">
            <a:xfrm>
              <a:off x="7739459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4" name="Rectangle 93"/>
            <p:cNvSpPr>
              <a:spLocks noChangeArrowheads="1"/>
            </p:cNvSpPr>
            <p:nvPr/>
          </p:nvSpPr>
          <p:spPr bwMode="auto">
            <a:xfrm>
              <a:off x="8244408" y="3069853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25" name="Straight Arrow Connector 224"/>
            <p:cNvCxnSpPr/>
            <p:nvPr/>
          </p:nvCxnSpPr>
          <p:spPr bwMode="auto">
            <a:xfrm>
              <a:off x="6866433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Arrow Connector 225"/>
            <p:cNvCxnSpPr/>
            <p:nvPr/>
          </p:nvCxnSpPr>
          <p:spPr bwMode="auto">
            <a:xfrm>
              <a:off x="7370489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Straight Arrow Connector 226"/>
            <p:cNvCxnSpPr/>
            <p:nvPr/>
          </p:nvCxnSpPr>
          <p:spPr bwMode="auto">
            <a:xfrm>
              <a:off x="7874545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8" name="Oval 227"/>
            <p:cNvSpPr/>
            <p:nvPr/>
          </p:nvSpPr>
          <p:spPr bwMode="auto">
            <a:xfrm>
              <a:off x="8327345" y="3163431"/>
              <a:ext cx="126192" cy="906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Rectangle 93"/>
            <p:cNvSpPr>
              <a:spLocks noChangeArrowheads="1"/>
            </p:cNvSpPr>
            <p:nvPr/>
          </p:nvSpPr>
          <p:spPr bwMode="auto">
            <a:xfrm>
              <a:off x="2197522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30" name="Rectangle 93"/>
            <p:cNvSpPr>
              <a:spLocks noChangeArrowheads="1"/>
            </p:cNvSpPr>
            <p:nvPr/>
          </p:nvSpPr>
          <p:spPr bwMode="auto">
            <a:xfrm>
              <a:off x="3711476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31" name="Rectangle 93"/>
            <p:cNvSpPr>
              <a:spLocks noChangeArrowheads="1"/>
            </p:cNvSpPr>
            <p:nvPr/>
          </p:nvSpPr>
          <p:spPr bwMode="auto">
            <a:xfrm>
              <a:off x="683568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32" name="Rectangle 93"/>
            <p:cNvSpPr>
              <a:spLocks noChangeArrowheads="1"/>
            </p:cNvSpPr>
            <p:nvPr/>
          </p:nvSpPr>
          <p:spPr bwMode="auto">
            <a:xfrm>
              <a:off x="6729561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33" name="Rectangle 93"/>
            <p:cNvSpPr>
              <a:spLocks noChangeArrowheads="1"/>
            </p:cNvSpPr>
            <p:nvPr/>
          </p:nvSpPr>
          <p:spPr bwMode="auto">
            <a:xfrm>
              <a:off x="8244408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34" name="Oval 233"/>
            <p:cNvSpPr/>
            <p:nvPr/>
          </p:nvSpPr>
          <p:spPr bwMode="auto">
            <a:xfrm>
              <a:off x="8327345" y="2874504"/>
              <a:ext cx="126192" cy="906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5" name="Straight Arrow Connector 234"/>
            <p:cNvCxnSpPr/>
            <p:nvPr/>
          </p:nvCxnSpPr>
          <p:spPr bwMode="auto">
            <a:xfrm>
              <a:off x="827584" y="2924944"/>
              <a:ext cx="1368152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Straight Arrow Connector 235"/>
            <p:cNvCxnSpPr/>
            <p:nvPr/>
          </p:nvCxnSpPr>
          <p:spPr bwMode="auto">
            <a:xfrm>
              <a:off x="2843808" y="2924944"/>
              <a:ext cx="864096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Straight Arrow Connector 236"/>
            <p:cNvCxnSpPr/>
            <p:nvPr/>
          </p:nvCxnSpPr>
          <p:spPr bwMode="auto">
            <a:xfrm>
              <a:off x="4355976" y="2924944"/>
              <a:ext cx="864096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8" name="Straight Arrow Connector 237"/>
            <p:cNvCxnSpPr>
              <a:endCxn id="163" idx="1"/>
            </p:cNvCxnSpPr>
            <p:nvPr/>
          </p:nvCxnSpPr>
          <p:spPr bwMode="auto">
            <a:xfrm>
              <a:off x="6876256" y="2924944"/>
              <a:ext cx="864096" cy="447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9" name="Rectangle 93"/>
            <p:cNvSpPr>
              <a:spLocks noChangeArrowheads="1"/>
            </p:cNvSpPr>
            <p:nvPr/>
          </p:nvSpPr>
          <p:spPr bwMode="auto">
            <a:xfrm>
              <a:off x="683568" y="2492896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0" name="Rectangle 93"/>
            <p:cNvSpPr>
              <a:spLocks noChangeArrowheads="1"/>
            </p:cNvSpPr>
            <p:nvPr/>
          </p:nvSpPr>
          <p:spPr bwMode="auto">
            <a:xfrm>
              <a:off x="683568" y="2204864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1" name="Rectangle 93"/>
            <p:cNvSpPr>
              <a:spLocks noChangeArrowheads="1"/>
            </p:cNvSpPr>
            <p:nvPr/>
          </p:nvSpPr>
          <p:spPr bwMode="auto">
            <a:xfrm>
              <a:off x="2195736" y="2492896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2" name="Rectangle 93"/>
            <p:cNvSpPr>
              <a:spLocks noChangeArrowheads="1"/>
            </p:cNvSpPr>
            <p:nvPr/>
          </p:nvSpPr>
          <p:spPr bwMode="auto">
            <a:xfrm>
              <a:off x="3707904" y="2492896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3" name="Rectangle 93"/>
            <p:cNvSpPr>
              <a:spLocks noChangeArrowheads="1"/>
            </p:cNvSpPr>
            <p:nvPr/>
          </p:nvSpPr>
          <p:spPr bwMode="auto">
            <a:xfrm>
              <a:off x="3707904" y="2204864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4" name="Rectangle 93"/>
            <p:cNvSpPr>
              <a:spLocks noChangeArrowheads="1"/>
            </p:cNvSpPr>
            <p:nvPr/>
          </p:nvSpPr>
          <p:spPr bwMode="auto">
            <a:xfrm>
              <a:off x="4211960" y="3356992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H</a:t>
              </a:r>
              <a:endParaRPr lang="cs-CZ" sz="1400" b="1"/>
            </a:p>
          </p:txBody>
        </p:sp>
        <p:sp>
          <p:nvSpPr>
            <p:cNvPr id="245" name="Rectangle 93"/>
            <p:cNvSpPr>
              <a:spLocks noChangeArrowheads="1"/>
            </p:cNvSpPr>
            <p:nvPr/>
          </p:nvSpPr>
          <p:spPr bwMode="auto">
            <a:xfrm>
              <a:off x="4211960" y="3068960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46" name="Straight Arrow Connector 245"/>
            <p:cNvCxnSpPr/>
            <p:nvPr/>
          </p:nvCxnSpPr>
          <p:spPr bwMode="auto">
            <a:xfrm>
              <a:off x="4355976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7" name="Rectangle 93"/>
            <p:cNvSpPr>
              <a:spLocks noChangeArrowheads="1"/>
            </p:cNvSpPr>
            <p:nvPr/>
          </p:nvSpPr>
          <p:spPr bwMode="auto">
            <a:xfrm>
              <a:off x="5220072" y="3356992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L</a:t>
              </a:r>
              <a:endParaRPr lang="cs-CZ" sz="1400" b="1"/>
            </a:p>
          </p:txBody>
        </p:sp>
        <p:sp>
          <p:nvSpPr>
            <p:cNvPr id="248" name="Rectangle 93"/>
            <p:cNvSpPr>
              <a:spLocks noChangeArrowheads="1"/>
            </p:cNvSpPr>
            <p:nvPr/>
          </p:nvSpPr>
          <p:spPr bwMode="auto">
            <a:xfrm>
              <a:off x="5220072" y="3068960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9" name="Rectangle 93"/>
            <p:cNvSpPr>
              <a:spLocks noChangeArrowheads="1"/>
            </p:cNvSpPr>
            <p:nvPr/>
          </p:nvSpPr>
          <p:spPr bwMode="auto">
            <a:xfrm>
              <a:off x="5220072" y="2780928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5220072" y="2492896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51" name="Straight Arrow Connector 250"/>
            <p:cNvCxnSpPr/>
            <p:nvPr/>
          </p:nvCxnSpPr>
          <p:spPr bwMode="auto">
            <a:xfrm>
              <a:off x="5364088" y="3213869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2" name="Straight Arrow Connector 251"/>
            <p:cNvCxnSpPr/>
            <p:nvPr/>
          </p:nvCxnSpPr>
          <p:spPr bwMode="auto">
            <a:xfrm>
              <a:off x="5868144" y="2924944"/>
              <a:ext cx="864096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3" name="Rectangle 93"/>
            <p:cNvSpPr>
              <a:spLocks noChangeArrowheads="1"/>
            </p:cNvSpPr>
            <p:nvPr/>
          </p:nvSpPr>
          <p:spPr bwMode="auto">
            <a:xfrm>
              <a:off x="5724128" y="3356992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smtClean="0"/>
                <a:t>M</a:t>
              </a:r>
              <a:endParaRPr lang="cs-CZ" sz="1400" b="1"/>
            </a:p>
          </p:txBody>
        </p:sp>
        <p:sp>
          <p:nvSpPr>
            <p:cNvPr id="254" name="Rectangle 93"/>
            <p:cNvSpPr>
              <a:spLocks noChangeArrowheads="1"/>
            </p:cNvSpPr>
            <p:nvPr/>
          </p:nvSpPr>
          <p:spPr bwMode="auto">
            <a:xfrm>
              <a:off x="7740352" y="2492896"/>
              <a:ext cx="288925" cy="288925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7823290" y="2586470"/>
              <a:ext cx="126192" cy="906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3790841" y="2298439"/>
              <a:ext cx="126192" cy="906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7" name="Straight Arrow Connector 256"/>
            <p:cNvCxnSpPr/>
            <p:nvPr/>
          </p:nvCxnSpPr>
          <p:spPr bwMode="auto">
            <a:xfrm>
              <a:off x="827584" y="2348880"/>
              <a:ext cx="2880320" cy="447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8" name="Straight Arrow Connector 257"/>
            <p:cNvCxnSpPr/>
            <p:nvPr/>
          </p:nvCxnSpPr>
          <p:spPr bwMode="auto">
            <a:xfrm>
              <a:off x="3851920" y="2636912"/>
              <a:ext cx="1368152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9" name="Straight Arrow Connector 258"/>
            <p:cNvCxnSpPr/>
            <p:nvPr/>
          </p:nvCxnSpPr>
          <p:spPr bwMode="auto">
            <a:xfrm>
              <a:off x="5364088" y="2636912"/>
              <a:ext cx="2376264" cy="447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60" name="Straight Arrow Connector 259"/>
            <p:cNvCxnSpPr/>
            <p:nvPr/>
          </p:nvCxnSpPr>
          <p:spPr bwMode="auto">
            <a:xfrm>
              <a:off x="827584" y="2636912"/>
              <a:ext cx="1368152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Straight Arrow Connector 260"/>
            <p:cNvCxnSpPr/>
            <p:nvPr/>
          </p:nvCxnSpPr>
          <p:spPr bwMode="auto">
            <a:xfrm>
              <a:off x="2339752" y="2636912"/>
              <a:ext cx="1368152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" name="Straight Arrow Connector 261"/>
            <p:cNvCxnSpPr/>
            <p:nvPr/>
          </p:nvCxnSpPr>
          <p:spPr bwMode="auto">
            <a:xfrm>
              <a:off x="2339752" y="2924944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3" name="Straight Arrow Connector 262"/>
            <p:cNvCxnSpPr/>
            <p:nvPr/>
          </p:nvCxnSpPr>
          <p:spPr bwMode="auto">
            <a:xfrm>
              <a:off x="3851920" y="2924944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4" name="Straight Arrow Connector 263"/>
            <p:cNvCxnSpPr/>
            <p:nvPr/>
          </p:nvCxnSpPr>
          <p:spPr bwMode="auto">
            <a:xfrm>
              <a:off x="5364088" y="2924944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65" name="Straight Arrow Connector 264"/>
            <p:cNvCxnSpPr/>
            <p:nvPr/>
          </p:nvCxnSpPr>
          <p:spPr bwMode="auto">
            <a:xfrm>
              <a:off x="7884368" y="2924944"/>
              <a:ext cx="360040" cy="0"/>
            </a:xfrm>
            <a:prstGeom prst="straightConnector1">
              <a:avLst/>
            </a:prstGeom>
            <a:grp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6" name="AutoShape 105"/>
          <p:cNvSpPr>
            <a:spLocks noChangeArrowheads="1"/>
          </p:cNvSpPr>
          <p:nvPr/>
        </p:nvSpPr>
        <p:spPr bwMode="auto">
          <a:xfrm>
            <a:off x="8316416" y="62068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7" name="AutoShape 46"/>
          <p:cNvSpPr>
            <a:spLocks noChangeArrowheads="1"/>
          </p:cNvSpPr>
          <p:nvPr/>
        </p:nvSpPr>
        <p:spPr bwMode="auto">
          <a:xfrm>
            <a:off x="6228184" y="404664"/>
            <a:ext cx="1872208" cy="503758"/>
          </a:xfrm>
          <a:prstGeom prst="roundRect">
            <a:avLst>
              <a:gd name="adj" fmla="val 17146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ACM ICPC Maraton </a:t>
            </a:r>
          </a:p>
          <a:p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Prague 2015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AutoShape 105"/>
          <p:cNvSpPr>
            <a:spLocks noChangeArrowheads="1"/>
          </p:cNvSpPr>
          <p:nvPr/>
        </p:nvSpPr>
        <p:spPr bwMode="auto">
          <a:xfrm>
            <a:off x="8244408" y="33265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0" name="AutoShape 46"/>
          <p:cNvSpPr>
            <a:spLocks noChangeArrowheads="1"/>
          </p:cNvSpPr>
          <p:nvPr/>
        </p:nvSpPr>
        <p:spPr bwMode="auto">
          <a:xfrm>
            <a:off x="755576" y="260648"/>
            <a:ext cx="324036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800" b="1" smtClean="0">
                <a:solidFill>
                  <a:schemeClr val="bg1"/>
                </a:solidFill>
                <a:latin typeface="Arial Black" pitchFamily="34" charset="0"/>
              </a:rPr>
              <a:t>Skip List</a:t>
            </a:r>
            <a:endParaRPr lang="en-US" sz="48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539552" y="2348880"/>
            <a:ext cx="7992888" cy="4176464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 search(List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= 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invariant: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x.key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searchKey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i--)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x.key &lt; searchKey &lt;= x.forward[1].key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 return 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9552" y="908720"/>
            <a:ext cx="7992888" cy="129614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Start </a:t>
            </a:r>
            <a:r>
              <a:rPr lang="en-US"/>
              <a:t>with the coarsest grain list and find where in that list the key resides, then drop down to the next </a:t>
            </a:r>
            <a:r>
              <a:rPr lang="en-US" smtClean="0"/>
              <a:t>less coarse </a:t>
            </a:r>
            <a:r>
              <a:rPr lang="en-US"/>
              <a:t>grain list and repeat the </a:t>
            </a:r>
            <a:r>
              <a:rPr lang="en-US" smtClean="0"/>
              <a:t>search.</a:t>
            </a:r>
            <a:endParaRPr lang="en-US"/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42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3"/>
          <p:cNvSpPr>
            <a:spLocks noChangeArrowheads="1"/>
          </p:cNvSpPr>
          <p:nvPr/>
        </p:nvSpPr>
        <p:spPr bwMode="auto">
          <a:xfrm>
            <a:off x="395536" y="2852936"/>
            <a:ext cx="6192688" cy="367240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5724128" y="4797152"/>
            <a:ext cx="576064" cy="1512168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3851920" y="37908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3851920" y="350190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836589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836589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836589" y="350011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1332533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827584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1332533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827584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971600" y="39330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476549" y="39330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828477" y="350100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828477" y="32129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836589" y="32129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972493" y="364457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972493" y="3356992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340645" y="40779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340645" y="37899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340645" y="350100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2916709" y="386283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980605" y="39330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980605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84470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844701" y="37908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484661" y="39348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419872" y="386283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347864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347864" y="37908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988717" y="39348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851920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3851920" y="321476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1979712" y="3359224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491880" y="39348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483768" y="3646364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427984" y="386283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4355976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4355976" y="37908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4932040" y="386283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995936" y="39348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4860032" y="37908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4860032" y="350190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4860032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4860032" y="321476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Oval 45"/>
          <p:cNvSpPr/>
          <p:nvPr/>
        </p:nvSpPr>
        <p:spPr bwMode="auto">
          <a:xfrm>
            <a:off x="4932040" y="328677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3995936" y="335877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995936" y="364681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499992" y="39348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364088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364088" y="37908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364088" y="350190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" name="Oval 49"/>
          <p:cNvSpPr/>
          <p:nvPr/>
        </p:nvSpPr>
        <p:spPr bwMode="auto">
          <a:xfrm>
            <a:off x="5436096" y="386283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436096" y="35748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004048" y="36468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5004048" y="39348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3851920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3851920" y="529942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836589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836589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836589" y="529763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332533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827584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332533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827584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971600" y="573057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1476549" y="573057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828477" y="52985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828477" y="50104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1836589" y="50104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>
            <a:endCxn id="60" idx="1"/>
          </p:cNvCxnSpPr>
          <p:nvPr/>
        </p:nvCxnSpPr>
        <p:spPr bwMode="auto">
          <a:xfrm flipV="1">
            <a:off x="972493" y="544209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972493" y="515451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2340645" y="58754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2340645" y="55874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340645" y="52985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Oval 74"/>
          <p:cNvSpPr/>
          <p:nvPr/>
        </p:nvSpPr>
        <p:spPr bwMode="auto">
          <a:xfrm>
            <a:off x="2916709" y="56603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1980605" y="573057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1980605" y="54425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2844701" y="58763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79" name="Rectangle 93"/>
          <p:cNvSpPr>
            <a:spLocks noChangeArrowheads="1"/>
          </p:cNvSpPr>
          <p:nvPr/>
        </p:nvSpPr>
        <p:spPr bwMode="auto">
          <a:xfrm>
            <a:off x="2844701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484661" y="57323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Oval 80"/>
          <p:cNvSpPr/>
          <p:nvPr/>
        </p:nvSpPr>
        <p:spPr bwMode="auto">
          <a:xfrm>
            <a:off x="3419872" y="56603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tangle 93"/>
          <p:cNvSpPr>
            <a:spLocks noChangeArrowheads="1"/>
          </p:cNvSpPr>
          <p:nvPr/>
        </p:nvSpPr>
        <p:spPr bwMode="auto">
          <a:xfrm>
            <a:off x="3347864" y="58763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3347864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2988717" y="57323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3851920" y="58763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3851920" y="501228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1979712" y="5156745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491880" y="57323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>
            <a:endCxn id="57" idx="1"/>
          </p:cNvCxnSpPr>
          <p:nvPr/>
        </p:nvCxnSpPr>
        <p:spPr bwMode="auto">
          <a:xfrm flipV="1">
            <a:off x="2483768" y="5443885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Oval 89"/>
          <p:cNvSpPr/>
          <p:nvPr/>
        </p:nvSpPr>
        <p:spPr bwMode="auto">
          <a:xfrm>
            <a:off x="4427984" y="56603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3"/>
          <p:cNvSpPr>
            <a:spLocks noChangeArrowheads="1"/>
          </p:cNvSpPr>
          <p:nvPr/>
        </p:nvSpPr>
        <p:spPr bwMode="auto">
          <a:xfrm>
            <a:off x="4355976" y="58763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4355976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3" name="Oval 92"/>
          <p:cNvSpPr/>
          <p:nvPr/>
        </p:nvSpPr>
        <p:spPr bwMode="auto">
          <a:xfrm>
            <a:off x="4932040" y="56603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3995936" y="57323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Rectangle 93"/>
          <p:cNvSpPr>
            <a:spLocks noChangeArrowheads="1"/>
          </p:cNvSpPr>
          <p:nvPr/>
        </p:nvSpPr>
        <p:spPr bwMode="auto">
          <a:xfrm>
            <a:off x="4860032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4860032" y="529942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4860032" y="58763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4860032" y="501228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0" name="Straight Arrow Connector 99"/>
          <p:cNvCxnSpPr>
            <a:endCxn id="98" idx="1"/>
          </p:cNvCxnSpPr>
          <p:nvPr/>
        </p:nvCxnSpPr>
        <p:spPr bwMode="auto">
          <a:xfrm>
            <a:off x="3995936" y="515629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3995936" y="544433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4499992" y="57323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5364088" y="58763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5364088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364088" y="529942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5004048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5004048" y="57323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Oval 109"/>
          <p:cNvSpPr/>
          <p:nvPr/>
        </p:nvSpPr>
        <p:spPr bwMode="auto">
          <a:xfrm>
            <a:off x="5940152" y="565946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Rectangle 93"/>
          <p:cNvSpPr>
            <a:spLocks noChangeArrowheads="1"/>
          </p:cNvSpPr>
          <p:nvPr/>
        </p:nvSpPr>
        <p:spPr bwMode="auto">
          <a:xfrm>
            <a:off x="5868144" y="55874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2" name="Rectangle 93"/>
          <p:cNvSpPr>
            <a:spLocks noChangeArrowheads="1"/>
          </p:cNvSpPr>
          <p:nvPr/>
        </p:nvSpPr>
        <p:spPr bwMode="auto">
          <a:xfrm>
            <a:off x="5868144" y="52985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5868144" y="58754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5868144" y="501139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Oval 114"/>
          <p:cNvSpPr/>
          <p:nvPr/>
        </p:nvSpPr>
        <p:spPr bwMode="auto">
          <a:xfrm>
            <a:off x="5940152" y="508339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5940152" y="537143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5940152" y="565946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5508104" y="544343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5508104" y="57314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548680"/>
            <a:ext cx="8568952" cy="2160240"/>
          </a:xfrm>
          <a:prstGeom prst="roundRect">
            <a:avLst>
              <a:gd name="adj" fmla="val 1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Keeping the code simple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(x.forward[i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].key &lt; searchKey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x.forward[i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== null?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Add a 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 b="1" smtClean="0">
                <a:solidFill>
                  <a:srgbClr val="000000"/>
                </a:solidFill>
              </a:rPr>
              <a:t>sentinel</a:t>
            </a:r>
            <a:r>
              <a:rPr lang="en-US" smtClean="0">
                <a:solidFill>
                  <a:srgbClr val="000000"/>
                </a:solidFill>
              </a:rPr>
              <a:t>   at </a:t>
            </a:r>
            <a:r>
              <a:rPr lang="en-US" smtClean="0">
                <a:solidFill>
                  <a:srgbClr val="000000"/>
                </a:solidFill>
              </a:rPr>
              <a:t>the tail of the list with infinite key value.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level of the </a:t>
            </a:r>
            <a:r>
              <a:rPr lang="en-US" smtClean="0">
                <a:solidFill>
                  <a:srgbClr val="000000"/>
                </a:solidFill>
              </a:rPr>
              <a:t>sentinel </a:t>
            </a:r>
            <a:r>
              <a:rPr lang="en-US" smtClean="0">
                <a:solidFill>
                  <a:srgbClr val="000000"/>
                </a:solidFill>
              </a:rPr>
              <a:t>is the same as the whole list level.  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5004048" y="515719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3"/>
          <p:cNvSpPr>
            <a:spLocks noChangeArrowheads="1"/>
          </p:cNvSpPr>
          <p:nvPr/>
        </p:nvSpPr>
        <p:spPr bwMode="auto">
          <a:xfrm>
            <a:off x="5796136" y="2924944"/>
            <a:ext cx="2664296" cy="1584176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Note that in the other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diagrams the </a:t>
            </a:r>
            <a:r>
              <a:rPr lang="en-US" b="1" smtClean="0">
                <a:latin typeface="Arial" charset="0"/>
              </a:rPr>
              <a:t>sentinel</a:t>
            </a:r>
            <a:r>
              <a:rPr lang="en-US" smtClean="0">
                <a:latin typeface="Arial" charset="0"/>
              </a:rPr>
              <a:t> is not displayed to spare space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in the presentation. </a:t>
            </a:r>
            <a:endParaRPr lang="en-US">
              <a:latin typeface="Arial" charset="0"/>
            </a:endParaRPr>
          </a:p>
        </p:txBody>
      </p: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Structure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Sentinel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1115616" y="1700808"/>
            <a:ext cx="1080120" cy="432048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8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323528" y="2708920"/>
            <a:ext cx="8568952" cy="38164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539552" y="692696"/>
            <a:ext cx="8208912" cy="187220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</a:t>
            </a:r>
          </a:p>
          <a:p>
            <a:endParaRPr lang="en-US" smtClean="0"/>
          </a:p>
          <a:p>
            <a:r>
              <a:rPr lang="en-US" b="1" smtClean="0"/>
              <a:t>Find</a:t>
            </a:r>
            <a:r>
              <a:rPr lang="en-US" smtClean="0"/>
              <a:t> </a:t>
            </a:r>
            <a:r>
              <a:rPr lang="en-US" smtClean="0"/>
              <a:t>the place for the new element. </a:t>
            </a:r>
          </a:p>
          <a:p>
            <a:r>
              <a:rPr lang="en-US" smtClean="0"/>
              <a:t>Assign to it its level </a:t>
            </a:r>
            <a:r>
              <a:rPr lang="en-US" b="1" i="1" smtClean="0"/>
              <a:t>k</a:t>
            </a:r>
            <a:r>
              <a:rPr lang="en-US" smtClean="0"/>
              <a:t> computed by flipping the coin.</a:t>
            </a:r>
          </a:p>
          <a:p>
            <a:r>
              <a:rPr lang="en-US" smtClean="0"/>
              <a:t>Insert </a:t>
            </a:r>
            <a:r>
              <a:rPr lang="en-US"/>
              <a:t>the </a:t>
            </a:r>
            <a:r>
              <a:rPr lang="en-US" smtClean="0"/>
              <a:t>element into </a:t>
            </a:r>
            <a:r>
              <a:rPr lang="en-US" smtClean="0"/>
              <a:t>each of those </a:t>
            </a:r>
            <a:r>
              <a:rPr lang="en-US" b="1" i="1" smtClean="0"/>
              <a:t>k</a:t>
            </a:r>
            <a:r>
              <a:rPr lang="en-US" smtClean="0"/>
              <a:t> lists</a:t>
            </a:r>
            <a:r>
              <a:rPr lang="en-US"/>
              <a:t>, </a:t>
            </a:r>
            <a:r>
              <a:rPr lang="en-US" smtClean="0"/>
              <a:t>starting at the bottom. 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395536" y="2886382"/>
            <a:ext cx="4888807" cy="1836976"/>
          </a:xfrm>
          <a:custGeom>
            <a:avLst/>
            <a:gdLst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22269 w 4866806"/>
              <a:gd name="connsiteY5" fmla="*/ 4309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288944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58441 w 4893953"/>
              <a:gd name="connsiteY0" fmla="*/ 68964 h 1686249"/>
              <a:gd name="connsiteX1" fmla="*/ 2849241 w 4893953"/>
              <a:gd name="connsiteY1" fmla="*/ 59439 h 1686249"/>
              <a:gd name="connsiteX2" fmla="*/ 3725541 w 4893953"/>
              <a:gd name="connsiteY2" fmla="*/ 11814 h 1686249"/>
              <a:gd name="connsiteX3" fmla="*/ 3649341 w 4893953"/>
              <a:gd name="connsiteY3" fmla="*/ 307089 h 1686249"/>
              <a:gd name="connsiteX4" fmla="*/ 4316091 w 4893953"/>
              <a:gd name="connsiteY4" fmla="*/ 354714 h 1686249"/>
              <a:gd name="connsiteX5" fmla="*/ 4325616 w 4893953"/>
              <a:gd name="connsiteY5" fmla="*/ 545214 h 1686249"/>
              <a:gd name="connsiteX6" fmla="*/ 3763641 w 4893953"/>
              <a:gd name="connsiteY6" fmla="*/ 526164 h 1686249"/>
              <a:gd name="connsiteX7" fmla="*/ 3754116 w 4893953"/>
              <a:gd name="connsiteY7" fmla="*/ 621414 h 1686249"/>
              <a:gd name="connsiteX8" fmla="*/ 4201791 w 4893953"/>
              <a:gd name="connsiteY8" fmla="*/ 659514 h 1686249"/>
              <a:gd name="connsiteX9" fmla="*/ 4220841 w 4893953"/>
              <a:gd name="connsiteY9" fmla="*/ 926214 h 1686249"/>
              <a:gd name="connsiteX10" fmla="*/ 4478016 w 4893953"/>
              <a:gd name="connsiteY10" fmla="*/ 954789 h 1686249"/>
              <a:gd name="connsiteX11" fmla="*/ 4820916 w 4893953"/>
              <a:gd name="connsiteY11" fmla="*/ 954789 h 1686249"/>
              <a:gd name="connsiteX12" fmla="*/ 4878066 w 4893953"/>
              <a:gd name="connsiteY12" fmla="*/ 1116714 h 1686249"/>
              <a:gd name="connsiteX13" fmla="*/ 4887591 w 4893953"/>
              <a:gd name="connsiteY13" fmla="*/ 1592964 h 1686249"/>
              <a:gd name="connsiteX14" fmla="*/ 4792341 w 4893953"/>
              <a:gd name="connsiteY14" fmla="*/ 1650114 h 1686249"/>
              <a:gd name="connsiteX15" fmla="*/ 4735191 w 4893953"/>
              <a:gd name="connsiteY15" fmla="*/ 1173864 h 1686249"/>
              <a:gd name="connsiteX16" fmla="*/ 4287516 w 4893953"/>
              <a:gd name="connsiteY16" fmla="*/ 1183389 h 1686249"/>
              <a:gd name="connsiteX17" fmla="*/ 3830316 w 4893953"/>
              <a:gd name="connsiteY17" fmla="*/ 1211964 h 1686249"/>
              <a:gd name="connsiteX18" fmla="*/ 3849366 w 4893953"/>
              <a:gd name="connsiteY18" fmla="*/ 897639 h 1686249"/>
              <a:gd name="connsiteX19" fmla="*/ 3344541 w 4893953"/>
              <a:gd name="connsiteY19" fmla="*/ 916689 h 1686249"/>
              <a:gd name="connsiteX20" fmla="*/ 3335016 w 4893953"/>
              <a:gd name="connsiteY20" fmla="*/ 611889 h 1686249"/>
              <a:gd name="connsiteX21" fmla="*/ 3306441 w 4893953"/>
              <a:gd name="connsiteY21" fmla="*/ 345189 h 1686249"/>
              <a:gd name="connsiteX22" fmla="*/ 2753991 w 4893953"/>
              <a:gd name="connsiteY22" fmla="*/ 288039 h 1686249"/>
              <a:gd name="connsiteX23" fmla="*/ 706116 w 4893953"/>
              <a:gd name="connsiteY23" fmla="*/ 278514 h 1686249"/>
              <a:gd name="connsiteX24" fmla="*/ 296541 w 4893953"/>
              <a:gd name="connsiteY24" fmla="*/ 392814 h 1686249"/>
              <a:gd name="connsiteX25" fmla="*/ 96516 w 4893953"/>
              <a:gd name="connsiteY25" fmla="*/ 278514 h 1686249"/>
              <a:gd name="connsiteX26" fmla="*/ 258441 w 4893953"/>
              <a:gd name="connsiteY26" fmla="*/ 68964 h 1686249"/>
              <a:gd name="connsiteX0" fmla="*/ 282506 w 4918018"/>
              <a:gd name="connsiteY0" fmla="*/ 68964 h 1686249"/>
              <a:gd name="connsiteX1" fmla="*/ 2873306 w 4918018"/>
              <a:gd name="connsiteY1" fmla="*/ 59439 h 1686249"/>
              <a:gd name="connsiteX2" fmla="*/ 3749606 w 4918018"/>
              <a:gd name="connsiteY2" fmla="*/ 11814 h 1686249"/>
              <a:gd name="connsiteX3" fmla="*/ 3673406 w 4918018"/>
              <a:gd name="connsiteY3" fmla="*/ 307089 h 1686249"/>
              <a:gd name="connsiteX4" fmla="*/ 4340156 w 4918018"/>
              <a:gd name="connsiteY4" fmla="*/ 354714 h 1686249"/>
              <a:gd name="connsiteX5" fmla="*/ 4349681 w 4918018"/>
              <a:gd name="connsiteY5" fmla="*/ 545214 h 1686249"/>
              <a:gd name="connsiteX6" fmla="*/ 3787706 w 4918018"/>
              <a:gd name="connsiteY6" fmla="*/ 526164 h 1686249"/>
              <a:gd name="connsiteX7" fmla="*/ 3778181 w 4918018"/>
              <a:gd name="connsiteY7" fmla="*/ 621414 h 1686249"/>
              <a:gd name="connsiteX8" fmla="*/ 4225856 w 4918018"/>
              <a:gd name="connsiteY8" fmla="*/ 659514 h 1686249"/>
              <a:gd name="connsiteX9" fmla="*/ 4244906 w 4918018"/>
              <a:gd name="connsiteY9" fmla="*/ 926214 h 1686249"/>
              <a:gd name="connsiteX10" fmla="*/ 4502081 w 4918018"/>
              <a:gd name="connsiteY10" fmla="*/ 954789 h 1686249"/>
              <a:gd name="connsiteX11" fmla="*/ 4844981 w 4918018"/>
              <a:gd name="connsiteY11" fmla="*/ 954789 h 1686249"/>
              <a:gd name="connsiteX12" fmla="*/ 4902131 w 4918018"/>
              <a:gd name="connsiteY12" fmla="*/ 1116714 h 1686249"/>
              <a:gd name="connsiteX13" fmla="*/ 4911656 w 4918018"/>
              <a:gd name="connsiteY13" fmla="*/ 1592964 h 1686249"/>
              <a:gd name="connsiteX14" fmla="*/ 4816406 w 4918018"/>
              <a:gd name="connsiteY14" fmla="*/ 1650114 h 1686249"/>
              <a:gd name="connsiteX15" fmla="*/ 4759256 w 4918018"/>
              <a:gd name="connsiteY15" fmla="*/ 1173864 h 1686249"/>
              <a:gd name="connsiteX16" fmla="*/ 4311581 w 4918018"/>
              <a:gd name="connsiteY16" fmla="*/ 1183389 h 1686249"/>
              <a:gd name="connsiteX17" fmla="*/ 3854381 w 4918018"/>
              <a:gd name="connsiteY17" fmla="*/ 1211964 h 1686249"/>
              <a:gd name="connsiteX18" fmla="*/ 3873431 w 4918018"/>
              <a:gd name="connsiteY18" fmla="*/ 897639 h 1686249"/>
              <a:gd name="connsiteX19" fmla="*/ 3368606 w 4918018"/>
              <a:gd name="connsiteY19" fmla="*/ 916689 h 1686249"/>
              <a:gd name="connsiteX20" fmla="*/ 3359081 w 4918018"/>
              <a:gd name="connsiteY20" fmla="*/ 611889 h 1686249"/>
              <a:gd name="connsiteX21" fmla="*/ 3330506 w 4918018"/>
              <a:gd name="connsiteY21" fmla="*/ 345189 h 1686249"/>
              <a:gd name="connsiteX22" fmla="*/ 2778056 w 4918018"/>
              <a:gd name="connsiteY22" fmla="*/ 288039 h 1686249"/>
              <a:gd name="connsiteX23" fmla="*/ 730181 w 4918018"/>
              <a:gd name="connsiteY23" fmla="*/ 278514 h 1686249"/>
              <a:gd name="connsiteX24" fmla="*/ 320606 w 4918018"/>
              <a:gd name="connsiteY24" fmla="*/ 392814 h 1686249"/>
              <a:gd name="connsiteX25" fmla="*/ 72956 w 4918018"/>
              <a:gd name="connsiteY25" fmla="*/ 326139 h 1686249"/>
              <a:gd name="connsiteX26" fmla="*/ 282506 w 4918018"/>
              <a:gd name="connsiteY26" fmla="*/ 68964 h 1686249"/>
              <a:gd name="connsiteX0" fmla="*/ 272563 w 4908075"/>
              <a:gd name="connsiteY0" fmla="*/ 68964 h 1686249"/>
              <a:gd name="connsiteX1" fmla="*/ 2863363 w 4908075"/>
              <a:gd name="connsiteY1" fmla="*/ 59439 h 1686249"/>
              <a:gd name="connsiteX2" fmla="*/ 3739663 w 4908075"/>
              <a:gd name="connsiteY2" fmla="*/ 11814 h 1686249"/>
              <a:gd name="connsiteX3" fmla="*/ 3663463 w 4908075"/>
              <a:gd name="connsiteY3" fmla="*/ 307089 h 1686249"/>
              <a:gd name="connsiteX4" fmla="*/ 4330213 w 4908075"/>
              <a:gd name="connsiteY4" fmla="*/ 354714 h 1686249"/>
              <a:gd name="connsiteX5" fmla="*/ 4339738 w 4908075"/>
              <a:gd name="connsiteY5" fmla="*/ 545214 h 1686249"/>
              <a:gd name="connsiteX6" fmla="*/ 3777763 w 4908075"/>
              <a:gd name="connsiteY6" fmla="*/ 526164 h 1686249"/>
              <a:gd name="connsiteX7" fmla="*/ 3768238 w 4908075"/>
              <a:gd name="connsiteY7" fmla="*/ 621414 h 1686249"/>
              <a:gd name="connsiteX8" fmla="*/ 4215913 w 4908075"/>
              <a:gd name="connsiteY8" fmla="*/ 659514 h 1686249"/>
              <a:gd name="connsiteX9" fmla="*/ 4234963 w 4908075"/>
              <a:gd name="connsiteY9" fmla="*/ 926214 h 1686249"/>
              <a:gd name="connsiteX10" fmla="*/ 4492138 w 4908075"/>
              <a:gd name="connsiteY10" fmla="*/ 954789 h 1686249"/>
              <a:gd name="connsiteX11" fmla="*/ 4835038 w 4908075"/>
              <a:gd name="connsiteY11" fmla="*/ 954789 h 1686249"/>
              <a:gd name="connsiteX12" fmla="*/ 4892188 w 4908075"/>
              <a:gd name="connsiteY12" fmla="*/ 1116714 h 1686249"/>
              <a:gd name="connsiteX13" fmla="*/ 4901713 w 4908075"/>
              <a:gd name="connsiteY13" fmla="*/ 1592964 h 1686249"/>
              <a:gd name="connsiteX14" fmla="*/ 4806463 w 4908075"/>
              <a:gd name="connsiteY14" fmla="*/ 1650114 h 1686249"/>
              <a:gd name="connsiteX15" fmla="*/ 4749313 w 4908075"/>
              <a:gd name="connsiteY15" fmla="*/ 1173864 h 1686249"/>
              <a:gd name="connsiteX16" fmla="*/ 4301638 w 4908075"/>
              <a:gd name="connsiteY16" fmla="*/ 1183389 h 1686249"/>
              <a:gd name="connsiteX17" fmla="*/ 3844438 w 4908075"/>
              <a:gd name="connsiteY17" fmla="*/ 1211964 h 1686249"/>
              <a:gd name="connsiteX18" fmla="*/ 3863488 w 4908075"/>
              <a:gd name="connsiteY18" fmla="*/ 897639 h 1686249"/>
              <a:gd name="connsiteX19" fmla="*/ 3358663 w 4908075"/>
              <a:gd name="connsiteY19" fmla="*/ 916689 h 1686249"/>
              <a:gd name="connsiteX20" fmla="*/ 3349138 w 4908075"/>
              <a:gd name="connsiteY20" fmla="*/ 611889 h 1686249"/>
              <a:gd name="connsiteX21" fmla="*/ 3320563 w 4908075"/>
              <a:gd name="connsiteY21" fmla="*/ 345189 h 1686249"/>
              <a:gd name="connsiteX22" fmla="*/ 2768113 w 4908075"/>
              <a:gd name="connsiteY22" fmla="*/ 288039 h 1686249"/>
              <a:gd name="connsiteX23" fmla="*/ 720238 w 4908075"/>
              <a:gd name="connsiteY23" fmla="*/ 278514 h 1686249"/>
              <a:gd name="connsiteX24" fmla="*/ 310663 w 4908075"/>
              <a:gd name="connsiteY24" fmla="*/ 392814 h 1686249"/>
              <a:gd name="connsiteX25" fmla="*/ 82063 w 4908075"/>
              <a:gd name="connsiteY25" fmla="*/ 230889 h 1686249"/>
              <a:gd name="connsiteX26" fmla="*/ 272563 w 4908075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325732 w 4961244"/>
              <a:gd name="connsiteY0" fmla="*/ 68964 h 1686249"/>
              <a:gd name="connsiteX1" fmla="*/ 2916532 w 4961244"/>
              <a:gd name="connsiteY1" fmla="*/ 59439 h 1686249"/>
              <a:gd name="connsiteX2" fmla="*/ 3792832 w 4961244"/>
              <a:gd name="connsiteY2" fmla="*/ 11814 h 1686249"/>
              <a:gd name="connsiteX3" fmla="*/ 3716632 w 4961244"/>
              <a:gd name="connsiteY3" fmla="*/ 307089 h 1686249"/>
              <a:gd name="connsiteX4" fmla="*/ 4383382 w 4961244"/>
              <a:gd name="connsiteY4" fmla="*/ 354714 h 1686249"/>
              <a:gd name="connsiteX5" fmla="*/ 4392907 w 4961244"/>
              <a:gd name="connsiteY5" fmla="*/ 545214 h 1686249"/>
              <a:gd name="connsiteX6" fmla="*/ 3830932 w 4961244"/>
              <a:gd name="connsiteY6" fmla="*/ 526164 h 1686249"/>
              <a:gd name="connsiteX7" fmla="*/ 3821407 w 4961244"/>
              <a:gd name="connsiteY7" fmla="*/ 621414 h 1686249"/>
              <a:gd name="connsiteX8" fmla="*/ 4269082 w 4961244"/>
              <a:gd name="connsiteY8" fmla="*/ 659514 h 1686249"/>
              <a:gd name="connsiteX9" fmla="*/ 4288132 w 4961244"/>
              <a:gd name="connsiteY9" fmla="*/ 926214 h 1686249"/>
              <a:gd name="connsiteX10" fmla="*/ 4545307 w 4961244"/>
              <a:gd name="connsiteY10" fmla="*/ 954789 h 1686249"/>
              <a:gd name="connsiteX11" fmla="*/ 4888207 w 4961244"/>
              <a:gd name="connsiteY11" fmla="*/ 954789 h 1686249"/>
              <a:gd name="connsiteX12" fmla="*/ 4945357 w 4961244"/>
              <a:gd name="connsiteY12" fmla="*/ 1116714 h 1686249"/>
              <a:gd name="connsiteX13" fmla="*/ 4954882 w 4961244"/>
              <a:gd name="connsiteY13" fmla="*/ 1592964 h 1686249"/>
              <a:gd name="connsiteX14" fmla="*/ 4859632 w 4961244"/>
              <a:gd name="connsiteY14" fmla="*/ 1650114 h 1686249"/>
              <a:gd name="connsiteX15" fmla="*/ 4802482 w 4961244"/>
              <a:gd name="connsiteY15" fmla="*/ 1173864 h 1686249"/>
              <a:gd name="connsiteX16" fmla="*/ 4354807 w 4961244"/>
              <a:gd name="connsiteY16" fmla="*/ 1183389 h 1686249"/>
              <a:gd name="connsiteX17" fmla="*/ 3897607 w 4961244"/>
              <a:gd name="connsiteY17" fmla="*/ 1211964 h 1686249"/>
              <a:gd name="connsiteX18" fmla="*/ 3916657 w 4961244"/>
              <a:gd name="connsiteY18" fmla="*/ 897639 h 1686249"/>
              <a:gd name="connsiteX19" fmla="*/ 3411832 w 4961244"/>
              <a:gd name="connsiteY19" fmla="*/ 916689 h 1686249"/>
              <a:gd name="connsiteX20" fmla="*/ 3402307 w 4961244"/>
              <a:gd name="connsiteY20" fmla="*/ 611889 h 1686249"/>
              <a:gd name="connsiteX21" fmla="*/ 3373732 w 4961244"/>
              <a:gd name="connsiteY21" fmla="*/ 345189 h 1686249"/>
              <a:gd name="connsiteX22" fmla="*/ 2821282 w 4961244"/>
              <a:gd name="connsiteY22" fmla="*/ 288039 h 1686249"/>
              <a:gd name="connsiteX23" fmla="*/ 773407 w 4961244"/>
              <a:gd name="connsiteY23" fmla="*/ 278514 h 1686249"/>
              <a:gd name="connsiteX24" fmla="*/ 363832 w 4961244"/>
              <a:gd name="connsiteY24" fmla="*/ 392814 h 1686249"/>
              <a:gd name="connsiteX25" fmla="*/ 135232 w 4961244"/>
              <a:gd name="connsiteY25" fmla="*/ 230889 h 1686249"/>
              <a:gd name="connsiteX26" fmla="*/ 325732 w 4961244"/>
              <a:gd name="connsiteY26" fmla="*/ 68964 h 1686249"/>
              <a:gd name="connsiteX0" fmla="*/ 286013 w 4921525"/>
              <a:gd name="connsiteY0" fmla="*/ 87483 h 1704768"/>
              <a:gd name="connsiteX1" fmla="*/ 2876813 w 4921525"/>
              <a:gd name="connsiteY1" fmla="*/ 77958 h 1704768"/>
              <a:gd name="connsiteX2" fmla="*/ 3753113 w 4921525"/>
              <a:gd name="connsiteY2" fmla="*/ 30333 h 1704768"/>
              <a:gd name="connsiteX3" fmla="*/ 3676913 w 4921525"/>
              <a:gd name="connsiteY3" fmla="*/ 325608 h 1704768"/>
              <a:gd name="connsiteX4" fmla="*/ 4343663 w 4921525"/>
              <a:gd name="connsiteY4" fmla="*/ 373233 h 1704768"/>
              <a:gd name="connsiteX5" fmla="*/ 4353188 w 4921525"/>
              <a:gd name="connsiteY5" fmla="*/ 563733 h 1704768"/>
              <a:gd name="connsiteX6" fmla="*/ 3791213 w 4921525"/>
              <a:gd name="connsiteY6" fmla="*/ 544683 h 1704768"/>
              <a:gd name="connsiteX7" fmla="*/ 3781688 w 4921525"/>
              <a:gd name="connsiteY7" fmla="*/ 639933 h 1704768"/>
              <a:gd name="connsiteX8" fmla="*/ 4229363 w 4921525"/>
              <a:gd name="connsiteY8" fmla="*/ 678033 h 1704768"/>
              <a:gd name="connsiteX9" fmla="*/ 4248413 w 4921525"/>
              <a:gd name="connsiteY9" fmla="*/ 944733 h 1704768"/>
              <a:gd name="connsiteX10" fmla="*/ 4505588 w 4921525"/>
              <a:gd name="connsiteY10" fmla="*/ 973308 h 1704768"/>
              <a:gd name="connsiteX11" fmla="*/ 4848488 w 4921525"/>
              <a:gd name="connsiteY11" fmla="*/ 973308 h 1704768"/>
              <a:gd name="connsiteX12" fmla="*/ 4905638 w 4921525"/>
              <a:gd name="connsiteY12" fmla="*/ 1135233 h 1704768"/>
              <a:gd name="connsiteX13" fmla="*/ 4915163 w 4921525"/>
              <a:gd name="connsiteY13" fmla="*/ 1611483 h 1704768"/>
              <a:gd name="connsiteX14" fmla="*/ 4819913 w 4921525"/>
              <a:gd name="connsiteY14" fmla="*/ 1668633 h 1704768"/>
              <a:gd name="connsiteX15" fmla="*/ 4762763 w 4921525"/>
              <a:gd name="connsiteY15" fmla="*/ 1192383 h 1704768"/>
              <a:gd name="connsiteX16" fmla="*/ 4315088 w 4921525"/>
              <a:gd name="connsiteY16" fmla="*/ 1201908 h 1704768"/>
              <a:gd name="connsiteX17" fmla="*/ 3857888 w 4921525"/>
              <a:gd name="connsiteY17" fmla="*/ 1230483 h 1704768"/>
              <a:gd name="connsiteX18" fmla="*/ 3876938 w 4921525"/>
              <a:gd name="connsiteY18" fmla="*/ 916158 h 1704768"/>
              <a:gd name="connsiteX19" fmla="*/ 3372113 w 4921525"/>
              <a:gd name="connsiteY19" fmla="*/ 935208 h 1704768"/>
              <a:gd name="connsiteX20" fmla="*/ 3362588 w 4921525"/>
              <a:gd name="connsiteY20" fmla="*/ 630408 h 1704768"/>
              <a:gd name="connsiteX21" fmla="*/ 3334013 w 4921525"/>
              <a:gd name="connsiteY21" fmla="*/ 363708 h 1704768"/>
              <a:gd name="connsiteX22" fmla="*/ 2781563 w 4921525"/>
              <a:gd name="connsiteY22" fmla="*/ 306558 h 1704768"/>
              <a:gd name="connsiteX23" fmla="*/ 733688 w 4921525"/>
              <a:gd name="connsiteY23" fmla="*/ 297033 h 1704768"/>
              <a:gd name="connsiteX24" fmla="*/ 324113 w 4921525"/>
              <a:gd name="connsiteY24" fmla="*/ 411333 h 1704768"/>
              <a:gd name="connsiteX25" fmla="*/ 95513 w 4921525"/>
              <a:gd name="connsiteY25" fmla="*/ 249408 h 1704768"/>
              <a:gd name="connsiteX26" fmla="*/ 286013 w 4921525"/>
              <a:gd name="connsiteY26" fmla="*/ 87483 h 1704768"/>
              <a:gd name="connsiteX0" fmla="*/ 0 w 4826012"/>
              <a:gd name="connsiteY0" fmla="*/ 234200 h 1689560"/>
              <a:gd name="connsiteX1" fmla="*/ 2781300 w 4826012"/>
              <a:gd name="connsiteY1" fmla="*/ 62750 h 1689560"/>
              <a:gd name="connsiteX2" fmla="*/ 3657600 w 4826012"/>
              <a:gd name="connsiteY2" fmla="*/ 15125 h 1689560"/>
              <a:gd name="connsiteX3" fmla="*/ 3581400 w 4826012"/>
              <a:gd name="connsiteY3" fmla="*/ 310400 h 1689560"/>
              <a:gd name="connsiteX4" fmla="*/ 4248150 w 4826012"/>
              <a:gd name="connsiteY4" fmla="*/ 358025 h 1689560"/>
              <a:gd name="connsiteX5" fmla="*/ 4257675 w 4826012"/>
              <a:gd name="connsiteY5" fmla="*/ 548525 h 1689560"/>
              <a:gd name="connsiteX6" fmla="*/ 3695700 w 4826012"/>
              <a:gd name="connsiteY6" fmla="*/ 529475 h 1689560"/>
              <a:gd name="connsiteX7" fmla="*/ 3686175 w 4826012"/>
              <a:gd name="connsiteY7" fmla="*/ 624725 h 1689560"/>
              <a:gd name="connsiteX8" fmla="*/ 4133850 w 4826012"/>
              <a:gd name="connsiteY8" fmla="*/ 662825 h 1689560"/>
              <a:gd name="connsiteX9" fmla="*/ 4152900 w 4826012"/>
              <a:gd name="connsiteY9" fmla="*/ 929525 h 1689560"/>
              <a:gd name="connsiteX10" fmla="*/ 4410075 w 4826012"/>
              <a:gd name="connsiteY10" fmla="*/ 958100 h 1689560"/>
              <a:gd name="connsiteX11" fmla="*/ 4752975 w 4826012"/>
              <a:gd name="connsiteY11" fmla="*/ 958100 h 1689560"/>
              <a:gd name="connsiteX12" fmla="*/ 4810125 w 4826012"/>
              <a:gd name="connsiteY12" fmla="*/ 1120025 h 1689560"/>
              <a:gd name="connsiteX13" fmla="*/ 4819650 w 4826012"/>
              <a:gd name="connsiteY13" fmla="*/ 1596275 h 1689560"/>
              <a:gd name="connsiteX14" fmla="*/ 4724400 w 4826012"/>
              <a:gd name="connsiteY14" fmla="*/ 1653425 h 1689560"/>
              <a:gd name="connsiteX15" fmla="*/ 4667250 w 4826012"/>
              <a:gd name="connsiteY15" fmla="*/ 1177175 h 1689560"/>
              <a:gd name="connsiteX16" fmla="*/ 4219575 w 4826012"/>
              <a:gd name="connsiteY16" fmla="*/ 1186700 h 1689560"/>
              <a:gd name="connsiteX17" fmla="*/ 3762375 w 4826012"/>
              <a:gd name="connsiteY17" fmla="*/ 1215275 h 1689560"/>
              <a:gd name="connsiteX18" fmla="*/ 3781425 w 4826012"/>
              <a:gd name="connsiteY18" fmla="*/ 900950 h 1689560"/>
              <a:gd name="connsiteX19" fmla="*/ 3276600 w 4826012"/>
              <a:gd name="connsiteY19" fmla="*/ 920000 h 1689560"/>
              <a:gd name="connsiteX20" fmla="*/ 3267075 w 4826012"/>
              <a:gd name="connsiteY20" fmla="*/ 615200 h 1689560"/>
              <a:gd name="connsiteX21" fmla="*/ 3238500 w 4826012"/>
              <a:gd name="connsiteY21" fmla="*/ 348500 h 1689560"/>
              <a:gd name="connsiteX22" fmla="*/ 2686050 w 4826012"/>
              <a:gd name="connsiteY22" fmla="*/ 291350 h 1689560"/>
              <a:gd name="connsiteX23" fmla="*/ 638175 w 4826012"/>
              <a:gd name="connsiteY23" fmla="*/ 281825 h 1689560"/>
              <a:gd name="connsiteX24" fmla="*/ 228600 w 4826012"/>
              <a:gd name="connsiteY24" fmla="*/ 396125 h 1689560"/>
              <a:gd name="connsiteX25" fmla="*/ 0 w 4826012"/>
              <a:gd name="connsiteY25" fmla="*/ 234200 h 1689560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257175 w 4854587"/>
              <a:gd name="connsiteY24" fmla="*/ 392071 h 1685506"/>
              <a:gd name="connsiteX25" fmla="*/ 0 w 4854587"/>
              <a:gd name="connsiteY25" fmla="*/ 20596 h 1685506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190500 w 4854587"/>
              <a:gd name="connsiteY24" fmla="*/ 449221 h 1685506"/>
              <a:gd name="connsiteX25" fmla="*/ 0 w 4854587"/>
              <a:gd name="connsiteY25" fmla="*/ 20596 h 1685506"/>
              <a:gd name="connsiteX0" fmla="*/ 0 w 4864112"/>
              <a:gd name="connsiteY0" fmla="*/ 14751 h 1708236"/>
              <a:gd name="connsiteX1" fmla="*/ 2819400 w 4864112"/>
              <a:gd name="connsiteY1" fmla="*/ 81426 h 1708236"/>
              <a:gd name="connsiteX2" fmla="*/ 3695700 w 4864112"/>
              <a:gd name="connsiteY2" fmla="*/ 33801 h 1708236"/>
              <a:gd name="connsiteX3" fmla="*/ 3619500 w 4864112"/>
              <a:gd name="connsiteY3" fmla="*/ 329076 h 1708236"/>
              <a:gd name="connsiteX4" fmla="*/ 4286250 w 4864112"/>
              <a:gd name="connsiteY4" fmla="*/ 376701 h 1708236"/>
              <a:gd name="connsiteX5" fmla="*/ 4295775 w 4864112"/>
              <a:gd name="connsiteY5" fmla="*/ 567201 h 1708236"/>
              <a:gd name="connsiteX6" fmla="*/ 3733800 w 4864112"/>
              <a:gd name="connsiteY6" fmla="*/ 548151 h 1708236"/>
              <a:gd name="connsiteX7" fmla="*/ 3724275 w 4864112"/>
              <a:gd name="connsiteY7" fmla="*/ 643401 h 1708236"/>
              <a:gd name="connsiteX8" fmla="*/ 4171950 w 4864112"/>
              <a:gd name="connsiteY8" fmla="*/ 681501 h 1708236"/>
              <a:gd name="connsiteX9" fmla="*/ 4191000 w 4864112"/>
              <a:gd name="connsiteY9" fmla="*/ 948201 h 1708236"/>
              <a:gd name="connsiteX10" fmla="*/ 4448175 w 4864112"/>
              <a:gd name="connsiteY10" fmla="*/ 976776 h 1708236"/>
              <a:gd name="connsiteX11" fmla="*/ 4791075 w 4864112"/>
              <a:gd name="connsiteY11" fmla="*/ 976776 h 1708236"/>
              <a:gd name="connsiteX12" fmla="*/ 4848225 w 4864112"/>
              <a:gd name="connsiteY12" fmla="*/ 1138701 h 1708236"/>
              <a:gd name="connsiteX13" fmla="*/ 4857750 w 4864112"/>
              <a:gd name="connsiteY13" fmla="*/ 1614951 h 1708236"/>
              <a:gd name="connsiteX14" fmla="*/ 4762500 w 4864112"/>
              <a:gd name="connsiteY14" fmla="*/ 1672101 h 1708236"/>
              <a:gd name="connsiteX15" fmla="*/ 4705350 w 4864112"/>
              <a:gd name="connsiteY15" fmla="*/ 1195851 h 1708236"/>
              <a:gd name="connsiteX16" fmla="*/ 4257675 w 4864112"/>
              <a:gd name="connsiteY16" fmla="*/ 1205376 h 1708236"/>
              <a:gd name="connsiteX17" fmla="*/ 3800475 w 4864112"/>
              <a:gd name="connsiteY17" fmla="*/ 1233951 h 1708236"/>
              <a:gd name="connsiteX18" fmla="*/ 3819525 w 4864112"/>
              <a:gd name="connsiteY18" fmla="*/ 919626 h 1708236"/>
              <a:gd name="connsiteX19" fmla="*/ 3314700 w 4864112"/>
              <a:gd name="connsiteY19" fmla="*/ 938676 h 1708236"/>
              <a:gd name="connsiteX20" fmla="*/ 3305175 w 4864112"/>
              <a:gd name="connsiteY20" fmla="*/ 633876 h 1708236"/>
              <a:gd name="connsiteX21" fmla="*/ 3276600 w 4864112"/>
              <a:gd name="connsiteY21" fmla="*/ 367176 h 1708236"/>
              <a:gd name="connsiteX22" fmla="*/ 2724150 w 4864112"/>
              <a:gd name="connsiteY22" fmla="*/ 310026 h 1708236"/>
              <a:gd name="connsiteX23" fmla="*/ 676275 w 4864112"/>
              <a:gd name="connsiteY23" fmla="*/ 300501 h 1708236"/>
              <a:gd name="connsiteX24" fmla="*/ 200025 w 4864112"/>
              <a:gd name="connsiteY24" fmla="*/ 471951 h 1708236"/>
              <a:gd name="connsiteX25" fmla="*/ 0 w 4864112"/>
              <a:gd name="connsiteY25" fmla="*/ 14751 h 1708236"/>
              <a:gd name="connsiteX0" fmla="*/ 75680 w 4939792"/>
              <a:gd name="connsiteY0" fmla="*/ 111623 h 1805108"/>
              <a:gd name="connsiteX1" fmla="*/ 2895080 w 4939792"/>
              <a:gd name="connsiteY1" fmla="*/ 178298 h 1805108"/>
              <a:gd name="connsiteX2" fmla="*/ 3771380 w 4939792"/>
              <a:gd name="connsiteY2" fmla="*/ 130673 h 1805108"/>
              <a:gd name="connsiteX3" fmla="*/ 3695180 w 4939792"/>
              <a:gd name="connsiteY3" fmla="*/ 425948 h 1805108"/>
              <a:gd name="connsiteX4" fmla="*/ 4361930 w 4939792"/>
              <a:gd name="connsiteY4" fmla="*/ 473573 h 1805108"/>
              <a:gd name="connsiteX5" fmla="*/ 4371455 w 4939792"/>
              <a:gd name="connsiteY5" fmla="*/ 664073 h 1805108"/>
              <a:gd name="connsiteX6" fmla="*/ 3809480 w 4939792"/>
              <a:gd name="connsiteY6" fmla="*/ 645023 h 1805108"/>
              <a:gd name="connsiteX7" fmla="*/ 3799955 w 4939792"/>
              <a:gd name="connsiteY7" fmla="*/ 740273 h 1805108"/>
              <a:gd name="connsiteX8" fmla="*/ 4247630 w 4939792"/>
              <a:gd name="connsiteY8" fmla="*/ 778373 h 1805108"/>
              <a:gd name="connsiteX9" fmla="*/ 4266680 w 4939792"/>
              <a:gd name="connsiteY9" fmla="*/ 1045073 h 1805108"/>
              <a:gd name="connsiteX10" fmla="*/ 4523855 w 4939792"/>
              <a:gd name="connsiteY10" fmla="*/ 1073648 h 1805108"/>
              <a:gd name="connsiteX11" fmla="*/ 4866755 w 4939792"/>
              <a:gd name="connsiteY11" fmla="*/ 1073648 h 1805108"/>
              <a:gd name="connsiteX12" fmla="*/ 4923905 w 4939792"/>
              <a:gd name="connsiteY12" fmla="*/ 1235573 h 1805108"/>
              <a:gd name="connsiteX13" fmla="*/ 4933430 w 4939792"/>
              <a:gd name="connsiteY13" fmla="*/ 1711823 h 1805108"/>
              <a:gd name="connsiteX14" fmla="*/ 4838180 w 4939792"/>
              <a:gd name="connsiteY14" fmla="*/ 1768973 h 1805108"/>
              <a:gd name="connsiteX15" fmla="*/ 4781030 w 4939792"/>
              <a:gd name="connsiteY15" fmla="*/ 1292723 h 1805108"/>
              <a:gd name="connsiteX16" fmla="*/ 4333355 w 4939792"/>
              <a:gd name="connsiteY16" fmla="*/ 1302248 h 1805108"/>
              <a:gd name="connsiteX17" fmla="*/ 3876155 w 4939792"/>
              <a:gd name="connsiteY17" fmla="*/ 1330823 h 1805108"/>
              <a:gd name="connsiteX18" fmla="*/ 3895205 w 4939792"/>
              <a:gd name="connsiteY18" fmla="*/ 1016498 h 1805108"/>
              <a:gd name="connsiteX19" fmla="*/ 3390380 w 4939792"/>
              <a:gd name="connsiteY19" fmla="*/ 1035548 h 1805108"/>
              <a:gd name="connsiteX20" fmla="*/ 3380855 w 4939792"/>
              <a:gd name="connsiteY20" fmla="*/ 730748 h 1805108"/>
              <a:gd name="connsiteX21" fmla="*/ 3352280 w 4939792"/>
              <a:gd name="connsiteY21" fmla="*/ 464048 h 1805108"/>
              <a:gd name="connsiteX22" fmla="*/ 2799830 w 4939792"/>
              <a:gd name="connsiteY22" fmla="*/ 406898 h 1805108"/>
              <a:gd name="connsiteX23" fmla="*/ 751955 w 4939792"/>
              <a:gd name="connsiteY23" fmla="*/ 397373 h 1805108"/>
              <a:gd name="connsiteX24" fmla="*/ 275705 w 4939792"/>
              <a:gd name="connsiteY24" fmla="*/ 568823 h 1805108"/>
              <a:gd name="connsiteX25" fmla="*/ 75680 w 4939792"/>
              <a:gd name="connsiteY25" fmla="*/ 111623 h 1805108"/>
              <a:gd name="connsiteX0" fmla="*/ 87409 w 4875321"/>
              <a:gd name="connsiteY0" fmla="*/ 105391 h 1836976"/>
              <a:gd name="connsiteX1" fmla="*/ 2830609 w 4875321"/>
              <a:gd name="connsiteY1" fmla="*/ 210166 h 1836976"/>
              <a:gd name="connsiteX2" fmla="*/ 3706909 w 4875321"/>
              <a:gd name="connsiteY2" fmla="*/ 162541 h 1836976"/>
              <a:gd name="connsiteX3" fmla="*/ 3630709 w 4875321"/>
              <a:gd name="connsiteY3" fmla="*/ 457816 h 1836976"/>
              <a:gd name="connsiteX4" fmla="*/ 4297459 w 4875321"/>
              <a:gd name="connsiteY4" fmla="*/ 505441 h 1836976"/>
              <a:gd name="connsiteX5" fmla="*/ 4306984 w 4875321"/>
              <a:gd name="connsiteY5" fmla="*/ 695941 h 1836976"/>
              <a:gd name="connsiteX6" fmla="*/ 3745009 w 4875321"/>
              <a:gd name="connsiteY6" fmla="*/ 676891 h 1836976"/>
              <a:gd name="connsiteX7" fmla="*/ 3735484 w 4875321"/>
              <a:gd name="connsiteY7" fmla="*/ 772141 h 1836976"/>
              <a:gd name="connsiteX8" fmla="*/ 4183159 w 4875321"/>
              <a:gd name="connsiteY8" fmla="*/ 810241 h 1836976"/>
              <a:gd name="connsiteX9" fmla="*/ 4202209 w 4875321"/>
              <a:gd name="connsiteY9" fmla="*/ 1076941 h 1836976"/>
              <a:gd name="connsiteX10" fmla="*/ 4459384 w 4875321"/>
              <a:gd name="connsiteY10" fmla="*/ 1105516 h 1836976"/>
              <a:gd name="connsiteX11" fmla="*/ 4802284 w 4875321"/>
              <a:gd name="connsiteY11" fmla="*/ 1105516 h 1836976"/>
              <a:gd name="connsiteX12" fmla="*/ 4859434 w 4875321"/>
              <a:gd name="connsiteY12" fmla="*/ 1267441 h 1836976"/>
              <a:gd name="connsiteX13" fmla="*/ 4868959 w 4875321"/>
              <a:gd name="connsiteY13" fmla="*/ 1743691 h 1836976"/>
              <a:gd name="connsiteX14" fmla="*/ 4773709 w 4875321"/>
              <a:gd name="connsiteY14" fmla="*/ 1800841 h 1836976"/>
              <a:gd name="connsiteX15" fmla="*/ 4716559 w 4875321"/>
              <a:gd name="connsiteY15" fmla="*/ 1324591 h 1836976"/>
              <a:gd name="connsiteX16" fmla="*/ 4268884 w 4875321"/>
              <a:gd name="connsiteY16" fmla="*/ 1334116 h 1836976"/>
              <a:gd name="connsiteX17" fmla="*/ 3811684 w 4875321"/>
              <a:gd name="connsiteY17" fmla="*/ 1362691 h 1836976"/>
              <a:gd name="connsiteX18" fmla="*/ 3830734 w 4875321"/>
              <a:gd name="connsiteY18" fmla="*/ 1048366 h 1836976"/>
              <a:gd name="connsiteX19" fmla="*/ 3325909 w 4875321"/>
              <a:gd name="connsiteY19" fmla="*/ 1067416 h 1836976"/>
              <a:gd name="connsiteX20" fmla="*/ 3316384 w 4875321"/>
              <a:gd name="connsiteY20" fmla="*/ 762616 h 1836976"/>
              <a:gd name="connsiteX21" fmla="*/ 3287809 w 4875321"/>
              <a:gd name="connsiteY21" fmla="*/ 495916 h 1836976"/>
              <a:gd name="connsiteX22" fmla="*/ 2735359 w 4875321"/>
              <a:gd name="connsiteY22" fmla="*/ 438766 h 1836976"/>
              <a:gd name="connsiteX23" fmla="*/ 687484 w 4875321"/>
              <a:gd name="connsiteY23" fmla="*/ 429241 h 1836976"/>
              <a:gd name="connsiteX24" fmla="*/ 211234 w 4875321"/>
              <a:gd name="connsiteY24" fmla="*/ 600691 h 1836976"/>
              <a:gd name="connsiteX25" fmla="*/ 87409 w 4875321"/>
              <a:gd name="connsiteY25" fmla="*/ 105391 h 1836976"/>
              <a:gd name="connsiteX0" fmla="*/ 100895 w 4888807"/>
              <a:gd name="connsiteY0" fmla="*/ 105391 h 1836976"/>
              <a:gd name="connsiteX1" fmla="*/ 2844095 w 4888807"/>
              <a:gd name="connsiteY1" fmla="*/ 210166 h 1836976"/>
              <a:gd name="connsiteX2" fmla="*/ 3720395 w 4888807"/>
              <a:gd name="connsiteY2" fmla="*/ 162541 h 1836976"/>
              <a:gd name="connsiteX3" fmla="*/ 3644195 w 4888807"/>
              <a:gd name="connsiteY3" fmla="*/ 457816 h 1836976"/>
              <a:gd name="connsiteX4" fmla="*/ 4310945 w 4888807"/>
              <a:gd name="connsiteY4" fmla="*/ 505441 h 1836976"/>
              <a:gd name="connsiteX5" fmla="*/ 4320470 w 4888807"/>
              <a:gd name="connsiteY5" fmla="*/ 695941 h 1836976"/>
              <a:gd name="connsiteX6" fmla="*/ 3758495 w 4888807"/>
              <a:gd name="connsiteY6" fmla="*/ 676891 h 1836976"/>
              <a:gd name="connsiteX7" fmla="*/ 3748970 w 4888807"/>
              <a:gd name="connsiteY7" fmla="*/ 772141 h 1836976"/>
              <a:gd name="connsiteX8" fmla="*/ 4196645 w 4888807"/>
              <a:gd name="connsiteY8" fmla="*/ 810241 h 1836976"/>
              <a:gd name="connsiteX9" fmla="*/ 4215695 w 4888807"/>
              <a:gd name="connsiteY9" fmla="*/ 1076941 h 1836976"/>
              <a:gd name="connsiteX10" fmla="*/ 4472870 w 4888807"/>
              <a:gd name="connsiteY10" fmla="*/ 1105516 h 1836976"/>
              <a:gd name="connsiteX11" fmla="*/ 4815770 w 4888807"/>
              <a:gd name="connsiteY11" fmla="*/ 1105516 h 1836976"/>
              <a:gd name="connsiteX12" fmla="*/ 4872920 w 4888807"/>
              <a:gd name="connsiteY12" fmla="*/ 1267441 h 1836976"/>
              <a:gd name="connsiteX13" fmla="*/ 4882445 w 4888807"/>
              <a:gd name="connsiteY13" fmla="*/ 1743691 h 1836976"/>
              <a:gd name="connsiteX14" fmla="*/ 4787195 w 4888807"/>
              <a:gd name="connsiteY14" fmla="*/ 1800841 h 1836976"/>
              <a:gd name="connsiteX15" fmla="*/ 4730045 w 4888807"/>
              <a:gd name="connsiteY15" fmla="*/ 1324591 h 1836976"/>
              <a:gd name="connsiteX16" fmla="*/ 4282370 w 4888807"/>
              <a:gd name="connsiteY16" fmla="*/ 1334116 h 1836976"/>
              <a:gd name="connsiteX17" fmla="*/ 3825170 w 4888807"/>
              <a:gd name="connsiteY17" fmla="*/ 1362691 h 1836976"/>
              <a:gd name="connsiteX18" fmla="*/ 3844220 w 4888807"/>
              <a:gd name="connsiteY18" fmla="*/ 1048366 h 1836976"/>
              <a:gd name="connsiteX19" fmla="*/ 3339395 w 4888807"/>
              <a:gd name="connsiteY19" fmla="*/ 1067416 h 1836976"/>
              <a:gd name="connsiteX20" fmla="*/ 3329870 w 4888807"/>
              <a:gd name="connsiteY20" fmla="*/ 762616 h 1836976"/>
              <a:gd name="connsiteX21" fmla="*/ 3301295 w 4888807"/>
              <a:gd name="connsiteY21" fmla="*/ 495916 h 1836976"/>
              <a:gd name="connsiteX22" fmla="*/ 2748845 w 4888807"/>
              <a:gd name="connsiteY22" fmla="*/ 438766 h 1836976"/>
              <a:gd name="connsiteX23" fmla="*/ 700970 w 4888807"/>
              <a:gd name="connsiteY23" fmla="*/ 429241 h 1836976"/>
              <a:gd name="connsiteX24" fmla="*/ 224720 w 4888807"/>
              <a:gd name="connsiteY24" fmla="*/ 600691 h 1836976"/>
              <a:gd name="connsiteX25" fmla="*/ 100895 w 4888807"/>
              <a:gd name="connsiteY25" fmla="*/ 105391 h 18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8807" h="1836976">
                <a:moveTo>
                  <a:pt x="100895" y="105391"/>
                </a:moveTo>
                <a:cubicBezTo>
                  <a:pt x="316795" y="-178771"/>
                  <a:pt x="2240845" y="200641"/>
                  <a:pt x="2844095" y="210166"/>
                </a:cubicBezTo>
                <a:cubicBezTo>
                  <a:pt x="3447345" y="219691"/>
                  <a:pt x="3587045" y="121266"/>
                  <a:pt x="3720395" y="162541"/>
                </a:cubicBezTo>
                <a:cubicBezTo>
                  <a:pt x="3853745" y="203816"/>
                  <a:pt x="3545770" y="400666"/>
                  <a:pt x="3644195" y="457816"/>
                </a:cubicBezTo>
                <a:cubicBezTo>
                  <a:pt x="3742620" y="514966"/>
                  <a:pt x="4198233" y="465754"/>
                  <a:pt x="4310945" y="505441"/>
                </a:cubicBezTo>
                <a:cubicBezTo>
                  <a:pt x="4423658" y="545129"/>
                  <a:pt x="4412545" y="667366"/>
                  <a:pt x="4320470" y="695941"/>
                </a:cubicBezTo>
                <a:cubicBezTo>
                  <a:pt x="4228395" y="724516"/>
                  <a:pt x="3853745" y="664191"/>
                  <a:pt x="3758495" y="676891"/>
                </a:cubicBezTo>
                <a:cubicBezTo>
                  <a:pt x="3663245" y="689591"/>
                  <a:pt x="3675945" y="749916"/>
                  <a:pt x="3748970" y="772141"/>
                </a:cubicBezTo>
                <a:cubicBezTo>
                  <a:pt x="3821995" y="794366"/>
                  <a:pt x="4118858" y="759441"/>
                  <a:pt x="4196645" y="810241"/>
                </a:cubicBezTo>
                <a:cubicBezTo>
                  <a:pt x="4274433" y="861041"/>
                  <a:pt x="4169657" y="1027728"/>
                  <a:pt x="4215695" y="1076941"/>
                </a:cubicBezTo>
                <a:cubicBezTo>
                  <a:pt x="4261733" y="1126154"/>
                  <a:pt x="4372858" y="1100754"/>
                  <a:pt x="4472870" y="1105516"/>
                </a:cubicBezTo>
                <a:cubicBezTo>
                  <a:pt x="4572882" y="1110278"/>
                  <a:pt x="4749095" y="1078529"/>
                  <a:pt x="4815770" y="1105516"/>
                </a:cubicBezTo>
                <a:cubicBezTo>
                  <a:pt x="4882445" y="1132504"/>
                  <a:pt x="4861808" y="1161079"/>
                  <a:pt x="4872920" y="1267441"/>
                </a:cubicBezTo>
                <a:cubicBezTo>
                  <a:pt x="4884032" y="1373803"/>
                  <a:pt x="4896733" y="1654791"/>
                  <a:pt x="4882445" y="1743691"/>
                </a:cubicBezTo>
                <a:cubicBezTo>
                  <a:pt x="4868157" y="1832591"/>
                  <a:pt x="4812595" y="1870691"/>
                  <a:pt x="4787195" y="1800841"/>
                </a:cubicBezTo>
                <a:cubicBezTo>
                  <a:pt x="4761795" y="1730991"/>
                  <a:pt x="4814183" y="1402379"/>
                  <a:pt x="4730045" y="1324591"/>
                </a:cubicBezTo>
                <a:cubicBezTo>
                  <a:pt x="4645907" y="1246803"/>
                  <a:pt x="4433182" y="1327766"/>
                  <a:pt x="4282370" y="1334116"/>
                </a:cubicBezTo>
                <a:cubicBezTo>
                  <a:pt x="4131558" y="1340466"/>
                  <a:pt x="3898195" y="1410316"/>
                  <a:pt x="3825170" y="1362691"/>
                </a:cubicBezTo>
                <a:cubicBezTo>
                  <a:pt x="3752145" y="1315066"/>
                  <a:pt x="3925182" y="1097578"/>
                  <a:pt x="3844220" y="1048366"/>
                </a:cubicBezTo>
                <a:cubicBezTo>
                  <a:pt x="3763258" y="999154"/>
                  <a:pt x="3425120" y="1115041"/>
                  <a:pt x="3339395" y="1067416"/>
                </a:cubicBezTo>
                <a:cubicBezTo>
                  <a:pt x="3253670" y="1019791"/>
                  <a:pt x="3336220" y="857866"/>
                  <a:pt x="3329870" y="762616"/>
                </a:cubicBezTo>
                <a:cubicBezTo>
                  <a:pt x="3323520" y="667366"/>
                  <a:pt x="3398132" y="549891"/>
                  <a:pt x="3301295" y="495916"/>
                </a:cubicBezTo>
                <a:cubicBezTo>
                  <a:pt x="3204458" y="441941"/>
                  <a:pt x="3182232" y="449878"/>
                  <a:pt x="2748845" y="438766"/>
                </a:cubicBezTo>
                <a:cubicBezTo>
                  <a:pt x="2315458" y="427654"/>
                  <a:pt x="1121658" y="402254"/>
                  <a:pt x="700970" y="429241"/>
                </a:cubicBezTo>
                <a:cubicBezTo>
                  <a:pt x="280283" y="456229"/>
                  <a:pt x="391407" y="635616"/>
                  <a:pt x="224720" y="600691"/>
                </a:cubicBezTo>
                <a:cubicBezTo>
                  <a:pt x="58033" y="565766"/>
                  <a:pt x="-115005" y="389553"/>
                  <a:pt x="100895" y="105391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5796136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940152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2771800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4283968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5796136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7812360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1260525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765474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2269530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773586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3277642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783484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795168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6310015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755576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1260525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76547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226953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77358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327764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78348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79516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6310015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75557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899592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403648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907704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411760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915816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419872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923928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932040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444208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tangle 93"/>
          <p:cNvSpPr>
            <a:spLocks noChangeArrowheads="1"/>
          </p:cNvSpPr>
          <p:nvPr/>
        </p:nvSpPr>
        <p:spPr bwMode="auto">
          <a:xfrm>
            <a:off x="6801569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7306518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91" name="Rectangle 93"/>
          <p:cNvSpPr>
            <a:spLocks noChangeArrowheads="1"/>
          </p:cNvSpPr>
          <p:nvPr/>
        </p:nvSpPr>
        <p:spPr bwMode="auto">
          <a:xfrm>
            <a:off x="7811467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8316416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801569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730651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811467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831641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938441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442497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946553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" name="Oval 199"/>
          <p:cNvSpPr/>
          <p:nvPr/>
        </p:nvSpPr>
        <p:spPr bwMode="auto">
          <a:xfrm>
            <a:off x="8388424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2269530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783484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755576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801569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8316416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Oval 206"/>
          <p:cNvSpPr/>
          <p:nvPr/>
        </p:nvSpPr>
        <p:spPr bwMode="auto">
          <a:xfrm>
            <a:off x="8388424" y="55874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899592" y="565946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915816" y="5659462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427984" y="5659462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2" name="Straight Arrow Connector 211"/>
          <p:cNvCxnSpPr>
            <a:endCxn id="141" idx="1"/>
          </p:cNvCxnSpPr>
          <p:nvPr/>
        </p:nvCxnSpPr>
        <p:spPr bwMode="auto">
          <a:xfrm>
            <a:off x="6948264" y="565946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755576" y="522741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755576" y="4939382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2267744" y="522741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3779912" y="522741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779912" y="4939382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4283968" y="60915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4283968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427984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5292080" y="609151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5292080" y="580347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5292080" y="551544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5292080" y="522741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5436096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940152" y="5659462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5796136" y="60915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7812360" y="522741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3" name="Oval 142"/>
          <p:cNvSpPr/>
          <p:nvPr/>
        </p:nvSpPr>
        <p:spPr bwMode="auto">
          <a:xfrm>
            <a:off x="7884368" y="529942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3851920" y="501139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899592" y="5083398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923928" y="5371430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5436096" y="5371430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899592" y="5371430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411760" y="5371430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411760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3923928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436096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7956376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5289019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8" name="Straight Arrow Connector 217"/>
          <p:cNvCxnSpPr/>
          <p:nvPr/>
        </p:nvCxnSpPr>
        <p:spPr bwMode="auto">
          <a:xfrm>
            <a:off x="543303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76873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4280907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528901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7305243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257464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762413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2266469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277052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3274581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4792107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5802898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75251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1257464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1762413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2266469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77052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3274581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4792107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5802898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75251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1" name="Straight Arrow Connector 240"/>
          <p:cNvCxnSpPr/>
          <p:nvPr/>
        </p:nvCxnSpPr>
        <p:spPr bwMode="auto">
          <a:xfrm>
            <a:off x="89653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140058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190464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240869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291275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341681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492897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93709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0" name="Rectangle 93"/>
          <p:cNvSpPr>
            <a:spLocks noChangeArrowheads="1"/>
          </p:cNvSpPr>
          <p:nvPr/>
        </p:nvSpPr>
        <p:spPr bwMode="auto">
          <a:xfrm>
            <a:off x="6294452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51" name="Rectangle 93"/>
          <p:cNvSpPr>
            <a:spLocks noChangeArrowheads="1"/>
          </p:cNvSpPr>
          <p:nvPr/>
        </p:nvSpPr>
        <p:spPr bwMode="auto">
          <a:xfrm>
            <a:off x="6799401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304350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253" name="Rectangle 93"/>
          <p:cNvSpPr>
            <a:spLocks noChangeArrowheads="1"/>
          </p:cNvSpPr>
          <p:nvPr/>
        </p:nvSpPr>
        <p:spPr bwMode="auto">
          <a:xfrm>
            <a:off x="7809299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6294452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799401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304350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809299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8" name="Straight Arrow Connector 257"/>
          <p:cNvCxnSpPr/>
          <p:nvPr/>
        </p:nvCxnSpPr>
        <p:spPr bwMode="auto">
          <a:xfrm>
            <a:off x="6431324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6935380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439436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" name="Oval 260"/>
          <p:cNvSpPr/>
          <p:nvPr/>
        </p:nvSpPr>
        <p:spPr bwMode="auto">
          <a:xfrm>
            <a:off x="7881307" y="399966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226646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752515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6294452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780929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Oval 266"/>
          <p:cNvSpPr/>
          <p:nvPr/>
        </p:nvSpPr>
        <p:spPr bwMode="auto">
          <a:xfrm>
            <a:off x="7881307" y="371073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68" name="Straight Arrow Connector 267"/>
          <p:cNvCxnSpPr/>
          <p:nvPr/>
        </p:nvCxnSpPr>
        <p:spPr bwMode="auto">
          <a:xfrm>
            <a:off x="896531" y="378274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291275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Arrow Connector 269"/>
          <p:cNvCxnSpPr/>
          <p:nvPr/>
        </p:nvCxnSpPr>
        <p:spPr bwMode="auto">
          <a:xfrm>
            <a:off x="4424923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>
            <a:endCxn id="222" idx="1"/>
          </p:cNvCxnSpPr>
          <p:nvPr/>
        </p:nvCxnSpPr>
        <p:spPr bwMode="auto">
          <a:xfrm>
            <a:off x="6441147" y="378274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2" name="Rectangle 93"/>
          <p:cNvSpPr>
            <a:spLocks noChangeArrowheads="1"/>
          </p:cNvSpPr>
          <p:nvPr/>
        </p:nvSpPr>
        <p:spPr bwMode="auto">
          <a:xfrm>
            <a:off x="752515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3" name="Rectangle 93"/>
          <p:cNvSpPr>
            <a:spLocks noChangeArrowheads="1"/>
          </p:cNvSpPr>
          <p:nvPr/>
        </p:nvSpPr>
        <p:spPr bwMode="auto">
          <a:xfrm>
            <a:off x="752515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2264683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776851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3776851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4280907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4280907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9" name="Straight Arrow Connector 278"/>
          <p:cNvCxnSpPr/>
          <p:nvPr/>
        </p:nvCxnSpPr>
        <p:spPr bwMode="auto">
          <a:xfrm>
            <a:off x="442492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Straight Arrow Connector 284"/>
          <p:cNvCxnSpPr/>
          <p:nvPr/>
        </p:nvCxnSpPr>
        <p:spPr bwMode="auto">
          <a:xfrm>
            <a:off x="543303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5289019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7305243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Oval 287"/>
          <p:cNvSpPr/>
          <p:nvPr/>
        </p:nvSpPr>
        <p:spPr bwMode="auto">
          <a:xfrm>
            <a:off x="7377251" y="342270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9" name="Oval 288"/>
          <p:cNvSpPr/>
          <p:nvPr/>
        </p:nvSpPr>
        <p:spPr bwMode="auto">
          <a:xfrm>
            <a:off x="3848859" y="313467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 bwMode="auto">
          <a:xfrm>
            <a:off x="896531" y="3206681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>
            <a:off x="3920867" y="3494713"/>
            <a:ext cx="3384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>
            <a:off x="896531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>
            <a:off x="2408699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Straight Arrow Connector 294"/>
          <p:cNvCxnSpPr/>
          <p:nvPr/>
        </p:nvCxnSpPr>
        <p:spPr bwMode="auto">
          <a:xfrm>
            <a:off x="240869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744925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3776851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3776851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776851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cxnSp>
        <p:nvCxnSpPr>
          <p:cNvPr id="247" name="Straight Arrow Connector 246"/>
          <p:cNvCxnSpPr/>
          <p:nvPr/>
        </p:nvCxnSpPr>
        <p:spPr bwMode="auto">
          <a:xfrm>
            <a:off x="392086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3920867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 rot="5400000">
            <a:off x="5108999" y="4322805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5292080" y="2852936"/>
            <a:ext cx="1224136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/>
              <a:t>Insert L </a:t>
            </a:r>
            <a:endParaRPr lang="en-US" b="1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61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2915816" y="22777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2915816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2915816" y="170080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2411760" y="22777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1906811" y="22777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2411760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1906811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2050827" y="21337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2555776" y="21337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1907704" y="170170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1907704" y="14136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2915816" y="14136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2051720" y="184527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2051720" y="155768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Oval 148"/>
          <p:cNvSpPr/>
          <p:nvPr/>
        </p:nvSpPr>
        <p:spPr bwMode="auto">
          <a:xfrm>
            <a:off x="2987824" y="148567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987824" y="177370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2987824" y="206174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4139059" y="22777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3634110" y="22777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4139059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3634110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0" name="Straight Arrow Connector 219"/>
          <p:cNvCxnSpPr/>
          <p:nvPr/>
        </p:nvCxnSpPr>
        <p:spPr bwMode="auto">
          <a:xfrm>
            <a:off x="3778126" y="21337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4283075" y="21337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3635003" y="170170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3635003" y="14136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5" name="Straight Arrow Connector 224"/>
          <p:cNvCxnSpPr/>
          <p:nvPr/>
        </p:nvCxnSpPr>
        <p:spPr bwMode="auto">
          <a:xfrm flipV="1">
            <a:off x="3779019" y="184527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Straight Arrow Connector 225"/>
          <p:cNvCxnSpPr>
            <a:endCxn id="233" idx="1"/>
          </p:cNvCxnSpPr>
          <p:nvPr/>
        </p:nvCxnSpPr>
        <p:spPr bwMode="auto">
          <a:xfrm flipV="1">
            <a:off x="3779019" y="1557239"/>
            <a:ext cx="1368152" cy="8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5147171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5147171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5147171" y="169991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5147171" y="14127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Oval 233"/>
          <p:cNvSpPr/>
          <p:nvPr/>
        </p:nvSpPr>
        <p:spPr bwMode="auto">
          <a:xfrm>
            <a:off x="5219179" y="148478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35" name="Oval 234"/>
          <p:cNvSpPr/>
          <p:nvPr/>
        </p:nvSpPr>
        <p:spPr bwMode="auto">
          <a:xfrm>
            <a:off x="5219179" y="1772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5219179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4643115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4643115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4644008" y="170080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0" name="Straight Arrow Connector 239"/>
          <p:cNvCxnSpPr/>
          <p:nvPr/>
        </p:nvCxnSpPr>
        <p:spPr bwMode="auto">
          <a:xfrm>
            <a:off x="4787131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4787131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1187624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682675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1187624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682675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6" name="Straight Arrow Connector 245"/>
          <p:cNvCxnSpPr/>
          <p:nvPr/>
        </p:nvCxnSpPr>
        <p:spPr bwMode="auto">
          <a:xfrm>
            <a:off x="826691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1331640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" name="Rectangle 93"/>
          <p:cNvSpPr>
            <a:spLocks noChangeArrowheads="1"/>
          </p:cNvSpPr>
          <p:nvPr/>
        </p:nvSpPr>
        <p:spPr bwMode="auto">
          <a:xfrm>
            <a:off x="683568" y="335609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9" name="Rectangle 93"/>
          <p:cNvSpPr>
            <a:spLocks noChangeArrowheads="1"/>
          </p:cNvSpPr>
          <p:nvPr/>
        </p:nvSpPr>
        <p:spPr bwMode="auto">
          <a:xfrm>
            <a:off x="683568" y="30680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0" name="Straight Arrow Connector 249"/>
          <p:cNvCxnSpPr/>
          <p:nvPr/>
        </p:nvCxnSpPr>
        <p:spPr bwMode="auto">
          <a:xfrm flipV="1">
            <a:off x="827584" y="349966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Straight Arrow Connector 250"/>
          <p:cNvCxnSpPr>
            <a:endCxn id="255" idx="1"/>
          </p:cNvCxnSpPr>
          <p:nvPr/>
        </p:nvCxnSpPr>
        <p:spPr bwMode="auto">
          <a:xfrm>
            <a:off x="827584" y="3212082"/>
            <a:ext cx="1872208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2699792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53" name="Rectangle 93"/>
          <p:cNvSpPr>
            <a:spLocks noChangeArrowheads="1"/>
          </p:cNvSpPr>
          <p:nvPr/>
        </p:nvSpPr>
        <p:spPr bwMode="auto">
          <a:xfrm>
            <a:off x="2699792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2699792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2699792" y="30680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Oval 255"/>
          <p:cNvSpPr/>
          <p:nvPr/>
        </p:nvSpPr>
        <p:spPr bwMode="auto">
          <a:xfrm>
            <a:off x="2771800" y="314007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7" name="Oval 256"/>
          <p:cNvSpPr/>
          <p:nvPr/>
        </p:nvSpPr>
        <p:spPr bwMode="auto">
          <a:xfrm>
            <a:off x="2771800" y="34281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2771800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9" name="Rectangle 93"/>
          <p:cNvSpPr>
            <a:spLocks noChangeArrowheads="1"/>
          </p:cNvSpPr>
          <p:nvPr/>
        </p:nvSpPr>
        <p:spPr bwMode="auto">
          <a:xfrm>
            <a:off x="1691680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60" name="Rectangle 93"/>
          <p:cNvSpPr>
            <a:spLocks noChangeArrowheads="1"/>
          </p:cNvSpPr>
          <p:nvPr/>
        </p:nvSpPr>
        <p:spPr bwMode="auto">
          <a:xfrm>
            <a:off x="1691680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2" name="Straight Arrow Connector 261"/>
          <p:cNvCxnSpPr/>
          <p:nvPr/>
        </p:nvCxnSpPr>
        <p:spPr bwMode="auto">
          <a:xfrm>
            <a:off x="1835696" y="37872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1691680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3" name="Straight Arrow Connector 262"/>
          <p:cNvCxnSpPr>
            <a:endCxn id="254" idx="1"/>
          </p:cNvCxnSpPr>
          <p:nvPr/>
        </p:nvCxnSpPr>
        <p:spPr bwMode="auto">
          <a:xfrm>
            <a:off x="1835696" y="349922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2195736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2195736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7" name="Straight Arrow Connector 266"/>
          <p:cNvCxnSpPr/>
          <p:nvPr/>
        </p:nvCxnSpPr>
        <p:spPr bwMode="auto">
          <a:xfrm>
            <a:off x="2339752" y="37872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4427091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69" name="Rectangle 93"/>
          <p:cNvSpPr>
            <a:spLocks noChangeArrowheads="1"/>
          </p:cNvSpPr>
          <p:nvPr/>
        </p:nvSpPr>
        <p:spPr bwMode="auto">
          <a:xfrm>
            <a:off x="3922142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0" name="Rectangle 93"/>
          <p:cNvSpPr>
            <a:spLocks noChangeArrowheads="1"/>
          </p:cNvSpPr>
          <p:nvPr/>
        </p:nvSpPr>
        <p:spPr bwMode="auto">
          <a:xfrm>
            <a:off x="4427091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1" name="Rectangle 93"/>
          <p:cNvSpPr>
            <a:spLocks noChangeArrowheads="1"/>
          </p:cNvSpPr>
          <p:nvPr/>
        </p:nvSpPr>
        <p:spPr bwMode="auto">
          <a:xfrm>
            <a:off x="3922142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2" name="Straight Arrow Connector 271"/>
          <p:cNvCxnSpPr/>
          <p:nvPr/>
        </p:nvCxnSpPr>
        <p:spPr bwMode="auto">
          <a:xfrm>
            <a:off x="4066158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4571107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3923035" y="335609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923035" y="30680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6" name="Straight Arrow Connector 275"/>
          <p:cNvCxnSpPr>
            <a:endCxn id="288" idx="1"/>
          </p:cNvCxnSpPr>
          <p:nvPr/>
        </p:nvCxnSpPr>
        <p:spPr bwMode="auto">
          <a:xfrm flipV="1">
            <a:off x="4067051" y="3499669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Straight Arrow Connector 276"/>
          <p:cNvCxnSpPr>
            <a:endCxn id="281" idx="1"/>
          </p:cNvCxnSpPr>
          <p:nvPr/>
        </p:nvCxnSpPr>
        <p:spPr bwMode="auto">
          <a:xfrm>
            <a:off x="4067051" y="3212083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443315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6443315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6443315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6443315" y="30680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2" name="Oval 281"/>
          <p:cNvSpPr/>
          <p:nvPr/>
        </p:nvSpPr>
        <p:spPr bwMode="auto">
          <a:xfrm>
            <a:off x="6515323" y="314007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6515323" y="34281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6515323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5435203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5435203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5579219" y="37872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5435203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9" name="Straight Arrow Connector 288"/>
          <p:cNvCxnSpPr>
            <a:endCxn id="280" idx="1"/>
          </p:cNvCxnSpPr>
          <p:nvPr/>
        </p:nvCxnSpPr>
        <p:spPr bwMode="auto">
          <a:xfrm>
            <a:off x="5579219" y="349922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5939259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5939259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2" name="Straight Arrow Connector 291"/>
          <p:cNvCxnSpPr/>
          <p:nvPr/>
        </p:nvCxnSpPr>
        <p:spPr bwMode="auto">
          <a:xfrm>
            <a:off x="6083275" y="37872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4931147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94" name="Rectangle 93"/>
          <p:cNvSpPr>
            <a:spLocks noChangeArrowheads="1"/>
          </p:cNvSpPr>
          <p:nvPr/>
        </p:nvSpPr>
        <p:spPr bwMode="auto">
          <a:xfrm>
            <a:off x="4931147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1188517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683568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1188517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683568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9" name="Straight Arrow Connector 298"/>
          <p:cNvCxnSpPr/>
          <p:nvPr/>
        </p:nvCxnSpPr>
        <p:spPr bwMode="auto">
          <a:xfrm>
            <a:off x="827584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" name="Straight Arrow Connector 299"/>
          <p:cNvCxnSpPr/>
          <p:nvPr/>
        </p:nvCxnSpPr>
        <p:spPr bwMode="auto">
          <a:xfrm>
            <a:off x="1332533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684461" y="50131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684461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3" name="Straight Arrow Connector 302"/>
          <p:cNvCxnSpPr>
            <a:endCxn id="315" idx="1"/>
          </p:cNvCxnSpPr>
          <p:nvPr/>
        </p:nvCxnSpPr>
        <p:spPr bwMode="auto">
          <a:xfrm>
            <a:off x="828477" y="5157192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>
            <a:endCxn id="326" idx="1"/>
          </p:cNvCxnSpPr>
          <p:nvPr/>
        </p:nvCxnSpPr>
        <p:spPr bwMode="auto">
          <a:xfrm>
            <a:off x="828477" y="4869160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5" name="Rectangle 93"/>
          <p:cNvSpPr>
            <a:spLocks noChangeArrowheads="1"/>
          </p:cNvSpPr>
          <p:nvPr/>
        </p:nvSpPr>
        <p:spPr bwMode="auto">
          <a:xfrm>
            <a:off x="3708797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06" name="Rectangle 93"/>
          <p:cNvSpPr>
            <a:spLocks noChangeArrowheads="1"/>
          </p:cNvSpPr>
          <p:nvPr/>
        </p:nvSpPr>
        <p:spPr bwMode="auto">
          <a:xfrm>
            <a:off x="3708797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7" name="Rectangle 93"/>
          <p:cNvSpPr>
            <a:spLocks noChangeArrowheads="1"/>
          </p:cNvSpPr>
          <p:nvPr/>
        </p:nvSpPr>
        <p:spPr bwMode="auto">
          <a:xfrm>
            <a:off x="3708797" y="501228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8" name="Rectangle 93"/>
          <p:cNvSpPr>
            <a:spLocks noChangeArrowheads="1"/>
          </p:cNvSpPr>
          <p:nvPr/>
        </p:nvSpPr>
        <p:spPr bwMode="auto">
          <a:xfrm>
            <a:off x="3708797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9" name="Oval 308"/>
          <p:cNvSpPr/>
          <p:nvPr/>
        </p:nvSpPr>
        <p:spPr bwMode="auto">
          <a:xfrm>
            <a:off x="3780805" y="479715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0" name="Oval 309"/>
          <p:cNvSpPr/>
          <p:nvPr/>
        </p:nvSpPr>
        <p:spPr bwMode="auto">
          <a:xfrm>
            <a:off x="3780805" y="508518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1" name="Oval 310"/>
          <p:cNvSpPr/>
          <p:nvPr/>
        </p:nvSpPr>
        <p:spPr bwMode="auto">
          <a:xfrm>
            <a:off x="3780805" y="53732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2196629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13" name="Rectangle 93"/>
          <p:cNvSpPr>
            <a:spLocks noChangeArrowheads="1"/>
          </p:cNvSpPr>
          <p:nvPr/>
        </p:nvSpPr>
        <p:spPr bwMode="auto">
          <a:xfrm>
            <a:off x="2196629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4" name="Straight Arrow Connector 313"/>
          <p:cNvCxnSpPr/>
          <p:nvPr/>
        </p:nvCxnSpPr>
        <p:spPr bwMode="auto">
          <a:xfrm>
            <a:off x="2340645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5" name="Rectangle 93"/>
          <p:cNvSpPr>
            <a:spLocks noChangeArrowheads="1"/>
          </p:cNvSpPr>
          <p:nvPr/>
        </p:nvSpPr>
        <p:spPr bwMode="auto">
          <a:xfrm>
            <a:off x="2196629" y="50131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7" name="Rectangle 93"/>
          <p:cNvSpPr>
            <a:spLocks noChangeArrowheads="1"/>
          </p:cNvSpPr>
          <p:nvPr/>
        </p:nvSpPr>
        <p:spPr bwMode="auto">
          <a:xfrm>
            <a:off x="3204741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18" name="Rectangle 93"/>
          <p:cNvSpPr>
            <a:spLocks noChangeArrowheads="1"/>
          </p:cNvSpPr>
          <p:nvPr/>
        </p:nvSpPr>
        <p:spPr bwMode="auto">
          <a:xfrm>
            <a:off x="3204741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9" name="Straight Arrow Connector 318"/>
          <p:cNvCxnSpPr/>
          <p:nvPr/>
        </p:nvCxnSpPr>
        <p:spPr bwMode="auto">
          <a:xfrm>
            <a:off x="3348757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1692573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1692573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2700685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23" name="Rectangle 93"/>
          <p:cNvSpPr>
            <a:spLocks noChangeArrowheads="1"/>
          </p:cNvSpPr>
          <p:nvPr/>
        </p:nvSpPr>
        <p:spPr bwMode="auto">
          <a:xfrm>
            <a:off x="2700685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4" name="Straight Arrow Connector 323"/>
          <p:cNvCxnSpPr/>
          <p:nvPr/>
        </p:nvCxnSpPr>
        <p:spPr bwMode="auto">
          <a:xfrm>
            <a:off x="2844701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2700685" y="50131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6" name="Straight Arrow Connector 315"/>
          <p:cNvCxnSpPr>
            <a:endCxn id="307" idx="1"/>
          </p:cNvCxnSpPr>
          <p:nvPr/>
        </p:nvCxnSpPr>
        <p:spPr bwMode="auto">
          <a:xfrm>
            <a:off x="2844701" y="515629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2700685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7" name="Straight Arrow Connector 326"/>
          <p:cNvCxnSpPr/>
          <p:nvPr/>
        </p:nvCxnSpPr>
        <p:spPr bwMode="auto">
          <a:xfrm>
            <a:off x="2844701" y="486916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" name="Straight Arrow Connector 327"/>
          <p:cNvCxnSpPr/>
          <p:nvPr/>
        </p:nvCxnSpPr>
        <p:spPr bwMode="auto">
          <a:xfrm>
            <a:off x="1836589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5075163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2340645" y="515719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1187624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682675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1187624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682675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826691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" name="Oval 335"/>
          <p:cNvSpPr/>
          <p:nvPr/>
        </p:nvSpPr>
        <p:spPr bwMode="auto">
          <a:xfrm>
            <a:off x="1259632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5219179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4714230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5219179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714230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4858246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5363195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715123" y="50131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4715123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5" name="Straight Arrow Connector 344"/>
          <p:cNvCxnSpPr>
            <a:endCxn id="357" idx="1"/>
          </p:cNvCxnSpPr>
          <p:nvPr/>
        </p:nvCxnSpPr>
        <p:spPr bwMode="auto">
          <a:xfrm>
            <a:off x="4859139" y="5157192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>
            <a:endCxn id="368" idx="1"/>
          </p:cNvCxnSpPr>
          <p:nvPr/>
        </p:nvCxnSpPr>
        <p:spPr bwMode="auto">
          <a:xfrm>
            <a:off x="4859139" y="4869160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8243515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8243515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8243515" y="501228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8243515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Oval 350"/>
          <p:cNvSpPr/>
          <p:nvPr/>
        </p:nvSpPr>
        <p:spPr bwMode="auto">
          <a:xfrm>
            <a:off x="8315523" y="479715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52" name="Oval 351"/>
          <p:cNvSpPr/>
          <p:nvPr/>
        </p:nvSpPr>
        <p:spPr bwMode="auto">
          <a:xfrm>
            <a:off x="8315523" y="508518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53" name="Oval 352"/>
          <p:cNvSpPr/>
          <p:nvPr/>
        </p:nvSpPr>
        <p:spPr bwMode="auto">
          <a:xfrm>
            <a:off x="8315523" y="53732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6227291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6227291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6" name="Straight Arrow Connector 355"/>
          <p:cNvCxnSpPr/>
          <p:nvPr/>
        </p:nvCxnSpPr>
        <p:spPr bwMode="auto">
          <a:xfrm>
            <a:off x="6371307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6227291" y="50131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8" name="Rectangle 93"/>
          <p:cNvSpPr>
            <a:spLocks noChangeArrowheads="1"/>
          </p:cNvSpPr>
          <p:nvPr/>
        </p:nvSpPr>
        <p:spPr bwMode="auto">
          <a:xfrm>
            <a:off x="7739459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7739459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/>
          <p:nvPr/>
        </p:nvCxnSpPr>
        <p:spPr bwMode="auto">
          <a:xfrm>
            <a:off x="7883475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5723235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62" name="Rectangle 93"/>
          <p:cNvSpPr>
            <a:spLocks noChangeArrowheads="1"/>
          </p:cNvSpPr>
          <p:nvPr/>
        </p:nvSpPr>
        <p:spPr bwMode="auto">
          <a:xfrm>
            <a:off x="5723235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6731347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6731347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5" name="Straight Arrow Connector 364"/>
          <p:cNvCxnSpPr/>
          <p:nvPr/>
        </p:nvCxnSpPr>
        <p:spPr bwMode="auto">
          <a:xfrm>
            <a:off x="6875363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6731347" y="50131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>
            <a:endCxn id="349" idx="1"/>
          </p:cNvCxnSpPr>
          <p:nvPr/>
        </p:nvCxnSpPr>
        <p:spPr bwMode="auto">
          <a:xfrm flipV="1">
            <a:off x="6875363" y="5156746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6731347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9" name="Straight Arrow Connector 368"/>
          <p:cNvCxnSpPr>
            <a:endCxn id="350" idx="1"/>
          </p:cNvCxnSpPr>
          <p:nvPr/>
        </p:nvCxnSpPr>
        <p:spPr bwMode="auto">
          <a:xfrm>
            <a:off x="6875363" y="4869160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0" name="Straight Arrow Connector 369"/>
          <p:cNvCxnSpPr/>
          <p:nvPr/>
        </p:nvCxnSpPr>
        <p:spPr bwMode="auto">
          <a:xfrm>
            <a:off x="5867251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1" name="Straight Arrow Connector 370"/>
          <p:cNvCxnSpPr/>
          <p:nvPr/>
        </p:nvCxnSpPr>
        <p:spPr bwMode="auto">
          <a:xfrm>
            <a:off x="6371307" y="515719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2" name="Rectangle 93"/>
          <p:cNvSpPr>
            <a:spLocks noChangeArrowheads="1"/>
          </p:cNvSpPr>
          <p:nvPr/>
        </p:nvSpPr>
        <p:spPr bwMode="auto">
          <a:xfrm>
            <a:off x="7235403" y="55892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73" name="Rectangle 93"/>
          <p:cNvSpPr>
            <a:spLocks noChangeArrowheads="1"/>
          </p:cNvSpPr>
          <p:nvPr/>
        </p:nvSpPr>
        <p:spPr bwMode="auto">
          <a:xfrm>
            <a:off x="7235403" y="53012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4" name="Straight Arrow Connector 373"/>
          <p:cNvCxnSpPr/>
          <p:nvPr/>
        </p:nvCxnSpPr>
        <p:spPr bwMode="auto">
          <a:xfrm>
            <a:off x="7379419" y="54452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6" name="AutoShape 3"/>
          <p:cNvSpPr>
            <a:spLocks noChangeArrowheads="1"/>
          </p:cNvSpPr>
          <p:nvPr/>
        </p:nvSpPr>
        <p:spPr bwMode="auto">
          <a:xfrm>
            <a:off x="755576" y="836712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  </a:t>
            </a:r>
            <a:r>
              <a:rPr lang="pt-BR" b="1" smtClean="0"/>
              <a:t>A, S, E, R, C, H, I, N, G.</a:t>
            </a:r>
            <a:r>
              <a:rPr lang="pt-BR" smtClean="0"/>
              <a:t> </a:t>
            </a:r>
            <a:r>
              <a:rPr lang="en-US" smtClean="0"/>
              <a:t> </a:t>
            </a:r>
          </a:p>
        </p:txBody>
      </p:sp>
      <p:sp>
        <p:nvSpPr>
          <p:cNvPr id="377" name="AutoShape 71"/>
          <p:cNvSpPr>
            <a:spLocks noChangeArrowheads="1"/>
          </p:cNvSpPr>
          <p:nvPr/>
        </p:nvSpPr>
        <p:spPr bwMode="auto">
          <a:xfrm>
            <a:off x="7380312" y="594928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7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8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8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8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8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8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9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5" name="AutoShape 3"/>
          <p:cNvSpPr>
            <a:spLocks noChangeArrowheads="1"/>
          </p:cNvSpPr>
          <p:nvPr/>
        </p:nvSpPr>
        <p:spPr bwMode="auto">
          <a:xfrm>
            <a:off x="5868144" y="1124744"/>
            <a:ext cx="3024336" cy="1800200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01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7" name="Rectangle 93"/>
          <p:cNvSpPr>
            <a:spLocks noChangeArrowheads="1"/>
          </p:cNvSpPr>
          <p:nvPr/>
        </p:nvSpPr>
        <p:spPr bwMode="auto">
          <a:xfrm>
            <a:off x="385281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8" name="Rectangle 93"/>
          <p:cNvSpPr>
            <a:spLocks noChangeArrowheads="1"/>
          </p:cNvSpPr>
          <p:nvPr/>
        </p:nvSpPr>
        <p:spPr bwMode="auto">
          <a:xfrm>
            <a:off x="3852813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3852813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1332533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827584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3325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827584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4" name="Straight Arrow Connector 333"/>
          <p:cNvCxnSpPr/>
          <p:nvPr/>
        </p:nvCxnSpPr>
        <p:spPr bwMode="auto">
          <a:xfrm>
            <a:off x="971600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>
            <a:off x="1476549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828477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828477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8" name="Straight Arrow Connector 337"/>
          <p:cNvCxnSpPr>
            <a:endCxn id="350" idx="1"/>
          </p:cNvCxnSpPr>
          <p:nvPr/>
        </p:nvCxnSpPr>
        <p:spPr bwMode="auto">
          <a:xfrm>
            <a:off x="972493" y="1987947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" name="Straight Arrow Connector 338"/>
          <p:cNvCxnSpPr>
            <a:endCxn id="361" idx="1"/>
          </p:cNvCxnSpPr>
          <p:nvPr/>
        </p:nvCxnSpPr>
        <p:spPr bwMode="auto">
          <a:xfrm>
            <a:off x="972493" y="1699915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35686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435686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4356869" y="18430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356869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Oval 343"/>
          <p:cNvSpPr/>
          <p:nvPr/>
        </p:nvSpPr>
        <p:spPr bwMode="auto">
          <a:xfrm>
            <a:off x="4428877" y="16279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>
            <a:off x="4428877" y="19159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4428877" y="22039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2340645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23406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9" name="Straight Arrow Connector 348"/>
          <p:cNvCxnSpPr/>
          <p:nvPr/>
        </p:nvCxnSpPr>
        <p:spPr bwMode="auto">
          <a:xfrm>
            <a:off x="2484661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2340645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3852813" y="24191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3852813" y="21310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3" name="Straight Arrow Connector 352"/>
          <p:cNvCxnSpPr/>
          <p:nvPr/>
        </p:nvCxnSpPr>
        <p:spPr bwMode="auto">
          <a:xfrm>
            <a:off x="3996829" y="22750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183658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183658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6" name="Rectangle 93"/>
          <p:cNvSpPr>
            <a:spLocks noChangeArrowheads="1"/>
          </p:cNvSpPr>
          <p:nvPr/>
        </p:nvSpPr>
        <p:spPr bwMode="auto">
          <a:xfrm>
            <a:off x="2844701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28447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8" name="Straight Arrow Connector 357"/>
          <p:cNvCxnSpPr/>
          <p:nvPr/>
        </p:nvCxnSpPr>
        <p:spPr bwMode="auto">
          <a:xfrm>
            <a:off x="2988717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2844701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42" idx="1"/>
          </p:cNvCxnSpPr>
          <p:nvPr/>
        </p:nvCxnSpPr>
        <p:spPr bwMode="auto">
          <a:xfrm flipV="1">
            <a:off x="2988717" y="1987501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2844701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2" name="Straight Arrow Connector 361"/>
          <p:cNvCxnSpPr>
            <a:endCxn id="343" idx="1"/>
          </p:cNvCxnSpPr>
          <p:nvPr/>
        </p:nvCxnSpPr>
        <p:spPr bwMode="auto">
          <a:xfrm>
            <a:off x="2988717" y="1699915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1980605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" name="Straight Arrow Connector 363"/>
          <p:cNvCxnSpPr/>
          <p:nvPr/>
        </p:nvCxnSpPr>
        <p:spPr bwMode="auto">
          <a:xfrm>
            <a:off x="2484661" y="19879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3348757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334875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/>
          <p:nvPr/>
        </p:nvCxnSpPr>
        <p:spPr bwMode="auto">
          <a:xfrm>
            <a:off x="3492773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1332533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69" name="Rectangle 93"/>
          <p:cNvSpPr>
            <a:spLocks noChangeArrowheads="1"/>
          </p:cNvSpPr>
          <p:nvPr/>
        </p:nvSpPr>
        <p:spPr bwMode="auto">
          <a:xfrm>
            <a:off x="827584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133253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827584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971600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>
            <a:off x="147654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828477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828477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6" name="Straight Arrow Connector 375"/>
          <p:cNvCxnSpPr>
            <a:endCxn id="388" idx="1"/>
          </p:cNvCxnSpPr>
          <p:nvPr/>
        </p:nvCxnSpPr>
        <p:spPr bwMode="auto">
          <a:xfrm>
            <a:off x="972493" y="35721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>
            <a:endCxn id="399" idx="1"/>
          </p:cNvCxnSpPr>
          <p:nvPr/>
        </p:nvCxnSpPr>
        <p:spPr bwMode="auto">
          <a:xfrm>
            <a:off x="972493" y="3284091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4860032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4860032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4860032" y="34272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4860032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2" name="Oval 381"/>
          <p:cNvSpPr/>
          <p:nvPr/>
        </p:nvSpPr>
        <p:spPr bwMode="auto">
          <a:xfrm>
            <a:off x="4932040" y="32120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3" name="Oval 382"/>
          <p:cNvSpPr/>
          <p:nvPr/>
        </p:nvSpPr>
        <p:spPr bwMode="auto">
          <a:xfrm>
            <a:off x="4932040" y="35001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4" name="Oval 383"/>
          <p:cNvSpPr/>
          <p:nvPr/>
        </p:nvSpPr>
        <p:spPr bwMode="auto">
          <a:xfrm>
            <a:off x="4932040" y="37881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5" name="Rectangle 93"/>
          <p:cNvSpPr>
            <a:spLocks noChangeArrowheads="1"/>
          </p:cNvSpPr>
          <p:nvPr/>
        </p:nvSpPr>
        <p:spPr bwMode="auto">
          <a:xfrm>
            <a:off x="2340645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2340645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87" name="Straight Arrow Connector 386"/>
          <p:cNvCxnSpPr/>
          <p:nvPr/>
        </p:nvCxnSpPr>
        <p:spPr bwMode="auto">
          <a:xfrm>
            <a:off x="2484661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2340645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4355976" y="40032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4355976" y="37152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1" name="Straight Arrow Connector 390"/>
          <p:cNvCxnSpPr/>
          <p:nvPr/>
        </p:nvCxnSpPr>
        <p:spPr bwMode="auto">
          <a:xfrm>
            <a:off x="4499992" y="38592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1836589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1836589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2844701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95" name="Rectangle 93"/>
          <p:cNvSpPr>
            <a:spLocks noChangeArrowheads="1"/>
          </p:cNvSpPr>
          <p:nvPr/>
        </p:nvSpPr>
        <p:spPr bwMode="auto">
          <a:xfrm>
            <a:off x="2844701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6" name="Straight Arrow Connector 395"/>
          <p:cNvCxnSpPr/>
          <p:nvPr/>
        </p:nvCxnSpPr>
        <p:spPr bwMode="auto">
          <a:xfrm>
            <a:off x="2988717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2844701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8" name="Straight Arrow Connector 397"/>
          <p:cNvCxnSpPr>
            <a:endCxn id="380" idx="1"/>
          </p:cNvCxnSpPr>
          <p:nvPr/>
        </p:nvCxnSpPr>
        <p:spPr bwMode="auto">
          <a:xfrm flipV="1">
            <a:off x="3996829" y="35716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2844701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81" idx="1"/>
          </p:cNvCxnSpPr>
          <p:nvPr/>
        </p:nvCxnSpPr>
        <p:spPr bwMode="auto">
          <a:xfrm>
            <a:off x="3996829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>
            <a:off x="1980605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2" name="Straight Arrow Connector 401"/>
          <p:cNvCxnSpPr/>
          <p:nvPr/>
        </p:nvCxnSpPr>
        <p:spPr bwMode="auto">
          <a:xfrm>
            <a:off x="2484661" y="35721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3348757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3348757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5" name="Straight Arrow Connector 404"/>
          <p:cNvCxnSpPr/>
          <p:nvPr/>
        </p:nvCxnSpPr>
        <p:spPr bwMode="auto">
          <a:xfrm>
            <a:off x="3492773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6" name="Rectangle 93"/>
          <p:cNvSpPr>
            <a:spLocks noChangeArrowheads="1"/>
          </p:cNvSpPr>
          <p:nvPr/>
        </p:nvSpPr>
        <p:spPr bwMode="auto">
          <a:xfrm>
            <a:off x="3852813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410" name="Straight Arrow Connector 409"/>
          <p:cNvCxnSpPr/>
          <p:nvPr/>
        </p:nvCxnSpPr>
        <p:spPr bwMode="auto">
          <a:xfrm>
            <a:off x="2988717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" name="Straight Arrow Connector 410"/>
          <p:cNvCxnSpPr/>
          <p:nvPr/>
        </p:nvCxnSpPr>
        <p:spPr bwMode="auto">
          <a:xfrm flipV="1">
            <a:off x="2988717" y="35721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" name="Straight Arrow Connector 411"/>
          <p:cNvCxnSpPr/>
          <p:nvPr/>
        </p:nvCxnSpPr>
        <p:spPr bwMode="auto">
          <a:xfrm>
            <a:off x="399682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435597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4355976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Rectangle 93"/>
          <p:cNvSpPr>
            <a:spLocks noChangeArrowheads="1"/>
          </p:cNvSpPr>
          <p:nvPr/>
        </p:nvSpPr>
        <p:spPr bwMode="auto">
          <a:xfrm>
            <a:off x="4355976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6" name="Rectangle 93"/>
          <p:cNvSpPr>
            <a:spLocks noChangeArrowheads="1"/>
          </p:cNvSpPr>
          <p:nvPr/>
        </p:nvSpPr>
        <p:spPr bwMode="auto">
          <a:xfrm>
            <a:off x="133164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826691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133164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9" name="Rectangle 93"/>
          <p:cNvSpPr>
            <a:spLocks noChangeArrowheads="1"/>
          </p:cNvSpPr>
          <p:nvPr/>
        </p:nvSpPr>
        <p:spPr bwMode="auto">
          <a:xfrm>
            <a:off x="826691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0" name="Straight Arrow Connector 419"/>
          <p:cNvCxnSpPr/>
          <p:nvPr/>
        </p:nvCxnSpPr>
        <p:spPr bwMode="auto">
          <a:xfrm>
            <a:off x="970707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147565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2" name="Rectangle 93"/>
          <p:cNvSpPr>
            <a:spLocks noChangeArrowheads="1"/>
          </p:cNvSpPr>
          <p:nvPr/>
        </p:nvSpPr>
        <p:spPr bwMode="auto">
          <a:xfrm>
            <a:off x="82758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3" name="Rectangle 93"/>
          <p:cNvSpPr>
            <a:spLocks noChangeArrowheads="1"/>
          </p:cNvSpPr>
          <p:nvPr/>
        </p:nvSpPr>
        <p:spPr bwMode="auto">
          <a:xfrm>
            <a:off x="82758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4" name="Straight Arrow Connector 423"/>
          <p:cNvCxnSpPr>
            <a:endCxn id="436" idx="1"/>
          </p:cNvCxnSpPr>
          <p:nvPr/>
        </p:nvCxnSpPr>
        <p:spPr bwMode="auto">
          <a:xfrm>
            <a:off x="971600" y="53723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>
            <a:endCxn id="447" idx="1"/>
          </p:cNvCxnSpPr>
          <p:nvPr/>
        </p:nvCxnSpPr>
        <p:spPr bwMode="auto">
          <a:xfrm>
            <a:off x="970707" y="5084291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6" name="Rectangle 93"/>
          <p:cNvSpPr>
            <a:spLocks noChangeArrowheads="1"/>
          </p:cNvSpPr>
          <p:nvPr/>
        </p:nvSpPr>
        <p:spPr bwMode="auto">
          <a:xfrm>
            <a:off x="5363195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536319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8" name="Rectangle 93"/>
          <p:cNvSpPr>
            <a:spLocks noChangeArrowheads="1"/>
          </p:cNvSpPr>
          <p:nvPr/>
        </p:nvSpPr>
        <p:spPr bwMode="auto">
          <a:xfrm>
            <a:off x="5363195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9" name="Rectangle 93"/>
          <p:cNvSpPr>
            <a:spLocks noChangeArrowheads="1"/>
          </p:cNvSpPr>
          <p:nvPr/>
        </p:nvSpPr>
        <p:spPr bwMode="auto">
          <a:xfrm>
            <a:off x="5363195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0" name="Oval 429"/>
          <p:cNvSpPr/>
          <p:nvPr/>
        </p:nvSpPr>
        <p:spPr bwMode="auto">
          <a:xfrm>
            <a:off x="5435203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5435203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5435203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233975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233975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5" name="Straight Arrow Connector 434"/>
          <p:cNvCxnSpPr/>
          <p:nvPr/>
        </p:nvCxnSpPr>
        <p:spPr bwMode="auto">
          <a:xfrm>
            <a:off x="2483768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6" name="Rectangle 93"/>
          <p:cNvSpPr>
            <a:spLocks noChangeArrowheads="1"/>
          </p:cNvSpPr>
          <p:nvPr/>
        </p:nvSpPr>
        <p:spPr bwMode="auto">
          <a:xfrm>
            <a:off x="2339752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7" name="Rectangle 93"/>
          <p:cNvSpPr>
            <a:spLocks noChangeArrowheads="1"/>
          </p:cNvSpPr>
          <p:nvPr/>
        </p:nvSpPr>
        <p:spPr bwMode="auto">
          <a:xfrm>
            <a:off x="4859139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4859139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9" name="Straight Arrow Connector 438"/>
          <p:cNvCxnSpPr/>
          <p:nvPr/>
        </p:nvCxnSpPr>
        <p:spPr bwMode="auto">
          <a:xfrm>
            <a:off x="5003155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183569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183569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2" name="Rectangle 93"/>
          <p:cNvSpPr>
            <a:spLocks noChangeArrowheads="1"/>
          </p:cNvSpPr>
          <p:nvPr/>
        </p:nvSpPr>
        <p:spPr bwMode="auto">
          <a:xfrm>
            <a:off x="334786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3347864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4" name="Straight Arrow Connector 443"/>
          <p:cNvCxnSpPr/>
          <p:nvPr/>
        </p:nvCxnSpPr>
        <p:spPr bwMode="auto">
          <a:xfrm>
            <a:off x="3491880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334786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6" name="Straight Arrow Connector 445"/>
          <p:cNvCxnSpPr>
            <a:endCxn id="428" idx="1"/>
          </p:cNvCxnSpPr>
          <p:nvPr/>
        </p:nvCxnSpPr>
        <p:spPr bwMode="auto">
          <a:xfrm flipV="1">
            <a:off x="4499992" y="53718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" name="Rectangle 93"/>
          <p:cNvSpPr>
            <a:spLocks noChangeArrowheads="1"/>
          </p:cNvSpPr>
          <p:nvPr/>
        </p:nvSpPr>
        <p:spPr bwMode="auto">
          <a:xfrm>
            <a:off x="334786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8" name="Straight Arrow Connector 447"/>
          <p:cNvCxnSpPr>
            <a:endCxn id="429" idx="1"/>
          </p:cNvCxnSpPr>
          <p:nvPr/>
        </p:nvCxnSpPr>
        <p:spPr bwMode="auto">
          <a:xfrm>
            <a:off x="4499992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9" name="Straight Arrow Connector 448"/>
          <p:cNvCxnSpPr/>
          <p:nvPr/>
        </p:nvCxnSpPr>
        <p:spPr bwMode="auto">
          <a:xfrm>
            <a:off x="197971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" name="Straight Arrow Connector 449"/>
          <p:cNvCxnSpPr/>
          <p:nvPr/>
        </p:nvCxnSpPr>
        <p:spPr bwMode="auto">
          <a:xfrm>
            <a:off x="2483768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385192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52" name="Rectangle 93"/>
          <p:cNvSpPr>
            <a:spLocks noChangeArrowheads="1"/>
          </p:cNvSpPr>
          <p:nvPr/>
        </p:nvSpPr>
        <p:spPr bwMode="auto">
          <a:xfrm>
            <a:off x="385192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53" name="Straight Arrow Connector 452"/>
          <p:cNvCxnSpPr/>
          <p:nvPr/>
        </p:nvCxnSpPr>
        <p:spPr bwMode="auto">
          <a:xfrm>
            <a:off x="399593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4" name="Rectangle 93"/>
          <p:cNvSpPr>
            <a:spLocks noChangeArrowheads="1"/>
          </p:cNvSpPr>
          <p:nvPr/>
        </p:nvSpPr>
        <p:spPr bwMode="auto">
          <a:xfrm>
            <a:off x="435597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455" name="Straight Arrow Connector 454"/>
          <p:cNvCxnSpPr/>
          <p:nvPr/>
        </p:nvCxnSpPr>
        <p:spPr bwMode="auto">
          <a:xfrm>
            <a:off x="3491880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" name="Straight Arrow Connector 455"/>
          <p:cNvCxnSpPr/>
          <p:nvPr/>
        </p:nvCxnSpPr>
        <p:spPr bwMode="auto">
          <a:xfrm flipV="1">
            <a:off x="3491880" y="53723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7" name="Straight Arrow Connector 456"/>
          <p:cNvCxnSpPr/>
          <p:nvPr/>
        </p:nvCxnSpPr>
        <p:spPr bwMode="auto">
          <a:xfrm>
            <a:off x="449999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2842915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284291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2842915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1" name="Straight Arrow Connector 460"/>
          <p:cNvCxnSpPr/>
          <p:nvPr/>
        </p:nvCxnSpPr>
        <p:spPr bwMode="auto">
          <a:xfrm>
            <a:off x="2986931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" name="Straight Arrow Connector 461"/>
          <p:cNvCxnSpPr/>
          <p:nvPr/>
        </p:nvCxnSpPr>
        <p:spPr bwMode="auto">
          <a:xfrm>
            <a:off x="2986931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5" name="AutoShape 3"/>
          <p:cNvSpPr>
            <a:spLocks noChangeArrowheads="1"/>
          </p:cNvSpPr>
          <p:nvPr/>
        </p:nvSpPr>
        <p:spPr bwMode="auto">
          <a:xfrm>
            <a:off x="755576" y="836712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  </a:t>
            </a:r>
            <a:r>
              <a:rPr lang="pt-BR" b="1" smtClean="0"/>
              <a:t>A, S, E, R, C, H, I, N, G.</a:t>
            </a:r>
            <a:r>
              <a:rPr lang="pt-BR" smtClean="0"/>
              <a:t> </a:t>
            </a:r>
            <a:r>
              <a:rPr lang="en-US" smtClean="0"/>
              <a:t> </a:t>
            </a:r>
          </a:p>
        </p:txBody>
      </p:sp>
      <p:sp>
        <p:nvSpPr>
          <p:cNvPr id="465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8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5868144" y="1124744"/>
            <a:ext cx="3024336" cy="1800200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36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7524328" y="3716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7524328" y="34276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2844701" y="24182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2844701" y="21301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2844701" y="18412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2340645" y="24182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1835696" y="24182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2340645" y="21301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1835696" y="21301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1979712" y="22741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2484661" y="22741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1836589" y="184214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1836589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2844701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1980605" y="198571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1980605" y="169812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Oval 148"/>
          <p:cNvSpPr/>
          <p:nvPr/>
        </p:nvSpPr>
        <p:spPr bwMode="auto">
          <a:xfrm>
            <a:off x="2916709" y="162612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916709" y="191415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2916709" y="22021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900485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395536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90048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395536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539552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" name="Oval 335"/>
          <p:cNvSpPr/>
          <p:nvPr/>
        </p:nvSpPr>
        <p:spPr bwMode="auto">
          <a:xfrm>
            <a:off x="972493" y="22039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4860925" y="24182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4860925" y="21301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4860925" y="18412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4356869" y="24182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3851920" y="24182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4356869" y="21301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3851920" y="21301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3995936" y="22741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4500885" y="22741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3852813" y="184214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3852813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4860925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3" name="Straight Arrow Connector 162"/>
          <p:cNvCxnSpPr>
            <a:endCxn id="153" idx="1"/>
          </p:cNvCxnSpPr>
          <p:nvPr/>
        </p:nvCxnSpPr>
        <p:spPr bwMode="auto">
          <a:xfrm flipV="1">
            <a:off x="3996829" y="198571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V="1">
            <a:off x="3996829" y="169812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Oval 164"/>
          <p:cNvSpPr/>
          <p:nvPr/>
        </p:nvSpPr>
        <p:spPr bwMode="auto">
          <a:xfrm>
            <a:off x="4932933" y="162612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5364981" y="24191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5364981" y="21310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5364981" y="184214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Oval 170"/>
          <p:cNvSpPr/>
          <p:nvPr/>
        </p:nvSpPr>
        <p:spPr bwMode="auto">
          <a:xfrm>
            <a:off x="5436989" y="19150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>
            <a:off x="5436989" y="22030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5004941" y="22741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5004941" y="19861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7307411" y="24164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7307411" y="2128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Rectangle 93"/>
          <p:cNvSpPr>
            <a:spLocks noChangeArrowheads="1"/>
          </p:cNvSpPr>
          <p:nvPr/>
        </p:nvSpPr>
        <p:spPr bwMode="auto">
          <a:xfrm>
            <a:off x="7307411" y="183946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8" name="Rectangle 93"/>
          <p:cNvSpPr>
            <a:spLocks noChangeArrowheads="1"/>
          </p:cNvSpPr>
          <p:nvPr/>
        </p:nvSpPr>
        <p:spPr bwMode="auto">
          <a:xfrm>
            <a:off x="6803355" y="24164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6298406" y="24164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6803355" y="2128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6298406" y="2128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6442422" y="22724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6947371" y="22724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6299299" y="18403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6299299" y="15523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6" name="Rectangle 93"/>
          <p:cNvSpPr>
            <a:spLocks noChangeArrowheads="1"/>
          </p:cNvSpPr>
          <p:nvPr/>
        </p:nvSpPr>
        <p:spPr bwMode="auto">
          <a:xfrm>
            <a:off x="7307411" y="15523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>
            <a:endCxn id="177" idx="1"/>
          </p:cNvCxnSpPr>
          <p:nvPr/>
        </p:nvCxnSpPr>
        <p:spPr bwMode="auto">
          <a:xfrm flipV="1">
            <a:off x="6443315" y="198392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/>
          <p:nvPr/>
        </p:nvCxnSpPr>
        <p:spPr bwMode="auto">
          <a:xfrm flipV="1">
            <a:off x="6443315" y="169634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Oval 188"/>
          <p:cNvSpPr/>
          <p:nvPr/>
        </p:nvSpPr>
        <p:spPr bwMode="auto">
          <a:xfrm>
            <a:off x="7379419" y="162433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7811467" y="24173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1" name="Rectangle 93"/>
          <p:cNvSpPr>
            <a:spLocks noChangeArrowheads="1"/>
          </p:cNvSpPr>
          <p:nvPr/>
        </p:nvSpPr>
        <p:spPr bwMode="auto">
          <a:xfrm>
            <a:off x="7811467" y="21292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7811467" y="18403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3" name="Oval 192"/>
          <p:cNvSpPr/>
          <p:nvPr/>
        </p:nvSpPr>
        <p:spPr bwMode="auto">
          <a:xfrm>
            <a:off x="7883475" y="19132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8387531" y="22021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5" name="Straight Arrow Connector 194"/>
          <p:cNvCxnSpPr/>
          <p:nvPr/>
        </p:nvCxnSpPr>
        <p:spPr bwMode="auto">
          <a:xfrm>
            <a:off x="7451427" y="22724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7451427" y="198437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8315523" y="24182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8315523" y="21301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9" name="Straight Arrow Connector 198"/>
          <p:cNvCxnSpPr/>
          <p:nvPr/>
        </p:nvCxnSpPr>
        <p:spPr bwMode="auto">
          <a:xfrm>
            <a:off x="7955483" y="22741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" name="Oval 199"/>
          <p:cNvSpPr/>
          <p:nvPr/>
        </p:nvSpPr>
        <p:spPr bwMode="auto">
          <a:xfrm>
            <a:off x="8387531" y="22021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404541" y="40032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1404541" y="37152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1404541" y="34263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900485" y="40032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395536" y="40032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900485" y="37152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395536" y="37152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38592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1044501" y="38592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396429" y="34272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396429" y="313918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1404541" y="313918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3" name="Straight Arrow Connector 212"/>
          <p:cNvCxnSpPr>
            <a:endCxn id="203" idx="1"/>
          </p:cNvCxnSpPr>
          <p:nvPr/>
        </p:nvCxnSpPr>
        <p:spPr bwMode="auto">
          <a:xfrm flipV="1">
            <a:off x="540445" y="357078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540445" y="328319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" name="Oval 214"/>
          <p:cNvSpPr/>
          <p:nvPr/>
        </p:nvSpPr>
        <p:spPr bwMode="auto">
          <a:xfrm>
            <a:off x="1476549" y="321119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908597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1908597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908597" y="34272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Oval 228"/>
          <p:cNvSpPr/>
          <p:nvPr/>
        </p:nvSpPr>
        <p:spPr bwMode="auto">
          <a:xfrm>
            <a:off x="1980605" y="35001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>
            <a:off x="2484661" y="37890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7" name="Straight Arrow Connector 336"/>
          <p:cNvCxnSpPr/>
          <p:nvPr/>
        </p:nvCxnSpPr>
        <p:spPr bwMode="auto">
          <a:xfrm>
            <a:off x="1548557" y="38592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>
            <a:off x="1548557" y="357123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2412653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2412653" y="37170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2052613" y="38610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Oval 342"/>
          <p:cNvSpPr/>
          <p:nvPr/>
        </p:nvSpPr>
        <p:spPr bwMode="auto">
          <a:xfrm>
            <a:off x="2987824" y="37890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2915816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2915816" y="37170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6" name="Oval 345"/>
          <p:cNvSpPr/>
          <p:nvPr/>
        </p:nvSpPr>
        <p:spPr bwMode="auto">
          <a:xfrm>
            <a:off x="2987824" y="37890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7" name="Straight Arrow Connector 346"/>
          <p:cNvCxnSpPr/>
          <p:nvPr/>
        </p:nvCxnSpPr>
        <p:spPr bwMode="auto">
          <a:xfrm>
            <a:off x="2556669" y="38610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5508997" y="4002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5508997" y="3714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5508997" y="342587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5004941" y="4002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4499992" y="4002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5004941" y="3714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4499992" y="3714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5" name="Straight Arrow Connector 354"/>
          <p:cNvCxnSpPr/>
          <p:nvPr/>
        </p:nvCxnSpPr>
        <p:spPr bwMode="auto">
          <a:xfrm>
            <a:off x="4644008" y="3858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5148957" y="3858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4500885" y="342676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8" name="Rectangle 93"/>
          <p:cNvSpPr>
            <a:spLocks noChangeArrowheads="1"/>
          </p:cNvSpPr>
          <p:nvPr/>
        </p:nvSpPr>
        <p:spPr bwMode="auto">
          <a:xfrm>
            <a:off x="4500885" y="313873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5508997" y="313873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50" idx="1"/>
          </p:cNvCxnSpPr>
          <p:nvPr/>
        </p:nvCxnSpPr>
        <p:spPr bwMode="auto">
          <a:xfrm flipV="1">
            <a:off x="4644901" y="357033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Straight Arrow Connector 360"/>
          <p:cNvCxnSpPr/>
          <p:nvPr/>
        </p:nvCxnSpPr>
        <p:spPr bwMode="auto">
          <a:xfrm flipV="1">
            <a:off x="4644901" y="3282752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6013053" y="4003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6013053" y="37156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6013053" y="342676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6" name="Oval 365"/>
          <p:cNvSpPr/>
          <p:nvPr/>
        </p:nvSpPr>
        <p:spPr bwMode="auto">
          <a:xfrm>
            <a:off x="7596336" y="350056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67" name="Oval 366"/>
          <p:cNvSpPr/>
          <p:nvPr/>
        </p:nvSpPr>
        <p:spPr bwMode="auto">
          <a:xfrm>
            <a:off x="6589117" y="378859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8" name="Straight Arrow Connector 367"/>
          <p:cNvCxnSpPr/>
          <p:nvPr/>
        </p:nvCxnSpPr>
        <p:spPr bwMode="auto">
          <a:xfrm>
            <a:off x="5653013" y="3858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5653013" y="357078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6517109" y="40046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6517109" y="3716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6157069" y="38606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3" name="Oval 372"/>
          <p:cNvSpPr/>
          <p:nvPr/>
        </p:nvSpPr>
        <p:spPr bwMode="auto">
          <a:xfrm>
            <a:off x="7092280" y="378859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7020272" y="40046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7020272" y="3716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6" name="Oval 375"/>
          <p:cNvSpPr/>
          <p:nvPr/>
        </p:nvSpPr>
        <p:spPr bwMode="auto">
          <a:xfrm>
            <a:off x="7596336" y="378859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7" name="Straight Arrow Connector 376"/>
          <p:cNvCxnSpPr/>
          <p:nvPr/>
        </p:nvCxnSpPr>
        <p:spPr bwMode="auto">
          <a:xfrm>
            <a:off x="6661125" y="38606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7524328" y="40046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7524328" y="31405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2" name="Oval 381"/>
          <p:cNvSpPr/>
          <p:nvPr/>
        </p:nvSpPr>
        <p:spPr bwMode="auto">
          <a:xfrm>
            <a:off x="7596336" y="321253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83" name="Straight Arrow Connector 382"/>
          <p:cNvCxnSpPr>
            <a:endCxn id="381" idx="1"/>
          </p:cNvCxnSpPr>
          <p:nvPr/>
        </p:nvCxnSpPr>
        <p:spPr bwMode="auto">
          <a:xfrm>
            <a:off x="5652120" y="3284984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>
            <a:off x="7164288" y="38606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5" name="Straight Arrow Connector 384"/>
          <p:cNvCxnSpPr>
            <a:endCxn id="380" idx="1"/>
          </p:cNvCxnSpPr>
          <p:nvPr/>
        </p:nvCxnSpPr>
        <p:spPr bwMode="auto">
          <a:xfrm flipV="1">
            <a:off x="6156176" y="3572124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3419872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7" name="Rectangle 93"/>
          <p:cNvSpPr>
            <a:spLocks noChangeArrowheads="1"/>
          </p:cNvSpPr>
          <p:nvPr/>
        </p:nvSpPr>
        <p:spPr bwMode="auto">
          <a:xfrm>
            <a:off x="3419872" y="501139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1404541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1404541" y="52985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1404541" y="500960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1" name="Rectangle 93"/>
          <p:cNvSpPr>
            <a:spLocks noChangeArrowheads="1"/>
          </p:cNvSpPr>
          <p:nvPr/>
        </p:nvSpPr>
        <p:spPr bwMode="auto">
          <a:xfrm>
            <a:off x="900485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395536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900485" y="52985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395536" y="52985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5" name="Straight Arrow Connector 394"/>
          <p:cNvCxnSpPr/>
          <p:nvPr/>
        </p:nvCxnSpPr>
        <p:spPr bwMode="auto">
          <a:xfrm>
            <a:off x="539552" y="54425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Straight Arrow Connector 395"/>
          <p:cNvCxnSpPr/>
          <p:nvPr/>
        </p:nvCxnSpPr>
        <p:spPr bwMode="auto">
          <a:xfrm>
            <a:off x="1044501" y="54425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396429" y="501049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8" name="Rectangle 93"/>
          <p:cNvSpPr>
            <a:spLocks noChangeArrowheads="1"/>
          </p:cNvSpPr>
          <p:nvPr/>
        </p:nvSpPr>
        <p:spPr bwMode="auto">
          <a:xfrm>
            <a:off x="396429" y="472246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1404541" y="472246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90" idx="1"/>
          </p:cNvCxnSpPr>
          <p:nvPr/>
        </p:nvCxnSpPr>
        <p:spPr bwMode="auto">
          <a:xfrm flipV="1">
            <a:off x="540445" y="515406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 flipV="1">
            <a:off x="540445" y="486648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2" name="Rectangle 93"/>
          <p:cNvSpPr>
            <a:spLocks noChangeArrowheads="1"/>
          </p:cNvSpPr>
          <p:nvPr/>
        </p:nvSpPr>
        <p:spPr bwMode="auto">
          <a:xfrm>
            <a:off x="1908597" y="55874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1908597" y="52994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1908597" y="501049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5" name="Oval 404"/>
          <p:cNvSpPr/>
          <p:nvPr/>
        </p:nvSpPr>
        <p:spPr bwMode="auto">
          <a:xfrm>
            <a:off x="3491880" y="508429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06" name="Oval 405"/>
          <p:cNvSpPr/>
          <p:nvPr/>
        </p:nvSpPr>
        <p:spPr bwMode="auto">
          <a:xfrm>
            <a:off x="2484661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1548557" y="54425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1548557" y="515451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2412653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410" name="Rectangle 93"/>
          <p:cNvSpPr>
            <a:spLocks noChangeArrowheads="1"/>
          </p:cNvSpPr>
          <p:nvPr/>
        </p:nvSpPr>
        <p:spPr bwMode="auto">
          <a:xfrm>
            <a:off x="2412653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1" name="Straight Arrow Connector 410"/>
          <p:cNvCxnSpPr/>
          <p:nvPr/>
        </p:nvCxnSpPr>
        <p:spPr bwMode="auto">
          <a:xfrm>
            <a:off x="2052613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" name="Oval 411"/>
          <p:cNvSpPr/>
          <p:nvPr/>
        </p:nvSpPr>
        <p:spPr bwMode="auto">
          <a:xfrm>
            <a:off x="2987824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2915816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2915816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6" name="Straight Arrow Connector 415"/>
          <p:cNvCxnSpPr/>
          <p:nvPr/>
        </p:nvCxnSpPr>
        <p:spPr bwMode="auto">
          <a:xfrm>
            <a:off x="2556669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3419872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3419872" y="472425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9" name="Oval 418"/>
          <p:cNvSpPr/>
          <p:nvPr/>
        </p:nvSpPr>
        <p:spPr bwMode="auto">
          <a:xfrm>
            <a:off x="3491880" y="479625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420" name="Straight Arrow Connector 419"/>
          <p:cNvCxnSpPr>
            <a:endCxn id="418" idx="1"/>
          </p:cNvCxnSpPr>
          <p:nvPr/>
        </p:nvCxnSpPr>
        <p:spPr bwMode="auto">
          <a:xfrm>
            <a:off x="1547664" y="4868713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3059832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>
            <a:endCxn id="387" idx="1"/>
          </p:cNvCxnSpPr>
          <p:nvPr/>
        </p:nvCxnSpPr>
        <p:spPr bwMode="auto">
          <a:xfrm flipV="1">
            <a:off x="2051720" y="5155853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Oval 422"/>
          <p:cNvSpPr/>
          <p:nvPr/>
        </p:nvSpPr>
        <p:spPr bwMode="auto">
          <a:xfrm>
            <a:off x="3995936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4" name="Rectangle 93"/>
          <p:cNvSpPr>
            <a:spLocks noChangeArrowheads="1"/>
          </p:cNvSpPr>
          <p:nvPr/>
        </p:nvSpPr>
        <p:spPr bwMode="auto">
          <a:xfrm>
            <a:off x="3923928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425" name="Rectangle 93"/>
          <p:cNvSpPr>
            <a:spLocks noChangeArrowheads="1"/>
          </p:cNvSpPr>
          <p:nvPr/>
        </p:nvSpPr>
        <p:spPr bwMode="auto">
          <a:xfrm>
            <a:off x="3923928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Oval 414"/>
          <p:cNvSpPr/>
          <p:nvPr/>
        </p:nvSpPr>
        <p:spPr bwMode="auto">
          <a:xfrm>
            <a:off x="3995936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6" name="Straight Arrow Connector 425"/>
          <p:cNvCxnSpPr/>
          <p:nvPr/>
        </p:nvCxnSpPr>
        <p:spPr bwMode="auto">
          <a:xfrm>
            <a:off x="3563888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7524328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8" name="Rectangle 93"/>
          <p:cNvSpPr>
            <a:spLocks noChangeArrowheads="1"/>
          </p:cNvSpPr>
          <p:nvPr/>
        </p:nvSpPr>
        <p:spPr bwMode="auto">
          <a:xfrm>
            <a:off x="7524328" y="501139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9" name="Rectangle 93"/>
          <p:cNvSpPr>
            <a:spLocks noChangeArrowheads="1"/>
          </p:cNvSpPr>
          <p:nvPr/>
        </p:nvSpPr>
        <p:spPr bwMode="auto">
          <a:xfrm>
            <a:off x="5508997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430" name="Rectangle 93"/>
          <p:cNvSpPr>
            <a:spLocks noChangeArrowheads="1"/>
          </p:cNvSpPr>
          <p:nvPr/>
        </p:nvSpPr>
        <p:spPr bwMode="auto">
          <a:xfrm>
            <a:off x="5508997" y="52985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1" name="Rectangle 93"/>
          <p:cNvSpPr>
            <a:spLocks noChangeArrowheads="1"/>
          </p:cNvSpPr>
          <p:nvPr/>
        </p:nvSpPr>
        <p:spPr bwMode="auto">
          <a:xfrm>
            <a:off x="5508997" y="500960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2" name="Rectangle 93"/>
          <p:cNvSpPr>
            <a:spLocks noChangeArrowheads="1"/>
          </p:cNvSpPr>
          <p:nvPr/>
        </p:nvSpPr>
        <p:spPr bwMode="auto">
          <a:xfrm>
            <a:off x="5004941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4499992" y="55865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5004941" y="52985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5" name="Rectangle 93"/>
          <p:cNvSpPr>
            <a:spLocks noChangeArrowheads="1"/>
          </p:cNvSpPr>
          <p:nvPr/>
        </p:nvSpPr>
        <p:spPr bwMode="auto">
          <a:xfrm>
            <a:off x="4499992" y="52985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6" name="Straight Arrow Connector 435"/>
          <p:cNvCxnSpPr/>
          <p:nvPr/>
        </p:nvCxnSpPr>
        <p:spPr bwMode="auto">
          <a:xfrm>
            <a:off x="4644008" y="54425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7" name="Straight Arrow Connector 436"/>
          <p:cNvCxnSpPr/>
          <p:nvPr/>
        </p:nvCxnSpPr>
        <p:spPr bwMode="auto">
          <a:xfrm>
            <a:off x="5148957" y="54425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4500885" y="501049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9" name="Rectangle 93"/>
          <p:cNvSpPr>
            <a:spLocks noChangeArrowheads="1"/>
          </p:cNvSpPr>
          <p:nvPr/>
        </p:nvSpPr>
        <p:spPr bwMode="auto">
          <a:xfrm>
            <a:off x="4500885" y="472246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5508997" y="472246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1" name="Straight Arrow Connector 440"/>
          <p:cNvCxnSpPr>
            <a:endCxn id="431" idx="1"/>
          </p:cNvCxnSpPr>
          <p:nvPr/>
        </p:nvCxnSpPr>
        <p:spPr bwMode="auto">
          <a:xfrm flipV="1">
            <a:off x="4644901" y="515406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2" name="Straight Arrow Connector 441"/>
          <p:cNvCxnSpPr/>
          <p:nvPr/>
        </p:nvCxnSpPr>
        <p:spPr bwMode="auto">
          <a:xfrm flipV="1">
            <a:off x="4644901" y="486648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6013053" y="55874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44" name="Rectangle 93"/>
          <p:cNvSpPr>
            <a:spLocks noChangeArrowheads="1"/>
          </p:cNvSpPr>
          <p:nvPr/>
        </p:nvSpPr>
        <p:spPr bwMode="auto">
          <a:xfrm>
            <a:off x="6013053" y="52994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6013053" y="501049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7" name="Oval 446"/>
          <p:cNvSpPr/>
          <p:nvPr/>
        </p:nvSpPr>
        <p:spPr bwMode="auto">
          <a:xfrm>
            <a:off x="6589117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8" name="Straight Arrow Connector 447"/>
          <p:cNvCxnSpPr/>
          <p:nvPr/>
        </p:nvCxnSpPr>
        <p:spPr bwMode="auto">
          <a:xfrm>
            <a:off x="5653013" y="54425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9" name="Straight Arrow Connector 448"/>
          <p:cNvCxnSpPr/>
          <p:nvPr/>
        </p:nvCxnSpPr>
        <p:spPr bwMode="auto">
          <a:xfrm>
            <a:off x="5653013" y="515451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" name="Rectangle 93"/>
          <p:cNvSpPr>
            <a:spLocks noChangeArrowheads="1"/>
          </p:cNvSpPr>
          <p:nvPr/>
        </p:nvSpPr>
        <p:spPr bwMode="auto">
          <a:xfrm>
            <a:off x="6517109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6517109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52" name="Straight Arrow Connector 451"/>
          <p:cNvCxnSpPr/>
          <p:nvPr/>
        </p:nvCxnSpPr>
        <p:spPr bwMode="auto">
          <a:xfrm>
            <a:off x="6157069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3" name="Oval 452"/>
          <p:cNvSpPr/>
          <p:nvPr/>
        </p:nvSpPr>
        <p:spPr bwMode="auto">
          <a:xfrm>
            <a:off x="7092280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4" name="Rectangle 93"/>
          <p:cNvSpPr>
            <a:spLocks noChangeArrowheads="1"/>
          </p:cNvSpPr>
          <p:nvPr/>
        </p:nvSpPr>
        <p:spPr bwMode="auto">
          <a:xfrm>
            <a:off x="7020272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55" name="Rectangle 93"/>
          <p:cNvSpPr>
            <a:spLocks noChangeArrowheads="1"/>
          </p:cNvSpPr>
          <p:nvPr/>
        </p:nvSpPr>
        <p:spPr bwMode="auto">
          <a:xfrm>
            <a:off x="7020272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56" name="Straight Arrow Connector 455"/>
          <p:cNvCxnSpPr/>
          <p:nvPr/>
        </p:nvCxnSpPr>
        <p:spPr bwMode="auto">
          <a:xfrm>
            <a:off x="6661125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7" name="Rectangle 93"/>
          <p:cNvSpPr>
            <a:spLocks noChangeArrowheads="1"/>
          </p:cNvSpPr>
          <p:nvPr/>
        </p:nvSpPr>
        <p:spPr bwMode="auto">
          <a:xfrm>
            <a:off x="7524328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7524328" y="472425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0" name="Straight Arrow Connector 459"/>
          <p:cNvCxnSpPr>
            <a:endCxn id="458" idx="1"/>
          </p:cNvCxnSpPr>
          <p:nvPr/>
        </p:nvCxnSpPr>
        <p:spPr bwMode="auto">
          <a:xfrm>
            <a:off x="5652120" y="4868713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" name="Straight Arrow Connector 460"/>
          <p:cNvCxnSpPr/>
          <p:nvPr/>
        </p:nvCxnSpPr>
        <p:spPr bwMode="auto">
          <a:xfrm>
            <a:off x="7164288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" name="Straight Arrow Connector 461"/>
          <p:cNvCxnSpPr>
            <a:endCxn id="428" idx="1"/>
          </p:cNvCxnSpPr>
          <p:nvPr/>
        </p:nvCxnSpPr>
        <p:spPr bwMode="auto">
          <a:xfrm flipV="1">
            <a:off x="6156176" y="5155853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3" name="Oval 462"/>
          <p:cNvSpPr/>
          <p:nvPr/>
        </p:nvSpPr>
        <p:spPr bwMode="auto">
          <a:xfrm>
            <a:off x="8100392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4" name="Rectangle 93"/>
          <p:cNvSpPr>
            <a:spLocks noChangeArrowheads="1"/>
          </p:cNvSpPr>
          <p:nvPr/>
        </p:nvSpPr>
        <p:spPr bwMode="auto">
          <a:xfrm>
            <a:off x="8028384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465" name="Rectangle 93"/>
          <p:cNvSpPr>
            <a:spLocks noChangeArrowheads="1"/>
          </p:cNvSpPr>
          <p:nvPr/>
        </p:nvSpPr>
        <p:spPr bwMode="auto">
          <a:xfrm>
            <a:off x="8028384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6" name="Oval 465"/>
          <p:cNvSpPr/>
          <p:nvPr/>
        </p:nvSpPr>
        <p:spPr bwMode="auto">
          <a:xfrm>
            <a:off x="8604448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7" name="Straight Arrow Connector 466"/>
          <p:cNvCxnSpPr/>
          <p:nvPr/>
        </p:nvCxnSpPr>
        <p:spPr bwMode="auto">
          <a:xfrm>
            <a:off x="7668344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8532440" y="53003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9" name="Rectangle 93"/>
          <p:cNvSpPr>
            <a:spLocks noChangeArrowheads="1"/>
          </p:cNvSpPr>
          <p:nvPr/>
        </p:nvSpPr>
        <p:spPr bwMode="auto">
          <a:xfrm>
            <a:off x="8532440" y="501139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0" name="Oval 469"/>
          <p:cNvSpPr/>
          <p:nvPr/>
        </p:nvSpPr>
        <p:spPr bwMode="auto">
          <a:xfrm>
            <a:off x="8604448" y="508429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71" name="Rectangle 93"/>
          <p:cNvSpPr>
            <a:spLocks noChangeArrowheads="1"/>
          </p:cNvSpPr>
          <p:nvPr/>
        </p:nvSpPr>
        <p:spPr bwMode="auto">
          <a:xfrm>
            <a:off x="8532440" y="55883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72" name="Rectangle 93"/>
          <p:cNvSpPr>
            <a:spLocks noChangeArrowheads="1"/>
          </p:cNvSpPr>
          <p:nvPr/>
        </p:nvSpPr>
        <p:spPr bwMode="auto">
          <a:xfrm>
            <a:off x="8532440" y="472425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3" name="Oval 472"/>
          <p:cNvSpPr/>
          <p:nvPr/>
        </p:nvSpPr>
        <p:spPr bwMode="auto">
          <a:xfrm>
            <a:off x="8604448" y="479625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474" name="Straight Arrow Connector 473"/>
          <p:cNvCxnSpPr>
            <a:endCxn id="472" idx="1"/>
          </p:cNvCxnSpPr>
          <p:nvPr/>
        </p:nvCxnSpPr>
        <p:spPr bwMode="auto">
          <a:xfrm>
            <a:off x="7668344" y="486826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5" name="Straight Arrow Connector 474"/>
          <p:cNvCxnSpPr/>
          <p:nvPr/>
        </p:nvCxnSpPr>
        <p:spPr bwMode="auto">
          <a:xfrm>
            <a:off x="7668344" y="515629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6" name="Straight Arrow Connector 475"/>
          <p:cNvCxnSpPr/>
          <p:nvPr/>
        </p:nvCxnSpPr>
        <p:spPr bwMode="auto">
          <a:xfrm>
            <a:off x="8172400" y="54443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7" name="Oval 476"/>
          <p:cNvSpPr/>
          <p:nvPr/>
        </p:nvSpPr>
        <p:spPr bwMode="auto">
          <a:xfrm>
            <a:off x="8604448" y="53723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8" name="AutoShape 71"/>
          <p:cNvSpPr>
            <a:spLocks noChangeArrowheads="1"/>
          </p:cNvSpPr>
          <p:nvPr/>
        </p:nvSpPr>
        <p:spPr bwMode="auto">
          <a:xfrm>
            <a:off x="7596336" y="60212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1" name="Group 629"/>
          <p:cNvGrpSpPr>
            <a:grpSpLocks/>
          </p:cNvGrpSpPr>
          <p:nvPr/>
        </p:nvGrpSpPr>
        <p:grpSpPr bwMode="auto">
          <a:xfrm>
            <a:off x="4355976" y="116632"/>
            <a:ext cx="217488" cy="217487"/>
            <a:chOff x="2290" y="73"/>
            <a:chExt cx="137" cy="137"/>
          </a:xfrm>
        </p:grpSpPr>
        <p:grpSp>
          <p:nvGrpSpPr>
            <p:cNvPr id="4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9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9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97" name="AutoShape 3"/>
          <p:cNvSpPr>
            <a:spLocks noChangeArrowheads="1"/>
          </p:cNvSpPr>
          <p:nvPr/>
        </p:nvSpPr>
        <p:spPr bwMode="auto">
          <a:xfrm>
            <a:off x="755576" y="836712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  </a:t>
            </a:r>
            <a:r>
              <a:rPr lang="pt-BR" b="1" smtClean="0"/>
              <a:t>A, C, E, G, H, I, N, R, S.       </a:t>
            </a:r>
            <a:r>
              <a:rPr lang="pt-BR" smtClean="0"/>
              <a:t>(Same values, different order) </a:t>
            </a:r>
            <a:r>
              <a:rPr lang="en-US" smtClean="0"/>
              <a:t> </a:t>
            </a:r>
          </a:p>
        </p:txBody>
      </p:sp>
      <p:sp>
        <p:nvSpPr>
          <p:cNvPr id="49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2852936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  <p:cxnSp>
        <p:nvCxnSpPr>
          <p:cNvPr id="253" name="Straight Connector 252"/>
          <p:cNvCxnSpPr/>
          <p:nvPr/>
        </p:nvCxnSpPr>
        <p:spPr bwMode="auto">
          <a:xfrm>
            <a:off x="467544" y="4437112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9078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3779912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3779912" y="119764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764581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764581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764581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1260525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755576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1260525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755576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899592" y="16288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404541" y="16288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756469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756469" y="9087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764581" y="9087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900485" y="1340322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900485" y="105273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268637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268637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268637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2844701" y="15585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908597" y="16288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908597" y="134076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772693" y="17746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772693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412653" y="16305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347864" y="15585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275856" y="17746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275856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916709" y="16305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779912" y="17746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3779912" y="9105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1907704" y="1054968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419872" y="16305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411760" y="1342108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355976" y="15585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4283968" y="17746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4283968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4860032" y="15585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923928" y="16305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4788024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4788024" y="119764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4788024" y="17746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4788024" y="9105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Oval 45"/>
          <p:cNvSpPr/>
          <p:nvPr/>
        </p:nvSpPr>
        <p:spPr bwMode="auto">
          <a:xfrm>
            <a:off x="4860032" y="98251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3923928" y="105452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923928" y="134255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427984" y="16305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292080" y="17746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292080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292080" y="119764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" name="Oval 49"/>
          <p:cNvSpPr/>
          <p:nvPr/>
        </p:nvSpPr>
        <p:spPr bwMode="auto">
          <a:xfrm>
            <a:off x="5364088" y="15585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364088" y="12705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4932040" y="13425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932040" y="16305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421285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4212853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4212853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1188517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683568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1188517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683568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827584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1332533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684461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0" name="Rectangle 93"/>
          <p:cNvSpPr>
            <a:spLocks noChangeArrowheads="1"/>
          </p:cNvSpPr>
          <p:nvPr/>
        </p:nvSpPr>
        <p:spPr bwMode="auto">
          <a:xfrm>
            <a:off x="684461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1" name="Straight Arrow Connector 130"/>
          <p:cNvCxnSpPr>
            <a:endCxn id="143" idx="1"/>
          </p:cNvCxnSpPr>
          <p:nvPr/>
        </p:nvCxnSpPr>
        <p:spPr bwMode="auto">
          <a:xfrm>
            <a:off x="828477" y="4221088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>
            <a:endCxn id="154" idx="1"/>
          </p:cNvCxnSpPr>
          <p:nvPr/>
        </p:nvCxnSpPr>
        <p:spPr bwMode="auto">
          <a:xfrm>
            <a:off x="827584" y="3933056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5220072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5220072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5220072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5220072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Oval 136"/>
          <p:cNvSpPr/>
          <p:nvPr/>
        </p:nvSpPr>
        <p:spPr bwMode="auto">
          <a:xfrm>
            <a:off x="5292080" y="38610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292080" y="41490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5292080" y="443711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2196629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2196629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2" name="Straight Arrow Connector 141"/>
          <p:cNvCxnSpPr/>
          <p:nvPr/>
        </p:nvCxnSpPr>
        <p:spPr bwMode="auto">
          <a:xfrm>
            <a:off x="2340645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2196629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4716016" y="46522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716016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4860032" y="450822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169257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169257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9" name="Rectangle 93"/>
          <p:cNvSpPr>
            <a:spLocks noChangeArrowheads="1"/>
          </p:cNvSpPr>
          <p:nvPr/>
        </p:nvSpPr>
        <p:spPr bwMode="auto">
          <a:xfrm>
            <a:off x="3204741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3204741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48757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tangle 93"/>
          <p:cNvSpPr>
            <a:spLocks noChangeArrowheads="1"/>
          </p:cNvSpPr>
          <p:nvPr/>
        </p:nvSpPr>
        <p:spPr bwMode="auto">
          <a:xfrm>
            <a:off x="3204741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3" name="Straight Arrow Connector 152"/>
          <p:cNvCxnSpPr>
            <a:endCxn id="135" idx="1"/>
          </p:cNvCxnSpPr>
          <p:nvPr/>
        </p:nvCxnSpPr>
        <p:spPr bwMode="auto">
          <a:xfrm flipV="1">
            <a:off x="4356869" y="4220642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3204741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5" name="Straight Arrow Connector 154"/>
          <p:cNvCxnSpPr>
            <a:endCxn id="136" idx="1"/>
          </p:cNvCxnSpPr>
          <p:nvPr/>
        </p:nvCxnSpPr>
        <p:spPr bwMode="auto">
          <a:xfrm>
            <a:off x="4356869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183658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2340645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708797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708797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3852813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421285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3348757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 flipV="1">
            <a:off x="3348757" y="4221088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435686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2699792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2699792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2699792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2843808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843808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AutoShape 3"/>
          <p:cNvSpPr>
            <a:spLocks noChangeArrowheads="1"/>
          </p:cNvSpPr>
          <p:nvPr/>
        </p:nvSpPr>
        <p:spPr bwMode="auto">
          <a:xfrm>
            <a:off x="467544" y="2348880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sorted order.</a:t>
            </a: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467544" y="5085184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random order.</a:t>
            </a: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1187624" y="3212976"/>
            <a:ext cx="4104456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The result of the previous example</a:t>
            </a: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611560" y="5806157"/>
            <a:ext cx="8064896" cy="504056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shapes of the lists are different, the probabilistic properties are the same.</a:t>
            </a:r>
          </a:p>
        </p:txBody>
      </p:sp>
      <p:cxnSp>
        <p:nvCxnSpPr>
          <p:cNvPr id="176" name="Straight Arrow Connector 175"/>
          <p:cNvCxnSpPr/>
          <p:nvPr/>
        </p:nvCxnSpPr>
        <p:spPr bwMode="auto">
          <a:xfrm>
            <a:off x="107504" y="2924944"/>
            <a:ext cx="892899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23528" y="5661248"/>
            <a:ext cx="85689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AutoShape 71"/>
          <p:cNvSpPr>
            <a:spLocks noChangeArrowheads="1"/>
          </p:cNvSpPr>
          <p:nvPr/>
        </p:nvSpPr>
        <p:spPr bwMode="auto">
          <a:xfrm>
            <a:off x="395536" y="54868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8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5868144" y="980728"/>
            <a:ext cx="3024336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(A,C,E,G,H,I,N,R,S)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5868144" y="3645024"/>
            <a:ext cx="3024336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38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23528" y="692696"/>
            <a:ext cx="8568952" cy="568863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Utilise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 which is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(vertical) array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pointers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elements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which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will be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predecessors of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new element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 newValue){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list.level; i &gt;= 1; i--)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x.forward[i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//note: x.key &lt; searchKey &lt;= x.forward[i].key 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x.value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newValue;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 here: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7452320" y="594928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41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9512" y="620688"/>
            <a:ext cx="8568952" cy="60486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kumimoji="0" lang="en-US" sz="2000" b="1" i="0" u="sng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 here: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randomLevel(list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newLevel is greater than the current 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list, knock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newLevel down so that it is only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than the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 level of the list.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 words, we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will increase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level of the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at most one on each insertion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*/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newLevel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list.level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newLevel;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makeNode(newLevel, searchKey, newValue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newLevel; i++)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baseline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 baseline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of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insert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83568" y="476672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13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323528" y="764704"/>
            <a:ext cx="6120680" cy="56166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6228184" y="3717032"/>
            <a:ext cx="244827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635896" y="1052736"/>
            <a:ext cx="576064" cy="1512168"/>
          </a:xfrm>
          <a:prstGeom prst="round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3779912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3779912" y="148478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764581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764581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764581" y="148299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1260525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755576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1260525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755576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899592" y="19159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404541" y="19159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756469" y="148389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756469" y="119585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764581" y="119585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900485" y="162746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900485" y="133987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268637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268637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268637" y="148389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2844701" y="18457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908597" y="19159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908597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77269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772693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412653" y="19177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347864" y="18457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275856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275856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916709" y="19177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779912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3779912" y="119764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1907704" y="134210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419872" y="19177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411760" y="162924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355976" y="18457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4283968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4283968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4860032" y="18457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923928" y="19177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4788024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4788024" y="148478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4788024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4788024" y="119764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Oval 45"/>
          <p:cNvSpPr/>
          <p:nvPr/>
        </p:nvSpPr>
        <p:spPr bwMode="auto">
          <a:xfrm>
            <a:off x="4860032" y="126965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3923928" y="134166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923928" y="162969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427984" y="19177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292080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292080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292080" y="148478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" name="Oval 49"/>
          <p:cNvSpPr/>
          <p:nvPr/>
        </p:nvSpPr>
        <p:spPr bwMode="auto">
          <a:xfrm>
            <a:off x="5364088" y="18457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364088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4932040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932040" y="19177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Rounded Rectangle 56"/>
          <p:cNvSpPr/>
          <p:nvPr/>
        </p:nvSpPr>
        <p:spPr bwMode="auto">
          <a:xfrm>
            <a:off x="3635896" y="3068960"/>
            <a:ext cx="576064" cy="151216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3779912" y="37899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3779912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764581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764581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764581" y="349922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260525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755576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1260525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755576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899592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404541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756469" y="350011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756469" y="321208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1764581" y="321208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2" name="Straight Arrow Connector 71"/>
          <p:cNvCxnSpPr>
            <a:endCxn id="62" idx="1"/>
          </p:cNvCxnSpPr>
          <p:nvPr/>
        </p:nvCxnSpPr>
        <p:spPr bwMode="auto">
          <a:xfrm flipV="1">
            <a:off x="900485" y="364368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900485" y="335609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268637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2268637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2268637" y="3500115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7" name="Oval 76"/>
          <p:cNvSpPr/>
          <p:nvPr/>
        </p:nvSpPr>
        <p:spPr bwMode="auto">
          <a:xfrm>
            <a:off x="2844701" y="386194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1908597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1908597" y="36441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2772693" y="40779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2772693" y="37899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2412653" y="39339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82"/>
          <p:cNvSpPr/>
          <p:nvPr/>
        </p:nvSpPr>
        <p:spPr bwMode="auto">
          <a:xfrm>
            <a:off x="3347864" y="386194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3275856" y="40779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3275856" y="378993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2916709" y="39339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3779912" y="40779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3779912" y="32138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1907704" y="3358331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3419872" y="39339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endCxn id="59" idx="1"/>
          </p:cNvCxnSpPr>
          <p:nvPr/>
        </p:nvCxnSpPr>
        <p:spPr bwMode="auto">
          <a:xfrm flipV="1">
            <a:off x="2411760" y="3645471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al 91"/>
          <p:cNvSpPr/>
          <p:nvPr/>
        </p:nvSpPr>
        <p:spPr bwMode="auto">
          <a:xfrm>
            <a:off x="4355976" y="386194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4283968" y="40779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283968" y="37899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5" name="Oval 94"/>
          <p:cNvSpPr/>
          <p:nvPr/>
        </p:nvSpPr>
        <p:spPr bwMode="auto">
          <a:xfrm>
            <a:off x="4860032" y="386194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3923928" y="39339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4788024" y="37899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4788024" y="350100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4788024" y="40779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4788024" y="32138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1" name="Oval 100"/>
          <p:cNvSpPr/>
          <p:nvPr/>
        </p:nvSpPr>
        <p:spPr bwMode="auto">
          <a:xfrm>
            <a:off x="4860032" y="328587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02" name="Straight Arrow Connector 101"/>
          <p:cNvCxnSpPr>
            <a:endCxn id="100" idx="1"/>
          </p:cNvCxnSpPr>
          <p:nvPr/>
        </p:nvCxnSpPr>
        <p:spPr bwMode="auto">
          <a:xfrm>
            <a:off x="3923928" y="335788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3923928" y="364591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4427984" y="39339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292080" y="40779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6" name="Rectangle 93"/>
          <p:cNvSpPr>
            <a:spLocks noChangeArrowheads="1"/>
          </p:cNvSpPr>
          <p:nvPr/>
        </p:nvSpPr>
        <p:spPr bwMode="auto">
          <a:xfrm>
            <a:off x="5292080" y="37899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5292080" y="350100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8" name="Oval 107"/>
          <p:cNvSpPr/>
          <p:nvPr/>
        </p:nvSpPr>
        <p:spPr bwMode="auto">
          <a:xfrm>
            <a:off x="5364088" y="386194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364088" y="357390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4932040" y="364591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4932040" y="393394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1907704" y="3357884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2411760" y="3645024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1764581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1764581" y="53723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1764581" y="508339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1260525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755576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1260525" y="53723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755576" y="53723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899592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1404541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756469" y="508429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756469" y="479625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1764581" y="479625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9" name="Straight Arrow Connector 128"/>
          <p:cNvCxnSpPr>
            <a:endCxn id="119" idx="1"/>
          </p:cNvCxnSpPr>
          <p:nvPr/>
        </p:nvCxnSpPr>
        <p:spPr bwMode="auto">
          <a:xfrm flipV="1">
            <a:off x="900485" y="522786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900485" y="494027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2268637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32" name="Rectangle 93"/>
          <p:cNvSpPr>
            <a:spLocks noChangeArrowheads="1"/>
          </p:cNvSpPr>
          <p:nvPr/>
        </p:nvSpPr>
        <p:spPr bwMode="auto">
          <a:xfrm>
            <a:off x="2268637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2268637" y="508429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Oval 133"/>
          <p:cNvSpPr/>
          <p:nvPr/>
        </p:nvSpPr>
        <p:spPr bwMode="auto">
          <a:xfrm>
            <a:off x="2844701" y="54461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1908597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1908597" y="52283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2772693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2772693" y="53741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2412653" y="55181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Oval 139"/>
          <p:cNvSpPr/>
          <p:nvPr/>
        </p:nvSpPr>
        <p:spPr bwMode="auto">
          <a:xfrm>
            <a:off x="3347864" y="54461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3275856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3275856" y="537410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3" name="Straight Arrow Connector 142"/>
          <p:cNvCxnSpPr/>
          <p:nvPr/>
        </p:nvCxnSpPr>
        <p:spPr bwMode="auto">
          <a:xfrm>
            <a:off x="2916709" y="55181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419872" y="55172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Oval 148"/>
          <p:cNvSpPr/>
          <p:nvPr/>
        </p:nvSpPr>
        <p:spPr bwMode="auto">
          <a:xfrm>
            <a:off x="4355976" y="54461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4283968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4283968" y="53741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2" name="Oval 151"/>
          <p:cNvSpPr/>
          <p:nvPr/>
        </p:nvSpPr>
        <p:spPr bwMode="auto">
          <a:xfrm>
            <a:off x="4860032" y="54461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4788024" y="53741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4788024" y="508518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4788024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4788024" y="479804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Oval 157"/>
          <p:cNvSpPr/>
          <p:nvPr/>
        </p:nvSpPr>
        <p:spPr bwMode="auto">
          <a:xfrm>
            <a:off x="4860032" y="487005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4427984" y="55181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5292080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5292080" y="53741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5292080" y="508518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Oval 164"/>
          <p:cNvSpPr/>
          <p:nvPr/>
        </p:nvSpPr>
        <p:spPr bwMode="auto">
          <a:xfrm>
            <a:off x="5364088" y="54461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5364088" y="51580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4932040" y="52300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4932040" y="551812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>
            <a:endCxn id="157" idx="1"/>
          </p:cNvCxnSpPr>
          <p:nvPr/>
        </p:nvCxnSpPr>
        <p:spPr bwMode="auto">
          <a:xfrm>
            <a:off x="1907704" y="4942060"/>
            <a:ext cx="2880320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endCxn id="155" idx="1"/>
          </p:cNvCxnSpPr>
          <p:nvPr/>
        </p:nvCxnSpPr>
        <p:spPr bwMode="auto">
          <a:xfrm>
            <a:off x="2411760" y="5229646"/>
            <a:ext cx="2376264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6587331" y="479625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7163395" y="508429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8099499" y="537232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6516216" y="3933056"/>
            <a:ext cx="1944216" cy="720080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registered in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US" smtClean="0"/>
              <a:t> array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2195736" y="620688"/>
            <a:ext cx="1224136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Delete </a:t>
            </a:r>
            <a:r>
              <a:rPr lang="en-US" b="1"/>
              <a:t>L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4662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59046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2" name="Rectangle 93"/>
          <p:cNvSpPr>
            <a:spLocks noChangeArrowheads="1"/>
          </p:cNvSpPr>
          <p:nvPr/>
        </p:nvSpPr>
        <p:spPr bwMode="auto">
          <a:xfrm>
            <a:off x="507605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507605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4" name="Rectangle 93"/>
          <p:cNvSpPr>
            <a:spLocks noChangeArrowheads="1"/>
          </p:cNvSpPr>
          <p:nvPr/>
        </p:nvSpPr>
        <p:spPr bwMode="auto">
          <a:xfrm>
            <a:off x="507605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3563888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5076056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1116509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162145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125514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62957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313362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63946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414531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465115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5156101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566105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6165999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61156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1116509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162145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2125514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262957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313362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363946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414531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465115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5156101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566105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6165999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61156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75557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25963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176368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226774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77180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27585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77991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28396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78802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9208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579613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30019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6657553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716250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7667451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817240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02" name="Rectangle 93"/>
          <p:cNvSpPr>
            <a:spLocks noChangeArrowheads="1"/>
          </p:cNvSpPr>
          <p:nvPr/>
        </p:nvSpPr>
        <p:spPr bwMode="auto">
          <a:xfrm>
            <a:off x="6657553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716250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7667451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817240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6794425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7298481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7802537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Oval 111"/>
          <p:cNvSpPr/>
          <p:nvPr/>
        </p:nvSpPr>
        <p:spPr bwMode="auto">
          <a:xfrm>
            <a:off x="8244408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1044501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549450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205350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55756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3061618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567460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407330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57914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5084093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558904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6093991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53955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1044501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549450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205350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55756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3061618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567460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407330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57914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5084093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558904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6093991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53955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68356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18762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69168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19573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69979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20384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70790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421196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71601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522007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/>
          <p:nvPr/>
        </p:nvCxnSpPr>
        <p:spPr bwMode="auto">
          <a:xfrm>
            <a:off x="572412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22818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tangle 93"/>
          <p:cNvSpPr>
            <a:spLocks noChangeArrowheads="1"/>
          </p:cNvSpPr>
          <p:nvPr/>
        </p:nvSpPr>
        <p:spPr bwMode="auto">
          <a:xfrm>
            <a:off x="6585545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709049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91" name="Rectangle 93"/>
          <p:cNvSpPr>
            <a:spLocks noChangeArrowheads="1"/>
          </p:cNvSpPr>
          <p:nvPr/>
        </p:nvSpPr>
        <p:spPr bwMode="auto">
          <a:xfrm>
            <a:off x="7595443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810039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585545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709049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595443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810039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722417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226473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730529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" name="Oval 199"/>
          <p:cNvSpPr/>
          <p:nvPr/>
        </p:nvSpPr>
        <p:spPr bwMode="auto">
          <a:xfrm>
            <a:off x="8172400" y="371792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2053506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567460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5084093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539552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585545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8100392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Oval 206"/>
          <p:cNvSpPr/>
          <p:nvPr/>
        </p:nvSpPr>
        <p:spPr bwMode="auto">
          <a:xfrm>
            <a:off x="8172400" y="342900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683568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195736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3707904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220072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6732240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" name="AutoShape 3"/>
          <p:cNvSpPr>
            <a:spLocks noChangeArrowheads="1"/>
          </p:cNvSpPr>
          <p:nvPr/>
        </p:nvSpPr>
        <p:spPr bwMode="auto">
          <a:xfrm>
            <a:off x="5796136" y="836712"/>
            <a:ext cx="2664296" cy="432048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</a:t>
            </a:r>
            <a:r>
              <a:rPr lang="en-US" smtClean="0"/>
              <a:t>regular linked list </a:t>
            </a:r>
            <a:endParaRPr lang="en-US"/>
          </a:p>
        </p:txBody>
      </p:sp>
      <p:sp>
        <p:nvSpPr>
          <p:cNvPr id="214" name="AutoShape 3"/>
          <p:cNvSpPr>
            <a:spLocks noChangeArrowheads="1"/>
          </p:cNvSpPr>
          <p:nvPr/>
        </p:nvSpPr>
        <p:spPr bwMode="auto">
          <a:xfrm>
            <a:off x="4139952" y="2492896"/>
            <a:ext cx="4320480" cy="432048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faster search capability </a:t>
            </a:r>
            <a:endParaRPr lang="en-US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1044501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54945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205350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55756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3061618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56746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407330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457914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558904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6093991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53955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1044501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54945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205350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55756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306161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56746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407330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57914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558904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6093991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53955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68356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18762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69168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19573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69979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20384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70790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21196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71601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22007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72412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22818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1" name="Rectangle 93"/>
          <p:cNvSpPr>
            <a:spLocks noChangeArrowheads="1"/>
          </p:cNvSpPr>
          <p:nvPr/>
        </p:nvSpPr>
        <p:spPr bwMode="auto">
          <a:xfrm>
            <a:off x="6585545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09049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53" name="Rectangle 93"/>
          <p:cNvSpPr>
            <a:spLocks noChangeArrowheads="1"/>
          </p:cNvSpPr>
          <p:nvPr/>
        </p:nvSpPr>
        <p:spPr bwMode="auto">
          <a:xfrm>
            <a:off x="7595443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810039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58554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09049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595443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810039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722417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226473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730529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Oval 261"/>
          <p:cNvSpPr/>
          <p:nvPr/>
        </p:nvSpPr>
        <p:spPr bwMode="auto">
          <a:xfrm>
            <a:off x="8172400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3" name="Rectangle 93"/>
          <p:cNvSpPr>
            <a:spLocks noChangeArrowheads="1"/>
          </p:cNvSpPr>
          <p:nvPr/>
        </p:nvSpPr>
        <p:spPr bwMode="auto">
          <a:xfrm>
            <a:off x="205350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356746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53955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>
            <a:off x="6585545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810039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9" name="Oval 268"/>
          <p:cNvSpPr/>
          <p:nvPr/>
        </p:nvSpPr>
        <p:spPr bwMode="auto">
          <a:xfrm>
            <a:off x="8172400" y="55892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0" name="Straight Arrow Connector 269"/>
          <p:cNvCxnSpPr/>
          <p:nvPr/>
        </p:nvCxnSpPr>
        <p:spPr bwMode="auto">
          <a:xfrm>
            <a:off x="683568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/>
          <p:nvPr/>
        </p:nvCxnSpPr>
        <p:spPr bwMode="auto">
          <a:xfrm>
            <a:off x="2195736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Straight Arrow Connector 271"/>
          <p:cNvCxnSpPr/>
          <p:nvPr/>
        </p:nvCxnSpPr>
        <p:spPr bwMode="auto">
          <a:xfrm>
            <a:off x="3707904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5220072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>
            <a:off x="6732240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53955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53955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683568" y="5373216"/>
            <a:ext cx="28803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>
            <a:endCxn id="291" idx="1"/>
          </p:cNvCxnSpPr>
          <p:nvPr/>
        </p:nvCxnSpPr>
        <p:spPr bwMode="auto">
          <a:xfrm>
            <a:off x="3707904" y="5373216"/>
            <a:ext cx="439248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810039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2" name="Oval 291"/>
          <p:cNvSpPr/>
          <p:nvPr/>
        </p:nvSpPr>
        <p:spPr bwMode="auto">
          <a:xfrm>
            <a:off x="8172400" y="53012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3491880" y="4581128"/>
            <a:ext cx="4896544" cy="432048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even faster search capability </a:t>
            </a:r>
            <a:endParaRPr lang="en-US"/>
          </a:p>
        </p:txBody>
      </p:sp>
      <p:sp>
        <p:nvSpPr>
          <p:cNvPr id="296" name="AutoShape 627"/>
          <p:cNvSpPr>
            <a:spLocks noChangeArrowheads="1"/>
          </p:cNvSpPr>
          <p:nvPr/>
        </p:nvSpPr>
        <p:spPr bwMode="auto">
          <a:xfrm>
            <a:off x="179512" y="116632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Motivation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4" name="Freeform 313"/>
          <p:cNvSpPr/>
          <p:nvPr/>
        </p:nvSpPr>
        <p:spPr>
          <a:xfrm>
            <a:off x="683569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5" name="Freeform 314"/>
          <p:cNvSpPr/>
          <p:nvPr/>
        </p:nvSpPr>
        <p:spPr>
          <a:xfrm>
            <a:off x="2267744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6" name="Freeform 315"/>
          <p:cNvSpPr/>
          <p:nvPr/>
        </p:nvSpPr>
        <p:spPr>
          <a:xfrm>
            <a:off x="3779912" y="2996952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7" name="Freeform 316"/>
          <p:cNvSpPr/>
          <p:nvPr/>
        </p:nvSpPr>
        <p:spPr>
          <a:xfrm rot="3167550">
            <a:off x="5382778" y="3261362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8" name="Freeform 317"/>
          <p:cNvSpPr/>
          <p:nvPr/>
        </p:nvSpPr>
        <p:spPr>
          <a:xfrm>
            <a:off x="5796136" y="3429000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9" name="Freeform 318"/>
          <p:cNvSpPr/>
          <p:nvPr/>
        </p:nvSpPr>
        <p:spPr>
          <a:xfrm>
            <a:off x="75557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0" name="Freeform 319"/>
          <p:cNvSpPr/>
          <p:nvPr/>
        </p:nvSpPr>
        <p:spPr>
          <a:xfrm>
            <a:off x="125963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1" name="Freeform 320"/>
          <p:cNvSpPr/>
          <p:nvPr/>
        </p:nvSpPr>
        <p:spPr>
          <a:xfrm>
            <a:off x="176368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2" name="Freeform 321"/>
          <p:cNvSpPr/>
          <p:nvPr/>
        </p:nvSpPr>
        <p:spPr>
          <a:xfrm>
            <a:off x="226774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3" name="Freeform 322"/>
          <p:cNvSpPr/>
          <p:nvPr/>
        </p:nvSpPr>
        <p:spPr>
          <a:xfrm>
            <a:off x="277180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4" name="Freeform 323"/>
          <p:cNvSpPr/>
          <p:nvPr/>
        </p:nvSpPr>
        <p:spPr>
          <a:xfrm>
            <a:off x="327585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5" name="Freeform 324"/>
          <p:cNvSpPr/>
          <p:nvPr/>
        </p:nvSpPr>
        <p:spPr>
          <a:xfrm>
            <a:off x="377991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6" name="Freeform 325"/>
          <p:cNvSpPr/>
          <p:nvPr/>
        </p:nvSpPr>
        <p:spPr>
          <a:xfrm>
            <a:off x="428396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7" name="Freeform 326"/>
          <p:cNvSpPr/>
          <p:nvPr/>
        </p:nvSpPr>
        <p:spPr>
          <a:xfrm>
            <a:off x="478802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8" name="Freeform 327"/>
          <p:cNvSpPr/>
          <p:nvPr/>
        </p:nvSpPr>
        <p:spPr>
          <a:xfrm>
            <a:off x="529208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9" name="Freeform 328"/>
          <p:cNvSpPr/>
          <p:nvPr/>
        </p:nvSpPr>
        <p:spPr>
          <a:xfrm>
            <a:off x="579613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3" name="Freeform 332"/>
          <p:cNvSpPr/>
          <p:nvPr/>
        </p:nvSpPr>
        <p:spPr>
          <a:xfrm>
            <a:off x="755576" y="4941168"/>
            <a:ext cx="295232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4" name="Freeform 333"/>
          <p:cNvSpPr/>
          <p:nvPr/>
        </p:nvSpPr>
        <p:spPr>
          <a:xfrm rot="758212">
            <a:off x="3784443" y="5160957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5" name="Freeform 334"/>
          <p:cNvSpPr/>
          <p:nvPr/>
        </p:nvSpPr>
        <p:spPr>
          <a:xfrm rot="3167550">
            <a:off x="5428984" y="5408795"/>
            <a:ext cx="432048" cy="326161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6" name="Freeform 335"/>
          <p:cNvSpPr/>
          <p:nvPr/>
        </p:nvSpPr>
        <p:spPr>
          <a:xfrm>
            <a:off x="5796136" y="5517232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6" name="AutoShape 642"/>
          <p:cNvSpPr>
            <a:spLocks noChangeArrowheads="1"/>
          </p:cNvSpPr>
          <p:nvPr/>
        </p:nvSpPr>
        <p:spPr bwMode="auto">
          <a:xfrm>
            <a:off x="467544" y="548680"/>
            <a:ext cx="4680520" cy="504056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P</a:t>
            </a:r>
            <a:r>
              <a:rPr lang="en-US" sz="2000" smtClean="0"/>
              <a:t>roblem: </a:t>
            </a:r>
            <a:r>
              <a:rPr lang="en-US" sz="2000" b="1" smtClean="0"/>
              <a:t> Find(N)   </a:t>
            </a:r>
            <a:r>
              <a:rPr lang="en-US" sz="2000" smtClean="0"/>
              <a:t>in your list.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1684600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016224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Deleting in </a:t>
            </a:r>
            <a:r>
              <a:rPr lang="en-US"/>
              <a:t>a skip list is like deleting the same value </a:t>
            </a:r>
            <a:r>
              <a:rPr lang="en-US" smtClean="0"/>
              <a:t>independently from each list in which </a:t>
            </a:r>
            <a:r>
              <a:rPr lang="en-US"/>
              <a:t>forward </a:t>
            </a:r>
            <a:r>
              <a:rPr lang="en-US"/>
              <a:t>pointers </a:t>
            </a:r>
            <a:r>
              <a:rPr lang="en-US" smtClean="0"/>
              <a:t>of the </a:t>
            </a:r>
            <a:r>
              <a:rPr lang="en-US" smtClean="0"/>
              <a:t>deleted element </a:t>
            </a:r>
            <a:r>
              <a:rPr lang="en-US" smtClean="0"/>
              <a:t>are </a:t>
            </a:r>
            <a:r>
              <a:rPr lang="en-US" smtClean="0"/>
              <a:t>involved.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algorithm </a:t>
            </a:r>
            <a:r>
              <a:rPr lang="en-US" smtClean="0"/>
              <a:t>finds </a:t>
            </a:r>
            <a:r>
              <a:rPr lang="en-US"/>
              <a:t>the element's predecessor </a:t>
            </a:r>
            <a:r>
              <a:rPr lang="en-US" smtClean="0"/>
              <a:t>in the list,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makes </a:t>
            </a:r>
            <a:r>
              <a:rPr lang="en-US"/>
              <a:t>the predecessor point to the element that the deleted element points to,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</a:t>
            </a:r>
            <a:r>
              <a:rPr lang="en-US"/>
              <a:t>finally deletes the element</a:t>
            </a:r>
            <a:r>
              <a:rPr lang="en-US"/>
              <a:t>. It is a </a:t>
            </a:r>
            <a:r>
              <a:rPr lang="en-US"/>
              <a:t>regular </a:t>
            </a:r>
            <a:r>
              <a:rPr lang="en-US" smtClean="0"/>
              <a:t>list delete operation.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11560" y="2852936"/>
            <a:ext cx="7920880" cy="352839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update is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array of pointers to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predecessors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the element to be deleted.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delete(List list,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searchKey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cs-CZ" sz="2000" b="1">
                <a:latin typeface="Courier New" panose="02070309020205020404" pitchFamily="49" charset="0"/>
                <a:cs typeface="Courier New" panose="02070309020205020404" pitchFamily="49" charset="0"/>
              </a:rPr>
              <a:t>= x-&gt;forward[1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(x.key == searchkey) {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...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AutoShape 71"/>
          <p:cNvSpPr>
            <a:spLocks noChangeArrowheads="1"/>
          </p:cNvSpPr>
          <p:nvPr/>
        </p:nvSpPr>
        <p:spPr bwMode="auto">
          <a:xfrm>
            <a:off x="7308304" y="623731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34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2276872"/>
            <a:ext cx="8712968" cy="42484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list.level; i++)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x)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//(**)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destroy_remove(x);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deleting the element causes some of 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highest level list to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become empty, decrease the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until a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non-empty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encountered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((list.level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1) &amp;&amp;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(list.header.forward[list.level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list.header))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list.level--;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deleted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548680"/>
            <a:ext cx="8568952" cy="1440160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Courier New" panose="02070309020205020404" pitchFamily="49" charset="0"/>
              </a:rPr>
              <a:t> (**)  If </a:t>
            </a:r>
            <a:r>
              <a:rPr lang="en-US">
                <a:cs typeface="Courier New" panose="02070309020205020404" pitchFamily="49" charset="0"/>
              </a:rPr>
              <a:t>the element to be deleted is a level 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 </a:t>
            </a:r>
            <a:r>
              <a:rPr lang="en-US">
                <a:cs typeface="Courier New" panose="02070309020205020404" pitchFamily="49" charset="0"/>
              </a:rPr>
              <a:t>node, break out of the loop when level </a:t>
            </a:r>
            <a:r>
              <a:rPr lang="en-US" smtClean="0">
                <a:cs typeface="Courier New" panose="02070309020205020404" pitchFamily="49" charset="0"/>
              </a:rPr>
              <a:t>(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+1</a:t>
            </a:r>
            <a:r>
              <a:rPr lang="en-US">
                <a:cs typeface="Courier New" panose="02070309020205020404" pitchFamily="49" charset="0"/>
              </a:rPr>
              <a:t>) is reached. </a:t>
            </a:r>
            <a:r>
              <a:rPr lang="en-US" smtClean="0">
                <a:cs typeface="Courier New" panose="02070309020205020404" pitchFamily="49" charset="0"/>
              </a:rPr>
              <a:t>Since </a:t>
            </a:r>
            <a:r>
              <a:rPr lang="en-US">
                <a:cs typeface="Courier New" panose="02070309020205020404" pitchFamily="49" charset="0"/>
              </a:rPr>
              <a:t>the code does not store the level of an element, we determine that we have exhausted the levels of an element when a predecessor element points past it, rather than to it. </a:t>
            </a: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395536" y="2132856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59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3528" y="836712"/>
            <a:ext cx="8568952" cy="504056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p </a:t>
            </a:r>
            <a:endParaRPr lang="en-US" b="1" smtClean="0"/>
          </a:p>
          <a:p>
            <a:endParaRPr lang="en-US" b="1"/>
          </a:p>
          <a:p>
            <a:r>
              <a:rPr lang="en-US"/>
              <a:t>One might think that p should be chosen to be </a:t>
            </a:r>
            <a:r>
              <a:rPr lang="en-US" smtClean="0"/>
              <a:t>0.5. </a:t>
            </a:r>
          </a:p>
          <a:p>
            <a:r>
              <a:rPr lang="en-US" smtClean="0"/>
              <a:t>If </a:t>
            </a:r>
            <a:r>
              <a:rPr lang="en-US"/>
              <a:t>p is chosen to be 0.5, then roughly half our elements will be level 1 nodes, </a:t>
            </a:r>
            <a:endParaRPr lang="en-US" smtClean="0"/>
          </a:p>
          <a:p>
            <a:r>
              <a:rPr lang="en-US" smtClean="0"/>
              <a:t>0.25 </a:t>
            </a:r>
            <a:r>
              <a:rPr lang="en-US"/>
              <a:t>will be level 2 nodes, 0.125 will be level 3 nodes, and so on. </a:t>
            </a:r>
            <a:endParaRPr lang="en-US" smtClean="0"/>
          </a:p>
          <a:p>
            <a:r>
              <a:rPr lang="en-US" smtClean="0"/>
              <a:t>This </a:t>
            </a:r>
            <a:r>
              <a:rPr lang="en-US"/>
              <a:t>will give us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average log(N) </a:t>
            </a:r>
            <a:r>
              <a:rPr lang="en-US"/>
              <a:t>search time and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</a:t>
            </a:r>
            <a:r>
              <a:rPr lang="en-US"/>
              <a:t>average 2 pointers per node. </a:t>
            </a:r>
            <a:endParaRPr lang="en-US" smtClean="0"/>
          </a:p>
          <a:p>
            <a:endParaRPr lang="en-US"/>
          </a:p>
          <a:p>
            <a:r>
              <a:rPr lang="en-US" smtClean="0"/>
              <a:t>However</a:t>
            </a:r>
            <a:r>
              <a:rPr lang="en-US"/>
              <a:t>, empirical tests show that choosing p to be 0.25 </a:t>
            </a:r>
            <a:endParaRPr lang="en-US" smtClean="0"/>
          </a:p>
          <a:p>
            <a:r>
              <a:rPr lang="en-US" smtClean="0"/>
              <a:t>results </a:t>
            </a:r>
            <a:r>
              <a:rPr lang="en-US"/>
              <a:t>in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roughly </a:t>
            </a:r>
            <a:r>
              <a:rPr lang="en-US"/>
              <a:t>the same search time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but </a:t>
            </a:r>
            <a:r>
              <a:rPr lang="en-US"/>
              <a:t>only an average of 1.33 pointers per </a:t>
            </a:r>
            <a:r>
              <a:rPr lang="en-US" smtClean="0"/>
              <a:t>node, </a:t>
            </a:r>
          </a:p>
          <a:p>
            <a:r>
              <a:rPr lang="en-US" smtClean="0"/>
              <a:t>    -- somewhat </a:t>
            </a:r>
            <a:r>
              <a:rPr lang="en-US"/>
              <a:t>more variability in the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There is a greater </a:t>
            </a:r>
            <a:r>
              <a:rPr lang="en-US"/>
              <a:t>chance of a search taking longer than expected, but the decrease in storage overhead seems to be worth </a:t>
            </a:r>
            <a:r>
              <a:rPr lang="en-US" smtClean="0"/>
              <a:t>it sometimes.</a:t>
            </a:r>
            <a:r>
              <a:rPr lang="en-US" i="1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Parameter p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52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323528" y="3933056"/>
            <a:ext cx="8568952" cy="252028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692696"/>
            <a:ext cx="8280920" cy="288032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size and compexity  </a:t>
            </a:r>
          </a:p>
          <a:p>
            <a:endParaRPr lang="en-US" b="1" smtClean="0"/>
          </a:p>
          <a:p>
            <a:r>
              <a:rPr lang="en-US"/>
              <a:t>The average number of </a:t>
            </a:r>
            <a:r>
              <a:rPr lang="en-US" smtClean="0"/>
              <a:t>links in a </a:t>
            </a:r>
            <a:r>
              <a:rPr lang="en-US"/>
              <a:t>randomized skip list with parameter p</a:t>
            </a:r>
            <a:r>
              <a:rPr lang="en-US" smtClean="0"/>
              <a:t> is</a:t>
            </a:r>
          </a:p>
          <a:p>
            <a:r>
              <a:rPr lang="en-US" b="1" smtClean="0"/>
              <a:t>(p/(p </a:t>
            </a:r>
            <a:r>
              <a:rPr lang="en-US" b="1" smtClean="0">
                <a:sym typeface="Symbol"/>
              </a:rPr>
              <a:t></a:t>
            </a:r>
            <a:r>
              <a:rPr lang="en-US" b="1" smtClean="0"/>
              <a:t> </a:t>
            </a:r>
            <a:r>
              <a:rPr lang="en-US" b="1"/>
              <a:t>1</a:t>
            </a:r>
            <a:r>
              <a:rPr lang="en-US" b="1" smtClean="0"/>
              <a:t>)) </a:t>
            </a:r>
            <a:r>
              <a:rPr lang="en-US" b="1" smtClean="0"/>
              <a:t>∙ </a:t>
            </a:r>
            <a:r>
              <a:rPr lang="en-US" b="1" smtClean="0"/>
              <a:t>N </a:t>
            </a:r>
          </a:p>
          <a:p>
            <a:endParaRPr lang="en-US" b="1"/>
          </a:p>
          <a:p>
            <a:r>
              <a:rPr lang="en-US" smtClean="0"/>
              <a:t>The average number of comparisons in  </a:t>
            </a:r>
            <a:r>
              <a:rPr lang="en-US" b="1" smtClean="0"/>
              <a:t>search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insert</a:t>
            </a:r>
            <a:r>
              <a:rPr lang="en-US" smtClean="0"/>
              <a:t> </a:t>
            </a:r>
          </a:p>
          <a:p>
            <a:r>
              <a:rPr lang="en-US" smtClean="0"/>
              <a:t>in </a:t>
            </a:r>
            <a:r>
              <a:rPr lang="en-US"/>
              <a:t>a randomized skip list with parameter p</a:t>
            </a:r>
            <a:r>
              <a:rPr lang="en-US" smtClean="0"/>
              <a:t> is on average </a:t>
            </a:r>
          </a:p>
          <a:p>
            <a:endParaRPr lang="en-US" b="1" smtClean="0"/>
          </a:p>
          <a:p>
            <a:r>
              <a:rPr lang="en-US" b="1" smtClean="0"/>
              <a:t>(p log</a:t>
            </a:r>
            <a:r>
              <a:rPr lang="en-US" b="1" baseline="-25000" smtClean="0"/>
              <a:t>p</a:t>
            </a:r>
            <a:r>
              <a:rPr lang="en-US" b="1" smtClean="0"/>
              <a:t> (N)) / 2 </a:t>
            </a:r>
            <a:r>
              <a:rPr lang="en-US" b="1"/>
              <a:t>= </a:t>
            </a:r>
            <a:r>
              <a:rPr lang="en-US" b="1" smtClean="0"/>
              <a:t> log(N) * p / (2 log (p))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11263"/>
              </p:ext>
            </p:extLst>
          </p:nvPr>
        </p:nvGraphicFramePr>
        <p:xfrm>
          <a:off x="611560" y="4149080"/>
          <a:ext cx="792088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Search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Insert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Delete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Skip list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0.051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0.065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0.059    </a:t>
                      </a:r>
                      <a:r>
                        <a:rPr lang="en-US" b="1" smtClean="0"/>
                        <a:t> 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AVL</a:t>
                      </a:r>
                      <a:r>
                        <a:rPr lang="en-US" baseline="0" smtClean="0"/>
                        <a:t>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0.046     (0.91)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0.100      (1.55)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0.085     (1.46)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2-3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0.054     (1.05)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0.210      (3.2)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 21      (3.65)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Splay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0.490     (9.6)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0.510      (7.8)     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0.53       (9.0)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59832" y="6093296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Times in ms on some antiquitated HW [Pugh, </a:t>
            </a:r>
            <a:r>
              <a:rPr lang="en-US"/>
              <a:t>1990</a:t>
            </a:r>
            <a:r>
              <a:rPr lang="en-US" smtClean="0"/>
              <a:t>] </a:t>
            </a:r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11560" y="3717032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Experimental time comparisons: </a:t>
            </a:r>
            <a:endParaRPr lang="en-US"/>
          </a:p>
        </p:txBody>
      </p:sp>
      <p:sp>
        <p:nvSpPr>
          <p:cNvPr id="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Complexity/experiment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95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3528" y="836712"/>
            <a:ext cx="8280920" cy="5616624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compexity  </a:t>
            </a:r>
          </a:p>
          <a:p>
            <a:endParaRPr lang="en-US" b="1"/>
          </a:p>
          <a:p>
            <a:r>
              <a:rPr lang="en-US"/>
              <a:t>The probabilistic analysis of skip lists is </a:t>
            </a:r>
            <a:r>
              <a:rPr lang="en-US" smtClean="0"/>
              <a:t>rather advanced. </a:t>
            </a:r>
          </a:p>
          <a:p>
            <a:r>
              <a:rPr lang="en-US" smtClean="0"/>
              <a:t>However</a:t>
            </a:r>
            <a:r>
              <a:rPr lang="en-US"/>
              <a:t>, it can be shown that  </a:t>
            </a:r>
            <a:r>
              <a:rPr lang="en-US" smtClean="0"/>
              <a:t>the </a:t>
            </a:r>
            <a:r>
              <a:rPr lang="en-US"/>
              <a:t>expected </a:t>
            </a:r>
            <a:r>
              <a:rPr lang="en-US" smtClean="0"/>
              <a:t>times of</a:t>
            </a:r>
          </a:p>
          <a:p>
            <a:r>
              <a:rPr lang="en-US" b="1"/>
              <a:t> </a:t>
            </a:r>
            <a:r>
              <a:rPr lang="en-US" b="1" smtClean="0"/>
              <a:t>        search</a:t>
            </a:r>
            <a:r>
              <a:rPr lang="en-US"/>
              <a:t>, </a:t>
            </a:r>
            <a:r>
              <a:rPr lang="en-US" b="1" smtClean="0"/>
              <a:t>insert</a:t>
            </a:r>
            <a:r>
              <a:rPr lang="en-US" smtClean="0"/>
              <a:t>, </a:t>
            </a:r>
            <a:r>
              <a:rPr lang="en-US" b="1" smtClean="0"/>
              <a:t>delete</a:t>
            </a:r>
            <a:r>
              <a:rPr lang="en-US" smtClean="0"/>
              <a:t>    are </a:t>
            </a:r>
            <a:r>
              <a:rPr lang="en-US"/>
              <a:t>all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</a:t>
            </a:r>
            <a:r>
              <a:rPr lang="en-US" b="1" smtClean="0"/>
              <a:t>O(lg </a:t>
            </a:r>
            <a:r>
              <a:rPr lang="en-US" b="1"/>
              <a:t>n).</a:t>
            </a:r>
            <a:r>
              <a:rPr lang="en-US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choice of p determines the variability of these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Intuitively</a:t>
            </a:r>
            <a:r>
              <a:rPr lang="en-US"/>
              <a:t>, decreasing p will increase the variability since it will decrease the number of higher-level elements (i.e., the number of "skip" nodes in the list).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Pugh paper contains a number of graphs that show the probability of a search taking significantly longer than expected for given values of p. For example, if p is 0.5 and there are more than 256 elements in the list, the chances of a search taking 3 times longer than expected are less than 1 in a million. If p is decreased to 0.25, the chances rise to about 1 in a thousand.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Complexity/memory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622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9512" y="836712"/>
            <a:ext cx="8856984" cy="5616624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References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448" y="18864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580112" y="534120"/>
            <a:ext cx="3384376" cy="309634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i="1"/>
              <a:t>erikdemaine</a:t>
            </a:r>
            <a:r>
              <a:rPr lang="cs-CZ" i="1"/>
              <a:t>.org/</a:t>
            </a:r>
            <a:endParaRPr lang="cs-CZ"/>
          </a:p>
        </p:txBody>
      </p:sp>
      <p:pic>
        <p:nvPicPr>
          <p:cNvPr id="2050" name="Picture 2" descr="http://erikdemaine.org/curved/Jaffe/thumbs/0323-31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78136"/>
            <a:ext cx="309634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208" y="312640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>
                <a:latin typeface="Courier New" panose="02070309020205020404" pitchFamily="49" charset="0"/>
                <a:cs typeface="Courier New" panose="02070309020205020404" pitchFamily="49" charset="0"/>
              </a:rPr>
              <a:t>erikdemaine.org</a:t>
            </a:r>
            <a:r>
              <a:rPr lang="cs-CZ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cs-CZ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3140968"/>
            <a:ext cx="8877687" cy="3884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-  Erik </a:t>
            </a:r>
            <a:r>
              <a:rPr lang="en-US" sz="1600"/>
              <a:t>Demaine's   presentation at </a:t>
            </a:r>
            <a:r>
              <a:rPr lang="en-US" sz="1600"/>
              <a:t>MIT  </a:t>
            </a:r>
            <a:endParaRPr lang="en-US" sz="1600" smtClean="0"/>
          </a:p>
          <a:p>
            <a:r>
              <a:rPr lang="en-US" sz="1600" smtClean="0"/>
              <a:t>    http</a:t>
            </a:r>
            <a:r>
              <a:rPr lang="en-US" sz="1600"/>
              <a:t>://</a:t>
            </a:r>
            <a:r>
              <a:rPr lang="en-US" sz="1600"/>
              <a:t>videolectures.net/mit6046jf05_demaine_lec12</a:t>
            </a:r>
            <a:r>
              <a:rPr lang="en-US" sz="1600" smtClean="0"/>
              <a:t>/</a:t>
            </a:r>
          </a:p>
          <a:p>
            <a:endParaRPr lang="en-US" sz="1600"/>
          </a:p>
          <a:p>
            <a:pPr>
              <a:lnSpc>
                <a:spcPct val="120000"/>
              </a:lnSpc>
            </a:pPr>
            <a:r>
              <a:rPr lang="en-US" sz="1600"/>
              <a:t>- </a:t>
            </a:r>
            <a:r>
              <a:rPr lang="cs-CZ" sz="1600"/>
              <a:t>Robert Sedgewick</a:t>
            </a:r>
            <a:r>
              <a:rPr lang="en-US" sz="1600"/>
              <a:t>:  </a:t>
            </a:r>
            <a:r>
              <a:rPr lang="en-US" sz="1600" i="1"/>
              <a:t>Algorithms in C++, Parts 1–4: Fundamentals, Data Structure</a:t>
            </a:r>
            <a:r>
              <a:rPr lang="en-US" sz="1600" i="1"/>
              <a:t>, </a:t>
            </a:r>
            <a:endParaRPr lang="en-US" sz="1600" i="1" smtClean="0"/>
          </a:p>
          <a:p>
            <a:pPr>
              <a:lnSpc>
                <a:spcPct val="120000"/>
              </a:lnSpc>
            </a:pPr>
            <a:r>
              <a:rPr lang="en-US" sz="1600" i="1"/>
              <a:t> </a:t>
            </a:r>
            <a:r>
              <a:rPr lang="en-US" sz="1600" i="1" smtClean="0"/>
              <a:t>  Sorting</a:t>
            </a:r>
            <a:r>
              <a:rPr lang="en-US" sz="1600" i="1"/>
              <a:t>, Searching</a:t>
            </a:r>
            <a:r>
              <a:rPr lang="en-US" sz="1600" i="1"/>
              <a:t>,   </a:t>
            </a:r>
            <a:r>
              <a:rPr lang="en-US" sz="1600" i="1" smtClean="0"/>
              <a:t>Third </a:t>
            </a:r>
            <a:r>
              <a:rPr lang="en-US" sz="1600" i="1"/>
              <a:t>Edition</a:t>
            </a:r>
            <a:r>
              <a:rPr lang="en-US" sz="1600"/>
              <a:t>, </a:t>
            </a:r>
            <a:r>
              <a:rPr lang="cs-CZ" sz="1600"/>
              <a:t>Addison Wesley Professional</a:t>
            </a:r>
            <a:r>
              <a:rPr lang="en-US" sz="1600"/>
              <a:t>, 1998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</a:t>
            </a:r>
            <a:r>
              <a:rPr lang="en-US" sz="1600" smtClean="0"/>
              <a:t>Pugh:</a:t>
            </a:r>
            <a:r>
              <a:rPr lang="en-US" sz="1600" i="1" smtClean="0"/>
              <a:t> </a:t>
            </a:r>
            <a:r>
              <a:rPr lang="en-US" sz="1600" i="1"/>
              <a:t>Skip lists: A probabilistic alternative to balanced trees</a:t>
            </a:r>
            <a:r>
              <a:rPr lang="en-US" sz="1600"/>
              <a:t>. </a:t>
            </a:r>
            <a:endParaRPr lang="en-US" sz="1600" smtClean="0"/>
          </a:p>
          <a:p>
            <a:r>
              <a:rPr lang="en-US" sz="1600"/>
              <a:t> </a:t>
            </a:r>
            <a:r>
              <a:rPr lang="en-US" sz="1600" smtClean="0"/>
              <a:t>    Communications </a:t>
            </a:r>
            <a:r>
              <a:rPr lang="en-US" sz="1600"/>
              <a:t>of the ACM</a:t>
            </a:r>
            <a:r>
              <a:rPr lang="en-US" sz="1600"/>
              <a:t>, </a:t>
            </a:r>
            <a:r>
              <a:rPr lang="en-US" sz="1600" smtClean="0"/>
              <a:t> </a:t>
            </a:r>
            <a:r>
              <a:rPr lang="en-US" sz="1600"/>
              <a:t>33(6):668–676, 1990.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Pugh: </a:t>
            </a:r>
            <a:r>
              <a:rPr lang="en-US" sz="1600" i="1"/>
              <a:t>A Skip List Cookbook</a:t>
            </a:r>
            <a:r>
              <a:rPr lang="en-US" sz="1600"/>
              <a:t>  [http://cglab.ca/~morin/teaching/5408/refs/p90b.pdf]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cs-CZ" sz="1600"/>
              <a:t>Bradley T. Vander Zanden</a:t>
            </a:r>
            <a:r>
              <a:rPr lang="en-US" sz="1600"/>
              <a:t>:</a:t>
            </a:r>
            <a:r>
              <a:rPr lang="cs-CZ" sz="1600" b="1"/>
              <a:t> </a:t>
            </a:r>
            <a:r>
              <a:rPr lang="en-US" sz="1600" b="1"/>
              <a:t>  </a:t>
            </a:r>
            <a:r>
              <a:rPr lang="en-US" sz="1600"/>
              <a:t>[http://web.eecs.utk.edu/~huangj/CS302S04/notes/skip-lists.html]</a:t>
            </a:r>
          </a:p>
          <a:p>
            <a:endParaRPr lang="en-US" sz="1600" smtClean="0"/>
          </a:p>
          <a:p>
            <a:endParaRPr lang="en-US" sz="1600"/>
          </a:p>
          <a:p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152004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AutoShape 3"/>
          <p:cNvSpPr>
            <a:spLocks noChangeArrowheads="1"/>
          </p:cNvSpPr>
          <p:nvPr/>
        </p:nvSpPr>
        <p:spPr bwMode="auto">
          <a:xfrm>
            <a:off x="251520" y="764704"/>
            <a:ext cx="8712968" cy="28803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5435203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2" name="Rectangle 93"/>
          <p:cNvSpPr>
            <a:spLocks noChangeArrowheads="1"/>
          </p:cNvSpPr>
          <p:nvPr/>
        </p:nvSpPr>
        <p:spPr bwMode="auto">
          <a:xfrm>
            <a:off x="4931147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4931147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493114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99592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404541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1908597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412653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916709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422551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28393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4434235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5949082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4643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899592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404541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908597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41265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2916709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422551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392839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43423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5949082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39464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538659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042715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546771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050827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554883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058939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562995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067051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571107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075163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79219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083275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1" name="Rectangle 93"/>
          <p:cNvSpPr>
            <a:spLocks noChangeArrowheads="1"/>
          </p:cNvSpPr>
          <p:nvPr/>
        </p:nvSpPr>
        <p:spPr bwMode="auto">
          <a:xfrm>
            <a:off x="6440636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6945585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53" name="Rectangle 93"/>
          <p:cNvSpPr>
            <a:spLocks noChangeArrowheads="1"/>
          </p:cNvSpPr>
          <p:nvPr/>
        </p:nvSpPr>
        <p:spPr bwMode="auto">
          <a:xfrm>
            <a:off x="7450534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8459539" y="23497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Z</a:t>
            </a:r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440636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694558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450534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8459539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577508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081564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585620" y="22057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Oval 261"/>
          <p:cNvSpPr/>
          <p:nvPr/>
        </p:nvSpPr>
        <p:spPr bwMode="auto">
          <a:xfrm>
            <a:off x="8531547" y="213374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394643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251520" y="4005064"/>
            <a:ext cx="8712968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Problem: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Subsequent  Insert/Delete operations would destroy this favourable list shape.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cost of restauration is huge -- </a:t>
            </a:r>
            <a:r>
              <a:rPr lang="en-US" smtClean="0">
                <a:sym typeface="Symbol"/>
              </a:rPr>
              <a:t>(N).</a:t>
            </a:r>
            <a:r>
              <a:rPr lang="en-US" smtClean="0"/>
              <a:t>  </a:t>
            </a:r>
            <a:endParaRPr lang="en-US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402755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10867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3418979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4427091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443315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7451427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2410867" y="14847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4427091" y="14847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6443315" y="14847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4427091" y="1196752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394643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394643" y="14847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394643" y="1196752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8459539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9" name="Rectangle 93"/>
          <p:cNvSpPr>
            <a:spLocks noChangeArrowheads="1"/>
          </p:cNvSpPr>
          <p:nvPr/>
        </p:nvSpPr>
        <p:spPr bwMode="auto">
          <a:xfrm>
            <a:off x="8459539" y="14847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8459539" y="1196752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5435203" y="17728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3" name="Rectangle 93"/>
          <p:cNvSpPr>
            <a:spLocks noChangeArrowheads="1"/>
          </p:cNvSpPr>
          <p:nvPr/>
        </p:nvSpPr>
        <p:spPr bwMode="auto">
          <a:xfrm>
            <a:off x="5435203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cxnSp>
        <p:nvCxnSpPr>
          <p:cNvPr id="304" name="Straight Arrow Connector 303"/>
          <p:cNvCxnSpPr>
            <a:endCxn id="223" idx="1"/>
          </p:cNvCxnSpPr>
          <p:nvPr/>
        </p:nvCxnSpPr>
        <p:spPr bwMode="auto">
          <a:xfrm>
            <a:off x="538659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" name="Straight Arrow Connector 304"/>
          <p:cNvCxnSpPr/>
          <p:nvPr/>
        </p:nvCxnSpPr>
        <p:spPr bwMode="auto">
          <a:xfrm>
            <a:off x="1546771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>
            <a:off x="2554883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>
            <a:off x="3562995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>
            <a:off x="4571107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5579219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6587331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7955483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X</a:t>
            </a:r>
            <a:endParaRPr lang="cs-CZ" b="1"/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7955483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3" name="Straight Arrow Connector 312"/>
          <p:cNvCxnSpPr/>
          <p:nvPr/>
        </p:nvCxnSpPr>
        <p:spPr bwMode="auto">
          <a:xfrm>
            <a:off x="8099499" y="22048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>
            <a:off x="7595443" y="191683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>
            <a:endCxn id="299" idx="1"/>
          </p:cNvCxnSpPr>
          <p:nvPr/>
        </p:nvCxnSpPr>
        <p:spPr bwMode="auto">
          <a:xfrm>
            <a:off x="6587331" y="1628800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>
            <a:off x="4571107" y="1628800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Straight Arrow Connector 316"/>
          <p:cNvCxnSpPr/>
          <p:nvPr/>
        </p:nvCxnSpPr>
        <p:spPr bwMode="auto">
          <a:xfrm>
            <a:off x="2554883" y="1628800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>
            <a:off x="538659" y="1628800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>
            <a:endCxn id="293" idx="1"/>
          </p:cNvCxnSpPr>
          <p:nvPr/>
        </p:nvCxnSpPr>
        <p:spPr bwMode="auto">
          <a:xfrm>
            <a:off x="538659" y="1340768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>
            <a:off x="4571107" y="1340768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1" name="Oval 320"/>
          <p:cNvSpPr/>
          <p:nvPr/>
        </p:nvSpPr>
        <p:spPr bwMode="auto">
          <a:xfrm>
            <a:off x="8532440" y="184482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8532440" y="15567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8532440" y="12687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AutoShape 3"/>
          <p:cNvSpPr>
            <a:spLocks noChangeArrowheads="1"/>
          </p:cNvSpPr>
          <p:nvPr/>
        </p:nvSpPr>
        <p:spPr bwMode="auto">
          <a:xfrm>
            <a:off x="539552" y="2852936"/>
            <a:ext cx="8208912" cy="64807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</a:t>
            </a:r>
            <a:r>
              <a:rPr lang="en-US" b="1" smtClean="0"/>
              <a:t>log(N)</a:t>
            </a:r>
            <a:r>
              <a:rPr lang="en-US" smtClean="0"/>
              <a:t>  search capability.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 the shape </a:t>
            </a:r>
            <a:r>
              <a:rPr lang="en-US" b="1" smtClean="0"/>
              <a:t>similarity</a:t>
            </a:r>
            <a:r>
              <a:rPr lang="en-US" smtClean="0"/>
              <a:t> to a</a:t>
            </a:r>
            <a:r>
              <a:rPr lang="en-US" b="1" smtClean="0"/>
              <a:t> balanced binary search tree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325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36815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Solution: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Create a randomized shape, roughly similar to the optimal one.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Random deviations from the nice shape in the long run nearly cancel each other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resulting again in a nearly favourable list shape.  </a:t>
            </a:r>
            <a:endParaRPr lang="en-US"/>
          </a:p>
        </p:txBody>
      </p:sp>
      <p:sp>
        <p:nvSpPr>
          <p:cNvPr id="32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2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Improved linked list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Freeform 343"/>
          <p:cNvSpPr/>
          <p:nvPr/>
        </p:nvSpPr>
        <p:spPr>
          <a:xfrm>
            <a:off x="611560" y="908720"/>
            <a:ext cx="374441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5" name="Freeform 344"/>
          <p:cNvSpPr/>
          <p:nvPr/>
        </p:nvSpPr>
        <p:spPr>
          <a:xfrm rot="1821550">
            <a:off x="4635775" y="1236603"/>
            <a:ext cx="108343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6" name="Freeform 345"/>
          <p:cNvSpPr/>
          <p:nvPr/>
        </p:nvSpPr>
        <p:spPr>
          <a:xfrm rot="1555087">
            <a:off x="5763141" y="1694340"/>
            <a:ext cx="360040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91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179512" y="3645024"/>
            <a:ext cx="8712968" cy="28803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548680"/>
            <a:ext cx="8712968" cy="1296144"/>
          </a:xfrm>
          <a:prstGeom prst="roundRect">
            <a:avLst>
              <a:gd name="adj" fmla="val 933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20688"/>
            <a:ext cx="804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 skip list is an ordered linked list where each node </a:t>
            </a:r>
            <a:r>
              <a:rPr lang="en-US" b="1" smtClean="0"/>
              <a:t>contains a </a:t>
            </a:r>
            <a:r>
              <a:rPr lang="en-US" b="1"/>
              <a:t>variable number of links, with the </a:t>
            </a:r>
            <a:r>
              <a:rPr lang="en-US" b="1" smtClean="0"/>
              <a:t>k-th link </a:t>
            </a:r>
            <a:r>
              <a:rPr lang="en-US" b="1"/>
              <a:t>in the </a:t>
            </a:r>
            <a:r>
              <a:rPr lang="en-US" b="1" smtClean="0"/>
              <a:t>node implementing </a:t>
            </a:r>
            <a:r>
              <a:rPr lang="en-US" b="1"/>
              <a:t>singly linked </a:t>
            </a:r>
            <a:r>
              <a:rPr lang="en-US" b="1" smtClean="0"/>
              <a:t>list </a:t>
            </a:r>
            <a:r>
              <a:rPr lang="en-US" b="1"/>
              <a:t>that </a:t>
            </a:r>
            <a:r>
              <a:rPr lang="en-US" b="1" smtClean="0"/>
              <a:t>skips (forward) the </a:t>
            </a:r>
            <a:r>
              <a:rPr lang="en-US" b="1"/>
              <a:t>nodes </a:t>
            </a:r>
            <a:r>
              <a:rPr lang="en-US" b="1" smtClean="0"/>
              <a:t>with less </a:t>
            </a:r>
            <a:r>
              <a:rPr lang="en-US" b="1"/>
              <a:t>than </a:t>
            </a:r>
            <a:r>
              <a:rPr lang="en-US" b="1" smtClean="0"/>
              <a:t>k links.</a:t>
            </a:r>
          </a:p>
          <a:p>
            <a:r>
              <a:rPr lang="en-US" b="1" smtClean="0"/>
              <a:t>                                                                                             [Sedgewick]</a:t>
            </a:r>
            <a:endParaRPr lang="cs-CZ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67544" y="1916832"/>
            <a:ext cx="8064896" cy="165618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Each element points to its immediate successor (= next element).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Some elements </a:t>
            </a:r>
            <a:r>
              <a:rPr lang="en-US"/>
              <a:t>also point to </a:t>
            </a:r>
            <a:r>
              <a:rPr lang="en-US" smtClean="0"/>
              <a:t>one or more elements further </a:t>
            </a:r>
            <a:r>
              <a:rPr lang="en-US"/>
              <a:t>down the list</a:t>
            </a:r>
            <a:r>
              <a:rPr lang="en-US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 </a:t>
            </a:r>
            <a:r>
              <a:rPr lang="en-US" b="1"/>
              <a:t>level </a:t>
            </a:r>
            <a:r>
              <a:rPr lang="en-US" b="1" i="1"/>
              <a:t>k</a:t>
            </a:r>
            <a:r>
              <a:rPr lang="en-US"/>
              <a:t> element is a list element that has </a:t>
            </a:r>
            <a:r>
              <a:rPr lang="en-US" b="1" i="1"/>
              <a:t>k</a:t>
            </a:r>
            <a:r>
              <a:rPr lang="en-US"/>
              <a:t> forward pointers.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 i="1" smtClean="0"/>
              <a:t>j-th </a:t>
            </a:r>
            <a:r>
              <a:rPr lang="en-US" smtClean="0"/>
              <a:t>pointer points </a:t>
            </a:r>
            <a:r>
              <a:rPr lang="en-US"/>
              <a:t>to the next level </a:t>
            </a:r>
            <a:r>
              <a:rPr lang="en-US" i="1" smtClean="0"/>
              <a:t>j</a:t>
            </a:r>
            <a:r>
              <a:rPr lang="en-US" smtClean="0"/>
              <a:t> </a:t>
            </a:r>
            <a:r>
              <a:rPr lang="en-US"/>
              <a:t>element.  </a:t>
            </a:r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5652120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79613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2627784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4139952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565212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7668344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1116509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1621458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2125514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2629570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313362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3639468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4651152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6165999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611560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1116509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162145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2125514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629570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313362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363946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651152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6165999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611560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5557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25963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76368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26774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77180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27585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77991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78802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630019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93"/>
          <p:cNvSpPr>
            <a:spLocks noChangeArrowheads="1"/>
          </p:cNvSpPr>
          <p:nvPr/>
        </p:nvSpPr>
        <p:spPr bwMode="auto">
          <a:xfrm>
            <a:off x="6657553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7162502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7667451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8172400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6657553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7162502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7667451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8172400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794425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298481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802537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Oval 49"/>
          <p:cNvSpPr/>
          <p:nvPr/>
        </p:nvSpPr>
        <p:spPr bwMode="auto">
          <a:xfrm>
            <a:off x="8244408" y="479804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2125514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3639468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61156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6657553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817240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Oval 55"/>
          <p:cNvSpPr/>
          <p:nvPr/>
        </p:nvSpPr>
        <p:spPr bwMode="auto">
          <a:xfrm>
            <a:off x="8244408" y="450912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55576" y="458112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2771800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4283968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>
            <a:endCxn id="11" idx="1"/>
          </p:cNvCxnSpPr>
          <p:nvPr/>
        </p:nvCxnSpPr>
        <p:spPr bwMode="auto">
          <a:xfrm>
            <a:off x="6804248" y="458112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611560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611560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2123728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635896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3635896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4139952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4139952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428396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5148064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5148064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5148064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5148064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529208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5796136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5652120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7668344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7" name="Oval 76"/>
          <p:cNvSpPr/>
          <p:nvPr/>
        </p:nvSpPr>
        <p:spPr bwMode="auto">
          <a:xfrm>
            <a:off x="7740352" y="422108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3707904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755576" y="4005064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779912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5292080" y="4293096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55576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2267744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2267744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779912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5292080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7812360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AutoShape 3"/>
          <p:cNvSpPr>
            <a:spLocks noChangeArrowheads="1"/>
          </p:cNvSpPr>
          <p:nvPr/>
        </p:nvSpPr>
        <p:spPr bwMode="auto">
          <a:xfrm>
            <a:off x="4427984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3" name="Straight Connector 92"/>
          <p:cNvCxnSpPr>
            <a:stCxn id="90" idx="0"/>
            <a:endCxn id="12" idx="2"/>
          </p:cNvCxnSpPr>
          <p:nvPr/>
        </p:nvCxnSpPr>
        <p:spPr bwMode="auto">
          <a:xfrm flipH="1" flipV="1">
            <a:off x="1260972" y="5302994"/>
            <a:ext cx="502716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90" idx="0"/>
            <a:endCxn id="13" idx="2"/>
          </p:cNvCxnSpPr>
          <p:nvPr/>
        </p:nvCxnSpPr>
        <p:spPr bwMode="auto">
          <a:xfrm flipV="1">
            <a:off x="1763688" y="5302994"/>
            <a:ext cx="223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90" idx="0"/>
            <a:endCxn id="16" idx="2"/>
          </p:cNvCxnSpPr>
          <p:nvPr/>
        </p:nvCxnSpPr>
        <p:spPr bwMode="auto">
          <a:xfrm flipV="1">
            <a:off x="1763688" y="5302994"/>
            <a:ext cx="1514401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AutoShape 3"/>
          <p:cNvSpPr>
            <a:spLocks noChangeArrowheads="1"/>
          </p:cNvSpPr>
          <p:nvPr/>
        </p:nvSpPr>
        <p:spPr bwMode="auto">
          <a:xfrm>
            <a:off x="1115616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8" name="Straight Connector 97"/>
          <p:cNvCxnSpPr>
            <a:stCxn id="88" idx="0"/>
            <a:endCxn id="66" idx="2"/>
          </p:cNvCxnSpPr>
          <p:nvPr/>
        </p:nvCxnSpPr>
        <p:spPr bwMode="auto">
          <a:xfrm flipH="1" flipV="1">
            <a:off x="4284415" y="5302101"/>
            <a:ext cx="791641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>
            <a:stCxn id="88" idx="0"/>
            <a:endCxn id="75" idx="2"/>
          </p:cNvCxnSpPr>
          <p:nvPr/>
        </p:nvCxnSpPr>
        <p:spPr bwMode="auto">
          <a:xfrm flipV="1">
            <a:off x="5076056" y="5302101"/>
            <a:ext cx="720527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>
            <a:stCxn id="69" idx="2"/>
            <a:endCxn id="89" idx="0"/>
          </p:cNvCxnSpPr>
          <p:nvPr/>
        </p:nvCxnSpPr>
        <p:spPr bwMode="auto">
          <a:xfrm>
            <a:off x="5292527" y="5302101"/>
            <a:ext cx="1583729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>
            <a:stCxn id="89" idx="0"/>
            <a:endCxn id="41" idx="2"/>
          </p:cNvCxnSpPr>
          <p:nvPr/>
        </p:nvCxnSpPr>
        <p:spPr bwMode="auto">
          <a:xfrm flipV="1">
            <a:off x="6876256" y="5302994"/>
            <a:ext cx="935658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88" idx="0"/>
            <a:endCxn id="15" idx="2"/>
          </p:cNvCxnSpPr>
          <p:nvPr/>
        </p:nvCxnSpPr>
        <p:spPr bwMode="auto">
          <a:xfrm flipH="1" flipV="1">
            <a:off x="2774033" y="5302994"/>
            <a:ext cx="230202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2771800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0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 </a:t>
            </a:r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6228184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130" name="Straight Connector 129"/>
          <p:cNvCxnSpPr>
            <a:stCxn id="129" idx="0"/>
            <a:endCxn id="17" idx="2"/>
          </p:cNvCxnSpPr>
          <p:nvPr/>
        </p:nvCxnSpPr>
        <p:spPr bwMode="auto">
          <a:xfrm flipV="1">
            <a:off x="3419872" y="5302994"/>
            <a:ext cx="364059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2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AutoShape 3"/>
          <p:cNvSpPr>
            <a:spLocks noChangeArrowheads="1"/>
          </p:cNvSpPr>
          <p:nvPr/>
        </p:nvSpPr>
        <p:spPr bwMode="auto">
          <a:xfrm>
            <a:off x="179512" y="1124744"/>
            <a:ext cx="8712968" cy="2448272"/>
          </a:xfrm>
          <a:prstGeom prst="roundRect">
            <a:avLst>
              <a:gd name="adj" fmla="val 812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23528" y="3717032"/>
            <a:ext cx="8424936" cy="2232248"/>
          </a:xfrm>
          <a:prstGeom prst="roundRect">
            <a:avLst>
              <a:gd name="adj" fmla="val 71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Skip List data structure contains also:</a:t>
            </a:r>
          </a:p>
          <a:p>
            <a:endParaRPr lang="en-US" smtClean="0"/>
          </a:p>
          <a:p>
            <a:r>
              <a:rPr lang="en-US" smtClean="0"/>
              <a:t>-- </a:t>
            </a:r>
            <a:r>
              <a:rPr lang="en-US" b="1" smtClean="0"/>
              <a:t>Header</a:t>
            </a:r>
            <a:r>
              <a:rPr lang="en-US" b="1"/>
              <a:t>:</a:t>
            </a:r>
            <a:r>
              <a:rPr lang="en-US"/>
              <a:t> </a:t>
            </a:r>
            <a:r>
              <a:rPr lang="en-US" smtClean="0"/>
              <a:t>     A dummy </a:t>
            </a:r>
            <a:r>
              <a:rPr lang="en-US"/>
              <a:t>skip list node </a:t>
            </a:r>
            <a:r>
              <a:rPr lang="en-US" smtClean="0"/>
              <a:t>with the </a:t>
            </a:r>
            <a:r>
              <a:rPr lang="en-US"/>
              <a:t>initial set of forward </a:t>
            </a:r>
            <a:r>
              <a:rPr lang="en-US" smtClean="0"/>
              <a:t>pointers 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Level</a:t>
            </a:r>
            <a:r>
              <a:rPr lang="en-US" b="1"/>
              <a:t>: </a:t>
            </a:r>
            <a:r>
              <a:rPr lang="en-US" b="1" smtClean="0"/>
              <a:t> </a:t>
            </a:r>
            <a:r>
              <a:rPr lang="en-US" smtClean="0"/>
              <a:t>       The </a:t>
            </a:r>
            <a:r>
              <a:rPr lang="en-US"/>
              <a:t>current number of levels in the skip list</a:t>
            </a:r>
            <a:r>
              <a:rPr lang="en-US" smtClean="0"/>
              <a:t>.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MaxLevel</a:t>
            </a:r>
            <a:r>
              <a:rPr lang="en-US" b="1"/>
              <a:t>:</a:t>
            </a:r>
            <a:r>
              <a:rPr lang="en-US"/>
              <a:t> </a:t>
            </a:r>
            <a:r>
              <a:rPr lang="en-US" smtClean="0"/>
              <a:t> The </a:t>
            </a:r>
            <a:r>
              <a:rPr lang="en-US"/>
              <a:t>maximum number of levels to which a skip list can </a:t>
            </a:r>
            <a:r>
              <a:rPr lang="en-US" smtClean="0"/>
              <a:t>grow</a:t>
            </a:r>
            <a:endParaRPr lang="en-US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508104" y="188913"/>
            <a:ext cx="295168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Linked list data structure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179512" y="4581128"/>
            <a:ext cx="1656184" cy="1080120"/>
          </a:xfrm>
          <a:prstGeom prst="roundRect">
            <a:avLst>
              <a:gd name="adj" fmla="val 812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5652120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6" name="Straight Arrow Connector 275"/>
          <p:cNvCxnSpPr/>
          <p:nvPr/>
        </p:nvCxnSpPr>
        <p:spPr bwMode="auto">
          <a:xfrm>
            <a:off x="5796136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2627784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4139952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565212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7668344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1116509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1621458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2125514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89" name="Rectangle 93"/>
          <p:cNvSpPr>
            <a:spLocks noChangeArrowheads="1"/>
          </p:cNvSpPr>
          <p:nvPr/>
        </p:nvSpPr>
        <p:spPr bwMode="auto">
          <a:xfrm>
            <a:off x="2629570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3133626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3639468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4651152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94" name="Rectangle 93"/>
          <p:cNvSpPr>
            <a:spLocks noChangeArrowheads="1"/>
          </p:cNvSpPr>
          <p:nvPr/>
        </p:nvSpPr>
        <p:spPr bwMode="auto">
          <a:xfrm>
            <a:off x="6165999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611560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111650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1621458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2125514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2629570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133626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3" name="Rectangle 93"/>
          <p:cNvSpPr>
            <a:spLocks noChangeArrowheads="1"/>
          </p:cNvSpPr>
          <p:nvPr/>
        </p:nvSpPr>
        <p:spPr bwMode="auto">
          <a:xfrm>
            <a:off x="3639468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9" name="Rectangle 93"/>
          <p:cNvSpPr>
            <a:spLocks noChangeArrowheads="1"/>
          </p:cNvSpPr>
          <p:nvPr/>
        </p:nvSpPr>
        <p:spPr bwMode="auto">
          <a:xfrm>
            <a:off x="465115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0" name="Rectangle 93"/>
          <p:cNvSpPr>
            <a:spLocks noChangeArrowheads="1"/>
          </p:cNvSpPr>
          <p:nvPr/>
        </p:nvSpPr>
        <p:spPr bwMode="auto">
          <a:xfrm>
            <a:off x="616599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611560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2" name="Straight Arrow Connector 311"/>
          <p:cNvCxnSpPr/>
          <p:nvPr/>
        </p:nvCxnSpPr>
        <p:spPr bwMode="auto">
          <a:xfrm>
            <a:off x="755576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" name="Straight Arrow Connector 312"/>
          <p:cNvCxnSpPr/>
          <p:nvPr/>
        </p:nvCxnSpPr>
        <p:spPr bwMode="auto">
          <a:xfrm>
            <a:off x="1259632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>
            <a:off x="1763688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>
            <a:off x="2267744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>
            <a:off x="2771800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Straight Arrow Connector 316"/>
          <p:cNvCxnSpPr/>
          <p:nvPr/>
        </p:nvCxnSpPr>
        <p:spPr bwMode="auto">
          <a:xfrm>
            <a:off x="3275856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>
            <a:off x="3779912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/>
          <p:nvPr/>
        </p:nvCxnSpPr>
        <p:spPr bwMode="auto">
          <a:xfrm>
            <a:off x="4788024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>
            <a:off x="6300192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665755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7162502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23" name="Rectangle 93"/>
          <p:cNvSpPr>
            <a:spLocks noChangeArrowheads="1"/>
          </p:cNvSpPr>
          <p:nvPr/>
        </p:nvSpPr>
        <p:spPr bwMode="auto">
          <a:xfrm>
            <a:off x="7667451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324" name="Rectangle 93"/>
          <p:cNvSpPr>
            <a:spLocks noChangeArrowheads="1"/>
          </p:cNvSpPr>
          <p:nvPr/>
        </p:nvSpPr>
        <p:spPr bwMode="auto">
          <a:xfrm>
            <a:off x="8172400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665755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716250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7" name="Rectangle 93"/>
          <p:cNvSpPr>
            <a:spLocks noChangeArrowheads="1"/>
          </p:cNvSpPr>
          <p:nvPr/>
        </p:nvSpPr>
        <p:spPr bwMode="auto">
          <a:xfrm>
            <a:off x="7667451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8" name="Rectangle 93"/>
          <p:cNvSpPr>
            <a:spLocks noChangeArrowheads="1"/>
          </p:cNvSpPr>
          <p:nvPr/>
        </p:nvSpPr>
        <p:spPr bwMode="auto">
          <a:xfrm>
            <a:off x="8172400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9" name="Straight Arrow Connector 328"/>
          <p:cNvCxnSpPr/>
          <p:nvPr/>
        </p:nvCxnSpPr>
        <p:spPr bwMode="auto">
          <a:xfrm>
            <a:off x="679442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729848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7802537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2" name="Oval 331"/>
          <p:cNvSpPr/>
          <p:nvPr/>
        </p:nvSpPr>
        <p:spPr bwMode="auto">
          <a:xfrm>
            <a:off x="8244408" y="25657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2125514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3639468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5" name="Rectangle 93"/>
          <p:cNvSpPr>
            <a:spLocks noChangeArrowheads="1"/>
          </p:cNvSpPr>
          <p:nvPr/>
        </p:nvSpPr>
        <p:spPr bwMode="auto">
          <a:xfrm>
            <a:off x="61156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6657553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817240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8" name="Oval 337"/>
          <p:cNvSpPr/>
          <p:nvPr/>
        </p:nvSpPr>
        <p:spPr bwMode="auto">
          <a:xfrm>
            <a:off x="8244408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39" name="Straight Arrow Connector 338"/>
          <p:cNvCxnSpPr/>
          <p:nvPr/>
        </p:nvCxnSpPr>
        <p:spPr bwMode="auto">
          <a:xfrm>
            <a:off x="755576" y="2348880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0" name="Straight Arrow Connector 339"/>
          <p:cNvCxnSpPr/>
          <p:nvPr/>
        </p:nvCxnSpPr>
        <p:spPr bwMode="auto">
          <a:xfrm>
            <a:off x="2771800" y="2348880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>
            <a:off x="4283968" y="2348880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>
            <a:endCxn id="285" idx="1"/>
          </p:cNvCxnSpPr>
          <p:nvPr/>
        </p:nvCxnSpPr>
        <p:spPr bwMode="auto">
          <a:xfrm>
            <a:off x="6804248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611560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611560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2123728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3635896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3635896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4139952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4139952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0" name="Straight Arrow Connector 349"/>
          <p:cNvCxnSpPr/>
          <p:nvPr/>
        </p:nvCxnSpPr>
        <p:spPr bwMode="auto">
          <a:xfrm>
            <a:off x="4283968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5148064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5148064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5148064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5148064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5" name="Straight Arrow Connector 354"/>
          <p:cNvCxnSpPr/>
          <p:nvPr/>
        </p:nvCxnSpPr>
        <p:spPr bwMode="auto">
          <a:xfrm>
            <a:off x="5292080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5796136" y="2348880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5652120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358" name="Rectangle 93"/>
          <p:cNvSpPr>
            <a:spLocks noChangeArrowheads="1"/>
          </p:cNvSpPr>
          <p:nvPr/>
        </p:nvSpPr>
        <p:spPr bwMode="auto">
          <a:xfrm>
            <a:off x="7668344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9" name="Oval 358"/>
          <p:cNvSpPr/>
          <p:nvPr/>
        </p:nvSpPr>
        <p:spPr bwMode="auto">
          <a:xfrm>
            <a:off x="7740352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60" name="Oval 359"/>
          <p:cNvSpPr/>
          <p:nvPr/>
        </p:nvSpPr>
        <p:spPr bwMode="auto">
          <a:xfrm>
            <a:off x="3707904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61" name="Straight Arrow Connector 360"/>
          <p:cNvCxnSpPr/>
          <p:nvPr/>
        </p:nvCxnSpPr>
        <p:spPr bwMode="auto">
          <a:xfrm>
            <a:off x="755576" y="1772816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Straight Arrow Connector 361"/>
          <p:cNvCxnSpPr/>
          <p:nvPr/>
        </p:nvCxnSpPr>
        <p:spPr bwMode="auto">
          <a:xfrm>
            <a:off x="3779912" y="20608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5292080" y="2060848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" name="Straight Arrow Connector 363"/>
          <p:cNvCxnSpPr/>
          <p:nvPr/>
        </p:nvCxnSpPr>
        <p:spPr bwMode="auto">
          <a:xfrm>
            <a:off x="755576" y="20608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5" name="Straight Arrow Connector 364"/>
          <p:cNvCxnSpPr/>
          <p:nvPr/>
        </p:nvCxnSpPr>
        <p:spPr bwMode="auto">
          <a:xfrm>
            <a:off x="2267744" y="20608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" name="Straight Arrow Connector 365"/>
          <p:cNvCxnSpPr/>
          <p:nvPr/>
        </p:nvCxnSpPr>
        <p:spPr bwMode="auto">
          <a:xfrm>
            <a:off x="2267744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7" name="Straight Arrow Connector 366"/>
          <p:cNvCxnSpPr/>
          <p:nvPr/>
        </p:nvCxnSpPr>
        <p:spPr bwMode="auto">
          <a:xfrm>
            <a:off x="3779912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" name="Straight Arrow Connector 367"/>
          <p:cNvCxnSpPr/>
          <p:nvPr/>
        </p:nvCxnSpPr>
        <p:spPr bwMode="auto">
          <a:xfrm>
            <a:off x="5292080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7812360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8909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AutoShape 3"/>
          <p:cNvSpPr>
            <a:spLocks noChangeArrowheads="1"/>
          </p:cNvSpPr>
          <p:nvPr/>
        </p:nvSpPr>
        <p:spPr bwMode="auto">
          <a:xfrm>
            <a:off x="179512" y="4005064"/>
            <a:ext cx="8784976" cy="2592288"/>
          </a:xfrm>
          <a:prstGeom prst="roundRect">
            <a:avLst>
              <a:gd name="adj" fmla="val 3458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53" name="Straight Arrow Connector 252"/>
          <p:cNvCxnSpPr/>
          <p:nvPr/>
        </p:nvCxnSpPr>
        <p:spPr bwMode="auto">
          <a:xfrm>
            <a:off x="395536" y="5156299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>
            <a:off x="395536" y="4940275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395536" y="4724251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395536" y="4508227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504" y="764704"/>
            <a:ext cx="8064896" cy="3096344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Basic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level of an element is chosen </a:t>
            </a:r>
            <a:r>
              <a:rPr lang="en-US" smtClean="0"/>
              <a:t>by </a:t>
            </a:r>
            <a:r>
              <a:rPr lang="en-US" b="1"/>
              <a:t>flipping a coin</a:t>
            </a:r>
            <a:r>
              <a:rPr lang="en-US"/>
              <a:t>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Flip </a:t>
            </a:r>
            <a:r>
              <a:rPr lang="en-US"/>
              <a:t>a coin until it comes up tails.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We </a:t>
            </a:r>
            <a:r>
              <a:rPr lang="en-US"/>
              <a:t>count </a:t>
            </a:r>
            <a:r>
              <a:rPr lang="en-US" b="1" smtClean="0"/>
              <a:t>one </a:t>
            </a:r>
            <a:r>
              <a:rPr lang="en-US" smtClean="0"/>
              <a:t>plus the </a:t>
            </a:r>
            <a:r>
              <a:rPr lang="en-US" b="1"/>
              <a:t>number of times</a:t>
            </a:r>
            <a:r>
              <a:rPr lang="en-US"/>
              <a:t>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/>
              <a:t>                                    </a:t>
            </a:r>
            <a:r>
              <a:rPr lang="en-US" smtClean="0"/>
              <a:t>the </a:t>
            </a:r>
            <a:r>
              <a:rPr lang="en-US"/>
              <a:t>coin came up heads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before it </a:t>
            </a:r>
            <a:r>
              <a:rPr lang="en-US" smtClean="0"/>
              <a:t>comes up </a:t>
            </a:r>
            <a:r>
              <a:rPr lang="en-US" smtClean="0"/>
              <a:t>tails.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result </a:t>
            </a:r>
            <a:r>
              <a:rPr lang="en-US"/>
              <a:t>represents the level of the element</a:t>
            </a:r>
            <a:r>
              <a:rPr lang="en-US" smtClean="0"/>
              <a:t>. </a:t>
            </a:r>
          </a:p>
        </p:txBody>
      </p:sp>
      <p:sp>
        <p:nvSpPr>
          <p:cNvPr id="160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</a:t>
            </a:r>
            <a:r>
              <a:rPr lang="en-US" smtClean="0"/>
              <a:t>calculation  </a:t>
            </a:r>
            <a:r>
              <a:rPr lang="en-US" smtClean="0"/>
              <a:t>(p = </a:t>
            </a:r>
            <a:r>
              <a:rPr lang="en-US" smtClean="0"/>
              <a:t>0.5, see bellow)</a:t>
            </a:r>
            <a:r>
              <a:rPr lang="en-US" b="1" smtClean="0"/>
              <a:t> .</a:t>
            </a:r>
            <a:endParaRPr lang="en-US" smtClean="0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395536" y="5372323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8438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28438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32038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32038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320384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356478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56478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Rectangle 93"/>
          <p:cNvSpPr>
            <a:spLocks noChangeArrowheads="1"/>
          </p:cNvSpPr>
          <p:nvPr/>
        </p:nvSpPr>
        <p:spPr bwMode="auto">
          <a:xfrm>
            <a:off x="356478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8" name="Rectangle 93"/>
          <p:cNvSpPr>
            <a:spLocks noChangeArrowheads="1"/>
          </p:cNvSpPr>
          <p:nvPr/>
        </p:nvSpPr>
        <p:spPr bwMode="auto">
          <a:xfrm>
            <a:off x="392482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392482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392482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428307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2" name="Rectangle 93"/>
          <p:cNvSpPr>
            <a:spLocks noChangeArrowheads="1"/>
          </p:cNvSpPr>
          <p:nvPr/>
        </p:nvSpPr>
        <p:spPr bwMode="auto">
          <a:xfrm>
            <a:off x="428307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3" name="Rectangle 93"/>
          <p:cNvSpPr>
            <a:spLocks noChangeArrowheads="1"/>
          </p:cNvSpPr>
          <p:nvPr/>
        </p:nvSpPr>
        <p:spPr bwMode="auto">
          <a:xfrm>
            <a:off x="428307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464311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464311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50040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50040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536408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1" name="Rectangle 93"/>
          <p:cNvSpPr>
            <a:spLocks noChangeArrowheads="1"/>
          </p:cNvSpPr>
          <p:nvPr/>
        </p:nvSpPr>
        <p:spPr bwMode="auto">
          <a:xfrm>
            <a:off x="536408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57241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57241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60841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60841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60841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64451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64451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68051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68051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680514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71633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1633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716339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75234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>
            <a:off x="75234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752343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78843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78843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Rectangle 93"/>
          <p:cNvSpPr>
            <a:spLocks noChangeArrowheads="1"/>
          </p:cNvSpPr>
          <p:nvPr/>
        </p:nvSpPr>
        <p:spPr bwMode="auto">
          <a:xfrm>
            <a:off x="82444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2444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824440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3235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3235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6835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6835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0445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0445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104450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14045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14045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7627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17627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21228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21228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837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24837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24837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248376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320384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320384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1" name="Rectangle 93"/>
          <p:cNvSpPr>
            <a:spLocks noChangeArrowheads="1"/>
          </p:cNvSpPr>
          <p:nvPr/>
        </p:nvSpPr>
        <p:spPr bwMode="auto">
          <a:xfrm>
            <a:off x="3203848" y="4364211"/>
            <a:ext cx="215131" cy="216917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716428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8604448" y="544433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8604448" y="522830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8604448" y="5012283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Rectangle 93"/>
          <p:cNvSpPr>
            <a:spLocks noChangeArrowheads="1"/>
          </p:cNvSpPr>
          <p:nvPr/>
        </p:nvSpPr>
        <p:spPr bwMode="auto">
          <a:xfrm>
            <a:off x="7523435" y="4795366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52432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5868144" y="548680"/>
            <a:ext cx="3168352" cy="2664296"/>
          </a:xfrm>
          <a:prstGeom prst="roundRect">
            <a:avLst>
              <a:gd name="adj" fmla="val 7640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pic>
        <p:nvPicPr>
          <p:cNvPr id="1026" name="Picture 2" descr="https://upload.wikimedia.org/wikipedia/commons/2/23/England_Queen_Elizabeth_I_sixpence_15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64704"/>
            <a:ext cx="2952328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2348880"/>
            <a:ext cx="29770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 </a:t>
            </a:r>
            <a:r>
              <a:rPr lang="en-US" sz="1400" b="1" smtClean="0"/>
              <a:t>Sixpence  of </a:t>
            </a:r>
            <a:r>
              <a:rPr lang="en-US" sz="1400" b="1"/>
              <a:t>Queen Elizabeth </a:t>
            </a:r>
            <a:r>
              <a:rPr lang="en-US" sz="1400" b="1"/>
              <a:t>I</a:t>
            </a:r>
            <a:r>
              <a:rPr lang="en-US" sz="1400" b="1" smtClean="0"/>
              <a:t>, </a:t>
            </a:r>
          </a:p>
          <a:p>
            <a:r>
              <a:rPr lang="en-US" sz="1400" b="1" smtClean="0"/>
              <a:t>struck in 1593 at the Tower Mint.</a:t>
            </a:r>
          </a:p>
          <a:p>
            <a:pPr algn="r"/>
            <a:r>
              <a:rPr lang="en-US" sz="1400" b="1" smtClean="0"/>
              <a:t>[wikipedia.org]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422857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Arrow Connector 86"/>
          <p:cNvCxnSpPr/>
          <p:nvPr/>
        </p:nvCxnSpPr>
        <p:spPr bwMode="auto">
          <a:xfrm>
            <a:off x="467544" y="4581128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67544" y="4797152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467544" y="5013176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67544" y="1052736"/>
            <a:ext cx="8064896" cy="2880320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More general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</a:t>
            </a:r>
            <a:r>
              <a:rPr lang="en-US" smtClean="0"/>
              <a:t>hoose </a:t>
            </a:r>
            <a:r>
              <a:rPr lang="en-US"/>
              <a:t>a fraction </a:t>
            </a:r>
            <a:r>
              <a:rPr lang="en-US" i="1"/>
              <a:t>p</a:t>
            </a:r>
            <a:r>
              <a:rPr lang="en-US"/>
              <a:t> between 0 and </a:t>
            </a:r>
            <a:r>
              <a:rPr lang="en-US" smtClean="0"/>
              <a:t>1.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Rule: Fraction </a:t>
            </a:r>
            <a:r>
              <a:rPr lang="en-US" i="1"/>
              <a:t>p</a:t>
            </a:r>
            <a:r>
              <a:rPr lang="en-US"/>
              <a:t> of elements with level </a:t>
            </a:r>
            <a:r>
              <a:rPr lang="en-US" smtClean="0"/>
              <a:t>k </a:t>
            </a:r>
            <a:r>
              <a:rPr lang="en-US"/>
              <a:t>pointers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/>
              <a:t>        will </a:t>
            </a:r>
            <a:r>
              <a:rPr lang="en-US"/>
              <a:t>have level </a:t>
            </a:r>
            <a:r>
              <a:rPr lang="en-US" smtClean="0"/>
              <a:t>k</a:t>
            </a:r>
            <a:r>
              <a:rPr lang="en-US" i="1" smtClean="0"/>
              <a:t>+</a:t>
            </a:r>
            <a:r>
              <a:rPr lang="en-US" smtClean="0"/>
              <a:t>1 </a:t>
            </a:r>
            <a:r>
              <a:rPr lang="en-US" smtClean="0"/>
              <a:t> </a:t>
            </a:r>
            <a:r>
              <a:rPr lang="en-US" smtClean="0"/>
              <a:t>elements </a:t>
            </a:r>
            <a:r>
              <a:rPr lang="en-US"/>
              <a:t>as well.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On average:   </a:t>
            </a:r>
            <a:r>
              <a:rPr lang="en-US" smtClean="0"/>
              <a:t>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      elements </a:t>
            </a:r>
            <a:r>
              <a:rPr lang="en-US"/>
              <a:t>will be level 1 elements,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       </a:t>
            </a:r>
            <a:r>
              <a:rPr lang="en-US" smtClean="0"/>
              <a:t>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)^</a:t>
            </a:r>
            <a:r>
              <a:rPr lang="en-US"/>
              <a:t>2 </a:t>
            </a:r>
            <a:r>
              <a:rPr lang="en-US" smtClean="0"/>
              <a:t> elements </a:t>
            </a:r>
            <a:r>
              <a:rPr lang="en-US"/>
              <a:t>will be level 2 elements,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       </a:t>
            </a:r>
            <a:r>
              <a:rPr lang="en-US" smtClean="0"/>
              <a:t>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)^</a:t>
            </a:r>
            <a:r>
              <a:rPr lang="en-US"/>
              <a:t>3 </a:t>
            </a:r>
            <a:r>
              <a:rPr lang="en-US" smtClean="0"/>
              <a:t> </a:t>
            </a:r>
            <a:r>
              <a:rPr lang="en-US" smtClean="0"/>
              <a:t>elements </a:t>
            </a:r>
            <a:r>
              <a:rPr lang="en-US"/>
              <a:t>will </a:t>
            </a:r>
            <a:r>
              <a:rPr lang="en-US"/>
              <a:t>be level 3 elements, </a:t>
            </a:r>
            <a:r>
              <a:rPr lang="en-US" smtClean="0"/>
              <a:t>etc. 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148064" y="620688"/>
            <a:ext cx="3744416" cy="1296144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</a:t>
            </a:r>
            <a:r>
              <a:rPr lang="en-US"/>
              <a:t>scheme corresponds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to </a:t>
            </a:r>
            <a:r>
              <a:rPr lang="en-US"/>
              <a:t>flipping a coin </a:t>
            </a:r>
            <a:r>
              <a:rPr lang="en-US" smtClean="0"/>
              <a:t>that </a:t>
            </a:r>
            <a:r>
              <a:rPr lang="en-US"/>
              <a:t>has </a:t>
            </a:r>
            <a:r>
              <a:rPr lang="en-US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i="1" smtClean="0"/>
              <a:t>     p</a:t>
            </a:r>
            <a:r>
              <a:rPr lang="en-US" b="1" smtClean="0"/>
              <a:t> </a:t>
            </a:r>
            <a:r>
              <a:rPr lang="en-US" smtClean="0"/>
              <a:t> </a:t>
            </a:r>
            <a:r>
              <a:rPr lang="en-US" smtClean="0"/>
              <a:t>chance </a:t>
            </a:r>
            <a:r>
              <a:rPr lang="en-US"/>
              <a:t>of coming up </a:t>
            </a:r>
            <a:r>
              <a:rPr lang="en-US" smtClean="0"/>
              <a:t>heads,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(</a:t>
            </a:r>
            <a:r>
              <a:rPr lang="en-US" b="1" smtClean="0"/>
              <a:t>1</a:t>
            </a:r>
            <a:r>
              <a:rPr lang="en-US" b="1" smtClean="0">
                <a:sym typeface="Symbol"/>
              </a:rPr>
              <a:t></a:t>
            </a:r>
            <a:r>
              <a:rPr lang="en-US" b="1" i="1" smtClean="0"/>
              <a:t>p</a:t>
            </a:r>
            <a:r>
              <a:rPr lang="en-US"/>
              <a:t>) chance of coming up tails.  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67544" y="5733256"/>
            <a:ext cx="8064896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calculation with p = 0.33.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291581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291581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327585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327585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363678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63678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99682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99682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435508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435508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71512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471512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507605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507605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543609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543609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" name="Rectangle 93"/>
          <p:cNvSpPr>
            <a:spLocks noChangeArrowheads="1"/>
          </p:cNvSpPr>
          <p:nvPr/>
        </p:nvSpPr>
        <p:spPr bwMode="auto">
          <a:xfrm>
            <a:off x="579613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" name="Rectangle 93"/>
          <p:cNvSpPr>
            <a:spLocks noChangeArrowheads="1"/>
          </p:cNvSpPr>
          <p:nvPr/>
        </p:nvSpPr>
        <p:spPr bwMode="auto">
          <a:xfrm>
            <a:off x="579613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" name="Rectangle 93"/>
          <p:cNvSpPr>
            <a:spLocks noChangeArrowheads="1"/>
          </p:cNvSpPr>
          <p:nvPr/>
        </p:nvSpPr>
        <p:spPr bwMode="auto">
          <a:xfrm>
            <a:off x="61561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6" name="Rectangle 93"/>
          <p:cNvSpPr>
            <a:spLocks noChangeArrowheads="1"/>
          </p:cNvSpPr>
          <p:nvPr/>
        </p:nvSpPr>
        <p:spPr bwMode="auto">
          <a:xfrm>
            <a:off x="61561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651710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9" name="Rectangle 93"/>
          <p:cNvSpPr>
            <a:spLocks noChangeArrowheads="1"/>
          </p:cNvSpPr>
          <p:nvPr/>
        </p:nvSpPr>
        <p:spPr bwMode="auto">
          <a:xfrm>
            <a:off x="651710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687714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687714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723540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723540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59544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59544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" name="Rectangle 93"/>
          <p:cNvSpPr>
            <a:spLocks noChangeArrowheads="1"/>
          </p:cNvSpPr>
          <p:nvPr/>
        </p:nvSpPr>
        <p:spPr bwMode="auto">
          <a:xfrm>
            <a:off x="79563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0" name="Rectangle 93"/>
          <p:cNvSpPr>
            <a:spLocks noChangeArrowheads="1"/>
          </p:cNvSpPr>
          <p:nvPr/>
        </p:nvSpPr>
        <p:spPr bwMode="auto">
          <a:xfrm>
            <a:off x="79563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831641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831641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9553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39553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7555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7555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11650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11650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476549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476549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83480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183480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2194843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2194843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2555776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2555776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291581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8676456" y="508429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8676456" y="486826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471601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4716016" y="4437112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2" name="Rectangle 93"/>
          <p:cNvSpPr>
            <a:spLocks noChangeArrowheads="1"/>
          </p:cNvSpPr>
          <p:nvPr/>
        </p:nvSpPr>
        <p:spPr bwMode="auto">
          <a:xfrm>
            <a:off x="507605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543609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579613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831641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7596336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AutoShape 3"/>
          <p:cNvSpPr>
            <a:spLocks noChangeArrowheads="1"/>
          </p:cNvSpPr>
          <p:nvPr/>
        </p:nvSpPr>
        <p:spPr bwMode="auto">
          <a:xfrm>
            <a:off x="179512" y="4077072"/>
            <a:ext cx="8784976" cy="2160240"/>
          </a:xfrm>
          <a:prstGeom prst="roundRect">
            <a:avLst>
              <a:gd name="adj" fmla="val 3458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Rectangle 93"/>
          <p:cNvSpPr>
            <a:spLocks noChangeArrowheads="1"/>
          </p:cNvSpPr>
          <p:nvPr/>
        </p:nvSpPr>
        <p:spPr bwMode="auto">
          <a:xfrm>
            <a:off x="2195736" y="292494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9" name="Rectangle 93"/>
          <p:cNvSpPr>
            <a:spLocks noChangeArrowheads="1"/>
          </p:cNvSpPr>
          <p:nvPr/>
        </p:nvSpPr>
        <p:spPr bwMode="auto">
          <a:xfrm>
            <a:off x="2195736" y="321297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0" name="Rectangle 93"/>
          <p:cNvSpPr>
            <a:spLocks noChangeArrowheads="1"/>
          </p:cNvSpPr>
          <p:nvPr/>
        </p:nvSpPr>
        <p:spPr bwMode="auto">
          <a:xfrm>
            <a:off x="2195736" y="3501008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19760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3284984"/>
            <a:ext cx="8640960" cy="24482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randomLevel(List list)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random() returns a random value in [0..1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(random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list.p)     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MaxLevel check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newLevel++;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min(newLevel,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list.MaxLevel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efficiency!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1052736"/>
            <a:ext cx="8568952" cy="1872208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a Random Level </a:t>
            </a:r>
            <a:endParaRPr lang="en-US" b="1" smtClean="0"/>
          </a:p>
          <a:p>
            <a:endParaRPr lang="en-US" b="1"/>
          </a:p>
          <a:p>
            <a:r>
              <a:rPr lang="en-US"/>
              <a:t>A level is chosen for an element in effect by flipping a coin that has probablility</a:t>
            </a:r>
            <a:r>
              <a:rPr lang="en-US" i="1"/>
              <a:t> p</a:t>
            </a:r>
            <a:r>
              <a:rPr lang="en-US"/>
              <a:t> of coming up heads. We </a:t>
            </a:r>
            <a:r>
              <a:rPr lang="en-US" smtClean="0"/>
              <a:t>keep </a:t>
            </a:r>
            <a:r>
              <a:rPr lang="en-US"/>
              <a:t>flipping until we </a:t>
            </a:r>
            <a:r>
              <a:rPr lang="en-US" smtClean="0"/>
              <a:t>get </a:t>
            </a:r>
            <a:r>
              <a:rPr lang="en-US"/>
              <a:t>"tails" or until the maximum number of levels is </a:t>
            </a:r>
            <a:r>
              <a:rPr lang="en-US" smtClean="0"/>
              <a:t>reached</a:t>
            </a:r>
            <a:r>
              <a:rPr lang="en-US"/>
              <a:t>.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300192" y="5229200"/>
            <a:ext cx="2160240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3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AutoShape 3"/>
          <p:cNvSpPr>
            <a:spLocks noChangeArrowheads="1"/>
          </p:cNvSpPr>
          <p:nvPr/>
        </p:nvSpPr>
        <p:spPr bwMode="auto">
          <a:xfrm>
            <a:off x="251520" y="3573016"/>
            <a:ext cx="8640960" cy="266429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323527" y="4096655"/>
            <a:ext cx="7354229" cy="1706864"/>
          </a:xfrm>
          <a:custGeom>
            <a:avLst/>
            <a:gdLst>
              <a:gd name="connsiteX0" fmla="*/ 430474 w 7272642"/>
              <a:gd name="connsiteY0" fmla="*/ 26970 h 1702406"/>
              <a:gd name="connsiteX1" fmla="*/ 3735649 w 7272642"/>
              <a:gd name="connsiteY1" fmla="*/ 17445 h 1702406"/>
              <a:gd name="connsiteX2" fmla="*/ 3840424 w 7272642"/>
              <a:gd name="connsiteY2" fmla="*/ 284145 h 1702406"/>
              <a:gd name="connsiteX3" fmla="*/ 3888049 w 7272642"/>
              <a:gd name="connsiteY3" fmla="*/ 427020 h 1702406"/>
              <a:gd name="connsiteX4" fmla="*/ 4545274 w 7272642"/>
              <a:gd name="connsiteY4" fmla="*/ 436545 h 1702406"/>
              <a:gd name="connsiteX5" fmla="*/ 6040699 w 7272642"/>
              <a:gd name="connsiteY5" fmla="*/ 436545 h 1702406"/>
              <a:gd name="connsiteX6" fmla="*/ 6002599 w 7272642"/>
              <a:gd name="connsiteY6" fmla="*/ 598470 h 1702406"/>
              <a:gd name="connsiteX7" fmla="*/ 5354899 w 7272642"/>
              <a:gd name="connsiteY7" fmla="*/ 607995 h 1702406"/>
              <a:gd name="connsiteX8" fmla="*/ 5345374 w 7272642"/>
              <a:gd name="connsiteY8" fmla="*/ 722295 h 1702406"/>
              <a:gd name="connsiteX9" fmla="*/ 5802574 w 7272642"/>
              <a:gd name="connsiteY9" fmla="*/ 741345 h 1702406"/>
              <a:gd name="connsiteX10" fmla="*/ 6631249 w 7272642"/>
              <a:gd name="connsiteY10" fmla="*/ 750870 h 1702406"/>
              <a:gd name="connsiteX11" fmla="*/ 7164649 w 7272642"/>
              <a:gd name="connsiteY11" fmla="*/ 741345 h 1702406"/>
              <a:gd name="connsiteX12" fmla="*/ 7088449 w 7272642"/>
              <a:gd name="connsiteY12" fmla="*/ 893745 h 1702406"/>
              <a:gd name="connsiteX13" fmla="*/ 6659824 w 7272642"/>
              <a:gd name="connsiteY13" fmla="*/ 922320 h 1702406"/>
              <a:gd name="connsiteX14" fmla="*/ 6688399 w 7272642"/>
              <a:gd name="connsiteY14" fmla="*/ 1074720 h 1702406"/>
              <a:gd name="connsiteX15" fmla="*/ 7078924 w 7272642"/>
              <a:gd name="connsiteY15" fmla="*/ 1008045 h 1702406"/>
              <a:gd name="connsiteX16" fmla="*/ 7269424 w 7272642"/>
              <a:gd name="connsiteY16" fmla="*/ 1389045 h 1702406"/>
              <a:gd name="connsiteX17" fmla="*/ 7183699 w 7272642"/>
              <a:gd name="connsiteY17" fmla="*/ 1655745 h 1702406"/>
              <a:gd name="connsiteX18" fmla="*/ 6993199 w 7272642"/>
              <a:gd name="connsiteY18" fmla="*/ 1655745 h 1702406"/>
              <a:gd name="connsiteX19" fmla="*/ 6974149 w 7272642"/>
              <a:gd name="connsiteY19" fmla="*/ 1189020 h 1702406"/>
              <a:gd name="connsiteX20" fmla="*/ 6783649 w 7272642"/>
              <a:gd name="connsiteY20" fmla="*/ 1217595 h 1702406"/>
              <a:gd name="connsiteX21" fmla="*/ 6488374 w 7272642"/>
              <a:gd name="connsiteY21" fmla="*/ 1217595 h 1702406"/>
              <a:gd name="connsiteX22" fmla="*/ 6488374 w 7272642"/>
              <a:gd name="connsiteY22" fmla="*/ 922320 h 1702406"/>
              <a:gd name="connsiteX23" fmla="*/ 5783524 w 7272642"/>
              <a:gd name="connsiteY23" fmla="*/ 931845 h 1702406"/>
              <a:gd name="connsiteX24" fmla="*/ 4850074 w 7272642"/>
              <a:gd name="connsiteY24" fmla="*/ 922320 h 1702406"/>
              <a:gd name="connsiteX25" fmla="*/ 4878649 w 7272642"/>
              <a:gd name="connsiteY25" fmla="*/ 646095 h 1702406"/>
              <a:gd name="connsiteX26" fmla="*/ 3792799 w 7272642"/>
              <a:gd name="connsiteY26" fmla="*/ 627045 h 1702406"/>
              <a:gd name="connsiteX27" fmla="*/ 3268924 w 7272642"/>
              <a:gd name="connsiteY27" fmla="*/ 655620 h 1702406"/>
              <a:gd name="connsiteX28" fmla="*/ 3297499 w 7272642"/>
              <a:gd name="connsiteY28" fmla="*/ 350820 h 1702406"/>
              <a:gd name="connsiteX29" fmla="*/ 792424 w 7272642"/>
              <a:gd name="connsiteY29" fmla="*/ 379395 h 1702406"/>
              <a:gd name="connsiteX30" fmla="*/ 87574 w 7272642"/>
              <a:gd name="connsiteY30" fmla="*/ 331770 h 1702406"/>
              <a:gd name="connsiteX31" fmla="*/ 49474 w 7272642"/>
              <a:gd name="connsiteY31" fmla="*/ 36495 h 1702406"/>
              <a:gd name="connsiteX32" fmla="*/ 430474 w 7272642"/>
              <a:gd name="connsiteY32" fmla="*/ 26970 h 1702406"/>
              <a:gd name="connsiteX0" fmla="*/ 413415 w 7255583"/>
              <a:gd name="connsiteY0" fmla="*/ 28579 h 1704015"/>
              <a:gd name="connsiteX1" fmla="*/ 3718590 w 7255583"/>
              <a:gd name="connsiteY1" fmla="*/ 19054 h 1704015"/>
              <a:gd name="connsiteX2" fmla="*/ 3823365 w 7255583"/>
              <a:gd name="connsiteY2" fmla="*/ 285754 h 1704015"/>
              <a:gd name="connsiteX3" fmla="*/ 3870990 w 7255583"/>
              <a:gd name="connsiteY3" fmla="*/ 428629 h 1704015"/>
              <a:gd name="connsiteX4" fmla="*/ 4528215 w 7255583"/>
              <a:gd name="connsiteY4" fmla="*/ 438154 h 1704015"/>
              <a:gd name="connsiteX5" fmla="*/ 6023640 w 7255583"/>
              <a:gd name="connsiteY5" fmla="*/ 438154 h 1704015"/>
              <a:gd name="connsiteX6" fmla="*/ 5985540 w 7255583"/>
              <a:gd name="connsiteY6" fmla="*/ 600079 h 1704015"/>
              <a:gd name="connsiteX7" fmla="*/ 5337840 w 7255583"/>
              <a:gd name="connsiteY7" fmla="*/ 609604 h 1704015"/>
              <a:gd name="connsiteX8" fmla="*/ 5328315 w 7255583"/>
              <a:gd name="connsiteY8" fmla="*/ 723904 h 1704015"/>
              <a:gd name="connsiteX9" fmla="*/ 5785515 w 7255583"/>
              <a:gd name="connsiteY9" fmla="*/ 742954 h 1704015"/>
              <a:gd name="connsiteX10" fmla="*/ 6614190 w 7255583"/>
              <a:gd name="connsiteY10" fmla="*/ 752479 h 1704015"/>
              <a:gd name="connsiteX11" fmla="*/ 7147590 w 7255583"/>
              <a:gd name="connsiteY11" fmla="*/ 742954 h 1704015"/>
              <a:gd name="connsiteX12" fmla="*/ 7071390 w 7255583"/>
              <a:gd name="connsiteY12" fmla="*/ 895354 h 1704015"/>
              <a:gd name="connsiteX13" fmla="*/ 6642765 w 7255583"/>
              <a:gd name="connsiteY13" fmla="*/ 923929 h 1704015"/>
              <a:gd name="connsiteX14" fmla="*/ 6671340 w 7255583"/>
              <a:gd name="connsiteY14" fmla="*/ 1076329 h 1704015"/>
              <a:gd name="connsiteX15" fmla="*/ 7061865 w 7255583"/>
              <a:gd name="connsiteY15" fmla="*/ 1009654 h 1704015"/>
              <a:gd name="connsiteX16" fmla="*/ 7252365 w 7255583"/>
              <a:gd name="connsiteY16" fmla="*/ 1390654 h 1704015"/>
              <a:gd name="connsiteX17" fmla="*/ 7166640 w 7255583"/>
              <a:gd name="connsiteY17" fmla="*/ 1657354 h 1704015"/>
              <a:gd name="connsiteX18" fmla="*/ 6976140 w 7255583"/>
              <a:gd name="connsiteY18" fmla="*/ 1657354 h 1704015"/>
              <a:gd name="connsiteX19" fmla="*/ 6957090 w 7255583"/>
              <a:gd name="connsiteY19" fmla="*/ 1190629 h 1704015"/>
              <a:gd name="connsiteX20" fmla="*/ 6766590 w 7255583"/>
              <a:gd name="connsiteY20" fmla="*/ 1219204 h 1704015"/>
              <a:gd name="connsiteX21" fmla="*/ 6471315 w 7255583"/>
              <a:gd name="connsiteY21" fmla="*/ 1219204 h 1704015"/>
              <a:gd name="connsiteX22" fmla="*/ 6471315 w 7255583"/>
              <a:gd name="connsiteY22" fmla="*/ 923929 h 1704015"/>
              <a:gd name="connsiteX23" fmla="*/ 5766465 w 7255583"/>
              <a:gd name="connsiteY23" fmla="*/ 933454 h 1704015"/>
              <a:gd name="connsiteX24" fmla="*/ 4833015 w 7255583"/>
              <a:gd name="connsiteY24" fmla="*/ 923929 h 1704015"/>
              <a:gd name="connsiteX25" fmla="*/ 4861590 w 7255583"/>
              <a:gd name="connsiteY25" fmla="*/ 647704 h 1704015"/>
              <a:gd name="connsiteX26" fmla="*/ 3775740 w 7255583"/>
              <a:gd name="connsiteY26" fmla="*/ 628654 h 1704015"/>
              <a:gd name="connsiteX27" fmla="*/ 3251865 w 7255583"/>
              <a:gd name="connsiteY27" fmla="*/ 657229 h 1704015"/>
              <a:gd name="connsiteX28" fmla="*/ 3280440 w 7255583"/>
              <a:gd name="connsiteY28" fmla="*/ 352429 h 1704015"/>
              <a:gd name="connsiteX29" fmla="*/ 775365 w 7255583"/>
              <a:gd name="connsiteY29" fmla="*/ 381004 h 1704015"/>
              <a:gd name="connsiteX30" fmla="*/ 70515 w 7255583"/>
              <a:gd name="connsiteY30" fmla="*/ 333379 h 1704015"/>
              <a:gd name="connsiteX31" fmla="*/ 70515 w 7255583"/>
              <a:gd name="connsiteY31" fmla="*/ 85729 h 1704015"/>
              <a:gd name="connsiteX32" fmla="*/ 413415 w 7255583"/>
              <a:gd name="connsiteY32" fmla="*/ 28579 h 1704015"/>
              <a:gd name="connsiteX0" fmla="*/ 443656 w 7285824"/>
              <a:gd name="connsiteY0" fmla="*/ 28579 h 1704015"/>
              <a:gd name="connsiteX1" fmla="*/ 3748831 w 7285824"/>
              <a:gd name="connsiteY1" fmla="*/ 19054 h 1704015"/>
              <a:gd name="connsiteX2" fmla="*/ 3853606 w 7285824"/>
              <a:gd name="connsiteY2" fmla="*/ 285754 h 1704015"/>
              <a:gd name="connsiteX3" fmla="*/ 3901231 w 7285824"/>
              <a:gd name="connsiteY3" fmla="*/ 428629 h 1704015"/>
              <a:gd name="connsiteX4" fmla="*/ 4558456 w 7285824"/>
              <a:gd name="connsiteY4" fmla="*/ 438154 h 1704015"/>
              <a:gd name="connsiteX5" fmla="*/ 6053881 w 7285824"/>
              <a:gd name="connsiteY5" fmla="*/ 438154 h 1704015"/>
              <a:gd name="connsiteX6" fmla="*/ 6015781 w 7285824"/>
              <a:gd name="connsiteY6" fmla="*/ 600079 h 1704015"/>
              <a:gd name="connsiteX7" fmla="*/ 5368081 w 7285824"/>
              <a:gd name="connsiteY7" fmla="*/ 609604 h 1704015"/>
              <a:gd name="connsiteX8" fmla="*/ 5358556 w 7285824"/>
              <a:gd name="connsiteY8" fmla="*/ 723904 h 1704015"/>
              <a:gd name="connsiteX9" fmla="*/ 5815756 w 7285824"/>
              <a:gd name="connsiteY9" fmla="*/ 742954 h 1704015"/>
              <a:gd name="connsiteX10" fmla="*/ 6644431 w 7285824"/>
              <a:gd name="connsiteY10" fmla="*/ 752479 h 1704015"/>
              <a:gd name="connsiteX11" fmla="*/ 7177831 w 7285824"/>
              <a:gd name="connsiteY11" fmla="*/ 742954 h 1704015"/>
              <a:gd name="connsiteX12" fmla="*/ 7101631 w 7285824"/>
              <a:gd name="connsiteY12" fmla="*/ 895354 h 1704015"/>
              <a:gd name="connsiteX13" fmla="*/ 6673006 w 7285824"/>
              <a:gd name="connsiteY13" fmla="*/ 923929 h 1704015"/>
              <a:gd name="connsiteX14" fmla="*/ 6701581 w 7285824"/>
              <a:gd name="connsiteY14" fmla="*/ 1076329 h 1704015"/>
              <a:gd name="connsiteX15" fmla="*/ 7092106 w 7285824"/>
              <a:gd name="connsiteY15" fmla="*/ 1009654 h 1704015"/>
              <a:gd name="connsiteX16" fmla="*/ 7282606 w 7285824"/>
              <a:gd name="connsiteY16" fmla="*/ 1390654 h 1704015"/>
              <a:gd name="connsiteX17" fmla="*/ 7196881 w 7285824"/>
              <a:gd name="connsiteY17" fmla="*/ 1657354 h 1704015"/>
              <a:gd name="connsiteX18" fmla="*/ 7006381 w 7285824"/>
              <a:gd name="connsiteY18" fmla="*/ 1657354 h 1704015"/>
              <a:gd name="connsiteX19" fmla="*/ 6987331 w 7285824"/>
              <a:gd name="connsiteY19" fmla="*/ 1190629 h 1704015"/>
              <a:gd name="connsiteX20" fmla="*/ 6796831 w 7285824"/>
              <a:gd name="connsiteY20" fmla="*/ 1219204 h 1704015"/>
              <a:gd name="connsiteX21" fmla="*/ 6501556 w 7285824"/>
              <a:gd name="connsiteY21" fmla="*/ 1219204 h 1704015"/>
              <a:gd name="connsiteX22" fmla="*/ 6501556 w 7285824"/>
              <a:gd name="connsiteY22" fmla="*/ 923929 h 1704015"/>
              <a:gd name="connsiteX23" fmla="*/ 5796706 w 7285824"/>
              <a:gd name="connsiteY23" fmla="*/ 933454 h 1704015"/>
              <a:gd name="connsiteX24" fmla="*/ 4863256 w 7285824"/>
              <a:gd name="connsiteY24" fmla="*/ 923929 h 1704015"/>
              <a:gd name="connsiteX25" fmla="*/ 4891831 w 7285824"/>
              <a:gd name="connsiteY25" fmla="*/ 647704 h 1704015"/>
              <a:gd name="connsiteX26" fmla="*/ 3805981 w 7285824"/>
              <a:gd name="connsiteY26" fmla="*/ 628654 h 1704015"/>
              <a:gd name="connsiteX27" fmla="*/ 3282106 w 7285824"/>
              <a:gd name="connsiteY27" fmla="*/ 657229 h 1704015"/>
              <a:gd name="connsiteX28" fmla="*/ 3310681 w 7285824"/>
              <a:gd name="connsiteY28" fmla="*/ 352429 h 1704015"/>
              <a:gd name="connsiteX29" fmla="*/ 805606 w 7285824"/>
              <a:gd name="connsiteY29" fmla="*/ 381004 h 1704015"/>
              <a:gd name="connsiteX30" fmla="*/ 100756 w 7285824"/>
              <a:gd name="connsiteY30" fmla="*/ 333379 h 1704015"/>
              <a:gd name="connsiteX31" fmla="*/ 100756 w 7285824"/>
              <a:gd name="connsiteY31" fmla="*/ 85729 h 1704015"/>
              <a:gd name="connsiteX32" fmla="*/ 443656 w 7285824"/>
              <a:gd name="connsiteY32" fmla="*/ 28579 h 1704015"/>
              <a:gd name="connsiteX0" fmla="*/ 424902 w 7267070"/>
              <a:gd name="connsiteY0" fmla="*/ 40570 h 1716006"/>
              <a:gd name="connsiteX1" fmla="*/ 3730077 w 7267070"/>
              <a:gd name="connsiteY1" fmla="*/ 31045 h 1716006"/>
              <a:gd name="connsiteX2" fmla="*/ 3834852 w 7267070"/>
              <a:gd name="connsiteY2" fmla="*/ 297745 h 1716006"/>
              <a:gd name="connsiteX3" fmla="*/ 3882477 w 7267070"/>
              <a:gd name="connsiteY3" fmla="*/ 440620 h 1716006"/>
              <a:gd name="connsiteX4" fmla="*/ 4539702 w 7267070"/>
              <a:gd name="connsiteY4" fmla="*/ 450145 h 1716006"/>
              <a:gd name="connsiteX5" fmla="*/ 6035127 w 7267070"/>
              <a:gd name="connsiteY5" fmla="*/ 450145 h 1716006"/>
              <a:gd name="connsiteX6" fmla="*/ 5997027 w 7267070"/>
              <a:gd name="connsiteY6" fmla="*/ 612070 h 1716006"/>
              <a:gd name="connsiteX7" fmla="*/ 5349327 w 7267070"/>
              <a:gd name="connsiteY7" fmla="*/ 621595 h 1716006"/>
              <a:gd name="connsiteX8" fmla="*/ 5339802 w 7267070"/>
              <a:gd name="connsiteY8" fmla="*/ 735895 h 1716006"/>
              <a:gd name="connsiteX9" fmla="*/ 5797002 w 7267070"/>
              <a:gd name="connsiteY9" fmla="*/ 754945 h 1716006"/>
              <a:gd name="connsiteX10" fmla="*/ 6625677 w 7267070"/>
              <a:gd name="connsiteY10" fmla="*/ 764470 h 1716006"/>
              <a:gd name="connsiteX11" fmla="*/ 7159077 w 7267070"/>
              <a:gd name="connsiteY11" fmla="*/ 754945 h 1716006"/>
              <a:gd name="connsiteX12" fmla="*/ 7082877 w 7267070"/>
              <a:gd name="connsiteY12" fmla="*/ 907345 h 1716006"/>
              <a:gd name="connsiteX13" fmla="*/ 6654252 w 7267070"/>
              <a:gd name="connsiteY13" fmla="*/ 935920 h 1716006"/>
              <a:gd name="connsiteX14" fmla="*/ 6682827 w 7267070"/>
              <a:gd name="connsiteY14" fmla="*/ 1088320 h 1716006"/>
              <a:gd name="connsiteX15" fmla="*/ 7073352 w 7267070"/>
              <a:gd name="connsiteY15" fmla="*/ 1021645 h 1716006"/>
              <a:gd name="connsiteX16" fmla="*/ 7263852 w 7267070"/>
              <a:gd name="connsiteY16" fmla="*/ 1402645 h 1716006"/>
              <a:gd name="connsiteX17" fmla="*/ 7178127 w 7267070"/>
              <a:gd name="connsiteY17" fmla="*/ 1669345 h 1716006"/>
              <a:gd name="connsiteX18" fmla="*/ 6987627 w 7267070"/>
              <a:gd name="connsiteY18" fmla="*/ 1669345 h 1716006"/>
              <a:gd name="connsiteX19" fmla="*/ 6968577 w 7267070"/>
              <a:gd name="connsiteY19" fmla="*/ 1202620 h 1716006"/>
              <a:gd name="connsiteX20" fmla="*/ 6778077 w 7267070"/>
              <a:gd name="connsiteY20" fmla="*/ 1231195 h 1716006"/>
              <a:gd name="connsiteX21" fmla="*/ 6482802 w 7267070"/>
              <a:gd name="connsiteY21" fmla="*/ 1231195 h 1716006"/>
              <a:gd name="connsiteX22" fmla="*/ 6482802 w 7267070"/>
              <a:gd name="connsiteY22" fmla="*/ 935920 h 1716006"/>
              <a:gd name="connsiteX23" fmla="*/ 5777952 w 7267070"/>
              <a:gd name="connsiteY23" fmla="*/ 945445 h 1716006"/>
              <a:gd name="connsiteX24" fmla="*/ 4844502 w 7267070"/>
              <a:gd name="connsiteY24" fmla="*/ 935920 h 1716006"/>
              <a:gd name="connsiteX25" fmla="*/ 4873077 w 7267070"/>
              <a:gd name="connsiteY25" fmla="*/ 659695 h 1716006"/>
              <a:gd name="connsiteX26" fmla="*/ 3787227 w 7267070"/>
              <a:gd name="connsiteY26" fmla="*/ 640645 h 1716006"/>
              <a:gd name="connsiteX27" fmla="*/ 3263352 w 7267070"/>
              <a:gd name="connsiteY27" fmla="*/ 669220 h 1716006"/>
              <a:gd name="connsiteX28" fmla="*/ 3291927 w 7267070"/>
              <a:gd name="connsiteY28" fmla="*/ 364420 h 1716006"/>
              <a:gd name="connsiteX29" fmla="*/ 786852 w 7267070"/>
              <a:gd name="connsiteY29" fmla="*/ 392995 h 1716006"/>
              <a:gd name="connsiteX30" fmla="*/ 82002 w 7267070"/>
              <a:gd name="connsiteY30" fmla="*/ 345370 h 1716006"/>
              <a:gd name="connsiteX31" fmla="*/ 424902 w 7267070"/>
              <a:gd name="connsiteY31" fmla="*/ 40570 h 1716006"/>
              <a:gd name="connsiteX0" fmla="*/ 388742 w 7297585"/>
              <a:gd name="connsiteY0" fmla="*/ 36374 h 1721335"/>
              <a:gd name="connsiteX1" fmla="*/ 3760592 w 7297585"/>
              <a:gd name="connsiteY1" fmla="*/ 36374 h 1721335"/>
              <a:gd name="connsiteX2" fmla="*/ 3865367 w 7297585"/>
              <a:gd name="connsiteY2" fmla="*/ 303074 h 1721335"/>
              <a:gd name="connsiteX3" fmla="*/ 3912992 w 7297585"/>
              <a:gd name="connsiteY3" fmla="*/ 445949 h 1721335"/>
              <a:gd name="connsiteX4" fmla="*/ 4570217 w 7297585"/>
              <a:gd name="connsiteY4" fmla="*/ 455474 h 1721335"/>
              <a:gd name="connsiteX5" fmla="*/ 6065642 w 7297585"/>
              <a:gd name="connsiteY5" fmla="*/ 455474 h 1721335"/>
              <a:gd name="connsiteX6" fmla="*/ 6027542 w 7297585"/>
              <a:gd name="connsiteY6" fmla="*/ 617399 h 1721335"/>
              <a:gd name="connsiteX7" fmla="*/ 5379842 w 7297585"/>
              <a:gd name="connsiteY7" fmla="*/ 626924 h 1721335"/>
              <a:gd name="connsiteX8" fmla="*/ 5370317 w 7297585"/>
              <a:gd name="connsiteY8" fmla="*/ 741224 h 1721335"/>
              <a:gd name="connsiteX9" fmla="*/ 5827517 w 7297585"/>
              <a:gd name="connsiteY9" fmla="*/ 760274 h 1721335"/>
              <a:gd name="connsiteX10" fmla="*/ 6656192 w 7297585"/>
              <a:gd name="connsiteY10" fmla="*/ 769799 h 1721335"/>
              <a:gd name="connsiteX11" fmla="*/ 7189592 w 7297585"/>
              <a:gd name="connsiteY11" fmla="*/ 760274 h 1721335"/>
              <a:gd name="connsiteX12" fmla="*/ 7113392 w 7297585"/>
              <a:gd name="connsiteY12" fmla="*/ 912674 h 1721335"/>
              <a:gd name="connsiteX13" fmla="*/ 6684767 w 7297585"/>
              <a:gd name="connsiteY13" fmla="*/ 941249 h 1721335"/>
              <a:gd name="connsiteX14" fmla="*/ 6713342 w 7297585"/>
              <a:gd name="connsiteY14" fmla="*/ 1093649 h 1721335"/>
              <a:gd name="connsiteX15" fmla="*/ 7103867 w 7297585"/>
              <a:gd name="connsiteY15" fmla="*/ 1026974 h 1721335"/>
              <a:gd name="connsiteX16" fmla="*/ 7294367 w 7297585"/>
              <a:gd name="connsiteY16" fmla="*/ 1407974 h 1721335"/>
              <a:gd name="connsiteX17" fmla="*/ 7208642 w 7297585"/>
              <a:gd name="connsiteY17" fmla="*/ 1674674 h 1721335"/>
              <a:gd name="connsiteX18" fmla="*/ 7018142 w 7297585"/>
              <a:gd name="connsiteY18" fmla="*/ 1674674 h 1721335"/>
              <a:gd name="connsiteX19" fmla="*/ 6999092 w 7297585"/>
              <a:gd name="connsiteY19" fmla="*/ 1207949 h 1721335"/>
              <a:gd name="connsiteX20" fmla="*/ 6808592 w 7297585"/>
              <a:gd name="connsiteY20" fmla="*/ 1236524 h 1721335"/>
              <a:gd name="connsiteX21" fmla="*/ 6513317 w 7297585"/>
              <a:gd name="connsiteY21" fmla="*/ 1236524 h 1721335"/>
              <a:gd name="connsiteX22" fmla="*/ 6513317 w 7297585"/>
              <a:gd name="connsiteY22" fmla="*/ 941249 h 1721335"/>
              <a:gd name="connsiteX23" fmla="*/ 5808467 w 7297585"/>
              <a:gd name="connsiteY23" fmla="*/ 950774 h 1721335"/>
              <a:gd name="connsiteX24" fmla="*/ 4875017 w 7297585"/>
              <a:gd name="connsiteY24" fmla="*/ 941249 h 1721335"/>
              <a:gd name="connsiteX25" fmla="*/ 4903592 w 7297585"/>
              <a:gd name="connsiteY25" fmla="*/ 665024 h 1721335"/>
              <a:gd name="connsiteX26" fmla="*/ 3817742 w 7297585"/>
              <a:gd name="connsiteY26" fmla="*/ 645974 h 1721335"/>
              <a:gd name="connsiteX27" fmla="*/ 3293867 w 7297585"/>
              <a:gd name="connsiteY27" fmla="*/ 674549 h 1721335"/>
              <a:gd name="connsiteX28" fmla="*/ 3322442 w 7297585"/>
              <a:gd name="connsiteY28" fmla="*/ 369749 h 1721335"/>
              <a:gd name="connsiteX29" fmla="*/ 817367 w 7297585"/>
              <a:gd name="connsiteY29" fmla="*/ 398324 h 1721335"/>
              <a:gd name="connsiteX30" fmla="*/ 112517 w 7297585"/>
              <a:gd name="connsiteY30" fmla="*/ 350699 h 1721335"/>
              <a:gd name="connsiteX31" fmla="*/ 388742 w 7297585"/>
              <a:gd name="connsiteY31" fmla="*/ 36374 h 1721335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22442 w 7297585"/>
              <a:gd name="connsiteY29" fmla="*/ 369749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3322442 w 7297585"/>
              <a:gd name="connsiteY30" fmla="*/ 369749 h 1708609"/>
              <a:gd name="connsiteX31" fmla="*/ 817367 w 7297585"/>
              <a:gd name="connsiteY31" fmla="*/ 398324 h 1708609"/>
              <a:gd name="connsiteX32" fmla="*/ 112517 w 7297585"/>
              <a:gd name="connsiteY32" fmla="*/ 350699 h 1708609"/>
              <a:gd name="connsiteX33" fmla="*/ 388742 w 7297585"/>
              <a:gd name="connsiteY33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41942 w 7297585"/>
              <a:gd name="connsiteY20" fmla="*/ 1255574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4718"/>
              <a:gd name="connsiteY0" fmla="*/ 36374 h 1708609"/>
              <a:gd name="connsiteX1" fmla="*/ 3760592 w 7294718"/>
              <a:gd name="connsiteY1" fmla="*/ 36374 h 1708609"/>
              <a:gd name="connsiteX2" fmla="*/ 3865367 w 7294718"/>
              <a:gd name="connsiteY2" fmla="*/ 303074 h 1708609"/>
              <a:gd name="connsiteX3" fmla="*/ 3912992 w 7294718"/>
              <a:gd name="connsiteY3" fmla="*/ 445949 h 1708609"/>
              <a:gd name="connsiteX4" fmla="*/ 4570217 w 7294718"/>
              <a:gd name="connsiteY4" fmla="*/ 455474 h 1708609"/>
              <a:gd name="connsiteX5" fmla="*/ 6065642 w 7294718"/>
              <a:gd name="connsiteY5" fmla="*/ 455474 h 1708609"/>
              <a:gd name="connsiteX6" fmla="*/ 6027542 w 7294718"/>
              <a:gd name="connsiteY6" fmla="*/ 617399 h 1708609"/>
              <a:gd name="connsiteX7" fmla="*/ 5379842 w 7294718"/>
              <a:gd name="connsiteY7" fmla="*/ 626924 h 1708609"/>
              <a:gd name="connsiteX8" fmla="*/ 5370317 w 7294718"/>
              <a:gd name="connsiteY8" fmla="*/ 741224 h 1708609"/>
              <a:gd name="connsiteX9" fmla="*/ 5798942 w 7294718"/>
              <a:gd name="connsiteY9" fmla="*/ 760274 h 1708609"/>
              <a:gd name="connsiteX10" fmla="*/ 6656192 w 7294718"/>
              <a:gd name="connsiteY10" fmla="*/ 769799 h 1708609"/>
              <a:gd name="connsiteX11" fmla="*/ 7189592 w 7294718"/>
              <a:gd name="connsiteY11" fmla="*/ 760274 h 1708609"/>
              <a:gd name="connsiteX12" fmla="*/ 7113392 w 7294718"/>
              <a:gd name="connsiteY12" fmla="*/ 912674 h 1708609"/>
              <a:gd name="connsiteX13" fmla="*/ 6789542 w 7294718"/>
              <a:gd name="connsiteY13" fmla="*/ 903149 h 1708609"/>
              <a:gd name="connsiteX14" fmla="*/ 6713342 w 7294718"/>
              <a:gd name="connsiteY14" fmla="*/ 1093649 h 1708609"/>
              <a:gd name="connsiteX15" fmla="*/ 7180067 w 7294718"/>
              <a:gd name="connsiteY15" fmla="*/ 1074599 h 1708609"/>
              <a:gd name="connsiteX16" fmla="*/ 7294367 w 7294718"/>
              <a:gd name="connsiteY16" fmla="*/ 1407974 h 1708609"/>
              <a:gd name="connsiteX17" fmla="*/ 7208642 w 7294718"/>
              <a:gd name="connsiteY17" fmla="*/ 1674674 h 1708609"/>
              <a:gd name="connsiteX18" fmla="*/ 7018142 w 7294718"/>
              <a:gd name="connsiteY18" fmla="*/ 1674674 h 1708609"/>
              <a:gd name="connsiteX19" fmla="*/ 6932418 w 7294718"/>
              <a:gd name="connsiteY19" fmla="*/ 1398451 h 1708609"/>
              <a:gd name="connsiteX20" fmla="*/ 6941942 w 7294718"/>
              <a:gd name="connsiteY20" fmla="*/ 1255574 h 1708609"/>
              <a:gd name="connsiteX21" fmla="*/ 6799067 w 7294718"/>
              <a:gd name="connsiteY21" fmla="*/ 1293674 h 1708609"/>
              <a:gd name="connsiteX22" fmla="*/ 6389492 w 7294718"/>
              <a:gd name="connsiteY22" fmla="*/ 1303199 h 1708609"/>
              <a:gd name="connsiteX23" fmla="*/ 6351392 w 7294718"/>
              <a:gd name="connsiteY23" fmla="*/ 960299 h 1708609"/>
              <a:gd name="connsiteX24" fmla="*/ 5808467 w 7294718"/>
              <a:gd name="connsiteY24" fmla="*/ 950774 h 1708609"/>
              <a:gd name="connsiteX25" fmla="*/ 4855967 w 7294718"/>
              <a:gd name="connsiteY25" fmla="*/ 969824 h 1708609"/>
              <a:gd name="connsiteX26" fmla="*/ 4789292 w 7294718"/>
              <a:gd name="connsiteY26" fmla="*/ 665024 h 1708609"/>
              <a:gd name="connsiteX27" fmla="*/ 3817742 w 7294718"/>
              <a:gd name="connsiteY27" fmla="*/ 741224 h 1708609"/>
              <a:gd name="connsiteX28" fmla="*/ 3303392 w 7294718"/>
              <a:gd name="connsiteY28" fmla="*/ 731699 h 1708609"/>
              <a:gd name="connsiteX29" fmla="*/ 3351018 w 7294718"/>
              <a:gd name="connsiteY29" fmla="*/ 388801 h 1708609"/>
              <a:gd name="connsiteX30" fmla="*/ 817367 w 7294718"/>
              <a:gd name="connsiteY30" fmla="*/ 398324 h 1708609"/>
              <a:gd name="connsiteX31" fmla="*/ 112517 w 7294718"/>
              <a:gd name="connsiteY31" fmla="*/ 350699 h 1708609"/>
              <a:gd name="connsiteX32" fmla="*/ 388742 w 7294718"/>
              <a:gd name="connsiteY32" fmla="*/ 36374 h 1708609"/>
              <a:gd name="connsiteX0" fmla="*/ 388742 w 7327068"/>
              <a:gd name="connsiteY0" fmla="*/ 36374 h 1708609"/>
              <a:gd name="connsiteX1" fmla="*/ 3760592 w 7327068"/>
              <a:gd name="connsiteY1" fmla="*/ 36374 h 1708609"/>
              <a:gd name="connsiteX2" fmla="*/ 3865367 w 7327068"/>
              <a:gd name="connsiteY2" fmla="*/ 303074 h 1708609"/>
              <a:gd name="connsiteX3" fmla="*/ 3912992 w 7327068"/>
              <a:gd name="connsiteY3" fmla="*/ 445949 h 1708609"/>
              <a:gd name="connsiteX4" fmla="*/ 4570217 w 7327068"/>
              <a:gd name="connsiteY4" fmla="*/ 455474 h 1708609"/>
              <a:gd name="connsiteX5" fmla="*/ 6065642 w 7327068"/>
              <a:gd name="connsiteY5" fmla="*/ 455474 h 1708609"/>
              <a:gd name="connsiteX6" fmla="*/ 6027542 w 7327068"/>
              <a:gd name="connsiteY6" fmla="*/ 617399 h 1708609"/>
              <a:gd name="connsiteX7" fmla="*/ 5379842 w 7327068"/>
              <a:gd name="connsiteY7" fmla="*/ 626924 h 1708609"/>
              <a:gd name="connsiteX8" fmla="*/ 5370317 w 7327068"/>
              <a:gd name="connsiteY8" fmla="*/ 741224 h 1708609"/>
              <a:gd name="connsiteX9" fmla="*/ 5798942 w 7327068"/>
              <a:gd name="connsiteY9" fmla="*/ 760274 h 1708609"/>
              <a:gd name="connsiteX10" fmla="*/ 6656192 w 7327068"/>
              <a:gd name="connsiteY10" fmla="*/ 769799 h 1708609"/>
              <a:gd name="connsiteX11" fmla="*/ 7189592 w 7327068"/>
              <a:gd name="connsiteY11" fmla="*/ 760274 h 1708609"/>
              <a:gd name="connsiteX12" fmla="*/ 7113392 w 7327068"/>
              <a:gd name="connsiteY12" fmla="*/ 912674 h 1708609"/>
              <a:gd name="connsiteX13" fmla="*/ 6789542 w 7327068"/>
              <a:gd name="connsiteY13" fmla="*/ 903149 h 1708609"/>
              <a:gd name="connsiteX14" fmla="*/ 6713342 w 7327068"/>
              <a:gd name="connsiteY14" fmla="*/ 1093649 h 1708609"/>
              <a:gd name="connsiteX15" fmla="*/ 7275317 w 7327068"/>
              <a:gd name="connsiteY15" fmla="*/ 998399 h 1708609"/>
              <a:gd name="connsiteX16" fmla="*/ 7294367 w 7327068"/>
              <a:gd name="connsiteY16" fmla="*/ 1407974 h 1708609"/>
              <a:gd name="connsiteX17" fmla="*/ 7208642 w 7327068"/>
              <a:gd name="connsiteY17" fmla="*/ 1674674 h 1708609"/>
              <a:gd name="connsiteX18" fmla="*/ 7018142 w 7327068"/>
              <a:gd name="connsiteY18" fmla="*/ 1674674 h 1708609"/>
              <a:gd name="connsiteX19" fmla="*/ 6932418 w 7327068"/>
              <a:gd name="connsiteY19" fmla="*/ 1398451 h 1708609"/>
              <a:gd name="connsiteX20" fmla="*/ 6941942 w 7327068"/>
              <a:gd name="connsiteY20" fmla="*/ 1255574 h 1708609"/>
              <a:gd name="connsiteX21" fmla="*/ 6799067 w 7327068"/>
              <a:gd name="connsiteY21" fmla="*/ 1293674 h 1708609"/>
              <a:gd name="connsiteX22" fmla="*/ 6389492 w 7327068"/>
              <a:gd name="connsiteY22" fmla="*/ 1303199 h 1708609"/>
              <a:gd name="connsiteX23" fmla="*/ 6351392 w 7327068"/>
              <a:gd name="connsiteY23" fmla="*/ 960299 h 1708609"/>
              <a:gd name="connsiteX24" fmla="*/ 5808467 w 7327068"/>
              <a:gd name="connsiteY24" fmla="*/ 950774 h 1708609"/>
              <a:gd name="connsiteX25" fmla="*/ 4855967 w 7327068"/>
              <a:gd name="connsiteY25" fmla="*/ 969824 h 1708609"/>
              <a:gd name="connsiteX26" fmla="*/ 4789292 w 7327068"/>
              <a:gd name="connsiteY26" fmla="*/ 665024 h 1708609"/>
              <a:gd name="connsiteX27" fmla="*/ 3817742 w 7327068"/>
              <a:gd name="connsiteY27" fmla="*/ 741224 h 1708609"/>
              <a:gd name="connsiteX28" fmla="*/ 3303392 w 7327068"/>
              <a:gd name="connsiteY28" fmla="*/ 731699 h 1708609"/>
              <a:gd name="connsiteX29" fmla="*/ 3351018 w 7327068"/>
              <a:gd name="connsiteY29" fmla="*/ 388801 h 1708609"/>
              <a:gd name="connsiteX30" fmla="*/ 817367 w 7327068"/>
              <a:gd name="connsiteY30" fmla="*/ 398324 h 1708609"/>
              <a:gd name="connsiteX31" fmla="*/ 112517 w 7327068"/>
              <a:gd name="connsiteY31" fmla="*/ 350699 h 1708609"/>
              <a:gd name="connsiteX32" fmla="*/ 388742 w 7327068"/>
              <a:gd name="connsiteY32" fmla="*/ 36374 h 1708609"/>
              <a:gd name="connsiteX0" fmla="*/ 388742 w 7309763"/>
              <a:gd name="connsiteY0" fmla="*/ 36374 h 1708609"/>
              <a:gd name="connsiteX1" fmla="*/ 3760592 w 7309763"/>
              <a:gd name="connsiteY1" fmla="*/ 36374 h 1708609"/>
              <a:gd name="connsiteX2" fmla="*/ 3865367 w 7309763"/>
              <a:gd name="connsiteY2" fmla="*/ 303074 h 1708609"/>
              <a:gd name="connsiteX3" fmla="*/ 3912992 w 7309763"/>
              <a:gd name="connsiteY3" fmla="*/ 445949 h 1708609"/>
              <a:gd name="connsiteX4" fmla="*/ 4570217 w 7309763"/>
              <a:gd name="connsiteY4" fmla="*/ 455474 h 1708609"/>
              <a:gd name="connsiteX5" fmla="*/ 6065642 w 7309763"/>
              <a:gd name="connsiteY5" fmla="*/ 455474 h 1708609"/>
              <a:gd name="connsiteX6" fmla="*/ 6027542 w 7309763"/>
              <a:gd name="connsiteY6" fmla="*/ 617399 h 1708609"/>
              <a:gd name="connsiteX7" fmla="*/ 5379842 w 7309763"/>
              <a:gd name="connsiteY7" fmla="*/ 626924 h 1708609"/>
              <a:gd name="connsiteX8" fmla="*/ 5370317 w 7309763"/>
              <a:gd name="connsiteY8" fmla="*/ 741224 h 1708609"/>
              <a:gd name="connsiteX9" fmla="*/ 5798942 w 7309763"/>
              <a:gd name="connsiteY9" fmla="*/ 760274 h 1708609"/>
              <a:gd name="connsiteX10" fmla="*/ 6656192 w 7309763"/>
              <a:gd name="connsiteY10" fmla="*/ 769799 h 1708609"/>
              <a:gd name="connsiteX11" fmla="*/ 7189592 w 7309763"/>
              <a:gd name="connsiteY11" fmla="*/ 760274 h 1708609"/>
              <a:gd name="connsiteX12" fmla="*/ 7113392 w 7309763"/>
              <a:gd name="connsiteY12" fmla="*/ 912674 h 1708609"/>
              <a:gd name="connsiteX13" fmla="*/ 6789542 w 7309763"/>
              <a:gd name="connsiteY13" fmla="*/ 903149 h 1708609"/>
              <a:gd name="connsiteX14" fmla="*/ 6713342 w 7309763"/>
              <a:gd name="connsiteY14" fmla="*/ 1093649 h 1708609"/>
              <a:gd name="connsiteX15" fmla="*/ 6963097 w 7309763"/>
              <a:gd name="connsiteY15" fmla="*/ 980170 h 1708609"/>
              <a:gd name="connsiteX16" fmla="*/ 7275317 w 7309763"/>
              <a:gd name="connsiteY16" fmla="*/ 998399 h 1708609"/>
              <a:gd name="connsiteX17" fmla="*/ 7294367 w 7309763"/>
              <a:gd name="connsiteY17" fmla="*/ 1407974 h 1708609"/>
              <a:gd name="connsiteX18" fmla="*/ 7208642 w 7309763"/>
              <a:gd name="connsiteY18" fmla="*/ 1674674 h 1708609"/>
              <a:gd name="connsiteX19" fmla="*/ 7018142 w 7309763"/>
              <a:gd name="connsiteY19" fmla="*/ 1674674 h 1708609"/>
              <a:gd name="connsiteX20" fmla="*/ 6932418 w 7309763"/>
              <a:gd name="connsiteY20" fmla="*/ 1398451 h 1708609"/>
              <a:gd name="connsiteX21" fmla="*/ 6941942 w 7309763"/>
              <a:gd name="connsiteY21" fmla="*/ 1255574 h 1708609"/>
              <a:gd name="connsiteX22" fmla="*/ 6799067 w 7309763"/>
              <a:gd name="connsiteY22" fmla="*/ 1293674 h 1708609"/>
              <a:gd name="connsiteX23" fmla="*/ 6389492 w 7309763"/>
              <a:gd name="connsiteY23" fmla="*/ 1303199 h 1708609"/>
              <a:gd name="connsiteX24" fmla="*/ 6351392 w 7309763"/>
              <a:gd name="connsiteY24" fmla="*/ 960299 h 1708609"/>
              <a:gd name="connsiteX25" fmla="*/ 5808467 w 7309763"/>
              <a:gd name="connsiteY25" fmla="*/ 950774 h 1708609"/>
              <a:gd name="connsiteX26" fmla="*/ 4855967 w 7309763"/>
              <a:gd name="connsiteY26" fmla="*/ 969824 h 1708609"/>
              <a:gd name="connsiteX27" fmla="*/ 4789292 w 7309763"/>
              <a:gd name="connsiteY27" fmla="*/ 665024 h 1708609"/>
              <a:gd name="connsiteX28" fmla="*/ 3817742 w 7309763"/>
              <a:gd name="connsiteY28" fmla="*/ 741224 h 1708609"/>
              <a:gd name="connsiteX29" fmla="*/ 3303392 w 7309763"/>
              <a:gd name="connsiteY29" fmla="*/ 731699 h 1708609"/>
              <a:gd name="connsiteX30" fmla="*/ 3351018 w 7309763"/>
              <a:gd name="connsiteY30" fmla="*/ 388801 h 1708609"/>
              <a:gd name="connsiteX31" fmla="*/ 817367 w 7309763"/>
              <a:gd name="connsiteY31" fmla="*/ 398324 h 1708609"/>
              <a:gd name="connsiteX32" fmla="*/ 112517 w 7309763"/>
              <a:gd name="connsiteY32" fmla="*/ 350699 h 1708609"/>
              <a:gd name="connsiteX33" fmla="*/ 388742 w 7309763"/>
              <a:gd name="connsiteY33" fmla="*/ 36374 h 1708609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41942 w 7354229"/>
              <a:gd name="connsiteY21" fmla="*/ 1255574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03842 w 7354229"/>
              <a:gd name="connsiteY21" fmla="*/ 1303199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706864"/>
              <a:gd name="connsiteX1" fmla="*/ 3760592 w 7354229"/>
              <a:gd name="connsiteY1" fmla="*/ 36374 h 1706864"/>
              <a:gd name="connsiteX2" fmla="*/ 3865367 w 7354229"/>
              <a:gd name="connsiteY2" fmla="*/ 303074 h 1706864"/>
              <a:gd name="connsiteX3" fmla="*/ 3912992 w 7354229"/>
              <a:gd name="connsiteY3" fmla="*/ 445949 h 1706864"/>
              <a:gd name="connsiteX4" fmla="*/ 4570217 w 7354229"/>
              <a:gd name="connsiteY4" fmla="*/ 455474 h 1706864"/>
              <a:gd name="connsiteX5" fmla="*/ 6065642 w 7354229"/>
              <a:gd name="connsiteY5" fmla="*/ 455474 h 1706864"/>
              <a:gd name="connsiteX6" fmla="*/ 6027542 w 7354229"/>
              <a:gd name="connsiteY6" fmla="*/ 617399 h 1706864"/>
              <a:gd name="connsiteX7" fmla="*/ 5379842 w 7354229"/>
              <a:gd name="connsiteY7" fmla="*/ 626924 h 1706864"/>
              <a:gd name="connsiteX8" fmla="*/ 5370317 w 7354229"/>
              <a:gd name="connsiteY8" fmla="*/ 741224 h 1706864"/>
              <a:gd name="connsiteX9" fmla="*/ 5798942 w 7354229"/>
              <a:gd name="connsiteY9" fmla="*/ 760274 h 1706864"/>
              <a:gd name="connsiteX10" fmla="*/ 6656192 w 7354229"/>
              <a:gd name="connsiteY10" fmla="*/ 769799 h 1706864"/>
              <a:gd name="connsiteX11" fmla="*/ 7189592 w 7354229"/>
              <a:gd name="connsiteY11" fmla="*/ 760274 h 1706864"/>
              <a:gd name="connsiteX12" fmla="*/ 7113392 w 7354229"/>
              <a:gd name="connsiteY12" fmla="*/ 912674 h 1706864"/>
              <a:gd name="connsiteX13" fmla="*/ 6789542 w 7354229"/>
              <a:gd name="connsiteY13" fmla="*/ 903149 h 1706864"/>
              <a:gd name="connsiteX14" fmla="*/ 6713342 w 7354229"/>
              <a:gd name="connsiteY14" fmla="*/ 1093649 h 1706864"/>
              <a:gd name="connsiteX15" fmla="*/ 6963097 w 7354229"/>
              <a:gd name="connsiteY15" fmla="*/ 980170 h 1706864"/>
              <a:gd name="connsiteX16" fmla="*/ 7275317 w 7354229"/>
              <a:gd name="connsiteY16" fmla="*/ 998399 h 1706864"/>
              <a:gd name="connsiteX17" fmla="*/ 7351517 w 7354229"/>
              <a:gd name="connsiteY17" fmla="*/ 1398449 h 1706864"/>
              <a:gd name="connsiteX18" fmla="*/ 7208642 w 7354229"/>
              <a:gd name="connsiteY18" fmla="*/ 1674674 h 1706864"/>
              <a:gd name="connsiteX19" fmla="*/ 7018142 w 7354229"/>
              <a:gd name="connsiteY19" fmla="*/ 1674674 h 1706864"/>
              <a:gd name="connsiteX20" fmla="*/ 6884793 w 7354229"/>
              <a:gd name="connsiteY20" fmla="*/ 1436551 h 1706864"/>
              <a:gd name="connsiteX21" fmla="*/ 6903842 w 7354229"/>
              <a:gd name="connsiteY21" fmla="*/ 1303199 h 1706864"/>
              <a:gd name="connsiteX22" fmla="*/ 6799067 w 7354229"/>
              <a:gd name="connsiteY22" fmla="*/ 1293674 h 1706864"/>
              <a:gd name="connsiteX23" fmla="*/ 6389492 w 7354229"/>
              <a:gd name="connsiteY23" fmla="*/ 1303199 h 1706864"/>
              <a:gd name="connsiteX24" fmla="*/ 6351392 w 7354229"/>
              <a:gd name="connsiteY24" fmla="*/ 960299 h 1706864"/>
              <a:gd name="connsiteX25" fmla="*/ 5808467 w 7354229"/>
              <a:gd name="connsiteY25" fmla="*/ 950774 h 1706864"/>
              <a:gd name="connsiteX26" fmla="*/ 4855967 w 7354229"/>
              <a:gd name="connsiteY26" fmla="*/ 969824 h 1706864"/>
              <a:gd name="connsiteX27" fmla="*/ 4789292 w 7354229"/>
              <a:gd name="connsiteY27" fmla="*/ 665024 h 1706864"/>
              <a:gd name="connsiteX28" fmla="*/ 3817742 w 7354229"/>
              <a:gd name="connsiteY28" fmla="*/ 741224 h 1706864"/>
              <a:gd name="connsiteX29" fmla="*/ 3303392 w 7354229"/>
              <a:gd name="connsiteY29" fmla="*/ 731699 h 1706864"/>
              <a:gd name="connsiteX30" fmla="*/ 3351018 w 7354229"/>
              <a:gd name="connsiteY30" fmla="*/ 388801 h 1706864"/>
              <a:gd name="connsiteX31" fmla="*/ 817367 w 7354229"/>
              <a:gd name="connsiteY31" fmla="*/ 398324 h 1706864"/>
              <a:gd name="connsiteX32" fmla="*/ 112517 w 7354229"/>
              <a:gd name="connsiteY32" fmla="*/ 350699 h 1706864"/>
              <a:gd name="connsiteX33" fmla="*/ 388742 w 7354229"/>
              <a:gd name="connsiteY33" fmla="*/ 36374 h 170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354229" h="1706864">
                <a:moveTo>
                  <a:pt x="388742" y="36374"/>
                </a:moveTo>
                <a:cubicBezTo>
                  <a:pt x="996754" y="-16013"/>
                  <a:pt x="3181155" y="-8076"/>
                  <a:pt x="3760592" y="36374"/>
                </a:cubicBezTo>
                <a:cubicBezTo>
                  <a:pt x="4340029" y="80824"/>
                  <a:pt x="3839967" y="234812"/>
                  <a:pt x="3865367" y="303074"/>
                </a:cubicBezTo>
                <a:cubicBezTo>
                  <a:pt x="3890767" y="371337"/>
                  <a:pt x="3795517" y="420549"/>
                  <a:pt x="3912992" y="445949"/>
                </a:cubicBezTo>
                <a:cubicBezTo>
                  <a:pt x="4030467" y="471349"/>
                  <a:pt x="4570217" y="455474"/>
                  <a:pt x="4570217" y="455474"/>
                </a:cubicBezTo>
                <a:cubicBezTo>
                  <a:pt x="4928992" y="457061"/>
                  <a:pt x="5822755" y="428487"/>
                  <a:pt x="6065642" y="455474"/>
                </a:cubicBezTo>
                <a:cubicBezTo>
                  <a:pt x="6308529" y="482461"/>
                  <a:pt x="6141842" y="588824"/>
                  <a:pt x="6027542" y="617399"/>
                </a:cubicBezTo>
                <a:cubicBezTo>
                  <a:pt x="5913242" y="645974"/>
                  <a:pt x="5489379" y="606287"/>
                  <a:pt x="5379842" y="626924"/>
                </a:cubicBezTo>
                <a:cubicBezTo>
                  <a:pt x="5270305" y="647561"/>
                  <a:pt x="5300467" y="718999"/>
                  <a:pt x="5370317" y="741224"/>
                </a:cubicBezTo>
                <a:cubicBezTo>
                  <a:pt x="5440167" y="763449"/>
                  <a:pt x="5584630" y="755512"/>
                  <a:pt x="5798942" y="760274"/>
                </a:cubicBezTo>
                <a:cubicBezTo>
                  <a:pt x="6013254" y="765036"/>
                  <a:pt x="6424417" y="769799"/>
                  <a:pt x="6656192" y="769799"/>
                </a:cubicBezTo>
                <a:cubicBezTo>
                  <a:pt x="6887967" y="769799"/>
                  <a:pt x="7113392" y="736462"/>
                  <a:pt x="7189592" y="760274"/>
                </a:cubicBezTo>
                <a:cubicBezTo>
                  <a:pt x="7265792" y="784086"/>
                  <a:pt x="7180067" y="888862"/>
                  <a:pt x="7113392" y="912674"/>
                </a:cubicBezTo>
                <a:cubicBezTo>
                  <a:pt x="7046717" y="936487"/>
                  <a:pt x="6856217" y="872987"/>
                  <a:pt x="6789542" y="903149"/>
                </a:cubicBezTo>
                <a:cubicBezTo>
                  <a:pt x="6722867" y="933311"/>
                  <a:pt x="6684416" y="1080812"/>
                  <a:pt x="6713342" y="1093649"/>
                </a:cubicBezTo>
                <a:cubicBezTo>
                  <a:pt x="6742268" y="1106486"/>
                  <a:pt x="6869435" y="996045"/>
                  <a:pt x="6963097" y="980170"/>
                </a:cubicBezTo>
                <a:cubicBezTo>
                  <a:pt x="7056759" y="964295"/>
                  <a:pt x="7210580" y="928686"/>
                  <a:pt x="7275317" y="998399"/>
                </a:cubicBezTo>
                <a:cubicBezTo>
                  <a:pt x="7340054" y="1068112"/>
                  <a:pt x="7362629" y="1285737"/>
                  <a:pt x="7351517" y="1398449"/>
                </a:cubicBezTo>
                <a:cubicBezTo>
                  <a:pt x="7340405" y="1511161"/>
                  <a:pt x="7264204" y="1628637"/>
                  <a:pt x="7208642" y="1674674"/>
                </a:cubicBezTo>
                <a:cubicBezTo>
                  <a:pt x="7153080" y="1720711"/>
                  <a:pt x="7072117" y="1714361"/>
                  <a:pt x="7018142" y="1674674"/>
                </a:cubicBezTo>
                <a:cubicBezTo>
                  <a:pt x="6964167" y="1634987"/>
                  <a:pt x="6887968" y="1514338"/>
                  <a:pt x="6884793" y="1436551"/>
                </a:cubicBezTo>
                <a:cubicBezTo>
                  <a:pt x="6881618" y="1358764"/>
                  <a:pt x="6918130" y="1327012"/>
                  <a:pt x="6903842" y="1303199"/>
                </a:cubicBezTo>
                <a:cubicBezTo>
                  <a:pt x="6889554" y="1279386"/>
                  <a:pt x="6884792" y="1293674"/>
                  <a:pt x="6799067" y="1293674"/>
                </a:cubicBezTo>
                <a:cubicBezTo>
                  <a:pt x="6713342" y="1293674"/>
                  <a:pt x="6464104" y="1358761"/>
                  <a:pt x="6389492" y="1303199"/>
                </a:cubicBezTo>
                <a:cubicBezTo>
                  <a:pt x="6314880" y="1247637"/>
                  <a:pt x="6448229" y="1019036"/>
                  <a:pt x="6351392" y="960299"/>
                </a:cubicBezTo>
                <a:cubicBezTo>
                  <a:pt x="6254555" y="901562"/>
                  <a:pt x="6057704" y="949187"/>
                  <a:pt x="5808467" y="950774"/>
                </a:cubicBezTo>
                <a:cubicBezTo>
                  <a:pt x="5559230" y="952361"/>
                  <a:pt x="5025829" y="1017449"/>
                  <a:pt x="4855967" y="969824"/>
                </a:cubicBezTo>
                <a:cubicBezTo>
                  <a:pt x="4686105" y="922199"/>
                  <a:pt x="4962329" y="703124"/>
                  <a:pt x="4789292" y="665024"/>
                </a:cubicBezTo>
                <a:cubicBezTo>
                  <a:pt x="4616255" y="626924"/>
                  <a:pt x="4065392" y="730112"/>
                  <a:pt x="3817742" y="741224"/>
                </a:cubicBezTo>
                <a:cubicBezTo>
                  <a:pt x="3570092" y="752337"/>
                  <a:pt x="3381179" y="790436"/>
                  <a:pt x="3303392" y="731699"/>
                </a:cubicBezTo>
                <a:cubicBezTo>
                  <a:pt x="3225605" y="672962"/>
                  <a:pt x="3563743" y="549138"/>
                  <a:pt x="3351018" y="388801"/>
                </a:cubicBezTo>
                <a:cubicBezTo>
                  <a:pt x="2938268" y="342764"/>
                  <a:pt x="1357117" y="404674"/>
                  <a:pt x="817367" y="398324"/>
                </a:cubicBezTo>
                <a:cubicBezTo>
                  <a:pt x="277617" y="391974"/>
                  <a:pt x="236342" y="407849"/>
                  <a:pt x="112517" y="350699"/>
                </a:cubicBezTo>
                <a:cubicBezTo>
                  <a:pt x="52192" y="291962"/>
                  <a:pt x="-219270" y="88761"/>
                  <a:pt x="388742" y="36374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39552" y="908720"/>
            <a:ext cx="8064896" cy="2520280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We </a:t>
            </a:r>
            <a:r>
              <a:rPr lang="en-US"/>
              <a:t>scan through the top list until we find the search key or a node </a:t>
            </a:r>
          </a:p>
          <a:p>
            <a:r>
              <a:rPr lang="en-US"/>
              <a:t>with a smaller key that has a link to a node with a larger </a:t>
            </a:r>
            <a:r>
              <a:rPr lang="en-US" smtClean="0"/>
              <a:t>key</a:t>
            </a:r>
            <a:r>
              <a:rPr lang="en-US"/>
              <a:t>.</a:t>
            </a:r>
            <a:endParaRPr lang="en-US" smtClean="0"/>
          </a:p>
          <a:p>
            <a:r>
              <a:rPr lang="en-US"/>
              <a:t> </a:t>
            </a:r>
          </a:p>
          <a:p>
            <a:r>
              <a:rPr lang="en-US" smtClean="0"/>
              <a:t>Then</a:t>
            </a:r>
            <a:r>
              <a:rPr lang="en-US"/>
              <a:t>, we move to the second-from-top list and iterate the procedure, continuing </a:t>
            </a:r>
            <a:r>
              <a:rPr lang="en-US" smtClean="0"/>
              <a:t> until </a:t>
            </a:r>
            <a:r>
              <a:rPr lang="en-US"/>
              <a:t>the search key is found </a:t>
            </a:r>
            <a:endParaRPr lang="en-US" smtClean="0"/>
          </a:p>
          <a:p>
            <a:r>
              <a:rPr lang="en-US" smtClean="0"/>
              <a:t>or </a:t>
            </a:r>
            <a:r>
              <a:rPr lang="en-US"/>
              <a:t>a search miss happens on the bottom level. </a:t>
            </a:r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5788699" y="5089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932715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2764363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4276531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5788699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7804923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125308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758037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2262093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2766149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3270205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776047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4787731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630257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748139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125308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1758037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262093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2766149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3270205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776047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4787731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630257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748139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892155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396211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900267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404323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908379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412435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916491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4603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6436771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6794132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7299081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7804030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8308979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6794132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299081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804030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8" name="Rectangle 93"/>
          <p:cNvSpPr>
            <a:spLocks noChangeArrowheads="1"/>
          </p:cNvSpPr>
          <p:nvPr/>
        </p:nvSpPr>
        <p:spPr bwMode="auto">
          <a:xfrm>
            <a:off x="8308979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931004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435060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93911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8380987" y="51619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2262093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776047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748139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6794132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8308979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Oval 57"/>
          <p:cNvSpPr/>
          <p:nvPr/>
        </p:nvSpPr>
        <p:spPr bwMode="auto">
          <a:xfrm>
            <a:off x="8380987" y="487302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892155" y="49450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908379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4420547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62" name="Straight Arrow Connector 61"/>
          <p:cNvCxnSpPr>
            <a:endCxn id="13" idx="1"/>
          </p:cNvCxnSpPr>
          <p:nvPr/>
        </p:nvCxnSpPr>
        <p:spPr bwMode="auto">
          <a:xfrm>
            <a:off x="6940827" y="494503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748139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748139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2260307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3772475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772475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4276531" y="5377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4276531" y="5089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4420547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5284643" y="5377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5284643" y="5089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5284643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5284643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5428659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5932715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tangle 93"/>
          <p:cNvSpPr>
            <a:spLocks noChangeArrowheads="1"/>
          </p:cNvSpPr>
          <p:nvPr/>
        </p:nvSpPr>
        <p:spPr bwMode="auto">
          <a:xfrm>
            <a:off x="5788699" y="5377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7804923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9" name="Oval 78"/>
          <p:cNvSpPr/>
          <p:nvPr/>
        </p:nvSpPr>
        <p:spPr bwMode="auto">
          <a:xfrm>
            <a:off x="7876931" y="4584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844483" y="42969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892155" y="4368973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916491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428659" y="4657005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892155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2404323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2404323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3916491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5428659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7948939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4716016" y="3717032"/>
            <a:ext cx="1296144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Find </a:t>
            </a:r>
            <a:r>
              <a:rPr lang="en-US" b="1" smtClean="0"/>
              <a:t>R</a:t>
            </a:r>
            <a:endParaRPr lang="en-US"/>
          </a:p>
        </p:txBody>
      </p:sp>
      <p:sp>
        <p:nvSpPr>
          <p:cNvPr id="9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449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2659</Words>
  <Application>Microsoft Office PowerPoint</Application>
  <PresentationFormat>On-screen Show (4:3)</PresentationFormat>
  <Paragraphs>734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419</cp:revision>
  <cp:lastPrinted>2014-12-02T12:10:46Z</cp:lastPrinted>
  <dcterms:created xsi:type="dcterms:W3CDTF">2012-11-10T17:04:51Z</dcterms:created>
  <dcterms:modified xsi:type="dcterms:W3CDTF">2015-09-28T20:51:07Z</dcterms:modified>
</cp:coreProperties>
</file>