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305" r:id="rId2"/>
    <p:sldId id="572" r:id="rId3"/>
    <p:sldId id="575" r:id="rId4"/>
    <p:sldId id="581" r:id="rId5"/>
    <p:sldId id="578" r:id="rId6"/>
    <p:sldId id="521" r:id="rId7"/>
    <p:sldId id="576" r:id="rId8"/>
    <p:sldId id="573" r:id="rId9"/>
    <p:sldId id="574" r:id="rId10"/>
    <p:sldId id="433" r:id="rId11"/>
    <p:sldId id="472" r:id="rId12"/>
    <p:sldId id="504" r:id="rId13"/>
    <p:sldId id="505" r:id="rId14"/>
    <p:sldId id="486" r:id="rId15"/>
    <p:sldId id="506" r:id="rId16"/>
    <p:sldId id="473" r:id="rId17"/>
    <p:sldId id="474" r:id="rId18"/>
    <p:sldId id="507" r:id="rId19"/>
    <p:sldId id="489" r:id="rId20"/>
    <p:sldId id="475" r:id="rId21"/>
    <p:sldId id="579" r:id="rId22"/>
    <p:sldId id="520" r:id="rId23"/>
    <p:sldId id="490" r:id="rId24"/>
    <p:sldId id="518" r:id="rId25"/>
    <p:sldId id="519" r:id="rId26"/>
    <p:sldId id="517" r:id="rId27"/>
    <p:sldId id="476" r:id="rId28"/>
    <p:sldId id="508" r:id="rId29"/>
    <p:sldId id="477" r:id="rId30"/>
    <p:sldId id="509" r:id="rId31"/>
    <p:sldId id="510" r:id="rId32"/>
    <p:sldId id="491" r:id="rId33"/>
    <p:sldId id="478" r:id="rId34"/>
    <p:sldId id="479" r:id="rId35"/>
    <p:sldId id="485" r:id="rId36"/>
    <p:sldId id="480" r:id="rId37"/>
    <p:sldId id="501" r:id="rId38"/>
    <p:sldId id="502" r:id="rId39"/>
    <p:sldId id="503" r:id="rId40"/>
    <p:sldId id="481" r:id="rId41"/>
    <p:sldId id="482" r:id="rId42"/>
    <p:sldId id="483" r:id="rId43"/>
    <p:sldId id="484" r:id="rId44"/>
    <p:sldId id="492" r:id="rId45"/>
    <p:sldId id="494" r:id="rId46"/>
    <p:sldId id="493" r:id="rId47"/>
    <p:sldId id="495" r:id="rId48"/>
    <p:sldId id="496" r:id="rId49"/>
    <p:sldId id="582" r:id="rId50"/>
    <p:sldId id="511" r:id="rId51"/>
    <p:sldId id="498" r:id="rId52"/>
    <p:sldId id="512" r:id="rId53"/>
    <p:sldId id="513" r:id="rId54"/>
    <p:sldId id="514" r:id="rId55"/>
    <p:sldId id="499" r:id="rId56"/>
    <p:sldId id="515" r:id="rId57"/>
    <p:sldId id="516" r:id="rId58"/>
    <p:sldId id="500" r:id="rId59"/>
    <p:sldId id="577" r:id="rId60"/>
    <p:sldId id="580" r:id="rId6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4660"/>
  </p:normalViewPr>
  <p:slideViewPr>
    <p:cSldViewPr>
      <p:cViewPr varScale="1">
        <p:scale>
          <a:sx n="115" d="100"/>
          <a:sy n="115" d="100"/>
        </p:scale>
        <p:origin x="1592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06972-B21F-4F8F-974E-64B481DFFAF4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6E4EE-CC1D-4A3E-819B-B94D67815F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9487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E4EE-CC1D-4A3E-819B-B94D67815FB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736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EF58-F42B-4643-87CE-18E87AD643FE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233A-FCEA-404F-BCF1-E987352692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075727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12777"/>
            <a:ext cx="8229600" cy="471338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EF58-F42B-4643-87CE-18E87AD643FE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233A-FCEA-404F-BCF1-E9873526927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457200" y="764705"/>
            <a:ext cx="7787208" cy="3600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457200" y="119675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5" rIns="91430" bIns="45715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445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EF58-F42B-4643-87CE-18E87AD643FE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233A-FCEA-404F-BCF1-E987352692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72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127625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bIns="28797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EF58-F42B-4643-87CE-18E87AD643FE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233A-FCEA-404F-BCF1-E9873526927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457200" y="764705"/>
            <a:ext cx="7787208" cy="3600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53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EF58-F42B-4643-87CE-18E87AD643FE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233A-FCEA-404F-BCF1-E9873526927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55577" y="4437112"/>
            <a:ext cx="7776864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5" rIns="91430" bIns="45715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03385470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7"/>
            <a:ext cx="4038600" cy="47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7"/>
            <a:ext cx="4038600" cy="47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EF58-F42B-4643-87CE-18E87AD643FE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233A-FCEA-404F-BCF1-E9873526927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457200" y="764705"/>
            <a:ext cx="7787208" cy="3600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0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7"/>
            <a:ext cx="4040188" cy="7620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12777"/>
            <a:ext cx="4041775" cy="7620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EF58-F42B-4643-87CE-18E87AD643FE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233A-FCEA-404F-BCF1-E9873526927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457200" y="764705"/>
            <a:ext cx="7787208" cy="3600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457200" y="119675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5" rIns="91430" bIns="45715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0784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EF58-F42B-4643-87CE-18E87AD643FE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233A-FCEA-404F-BCF1-E9873526927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57200" y="764705"/>
            <a:ext cx="7787208" cy="3600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457200" y="119675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5" rIns="91430" bIns="45715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4929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EF58-F42B-4643-87CE-18E87AD643FE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233A-FCEA-404F-BCF1-E987352692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876729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EF58-F42B-4643-87CE-18E87AD643FE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233A-FCEA-404F-BCF1-E987352692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125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EF58-F42B-4643-87CE-18E87AD643FE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233A-FCEA-404F-BCF1-E987352692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55070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34072"/>
            <a:ext cx="7787208" cy="576064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7"/>
            <a:ext cx="8229600" cy="4713387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7EF58-F42B-4643-87CE-18E87AD643FE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B233A-FCEA-404F-BCF1-E987352692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82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defTabSz="914305" rtl="0" eaLnBrk="1" latinLnBrk="0" hangingPunct="1">
        <a:spcBef>
          <a:spcPct val="0"/>
        </a:spcBef>
        <a:buNone/>
        <a:defRPr sz="2900" b="1" kern="1200" baseline="0">
          <a:solidFill>
            <a:schemeClr val="tx2"/>
          </a:solidFill>
          <a:latin typeface="Microsoft YaHei" panose="020B0503020204020204" pitchFamily="34" charset="-122"/>
          <a:ea typeface="Microsoft YaHei" panose="020B0503020204020204" pitchFamily="34" charset="-122"/>
          <a:cs typeface="Arial" pitchFamily="34" charset="0"/>
        </a:defRPr>
      </a:lvl1pPr>
    </p:titleStyle>
    <p:bodyStyle>
      <a:lvl1pPr marL="0" indent="0" algn="l" defTabSz="914305" rtl="0" eaLnBrk="1" latinLnBrk="0" hangingPunct="1">
        <a:lnSpc>
          <a:spcPts val="2600"/>
        </a:lnSpc>
        <a:spcBef>
          <a:spcPts val="1499"/>
        </a:spcBef>
        <a:buFont typeface="Arial" pitchFamily="34" charset="0"/>
        <a:buNone/>
        <a:defRPr sz="2200" kern="1200">
          <a:solidFill>
            <a:schemeClr val="tx1"/>
          </a:solidFill>
          <a:latin typeface="+mn-lt"/>
          <a:ea typeface="Verdana" pitchFamily="34" charset="0"/>
          <a:cs typeface="Arial" pitchFamily="34" charset="0"/>
        </a:defRPr>
      </a:lvl1pPr>
      <a:lvl2pPr marL="457153" indent="0" algn="l" defTabSz="914305" rtl="0" eaLnBrk="1" latinLnBrk="0" hangingPunct="1">
        <a:lnSpc>
          <a:spcPts val="2400"/>
        </a:lnSpc>
        <a:spcBef>
          <a:spcPts val="800"/>
        </a:spcBef>
        <a:buFont typeface="Arial" pitchFamily="34" charset="0"/>
        <a:buNone/>
        <a:defRPr sz="2200" kern="1200" baseline="0">
          <a:solidFill>
            <a:schemeClr val="tx1"/>
          </a:solidFill>
          <a:latin typeface="+mn-lt"/>
          <a:ea typeface="Verdana" pitchFamily="34" charset="0"/>
          <a:cs typeface="Arial" pitchFamily="34" charset="0"/>
        </a:defRPr>
      </a:lvl2pPr>
      <a:lvl3pPr marL="914305" indent="0" algn="l" defTabSz="914305" rtl="0" eaLnBrk="1" latinLnBrk="0" hangingPunct="1">
        <a:lnSpc>
          <a:spcPts val="1800"/>
        </a:lnSpc>
        <a:spcBef>
          <a:spcPts val="600"/>
        </a:spcBef>
        <a:buFont typeface="Arial" pitchFamily="34" charset="0"/>
        <a:buNone/>
        <a:defRPr sz="2000" kern="1200" baseline="0">
          <a:solidFill>
            <a:schemeClr val="tx1"/>
          </a:solidFill>
          <a:latin typeface="+mn-lt"/>
          <a:ea typeface="Verdana" pitchFamily="34" charset="0"/>
          <a:cs typeface="Arial" pitchFamily="34" charset="0"/>
        </a:defRPr>
      </a:lvl3pPr>
      <a:lvl4pPr marL="1371458" indent="0" algn="l" defTabSz="914305" rtl="0" eaLnBrk="1" latinLnBrk="0" hangingPunct="1">
        <a:lnSpc>
          <a:spcPts val="1600"/>
        </a:lnSpc>
        <a:spcBef>
          <a:spcPts val="40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Verdana" pitchFamily="34" charset="0"/>
          <a:cs typeface="Arial" pitchFamily="34" charset="0"/>
        </a:defRPr>
      </a:lvl4pPr>
      <a:lvl5pPr marL="1828610" indent="0" algn="l" defTabSz="914305" rtl="0" eaLnBrk="1" latinLnBrk="0" hangingPunct="1">
        <a:lnSpc>
          <a:spcPts val="1600"/>
        </a:lnSpc>
        <a:spcBef>
          <a:spcPts val="40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Verdana" pitchFamily="34" charset="0"/>
          <a:cs typeface="Arial" pitchFamily="34" charset="0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cc-mirror/gcc/blob/16e2427f50c208dfe07d07f18009969502c25dc8/libstdc%2B%2B-v3/include/pstl/algorithm_impl.h#L2107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cc-mirror/gcc/blob/16e2427f50c208dfe07d07f18009969502c25dc8/libstdc%2B%2B-v3/include/pstl/parallel_backend_tbb.h#L1157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735421"/>
            <a:ext cx="9144000" cy="13730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64145" y="1936513"/>
            <a:ext cx="7415709" cy="98843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Paralelní a distribuované výpočty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(B4B36PDV)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5" y="3827485"/>
            <a:ext cx="6080720" cy="4745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k-SK" sz="2400" b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Jakub Mareček, </a:t>
            </a:r>
            <a:r>
              <a:rPr lang="sk-SK" sz="24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Michal </a:t>
            </a:r>
            <a:r>
              <a:rPr lang="sk-SK" sz="2400" dirty="0" err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Jakob</a:t>
            </a:r>
            <a:r>
              <a:rPr lang="sk-SK" sz="24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0648"/>
            <a:ext cx="942401" cy="64509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894132" cy="924386"/>
          </a:xfrm>
          <a:prstGeom prst="rect">
            <a:avLst/>
          </a:prstGeom>
        </p:spPr>
      </p:pic>
      <p:sp>
        <p:nvSpPr>
          <p:cNvPr id="10" name="Podnadpis 2"/>
          <p:cNvSpPr txBox="1">
            <a:spLocks/>
          </p:cNvSpPr>
          <p:nvPr/>
        </p:nvSpPr>
        <p:spPr>
          <a:xfrm>
            <a:off x="1475655" y="4302032"/>
            <a:ext cx="6080720" cy="474547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>
            <a:lvl1pPr marL="0" indent="0" algn="ctr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ctr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ctr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ctr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ctr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285763" indent="0" algn="ctr" defTabSz="91430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915" indent="0" algn="ctr" defTabSz="91430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68" indent="0" algn="ctr" defTabSz="91430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220" indent="0" algn="ctr" defTabSz="91430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24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TextovéPole 4">
            <a:extLst>
              <a:ext uri="{FF2B5EF4-FFF2-40B4-BE49-F238E27FC236}">
                <a16:creationId xmlns:a16="http://schemas.microsoft.com/office/drawing/2014/main" id="{7BA345F3-A182-B54C-AB4B-AAD64AE10F75}"/>
              </a:ext>
            </a:extLst>
          </p:cNvPr>
          <p:cNvSpPr txBox="1"/>
          <p:nvPr/>
        </p:nvSpPr>
        <p:spPr>
          <a:xfrm>
            <a:off x="-113970" y="5021062"/>
            <a:ext cx="9259971" cy="181588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sk-SK" sz="1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jakub.marecek@fel.cvut.cz</a:t>
            </a:r>
            <a:endParaRPr lang="sk-SK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sk-SK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sk-SK" sz="1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Artificial</a:t>
            </a:r>
            <a:r>
              <a:rPr lang="sk-SK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sk-SK" sz="1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Intelligence</a:t>
            </a:r>
            <a:r>
              <a:rPr lang="sk-SK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Center</a:t>
            </a:r>
            <a:endParaRPr lang="en-US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Department of Computer Science</a:t>
            </a:r>
          </a:p>
          <a:p>
            <a:pPr algn="ctr"/>
            <a:r>
              <a:rPr 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Faculty of Electrical Engineering </a:t>
            </a:r>
          </a:p>
          <a:p>
            <a:pPr algn="ctr"/>
            <a:r>
              <a:rPr 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Czech Technical University in Prague</a:t>
            </a:r>
            <a:br>
              <a:rPr 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sz="1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Dnes</a:t>
            </a:r>
            <a:r>
              <a:rPr 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s </a:t>
            </a:r>
            <a:r>
              <a:rPr lang="en-US" sz="1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využitím</a:t>
            </a:r>
            <a:r>
              <a:rPr 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1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materiálů</a:t>
            </a:r>
            <a:r>
              <a:rPr 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1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Brana</a:t>
            </a:r>
            <a:r>
              <a:rPr 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1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Bošanského</a:t>
            </a:r>
            <a:r>
              <a:rPr 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 https://</a:t>
            </a:r>
            <a:r>
              <a:rPr lang="en-US" sz="1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cw.fel.cvut.cz</a:t>
            </a:r>
            <a:r>
              <a:rPr 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/b192/courses/b4b36pdv/lectures/start</a:t>
            </a:r>
          </a:p>
        </p:txBody>
      </p:sp>
    </p:spTree>
    <p:extLst>
      <p:ext uri="{BB962C8B-B14F-4D97-AF65-F5344CB8AC3E}">
        <p14:creationId xmlns:p14="http://schemas.microsoft.com/office/powerpoint/2010/main" val="221197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Dnešní přednáška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cs-CZ" dirty="0"/>
              <a:t>Techniky paralelizace 2</a:t>
            </a:r>
            <a:endParaRPr lang="en-US" dirty="0"/>
          </a:p>
        </p:txBody>
      </p:sp>
      <p:sp>
        <p:nvSpPr>
          <p:cNvPr id="7" name="Rectangle 4"/>
          <p:cNvSpPr/>
          <p:nvPr/>
        </p:nvSpPr>
        <p:spPr>
          <a:xfrm>
            <a:off x="1979712" y="2564904"/>
            <a:ext cx="4983818" cy="6816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Chci paralelizovat řadící algoritmus</a:t>
            </a:r>
            <a:endParaRPr lang="en-US" sz="2000" dirty="0"/>
          </a:p>
        </p:txBody>
      </p:sp>
      <p:sp>
        <p:nvSpPr>
          <p:cNvPr id="8" name="Rectangle 4"/>
          <p:cNvSpPr/>
          <p:nvPr/>
        </p:nvSpPr>
        <p:spPr>
          <a:xfrm>
            <a:off x="1979712" y="4110091"/>
            <a:ext cx="4983818" cy="6816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Jak na to?</a:t>
            </a:r>
            <a:endParaRPr lang="en-US" sz="2000" dirty="0"/>
          </a:p>
        </p:txBody>
      </p:sp>
      <p:sp>
        <p:nvSpPr>
          <p:cNvPr id="9" name="Šipka dolů 8"/>
          <p:cNvSpPr/>
          <p:nvPr/>
        </p:nvSpPr>
        <p:spPr>
          <a:xfrm>
            <a:off x="4289015" y="3499076"/>
            <a:ext cx="365212" cy="360040"/>
          </a:xfrm>
          <a:prstGeom prst="downArrow">
            <a:avLst/>
          </a:prstGeom>
          <a:solidFill>
            <a:srgbClr val="17375E"/>
          </a:solidFill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8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Paralelní řazení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584" y="1700808"/>
            <a:ext cx="8136904" cy="5472608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Který je nejjednodušší řadící algoritmus, který jste se naučili jako první?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1880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Paralelní řazení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584" y="1700808"/>
            <a:ext cx="8136904" cy="5472608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Který je nejjednodušší řadící algoritmus, který jste se naučili jako první?</a:t>
            </a:r>
            <a:endParaRPr lang="en-US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7584" y="1700808"/>
            <a:ext cx="3888432" cy="5472608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 err="1"/>
              <a:t>Bubble</a:t>
            </a:r>
            <a:r>
              <a:rPr lang="cs-CZ" sz="2000" dirty="0"/>
              <a:t> Sort</a:t>
            </a:r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dirty="0"/>
              <a:t>porovnává dva za sebou následující prvky</a:t>
            </a:r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dirty="0"/>
              <a:t>pokud jsou v nesprávném pořadí, vymění je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9557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Paralelní řazení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584" y="1700808"/>
            <a:ext cx="8136904" cy="5472608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Který je nejjednodušší řadící algoritmus, který jste se naučili jako první?</a:t>
            </a:r>
            <a:endParaRPr lang="en-US" sz="1800" dirty="0"/>
          </a:p>
        </p:txBody>
      </p:sp>
      <p:sp>
        <p:nvSpPr>
          <p:cNvPr id="3" name="Obdélník 2"/>
          <p:cNvSpPr/>
          <p:nvPr/>
        </p:nvSpPr>
        <p:spPr>
          <a:xfrm>
            <a:off x="4534179" y="3284984"/>
            <a:ext cx="4572000" cy="3308598"/>
          </a:xfrm>
          <a:prstGeom prst="rect">
            <a:avLst/>
          </a:prstGeom>
          <a:ln>
            <a:solidFill>
              <a:srgbClr val="17375E"/>
            </a:solidFill>
          </a:ln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bool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compare_swap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en-US" sz="110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&gt;&amp;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vector_to_sort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const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&amp;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val1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const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&amp;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val2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{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10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if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vector_to_sort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[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val1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]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&gt;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vector_to_sort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[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val2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])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{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iter_swap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vector_to_sort</a:t>
            </a:r>
            <a:r>
              <a:rPr lang="en-US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.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begin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()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+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val1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vector_to_sort</a:t>
            </a:r>
            <a:r>
              <a:rPr lang="en-US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.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begin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()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+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val2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</a:t>
            </a:r>
            <a:r>
              <a:rPr lang="en-US" sz="110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return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true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}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10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return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false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}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void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bubble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en-US" sz="110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&gt;&amp;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vector_to_sort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from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to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{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100" dirty="0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bool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change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true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10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while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change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{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change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false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</a:t>
            </a:r>
            <a:r>
              <a:rPr lang="en-US" sz="110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for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from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+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1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to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++)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{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    change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|=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compare_swap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vector_to_sort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-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1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}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}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}</a:t>
            </a:r>
            <a:endParaRPr lang="en-US" sz="1100" dirty="0">
              <a:latin typeface="Trebuchet MS" panose="020B0603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7584" y="1700808"/>
            <a:ext cx="3888432" cy="5472608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 err="1"/>
              <a:t>Bubble</a:t>
            </a:r>
            <a:r>
              <a:rPr lang="cs-CZ" sz="2000" dirty="0"/>
              <a:t> Sort</a:t>
            </a:r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dirty="0"/>
              <a:t>porovnává dva za sebou následující prvky</a:t>
            </a:r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dirty="0"/>
              <a:t>pokud jsou v nesprávném pořadí, vymění je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3782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Paralelní řazení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cs-CZ" dirty="0" err="1"/>
              <a:t>Bubble</a:t>
            </a:r>
            <a:r>
              <a:rPr lang="cs-CZ" dirty="0"/>
              <a:t> Sort</a:t>
            </a: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584" y="1700808"/>
            <a:ext cx="8136904" cy="5472608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32388"/>
            <a:ext cx="6659628" cy="477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2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Paralelní řazení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cs-CZ" dirty="0" err="1"/>
              <a:t>Bubble</a:t>
            </a:r>
            <a:r>
              <a:rPr lang="cs-CZ" dirty="0"/>
              <a:t> Sort</a:t>
            </a: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584" y="1700808"/>
            <a:ext cx="8136904" cy="5472608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Jak lze </a:t>
            </a:r>
            <a:r>
              <a:rPr lang="cs-CZ" sz="2000" dirty="0" err="1"/>
              <a:t>bubble</a:t>
            </a:r>
            <a:r>
              <a:rPr lang="cs-CZ" sz="2000" dirty="0"/>
              <a:t> sort paralelizovat?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0887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Paralelní řazení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cs-CZ" dirty="0" err="1"/>
              <a:t>Bubble</a:t>
            </a:r>
            <a:r>
              <a:rPr lang="cs-CZ" dirty="0"/>
              <a:t> Sort</a:t>
            </a: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584" y="1700808"/>
            <a:ext cx="8136904" cy="5472608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Jak lze </a:t>
            </a:r>
            <a:r>
              <a:rPr lang="cs-CZ" sz="2000" dirty="0" err="1"/>
              <a:t>bubble</a:t>
            </a:r>
            <a:r>
              <a:rPr lang="cs-CZ" sz="2000" dirty="0"/>
              <a:t> sort paralelizovat?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Varianta 1</a:t>
            </a:r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dirty="0"/>
              <a:t>Vzpomeňte si na paralelizaci na úrovni instrukcí na CPU </a:t>
            </a:r>
            <a:br>
              <a:rPr lang="cs-CZ" sz="1800" dirty="0"/>
            </a:br>
            <a:r>
              <a:rPr lang="cs-CZ" sz="1800" dirty="0"/>
              <a:t>(ILP, </a:t>
            </a:r>
            <a:r>
              <a:rPr lang="cs-CZ" sz="1800" dirty="0" err="1"/>
              <a:t>pipelineing</a:t>
            </a:r>
            <a:r>
              <a:rPr lang="cs-CZ" sz="1800" dirty="0"/>
              <a:t>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12976"/>
            <a:ext cx="5712007" cy="351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4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Paralelní řazení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cs-CZ" dirty="0" err="1"/>
              <a:t>Bubble</a:t>
            </a:r>
            <a:r>
              <a:rPr lang="cs-CZ" dirty="0"/>
              <a:t> Sort</a:t>
            </a:r>
            <a:endParaRPr lang="en-US" dirty="0"/>
          </a:p>
          <a:p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584" y="1700808"/>
            <a:ext cx="8136904" cy="5472608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Lze </a:t>
            </a:r>
            <a:r>
              <a:rPr lang="cs-CZ" sz="2000" dirty="0" err="1"/>
              <a:t>bubble</a:t>
            </a:r>
            <a:r>
              <a:rPr lang="cs-CZ" sz="2000" dirty="0"/>
              <a:t> sort paralelizovat ještě jinak?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Které porovnání lze dělat paralelně bez konfliktu?</a:t>
            </a:r>
          </a:p>
        </p:txBody>
      </p:sp>
    </p:spTree>
    <p:extLst>
      <p:ext uri="{BB962C8B-B14F-4D97-AF65-F5344CB8AC3E}">
        <p14:creationId xmlns:p14="http://schemas.microsoft.com/office/powerpoint/2010/main" val="245392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Paralelní řazení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cs-CZ" dirty="0" err="1"/>
              <a:t>Bubble</a:t>
            </a:r>
            <a:r>
              <a:rPr lang="cs-CZ" dirty="0"/>
              <a:t> Sort</a:t>
            </a:r>
            <a:endParaRPr lang="en-US" dirty="0"/>
          </a:p>
          <a:p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584" y="1700808"/>
            <a:ext cx="8136904" cy="5472608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Lze </a:t>
            </a:r>
            <a:r>
              <a:rPr lang="cs-CZ" sz="2000" dirty="0" err="1"/>
              <a:t>bubble</a:t>
            </a:r>
            <a:r>
              <a:rPr lang="cs-CZ" sz="2000" dirty="0"/>
              <a:t> sort paralelizovat ještě jinak?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Které porovnání lze dělat paralelně bez konfliktu?</a:t>
            </a:r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dirty="0"/>
              <a:t>Vzpomeňte si na dekompozici při průměrování okolních prvků matice</a:t>
            </a:r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dirty="0"/>
              <a:t>Porovnání dle lichých/sudých čísel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645024"/>
            <a:ext cx="5482533" cy="301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3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Paralelní řazení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cs-CZ" dirty="0" err="1"/>
              <a:t>Bubble</a:t>
            </a:r>
            <a:r>
              <a:rPr lang="cs-CZ" dirty="0"/>
              <a:t> Sort</a:t>
            </a:r>
            <a:endParaRPr lang="en-US" dirty="0"/>
          </a:p>
          <a:p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584" y="1700808"/>
            <a:ext cx="8136904" cy="5472608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Pro zvýšení paralelizace opět rozdělíme po blocích</a:t>
            </a:r>
            <a:endParaRPr lang="cs-CZ" sz="16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A můžeme paralelizovat</a:t>
            </a:r>
            <a:endParaRPr lang="cs-CZ" sz="16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800" dirty="0"/>
          </a:p>
        </p:txBody>
      </p:sp>
      <p:sp>
        <p:nvSpPr>
          <p:cNvPr id="5" name="Obdélník 4"/>
          <p:cNvSpPr/>
          <p:nvPr/>
        </p:nvSpPr>
        <p:spPr>
          <a:xfrm>
            <a:off x="611560" y="3267268"/>
            <a:ext cx="8099577" cy="2462213"/>
          </a:xfrm>
          <a:prstGeom prst="rect">
            <a:avLst/>
          </a:prstGeom>
          <a:ln>
            <a:solidFill>
              <a:srgbClr val="17375E"/>
            </a:solidFill>
          </a:ln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void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parallel_bubble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en-US" sz="110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&gt;&amp;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vector_to_sort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unsigned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from</a:t>
            </a:r>
            <a:r>
              <a:rPr lang="en-US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unsigned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to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{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10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while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change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{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change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false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#pragma </a:t>
            </a:r>
            <a:r>
              <a:rPr lang="en-US" sz="1100" dirty="0" err="1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omp</a:t>
            </a:r>
            <a:r>
              <a:rPr lang="en-US" sz="110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parallel for </a:t>
            </a:r>
            <a:r>
              <a:rPr lang="en-US" sz="1100" dirty="0" err="1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num_threads</a:t>
            </a:r>
            <a:r>
              <a:rPr lang="en-US" sz="110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 err="1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thread_count</a:t>
            </a:r>
            <a:r>
              <a:rPr lang="en-US" sz="110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 schedule(static) shared(</a:t>
            </a:r>
            <a:r>
              <a:rPr lang="en-US" sz="1100" dirty="0" err="1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vector_to_sort</a:t>
            </a:r>
            <a:r>
              <a:rPr lang="en-US" sz="110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 reduction(|:change)</a:t>
            </a: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</a:t>
            </a:r>
            <a:r>
              <a:rPr lang="en-US" sz="110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for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from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+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1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to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+=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2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{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    change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|=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compare_swap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vector_to_sort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-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1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}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#pragma </a:t>
            </a:r>
            <a:r>
              <a:rPr lang="en-US" sz="1100" dirty="0" err="1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omp</a:t>
            </a:r>
            <a:r>
              <a:rPr lang="en-US" sz="110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parallel for </a:t>
            </a:r>
            <a:r>
              <a:rPr lang="en-US" sz="1100" dirty="0" err="1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num_threads</a:t>
            </a:r>
            <a:r>
              <a:rPr lang="en-US" sz="110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 err="1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thread_count</a:t>
            </a:r>
            <a:r>
              <a:rPr lang="en-US" sz="110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 schedule(static) shared(</a:t>
            </a:r>
            <a:r>
              <a:rPr lang="en-US" sz="1100" dirty="0" err="1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vector_to_sort</a:t>
            </a:r>
            <a:r>
              <a:rPr lang="en-US" sz="110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 reduction(|:change)</a:t>
            </a: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</a:t>
            </a:r>
            <a:r>
              <a:rPr lang="en-US" sz="110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for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from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+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2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to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+=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2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{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    change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|=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compare_swap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vector_to_sort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-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1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}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}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}</a:t>
            </a:r>
            <a:endParaRPr lang="en-US" sz="11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6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předminulé přednášky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cs-CZ" dirty="0"/>
              <a:t>Co to vlastně dělá?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60A76C-F289-C54D-BCAD-B26C98F0253E}"/>
              </a:ext>
            </a:extLst>
          </p:cNvPr>
          <p:cNvSpPr/>
          <p:nvPr/>
        </p:nvSpPr>
        <p:spPr>
          <a:xfrm>
            <a:off x="359532" y="1556792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808000"/>
                </a:solidFill>
                <a:latin typeface="Courier New" panose="02070309020205020404" pitchFamily="49" charset="0"/>
              </a:rPr>
              <a:t>#include </a:t>
            </a:r>
            <a:r>
              <a:rPr lang="en-GB" sz="1200" b="1" dirty="0">
                <a:solidFill>
                  <a:srgbClr val="008000"/>
                </a:solidFill>
                <a:latin typeface="Courier New" panose="02070309020205020404" pitchFamily="49" charset="0"/>
              </a:rPr>
              <a:t>&lt;algorithm&gt;</a:t>
            </a:r>
            <a:br>
              <a:rPr lang="en-GB" sz="1200" b="1" dirty="0">
                <a:solidFill>
                  <a:srgbClr val="008000"/>
                </a:solidFill>
                <a:latin typeface="Courier New" panose="02070309020205020404" pitchFamily="49" charset="0"/>
              </a:rPr>
            </a:br>
            <a:r>
              <a:rPr lang="en-GB" sz="1200" dirty="0">
                <a:solidFill>
                  <a:srgbClr val="808000"/>
                </a:solidFill>
                <a:latin typeface="Courier New" panose="02070309020205020404" pitchFamily="49" charset="0"/>
              </a:rPr>
              <a:t>#include </a:t>
            </a:r>
            <a:r>
              <a:rPr lang="en-GB" sz="1200" b="1" dirty="0">
                <a:solidFill>
                  <a:srgbClr val="008000"/>
                </a:solidFill>
                <a:latin typeface="Courier New" panose="02070309020205020404" pitchFamily="49" charset="0"/>
              </a:rPr>
              <a:t>&lt;chrono&gt;</a:t>
            </a:r>
            <a:br>
              <a:rPr lang="en-GB" sz="1200" b="1" dirty="0">
                <a:solidFill>
                  <a:srgbClr val="008000"/>
                </a:solidFill>
                <a:latin typeface="Courier New" panose="02070309020205020404" pitchFamily="49" charset="0"/>
              </a:rPr>
            </a:br>
            <a:r>
              <a:rPr lang="en-GB" sz="1200" dirty="0">
                <a:solidFill>
                  <a:srgbClr val="808000"/>
                </a:solidFill>
                <a:latin typeface="Courier New" panose="02070309020205020404" pitchFamily="49" charset="0"/>
              </a:rPr>
              <a:t>#include </a:t>
            </a:r>
            <a:r>
              <a:rPr lang="en-GB" sz="1200" b="1" dirty="0">
                <a:solidFill>
                  <a:srgbClr val="008000"/>
                </a:solidFill>
                <a:latin typeface="Courier New" panose="02070309020205020404" pitchFamily="49" charset="0"/>
              </a:rPr>
              <a:t>&lt;execution&gt;</a:t>
            </a:r>
            <a:br>
              <a:rPr lang="en-GB" sz="1200" b="1" dirty="0">
                <a:solidFill>
                  <a:srgbClr val="008000"/>
                </a:solidFill>
                <a:latin typeface="Courier New" panose="02070309020205020404" pitchFamily="49" charset="0"/>
              </a:rPr>
            </a:br>
            <a:r>
              <a:rPr lang="en-GB" sz="1200" dirty="0">
                <a:solidFill>
                  <a:srgbClr val="808000"/>
                </a:solidFill>
                <a:latin typeface="Courier New" panose="02070309020205020404" pitchFamily="49" charset="0"/>
              </a:rPr>
              <a:t>#include </a:t>
            </a:r>
            <a:r>
              <a:rPr lang="en-GB" sz="1200" b="1" dirty="0">
                <a:solidFill>
                  <a:srgbClr val="008000"/>
                </a:solidFill>
                <a:latin typeface="Courier New" panose="02070309020205020404" pitchFamily="49" charset="0"/>
              </a:rPr>
              <a:t>&lt;iostream&gt;</a:t>
            </a:r>
            <a:br>
              <a:rPr lang="en-GB" sz="1200" b="1" dirty="0">
                <a:solidFill>
                  <a:srgbClr val="008000"/>
                </a:solidFill>
                <a:latin typeface="Courier New" panose="02070309020205020404" pitchFamily="49" charset="0"/>
              </a:rPr>
            </a:br>
            <a:r>
              <a:rPr lang="en-GB" sz="1200" dirty="0">
                <a:solidFill>
                  <a:srgbClr val="808000"/>
                </a:solidFill>
                <a:latin typeface="Courier New" panose="02070309020205020404" pitchFamily="49" charset="0"/>
              </a:rPr>
              <a:t>#include </a:t>
            </a:r>
            <a:r>
              <a:rPr lang="en-GB" sz="1200" b="1" dirty="0">
                <a:solidFill>
                  <a:srgbClr val="008000"/>
                </a:solidFill>
                <a:latin typeface="Courier New" panose="02070309020205020404" pitchFamily="49" charset="0"/>
              </a:rPr>
              <a:t>&lt;random&gt;</a:t>
            </a:r>
            <a:br>
              <a:rPr lang="en-GB" sz="1200" b="1" dirty="0">
                <a:solidFill>
                  <a:srgbClr val="008000"/>
                </a:solidFill>
                <a:latin typeface="Courier New" panose="02070309020205020404" pitchFamily="49" charset="0"/>
              </a:rPr>
            </a:br>
            <a:r>
              <a:rPr lang="en-GB" sz="1200" dirty="0">
                <a:solidFill>
                  <a:srgbClr val="808000"/>
                </a:solidFill>
                <a:latin typeface="Courier New" panose="02070309020205020404" pitchFamily="49" charset="0"/>
              </a:rPr>
              <a:t>#include </a:t>
            </a:r>
            <a:r>
              <a:rPr lang="en-GB" sz="1200" b="1" dirty="0">
                <a:solidFill>
                  <a:srgbClr val="008000"/>
                </a:solidFill>
                <a:latin typeface="Courier New" panose="02070309020205020404" pitchFamily="49" charset="0"/>
              </a:rPr>
              <a:t>&lt;vector&gt;</a:t>
            </a:r>
            <a:br>
              <a:rPr lang="en-GB" sz="1200" b="1" dirty="0">
                <a:solidFill>
                  <a:srgbClr val="008000"/>
                </a:solidFill>
                <a:latin typeface="Courier New" panose="02070309020205020404" pitchFamily="49" charset="0"/>
              </a:rPr>
            </a:br>
            <a:br>
              <a:rPr lang="en-GB" sz="1200" b="1" dirty="0">
                <a:solidFill>
                  <a:srgbClr val="008000"/>
                </a:solidFill>
                <a:latin typeface="Courier New" panose="02070309020205020404" pitchFamily="49" charset="0"/>
              </a:rPr>
            </a:br>
            <a:r>
              <a:rPr lang="en-GB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using namespace </a:t>
            </a:r>
            <a:r>
              <a:rPr lang="en-GB" sz="1200" dirty="0">
                <a:solidFill>
                  <a:srgbClr val="008080"/>
                </a:solidFill>
                <a:latin typeface="Courier New" panose="02070309020205020404" pitchFamily="49" charset="0"/>
              </a:rPr>
              <a:t>std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::</a:t>
            </a:r>
            <a:r>
              <a:rPr lang="en-GB" sz="1200" dirty="0">
                <a:solidFill>
                  <a:srgbClr val="008080"/>
                </a:solidFill>
                <a:latin typeface="Courier New" panose="02070309020205020404" pitchFamily="49" charset="0"/>
              </a:rPr>
              <a:t>chrono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b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b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int 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main() {</a:t>
            </a:r>
            <a:b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const</a:t>
            </a:r>
            <a:r>
              <a:rPr lang="en-GB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 int 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N = </a:t>
            </a:r>
            <a:r>
              <a:rPr lang="en-GB" sz="1200" dirty="0">
                <a:solidFill>
                  <a:srgbClr val="0000FF"/>
                </a:solidFill>
                <a:latin typeface="Courier New" panose="02070309020205020404" pitchFamily="49" charset="0"/>
              </a:rPr>
              <a:t>1000000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b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1200" dirty="0">
                <a:solidFill>
                  <a:srgbClr val="008080"/>
                </a:solidFill>
                <a:latin typeface="Courier New" panose="02070309020205020404" pitchFamily="49" charset="0"/>
              </a:rPr>
              <a:t>std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::</a:t>
            </a:r>
            <a:r>
              <a:rPr lang="en-GB" sz="1200" dirty="0">
                <a:solidFill>
                  <a:srgbClr val="008080"/>
                </a:solidFill>
                <a:latin typeface="Courier New" panose="02070309020205020404" pitchFamily="49" charset="0"/>
              </a:rPr>
              <a:t>vector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&lt;</a:t>
            </a:r>
            <a:r>
              <a:rPr lang="en-GB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int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&gt; v(N);</a:t>
            </a:r>
            <a:b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1200" dirty="0">
                <a:solidFill>
                  <a:srgbClr val="008080"/>
                </a:solidFill>
                <a:latin typeface="Courier New" panose="02070309020205020404" pitchFamily="49" charset="0"/>
              </a:rPr>
              <a:t>std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::</a:t>
            </a:r>
            <a:r>
              <a:rPr lang="en-GB" sz="1200" dirty="0">
                <a:solidFill>
                  <a:srgbClr val="371F80"/>
                </a:solidFill>
                <a:latin typeface="Courier New" panose="02070309020205020404" pitchFamily="49" charset="0"/>
              </a:rPr>
              <a:t>mt19937 </a:t>
            </a:r>
            <a:r>
              <a:rPr lang="en-GB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rng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b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rng.seed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200" dirty="0">
                <a:solidFill>
                  <a:srgbClr val="008080"/>
                </a:solidFill>
                <a:latin typeface="Courier New" panose="02070309020205020404" pitchFamily="49" charset="0"/>
              </a:rPr>
              <a:t>std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::</a:t>
            </a:r>
            <a:r>
              <a:rPr lang="en-GB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random_device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  <a:r>
              <a:rPr lang="en-GB" sz="1200" dirty="0">
                <a:solidFill>
                  <a:srgbClr val="008080"/>
                </a:solidFill>
                <a:latin typeface="Courier New" panose="02070309020205020404" pitchFamily="49" charset="0"/>
              </a:rPr>
              <a:t>()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b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1200" dirty="0">
                <a:solidFill>
                  <a:srgbClr val="008080"/>
                </a:solidFill>
                <a:latin typeface="Courier New" panose="02070309020205020404" pitchFamily="49" charset="0"/>
              </a:rPr>
              <a:t>std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::</a:t>
            </a:r>
            <a:r>
              <a:rPr lang="en-GB" sz="1200" dirty="0" err="1">
                <a:solidFill>
                  <a:srgbClr val="008080"/>
                </a:solidFill>
                <a:latin typeface="Courier New" panose="02070309020205020404" pitchFamily="49" charset="0"/>
              </a:rPr>
              <a:t>uniform_int_distribution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&lt;</a:t>
            </a:r>
            <a:r>
              <a:rPr lang="en-GB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int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&gt; </a:t>
            </a:r>
            <a:r>
              <a:rPr lang="en-GB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dist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200" dirty="0">
                <a:solidFill>
                  <a:srgbClr val="0000FF"/>
                </a:solidFill>
                <a:latin typeface="Courier New" panose="02070309020205020404" pitchFamily="49" charset="0"/>
              </a:rPr>
              <a:t>0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200" dirty="0">
                <a:solidFill>
                  <a:srgbClr val="0000FF"/>
                </a:solidFill>
                <a:latin typeface="Courier New" panose="02070309020205020404" pitchFamily="49" charset="0"/>
              </a:rPr>
              <a:t>255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b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1200" dirty="0">
                <a:solidFill>
                  <a:srgbClr val="008080"/>
                </a:solidFill>
                <a:latin typeface="Courier New" panose="02070309020205020404" pitchFamily="49" charset="0"/>
              </a:rPr>
              <a:t>std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::generate(begin(v), end(v), [&amp;]() { </a:t>
            </a:r>
            <a:r>
              <a:rPr lang="en-GB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return </a:t>
            </a:r>
            <a:r>
              <a:rPr lang="en-GB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dist</a:t>
            </a:r>
            <a:r>
              <a:rPr lang="en-GB" sz="1200" dirty="0">
                <a:solidFill>
                  <a:srgbClr val="008080"/>
                </a:solidFill>
                <a:latin typeface="Courier New" panose="02070309020205020404" pitchFamily="49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rng</a:t>
            </a:r>
            <a:r>
              <a:rPr lang="en-GB" sz="1200" dirty="0">
                <a:solidFill>
                  <a:srgbClr val="008080"/>
                </a:solidFill>
                <a:latin typeface="Courier New" panose="02070309020205020404" pitchFamily="49" charset="0"/>
              </a:rPr>
              <a:t>)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; });</a:t>
            </a:r>
            <a:b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b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auto 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start = </a:t>
            </a:r>
            <a:r>
              <a:rPr lang="en-GB" sz="1200" dirty="0" err="1">
                <a:solidFill>
                  <a:srgbClr val="371F80"/>
                </a:solidFill>
                <a:latin typeface="Courier New" panose="02070309020205020404" pitchFamily="49" charset="0"/>
              </a:rPr>
              <a:t>high_resolution_clock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::now();</a:t>
            </a:r>
            <a:b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1200" dirty="0">
                <a:solidFill>
                  <a:srgbClr val="008080"/>
                </a:solidFill>
                <a:latin typeface="Courier New" panose="02070309020205020404" pitchFamily="49" charset="0"/>
              </a:rPr>
              <a:t>std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::sort(</a:t>
            </a:r>
            <a:r>
              <a:rPr lang="en-GB" sz="1200" dirty="0">
                <a:solidFill>
                  <a:srgbClr val="008080"/>
                </a:solidFill>
                <a:latin typeface="Courier New" panose="02070309020205020404" pitchFamily="49" charset="0"/>
              </a:rPr>
              <a:t>std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::</a:t>
            </a:r>
            <a:r>
              <a:rPr lang="en-GB" sz="1200" dirty="0">
                <a:solidFill>
                  <a:srgbClr val="008080"/>
                </a:solidFill>
                <a:latin typeface="Courier New" panose="02070309020205020404" pitchFamily="49" charset="0"/>
              </a:rPr>
              <a:t>execution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::par, begin(v), end(v));</a:t>
            </a:r>
            <a:b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auto 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finish = </a:t>
            </a:r>
            <a:r>
              <a:rPr lang="en-GB" sz="1200" dirty="0" err="1">
                <a:solidFill>
                  <a:srgbClr val="371F80"/>
                </a:solidFill>
                <a:latin typeface="Courier New" panose="02070309020205020404" pitchFamily="49" charset="0"/>
              </a:rPr>
              <a:t>high_resolution_clock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::now();</a:t>
            </a:r>
            <a:b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auto 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duration = </a:t>
            </a:r>
            <a:r>
              <a:rPr lang="en-GB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duration_cast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&lt;</a:t>
            </a:r>
            <a:r>
              <a:rPr lang="en-GB" sz="1200" dirty="0">
                <a:solidFill>
                  <a:srgbClr val="371F80"/>
                </a:solidFill>
                <a:latin typeface="Courier New" panose="02070309020205020404" pitchFamily="49" charset="0"/>
              </a:rPr>
              <a:t>milliseconds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&gt;(finish </a:t>
            </a:r>
            <a:r>
              <a:rPr lang="en-GB" sz="1200" dirty="0">
                <a:solidFill>
                  <a:srgbClr val="008080"/>
                </a:solidFill>
                <a:latin typeface="Courier New" panose="02070309020205020404" pitchFamily="49" charset="0"/>
              </a:rPr>
              <a:t>- 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start);</a:t>
            </a:r>
            <a:b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b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1200" dirty="0">
                <a:solidFill>
                  <a:srgbClr val="008080"/>
                </a:solidFill>
                <a:latin typeface="Courier New" panose="02070309020205020404" pitchFamily="49" charset="0"/>
              </a:rPr>
              <a:t>std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::</a:t>
            </a:r>
            <a:r>
              <a:rPr lang="en-GB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cout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200" dirty="0">
                <a:solidFill>
                  <a:srgbClr val="008080"/>
                </a:solidFill>
                <a:latin typeface="Courier New" panose="02070309020205020404" pitchFamily="49" charset="0"/>
              </a:rPr>
              <a:t>&lt;&lt; </a:t>
            </a:r>
            <a:r>
              <a:rPr lang="en-GB" sz="1200" b="1" dirty="0">
                <a:solidFill>
                  <a:srgbClr val="008000"/>
                </a:solidFill>
                <a:latin typeface="Courier New" panose="02070309020205020404" pitchFamily="49" charset="0"/>
              </a:rPr>
              <a:t>"</a:t>
            </a:r>
            <a:r>
              <a:rPr lang="en-GB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\</a:t>
            </a:r>
            <a:r>
              <a:rPr lang="en-GB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n</a:t>
            </a:r>
            <a:r>
              <a:rPr lang="en-GB" sz="1200" b="1" dirty="0" err="1">
                <a:solidFill>
                  <a:srgbClr val="008000"/>
                </a:solidFill>
                <a:latin typeface="Courier New" panose="02070309020205020404" pitchFamily="49" charset="0"/>
              </a:rPr>
              <a:t>Elapsed</a:t>
            </a:r>
            <a:r>
              <a:rPr lang="en-GB" sz="1200" b="1" dirty="0">
                <a:solidFill>
                  <a:srgbClr val="008000"/>
                </a:solidFill>
                <a:latin typeface="Courier New" panose="02070309020205020404" pitchFamily="49" charset="0"/>
              </a:rPr>
              <a:t> time = " </a:t>
            </a:r>
            <a:r>
              <a:rPr lang="en-GB" sz="1200" dirty="0">
                <a:solidFill>
                  <a:srgbClr val="008080"/>
                </a:solidFill>
                <a:latin typeface="Courier New" panose="02070309020205020404" pitchFamily="49" charset="0"/>
              </a:rPr>
              <a:t>&lt;&lt; </a:t>
            </a:r>
            <a:r>
              <a:rPr lang="en-GB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duration.count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() </a:t>
            </a:r>
            <a:r>
              <a:rPr lang="en-GB" sz="1200" dirty="0">
                <a:solidFill>
                  <a:srgbClr val="008080"/>
                </a:solidFill>
                <a:latin typeface="Courier New" panose="02070309020205020404" pitchFamily="49" charset="0"/>
              </a:rPr>
              <a:t>&lt;&lt; </a:t>
            </a:r>
            <a:r>
              <a:rPr lang="en-GB" sz="1200" b="1" dirty="0">
                <a:solidFill>
                  <a:srgbClr val="008000"/>
                </a:solidFill>
                <a:latin typeface="Courier New" panose="02070309020205020404" pitchFamily="49" charset="0"/>
              </a:rPr>
              <a:t>" </a:t>
            </a:r>
            <a:r>
              <a:rPr lang="en-GB" sz="1200" b="1" dirty="0" err="1">
                <a:solidFill>
                  <a:srgbClr val="008000"/>
                </a:solidFill>
                <a:latin typeface="Courier New" panose="02070309020205020404" pitchFamily="49" charset="0"/>
              </a:rPr>
              <a:t>ms</a:t>
            </a:r>
            <a:r>
              <a:rPr lang="en-GB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\n</a:t>
            </a:r>
            <a:r>
              <a:rPr lang="en-GB" sz="1200" b="1" dirty="0">
                <a:solidFill>
                  <a:srgbClr val="008000"/>
                </a:solidFill>
                <a:latin typeface="Courier New" panose="02070309020205020404" pitchFamily="49" charset="0"/>
              </a:rPr>
              <a:t>"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b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return </a:t>
            </a:r>
            <a:r>
              <a:rPr lang="en-GB" sz="1200" dirty="0">
                <a:solidFill>
                  <a:srgbClr val="0000FF"/>
                </a:solidFill>
                <a:latin typeface="Courier New" panose="02070309020205020404" pitchFamily="49" charset="0"/>
              </a:rPr>
              <a:t>0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b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05718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Paralelní řazení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cs-CZ" dirty="0"/>
              <a:t>Co se skutečně používá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BAE507-1891-9A47-AC01-2952EAEDA74F}"/>
              </a:ext>
            </a:extLst>
          </p:cNvPr>
          <p:cNvSpPr/>
          <p:nvPr/>
        </p:nvSpPr>
        <p:spPr>
          <a:xfrm>
            <a:off x="611560" y="1720840"/>
            <a:ext cx="8208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Z" dirty="0"/>
              <a:t>Algoritmy založené porovnání: multi-way mergesort, samplesort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GCC C++ STL sort: multi-way mergesort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GCC C++ STL </a:t>
            </a:r>
            <a:r>
              <a:rPr lang="en-GB" dirty="0" err="1"/>
              <a:t>stable_sort</a:t>
            </a:r>
            <a:r>
              <a:rPr lang="en-CZ" dirty="0"/>
              <a:t>: quicksort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GCC C++ PSTL, Intel Thread Building Blocks: “</a:t>
            </a:r>
            <a:r>
              <a:rPr lang="en-GB" dirty="0"/>
              <a:t>sorting based on task tree and parallel merge”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Boost: </a:t>
            </a:r>
            <a:r>
              <a:rPr lang="en-GB" dirty="0" err="1"/>
              <a:t>Samplesort</a:t>
            </a:r>
            <a:r>
              <a:rPr lang="en-GB" dirty="0"/>
              <a:t> ad.</a:t>
            </a:r>
            <a:br>
              <a:rPr lang="en-GB" dirty="0"/>
            </a:br>
            <a:r>
              <a:rPr lang="en-GB" dirty="0"/>
              <a:t>https://</a:t>
            </a:r>
            <a:r>
              <a:rPr lang="en-GB" dirty="0" err="1"/>
              <a:t>www.boost.org</a:t>
            </a:r>
            <a:r>
              <a:rPr lang="en-GB" dirty="0"/>
              <a:t>/doc/libs/develop/libs/sort/doc/html/sort/</a:t>
            </a:r>
            <a:r>
              <a:rPr lang="en-GB" dirty="0" err="1"/>
              <a:t>parallel.html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Vektorizované</a:t>
            </a:r>
            <a:r>
              <a:rPr lang="en-GB" dirty="0"/>
              <a:t> </a:t>
            </a:r>
            <a:r>
              <a:rPr lang="en-GB" dirty="0" err="1"/>
              <a:t>algoritmy</a:t>
            </a:r>
            <a:r>
              <a:rPr lang="en-GB" dirty="0"/>
              <a:t> </a:t>
            </a:r>
            <a:r>
              <a:rPr lang="en-GB" dirty="0" err="1"/>
              <a:t>založené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výběru</a:t>
            </a:r>
            <a:r>
              <a:rPr lang="en-GB" dirty="0"/>
              <a:t> minima a maxima</a:t>
            </a:r>
          </a:p>
          <a:p>
            <a:endParaRPr lang="en-GB" dirty="0"/>
          </a:p>
          <a:p>
            <a:r>
              <a:rPr lang="en-GB" dirty="0" err="1"/>
              <a:t>Algoritmy</a:t>
            </a:r>
            <a:r>
              <a:rPr lang="en-GB" dirty="0"/>
              <a:t> </a:t>
            </a:r>
            <a:r>
              <a:rPr lang="en-GB" dirty="0" err="1"/>
              <a:t>založené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hashování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839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Paralelní řazení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cs-CZ" dirty="0" err="1"/>
              <a:t>Merge</a:t>
            </a:r>
            <a:r>
              <a:rPr lang="cs-CZ" dirty="0"/>
              <a:t> Sort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0DD171-8874-544A-88D5-3E660C07E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4437112"/>
            <a:ext cx="4356100" cy="2311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FB994C-02C5-2E4D-8A8E-11B0F1D79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556792"/>
            <a:ext cx="8244408" cy="262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15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Paralelní řazení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cs-CZ" dirty="0" err="1"/>
              <a:t>Merge</a:t>
            </a:r>
            <a:r>
              <a:rPr lang="cs-CZ" dirty="0"/>
              <a:t> Sort</a:t>
            </a: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584" y="1700808"/>
            <a:ext cx="8136904" cy="5472608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Jak paralelizujeme </a:t>
            </a:r>
            <a:r>
              <a:rPr lang="cs-CZ" sz="2000" dirty="0" err="1"/>
              <a:t>MergeSort</a:t>
            </a:r>
            <a:r>
              <a:rPr lang="cs-CZ" sz="2000" dirty="0"/>
              <a:t>?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215" y="2402225"/>
            <a:ext cx="5581177" cy="40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6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Paralelní řazení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cs-CZ" dirty="0" err="1"/>
              <a:t>Merge</a:t>
            </a:r>
            <a:r>
              <a:rPr lang="cs-CZ" dirty="0"/>
              <a:t> Sort</a:t>
            </a: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584" y="1700808"/>
            <a:ext cx="8136904" cy="5472608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Jak paralelizujeme </a:t>
            </a:r>
            <a:r>
              <a:rPr lang="cs-CZ" sz="2000" dirty="0" err="1"/>
              <a:t>MergeSort</a:t>
            </a:r>
            <a:r>
              <a:rPr lang="cs-CZ" sz="2000" dirty="0"/>
              <a:t>?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800" dirty="0"/>
          </a:p>
        </p:txBody>
      </p:sp>
      <p:sp>
        <p:nvSpPr>
          <p:cNvPr id="5" name="Obdélník 4"/>
          <p:cNvSpPr/>
          <p:nvPr/>
        </p:nvSpPr>
        <p:spPr>
          <a:xfrm>
            <a:off x="917107" y="2178620"/>
            <a:ext cx="7363252" cy="3808735"/>
          </a:xfrm>
          <a:prstGeom prst="rect">
            <a:avLst/>
          </a:prstGeom>
          <a:ln>
            <a:solidFill>
              <a:srgbClr val="17375E"/>
            </a:solidFill>
          </a:ln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void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ms_serial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::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&lt;</a:t>
            </a:r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int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&gt;&amp;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vector_to_sort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int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from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int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to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{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</a:t>
            </a:r>
            <a:r>
              <a:rPr lang="en-US" sz="105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if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to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-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from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&lt;=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1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{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    </a:t>
            </a:r>
            <a:r>
              <a:rPr lang="en-US" sz="105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return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}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</a:t>
            </a:r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int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middle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to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-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from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)/</a:t>
            </a:r>
            <a:r>
              <a:rPr lang="en-US" sz="105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2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+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from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ms_serial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vector_to_sort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from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middle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ms_serial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vector_to_sort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middle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to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::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inplace_merge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vector_to_sort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.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begin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()+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from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vector_to_sort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.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begin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()+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middle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vector_to_sort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.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begin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()+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to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}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void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ms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::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&lt;</a:t>
            </a:r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int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&gt;&amp;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vector_to_sort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int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from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int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to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{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</a:t>
            </a:r>
            <a:r>
              <a:rPr lang="en-US" sz="105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if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to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-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from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&lt;=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base_size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{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   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ms_serial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vector_to_sort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from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to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    </a:t>
            </a:r>
            <a:r>
              <a:rPr lang="en-US" sz="105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return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}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</a:t>
            </a:r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int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middle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to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-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from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)/</a:t>
            </a:r>
            <a:r>
              <a:rPr lang="en-US" sz="105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2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+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from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cs-CZ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ms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vector_to_sort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from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middle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ms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vector_to_sort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middle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to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endParaRPr lang="en-US" sz="1050" dirty="0">
              <a:solidFill>
                <a:srgbClr val="804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::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inplace_merge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vector_to_sort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.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begin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()+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from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vector_to_sort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.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begin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()+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middle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vector_to_sort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.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begin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()+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to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}</a:t>
            </a:r>
            <a:endParaRPr lang="en-US" sz="1050" dirty="0">
              <a:latin typeface="Trebuchet MS" panose="020B0603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07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Paralelní řazení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cs-CZ" dirty="0" err="1"/>
              <a:t>Merge</a:t>
            </a:r>
            <a:r>
              <a:rPr lang="cs-CZ" dirty="0"/>
              <a:t> Sort</a:t>
            </a: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584" y="1700808"/>
            <a:ext cx="8136904" cy="5472608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Jak paralelizujeme </a:t>
            </a:r>
            <a:r>
              <a:rPr lang="cs-CZ" sz="2000" dirty="0" err="1"/>
              <a:t>MergeSort</a:t>
            </a:r>
            <a:r>
              <a:rPr lang="cs-CZ" sz="2000" dirty="0"/>
              <a:t>?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800" dirty="0"/>
          </a:p>
        </p:txBody>
      </p:sp>
      <p:sp>
        <p:nvSpPr>
          <p:cNvPr id="5" name="Obdélník 4"/>
          <p:cNvSpPr/>
          <p:nvPr/>
        </p:nvSpPr>
        <p:spPr>
          <a:xfrm>
            <a:off x="917107" y="2178620"/>
            <a:ext cx="7363252" cy="3808735"/>
          </a:xfrm>
          <a:prstGeom prst="rect">
            <a:avLst/>
          </a:prstGeom>
          <a:ln>
            <a:solidFill>
              <a:srgbClr val="17375E"/>
            </a:solidFill>
          </a:ln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void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ms_serial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::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&lt;</a:t>
            </a:r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int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&gt;&amp;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vector_to_sort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int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from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int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to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{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</a:t>
            </a:r>
            <a:r>
              <a:rPr lang="en-US" sz="105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if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to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-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from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&lt;=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1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{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    </a:t>
            </a:r>
            <a:r>
              <a:rPr lang="en-US" sz="105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return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}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</a:t>
            </a:r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int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middle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to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-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from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)/</a:t>
            </a:r>
            <a:r>
              <a:rPr lang="en-US" sz="105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2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+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from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ms_serial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vector_to_sort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from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middle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ms_serial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vector_to_sort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middle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to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::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inplace_merge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vector_to_sort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.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begin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()+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from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vector_to_sort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.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begin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()+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middle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vector_to_sort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.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begin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()+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to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}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void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ms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::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&lt;</a:t>
            </a:r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int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&gt;&amp;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vector_to_sort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int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from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int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to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{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</a:t>
            </a:r>
            <a:r>
              <a:rPr lang="en-US" sz="105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if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to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-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from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&lt;=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base_size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{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   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ms_serial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vector_to_sort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from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to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    </a:t>
            </a:r>
            <a:r>
              <a:rPr lang="en-US" sz="105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return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}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</a:t>
            </a:r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int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middle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to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-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from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)/</a:t>
            </a:r>
            <a:r>
              <a:rPr lang="en-US" sz="105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2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+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from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cs-CZ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ms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vector_to_sort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from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middle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ms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vector_to_sort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middle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to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endParaRPr lang="en-US" sz="1050" dirty="0">
              <a:solidFill>
                <a:srgbClr val="804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::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inplace_merge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vector_to_sort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.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begin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()+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from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vector_to_sort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.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begin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()+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middle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vector_to_sort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.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begin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()+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to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}</a:t>
            </a:r>
            <a:endParaRPr lang="en-US" sz="1050" dirty="0">
              <a:latin typeface="Trebuchet MS" panose="020B06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17107" y="5085184"/>
            <a:ext cx="7056784" cy="7920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3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Paralelní řazení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cs-CZ" dirty="0" err="1"/>
              <a:t>Merge</a:t>
            </a:r>
            <a:r>
              <a:rPr lang="cs-CZ" dirty="0"/>
              <a:t> Sort</a:t>
            </a: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07504" y="1556792"/>
            <a:ext cx="8136904" cy="5472608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Která varianta je správná?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A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B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C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800" dirty="0"/>
          </a:p>
        </p:txBody>
      </p:sp>
      <p:sp>
        <p:nvSpPr>
          <p:cNvPr id="6" name="Obdélník 5"/>
          <p:cNvSpPr/>
          <p:nvPr/>
        </p:nvSpPr>
        <p:spPr>
          <a:xfrm>
            <a:off x="1187624" y="2060848"/>
            <a:ext cx="7848872" cy="1107996"/>
          </a:xfrm>
          <a:prstGeom prst="rect">
            <a:avLst/>
          </a:prstGeom>
          <a:ln>
            <a:solidFill>
              <a:srgbClr val="17375E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#pragma </a:t>
            </a:r>
            <a:r>
              <a:rPr lang="en-US" sz="1100" dirty="0" err="1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omp</a:t>
            </a:r>
            <a:r>
              <a:rPr lang="en-US" sz="110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task shared(</a:t>
            </a:r>
            <a:r>
              <a:rPr lang="en-US" sz="1100" dirty="0" err="1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vector_to_sort</a:t>
            </a:r>
            <a:r>
              <a:rPr lang="en-US" sz="110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 </a:t>
            </a:r>
            <a:r>
              <a:rPr lang="en-US" sz="1100" dirty="0" err="1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firstprivate</a:t>
            </a:r>
            <a:r>
              <a:rPr lang="en-US" sz="110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 err="1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from,middle</a:t>
            </a:r>
            <a:r>
              <a:rPr lang="en-US" sz="110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</a:t>
            </a: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ms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vector_to_sort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from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middle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ms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vector_to_sort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middle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to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#pragma </a:t>
            </a:r>
            <a:r>
              <a:rPr lang="en-US" sz="1100" dirty="0" err="1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omp</a:t>
            </a:r>
            <a:r>
              <a:rPr lang="en-US" sz="110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taskwait</a:t>
            </a:r>
            <a:endParaRPr lang="en-US" sz="1100" dirty="0">
              <a:solidFill>
                <a:srgbClr val="804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inplace_merge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vector_to_sort</a:t>
            </a:r>
            <a:r>
              <a:rPr lang="en-US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.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begin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()+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from</a:t>
            </a:r>
            <a:r>
              <a:rPr lang="en-US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vector_to_sort</a:t>
            </a:r>
            <a:r>
              <a:rPr lang="en-US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.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begin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()+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middle</a:t>
            </a:r>
            <a:r>
              <a:rPr lang="en-US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vector_to_sort</a:t>
            </a:r>
            <a:r>
              <a:rPr lang="en-US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.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begin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()+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to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100" dirty="0">
              <a:latin typeface="Trebuchet MS" panose="020B0603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187624" y="3505518"/>
            <a:ext cx="7848872" cy="1107996"/>
          </a:xfrm>
          <a:prstGeom prst="rect">
            <a:avLst/>
          </a:prstGeom>
          <a:ln>
            <a:solidFill>
              <a:srgbClr val="17375E"/>
            </a:solidFill>
          </a:ln>
        </p:spPr>
        <p:txBody>
          <a:bodyPr wrap="square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ms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vector_to_sort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from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middle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#pragma </a:t>
            </a:r>
            <a:r>
              <a:rPr lang="en-US" sz="1100" dirty="0" err="1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omp</a:t>
            </a:r>
            <a:r>
              <a:rPr lang="en-US" sz="110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task shared(</a:t>
            </a:r>
            <a:r>
              <a:rPr lang="en-US" sz="1100" dirty="0" err="1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vector_to_sort</a:t>
            </a:r>
            <a:r>
              <a:rPr lang="en-US" sz="110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 </a:t>
            </a:r>
            <a:r>
              <a:rPr lang="en-US" sz="1100" dirty="0" err="1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firstprivate</a:t>
            </a:r>
            <a:r>
              <a:rPr lang="en-US" sz="110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 err="1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from,middle</a:t>
            </a:r>
            <a:r>
              <a:rPr lang="en-US" sz="110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</a:t>
            </a: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ms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vector_to_sort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middle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to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#pragma </a:t>
            </a:r>
            <a:r>
              <a:rPr lang="en-US" sz="1100" dirty="0" err="1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omp</a:t>
            </a:r>
            <a:r>
              <a:rPr lang="en-US" sz="110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taskwait</a:t>
            </a:r>
            <a:endParaRPr lang="en-US" sz="1100" dirty="0">
              <a:solidFill>
                <a:srgbClr val="804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inplace_merge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vector_to_sort</a:t>
            </a:r>
            <a:r>
              <a:rPr lang="en-US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.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begin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()+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from</a:t>
            </a:r>
            <a:r>
              <a:rPr lang="en-US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vector_to_sort</a:t>
            </a:r>
            <a:r>
              <a:rPr lang="en-US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.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begin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()+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middle</a:t>
            </a:r>
            <a:r>
              <a:rPr lang="en-US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vector_to_sort</a:t>
            </a:r>
            <a:r>
              <a:rPr lang="en-US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.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begin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()+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to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100" dirty="0">
              <a:latin typeface="Trebuchet MS" panose="020B0603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187624" y="4950188"/>
            <a:ext cx="7848872" cy="938719"/>
          </a:xfrm>
          <a:prstGeom prst="rect">
            <a:avLst/>
          </a:prstGeom>
          <a:ln>
            <a:solidFill>
              <a:srgbClr val="17375E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#pragma </a:t>
            </a:r>
            <a:r>
              <a:rPr lang="en-US" sz="1100" dirty="0" err="1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omp</a:t>
            </a:r>
            <a:r>
              <a:rPr lang="en-US" sz="110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task shared(</a:t>
            </a:r>
            <a:r>
              <a:rPr lang="en-US" sz="1100" dirty="0" err="1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vector_to_sort</a:t>
            </a:r>
            <a:r>
              <a:rPr lang="en-US" sz="110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 </a:t>
            </a:r>
            <a:r>
              <a:rPr lang="en-US" sz="1100" dirty="0" err="1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firstprivate</a:t>
            </a:r>
            <a:r>
              <a:rPr lang="en-US" sz="110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 err="1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from,middle</a:t>
            </a:r>
            <a:r>
              <a:rPr lang="en-US" sz="110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</a:t>
            </a: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ms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vector_to_sort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from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middle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ms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vector_to_sort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middle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to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cs-CZ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inplace_merge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vector_to_sort</a:t>
            </a:r>
            <a:r>
              <a:rPr lang="en-US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.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begin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()+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from</a:t>
            </a:r>
            <a:r>
              <a:rPr lang="en-US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vector_to_sort</a:t>
            </a:r>
            <a:r>
              <a:rPr lang="en-US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.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begin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()+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middle</a:t>
            </a:r>
            <a:r>
              <a:rPr lang="en-US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vector_to_sort</a:t>
            </a:r>
            <a:r>
              <a:rPr lang="en-US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.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begin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()+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to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1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8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Paralelní řazení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cs-CZ" dirty="0" err="1"/>
              <a:t>Merge</a:t>
            </a:r>
            <a:r>
              <a:rPr lang="cs-CZ" dirty="0"/>
              <a:t> Sort</a:t>
            </a: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584" y="1700808"/>
            <a:ext cx="8136904" cy="5472608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Jak paralelizujeme </a:t>
            </a:r>
            <a:r>
              <a:rPr lang="cs-CZ" sz="2000" dirty="0" err="1"/>
              <a:t>MergeSort</a:t>
            </a:r>
            <a:r>
              <a:rPr lang="cs-CZ" sz="2000" dirty="0"/>
              <a:t>?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800" dirty="0"/>
          </a:p>
        </p:txBody>
      </p:sp>
      <p:sp>
        <p:nvSpPr>
          <p:cNvPr id="5" name="Obdélník 4"/>
          <p:cNvSpPr/>
          <p:nvPr/>
        </p:nvSpPr>
        <p:spPr>
          <a:xfrm>
            <a:off x="917107" y="2178620"/>
            <a:ext cx="7363252" cy="4490740"/>
          </a:xfrm>
          <a:prstGeom prst="rect">
            <a:avLst/>
          </a:prstGeom>
          <a:ln>
            <a:solidFill>
              <a:srgbClr val="17375E"/>
            </a:solidFill>
          </a:ln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void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ms_serial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::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&lt;</a:t>
            </a:r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int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&gt;&amp;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vector_to_sort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int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from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int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to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{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</a:t>
            </a:r>
            <a:r>
              <a:rPr lang="en-US" sz="105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if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to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-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from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&lt;=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1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{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    </a:t>
            </a:r>
            <a:r>
              <a:rPr lang="en-US" sz="105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return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}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</a:t>
            </a:r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int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middle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to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-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from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)/</a:t>
            </a:r>
            <a:r>
              <a:rPr lang="en-US" sz="105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2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+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from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ms_serial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vector_to_sort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from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middle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ms_serial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vector_to_sort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middle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to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::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inplace_merge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vector_to_sort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.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begin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()+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from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vector_to_sort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.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begin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()+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middle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vector_to_sort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.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begin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()+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to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}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void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ms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::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&lt;</a:t>
            </a:r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int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&gt;&amp;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vector_to_sort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int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from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int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to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{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</a:t>
            </a:r>
            <a:r>
              <a:rPr lang="en-US" sz="105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if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to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-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from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&lt;=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base_size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{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   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ms_serial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vector_to_sort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from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to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    </a:t>
            </a:r>
            <a:r>
              <a:rPr lang="en-US" sz="105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return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}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</a:t>
            </a:r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int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middle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to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-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from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)/</a:t>
            </a:r>
            <a:r>
              <a:rPr lang="en-US" sz="105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2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+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from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#pragma </a:t>
            </a:r>
            <a:r>
              <a:rPr lang="en-US" sz="1050" dirty="0" err="1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omp</a:t>
            </a:r>
            <a:r>
              <a:rPr lang="en-US" sz="105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task shared(</a:t>
            </a:r>
            <a:r>
              <a:rPr lang="en-US" sz="1050" dirty="0" err="1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vector_to_sort</a:t>
            </a:r>
            <a:r>
              <a:rPr lang="en-US" sz="105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) </a:t>
            </a:r>
            <a:r>
              <a:rPr lang="en-US" sz="1050" dirty="0" err="1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firstprivate</a:t>
            </a:r>
            <a:r>
              <a:rPr lang="en-US" sz="105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</a:t>
            </a:r>
            <a:r>
              <a:rPr lang="en-US" sz="1050" dirty="0" err="1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from,middle</a:t>
            </a:r>
            <a:r>
              <a:rPr lang="en-US" sz="105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ms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vector_to_sort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from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middle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ms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vector_to_sort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middle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to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#pragma </a:t>
            </a:r>
            <a:r>
              <a:rPr lang="en-US" sz="1050" dirty="0" err="1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omp</a:t>
            </a:r>
            <a:r>
              <a:rPr lang="en-US" sz="105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taskwait</a:t>
            </a:r>
            <a:endParaRPr lang="en-US" sz="1050" dirty="0">
              <a:solidFill>
                <a:srgbClr val="804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   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::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inplace_merge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vector_to_sort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.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begin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()+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from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vector_to_sort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.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begin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()+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middle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,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vector_to_sort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.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begin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()+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to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  <a:cs typeface="Courier New" panose="02070309020205020404" pitchFamily="49" charset="0"/>
              </a:rPr>
              <a:t>}</a:t>
            </a:r>
            <a:endParaRPr lang="en-US" sz="1050" dirty="0">
              <a:latin typeface="Trebuchet MS" panose="020B0603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21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Paralelní řazení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cs-CZ" dirty="0" err="1"/>
              <a:t>Merge</a:t>
            </a:r>
            <a:r>
              <a:rPr lang="cs-CZ" dirty="0"/>
              <a:t> Sort</a:t>
            </a: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584" y="1700808"/>
            <a:ext cx="8136904" cy="5472608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Lze </a:t>
            </a:r>
            <a:r>
              <a:rPr lang="cs-CZ" sz="2000" dirty="0" err="1"/>
              <a:t>merge</a:t>
            </a:r>
            <a:r>
              <a:rPr lang="cs-CZ" sz="2000" dirty="0"/>
              <a:t> sort paralelizovat lépe?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3236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Paralelní řazení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cs-CZ" dirty="0" err="1"/>
              <a:t>Merge</a:t>
            </a:r>
            <a:r>
              <a:rPr lang="cs-CZ" dirty="0"/>
              <a:t> Sort</a:t>
            </a: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584" y="1700808"/>
            <a:ext cx="8136904" cy="5472608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Lze </a:t>
            </a:r>
            <a:r>
              <a:rPr lang="cs-CZ" sz="2000" dirty="0" err="1"/>
              <a:t>merge</a:t>
            </a:r>
            <a:r>
              <a:rPr lang="cs-CZ" sz="2000" dirty="0"/>
              <a:t> sort paralelizovat lépe?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Také zde lze využít liché/sudé porovnání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93486"/>
            <a:ext cx="5219070" cy="348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6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Paralelní řazení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cs-CZ" dirty="0" err="1"/>
              <a:t>Odd-Even</a:t>
            </a:r>
            <a:r>
              <a:rPr lang="cs-CZ" dirty="0"/>
              <a:t> </a:t>
            </a:r>
            <a:r>
              <a:rPr lang="cs-CZ" dirty="0" err="1"/>
              <a:t>Merge</a:t>
            </a:r>
            <a:r>
              <a:rPr lang="cs-CZ" dirty="0"/>
              <a:t> Sort</a:t>
            </a: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584" y="1700808"/>
            <a:ext cx="8136904" cy="5472608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Využíváme podobnou myšlenku jak v </a:t>
            </a:r>
            <a:r>
              <a:rPr lang="cs-CZ" sz="2000" dirty="0" err="1"/>
              <a:t>bubble</a:t>
            </a:r>
            <a:r>
              <a:rPr lang="cs-CZ" sz="2000" dirty="0"/>
              <a:t> sortu</a:t>
            </a:r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dirty="0"/>
              <a:t>Identifikujeme dvojice čísel, porovnání kterých lze dělat paralelně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Jak to funguje?</a:t>
            </a:r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dirty="0"/>
              <a:t>Pro 8 prvků</a:t>
            </a:r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1800" dirty="0"/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1800" dirty="0"/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1800" dirty="0"/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1800" dirty="0"/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18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cs-CZ" sz="18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425" y="3501008"/>
            <a:ext cx="33909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 kódem z předminulé přednášky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cs-CZ" dirty="0"/>
              <a:t>Co to vlastně dělá?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60A76C-F289-C54D-BCAD-B26C98F0253E}"/>
              </a:ext>
            </a:extLst>
          </p:cNvPr>
          <p:cNvSpPr/>
          <p:nvPr/>
        </p:nvSpPr>
        <p:spPr>
          <a:xfrm>
            <a:off x="359532" y="1340769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https://github.com/gcc-mirror/gcc/blob/16e2427f50c208dfe07d07f18009969502c25dc8/libstdc%2B%2B-v3/include/pstl/algorithm_impl.h#L2107</a:t>
            </a:r>
            <a:endParaRPr lang="en-GB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5F98C21-0AB2-534F-8D6A-0311184FE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4725144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altLang="en-CZ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template </a:t>
            </a: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&lt;</a:t>
            </a:r>
            <a:r>
              <a:rPr kumimoji="0" lang="en-CZ" altLang="en-CZ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class </a:t>
            </a: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_ExecutionPolicy, </a:t>
            </a:r>
            <a:r>
              <a:rPr kumimoji="0" lang="en-CZ" altLang="en-CZ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typename </a:t>
            </a: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_RandomAccessIterator, </a:t>
            </a:r>
            <a:r>
              <a:rPr kumimoji="0" lang="en-CZ" altLang="en-CZ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typename </a:t>
            </a: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_Compare, </a:t>
            </a:r>
            <a:r>
              <a:rPr kumimoji="0" lang="en-CZ" altLang="en-CZ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typename </a:t>
            </a: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_LeafSort&gt;</a:t>
            </a:r>
            <a:b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void</a:t>
            </a:r>
            <a:br>
              <a:rPr kumimoji="0" lang="en-CZ" altLang="en-CZ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__parallel_stable_sort(_ExecutionPolicy&amp;&amp;, _RandomAccessIterator __xs, _RandomAccessIterator __xe, _Compare __comp,</a:t>
            </a:r>
            <a:b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               _LeafSort __leaf_sort, std::size_t __nsort = </a:t>
            </a: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0</a:t>
            </a: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)</a:t>
            </a:r>
            <a:b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{</a:t>
            </a:r>
            <a:b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tbb::this_task_arena::isolate([=, &amp;__nsort]() {</a:t>
            </a:r>
            <a:b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CZ" altLang="en-CZ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//sorting based on task tree and parallel merge</a:t>
            </a:r>
            <a:br>
              <a:rPr kumimoji="0" lang="en-CZ" altLang="en-CZ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CZ" altLang="en-CZ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typedef typename </a:t>
            </a: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std::iterator_traits&lt;_RandomAccessIterator&gt;::value_type _ValueType;</a:t>
            </a:r>
            <a:b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CZ" altLang="en-CZ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typedef typename </a:t>
            </a: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std::iterator_traits&lt;_RandomAccessIterator&gt;::difference_type _DifferenceType;</a:t>
            </a:r>
            <a:b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CZ" altLang="en-CZ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const </a:t>
            </a: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_DifferenceType __n = __xe - __xs;</a:t>
            </a:r>
            <a:b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CZ" altLang="en-CZ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if </a:t>
            </a: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(__nsort == __n)</a:t>
            </a:r>
            <a:b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    __nsort = </a:t>
            </a: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0</a:t>
            </a: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; </a:t>
            </a:r>
            <a:r>
              <a:rPr kumimoji="0" lang="en-CZ" altLang="en-CZ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// 'partial_sort' becames 'sort'</a:t>
            </a:r>
            <a:br>
              <a:rPr kumimoji="0" lang="en-CZ" altLang="en-CZ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br>
              <a:rPr kumimoji="0" lang="en-CZ" altLang="en-CZ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CZ" altLang="en-CZ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const </a:t>
            </a: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_DifferenceType __sort_cut_off = _PSTL_STABLE_SORT_CUT_OFF;</a:t>
            </a:r>
            <a:b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CZ" altLang="en-CZ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if </a:t>
            </a: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(__n &gt; __sort_cut_off)</a:t>
            </a:r>
            <a:b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{</a:t>
            </a:r>
            <a:b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    __buffer&lt;_ValueType&gt; __buf(__n);</a:t>
            </a:r>
            <a:b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    __root_task&lt;__stable_sort_func&lt;_RandomAccessIterator, _ValueType*, _Compare, _LeafSort&gt;&gt; __root{</a:t>
            </a:r>
            <a:b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            __xs, __xe, __buf.get(), </a:t>
            </a:r>
            <a:r>
              <a:rPr kumimoji="0" lang="en-CZ" altLang="en-CZ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true</a:t>
            </a: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, __comp, __leaf_sort, __nsort, __xs, __buf.get()};</a:t>
            </a:r>
            <a:b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    __task::spawn_root_and_wait(__root);</a:t>
            </a:r>
            <a:b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    </a:t>
            </a:r>
            <a:r>
              <a:rPr kumimoji="0" lang="en-CZ" altLang="en-CZ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return</a:t>
            </a: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;</a:t>
            </a:r>
            <a:b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}</a:t>
            </a:r>
            <a:b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CZ" altLang="en-CZ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//serial sort</a:t>
            </a:r>
            <a:br>
              <a:rPr kumimoji="0" lang="en-CZ" altLang="en-CZ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__leaf_sort(__xs, __xe, __comp);</a:t>
            </a:r>
            <a:b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});</a:t>
            </a:r>
            <a:b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}</a:t>
            </a:r>
            <a:r>
              <a:rPr kumimoji="0" lang="en-CZ" altLang="en-CZ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CZ" altLang="en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Z" altLang="en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247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Paralelní řazení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cs-CZ" dirty="0" err="1"/>
              <a:t>Odd-Even</a:t>
            </a:r>
            <a:r>
              <a:rPr lang="cs-CZ" dirty="0"/>
              <a:t> </a:t>
            </a:r>
            <a:r>
              <a:rPr lang="cs-CZ" dirty="0" err="1"/>
              <a:t>Merge</a:t>
            </a:r>
            <a:r>
              <a:rPr lang="cs-CZ" dirty="0"/>
              <a:t> Sort</a:t>
            </a: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584" y="1700808"/>
            <a:ext cx="8136904" cy="5472608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Využíváme podobnou myšlenku jak v </a:t>
            </a:r>
            <a:r>
              <a:rPr lang="cs-CZ" sz="2000" dirty="0" err="1"/>
              <a:t>bubble</a:t>
            </a:r>
            <a:r>
              <a:rPr lang="cs-CZ" sz="2000" dirty="0"/>
              <a:t> sortu</a:t>
            </a:r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dirty="0"/>
              <a:t>Identifikujeme dvojice čísel, porovnání kterých lze dělat paralelně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Jak to funguje?</a:t>
            </a:r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dirty="0"/>
              <a:t>Pro 8 prvků</a:t>
            </a:r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1800" dirty="0"/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1800" dirty="0"/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1800" dirty="0"/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1800" dirty="0"/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18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cs-CZ" sz="18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425" y="3501008"/>
            <a:ext cx="3390900" cy="27432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528867" y="3212976"/>
            <a:ext cx="432048" cy="31683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5004048" y="3212976"/>
            <a:ext cx="432048" cy="31683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5508104" y="3212976"/>
            <a:ext cx="324605" cy="31683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5936412" y="3212976"/>
            <a:ext cx="632562" cy="31683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délník 9"/>
          <p:cNvSpPr/>
          <p:nvPr/>
        </p:nvSpPr>
        <p:spPr>
          <a:xfrm>
            <a:off x="6689107" y="3212976"/>
            <a:ext cx="432048" cy="31683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délník 10"/>
          <p:cNvSpPr/>
          <p:nvPr/>
        </p:nvSpPr>
        <p:spPr>
          <a:xfrm>
            <a:off x="7164288" y="3212976"/>
            <a:ext cx="432048" cy="31683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0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Paralelní řazení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cs-CZ" dirty="0" err="1"/>
              <a:t>Odd-Even</a:t>
            </a:r>
            <a:r>
              <a:rPr lang="cs-CZ" dirty="0"/>
              <a:t> </a:t>
            </a:r>
            <a:r>
              <a:rPr lang="cs-CZ" dirty="0" err="1"/>
              <a:t>Merge</a:t>
            </a:r>
            <a:r>
              <a:rPr lang="cs-CZ" dirty="0"/>
              <a:t> Sort</a:t>
            </a: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584" y="1700808"/>
            <a:ext cx="8136904" cy="5472608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Využíváme podobnou myšlenku jak v </a:t>
            </a:r>
            <a:r>
              <a:rPr lang="cs-CZ" sz="2000" dirty="0" err="1"/>
              <a:t>bubble</a:t>
            </a:r>
            <a:r>
              <a:rPr lang="cs-CZ" sz="2000" dirty="0"/>
              <a:t> sortu</a:t>
            </a:r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dirty="0"/>
              <a:t>Identifikujeme dvojice čísel, porovnání kterých lze dělat paralelně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Jak to funguje?</a:t>
            </a:r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dirty="0"/>
              <a:t>Pro 8 prvků</a:t>
            </a:r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1800" dirty="0"/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1800" dirty="0"/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1800" dirty="0"/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1800" dirty="0"/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18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cs-CZ" sz="1800" dirty="0"/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dirty="0"/>
              <a:t>Obecně?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425" y="3501008"/>
            <a:ext cx="3390900" cy="27432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528867" y="3212976"/>
            <a:ext cx="432048" cy="31683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5004048" y="3212976"/>
            <a:ext cx="432048" cy="31683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5508104" y="3212976"/>
            <a:ext cx="324605" cy="31683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5936412" y="3212976"/>
            <a:ext cx="632562" cy="31683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délník 9"/>
          <p:cNvSpPr/>
          <p:nvPr/>
        </p:nvSpPr>
        <p:spPr>
          <a:xfrm>
            <a:off x="6689107" y="3212976"/>
            <a:ext cx="432048" cy="31683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délník 10"/>
          <p:cNvSpPr/>
          <p:nvPr/>
        </p:nvSpPr>
        <p:spPr>
          <a:xfrm>
            <a:off x="7164288" y="3212976"/>
            <a:ext cx="432048" cy="31683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4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Paralelní řazení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cs-CZ" dirty="0" err="1"/>
              <a:t>Odd-Even</a:t>
            </a:r>
            <a:r>
              <a:rPr lang="cs-CZ" dirty="0"/>
              <a:t> </a:t>
            </a:r>
            <a:r>
              <a:rPr lang="cs-CZ" dirty="0" err="1"/>
              <a:t>Merge</a:t>
            </a:r>
            <a:r>
              <a:rPr lang="cs-CZ" dirty="0"/>
              <a:t> Sort</a:t>
            </a: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584" y="1700808"/>
            <a:ext cx="8136904" cy="5472608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Využíváme podobnou myšlenku jak v </a:t>
            </a:r>
            <a:r>
              <a:rPr lang="cs-CZ" sz="2000" dirty="0" err="1"/>
              <a:t>bubble</a:t>
            </a:r>
            <a:r>
              <a:rPr lang="cs-CZ" sz="2000" dirty="0"/>
              <a:t> sortu</a:t>
            </a:r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dirty="0"/>
              <a:t>Identifikujeme dvojice čísel, porovnání kterých lze dělat paralelně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Jak to funguje?</a:t>
            </a:r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dirty="0"/>
              <a:t>Pro 8 prvků</a:t>
            </a:r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1800" dirty="0"/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1800" dirty="0"/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1800" dirty="0"/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1800" dirty="0"/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18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cs-CZ" sz="1800" dirty="0"/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dirty="0"/>
              <a:t>Obecně?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800" dirty="0"/>
          </a:p>
        </p:txBody>
      </p:sp>
      <p:sp>
        <p:nvSpPr>
          <p:cNvPr id="6" name="Obdélník 5"/>
          <p:cNvSpPr/>
          <p:nvPr/>
        </p:nvSpPr>
        <p:spPr>
          <a:xfrm>
            <a:off x="3448352" y="3933056"/>
            <a:ext cx="5532120" cy="2292935"/>
          </a:xfrm>
          <a:prstGeom prst="rect">
            <a:avLst/>
          </a:prstGeom>
          <a:ln>
            <a:solidFill>
              <a:srgbClr val="17375E"/>
            </a:solidFill>
          </a:ln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void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odd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-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even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-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merge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en-US" sz="110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&gt;&amp;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vector_to_sort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from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to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step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{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100" dirty="0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auto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new_step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step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*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2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10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if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new_step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to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-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from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{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odd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-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even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-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merge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vector_to_sort</a:t>
            </a:r>
            <a:r>
              <a:rPr lang="en-US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from</a:t>
            </a:r>
            <a:r>
              <a:rPr lang="en-US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to</a:t>
            </a:r>
            <a:r>
              <a:rPr lang="en-US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new_step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odd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-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even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-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merge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vector_to_sort</a:t>
            </a:r>
            <a:r>
              <a:rPr lang="en-US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from</a:t>
            </a:r>
            <a:r>
              <a:rPr lang="en-US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+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step</a:t>
            </a:r>
            <a:r>
              <a:rPr lang="en-US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to</a:t>
            </a:r>
            <a:r>
              <a:rPr lang="en-US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new_step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</a:t>
            </a:r>
            <a:r>
              <a:rPr lang="en-US" sz="110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for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from</a:t>
            </a:r>
            <a:r>
              <a:rPr lang="en-US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+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step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to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-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step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+=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new_step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{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   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compare_and_swap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vector_to_sort</a:t>
            </a:r>
            <a:r>
              <a:rPr lang="en-US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+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step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}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}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else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{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compare_and_swap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vector_to_sort</a:t>
            </a:r>
            <a:r>
              <a:rPr lang="en-US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from</a:t>
            </a:r>
            <a:r>
              <a:rPr lang="en-US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from</a:t>
            </a:r>
            <a:r>
              <a:rPr lang="en-US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+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step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}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}</a:t>
            </a:r>
            <a:endParaRPr lang="en-US" sz="11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13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Paralelní řazení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cs-CZ" dirty="0" err="1"/>
              <a:t>Odd-Even</a:t>
            </a:r>
            <a:r>
              <a:rPr lang="cs-CZ" dirty="0"/>
              <a:t> </a:t>
            </a:r>
            <a:r>
              <a:rPr lang="cs-CZ" dirty="0" err="1"/>
              <a:t>Merge</a:t>
            </a:r>
            <a:r>
              <a:rPr lang="cs-CZ" dirty="0"/>
              <a:t> Sort</a:t>
            </a: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584" y="1700808"/>
            <a:ext cx="8136904" cy="5472608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Proč to funguje?</a:t>
            </a:r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dirty="0"/>
              <a:t>Lze dokázat pomocí indukce a tzv. 0-1 principu </a:t>
            </a:r>
          </a:p>
          <a:p>
            <a:pPr marL="1257205" lvl="2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cs-CZ" sz="1400" dirty="0"/>
              <a:t>(pokud </a:t>
            </a:r>
            <a:r>
              <a:rPr lang="en-CZ" sz="1400" dirty="0"/>
              <a:t>řadící</a:t>
            </a:r>
            <a:r>
              <a:rPr lang="cs-CZ" sz="1400" dirty="0"/>
              <a:t> síť dokáže setřídit libovolnou posloupnost nul a jedniček, dokáže setřídit libovolnou posloupnost libovolných celých čísel)</a:t>
            </a:r>
          </a:p>
          <a:p>
            <a:pPr marL="800053" lvl="1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cs-CZ" sz="1600" dirty="0"/>
              <a:t>Předpokládejme (Indukční krok), že algoritmus funguje pro n&lt;k</a:t>
            </a:r>
          </a:p>
          <a:p>
            <a:pPr marL="800053" lvl="1" indent="-342900">
              <a:lnSpc>
                <a:spcPct val="100000"/>
              </a:lnSpc>
              <a:buFont typeface="Arial" pitchFamily="34" charset="0"/>
              <a:buChar char="•"/>
            </a:pPr>
            <a:endParaRPr lang="cs-CZ" sz="1600" dirty="0"/>
          </a:p>
          <a:p>
            <a:pPr marL="800053" lvl="1" indent="-342900">
              <a:lnSpc>
                <a:spcPct val="100000"/>
              </a:lnSpc>
              <a:buFont typeface="Arial" pitchFamily="34" charset="0"/>
              <a:buChar char="•"/>
            </a:pPr>
            <a:endParaRPr lang="cs-CZ" sz="16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Ideální pro HW/GPU implementaci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O(log</a:t>
            </a:r>
            <a:r>
              <a:rPr lang="cs-CZ" sz="2000" baseline="30000" dirty="0"/>
              <a:t>2</a:t>
            </a:r>
            <a:r>
              <a:rPr lang="cs-CZ" sz="2000" dirty="0"/>
              <a:t>(n)) paralelní výpočetní čas</a:t>
            </a:r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18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29000"/>
            <a:ext cx="3333750" cy="153352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251861" y="3397728"/>
            <a:ext cx="1985093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cs-CZ" sz="1600" dirty="0"/>
              <a:t>nuly</a:t>
            </a:r>
            <a:endParaRPr lang="en-US" sz="1600" dirty="0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6300192" y="3594180"/>
            <a:ext cx="96073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7251861" y="4285149"/>
            <a:ext cx="1985093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cs-CZ" sz="1600" dirty="0"/>
              <a:t>jedničky</a:t>
            </a:r>
            <a:endParaRPr lang="en-US" sz="1600" dirty="0"/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6300192" y="4481601"/>
            <a:ext cx="96073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C86223-F9A1-DF4E-80C0-64C6F008B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761" y="5157192"/>
            <a:ext cx="13462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5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Paralelní řazení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cs-CZ" dirty="0" err="1"/>
              <a:t>Bitonic</a:t>
            </a:r>
            <a:r>
              <a:rPr lang="cs-CZ" dirty="0"/>
              <a:t> Sort</a:t>
            </a: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584" y="1700808"/>
            <a:ext cx="8136904" cy="5472608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 err="1"/>
              <a:t>Bitonic</a:t>
            </a:r>
            <a:r>
              <a:rPr lang="cs-CZ" sz="2000" dirty="0"/>
              <a:t> Sort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Vylepšená varianta </a:t>
            </a:r>
            <a:r>
              <a:rPr lang="cs-CZ" sz="2000" dirty="0" err="1"/>
              <a:t>Odd-Even</a:t>
            </a:r>
            <a:r>
              <a:rPr lang="cs-CZ" sz="2000" dirty="0"/>
              <a:t> </a:t>
            </a:r>
            <a:r>
              <a:rPr lang="cs-CZ" sz="2000" dirty="0" err="1"/>
              <a:t>Merge</a:t>
            </a:r>
            <a:r>
              <a:rPr lang="cs-CZ" sz="2000" dirty="0"/>
              <a:t> Sortu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Pro paralelní slučování nepotřebujeme mít plně setříděné dílčí posloupnosti</a:t>
            </a:r>
            <a:endParaRPr lang="cs-CZ" sz="18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425" y="3501008"/>
            <a:ext cx="3390900" cy="27432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868144" y="3356992"/>
            <a:ext cx="2160240" cy="3024336"/>
          </a:xfrm>
          <a:prstGeom prst="rect">
            <a:avLst/>
          </a:prstGeom>
          <a:noFill/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4283968" y="3366013"/>
            <a:ext cx="1512168" cy="1406976"/>
          </a:xfrm>
          <a:prstGeom prst="rect">
            <a:avLst/>
          </a:prstGeom>
          <a:noFill/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4283968" y="4981248"/>
            <a:ext cx="1512168" cy="1406976"/>
          </a:xfrm>
          <a:prstGeom prst="rect">
            <a:avLst/>
          </a:prstGeom>
          <a:noFill/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7764617" y="2977557"/>
            <a:ext cx="974498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cs-CZ" sz="2000" dirty="0" err="1"/>
              <a:t>merge</a:t>
            </a:r>
            <a:endParaRPr lang="en-US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722190" y="2956846"/>
            <a:ext cx="930063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cs-CZ" sz="2000" dirty="0" err="1"/>
              <a:t>divide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759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Paralelní řazení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cs-CZ" dirty="0" err="1"/>
              <a:t>Bitonic</a:t>
            </a:r>
            <a:r>
              <a:rPr lang="cs-CZ" dirty="0"/>
              <a:t> Sort</a:t>
            </a: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584" y="1700808"/>
            <a:ext cx="8136904" cy="5472608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Posloupnost čísel je </a:t>
            </a:r>
            <a:r>
              <a:rPr lang="cs-CZ" sz="2000" b="1" dirty="0" err="1"/>
              <a:t>bitonická</a:t>
            </a:r>
            <a:r>
              <a:rPr lang="cs-CZ" sz="2000" dirty="0"/>
              <a:t>, pokud </a:t>
            </a:r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dirty="0"/>
              <a:t>obsahuje 2 </a:t>
            </a:r>
            <a:r>
              <a:rPr lang="cs-CZ" sz="1800" dirty="0" err="1"/>
              <a:t>podposloupnosti</a:t>
            </a:r>
            <a:r>
              <a:rPr lang="cs-CZ" sz="1800" dirty="0"/>
              <a:t> – jednu rostoucí a jednu klesající </a:t>
            </a:r>
          </a:p>
          <a:p>
            <a:pPr marL="1257205" lvl="2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cs-CZ" dirty="0"/>
              <a:t>tedy pro nějaké </a:t>
            </a:r>
            <a:r>
              <a:rPr lang="en-US" dirty="0"/>
              <a:t>(0 ≤ </a:t>
            </a:r>
            <a:r>
              <a:rPr lang="en-US" dirty="0" err="1"/>
              <a:t>i</a:t>
            </a:r>
            <a:r>
              <a:rPr lang="en-US" dirty="0"/>
              <a:t> ≤ n)</a:t>
            </a:r>
            <a:r>
              <a:rPr lang="cs-CZ" dirty="0"/>
              <a:t> platí </a:t>
            </a:r>
            <a:endParaRPr lang="cs-CZ" sz="1600" dirty="0"/>
          </a:p>
          <a:p>
            <a:pPr lvl="2">
              <a:lnSpc>
                <a:spcPct val="100000"/>
              </a:lnSpc>
            </a:pPr>
            <a:r>
              <a:rPr lang="cs-CZ" sz="1600" dirty="0"/>
              <a:t>        </a:t>
            </a:r>
            <a:r>
              <a:rPr lang="en-US" dirty="0"/>
              <a:t>a1 &lt; a2 &lt; . . . &lt; ai−1 &lt; </a:t>
            </a:r>
            <a:r>
              <a:rPr lang="en-US" dirty="0" err="1"/>
              <a:t>ai</a:t>
            </a:r>
            <a:r>
              <a:rPr lang="en-US" dirty="0"/>
              <a:t> &gt; ai+1 &gt; ai+2 &gt; . . . &gt; an</a:t>
            </a:r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dirty="0"/>
              <a:t>nebo lze dosáhnout této vlastnosti pomocí rotací prvků pole</a:t>
            </a:r>
            <a:endParaRPr lang="cs-CZ" sz="2000" dirty="0"/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18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33056"/>
            <a:ext cx="846772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0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Paralelní řazení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cs-CZ" dirty="0" err="1"/>
              <a:t>Bitonic</a:t>
            </a:r>
            <a:r>
              <a:rPr lang="cs-CZ" dirty="0"/>
              <a:t> Sort</a:t>
            </a: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584" y="1700808"/>
            <a:ext cx="8136904" cy="5472608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Párovým porovnání prvků dvou částí </a:t>
            </a:r>
            <a:r>
              <a:rPr lang="cs-CZ" sz="2000" dirty="0" err="1"/>
              <a:t>bitonické</a:t>
            </a:r>
            <a:r>
              <a:rPr lang="cs-CZ" sz="2000" dirty="0"/>
              <a:t> posloupnosti dostaneme 2 </a:t>
            </a:r>
            <a:r>
              <a:rPr lang="cs-CZ" sz="2000" dirty="0" err="1"/>
              <a:t>bitonické</a:t>
            </a:r>
            <a:r>
              <a:rPr lang="cs-CZ" sz="2000" dirty="0"/>
              <a:t> posloupnosti</a:t>
            </a:r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18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40" y="2773923"/>
            <a:ext cx="4736878" cy="339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49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Paralelní řazení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cs-CZ" dirty="0" err="1"/>
              <a:t>Bitonic</a:t>
            </a:r>
            <a:r>
              <a:rPr lang="cs-CZ" dirty="0"/>
              <a:t> Sort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42302"/>
            <a:ext cx="5954751" cy="363979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763688" y="5347594"/>
            <a:ext cx="1985093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cs-CZ" sz="1600" dirty="0"/>
              <a:t>Párové porovnání</a:t>
            </a:r>
            <a:endParaRPr lang="en-US" sz="1600" dirty="0"/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2555776" y="4437112"/>
            <a:ext cx="0" cy="91048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4135793" y="5898758"/>
            <a:ext cx="1012271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cs-CZ" sz="1600" dirty="0"/>
              <a:t>Rekurze</a:t>
            </a:r>
            <a:endParaRPr lang="en-US" sz="1600" dirty="0"/>
          </a:p>
        </p:txBody>
      </p:sp>
      <p:cxnSp>
        <p:nvCxnSpPr>
          <p:cNvPr id="14" name="Přímá spojnice se šipkou 13"/>
          <p:cNvCxnSpPr>
            <a:stCxn id="13" idx="0"/>
          </p:cNvCxnSpPr>
          <p:nvPr/>
        </p:nvCxnSpPr>
        <p:spPr>
          <a:xfrm flipV="1">
            <a:off x="4641929" y="4482905"/>
            <a:ext cx="2079" cy="1415853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6444208" y="5918513"/>
            <a:ext cx="3032246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cs-CZ" sz="1600" dirty="0"/>
              <a:t>A co když není vstupní posloupnost </a:t>
            </a:r>
            <a:r>
              <a:rPr lang="cs-CZ" sz="1600" dirty="0" err="1"/>
              <a:t>bitonická</a:t>
            </a:r>
            <a:r>
              <a:rPr lang="cs-CZ" sz="1600" dirty="0"/>
              <a:t>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889360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Paralelní řazení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cs-CZ" dirty="0" err="1"/>
              <a:t>Bitonic</a:t>
            </a:r>
            <a:r>
              <a:rPr lang="cs-CZ" dirty="0"/>
              <a:t> Sort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107" y="4077072"/>
            <a:ext cx="4473893" cy="273462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9535"/>
            <a:ext cx="4473893" cy="2734628"/>
          </a:xfrm>
          <a:prstGeom prst="rect">
            <a:avLst/>
          </a:prstGeom>
        </p:spPr>
      </p:pic>
      <p:cxnSp>
        <p:nvCxnSpPr>
          <p:cNvPr id="7" name="Pravoúhlá spojnice 6"/>
          <p:cNvCxnSpPr/>
          <p:nvPr/>
        </p:nvCxnSpPr>
        <p:spPr>
          <a:xfrm>
            <a:off x="3995936" y="3762463"/>
            <a:ext cx="2448272" cy="386617"/>
          </a:xfrm>
          <a:prstGeom prst="bentConnector3">
            <a:avLst>
              <a:gd name="adj1" fmla="val 99929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9852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Paralelní řazení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cs-CZ" dirty="0" err="1"/>
              <a:t>Bitonic</a:t>
            </a:r>
            <a:r>
              <a:rPr lang="cs-CZ" dirty="0"/>
              <a:t> Sort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80295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31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 kódem z předminulé přednášky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cs-CZ" dirty="0"/>
              <a:t>Co to vlastně dělá?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60A76C-F289-C54D-BCAD-B26C98F0253E}"/>
              </a:ext>
            </a:extLst>
          </p:cNvPr>
          <p:cNvSpPr/>
          <p:nvPr/>
        </p:nvSpPr>
        <p:spPr>
          <a:xfrm>
            <a:off x="359532" y="1340769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https://</a:t>
            </a:r>
            <a:r>
              <a:rPr lang="en-GB" dirty="0" err="1"/>
              <a:t>godbolt.org</a:t>
            </a:r>
            <a:r>
              <a:rPr lang="en-GB" dirty="0"/>
              <a:t>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39733B-8CC0-8A49-898C-C2E513524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7733"/>
            <a:ext cx="9144000" cy="311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162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Paralelní řazení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cs-CZ" dirty="0" err="1"/>
              <a:t>Bitonic</a:t>
            </a:r>
            <a:r>
              <a:rPr lang="cs-CZ" dirty="0"/>
              <a:t> Sort</a:t>
            </a: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584" y="1700808"/>
            <a:ext cx="8136904" cy="5472608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Jak efektivně implementovat?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Chceme provést vybranou skupinu porovnání zároveň</a:t>
            </a:r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/>
              <a:t>SIMD typ kroku – chci porovnání a případnou výměnu prvků na vícero datech současně</a:t>
            </a:r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/>
              <a:t>Můžeme využít GPU nebo </a:t>
            </a:r>
            <a:r>
              <a:rPr lang="cs-CZ" dirty="0" err="1"/>
              <a:t>vektorizaci</a:t>
            </a:r>
            <a:r>
              <a:rPr lang="cs-CZ" dirty="0"/>
              <a:t> na </a:t>
            </a:r>
            <a:r>
              <a:rPr lang="cs-CZ" dirty="0" err="1"/>
              <a:t>CPUs</a:t>
            </a:r>
            <a:endParaRPr lang="cs-CZ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 err="1"/>
              <a:t>Vektorizace</a:t>
            </a:r>
            <a:r>
              <a:rPr lang="cs-CZ" sz="2000" dirty="0"/>
              <a:t> pomocí instrukcí a </a:t>
            </a:r>
            <a:r>
              <a:rPr lang="cs-CZ" sz="2000" dirty="0" err="1"/>
              <a:t>intrinsics</a:t>
            </a:r>
            <a:r>
              <a:rPr lang="cs-CZ" sz="2000" dirty="0"/>
              <a:t> Intel:</a:t>
            </a:r>
            <a:br>
              <a:rPr lang="cs-CZ" sz="2000" dirty="0"/>
            </a:br>
            <a:r>
              <a:rPr lang="cs-CZ" sz="2000" dirty="0"/>
              <a:t>https://</a:t>
            </a:r>
            <a:r>
              <a:rPr lang="cs-CZ" sz="2000" dirty="0" err="1"/>
              <a:t>software.intel.com</a:t>
            </a:r>
            <a:r>
              <a:rPr lang="cs-CZ" sz="2000" dirty="0"/>
              <a:t>/</a:t>
            </a:r>
            <a:r>
              <a:rPr lang="cs-CZ" sz="2000" dirty="0" err="1"/>
              <a:t>sites</a:t>
            </a:r>
            <a:r>
              <a:rPr lang="cs-CZ" sz="2000" dirty="0"/>
              <a:t>/</a:t>
            </a:r>
            <a:r>
              <a:rPr lang="cs-CZ" sz="2000" dirty="0" err="1"/>
              <a:t>landingpage</a:t>
            </a:r>
            <a:r>
              <a:rPr lang="cs-CZ" sz="2000" dirty="0"/>
              <a:t>/</a:t>
            </a:r>
            <a:r>
              <a:rPr lang="cs-CZ" sz="2000" dirty="0" err="1"/>
              <a:t>IntrinsicsGuide</a:t>
            </a:r>
            <a:r>
              <a:rPr lang="cs-CZ" sz="2000" dirty="0"/>
              <a:t>/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8838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Krátký úvod do vektorových instrukcí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18547"/>
              </p:ext>
            </p:extLst>
          </p:nvPr>
        </p:nvGraphicFramePr>
        <p:xfrm>
          <a:off x="1475656" y="3342600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1549519583"/>
                    </a:ext>
                  </a:extLst>
                </a:gridCol>
                <a:gridCol w="4511824">
                  <a:extLst>
                    <a:ext uri="{9D8B030D-6E8A-4147-A177-3AD203B41FA5}">
                      <a16:colId xmlns:a16="http://schemas.microsoft.com/office/drawing/2014/main" val="1761448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Datové typy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322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__m128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128 bitový vektor, obsahuje 4x </a:t>
                      </a:r>
                      <a:r>
                        <a:rPr lang="cs-CZ" b="1" dirty="0" err="1"/>
                        <a:t>float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993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__m128d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128 bitový vektor, obsahuje 2x </a:t>
                      </a:r>
                      <a:r>
                        <a:rPr lang="cs-CZ" b="1" dirty="0"/>
                        <a:t>double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532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__m128i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128 bitový vektor, obsahuje celá čísla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468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__m256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256 bitový vektor, obsahuje 8x </a:t>
                      </a:r>
                      <a:r>
                        <a:rPr lang="cs-CZ" b="1" dirty="0" err="1"/>
                        <a:t>float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070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__m256d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256 bitový vektor, obsahuje 4x </a:t>
                      </a:r>
                      <a:r>
                        <a:rPr lang="cs-CZ" b="1" dirty="0"/>
                        <a:t>double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500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__m256i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256 bitový vektor, obsahuje celá čísla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818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69355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827584" y="1700808"/>
            <a:ext cx="8136904" cy="5472608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Myšlenka – jednotlivá čísla polí budeme representovat pomocí vektoru čísel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Použitím přístupných datových struktur a metod řekneme procesoru, které operace se mohou vykonat paralelně (SIMD)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27767" y="3994457"/>
            <a:ext cx="620683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cs-CZ" sz="2000" dirty="0"/>
              <a:t>SSE</a:t>
            </a:r>
            <a:endParaRPr lang="en-US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27767" y="5285239"/>
            <a:ext cx="688265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cs-CZ" sz="2000" dirty="0"/>
              <a:t>AVX</a:t>
            </a:r>
            <a:endParaRPr lang="en-US" sz="2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03648" y="6489339"/>
            <a:ext cx="7797571" cy="504057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400" dirty="0"/>
              <a:t>překládejte s přepínači </a:t>
            </a:r>
            <a:r>
              <a:rPr lang="cs-CZ" sz="1400" b="1" dirty="0"/>
              <a:t>–</a:t>
            </a:r>
            <a:r>
              <a:rPr lang="cs-CZ" sz="1400" b="1" dirty="0" err="1"/>
              <a:t>march</a:t>
            </a:r>
            <a:r>
              <a:rPr lang="cs-CZ" sz="1400" b="1" dirty="0"/>
              <a:t>=</a:t>
            </a:r>
            <a:r>
              <a:rPr lang="cs-CZ" sz="1400" b="1" dirty="0" err="1"/>
              <a:t>native</a:t>
            </a:r>
            <a:r>
              <a:rPr lang="cs-CZ" sz="1400" b="1" dirty="0"/>
              <a:t> –</a:t>
            </a:r>
            <a:r>
              <a:rPr lang="cs-CZ" sz="1400" b="1" dirty="0" err="1"/>
              <a:t>mavx</a:t>
            </a:r>
            <a:r>
              <a:rPr lang="cs-CZ" sz="1400" dirty="0"/>
              <a:t>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847405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Krátký úvod do vektorových instrukcí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448869"/>
              </p:ext>
            </p:extLst>
          </p:nvPr>
        </p:nvGraphicFramePr>
        <p:xfrm>
          <a:off x="3419872" y="2708920"/>
          <a:ext cx="5616624" cy="2707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600">
                  <a:extLst>
                    <a:ext uri="{9D8B030D-6E8A-4147-A177-3AD203B41FA5}">
                      <a16:colId xmlns:a16="http://schemas.microsoft.com/office/drawing/2014/main" val="1549519583"/>
                    </a:ext>
                  </a:extLst>
                </a:gridCol>
                <a:gridCol w="4157024">
                  <a:extLst>
                    <a:ext uri="{9D8B030D-6E8A-4147-A177-3AD203B41FA5}">
                      <a16:colId xmlns:a16="http://schemas.microsoft.com/office/drawing/2014/main" val="1761448101"/>
                    </a:ext>
                  </a:extLst>
                </a:gridCol>
              </a:tblGrid>
              <a:tr h="338437">
                <a:tc>
                  <a:txBody>
                    <a:bodyPr/>
                    <a:lstStyle/>
                    <a:p>
                      <a:r>
                        <a:rPr lang="cs-CZ" sz="1600" dirty="0"/>
                        <a:t>Datové typy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322101"/>
                  </a:ext>
                </a:extLst>
              </a:tr>
              <a:tr h="338437">
                <a:tc>
                  <a:txBody>
                    <a:bodyPr/>
                    <a:lstStyle/>
                    <a:p>
                      <a:r>
                        <a:rPr lang="cs-CZ" sz="1600" dirty="0"/>
                        <a:t>__m128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128 bitový vektor, obsahuje 4x </a:t>
                      </a:r>
                      <a:r>
                        <a:rPr lang="cs-CZ" sz="1600" b="1" dirty="0" err="1"/>
                        <a:t>float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993277"/>
                  </a:ext>
                </a:extLst>
              </a:tr>
              <a:tr h="338437">
                <a:tc>
                  <a:txBody>
                    <a:bodyPr/>
                    <a:lstStyle/>
                    <a:p>
                      <a:r>
                        <a:rPr lang="cs-CZ" sz="1600" dirty="0"/>
                        <a:t>__m128d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128 bitový vektor, obsahuje 2x </a:t>
                      </a:r>
                      <a:r>
                        <a:rPr lang="cs-CZ" sz="1600" b="1" dirty="0"/>
                        <a:t>double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532157"/>
                  </a:ext>
                </a:extLst>
              </a:tr>
              <a:tr h="338437">
                <a:tc>
                  <a:txBody>
                    <a:bodyPr/>
                    <a:lstStyle/>
                    <a:p>
                      <a:r>
                        <a:rPr lang="cs-CZ" sz="1600" dirty="0"/>
                        <a:t>__m128i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128 bitový vektor, obsahuje celá čísla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468607"/>
                  </a:ext>
                </a:extLst>
              </a:tr>
              <a:tr h="338437">
                <a:tc>
                  <a:txBody>
                    <a:bodyPr/>
                    <a:lstStyle/>
                    <a:p>
                      <a:r>
                        <a:rPr lang="cs-CZ" sz="1600" dirty="0"/>
                        <a:t>__m256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256 bitový vektor, obsahuje 8x </a:t>
                      </a:r>
                      <a:r>
                        <a:rPr lang="cs-CZ" sz="1600" b="1" dirty="0" err="1"/>
                        <a:t>float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070262"/>
                  </a:ext>
                </a:extLst>
              </a:tr>
              <a:tr h="338437">
                <a:tc>
                  <a:txBody>
                    <a:bodyPr/>
                    <a:lstStyle/>
                    <a:p>
                      <a:pPr marL="0" marR="0" indent="0" algn="l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__m256d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256 bitový vektor, obsahuje 4x </a:t>
                      </a:r>
                      <a:r>
                        <a:rPr lang="cs-CZ" sz="1600" b="1" dirty="0"/>
                        <a:t>double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500860"/>
                  </a:ext>
                </a:extLst>
              </a:tr>
              <a:tr h="338437">
                <a:tc>
                  <a:txBody>
                    <a:bodyPr/>
                    <a:lstStyle/>
                    <a:p>
                      <a:pPr marL="0" marR="0" indent="0" algn="l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__m256i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256 bitový vektor, obsahuje celá čísla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818625"/>
                  </a:ext>
                </a:extLst>
              </a:tr>
              <a:tr h="338437">
                <a:tc>
                  <a:txBody>
                    <a:bodyPr/>
                    <a:lstStyle/>
                    <a:p>
                      <a:r>
                        <a:rPr lang="cs-CZ" sz="1600" dirty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69355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827584" y="1700808"/>
            <a:ext cx="8136904" cy="5472608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Počet celých čísel záleží na typu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Ve __m256i může být:</a:t>
            </a:r>
          </a:p>
          <a:p>
            <a:pPr marL="800053" lvl="1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cs-CZ" sz="1800" dirty="0"/>
              <a:t>32 </a:t>
            </a:r>
            <a:r>
              <a:rPr lang="cs-CZ" sz="1800" dirty="0" err="1"/>
              <a:t>char</a:t>
            </a:r>
            <a:endParaRPr lang="cs-CZ" sz="1800" dirty="0"/>
          </a:p>
          <a:p>
            <a:pPr marL="800053" lvl="1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cs-CZ" sz="1800" dirty="0"/>
              <a:t>16 </a:t>
            </a:r>
            <a:r>
              <a:rPr lang="cs-CZ" sz="1800" dirty="0" err="1"/>
              <a:t>short</a:t>
            </a:r>
            <a:endParaRPr lang="cs-CZ" sz="1800" dirty="0"/>
          </a:p>
          <a:p>
            <a:pPr marL="800053" lvl="1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cs-CZ" sz="1800" dirty="0"/>
              <a:t>8 </a:t>
            </a:r>
            <a:r>
              <a:rPr lang="cs-CZ" sz="1800" dirty="0" err="1"/>
              <a:t>int</a:t>
            </a:r>
            <a:endParaRPr lang="cs-CZ" sz="1800" dirty="0"/>
          </a:p>
          <a:p>
            <a:pPr marL="800053" lvl="1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cs-CZ" sz="1800" dirty="0"/>
              <a:t>4 long</a:t>
            </a:r>
          </a:p>
          <a:p>
            <a:pPr marL="800053" lvl="1" indent="-342900">
              <a:lnSpc>
                <a:spcPct val="100000"/>
              </a:lnSpc>
              <a:buFont typeface="Arial" pitchFamily="34" charset="0"/>
              <a:buChar char="•"/>
            </a:pPr>
            <a:endParaRPr lang="cs-CZ" sz="1800" dirty="0"/>
          </a:p>
          <a:p>
            <a:pPr marL="800053" lvl="1" indent="-342900">
              <a:lnSpc>
                <a:spcPct val="100000"/>
              </a:lnSpc>
              <a:buFont typeface="Arial" pitchFamily="34" charset="0"/>
              <a:buChar char="•"/>
            </a:pPr>
            <a:endParaRPr lang="cs-CZ" sz="1800" dirty="0"/>
          </a:p>
          <a:p>
            <a:pPr marL="800053" lvl="1" indent="-342900">
              <a:lnSpc>
                <a:spcPct val="100000"/>
              </a:lnSpc>
              <a:buFont typeface="Arial" pitchFamily="34" charset="0"/>
              <a:buChar char="•"/>
            </a:pPr>
            <a:endParaRPr lang="cs-CZ" sz="1800" dirty="0"/>
          </a:p>
          <a:p>
            <a:pPr marL="800053" lvl="1" indent="-342900">
              <a:lnSpc>
                <a:spcPct val="100000"/>
              </a:lnSpc>
              <a:buFont typeface="Arial" pitchFamily="34" charset="0"/>
              <a:buChar char="•"/>
            </a:pPr>
            <a:endParaRPr lang="cs-CZ" sz="1800" dirty="0"/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Pole je reprezentované v obráceném pořadí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 err="1"/>
              <a:t>float</a:t>
            </a:r>
            <a:r>
              <a:rPr lang="cs-CZ" sz="2000" dirty="0"/>
              <a:t>[4] {0f,1f,2f,3f} </a:t>
            </a:r>
            <a:endParaRPr lang="en-US" sz="2000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563888" y="6282320"/>
            <a:ext cx="1872208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326169"/>
              </p:ext>
            </p:extLst>
          </p:nvPr>
        </p:nvGraphicFramePr>
        <p:xfrm>
          <a:off x="5688124" y="6082496"/>
          <a:ext cx="1800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544">
                  <a:extLst>
                    <a:ext uri="{9D8B030D-6E8A-4147-A177-3AD203B41FA5}">
                      <a16:colId xmlns:a16="http://schemas.microsoft.com/office/drawing/2014/main" val="2521897788"/>
                    </a:ext>
                  </a:extLst>
                </a:gridCol>
                <a:gridCol w="446556">
                  <a:extLst>
                    <a:ext uri="{9D8B030D-6E8A-4147-A177-3AD203B41FA5}">
                      <a16:colId xmlns:a16="http://schemas.microsoft.com/office/drawing/2014/main" val="4050816114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3816423539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490870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004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2888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Krátký úvod do vektorových instrukcí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7584" y="1700808"/>
            <a:ext cx="8136904" cy="5472608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Klíčová operace v </a:t>
            </a:r>
            <a:r>
              <a:rPr lang="cs-CZ" sz="2000" dirty="0" err="1"/>
              <a:t>bitonic</a:t>
            </a:r>
            <a:r>
              <a:rPr lang="cs-CZ" sz="2000" dirty="0"/>
              <a:t> sortu</a:t>
            </a:r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dirty="0"/>
              <a:t>Párové porovnání (a případná výměna) prvků v dvou polích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Jak na to?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porovnání 4 (8) čísel se provede zároveň</a:t>
            </a:r>
            <a:endParaRPr lang="en-US" sz="20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999982"/>
              </p:ext>
            </p:extLst>
          </p:nvPr>
        </p:nvGraphicFramePr>
        <p:xfrm>
          <a:off x="1558102" y="3304789"/>
          <a:ext cx="1800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544">
                  <a:extLst>
                    <a:ext uri="{9D8B030D-6E8A-4147-A177-3AD203B41FA5}">
                      <a16:colId xmlns:a16="http://schemas.microsoft.com/office/drawing/2014/main" val="2521897788"/>
                    </a:ext>
                  </a:extLst>
                </a:gridCol>
                <a:gridCol w="446556">
                  <a:extLst>
                    <a:ext uri="{9D8B030D-6E8A-4147-A177-3AD203B41FA5}">
                      <a16:colId xmlns:a16="http://schemas.microsoft.com/office/drawing/2014/main" val="4050816114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3816423539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490870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004165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779769"/>
              </p:ext>
            </p:extLst>
          </p:nvPr>
        </p:nvGraphicFramePr>
        <p:xfrm>
          <a:off x="1558102" y="4334500"/>
          <a:ext cx="1800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544">
                  <a:extLst>
                    <a:ext uri="{9D8B030D-6E8A-4147-A177-3AD203B41FA5}">
                      <a16:colId xmlns:a16="http://schemas.microsoft.com/office/drawing/2014/main" val="2521897788"/>
                    </a:ext>
                  </a:extLst>
                </a:gridCol>
                <a:gridCol w="446556">
                  <a:extLst>
                    <a:ext uri="{9D8B030D-6E8A-4147-A177-3AD203B41FA5}">
                      <a16:colId xmlns:a16="http://schemas.microsoft.com/office/drawing/2014/main" val="4050816114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3816423539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490870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004165"/>
                  </a:ext>
                </a:extLst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682111"/>
              </p:ext>
            </p:extLst>
          </p:nvPr>
        </p:nvGraphicFramePr>
        <p:xfrm>
          <a:off x="4993610" y="3490209"/>
          <a:ext cx="1800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544">
                  <a:extLst>
                    <a:ext uri="{9D8B030D-6E8A-4147-A177-3AD203B41FA5}">
                      <a16:colId xmlns:a16="http://schemas.microsoft.com/office/drawing/2014/main" val="2521897788"/>
                    </a:ext>
                  </a:extLst>
                </a:gridCol>
                <a:gridCol w="446556">
                  <a:extLst>
                    <a:ext uri="{9D8B030D-6E8A-4147-A177-3AD203B41FA5}">
                      <a16:colId xmlns:a16="http://schemas.microsoft.com/office/drawing/2014/main" val="4050816114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3816423539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490870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004165"/>
                  </a:ext>
                </a:extLst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794843"/>
              </p:ext>
            </p:extLst>
          </p:nvPr>
        </p:nvGraphicFramePr>
        <p:xfrm>
          <a:off x="4993610" y="4149080"/>
          <a:ext cx="1800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544">
                  <a:extLst>
                    <a:ext uri="{9D8B030D-6E8A-4147-A177-3AD203B41FA5}">
                      <a16:colId xmlns:a16="http://schemas.microsoft.com/office/drawing/2014/main" val="2521897788"/>
                    </a:ext>
                  </a:extLst>
                </a:gridCol>
                <a:gridCol w="446556">
                  <a:extLst>
                    <a:ext uri="{9D8B030D-6E8A-4147-A177-3AD203B41FA5}">
                      <a16:colId xmlns:a16="http://schemas.microsoft.com/office/drawing/2014/main" val="4050816114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3816423539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490870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004165"/>
                  </a:ext>
                </a:extLst>
              </a:tr>
            </a:tbl>
          </a:graphicData>
        </a:graphic>
      </p:graphicFrame>
      <p:cxnSp>
        <p:nvCxnSpPr>
          <p:cNvPr id="12" name="Pravoúhlá spojnice 11"/>
          <p:cNvCxnSpPr/>
          <p:nvPr/>
        </p:nvCxnSpPr>
        <p:spPr>
          <a:xfrm>
            <a:off x="1763688" y="3675629"/>
            <a:ext cx="3024336" cy="329435"/>
          </a:xfrm>
          <a:prstGeom prst="bentConnector3">
            <a:avLst>
              <a:gd name="adj1" fmla="val 351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ravoúhlá spojnice 15"/>
          <p:cNvCxnSpPr/>
          <p:nvPr/>
        </p:nvCxnSpPr>
        <p:spPr>
          <a:xfrm flipV="1">
            <a:off x="1763688" y="4005064"/>
            <a:ext cx="3024336" cy="329436"/>
          </a:xfrm>
          <a:prstGeom prst="bentConnector3">
            <a:avLst>
              <a:gd name="adj1" fmla="val 351"/>
            </a:avLst>
          </a:prstGeom>
          <a:ln w="254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4220273" y="3445837"/>
            <a:ext cx="652743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cs-CZ" sz="2000" dirty="0"/>
              <a:t>min</a:t>
            </a:r>
            <a:endParaRPr lang="en-US" sz="20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4186766" y="4075739"/>
            <a:ext cx="696024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cs-CZ" sz="2000" dirty="0" err="1"/>
              <a:t>max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26077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Krátký úvod do vektorových instrukcí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cs-CZ" dirty="0"/>
              <a:t>Párové porovnání 2 vektorů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1259632" y="1271855"/>
            <a:ext cx="7704856" cy="5586145"/>
          </a:xfrm>
          <a:prstGeom prst="rect">
            <a:avLst/>
          </a:prstGeom>
          <a:ln>
            <a:solidFill>
              <a:srgbClr val="17375E"/>
            </a:solidFill>
          </a:ln>
        </p:spPr>
        <p:txBody>
          <a:bodyPr wrap="square">
            <a:spAutoFit/>
          </a:bodyPr>
          <a:lstStyle/>
          <a:p>
            <a:r>
              <a:rPr lang="cs-CZ" sz="105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#</a:t>
            </a:r>
            <a:r>
              <a:rPr lang="cs-CZ" sz="1050" dirty="0" err="1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include</a:t>
            </a:r>
            <a:r>
              <a:rPr lang="cs-CZ" sz="105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…</a:t>
            </a:r>
          </a:p>
          <a:p>
            <a:r>
              <a:rPr lang="en-US" sz="105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#include &lt;</a:t>
            </a:r>
            <a:r>
              <a:rPr lang="en-US" sz="1050" dirty="0" err="1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immintrin.h</a:t>
            </a:r>
            <a:r>
              <a:rPr lang="en-US" sz="105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&gt;</a:t>
            </a:r>
          </a:p>
          <a:p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main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{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&gt;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vec1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&gt;(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SIZE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&gt;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vec2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&gt;(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SIZE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nn-NO" sz="105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for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nn-NO" sz="1050" dirty="0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i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nn-NO" sz="105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0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i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SIZE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i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++)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{</a:t>
            </a:r>
            <a:endParaRPr lang="nn-NO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vec1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[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]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rand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%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10000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vec2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[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]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rand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%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10000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}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050" dirty="0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auto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t_start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chrono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high_resolution_clock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now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__m256i v1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__m256i v2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__m256i r1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r2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nn-NO" sz="105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for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nn-NO" sz="1050" dirty="0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i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nn-NO" sz="105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0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i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SIZE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i 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+=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nn-NO" sz="105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8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{</a:t>
            </a:r>
            <a:endParaRPr lang="nn-NO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v1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_mm256_loadu_si256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__m256i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*)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&amp;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vec1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[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]);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v2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_mm256_loadu_si256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__m256i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*)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&amp;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vec2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[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]);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r1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_mm256_min_epi32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v1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v2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r2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_mm256_max_epi32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v1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v2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_mm256_storeu_si256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__m256i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*)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&amp;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vec1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[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],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r1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_mm256_storeu_si256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__m256i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*)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&amp;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vec2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[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],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r2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}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050" dirty="0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auto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t_end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chrono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high_resolution_clock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now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050" dirty="0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double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elapsed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chrono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duration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en-US" sz="1050" dirty="0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double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milli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&gt;(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t_end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-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t_start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).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count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()/</a:t>
            </a:r>
            <a:r>
              <a:rPr lang="en-US" sz="105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1000.0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cout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&lt;&lt;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>
                <a:solidFill>
                  <a:srgbClr val="808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"compared in "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&lt;&lt;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elapsed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&lt;&lt;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>
                <a:solidFill>
                  <a:srgbClr val="808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" s"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&lt;&lt;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endl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cs-CZ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05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return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cs-CZ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0;</a:t>
            </a:r>
          </a:p>
          <a:p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}</a:t>
            </a:r>
            <a:endParaRPr lang="en-US" sz="105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426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Krátký úvod do vektorových instrukcí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cs-CZ" dirty="0"/>
              <a:t>Párové porovnání 2 vektorů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1259632" y="1271855"/>
            <a:ext cx="7704856" cy="5586145"/>
          </a:xfrm>
          <a:prstGeom prst="rect">
            <a:avLst/>
          </a:prstGeom>
          <a:ln>
            <a:solidFill>
              <a:srgbClr val="17375E"/>
            </a:solidFill>
          </a:ln>
        </p:spPr>
        <p:txBody>
          <a:bodyPr wrap="square">
            <a:spAutoFit/>
          </a:bodyPr>
          <a:lstStyle/>
          <a:p>
            <a:r>
              <a:rPr lang="cs-CZ" sz="105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#</a:t>
            </a:r>
            <a:r>
              <a:rPr lang="cs-CZ" sz="1050" dirty="0" err="1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include</a:t>
            </a:r>
            <a:r>
              <a:rPr lang="cs-CZ" sz="105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…</a:t>
            </a:r>
          </a:p>
          <a:p>
            <a:r>
              <a:rPr lang="en-US" sz="105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#include &lt;</a:t>
            </a:r>
            <a:r>
              <a:rPr lang="en-US" sz="1050" dirty="0" err="1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immintrin.h</a:t>
            </a:r>
            <a:r>
              <a:rPr lang="en-US" sz="105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&gt;</a:t>
            </a:r>
          </a:p>
          <a:p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main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{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&gt;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vec1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&gt;(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SIZE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&gt;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vec2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&gt;(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SIZE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nn-NO" sz="105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for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nn-NO" sz="1050" dirty="0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i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nn-NO" sz="105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0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i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SIZE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i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++)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{</a:t>
            </a:r>
            <a:endParaRPr lang="nn-NO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vec1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[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]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rand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%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10000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vec2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[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]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rand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%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10000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}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050" dirty="0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auto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t_start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chrono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high_resolution_clock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now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__m256i v1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__m256i v2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__m256i r1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r2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nn-NO" sz="105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for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nn-NO" sz="1050" dirty="0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i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nn-NO" sz="105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0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i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SIZE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i 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+=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nn-NO" sz="105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8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{</a:t>
            </a:r>
            <a:endParaRPr lang="nn-NO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v1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_mm256_loadu_si256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__m256i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*)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&amp;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vec1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[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]);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v2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_mm256_loadu_si256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__m256i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*)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&amp;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vec2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[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]);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r1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_mm256_min_epi32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v1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v2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r2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_mm256_max_epi32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v1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v2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_mm256_storeu_si256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__m256i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*)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&amp;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vec1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[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],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r1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_mm256_storeu_si256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__m256i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*)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&amp;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vec2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[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],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r2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}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050" dirty="0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auto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t_end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chrono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high_resolution_clock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now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050" dirty="0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double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elapsed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chrono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duration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en-US" sz="1050" dirty="0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double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milli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&gt;(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t_end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-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t_start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).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count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()/</a:t>
            </a:r>
            <a:r>
              <a:rPr lang="en-US" sz="105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1000.0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cout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&lt;&lt;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>
                <a:solidFill>
                  <a:srgbClr val="808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"compared in "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&lt;&lt;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elapsed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&lt;&lt;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>
                <a:solidFill>
                  <a:srgbClr val="808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" s"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&lt;&lt;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endl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cs-CZ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05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return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cs-CZ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0;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}</a:t>
            </a:r>
            <a:endParaRPr lang="en-US" sz="1050" dirty="0">
              <a:latin typeface="Trebuchet MS" panose="020B0603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619672" y="4509120"/>
            <a:ext cx="3057381" cy="34851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ovéPole 8"/>
          <p:cNvSpPr txBox="1"/>
          <p:nvPr/>
        </p:nvSpPr>
        <p:spPr>
          <a:xfrm>
            <a:off x="6876256" y="3847400"/>
            <a:ext cx="1985093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cs-CZ" sz="1600" dirty="0"/>
              <a:t>Načtení dat do vektorové reprezentace</a:t>
            </a:r>
            <a:endParaRPr lang="en-US" sz="1600" dirty="0"/>
          </a:p>
        </p:txBody>
      </p:sp>
      <p:cxnSp>
        <p:nvCxnSpPr>
          <p:cNvPr id="10" name="Pravoúhlá spojnice 9"/>
          <p:cNvCxnSpPr/>
          <p:nvPr/>
        </p:nvCxnSpPr>
        <p:spPr>
          <a:xfrm flipV="1">
            <a:off x="4677053" y="4293096"/>
            <a:ext cx="2199203" cy="385301"/>
          </a:xfrm>
          <a:prstGeom prst="bentConnector3">
            <a:avLst>
              <a:gd name="adj1" fmla="val 50000"/>
            </a:avLst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696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Krátký úvod do vektorových instrukcí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cs-CZ" dirty="0"/>
              <a:t>Párové porovnání 2 vektorů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1259632" y="1271855"/>
            <a:ext cx="7704856" cy="5586145"/>
          </a:xfrm>
          <a:prstGeom prst="rect">
            <a:avLst/>
          </a:prstGeom>
          <a:ln>
            <a:solidFill>
              <a:srgbClr val="17375E"/>
            </a:solidFill>
          </a:ln>
        </p:spPr>
        <p:txBody>
          <a:bodyPr wrap="square">
            <a:spAutoFit/>
          </a:bodyPr>
          <a:lstStyle/>
          <a:p>
            <a:r>
              <a:rPr lang="cs-CZ" sz="105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#</a:t>
            </a:r>
            <a:r>
              <a:rPr lang="cs-CZ" sz="1050" dirty="0" err="1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include</a:t>
            </a:r>
            <a:r>
              <a:rPr lang="cs-CZ" sz="105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…</a:t>
            </a:r>
          </a:p>
          <a:p>
            <a:r>
              <a:rPr lang="en-US" sz="105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#include &lt;</a:t>
            </a:r>
            <a:r>
              <a:rPr lang="en-US" sz="1050" dirty="0" err="1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immintrin.h</a:t>
            </a:r>
            <a:r>
              <a:rPr lang="en-US" sz="105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&gt;</a:t>
            </a:r>
          </a:p>
          <a:p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main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{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&gt;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vec1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&gt;(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SIZE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&gt;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vec2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&gt;(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SIZE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nn-NO" sz="105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for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nn-NO" sz="1050" dirty="0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i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nn-NO" sz="105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0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i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SIZE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i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++)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{</a:t>
            </a:r>
            <a:endParaRPr lang="nn-NO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vec1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[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]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rand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%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10000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vec2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[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]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rand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%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10000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}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050" dirty="0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auto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t_start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chrono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high_resolution_clock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now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__m256i v1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__m256i v2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__m256i r1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r2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nn-NO" sz="105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for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nn-NO" sz="1050" dirty="0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i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nn-NO" sz="105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0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i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SIZE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i 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+=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nn-NO" sz="105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8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{</a:t>
            </a:r>
            <a:endParaRPr lang="nn-NO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v1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_mm256_loadu_si256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__m256i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*)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&amp;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vec1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[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]);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v2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_mm256_loadu_si256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__m256i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*)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&amp;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vec2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[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]);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r1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_mm256_min_epi32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v1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v2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r2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_mm256_max_epi32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v1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v2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_mm256_storeu_si256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__m256i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*)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&amp;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vec1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[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],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r1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_mm256_storeu_si256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__m256i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*)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&amp;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vec2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[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],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r2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}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050" dirty="0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auto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t_end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chrono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high_resolution_clock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now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050" dirty="0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double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elapsed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chrono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duration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en-US" sz="1050" dirty="0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double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milli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&gt;(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t_end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-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t_start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).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count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()/</a:t>
            </a:r>
            <a:r>
              <a:rPr lang="en-US" sz="105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1000.0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cout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&lt;&lt;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>
                <a:solidFill>
                  <a:srgbClr val="808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"compared in "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&lt;&lt;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elapsed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&lt;&lt;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>
                <a:solidFill>
                  <a:srgbClr val="808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" s"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&lt;&lt;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endl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cs-CZ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05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return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cs-CZ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0;</a:t>
            </a:r>
          </a:p>
          <a:p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}</a:t>
            </a:r>
            <a:endParaRPr lang="en-US" sz="1050" dirty="0">
              <a:latin typeface="Trebuchet MS" panose="020B0603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619672" y="4827923"/>
            <a:ext cx="2088232" cy="34851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Pravoúhlá spojnice 5"/>
          <p:cNvCxnSpPr>
            <a:stCxn id="3" idx="3"/>
          </p:cNvCxnSpPr>
          <p:nvPr/>
        </p:nvCxnSpPr>
        <p:spPr>
          <a:xfrm flipV="1">
            <a:off x="3707904" y="5002182"/>
            <a:ext cx="3024336" cy="1"/>
          </a:xfrm>
          <a:prstGeom prst="bentConnector3">
            <a:avLst>
              <a:gd name="adj1" fmla="val 50000"/>
            </a:avLst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6947891" y="4293096"/>
            <a:ext cx="1985093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cs-CZ" sz="1600" dirty="0"/>
              <a:t>2 operace porovnání</a:t>
            </a:r>
          </a:p>
          <a:p>
            <a:pPr algn="l"/>
            <a:r>
              <a:rPr lang="cs-CZ" sz="1600" dirty="0"/>
              <a:t>(lze i pomocí jednoho porovnání a 1 </a:t>
            </a:r>
            <a:r>
              <a:rPr lang="cs-CZ" sz="1600" dirty="0" err="1"/>
              <a:t>xor</a:t>
            </a:r>
            <a:r>
              <a:rPr lang="cs-CZ" sz="1600" dirty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713885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Krátký úvod do vektorových instrukcí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cs-CZ" dirty="0"/>
              <a:t>Párové porovnání 2 vektorů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1259632" y="1271855"/>
            <a:ext cx="7704856" cy="5586145"/>
          </a:xfrm>
          <a:prstGeom prst="rect">
            <a:avLst/>
          </a:prstGeom>
          <a:ln>
            <a:solidFill>
              <a:srgbClr val="17375E"/>
            </a:solidFill>
          </a:ln>
        </p:spPr>
        <p:txBody>
          <a:bodyPr wrap="square">
            <a:spAutoFit/>
          </a:bodyPr>
          <a:lstStyle/>
          <a:p>
            <a:r>
              <a:rPr lang="cs-CZ" sz="105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#</a:t>
            </a:r>
            <a:r>
              <a:rPr lang="cs-CZ" sz="1050" dirty="0" err="1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include</a:t>
            </a:r>
            <a:r>
              <a:rPr lang="cs-CZ" sz="105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…</a:t>
            </a:r>
          </a:p>
          <a:p>
            <a:r>
              <a:rPr lang="en-US" sz="105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#include &lt;</a:t>
            </a:r>
            <a:r>
              <a:rPr lang="en-US" sz="1050" dirty="0" err="1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immintrin.h</a:t>
            </a:r>
            <a:r>
              <a:rPr lang="en-US" sz="1050" dirty="0">
                <a:solidFill>
                  <a:srgbClr val="804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&gt;</a:t>
            </a:r>
          </a:p>
          <a:p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main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{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&gt;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vec1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&gt;(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SIZE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&gt;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vec2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en-US" sz="105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&gt;(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SIZE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nn-NO" sz="105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for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nn-NO" sz="1050" dirty="0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i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nn-NO" sz="105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0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i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SIZE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i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++)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{</a:t>
            </a:r>
            <a:endParaRPr lang="nn-NO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vec1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[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]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rand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%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10000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vec2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[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]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rand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%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10000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}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050" dirty="0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auto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t_start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chrono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high_resolution_clock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now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__m256i v1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__m256i v2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__m256i r1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r2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nn-NO" sz="105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for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nn-NO" sz="1050" dirty="0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i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nn-NO" sz="105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0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i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SIZE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i 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+=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nn-NO" sz="105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8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</a:t>
            </a:r>
            <a:r>
              <a:rPr lang="nn-NO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nn-NO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{</a:t>
            </a:r>
            <a:endParaRPr lang="nn-NO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v1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_mm256_loadu_si256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__m256i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*)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&amp;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vec1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[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]);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v2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_mm256_loadu_si256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__m256i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*)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&amp;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vec2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[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]);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r1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_mm256_min_epi32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v1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v2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r2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_mm256_max_epi32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v1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v2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_mm256_storeu_si256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__m256i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*)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&amp;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vec1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[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],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r1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_mm256_storeu_si256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__m256i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*)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&amp;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vec2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[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],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r2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}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050" dirty="0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auto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t_end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chrono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high_resolution_clock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now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();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050" dirty="0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double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elapsed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chrono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duration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en-US" sz="1050" dirty="0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double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milli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&gt;(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t_end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-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t_start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).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count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()/</a:t>
            </a:r>
            <a:r>
              <a:rPr lang="en-US" sz="105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1000.0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cout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&lt;&lt;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>
                <a:solidFill>
                  <a:srgbClr val="808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"compared in "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&lt;&lt;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elapsed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&lt;&lt;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>
                <a:solidFill>
                  <a:srgbClr val="808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" s"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&lt;&lt;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endl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cs-CZ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05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return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cs-CZ" sz="105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0;</a:t>
            </a:r>
          </a:p>
          <a:p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}</a:t>
            </a:r>
            <a:endParaRPr lang="en-US" sz="1050" dirty="0">
              <a:latin typeface="Trebuchet MS" panose="020B0603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610496" y="5157192"/>
            <a:ext cx="3033511" cy="34851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Pravoúhlá spojnice 5"/>
          <p:cNvCxnSpPr/>
          <p:nvPr/>
        </p:nvCxnSpPr>
        <p:spPr>
          <a:xfrm flipV="1">
            <a:off x="4644007" y="5002183"/>
            <a:ext cx="2088233" cy="371033"/>
          </a:xfrm>
          <a:prstGeom prst="bentConnector3">
            <a:avLst>
              <a:gd name="adj1" fmla="val 50000"/>
            </a:avLst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6855817" y="4832397"/>
            <a:ext cx="1985093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cs-CZ" sz="1600" dirty="0"/>
              <a:t>Uložení výsledků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988146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Krátký úvod do vektorových instrukcí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7584" y="1700808"/>
            <a:ext cx="8136904" cy="5472608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Párové porovnání (a případná výměna) prvků v poli (např. sousedních)</a:t>
            </a:r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dirty="0"/>
              <a:t>x0 ? x1 (a případně vyměnit tak, aby x0 byla menší)</a:t>
            </a:r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dirty="0"/>
              <a:t>x2 ? x3 (a případně vyměnit tak, aby x2 byla menší)</a:t>
            </a:r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18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Jak na to?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246153"/>
              </p:ext>
            </p:extLst>
          </p:nvPr>
        </p:nvGraphicFramePr>
        <p:xfrm>
          <a:off x="3491880" y="3356992"/>
          <a:ext cx="1800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544">
                  <a:extLst>
                    <a:ext uri="{9D8B030D-6E8A-4147-A177-3AD203B41FA5}">
                      <a16:colId xmlns:a16="http://schemas.microsoft.com/office/drawing/2014/main" val="2521897788"/>
                    </a:ext>
                  </a:extLst>
                </a:gridCol>
                <a:gridCol w="446556">
                  <a:extLst>
                    <a:ext uri="{9D8B030D-6E8A-4147-A177-3AD203B41FA5}">
                      <a16:colId xmlns:a16="http://schemas.microsoft.com/office/drawing/2014/main" val="4050816114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3816423539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490870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x3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x2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x1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x0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75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9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004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7267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Krátký úvod do vektorových instrukcí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Obdélník 2"/>
          <p:cNvSpPr/>
          <p:nvPr/>
        </p:nvSpPr>
        <p:spPr>
          <a:xfrm>
            <a:off x="2064804" y="1655378"/>
            <a:ext cx="4572000" cy="4662815"/>
          </a:xfrm>
          <a:prstGeom prst="rect">
            <a:avLst/>
          </a:prstGeom>
          <a:ln>
            <a:solidFill>
              <a:srgbClr val="17375E"/>
            </a:solidFill>
          </a:ln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SIZE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8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en-US" sz="110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&gt;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vec1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en-US" sz="110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&gt;(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SIZE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nn-NO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nn-NO" sz="110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for</a:t>
            </a:r>
            <a:r>
              <a:rPr lang="nn-NO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nn-NO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nn-NO" sz="1100" dirty="0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nn-NO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i</a:t>
            </a:r>
            <a:r>
              <a:rPr lang="nn-NO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nn-NO" sz="110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0</a:t>
            </a:r>
            <a:r>
              <a:rPr lang="nn-NO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r>
              <a:rPr lang="nn-NO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i</a:t>
            </a:r>
            <a:r>
              <a:rPr lang="nn-NO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nn-NO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SIZE</a:t>
            </a:r>
            <a:r>
              <a:rPr lang="nn-NO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r>
              <a:rPr lang="nn-NO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i</a:t>
            </a:r>
            <a:r>
              <a:rPr lang="nn-NO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++)</a:t>
            </a:r>
            <a:r>
              <a:rPr lang="nn-NO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nn-NO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{</a:t>
            </a:r>
            <a:endParaRPr lang="nn-NO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vec1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[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]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rand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()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%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10000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cout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&lt;&lt;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vec1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[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]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&lt;&lt;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>
                <a:solidFill>
                  <a:srgbClr val="808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" "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}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__m128i 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mask_llhhllhh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_mm_set_epi32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0xffffffff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0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0xffffffff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0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__m128i 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mask_hhllhhll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_mm_set_epi32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0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0xffffffff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0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0xffffffff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cs-CZ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__m128i v1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__m128i v2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__m128i r1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r2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nn-NO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nn-NO" sz="110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for</a:t>
            </a:r>
            <a:r>
              <a:rPr lang="nn-NO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nn-NO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nn-NO" sz="1100" dirty="0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nn-NO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i</a:t>
            </a:r>
            <a:r>
              <a:rPr lang="nn-NO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nn-NO" sz="110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0</a:t>
            </a:r>
            <a:r>
              <a:rPr lang="nn-NO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r>
              <a:rPr lang="nn-NO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i</a:t>
            </a:r>
            <a:r>
              <a:rPr lang="nn-NO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nn-NO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SIZE</a:t>
            </a:r>
            <a:r>
              <a:rPr lang="nn-NO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r>
              <a:rPr lang="nn-NO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i </a:t>
            </a:r>
            <a:r>
              <a:rPr lang="nn-NO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+=</a:t>
            </a:r>
            <a:r>
              <a:rPr lang="nn-NO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nn-NO" sz="110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4</a:t>
            </a:r>
            <a:r>
              <a:rPr lang="nn-NO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</a:t>
            </a:r>
            <a:r>
              <a:rPr lang="nn-NO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nn-NO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{</a:t>
            </a:r>
            <a:endParaRPr lang="nn-NO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v1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_mm_loadu_si128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((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__m128i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*)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&amp;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vec1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[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]);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v2 </a:t>
            </a:r>
            <a:r>
              <a:rPr lang="it-IT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_mm_alignr_epi8</a:t>
            </a:r>
            <a:r>
              <a:rPr lang="it-IT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_mm_setzero_si128</a:t>
            </a:r>
            <a:r>
              <a:rPr lang="it-IT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(),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v1 </a:t>
            </a:r>
            <a:r>
              <a:rPr lang="it-IT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it-IT" sz="110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1</a:t>
            </a:r>
            <a:r>
              <a:rPr lang="it-IT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*</a:t>
            </a:r>
            <a:r>
              <a:rPr lang="it-IT" sz="110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4</a:t>
            </a:r>
            <a:r>
              <a:rPr lang="it-IT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it-IT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r1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_mm_min_epi32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v1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v2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r1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_mm_and_si128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r1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mask_hhllhhll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v2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_mm_alignr_epi8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v1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_mm_setzero_si128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(),</a:t>
            </a:r>
            <a:r>
              <a:rPr lang="en-US" sz="110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3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*</a:t>
            </a:r>
            <a:r>
              <a:rPr lang="en-US" sz="110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4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r2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_mm_max_epi32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v1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v2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r2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_mm_and_si128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r2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mask_llhhllhh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r1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_mm_or_si128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r1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r2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_mm_storeu_si128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((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__m128i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*)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&amp;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vec1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[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],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r1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}</a:t>
            </a:r>
            <a:endParaRPr lang="en-US" sz="11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602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 kódem z předminulé přednášky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cs-CZ" dirty="0"/>
              <a:t>Co to vlastně dělá?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60A76C-F289-C54D-BCAD-B26C98F0253E}"/>
              </a:ext>
            </a:extLst>
          </p:cNvPr>
          <p:cNvSpPr/>
          <p:nvPr/>
        </p:nvSpPr>
        <p:spPr>
          <a:xfrm>
            <a:off x="359532" y="1556792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https://github.com/gcc-mirror/gcc/blob/16e2427f50c208dfe07d07f18009969502c25dc8/libstdc%2B%2B-v3/include/pstl/parallel_backend_tbb.h#L1157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“</a:t>
            </a:r>
            <a:r>
              <a:rPr lang="en-GB" dirty="0"/>
              <a:t>sorting based on task tree and parallel merge”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tbb</a:t>
            </a:r>
            <a:r>
              <a:rPr lang="en-GB" dirty="0"/>
              <a:t>::</a:t>
            </a:r>
            <a:r>
              <a:rPr lang="en-GB" dirty="0" err="1"/>
              <a:t>task_scheduler_init</a:t>
            </a:r>
            <a:r>
              <a:rPr lang="en-GB" dirty="0"/>
              <a:t> </a:t>
            </a:r>
            <a:r>
              <a:rPr lang="en-GB" dirty="0" err="1"/>
              <a:t>init</a:t>
            </a:r>
            <a:r>
              <a:rPr lang="en-GB" dirty="0"/>
              <a:t>(…);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std::thread::</a:t>
            </a:r>
            <a:r>
              <a:rPr lang="en-GB" dirty="0" err="1"/>
              <a:t>hardware_concurrency</a:t>
            </a:r>
            <a:r>
              <a:rPr lang="en-GB" dirty="0"/>
              <a:t>()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std::</a:t>
            </a:r>
            <a:r>
              <a:rPr lang="en-GB" dirty="0" err="1"/>
              <a:t>hardware_constructive_interference_size</a:t>
            </a:r>
            <a:r>
              <a:rPr lang="en-GB" dirty="0"/>
              <a:t>; https://</a:t>
            </a:r>
            <a:r>
              <a:rPr lang="en-GB" dirty="0" err="1"/>
              <a:t>en.cppreference.com</a:t>
            </a:r>
            <a:r>
              <a:rPr lang="en-GB" dirty="0"/>
              <a:t>/w/</a:t>
            </a:r>
            <a:r>
              <a:rPr lang="en-GB" dirty="0" err="1"/>
              <a:t>cpp</a:t>
            </a:r>
            <a:r>
              <a:rPr lang="en-GB" dirty="0"/>
              <a:t>/thread/</a:t>
            </a:r>
            <a:r>
              <a:rPr lang="en-GB" dirty="0" err="1"/>
              <a:t>hardware_destructive_interference_size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110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Krátký úvod do vektorových instrukcí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7584" y="1700808"/>
            <a:ext cx="8136904" cy="5472608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Párové porovnání (a případná výměna) prvků v poli (např. sousedních)</a:t>
            </a:r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dirty="0"/>
              <a:t>x0 ? x1 (a případně vyměnit tak, aby x0 byla menší)</a:t>
            </a:r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dirty="0"/>
              <a:t>x2 ? x3 (a případně vyměnit tak, aby x2 byla menší)</a:t>
            </a:r>
          </a:p>
          <a:p>
            <a:pPr marL="800053" lvl="1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18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Jak na to?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Vytvoříme posunutou kopii vektoru a porovnáme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3491880" y="3356992"/>
          <a:ext cx="1800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544">
                  <a:extLst>
                    <a:ext uri="{9D8B030D-6E8A-4147-A177-3AD203B41FA5}">
                      <a16:colId xmlns:a16="http://schemas.microsoft.com/office/drawing/2014/main" val="2521897788"/>
                    </a:ext>
                  </a:extLst>
                </a:gridCol>
                <a:gridCol w="446556">
                  <a:extLst>
                    <a:ext uri="{9D8B030D-6E8A-4147-A177-3AD203B41FA5}">
                      <a16:colId xmlns:a16="http://schemas.microsoft.com/office/drawing/2014/main" val="4050816114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3816423539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490870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x3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x2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x1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x0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75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9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004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076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Krátký úvod do vektorových instrukcí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7584" y="1700808"/>
            <a:ext cx="8136904" cy="5472608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Vytvoříme posunutou kopii vektoru a porovnáme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Metoda </a:t>
            </a:r>
            <a:r>
              <a:rPr lang="cs-CZ" sz="2000" dirty="0" err="1"/>
              <a:t>alignr</a:t>
            </a:r>
            <a:r>
              <a:rPr lang="cs-CZ" sz="2000" dirty="0"/>
              <a:t> – spojí 2 vektory, umožní posun a ořízne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801829"/>
              </p:ext>
            </p:extLst>
          </p:nvPr>
        </p:nvGraphicFramePr>
        <p:xfrm>
          <a:off x="4067944" y="2636912"/>
          <a:ext cx="1800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544">
                  <a:extLst>
                    <a:ext uri="{9D8B030D-6E8A-4147-A177-3AD203B41FA5}">
                      <a16:colId xmlns:a16="http://schemas.microsoft.com/office/drawing/2014/main" val="2521897788"/>
                    </a:ext>
                  </a:extLst>
                </a:gridCol>
                <a:gridCol w="446556">
                  <a:extLst>
                    <a:ext uri="{9D8B030D-6E8A-4147-A177-3AD203B41FA5}">
                      <a16:colId xmlns:a16="http://schemas.microsoft.com/office/drawing/2014/main" val="4050816114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3816423539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490870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x3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x2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x1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x0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75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9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004165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105546"/>
              </p:ext>
            </p:extLst>
          </p:nvPr>
        </p:nvGraphicFramePr>
        <p:xfrm>
          <a:off x="2267744" y="2636912"/>
          <a:ext cx="1800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544">
                  <a:extLst>
                    <a:ext uri="{9D8B030D-6E8A-4147-A177-3AD203B41FA5}">
                      <a16:colId xmlns:a16="http://schemas.microsoft.com/office/drawing/2014/main" val="2521897788"/>
                    </a:ext>
                  </a:extLst>
                </a:gridCol>
                <a:gridCol w="446556">
                  <a:extLst>
                    <a:ext uri="{9D8B030D-6E8A-4147-A177-3AD203B41FA5}">
                      <a16:colId xmlns:a16="http://schemas.microsoft.com/office/drawing/2014/main" val="4050816114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3816423539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490870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75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004165"/>
                  </a:ext>
                </a:extLst>
              </a:tr>
            </a:tbl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354659" y="2870676"/>
            <a:ext cx="1985093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cs-CZ" sz="1600" dirty="0"/>
              <a:t>doplníme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915846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Krátký úvod do vektorových instrukcí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7584" y="1700808"/>
            <a:ext cx="8136904" cy="5472608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Vytvoříme posunutou kopii vektoru a porovnáme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Metoda </a:t>
            </a:r>
            <a:r>
              <a:rPr lang="cs-CZ" sz="2000" dirty="0" err="1"/>
              <a:t>alignr</a:t>
            </a:r>
            <a:r>
              <a:rPr lang="cs-CZ" sz="2000" dirty="0"/>
              <a:t> – spojí 2 vektory, umožní posun a ořízne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4067944" y="2636912"/>
          <a:ext cx="1800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544">
                  <a:extLst>
                    <a:ext uri="{9D8B030D-6E8A-4147-A177-3AD203B41FA5}">
                      <a16:colId xmlns:a16="http://schemas.microsoft.com/office/drawing/2014/main" val="2521897788"/>
                    </a:ext>
                  </a:extLst>
                </a:gridCol>
                <a:gridCol w="446556">
                  <a:extLst>
                    <a:ext uri="{9D8B030D-6E8A-4147-A177-3AD203B41FA5}">
                      <a16:colId xmlns:a16="http://schemas.microsoft.com/office/drawing/2014/main" val="4050816114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3816423539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490870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x3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x2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x1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x0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75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9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004165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267744" y="2636912"/>
          <a:ext cx="1800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544">
                  <a:extLst>
                    <a:ext uri="{9D8B030D-6E8A-4147-A177-3AD203B41FA5}">
                      <a16:colId xmlns:a16="http://schemas.microsoft.com/office/drawing/2014/main" val="2521897788"/>
                    </a:ext>
                  </a:extLst>
                </a:gridCol>
                <a:gridCol w="446556">
                  <a:extLst>
                    <a:ext uri="{9D8B030D-6E8A-4147-A177-3AD203B41FA5}">
                      <a16:colId xmlns:a16="http://schemas.microsoft.com/office/drawing/2014/main" val="4050816114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3816423539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490870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75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004165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4077206" y="3583815"/>
          <a:ext cx="1800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544">
                  <a:extLst>
                    <a:ext uri="{9D8B030D-6E8A-4147-A177-3AD203B41FA5}">
                      <a16:colId xmlns:a16="http://schemas.microsoft.com/office/drawing/2014/main" val="2521897788"/>
                    </a:ext>
                  </a:extLst>
                </a:gridCol>
                <a:gridCol w="446556">
                  <a:extLst>
                    <a:ext uri="{9D8B030D-6E8A-4147-A177-3AD203B41FA5}">
                      <a16:colId xmlns:a16="http://schemas.microsoft.com/office/drawing/2014/main" val="4050816114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3816423539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490870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x3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x2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x1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75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004165"/>
                  </a:ext>
                </a:extLst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2277006" y="3583815"/>
          <a:ext cx="1800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544">
                  <a:extLst>
                    <a:ext uri="{9D8B030D-6E8A-4147-A177-3AD203B41FA5}">
                      <a16:colId xmlns:a16="http://schemas.microsoft.com/office/drawing/2014/main" val="2521897788"/>
                    </a:ext>
                  </a:extLst>
                </a:gridCol>
                <a:gridCol w="446556">
                  <a:extLst>
                    <a:ext uri="{9D8B030D-6E8A-4147-A177-3AD203B41FA5}">
                      <a16:colId xmlns:a16="http://schemas.microsoft.com/office/drawing/2014/main" val="4050816114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3816423539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490870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75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004165"/>
                  </a:ext>
                </a:extLst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291913" y="3785378"/>
            <a:ext cx="1985093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cs-CZ" sz="1600" dirty="0"/>
              <a:t>Shift 1 do </a:t>
            </a:r>
            <a:r>
              <a:rPr lang="cs-CZ" sz="1600" dirty="0" err="1"/>
              <a:t>prava</a:t>
            </a:r>
            <a:endParaRPr lang="en-US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54659" y="2870676"/>
            <a:ext cx="1985093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cs-CZ" sz="1600" dirty="0"/>
              <a:t>doplníme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73018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Krátký úvod do vektorových instrukcí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7584" y="1700808"/>
            <a:ext cx="8136904" cy="5472608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Vytvoříme posunutou kopii vektoru a porovnáme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Metoda </a:t>
            </a:r>
            <a:r>
              <a:rPr lang="cs-CZ" sz="2000" dirty="0" err="1"/>
              <a:t>alignr</a:t>
            </a:r>
            <a:r>
              <a:rPr lang="cs-CZ" sz="2000" dirty="0"/>
              <a:t> – spojí 2 vektory, umožní posun a ořízne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4067944" y="2636912"/>
          <a:ext cx="1800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544">
                  <a:extLst>
                    <a:ext uri="{9D8B030D-6E8A-4147-A177-3AD203B41FA5}">
                      <a16:colId xmlns:a16="http://schemas.microsoft.com/office/drawing/2014/main" val="2521897788"/>
                    </a:ext>
                  </a:extLst>
                </a:gridCol>
                <a:gridCol w="446556">
                  <a:extLst>
                    <a:ext uri="{9D8B030D-6E8A-4147-A177-3AD203B41FA5}">
                      <a16:colId xmlns:a16="http://schemas.microsoft.com/office/drawing/2014/main" val="4050816114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3816423539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490870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x3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x2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x1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x0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75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9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004165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267744" y="2636912"/>
          <a:ext cx="1800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544">
                  <a:extLst>
                    <a:ext uri="{9D8B030D-6E8A-4147-A177-3AD203B41FA5}">
                      <a16:colId xmlns:a16="http://schemas.microsoft.com/office/drawing/2014/main" val="2521897788"/>
                    </a:ext>
                  </a:extLst>
                </a:gridCol>
                <a:gridCol w="446556">
                  <a:extLst>
                    <a:ext uri="{9D8B030D-6E8A-4147-A177-3AD203B41FA5}">
                      <a16:colId xmlns:a16="http://schemas.microsoft.com/office/drawing/2014/main" val="4050816114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3816423539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490870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75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004165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4077206" y="3583815"/>
          <a:ext cx="1800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544">
                  <a:extLst>
                    <a:ext uri="{9D8B030D-6E8A-4147-A177-3AD203B41FA5}">
                      <a16:colId xmlns:a16="http://schemas.microsoft.com/office/drawing/2014/main" val="2521897788"/>
                    </a:ext>
                  </a:extLst>
                </a:gridCol>
                <a:gridCol w="446556">
                  <a:extLst>
                    <a:ext uri="{9D8B030D-6E8A-4147-A177-3AD203B41FA5}">
                      <a16:colId xmlns:a16="http://schemas.microsoft.com/office/drawing/2014/main" val="4050816114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3816423539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490870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x3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x2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x1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75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004165"/>
                  </a:ext>
                </a:extLst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2277006" y="3583815"/>
          <a:ext cx="1800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544">
                  <a:extLst>
                    <a:ext uri="{9D8B030D-6E8A-4147-A177-3AD203B41FA5}">
                      <a16:colId xmlns:a16="http://schemas.microsoft.com/office/drawing/2014/main" val="2521897788"/>
                    </a:ext>
                  </a:extLst>
                </a:gridCol>
                <a:gridCol w="446556">
                  <a:extLst>
                    <a:ext uri="{9D8B030D-6E8A-4147-A177-3AD203B41FA5}">
                      <a16:colId xmlns:a16="http://schemas.microsoft.com/office/drawing/2014/main" val="4050816114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3816423539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490870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75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004165"/>
                  </a:ext>
                </a:extLst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291913" y="3785378"/>
            <a:ext cx="1985093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cs-CZ" sz="1600" dirty="0"/>
              <a:t>Shift 1 do </a:t>
            </a:r>
            <a:r>
              <a:rPr lang="cs-CZ" sz="1600" dirty="0" err="1"/>
              <a:t>prava</a:t>
            </a:r>
            <a:endParaRPr lang="en-US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54659" y="2870676"/>
            <a:ext cx="1985093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cs-CZ" sz="1600" dirty="0"/>
              <a:t>doplníme</a:t>
            </a:r>
            <a:endParaRPr lang="en-US" sz="16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52293" y="4877613"/>
            <a:ext cx="1985093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cs-CZ" sz="1600" dirty="0"/>
              <a:t>ořízneme</a:t>
            </a:r>
            <a:endParaRPr lang="en-US" sz="16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10612" y="5554349"/>
            <a:ext cx="1985093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cs-CZ" sz="1600" dirty="0"/>
              <a:t>Porovnáme s původním vektorem</a:t>
            </a:r>
            <a:endParaRPr lang="en-US" sz="1600" dirty="0"/>
          </a:p>
        </p:txBody>
      </p:sp>
      <p:graphicFrame>
        <p:nvGraphicFramePr>
          <p:cNvPr id="15" name="Tabulka 14"/>
          <p:cNvGraphicFramePr>
            <a:graphicFrameLocks noGrp="1"/>
          </p:cNvGraphicFramePr>
          <p:nvPr/>
        </p:nvGraphicFramePr>
        <p:xfrm>
          <a:off x="3095836" y="5783664"/>
          <a:ext cx="1800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544">
                  <a:extLst>
                    <a:ext uri="{9D8B030D-6E8A-4147-A177-3AD203B41FA5}">
                      <a16:colId xmlns:a16="http://schemas.microsoft.com/office/drawing/2014/main" val="2521897788"/>
                    </a:ext>
                  </a:extLst>
                </a:gridCol>
                <a:gridCol w="446556">
                  <a:extLst>
                    <a:ext uri="{9D8B030D-6E8A-4147-A177-3AD203B41FA5}">
                      <a16:colId xmlns:a16="http://schemas.microsoft.com/office/drawing/2014/main" val="4050816114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3816423539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490870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x3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x2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x1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x0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75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9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004165"/>
                  </a:ext>
                </a:extLst>
              </a:tr>
            </a:tbl>
          </a:graphicData>
        </a:graphic>
      </p:graphicFrame>
      <p:graphicFrame>
        <p:nvGraphicFramePr>
          <p:cNvPr id="18" name="Tabulka 17"/>
          <p:cNvGraphicFramePr>
            <a:graphicFrameLocks noGrp="1"/>
          </p:cNvGraphicFramePr>
          <p:nvPr/>
        </p:nvGraphicFramePr>
        <p:xfrm>
          <a:off x="3095836" y="4967488"/>
          <a:ext cx="1800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544">
                  <a:extLst>
                    <a:ext uri="{9D8B030D-6E8A-4147-A177-3AD203B41FA5}">
                      <a16:colId xmlns:a16="http://schemas.microsoft.com/office/drawing/2014/main" val="2521897788"/>
                    </a:ext>
                  </a:extLst>
                </a:gridCol>
                <a:gridCol w="446556">
                  <a:extLst>
                    <a:ext uri="{9D8B030D-6E8A-4147-A177-3AD203B41FA5}">
                      <a16:colId xmlns:a16="http://schemas.microsoft.com/office/drawing/2014/main" val="4050816114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3816423539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490870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x3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x2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x1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75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004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3701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Krátký úvod do vektorových instrukcí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7584" y="1700808"/>
            <a:ext cx="8136904" cy="5472608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Vytvoříme posunutou kopii vektoru a porovnáme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Metoda </a:t>
            </a:r>
            <a:r>
              <a:rPr lang="cs-CZ" sz="2000" dirty="0" err="1"/>
              <a:t>alignr</a:t>
            </a:r>
            <a:r>
              <a:rPr lang="cs-CZ" sz="2000" dirty="0"/>
              <a:t> – spojí 2 vektory, umožní posun a ořízne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4067944" y="2636912"/>
          <a:ext cx="1800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544">
                  <a:extLst>
                    <a:ext uri="{9D8B030D-6E8A-4147-A177-3AD203B41FA5}">
                      <a16:colId xmlns:a16="http://schemas.microsoft.com/office/drawing/2014/main" val="2521897788"/>
                    </a:ext>
                  </a:extLst>
                </a:gridCol>
                <a:gridCol w="446556">
                  <a:extLst>
                    <a:ext uri="{9D8B030D-6E8A-4147-A177-3AD203B41FA5}">
                      <a16:colId xmlns:a16="http://schemas.microsoft.com/office/drawing/2014/main" val="4050816114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3816423539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490870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x3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x2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x1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x0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75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9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004165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267744" y="2636912"/>
          <a:ext cx="1800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544">
                  <a:extLst>
                    <a:ext uri="{9D8B030D-6E8A-4147-A177-3AD203B41FA5}">
                      <a16:colId xmlns:a16="http://schemas.microsoft.com/office/drawing/2014/main" val="2521897788"/>
                    </a:ext>
                  </a:extLst>
                </a:gridCol>
                <a:gridCol w="446556">
                  <a:extLst>
                    <a:ext uri="{9D8B030D-6E8A-4147-A177-3AD203B41FA5}">
                      <a16:colId xmlns:a16="http://schemas.microsoft.com/office/drawing/2014/main" val="4050816114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3816423539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490870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75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004165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4077206" y="3583815"/>
          <a:ext cx="1800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544">
                  <a:extLst>
                    <a:ext uri="{9D8B030D-6E8A-4147-A177-3AD203B41FA5}">
                      <a16:colId xmlns:a16="http://schemas.microsoft.com/office/drawing/2014/main" val="2521897788"/>
                    </a:ext>
                  </a:extLst>
                </a:gridCol>
                <a:gridCol w="446556">
                  <a:extLst>
                    <a:ext uri="{9D8B030D-6E8A-4147-A177-3AD203B41FA5}">
                      <a16:colId xmlns:a16="http://schemas.microsoft.com/office/drawing/2014/main" val="4050816114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3816423539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490870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x3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x2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x1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75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004165"/>
                  </a:ext>
                </a:extLst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2277006" y="3583815"/>
          <a:ext cx="1800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544">
                  <a:extLst>
                    <a:ext uri="{9D8B030D-6E8A-4147-A177-3AD203B41FA5}">
                      <a16:colId xmlns:a16="http://schemas.microsoft.com/office/drawing/2014/main" val="2521897788"/>
                    </a:ext>
                  </a:extLst>
                </a:gridCol>
                <a:gridCol w="446556">
                  <a:extLst>
                    <a:ext uri="{9D8B030D-6E8A-4147-A177-3AD203B41FA5}">
                      <a16:colId xmlns:a16="http://schemas.microsoft.com/office/drawing/2014/main" val="4050816114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3816423539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490870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75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004165"/>
                  </a:ext>
                </a:extLst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291913" y="3785378"/>
            <a:ext cx="1985093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cs-CZ" sz="1600" dirty="0"/>
              <a:t>Shift 1 do </a:t>
            </a:r>
            <a:r>
              <a:rPr lang="cs-CZ" sz="1600" dirty="0" err="1"/>
              <a:t>prava</a:t>
            </a:r>
            <a:endParaRPr lang="en-US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54659" y="2870676"/>
            <a:ext cx="1985093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cs-CZ" sz="1600" dirty="0"/>
              <a:t>doplníme</a:t>
            </a:r>
            <a:endParaRPr lang="en-US" sz="16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52293" y="4877613"/>
            <a:ext cx="1985093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cs-CZ" sz="1600" dirty="0"/>
              <a:t>ořízneme</a:t>
            </a:r>
            <a:endParaRPr lang="en-US" sz="16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10612" y="5554349"/>
            <a:ext cx="1985093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cs-CZ" sz="1600" dirty="0"/>
              <a:t>Porovnáme s původním vektorem</a:t>
            </a:r>
            <a:endParaRPr lang="en-US" sz="1600" dirty="0"/>
          </a:p>
        </p:txBody>
      </p:sp>
      <p:graphicFrame>
        <p:nvGraphicFramePr>
          <p:cNvPr id="15" name="Tabulka 14"/>
          <p:cNvGraphicFramePr>
            <a:graphicFrameLocks noGrp="1"/>
          </p:cNvGraphicFramePr>
          <p:nvPr/>
        </p:nvGraphicFramePr>
        <p:xfrm>
          <a:off x="3095836" y="5783664"/>
          <a:ext cx="1800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544">
                  <a:extLst>
                    <a:ext uri="{9D8B030D-6E8A-4147-A177-3AD203B41FA5}">
                      <a16:colId xmlns:a16="http://schemas.microsoft.com/office/drawing/2014/main" val="2521897788"/>
                    </a:ext>
                  </a:extLst>
                </a:gridCol>
                <a:gridCol w="446556">
                  <a:extLst>
                    <a:ext uri="{9D8B030D-6E8A-4147-A177-3AD203B41FA5}">
                      <a16:colId xmlns:a16="http://schemas.microsoft.com/office/drawing/2014/main" val="4050816114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3816423539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490870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x3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x2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x1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x0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75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9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004165"/>
                  </a:ext>
                </a:extLst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249425" y="5368165"/>
            <a:ext cx="198509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cs-CZ" sz="1600" dirty="0"/>
              <a:t>Zajímají nás minima</a:t>
            </a:r>
            <a:endParaRPr lang="en-US" sz="1600" dirty="0"/>
          </a:p>
        </p:txBody>
      </p:sp>
      <p:cxnSp>
        <p:nvCxnSpPr>
          <p:cNvPr id="17" name="Přímá spojnice se šipkou 16"/>
          <p:cNvCxnSpPr/>
          <p:nvPr/>
        </p:nvCxnSpPr>
        <p:spPr>
          <a:xfrm>
            <a:off x="5076056" y="5771061"/>
            <a:ext cx="1872208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ulka 17"/>
          <p:cNvGraphicFramePr>
            <a:graphicFrameLocks noGrp="1"/>
          </p:cNvGraphicFramePr>
          <p:nvPr/>
        </p:nvGraphicFramePr>
        <p:xfrm>
          <a:off x="3095836" y="4967488"/>
          <a:ext cx="1800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544">
                  <a:extLst>
                    <a:ext uri="{9D8B030D-6E8A-4147-A177-3AD203B41FA5}">
                      <a16:colId xmlns:a16="http://schemas.microsoft.com/office/drawing/2014/main" val="2521897788"/>
                    </a:ext>
                  </a:extLst>
                </a:gridCol>
                <a:gridCol w="446556">
                  <a:extLst>
                    <a:ext uri="{9D8B030D-6E8A-4147-A177-3AD203B41FA5}">
                      <a16:colId xmlns:a16="http://schemas.microsoft.com/office/drawing/2014/main" val="4050816114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3816423539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490870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x3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x2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x1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75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004165"/>
                  </a:ext>
                </a:extLst>
              </a:tr>
            </a:tbl>
          </a:graphicData>
        </a:graphic>
      </p:graphicFrame>
      <p:graphicFrame>
        <p:nvGraphicFramePr>
          <p:cNvPr id="19" name="Tabulka 18"/>
          <p:cNvGraphicFramePr>
            <a:graphicFrameLocks noGrp="1"/>
          </p:cNvGraphicFramePr>
          <p:nvPr/>
        </p:nvGraphicFramePr>
        <p:xfrm>
          <a:off x="7092280" y="5952940"/>
          <a:ext cx="1800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544">
                  <a:extLst>
                    <a:ext uri="{9D8B030D-6E8A-4147-A177-3AD203B41FA5}">
                      <a16:colId xmlns:a16="http://schemas.microsoft.com/office/drawing/2014/main" val="2521897788"/>
                    </a:ext>
                  </a:extLst>
                </a:gridCol>
                <a:gridCol w="446556">
                  <a:extLst>
                    <a:ext uri="{9D8B030D-6E8A-4147-A177-3AD203B41FA5}">
                      <a16:colId xmlns:a16="http://schemas.microsoft.com/office/drawing/2014/main" val="4050816114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3816423539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490870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x3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x2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x1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x0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75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004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1601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Krátký úvod do vektorových instrukcí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7584" y="1700808"/>
            <a:ext cx="8136904" cy="5472608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Vytvoříme posunutou kopii vektoru a porovnáme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331640" y="2420888"/>
            <a:ext cx="198509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cs-CZ" sz="1600" dirty="0"/>
              <a:t>Zajímají nás minima</a:t>
            </a:r>
            <a:endParaRPr lang="en-US" sz="1600" dirty="0"/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263745"/>
              </p:ext>
            </p:extLst>
          </p:nvPr>
        </p:nvGraphicFramePr>
        <p:xfrm>
          <a:off x="1174495" y="3005663"/>
          <a:ext cx="1800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544">
                  <a:extLst>
                    <a:ext uri="{9D8B030D-6E8A-4147-A177-3AD203B41FA5}">
                      <a16:colId xmlns:a16="http://schemas.microsoft.com/office/drawing/2014/main" val="2521897788"/>
                    </a:ext>
                  </a:extLst>
                </a:gridCol>
                <a:gridCol w="446556">
                  <a:extLst>
                    <a:ext uri="{9D8B030D-6E8A-4147-A177-3AD203B41FA5}">
                      <a16:colId xmlns:a16="http://schemas.microsoft.com/office/drawing/2014/main" val="4050816114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3816423539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490870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75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004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4905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Krátký úvod do vektorových instrukcí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7584" y="1700808"/>
            <a:ext cx="8136904" cy="5472608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Vytvoříme posunutou kopii vektoru a porovnáme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331640" y="2420888"/>
            <a:ext cx="198509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cs-CZ" sz="1600" dirty="0"/>
              <a:t>Zajímají nás minima</a:t>
            </a:r>
            <a:endParaRPr lang="en-US" sz="1600" dirty="0"/>
          </a:p>
        </p:txBody>
      </p:sp>
      <p:graphicFrame>
        <p:nvGraphicFramePr>
          <p:cNvPr id="19" name="Tabulka 18"/>
          <p:cNvGraphicFramePr>
            <a:graphicFrameLocks noGrp="1"/>
          </p:cNvGraphicFramePr>
          <p:nvPr/>
        </p:nvGraphicFramePr>
        <p:xfrm>
          <a:off x="1174495" y="3005663"/>
          <a:ext cx="1800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544">
                  <a:extLst>
                    <a:ext uri="{9D8B030D-6E8A-4147-A177-3AD203B41FA5}">
                      <a16:colId xmlns:a16="http://schemas.microsoft.com/office/drawing/2014/main" val="2521897788"/>
                    </a:ext>
                  </a:extLst>
                </a:gridCol>
                <a:gridCol w="446556">
                  <a:extLst>
                    <a:ext uri="{9D8B030D-6E8A-4147-A177-3AD203B41FA5}">
                      <a16:colId xmlns:a16="http://schemas.microsoft.com/office/drawing/2014/main" val="4050816114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3816423539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490870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75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004165"/>
                  </a:ext>
                </a:extLst>
              </a:tr>
            </a:tbl>
          </a:graphicData>
        </a:graphic>
      </p:graphicFrame>
      <p:cxnSp>
        <p:nvCxnSpPr>
          <p:cNvPr id="20" name="Přímá spojnice se šipkou 19"/>
          <p:cNvCxnSpPr/>
          <p:nvPr/>
        </p:nvCxnSpPr>
        <p:spPr>
          <a:xfrm>
            <a:off x="3203848" y="3356992"/>
            <a:ext cx="1872208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5292080" y="2443271"/>
            <a:ext cx="3312368" cy="181588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cs-CZ" sz="1600" dirty="0"/>
              <a:t>Ale pouze sudé pozice </a:t>
            </a:r>
          </a:p>
          <a:p>
            <a:pPr marL="285750" indent="-285750" algn="l">
              <a:buFontTx/>
              <a:buChar char="-"/>
            </a:pPr>
            <a:r>
              <a:rPr lang="cs-CZ" sz="1600" dirty="0"/>
              <a:t>min(x0,x1) je na pozici 0</a:t>
            </a:r>
          </a:p>
          <a:p>
            <a:pPr marL="285750" indent="-285750" algn="l">
              <a:buFontTx/>
              <a:buChar char="-"/>
            </a:pPr>
            <a:r>
              <a:rPr lang="cs-CZ" sz="1600" dirty="0"/>
              <a:t>min(x2,x3) je na pozici 2</a:t>
            </a:r>
          </a:p>
          <a:p>
            <a:pPr marL="285750" indent="-285750" algn="l">
              <a:buFontTx/>
              <a:buChar char="-"/>
            </a:pPr>
            <a:r>
              <a:rPr lang="cs-CZ" sz="1600" dirty="0"/>
              <a:t>…</a:t>
            </a:r>
          </a:p>
          <a:p>
            <a:pPr marL="285750" indent="-285750" algn="l">
              <a:buFontTx/>
              <a:buChar char="-"/>
            </a:pPr>
            <a:endParaRPr lang="cs-CZ" sz="1600" dirty="0"/>
          </a:p>
          <a:p>
            <a:pPr marL="285750" indent="-285750" algn="l">
              <a:buFontTx/>
              <a:buChar char="-"/>
            </a:pPr>
            <a:endParaRPr lang="cs-CZ" sz="1600" dirty="0"/>
          </a:p>
          <a:p>
            <a:pPr algn="l"/>
            <a:r>
              <a:rPr lang="cs-CZ" sz="1600" dirty="0"/>
              <a:t>Vynulujeme pomocí masky</a:t>
            </a:r>
            <a:endParaRPr lang="en-US" sz="1600" dirty="0"/>
          </a:p>
        </p:txBody>
      </p:sp>
      <p:graphicFrame>
        <p:nvGraphicFramePr>
          <p:cNvPr id="22" name="Tabulka 21"/>
          <p:cNvGraphicFramePr>
            <a:graphicFrameLocks noGrp="1"/>
          </p:cNvGraphicFramePr>
          <p:nvPr/>
        </p:nvGraphicFramePr>
        <p:xfrm>
          <a:off x="5796136" y="4408145"/>
          <a:ext cx="1800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544">
                  <a:extLst>
                    <a:ext uri="{9D8B030D-6E8A-4147-A177-3AD203B41FA5}">
                      <a16:colId xmlns:a16="http://schemas.microsoft.com/office/drawing/2014/main" val="2521897788"/>
                    </a:ext>
                  </a:extLst>
                </a:gridCol>
                <a:gridCol w="446556">
                  <a:extLst>
                    <a:ext uri="{9D8B030D-6E8A-4147-A177-3AD203B41FA5}">
                      <a16:colId xmlns:a16="http://schemas.microsoft.com/office/drawing/2014/main" val="4050816114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3816423539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490870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75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004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3811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Krátký úvod do vektorových instrukcí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7584" y="1700808"/>
            <a:ext cx="8136904" cy="5472608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Vytvoříme posunutou kopii vektoru a porovnáme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331640" y="2420888"/>
            <a:ext cx="198509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cs-CZ" sz="1600" dirty="0"/>
              <a:t>Zajímají nás minima</a:t>
            </a:r>
            <a:endParaRPr lang="en-US" sz="1600" dirty="0"/>
          </a:p>
        </p:txBody>
      </p:sp>
      <p:graphicFrame>
        <p:nvGraphicFramePr>
          <p:cNvPr id="19" name="Tabulka 18"/>
          <p:cNvGraphicFramePr>
            <a:graphicFrameLocks noGrp="1"/>
          </p:cNvGraphicFramePr>
          <p:nvPr/>
        </p:nvGraphicFramePr>
        <p:xfrm>
          <a:off x="1174495" y="3005663"/>
          <a:ext cx="1800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544">
                  <a:extLst>
                    <a:ext uri="{9D8B030D-6E8A-4147-A177-3AD203B41FA5}">
                      <a16:colId xmlns:a16="http://schemas.microsoft.com/office/drawing/2014/main" val="2521897788"/>
                    </a:ext>
                  </a:extLst>
                </a:gridCol>
                <a:gridCol w="446556">
                  <a:extLst>
                    <a:ext uri="{9D8B030D-6E8A-4147-A177-3AD203B41FA5}">
                      <a16:colId xmlns:a16="http://schemas.microsoft.com/office/drawing/2014/main" val="4050816114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3816423539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490870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75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004165"/>
                  </a:ext>
                </a:extLst>
              </a:tr>
            </a:tbl>
          </a:graphicData>
        </a:graphic>
      </p:graphicFrame>
      <p:cxnSp>
        <p:nvCxnSpPr>
          <p:cNvPr id="20" name="Přímá spojnice se šipkou 19"/>
          <p:cNvCxnSpPr/>
          <p:nvPr/>
        </p:nvCxnSpPr>
        <p:spPr>
          <a:xfrm>
            <a:off x="3203848" y="3356992"/>
            <a:ext cx="1872208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5292080" y="2443271"/>
            <a:ext cx="3312368" cy="181588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cs-CZ" sz="1600" dirty="0"/>
              <a:t>Ale pouze sudé pozice </a:t>
            </a:r>
          </a:p>
          <a:p>
            <a:pPr marL="285750" indent="-285750" algn="l">
              <a:buFontTx/>
              <a:buChar char="-"/>
            </a:pPr>
            <a:r>
              <a:rPr lang="cs-CZ" sz="1600" dirty="0"/>
              <a:t>min(x0,x1) je na pozici 0</a:t>
            </a:r>
          </a:p>
          <a:p>
            <a:pPr marL="285750" indent="-285750" algn="l">
              <a:buFontTx/>
              <a:buChar char="-"/>
            </a:pPr>
            <a:r>
              <a:rPr lang="cs-CZ" sz="1600" dirty="0"/>
              <a:t>min(x2,x3) je na pozici 2</a:t>
            </a:r>
          </a:p>
          <a:p>
            <a:pPr marL="285750" indent="-285750" algn="l">
              <a:buFontTx/>
              <a:buChar char="-"/>
            </a:pPr>
            <a:r>
              <a:rPr lang="cs-CZ" sz="1600" dirty="0"/>
              <a:t>…</a:t>
            </a:r>
          </a:p>
          <a:p>
            <a:pPr marL="285750" indent="-285750" algn="l">
              <a:buFontTx/>
              <a:buChar char="-"/>
            </a:pPr>
            <a:endParaRPr lang="cs-CZ" sz="1600" dirty="0"/>
          </a:p>
          <a:p>
            <a:pPr marL="285750" indent="-285750" algn="l">
              <a:buFontTx/>
              <a:buChar char="-"/>
            </a:pPr>
            <a:endParaRPr lang="cs-CZ" sz="1600" dirty="0"/>
          </a:p>
          <a:p>
            <a:pPr algn="l"/>
            <a:r>
              <a:rPr lang="cs-CZ" sz="1600" dirty="0"/>
              <a:t>Vynulujeme pomocí masky</a:t>
            </a:r>
            <a:endParaRPr lang="en-US" sz="1600" dirty="0"/>
          </a:p>
        </p:txBody>
      </p:sp>
      <p:graphicFrame>
        <p:nvGraphicFramePr>
          <p:cNvPr id="22" name="Tabulka 21"/>
          <p:cNvGraphicFramePr>
            <a:graphicFrameLocks noGrp="1"/>
          </p:cNvGraphicFramePr>
          <p:nvPr/>
        </p:nvGraphicFramePr>
        <p:xfrm>
          <a:off x="5796136" y="4408145"/>
          <a:ext cx="1800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544">
                  <a:extLst>
                    <a:ext uri="{9D8B030D-6E8A-4147-A177-3AD203B41FA5}">
                      <a16:colId xmlns:a16="http://schemas.microsoft.com/office/drawing/2014/main" val="2521897788"/>
                    </a:ext>
                  </a:extLst>
                </a:gridCol>
                <a:gridCol w="446556">
                  <a:extLst>
                    <a:ext uri="{9D8B030D-6E8A-4147-A177-3AD203B41FA5}">
                      <a16:colId xmlns:a16="http://schemas.microsoft.com/office/drawing/2014/main" val="4050816114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3816423539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490870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75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004165"/>
                  </a:ext>
                </a:extLst>
              </a:tr>
            </a:tbl>
          </a:graphicData>
        </a:graphic>
      </p:graphicFrame>
      <p:sp>
        <p:nvSpPr>
          <p:cNvPr id="23" name="TextovéPole 22"/>
          <p:cNvSpPr txBox="1"/>
          <p:nvPr/>
        </p:nvSpPr>
        <p:spPr>
          <a:xfrm>
            <a:off x="1331640" y="5403527"/>
            <a:ext cx="1985093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cs-CZ" sz="1600" dirty="0"/>
              <a:t>Podobně získáme maxima z porovnání a uložíme je na liché pozice</a:t>
            </a:r>
            <a:endParaRPr lang="en-US" sz="1600" dirty="0"/>
          </a:p>
        </p:txBody>
      </p:sp>
      <p:graphicFrame>
        <p:nvGraphicFramePr>
          <p:cNvPr id="24" name="Tabulka 23"/>
          <p:cNvGraphicFramePr>
            <a:graphicFrameLocks noGrp="1"/>
          </p:cNvGraphicFramePr>
          <p:nvPr/>
        </p:nvGraphicFramePr>
        <p:xfrm>
          <a:off x="5805674" y="5711656"/>
          <a:ext cx="1800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544">
                  <a:extLst>
                    <a:ext uri="{9D8B030D-6E8A-4147-A177-3AD203B41FA5}">
                      <a16:colId xmlns:a16="http://schemas.microsoft.com/office/drawing/2014/main" val="2521897788"/>
                    </a:ext>
                  </a:extLst>
                </a:gridCol>
                <a:gridCol w="446556">
                  <a:extLst>
                    <a:ext uri="{9D8B030D-6E8A-4147-A177-3AD203B41FA5}">
                      <a16:colId xmlns:a16="http://schemas.microsoft.com/office/drawing/2014/main" val="4050816114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3816423539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490870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75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004165"/>
                  </a:ext>
                </a:extLst>
              </a:tr>
            </a:tbl>
          </a:graphicData>
        </a:graphic>
      </p:graphicFrame>
      <p:cxnSp>
        <p:nvCxnSpPr>
          <p:cNvPr id="25" name="Přímá spojnice se šipkou 24"/>
          <p:cNvCxnSpPr/>
          <p:nvPr/>
        </p:nvCxnSpPr>
        <p:spPr>
          <a:xfrm>
            <a:off x="3241834" y="6065246"/>
            <a:ext cx="241028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7571191" y="5141113"/>
            <a:ext cx="198509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cs-CZ" sz="1600" dirty="0"/>
              <a:t>Výsledek je OR těchto vektorů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181477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Krátký úvod do vektorových instrukcí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Obdélník 2"/>
          <p:cNvSpPr/>
          <p:nvPr/>
        </p:nvSpPr>
        <p:spPr>
          <a:xfrm>
            <a:off x="2064804" y="1655378"/>
            <a:ext cx="4572000" cy="4662815"/>
          </a:xfrm>
          <a:prstGeom prst="rect">
            <a:avLst/>
          </a:prstGeom>
          <a:ln>
            <a:solidFill>
              <a:srgbClr val="17375E"/>
            </a:solidFill>
          </a:ln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SIZE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8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en-US" sz="110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&gt;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vec1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vector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en-US" sz="1100" dirty="0" err="1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&gt;(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SIZE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nn-NO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nn-NO" sz="110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for</a:t>
            </a:r>
            <a:r>
              <a:rPr lang="nn-NO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nn-NO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nn-NO" sz="1100" dirty="0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nn-NO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i</a:t>
            </a:r>
            <a:r>
              <a:rPr lang="nn-NO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nn-NO" sz="110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0</a:t>
            </a:r>
            <a:r>
              <a:rPr lang="nn-NO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r>
              <a:rPr lang="nn-NO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i</a:t>
            </a:r>
            <a:r>
              <a:rPr lang="nn-NO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nn-NO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SIZE</a:t>
            </a:r>
            <a:r>
              <a:rPr lang="nn-NO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r>
              <a:rPr lang="nn-NO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i</a:t>
            </a:r>
            <a:r>
              <a:rPr lang="nn-NO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++)</a:t>
            </a:r>
            <a:r>
              <a:rPr lang="nn-NO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nn-NO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{</a:t>
            </a:r>
            <a:endParaRPr lang="nn-NO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vec1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[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]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rand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()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%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10000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std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::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cout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&lt;&lt;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vec1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[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]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&lt;&lt;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>
                <a:solidFill>
                  <a:srgbClr val="808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" "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}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__m128i 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mask_llhhllhh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_mm_set_epi32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0xffffffff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0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0xffffffff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0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__m128i 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mask_hhllhhll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_mm_set_epi32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0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0xffffffff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0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0xffffffff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cs-CZ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__m128i v1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__m128i v2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__m128i r1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r2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nn-NO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nn-NO" sz="1100" b="1" dirty="0">
                <a:solidFill>
                  <a:srgbClr val="0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for</a:t>
            </a:r>
            <a:r>
              <a:rPr lang="nn-NO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nn-NO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nn-NO" sz="1100" dirty="0">
                <a:solidFill>
                  <a:srgbClr val="8000FF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int</a:t>
            </a:r>
            <a:r>
              <a:rPr lang="nn-NO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i</a:t>
            </a:r>
            <a:r>
              <a:rPr lang="nn-NO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nn-NO" sz="110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0</a:t>
            </a:r>
            <a:r>
              <a:rPr lang="nn-NO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r>
              <a:rPr lang="nn-NO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i</a:t>
            </a:r>
            <a:r>
              <a:rPr lang="nn-NO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&lt;</a:t>
            </a:r>
            <a:r>
              <a:rPr lang="nn-NO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SIZE</a:t>
            </a:r>
            <a:r>
              <a:rPr lang="nn-NO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;</a:t>
            </a:r>
            <a:r>
              <a:rPr lang="nn-NO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i </a:t>
            </a:r>
            <a:r>
              <a:rPr lang="nn-NO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+=</a:t>
            </a:r>
            <a:r>
              <a:rPr lang="nn-NO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nn-NO" sz="110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4</a:t>
            </a:r>
            <a:r>
              <a:rPr lang="nn-NO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</a:t>
            </a:r>
            <a:r>
              <a:rPr lang="nn-NO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nn-NO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{</a:t>
            </a:r>
            <a:endParaRPr lang="nn-NO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v1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_mm_loadu_si128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((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__m128i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*)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&amp;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vec1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[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]);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v2 </a:t>
            </a:r>
            <a:r>
              <a:rPr lang="it-IT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_mm_alignr_epi8</a:t>
            </a:r>
            <a:r>
              <a:rPr lang="it-IT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_mm_setzero_si128</a:t>
            </a:r>
            <a:r>
              <a:rPr lang="it-IT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(),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v1 </a:t>
            </a:r>
            <a:r>
              <a:rPr lang="it-IT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it-IT" sz="110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1</a:t>
            </a:r>
            <a:r>
              <a:rPr lang="it-IT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*</a:t>
            </a:r>
            <a:r>
              <a:rPr lang="it-IT" sz="110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4</a:t>
            </a:r>
            <a:r>
              <a:rPr lang="it-IT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it-IT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r1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_mm_min_epi32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v1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v2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r1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_mm_and_si128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r1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mask_hhllhhll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v2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_mm_alignr_epi8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v1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_mm_setzero_si128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(),</a:t>
            </a:r>
            <a:r>
              <a:rPr lang="en-US" sz="110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3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*</a:t>
            </a:r>
            <a:r>
              <a:rPr lang="en-US" sz="1100" dirty="0">
                <a:solidFill>
                  <a:srgbClr val="FF8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4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r2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_mm_max_epi32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v1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v2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r2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_mm_and_si128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r2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mask_llhhllhh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r1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_mm_or_si128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r1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r2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    _mm_storeu_si128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((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__m128i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*)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&amp;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vec1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[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i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],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r1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);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  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}</a:t>
            </a:r>
            <a:endParaRPr lang="en-US" sz="11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1904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Pointa vtipu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CZ" dirty="0"/>
              <a:t>https://arxiv.org/pdf/2009.13569.pdf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248132-283D-7B4D-8E8B-A8A5BA3DF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13" y="1772816"/>
            <a:ext cx="6972300" cy="149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6182CB-80C7-E74A-A673-B8D2851AE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62" y="6196635"/>
            <a:ext cx="7048500" cy="40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A9B56D-8B33-4D4B-B0A2-398258C09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50" y="3286426"/>
            <a:ext cx="54356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00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minulé přednášky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cs-CZ" dirty="0"/>
              <a:t>Techniky rozděluj a panuj</a:t>
            </a: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584" y="1700808"/>
            <a:ext cx="8136904" cy="5472608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Potřebujeme seřadit pole (čísel) dané velikosti a využít k tomu techniky paralelizace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Podobně jako při standardních řadících algoritmech – pro ilustraci myšlenek paralelizace se věnujeme i těm méně efektivním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8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DDE501F-6CCA-604E-A0E9-986F67A19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719" y="3610957"/>
            <a:ext cx="9576048" cy="32470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altLang="en-CZ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void </a:t>
            </a: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qs(std::vector&lt;</a:t>
            </a:r>
            <a:r>
              <a:rPr kumimoji="0" lang="en-CZ" altLang="en-CZ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int</a:t>
            </a: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&gt; &amp;vector_to_sort, </a:t>
            </a:r>
            <a:r>
              <a:rPr kumimoji="0" lang="en-CZ" altLang="en-CZ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int </a:t>
            </a: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from, </a:t>
            </a:r>
            <a:r>
              <a:rPr kumimoji="0" lang="en-CZ" altLang="en-CZ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int </a:t>
            </a: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to) {</a:t>
            </a:r>
            <a:b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kumimoji="0" lang="en-CZ" altLang="en-CZ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if </a:t>
            </a: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(to - from &lt;= base_size) {</a:t>
            </a:r>
            <a:b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std::sort(vector_to_sort.begin() + from, vector_to_sort.begin() + to);</a:t>
            </a:r>
            <a:b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CZ" altLang="en-CZ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return</a:t>
            </a: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;</a:t>
            </a:r>
            <a:b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}</a:t>
            </a:r>
            <a:b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b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kumimoji="0" lang="en-CZ" altLang="en-CZ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//rozdeleni dle pivota (vector_to_sort[from])</a:t>
            </a:r>
            <a:br>
              <a:rPr kumimoji="0" lang="en-CZ" altLang="en-CZ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kumimoji="0" lang="en-CZ" altLang="en-CZ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int </a:t>
            </a: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part2_start = partition(vector_to_sort, from, to, vector_to_sort[from]);</a:t>
            </a:r>
            <a:b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b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kumimoji="0" lang="en-CZ" altLang="en-CZ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if </a:t>
            </a: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(part2_start - from &gt; </a:t>
            </a: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1</a:t>
            </a: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) {</a:t>
            </a:r>
            <a:b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#pragma </a:t>
            </a: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omp task shared(vector_to_sort) firstprivate(from, part2_start)</a:t>
            </a:r>
            <a:b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{</a:t>
            </a:r>
            <a:b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    qs(vector_to_sort, from, part2_start);</a:t>
            </a:r>
            <a:b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}</a:t>
            </a:r>
            <a:b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}</a:t>
            </a:r>
            <a:b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kumimoji="0" lang="en-CZ" altLang="en-CZ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if </a:t>
            </a: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(to - part2_start &gt; </a:t>
            </a: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1</a:t>
            </a: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) {</a:t>
            </a:r>
            <a:b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qs(vector_to_sort, part2_start, to);</a:t>
            </a:r>
            <a:b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}</a:t>
            </a:r>
            <a:b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}</a:t>
            </a:r>
            <a:r>
              <a:rPr kumimoji="0" lang="en-CZ" altLang="en-CZ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CZ" altLang="en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Z" altLang="en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58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AE82F-5CA4-A14B-9C3B-BBE06BF141B7}"/>
              </a:ext>
            </a:extLst>
          </p:cNvPr>
          <p:cNvSpPr/>
          <p:nvPr/>
        </p:nvSpPr>
        <p:spPr>
          <a:xfrm>
            <a:off x="601216" y="3105835"/>
            <a:ext cx="77872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Cílem bylo vyzkoušet si techniky paralelizace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Klíčový je návrh algoritmu, “thinking out of the box”</a:t>
            </a:r>
            <a:br>
              <a:rPr lang="en-CZ" dirty="0"/>
            </a:br>
            <a:endParaRPr lang="en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Plná implementace (</a:t>
            </a:r>
            <a:r>
              <a:rPr lang="en-GB" dirty="0" err="1"/>
              <a:t>i</a:t>
            </a:r>
            <a:r>
              <a:rPr lang="en-CZ" dirty="0"/>
              <a:t> jen) paraleního řadícího algoritmu pomocí vektorových instrukcí může být dost pracná:</a:t>
            </a:r>
            <a:br>
              <a:rPr lang="en-CZ" dirty="0"/>
            </a:br>
            <a:r>
              <a:rPr lang="en-CZ" dirty="0"/>
              <a:t>https://xhad1234.github.io/Parallel-Sort-Merge-Join-in-Peloton/</a:t>
            </a:r>
          </a:p>
        </p:txBody>
      </p:sp>
    </p:spTree>
    <p:extLst>
      <p:ext uri="{BB962C8B-B14F-4D97-AF65-F5344CB8AC3E}">
        <p14:creationId xmlns:p14="http://schemas.microsoft.com/office/powerpoint/2010/main" val="4220029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minulé přednášky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cs-CZ" dirty="0"/>
              <a:t>Techniky rozděluj a panuj</a:t>
            </a: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584" y="1700808"/>
            <a:ext cx="8136904" cy="5472608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Intel </a:t>
            </a:r>
            <a:r>
              <a:rPr lang="cs-CZ" sz="2000" dirty="0" err="1"/>
              <a:t>Develop</a:t>
            </a:r>
            <a:r>
              <a:rPr lang="cs-CZ" sz="2000" dirty="0"/>
              <a:t> se chlubí</a:t>
            </a:r>
            <a:br>
              <a:rPr lang="cs-CZ" sz="2000" dirty="0"/>
            </a:br>
            <a:r>
              <a:rPr lang="cs-CZ" sz="2000" dirty="0"/>
              <a:t>následující variantou: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Třícestné </a:t>
            </a:r>
            <a:r>
              <a:rPr lang="cs-CZ" sz="2000" dirty="0" err="1"/>
              <a:t>quicksort</a:t>
            </a: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Kontrola </a:t>
            </a:r>
            <a:r>
              <a:rPr lang="cs-CZ" sz="2000" dirty="0" err="1"/>
              <a:t>setřízení</a:t>
            </a: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 err="1"/>
              <a:t>taskgroup</a:t>
            </a: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 err="1"/>
              <a:t>task</a:t>
            </a:r>
            <a:r>
              <a:rPr lang="cs-CZ" sz="2000" dirty="0"/>
              <a:t> </a:t>
            </a:r>
            <a:r>
              <a:rPr lang="cs-CZ" sz="2000" dirty="0" err="1"/>
              <a:t>untied</a:t>
            </a:r>
            <a:r>
              <a:rPr lang="cs-CZ" sz="2000" dirty="0"/>
              <a:t> </a:t>
            </a:r>
            <a:r>
              <a:rPr lang="cs-CZ" sz="2000" dirty="0" err="1"/>
              <a:t>mergeable</a:t>
            </a: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8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F1DA0E4-01BB-2148-82FA-E34618F39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448" y="1283756"/>
            <a:ext cx="4968552" cy="58169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75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template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&lt;</a:t>
            </a:r>
            <a:r>
              <a:rPr kumimoji="0" lang="en-CZ" altLang="en-CZ" sz="75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class 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RanIt, </a:t>
            </a:r>
            <a:r>
              <a:rPr kumimoji="0" lang="en-CZ" altLang="en-CZ" sz="75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class 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_Pred&gt;</a:t>
            </a: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75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void 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qsort3w(RanIt _First, RanIt _Last, _Pred compare) {</a:t>
            </a: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kumimoji="0" lang="en-CZ" altLang="en-CZ" sz="75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if 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(_First &gt;= _Last) </a:t>
            </a:r>
            <a:r>
              <a:rPr kumimoji="0" lang="en-CZ" altLang="en-CZ" sz="75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return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;</a:t>
            </a: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std::size_t _Size = 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0L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;</a:t>
            </a: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g_depth++;</a:t>
            </a: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kumimoji="0" lang="en-CZ" altLang="en-CZ" sz="75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if 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((_Size = std::distance(_First, _Last)) &gt; 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0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) {</a:t>
            </a: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RanIt _LeftIt = _First, _RightIt = _Last;</a:t>
            </a: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CZ" altLang="en-CZ" sz="75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bool 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is_swapped_left = </a:t>
            </a:r>
            <a:r>
              <a:rPr kumimoji="0" lang="en-CZ" altLang="en-CZ" sz="75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false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, is_swapped_right = </a:t>
            </a:r>
            <a:r>
              <a:rPr kumimoji="0" lang="en-CZ" altLang="en-CZ" sz="75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false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;</a:t>
            </a: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CZ" altLang="en-CZ" sz="75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typename 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std::iterator_traits&lt;RanIt&gt;::value_type _Pivot = *_First;</a:t>
            </a: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RanIt _FwdIt = _First + 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1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;</a:t>
            </a: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CZ" altLang="en-CZ" sz="75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while 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(_FwdIt &lt;= _RightIt) {</a:t>
            </a: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    </a:t>
            </a:r>
            <a:r>
              <a:rPr kumimoji="0" lang="en-CZ" altLang="en-CZ" sz="75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if 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(compare(*_FwdIt, _Pivot)) {</a:t>
            </a: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        is_swapped_left = </a:t>
            </a:r>
            <a:r>
              <a:rPr kumimoji="0" lang="en-CZ" altLang="en-CZ" sz="75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true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;</a:t>
            </a: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        std::iter_swap(_LeftIt, _FwdIt);</a:t>
            </a: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        _LeftIt++;</a:t>
            </a: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        _FwdIt++;</a:t>
            </a: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    } </a:t>
            </a:r>
            <a:r>
              <a:rPr kumimoji="0" lang="en-CZ" altLang="en-CZ" sz="75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else if 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(compare(_Pivot, *_FwdIt)) {</a:t>
            </a: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        is_swapped_right = </a:t>
            </a:r>
            <a:r>
              <a:rPr kumimoji="0" lang="en-CZ" altLang="en-CZ" sz="75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true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;</a:t>
            </a: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        std::iter_swap(_RightIt, _FwdIt);</a:t>
            </a: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        _RightIt--;</a:t>
            </a: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    } </a:t>
            </a:r>
            <a:r>
              <a:rPr kumimoji="0" lang="en-CZ" altLang="en-CZ" sz="75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else 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_FwdIt++;</a:t>
            </a: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}</a:t>
            </a: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CZ" altLang="en-CZ" sz="75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if 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(_Size &gt;= cutoff) {</a:t>
            </a: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#pragma 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omp taskgroup</a:t>
            </a: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    {</a:t>
            </a: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#pragma 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omp task untied mergeable</a:t>
            </a: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        </a:t>
            </a:r>
            <a:r>
              <a:rPr kumimoji="0" lang="en-CZ" altLang="en-CZ" sz="75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if 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((std::distance(_First, _LeftIt) &gt; 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0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) &amp;&amp; (is_swapped_left))</a:t>
            </a: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            qsort3w(_First, _LeftIt - 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1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, compare);</a:t>
            </a: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#pragma 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omp task untied mergeable</a:t>
            </a: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        </a:t>
            </a:r>
            <a:r>
              <a:rPr kumimoji="0" lang="en-CZ" altLang="en-CZ" sz="75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if 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((std::distance(_RightIt, _Last) &gt; 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0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) &amp;&amp; (is_swapped_right))</a:t>
            </a: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            qsort3w(_RightIt + 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1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, _Last, compare);</a:t>
            </a: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    }</a:t>
            </a: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} </a:t>
            </a:r>
            <a:r>
              <a:rPr kumimoji="0" lang="en-CZ" altLang="en-CZ" sz="75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else 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{</a:t>
            </a: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#pragma 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omp task untied mergeable</a:t>
            </a: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    {</a:t>
            </a: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        </a:t>
            </a:r>
            <a:r>
              <a:rPr kumimoji="0" lang="en-CZ" altLang="en-CZ" sz="75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if 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((std::distance(_First, _LeftIt) &gt; 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0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) &amp;&amp; is_swapped_left)</a:t>
            </a: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            qsort3w(_First, _LeftIt - 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1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, compare);</a:t>
            </a: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        </a:t>
            </a:r>
            <a:r>
              <a:rPr kumimoji="0" lang="en-CZ" altLang="en-CZ" sz="75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if 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((std::distance(_RightIt, _Last) &gt; 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0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) &amp;&amp; is_swapped_right)</a:t>
            </a: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            qsort3w(_RightIt + 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1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, _Last, compare);</a:t>
            </a: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    }</a:t>
            </a: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}</a:t>
            </a: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}</a:t>
            </a:r>
            <a:b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}</a:t>
            </a:r>
            <a:r>
              <a:rPr kumimoji="0" lang="en-CZ" altLang="en-CZ" sz="7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CZ" altLang="en-CZ" sz="7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Z" altLang="en-CZ" sz="7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0DB1FE-04EF-E643-AA9F-3BFB81755D32}"/>
              </a:ext>
            </a:extLst>
          </p:cNvPr>
          <p:cNvSpPr/>
          <p:nvPr/>
        </p:nvSpPr>
        <p:spPr>
          <a:xfrm>
            <a:off x="184583" y="645465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Z" sz="800" dirty="0"/>
              <a:t>https://software.intel.com/content/www/us/en/develop/articles/an-efficient-parallel-three-way-quicksort-using-intel-c-compiler-and-openmp-45-library.html</a:t>
            </a:r>
          </a:p>
        </p:txBody>
      </p:sp>
    </p:spTree>
    <p:extLst>
      <p:ext uri="{BB962C8B-B14F-4D97-AF65-F5344CB8AC3E}">
        <p14:creationId xmlns:p14="http://schemas.microsoft.com/office/powerpoint/2010/main" val="342588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 kódem z minulé přednášky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cs-CZ" dirty="0"/>
              <a:t>Techniky rozděluj a panuj</a:t>
            </a: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-11765" y="3789040"/>
            <a:ext cx="9252520" cy="2952328"/>
          </a:xfrm>
          <a:prstGeom prst="rect">
            <a:avLst/>
          </a:prstGeom>
        </p:spPr>
        <p:txBody>
          <a:bodyPr vert="horz" lIns="91430" tIns="45715" rIns="91430" bIns="28797" rtlCol="0">
            <a:no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000" b="1" dirty="0">
                <a:solidFill>
                  <a:srgbClr val="000080"/>
                </a:solidFill>
                <a:latin typeface="Courier New" panose="02070309020205020404" pitchFamily="49" charset="0"/>
              </a:rPr>
              <a:t>template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&lt;</a:t>
            </a:r>
            <a:r>
              <a:rPr lang="en-GB" sz="1000" b="1" dirty="0">
                <a:solidFill>
                  <a:srgbClr val="000080"/>
                </a:solidFill>
                <a:latin typeface="Courier New" panose="02070309020205020404" pitchFamily="49" charset="0"/>
              </a:rPr>
              <a:t>class </a:t>
            </a:r>
            <a:r>
              <a:rPr lang="en-GB" sz="1000" dirty="0" err="1">
                <a:solidFill>
                  <a:srgbClr val="371F80"/>
                </a:solidFill>
                <a:latin typeface="Courier New" panose="02070309020205020404" pitchFamily="49" charset="0"/>
              </a:rPr>
              <a:t>ForwardIt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&gt;</a:t>
            </a:r>
            <a:b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000" b="1" dirty="0">
                <a:solidFill>
                  <a:srgbClr val="000080"/>
                </a:solidFill>
                <a:latin typeface="Courier New" panose="02070309020205020404" pitchFamily="49" charset="0"/>
              </a:rPr>
              <a:t>void 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quicksort(</a:t>
            </a:r>
            <a:r>
              <a:rPr lang="en-GB" sz="1000" dirty="0" err="1">
                <a:solidFill>
                  <a:srgbClr val="371F80"/>
                </a:solidFill>
                <a:latin typeface="Courier New" panose="02070309020205020404" pitchFamily="49" charset="0"/>
              </a:rPr>
              <a:t>ForwardIt</a:t>
            </a:r>
            <a:r>
              <a:rPr lang="en-GB" sz="1000" dirty="0">
                <a:solidFill>
                  <a:srgbClr val="371F80"/>
                </a:solidFill>
                <a:latin typeface="Courier New" panose="02070309020205020404" pitchFamily="49" charset="0"/>
              </a:rPr>
              <a:t> 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first, </a:t>
            </a:r>
            <a:r>
              <a:rPr lang="en-GB" sz="1000" dirty="0" err="1">
                <a:solidFill>
                  <a:srgbClr val="371F80"/>
                </a:solidFill>
                <a:latin typeface="Courier New" panose="02070309020205020404" pitchFamily="49" charset="0"/>
              </a:rPr>
              <a:t>ForwardIt</a:t>
            </a:r>
            <a:r>
              <a:rPr lang="en-GB" sz="1000" dirty="0">
                <a:solidFill>
                  <a:srgbClr val="371F80"/>
                </a:solidFill>
                <a:latin typeface="Courier New" panose="02070309020205020404" pitchFamily="49" charset="0"/>
              </a:rPr>
              <a:t> 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last) {</a:t>
            </a:r>
            <a:b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1000" b="1" dirty="0">
                <a:solidFill>
                  <a:srgbClr val="000080"/>
                </a:solidFill>
                <a:latin typeface="Courier New" panose="02070309020205020404" pitchFamily="49" charset="0"/>
              </a:rPr>
              <a:t>if 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(first == last) </a:t>
            </a:r>
            <a:r>
              <a:rPr lang="en-GB" sz="1000" b="1" dirty="0">
                <a:solidFill>
                  <a:srgbClr val="000080"/>
                </a:solidFill>
                <a:latin typeface="Courier New" panose="02070309020205020404" pitchFamily="49" charset="0"/>
              </a:rPr>
              <a:t>return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b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1000" dirty="0">
                <a:solidFill>
                  <a:srgbClr val="008080"/>
                </a:solidFill>
                <a:latin typeface="Courier New" panose="02070309020205020404" pitchFamily="49" charset="0"/>
              </a:rPr>
              <a:t>std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::</a:t>
            </a:r>
            <a:r>
              <a:rPr lang="en-GB" sz="1000" dirty="0" err="1">
                <a:solidFill>
                  <a:srgbClr val="371F80"/>
                </a:solidFill>
                <a:latin typeface="Courier New" panose="02070309020205020404" pitchFamily="49" charset="0"/>
              </a:rPr>
              <a:t>size_t</a:t>
            </a:r>
            <a:r>
              <a:rPr lang="en-GB" sz="1000" dirty="0">
                <a:solidFill>
                  <a:srgbClr val="371F80"/>
                </a:solidFill>
                <a:latin typeface="Courier New" panose="02070309020205020404" pitchFamily="49" charset="0"/>
              </a:rPr>
              <a:t> 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distance = </a:t>
            </a:r>
            <a:r>
              <a:rPr lang="en-GB" sz="1000" dirty="0">
                <a:solidFill>
                  <a:srgbClr val="008080"/>
                </a:solidFill>
                <a:latin typeface="Courier New" panose="02070309020205020404" pitchFamily="49" charset="0"/>
              </a:rPr>
              <a:t>std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::distance(first, last);</a:t>
            </a:r>
            <a:b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1000" b="1" dirty="0">
                <a:solidFill>
                  <a:srgbClr val="000080"/>
                </a:solidFill>
                <a:latin typeface="Courier New" panose="02070309020205020404" pitchFamily="49" charset="0"/>
              </a:rPr>
              <a:t>auto 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pivot = *</a:t>
            </a:r>
            <a:r>
              <a:rPr lang="en-GB" sz="1000" dirty="0">
                <a:solidFill>
                  <a:srgbClr val="008080"/>
                </a:solidFill>
                <a:latin typeface="Courier New" panose="02070309020205020404" pitchFamily="49" charset="0"/>
              </a:rPr>
              <a:t>std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::next(first, distance / </a:t>
            </a:r>
            <a:r>
              <a:rPr lang="en-GB" sz="1000" dirty="0">
                <a:solidFill>
                  <a:srgbClr val="0000FF"/>
                </a:solidFill>
                <a:latin typeface="Courier New" panose="02070309020205020404" pitchFamily="49" charset="0"/>
              </a:rPr>
              <a:t>2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b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1000" dirty="0" err="1">
                <a:solidFill>
                  <a:srgbClr val="371F80"/>
                </a:solidFill>
                <a:latin typeface="Courier New" panose="02070309020205020404" pitchFamily="49" charset="0"/>
              </a:rPr>
              <a:t>ForwardIt</a:t>
            </a:r>
            <a:r>
              <a:rPr lang="en-GB" sz="1000" dirty="0">
                <a:solidFill>
                  <a:srgbClr val="371F80"/>
                </a:solidFill>
                <a:latin typeface="Courier New" panose="02070309020205020404" pitchFamily="49" charset="0"/>
              </a:rPr>
              <a:t> 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middle1; </a:t>
            </a:r>
            <a:r>
              <a:rPr lang="en-GB" sz="1000" dirty="0" err="1">
                <a:solidFill>
                  <a:srgbClr val="371F80"/>
                </a:solidFill>
                <a:latin typeface="Courier New" panose="02070309020205020404" pitchFamily="49" charset="0"/>
              </a:rPr>
              <a:t>ForwardIt</a:t>
            </a:r>
            <a:r>
              <a:rPr lang="en-GB" sz="1000" dirty="0">
                <a:solidFill>
                  <a:srgbClr val="371F80"/>
                </a:solidFill>
                <a:latin typeface="Courier New" panose="02070309020205020404" pitchFamily="49" charset="0"/>
              </a:rPr>
              <a:t> 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middle2;</a:t>
            </a:r>
            <a:b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1000" b="1" dirty="0">
                <a:solidFill>
                  <a:srgbClr val="000080"/>
                </a:solidFill>
                <a:latin typeface="Courier New" panose="02070309020205020404" pitchFamily="49" charset="0"/>
              </a:rPr>
              <a:t>if 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(distance &lt; threshold) {</a:t>
            </a:r>
            <a:b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     middle1 = </a:t>
            </a:r>
            <a:r>
              <a:rPr lang="en-GB" sz="1000" dirty="0">
                <a:solidFill>
                  <a:srgbClr val="008080"/>
                </a:solidFill>
                <a:latin typeface="Courier New" panose="02070309020205020404" pitchFamily="49" charset="0"/>
              </a:rPr>
              <a:t>std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::partition(</a:t>
            </a:r>
            <a:r>
              <a:rPr lang="en-GB" sz="1000" dirty="0">
                <a:solidFill>
                  <a:srgbClr val="008080"/>
                </a:solidFill>
                <a:latin typeface="Courier New" panose="02070309020205020404" pitchFamily="49" charset="0"/>
              </a:rPr>
              <a:t>std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::</a:t>
            </a:r>
            <a:r>
              <a:rPr lang="en-GB" sz="1000" dirty="0">
                <a:solidFill>
                  <a:srgbClr val="008080"/>
                </a:solidFill>
                <a:latin typeface="Courier New" panose="02070309020205020404" pitchFamily="49" charset="0"/>
              </a:rPr>
              <a:t>execution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::</a:t>
            </a:r>
            <a:r>
              <a:rPr lang="en-GB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seq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, first, last, [pivot](</a:t>
            </a:r>
            <a:r>
              <a:rPr lang="en-GB" sz="10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const</a:t>
            </a:r>
            <a:r>
              <a:rPr lang="en-GB" sz="1000" b="1" dirty="0">
                <a:solidFill>
                  <a:srgbClr val="000080"/>
                </a:solidFill>
                <a:latin typeface="Courier New" panose="02070309020205020404" pitchFamily="49" charset="0"/>
              </a:rPr>
              <a:t> auto 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&amp;</a:t>
            </a:r>
            <a:r>
              <a:rPr lang="en-GB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em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) { </a:t>
            </a:r>
            <a:r>
              <a:rPr lang="en-GB" sz="1000" b="1" dirty="0">
                <a:solidFill>
                  <a:srgbClr val="000080"/>
                </a:solidFill>
                <a:latin typeface="Courier New" panose="02070309020205020404" pitchFamily="49" charset="0"/>
              </a:rPr>
              <a:t>return </a:t>
            </a:r>
            <a:r>
              <a:rPr lang="en-GB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em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&lt; pivot; });</a:t>
            </a:r>
            <a:b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     middle2 = </a:t>
            </a:r>
            <a:r>
              <a:rPr lang="en-GB" sz="1000" dirty="0">
                <a:solidFill>
                  <a:srgbClr val="008080"/>
                </a:solidFill>
                <a:latin typeface="Courier New" panose="02070309020205020404" pitchFamily="49" charset="0"/>
              </a:rPr>
              <a:t>std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::partition(</a:t>
            </a:r>
            <a:r>
              <a:rPr lang="en-GB" sz="1000" dirty="0">
                <a:solidFill>
                  <a:srgbClr val="008080"/>
                </a:solidFill>
                <a:latin typeface="Courier New" panose="02070309020205020404" pitchFamily="49" charset="0"/>
              </a:rPr>
              <a:t>std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::</a:t>
            </a:r>
            <a:r>
              <a:rPr lang="en-GB" sz="1000" dirty="0">
                <a:solidFill>
                  <a:srgbClr val="008080"/>
                </a:solidFill>
                <a:latin typeface="Courier New" panose="02070309020205020404" pitchFamily="49" charset="0"/>
              </a:rPr>
              <a:t>execution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::</a:t>
            </a:r>
            <a:r>
              <a:rPr lang="en-GB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seq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, middle1, last, [pivot](</a:t>
            </a:r>
            <a:r>
              <a:rPr lang="en-GB" sz="10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const</a:t>
            </a:r>
            <a:r>
              <a:rPr lang="en-GB" sz="1000" b="1" dirty="0">
                <a:solidFill>
                  <a:srgbClr val="000080"/>
                </a:solidFill>
                <a:latin typeface="Courier New" panose="02070309020205020404" pitchFamily="49" charset="0"/>
              </a:rPr>
              <a:t> auto 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&amp;</a:t>
            </a:r>
            <a:r>
              <a:rPr lang="en-GB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em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) { </a:t>
            </a:r>
            <a:r>
              <a:rPr lang="en-GB" sz="1000" b="1" dirty="0">
                <a:solidFill>
                  <a:srgbClr val="000080"/>
                </a:solidFill>
                <a:latin typeface="Courier New" panose="02070309020205020404" pitchFamily="49" charset="0"/>
              </a:rPr>
              <a:t>return 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!(pivot &lt; </a:t>
            </a:r>
            <a:r>
              <a:rPr lang="en-GB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em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); });</a:t>
            </a:r>
            <a:b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 } </a:t>
            </a:r>
            <a:r>
              <a:rPr lang="en-GB" sz="1000" b="1" dirty="0">
                <a:solidFill>
                  <a:srgbClr val="000080"/>
                </a:solidFill>
                <a:latin typeface="Courier New" panose="02070309020205020404" pitchFamily="49" charset="0"/>
              </a:rPr>
              <a:t>else 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b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     middle1 = </a:t>
            </a:r>
            <a:r>
              <a:rPr lang="en-GB" sz="1000" dirty="0">
                <a:solidFill>
                  <a:srgbClr val="008080"/>
                </a:solidFill>
                <a:latin typeface="Courier New" panose="02070309020205020404" pitchFamily="49" charset="0"/>
              </a:rPr>
              <a:t>std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::partition(</a:t>
            </a:r>
            <a:r>
              <a:rPr lang="en-GB" sz="1000" dirty="0">
                <a:solidFill>
                  <a:srgbClr val="008080"/>
                </a:solidFill>
                <a:latin typeface="Courier New" panose="02070309020205020404" pitchFamily="49" charset="0"/>
              </a:rPr>
              <a:t>std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::</a:t>
            </a:r>
            <a:r>
              <a:rPr lang="en-GB" sz="1000" dirty="0">
                <a:solidFill>
                  <a:srgbClr val="008080"/>
                </a:solidFill>
                <a:latin typeface="Courier New" panose="02070309020205020404" pitchFamily="49" charset="0"/>
              </a:rPr>
              <a:t>execution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::par, first, last, [pivot](</a:t>
            </a:r>
            <a:r>
              <a:rPr lang="en-GB" sz="10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const</a:t>
            </a:r>
            <a:r>
              <a:rPr lang="en-GB" sz="1000" b="1" dirty="0">
                <a:solidFill>
                  <a:srgbClr val="000080"/>
                </a:solidFill>
                <a:latin typeface="Courier New" panose="02070309020205020404" pitchFamily="49" charset="0"/>
              </a:rPr>
              <a:t> auto 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&amp;</a:t>
            </a:r>
            <a:r>
              <a:rPr lang="en-GB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em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) { </a:t>
            </a:r>
            <a:r>
              <a:rPr lang="en-GB" sz="1000" b="1" dirty="0">
                <a:solidFill>
                  <a:srgbClr val="000080"/>
                </a:solidFill>
                <a:latin typeface="Courier New" panose="02070309020205020404" pitchFamily="49" charset="0"/>
              </a:rPr>
              <a:t>return </a:t>
            </a:r>
            <a:r>
              <a:rPr lang="en-GB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em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&lt; pivot; });</a:t>
            </a:r>
            <a:b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     middle2 = </a:t>
            </a:r>
            <a:r>
              <a:rPr lang="en-GB" sz="1000" dirty="0">
                <a:solidFill>
                  <a:srgbClr val="008080"/>
                </a:solidFill>
                <a:latin typeface="Courier New" panose="02070309020205020404" pitchFamily="49" charset="0"/>
              </a:rPr>
              <a:t>std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::partition(</a:t>
            </a:r>
            <a:r>
              <a:rPr lang="en-GB" sz="1000" dirty="0">
                <a:solidFill>
                  <a:srgbClr val="008080"/>
                </a:solidFill>
                <a:latin typeface="Courier New" panose="02070309020205020404" pitchFamily="49" charset="0"/>
              </a:rPr>
              <a:t>std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::</a:t>
            </a:r>
            <a:r>
              <a:rPr lang="en-GB" sz="1000" dirty="0">
                <a:solidFill>
                  <a:srgbClr val="008080"/>
                </a:solidFill>
                <a:latin typeface="Courier New" panose="02070309020205020404" pitchFamily="49" charset="0"/>
              </a:rPr>
              <a:t>execution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::par, middle1, last, [pivot](</a:t>
            </a:r>
            <a:r>
              <a:rPr lang="en-GB" sz="10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const</a:t>
            </a:r>
            <a:r>
              <a:rPr lang="en-GB" sz="1000" b="1" dirty="0">
                <a:solidFill>
                  <a:srgbClr val="000080"/>
                </a:solidFill>
                <a:latin typeface="Courier New" panose="02070309020205020404" pitchFamily="49" charset="0"/>
              </a:rPr>
              <a:t> auto 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&amp;</a:t>
            </a:r>
            <a:r>
              <a:rPr lang="en-GB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em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) { </a:t>
            </a:r>
            <a:r>
              <a:rPr lang="en-GB" sz="1000" b="1" dirty="0">
                <a:solidFill>
                  <a:srgbClr val="000080"/>
                </a:solidFill>
                <a:latin typeface="Courier New" panose="02070309020205020404" pitchFamily="49" charset="0"/>
              </a:rPr>
              <a:t>return 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!(pivot &lt; </a:t>
            </a:r>
            <a:r>
              <a:rPr lang="en-GB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em</a:t>
            </a: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); });</a:t>
            </a:r>
            <a:b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 }</a:t>
            </a:r>
            <a:b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 quicksort(first, middle1);</a:t>
            </a:r>
            <a:b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 quicksort(middle2, last);</a:t>
            </a:r>
            <a:b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0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Z" sz="1000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1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6E2B35A-03C6-AF48-ABEF-BD9C42F80B55}"/>
              </a:ext>
            </a:extLst>
          </p:cNvPr>
          <p:cNvSpPr txBox="1">
            <a:spLocks/>
          </p:cNvSpPr>
          <p:nvPr/>
        </p:nvSpPr>
        <p:spPr>
          <a:xfrm>
            <a:off x="827584" y="1700808"/>
            <a:ext cx="8136904" cy="5472608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Potřebujeme seřadit pole (čísel) dané velikosti a využít k tomu techniky paralelizace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/>
              <a:t>Podobně jako při standardních řadících algoritmech – pro ilustraci myšlenek paralelizace se věnujeme i těm méně efektivním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9527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Dnešní přednáška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cs-CZ" dirty="0"/>
              <a:t>Jak kód vylepšovat?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6E2B35A-03C6-AF48-ABEF-BD9C42F80B55}"/>
              </a:ext>
            </a:extLst>
          </p:cNvPr>
          <p:cNvSpPr txBox="1">
            <a:spLocks/>
          </p:cNvSpPr>
          <p:nvPr/>
        </p:nvSpPr>
        <p:spPr>
          <a:xfrm>
            <a:off x="827584" y="1700808"/>
            <a:ext cx="8136904" cy="5472608"/>
          </a:xfrm>
          <a:prstGeom prst="rect">
            <a:avLst/>
          </a:prstGeom>
        </p:spPr>
        <p:txBody>
          <a:bodyPr vert="horz" lIns="91430" tIns="45715" rIns="91430" bIns="28797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1499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53" indent="0" algn="l" defTabSz="914305" rtl="0" eaLnBrk="1" latinLnBrk="0" hangingPunct="1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05" indent="0" algn="l" defTabSz="914305" rtl="0" eaLnBrk="1" latinLnBrk="0" hangingPunct="1">
              <a:lnSpc>
                <a:spcPts val="1800"/>
              </a:lnSpc>
              <a:spcBef>
                <a:spcPts val="6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458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610" indent="0" algn="l" defTabSz="914305" rtl="0" eaLnBrk="1" latinLnBrk="0" hangingPunct="1">
              <a:lnSpc>
                <a:spcPts val="1600"/>
              </a:lnSpc>
              <a:spcBef>
                <a:spcPts val="4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809D68-B25B-BF41-A707-E2BFF81DD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3967"/>
            <a:ext cx="9144000" cy="26510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BDBBBB-A649-4741-B44F-3E8269E2F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74225"/>
            <a:ext cx="9144000" cy="316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2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T in AT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Microsoft YaHei"/>
        <a:ea typeface=""/>
        <a:cs typeface=""/>
      </a:majorFont>
      <a:minorFont>
        <a:latin typeface="Microsoft YaHe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algn="l"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AAAISS</Template>
  <TotalTime>44506</TotalTime>
  <Words>6770</Words>
  <Application>Microsoft Macintosh PowerPoint</Application>
  <PresentationFormat>On-screen Show (4:3)</PresentationFormat>
  <Paragraphs>927</Paragraphs>
  <Slides>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Microsoft YaHei</vt:lpstr>
      <vt:lpstr>Arial</vt:lpstr>
      <vt:lpstr>Calibri</vt:lpstr>
      <vt:lpstr>Courier New</vt:lpstr>
      <vt:lpstr>Times New Roman</vt:lpstr>
      <vt:lpstr>Trebuchet MS</vt:lpstr>
      <vt:lpstr>GT in ATG</vt:lpstr>
      <vt:lpstr>Paralelní a distribuované výpočty (B4B36PDV)</vt:lpstr>
      <vt:lpstr>Z předminulé přednášky</vt:lpstr>
      <vt:lpstr>Nad kódem z předminulé přednášky</vt:lpstr>
      <vt:lpstr>Nad kódem z předminulé přednášky</vt:lpstr>
      <vt:lpstr>Nad kódem z předminulé přednášky</vt:lpstr>
      <vt:lpstr>Z minulé přednášky</vt:lpstr>
      <vt:lpstr>Z minulé přednášky</vt:lpstr>
      <vt:lpstr>Nad kódem z minulé přednášky</vt:lpstr>
      <vt:lpstr>Dnešní přednáška</vt:lpstr>
      <vt:lpstr>Dnešní přednáška</vt:lpstr>
      <vt:lpstr>Paralelní řazení</vt:lpstr>
      <vt:lpstr>Paralelní řazení</vt:lpstr>
      <vt:lpstr>Paralelní řazení</vt:lpstr>
      <vt:lpstr>Paralelní řazení</vt:lpstr>
      <vt:lpstr>Paralelní řazení</vt:lpstr>
      <vt:lpstr>Paralelní řazení</vt:lpstr>
      <vt:lpstr>Paralelní řazení</vt:lpstr>
      <vt:lpstr>Paralelní řazení</vt:lpstr>
      <vt:lpstr>Paralelní řazení</vt:lpstr>
      <vt:lpstr>Paralelní řazení</vt:lpstr>
      <vt:lpstr>Paralelní řazení</vt:lpstr>
      <vt:lpstr>Paralelní řazení</vt:lpstr>
      <vt:lpstr>Paralelní řazení</vt:lpstr>
      <vt:lpstr>Paralelní řazení</vt:lpstr>
      <vt:lpstr>Paralelní řazení</vt:lpstr>
      <vt:lpstr>Paralelní řazení</vt:lpstr>
      <vt:lpstr>Paralelní řazení</vt:lpstr>
      <vt:lpstr>Paralelní řazení</vt:lpstr>
      <vt:lpstr>Paralelní řazení</vt:lpstr>
      <vt:lpstr>Paralelní řazení</vt:lpstr>
      <vt:lpstr>Paralelní řazení</vt:lpstr>
      <vt:lpstr>Paralelní řazení</vt:lpstr>
      <vt:lpstr>Paralelní řazení</vt:lpstr>
      <vt:lpstr>Paralelní řazení</vt:lpstr>
      <vt:lpstr>Paralelní řazení</vt:lpstr>
      <vt:lpstr>Paralelní řazení</vt:lpstr>
      <vt:lpstr>Paralelní řazení</vt:lpstr>
      <vt:lpstr>Paralelní řazení</vt:lpstr>
      <vt:lpstr>Paralelní řazení</vt:lpstr>
      <vt:lpstr>Paralelní řazení</vt:lpstr>
      <vt:lpstr>Krátký úvod do vektorových instrukcí</vt:lpstr>
      <vt:lpstr>Krátký úvod do vektorových instrukcí</vt:lpstr>
      <vt:lpstr>Krátký úvod do vektorových instrukcí</vt:lpstr>
      <vt:lpstr>Krátký úvod do vektorových instrukcí</vt:lpstr>
      <vt:lpstr>Krátký úvod do vektorových instrukcí</vt:lpstr>
      <vt:lpstr>Krátký úvod do vektorových instrukcí</vt:lpstr>
      <vt:lpstr>Krátký úvod do vektorových instrukcí</vt:lpstr>
      <vt:lpstr>Krátký úvod do vektorových instrukcí</vt:lpstr>
      <vt:lpstr>Krátký úvod do vektorových instrukcí</vt:lpstr>
      <vt:lpstr>Krátký úvod do vektorových instrukcí</vt:lpstr>
      <vt:lpstr>Krátký úvod do vektorových instrukcí</vt:lpstr>
      <vt:lpstr>Krátký úvod do vektorových instrukcí</vt:lpstr>
      <vt:lpstr>Krátký úvod do vektorových instrukcí</vt:lpstr>
      <vt:lpstr>Krátký úvod do vektorových instrukcí</vt:lpstr>
      <vt:lpstr>Krátký úvod do vektorových instrukcí</vt:lpstr>
      <vt:lpstr>Krátký úvod do vektorových instrukcí</vt:lpstr>
      <vt:lpstr>Krátký úvod do vektorových instrukcí</vt:lpstr>
      <vt:lpstr>Krátký úvod do vektorových instrukcí</vt:lpstr>
      <vt:lpstr>Pointa vtipu</vt:lpstr>
      <vt:lpstr>Závěr</vt:lpstr>
    </vt:vector>
  </TitlesOfParts>
  <Company>ATG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Branislav Bosansky</dc:creator>
  <cp:lastModifiedBy>Jakub Marecek</cp:lastModifiedBy>
  <cp:revision>732</cp:revision>
  <dcterms:created xsi:type="dcterms:W3CDTF">2012-06-09T11:21:25Z</dcterms:created>
  <dcterms:modified xsi:type="dcterms:W3CDTF">2022-03-23T11:16:11Z</dcterms:modified>
</cp:coreProperties>
</file>