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1" r:id="rId3"/>
    <p:sldId id="293" r:id="rId4"/>
    <p:sldId id="267" r:id="rId5"/>
    <p:sldId id="268" r:id="rId6"/>
    <p:sldId id="269" r:id="rId7"/>
    <p:sldId id="270" r:id="rId8"/>
    <p:sldId id="264" r:id="rId9"/>
    <p:sldId id="272" r:id="rId10"/>
    <p:sldId id="273" r:id="rId11"/>
    <p:sldId id="263" r:id="rId12"/>
    <p:sldId id="258" r:id="rId13"/>
    <p:sldId id="257" r:id="rId14"/>
    <p:sldId id="279" r:id="rId15"/>
    <p:sldId id="276" r:id="rId16"/>
    <p:sldId id="281" r:id="rId17"/>
    <p:sldId id="282" r:id="rId18"/>
    <p:sldId id="283" r:id="rId19"/>
    <p:sldId id="294" r:id="rId20"/>
    <p:sldId id="280" r:id="rId21"/>
    <p:sldId id="262" r:id="rId22"/>
    <p:sldId id="259" r:id="rId23"/>
    <p:sldId id="275" r:id="rId24"/>
    <p:sldId id="274" r:id="rId25"/>
    <p:sldId id="260" r:id="rId26"/>
    <p:sldId id="284" r:id="rId27"/>
    <p:sldId id="285" r:id="rId28"/>
    <p:sldId id="286" r:id="rId29"/>
    <p:sldId id="287" r:id="rId30"/>
    <p:sldId id="288" r:id="rId31"/>
    <p:sldId id="289" r:id="rId32"/>
    <p:sldId id="292" r:id="rId33"/>
    <p:sldId id="290" r:id="rId34"/>
    <p:sldId id="291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0BE"/>
    <a:srgbClr val="00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899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67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14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94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23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9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66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85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5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96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4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1F1D-6BC4-49CA-A774-331ECE73A9B3}" type="datetimeFigureOut">
              <a:rPr lang="cs-CZ" smtClean="0"/>
              <a:t>11/6/13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2F02E-8129-4442-A3B2-1BFB07182E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00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j</a:t>
            </a:r>
            <a:r>
              <a:rPr lang="en-GB" dirty="0" err="1" smtClean="0"/>
              <a:t>ava.util.concurrent</a:t>
            </a:r>
            <a:r>
              <a:rPr lang="en-GB" dirty="0" smtClean="0"/>
              <a:t> </a:t>
            </a:r>
            <a:r>
              <a:rPr lang="en-GB" dirty="0" err="1" smtClean="0"/>
              <a:t>podrobněji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Zdeněk</a:t>
            </a:r>
            <a:r>
              <a:rPr lang="en-GB" dirty="0" smtClean="0"/>
              <a:t> Kouba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52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Blokující</a:t>
            </a:r>
            <a:r>
              <a:rPr lang="en-GB" dirty="0" smtClean="0"/>
              <a:t> </a:t>
            </a:r>
            <a:r>
              <a:rPr lang="en-GB" dirty="0" err="1" smtClean="0"/>
              <a:t>kolekce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123714"/>
              </p:ext>
            </p:extLst>
          </p:nvPr>
        </p:nvGraphicFramePr>
        <p:xfrm>
          <a:off x="539552" y="4725144"/>
          <a:ext cx="8229600" cy="1752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45920"/>
                <a:gridCol w="1645920"/>
                <a:gridCol w="1388680"/>
                <a:gridCol w="1440160"/>
                <a:gridCol w="21089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Throws Exception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Special</a:t>
                      </a:r>
                      <a:r>
                        <a:rPr lang="en-GB" baseline="0" dirty="0" smtClean="0"/>
                        <a:t> value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Blocks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Times out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Insert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add(e)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offer(e)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put(e)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offer(e,</a:t>
                      </a:r>
                      <a:r>
                        <a:rPr lang="en-GB" baseline="0" dirty="0" smtClean="0"/>
                        <a:t> time, unit)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Remove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remove()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poll()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take()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poll(time, unit)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Examine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element()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peek()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N/A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1340768"/>
            <a:ext cx="832792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 se </a:t>
            </a:r>
            <a:r>
              <a:rPr lang="en-GB" dirty="0" err="1" smtClean="0"/>
              <a:t>stane</a:t>
            </a:r>
            <a:r>
              <a:rPr lang="en-GB" dirty="0" smtClean="0"/>
              <a:t>, </a:t>
            </a:r>
            <a:r>
              <a:rPr lang="en-GB" dirty="0" err="1" smtClean="0"/>
              <a:t>když</a:t>
            </a:r>
            <a:r>
              <a:rPr lang="en-GB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GB" b="1" dirty="0" err="1"/>
              <a:t>vložení</a:t>
            </a:r>
            <a:r>
              <a:rPr lang="en-GB" b="1" dirty="0"/>
              <a:t> </a:t>
            </a:r>
            <a:r>
              <a:rPr lang="en-GB" b="1" dirty="0" err="1"/>
              <a:t>nelze</a:t>
            </a:r>
            <a:r>
              <a:rPr lang="en-GB" b="1" dirty="0"/>
              <a:t> </a:t>
            </a:r>
            <a:r>
              <a:rPr lang="en-GB" dirty="0" err="1"/>
              <a:t>okamžitě</a:t>
            </a:r>
            <a:r>
              <a:rPr lang="en-GB" dirty="0"/>
              <a:t> </a:t>
            </a:r>
            <a:r>
              <a:rPr lang="en-GB" b="1" dirty="0" err="1" smtClean="0"/>
              <a:t>provést</a:t>
            </a:r>
            <a:r>
              <a:rPr lang="en-GB" dirty="0" smtClean="0"/>
              <a:t> (</a:t>
            </a:r>
            <a:r>
              <a:rPr lang="en-GB" dirty="0" err="1"/>
              <a:t>vkládáme</a:t>
            </a:r>
            <a:r>
              <a:rPr lang="en-GB" dirty="0"/>
              <a:t> </a:t>
            </a:r>
            <a:r>
              <a:rPr lang="en-GB" dirty="0" err="1"/>
              <a:t>prvek</a:t>
            </a:r>
            <a:r>
              <a:rPr lang="en-GB" dirty="0"/>
              <a:t> do </a:t>
            </a:r>
            <a:r>
              <a:rPr lang="en-GB" dirty="0" err="1"/>
              <a:t>plné</a:t>
            </a:r>
            <a:r>
              <a:rPr lang="en-GB" dirty="0"/>
              <a:t> </a:t>
            </a:r>
            <a:r>
              <a:rPr lang="en-GB" dirty="0" err="1"/>
              <a:t>kolekce</a:t>
            </a:r>
            <a:r>
              <a:rPr lang="en-GB" dirty="0" smtClean="0"/>
              <a:t>)?</a:t>
            </a:r>
          </a:p>
          <a:p>
            <a:pPr marL="285750" indent="-285750">
              <a:buFont typeface="Arial"/>
              <a:buChar char="•"/>
            </a:pPr>
            <a:r>
              <a:rPr lang="en-GB" b="1" dirty="0" err="1"/>
              <a:t>prvek</a:t>
            </a:r>
            <a:r>
              <a:rPr lang="en-GB" b="1" dirty="0"/>
              <a:t> </a:t>
            </a:r>
            <a:r>
              <a:rPr lang="en-GB" b="1" dirty="0" err="1"/>
              <a:t>nelze</a:t>
            </a:r>
            <a:r>
              <a:rPr lang="en-GB" dirty="0"/>
              <a:t> </a:t>
            </a:r>
            <a:r>
              <a:rPr lang="en-GB" dirty="0" err="1"/>
              <a:t>okamžitě</a:t>
            </a:r>
            <a:r>
              <a:rPr lang="en-GB" dirty="0"/>
              <a:t> </a:t>
            </a:r>
            <a:r>
              <a:rPr lang="en-GB" b="1" dirty="0" err="1" smtClean="0"/>
              <a:t>získat</a:t>
            </a:r>
            <a:r>
              <a:rPr lang="en-GB" dirty="0" smtClean="0"/>
              <a:t> (</a:t>
            </a:r>
            <a:r>
              <a:rPr lang="en-GB" dirty="0" err="1"/>
              <a:t>vybíráme</a:t>
            </a:r>
            <a:r>
              <a:rPr lang="en-GB" dirty="0"/>
              <a:t> </a:t>
            </a:r>
            <a:r>
              <a:rPr lang="en-GB" dirty="0" err="1"/>
              <a:t>prvek</a:t>
            </a:r>
            <a:r>
              <a:rPr lang="en-GB" dirty="0"/>
              <a:t> z </a:t>
            </a:r>
            <a:r>
              <a:rPr lang="en-GB" dirty="0" err="1"/>
              <a:t>prázdné</a:t>
            </a:r>
            <a:r>
              <a:rPr lang="en-GB" dirty="0"/>
              <a:t> </a:t>
            </a:r>
            <a:r>
              <a:rPr lang="en-GB" dirty="0" err="1"/>
              <a:t>kolekce</a:t>
            </a:r>
            <a:r>
              <a:rPr lang="en-GB" dirty="0" smtClean="0"/>
              <a:t>)?</a:t>
            </a:r>
          </a:p>
          <a:p>
            <a:pPr marL="285750" indent="-285750">
              <a:buFont typeface="Arial"/>
              <a:buChar char="•"/>
            </a:pPr>
            <a:endParaRPr lang="en-GB" dirty="0"/>
          </a:p>
          <a:p>
            <a:r>
              <a:rPr lang="en-GB" b="1" dirty="0" err="1" smtClean="0"/>
              <a:t>Čtyři</a:t>
            </a:r>
            <a:r>
              <a:rPr lang="en-GB" b="1" dirty="0" smtClean="0"/>
              <a:t> </a:t>
            </a:r>
            <a:r>
              <a:rPr lang="en-GB" b="1" dirty="0" err="1" smtClean="0"/>
              <a:t>možná</a:t>
            </a:r>
            <a:r>
              <a:rPr lang="en-GB" b="1" dirty="0" smtClean="0"/>
              <a:t> </a:t>
            </a:r>
            <a:r>
              <a:rPr lang="en-GB" b="1" dirty="0" err="1" smtClean="0"/>
              <a:t>řešení</a:t>
            </a:r>
            <a:r>
              <a:rPr lang="en-GB" b="1" dirty="0" smtClean="0"/>
              <a:t> </a:t>
            </a:r>
            <a:r>
              <a:rPr lang="en-GB" b="1" dirty="0" err="1" smtClean="0"/>
              <a:t>této</a:t>
            </a:r>
            <a:r>
              <a:rPr lang="en-GB" b="1" dirty="0" smtClean="0"/>
              <a:t> </a:t>
            </a:r>
            <a:r>
              <a:rPr lang="en-GB" b="1" dirty="0" err="1" smtClean="0"/>
              <a:t>situace</a:t>
            </a:r>
            <a:r>
              <a:rPr lang="en-GB" b="1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Operace</a:t>
            </a:r>
            <a:r>
              <a:rPr lang="en-GB" dirty="0" smtClean="0"/>
              <a:t> </a:t>
            </a:r>
            <a:r>
              <a:rPr lang="en-GB" dirty="0" err="1" smtClean="0"/>
              <a:t>vyhodí</a:t>
            </a:r>
            <a:r>
              <a:rPr lang="en-GB" dirty="0" smtClean="0"/>
              <a:t> </a:t>
            </a:r>
            <a:r>
              <a:rPr lang="en-GB" dirty="0" err="1" smtClean="0"/>
              <a:t>výjimku</a:t>
            </a: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Operace</a:t>
            </a:r>
            <a:r>
              <a:rPr lang="en-GB" dirty="0" smtClean="0"/>
              <a:t> </a:t>
            </a:r>
            <a:r>
              <a:rPr lang="en-GB" dirty="0" err="1" smtClean="0"/>
              <a:t>vrátí</a:t>
            </a:r>
            <a:r>
              <a:rPr lang="en-GB" dirty="0" smtClean="0"/>
              <a:t> </a:t>
            </a:r>
            <a:r>
              <a:rPr lang="en-GB" dirty="0" err="1" smtClean="0"/>
              <a:t>speciální</a:t>
            </a:r>
            <a:r>
              <a:rPr lang="en-GB" dirty="0" smtClean="0"/>
              <a:t> </a:t>
            </a:r>
            <a:r>
              <a:rPr lang="en-GB" dirty="0" err="1" smtClean="0"/>
              <a:t>hodnotu</a:t>
            </a:r>
            <a:r>
              <a:rPr lang="en-GB" dirty="0" smtClean="0"/>
              <a:t> (</a:t>
            </a:r>
            <a:r>
              <a:rPr lang="en-GB" dirty="0" err="1" smtClean="0"/>
              <a:t>typicky</a:t>
            </a:r>
            <a:r>
              <a:rPr lang="en-GB" dirty="0" smtClean="0"/>
              <a:t> null </a:t>
            </a:r>
            <a:r>
              <a:rPr lang="en-GB" dirty="0" err="1" smtClean="0"/>
              <a:t>nebo</a:t>
            </a:r>
            <a:r>
              <a:rPr lang="en-GB" dirty="0" smtClean="0"/>
              <a:t> false)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Operace</a:t>
            </a:r>
            <a:r>
              <a:rPr lang="en-GB" dirty="0" smtClean="0"/>
              <a:t> </a:t>
            </a:r>
            <a:r>
              <a:rPr lang="en-GB" dirty="0" err="1" smtClean="0"/>
              <a:t>blokuje</a:t>
            </a:r>
            <a:r>
              <a:rPr lang="en-GB" dirty="0" smtClean="0"/>
              <a:t> – </a:t>
            </a:r>
            <a:r>
              <a:rPr lang="en-GB" dirty="0" err="1" smtClean="0"/>
              <a:t>čeká</a:t>
            </a:r>
            <a:r>
              <a:rPr lang="en-GB" dirty="0" smtClean="0"/>
              <a:t>, </a:t>
            </a:r>
            <a:r>
              <a:rPr lang="en-GB" dirty="0" err="1" smtClean="0"/>
              <a:t>až</a:t>
            </a:r>
            <a:r>
              <a:rPr lang="en-GB" dirty="0" smtClean="0"/>
              <a:t> </a:t>
            </a:r>
            <a:r>
              <a:rPr lang="en-GB" dirty="0" err="1" smtClean="0"/>
              <a:t>nastane</a:t>
            </a:r>
            <a:r>
              <a:rPr lang="en-GB" dirty="0" smtClean="0"/>
              <a:t> </a:t>
            </a:r>
            <a:r>
              <a:rPr lang="en-GB" dirty="0" err="1" smtClean="0"/>
              <a:t>situace</a:t>
            </a:r>
            <a:r>
              <a:rPr lang="en-GB" dirty="0" smtClean="0"/>
              <a:t> (do </a:t>
            </a:r>
            <a:r>
              <a:rPr lang="en-GB" dirty="0" err="1" smtClean="0"/>
              <a:t>kolekce</a:t>
            </a:r>
            <a:r>
              <a:rPr lang="en-GB" dirty="0" smtClean="0"/>
              <a:t> </a:t>
            </a:r>
            <a:r>
              <a:rPr lang="en-GB" dirty="0" err="1" smtClean="0"/>
              <a:t>přijde</a:t>
            </a:r>
            <a:r>
              <a:rPr lang="en-GB" dirty="0" smtClean="0"/>
              <a:t> </a:t>
            </a:r>
            <a:r>
              <a:rPr lang="en-GB" dirty="0" err="1" smtClean="0"/>
              <a:t>nový</a:t>
            </a:r>
            <a:r>
              <a:rPr lang="en-GB" dirty="0" smtClean="0"/>
              <a:t> </a:t>
            </a:r>
            <a:r>
              <a:rPr lang="en-GB" dirty="0" err="1" smtClean="0"/>
              <a:t>prvek</a:t>
            </a:r>
            <a:r>
              <a:rPr lang="en-GB" dirty="0"/>
              <a:t> </a:t>
            </a:r>
            <a:r>
              <a:rPr lang="en-GB" dirty="0" smtClean="0"/>
              <a:t>/ z </a:t>
            </a:r>
            <a:r>
              <a:rPr lang="en-GB" dirty="0" err="1" smtClean="0"/>
              <a:t>kolekce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dirty="0" err="1" smtClean="0"/>
              <a:t>odstraněn</a:t>
            </a:r>
            <a:r>
              <a:rPr lang="en-GB" dirty="0" smtClean="0"/>
              <a:t> </a:t>
            </a:r>
            <a:r>
              <a:rPr lang="en-GB" dirty="0" err="1" smtClean="0"/>
              <a:t>aspoň</a:t>
            </a:r>
            <a:r>
              <a:rPr lang="en-GB" dirty="0" smtClean="0"/>
              <a:t> </a:t>
            </a:r>
            <a:r>
              <a:rPr lang="en-GB" dirty="0" err="1" smtClean="0"/>
              <a:t>jeden</a:t>
            </a:r>
            <a:r>
              <a:rPr lang="en-GB" dirty="0" smtClean="0"/>
              <a:t> </a:t>
            </a:r>
            <a:r>
              <a:rPr lang="en-GB" dirty="0" err="1" smtClean="0"/>
              <a:t>prvek</a:t>
            </a:r>
            <a:r>
              <a:rPr lang="en-GB" dirty="0" smtClean="0"/>
              <a:t>), </a:t>
            </a:r>
            <a:r>
              <a:rPr lang="en-GB" dirty="0" err="1" smtClean="0"/>
              <a:t>kdy</a:t>
            </a:r>
            <a:r>
              <a:rPr lang="en-GB" dirty="0" smtClean="0"/>
              <a:t> </a:t>
            </a: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dirty="0" err="1" smtClean="0"/>
              <a:t>moci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provedena</a:t>
            </a:r>
            <a:endParaRPr lang="en-GB" dirty="0" smtClean="0"/>
          </a:p>
          <a:p>
            <a:pPr marL="285750" indent="-285750">
              <a:buFont typeface="Arial"/>
              <a:buChar char="•"/>
            </a:pPr>
            <a:r>
              <a:rPr lang="en-GB" dirty="0" err="1" smtClean="0"/>
              <a:t>Operace</a:t>
            </a:r>
            <a:r>
              <a:rPr lang="en-GB" dirty="0" smtClean="0"/>
              <a:t> </a:t>
            </a:r>
            <a:r>
              <a:rPr lang="en-GB" dirty="0" err="1" smtClean="0"/>
              <a:t>blokuje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omezený</a:t>
            </a:r>
            <a:r>
              <a:rPr lang="en-GB" dirty="0" smtClean="0"/>
              <a:t> </a:t>
            </a:r>
            <a:r>
              <a:rPr lang="en-GB" dirty="0" err="1" smtClean="0"/>
              <a:t>časový</a:t>
            </a:r>
            <a:r>
              <a:rPr lang="en-GB" dirty="0" smtClean="0"/>
              <a:t> interval. </a:t>
            </a:r>
            <a:r>
              <a:rPr lang="en-GB" dirty="0" err="1" smtClean="0"/>
              <a:t>Pokud</a:t>
            </a:r>
            <a:r>
              <a:rPr lang="en-GB" dirty="0" smtClean="0"/>
              <a:t> v </a:t>
            </a:r>
            <a:r>
              <a:rPr lang="en-GB" dirty="0" err="1" smtClean="0"/>
              <a:t>něm</a:t>
            </a:r>
            <a:r>
              <a:rPr lang="en-GB" dirty="0" smtClean="0"/>
              <a:t> </a:t>
            </a:r>
            <a:r>
              <a:rPr lang="en-GB" dirty="0" err="1" smtClean="0"/>
              <a:t>není</a:t>
            </a:r>
            <a:r>
              <a:rPr lang="en-GB" dirty="0" smtClean="0"/>
              <a:t> </a:t>
            </a:r>
            <a:r>
              <a:rPr lang="en-GB" dirty="0" err="1" smtClean="0"/>
              <a:t>uskutečněna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 err="1" smtClean="0"/>
              <a:t>vytimeoutuje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61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ThreadFactory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Odstiňuje aplikaci od konkrétní implementace vláken (protected variations)</a:t>
            </a:r>
          </a:p>
          <a:p>
            <a:r>
              <a:rPr lang="cs-CZ" dirty="0" smtClean="0"/>
              <a:t>Definice jmen, isDaemon, priority atp.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en-US" sz="2400" dirty="0" smtClean="0"/>
              <a:t> class </a:t>
            </a:r>
            <a:r>
              <a:rPr lang="en-US" sz="2400" dirty="0" err="1" smtClean="0"/>
              <a:t>SimpleThreadFactory</a:t>
            </a:r>
            <a:r>
              <a:rPr lang="en-US" sz="2400" dirty="0" smtClean="0"/>
              <a:t> implements </a:t>
            </a:r>
            <a:r>
              <a:rPr lang="en-US" sz="2400" dirty="0" err="1" smtClean="0"/>
              <a:t>ThreadFactory</a:t>
            </a:r>
            <a:r>
              <a:rPr lang="en-US" sz="2400" dirty="0" smtClean="0"/>
              <a:t> {</a:t>
            </a:r>
          </a:p>
          <a:p>
            <a:pPr marL="0" indent="0">
              <a:buNone/>
            </a:pPr>
            <a:r>
              <a:rPr lang="en-US" sz="2400" dirty="0" smtClean="0"/>
              <a:t>   public Thread </a:t>
            </a:r>
            <a:r>
              <a:rPr lang="en-US" sz="2400" dirty="0" err="1" smtClean="0"/>
              <a:t>newThread</a:t>
            </a:r>
            <a:r>
              <a:rPr lang="en-US" sz="2400" dirty="0" smtClean="0"/>
              <a:t>(Runnable r) {</a:t>
            </a:r>
          </a:p>
          <a:p>
            <a:pPr marL="0" indent="0">
              <a:buNone/>
            </a:pPr>
            <a:r>
              <a:rPr lang="en-US" sz="2400" dirty="0" smtClean="0"/>
              <a:t>     return new Thread(r);</a:t>
            </a:r>
          </a:p>
          <a:p>
            <a:pPr marL="0" indent="0">
              <a:buNone/>
            </a:pPr>
            <a:r>
              <a:rPr lang="en-US" sz="2400" dirty="0" smtClean="0"/>
              <a:t>   }</a:t>
            </a:r>
          </a:p>
          <a:p>
            <a:pPr marL="0" indent="0">
              <a:buNone/>
            </a:pPr>
            <a:r>
              <a:rPr lang="en-US" sz="2400" dirty="0" smtClean="0"/>
              <a:t> }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2086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pool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smtClean="0"/>
              <a:t>ytváření vláken je drahá operace</a:t>
            </a:r>
          </a:p>
          <a:p>
            <a:r>
              <a:rPr lang="cs-CZ" dirty="0" smtClean="0"/>
              <a:t>Vlákno často vystupuje v roli workera</a:t>
            </a:r>
          </a:p>
          <a:p>
            <a:pPr lvl="1"/>
            <a:r>
              <a:rPr lang="cs-CZ" dirty="0" smtClean="0"/>
              <a:t>Slouží pro jednotlivý časově omezený výpočet</a:t>
            </a:r>
          </a:p>
          <a:p>
            <a:r>
              <a:rPr lang="cs-CZ" dirty="0" smtClean="0"/>
              <a:t>Workery je zbytečné vytvářet znovu, je vhodné je přepoužít</a:t>
            </a:r>
          </a:p>
          <a:p>
            <a:pPr lvl="1"/>
            <a:r>
              <a:rPr lang="cs-CZ" dirty="0" smtClean="0"/>
              <a:t>Kontejner pro znovupoužití vláken se nazývá ThreadPool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19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Executor</a:t>
            </a:r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00808"/>
            <a:ext cx="59055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7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Executor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1684783"/>
          </a:xfrm>
          <a:solidFill>
            <a:srgbClr val="F6F0BE"/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i</a:t>
            </a:r>
            <a:r>
              <a:rPr lang="en-GB" sz="2000" dirty="0" smtClean="0">
                <a:latin typeface="Courier"/>
                <a:cs typeface="Courier"/>
              </a:rPr>
              <a:t>nterface Executor {</a:t>
            </a:r>
          </a:p>
          <a:p>
            <a:pPr marL="0" indent="0">
              <a:buNone/>
            </a:pPr>
            <a:r>
              <a:rPr lang="en-GB" sz="2000" dirty="0" smtClean="0">
                <a:latin typeface="Courier"/>
                <a:cs typeface="Courier"/>
              </a:rPr>
              <a:t>   public void execute</a:t>
            </a:r>
            <a:r>
              <a:rPr lang="en-GB" sz="2000" dirty="0">
                <a:latin typeface="Courier"/>
                <a:cs typeface="Courier"/>
              </a:rPr>
              <a:t>(Runnable command) </a:t>
            </a:r>
            <a:endParaRPr lang="en-GB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 </a:t>
            </a:r>
            <a:r>
              <a:rPr lang="en-GB" sz="2000" dirty="0" smtClean="0">
                <a:latin typeface="Courier"/>
                <a:cs typeface="Courier"/>
              </a:rPr>
              <a:t>                 </a:t>
            </a:r>
            <a:r>
              <a:rPr lang="en-GB" sz="2000" dirty="0">
                <a:latin typeface="Courier"/>
                <a:cs typeface="Courier"/>
              </a:rPr>
              <a:t>throws </a:t>
            </a:r>
            <a:r>
              <a:rPr lang="en-GB" sz="2000" dirty="0" err="1">
                <a:latin typeface="Courier"/>
                <a:cs typeface="Courier"/>
              </a:rPr>
              <a:t>RejectedExecutionException</a:t>
            </a:r>
            <a:endParaRPr lang="en-GB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2000" dirty="0" smtClean="0">
                <a:latin typeface="Courier"/>
                <a:cs typeface="Courier"/>
              </a:rPr>
              <a:t>}</a:t>
            </a:r>
            <a:endParaRPr lang="en-GB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8163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Executor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Aplikace má k dispozici pouze omezené množství výpočetních zdrojů (jader procesorů)</a:t>
            </a:r>
          </a:p>
          <a:p>
            <a:r>
              <a:rPr lang="cs-CZ" dirty="0" smtClean="0"/>
              <a:t>Je vhodné jádra vytížit, ale nezahltit</a:t>
            </a:r>
          </a:p>
          <a:p>
            <a:r>
              <a:rPr lang="cs-CZ" dirty="0" smtClean="0"/>
              <a:t>Abstrakce </a:t>
            </a:r>
            <a:r>
              <a:rPr lang="cs-CZ" dirty="0" err="1" smtClean="0"/>
              <a:t>executoru</a:t>
            </a:r>
            <a:r>
              <a:rPr lang="cs-CZ" dirty="0" smtClean="0"/>
              <a:t> přijímá vykonavatelné operace</a:t>
            </a:r>
          </a:p>
          <a:p>
            <a:r>
              <a:rPr lang="cs-CZ" dirty="0" smtClean="0"/>
              <a:t>Implementace pak zajišťují samotnou mechaniku (kde, kdy)</a:t>
            </a:r>
          </a:p>
          <a:p>
            <a:r>
              <a:rPr lang="cs-CZ" dirty="0" smtClean="0"/>
              <a:t>Některé executory slouží pouze jako omezující wrappery obalených executorů (počet vykonávaných vláken, časová omezení)</a:t>
            </a:r>
          </a:p>
          <a:p>
            <a:endParaRPr lang="cs-CZ" dirty="0"/>
          </a:p>
          <a:p>
            <a:pPr marL="0" indent="0">
              <a:buNone/>
            </a:pPr>
            <a:r>
              <a:rPr lang="en-US" dirty="0" smtClean="0"/>
              <a:t>Executor </a:t>
            </a:r>
            <a:r>
              <a:rPr lang="en-US" dirty="0" err="1" smtClean="0"/>
              <a:t>executor</a:t>
            </a:r>
            <a:r>
              <a:rPr lang="en-US" dirty="0" smtClean="0"/>
              <a:t> = </a:t>
            </a:r>
            <a:r>
              <a:rPr lang="en-US" i="1" dirty="0" err="1" smtClean="0"/>
              <a:t>anExecutor</a:t>
            </a:r>
            <a:r>
              <a:rPr lang="en-US" dirty="0" smtClean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executor.execute</a:t>
            </a:r>
            <a:r>
              <a:rPr lang="en-US" dirty="0" smtClean="0"/>
              <a:t>(new RunnableTask1()); </a:t>
            </a:r>
            <a:r>
              <a:rPr lang="en-US" dirty="0" err="1" smtClean="0"/>
              <a:t>executor.execute</a:t>
            </a:r>
            <a:r>
              <a:rPr lang="en-US" dirty="0" smtClean="0"/>
              <a:t>(new RunnableTask2());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62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Executor – </a:t>
            </a:r>
            <a:r>
              <a:rPr lang="en-GB" dirty="0" err="1" smtClean="0"/>
              <a:t>primitivní</a:t>
            </a:r>
            <a:r>
              <a:rPr lang="en-GB" dirty="0" smtClean="0"/>
              <a:t> </a:t>
            </a:r>
            <a:r>
              <a:rPr lang="en-GB" dirty="0" err="1" smtClean="0"/>
              <a:t>implementace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class </a:t>
            </a:r>
            <a:r>
              <a:rPr lang="en-GB" sz="2000" dirty="0" err="1">
                <a:latin typeface="Courier"/>
                <a:cs typeface="Courier"/>
              </a:rPr>
              <a:t>ThreadPerTaskExecutor</a:t>
            </a:r>
            <a:r>
              <a:rPr lang="en-GB" sz="2000" dirty="0">
                <a:latin typeface="Courier"/>
                <a:cs typeface="Courier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"/>
                <a:cs typeface="Courier"/>
              </a:rPr>
              <a:t>implements Executor </a:t>
            </a:r>
            <a:r>
              <a:rPr lang="en-GB" sz="2000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     public void </a:t>
            </a:r>
            <a:r>
              <a:rPr lang="en-GB" sz="2000" b="1" dirty="0">
                <a:solidFill>
                  <a:srgbClr val="0000FF"/>
                </a:solidFill>
                <a:latin typeface="Courier"/>
                <a:cs typeface="Courier"/>
              </a:rPr>
              <a:t>execute(Runnable r) </a:t>
            </a:r>
            <a:r>
              <a:rPr lang="en-GB" sz="2000" dirty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         new Thread(r).start();</a:t>
            </a:r>
          </a:p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     }</a:t>
            </a:r>
          </a:p>
          <a:p>
            <a:pPr marL="0" indent="0">
              <a:buNone/>
            </a:pPr>
            <a:r>
              <a:rPr lang="en-GB" sz="2000" dirty="0">
                <a:latin typeface="Courier"/>
                <a:cs typeface="Courier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08184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en-GB" dirty="0" smtClean="0"/>
              <a:t>Executor – </a:t>
            </a:r>
            <a:r>
              <a:rPr lang="en-GB" dirty="0" err="1" smtClean="0"/>
              <a:t>složitější</a:t>
            </a:r>
            <a:r>
              <a:rPr lang="en-GB" dirty="0" smtClean="0"/>
              <a:t> </a:t>
            </a:r>
            <a:r>
              <a:rPr lang="en-GB" dirty="0" err="1" smtClean="0"/>
              <a:t>implementace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892480" cy="590465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class </a:t>
            </a:r>
            <a:r>
              <a:rPr lang="en-US" sz="1600" dirty="0" err="1">
                <a:latin typeface="Courier"/>
                <a:cs typeface="Courier"/>
              </a:rPr>
              <a:t>SerialExecutor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b="1" dirty="0">
                <a:solidFill>
                  <a:srgbClr val="FF6600"/>
                </a:solidFill>
                <a:latin typeface="Courier"/>
                <a:cs typeface="Courier"/>
              </a:rPr>
              <a:t>implements Executor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final Queue&lt;Runnable&gt;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tasks = new 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LinkedBlockingQueue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&lt;Runnable&gt;</a:t>
            </a:r>
            <a:r>
              <a:rPr lang="en-US" sz="1600" dirty="0">
                <a:latin typeface="Courier"/>
                <a:cs typeface="Courier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final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Executor executor;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Runnable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active</a:t>
            </a:r>
            <a:r>
              <a:rPr lang="en-US" sz="1600" dirty="0" smtClean="0">
                <a:latin typeface="Courier"/>
                <a:cs typeface="Courier"/>
              </a:rPr>
              <a:t>;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SerialExecutor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(Executor executor) </a:t>
            </a:r>
            <a:r>
              <a:rPr lang="en-US" sz="1600" dirty="0" smtClean="0">
                <a:latin typeface="Courier"/>
                <a:cs typeface="Courier"/>
              </a:rPr>
              <a:t>{ </a:t>
            </a:r>
            <a:r>
              <a:rPr lang="en-US" sz="1600" dirty="0" err="1" smtClean="0">
                <a:latin typeface="Courier"/>
                <a:cs typeface="Courier"/>
              </a:rPr>
              <a:t>this.executor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= executor</a:t>
            </a:r>
            <a:r>
              <a:rPr lang="en-US" sz="1600" dirty="0" smtClean="0">
                <a:latin typeface="Courier"/>
                <a:cs typeface="Courier"/>
              </a:rPr>
              <a:t>; }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public synchronized </a:t>
            </a:r>
            <a:r>
              <a:rPr lang="en-US" sz="1600" b="1" dirty="0">
                <a:solidFill>
                  <a:srgbClr val="FF6600"/>
                </a:solidFill>
                <a:latin typeface="Courier"/>
                <a:cs typeface="Courier"/>
              </a:rPr>
              <a:t>void execute(final Runnable r)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</a:t>
            </a:r>
            <a:r>
              <a:rPr lang="en-US" sz="1600" dirty="0" err="1">
                <a:latin typeface="Courier"/>
                <a:cs typeface="Courier"/>
              </a:rPr>
              <a:t>tasks.offer</a:t>
            </a:r>
            <a:r>
              <a:rPr lang="en-US" sz="1600" dirty="0">
                <a:latin typeface="Courier"/>
                <a:cs typeface="Courier"/>
              </a:rPr>
              <a:t>(new Runnable()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    public void run()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        try </a:t>
            </a:r>
            <a:r>
              <a:rPr lang="en-US" sz="1600" dirty="0" smtClean="0">
                <a:latin typeface="Courier"/>
                <a:cs typeface="Courier"/>
              </a:rPr>
              <a:t>{ </a:t>
            </a:r>
            <a:r>
              <a:rPr lang="en-US" sz="1600" dirty="0" err="1" smtClean="0">
                <a:latin typeface="Courier"/>
                <a:cs typeface="Courier"/>
              </a:rPr>
              <a:t>r.run</a:t>
            </a:r>
            <a:r>
              <a:rPr lang="en-US" sz="1600" dirty="0">
                <a:latin typeface="Courier"/>
                <a:cs typeface="Courier"/>
              </a:rPr>
              <a:t>()</a:t>
            </a:r>
            <a:r>
              <a:rPr lang="en-US" sz="1600" dirty="0" smtClean="0">
                <a:latin typeface="Courier"/>
                <a:cs typeface="Courier"/>
              </a:rPr>
              <a:t>; } </a:t>
            </a:r>
            <a:r>
              <a:rPr lang="en-US" sz="1600" dirty="0">
                <a:latin typeface="Courier"/>
                <a:cs typeface="Courier"/>
              </a:rPr>
              <a:t>finally </a:t>
            </a:r>
            <a:r>
              <a:rPr lang="en-US" sz="1600" dirty="0" smtClean="0">
                <a:latin typeface="Courier"/>
                <a:cs typeface="Courier"/>
              </a:rPr>
              <a:t>{ </a:t>
            </a:r>
            <a:r>
              <a:rPr lang="en-US" sz="1600" dirty="0" err="1" smtClean="0">
                <a:latin typeface="Courier"/>
                <a:cs typeface="Courier"/>
              </a:rPr>
              <a:t>scheduleNext</a:t>
            </a:r>
            <a:r>
              <a:rPr lang="en-US" sz="1600" dirty="0">
                <a:latin typeface="Courier"/>
                <a:cs typeface="Courier"/>
              </a:rPr>
              <a:t>()</a:t>
            </a:r>
            <a:r>
              <a:rPr lang="en-US" sz="1600" dirty="0" smtClean="0">
                <a:latin typeface="Courier"/>
                <a:cs typeface="Courier"/>
              </a:rPr>
              <a:t>; }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});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if (active == null) </a:t>
            </a:r>
            <a:r>
              <a:rPr lang="en-US" sz="1600" dirty="0" smtClean="0">
                <a:latin typeface="Courier"/>
                <a:cs typeface="Courier"/>
              </a:rPr>
              <a:t>{ </a:t>
            </a:r>
            <a:r>
              <a:rPr lang="en-US" sz="1600" dirty="0" err="1" smtClean="0">
                <a:latin typeface="Courier"/>
                <a:cs typeface="Courier"/>
              </a:rPr>
              <a:t>scheduleNext</a:t>
            </a:r>
            <a:r>
              <a:rPr lang="en-US" sz="1600" dirty="0">
                <a:latin typeface="Courier"/>
                <a:cs typeface="Courier"/>
              </a:rPr>
              <a:t>()</a:t>
            </a:r>
            <a:r>
              <a:rPr lang="en-US" sz="1600" dirty="0" smtClean="0">
                <a:latin typeface="Courier"/>
                <a:cs typeface="Courier"/>
              </a:rPr>
              <a:t>; }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protected synchronized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void 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scheduleNext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() </a:t>
            </a:r>
            <a:r>
              <a:rPr lang="en-US" sz="1600" dirty="0">
                <a:latin typeface="Courier"/>
                <a:cs typeface="Courier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if ((active = </a:t>
            </a:r>
            <a:r>
              <a:rPr lang="en-US" sz="1600" dirty="0" err="1">
                <a:latin typeface="Courier"/>
                <a:cs typeface="Courier"/>
              </a:rPr>
              <a:t>tasks.poll</a:t>
            </a:r>
            <a:r>
              <a:rPr lang="en-US" sz="1600" dirty="0">
                <a:latin typeface="Courier"/>
                <a:cs typeface="Courier"/>
              </a:rPr>
              <a:t>()) != null)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    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executor</a:t>
            </a:r>
            <a:r>
              <a:rPr lang="en-US" sz="1600" dirty="0" err="1">
                <a:latin typeface="Courier"/>
                <a:cs typeface="Courier"/>
              </a:rPr>
              <a:t>.execute</a:t>
            </a:r>
            <a:r>
              <a:rPr lang="en-US" sz="1600" dirty="0">
                <a:latin typeface="Courier"/>
                <a:cs typeface="Courier"/>
              </a:rPr>
              <a:t>(active);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    }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 dirty="0">
                <a:latin typeface="Courier"/>
                <a:cs typeface="Courier"/>
              </a:rPr>
              <a:t> }</a:t>
            </a:r>
            <a:endParaRPr lang="en-GB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9361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ExecutorService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>
                <a:latin typeface="Courier"/>
                <a:cs typeface="Courier"/>
              </a:rPr>
              <a:t>i</a:t>
            </a:r>
            <a:r>
              <a:rPr lang="en-US" sz="2600" b="1" dirty="0" smtClean="0">
                <a:latin typeface="Courier"/>
                <a:cs typeface="Courier"/>
              </a:rPr>
              <a:t>nterface </a:t>
            </a:r>
            <a:r>
              <a:rPr lang="en-US" sz="2600" b="1" dirty="0" err="1" smtClean="0">
                <a:latin typeface="Courier"/>
                <a:cs typeface="Courier"/>
              </a:rPr>
              <a:t>ExecutorService</a:t>
            </a:r>
            <a:r>
              <a:rPr lang="en-US" sz="2600" b="1" dirty="0" smtClean="0">
                <a:latin typeface="Courier"/>
                <a:cs typeface="Courier"/>
              </a:rPr>
              <a:t> implements Executor</a:t>
            </a:r>
            <a:endParaRPr lang="en-US" sz="2600" b="1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Vybrané</a:t>
            </a:r>
            <a:r>
              <a:rPr lang="en-US" dirty="0" smtClean="0"/>
              <a:t> </a:t>
            </a:r>
            <a:r>
              <a:rPr lang="en-US" dirty="0" err="1" smtClean="0"/>
              <a:t>metody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execute</a:t>
            </a:r>
            <a:r>
              <a:rPr lang="en-US" b="1" dirty="0">
                <a:solidFill>
                  <a:srgbClr val="0000FF"/>
                </a:solidFill>
                <a:latin typeface="Courier"/>
                <a:cs typeface="Courier"/>
              </a:rPr>
              <a:t>(Runnable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r>
              <a:rPr lang="en-US" dirty="0" smtClean="0"/>
              <a:t>– </a:t>
            </a:r>
            <a:r>
              <a:rPr lang="en-US" dirty="0" err="1" smtClean="0"/>
              <a:t>asynchronní</a:t>
            </a:r>
            <a:r>
              <a:rPr lang="en-US" dirty="0" smtClean="0"/>
              <a:t> </a:t>
            </a:r>
            <a:r>
              <a:rPr lang="en-US" dirty="0" err="1" smtClean="0"/>
              <a:t>vykonání</a:t>
            </a:r>
            <a:r>
              <a:rPr lang="en-US" dirty="0" smtClean="0"/>
              <a:t>  </a:t>
            </a:r>
            <a:r>
              <a:rPr lang="en-US" dirty="0" err="1" smtClean="0"/>
              <a:t>zděděno</a:t>
            </a:r>
            <a:r>
              <a:rPr lang="en-US" dirty="0" smtClean="0"/>
              <a:t> od </a:t>
            </a:r>
            <a:r>
              <a:rPr lang="en-US" b="1" dirty="0" smtClean="0">
                <a:latin typeface="Courier"/>
                <a:cs typeface="Courier"/>
              </a:rPr>
              <a:t>Executor</a:t>
            </a:r>
            <a:endParaRPr lang="en-US" b="1" dirty="0">
              <a:latin typeface="Courier"/>
              <a:cs typeface="Courier"/>
            </a:endParaRPr>
          </a:p>
          <a:p>
            <a:pPr lvl="1"/>
            <a:r>
              <a:rPr lang="en-US" b="1" dirty="0">
                <a:solidFill>
                  <a:srgbClr val="0000FF"/>
                </a:solidFill>
                <a:latin typeface="Courier"/>
                <a:cs typeface="Courier"/>
              </a:rPr>
              <a:t>submit(Runnable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r>
              <a:rPr lang="en-US" dirty="0" smtClean="0"/>
              <a:t>– </a:t>
            </a:r>
            <a:r>
              <a:rPr lang="en-US" dirty="0" err="1" smtClean="0"/>
              <a:t>vrací</a:t>
            </a:r>
            <a:r>
              <a:rPr lang="en-US" dirty="0" smtClean="0"/>
              <a:t> </a:t>
            </a:r>
            <a:r>
              <a:rPr lang="en-US" dirty="0" err="1" smtClean="0"/>
              <a:t>instanci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Future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umožní</a:t>
            </a:r>
            <a:r>
              <a:rPr lang="en-US" dirty="0" smtClean="0"/>
              <a:t> </a:t>
            </a:r>
            <a:r>
              <a:rPr lang="en-US" dirty="0" err="1" smtClean="0"/>
              <a:t>kontrolovat</a:t>
            </a:r>
            <a:r>
              <a:rPr lang="en-US" dirty="0" smtClean="0"/>
              <a:t>, </a:t>
            </a:r>
            <a:r>
              <a:rPr lang="en-US" dirty="0" err="1" smtClean="0"/>
              <a:t>zda</a:t>
            </a:r>
            <a:r>
              <a:rPr lang="en-US" dirty="0" smtClean="0"/>
              <a:t> </a:t>
            </a:r>
            <a:r>
              <a:rPr lang="en-US" dirty="0" err="1" smtClean="0"/>
              <a:t>asynchronní</a:t>
            </a:r>
            <a:r>
              <a:rPr lang="en-US" dirty="0" smtClean="0"/>
              <a:t> </a:t>
            </a:r>
            <a:r>
              <a:rPr lang="en-US" dirty="0" err="1" smtClean="0"/>
              <a:t>vykonání</a:t>
            </a:r>
            <a:r>
              <a:rPr lang="en-US" dirty="0" smtClean="0"/>
              <a:t> </a:t>
            </a:r>
            <a:r>
              <a:rPr lang="en-US" dirty="0" err="1" smtClean="0"/>
              <a:t>skončilo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b="1" dirty="0" err="1" smtClean="0">
                <a:latin typeface="Courier"/>
                <a:cs typeface="Courier"/>
              </a:rPr>
              <a:t>future.isDone</a:t>
            </a:r>
            <a:r>
              <a:rPr lang="en-US" b="1" dirty="0" smtClean="0">
                <a:latin typeface="Courier"/>
                <a:cs typeface="Courier"/>
              </a:rPr>
              <a:t>()</a:t>
            </a:r>
            <a:endParaRPr lang="en-US" b="1" dirty="0">
              <a:latin typeface="Courier"/>
              <a:cs typeface="Courier"/>
            </a:endParaRPr>
          </a:p>
          <a:p>
            <a:pPr lvl="1"/>
            <a:r>
              <a:rPr lang="en-US" b="1" dirty="0">
                <a:solidFill>
                  <a:srgbClr val="0000FF"/>
                </a:solidFill>
                <a:latin typeface="Courier"/>
                <a:cs typeface="Courier"/>
              </a:rPr>
              <a:t>submit(Callable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r>
              <a:rPr lang="en-US" dirty="0" smtClean="0"/>
              <a:t>– </a:t>
            </a:r>
            <a:r>
              <a:rPr lang="en-US" dirty="0" err="1" smtClean="0"/>
              <a:t>narozdíl</a:t>
            </a:r>
            <a:r>
              <a:rPr lang="en-US" dirty="0" smtClean="0"/>
              <a:t> od </a:t>
            </a:r>
            <a:r>
              <a:rPr lang="en-US" b="1" dirty="0" smtClean="0">
                <a:latin typeface="Courier"/>
                <a:cs typeface="Courier"/>
              </a:rPr>
              <a:t>Runnable</a:t>
            </a:r>
            <a:r>
              <a:rPr lang="en-US" dirty="0" smtClean="0"/>
              <a:t> </a:t>
            </a:r>
            <a:r>
              <a:rPr lang="en-US" dirty="0" err="1" smtClean="0"/>
              <a:t>vrací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Callable</a:t>
            </a:r>
            <a:r>
              <a:rPr lang="en-US" dirty="0" smtClean="0"/>
              <a:t> </a:t>
            </a:r>
            <a:r>
              <a:rPr lang="en-US" dirty="0" err="1" smtClean="0"/>
              <a:t>hodnotu</a:t>
            </a:r>
            <a:r>
              <a:rPr lang="en-US" dirty="0" smtClean="0"/>
              <a:t>.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 smtClean="0"/>
              <a:t>získat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"/>
                <a:cs typeface="Courier"/>
              </a:rPr>
              <a:t>future.get</a:t>
            </a:r>
            <a:r>
              <a:rPr lang="en-US" b="1" dirty="0" smtClean="0">
                <a:latin typeface="Courier"/>
                <a:cs typeface="Courier"/>
              </a:rPr>
              <a:t>()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0000FF"/>
                </a:solidFill>
                <a:latin typeface="Courier"/>
                <a:cs typeface="Courier"/>
              </a:rPr>
              <a:t>invokeAny</a:t>
            </a:r>
            <a:r>
              <a:rPr lang="en-US" b="1" dirty="0">
                <a:solidFill>
                  <a:srgbClr val="0000FF"/>
                </a:solidFill>
                <a:latin typeface="Courier"/>
                <a:cs typeface="Courier"/>
              </a:rPr>
              <a:t>(...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– </a:t>
            </a:r>
            <a:r>
              <a:rPr lang="en-US" dirty="0" err="1" smtClean="0"/>
              <a:t>vezme</a:t>
            </a:r>
            <a:r>
              <a:rPr lang="en-US" dirty="0" smtClean="0"/>
              <a:t> </a:t>
            </a:r>
            <a:r>
              <a:rPr lang="en-US" dirty="0" err="1" smtClean="0"/>
              <a:t>kolekci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Callable</a:t>
            </a:r>
            <a:r>
              <a:rPr lang="en-US" dirty="0" smtClean="0"/>
              <a:t> </a:t>
            </a:r>
            <a:r>
              <a:rPr lang="en-US" dirty="0" err="1" smtClean="0"/>
              <a:t>objektů</a:t>
            </a:r>
            <a:r>
              <a:rPr lang="en-US" dirty="0" smtClean="0"/>
              <a:t> a </a:t>
            </a:r>
            <a:r>
              <a:rPr lang="en-US" dirty="0" err="1" smtClean="0"/>
              <a:t>vykoná</a:t>
            </a:r>
            <a:r>
              <a:rPr lang="en-US" dirty="0" smtClean="0"/>
              <a:t> </a:t>
            </a:r>
            <a:r>
              <a:rPr lang="en-US" dirty="0" err="1" smtClean="0"/>
              <a:t>některý</a:t>
            </a:r>
            <a:r>
              <a:rPr lang="en-US" dirty="0" smtClean="0"/>
              <a:t> z </a:t>
            </a:r>
            <a:r>
              <a:rPr lang="en-US" dirty="0" err="1" smtClean="0"/>
              <a:t>nich</a:t>
            </a:r>
            <a:r>
              <a:rPr lang="en-US" dirty="0" smtClean="0"/>
              <a:t>, </a:t>
            </a:r>
            <a:r>
              <a:rPr lang="en-US" dirty="0" err="1" smtClean="0"/>
              <a:t>čeká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výsledek</a:t>
            </a:r>
            <a:r>
              <a:rPr lang="en-US" dirty="0" smtClean="0"/>
              <a:t> – </a:t>
            </a:r>
            <a:r>
              <a:rPr lang="en-US" dirty="0" err="1" smtClean="0"/>
              <a:t>nevrací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Future</a:t>
            </a:r>
            <a:r>
              <a:rPr lang="en-US" dirty="0" smtClean="0"/>
              <a:t>, ale </a:t>
            </a:r>
            <a:r>
              <a:rPr lang="en-US" dirty="0" err="1" smtClean="0"/>
              <a:t>přímo</a:t>
            </a:r>
            <a:r>
              <a:rPr lang="en-US" dirty="0" smtClean="0"/>
              <a:t> </a:t>
            </a:r>
            <a:r>
              <a:rPr lang="en-US" dirty="0" err="1" smtClean="0"/>
              <a:t>návratovou</a:t>
            </a:r>
            <a:r>
              <a:rPr lang="en-US" dirty="0" smtClean="0"/>
              <a:t> </a:t>
            </a:r>
            <a:r>
              <a:rPr lang="en-US" dirty="0" err="1" smtClean="0"/>
              <a:t>hodnotu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Callable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0000FF"/>
                </a:solidFill>
                <a:latin typeface="Courier"/>
                <a:cs typeface="Courier"/>
              </a:rPr>
              <a:t>invokeAll</a:t>
            </a:r>
            <a:r>
              <a:rPr lang="en-US" b="1" dirty="0">
                <a:solidFill>
                  <a:srgbClr val="0000FF"/>
                </a:solidFill>
                <a:latin typeface="Courier"/>
                <a:cs typeface="Courier"/>
              </a:rPr>
              <a:t>(...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dirty="0" smtClean="0"/>
              <a:t> – </a:t>
            </a:r>
            <a:r>
              <a:rPr lang="en-US" dirty="0" err="1" smtClean="0"/>
              <a:t>vrací</a:t>
            </a:r>
            <a:r>
              <a:rPr lang="en-US" dirty="0" smtClean="0"/>
              <a:t> </a:t>
            </a:r>
            <a:r>
              <a:rPr lang="en-US" dirty="0" err="1" smtClean="0"/>
              <a:t>kolekci</a:t>
            </a:r>
            <a:r>
              <a:rPr lang="en-US" dirty="0" smtClean="0"/>
              <a:t> </a:t>
            </a:r>
            <a:r>
              <a:rPr lang="en-US" b="1" dirty="0" smtClean="0">
                <a:latin typeface="Courier"/>
                <a:cs typeface="Courier"/>
              </a:rPr>
              <a:t>Future</a:t>
            </a:r>
            <a:r>
              <a:rPr lang="en-US" dirty="0" smtClean="0"/>
              <a:t> </a:t>
            </a:r>
            <a:r>
              <a:rPr lang="en-US" dirty="0" err="1" smtClean="0"/>
              <a:t>objektů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Příklad</a:t>
            </a:r>
            <a:r>
              <a:rPr lang="en-GB" dirty="0" smtClean="0"/>
              <a:t> </a:t>
            </a:r>
            <a:r>
              <a:rPr lang="en-GB" dirty="0" err="1" smtClean="0"/>
              <a:t>užití</a:t>
            </a:r>
            <a:r>
              <a:rPr lang="en-GB" dirty="0" smtClean="0"/>
              <a:t> </a:t>
            </a:r>
            <a:r>
              <a:rPr lang="en-US" dirty="0" err="1"/>
              <a:t>ScheduledExecutorService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12568"/>
          </a:xfrm>
          <a:solidFill>
            <a:srgbClr val="F6F0BE"/>
          </a:solidFill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import static </a:t>
            </a:r>
            <a:r>
              <a:rPr lang="en-US" sz="1600" dirty="0" err="1"/>
              <a:t>java.util.concurrent.TimeUnit</a:t>
            </a:r>
            <a:r>
              <a:rPr lang="en-US" sz="1600" dirty="0"/>
              <a:t>.*;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class </a:t>
            </a:r>
            <a:r>
              <a:rPr lang="en-US" sz="1600" dirty="0" err="1"/>
              <a:t>BeeperControl</a:t>
            </a:r>
            <a:r>
              <a:rPr lang="en-US" sz="1600" dirty="0"/>
              <a:t> {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private </a:t>
            </a:r>
            <a:r>
              <a:rPr lang="en-US" sz="1600" dirty="0"/>
              <a:t>final </a:t>
            </a:r>
            <a:r>
              <a:rPr lang="en-US" sz="1600" dirty="0" err="1"/>
              <a:t>ScheduledExecutorService</a:t>
            </a:r>
            <a:r>
              <a:rPr lang="en-US" sz="1600" dirty="0"/>
              <a:t> scheduler = </a:t>
            </a:r>
            <a:r>
              <a:rPr lang="en-US" sz="1600" dirty="0" err="1"/>
              <a:t>Executors.newScheduledThreadPool</a:t>
            </a:r>
            <a:r>
              <a:rPr lang="en-US" sz="1600" dirty="0"/>
              <a:t>(1);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public </a:t>
            </a:r>
            <a:r>
              <a:rPr lang="en-US" sz="1600" dirty="0"/>
              <a:t>void </a:t>
            </a:r>
            <a:r>
              <a:rPr lang="en-US" sz="1600" dirty="0" err="1"/>
              <a:t>beepForAnHour</a:t>
            </a:r>
            <a:r>
              <a:rPr lang="en-US" sz="1600" dirty="0"/>
              <a:t>() {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final </a:t>
            </a:r>
            <a:r>
              <a:rPr lang="en-US" sz="1600" dirty="0"/>
              <a:t>Runnable beeper = new Runnable() {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public </a:t>
            </a:r>
            <a:r>
              <a:rPr lang="en-US" sz="1600" dirty="0"/>
              <a:t>void run() { </a:t>
            </a:r>
            <a:r>
              <a:rPr lang="en-US" sz="1600" dirty="0" err="1"/>
              <a:t>System.out.println</a:t>
            </a:r>
            <a:r>
              <a:rPr lang="en-US" sz="1600" dirty="0"/>
              <a:t>("beep")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</a:t>
            </a:r>
            <a:r>
              <a:rPr lang="en-US" sz="1600" dirty="0"/>
              <a:t>} }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          final </a:t>
            </a:r>
            <a:r>
              <a:rPr lang="en-US" sz="1600" dirty="0" err="1"/>
              <a:t>ScheduledFuture</a:t>
            </a:r>
            <a:r>
              <a:rPr lang="en-US" sz="1600" dirty="0"/>
              <a:t>&lt;?&gt; </a:t>
            </a:r>
          </a:p>
          <a:p>
            <a:pPr marL="0" indent="0">
              <a:buNone/>
            </a:pPr>
            <a:r>
              <a:rPr lang="en-US" sz="1600" dirty="0" smtClean="0"/>
              <a:t>                  </a:t>
            </a:r>
            <a:r>
              <a:rPr lang="en-US" sz="1600" dirty="0" err="1" smtClean="0"/>
              <a:t>beeperHandle</a:t>
            </a:r>
            <a:r>
              <a:rPr lang="en-US" sz="1600" smtClean="0"/>
              <a:t> </a:t>
            </a:r>
            <a:r>
              <a:rPr lang="en-US" sz="1600" smtClean="0"/>
              <a:t>= </a:t>
            </a:r>
            <a:r>
              <a:rPr lang="en-US" sz="1600" dirty="0" err="1" smtClean="0"/>
              <a:t>s</a:t>
            </a:r>
            <a:r>
              <a:rPr lang="en-US" sz="1600" dirty="0" err="1" smtClean="0"/>
              <a:t>cheduler.scheduleAtFixedRate</a:t>
            </a:r>
            <a:r>
              <a:rPr lang="en-US" sz="1600" dirty="0"/>
              <a:t>(beeper, 10, 10, SECONDS)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</a:t>
            </a:r>
            <a:r>
              <a:rPr lang="en-US" sz="1600" dirty="0" err="1" smtClean="0"/>
              <a:t>scheduler.schedule</a:t>
            </a:r>
            <a:r>
              <a:rPr lang="en-US" sz="1600" dirty="0"/>
              <a:t>(new Runnable() </a:t>
            </a:r>
            <a:r>
              <a:rPr lang="en-US" sz="1600" dirty="0" smtClean="0"/>
              <a:t>{ public </a:t>
            </a:r>
            <a:r>
              <a:rPr lang="en-US" sz="1600" dirty="0"/>
              <a:t>void run() {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     </a:t>
            </a:r>
            <a:r>
              <a:rPr lang="en-US" sz="1600" dirty="0" err="1" smtClean="0"/>
              <a:t>beeperHandle.cancel</a:t>
            </a:r>
            <a:r>
              <a:rPr lang="en-US" sz="1600" dirty="0"/>
              <a:t>(true);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}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}</a:t>
            </a:r>
            <a:r>
              <a:rPr lang="en-US" sz="1600" dirty="0"/>
              <a:t>,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60 </a:t>
            </a:r>
            <a:r>
              <a:rPr lang="en-US" sz="1600" dirty="0"/>
              <a:t>* 60, SECONDS);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}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}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49966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Principy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Atomická</a:t>
            </a:r>
            <a:r>
              <a:rPr lang="en-GB" dirty="0" smtClean="0"/>
              <a:t> </a:t>
            </a:r>
            <a:r>
              <a:rPr lang="en-GB" dirty="0" err="1" smtClean="0"/>
              <a:t>operace</a:t>
            </a:r>
            <a:r>
              <a:rPr lang="en-GB" dirty="0" smtClean="0"/>
              <a:t> CAS – compare and swap</a:t>
            </a:r>
          </a:p>
          <a:p>
            <a:r>
              <a:rPr lang="en-GB" dirty="0" err="1" smtClean="0"/>
              <a:t>Podporována</a:t>
            </a:r>
            <a:r>
              <a:rPr lang="en-GB" dirty="0" smtClean="0"/>
              <a:t> </a:t>
            </a:r>
            <a:r>
              <a:rPr lang="en-GB" dirty="0" err="1" smtClean="0"/>
              <a:t>instrukční</a:t>
            </a:r>
            <a:r>
              <a:rPr lang="en-GB" dirty="0" smtClean="0"/>
              <a:t> </a:t>
            </a:r>
            <a:r>
              <a:rPr lang="en-GB" dirty="0" err="1" smtClean="0"/>
              <a:t>sadou</a:t>
            </a:r>
            <a:r>
              <a:rPr lang="en-GB" dirty="0" smtClean="0"/>
              <a:t> </a:t>
            </a:r>
            <a:r>
              <a:rPr lang="en-GB" dirty="0" err="1" smtClean="0"/>
              <a:t>procesoru</a:t>
            </a:r>
            <a:endParaRPr lang="en-GB" dirty="0" smtClean="0"/>
          </a:p>
          <a:p>
            <a:r>
              <a:rPr lang="en-GB" dirty="0" smtClean="0"/>
              <a:t>Na </a:t>
            </a:r>
            <a:r>
              <a:rPr lang="en-GB" dirty="0" err="1" smtClean="0"/>
              <a:t>ní</a:t>
            </a:r>
            <a:r>
              <a:rPr lang="en-GB" dirty="0" smtClean="0"/>
              <a:t> je </a:t>
            </a:r>
            <a:r>
              <a:rPr lang="en-GB" dirty="0" err="1" smtClean="0"/>
              <a:t>založena</a:t>
            </a:r>
            <a:r>
              <a:rPr lang="en-GB" dirty="0" smtClean="0"/>
              <a:t> </a:t>
            </a:r>
            <a:r>
              <a:rPr lang="en-GB" dirty="0" err="1" smtClean="0"/>
              <a:t>implementace</a:t>
            </a:r>
            <a:r>
              <a:rPr lang="en-GB" dirty="0" smtClean="0"/>
              <a:t> </a:t>
            </a:r>
            <a:r>
              <a:rPr lang="en-GB" dirty="0" err="1" smtClean="0"/>
              <a:t>reentrantního</a:t>
            </a:r>
            <a:r>
              <a:rPr lang="en-GB" dirty="0" smtClean="0"/>
              <a:t> </a:t>
            </a:r>
            <a:r>
              <a:rPr lang="en-GB" dirty="0" err="1" smtClean="0"/>
              <a:t>mutexu</a:t>
            </a:r>
            <a:r>
              <a:rPr lang="en-GB" dirty="0" smtClean="0"/>
              <a:t> – </a:t>
            </a:r>
            <a:r>
              <a:rPr lang="en-GB" dirty="0" err="1" smtClean="0"/>
              <a:t>jeden</a:t>
            </a:r>
            <a:r>
              <a:rPr lang="en-GB" dirty="0" smtClean="0"/>
              <a:t> </a:t>
            </a:r>
            <a:r>
              <a:rPr lang="en-GB" dirty="0" err="1" smtClean="0"/>
              <a:t>ze</a:t>
            </a:r>
            <a:r>
              <a:rPr lang="en-GB" dirty="0" smtClean="0"/>
              <a:t> </a:t>
            </a:r>
            <a:r>
              <a:rPr lang="en-GB" dirty="0" err="1" smtClean="0"/>
              <a:t>synchronizačních</a:t>
            </a:r>
            <a:r>
              <a:rPr lang="en-GB" dirty="0" smtClean="0"/>
              <a:t> </a:t>
            </a:r>
            <a:r>
              <a:rPr lang="en-GB" dirty="0" err="1" smtClean="0"/>
              <a:t>návrhových</a:t>
            </a:r>
            <a:r>
              <a:rPr lang="en-GB" dirty="0" smtClean="0"/>
              <a:t> </a:t>
            </a:r>
            <a:r>
              <a:rPr lang="en-GB" dirty="0" err="1" smtClean="0"/>
              <a:t>vzorů</a:t>
            </a:r>
            <a:r>
              <a:rPr lang="en-GB" dirty="0" smtClean="0"/>
              <a:t> (</a:t>
            </a:r>
            <a:r>
              <a:rPr lang="en-GB" dirty="0" err="1" smtClean="0"/>
              <a:t>příští</a:t>
            </a:r>
            <a:r>
              <a:rPr lang="en-GB" dirty="0" smtClean="0"/>
              <a:t> </a:t>
            </a:r>
            <a:r>
              <a:rPr lang="en-GB" dirty="0" err="1" smtClean="0"/>
              <a:t>přednáška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065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36104"/>
          </a:xfrm>
        </p:spPr>
        <p:txBody>
          <a:bodyPr/>
          <a:lstStyle/>
          <a:p>
            <a:r>
              <a:rPr lang="en-GB" dirty="0" err="1" smtClean="0"/>
              <a:t>ExecutorService</a:t>
            </a:r>
            <a:r>
              <a:rPr lang="en-GB" dirty="0" smtClean="0"/>
              <a:t> – example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9" y="977621"/>
            <a:ext cx="8712968" cy="540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class </a:t>
            </a:r>
            <a:r>
              <a:rPr lang="en-US" sz="1600" dirty="0" err="1">
                <a:latin typeface="Courier"/>
                <a:cs typeface="Courier"/>
              </a:rPr>
              <a:t>NetworkService</a:t>
            </a:r>
            <a:r>
              <a:rPr lang="en-US" sz="1600" dirty="0">
                <a:latin typeface="Courier"/>
                <a:cs typeface="Courier"/>
              </a:rPr>
              <a:t> 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private </a:t>
            </a:r>
            <a:r>
              <a:rPr lang="en-US" sz="1600" dirty="0">
                <a:latin typeface="Courier"/>
                <a:cs typeface="Courier"/>
              </a:rPr>
              <a:t>final </a:t>
            </a:r>
            <a:r>
              <a:rPr lang="en-US" sz="1600" b="1" dirty="0" err="1">
                <a:latin typeface="Courier"/>
                <a:cs typeface="Courier"/>
              </a:rPr>
              <a:t>ServerSocket</a:t>
            </a:r>
            <a:r>
              <a:rPr lang="en-US" sz="1600" b="1" dirty="0">
                <a:latin typeface="Courier"/>
                <a:cs typeface="Courier"/>
              </a:rPr>
              <a:t> </a:t>
            </a:r>
            <a:r>
              <a:rPr lang="en-US" sz="1600" b="1" dirty="0" err="1">
                <a:latin typeface="Courier"/>
                <a:cs typeface="Courier"/>
              </a:rPr>
              <a:t>serverSocket</a:t>
            </a:r>
            <a:r>
              <a:rPr lang="en-US" sz="1600" dirty="0">
                <a:latin typeface="Courier"/>
                <a:cs typeface="Courier"/>
              </a:rPr>
              <a:t>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private </a:t>
            </a:r>
            <a:r>
              <a:rPr lang="en-US" sz="1600" dirty="0">
                <a:latin typeface="Courier"/>
                <a:cs typeface="Courier"/>
              </a:rPr>
              <a:t>final </a:t>
            </a:r>
            <a:r>
              <a:rPr lang="en-US" sz="1600" b="1" dirty="0" err="1">
                <a:solidFill>
                  <a:srgbClr val="FF0000"/>
                </a:solidFill>
                <a:latin typeface="Courier"/>
                <a:cs typeface="Courier"/>
              </a:rPr>
              <a:t>ExecutorService</a:t>
            </a:r>
            <a:r>
              <a:rPr lang="en-US" sz="1600" b="1" dirty="0">
                <a:solidFill>
                  <a:srgbClr val="FF0000"/>
                </a:solidFill>
                <a:latin typeface="Courier"/>
                <a:cs typeface="Courier"/>
              </a:rPr>
              <a:t> pool</a:t>
            </a:r>
            <a:r>
              <a:rPr lang="en-US" sz="1600" dirty="0">
                <a:latin typeface="Courier"/>
                <a:cs typeface="Courier"/>
              </a:rPr>
              <a:t>; </a:t>
            </a:r>
          </a:p>
          <a:p>
            <a:pPr>
              <a:spcBef>
                <a:spcPts val="600"/>
              </a:spcBef>
            </a:pPr>
            <a:r>
              <a:rPr lang="en-US" sz="1600" b="1" dirty="0" smtClean="0">
                <a:solidFill>
                  <a:srgbClr val="0000FF"/>
                </a:solidFill>
                <a:latin typeface="Courier"/>
                <a:cs typeface="Courier"/>
              </a:rPr>
              <a:t>public 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NetworkService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port,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poolSize</a:t>
            </a:r>
            <a:r>
              <a:rPr lang="en-US" sz="1600" dirty="0">
                <a:latin typeface="Courier"/>
                <a:cs typeface="Courier"/>
              </a:rPr>
              <a:t>) throws </a:t>
            </a:r>
            <a:r>
              <a:rPr lang="en-US" sz="1600" dirty="0" err="1">
                <a:latin typeface="Courier"/>
                <a:cs typeface="Courier"/>
              </a:rPr>
              <a:t>IOException</a:t>
            </a:r>
            <a:r>
              <a:rPr lang="en-US" sz="1600" dirty="0">
                <a:latin typeface="Courier"/>
                <a:cs typeface="Courier"/>
              </a:rPr>
              <a:t> 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serverSocket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= new </a:t>
            </a:r>
            <a:r>
              <a:rPr lang="en-US" sz="1600" dirty="0" err="1">
                <a:latin typeface="Courier"/>
                <a:cs typeface="Courier"/>
              </a:rPr>
              <a:t>ServerSocket</a:t>
            </a:r>
            <a:r>
              <a:rPr lang="en-US" sz="1600" dirty="0">
                <a:latin typeface="Courier"/>
                <a:cs typeface="Courier"/>
              </a:rPr>
              <a:t>(port);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"/>
                <a:cs typeface="Courier"/>
              </a:rPr>
              <a:t>pool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= </a:t>
            </a:r>
            <a:r>
              <a:rPr lang="en-US" sz="1600" dirty="0" err="1">
                <a:latin typeface="Courier"/>
                <a:cs typeface="Courier"/>
              </a:rPr>
              <a:t>Executors.newFixedThreadPool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dirty="0" err="1">
                <a:latin typeface="Courier"/>
                <a:cs typeface="Courier"/>
              </a:rPr>
              <a:t>poolSize</a:t>
            </a:r>
            <a:r>
              <a:rPr lang="en-US" sz="1600" dirty="0">
                <a:latin typeface="Courier"/>
                <a:cs typeface="Courier"/>
              </a:rPr>
              <a:t>);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 </a:t>
            </a:r>
            <a:endParaRPr lang="en-US" sz="1600" dirty="0">
              <a:latin typeface="Courier"/>
              <a:cs typeface="Courier"/>
            </a:endParaRPr>
          </a:p>
          <a:p>
            <a:pPr>
              <a:spcBef>
                <a:spcPts val="600"/>
              </a:spcBef>
            </a:pPr>
            <a:r>
              <a:rPr lang="en-US" sz="1600" b="1" dirty="0" smtClean="0">
                <a:solidFill>
                  <a:srgbClr val="0000FF"/>
                </a:solidFill>
                <a:latin typeface="Courier"/>
                <a:cs typeface="Courier"/>
              </a:rPr>
              <a:t>public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void serve() </a:t>
            </a:r>
            <a:r>
              <a:rPr lang="en-US" sz="1600" dirty="0">
                <a:latin typeface="Courier"/>
                <a:cs typeface="Courier"/>
              </a:rPr>
              <a:t>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try </a:t>
            </a:r>
            <a:r>
              <a:rPr lang="en-US" sz="1600" dirty="0">
                <a:latin typeface="Courier"/>
                <a:cs typeface="Courier"/>
              </a:rPr>
              <a:t>{ for (;;) { </a:t>
            </a:r>
            <a:r>
              <a:rPr lang="en-US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pool.execute</a:t>
            </a:r>
            <a:r>
              <a:rPr lang="en-US" sz="1600" dirty="0">
                <a:latin typeface="Courier"/>
                <a:cs typeface="Courier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new Handler(</a:t>
            </a:r>
            <a:r>
              <a:rPr lang="en-US" sz="1600" b="1" dirty="0" err="1">
                <a:solidFill>
                  <a:srgbClr val="0000FF"/>
                </a:solidFill>
                <a:latin typeface="Courier"/>
                <a:cs typeface="Courier"/>
              </a:rPr>
              <a:t>serverSocket.accept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())</a:t>
            </a:r>
            <a:r>
              <a:rPr lang="en-US" sz="1600" dirty="0">
                <a:latin typeface="Courier"/>
                <a:cs typeface="Courier"/>
              </a:rPr>
              <a:t>)</a:t>
            </a:r>
            <a:r>
              <a:rPr lang="en-US" sz="1600" dirty="0" smtClean="0">
                <a:latin typeface="Courier"/>
                <a:cs typeface="Courier"/>
              </a:rPr>
              <a:t>;} 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} </a:t>
            </a:r>
            <a:r>
              <a:rPr lang="en-US" sz="1600" dirty="0">
                <a:latin typeface="Courier"/>
                <a:cs typeface="Courier"/>
              </a:rPr>
              <a:t>catch (</a:t>
            </a:r>
            <a:r>
              <a:rPr lang="en-US" sz="1600" dirty="0" err="1">
                <a:latin typeface="Courier"/>
                <a:cs typeface="Courier"/>
              </a:rPr>
              <a:t>IOException</a:t>
            </a:r>
            <a:r>
              <a:rPr lang="en-US" sz="1600" dirty="0">
                <a:latin typeface="Courier"/>
                <a:cs typeface="Courier"/>
              </a:rPr>
              <a:t> ex) 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pool.shutdown</a:t>
            </a:r>
            <a:r>
              <a:rPr lang="en-US" sz="1600" dirty="0">
                <a:latin typeface="Courier"/>
                <a:cs typeface="Courier"/>
              </a:rPr>
              <a:t>(); </a:t>
            </a:r>
            <a:r>
              <a:rPr lang="en-US" sz="1600" dirty="0" smtClean="0">
                <a:latin typeface="Courier"/>
                <a:cs typeface="Courier"/>
              </a:rPr>
              <a:t>}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>
                <a:latin typeface="Courier"/>
                <a:cs typeface="Courier"/>
              </a:rPr>
              <a:t>}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} </a:t>
            </a:r>
          </a:p>
          <a:p>
            <a:pPr>
              <a:spcBef>
                <a:spcPts val="600"/>
              </a:spcBef>
            </a:pPr>
            <a:r>
              <a:rPr lang="en-US" sz="1600" b="1" dirty="0" smtClean="0">
                <a:solidFill>
                  <a:srgbClr val="0000FF"/>
                </a:solidFill>
                <a:latin typeface="Courier"/>
                <a:cs typeface="Courier"/>
              </a:rPr>
              <a:t>class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Handler </a:t>
            </a:r>
            <a:r>
              <a:rPr lang="en-US" sz="1600" dirty="0">
                <a:latin typeface="Courier"/>
                <a:cs typeface="Courier"/>
              </a:rPr>
              <a:t>implements Runnable 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private </a:t>
            </a:r>
            <a:r>
              <a:rPr lang="en-US" sz="1600" dirty="0">
                <a:latin typeface="Courier"/>
                <a:cs typeface="Courier"/>
              </a:rPr>
              <a:t>final Socket socket;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b="1" dirty="0" smtClean="0">
                <a:solidFill>
                  <a:srgbClr val="0000FF"/>
                </a:solidFill>
                <a:latin typeface="Courier"/>
                <a:cs typeface="Courier"/>
              </a:rPr>
              <a:t>Handler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(Socket socket) </a:t>
            </a:r>
            <a:r>
              <a:rPr lang="en-US" sz="1600" dirty="0">
                <a:latin typeface="Courier"/>
                <a:cs typeface="Courier"/>
              </a:rPr>
              <a:t>{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this.socket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>
                <a:latin typeface="Courier"/>
                <a:cs typeface="Courier"/>
              </a:rPr>
              <a:t>= socket; 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} </a:t>
            </a:r>
            <a:endParaRPr lang="en-US" sz="1600" dirty="0">
              <a:latin typeface="Courier"/>
              <a:cs typeface="Courier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Courier"/>
                <a:cs typeface="Courier"/>
              </a:rPr>
              <a:t>   </a:t>
            </a:r>
            <a:r>
              <a:rPr lang="en-US" sz="1600" b="1" dirty="0" smtClean="0">
                <a:solidFill>
                  <a:srgbClr val="0000FF"/>
                </a:solidFill>
                <a:latin typeface="Courier"/>
                <a:cs typeface="Courier"/>
              </a:rPr>
              <a:t>public </a:t>
            </a:r>
            <a:r>
              <a:rPr lang="en-US" sz="1600" b="1" dirty="0">
                <a:solidFill>
                  <a:srgbClr val="0000FF"/>
                </a:solidFill>
                <a:latin typeface="Courier"/>
                <a:cs typeface="Courier"/>
              </a:rPr>
              <a:t>void run()</a:t>
            </a:r>
            <a:r>
              <a:rPr lang="en-US" sz="1600" dirty="0">
                <a:latin typeface="Courier"/>
                <a:cs typeface="Courier"/>
              </a:rPr>
              <a:t> { // read and service request } </a:t>
            </a:r>
            <a:endParaRPr lang="en-US" sz="1600" dirty="0" smtClean="0">
              <a:latin typeface="Courier"/>
              <a:cs typeface="Courier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GB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15164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ThreadPoolExecutor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Kombinace ThreadPoolu a Executoru</a:t>
            </a:r>
          </a:p>
          <a:p>
            <a:r>
              <a:rPr lang="cs-CZ" dirty="0" smtClean="0"/>
              <a:t>Využití například v serverech pro obsluhu požadavků (a la Apache)</a:t>
            </a:r>
          </a:p>
          <a:p>
            <a:r>
              <a:rPr lang="cs-CZ" dirty="0" smtClean="0"/>
              <a:t>Zajišťuje následující vlastnosti</a:t>
            </a:r>
          </a:p>
          <a:p>
            <a:pPr lvl="1"/>
            <a:r>
              <a:rPr lang="cs-CZ" dirty="0" smtClean="0"/>
              <a:t>corePoolSize – minimální počet připravených vláken</a:t>
            </a:r>
          </a:p>
          <a:p>
            <a:pPr lvl="1"/>
            <a:r>
              <a:rPr lang="cs-CZ" dirty="0" smtClean="0"/>
              <a:t>maximumPoolSize – maximální počet obsluhujících vláken</a:t>
            </a:r>
          </a:p>
          <a:p>
            <a:pPr lvl="1"/>
            <a:r>
              <a:rPr lang="cs-CZ" dirty="0" smtClean="0"/>
              <a:t>keepAliveTime – čas, po který je vlákno drženo při životě, i když není zapotřebí</a:t>
            </a:r>
          </a:p>
          <a:p>
            <a:pPr lvl="1"/>
            <a:r>
              <a:rPr lang="cs-CZ" dirty="0" smtClean="0"/>
              <a:t>Fronta událostí ke zpracování</a:t>
            </a:r>
          </a:p>
          <a:p>
            <a:pPr lvl="1"/>
            <a:r>
              <a:rPr lang="cs-CZ" dirty="0" smtClean="0"/>
              <a:t>Politika odmítnutí požadavku – co se stane, když je fronta událostí plná a další přibývají (výjimka, odmítnout, zahodit nejstarší atp.)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84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Scheduler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Obsluha</a:t>
            </a:r>
            <a:r>
              <a:rPr lang="en-US" dirty="0" smtClean="0"/>
              <a:t> </a:t>
            </a:r>
            <a:r>
              <a:rPr lang="en-US" dirty="0" err="1" smtClean="0"/>
              <a:t>vláken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skončila</a:t>
            </a:r>
            <a:r>
              <a:rPr lang="en-US" dirty="0" smtClean="0"/>
              <a:t> (die)</a:t>
            </a:r>
          </a:p>
          <a:p>
            <a:r>
              <a:rPr lang="en-US" dirty="0" err="1" smtClean="0"/>
              <a:t>Zabíjení</a:t>
            </a:r>
            <a:r>
              <a:rPr lang="en-US" dirty="0" smtClean="0"/>
              <a:t> </a:t>
            </a:r>
            <a:r>
              <a:rPr lang="en-US" dirty="0" err="1" smtClean="0"/>
              <a:t>vláken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přesakují</a:t>
            </a:r>
            <a:r>
              <a:rPr lang="en-US" dirty="0" smtClean="0"/>
              <a:t> </a:t>
            </a:r>
            <a:r>
              <a:rPr lang="en-US" dirty="0" err="1" smtClean="0"/>
              <a:t>kapacitu</a:t>
            </a:r>
            <a:r>
              <a:rPr lang="en-US" dirty="0" smtClean="0"/>
              <a:t> </a:t>
            </a:r>
            <a:r>
              <a:rPr lang="en-US" dirty="0" err="1" smtClean="0"/>
              <a:t>poolu</a:t>
            </a:r>
            <a:endParaRPr lang="en-US" dirty="0" smtClean="0"/>
          </a:p>
          <a:p>
            <a:r>
              <a:rPr lang="en-US" dirty="0" err="1" smtClean="0"/>
              <a:t>Dynamické</a:t>
            </a:r>
            <a:r>
              <a:rPr lang="en-US" dirty="0" smtClean="0"/>
              <a:t> </a:t>
            </a:r>
            <a:r>
              <a:rPr lang="en-US" dirty="0" err="1" smtClean="0"/>
              <a:t>nastavování</a:t>
            </a:r>
            <a:r>
              <a:rPr lang="en-US" dirty="0" smtClean="0"/>
              <a:t> </a:t>
            </a:r>
            <a:r>
              <a:rPr lang="en-US" dirty="0" err="1" smtClean="0"/>
              <a:t>velikosti</a:t>
            </a:r>
            <a:r>
              <a:rPr lang="en-US" dirty="0" smtClean="0"/>
              <a:t> </a:t>
            </a:r>
            <a:r>
              <a:rPr lang="en-US" dirty="0" err="1" smtClean="0"/>
              <a:t>poolu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zátěže</a:t>
            </a:r>
            <a:endParaRPr lang="en-US" dirty="0" smtClean="0"/>
          </a:p>
          <a:p>
            <a:r>
              <a:rPr lang="en-US" dirty="0" err="1" smtClean="0"/>
              <a:t>Omezování</a:t>
            </a:r>
            <a:r>
              <a:rPr lang="en-US" dirty="0" smtClean="0"/>
              <a:t> </a:t>
            </a:r>
            <a:r>
              <a:rPr lang="en-US" dirty="0" err="1" smtClean="0"/>
              <a:t>počtu</a:t>
            </a:r>
            <a:r>
              <a:rPr lang="en-US" dirty="0" smtClean="0"/>
              <a:t> </a:t>
            </a:r>
            <a:r>
              <a:rPr lang="en-US" dirty="0" err="1" smtClean="0"/>
              <a:t>tasků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frontě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2434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Scheduler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politiky</a:t>
            </a:r>
            <a:r>
              <a:rPr lang="en-US" dirty="0" smtClean="0"/>
              <a:t> pro </a:t>
            </a:r>
            <a:r>
              <a:rPr lang="en-US" dirty="0" err="1" smtClean="0"/>
              <a:t>omezování</a:t>
            </a:r>
            <a:r>
              <a:rPr lang="en-US" dirty="0" smtClean="0"/>
              <a:t> </a:t>
            </a:r>
            <a:r>
              <a:rPr lang="en-US" dirty="0" err="1" smtClean="0"/>
              <a:t>velikosti</a:t>
            </a:r>
            <a:r>
              <a:rPr lang="en-US" dirty="0" smtClean="0"/>
              <a:t> </a:t>
            </a:r>
            <a:r>
              <a:rPr lang="en-US" dirty="0" err="1" smtClean="0"/>
              <a:t>fronty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/>
              <a:t>z</a:t>
            </a:r>
            <a:r>
              <a:rPr lang="en-US" dirty="0" err="1" smtClean="0"/>
              <a:t>ahodit</a:t>
            </a:r>
            <a:r>
              <a:rPr lang="en-US" dirty="0" smtClean="0"/>
              <a:t> </a:t>
            </a:r>
            <a:r>
              <a:rPr lang="en-US" dirty="0" err="1" smtClean="0"/>
              <a:t>nejnovější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/>
              <a:t>z</a:t>
            </a:r>
            <a:r>
              <a:rPr lang="en-US" dirty="0" err="1" smtClean="0"/>
              <a:t>ahodit</a:t>
            </a:r>
            <a:r>
              <a:rPr lang="en-US" dirty="0" smtClean="0"/>
              <a:t> </a:t>
            </a:r>
            <a:r>
              <a:rPr lang="en-US" dirty="0" err="1" smtClean="0"/>
              <a:t>nejstarší</a:t>
            </a:r>
            <a:r>
              <a:rPr lang="en-US" dirty="0" smtClean="0"/>
              <a:t> ?</a:t>
            </a:r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lokovat</a:t>
            </a:r>
            <a:r>
              <a:rPr lang="en-US" dirty="0" smtClean="0"/>
              <a:t> </a:t>
            </a:r>
            <a:r>
              <a:rPr lang="en-US" dirty="0" err="1" smtClean="0"/>
              <a:t>vlákno</a:t>
            </a:r>
            <a:r>
              <a:rPr lang="en-US" dirty="0" smtClean="0"/>
              <a:t> </a:t>
            </a:r>
            <a:r>
              <a:rPr lang="en-US" dirty="0" err="1" smtClean="0"/>
              <a:t>producera</a:t>
            </a:r>
            <a:r>
              <a:rPr lang="en-US" dirty="0" smtClean="0"/>
              <a:t> </a:t>
            </a:r>
            <a:r>
              <a:rPr lang="en-US" dirty="0" err="1" smtClean="0"/>
              <a:t>dokud</a:t>
            </a:r>
            <a:r>
              <a:rPr lang="en-US" dirty="0" smtClean="0"/>
              <a:t> </a:t>
            </a:r>
            <a:r>
              <a:rPr lang="en-US" dirty="0" err="1" smtClean="0"/>
              <a:t>nebude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frontě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elá</a:t>
            </a:r>
            <a:r>
              <a:rPr lang="en-US" dirty="0" smtClean="0"/>
              <a:t> </a:t>
            </a:r>
            <a:r>
              <a:rPr lang="en-US" dirty="0" err="1" smtClean="0"/>
              <a:t>řada</a:t>
            </a:r>
            <a:r>
              <a:rPr lang="en-US" dirty="0" smtClean="0"/>
              <a:t> </a:t>
            </a:r>
            <a:r>
              <a:rPr lang="en-US" dirty="0"/>
              <a:t>overflow-management </a:t>
            </a:r>
            <a:r>
              <a:rPr lang="en-US" dirty="0" err="1" smtClean="0"/>
              <a:t>politik</a:t>
            </a:r>
            <a:r>
              <a:rPr lang="en-US" dirty="0" smtClean="0"/>
              <a:t> pro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3141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Scheduler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Některé operace je nutné pouštět opakovaně</a:t>
            </a:r>
          </a:p>
          <a:p>
            <a:pPr lvl="1"/>
            <a:r>
              <a:rPr lang="cs-CZ" dirty="0" smtClean="0"/>
              <a:t>Složité databázové operace (např. statistiky) se obvykle vykonávají brzo ráno, kdy většina uživatelů spí</a:t>
            </a:r>
          </a:p>
          <a:p>
            <a:r>
              <a:rPr lang="cs-CZ" dirty="0" smtClean="0"/>
              <a:t>Scheduler mj. zajišťuje:</a:t>
            </a:r>
          </a:p>
          <a:p>
            <a:pPr lvl="1"/>
            <a:r>
              <a:rPr lang="cs-CZ" dirty="0" smtClean="0"/>
              <a:t>Aby (ne)byla puštěna dvě vlákna na stejnou operaci, pokud to první doposud nedokončilo svůj úkol (tj. </a:t>
            </a:r>
            <a:r>
              <a:rPr lang="cs-CZ" dirty="0"/>
              <a:t>ú</a:t>
            </a:r>
            <a:r>
              <a:rPr lang="cs-CZ" dirty="0" smtClean="0"/>
              <a:t>kol trval déle než je perioda plánování)</a:t>
            </a:r>
          </a:p>
          <a:p>
            <a:pPr lvl="1"/>
            <a:r>
              <a:rPr lang="cs-CZ" dirty="0" smtClean="0"/>
              <a:t>Aby vlákna byla pouštěna vždy ve stejný čas/se stejným časovým odstupem</a:t>
            </a:r>
          </a:p>
          <a:p>
            <a:r>
              <a:rPr lang="cs-CZ" dirty="0" smtClean="0"/>
              <a:t>Běžné systémy typicky nezaručují přesný čas vykonání instrukce (k tomuto slouží real time systémy, které definují deadline)</a:t>
            </a:r>
          </a:p>
        </p:txBody>
      </p:sp>
    </p:spTree>
    <p:extLst>
      <p:ext uri="{BB962C8B-B14F-4D97-AF65-F5344CB8AC3E}">
        <p14:creationId xmlns:p14="http://schemas.microsoft.com/office/powerpoint/2010/main" val="1352822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Scheduler/Budík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 class BeeperControl {</a:t>
            </a:r>
          </a:p>
          <a:p>
            <a:pPr marL="0" indent="0">
              <a:buNone/>
            </a:pPr>
            <a:r>
              <a:rPr lang="cs-CZ" dirty="0" smtClean="0"/>
              <a:t>    private final ScheduledExecutorService scheduler = </a:t>
            </a:r>
          </a:p>
          <a:p>
            <a:pPr marL="0" indent="0">
              <a:buNone/>
            </a:pPr>
            <a:r>
              <a:rPr lang="cs-CZ" dirty="0" smtClean="0"/>
              <a:t>       Executors.newScheduledThreadPool(1);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public void beepForAnHour() {</a:t>
            </a:r>
          </a:p>
          <a:p>
            <a:pPr marL="0" indent="0">
              <a:buNone/>
            </a:pPr>
            <a:r>
              <a:rPr lang="cs-CZ" dirty="0" smtClean="0"/>
              <a:t>        final Runnable beeper = new Runnable() {</a:t>
            </a:r>
          </a:p>
          <a:p>
            <a:pPr marL="0" indent="0">
              <a:buNone/>
            </a:pPr>
            <a:r>
              <a:rPr lang="cs-CZ" dirty="0" smtClean="0"/>
              <a:t>                public void run() { System.out.println("beep"); }</a:t>
            </a:r>
          </a:p>
          <a:p>
            <a:pPr marL="0" indent="0">
              <a:buNone/>
            </a:pPr>
            <a:r>
              <a:rPr lang="cs-CZ" dirty="0" smtClean="0"/>
              <a:t>        };</a:t>
            </a:r>
          </a:p>
          <a:p>
            <a:pPr marL="0" indent="0">
              <a:buNone/>
            </a:pPr>
            <a:r>
              <a:rPr lang="cs-CZ" dirty="0" smtClean="0"/>
              <a:t>        final ScheduledFuture&lt;?&gt; beeperHandle = </a:t>
            </a:r>
          </a:p>
          <a:p>
            <a:pPr marL="0" indent="0">
              <a:buNone/>
            </a:pPr>
            <a:r>
              <a:rPr lang="cs-CZ" dirty="0" smtClean="0"/>
              <a:t>            scheduler.scheduleAtFixedRate(beeper, 10, 10, SECONDS);</a:t>
            </a:r>
          </a:p>
          <a:p>
            <a:pPr marL="0" indent="0">
              <a:buNone/>
            </a:pPr>
            <a:r>
              <a:rPr lang="cs-CZ" dirty="0" smtClean="0"/>
              <a:t>        scheduler.schedule(new Runnable() {</a:t>
            </a:r>
          </a:p>
          <a:p>
            <a:pPr marL="0" indent="0">
              <a:buNone/>
            </a:pPr>
            <a:r>
              <a:rPr lang="cs-CZ" dirty="0" smtClean="0"/>
              <a:t>                public void run() { beeperHandle.cancel(true); }</a:t>
            </a:r>
          </a:p>
          <a:p>
            <a:pPr marL="0" indent="0">
              <a:buNone/>
            </a:pPr>
            <a:r>
              <a:rPr lang="cs-CZ" dirty="0" smtClean="0"/>
              <a:t>        }, 60 * 60, SECONDS);</a:t>
            </a:r>
          </a:p>
          <a:p>
            <a:pPr marL="0" indent="0">
              <a:buNone/>
            </a:pPr>
            <a:r>
              <a:rPr lang="cs-CZ" dirty="0" smtClean="0"/>
              <a:t>    }</a:t>
            </a:r>
          </a:p>
          <a:p>
            <a:pPr marL="0" indent="0">
              <a:buNone/>
            </a:pPr>
            <a:r>
              <a:rPr lang="cs-CZ" dirty="0" smtClean="0"/>
              <a:t> 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434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Decoupling asynchronous and synchronous processing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Zdeněk</a:t>
            </a:r>
            <a:r>
              <a:rPr lang="en-GB" dirty="0" smtClean="0"/>
              <a:t> Kouba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614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Blokující</a:t>
            </a:r>
            <a:r>
              <a:rPr lang="en-GB" dirty="0" smtClean="0"/>
              <a:t> socket (server)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err="1" smtClean="0">
                <a:latin typeface="Courier"/>
                <a:cs typeface="Courier"/>
              </a:rPr>
              <a:t>ServerSocket</a:t>
            </a:r>
            <a:r>
              <a:rPr lang="en-GB" sz="1400" dirty="0" smtClean="0">
                <a:latin typeface="Courier"/>
                <a:cs typeface="Courier"/>
              </a:rPr>
              <a:t> </a:t>
            </a:r>
            <a:r>
              <a:rPr lang="en-GB" sz="1400" dirty="0" err="1" smtClean="0">
                <a:latin typeface="Courier"/>
                <a:cs typeface="Courier"/>
              </a:rPr>
              <a:t>ssocket</a:t>
            </a:r>
            <a:r>
              <a:rPr lang="en-GB" sz="1400" dirty="0" smtClean="0">
                <a:latin typeface="Courier"/>
                <a:cs typeface="Courier"/>
              </a:rPr>
              <a:t> = new </a:t>
            </a:r>
            <a:r>
              <a:rPr lang="en-GB" sz="1400" dirty="0" err="1" smtClean="0">
                <a:latin typeface="Courier"/>
                <a:cs typeface="Courier"/>
              </a:rPr>
              <a:t>ServerSocket</a:t>
            </a:r>
            <a:r>
              <a:rPr lang="en-GB" sz="1400" dirty="0" smtClean="0">
                <a:latin typeface="Courier"/>
                <a:cs typeface="Courier"/>
              </a:rPr>
              <a:t>(hostname, port);</a:t>
            </a:r>
          </a:p>
          <a:p>
            <a:pPr marL="0" indent="0">
              <a:buNone/>
            </a:pPr>
            <a:endParaRPr lang="en-GB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w</a:t>
            </a:r>
            <a:r>
              <a:rPr lang="en-GB" sz="1400" dirty="0" smtClean="0">
                <a:latin typeface="Courier"/>
                <a:cs typeface="Courier"/>
              </a:rPr>
              <a:t>hile (true) {</a:t>
            </a:r>
          </a:p>
          <a:p>
            <a:pPr marL="0" indent="0">
              <a:buNone/>
            </a:pPr>
            <a:r>
              <a:rPr lang="en-GB" sz="1400" dirty="0" smtClean="0">
                <a:latin typeface="Courier"/>
                <a:cs typeface="Courier"/>
              </a:rPr>
              <a:t>  Socket socket = </a:t>
            </a:r>
            <a:r>
              <a:rPr lang="en-GB" sz="1400" dirty="0" err="1" smtClean="0">
                <a:latin typeface="Courier"/>
                <a:cs typeface="Courier"/>
              </a:rPr>
              <a:t>ssocket.accept</a:t>
            </a:r>
            <a:r>
              <a:rPr lang="en-GB" sz="1400" dirty="0" smtClean="0">
                <a:latin typeface="Courier"/>
                <a:cs typeface="Courier"/>
              </a:rPr>
              <a:t>(); // </a:t>
            </a:r>
            <a:r>
              <a:rPr lang="en-GB" sz="1400" dirty="0" err="1" smtClean="0">
                <a:latin typeface="Courier"/>
                <a:cs typeface="Courier"/>
              </a:rPr>
              <a:t>blokující</a:t>
            </a:r>
            <a:endParaRPr lang="en-GB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 </a:t>
            </a:r>
            <a:r>
              <a:rPr lang="en-GB" sz="1400" dirty="0" smtClean="0">
                <a:latin typeface="Courier"/>
                <a:cs typeface="Courier"/>
              </a:rPr>
              <a:t> Thread </a:t>
            </a:r>
            <a:r>
              <a:rPr lang="en-GB" sz="1400" dirty="0" err="1" smtClean="0">
                <a:latin typeface="Courier"/>
                <a:cs typeface="Courier"/>
              </a:rPr>
              <a:t>thr</a:t>
            </a:r>
            <a:r>
              <a:rPr lang="en-GB" sz="1400" dirty="0" smtClean="0">
                <a:latin typeface="Courier"/>
                <a:cs typeface="Courier"/>
              </a:rPr>
              <a:t> = new Thread(new </a:t>
            </a:r>
            <a:r>
              <a:rPr lang="en-GB" sz="1400" dirty="0" err="1" smtClean="0">
                <a:latin typeface="Courier"/>
                <a:cs typeface="Courier"/>
              </a:rPr>
              <a:t>TelegramProcessor</a:t>
            </a:r>
            <a:r>
              <a:rPr lang="en-GB" sz="1400" dirty="0" smtClean="0">
                <a:latin typeface="Courier"/>
                <a:cs typeface="Courier"/>
              </a:rPr>
              <a:t>(socket));</a:t>
            </a:r>
          </a:p>
          <a:p>
            <a:pPr marL="0" indent="0">
              <a:buNone/>
            </a:pPr>
            <a:r>
              <a:rPr lang="en-GB" sz="1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GB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c</a:t>
            </a:r>
            <a:r>
              <a:rPr lang="en-GB" sz="1400" dirty="0" smtClean="0">
                <a:latin typeface="Courier"/>
                <a:cs typeface="Courier"/>
              </a:rPr>
              <a:t>lass </a:t>
            </a:r>
            <a:r>
              <a:rPr lang="en-GB" sz="1400" dirty="0" err="1" smtClean="0">
                <a:latin typeface="Courier"/>
                <a:cs typeface="Courier"/>
              </a:rPr>
              <a:t>TelegramProcessor</a:t>
            </a:r>
            <a:r>
              <a:rPr lang="en-GB" sz="1400" dirty="0" smtClean="0">
                <a:latin typeface="Courier"/>
                <a:cs typeface="Courier"/>
              </a:rPr>
              <a:t> implements Runnable {</a:t>
            </a:r>
          </a:p>
          <a:p>
            <a:pPr marL="0" indent="0">
              <a:buNone/>
            </a:pPr>
            <a:r>
              <a:rPr lang="en-GB" sz="1400" dirty="0" smtClean="0">
                <a:latin typeface="Courier"/>
                <a:cs typeface="Courier"/>
              </a:rPr>
              <a:t>Socket socket;</a:t>
            </a:r>
          </a:p>
          <a:p>
            <a:pPr marL="0" indent="0">
              <a:buNone/>
            </a:pPr>
            <a:endParaRPr lang="en-GB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 err="1" smtClean="0">
                <a:latin typeface="Courier"/>
                <a:cs typeface="Courier"/>
              </a:rPr>
              <a:t>TelegramProcessor</a:t>
            </a:r>
            <a:r>
              <a:rPr lang="en-GB" sz="1400" dirty="0" smtClean="0">
                <a:latin typeface="Courier"/>
                <a:cs typeface="Courier"/>
              </a:rPr>
              <a:t>(Socket socket) {</a:t>
            </a: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 </a:t>
            </a:r>
            <a:r>
              <a:rPr lang="en-GB" sz="1400" dirty="0" smtClean="0">
                <a:latin typeface="Courier"/>
                <a:cs typeface="Courier"/>
              </a:rPr>
              <a:t>  </a:t>
            </a:r>
            <a:r>
              <a:rPr lang="en-GB" sz="1400" dirty="0" err="1" smtClean="0">
                <a:latin typeface="Courier"/>
                <a:cs typeface="Courier"/>
              </a:rPr>
              <a:t>this.socket</a:t>
            </a:r>
            <a:r>
              <a:rPr lang="en-GB" sz="1400" dirty="0" smtClean="0">
                <a:latin typeface="Courier"/>
                <a:cs typeface="Courier"/>
              </a:rPr>
              <a:t> = socket;</a:t>
            </a:r>
          </a:p>
          <a:p>
            <a:pPr marL="0" indent="0">
              <a:buNone/>
            </a:pPr>
            <a:r>
              <a:rPr lang="en-GB" sz="1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GB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v</a:t>
            </a:r>
            <a:r>
              <a:rPr lang="en-GB" sz="1400" dirty="0" smtClean="0">
                <a:latin typeface="Courier"/>
                <a:cs typeface="Courier"/>
              </a:rPr>
              <a:t>oid run() {</a:t>
            </a: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 </a:t>
            </a:r>
            <a:r>
              <a:rPr lang="en-GB" sz="1400" dirty="0" smtClean="0">
                <a:latin typeface="Courier"/>
                <a:cs typeface="Courier"/>
              </a:rPr>
              <a:t>  byte[] bytes = </a:t>
            </a:r>
            <a:r>
              <a:rPr lang="en-GB" sz="1400" dirty="0" err="1" smtClean="0">
                <a:latin typeface="Courier"/>
                <a:cs typeface="Courier"/>
              </a:rPr>
              <a:t>socket.read</a:t>
            </a:r>
            <a:r>
              <a:rPr lang="en-GB" sz="1400" dirty="0" smtClean="0">
                <a:latin typeface="Courier"/>
                <a:cs typeface="Courier"/>
              </a:rPr>
              <a:t>(...); // </a:t>
            </a:r>
            <a:r>
              <a:rPr lang="en-GB" sz="1400" dirty="0" err="1" smtClean="0">
                <a:latin typeface="Courier"/>
                <a:cs typeface="Courier"/>
              </a:rPr>
              <a:t>blokující</a:t>
            </a:r>
            <a:endParaRPr lang="en-GB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GB" sz="1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34708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Neblokující</a:t>
            </a:r>
            <a:r>
              <a:rPr lang="en-GB" dirty="0" smtClean="0"/>
              <a:t> socket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 </a:t>
            </a:r>
            <a:r>
              <a:rPr lang="en-US" dirty="0" err="1">
                <a:latin typeface="Courier"/>
                <a:cs typeface="Courier"/>
              </a:rPr>
              <a:t>java.nio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Buffer</a:t>
            </a:r>
          </a:p>
          <a:p>
            <a:r>
              <a:rPr lang="en-US" dirty="0" smtClean="0">
                <a:latin typeface="Courier"/>
                <a:cs typeface="Courier"/>
              </a:rPr>
              <a:t>Channel, </a:t>
            </a:r>
            <a:r>
              <a:rPr lang="en-US" dirty="0" err="1" smtClean="0">
                <a:latin typeface="Courier"/>
                <a:cs typeface="Courier"/>
              </a:rPr>
              <a:t>SocketChannel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Selector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99448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Neblokující</a:t>
            </a:r>
            <a:r>
              <a:rPr lang="en-GB" dirty="0" smtClean="0"/>
              <a:t> socket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010" b="4010"/>
          <a:stretch>
            <a:fillRect/>
          </a:stretch>
        </p:blipFill>
        <p:spPr>
          <a:xfrm>
            <a:off x="467544" y="1268760"/>
            <a:ext cx="8229600" cy="4493096"/>
          </a:xfrm>
        </p:spPr>
      </p:pic>
      <p:sp>
        <p:nvSpPr>
          <p:cNvPr id="5" name="TextBox 4"/>
          <p:cNvSpPr txBox="1"/>
          <p:nvPr/>
        </p:nvSpPr>
        <p:spPr>
          <a:xfrm>
            <a:off x="467544" y="6237312"/>
            <a:ext cx="614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http://</a:t>
            </a:r>
            <a:r>
              <a:rPr lang="en-GB" dirty="0" err="1"/>
              <a:t>onjava.com</a:t>
            </a:r>
            <a:r>
              <a:rPr lang="en-GB" dirty="0"/>
              <a:t>/pub/a/</a:t>
            </a:r>
            <a:r>
              <a:rPr lang="en-GB" dirty="0" err="1"/>
              <a:t>onjava</a:t>
            </a:r>
            <a:r>
              <a:rPr lang="en-GB" dirty="0"/>
              <a:t>/2002/09/04/</a:t>
            </a:r>
            <a:r>
              <a:rPr lang="en-GB" dirty="0" err="1"/>
              <a:t>nio.html?page</a:t>
            </a:r>
            <a:r>
              <a:rPr lang="en-GB" dirty="0"/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val="351697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Sémantika</a:t>
            </a:r>
            <a:r>
              <a:rPr lang="en-GB" dirty="0" smtClean="0"/>
              <a:t> CAS</a:t>
            </a:r>
            <a:br>
              <a:rPr lang="en-GB" dirty="0" smtClean="0"/>
            </a:br>
            <a:r>
              <a:rPr lang="en-GB" sz="2000" dirty="0" smtClean="0"/>
              <a:t>(</a:t>
            </a:r>
            <a:r>
              <a:rPr lang="en-GB" sz="2000" b="1" dirty="0"/>
              <a:t>Java Concurrency in Practice</a:t>
            </a:r>
            <a:br>
              <a:rPr lang="en-GB" sz="2000" b="1" dirty="0"/>
            </a:br>
            <a:r>
              <a:rPr lang="en-GB" sz="2000" dirty="0"/>
              <a:t> By Tim </a:t>
            </a:r>
            <a:r>
              <a:rPr lang="en-GB" sz="2000" dirty="0" err="1"/>
              <a:t>Peierls</a:t>
            </a:r>
            <a:r>
              <a:rPr lang="en-GB" sz="2000" dirty="0"/>
              <a:t>, Brian Goetz, Joshua Bloch, Joseph </a:t>
            </a:r>
            <a:r>
              <a:rPr lang="en-GB" sz="2000" dirty="0" err="1"/>
              <a:t>Bowbeer</a:t>
            </a:r>
            <a:r>
              <a:rPr lang="en-GB" sz="2000" dirty="0"/>
              <a:t>, Doug Lea, David Holmes)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1556792"/>
            <a:ext cx="8568952" cy="4708981"/>
          </a:xfrm>
          <a:prstGeom prst="rect">
            <a:avLst/>
          </a:prstGeom>
          <a:solidFill>
            <a:srgbClr val="F6F0B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public </a:t>
            </a:r>
            <a:r>
              <a:rPr lang="en-GB" sz="2000" dirty="0"/>
              <a:t>class </a:t>
            </a:r>
            <a:r>
              <a:rPr lang="en-GB" sz="2000" dirty="0" err="1"/>
              <a:t>SimulatedCAS</a:t>
            </a:r>
            <a:r>
              <a:rPr lang="en-GB" sz="2000" dirty="0"/>
              <a:t> {</a:t>
            </a:r>
          </a:p>
          <a:p>
            <a:r>
              <a:rPr lang="en-GB" sz="2000" dirty="0"/>
              <a:t>    @</a:t>
            </a:r>
            <a:r>
              <a:rPr lang="en-GB" sz="2000" dirty="0" err="1"/>
              <a:t>GuardedBy</a:t>
            </a:r>
            <a:r>
              <a:rPr lang="en-GB" sz="2000" dirty="0"/>
              <a:t>("this") private </a:t>
            </a:r>
            <a:r>
              <a:rPr lang="en-GB" sz="2000" dirty="0" err="1"/>
              <a:t>int</a:t>
            </a:r>
            <a:r>
              <a:rPr lang="en-GB" sz="2000" dirty="0"/>
              <a:t> value;</a:t>
            </a:r>
          </a:p>
          <a:p>
            <a:endParaRPr lang="en-GB" sz="2000" dirty="0"/>
          </a:p>
          <a:p>
            <a:r>
              <a:rPr lang="en-GB" sz="2000" dirty="0"/>
              <a:t>    public synchronized </a:t>
            </a:r>
            <a:r>
              <a:rPr lang="en-GB" sz="2000" dirty="0" err="1"/>
              <a:t>int</a:t>
            </a:r>
            <a:r>
              <a:rPr lang="en-GB" sz="2000" dirty="0"/>
              <a:t> </a:t>
            </a:r>
            <a:r>
              <a:rPr lang="en-GB" sz="2000" b="1" dirty="0"/>
              <a:t>get()</a:t>
            </a:r>
            <a:r>
              <a:rPr lang="en-GB" sz="2000" dirty="0"/>
              <a:t>  </a:t>
            </a:r>
            <a:r>
              <a:rPr lang="en-GB" sz="2000" dirty="0" smtClean="0"/>
              <a:t>{ return </a:t>
            </a:r>
            <a:r>
              <a:rPr lang="en-GB" sz="2000" dirty="0"/>
              <a:t>value</a:t>
            </a:r>
            <a:r>
              <a:rPr lang="en-GB" sz="2000" dirty="0" smtClean="0"/>
              <a:t>; }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    public synchronized </a:t>
            </a:r>
            <a:r>
              <a:rPr lang="en-GB" sz="2000" dirty="0" err="1"/>
              <a:t>int</a:t>
            </a:r>
            <a:r>
              <a:rPr lang="en-GB" sz="2000" dirty="0"/>
              <a:t> </a:t>
            </a:r>
            <a:r>
              <a:rPr lang="en-GB" sz="2000" b="1" dirty="0" err="1"/>
              <a:t>compareAndSwap</a:t>
            </a:r>
            <a:r>
              <a:rPr lang="en-GB" sz="2000" dirty="0"/>
              <a:t>(</a:t>
            </a:r>
            <a:r>
              <a:rPr lang="en-GB" sz="2000" dirty="0" err="1"/>
              <a:t>int</a:t>
            </a:r>
            <a:r>
              <a:rPr lang="en-GB" sz="2000" dirty="0"/>
              <a:t> </a:t>
            </a:r>
            <a:r>
              <a:rPr lang="en-GB" sz="2000" dirty="0" err="1" smtClean="0"/>
              <a:t>expectValue</a:t>
            </a:r>
            <a:r>
              <a:rPr lang="en-GB" sz="2000" dirty="0" smtClean="0"/>
              <a:t>, 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/>
              <a:t>newValue</a:t>
            </a:r>
            <a:r>
              <a:rPr lang="en-GB" sz="2000" dirty="0"/>
              <a:t>) {</a:t>
            </a:r>
          </a:p>
          <a:p>
            <a:r>
              <a:rPr lang="en-GB" sz="2000" dirty="0"/>
              <a:t>        </a:t>
            </a:r>
            <a:r>
              <a:rPr lang="en-GB" sz="2000" dirty="0" err="1"/>
              <a:t>int</a:t>
            </a:r>
            <a:r>
              <a:rPr lang="en-GB" sz="2000" dirty="0"/>
              <a:t> </a:t>
            </a:r>
            <a:r>
              <a:rPr lang="en-GB" sz="2000" dirty="0" err="1"/>
              <a:t>oldValue</a:t>
            </a:r>
            <a:r>
              <a:rPr lang="en-GB" sz="2000" dirty="0"/>
              <a:t> = value;</a:t>
            </a:r>
          </a:p>
          <a:p>
            <a:r>
              <a:rPr lang="en-GB" sz="2000" dirty="0"/>
              <a:t>        if (</a:t>
            </a:r>
            <a:r>
              <a:rPr lang="en-GB" sz="2000" dirty="0" err="1"/>
              <a:t>oldValue</a:t>
            </a:r>
            <a:r>
              <a:rPr lang="en-GB" sz="2000" dirty="0"/>
              <a:t> == </a:t>
            </a:r>
            <a:r>
              <a:rPr lang="en-GB" sz="2000" dirty="0" err="1" smtClean="0"/>
              <a:t>expectValue</a:t>
            </a:r>
            <a:r>
              <a:rPr lang="en-GB" sz="2000" dirty="0" smtClean="0"/>
              <a:t>)  value </a:t>
            </a:r>
            <a:r>
              <a:rPr lang="en-GB" sz="2000" dirty="0"/>
              <a:t>= </a:t>
            </a:r>
            <a:r>
              <a:rPr lang="en-GB" sz="2000" dirty="0" err="1"/>
              <a:t>newValue</a:t>
            </a:r>
            <a:r>
              <a:rPr lang="en-GB" sz="2000" dirty="0"/>
              <a:t>;</a:t>
            </a:r>
          </a:p>
          <a:p>
            <a:r>
              <a:rPr lang="en-GB" sz="2000" dirty="0"/>
              <a:t>        return </a:t>
            </a:r>
            <a:r>
              <a:rPr lang="en-GB" sz="2000" dirty="0" err="1"/>
              <a:t>oldValue</a:t>
            </a:r>
            <a:r>
              <a:rPr lang="en-GB" sz="2000" dirty="0"/>
              <a:t>;</a:t>
            </a:r>
          </a:p>
          <a:p>
            <a:r>
              <a:rPr lang="en-GB" sz="2000" dirty="0"/>
              <a:t>    }</a:t>
            </a:r>
          </a:p>
          <a:p>
            <a:endParaRPr lang="en-GB" sz="2000" dirty="0"/>
          </a:p>
          <a:p>
            <a:r>
              <a:rPr lang="en-GB" sz="2000" dirty="0"/>
              <a:t>    public synchronized </a:t>
            </a:r>
            <a:r>
              <a:rPr lang="en-GB" sz="2000" dirty="0" err="1"/>
              <a:t>boolean</a:t>
            </a:r>
            <a:r>
              <a:rPr lang="en-GB" sz="2000" dirty="0"/>
              <a:t> </a:t>
            </a:r>
            <a:r>
              <a:rPr lang="en-GB" sz="2000" b="1" dirty="0" err="1"/>
              <a:t>compareAndSet</a:t>
            </a:r>
            <a:r>
              <a:rPr lang="en-GB" sz="2000" dirty="0"/>
              <a:t>(</a:t>
            </a:r>
            <a:r>
              <a:rPr lang="en-GB" sz="2000" dirty="0" err="1"/>
              <a:t>int</a:t>
            </a:r>
            <a:r>
              <a:rPr lang="en-GB" sz="2000" dirty="0"/>
              <a:t> </a:t>
            </a:r>
            <a:r>
              <a:rPr lang="en-GB" sz="2000" dirty="0" err="1" smtClean="0"/>
              <a:t>expectValue</a:t>
            </a:r>
            <a:r>
              <a:rPr lang="en-GB" sz="2000" dirty="0" smtClean="0"/>
              <a:t>, 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/>
              <a:t>newValue</a:t>
            </a:r>
            <a:r>
              <a:rPr lang="en-GB" sz="2000" dirty="0"/>
              <a:t>) {</a:t>
            </a:r>
          </a:p>
          <a:p>
            <a:r>
              <a:rPr lang="en-GB" sz="2000" dirty="0"/>
              <a:t>        return (</a:t>
            </a:r>
            <a:r>
              <a:rPr lang="en-GB" sz="2000" dirty="0" err="1" smtClean="0"/>
              <a:t>expectValue</a:t>
            </a:r>
            <a:r>
              <a:rPr lang="en-GB" sz="2000" dirty="0" smtClean="0"/>
              <a:t> =</a:t>
            </a:r>
            <a:r>
              <a:rPr lang="en-GB" sz="2000" dirty="0"/>
              <a:t>= </a:t>
            </a:r>
            <a:r>
              <a:rPr lang="en-GB" sz="2000" dirty="0" err="1"/>
              <a:t>compareAndSwap</a:t>
            </a:r>
            <a:r>
              <a:rPr lang="en-GB" sz="2000" dirty="0"/>
              <a:t>(</a:t>
            </a:r>
            <a:r>
              <a:rPr lang="en-GB" sz="2000" dirty="0" err="1" smtClean="0"/>
              <a:t>expectValue</a:t>
            </a:r>
            <a:r>
              <a:rPr lang="en-GB" sz="2000" dirty="0"/>
              <a:t>, </a:t>
            </a:r>
            <a:r>
              <a:rPr lang="en-GB" sz="2000" dirty="0" err="1"/>
              <a:t>newValue</a:t>
            </a:r>
            <a:r>
              <a:rPr lang="en-GB" sz="2000" dirty="0"/>
              <a:t>));</a:t>
            </a:r>
          </a:p>
          <a:p>
            <a:r>
              <a:rPr lang="en-GB" sz="2000" dirty="0"/>
              <a:t>    }</a:t>
            </a:r>
          </a:p>
          <a:p>
            <a:r>
              <a:rPr lang="en-GB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2239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Server s </a:t>
            </a:r>
            <a:r>
              <a:rPr lang="en-GB" dirty="0" err="1" smtClean="0"/>
              <a:t>neblokujícím</a:t>
            </a:r>
            <a:r>
              <a:rPr lang="en-GB" dirty="0" smtClean="0"/>
              <a:t> </a:t>
            </a:r>
            <a:r>
              <a:rPr lang="en-GB" dirty="0" err="1" smtClean="0"/>
              <a:t>socketem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052736"/>
            <a:ext cx="8208912" cy="603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urier"/>
                <a:cs typeface="Courier"/>
              </a:rPr>
              <a:t>create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;</a:t>
            </a:r>
          </a:p>
          <a:p>
            <a:r>
              <a:rPr lang="en-GB" sz="1600" dirty="0">
                <a:latin typeface="Courier"/>
                <a:cs typeface="Courier"/>
              </a:rPr>
              <a:t>create Selector</a:t>
            </a:r>
          </a:p>
          <a:p>
            <a:r>
              <a:rPr lang="en-GB" sz="1600" dirty="0">
                <a:latin typeface="Courier"/>
                <a:cs typeface="Courier"/>
              </a:rPr>
              <a:t>associate the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 to the Selector</a:t>
            </a:r>
          </a:p>
          <a:p>
            <a:r>
              <a:rPr lang="en-GB" sz="1600" dirty="0">
                <a:solidFill>
                  <a:srgbClr val="FF0000"/>
                </a:solidFill>
                <a:latin typeface="Courier"/>
                <a:cs typeface="Courier"/>
              </a:rPr>
              <a:t>for(;;)</a:t>
            </a:r>
            <a:r>
              <a:rPr lang="en-GB" sz="1600" dirty="0">
                <a:latin typeface="Courier"/>
                <a:cs typeface="Courier"/>
              </a:rPr>
              <a:t> {</a:t>
            </a:r>
          </a:p>
          <a:p>
            <a:r>
              <a:rPr lang="en-GB" sz="1600" dirty="0">
                <a:latin typeface="Courier"/>
                <a:cs typeface="Courier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Courier"/>
                <a:cs typeface="Courier"/>
              </a:rPr>
              <a:t>waiting events from the Selector</a:t>
            </a:r>
            <a:r>
              <a:rPr lang="en-GB" sz="1600" dirty="0" smtClean="0">
                <a:solidFill>
                  <a:srgbClr val="FF0000"/>
                </a:solidFill>
                <a:latin typeface="Courier"/>
                <a:cs typeface="Courier"/>
              </a:rPr>
              <a:t>;  </a:t>
            </a:r>
            <a:r>
              <a:rPr lang="en-GB" sz="1600" b="1" dirty="0" smtClean="0">
                <a:solidFill>
                  <a:srgbClr val="FF0000"/>
                </a:solidFill>
                <a:latin typeface="Courier"/>
                <a:cs typeface="Courier"/>
              </a:rPr>
              <a:t>// </a:t>
            </a:r>
            <a:r>
              <a:rPr lang="en-GB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blokující</a:t>
            </a:r>
            <a:endParaRPr lang="en-GB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GB" sz="1600" dirty="0">
                <a:latin typeface="Courier"/>
                <a:cs typeface="Courier"/>
              </a:rPr>
              <a:t>  event arrived; create keys;</a:t>
            </a:r>
          </a:p>
          <a:p>
            <a:r>
              <a:rPr lang="en-GB" sz="1600" dirty="0">
                <a:latin typeface="Courier"/>
                <a:cs typeface="Courier"/>
              </a:rPr>
              <a:t>  for each key created by Selector {</a:t>
            </a:r>
          </a:p>
          <a:p>
            <a:r>
              <a:rPr lang="en-GB" sz="1600" dirty="0">
                <a:latin typeface="Courier"/>
                <a:cs typeface="Courier"/>
              </a:rPr>
              <a:t>    check the type of request;</a:t>
            </a:r>
          </a:p>
          <a:p>
            <a:r>
              <a:rPr lang="en-GB" sz="1600" dirty="0">
                <a:latin typeface="Courier"/>
                <a:cs typeface="Courier"/>
              </a:rPr>
              <a:t>    </a:t>
            </a:r>
            <a:r>
              <a:rPr lang="en-GB" sz="1600" b="1" dirty="0" err="1">
                <a:solidFill>
                  <a:srgbClr val="0000FF"/>
                </a:solidFill>
                <a:latin typeface="Courier"/>
                <a:cs typeface="Courier"/>
              </a:rPr>
              <a:t>isAcceptable</a:t>
            </a:r>
            <a:r>
              <a:rPr lang="en-GB" sz="1600" b="1" dirty="0">
                <a:solidFill>
                  <a:srgbClr val="0000FF"/>
                </a:solidFill>
                <a:latin typeface="Courier"/>
                <a:cs typeface="Courier"/>
              </a:rPr>
              <a:t>:</a:t>
            </a:r>
          </a:p>
          <a:p>
            <a:r>
              <a:rPr lang="en-GB" sz="1600" dirty="0">
                <a:latin typeface="Courier"/>
                <a:cs typeface="Courier"/>
              </a:rPr>
              <a:t>      get the client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;</a:t>
            </a:r>
          </a:p>
          <a:p>
            <a:r>
              <a:rPr lang="en-GB" sz="1600" dirty="0">
                <a:latin typeface="Courier"/>
                <a:cs typeface="Courier"/>
              </a:rPr>
              <a:t>      associate that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  to the Selector;</a:t>
            </a:r>
          </a:p>
          <a:p>
            <a:r>
              <a:rPr lang="en-GB" sz="1600" dirty="0">
                <a:latin typeface="Courier"/>
                <a:cs typeface="Courier"/>
              </a:rPr>
              <a:t>      record it for read/write </a:t>
            </a:r>
            <a:r>
              <a:rPr lang="en-GB" sz="1600" dirty="0" smtClean="0">
                <a:latin typeface="Courier"/>
                <a:cs typeface="Courier"/>
              </a:rPr>
              <a:t>operations</a:t>
            </a:r>
            <a:endParaRPr lang="en-GB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GB" sz="1600" dirty="0">
                <a:latin typeface="Courier"/>
                <a:cs typeface="Courier"/>
              </a:rPr>
              <a:t>      continue;</a:t>
            </a:r>
          </a:p>
          <a:p>
            <a:r>
              <a:rPr lang="en-GB" sz="1600" dirty="0">
                <a:latin typeface="Courier"/>
                <a:cs typeface="Courier"/>
              </a:rPr>
              <a:t>   </a:t>
            </a:r>
            <a:r>
              <a:rPr lang="en-GB" sz="1600" b="1" dirty="0" err="1">
                <a:solidFill>
                  <a:srgbClr val="0000FF"/>
                </a:solidFill>
                <a:latin typeface="Courier"/>
                <a:cs typeface="Courier"/>
              </a:rPr>
              <a:t>isReadable</a:t>
            </a:r>
            <a:r>
              <a:rPr lang="en-GB" sz="1600" b="1" dirty="0">
                <a:solidFill>
                  <a:srgbClr val="0000FF"/>
                </a:solidFill>
                <a:latin typeface="Courier"/>
                <a:cs typeface="Courier"/>
              </a:rPr>
              <a:t>:</a:t>
            </a:r>
          </a:p>
          <a:p>
            <a:r>
              <a:rPr lang="en-GB" sz="1600" dirty="0">
                <a:latin typeface="Courier"/>
                <a:cs typeface="Courier"/>
              </a:rPr>
              <a:t>      get the client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;</a:t>
            </a:r>
          </a:p>
          <a:p>
            <a:r>
              <a:rPr lang="en-GB" sz="1600" dirty="0">
                <a:latin typeface="Courier"/>
                <a:cs typeface="Courier"/>
              </a:rPr>
              <a:t>      read from the socket</a:t>
            </a:r>
            <a:r>
              <a:rPr lang="en-GB" sz="1600" dirty="0" smtClean="0">
                <a:latin typeface="Courier"/>
                <a:cs typeface="Courier"/>
              </a:rPr>
              <a:t>;</a:t>
            </a:r>
            <a:r>
              <a:rPr lang="en-GB" sz="1600" b="1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GB" sz="1600" b="1" dirty="0" smtClean="0">
                <a:solidFill>
                  <a:srgbClr val="FF0000"/>
                </a:solidFill>
                <a:latin typeface="Courier"/>
                <a:cs typeface="Courier"/>
              </a:rPr>
              <a:t>		/</a:t>
            </a:r>
            <a:r>
              <a:rPr lang="en-GB" sz="1600" b="1" dirty="0">
                <a:solidFill>
                  <a:srgbClr val="FF0000"/>
                </a:solidFill>
                <a:latin typeface="Courier"/>
                <a:cs typeface="Courier"/>
              </a:rPr>
              <a:t>/ </a:t>
            </a:r>
            <a:r>
              <a:rPr lang="en-GB" sz="1600" b="1" dirty="0" err="1">
                <a:solidFill>
                  <a:srgbClr val="FF0000"/>
                </a:solidFill>
                <a:latin typeface="Courier"/>
                <a:cs typeface="Courier"/>
              </a:rPr>
              <a:t>neblokující</a:t>
            </a:r>
            <a:endParaRPr lang="en-GB" sz="1600" dirty="0">
              <a:latin typeface="Courier"/>
              <a:cs typeface="Courier"/>
            </a:endParaRPr>
          </a:p>
          <a:p>
            <a:r>
              <a:rPr lang="en-GB" sz="1600" dirty="0">
                <a:latin typeface="Courier"/>
                <a:cs typeface="Courier"/>
              </a:rPr>
              <a:t>      continue;</a:t>
            </a:r>
          </a:p>
          <a:p>
            <a:r>
              <a:rPr lang="en-GB" sz="1600" dirty="0">
                <a:latin typeface="Courier"/>
                <a:cs typeface="Courier"/>
              </a:rPr>
              <a:t>   </a:t>
            </a:r>
            <a:r>
              <a:rPr lang="en-GB" sz="1600" b="1" dirty="0" err="1">
                <a:solidFill>
                  <a:srgbClr val="0000FF"/>
                </a:solidFill>
                <a:latin typeface="Courier"/>
                <a:cs typeface="Courier"/>
              </a:rPr>
              <a:t>isWriteable</a:t>
            </a:r>
            <a:r>
              <a:rPr lang="en-GB" sz="1600" b="1" dirty="0">
                <a:solidFill>
                  <a:srgbClr val="0000FF"/>
                </a:solidFill>
                <a:latin typeface="Courier"/>
                <a:cs typeface="Courier"/>
              </a:rPr>
              <a:t>:</a:t>
            </a:r>
          </a:p>
          <a:p>
            <a:r>
              <a:rPr lang="en-GB" sz="1600" dirty="0">
                <a:latin typeface="Courier"/>
                <a:cs typeface="Courier"/>
              </a:rPr>
              <a:t>      get the client </a:t>
            </a:r>
            <a:r>
              <a:rPr lang="en-GB" sz="1600" dirty="0" err="1">
                <a:latin typeface="Courier"/>
                <a:cs typeface="Courier"/>
              </a:rPr>
              <a:t>SocketChannel</a:t>
            </a:r>
            <a:r>
              <a:rPr lang="en-GB" sz="1600" dirty="0">
                <a:latin typeface="Courier"/>
                <a:cs typeface="Courier"/>
              </a:rPr>
              <a:t>;</a:t>
            </a:r>
          </a:p>
          <a:p>
            <a:r>
              <a:rPr lang="en-GB" sz="1600" dirty="0">
                <a:latin typeface="Courier"/>
                <a:cs typeface="Courier"/>
              </a:rPr>
              <a:t>      write on the socket</a:t>
            </a:r>
            <a:r>
              <a:rPr lang="en-GB" sz="1600" dirty="0" smtClean="0">
                <a:latin typeface="Courier"/>
                <a:cs typeface="Courier"/>
              </a:rPr>
              <a:t>;		</a:t>
            </a:r>
            <a:r>
              <a:rPr lang="en-GB" sz="1600" b="1" dirty="0" smtClean="0">
                <a:solidFill>
                  <a:srgbClr val="FF0000"/>
                </a:solidFill>
                <a:latin typeface="Courier"/>
                <a:cs typeface="Courier"/>
              </a:rPr>
              <a:t>// </a:t>
            </a:r>
            <a:r>
              <a:rPr lang="en-GB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neblokující</a:t>
            </a:r>
            <a:endParaRPr lang="en-GB" sz="16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GB" sz="1600" dirty="0">
                <a:latin typeface="Courier"/>
                <a:cs typeface="Courier"/>
              </a:rPr>
              <a:t>      continue;</a:t>
            </a:r>
          </a:p>
          <a:p>
            <a:r>
              <a:rPr lang="en-GB" sz="1600" dirty="0">
                <a:latin typeface="Courier"/>
                <a:cs typeface="Courier"/>
              </a:rPr>
              <a:t>  } </a:t>
            </a:r>
          </a:p>
          <a:p>
            <a:r>
              <a:rPr lang="en-GB" sz="1600" dirty="0">
                <a:latin typeface="Courier"/>
                <a:cs typeface="Courier"/>
              </a:rPr>
              <a:t>}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090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Server s </a:t>
            </a:r>
            <a:r>
              <a:rPr lang="en-GB" dirty="0" err="1" smtClean="0"/>
              <a:t>neblokujícím</a:t>
            </a:r>
            <a:r>
              <a:rPr lang="en-GB" dirty="0" smtClean="0"/>
              <a:t> </a:t>
            </a:r>
            <a:r>
              <a:rPr lang="en-GB" dirty="0" err="1" smtClean="0"/>
              <a:t>socketem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urier"/>
                <a:cs typeface="Courier"/>
              </a:rPr>
              <a:t>Selector </a:t>
            </a:r>
            <a:r>
              <a:rPr lang="en-GB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socketSelector</a:t>
            </a:r>
            <a:r>
              <a:rPr lang="en-GB" sz="1600" dirty="0" smtClean="0">
                <a:latin typeface="Courier"/>
                <a:cs typeface="Courier"/>
              </a:rPr>
              <a:t> = </a:t>
            </a:r>
            <a:r>
              <a:rPr lang="en-GB" sz="1600" dirty="0" err="1" smtClean="0">
                <a:latin typeface="Courier"/>
                <a:cs typeface="Courier"/>
              </a:rPr>
              <a:t>SelectorProvider.provider</a:t>
            </a:r>
            <a:r>
              <a:rPr lang="en-GB" sz="1600" dirty="0" smtClean="0">
                <a:latin typeface="Courier"/>
                <a:cs typeface="Courier"/>
              </a:rPr>
              <a:t>().</a:t>
            </a:r>
            <a:r>
              <a:rPr lang="en-GB" sz="1600" dirty="0" err="1" smtClean="0">
                <a:latin typeface="Courier"/>
                <a:cs typeface="Courier"/>
              </a:rPr>
              <a:t>openSelector</a:t>
            </a:r>
            <a:r>
              <a:rPr lang="en-GB" sz="1600" dirty="0" smtClean="0">
                <a:latin typeface="Courier"/>
                <a:cs typeface="Courier"/>
              </a:rPr>
              <a:t>();</a:t>
            </a:r>
          </a:p>
          <a:p>
            <a:endParaRPr lang="en-GB" sz="1600" dirty="0">
              <a:latin typeface="Courier"/>
              <a:cs typeface="Courier"/>
            </a:endParaRPr>
          </a:p>
          <a:p>
            <a:r>
              <a:rPr lang="en-GB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serverChannel</a:t>
            </a:r>
            <a:r>
              <a:rPr lang="en-GB" sz="1600" dirty="0" smtClean="0">
                <a:latin typeface="Courier"/>
                <a:cs typeface="Courier"/>
              </a:rPr>
              <a:t> = </a:t>
            </a:r>
            <a:r>
              <a:rPr lang="en-GB" sz="1600" dirty="0" err="1" smtClean="0">
                <a:latin typeface="Courier"/>
                <a:cs typeface="Courier"/>
              </a:rPr>
              <a:t>ServerSocketChannel.open</a:t>
            </a:r>
            <a:r>
              <a:rPr lang="en-GB" sz="1600" dirty="0" smtClean="0">
                <a:latin typeface="Courier"/>
                <a:cs typeface="Courier"/>
              </a:rPr>
              <a:t>();</a:t>
            </a:r>
          </a:p>
          <a:p>
            <a:r>
              <a:rPr lang="en-GB" sz="1600" dirty="0" err="1" smtClean="0">
                <a:latin typeface="Courier"/>
                <a:cs typeface="Courier"/>
              </a:rPr>
              <a:t>serverChannel.</a:t>
            </a:r>
            <a:r>
              <a:rPr lang="en-GB" sz="1600" b="1" dirty="0" err="1" smtClean="0">
                <a:solidFill>
                  <a:srgbClr val="0000FF"/>
                </a:solidFill>
                <a:latin typeface="Courier"/>
                <a:cs typeface="Courier"/>
              </a:rPr>
              <a:t>configureBlocking</a:t>
            </a:r>
            <a:r>
              <a:rPr lang="en-GB" sz="1600" b="1" dirty="0" smtClean="0">
                <a:solidFill>
                  <a:srgbClr val="0000FF"/>
                </a:solidFill>
                <a:latin typeface="Courier"/>
                <a:cs typeface="Courier"/>
              </a:rPr>
              <a:t>(false);</a:t>
            </a:r>
          </a:p>
          <a:p>
            <a:endParaRPr lang="en-GB" sz="1600" dirty="0" smtClean="0">
              <a:latin typeface="Courier"/>
              <a:cs typeface="Courier"/>
            </a:endParaRPr>
          </a:p>
          <a:p>
            <a:r>
              <a:rPr lang="en-GB" sz="1600" dirty="0" err="1" smtClean="0">
                <a:latin typeface="Courier"/>
                <a:cs typeface="Courier"/>
              </a:rPr>
              <a:t>InetSocketAddress</a:t>
            </a:r>
            <a:r>
              <a:rPr lang="en-GB" sz="1600" dirty="0" smtClean="0">
                <a:latin typeface="Courier"/>
                <a:cs typeface="Courier"/>
              </a:rPr>
              <a:t> </a:t>
            </a:r>
            <a:r>
              <a:rPr lang="en-GB" sz="1600" dirty="0" err="1" smtClean="0">
                <a:latin typeface="Courier"/>
                <a:cs typeface="Courier"/>
              </a:rPr>
              <a:t>isa</a:t>
            </a:r>
            <a:r>
              <a:rPr lang="en-GB" sz="1600" dirty="0" smtClean="0">
                <a:latin typeface="Courier"/>
                <a:cs typeface="Courier"/>
              </a:rPr>
              <a:t> = new </a:t>
            </a:r>
            <a:r>
              <a:rPr lang="en-GB" sz="1600" dirty="0" err="1" smtClean="0">
                <a:latin typeface="Courier"/>
                <a:cs typeface="Courier"/>
              </a:rPr>
              <a:t>InetSocketAddress</a:t>
            </a:r>
            <a:r>
              <a:rPr lang="en-GB" sz="1600" dirty="0" smtClean="0">
                <a:latin typeface="Courier"/>
                <a:cs typeface="Courier"/>
              </a:rPr>
              <a:t>(</a:t>
            </a:r>
            <a:r>
              <a:rPr lang="en-GB" sz="1600" dirty="0" err="1" smtClean="0">
                <a:latin typeface="Courier"/>
                <a:cs typeface="Courier"/>
              </a:rPr>
              <a:t>hostName</a:t>
            </a:r>
            <a:r>
              <a:rPr lang="en-GB" sz="1600" dirty="0" smtClean="0">
                <a:latin typeface="Courier"/>
                <a:cs typeface="Courier"/>
              </a:rPr>
              <a:t>, port);</a:t>
            </a:r>
          </a:p>
          <a:p>
            <a:r>
              <a:rPr lang="en-GB" sz="1600" dirty="0" err="1" smtClean="0">
                <a:latin typeface="Courier"/>
                <a:cs typeface="Courier"/>
              </a:rPr>
              <a:t>serverChannel.socket</a:t>
            </a:r>
            <a:r>
              <a:rPr lang="en-GB" sz="1600" dirty="0" smtClean="0">
                <a:latin typeface="Courier"/>
                <a:cs typeface="Courier"/>
              </a:rPr>
              <a:t>().bind(</a:t>
            </a:r>
            <a:r>
              <a:rPr lang="en-GB" sz="1600" dirty="0" err="1" smtClean="0">
                <a:latin typeface="Courier"/>
                <a:cs typeface="Courier"/>
              </a:rPr>
              <a:t>isa</a:t>
            </a:r>
            <a:r>
              <a:rPr lang="en-GB" sz="1600" dirty="0" smtClean="0">
                <a:latin typeface="Courier"/>
                <a:cs typeface="Courier"/>
              </a:rPr>
              <a:t>);</a:t>
            </a:r>
          </a:p>
          <a:p>
            <a:endParaRPr lang="en-GB" sz="1600" dirty="0">
              <a:latin typeface="Courier"/>
              <a:cs typeface="Courier"/>
            </a:endParaRPr>
          </a:p>
          <a:p>
            <a:r>
              <a:rPr lang="en-GB" sz="1600" b="1" dirty="0" err="1" smtClean="0">
                <a:solidFill>
                  <a:srgbClr val="FF0000"/>
                </a:solidFill>
                <a:latin typeface="Courier"/>
                <a:cs typeface="Courier"/>
              </a:rPr>
              <a:t>serverSocketChannel.register</a:t>
            </a:r>
            <a:r>
              <a:rPr lang="en-GB" sz="1600" dirty="0" smtClean="0">
                <a:latin typeface="Courier"/>
                <a:cs typeface="Courier"/>
              </a:rPr>
              <a:t>(</a:t>
            </a:r>
            <a:r>
              <a:rPr lang="en-GB" sz="1600" dirty="0" err="1" smtClean="0">
                <a:latin typeface="Courier"/>
                <a:cs typeface="Courier"/>
              </a:rPr>
              <a:t>socketSelector</a:t>
            </a:r>
            <a:r>
              <a:rPr lang="en-GB" sz="1600" dirty="0" smtClean="0">
                <a:latin typeface="Courier"/>
                <a:cs typeface="Courier"/>
              </a:rPr>
              <a:t>, </a:t>
            </a:r>
            <a:r>
              <a:rPr lang="en-GB" sz="1600" dirty="0" err="1" smtClean="0">
                <a:latin typeface="Courier"/>
                <a:cs typeface="Courier"/>
              </a:rPr>
              <a:t>SelectionKey.OP_ACCEPT</a:t>
            </a:r>
            <a:r>
              <a:rPr lang="en-GB" sz="1600" dirty="0" smtClean="0">
                <a:latin typeface="Courier"/>
                <a:cs typeface="Courier"/>
              </a:rPr>
              <a:t>);</a:t>
            </a:r>
            <a:endParaRPr lang="en-GB" sz="1600" dirty="0">
              <a:latin typeface="Courier"/>
              <a:cs typeface="Courier"/>
            </a:endParaRPr>
          </a:p>
          <a:p>
            <a:endParaRPr lang="en-GB" sz="16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51914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Server s </a:t>
            </a:r>
            <a:r>
              <a:rPr lang="en-GB" dirty="0" err="1" smtClean="0"/>
              <a:t>neblokujícím</a:t>
            </a:r>
            <a:r>
              <a:rPr lang="en-GB" dirty="0" smtClean="0"/>
              <a:t> </a:t>
            </a:r>
            <a:r>
              <a:rPr lang="en-GB" dirty="0" err="1" smtClean="0"/>
              <a:t>socketem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urier"/>
                <a:cs typeface="Courier"/>
              </a:rPr>
              <a:t>// </a:t>
            </a:r>
            <a:r>
              <a:rPr lang="en-GB" dirty="0">
                <a:latin typeface="Courier"/>
                <a:cs typeface="Courier"/>
              </a:rPr>
              <a:t>Infinite server loop</a:t>
            </a:r>
          </a:p>
          <a:p>
            <a:r>
              <a:rPr lang="en-GB" b="1" dirty="0">
                <a:solidFill>
                  <a:srgbClr val="0000FF"/>
                </a:solidFill>
                <a:latin typeface="Courier"/>
                <a:cs typeface="Courier"/>
              </a:rPr>
              <a:t>for(;;) {</a:t>
            </a:r>
          </a:p>
          <a:p>
            <a:r>
              <a:rPr lang="en-GB" dirty="0">
                <a:latin typeface="Courier"/>
                <a:cs typeface="Courier"/>
              </a:rPr>
              <a:t>  // Waiting for events</a:t>
            </a:r>
          </a:p>
          <a:p>
            <a:r>
              <a:rPr lang="en-GB" dirty="0">
                <a:latin typeface="Courier"/>
                <a:cs typeface="Courier"/>
              </a:rPr>
              <a:t>  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selector.select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r>
              <a:rPr lang="en-GB" dirty="0">
                <a:latin typeface="Courier"/>
                <a:cs typeface="Courier"/>
              </a:rPr>
              <a:t>  // Get keys</a:t>
            </a:r>
          </a:p>
          <a:p>
            <a:r>
              <a:rPr lang="en-GB" dirty="0">
                <a:latin typeface="Courier"/>
                <a:cs typeface="Courier"/>
              </a:rPr>
              <a:t>  Set keys = 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selector.selectedKeys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r>
              <a:rPr lang="en-GB" dirty="0">
                <a:latin typeface="Courier"/>
                <a:cs typeface="Courier"/>
              </a:rPr>
              <a:t>  Iterator </a:t>
            </a:r>
            <a:r>
              <a:rPr lang="en-GB" dirty="0" err="1">
                <a:latin typeface="Courier"/>
                <a:cs typeface="Courier"/>
              </a:rPr>
              <a:t>i</a:t>
            </a:r>
            <a:r>
              <a:rPr lang="en-GB" dirty="0">
                <a:latin typeface="Courier"/>
                <a:cs typeface="Courier"/>
              </a:rPr>
              <a:t> = </a:t>
            </a:r>
            <a:r>
              <a:rPr lang="en-GB" dirty="0" err="1">
                <a:latin typeface="Courier"/>
                <a:cs typeface="Courier"/>
              </a:rPr>
              <a:t>keys.iterator</a:t>
            </a:r>
            <a:r>
              <a:rPr lang="en-GB" dirty="0">
                <a:latin typeface="Courier"/>
                <a:cs typeface="Courier"/>
              </a:rPr>
              <a:t>();</a:t>
            </a:r>
          </a:p>
          <a:p>
            <a:endParaRPr lang="en-GB" dirty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 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// For each </a:t>
            </a:r>
            <a:r>
              <a:rPr lang="en-GB" b="1" dirty="0" smtClean="0">
                <a:solidFill>
                  <a:srgbClr val="FF0000"/>
                </a:solidFill>
                <a:latin typeface="Courier"/>
                <a:cs typeface="Courier"/>
              </a:rPr>
              <a:t>key.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..</a:t>
            </a:r>
          </a:p>
          <a:p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  while(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i.hasNext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()) </a:t>
            </a:r>
            <a:r>
              <a:rPr lang="en-GB" b="1" dirty="0" smtClean="0">
                <a:solidFill>
                  <a:srgbClr val="FF0000"/>
                </a:solidFill>
                <a:latin typeface="Courier"/>
                <a:cs typeface="Courier"/>
              </a:rPr>
              <a:t>{</a:t>
            </a:r>
          </a:p>
          <a:p>
            <a:endParaRPr lang="en-GB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GB" b="1" dirty="0" smtClean="0">
                <a:solidFill>
                  <a:srgbClr val="FF0000"/>
                </a:solidFill>
                <a:latin typeface="Courier"/>
                <a:cs typeface="Courier"/>
              </a:rPr>
              <a:t>  }</a:t>
            </a:r>
          </a:p>
          <a:p>
            <a:endParaRPr lang="en-GB" dirty="0">
              <a:latin typeface="Courier"/>
              <a:cs typeface="Courier"/>
            </a:endParaRPr>
          </a:p>
          <a:p>
            <a:r>
              <a:rPr lang="en-GB" b="1" dirty="0" smtClean="0">
                <a:solidFill>
                  <a:srgbClr val="0000FF"/>
                </a:solidFill>
                <a:latin typeface="Courier"/>
                <a:cs typeface="Courier"/>
              </a:rPr>
              <a:t>}</a:t>
            </a:r>
            <a:endParaRPr lang="en-GB" b="1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565862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Server s </a:t>
            </a:r>
            <a:r>
              <a:rPr lang="en-GB" dirty="0" err="1" smtClean="0"/>
              <a:t>neblokujícím</a:t>
            </a:r>
            <a:r>
              <a:rPr lang="en-GB" dirty="0" smtClean="0"/>
              <a:t> </a:t>
            </a:r>
            <a:r>
              <a:rPr lang="en-GB" dirty="0" err="1" smtClean="0"/>
              <a:t>socketem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628800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lang="en-GB" dirty="0">
                <a:latin typeface="Courier"/>
                <a:cs typeface="Courier"/>
              </a:rPr>
              <a:t>while(</a:t>
            </a:r>
            <a:r>
              <a:rPr lang="en-GB" dirty="0" err="1">
                <a:latin typeface="Courier"/>
                <a:cs typeface="Courier"/>
              </a:rPr>
              <a:t>i.hasNext</a:t>
            </a:r>
            <a:r>
              <a:rPr lang="en-GB" dirty="0">
                <a:latin typeface="Courier"/>
                <a:cs typeface="Courier"/>
              </a:rPr>
              <a:t>()) {</a:t>
            </a:r>
          </a:p>
          <a:p>
            <a:r>
              <a:rPr lang="en-GB" dirty="0">
                <a:latin typeface="Courier"/>
                <a:cs typeface="Courier"/>
              </a:rPr>
              <a:t>    </a:t>
            </a:r>
            <a:r>
              <a:rPr lang="en-GB" dirty="0" err="1">
                <a:latin typeface="Courier"/>
                <a:cs typeface="Courier"/>
              </a:rPr>
              <a:t>SelectionKey</a:t>
            </a:r>
            <a:r>
              <a:rPr lang="en-GB" dirty="0">
                <a:latin typeface="Courier"/>
                <a:cs typeface="Courier"/>
              </a:rPr>
              <a:t> key = (</a:t>
            </a:r>
            <a:r>
              <a:rPr lang="en-GB" dirty="0" err="1">
                <a:latin typeface="Courier"/>
                <a:cs typeface="Courier"/>
              </a:rPr>
              <a:t>SelectionKey</a:t>
            </a:r>
            <a:r>
              <a:rPr lang="en-GB" dirty="0">
                <a:latin typeface="Courier"/>
                <a:cs typeface="Courier"/>
              </a:rPr>
              <a:t>) </a:t>
            </a:r>
            <a:r>
              <a:rPr lang="en-GB" dirty="0" err="1">
                <a:latin typeface="Courier"/>
                <a:cs typeface="Courier"/>
              </a:rPr>
              <a:t>i.next</a:t>
            </a:r>
            <a:r>
              <a:rPr lang="en-GB" dirty="0">
                <a:latin typeface="Courier"/>
                <a:cs typeface="Courier"/>
              </a:rPr>
              <a:t>()</a:t>
            </a:r>
            <a:r>
              <a:rPr lang="en-GB" dirty="0" smtClean="0">
                <a:latin typeface="Courier"/>
                <a:cs typeface="Courier"/>
              </a:rPr>
              <a:t>;</a:t>
            </a:r>
            <a:endParaRPr lang="en-GB" dirty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</a:t>
            </a:r>
            <a:r>
              <a:rPr lang="en-GB" dirty="0" smtClean="0">
                <a:latin typeface="Courier"/>
                <a:cs typeface="Courier"/>
              </a:rPr>
              <a:t>   </a:t>
            </a:r>
            <a:r>
              <a:rPr lang="en-GB" dirty="0" err="1" smtClean="0">
                <a:latin typeface="Courier"/>
                <a:cs typeface="Courier"/>
              </a:rPr>
              <a:t>i.remove</a:t>
            </a:r>
            <a:r>
              <a:rPr lang="en-GB" dirty="0">
                <a:latin typeface="Courier"/>
                <a:cs typeface="Courier"/>
              </a:rPr>
              <a:t>()</a:t>
            </a:r>
            <a:r>
              <a:rPr lang="en-GB" dirty="0" smtClean="0">
                <a:latin typeface="Courier"/>
                <a:cs typeface="Courier"/>
              </a:rPr>
              <a:t>;</a:t>
            </a:r>
            <a:endParaRPr lang="en-GB" dirty="0">
              <a:latin typeface="Courier"/>
              <a:cs typeface="Courier"/>
            </a:endParaRPr>
          </a:p>
          <a:p>
            <a:endParaRPr lang="en-GB" dirty="0" smtClean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</a:t>
            </a:r>
            <a:r>
              <a:rPr lang="en-GB" dirty="0" smtClean="0">
                <a:latin typeface="Courier"/>
                <a:cs typeface="Courier"/>
              </a:rPr>
              <a:t>   if </a:t>
            </a:r>
            <a:r>
              <a:rPr lang="en-GB" dirty="0">
                <a:latin typeface="Courier"/>
                <a:cs typeface="Courier"/>
              </a:rPr>
              <a:t>(</a:t>
            </a:r>
            <a:r>
              <a:rPr lang="en-GB" dirty="0" err="1">
                <a:latin typeface="Courier"/>
                <a:cs typeface="Courier"/>
              </a:rPr>
              <a:t>key.isAcceptable</a:t>
            </a:r>
            <a:r>
              <a:rPr lang="en-GB" dirty="0">
                <a:latin typeface="Courier"/>
                <a:cs typeface="Courier"/>
              </a:rPr>
              <a:t>()) {</a:t>
            </a:r>
          </a:p>
          <a:p>
            <a:r>
              <a:rPr lang="en-GB" dirty="0" smtClean="0">
                <a:latin typeface="Courier"/>
                <a:cs typeface="Courier"/>
              </a:rPr>
              <a:t>	</a:t>
            </a:r>
            <a:r>
              <a:rPr lang="en-GB" dirty="0" err="1" smtClean="0">
                <a:latin typeface="Courier"/>
                <a:cs typeface="Courier"/>
              </a:rPr>
              <a:t>SocketChannel</a:t>
            </a:r>
            <a:r>
              <a:rPr lang="en-GB" dirty="0" smtClean="0">
                <a:latin typeface="Courier"/>
                <a:cs typeface="Courier"/>
              </a:rPr>
              <a:t> </a:t>
            </a:r>
            <a:r>
              <a:rPr lang="en-GB" dirty="0">
                <a:latin typeface="Courier"/>
                <a:cs typeface="Courier"/>
              </a:rPr>
              <a:t>client = 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server.accept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  <a:r>
              <a:rPr lang="en-GB" dirty="0">
                <a:latin typeface="Courier"/>
                <a:cs typeface="Courier"/>
              </a:rPr>
              <a:t>;</a:t>
            </a:r>
          </a:p>
          <a:p>
            <a:r>
              <a:rPr lang="en-GB" dirty="0" smtClean="0">
                <a:latin typeface="Courier"/>
                <a:cs typeface="Courier"/>
              </a:rPr>
              <a:t>	</a:t>
            </a:r>
            <a:r>
              <a:rPr lang="en-GB" dirty="0" err="1" smtClean="0">
                <a:latin typeface="Courier"/>
                <a:cs typeface="Courier"/>
              </a:rPr>
              <a:t>client.configureBlocking</a:t>
            </a:r>
            <a:r>
              <a:rPr lang="en-GB" dirty="0">
                <a:latin typeface="Courier"/>
                <a:cs typeface="Courier"/>
              </a:rPr>
              <a:t>(false);</a:t>
            </a:r>
          </a:p>
          <a:p>
            <a:r>
              <a:rPr lang="en-GB" dirty="0" smtClean="0">
                <a:latin typeface="Courier"/>
                <a:cs typeface="Courier"/>
              </a:rPr>
              <a:t>	</a:t>
            </a:r>
            <a:r>
              <a:rPr lang="en-GB" dirty="0" err="1" smtClean="0">
                <a:latin typeface="Courier"/>
                <a:cs typeface="Courier"/>
              </a:rPr>
              <a:t>client.register</a:t>
            </a:r>
            <a:r>
              <a:rPr lang="en-GB" dirty="0">
                <a:latin typeface="Courier"/>
                <a:cs typeface="Courier"/>
              </a:rPr>
              <a:t>(selector, </a:t>
            </a:r>
            <a:r>
              <a:rPr lang="en-GB" dirty="0" err="1">
                <a:latin typeface="Courier"/>
                <a:cs typeface="Courier"/>
              </a:rPr>
              <a:t>SelectionKey.OP_READ</a:t>
            </a:r>
            <a:r>
              <a:rPr lang="en-GB" dirty="0">
                <a:latin typeface="Courier"/>
                <a:cs typeface="Courier"/>
              </a:rPr>
              <a:t>);</a:t>
            </a:r>
          </a:p>
          <a:p>
            <a:r>
              <a:rPr lang="en-GB" dirty="0">
                <a:latin typeface="Courier"/>
                <a:cs typeface="Courier"/>
              </a:rPr>
              <a:t>	</a:t>
            </a:r>
            <a:r>
              <a:rPr lang="en-GB" dirty="0" smtClean="0">
                <a:latin typeface="Courier"/>
                <a:cs typeface="Courier"/>
              </a:rPr>
              <a:t>continue</a:t>
            </a:r>
            <a:r>
              <a:rPr lang="en-GB" dirty="0">
                <a:latin typeface="Courier"/>
                <a:cs typeface="Courier"/>
              </a:rPr>
              <a:t>;</a:t>
            </a:r>
          </a:p>
          <a:p>
            <a:r>
              <a:rPr lang="en-GB" dirty="0">
                <a:latin typeface="Courier"/>
                <a:cs typeface="Courier"/>
              </a:rPr>
              <a:t>    }</a:t>
            </a:r>
          </a:p>
          <a:p>
            <a:endParaRPr lang="en-GB" dirty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</a:t>
            </a:r>
            <a:r>
              <a:rPr lang="en-GB" dirty="0" smtClean="0">
                <a:latin typeface="Courier"/>
                <a:cs typeface="Courier"/>
              </a:rPr>
              <a:t>   if </a:t>
            </a:r>
            <a:r>
              <a:rPr lang="en-GB" dirty="0">
                <a:latin typeface="Courier"/>
                <a:cs typeface="Courier"/>
              </a:rPr>
              <a:t>(</a:t>
            </a:r>
            <a:r>
              <a:rPr lang="en-GB" dirty="0" err="1">
                <a:latin typeface="Courier"/>
                <a:cs typeface="Courier"/>
              </a:rPr>
              <a:t>key.isReadable</a:t>
            </a:r>
            <a:r>
              <a:rPr lang="en-GB" dirty="0">
                <a:latin typeface="Courier"/>
                <a:cs typeface="Courier"/>
              </a:rPr>
              <a:t>()) {</a:t>
            </a:r>
          </a:p>
        </p:txBody>
      </p:sp>
    </p:spTree>
    <p:extLst>
      <p:ext uri="{BB962C8B-B14F-4D97-AF65-F5344CB8AC3E}">
        <p14:creationId xmlns:p14="http://schemas.microsoft.com/office/powerpoint/2010/main" val="1851603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Server s </a:t>
            </a:r>
            <a:r>
              <a:rPr lang="en-GB" dirty="0" err="1" smtClean="0"/>
              <a:t>neblokujícím</a:t>
            </a:r>
            <a:r>
              <a:rPr lang="en-GB" dirty="0" smtClean="0"/>
              <a:t> </a:t>
            </a:r>
            <a:r>
              <a:rPr lang="en-GB" dirty="0" err="1" smtClean="0"/>
              <a:t>socketem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628800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urier"/>
                <a:cs typeface="Courier"/>
              </a:rPr>
              <a:t>if </a:t>
            </a:r>
            <a:r>
              <a:rPr lang="en-GB" dirty="0">
                <a:latin typeface="Courier"/>
                <a:cs typeface="Courier"/>
              </a:rPr>
              <a:t>(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key.isReadable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  <a:r>
              <a:rPr lang="en-GB" dirty="0">
                <a:latin typeface="Courier"/>
                <a:cs typeface="Courier"/>
              </a:rPr>
              <a:t>) </a:t>
            </a:r>
            <a:r>
              <a:rPr lang="en-GB" dirty="0" smtClean="0">
                <a:latin typeface="Courier"/>
                <a:cs typeface="Courier"/>
              </a:rPr>
              <a:t>{</a:t>
            </a:r>
            <a:endParaRPr lang="en-GB" dirty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     </a:t>
            </a:r>
            <a:r>
              <a:rPr lang="en-GB" dirty="0" err="1">
                <a:latin typeface="Courier"/>
                <a:cs typeface="Courier"/>
              </a:rPr>
              <a:t>SocketChannel</a:t>
            </a:r>
            <a:r>
              <a:rPr lang="en-GB" dirty="0">
                <a:latin typeface="Courier"/>
                <a:cs typeface="Courier"/>
              </a:rPr>
              <a:t> client = (</a:t>
            </a:r>
            <a:r>
              <a:rPr lang="en-GB" dirty="0" err="1">
                <a:latin typeface="Courier"/>
                <a:cs typeface="Courier"/>
              </a:rPr>
              <a:t>SocketChannel</a:t>
            </a:r>
            <a:r>
              <a:rPr lang="en-GB" dirty="0">
                <a:latin typeface="Courier"/>
                <a:cs typeface="Courier"/>
              </a:rPr>
              <a:t>) </a:t>
            </a:r>
            <a:r>
              <a:rPr lang="en-GB" dirty="0" err="1">
                <a:latin typeface="Courier"/>
                <a:cs typeface="Courier"/>
              </a:rPr>
              <a:t>key.channel</a:t>
            </a:r>
            <a:r>
              <a:rPr lang="en-GB" dirty="0">
                <a:latin typeface="Courier"/>
                <a:cs typeface="Courier"/>
              </a:rPr>
              <a:t>();</a:t>
            </a:r>
          </a:p>
          <a:p>
            <a:endParaRPr lang="en-GB" dirty="0">
              <a:latin typeface="Courier"/>
              <a:cs typeface="Courier"/>
            </a:endParaRPr>
          </a:p>
          <a:p>
            <a:r>
              <a:rPr lang="en-GB" dirty="0" smtClean="0">
                <a:latin typeface="Courier"/>
                <a:cs typeface="Courier"/>
              </a:rPr>
              <a:t>      </a:t>
            </a:r>
            <a:r>
              <a:rPr lang="en-GB" dirty="0" err="1" smtClean="0">
                <a:latin typeface="Courier"/>
                <a:cs typeface="Courier"/>
              </a:rPr>
              <a:t>int</a:t>
            </a:r>
            <a:r>
              <a:rPr lang="en-GB" dirty="0" smtClean="0">
                <a:latin typeface="Courier"/>
                <a:cs typeface="Courier"/>
              </a:rPr>
              <a:t> </a:t>
            </a:r>
            <a:r>
              <a:rPr lang="en-GB" dirty="0">
                <a:latin typeface="Courier"/>
                <a:cs typeface="Courier"/>
              </a:rPr>
              <a:t>BUFFER_SIZE = 32;</a:t>
            </a:r>
          </a:p>
          <a:p>
            <a:r>
              <a:rPr lang="en-GB" dirty="0">
                <a:latin typeface="Courier"/>
                <a:cs typeface="Courier"/>
              </a:rPr>
              <a:t>      </a:t>
            </a:r>
            <a:r>
              <a:rPr lang="en-GB" dirty="0" err="1">
                <a:latin typeface="Courier"/>
                <a:cs typeface="Courier"/>
              </a:rPr>
              <a:t>ByteBuffer</a:t>
            </a:r>
            <a:r>
              <a:rPr lang="en-GB" dirty="0">
                <a:latin typeface="Courier"/>
                <a:cs typeface="Courier"/>
              </a:rPr>
              <a:t> buffer = </a:t>
            </a:r>
            <a:r>
              <a:rPr lang="en-GB" dirty="0" err="1">
                <a:latin typeface="Courier"/>
                <a:cs typeface="Courier"/>
              </a:rPr>
              <a:t>ByteBuffer.allocate</a:t>
            </a:r>
            <a:r>
              <a:rPr lang="en-GB" dirty="0">
                <a:latin typeface="Courier"/>
                <a:cs typeface="Courier"/>
              </a:rPr>
              <a:t>(BUFFER_SIZE);</a:t>
            </a:r>
          </a:p>
          <a:p>
            <a:r>
              <a:rPr lang="en-GB" dirty="0">
                <a:latin typeface="Courier"/>
                <a:cs typeface="Courier"/>
              </a:rPr>
              <a:t>      </a:t>
            </a:r>
            <a:endParaRPr lang="en-GB" dirty="0" smtClean="0">
              <a:latin typeface="Courier"/>
              <a:cs typeface="Courier"/>
            </a:endParaRPr>
          </a:p>
          <a:p>
            <a:r>
              <a:rPr lang="en-GB" dirty="0">
                <a:latin typeface="Courier"/>
                <a:cs typeface="Courier"/>
              </a:rPr>
              <a:t> </a:t>
            </a:r>
            <a:r>
              <a:rPr lang="en-GB" dirty="0" smtClean="0">
                <a:latin typeface="Courier"/>
                <a:cs typeface="Courier"/>
              </a:rPr>
              <a:t>     try </a:t>
            </a:r>
            <a:r>
              <a:rPr lang="en-GB" dirty="0">
                <a:latin typeface="Courier"/>
                <a:cs typeface="Courier"/>
              </a:rPr>
              <a:t>{</a:t>
            </a:r>
          </a:p>
          <a:p>
            <a:r>
              <a:rPr lang="en-GB" dirty="0">
                <a:latin typeface="Courier"/>
                <a:cs typeface="Courier"/>
              </a:rPr>
              <a:t>        </a:t>
            </a:r>
            <a:r>
              <a:rPr lang="en-GB" b="1" dirty="0" err="1">
                <a:solidFill>
                  <a:srgbClr val="FF0000"/>
                </a:solidFill>
                <a:latin typeface="Courier"/>
                <a:cs typeface="Courier"/>
              </a:rPr>
              <a:t>client.read</a:t>
            </a:r>
            <a:r>
              <a:rPr lang="en-GB" b="1" dirty="0">
                <a:solidFill>
                  <a:srgbClr val="FF0000"/>
                </a:solidFill>
                <a:latin typeface="Courier"/>
                <a:cs typeface="Courier"/>
              </a:rPr>
              <a:t>(buffer);</a:t>
            </a:r>
          </a:p>
          <a:p>
            <a:r>
              <a:rPr lang="en-GB" dirty="0">
                <a:latin typeface="Courier"/>
                <a:cs typeface="Courier"/>
              </a:rPr>
              <a:t>      }</a:t>
            </a:r>
          </a:p>
          <a:p>
            <a:r>
              <a:rPr lang="en-GB" dirty="0">
                <a:latin typeface="Courier"/>
                <a:cs typeface="Courier"/>
              </a:rPr>
              <a:t>      catch (Exception e) {</a:t>
            </a:r>
          </a:p>
          <a:p>
            <a:r>
              <a:rPr lang="en-GB" dirty="0">
                <a:latin typeface="Courier"/>
                <a:cs typeface="Courier"/>
              </a:rPr>
              <a:t>        // client is no longer active</a:t>
            </a:r>
          </a:p>
          <a:p>
            <a:r>
              <a:rPr lang="en-GB" dirty="0">
                <a:latin typeface="Courier"/>
                <a:cs typeface="Courier"/>
              </a:rPr>
              <a:t>        </a:t>
            </a:r>
            <a:r>
              <a:rPr lang="en-GB" dirty="0" err="1">
                <a:latin typeface="Courier"/>
                <a:cs typeface="Courier"/>
              </a:rPr>
              <a:t>e.printStackTrace</a:t>
            </a:r>
            <a:r>
              <a:rPr lang="en-GB" dirty="0">
                <a:latin typeface="Courier"/>
                <a:cs typeface="Courier"/>
              </a:rPr>
              <a:t>();</a:t>
            </a:r>
          </a:p>
          <a:p>
            <a:r>
              <a:rPr lang="en-GB" dirty="0">
                <a:latin typeface="Courier"/>
                <a:cs typeface="Courier"/>
              </a:rPr>
              <a:t>        continue;</a:t>
            </a:r>
          </a:p>
        </p:txBody>
      </p:sp>
    </p:spTree>
    <p:extLst>
      <p:ext uri="{BB962C8B-B14F-4D97-AF65-F5344CB8AC3E}">
        <p14:creationId xmlns:p14="http://schemas.microsoft.com/office/powerpoint/2010/main" val="212971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Atomic counter using </a:t>
            </a:r>
            <a:r>
              <a:rPr lang="en-GB" dirty="0"/>
              <a:t>CAS</a:t>
            </a:r>
            <a:br>
              <a:rPr lang="en-GB" dirty="0"/>
            </a:br>
            <a:r>
              <a:rPr lang="en-GB" sz="2000" dirty="0"/>
              <a:t>(</a:t>
            </a:r>
            <a:r>
              <a:rPr lang="en-GB" sz="2000" b="1" dirty="0"/>
              <a:t>Java Concurrency in Practice</a:t>
            </a:r>
            <a:br>
              <a:rPr lang="en-GB" sz="2000" b="1" dirty="0"/>
            </a:br>
            <a:r>
              <a:rPr lang="en-GB" sz="2000" dirty="0"/>
              <a:t> By Tim </a:t>
            </a:r>
            <a:r>
              <a:rPr lang="en-GB" sz="2000" dirty="0" err="1"/>
              <a:t>Peierls</a:t>
            </a:r>
            <a:r>
              <a:rPr lang="en-GB" sz="2000" dirty="0"/>
              <a:t>, Brian Goetz, Joshua Bloch, Joseph </a:t>
            </a:r>
            <a:r>
              <a:rPr lang="en-GB" sz="2000" dirty="0" err="1"/>
              <a:t>Bowbeer</a:t>
            </a:r>
            <a:r>
              <a:rPr lang="en-GB" sz="2000" dirty="0"/>
              <a:t>, Doug Lea, David Holmes)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2492896"/>
            <a:ext cx="7992888" cy="3170099"/>
          </a:xfrm>
          <a:prstGeom prst="rect">
            <a:avLst/>
          </a:prstGeom>
          <a:solidFill>
            <a:srgbClr val="F6F0BE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/>
              <a:t>public </a:t>
            </a:r>
            <a:r>
              <a:rPr lang="en-GB" sz="2000" dirty="0"/>
              <a:t>class </a:t>
            </a:r>
            <a:r>
              <a:rPr lang="en-GB" sz="2000" dirty="0" err="1"/>
              <a:t>CasCounter</a:t>
            </a:r>
            <a:r>
              <a:rPr lang="en-GB" sz="2000" dirty="0"/>
              <a:t> {</a:t>
            </a:r>
          </a:p>
          <a:p>
            <a:r>
              <a:rPr lang="en-GB" sz="2000" dirty="0"/>
              <a:t>    private </a:t>
            </a:r>
            <a:r>
              <a:rPr lang="en-GB" sz="2000" dirty="0" err="1"/>
              <a:t>SimulatedCAS</a:t>
            </a:r>
            <a:r>
              <a:rPr lang="en-GB" sz="2000" dirty="0"/>
              <a:t> value;</a:t>
            </a:r>
          </a:p>
          <a:p>
            <a:endParaRPr lang="en-GB" sz="2000" dirty="0"/>
          </a:p>
          <a:p>
            <a:r>
              <a:rPr lang="en-GB" sz="2000" dirty="0"/>
              <a:t>    public </a:t>
            </a:r>
            <a:r>
              <a:rPr lang="en-GB" sz="2000" dirty="0" err="1"/>
              <a:t>int</a:t>
            </a:r>
            <a:r>
              <a:rPr lang="en-GB" sz="2000" dirty="0"/>
              <a:t> increment() {</a:t>
            </a:r>
          </a:p>
          <a:p>
            <a:r>
              <a:rPr lang="en-GB" sz="2000" dirty="0"/>
              <a:t>        </a:t>
            </a:r>
            <a:r>
              <a:rPr lang="en-GB" sz="2000" dirty="0" smtClean="0"/>
              <a:t>do  {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</a:t>
            </a:r>
            <a:r>
              <a:rPr lang="en-GB" sz="2000" dirty="0" err="1"/>
              <a:t>oldValue</a:t>
            </a:r>
            <a:r>
              <a:rPr lang="en-GB" sz="2000" dirty="0"/>
              <a:t> = </a:t>
            </a:r>
            <a:r>
              <a:rPr lang="en-GB" sz="2000" dirty="0" err="1"/>
              <a:t>value.getValue</a:t>
            </a:r>
            <a:r>
              <a:rPr lang="en-GB" sz="2000" dirty="0"/>
              <a:t>();</a:t>
            </a:r>
          </a:p>
          <a:p>
            <a:r>
              <a:rPr lang="en-GB" sz="2000" dirty="0"/>
              <a:t>        </a:t>
            </a:r>
            <a:r>
              <a:rPr lang="en-GB" sz="2000" dirty="0" smtClean="0"/>
              <a:t>} while </a:t>
            </a:r>
            <a:r>
              <a:rPr lang="en-GB" sz="2000" dirty="0"/>
              <a:t>(</a:t>
            </a:r>
            <a:r>
              <a:rPr lang="en-GB" sz="2000" dirty="0" err="1"/>
              <a:t>value.compareAndSwap</a:t>
            </a:r>
            <a:r>
              <a:rPr lang="en-GB" sz="2000" dirty="0"/>
              <a:t>(</a:t>
            </a:r>
            <a:r>
              <a:rPr lang="en-GB" sz="2000" dirty="0" err="1"/>
              <a:t>oldValue</a:t>
            </a:r>
            <a:r>
              <a:rPr lang="en-GB" sz="2000" dirty="0"/>
              <a:t>, </a:t>
            </a:r>
            <a:r>
              <a:rPr lang="en-GB" sz="2000" dirty="0" err="1"/>
              <a:t>oldValue</a:t>
            </a:r>
            <a:r>
              <a:rPr lang="en-GB" sz="2000" dirty="0"/>
              <a:t> + 1) != </a:t>
            </a:r>
            <a:r>
              <a:rPr lang="en-GB" sz="2000" dirty="0" err="1"/>
              <a:t>oldValue</a:t>
            </a:r>
            <a:r>
              <a:rPr lang="en-GB" sz="2000" dirty="0" smtClean="0"/>
              <a:t>);</a:t>
            </a:r>
            <a:endParaRPr lang="en-GB" sz="2000" dirty="0"/>
          </a:p>
          <a:p>
            <a:r>
              <a:rPr lang="en-GB" sz="2000" dirty="0"/>
              <a:t> </a:t>
            </a:r>
            <a:r>
              <a:rPr lang="en-GB" sz="2000" dirty="0" smtClean="0"/>
              <a:t>       return </a:t>
            </a:r>
            <a:r>
              <a:rPr lang="en-GB" sz="2000" dirty="0" err="1"/>
              <a:t>oldValue</a:t>
            </a:r>
            <a:r>
              <a:rPr lang="en-GB" sz="2000" dirty="0"/>
              <a:t> + 1;</a:t>
            </a:r>
          </a:p>
          <a:p>
            <a:r>
              <a:rPr lang="en-GB" sz="2000" dirty="0"/>
              <a:t>    }</a:t>
            </a:r>
          </a:p>
          <a:p>
            <a:r>
              <a:rPr lang="en-GB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48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708920"/>
            <a:ext cx="8640960" cy="3384376"/>
          </a:xfrm>
          <a:prstGeom prst="rect">
            <a:avLst/>
          </a:prstGeom>
          <a:solidFill>
            <a:srgbClr val="F6F0BE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28930"/>
            <a:ext cx="8640960" cy="43204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import </a:t>
            </a:r>
            <a:r>
              <a:rPr lang="en-US" dirty="0" err="1">
                <a:latin typeface="Courier"/>
                <a:cs typeface="Courier"/>
              </a:rPr>
              <a:t>java.util.concurrent.locks.Condition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final </a:t>
            </a:r>
            <a:r>
              <a:rPr lang="en-US" dirty="0" err="1">
                <a:latin typeface="Courier"/>
                <a:cs typeface="Courier"/>
              </a:rPr>
              <a:t>ReentrantLock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_lock = new 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ReentrantLock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final </a:t>
            </a:r>
            <a:r>
              <a:rPr lang="en-US" dirty="0">
                <a:latin typeface="Courier"/>
                <a:cs typeface="Courier"/>
              </a:rPr>
              <a:t>Condition 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aCondition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= _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lock.newCondition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private </a:t>
            </a:r>
            <a:r>
              <a:rPr lang="en-US" b="1" dirty="0">
                <a:latin typeface="Courier"/>
                <a:cs typeface="Courier"/>
              </a:rPr>
              <a:t>void method1() </a:t>
            </a:r>
            <a:r>
              <a:rPr lang="en-US" dirty="0">
                <a:latin typeface="Courier"/>
                <a:cs typeface="Courier"/>
              </a:rPr>
              <a:t>throws </a:t>
            </a:r>
            <a:r>
              <a:rPr lang="en-US" dirty="0" err="1" smtClean="0">
                <a:latin typeface="Courier"/>
                <a:cs typeface="Courier"/>
              </a:rPr>
              <a:t>InterruptedException</a:t>
            </a:r>
            <a:r>
              <a:rPr lang="en-US" dirty="0" smtClean="0">
                <a:latin typeface="Courier"/>
                <a:cs typeface="Courier"/>
              </a:rPr>
              <a:t> 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  _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lock.lock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</a:t>
            </a:r>
            <a:r>
              <a:rPr lang="en-US" dirty="0" smtClean="0">
                <a:latin typeface="Courier"/>
                <a:cs typeface="Courier"/>
              </a:rPr>
              <a:t>try</a:t>
            </a:r>
            <a:r>
              <a:rPr lang="en-US" dirty="0">
                <a:latin typeface="Courier"/>
                <a:cs typeface="Courier"/>
              </a:rPr>
              <a:t>   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while </a:t>
            </a:r>
            <a:r>
              <a:rPr lang="en-US" dirty="0" smtClean="0">
                <a:latin typeface="Courier"/>
                <a:cs typeface="Courier"/>
              </a:rPr>
              <a:t>(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&lt;&lt;condition 1&gt;&gt; </a:t>
            </a:r>
            <a:r>
              <a:rPr lang="en-US" dirty="0" smtClean="0">
                <a:latin typeface="Courier"/>
                <a:cs typeface="Courier"/>
              </a:rPr>
              <a:t>)</a:t>
            </a:r>
            <a:r>
              <a:rPr lang="en-US" dirty="0">
                <a:latin typeface="Courier"/>
                <a:cs typeface="Courier"/>
              </a:rPr>
              <a:t>      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  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/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 Waiting for the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condition.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 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At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this time, the thread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will give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 // up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the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lock until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the condition is satisfied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 // 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(Signaled by other threads)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  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aCondition.await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}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 // method body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   }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</a:t>
            </a:r>
            <a:r>
              <a:rPr lang="en-US" dirty="0" smtClean="0">
                <a:latin typeface="Courier"/>
                <a:cs typeface="Courier"/>
              </a:rPr>
              <a:t>finally</a:t>
            </a:r>
            <a:r>
              <a:rPr lang="en-US" dirty="0">
                <a:latin typeface="Courier"/>
                <a:cs typeface="Courier"/>
              </a:rPr>
              <a:t>  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  _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lock.unlock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}      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}</a:t>
            </a:r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ReentrantLock</a:t>
            </a:r>
            <a:r>
              <a:rPr lang="en-GB" dirty="0" smtClean="0"/>
              <a:t> - </a:t>
            </a:r>
            <a:r>
              <a:rPr lang="en-GB" dirty="0" err="1"/>
              <a:t>k</a:t>
            </a:r>
            <a:r>
              <a:rPr lang="en-GB" dirty="0" err="1" smtClean="0"/>
              <a:t>ritická</a:t>
            </a:r>
            <a:r>
              <a:rPr lang="en-GB" dirty="0" smtClean="0"/>
              <a:t> </a:t>
            </a:r>
            <a:r>
              <a:rPr lang="en-GB" dirty="0" err="1" smtClean="0"/>
              <a:t>sekce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26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780928"/>
            <a:ext cx="8568952" cy="3384376"/>
          </a:xfrm>
          <a:prstGeom prst="rect">
            <a:avLst/>
          </a:prstGeom>
          <a:solidFill>
            <a:srgbClr val="F6F0BE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204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import </a:t>
            </a:r>
            <a:r>
              <a:rPr lang="en-US" dirty="0" err="1">
                <a:latin typeface="Courier"/>
                <a:cs typeface="Courier"/>
              </a:rPr>
              <a:t>java.util.concurrent.locks.Condition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final </a:t>
            </a:r>
            <a:r>
              <a:rPr lang="en-US" dirty="0">
                <a:latin typeface="Courier"/>
                <a:cs typeface="Courier"/>
              </a:rPr>
              <a:t>Condition 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aCondition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 = _</a:t>
            </a:r>
            <a:r>
              <a:rPr lang="en-US" dirty="0" err="1">
                <a:solidFill>
                  <a:srgbClr val="0000FF"/>
                </a:solidFill>
                <a:latin typeface="Courier"/>
                <a:cs typeface="Courier"/>
              </a:rPr>
              <a:t>lock.newCondition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private </a:t>
            </a:r>
            <a:r>
              <a:rPr lang="en-US" b="1" dirty="0">
                <a:latin typeface="Courier"/>
                <a:cs typeface="Courier"/>
              </a:rPr>
              <a:t>void method2()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throws </a:t>
            </a:r>
            <a:r>
              <a:rPr lang="en-US" dirty="0" err="1" smtClean="0">
                <a:latin typeface="Courier"/>
                <a:cs typeface="Courier"/>
              </a:rPr>
              <a:t>InterruptedException</a:t>
            </a:r>
            <a:r>
              <a:rPr lang="en-US" dirty="0" smtClean="0">
                <a:latin typeface="Courier"/>
                <a:cs typeface="Courier"/>
              </a:rPr>
              <a:t> {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_</a:t>
            </a:r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lock.lock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 </a:t>
            </a:r>
            <a:r>
              <a:rPr lang="en-US" dirty="0" smtClean="0">
                <a:latin typeface="Courier"/>
                <a:cs typeface="Courier"/>
              </a:rPr>
              <a:t>try </a:t>
            </a:r>
            <a:r>
              <a:rPr lang="en-US" dirty="0">
                <a:latin typeface="Courier"/>
                <a:cs typeface="Courier"/>
              </a:rPr>
              <a:t> 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 smtClean="0">
                <a:latin typeface="Courier"/>
                <a:cs typeface="Courier"/>
              </a:rPr>
              <a:t>doSomething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if (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&lt;&lt;condition 2&gt;&gt;</a:t>
            </a:r>
            <a:r>
              <a:rPr lang="en-US" dirty="0" smtClean="0">
                <a:latin typeface="Courier"/>
                <a:cs typeface="Courier"/>
              </a:rPr>
              <a:t> ) {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       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/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 Wakes up any one of the waiting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threads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       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aCondition.signal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;</a:t>
            </a:r>
            <a:r>
              <a:rPr lang="en-US" dirty="0">
                <a:latin typeface="Courier"/>
                <a:cs typeface="Courier"/>
              </a:rPr>
              <a:t> 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       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/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 Wakes up all threads waiting for this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condition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       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aCondition.signalAll</a:t>
            </a:r>
            <a:r>
              <a:rPr lang="en-US" dirty="0">
                <a:solidFill>
                  <a:srgbClr val="0000FF"/>
                </a:solidFill>
                <a:latin typeface="Courier"/>
                <a:cs typeface="Courier"/>
              </a:rPr>
              <a:t>()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   </a:t>
            </a:r>
            <a:r>
              <a:rPr lang="en-US" dirty="0" smtClean="0">
                <a:latin typeface="Courier"/>
                <a:cs typeface="Courier"/>
              </a:rPr>
              <a:t>}</a:t>
            </a:r>
            <a:r>
              <a:rPr lang="en-US" dirty="0">
                <a:latin typeface="Courier"/>
                <a:cs typeface="Courier"/>
              </a:rPr>
              <a:t>        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// method </a:t>
            </a:r>
            <a:r>
              <a:rPr lang="en-US" dirty="0" smtClean="0">
                <a:latin typeface="Courier"/>
                <a:cs typeface="Courier"/>
              </a:rPr>
              <a:t>body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</a:t>
            </a:r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</a:t>
            </a:r>
            <a:r>
              <a:rPr lang="en-US" dirty="0" smtClean="0">
                <a:latin typeface="Courier"/>
                <a:cs typeface="Courier"/>
              </a:rPr>
              <a:t>finally</a:t>
            </a:r>
            <a:r>
              <a:rPr lang="en-US" dirty="0">
                <a:latin typeface="Courier"/>
                <a:cs typeface="Courier"/>
              </a:rPr>
              <a:t> </a:t>
            </a: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   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_</a:t>
            </a: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lock.unlock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()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   }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ReentrantLock</a:t>
            </a:r>
            <a:r>
              <a:rPr lang="en-GB" dirty="0" smtClean="0"/>
              <a:t> - signalling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0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ReentrantLock</a:t>
            </a:r>
            <a:r>
              <a:rPr lang="en-GB" dirty="0" smtClean="0"/>
              <a:t> - fairness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Nepovinný</a:t>
            </a:r>
            <a:r>
              <a:rPr lang="en-GB" dirty="0" smtClean="0"/>
              <a:t> </a:t>
            </a:r>
            <a:r>
              <a:rPr lang="en-GB" dirty="0" err="1" smtClean="0"/>
              <a:t>parametr</a:t>
            </a:r>
            <a:r>
              <a:rPr lang="en-GB" dirty="0" smtClean="0"/>
              <a:t> v </a:t>
            </a:r>
            <a:r>
              <a:rPr lang="en-GB" dirty="0" err="1" smtClean="0"/>
              <a:t>konstruktoru</a:t>
            </a:r>
            <a:r>
              <a:rPr lang="en-GB" dirty="0" smtClean="0"/>
              <a:t> </a:t>
            </a:r>
            <a:r>
              <a:rPr lang="en-GB" dirty="0" err="1" smtClean="0">
                <a:latin typeface="Courier"/>
                <a:cs typeface="Courier"/>
              </a:rPr>
              <a:t>ReentrantLock</a:t>
            </a:r>
            <a:r>
              <a:rPr lang="en-GB" dirty="0" smtClean="0">
                <a:latin typeface="Courier"/>
                <a:cs typeface="Courier"/>
              </a:rPr>
              <a:t>(</a:t>
            </a:r>
            <a:r>
              <a:rPr lang="en-GB" dirty="0" err="1" smtClean="0">
                <a:latin typeface="Courier"/>
                <a:cs typeface="Courier"/>
              </a:rPr>
              <a:t>boolean</a:t>
            </a:r>
            <a:r>
              <a:rPr lang="en-GB" dirty="0" smtClean="0">
                <a:latin typeface="Courier"/>
                <a:cs typeface="Courier"/>
              </a:rPr>
              <a:t> </a:t>
            </a:r>
            <a:r>
              <a:rPr lang="en-GB" b="1" dirty="0" smtClean="0">
                <a:solidFill>
                  <a:srgbClr val="0000FF"/>
                </a:solidFill>
                <a:latin typeface="Courier"/>
                <a:cs typeface="Courier"/>
              </a:rPr>
              <a:t>fair</a:t>
            </a:r>
            <a:r>
              <a:rPr lang="en-GB" dirty="0" smtClean="0">
                <a:latin typeface="Courier"/>
                <a:cs typeface="Courier"/>
              </a:rPr>
              <a:t>)</a:t>
            </a:r>
          </a:p>
          <a:p>
            <a:r>
              <a:rPr lang="en-GB" dirty="0" err="1" smtClean="0"/>
              <a:t>Pokud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0000FF"/>
                </a:solidFill>
              </a:rPr>
              <a:t>true</a:t>
            </a:r>
            <a:r>
              <a:rPr lang="en-GB" dirty="0" smtClean="0"/>
              <a:t>, je </a:t>
            </a:r>
            <a:r>
              <a:rPr lang="en-GB" dirty="0" err="1" smtClean="0"/>
              <a:t>zachováno</a:t>
            </a:r>
            <a:r>
              <a:rPr lang="en-GB" dirty="0" smtClean="0"/>
              <a:t> </a:t>
            </a:r>
            <a:r>
              <a:rPr lang="en-GB" dirty="0" err="1" smtClean="0"/>
              <a:t>pořadí</a:t>
            </a:r>
            <a:r>
              <a:rPr lang="en-GB" dirty="0" smtClean="0"/>
              <a:t> </a:t>
            </a:r>
            <a:r>
              <a:rPr lang="en-GB" dirty="0" err="1" smtClean="0"/>
              <a:t>vláken</a:t>
            </a:r>
            <a:r>
              <a:rPr lang="en-GB" dirty="0" smtClean="0"/>
              <a:t>, v </a:t>
            </a:r>
            <a:r>
              <a:rPr lang="en-GB" dirty="0" err="1" smtClean="0"/>
              <a:t>jakém</a:t>
            </a:r>
            <a:r>
              <a:rPr lang="en-GB" dirty="0" smtClean="0"/>
              <a:t> </a:t>
            </a:r>
            <a:r>
              <a:rPr lang="en-GB" dirty="0" err="1" smtClean="0"/>
              <a:t>čekají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zámek</a:t>
            </a:r>
            <a:r>
              <a:rPr lang="en-GB" dirty="0" smtClean="0"/>
              <a:t> – </a:t>
            </a:r>
            <a:r>
              <a:rPr lang="en-GB" dirty="0" err="1" smtClean="0"/>
              <a:t>zámek</a:t>
            </a:r>
            <a:r>
              <a:rPr lang="en-GB" dirty="0" smtClean="0"/>
              <a:t> </a:t>
            </a:r>
            <a:r>
              <a:rPr lang="en-GB" dirty="0" err="1" smtClean="0"/>
              <a:t>jim</a:t>
            </a:r>
            <a:r>
              <a:rPr lang="en-GB" dirty="0" smtClean="0"/>
              <a:t> je </a:t>
            </a:r>
            <a:r>
              <a:rPr lang="en-GB" dirty="0" err="1" smtClean="0"/>
              <a:t>postupně</a:t>
            </a:r>
            <a:r>
              <a:rPr lang="en-GB" dirty="0" smtClean="0"/>
              <a:t> </a:t>
            </a:r>
            <a:r>
              <a:rPr lang="en-GB" dirty="0" err="1" smtClean="0"/>
              <a:t>přidělován</a:t>
            </a:r>
            <a:r>
              <a:rPr lang="en-GB" dirty="0" smtClean="0"/>
              <a:t> v </a:t>
            </a:r>
            <a:r>
              <a:rPr lang="en-GB" dirty="0" err="1" smtClean="0"/>
              <a:t>tomto</a:t>
            </a:r>
            <a:r>
              <a:rPr lang="en-GB" dirty="0" smtClean="0"/>
              <a:t> </a:t>
            </a:r>
            <a:r>
              <a:rPr lang="en-GB" dirty="0" err="1" smtClean="0"/>
              <a:t>pořadí</a:t>
            </a:r>
            <a:endParaRPr lang="en-GB" dirty="0" smtClean="0"/>
          </a:p>
          <a:p>
            <a:r>
              <a:rPr lang="en-GB" dirty="0" err="1" smtClean="0"/>
              <a:t>Pokud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0000FF"/>
                </a:solidFill>
              </a:rPr>
              <a:t>false</a:t>
            </a:r>
            <a:r>
              <a:rPr lang="en-GB" dirty="0" smtClean="0"/>
              <a:t>, je </a:t>
            </a:r>
            <a:r>
              <a:rPr lang="en-GB" dirty="0" err="1" smtClean="0"/>
              <a:t>zámek</a:t>
            </a:r>
            <a:r>
              <a:rPr lang="en-GB" dirty="0" smtClean="0"/>
              <a:t> </a:t>
            </a:r>
            <a:r>
              <a:rPr lang="en-GB" dirty="0" err="1" smtClean="0"/>
              <a:t>čekajícím</a:t>
            </a:r>
            <a:r>
              <a:rPr lang="en-GB" dirty="0" smtClean="0"/>
              <a:t> </a:t>
            </a:r>
            <a:r>
              <a:rPr lang="en-GB" dirty="0" err="1" smtClean="0"/>
              <a:t>threadům</a:t>
            </a:r>
            <a:r>
              <a:rPr lang="en-GB" dirty="0" smtClean="0"/>
              <a:t> </a:t>
            </a:r>
            <a:r>
              <a:rPr lang="en-GB" dirty="0" err="1" smtClean="0"/>
              <a:t>přidělován</a:t>
            </a:r>
            <a:r>
              <a:rPr lang="en-GB" dirty="0" smtClean="0"/>
              <a:t> v </a:t>
            </a:r>
            <a:r>
              <a:rPr lang="en-GB" dirty="0" err="1" smtClean="0"/>
              <a:t>náhodném</a:t>
            </a:r>
            <a:r>
              <a:rPr lang="en-GB" dirty="0" smtClean="0"/>
              <a:t> </a:t>
            </a:r>
            <a:r>
              <a:rPr lang="en-GB" dirty="0" err="1" smtClean="0"/>
              <a:t>pořadí</a:t>
            </a:r>
            <a:r>
              <a:rPr lang="en-GB" dirty="0" smtClean="0"/>
              <a:t> (</a:t>
            </a:r>
            <a:r>
              <a:rPr lang="en-GB" dirty="0" err="1" smtClean="0"/>
              <a:t>stejně</a:t>
            </a:r>
            <a:r>
              <a:rPr lang="en-GB" dirty="0" smtClean="0"/>
              <a:t>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std. </a:t>
            </a:r>
            <a:r>
              <a:rPr lang="en-GB" dirty="0" err="1" smtClean="0"/>
              <a:t>javovském</a:t>
            </a:r>
            <a:r>
              <a:rPr lang="en-GB" dirty="0" smtClean="0"/>
              <a:t> </a:t>
            </a:r>
            <a:r>
              <a:rPr lang="en-GB" dirty="0" err="1" smtClean="0"/>
              <a:t>synchronizačním</a:t>
            </a:r>
            <a:r>
              <a:rPr lang="en-GB" dirty="0" smtClean="0"/>
              <a:t> </a:t>
            </a:r>
            <a:r>
              <a:rPr lang="en-GB" dirty="0" err="1" smtClean="0"/>
              <a:t>modelu</a:t>
            </a:r>
            <a:r>
              <a:rPr lang="en-GB" dirty="0" smtClean="0"/>
              <a:t>)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Unfair</a:t>
            </a:r>
            <a:r>
              <a:rPr lang="en-GB" dirty="0" smtClean="0"/>
              <a:t> je </a:t>
            </a:r>
            <a:r>
              <a:rPr lang="en-GB" dirty="0" err="1" smtClean="0"/>
              <a:t>efektivnější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24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Blokující kolekce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Kolekce pro synchronizaci mezi vláky s blokujícími operacemi vložení a výběru</a:t>
            </a:r>
          </a:p>
          <a:p>
            <a:endParaRPr lang="cs-CZ" dirty="0" smtClean="0"/>
          </a:p>
          <a:p>
            <a:r>
              <a:rPr lang="cs-CZ" b="1" dirty="0" smtClean="0"/>
              <a:t>SynchronousQueue</a:t>
            </a:r>
            <a:r>
              <a:rPr lang="cs-CZ" dirty="0" smtClean="0"/>
              <a:t> – každá operace insert() se blokuje dokud nedojde k vybrání prvku (poll())</a:t>
            </a:r>
          </a:p>
          <a:p>
            <a:r>
              <a:rPr lang="cs-CZ" b="1" dirty="0" smtClean="0"/>
              <a:t>ArrayBlockingQueue</a:t>
            </a:r>
            <a:r>
              <a:rPr lang="cs-CZ" dirty="0" smtClean="0"/>
              <a:t> – fronta fixní délky</a:t>
            </a:r>
          </a:p>
          <a:p>
            <a:r>
              <a:rPr lang="cs-CZ" b="1" dirty="0" smtClean="0"/>
              <a:t>LinkedBlockingQueue</a:t>
            </a:r>
            <a:r>
              <a:rPr lang="cs-CZ" dirty="0" smtClean="0"/>
              <a:t> – fronta (ne)omezené délky</a:t>
            </a:r>
          </a:p>
          <a:p>
            <a:r>
              <a:rPr lang="cs-CZ" b="1" dirty="0" smtClean="0"/>
              <a:t>PriorityBlockingQueue</a:t>
            </a:r>
            <a:r>
              <a:rPr lang="cs-CZ" dirty="0" smtClean="0"/>
              <a:t> – fronta neomezené délky respektující prioritu prvků</a:t>
            </a:r>
          </a:p>
          <a:p>
            <a:r>
              <a:rPr lang="cs-CZ" b="1" dirty="0" smtClean="0"/>
              <a:t>DelayQueue</a:t>
            </a:r>
            <a:r>
              <a:rPr lang="cs-CZ" dirty="0" smtClean="0"/>
              <a:t> – fronta, v níž prvky mohou být vybrány až po určité době (</a:t>
            </a:r>
            <a:r>
              <a:rPr lang="cs-CZ" dirty="0" err="1" smtClean="0"/>
              <a:t>delay</a:t>
            </a:r>
            <a:r>
              <a:rPr lang="cs-CZ" dirty="0" smtClean="0"/>
              <a:t>)</a:t>
            </a:r>
          </a:p>
          <a:p>
            <a:r>
              <a:rPr lang="cs-CZ" dirty="0" smtClean="0"/>
              <a:t>... podpora i pro </a:t>
            </a:r>
            <a:r>
              <a:rPr lang="cs-CZ" dirty="0" err="1" smtClean="0"/>
              <a:t>deques</a:t>
            </a:r>
            <a:r>
              <a:rPr lang="cs-CZ" dirty="0" smtClean="0"/>
              <a:t> (double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queues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94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Blokující kolekce</a:t>
            </a:r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12776"/>
            <a:ext cx="8191500" cy="53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1924</Words>
  <Application>Microsoft Macintosh PowerPoint</Application>
  <PresentationFormat>On-screen Show (4:3)</PresentationFormat>
  <Paragraphs>368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java.util.concurrent podrobněji</vt:lpstr>
      <vt:lpstr>Principy</vt:lpstr>
      <vt:lpstr>Sémantika CAS (Java Concurrency in Practice  By Tim Peierls, Brian Goetz, Joshua Bloch, Joseph Bowbeer, Doug Lea, David Holmes)</vt:lpstr>
      <vt:lpstr>Atomic counter using CAS (Java Concurrency in Practice  By Tim Peierls, Brian Goetz, Joshua Bloch, Joseph Bowbeer, Doug Lea, David Holmes)</vt:lpstr>
      <vt:lpstr>ReentrantLock - kritická sekce</vt:lpstr>
      <vt:lpstr>ReentrantLock - signalling</vt:lpstr>
      <vt:lpstr>ReentrantLock - fairness</vt:lpstr>
      <vt:lpstr>Blokující kolekce</vt:lpstr>
      <vt:lpstr>Blokující kolekce</vt:lpstr>
      <vt:lpstr>Blokující kolekce</vt:lpstr>
      <vt:lpstr>ThreadFactory</vt:lpstr>
      <vt:lpstr>Thread pool</vt:lpstr>
      <vt:lpstr>Executor</vt:lpstr>
      <vt:lpstr>Executor</vt:lpstr>
      <vt:lpstr>Executor</vt:lpstr>
      <vt:lpstr>Executor – primitivní implementace</vt:lpstr>
      <vt:lpstr>Executor – složitější implementace</vt:lpstr>
      <vt:lpstr>ExecutorService</vt:lpstr>
      <vt:lpstr>Příklad užití ScheduledExecutorService</vt:lpstr>
      <vt:lpstr>ExecutorService – example</vt:lpstr>
      <vt:lpstr>ThreadPoolExecutor</vt:lpstr>
      <vt:lpstr>Scheduler</vt:lpstr>
      <vt:lpstr>Scheduler</vt:lpstr>
      <vt:lpstr>Scheduler</vt:lpstr>
      <vt:lpstr>Scheduler/Budík</vt:lpstr>
      <vt:lpstr>Decoupling asynchronous and synchronous processing </vt:lpstr>
      <vt:lpstr>Blokující socket (server)</vt:lpstr>
      <vt:lpstr>Neblokující socket</vt:lpstr>
      <vt:lpstr>Neblokující socket</vt:lpstr>
      <vt:lpstr>Server s neblokujícím socketem</vt:lpstr>
      <vt:lpstr>Server s neblokujícím socketem</vt:lpstr>
      <vt:lpstr>Server s neblokujícím socketem</vt:lpstr>
      <vt:lpstr>Server s neblokujícím socketem</vt:lpstr>
      <vt:lpstr>Server s neblokujícím socketem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 pool</dc:title>
  <dc:creator>mickapa1</dc:creator>
  <cp:lastModifiedBy>Zdenek Kouba</cp:lastModifiedBy>
  <cp:revision>45</cp:revision>
  <dcterms:created xsi:type="dcterms:W3CDTF">2012-11-06T14:09:43Z</dcterms:created>
  <dcterms:modified xsi:type="dcterms:W3CDTF">2013-11-06T12:32:54Z</dcterms:modified>
</cp:coreProperties>
</file>