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xls" ContentType="application/vnd.ms-exce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5B49-8753-C14F-9411-E5B87719D859}" type="datetimeFigureOut">
              <a:rPr lang="en-US" smtClean="0"/>
              <a:t>3/19/13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1E1F-B6F5-5541-95D7-F181C9F01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4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5B49-8753-C14F-9411-E5B87719D859}" type="datetimeFigureOut">
              <a:rPr lang="en-US" smtClean="0"/>
              <a:t>3/19/13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1E1F-B6F5-5541-95D7-F181C9F01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73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5B49-8753-C14F-9411-E5B87719D859}" type="datetimeFigureOut">
              <a:rPr lang="en-US" smtClean="0"/>
              <a:t>3/19/13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1E1F-B6F5-5541-95D7-F181C9F01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4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5B49-8753-C14F-9411-E5B87719D859}" type="datetimeFigureOut">
              <a:rPr lang="en-US" smtClean="0"/>
              <a:t>3/19/13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1E1F-B6F5-5541-95D7-F181C9F01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5B49-8753-C14F-9411-E5B87719D859}" type="datetimeFigureOut">
              <a:rPr lang="en-US" smtClean="0"/>
              <a:t>3/19/13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1E1F-B6F5-5541-95D7-F181C9F01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17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5B49-8753-C14F-9411-E5B87719D859}" type="datetimeFigureOut">
              <a:rPr lang="en-US" smtClean="0"/>
              <a:t>3/19/13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1E1F-B6F5-5541-95D7-F181C9F01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9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5B49-8753-C14F-9411-E5B87719D859}" type="datetimeFigureOut">
              <a:rPr lang="en-US" smtClean="0"/>
              <a:t>3/19/13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1E1F-B6F5-5541-95D7-F181C9F01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4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5B49-8753-C14F-9411-E5B87719D859}" type="datetimeFigureOut">
              <a:rPr lang="en-US" smtClean="0"/>
              <a:t>3/19/13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1E1F-B6F5-5541-95D7-F181C9F01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5B49-8753-C14F-9411-E5B87719D859}" type="datetimeFigureOut">
              <a:rPr lang="en-US" smtClean="0"/>
              <a:t>3/19/13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1E1F-B6F5-5541-95D7-F181C9F01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7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5B49-8753-C14F-9411-E5B87719D859}" type="datetimeFigureOut">
              <a:rPr lang="en-US" smtClean="0"/>
              <a:t>3/19/13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1E1F-B6F5-5541-95D7-F181C9F01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4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5B49-8753-C14F-9411-E5B87719D859}" type="datetimeFigureOut">
              <a:rPr lang="en-US" smtClean="0"/>
              <a:t>3/19/13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1E1F-B6F5-5541-95D7-F181C9F01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62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E5B49-8753-C14F-9411-E5B87719D859}" type="datetimeFigureOut">
              <a:rPr lang="en-US" smtClean="0"/>
              <a:t>3/19/13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1E1F-B6F5-5541-95D7-F181C9F01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JDBC – </a:t>
            </a:r>
            <a:r>
              <a:rPr lang="en-GB" smtClean="0"/>
              <a:t>some remarks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83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013421"/>
              </p:ext>
            </p:extLst>
          </p:nvPr>
        </p:nvGraphicFramePr>
        <p:xfrm>
          <a:off x="0" y="57302"/>
          <a:ext cx="9444038" cy="666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9232900" imgH="6515100" progId="Word.Document.12">
                  <p:embed/>
                </p:oleObj>
              </mc:Choice>
              <mc:Fallback>
                <p:oleObj name="Document" r:id="rId3" imgW="9232900" imgH="651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7302"/>
                        <a:ext cx="9444038" cy="666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42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683556"/>
              </p:ext>
            </p:extLst>
          </p:nvPr>
        </p:nvGraphicFramePr>
        <p:xfrm>
          <a:off x="135636" y="988695"/>
          <a:ext cx="8864600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8864600" imgH="5765800" progId="Word.Document.12">
                  <p:embed/>
                </p:oleObj>
              </mc:Choice>
              <mc:Fallback>
                <p:oleObj name="Document" r:id="rId3" imgW="8864600" imgH="576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636" y="988695"/>
                        <a:ext cx="8864600" cy="576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58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Statement vs. </a:t>
            </a:r>
            <a:r>
              <a:rPr lang="en-GB" dirty="0" err="1" smtClean="0"/>
              <a:t>PreparedStatement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886256"/>
              </p:ext>
            </p:extLst>
          </p:nvPr>
        </p:nvGraphicFramePr>
        <p:xfrm>
          <a:off x="69850" y="1552575"/>
          <a:ext cx="90043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3" imgW="9004300" imgH="4470400" progId="Word.Document.12">
                  <p:embed/>
                </p:oleObj>
              </mc:Choice>
              <mc:Fallback>
                <p:oleObj name="Document" r:id="rId3" imgW="9004300" imgH="447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50" y="1552575"/>
                        <a:ext cx="9004300" cy="44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50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Statement vs. </a:t>
            </a:r>
            <a:r>
              <a:rPr lang="en-GB" dirty="0" err="1"/>
              <a:t>PreparedStatement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1855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err="1" smtClean="0"/>
              <a:t>PreparedStatement</a:t>
            </a:r>
            <a:r>
              <a:rPr lang="en-GB" b="1" dirty="0" smtClean="0"/>
              <a:t> </a:t>
            </a:r>
            <a:r>
              <a:rPr lang="en-GB" dirty="0" smtClean="0"/>
              <a:t>– more efficient when query executed repeatedly (possibly with different parameter values)</a:t>
            </a:r>
          </a:p>
          <a:p>
            <a:pPr lvl="1"/>
            <a:r>
              <a:rPr lang="en-GB" dirty="0" smtClean="0"/>
              <a:t>the server creates the execution plan only once.</a:t>
            </a:r>
          </a:p>
          <a:p>
            <a:pPr lvl="1"/>
            <a:r>
              <a:rPr lang="en-GB" dirty="0" smtClean="0"/>
              <a:t>Not always – depends on implementation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Statement</a:t>
            </a:r>
            <a:r>
              <a:rPr lang="en-GB" dirty="0" smtClean="0"/>
              <a:t> – threat of SQL injection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138041"/>
              </p:ext>
            </p:extLst>
          </p:nvPr>
        </p:nvGraphicFramePr>
        <p:xfrm>
          <a:off x="871941" y="4330549"/>
          <a:ext cx="90043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3" imgW="9004300" imgH="1574800" progId="Word.Document.12">
                  <p:embed/>
                </p:oleObj>
              </mc:Choice>
              <mc:Fallback>
                <p:oleObj name="Document" r:id="rId3" imgW="9004300" imgH="157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1941" y="4330549"/>
                        <a:ext cx="90043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002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149730"/>
              </p:ext>
            </p:extLst>
          </p:nvPr>
        </p:nvGraphicFramePr>
        <p:xfrm>
          <a:off x="135636" y="988695"/>
          <a:ext cx="8864600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3" imgW="8864600" imgH="5765800" progId="Word.Document.12">
                  <p:embed/>
                </p:oleObj>
              </mc:Choice>
              <mc:Fallback>
                <p:oleObj name="Document" r:id="rId3" imgW="8864600" imgH="576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636" y="988695"/>
                        <a:ext cx="8864600" cy="576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106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JDBC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c</a:t>
            </a:r>
            <a:r>
              <a:rPr lang="en-GB" b="1" dirty="0" err="1" smtClean="0"/>
              <a:t>onn.close</a:t>
            </a:r>
            <a:r>
              <a:rPr lang="en-GB" b="1" dirty="0" smtClean="0"/>
              <a:t>()</a:t>
            </a:r>
            <a:r>
              <a:rPr lang="en-GB" dirty="0" smtClean="0"/>
              <a:t> may not close the connection if the connection has some JDBC resources open. Don’t rely on assumption that </a:t>
            </a:r>
            <a:r>
              <a:rPr lang="en-GB" dirty="0" err="1" smtClean="0"/>
              <a:t>conn.close</a:t>
            </a:r>
            <a:r>
              <a:rPr lang="en-GB" dirty="0" smtClean="0"/>
              <a:t>() should close them !!!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=&gt; </a:t>
            </a:r>
            <a:r>
              <a:rPr lang="en-GB" dirty="0" err="1" smtClean="0"/>
              <a:t>rs.close</a:t>
            </a:r>
            <a:r>
              <a:rPr lang="en-GB" dirty="0" smtClean="0"/>
              <a:t>(); </a:t>
            </a:r>
            <a:r>
              <a:rPr lang="en-GB" dirty="0" err="1" smtClean="0"/>
              <a:t>stmt.close</a:t>
            </a:r>
            <a:r>
              <a:rPr lang="en-GB" dirty="0" smtClean="0"/>
              <a:t>(); </a:t>
            </a:r>
            <a:r>
              <a:rPr lang="en-GB" dirty="0" err="1" smtClean="0"/>
              <a:t>conn.close</a:t>
            </a:r>
            <a:r>
              <a:rPr lang="en-GB" dirty="0" smtClean="0"/>
              <a:t>()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72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of access methods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6240"/>
              </p:ext>
            </p:extLst>
          </p:nvPr>
        </p:nvGraphicFramePr>
        <p:xfrm>
          <a:off x="1702987" y="2174283"/>
          <a:ext cx="9946056" cy="573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3" imgW="9715500" imgH="5600700" progId="Excel.Sheet.8">
                  <p:embed/>
                </p:oleObj>
              </mc:Choice>
              <mc:Fallback>
                <p:oleObj name="Worksheet" r:id="rId3" imgW="9715500" imgH="56007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2987" y="2174283"/>
                        <a:ext cx="9946056" cy="5733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08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Connection and </a:t>
            </a:r>
            <a:r>
              <a:rPr lang="en-GB" dirty="0" err="1" smtClean="0"/>
              <a:t>ResultSet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Don’t share connection among multiple threads</a:t>
            </a:r>
            <a:endParaRPr lang="en-GB" dirty="0"/>
          </a:p>
          <a:p>
            <a:r>
              <a:rPr lang="en-GB" dirty="0" err="1" smtClean="0"/>
              <a:t>ResultSet</a:t>
            </a:r>
            <a:r>
              <a:rPr lang="en-GB" dirty="0" smtClean="0"/>
              <a:t> </a:t>
            </a:r>
            <a:r>
              <a:rPr lang="en-GB" dirty="0" err="1" smtClean="0"/>
              <a:t>rs</a:t>
            </a:r>
            <a:r>
              <a:rPr lang="en-GB" dirty="0" smtClean="0"/>
              <a:t> = </a:t>
            </a:r>
            <a:r>
              <a:rPr lang="en-GB" dirty="0" err="1" smtClean="0"/>
              <a:t>stmnt.executeQuery</a:t>
            </a:r>
            <a:r>
              <a:rPr lang="en-GB" dirty="0" smtClean="0"/>
              <a:t>();</a:t>
            </a:r>
          </a:p>
          <a:p>
            <a:pPr lvl="1"/>
            <a:r>
              <a:rPr lang="en-GB" dirty="0" err="1" smtClean="0"/>
              <a:t>rs</a:t>
            </a:r>
            <a:r>
              <a:rPr lang="en-GB" dirty="0" smtClean="0"/>
              <a:t> may reference an object owned by the JDBC driver =&gt; danger of a deadlock</a:t>
            </a:r>
          </a:p>
          <a:p>
            <a:r>
              <a:rPr lang="en-GB" dirty="0" smtClean="0"/>
              <a:t>Another reason why connection shall not be shared:</a:t>
            </a:r>
          </a:p>
          <a:p>
            <a:pPr lvl="1"/>
            <a:r>
              <a:rPr lang="en-GB" dirty="0" smtClean="0"/>
              <a:t>The transaction is bound to </a:t>
            </a:r>
            <a:r>
              <a:rPr lang="en-GB" smtClean="0"/>
              <a:t>the connection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90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147</Words>
  <Application>Microsoft Macintosh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Microsoft Word Document</vt:lpstr>
      <vt:lpstr>Document</vt:lpstr>
      <vt:lpstr>Microsoft Excel 97 - 2004 Worksheet</vt:lpstr>
      <vt:lpstr>JDBC – some remarks</vt:lpstr>
      <vt:lpstr>PowerPoint Presentation</vt:lpstr>
      <vt:lpstr>PowerPoint Presentation</vt:lpstr>
      <vt:lpstr>Statement vs. PreparedStatement</vt:lpstr>
      <vt:lpstr>Statement vs. PreparedStatement</vt:lpstr>
      <vt:lpstr>PowerPoint Presentation</vt:lpstr>
      <vt:lpstr>Closing JDBC resources</vt:lpstr>
      <vt:lpstr>Comparison of access methods</vt:lpstr>
      <vt:lpstr>Connection and ResultSet</vt:lpstr>
    </vt:vector>
  </TitlesOfParts>
  <Company>Czech Technical University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JDBC – some remarks</dc:title>
  <dc:creator>Zdenek Kouba</dc:creator>
  <cp:lastModifiedBy>Zdenek Kouba</cp:lastModifiedBy>
  <cp:revision>9</cp:revision>
  <dcterms:created xsi:type="dcterms:W3CDTF">2013-03-19T06:54:43Z</dcterms:created>
  <dcterms:modified xsi:type="dcterms:W3CDTF">2013-03-19T08:13:38Z</dcterms:modified>
</cp:coreProperties>
</file>