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" r:id="rId2"/>
    <p:sldId id="311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01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03" r:id="rId23"/>
    <p:sldId id="304" r:id="rId24"/>
    <p:sldId id="305" r:id="rId25"/>
    <p:sldId id="306" r:id="rId26"/>
    <p:sldId id="307" r:id="rId27"/>
    <p:sldId id="308" r:id="rId28"/>
    <p:sldId id="309" r:id="rId29"/>
    <p:sldId id="310" r:id="rId30"/>
    <p:sldId id="302" r:id="rId31"/>
    <p:sldId id="258" r:id="rId32"/>
    <p:sldId id="261" r:id="rId33"/>
    <p:sldId id="262" r:id="rId34"/>
    <p:sldId id="263" r:id="rId35"/>
    <p:sldId id="264" r:id="rId36"/>
    <p:sldId id="265" r:id="rId37"/>
    <p:sldId id="266" r:id="rId38"/>
    <p:sldId id="267" r:id="rId39"/>
    <p:sldId id="277" r:id="rId40"/>
    <p:sldId id="290" r:id="rId41"/>
    <p:sldId id="332" r:id="rId42"/>
    <p:sldId id="333" r:id="rId43"/>
    <p:sldId id="334" r:id="rId44"/>
    <p:sldId id="335" r:id="rId45"/>
    <p:sldId id="336" r:id="rId46"/>
    <p:sldId id="337" r:id="rId47"/>
    <p:sldId id="338" r:id="rId48"/>
    <p:sldId id="339" r:id="rId49"/>
    <p:sldId id="340" r:id="rId50"/>
    <p:sldId id="341" r:id="rId51"/>
    <p:sldId id="289" r:id="rId52"/>
    <p:sldId id="291" r:id="rId53"/>
    <p:sldId id="292" r:id="rId54"/>
    <p:sldId id="293" r:id="rId55"/>
    <p:sldId id="294" r:id="rId56"/>
    <p:sldId id="295" r:id="rId57"/>
    <p:sldId id="296" r:id="rId58"/>
    <p:sldId id="297" r:id="rId59"/>
    <p:sldId id="298" r:id="rId60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FF33CC"/>
    <a:srgbClr val="CC00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14" autoAdjust="0"/>
    <p:restoredTop sz="94660"/>
  </p:normalViewPr>
  <p:slideViewPr>
    <p:cSldViewPr>
      <p:cViewPr>
        <p:scale>
          <a:sx n="85" d="100"/>
          <a:sy n="85" d="100"/>
        </p:scale>
        <p:origin x="-252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EDB-D13D-4D03-BEC3-50F7EB25EF09}" type="datetimeFigureOut">
              <a:rPr lang="en-GB" smtClean="0"/>
              <a:t>03/03/2016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D8A3-F106-4A49-815E-97B5737F2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286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EDB-D13D-4D03-BEC3-50F7EB25EF09}" type="datetimeFigureOut">
              <a:rPr lang="en-GB" smtClean="0"/>
              <a:t>03/03/2016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D8A3-F106-4A49-815E-97B5737F2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854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EDB-D13D-4D03-BEC3-50F7EB25EF09}" type="datetimeFigureOut">
              <a:rPr lang="en-GB" smtClean="0"/>
              <a:t>03/03/2016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D8A3-F106-4A49-815E-97B5737F2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074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EDB-D13D-4D03-BEC3-50F7EB25EF09}" type="datetimeFigureOut">
              <a:rPr lang="en-GB" smtClean="0"/>
              <a:t>03/03/2016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D8A3-F106-4A49-815E-97B5737F2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12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EDB-D13D-4D03-BEC3-50F7EB25EF09}" type="datetimeFigureOut">
              <a:rPr lang="en-GB" smtClean="0"/>
              <a:t>03/03/2016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D8A3-F106-4A49-815E-97B5737F2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64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EDB-D13D-4D03-BEC3-50F7EB25EF09}" type="datetimeFigureOut">
              <a:rPr lang="en-GB" smtClean="0"/>
              <a:t>03/03/2016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D8A3-F106-4A49-815E-97B5737F2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000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EDB-D13D-4D03-BEC3-50F7EB25EF09}" type="datetimeFigureOut">
              <a:rPr lang="en-GB" smtClean="0"/>
              <a:t>03/03/2016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D8A3-F106-4A49-815E-97B5737F2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446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EDB-D13D-4D03-BEC3-50F7EB25EF09}" type="datetimeFigureOut">
              <a:rPr lang="en-GB" smtClean="0"/>
              <a:t>03/03/2016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D8A3-F106-4A49-815E-97B5737F2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576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EDB-D13D-4D03-BEC3-50F7EB25EF09}" type="datetimeFigureOut">
              <a:rPr lang="en-GB" smtClean="0"/>
              <a:t>03/03/2016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D8A3-F106-4A49-815E-97B5737F2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886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EDB-D13D-4D03-BEC3-50F7EB25EF09}" type="datetimeFigureOut">
              <a:rPr lang="en-GB" smtClean="0"/>
              <a:t>03/03/2016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D8A3-F106-4A49-815E-97B5737F2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028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EDB-D13D-4D03-BEC3-50F7EB25EF09}" type="datetimeFigureOut">
              <a:rPr lang="en-GB" smtClean="0"/>
              <a:t>03/03/2016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D8A3-F106-4A49-815E-97B5737F2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244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FDEDB-D13D-4D03-BEC3-50F7EB25EF09}" type="datetimeFigureOut">
              <a:rPr lang="en-GB" smtClean="0"/>
              <a:t>03/03/2016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BD8A3-F106-4A49-815E-97B5737F2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00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15816" y="1268760"/>
            <a:ext cx="3307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Nejdelší cesta v acyklickém grafu</a:t>
            </a:r>
            <a:endParaRPr lang="en-GB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411760" y="1700808"/>
            <a:ext cx="4322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Nejdelší </a:t>
            </a:r>
            <a:r>
              <a:rPr lang="cs-CZ" b="1" smtClean="0"/>
              <a:t>cesta v</a:t>
            </a:r>
            <a:r>
              <a:rPr lang="en-US" b="1" smtClean="0"/>
              <a:t>e v</a:t>
            </a:r>
            <a:r>
              <a:rPr lang="cs-CZ" b="1" smtClean="0"/>
              <a:t>áženém </a:t>
            </a:r>
            <a:r>
              <a:rPr lang="cs-CZ" b="1" dirty="0" smtClean="0"/>
              <a:t>acyklickém grafu</a:t>
            </a:r>
            <a:endParaRPr lang="en-GB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813255" y="2636912"/>
            <a:ext cx="35474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Po</a:t>
            </a:r>
            <a:r>
              <a:rPr lang="cs-CZ" b="1" smtClean="0"/>
              <a:t>čet všech cest </a:t>
            </a:r>
            <a:r>
              <a:rPr lang="cs-CZ" b="1" dirty="0" smtClean="0"/>
              <a:t>v </a:t>
            </a:r>
            <a:r>
              <a:rPr lang="cs-CZ" b="1" smtClean="0"/>
              <a:t>acyklickém grafu</a:t>
            </a:r>
          </a:p>
          <a:p>
            <a:pPr algn="ctr"/>
            <a:r>
              <a:rPr lang="en-US" b="1" smtClean="0"/>
              <a:t>z uzlu</a:t>
            </a:r>
            <a:r>
              <a:rPr lang="cs-CZ" b="1" smtClean="0"/>
              <a:t> </a:t>
            </a:r>
            <a:r>
              <a:rPr lang="en-US" b="1" smtClean="0"/>
              <a:t>A</a:t>
            </a:r>
            <a:r>
              <a:rPr lang="cs-CZ" b="1" smtClean="0"/>
              <a:t> </a:t>
            </a:r>
            <a:r>
              <a:rPr lang="en-US" b="1" smtClean="0"/>
              <a:t>do uzlu</a:t>
            </a:r>
            <a:r>
              <a:rPr lang="cs-CZ" b="1" smtClean="0"/>
              <a:t> </a:t>
            </a:r>
            <a:r>
              <a:rPr lang="en-US" b="1" smtClean="0"/>
              <a:t>B</a:t>
            </a:r>
            <a:endParaRPr lang="en-GB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843808" y="3429000"/>
            <a:ext cx="3514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Po</a:t>
            </a:r>
            <a:r>
              <a:rPr lang="cs-CZ" b="1" smtClean="0"/>
              <a:t>čet</a:t>
            </a:r>
            <a:r>
              <a:rPr lang="en-US" b="1" smtClean="0"/>
              <a:t> v</a:t>
            </a:r>
            <a:r>
              <a:rPr lang="cs-CZ" b="1" smtClean="0"/>
              <a:t>š</a:t>
            </a:r>
            <a:r>
              <a:rPr lang="en-US" b="1" smtClean="0"/>
              <a:t>ech</a:t>
            </a:r>
            <a:r>
              <a:rPr lang="cs-CZ" b="1" smtClean="0"/>
              <a:t> cest </a:t>
            </a:r>
            <a:r>
              <a:rPr lang="cs-CZ" b="1" dirty="0" smtClean="0"/>
              <a:t>v acyklickém grafu</a:t>
            </a:r>
            <a:endParaRPr lang="en-GB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366555" y="4941168"/>
            <a:ext cx="44062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smtClean="0"/>
              <a:t>Ne</a:t>
            </a:r>
            <a:r>
              <a:rPr lang="en-US" b="1" smtClean="0"/>
              <a:t>jkrat</a:t>
            </a:r>
            <a:r>
              <a:rPr lang="cs-CZ" b="1" smtClean="0"/>
              <a:t>ší cesta v</a:t>
            </a:r>
            <a:r>
              <a:rPr lang="en-US" b="1" smtClean="0"/>
              <a:t>e v</a:t>
            </a:r>
            <a:r>
              <a:rPr lang="cs-CZ" b="1" smtClean="0"/>
              <a:t>áženém acyklickém grafu</a:t>
            </a:r>
          </a:p>
          <a:p>
            <a:pPr algn="ctr"/>
            <a:r>
              <a:rPr lang="cs-CZ" b="1" smtClean="0"/>
              <a:t>z uzlu </a:t>
            </a:r>
            <a:r>
              <a:rPr lang="en-US" b="1" smtClean="0"/>
              <a:t>A</a:t>
            </a:r>
            <a:r>
              <a:rPr lang="cs-CZ" b="1" smtClean="0"/>
              <a:t> do uzlu </a:t>
            </a:r>
            <a:r>
              <a:rPr lang="en-US" b="1" smtClean="0"/>
              <a:t>B</a:t>
            </a:r>
            <a:endParaRPr lang="en-GB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67544" y="548680"/>
            <a:ext cx="2800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Prakticky identick</a:t>
            </a:r>
            <a:r>
              <a:rPr lang="cs-CZ"/>
              <a:t>é</a:t>
            </a:r>
            <a:r>
              <a:rPr lang="cs-CZ" smtClean="0"/>
              <a:t> </a:t>
            </a:r>
            <a:r>
              <a:rPr lang="cs-CZ" smtClean="0"/>
              <a:t>postupy:</a:t>
            </a:r>
            <a:endParaRPr lang="en-GB" dirty="0"/>
          </a:p>
        </p:txBody>
      </p:sp>
      <p:sp>
        <p:nvSpPr>
          <p:cNvPr id="10" name="Oval 9"/>
          <p:cNvSpPr/>
          <p:nvPr/>
        </p:nvSpPr>
        <p:spPr>
          <a:xfrm>
            <a:off x="1763688" y="1340768"/>
            <a:ext cx="216024" cy="21602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al 10"/>
          <p:cNvSpPr/>
          <p:nvPr/>
        </p:nvSpPr>
        <p:spPr>
          <a:xfrm>
            <a:off x="1763688" y="1772816"/>
            <a:ext cx="216024" cy="21602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al 11"/>
          <p:cNvSpPr/>
          <p:nvPr/>
        </p:nvSpPr>
        <p:spPr>
          <a:xfrm>
            <a:off x="1547664" y="2708920"/>
            <a:ext cx="216024" cy="21602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al 12"/>
          <p:cNvSpPr/>
          <p:nvPr/>
        </p:nvSpPr>
        <p:spPr>
          <a:xfrm>
            <a:off x="1547664" y="3510300"/>
            <a:ext cx="216024" cy="21602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al 13"/>
          <p:cNvSpPr/>
          <p:nvPr/>
        </p:nvSpPr>
        <p:spPr>
          <a:xfrm>
            <a:off x="1331640" y="5011435"/>
            <a:ext cx="216024" cy="21602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Box 14"/>
          <p:cNvSpPr txBox="1"/>
          <p:nvPr/>
        </p:nvSpPr>
        <p:spPr>
          <a:xfrm>
            <a:off x="2949544" y="4293096"/>
            <a:ext cx="33917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smtClean="0"/>
              <a:t>Ne</a:t>
            </a:r>
            <a:r>
              <a:rPr lang="en-US" b="1" smtClean="0"/>
              <a:t>jkrat</a:t>
            </a:r>
            <a:r>
              <a:rPr lang="cs-CZ" b="1" smtClean="0"/>
              <a:t>ší cesta v</a:t>
            </a:r>
            <a:r>
              <a:rPr lang="en-US" b="1" smtClean="0"/>
              <a:t> </a:t>
            </a:r>
            <a:r>
              <a:rPr lang="cs-CZ" b="1" smtClean="0"/>
              <a:t>acyklickém grafu</a:t>
            </a:r>
          </a:p>
          <a:p>
            <a:pPr algn="ctr"/>
            <a:r>
              <a:rPr lang="cs-CZ" b="1" smtClean="0"/>
              <a:t>z uzlu A do uzlu B</a:t>
            </a:r>
            <a:endParaRPr lang="en-GB" b="1" dirty="0"/>
          </a:p>
        </p:txBody>
      </p:sp>
      <p:sp>
        <p:nvSpPr>
          <p:cNvPr id="16" name="Oval 15"/>
          <p:cNvSpPr/>
          <p:nvPr/>
        </p:nvSpPr>
        <p:spPr>
          <a:xfrm>
            <a:off x="1331640" y="4365104"/>
            <a:ext cx="216024" cy="21602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al 16"/>
          <p:cNvSpPr/>
          <p:nvPr/>
        </p:nvSpPr>
        <p:spPr>
          <a:xfrm>
            <a:off x="1763688" y="2699628"/>
            <a:ext cx="216024" cy="21602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val 17"/>
          <p:cNvSpPr/>
          <p:nvPr/>
        </p:nvSpPr>
        <p:spPr>
          <a:xfrm>
            <a:off x="1763688" y="3501008"/>
            <a:ext cx="216024" cy="21602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al 18"/>
          <p:cNvSpPr/>
          <p:nvPr/>
        </p:nvSpPr>
        <p:spPr>
          <a:xfrm>
            <a:off x="1547664" y="5002143"/>
            <a:ext cx="216024" cy="21602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al 19"/>
          <p:cNvSpPr/>
          <p:nvPr/>
        </p:nvSpPr>
        <p:spPr>
          <a:xfrm>
            <a:off x="1547664" y="4355812"/>
            <a:ext cx="216024" cy="21602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al 20"/>
          <p:cNvSpPr/>
          <p:nvPr/>
        </p:nvSpPr>
        <p:spPr>
          <a:xfrm>
            <a:off x="1763688" y="5009694"/>
            <a:ext cx="216024" cy="21602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val 21"/>
          <p:cNvSpPr/>
          <p:nvPr/>
        </p:nvSpPr>
        <p:spPr>
          <a:xfrm>
            <a:off x="1763688" y="4363363"/>
            <a:ext cx="216024" cy="21602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TextBox 22"/>
          <p:cNvSpPr txBox="1"/>
          <p:nvPr/>
        </p:nvSpPr>
        <p:spPr>
          <a:xfrm>
            <a:off x="539552" y="5877272"/>
            <a:ext cx="4341125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mtClean="0"/>
              <a:t>P</a:t>
            </a:r>
            <a:r>
              <a:rPr lang="cs-CZ" smtClean="0"/>
              <a:t>ředpokládají Topologické uspořádání grafu!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471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Down Arrow 57"/>
          <p:cNvSpPr/>
          <p:nvPr/>
        </p:nvSpPr>
        <p:spPr>
          <a:xfrm>
            <a:off x="8316416" y="1969227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2915865" y="1052736"/>
            <a:ext cx="324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cesta v acyklickém grafu</a:t>
            </a:r>
            <a:endParaRPr lang="en-GB" dirty="0"/>
          </a:p>
        </p:txBody>
      </p:sp>
      <p:sp>
        <p:nvSpPr>
          <p:cNvPr id="31" name="Rectangle 30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41" name="Arc 40"/>
          <p:cNvSpPr/>
          <p:nvPr/>
        </p:nvSpPr>
        <p:spPr>
          <a:xfrm flipH="1" flipV="1">
            <a:off x="6414045" y="3288350"/>
            <a:ext cx="2016224" cy="64470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Arc 43"/>
          <p:cNvSpPr/>
          <p:nvPr/>
        </p:nvSpPr>
        <p:spPr>
          <a:xfrm flipH="1" flipV="1">
            <a:off x="5400091" y="3356990"/>
            <a:ext cx="953002" cy="64470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Arc 44"/>
          <p:cNvSpPr/>
          <p:nvPr/>
        </p:nvSpPr>
        <p:spPr>
          <a:xfrm flipH="1" flipV="1">
            <a:off x="4262585" y="3356992"/>
            <a:ext cx="1060559" cy="64470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Arc 45"/>
          <p:cNvSpPr/>
          <p:nvPr/>
        </p:nvSpPr>
        <p:spPr>
          <a:xfrm flipH="1" flipV="1">
            <a:off x="2153901" y="3356991"/>
            <a:ext cx="2038944" cy="644705"/>
          </a:xfrm>
          <a:prstGeom prst="arc">
            <a:avLst>
              <a:gd name="adj1" fmla="val 10824986"/>
              <a:gd name="adj2" fmla="val 21503834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366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264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479317" y="2097068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32" name="Rectangle 31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62" name="TextBox 61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63" name="TextBox 62"/>
          <p:cNvSpPr txBox="1"/>
          <p:nvPr/>
        </p:nvSpPr>
        <p:spPr>
          <a:xfrm>
            <a:off x="2411760" y="1052736"/>
            <a:ext cx="424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</a:t>
            </a:r>
            <a:r>
              <a:rPr lang="cs-CZ" dirty="0" smtClean="0"/>
              <a:t>acyklickém grafu</a:t>
            </a:r>
            <a:endParaRPr lang="en-GB" dirty="0"/>
          </a:p>
        </p:txBody>
      </p:sp>
      <p:sp>
        <p:nvSpPr>
          <p:cNvPr id="64" name="Down Arrow 63"/>
          <p:cNvSpPr/>
          <p:nvPr/>
        </p:nvSpPr>
        <p:spPr>
          <a:xfrm>
            <a:off x="179512" y="2089914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033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32" name="Rectangle 31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62" name="TextBox 61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63" name="TextBox 62"/>
          <p:cNvSpPr txBox="1"/>
          <p:nvPr/>
        </p:nvSpPr>
        <p:spPr>
          <a:xfrm>
            <a:off x="2411760" y="1052736"/>
            <a:ext cx="424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</a:t>
            </a:r>
            <a:r>
              <a:rPr lang="cs-CZ" dirty="0" smtClean="0"/>
              <a:t>acyklickém grafu</a:t>
            </a:r>
            <a:endParaRPr lang="en-GB" dirty="0"/>
          </a:p>
        </p:txBody>
      </p:sp>
      <p:sp>
        <p:nvSpPr>
          <p:cNvPr id="64" name="Down Arrow 63"/>
          <p:cNvSpPr/>
          <p:nvPr/>
        </p:nvSpPr>
        <p:spPr>
          <a:xfrm>
            <a:off x="82758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078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32" name="Rectangle 31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7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62" name="TextBox 61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63" name="TextBox 62"/>
          <p:cNvSpPr txBox="1"/>
          <p:nvPr/>
        </p:nvSpPr>
        <p:spPr>
          <a:xfrm>
            <a:off x="2411760" y="1052736"/>
            <a:ext cx="424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</a:t>
            </a:r>
            <a:r>
              <a:rPr lang="cs-CZ" dirty="0" smtClean="0"/>
              <a:t>acyklickém grafu</a:t>
            </a:r>
            <a:endParaRPr lang="en-GB" dirty="0"/>
          </a:p>
        </p:txBody>
      </p:sp>
      <p:sp>
        <p:nvSpPr>
          <p:cNvPr id="64" name="Down Arrow 63"/>
          <p:cNvSpPr/>
          <p:nvPr/>
        </p:nvSpPr>
        <p:spPr>
          <a:xfrm>
            <a:off x="190770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892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32" name="Rectangle 31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7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62" name="TextBox 61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63" name="TextBox 62"/>
          <p:cNvSpPr txBox="1"/>
          <p:nvPr/>
        </p:nvSpPr>
        <p:spPr>
          <a:xfrm>
            <a:off x="2411760" y="1052736"/>
            <a:ext cx="424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</a:t>
            </a:r>
            <a:r>
              <a:rPr lang="cs-CZ" dirty="0" smtClean="0"/>
              <a:t>acyklickém grafu</a:t>
            </a:r>
            <a:endParaRPr lang="en-GB" dirty="0"/>
          </a:p>
        </p:txBody>
      </p:sp>
      <p:sp>
        <p:nvSpPr>
          <p:cNvPr id="64" name="Down Arrow 63"/>
          <p:cNvSpPr/>
          <p:nvPr/>
        </p:nvSpPr>
        <p:spPr>
          <a:xfrm>
            <a:off x="298782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452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32" name="Rectangle 31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19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62" name="TextBox 61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63" name="TextBox 62"/>
          <p:cNvSpPr txBox="1"/>
          <p:nvPr/>
        </p:nvSpPr>
        <p:spPr>
          <a:xfrm>
            <a:off x="2411760" y="1052736"/>
            <a:ext cx="424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</a:t>
            </a:r>
            <a:r>
              <a:rPr lang="cs-CZ" dirty="0" smtClean="0"/>
              <a:t>acyklickém grafu</a:t>
            </a:r>
            <a:endParaRPr lang="en-GB" dirty="0"/>
          </a:p>
        </p:txBody>
      </p:sp>
      <p:sp>
        <p:nvSpPr>
          <p:cNvPr id="64" name="Down Arrow 63"/>
          <p:cNvSpPr/>
          <p:nvPr/>
        </p:nvSpPr>
        <p:spPr>
          <a:xfrm>
            <a:off x="406794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5261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32" name="Rectangle 31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62" name="TextBox 61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63" name="TextBox 62"/>
          <p:cNvSpPr txBox="1"/>
          <p:nvPr/>
        </p:nvSpPr>
        <p:spPr>
          <a:xfrm>
            <a:off x="2411760" y="1052736"/>
            <a:ext cx="424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</a:t>
            </a:r>
            <a:r>
              <a:rPr lang="cs-CZ" dirty="0" smtClean="0"/>
              <a:t>acyklickém grafu</a:t>
            </a:r>
            <a:endParaRPr lang="en-GB" dirty="0"/>
          </a:p>
        </p:txBody>
      </p:sp>
      <p:sp>
        <p:nvSpPr>
          <p:cNvPr id="64" name="Down Arrow 63"/>
          <p:cNvSpPr/>
          <p:nvPr/>
        </p:nvSpPr>
        <p:spPr>
          <a:xfrm>
            <a:off x="514806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0254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32" name="Rectangle 31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29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62" name="TextBox 61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63" name="TextBox 62"/>
          <p:cNvSpPr txBox="1"/>
          <p:nvPr/>
        </p:nvSpPr>
        <p:spPr>
          <a:xfrm>
            <a:off x="2411760" y="1052736"/>
            <a:ext cx="424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</a:t>
            </a:r>
            <a:r>
              <a:rPr lang="cs-CZ" dirty="0" smtClean="0"/>
              <a:t>acyklickém grafu</a:t>
            </a:r>
            <a:endParaRPr lang="en-GB" dirty="0"/>
          </a:p>
        </p:txBody>
      </p:sp>
      <p:sp>
        <p:nvSpPr>
          <p:cNvPr id="64" name="Down Arrow 63"/>
          <p:cNvSpPr/>
          <p:nvPr/>
        </p:nvSpPr>
        <p:spPr>
          <a:xfrm>
            <a:off x="622818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213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32" name="Rectangle 31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30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7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62" name="TextBox 61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63" name="TextBox 62"/>
          <p:cNvSpPr txBox="1"/>
          <p:nvPr/>
        </p:nvSpPr>
        <p:spPr>
          <a:xfrm>
            <a:off x="2411760" y="1052736"/>
            <a:ext cx="424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</a:t>
            </a:r>
            <a:r>
              <a:rPr lang="cs-CZ" dirty="0" smtClean="0"/>
              <a:t>acyklickém grafu</a:t>
            </a:r>
            <a:endParaRPr lang="en-GB" dirty="0"/>
          </a:p>
        </p:txBody>
      </p:sp>
      <p:sp>
        <p:nvSpPr>
          <p:cNvPr id="65" name="Down Arrow 64"/>
          <p:cNvSpPr/>
          <p:nvPr/>
        </p:nvSpPr>
        <p:spPr>
          <a:xfrm>
            <a:off x="730830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96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Down Arrow 57"/>
          <p:cNvSpPr/>
          <p:nvPr/>
        </p:nvSpPr>
        <p:spPr>
          <a:xfrm>
            <a:off x="179512" y="2089914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2915865" y="1052736"/>
            <a:ext cx="324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cesta v acyklickém grafu</a:t>
            </a:r>
            <a:endParaRPr lang="en-GB" dirty="0"/>
          </a:p>
        </p:txBody>
      </p:sp>
      <p:sp>
        <p:nvSpPr>
          <p:cNvPr id="31" name="Rectangle 30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2561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32" name="Rectangle 31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30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7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62" name="TextBox 61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63" name="TextBox 62"/>
          <p:cNvSpPr txBox="1"/>
          <p:nvPr/>
        </p:nvSpPr>
        <p:spPr>
          <a:xfrm>
            <a:off x="2411760" y="1052736"/>
            <a:ext cx="424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</a:t>
            </a:r>
            <a:r>
              <a:rPr lang="cs-CZ" dirty="0" smtClean="0"/>
              <a:t>acyklickém grafu</a:t>
            </a:r>
            <a:endParaRPr lang="en-GB" dirty="0"/>
          </a:p>
        </p:txBody>
      </p:sp>
      <p:sp>
        <p:nvSpPr>
          <p:cNvPr id="65" name="Down Arrow 64"/>
          <p:cNvSpPr/>
          <p:nvPr/>
        </p:nvSpPr>
        <p:spPr>
          <a:xfrm>
            <a:off x="838842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Arc 65"/>
          <p:cNvSpPr/>
          <p:nvPr/>
        </p:nvSpPr>
        <p:spPr>
          <a:xfrm flipH="1" flipV="1">
            <a:off x="7452319" y="3288349"/>
            <a:ext cx="977949" cy="64470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Arc 66"/>
          <p:cNvSpPr/>
          <p:nvPr/>
        </p:nvSpPr>
        <p:spPr>
          <a:xfrm flipH="1" flipV="1">
            <a:off x="4211960" y="3356991"/>
            <a:ext cx="3210195" cy="644703"/>
          </a:xfrm>
          <a:prstGeom prst="arc">
            <a:avLst>
              <a:gd name="adj1" fmla="val 10824986"/>
              <a:gd name="adj2" fmla="val 21494340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Arc 67"/>
          <p:cNvSpPr/>
          <p:nvPr/>
        </p:nvSpPr>
        <p:spPr>
          <a:xfrm flipH="1" flipV="1">
            <a:off x="2123727" y="3356991"/>
            <a:ext cx="2058069" cy="64470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8745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75584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Down Arrow 57"/>
          <p:cNvSpPr/>
          <p:nvPr/>
        </p:nvSpPr>
        <p:spPr>
          <a:xfrm>
            <a:off x="179512" y="2089914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3059832" y="980728"/>
            <a:ext cx="3486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Po</a:t>
            </a:r>
            <a:r>
              <a:rPr lang="cs-CZ" smtClean="0"/>
              <a:t>čet všech cest </a:t>
            </a:r>
            <a:r>
              <a:rPr lang="cs-CZ" dirty="0" smtClean="0"/>
              <a:t>v </a:t>
            </a:r>
            <a:r>
              <a:rPr lang="cs-CZ" smtClean="0"/>
              <a:t>acyklickém grafu</a:t>
            </a:r>
          </a:p>
          <a:p>
            <a:pPr algn="ctr"/>
            <a:r>
              <a:rPr lang="en-US" smtClean="0"/>
              <a:t>z uzlu</a:t>
            </a:r>
            <a:r>
              <a:rPr lang="cs-CZ" smtClean="0"/>
              <a:t> 2 </a:t>
            </a:r>
            <a:r>
              <a:rPr lang="en-US" smtClean="0"/>
              <a:t>do uzlu</a:t>
            </a:r>
            <a:r>
              <a:rPr lang="cs-CZ" smtClean="0"/>
              <a:t> 8</a:t>
            </a:r>
            <a:endParaRPr lang="en-GB" dirty="0"/>
          </a:p>
        </p:txBody>
      </p:sp>
      <p:sp>
        <p:nvSpPr>
          <p:cNvPr id="60" name="TextBox 59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70875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Down Arrow 57"/>
          <p:cNvSpPr/>
          <p:nvPr/>
        </p:nvSpPr>
        <p:spPr>
          <a:xfrm>
            <a:off x="1907704" y="2060848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3059832" y="980728"/>
            <a:ext cx="3486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Po</a:t>
            </a:r>
            <a:r>
              <a:rPr lang="cs-CZ" smtClean="0"/>
              <a:t>čet všech cest </a:t>
            </a:r>
            <a:r>
              <a:rPr lang="cs-CZ" dirty="0" smtClean="0"/>
              <a:t>v </a:t>
            </a:r>
            <a:r>
              <a:rPr lang="cs-CZ" smtClean="0"/>
              <a:t>acyklickém grafu</a:t>
            </a:r>
          </a:p>
          <a:p>
            <a:pPr algn="ctr"/>
            <a:r>
              <a:rPr lang="en-US" smtClean="0"/>
              <a:t>z uzlu</a:t>
            </a:r>
            <a:r>
              <a:rPr lang="cs-CZ" smtClean="0"/>
              <a:t> 2 </a:t>
            </a:r>
            <a:r>
              <a:rPr lang="en-US" smtClean="0"/>
              <a:t>do uzlu</a:t>
            </a:r>
            <a:r>
              <a:rPr lang="cs-CZ" smtClean="0"/>
              <a:t> 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08432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Down Arrow 57"/>
          <p:cNvSpPr/>
          <p:nvPr/>
        </p:nvSpPr>
        <p:spPr>
          <a:xfrm>
            <a:off x="2987824" y="2060848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3059832" y="980728"/>
            <a:ext cx="3486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Po</a:t>
            </a:r>
            <a:r>
              <a:rPr lang="cs-CZ" smtClean="0"/>
              <a:t>čet všech cest </a:t>
            </a:r>
            <a:r>
              <a:rPr lang="cs-CZ" dirty="0" smtClean="0"/>
              <a:t>v </a:t>
            </a:r>
            <a:r>
              <a:rPr lang="cs-CZ" smtClean="0"/>
              <a:t>acyklickém grafu</a:t>
            </a:r>
          </a:p>
          <a:p>
            <a:pPr algn="ctr"/>
            <a:r>
              <a:rPr lang="en-US" smtClean="0"/>
              <a:t>z uzlu</a:t>
            </a:r>
            <a:r>
              <a:rPr lang="cs-CZ" smtClean="0"/>
              <a:t> 2 </a:t>
            </a:r>
            <a:r>
              <a:rPr lang="en-US" smtClean="0"/>
              <a:t>do uzlu</a:t>
            </a:r>
            <a:r>
              <a:rPr lang="cs-CZ" smtClean="0"/>
              <a:t> 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64607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Down Arrow 57"/>
          <p:cNvSpPr/>
          <p:nvPr/>
        </p:nvSpPr>
        <p:spPr>
          <a:xfrm>
            <a:off x="4067944" y="2060848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3059832" y="980728"/>
            <a:ext cx="3486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Po</a:t>
            </a:r>
            <a:r>
              <a:rPr lang="cs-CZ" smtClean="0"/>
              <a:t>čet všech cest </a:t>
            </a:r>
            <a:r>
              <a:rPr lang="cs-CZ" dirty="0" smtClean="0"/>
              <a:t>v </a:t>
            </a:r>
            <a:r>
              <a:rPr lang="cs-CZ" smtClean="0"/>
              <a:t>acyklickém grafu</a:t>
            </a:r>
          </a:p>
          <a:p>
            <a:pPr algn="ctr"/>
            <a:r>
              <a:rPr lang="en-US" smtClean="0"/>
              <a:t>z uzlu</a:t>
            </a:r>
            <a:r>
              <a:rPr lang="cs-CZ" smtClean="0"/>
              <a:t> 2 </a:t>
            </a:r>
            <a:r>
              <a:rPr lang="en-US" smtClean="0"/>
              <a:t>do uzlu</a:t>
            </a:r>
            <a:r>
              <a:rPr lang="cs-CZ" smtClean="0"/>
              <a:t> 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30052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Down Arrow 57"/>
          <p:cNvSpPr/>
          <p:nvPr/>
        </p:nvSpPr>
        <p:spPr>
          <a:xfrm>
            <a:off x="5148064" y="2060848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3059832" y="980728"/>
            <a:ext cx="3486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Po</a:t>
            </a:r>
            <a:r>
              <a:rPr lang="cs-CZ" smtClean="0"/>
              <a:t>čet všech cest </a:t>
            </a:r>
            <a:r>
              <a:rPr lang="cs-CZ" dirty="0" smtClean="0"/>
              <a:t>v </a:t>
            </a:r>
            <a:r>
              <a:rPr lang="cs-CZ" smtClean="0"/>
              <a:t>acyklickém grafu</a:t>
            </a:r>
          </a:p>
          <a:p>
            <a:pPr algn="ctr"/>
            <a:r>
              <a:rPr lang="en-US" smtClean="0"/>
              <a:t>z uzlu</a:t>
            </a:r>
            <a:r>
              <a:rPr lang="cs-CZ" smtClean="0"/>
              <a:t> 2 </a:t>
            </a:r>
            <a:r>
              <a:rPr lang="en-US" smtClean="0"/>
              <a:t>do uzlu</a:t>
            </a:r>
            <a:r>
              <a:rPr lang="cs-CZ" smtClean="0"/>
              <a:t> 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28026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Down Arrow 57"/>
          <p:cNvSpPr/>
          <p:nvPr/>
        </p:nvSpPr>
        <p:spPr>
          <a:xfrm>
            <a:off x="6228184" y="2060848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3059832" y="980728"/>
            <a:ext cx="3486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Po</a:t>
            </a:r>
            <a:r>
              <a:rPr lang="cs-CZ" smtClean="0"/>
              <a:t>čet všech cest </a:t>
            </a:r>
            <a:r>
              <a:rPr lang="cs-CZ" dirty="0" smtClean="0"/>
              <a:t>v </a:t>
            </a:r>
            <a:r>
              <a:rPr lang="cs-CZ" smtClean="0"/>
              <a:t>acyklickém grafu</a:t>
            </a:r>
          </a:p>
          <a:p>
            <a:pPr algn="ctr"/>
            <a:r>
              <a:rPr lang="en-US" smtClean="0"/>
              <a:t>z uzlu</a:t>
            </a:r>
            <a:r>
              <a:rPr lang="cs-CZ" smtClean="0"/>
              <a:t> 2 </a:t>
            </a:r>
            <a:r>
              <a:rPr lang="en-US" smtClean="0"/>
              <a:t>do uzlu</a:t>
            </a:r>
            <a:r>
              <a:rPr lang="cs-CZ" smtClean="0"/>
              <a:t> 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98937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Down Arrow 57"/>
          <p:cNvSpPr/>
          <p:nvPr/>
        </p:nvSpPr>
        <p:spPr>
          <a:xfrm>
            <a:off x="7308304" y="2060848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3059832" y="980728"/>
            <a:ext cx="3486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Po</a:t>
            </a:r>
            <a:r>
              <a:rPr lang="cs-CZ" smtClean="0"/>
              <a:t>čet všech cest </a:t>
            </a:r>
            <a:r>
              <a:rPr lang="cs-CZ" dirty="0" smtClean="0"/>
              <a:t>v </a:t>
            </a:r>
            <a:r>
              <a:rPr lang="cs-CZ" smtClean="0"/>
              <a:t>acyklickém grafu</a:t>
            </a:r>
          </a:p>
          <a:p>
            <a:pPr algn="ctr"/>
            <a:r>
              <a:rPr lang="en-US" smtClean="0"/>
              <a:t>z uzlu</a:t>
            </a:r>
            <a:r>
              <a:rPr lang="cs-CZ" smtClean="0"/>
              <a:t> 2 </a:t>
            </a:r>
            <a:r>
              <a:rPr lang="en-US" smtClean="0"/>
              <a:t>do uzlu</a:t>
            </a:r>
            <a:r>
              <a:rPr lang="cs-CZ" smtClean="0"/>
              <a:t> 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95084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7596336" y="3356992"/>
            <a:ext cx="1080120" cy="11521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388424" y="2924945"/>
            <a:ext cx="288032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Down Arrow 57"/>
          <p:cNvSpPr/>
          <p:nvPr/>
        </p:nvSpPr>
        <p:spPr>
          <a:xfrm>
            <a:off x="8388424" y="2060848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7596336" y="3429000"/>
            <a:ext cx="10390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/>
              <a:t>4 cesty</a:t>
            </a:r>
            <a:endParaRPr lang="cs-CZ" smtClean="0"/>
          </a:p>
          <a:p>
            <a:pPr algn="ctr"/>
            <a:r>
              <a:rPr lang="en-US" smtClean="0"/>
              <a:t>z</a:t>
            </a:r>
            <a:r>
              <a:rPr lang="cs-CZ" smtClean="0"/>
              <a:t> uzl</a:t>
            </a:r>
            <a:r>
              <a:rPr lang="en-US" smtClean="0"/>
              <a:t>u</a:t>
            </a:r>
            <a:r>
              <a:rPr lang="cs-CZ" smtClean="0"/>
              <a:t> 2 </a:t>
            </a:r>
            <a:endParaRPr lang="en-US" smtClean="0"/>
          </a:p>
          <a:p>
            <a:pPr algn="ctr"/>
            <a:r>
              <a:rPr lang="en-US" smtClean="0"/>
              <a:t>do uzlu</a:t>
            </a:r>
            <a:r>
              <a:rPr lang="cs-CZ" smtClean="0"/>
              <a:t> 8</a:t>
            </a:r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3059832" y="980728"/>
            <a:ext cx="3486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Po</a:t>
            </a:r>
            <a:r>
              <a:rPr lang="cs-CZ" smtClean="0"/>
              <a:t>čet všech cest </a:t>
            </a:r>
            <a:r>
              <a:rPr lang="cs-CZ" dirty="0" smtClean="0"/>
              <a:t>v </a:t>
            </a:r>
            <a:r>
              <a:rPr lang="cs-CZ" smtClean="0"/>
              <a:t>acyklickém grafu</a:t>
            </a:r>
          </a:p>
          <a:p>
            <a:pPr algn="ctr"/>
            <a:r>
              <a:rPr lang="en-US" smtClean="0"/>
              <a:t>z uzlu</a:t>
            </a:r>
            <a:r>
              <a:rPr lang="cs-CZ" smtClean="0"/>
              <a:t> 2 </a:t>
            </a:r>
            <a:r>
              <a:rPr lang="en-US" smtClean="0"/>
              <a:t>do uzlu</a:t>
            </a:r>
            <a:r>
              <a:rPr lang="cs-CZ" smtClean="0"/>
              <a:t> 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0174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Down Arrow 57"/>
          <p:cNvSpPr/>
          <p:nvPr/>
        </p:nvSpPr>
        <p:spPr>
          <a:xfrm>
            <a:off x="786195" y="1958568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2915865" y="1052736"/>
            <a:ext cx="324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cesta v acyklickém grafu</a:t>
            </a:r>
            <a:endParaRPr lang="en-GB" dirty="0"/>
          </a:p>
        </p:txBody>
      </p:sp>
      <p:sp>
        <p:nvSpPr>
          <p:cNvPr id="31" name="Rectangle 30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81230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44782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Down Arrow 57"/>
          <p:cNvSpPr/>
          <p:nvPr/>
        </p:nvSpPr>
        <p:spPr>
          <a:xfrm>
            <a:off x="179512" y="2089914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2771800" y="1052736"/>
            <a:ext cx="3514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 v</a:t>
            </a:r>
            <a:r>
              <a:rPr lang="cs-CZ" smtClean="0"/>
              <a:t>š</a:t>
            </a:r>
            <a:r>
              <a:rPr lang="en-US" smtClean="0"/>
              <a:t>ech</a:t>
            </a:r>
            <a:r>
              <a:rPr lang="cs-CZ" smtClean="0"/>
              <a:t> cest </a:t>
            </a:r>
            <a:r>
              <a:rPr lang="cs-CZ" dirty="0" smtClean="0"/>
              <a:t>v acyklickém grafu</a:t>
            </a:r>
            <a:endParaRPr lang="en-GB" dirty="0"/>
          </a:p>
        </p:txBody>
      </p:sp>
      <p:sp>
        <p:nvSpPr>
          <p:cNvPr id="60" name="TextBox 59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20668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Down Arrow 57"/>
          <p:cNvSpPr/>
          <p:nvPr/>
        </p:nvSpPr>
        <p:spPr>
          <a:xfrm>
            <a:off x="795225" y="1960032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2771800" y="1052736"/>
            <a:ext cx="3514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 v</a:t>
            </a:r>
            <a:r>
              <a:rPr lang="cs-CZ" smtClean="0"/>
              <a:t>š</a:t>
            </a:r>
            <a:r>
              <a:rPr lang="en-US" smtClean="0"/>
              <a:t>ech</a:t>
            </a:r>
            <a:r>
              <a:rPr lang="cs-CZ" smtClean="0"/>
              <a:t> cest </a:t>
            </a:r>
            <a:r>
              <a:rPr lang="cs-CZ" dirty="0" smtClean="0"/>
              <a:t>v acyklickém grafu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46403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Down Arrow 57"/>
          <p:cNvSpPr/>
          <p:nvPr/>
        </p:nvSpPr>
        <p:spPr>
          <a:xfrm>
            <a:off x="1907704" y="1960032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2771800" y="1052736"/>
            <a:ext cx="3514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 v</a:t>
            </a:r>
            <a:r>
              <a:rPr lang="cs-CZ" smtClean="0"/>
              <a:t>š</a:t>
            </a:r>
            <a:r>
              <a:rPr lang="en-US" smtClean="0"/>
              <a:t>ech</a:t>
            </a:r>
            <a:r>
              <a:rPr lang="cs-CZ" smtClean="0"/>
              <a:t> cest </a:t>
            </a:r>
            <a:r>
              <a:rPr lang="cs-CZ" dirty="0" smtClean="0"/>
              <a:t>v acyklickém grafu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3931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Down Arrow 57"/>
          <p:cNvSpPr/>
          <p:nvPr/>
        </p:nvSpPr>
        <p:spPr>
          <a:xfrm>
            <a:off x="2960145" y="1960032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2771800" y="1052736"/>
            <a:ext cx="3514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 v</a:t>
            </a:r>
            <a:r>
              <a:rPr lang="cs-CZ" smtClean="0"/>
              <a:t>š</a:t>
            </a:r>
            <a:r>
              <a:rPr lang="en-US" smtClean="0"/>
              <a:t>ech</a:t>
            </a:r>
            <a:r>
              <a:rPr lang="cs-CZ" smtClean="0"/>
              <a:t> cest </a:t>
            </a:r>
            <a:r>
              <a:rPr lang="cs-CZ" dirty="0" smtClean="0"/>
              <a:t>v acyklickém grafu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02022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Down Arrow 57"/>
          <p:cNvSpPr/>
          <p:nvPr/>
        </p:nvSpPr>
        <p:spPr>
          <a:xfrm>
            <a:off x="4042097" y="1993255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2771800" y="1052736"/>
            <a:ext cx="3514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 v</a:t>
            </a:r>
            <a:r>
              <a:rPr lang="cs-CZ" smtClean="0"/>
              <a:t>š</a:t>
            </a:r>
            <a:r>
              <a:rPr lang="en-US" smtClean="0"/>
              <a:t>ech</a:t>
            </a:r>
            <a:r>
              <a:rPr lang="cs-CZ" smtClean="0"/>
              <a:t> cest </a:t>
            </a:r>
            <a:r>
              <a:rPr lang="cs-CZ" dirty="0" smtClean="0"/>
              <a:t>v acyklickém grafu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74926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Down Arrow 57"/>
          <p:cNvSpPr/>
          <p:nvPr/>
        </p:nvSpPr>
        <p:spPr>
          <a:xfrm>
            <a:off x="5112060" y="2027715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2771800" y="1052736"/>
            <a:ext cx="3514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 v</a:t>
            </a:r>
            <a:r>
              <a:rPr lang="cs-CZ" smtClean="0"/>
              <a:t>š</a:t>
            </a:r>
            <a:r>
              <a:rPr lang="en-US" smtClean="0"/>
              <a:t>ech</a:t>
            </a:r>
            <a:r>
              <a:rPr lang="cs-CZ" smtClean="0"/>
              <a:t> cest </a:t>
            </a:r>
            <a:r>
              <a:rPr lang="cs-CZ" dirty="0" smtClean="0"/>
              <a:t>v acyklickém grafu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1679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Down Arrow 57"/>
          <p:cNvSpPr/>
          <p:nvPr/>
        </p:nvSpPr>
        <p:spPr>
          <a:xfrm>
            <a:off x="6192180" y="2027715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2771800" y="1052736"/>
            <a:ext cx="3514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 v</a:t>
            </a:r>
            <a:r>
              <a:rPr lang="cs-CZ" smtClean="0"/>
              <a:t>š</a:t>
            </a:r>
            <a:r>
              <a:rPr lang="en-US" smtClean="0"/>
              <a:t>ech</a:t>
            </a:r>
            <a:r>
              <a:rPr lang="cs-CZ" smtClean="0"/>
              <a:t> cest </a:t>
            </a:r>
            <a:r>
              <a:rPr lang="cs-CZ" dirty="0" smtClean="0"/>
              <a:t>v acyklickém grafu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32153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Down Arrow 57"/>
          <p:cNvSpPr/>
          <p:nvPr/>
        </p:nvSpPr>
        <p:spPr>
          <a:xfrm>
            <a:off x="7259232" y="2027715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2771800" y="1052736"/>
            <a:ext cx="3514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 v</a:t>
            </a:r>
            <a:r>
              <a:rPr lang="cs-CZ" smtClean="0"/>
              <a:t>š</a:t>
            </a:r>
            <a:r>
              <a:rPr lang="en-US" smtClean="0"/>
              <a:t>ech</a:t>
            </a:r>
            <a:r>
              <a:rPr lang="cs-CZ" smtClean="0"/>
              <a:t> cest </a:t>
            </a:r>
            <a:r>
              <a:rPr lang="cs-CZ" dirty="0" smtClean="0"/>
              <a:t>v acyklickém grafu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88131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Down Arrow 57"/>
          <p:cNvSpPr/>
          <p:nvPr/>
        </p:nvSpPr>
        <p:spPr>
          <a:xfrm>
            <a:off x="8388424" y="1979051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  <p:sp>
        <p:nvSpPr>
          <p:cNvPr id="3" name="Right Brace 2"/>
          <p:cNvSpPr/>
          <p:nvPr/>
        </p:nvSpPr>
        <p:spPr>
          <a:xfrm rot="5400000">
            <a:off x="5616116" y="607247"/>
            <a:ext cx="504056" cy="5904656"/>
          </a:xfrm>
          <a:prstGeom prst="rightBrace">
            <a:avLst>
              <a:gd name="adj1" fmla="val 25932"/>
              <a:gd name="adj2" fmla="val 48646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4371275" y="3861048"/>
            <a:ext cx="309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Počet cest = 1+1+3+4+2+6 = 17</a:t>
            </a:r>
            <a:endParaRPr lang="en-GB" dirty="0"/>
          </a:p>
        </p:txBody>
      </p:sp>
      <p:sp>
        <p:nvSpPr>
          <p:cNvPr id="34" name="Right Brace 33"/>
          <p:cNvSpPr/>
          <p:nvPr/>
        </p:nvSpPr>
        <p:spPr>
          <a:xfrm rot="5400000">
            <a:off x="1272906" y="2825758"/>
            <a:ext cx="504056" cy="1466007"/>
          </a:xfrm>
          <a:prstGeom prst="rightBrace">
            <a:avLst>
              <a:gd name="adj1" fmla="val 25932"/>
              <a:gd name="adj2" fmla="val 48646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757686" y="3810790"/>
            <a:ext cx="200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K</a:t>
            </a:r>
            <a:r>
              <a:rPr lang="cs-CZ" dirty="0" smtClean="0"/>
              <a:t>ořeny nepočítáme</a:t>
            </a:r>
            <a:endParaRPr lang="en-GB" dirty="0"/>
          </a:p>
        </p:txBody>
      </p:sp>
      <p:sp>
        <p:nvSpPr>
          <p:cNvPr id="38" name="TextBox 37"/>
          <p:cNvSpPr txBox="1"/>
          <p:nvPr/>
        </p:nvSpPr>
        <p:spPr>
          <a:xfrm>
            <a:off x="2771800" y="1052736"/>
            <a:ext cx="3514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 v</a:t>
            </a:r>
            <a:r>
              <a:rPr lang="cs-CZ" smtClean="0"/>
              <a:t>š</a:t>
            </a:r>
            <a:r>
              <a:rPr lang="en-US" smtClean="0"/>
              <a:t>ech</a:t>
            </a:r>
            <a:r>
              <a:rPr lang="cs-CZ" smtClean="0"/>
              <a:t> cest </a:t>
            </a:r>
            <a:r>
              <a:rPr lang="cs-CZ" dirty="0" smtClean="0"/>
              <a:t>v acyklickém grafu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500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Down Arrow 57"/>
          <p:cNvSpPr/>
          <p:nvPr/>
        </p:nvSpPr>
        <p:spPr>
          <a:xfrm>
            <a:off x="1871700" y="1962373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2915865" y="1052736"/>
            <a:ext cx="324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cesta v acyklickém grafu</a:t>
            </a:r>
            <a:endParaRPr lang="en-GB" dirty="0"/>
          </a:p>
        </p:txBody>
      </p:sp>
      <p:sp>
        <p:nvSpPr>
          <p:cNvPr id="31" name="Rectangle 30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553455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2306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Down Arrow 57"/>
          <p:cNvSpPr/>
          <p:nvPr/>
        </p:nvSpPr>
        <p:spPr>
          <a:xfrm>
            <a:off x="179512" y="2089914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41" name="TextBox 40"/>
          <p:cNvSpPr txBox="1"/>
          <p:nvPr/>
        </p:nvSpPr>
        <p:spPr>
          <a:xfrm>
            <a:off x="2812830" y="908720"/>
            <a:ext cx="3315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 </a:t>
            </a:r>
            <a:r>
              <a:rPr lang="cs-CZ" smtClean="0"/>
              <a:t>acyklickém grafu</a:t>
            </a:r>
          </a:p>
          <a:p>
            <a:pPr algn="ctr"/>
            <a:r>
              <a:rPr lang="cs-CZ" smtClean="0"/>
              <a:t>z uzlu 1 do uzlu 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484774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Down Arrow 57"/>
          <p:cNvSpPr/>
          <p:nvPr/>
        </p:nvSpPr>
        <p:spPr>
          <a:xfrm>
            <a:off x="786195" y="1958568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50" name="TextBox 49"/>
          <p:cNvSpPr txBox="1"/>
          <p:nvPr/>
        </p:nvSpPr>
        <p:spPr>
          <a:xfrm>
            <a:off x="2812830" y="908720"/>
            <a:ext cx="3315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 </a:t>
            </a:r>
            <a:r>
              <a:rPr lang="cs-CZ" smtClean="0"/>
              <a:t>acyklickém grafu</a:t>
            </a:r>
          </a:p>
          <a:p>
            <a:pPr algn="ctr"/>
            <a:r>
              <a:rPr lang="cs-CZ" smtClean="0"/>
              <a:t>z uzlu 1 do uzlu 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917938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Down Arrow 57"/>
          <p:cNvSpPr/>
          <p:nvPr/>
        </p:nvSpPr>
        <p:spPr>
          <a:xfrm>
            <a:off x="1871700" y="1962373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41" name="TextBox 40"/>
          <p:cNvSpPr txBox="1"/>
          <p:nvPr/>
        </p:nvSpPr>
        <p:spPr>
          <a:xfrm>
            <a:off x="2812830" y="908720"/>
            <a:ext cx="3315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 </a:t>
            </a:r>
            <a:r>
              <a:rPr lang="cs-CZ" smtClean="0"/>
              <a:t>acyklickém grafu</a:t>
            </a:r>
          </a:p>
          <a:p>
            <a:pPr algn="ctr"/>
            <a:r>
              <a:rPr lang="cs-CZ" smtClean="0"/>
              <a:t>z uzlu 1 do uzlu 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7877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Down Arrow 57"/>
          <p:cNvSpPr/>
          <p:nvPr/>
        </p:nvSpPr>
        <p:spPr>
          <a:xfrm>
            <a:off x="2952266" y="1989669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41" name="TextBox 40"/>
          <p:cNvSpPr txBox="1"/>
          <p:nvPr/>
        </p:nvSpPr>
        <p:spPr>
          <a:xfrm>
            <a:off x="2812830" y="908720"/>
            <a:ext cx="3315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 </a:t>
            </a:r>
            <a:r>
              <a:rPr lang="cs-CZ" smtClean="0"/>
              <a:t>acyklickém grafu</a:t>
            </a:r>
          </a:p>
          <a:p>
            <a:pPr algn="ctr"/>
            <a:r>
              <a:rPr lang="cs-CZ" smtClean="0"/>
              <a:t>z uzlu 1 do uzlu 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192504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Down Arrow 57"/>
          <p:cNvSpPr/>
          <p:nvPr/>
        </p:nvSpPr>
        <p:spPr>
          <a:xfrm>
            <a:off x="4020302" y="2001224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41" name="TextBox 40"/>
          <p:cNvSpPr txBox="1"/>
          <p:nvPr/>
        </p:nvSpPr>
        <p:spPr>
          <a:xfrm>
            <a:off x="2812830" y="908720"/>
            <a:ext cx="3315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 </a:t>
            </a:r>
            <a:r>
              <a:rPr lang="cs-CZ" smtClean="0"/>
              <a:t>acyklickém grafu</a:t>
            </a:r>
          </a:p>
          <a:p>
            <a:pPr algn="ctr"/>
            <a:r>
              <a:rPr lang="cs-CZ" smtClean="0"/>
              <a:t>z uzlu 1 do uzlu 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424401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Down Arrow 57"/>
          <p:cNvSpPr/>
          <p:nvPr/>
        </p:nvSpPr>
        <p:spPr>
          <a:xfrm>
            <a:off x="5076056" y="2001224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41" name="TextBox 40"/>
          <p:cNvSpPr txBox="1"/>
          <p:nvPr/>
        </p:nvSpPr>
        <p:spPr>
          <a:xfrm>
            <a:off x="2812830" y="908720"/>
            <a:ext cx="3315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 </a:t>
            </a:r>
            <a:r>
              <a:rPr lang="cs-CZ" smtClean="0"/>
              <a:t>acyklickém grafu</a:t>
            </a:r>
          </a:p>
          <a:p>
            <a:pPr algn="ctr"/>
            <a:r>
              <a:rPr lang="cs-CZ" smtClean="0"/>
              <a:t>z uzlu 1 do uzlu 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479216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Down Arrow 57"/>
          <p:cNvSpPr/>
          <p:nvPr/>
        </p:nvSpPr>
        <p:spPr>
          <a:xfrm>
            <a:off x="6192180" y="2001224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41" name="TextBox 40"/>
          <p:cNvSpPr txBox="1"/>
          <p:nvPr/>
        </p:nvSpPr>
        <p:spPr>
          <a:xfrm>
            <a:off x="2812830" y="908720"/>
            <a:ext cx="3315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 </a:t>
            </a:r>
            <a:r>
              <a:rPr lang="cs-CZ" smtClean="0"/>
              <a:t>acyklickém grafu</a:t>
            </a:r>
          </a:p>
          <a:p>
            <a:pPr algn="ctr"/>
            <a:r>
              <a:rPr lang="cs-CZ" smtClean="0"/>
              <a:t>z uzlu 1 do uzlu 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633075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Down Arrow 57"/>
          <p:cNvSpPr/>
          <p:nvPr/>
        </p:nvSpPr>
        <p:spPr>
          <a:xfrm>
            <a:off x="7252408" y="1976947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41" name="TextBox 40"/>
          <p:cNvSpPr txBox="1"/>
          <p:nvPr/>
        </p:nvSpPr>
        <p:spPr>
          <a:xfrm>
            <a:off x="2812830" y="908720"/>
            <a:ext cx="3315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 </a:t>
            </a:r>
            <a:r>
              <a:rPr lang="cs-CZ" smtClean="0"/>
              <a:t>acyklickém grafu</a:t>
            </a:r>
          </a:p>
          <a:p>
            <a:pPr algn="ctr"/>
            <a:r>
              <a:rPr lang="cs-CZ" smtClean="0"/>
              <a:t>z uzlu 1 do uzlu 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065904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8316416" y="1969227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41" name="Arc 40"/>
          <p:cNvSpPr/>
          <p:nvPr/>
        </p:nvSpPr>
        <p:spPr>
          <a:xfrm flipH="1" flipV="1">
            <a:off x="6414045" y="3288350"/>
            <a:ext cx="2016224" cy="64470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Arc 43"/>
          <p:cNvSpPr/>
          <p:nvPr/>
        </p:nvSpPr>
        <p:spPr>
          <a:xfrm flipH="1" flipV="1">
            <a:off x="5400091" y="3356990"/>
            <a:ext cx="953002" cy="64470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Arc 45"/>
          <p:cNvSpPr/>
          <p:nvPr/>
        </p:nvSpPr>
        <p:spPr>
          <a:xfrm flipH="1" flipV="1">
            <a:off x="1043607" y="3356989"/>
            <a:ext cx="4176463" cy="648073"/>
          </a:xfrm>
          <a:prstGeom prst="arc">
            <a:avLst>
              <a:gd name="adj1" fmla="val 10824986"/>
              <a:gd name="adj2" fmla="val 21503834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2812830" y="908720"/>
            <a:ext cx="3315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 </a:t>
            </a:r>
            <a:r>
              <a:rPr lang="cs-CZ" smtClean="0"/>
              <a:t>acyklickém grafu</a:t>
            </a:r>
          </a:p>
          <a:p>
            <a:pPr algn="ctr"/>
            <a:r>
              <a:rPr lang="cs-CZ" smtClean="0"/>
              <a:t>z uzlu 1 do uzlu 8</a:t>
            </a:r>
            <a:endParaRPr lang="en-GB" dirty="0"/>
          </a:p>
        </p:txBody>
      </p:sp>
      <p:sp>
        <p:nvSpPr>
          <p:cNvPr id="48" name="Rectangle 47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57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Down Arrow 57"/>
          <p:cNvSpPr/>
          <p:nvPr/>
        </p:nvSpPr>
        <p:spPr>
          <a:xfrm>
            <a:off x="2952266" y="1989669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2915865" y="1052736"/>
            <a:ext cx="324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cesta v acyklickém grafu</a:t>
            </a:r>
            <a:endParaRPr lang="en-GB" dirty="0"/>
          </a:p>
        </p:txBody>
      </p:sp>
      <p:sp>
        <p:nvSpPr>
          <p:cNvPr id="31" name="Rectangle 30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793830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264991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479317" y="2097068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32" name="Rectangle 31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62" name="TextBox 61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63" name="TextBox 62"/>
          <p:cNvSpPr txBox="1"/>
          <p:nvPr/>
        </p:nvSpPr>
        <p:spPr>
          <a:xfrm>
            <a:off x="2312501" y="908720"/>
            <a:ext cx="4315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e v</a:t>
            </a:r>
            <a:r>
              <a:rPr lang="cs-CZ" smtClean="0"/>
              <a:t>áženém acyklickém grafu</a:t>
            </a:r>
          </a:p>
          <a:p>
            <a:pPr algn="ctr"/>
            <a:r>
              <a:rPr lang="cs-CZ" smtClean="0"/>
              <a:t>z uzlu 1 do uzlu 8</a:t>
            </a:r>
            <a:endParaRPr lang="en-GB" dirty="0"/>
          </a:p>
        </p:txBody>
      </p:sp>
      <p:sp>
        <p:nvSpPr>
          <p:cNvPr id="64" name="Down Arrow 63"/>
          <p:cNvSpPr/>
          <p:nvPr/>
        </p:nvSpPr>
        <p:spPr>
          <a:xfrm>
            <a:off x="179512" y="2089914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74609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479317" y="2097068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32" name="Rectangle 31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  <a:sym typeface="Symbol"/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62" name="TextBox 61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63" name="TextBox 62"/>
          <p:cNvSpPr txBox="1"/>
          <p:nvPr/>
        </p:nvSpPr>
        <p:spPr>
          <a:xfrm>
            <a:off x="2312501" y="908720"/>
            <a:ext cx="4315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e v</a:t>
            </a:r>
            <a:r>
              <a:rPr lang="cs-CZ" smtClean="0"/>
              <a:t>áženém acyklickém grafu</a:t>
            </a:r>
          </a:p>
          <a:p>
            <a:pPr algn="ctr"/>
            <a:r>
              <a:rPr lang="cs-CZ" smtClean="0"/>
              <a:t>z uzlu 1 do uzlu 8</a:t>
            </a:r>
            <a:endParaRPr lang="en-GB" dirty="0"/>
          </a:p>
        </p:txBody>
      </p:sp>
      <p:sp>
        <p:nvSpPr>
          <p:cNvPr id="65" name="Down Arrow 64"/>
          <p:cNvSpPr/>
          <p:nvPr/>
        </p:nvSpPr>
        <p:spPr>
          <a:xfrm>
            <a:off x="82758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93396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479317" y="2097068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32" name="Rectangle 31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  <a:sym typeface="Symbol"/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62" name="TextBox 61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63" name="TextBox 62"/>
          <p:cNvSpPr txBox="1"/>
          <p:nvPr/>
        </p:nvSpPr>
        <p:spPr>
          <a:xfrm>
            <a:off x="2312501" y="908720"/>
            <a:ext cx="4315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e v</a:t>
            </a:r>
            <a:r>
              <a:rPr lang="cs-CZ" smtClean="0"/>
              <a:t>áženém acyklickém grafu</a:t>
            </a:r>
          </a:p>
          <a:p>
            <a:pPr algn="ctr"/>
            <a:r>
              <a:rPr lang="cs-CZ" smtClean="0"/>
              <a:t>z uzlu 1 do uzlu 8</a:t>
            </a:r>
            <a:endParaRPr lang="en-GB" dirty="0"/>
          </a:p>
        </p:txBody>
      </p:sp>
      <p:sp>
        <p:nvSpPr>
          <p:cNvPr id="65" name="Down Arrow 64"/>
          <p:cNvSpPr/>
          <p:nvPr/>
        </p:nvSpPr>
        <p:spPr>
          <a:xfrm>
            <a:off x="190770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56943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479317" y="2097068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32" name="Rectangle 31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  <a:sym typeface="Symbol"/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9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62" name="TextBox 61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63" name="TextBox 62"/>
          <p:cNvSpPr txBox="1"/>
          <p:nvPr/>
        </p:nvSpPr>
        <p:spPr>
          <a:xfrm>
            <a:off x="2312501" y="908720"/>
            <a:ext cx="4315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e v</a:t>
            </a:r>
            <a:r>
              <a:rPr lang="cs-CZ" smtClean="0"/>
              <a:t>áženém acyklickém grafu</a:t>
            </a:r>
          </a:p>
          <a:p>
            <a:pPr algn="ctr"/>
            <a:r>
              <a:rPr lang="cs-CZ" smtClean="0"/>
              <a:t>z uzlu 1 do uzlu 8</a:t>
            </a:r>
            <a:endParaRPr lang="en-GB" dirty="0"/>
          </a:p>
        </p:txBody>
      </p:sp>
      <p:sp>
        <p:nvSpPr>
          <p:cNvPr id="65" name="Down Arrow 64"/>
          <p:cNvSpPr/>
          <p:nvPr/>
        </p:nvSpPr>
        <p:spPr>
          <a:xfrm>
            <a:off x="298782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32402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479317" y="2097068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32" name="Rectangle 31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  <a:sym typeface="Symbol"/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9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62" name="TextBox 61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63" name="TextBox 62"/>
          <p:cNvSpPr txBox="1"/>
          <p:nvPr/>
        </p:nvSpPr>
        <p:spPr>
          <a:xfrm>
            <a:off x="2312501" y="908720"/>
            <a:ext cx="4315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e v</a:t>
            </a:r>
            <a:r>
              <a:rPr lang="cs-CZ" smtClean="0"/>
              <a:t>áženém acyklickém grafu</a:t>
            </a:r>
          </a:p>
          <a:p>
            <a:pPr algn="ctr"/>
            <a:r>
              <a:rPr lang="cs-CZ" smtClean="0"/>
              <a:t>z uzlu 1 do uzlu 8</a:t>
            </a:r>
            <a:endParaRPr lang="en-GB" dirty="0"/>
          </a:p>
        </p:txBody>
      </p:sp>
      <p:sp>
        <p:nvSpPr>
          <p:cNvPr id="65" name="Down Arrow 64"/>
          <p:cNvSpPr/>
          <p:nvPr/>
        </p:nvSpPr>
        <p:spPr>
          <a:xfrm>
            <a:off x="406794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50250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479317" y="2097068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32" name="Rectangle 31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  <a:sym typeface="Symbol"/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9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62" name="TextBox 61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63" name="TextBox 62"/>
          <p:cNvSpPr txBox="1"/>
          <p:nvPr/>
        </p:nvSpPr>
        <p:spPr>
          <a:xfrm>
            <a:off x="2312501" y="908720"/>
            <a:ext cx="4315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e v</a:t>
            </a:r>
            <a:r>
              <a:rPr lang="cs-CZ" smtClean="0"/>
              <a:t>áženém acyklickém grafu</a:t>
            </a:r>
          </a:p>
          <a:p>
            <a:pPr algn="ctr"/>
            <a:r>
              <a:rPr lang="cs-CZ" smtClean="0"/>
              <a:t>z uzlu 1 do uzlu 8</a:t>
            </a:r>
            <a:endParaRPr lang="en-GB" dirty="0"/>
          </a:p>
        </p:txBody>
      </p:sp>
      <p:sp>
        <p:nvSpPr>
          <p:cNvPr id="65" name="Down Arrow 64"/>
          <p:cNvSpPr/>
          <p:nvPr/>
        </p:nvSpPr>
        <p:spPr>
          <a:xfrm>
            <a:off x="514806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55810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479317" y="2097068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32" name="Rectangle 31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  <a:sym typeface="Symbol"/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9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62" name="TextBox 61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63" name="TextBox 62"/>
          <p:cNvSpPr txBox="1"/>
          <p:nvPr/>
        </p:nvSpPr>
        <p:spPr>
          <a:xfrm>
            <a:off x="2312501" y="908720"/>
            <a:ext cx="4315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e v</a:t>
            </a:r>
            <a:r>
              <a:rPr lang="cs-CZ" smtClean="0"/>
              <a:t>áženém acyklickém grafu</a:t>
            </a:r>
          </a:p>
          <a:p>
            <a:pPr algn="ctr"/>
            <a:r>
              <a:rPr lang="cs-CZ" smtClean="0"/>
              <a:t>z uzlu 1 do uzlu 8</a:t>
            </a:r>
            <a:endParaRPr lang="en-GB" dirty="0"/>
          </a:p>
        </p:txBody>
      </p:sp>
      <p:sp>
        <p:nvSpPr>
          <p:cNvPr id="65" name="Down Arrow 64"/>
          <p:cNvSpPr/>
          <p:nvPr/>
        </p:nvSpPr>
        <p:spPr>
          <a:xfrm>
            <a:off x="622818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13888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32" name="Rectangle 31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  <a:sym typeface="Symbol"/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9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62" name="TextBox 61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63" name="TextBox 62"/>
          <p:cNvSpPr txBox="1"/>
          <p:nvPr/>
        </p:nvSpPr>
        <p:spPr>
          <a:xfrm>
            <a:off x="2312501" y="908720"/>
            <a:ext cx="4315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e v</a:t>
            </a:r>
            <a:r>
              <a:rPr lang="cs-CZ" smtClean="0"/>
              <a:t>áženém acyklickém grafu</a:t>
            </a:r>
          </a:p>
          <a:p>
            <a:pPr algn="ctr"/>
            <a:r>
              <a:rPr lang="cs-CZ" smtClean="0"/>
              <a:t>z uzlu 1 do uzlu 8</a:t>
            </a:r>
            <a:endParaRPr lang="en-GB" dirty="0"/>
          </a:p>
        </p:txBody>
      </p:sp>
      <p:sp>
        <p:nvSpPr>
          <p:cNvPr id="65" name="Down Arrow 64"/>
          <p:cNvSpPr/>
          <p:nvPr/>
        </p:nvSpPr>
        <p:spPr>
          <a:xfrm>
            <a:off x="730830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60586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2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2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32" name="Rectangle 31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  <a:sym typeface="Symbol"/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9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62" name="TextBox 61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63" name="TextBox 62"/>
          <p:cNvSpPr txBox="1"/>
          <p:nvPr/>
        </p:nvSpPr>
        <p:spPr>
          <a:xfrm>
            <a:off x="2312501" y="908720"/>
            <a:ext cx="4315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e v</a:t>
            </a:r>
            <a:r>
              <a:rPr lang="cs-CZ" smtClean="0"/>
              <a:t>áženém acyklickém grafu</a:t>
            </a:r>
          </a:p>
          <a:p>
            <a:pPr algn="ctr"/>
            <a:r>
              <a:rPr lang="cs-CZ" smtClean="0"/>
              <a:t>z uzlu 1 do uzlu 8</a:t>
            </a:r>
            <a:endParaRPr lang="en-GB" dirty="0"/>
          </a:p>
        </p:txBody>
      </p:sp>
      <p:sp>
        <p:nvSpPr>
          <p:cNvPr id="65" name="Down Arrow 64"/>
          <p:cNvSpPr/>
          <p:nvPr/>
        </p:nvSpPr>
        <p:spPr>
          <a:xfrm>
            <a:off x="838842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Arc 63"/>
          <p:cNvSpPr/>
          <p:nvPr/>
        </p:nvSpPr>
        <p:spPr>
          <a:xfrm flipH="1" flipV="1">
            <a:off x="6444208" y="3284984"/>
            <a:ext cx="2058068" cy="720078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Arc 65"/>
          <p:cNvSpPr/>
          <p:nvPr/>
        </p:nvSpPr>
        <p:spPr>
          <a:xfrm flipH="1" flipV="1">
            <a:off x="5292080" y="3284984"/>
            <a:ext cx="1049956" cy="792086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Arc 66"/>
          <p:cNvSpPr/>
          <p:nvPr/>
        </p:nvSpPr>
        <p:spPr>
          <a:xfrm flipH="1" flipV="1">
            <a:off x="1043608" y="3284984"/>
            <a:ext cx="4218308" cy="792086"/>
          </a:xfrm>
          <a:prstGeom prst="arc">
            <a:avLst>
              <a:gd name="adj1" fmla="val 10824986"/>
              <a:gd name="adj2" fmla="val 21533963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644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Down Arrow 57"/>
          <p:cNvSpPr/>
          <p:nvPr/>
        </p:nvSpPr>
        <p:spPr>
          <a:xfrm>
            <a:off x="4020302" y="2001224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2915865" y="1052736"/>
            <a:ext cx="324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cesta v acyklickém grafu</a:t>
            </a:r>
            <a:endParaRPr lang="en-GB" dirty="0"/>
          </a:p>
        </p:txBody>
      </p:sp>
      <p:sp>
        <p:nvSpPr>
          <p:cNvPr id="31" name="Rectangle 30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5832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Down Arrow 57"/>
          <p:cNvSpPr/>
          <p:nvPr/>
        </p:nvSpPr>
        <p:spPr>
          <a:xfrm>
            <a:off x="5076056" y="2001224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2915865" y="1052736"/>
            <a:ext cx="324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cesta v acyklickém grafu</a:t>
            </a:r>
            <a:endParaRPr lang="en-GB" dirty="0"/>
          </a:p>
        </p:txBody>
      </p:sp>
      <p:sp>
        <p:nvSpPr>
          <p:cNvPr id="31" name="Rectangle 30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5422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Down Arrow 57"/>
          <p:cNvSpPr/>
          <p:nvPr/>
        </p:nvSpPr>
        <p:spPr>
          <a:xfrm>
            <a:off x="6192180" y="2001224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2915865" y="1052736"/>
            <a:ext cx="324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cesta v acyklickém grafu</a:t>
            </a:r>
            <a:endParaRPr lang="en-GB" dirty="0"/>
          </a:p>
        </p:txBody>
      </p:sp>
      <p:sp>
        <p:nvSpPr>
          <p:cNvPr id="31" name="Rectangle 30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1821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Down Arrow 57"/>
          <p:cNvSpPr/>
          <p:nvPr/>
        </p:nvSpPr>
        <p:spPr>
          <a:xfrm>
            <a:off x="7252408" y="1976947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2915865" y="1052736"/>
            <a:ext cx="324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cesta v acyklickém grafu</a:t>
            </a:r>
            <a:endParaRPr lang="en-GB" dirty="0"/>
          </a:p>
        </p:txBody>
      </p:sp>
      <p:sp>
        <p:nvSpPr>
          <p:cNvPr id="31" name="Rectangle 30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2803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2218</Words>
  <Application>Microsoft Office PowerPoint</Application>
  <PresentationFormat>On-screen Show (4:3)</PresentationFormat>
  <Paragraphs>1518</Paragraphs>
  <Slides>59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</dc:creator>
  <cp:lastModifiedBy>berezovs</cp:lastModifiedBy>
  <cp:revision>29</cp:revision>
  <cp:lastPrinted>2016-03-03T14:33:59Z</cp:lastPrinted>
  <dcterms:created xsi:type="dcterms:W3CDTF">2012-11-01T03:29:01Z</dcterms:created>
  <dcterms:modified xsi:type="dcterms:W3CDTF">2016-03-03T14:36:25Z</dcterms:modified>
</cp:coreProperties>
</file>