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3" r:id="rId4"/>
    <p:sldId id="280" r:id="rId5"/>
    <p:sldId id="281" r:id="rId6"/>
    <p:sldId id="278" r:id="rId7"/>
    <p:sldId id="279" r:id="rId8"/>
    <p:sldId id="276" r:id="rId9"/>
    <p:sldId id="277" r:id="rId10"/>
    <p:sldId id="28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AE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62" autoAdjust="0"/>
    <p:restoredTop sz="94660"/>
  </p:normalViewPr>
  <p:slideViewPr>
    <p:cSldViewPr>
      <p:cViewPr varScale="1">
        <p:scale>
          <a:sx n="107" d="100"/>
          <a:sy n="107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44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4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08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35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6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17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17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0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1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4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25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EB827-855E-49C0-88EB-8DABEDE8B265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7848872" cy="136815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Graphviz      http</a:t>
            </a:r>
            <a:r>
              <a:rPr lang="en-US" sz="2800" b="1">
                <a:solidFill>
                  <a:schemeClr val="tx1"/>
                </a:solidFill>
              </a:rPr>
              <a:t>://</a:t>
            </a:r>
            <a:r>
              <a:rPr lang="en-US" sz="2800" b="1" smtClean="0">
                <a:solidFill>
                  <a:schemeClr val="tx1"/>
                </a:solidFill>
              </a:rPr>
              <a:t>www.graphviz.org/</a:t>
            </a:r>
          </a:p>
          <a:p>
            <a:pPr algn="ctr"/>
            <a:endParaRPr lang="en-US" sz="2000">
              <a:solidFill>
                <a:schemeClr val="tx1"/>
              </a:solidFill>
            </a:endParaRPr>
          </a:p>
          <a:p>
            <a:pPr algn="ctr"/>
            <a:r>
              <a:rPr lang="cs-CZ" sz="2000" smtClean="0">
                <a:solidFill>
                  <a:schemeClr val="tx1"/>
                </a:solidFill>
              </a:rPr>
              <a:t>An introduction </a:t>
            </a:r>
            <a:r>
              <a:rPr lang="en-US" sz="2000" smtClean="0">
                <a:solidFill>
                  <a:schemeClr val="tx1"/>
                </a:solidFill>
              </a:rPr>
              <a:t>with a few examples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348880"/>
            <a:ext cx="8640960" cy="410445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smtClean="0">
                <a:solidFill>
                  <a:schemeClr val="tx1"/>
                </a:solidFill>
              </a:rPr>
              <a:t>How it works in </a:t>
            </a:r>
            <a:r>
              <a:rPr lang="cs-CZ" b="1" smtClean="0">
                <a:solidFill>
                  <a:schemeClr val="tx1"/>
                </a:solidFill>
              </a:rPr>
              <a:t>theory</a:t>
            </a:r>
            <a:r>
              <a:rPr lang="en-US" b="1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Text file with graph description in DOT language </a:t>
            </a:r>
            <a:r>
              <a:rPr lang="cs-CZ" smtClean="0">
                <a:solidFill>
                  <a:schemeClr val="tx1"/>
                </a:solidFill>
              </a:rPr>
              <a:t>  </a:t>
            </a:r>
            <a:r>
              <a:rPr lang="en-US" smtClean="0">
                <a:solidFill>
                  <a:schemeClr val="tx1"/>
                </a:solidFill>
              </a:rPr>
              <a:t> --&gt;    Graphviz   --&gt;   graph picture. </a:t>
            </a: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In practice:</a:t>
            </a:r>
          </a:p>
          <a:p>
            <a:r>
              <a:rPr lang="cs-CZ">
                <a:solidFill>
                  <a:schemeClr val="tx1"/>
                </a:solidFill>
              </a:rPr>
              <a:t>1.</a:t>
            </a:r>
            <a:endParaRPr lang="en-US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...\graphviz\bin\dot   -Tjpg     myGraph.dot   -o myGraph.jpg</a:t>
            </a:r>
          </a:p>
          <a:p>
            <a:r>
              <a:rPr lang="en-US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&lt;graphviz command&gt;  &lt;options&gt; &lt;DOT text file&gt;  &lt;output&gt;</a:t>
            </a:r>
          </a:p>
          <a:p>
            <a:r>
              <a:rPr lang="cs-CZ">
                <a:solidFill>
                  <a:schemeClr val="tx1"/>
                </a:solidFill>
              </a:rPr>
              <a:t>2.</a:t>
            </a:r>
            <a:endParaRPr lang="en-US">
              <a:solidFill>
                <a:schemeClr val="tx1"/>
              </a:solidFill>
            </a:endParaRPr>
          </a:p>
          <a:p>
            <a:r>
              <a:rPr lang="cs-CZ" smtClean="0">
                <a:solidFill>
                  <a:schemeClr val="tx1"/>
                </a:solidFill>
              </a:rPr>
              <a:t>D</a:t>
            </a:r>
            <a:r>
              <a:rPr lang="en-US" smtClean="0">
                <a:solidFill>
                  <a:schemeClr val="tx1"/>
                </a:solidFill>
              </a:rPr>
              <a:t>isplay</a:t>
            </a:r>
            <a:r>
              <a:rPr lang="cs-CZ">
                <a:solidFill>
                  <a:schemeClr val="tx1"/>
                </a:solidFill>
              </a:rPr>
              <a:t>/</a:t>
            </a:r>
            <a:r>
              <a:rPr lang="cs-CZ" smtClean="0">
                <a:solidFill>
                  <a:schemeClr val="tx1"/>
                </a:solidFill>
              </a:rPr>
              <a:t>process</a:t>
            </a:r>
            <a:r>
              <a:rPr lang="en-US" smtClean="0">
                <a:solidFill>
                  <a:schemeClr val="tx1"/>
                </a:solidFill>
              </a:rPr>
              <a:t> the result in your favourite image viewer/processor.</a:t>
            </a:r>
          </a:p>
          <a:p>
            <a:r>
              <a:rPr lang="cs-CZ">
                <a:solidFill>
                  <a:schemeClr val="tx1"/>
                </a:solidFill>
              </a:rPr>
              <a:t>3.</a:t>
            </a:r>
            <a:endParaRPr lang="en-US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Consult the documentation for (much) more options. </a:t>
            </a:r>
          </a:p>
        </p:txBody>
      </p:sp>
    </p:spTree>
    <p:extLst>
      <p:ext uri="{BB962C8B-B14F-4D97-AF65-F5344CB8AC3E}">
        <p14:creationId xmlns:p14="http://schemas.microsoft.com/office/powerpoint/2010/main" val="3226927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116632"/>
            <a:ext cx="8640960" cy="424847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smtClean="0">
                <a:solidFill>
                  <a:schemeClr val="tx1"/>
                </a:solidFill>
              </a:rPr>
              <a:t>Where to go next?</a:t>
            </a:r>
          </a:p>
          <a:p>
            <a:endParaRPr lang="cs-CZ" sz="2000">
              <a:solidFill>
                <a:schemeClr val="tx1"/>
              </a:solidFill>
            </a:endParaRPr>
          </a:p>
          <a:p>
            <a:r>
              <a:rPr lang="cs-CZ" sz="2000" b="1" smtClean="0">
                <a:solidFill>
                  <a:schemeClr val="tx1"/>
                </a:solidFill>
              </a:rPr>
              <a:t>Eas</a:t>
            </a:r>
            <a:r>
              <a:rPr lang="en-US" sz="2000" b="1" smtClean="0">
                <a:solidFill>
                  <a:schemeClr val="tx1"/>
                </a:solidFill>
              </a:rPr>
              <a:t>y</a:t>
            </a:r>
            <a:r>
              <a:rPr lang="cs-CZ" sz="2000" b="1" smtClean="0">
                <a:solidFill>
                  <a:schemeClr val="tx1"/>
                </a:solidFill>
              </a:rPr>
              <a:t> intro:</a:t>
            </a:r>
            <a:r>
              <a:rPr lang="cs-CZ" sz="2000">
                <a:solidFill>
                  <a:schemeClr val="tx1"/>
                </a:solidFill>
              </a:rPr>
              <a:t> </a:t>
            </a:r>
            <a:r>
              <a:rPr lang="en-US" sz="2000" smtClean="0">
                <a:solidFill>
                  <a:schemeClr val="tx1"/>
                </a:solidFill>
              </a:rPr>
              <a:t>   </a:t>
            </a:r>
            <a:r>
              <a:rPr lang="cs-CZ" sz="2000" smtClean="0">
                <a:solidFill>
                  <a:schemeClr val="tx1"/>
                </a:solidFill>
              </a:rPr>
              <a:t>http</a:t>
            </a:r>
            <a:r>
              <a:rPr lang="cs-CZ" sz="2000">
                <a:solidFill>
                  <a:schemeClr val="tx1"/>
                </a:solidFill>
              </a:rPr>
              <a:t>://www.tonyballantyne.com/graphs.html</a:t>
            </a:r>
            <a:endParaRPr lang="en-US" sz="2000" smtClean="0">
              <a:solidFill>
                <a:schemeClr val="tx1"/>
              </a:solidFill>
            </a:endParaRPr>
          </a:p>
          <a:p>
            <a:r>
              <a:rPr lang="en-US" sz="2000" smtClean="0">
                <a:solidFill>
                  <a:schemeClr val="tx1"/>
                </a:solidFill>
              </a:rPr>
              <a:t>                       </a:t>
            </a:r>
            <a:r>
              <a:rPr lang="cs-CZ" sz="2000" smtClean="0">
                <a:solidFill>
                  <a:schemeClr val="tx1"/>
                </a:solidFill>
              </a:rPr>
              <a:t>http</a:t>
            </a:r>
            <a:r>
              <a:rPr lang="cs-CZ" sz="2000">
                <a:solidFill>
                  <a:schemeClr val="tx1"/>
                </a:solidFill>
              </a:rPr>
              <a:t>://www.graphviz.org/pdf/dotguide.pdf</a:t>
            </a:r>
          </a:p>
          <a:p>
            <a:endParaRPr lang="cs-CZ" sz="2000" smtClean="0">
              <a:solidFill>
                <a:schemeClr val="tx1"/>
              </a:solidFill>
            </a:endParaRPr>
          </a:p>
          <a:p>
            <a:r>
              <a:rPr lang="en-US" sz="2000" b="1" smtClean="0">
                <a:solidFill>
                  <a:schemeClr val="tx1"/>
                </a:solidFill>
              </a:rPr>
              <a:t>Try </a:t>
            </a:r>
            <a:r>
              <a:rPr lang="en-US" sz="2000" b="1">
                <a:solidFill>
                  <a:schemeClr val="tx1"/>
                </a:solidFill>
              </a:rPr>
              <a:t>e</a:t>
            </a:r>
            <a:r>
              <a:rPr lang="cs-CZ" sz="2000" b="1" smtClean="0">
                <a:solidFill>
                  <a:schemeClr val="tx1"/>
                </a:solidFill>
              </a:rPr>
              <a:t>xperiment</a:t>
            </a:r>
            <a:r>
              <a:rPr lang="en-US" sz="2000" b="1" smtClean="0">
                <a:solidFill>
                  <a:schemeClr val="tx1"/>
                </a:solidFill>
              </a:rPr>
              <a:t>ing</a:t>
            </a:r>
            <a:r>
              <a:rPr lang="cs-CZ" sz="2000" b="1" smtClean="0">
                <a:solidFill>
                  <a:schemeClr val="tx1"/>
                </a:solidFill>
              </a:rPr>
              <a:t> online:</a:t>
            </a:r>
            <a:r>
              <a:rPr lang="cs-CZ" sz="2000" smtClean="0">
                <a:solidFill>
                  <a:schemeClr val="tx1"/>
                </a:solidFill>
              </a:rPr>
              <a:t>  </a:t>
            </a:r>
            <a:endParaRPr lang="en-US" sz="2000" smtClean="0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 smtClean="0">
                <a:solidFill>
                  <a:schemeClr val="tx1"/>
                </a:solidFill>
              </a:rPr>
              <a:t>                     http</a:t>
            </a:r>
            <a:r>
              <a:rPr lang="en-US" sz="2000">
                <a:solidFill>
                  <a:schemeClr val="tx1"/>
                </a:solidFill>
              </a:rPr>
              <a:t>://</a:t>
            </a:r>
            <a:r>
              <a:rPr lang="en-US" sz="2000" smtClean="0">
                <a:solidFill>
                  <a:schemeClr val="tx1"/>
                </a:solidFill>
              </a:rPr>
              <a:t>graphs.grevian.org/graph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r>
              <a:rPr lang="en-US" sz="2000" b="1" smtClean="0">
                <a:solidFill>
                  <a:schemeClr val="tx1"/>
                </a:solidFill>
              </a:rPr>
              <a:t>All Details: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 smtClean="0">
                <a:solidFill>
                  <a:schemeClr val="tx1"/>
                </a:solidFill>
              </a:rPr>
              <a:t>                     http</a:t>
            </a:r>
            <a:r>
              <a:rPr lang="en-US" sz="2000">
                <a:solidFill>
                  <a:schemeClr val="tx1"/>
                </a:solidFill>
              </a:rPr>
              <a:t>://www.graphviz.org/Gallery.php</a:t>
            </a:r>
            <a:endParaRPr lang="cs-CZ" sz="2000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                      http://www.graphviz.org/Documentation.php</a:t>
            </a:r>
            <a:endParaRPr lang="cs-CZ" sz="2000">
              <a:solidFill>
                <a:schemeClr val="tx1"/>
              </a:solidFill>
            </a:endParaRPr>
          </a:p>
          <a:p>
            <a:r>
              <a:rPr lang="en-US" sz="2000" smtClean="0">
                <a:solidFill>
                  <a:schemeClr val="tx1"/>
                </a:solidFill>
              </a:rPr>
              <a:t>                      http</a:t>
            </a:r>
            <a:r>
              <a:rPr lang="en-US" sz="2000">
                <a:solidFill>
                  <a:schemeClr val="tx1"/>
                </a:solidFill>
              </a:rPr>
              <a:t>://</a:t>
            </a:r>
            <a:r>
              <a:rPr lang="en-US" sz="2000" smtClean="0">
                <a:solidFill>
                  <a:schemeClr val="tx1"/>
                </a:solidFill>
              </a:rPr>
              <a:t>www.graphviz.org/content/faq</a:t>
            </a:r>
            <a:endParaRPr lang="cs-CZ" sz="2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4653136"/>
            <a:ext cx="8640960" cy="187220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Warning</a:t>
            </a:r>
          </a:p>
          <a:p>
            <a:r>
              <a:rPr lang="en-US" sz="2000" smtClean="0">
                <a:solidFill>
                  <a:schemeClr val="tx1"/>
                </a:solidFill>
              </a:rPr>
              <a:t>Graphviz comes with seven graph picture generating engines based on different strategies and algorithms:  </a:t>
            </a:r>
            <a:r>
              <a:rPr lang="en-US" sz="2000" b="1" smtClean="0">
                <a:solidFill>
                  <a:schemeClr val="tx1"/>
                </a:solidFill>
              </a:rPr>
              <a:t>Circo</a:t>
            </a:r>
            <a:r>
              <a:rPr lang="en-US" sz="2000" b="1">
                <a:solidFill>
                  <a:schemeClr val="tx1"/>
                </a:solidFill>
              </a:rPr>
              <a:t>, dot, fdp, neato, osage, sfdp</a:t>
            </a:r>
            <a:r>
              <a:rPr lang="en-US" sz="2000" b="1">
                <a:solidFill>
                  <a:schemeClr val="tx1"/>
                </a:solidFill>
              </a:rPr>
              <a:t>, </a:t>
            </a:r>
            <a:r>
              <a:rPr lang="en-US" sz="2000" b="1" smtClean="0">
                <a:solidFill>
                  <a:schemeClr val="tx1"/>
                </a:solidFill>
              </a:rPr>
              <a:t>twopi</a:t>
            </a:r>
            <a:r>
              <a:rPr lang="en-US" sz="200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smtClean="0">
                <a:solidFill>
                  <a:schemeClr val="tx1"/>
                </a:solidFill>
              </a:rPr>
              <a:t>Often, </a:t>
            </a:r>
            <a:r>
              <a:rPr lang="en-US" sz="2000" b="1" smtClean="0">
                <a:solidFill>
                  <a:schemeClr val="tx1"/>
                </a:solidFill>
              </a:rPr>
              <a:t>dot</a:t>
            </a:r>
            <a:r>
              <a:rPr lang="en-US" sz="2000" smtClean="0">
                <a:solidFill>
                  <a:schemeClr val="tx1"/>
                </a:solidFill>
              </a:rPr>
              <a:t> and </a:t>
            </a:r>
            <a:r>
              <a:rPr lang="en-US" sz="2000" b="1" smtClean="0">
                <a:solidFill>
                  <a:schemeClr val="tx1"/>
                </a:solidFill>
              </a:rPr>
              <a:t>fdp</a:t>
            </a:r>
            <a:r>
              <a:rPr lang="en-US" sz="2000" smtClean="0">
                <a:solidFill>
                  <a:schemeClr val="tx1"/>
                </a:solidFill>
              </a:rPr>
              <a:t> work best but that also depends on the particular graph.</a:t>
            </a:r>
          </a:p>
          <a:p>
            <a:r>
              <a:rPr lang="en-US" sz="2000" smtClean="0">
                <a:solidFill>
                  <a:schemeClr val="tx1"/>
                </a:solidFill>
              </a:rPr>
              <a:t>Experimentation and patience are recommended to get the desired result. </a:t>
            </a:r>
          </a:p>
          <a:p>
            <a:r>
              <a:rPr lang="en-US" sz="2000" smtClean="0">
                <a:solidFill>
                  <a:schemeClr val="tx1"/>
                </a:solidFill>
              </a:rPr>
              <a:t>The pictures in this presentation were produced by different engines.</a:t>
            </a: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76056" y="1556792"/>
            <a:ext cx="3096344" cy="2952328"/>
          </a:xfrm>
          <a:prstGeom prst="rect">
            <a:avLst/>
          </a:prstGeom>
          <a:solidFill>
            <a:schemeClr val="bg1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1556792"/>
            <a:ext cx="3600400" cy="2952328"/>
          </a:xfrm>
          <a:prstGeom prst="rect">
            <a:avLst/>
          </a:prstGeom>
          <a:solidFill>
            <a:srgbClr val="FFFAE5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</a:rPr>
              <a:t>graph Example01 {</a:t>
            </a:r>
          </a:p>
          <a:p>
            <a:r>
              <a:rPr lang="en-US" sz="1600">
                <a:solidFill>
                  <a:schemeClr val="tx1"/>
                </a:solidFill>
              </a:rPr>
              <a:t>  0 -- 1</a:t>
            </a:r>
          </a:p>
          <a:p>
            <a:r>
              <a:rPr lang="en-US" sz="1600">
                <a:solidFill>
                  <a:schemeClr val="tx1"/>
                </a:solidFill>
              </a:rPr>
              <a:t>  0 -- 2</a:t>
            </a:r>
          </a:p>
          <a:p>
            <a:r>
              <a:rPr lang="en-US" sz="1600">
                <a:solidFill>
                  <a:schemeClr val="tx1"/>
                </a:solidFill>
              </a:rPr>
              <a:t>  1 -- 3</a:t>
            </a:r>
          </a:p>
          <a:p>
            <a:r>
              <a:rPr lang="en-US" sz="1600">
                <a:solidFill>
                  <a:schemeClr val="tx1"/>
                </a:solidFill>
              </a:rPr>
              <a:t>  1 -- 4</a:t>
            </a:r>
          </a:p>
          <a:p>
            <a:r>
              <a:rPr lang="en-US" sz="1600">
                <a:solidFill>
                  <a:schemeClr val="tx1"/>
                </a:solidFill>
              </a:rPr>
              <a:t>  2 -- 4</a:t>
            </a:r>
          </a:p>
          <a:p>
            <a:r>
              <a:rPr lang="en-US" sz="1600">
                <a:solidFill>
                  <a:schemeClr val="tx1"/>
                </a:solidFill>
              </a:rPr>
              <a:t>  3 -- 4</a:t>
            </a:r>
          </a:p>
          <a:p>
            <a:r>
              <a:rPr lang="en-US" sz="1600">
                <a:solidFill>
                  <a:schemeClr val="tx1"/>
                </a:solidFill>
              </a:rPr>
              <a:t>}</a:t>
            </a:r>
            <a:endParaRPr lang="cs-CZ" sz="160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21431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76056" y="1196752"/>
            <a:ext cx="309634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Output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196752"/>
            <a:ext cx="360040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Input</a:t>
            </a:r>
            <a:r>
              <a:rPr lang="cs-CZ">
                <a:solidFill>
                  <a:schemeClr val="tx1"/>
                </a:solidFill>
              </a:rPr>
              <a:t> </a:t>
            </a:r>
            <a:r>
              <a:rPr lang="cs-CZ" smtClean="0">
                <a:solidFill>
                  <a:schemeClr val="tx1"/>
                </a:solidFill>
              </a:rPr>
              <a:t>DOT text file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4797152"/>
            <a:ext cx="6912768" cy="151216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tx1"/>
                </a:solidFill>
              </a:rPr>
              <a:t>The Input code examples should be more or less self-explanatory.  </a:t>
            </a:r>
          </a:p>
          <a:p>
            <a:r>
              <a:rPr lang="en-US" smtClean="0">
                <a:solidFill>
                  <a:schemeClr val="tx1"/>
                </a:solidFill>
              </a:rPr>
              <a:t>For more details see the documentation </a:t>
            </a:r>
          </a:p>
          <a:p>
            <a:r>
              <a:rPr lang="en-US" i="1">
                <a:solidFill>
                  <a:schemeClr val="tx1"/>
                </a:solidFill>
              </a:rPr>
              <a:t>http://www.graphviz.org/Documentation.php</a:t>
            </a:r>
          </a:p>
          <a:p>
            <a:r>
              <a:rPr lang="en-US" smtClean="0">
                <a:solidFill>
                  <a:schemeClr val="tx1"/>
                </a:solidFill>
              </a:rPr>
              <a:t>or the web/google in general.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332656"/>
            <a:ext cx="7848872" cy="36004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Graphviz      http</a:t>
            </a:r>
            <a:r>
              <a:rPr lang="en-US" sz="2000" b="1">
                <a:solidFill>
                  <a:schemeClr val="tx1"/>
                </a:solidFill>
              </a:rPr>
              <a:t>://</a:t>
            </a:r>
            <a:r>
              <a:rPr lang="en-US" sz="2000" b="1" smtClean="0">
                <a:solidFill>
                  <a:schemeClr val="tx1"/>
                </a:solidFill>
              </a:rPr>
              <a:t>www.graphviz.org/</a:t>
            </a:r>
          </a:p>
        </p:txBody>
      </p:sp>
    </p:spTree>
    <p:extLst>
      <p:ext uri="{BB962C8B-B14F-4D97-AF65-F5344CB8AC3E}">
        <p14:creationId xmlns:p14="http://schemas.microsoft.com/office/powerpoint/2010/main" val="425744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76056" y="1556792"/>
            <a:ext cx="3096344" cy="2952328"/>
          </a:xfrm>
          <a:prstGeom prst="rect">
            <a:avLst/>
          </a:prstGeom>
          <a:solidFill>
            <a:schemeClr val="bg1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1556792"/>
            <a:ext cx="3600400" cy="2952328"/>
          </a:xfrm>
          <a:prstGeom prst="rect">
            <a:avLst/>
          </a:prstGeom>
          <a:solidFill>
            <a:srgbClr val="FFFAE5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</a:rPr>
              <a:t>// Node names may </a:t>
            </a:r>
            <a:r>
              <a:rPr lang="en-US" sz="1600">
                <a:solidFill>
                  <a:schemeClr val="tx1"/>
                </a:solidFill>
              </a:rPr>
              <a:t>be </a:t>
            </a:r>
            <a:r>
              <a:rPr lang="en-US" sz="1600" smtClean="0">
                <a:solidFill>
                  <a:schemeClr val="tx1"/>
                </a:solidFill>
              </a:rPr>
              <a:t>arbitrary.</a:t>
            </a:r>
            <a:endParaRPr lang="en-US" sz="1600">
              <a:solidFill>
                <a:schemeClr val="tx1"/>
              </a:solidFill>
            </a:endParaRPr>
          </a:p>
          <a:p>
            <a:r>
              <a:rPr lang="en-US" sz="1600" smtClean="0">
                <a:solidFill>
                  <a:schemeClr val="tx1"/>
                </a:solidFill>
              </a:rPr>
              <a:t>// Comments  (also /* and */ )</a:t>
            </a:r>
          </a:p>
          <a:p>
            <a:r>
              <a:rPr lang="en-US" sz="1600" smtClean="0">
                <a:solidFill>
                  <a:schemeClr val="tx1"/>
                </a:solidFill>
              </a:rPr>
              <a:t>// are not processed. 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graph Example02 {</a:t>
            </a:r>
          </a:p>
          <a:p>
            <a:r>
              <a:rPr lang="en-US" sz="1600">
                <a:solidFill>
                  <a:schemeClr val="tx1"/>
                </a:solidFill>
              </a:rPr>
              <a:t>  Zero -- One</a:t>
            </a:r>
          </a:p>
          <a:p>
            <a:r>
              <a:rPr lang="en-US" sz="1600">
                <a:solidFill>
                  <a:schemeClr val="tx1"/>
                </a:solidFill>
              </a:rPr>
              <a:t>  Zero -- TWO</a:t>
            </a:r>
          </a:p>
          <a:p>
            <a:r>
              <a:rPr lang="en-US" sz="1600">
                <a:solidFill>
                  <a:schemeClr val="tx1"/>
                </a:solidFill>
              </a:rPr>
              <a:t>  One -- "exactly 3"</a:t>
            </a:r>
          </a:p>
          <a:p>
            <a:r>
              <a:rPr lang="en-US" sz="1600">
                <a:solidFill>
                  <a:schemeClr val="tx1"/>
                </a:solidFill>
              </a:rPr>
              <a:t>  One -- 4</a:t>
            </a:r>
          </a:p>
          <a:p>
            <a:r>
              <a:rPr lang="en-US" sz="1600">
                <a:solidFill>
                  <a:schemeClr val="tx1"/>
                </a:solidFill>
              </a:rPr>
              <a:t>  TWO -- 4</a:t>
            </a:r>
          </a:p>
          <a:p>
            <a:r>
              <a:rPr lang="en-US" sz="1600">
                <a:solidFill>
                  <a:schemeClr val="tx1"/>
                </a:solidFill>
              </a:rPr>
              <a:t>  "exactly 3" -- 4</a:t>
            </a:r>
          </a:p>
          <a:p>
            <a:r>
              <a:rPr lang="en-US" sz="16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5076056" y="1196752"/>
            <a:ext cx="309634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Output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196752"/>
            <a:ext cx="360040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Input</a:t>
            </a:r>
            <a:r>
              <a:rPr lang="cs-CZ">
                <a:solidFill>
                  <a:schemeClr val="tx1"/>
                </a:solidFill>
              </a:rPr>
              <a:t> DOT text file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2000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3528" y="4797152"/>
            <a:ext cx="8496944" cy="172819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tx1"/>
                </a:solidFill>
              </a:rPr>
              <a:t>The nodes and edges layout and position is controlled by Graphviz.</a:t>
            </a:r>
          </a:p>
          <a:p>
            <a:r>
              <a:rPr lang="en-US" smtClean="0">
                <a:solidFill>
                  <a:schemeClr val="tx1"/>
                </a:solidFill>
              </a:rPr>
              <a:t>It is an automated process with no guarantee that the user will be </a:t>
            </a:r>
            <a:r>
              <a:rPr lang="cs-CZ" smtClean="0">
                <a:solidFill>
                  <a:schemeClr val="tx1"/>
                </a:solidFill>
              </a:rPr>
              <a:t>happy with </a:t>
            </a:r>
            <a:r>
              <a:rPr lang="en-US" smtClean="0">
                <a:solidFill>
                  <a:schemeClr val="tx1"/>
                </a:solidFill>
              </a:rPr>
              <a:t>the result.</a:t>
            </a: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 More advanced option of Graphviz and DOT language  allow the user to control graph layout nearly(!) perfectly.  Be aware that "nearly" can be sometimes quite far from ideal.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1560" y="332656"/>
            <a:ext cx="7848872" cy="36004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Graphviz      http</a:t>
            </a:r>
            <a:r>
              <a:rPr lang="en-US" sz="2000" b="1">
                <a:solidFill>
                  <a:schemeClr val="tx1"/>
                </a:solidFill>
              </a:rPr>
              <a:t>://</a:t>
            </a:r>
            <a:r>
              <a:rPr lang="en-US" sz="2000" b="1" smtClean="0">
                <a:solidFill>
                  <a:schemeClr val="tx1"/>
                </a:solidFill>
              </a:rPr>
              <a:t>www.graphviz.org/</a:t>
            </a:r>
          </a:p>
        </p:txBody>
      </p:sp>
    </p:spTree>
    <p:extLst>
      <p:ext uri="{BB962C8B-B14F-4D97-AF65-F5344CB8AC3E}">
        <p14:creationId xmlns:p14="http://schemas.microsoft.com/office/powerpoint/2010/main" val="350782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76056" y="1556792"/>
            <a:ext cx="3096344" cy="2952328"/>
          </a:xfrm>
          <a:prstGeom prst="rect">
            <a:avLst/>
          </a:prstGeom>
          <a:solidFill>
            <a:schemeClr val="bg1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1556792"/>
            <a:ext cx="3600400" cy="3528392"/>
          </a:xfrm>
          <a:prstGeom prst="rect">
            <a:avLst/>
          </a:prstGeom>
          <a:solidFill>
            <a:srgbClr val="FFFAE5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</a:rPr>
              <a:t>// </a:t>
            </a:r>
            <a:r>
              <a:rPr lang="cs-CZ" sz="1600" smtClean="0">
                <a:solidFill>
                  <a:schemeClr val="tx1"/>
                </a:solidFill>
              </a:rPr>
              <a:t>V</a:t>
            </a:r>
            <a:r>
              <a:rPr lang="en-US" sz="1600" smtClean="0">
                <a:solidFill>
                  <a:schemeClr val="tx1"/>
                </a:solidFill>
              </a:rPr>
              <a:t>arious </a:t>
            </a:r>
            <a:r>
              <a:rPr lang="cs-CZ" sz="1600" smtClean="0">
                <a:solidFill>
                  <a:schemeClr val="tx1"/>
                </a:solidFill>
              </a:rPr>
              <a:t>edge </a:t>
            </a:r>
            <a:r>
              <a:rPr lang="en-US" sz="1600" smtClean="0">
                <a:solidFill>
                  <a:schemeClr val="tx1"/>
                </a:solidFill>
              </a:rPr>
              <a:t>attributes</a:t>
            </a:r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// </a:t>
            </a:r>
            <a:r>
              <a:rPr lang="cs-CZ" sz="1600" smtClean="0">
                <a:solidFill>
                  <a:schemeClr val="tx1"/>
                </a:solidFill>
              </a:rPr>
              <a:t>can be </a:t>
            </a:r>
            <a:r>
              <a:rPr lang="en-US" sz="1600" smtClean="0">
                <a:solidFill>
                  <a:schemeClr val="tx1"/>
                </a:solidFill>
              </a:rPr>
              <a:t>specified </a:t>
            </a:r>
            <a:r>
              <a:rPr lang="en-US" sz="1600">
                <a:solidFill>
                  <a:schemeClr val="tx1"/>
                </a:solidFill>
              </a:rPr>
              <a:t>in </a:t>
            </a:r>
            <a:r>
              <a:rPr lang="en-US" sz="1600">
                <a:solidFill>
                  <a:schemeClr val="tx1"/>
                </a:solidFill>
              </a:rPr>
              <a:t>[] </a:t>
            </a:r>
            <a:r>
              <a:rPr lang="en-US" sz="1600" smtClean="0">
                <a:solidFill>
                  <a:schemeClr val="tx1"/>
                </a:solidFill>
              </a:rPr>
              <a:t>brackets.</a:t>
            </a:r>
            <a:endParaRPr lang="en-US" sz="1600">
              <a:solidFill>
                <a:schemeClr val="tx1"/>
              </a:solidFill>
            </a:endParaRP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graph </a:t>
            </a:r>
            <a:r>
              <a:rPr lang="en-US" sz="1600">
                <a:solidFill>
                  <a:schemeClr val="tx1"/>
                </a:solidFill>
              </a:rPr>
              <a:t>Example03 </a:t>
            </a:r>
            <a:r>
              <a:rPr lang="en-US" sz="1600" smtClean="0">
                <a:solidFill>
                  <a:schemeClr val="tx1"/>
                </a:solidFill>
              </a:rPr>
              <a:t>{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  0 -- 1</a:t>
            </a:r>
          </a:p>
          <a:p>
            <a:r>
              <a:rPr lang="en-US" sz="1600">
                <a:solidFill>
                  <a:schemeClr val="tx1"/>
                </a:solidFill>
              </a:rPr>
              <a:t>  0 -- 2 [penwidth=3]</a:t>
            </a:r>
          </a:p>
          <a:p>
            <a:r>
              <a:rPr lang="en-US" sz="1600">
                <a:solidFill>
                  <a:schemeClr val="tx1"/>
                </a:solidFill>
              </a:rPr>
              <a:t>  1 -- 3 [penwidth=5, color=red]</a:t>
            </a:r>
          </a:p>
          <a:p>
            <a:r>
              <a:rPr lang="en-US" sz="1600">
                <a:solidFill>
                  <a:schemeClr val="tx1"/>
                </a:solidFill>
              </a:rPr>
              <a:t>  1 -- 4 [color=green]</a:t>
            </a:r>
          </a:p>
          <a:p>
            <a:r>
              <a:rPr lang="en-US" sz="1600">
                <a:solidFill>
                  <a:schemeClr val="tx1"/>
                </a:solidFill>
              </a:rPr>
              <a:t>  2 -- 4 [color="#00A0FF"]  // </a:t>
            </a:r>
            <a:r>
              <a:rPr lang="en-US" sz="1600">
                <a:solidFill>
                  <a:schemeClr val="tx1"/>
                </a:solidFill>
              </a:rPr>
              <a:t>follows </a:t>
            </a:r>
            <a:r>
              <a:rPr lang="en-US" sz="1600" smtClean="0">
                <a:solidFill>
                  <a:schemeClr val="tx1"/>
                </a:solidFill>
              </a:rPr>
              <a:t>      </a:t>
            </a:r>
          </a:p>
          <a:p>
            <a:r>
              <a:rPr lang="en-US" sz="1600">
                <a:solidFill>
                  <a:schemeClr val="tx1"/>
                </a:solidFill>
              </a:rPr>
              <a:t> </a:t>
            </a:r>
            <a:r>
              <a:rPr lang="en-US" sz="1600" smtClean="0">
                <a:solidFill>
                  <a:schemeClr val="tx1"/>
                </a:solidFill>
              </a:rPr>
              <a:t>                                  //usual </a:t>
            </a:r>
            <a:r>
              <a:rPr lang="en-US" sz="1600">
                <a:solidFill>
                  <a:schemeClr val="tx1"/>
                </a:solidFill>
              </a:rPr>
              <a:t>RGB scheme</a:t>
            </a:r>
          </a:p>
          <a:p>
            <a:r>
              <a:rPr lang="en-US" sz="1600">
                <a:solidFill>
                  <a:schemeClr val="tx1"/>
                </a:solidFill>
              </a:rPr>
              <a:t>  3 -- 4</a:t>
            </a:r>
          </a:p>
          <a:p>
            <a:r>
              <a:rPr lang="en-US" sz="1600">
                <a:solidFill>
                  <a:schemeClr val="tx1"/>
                </a:solidFill>
              </a:rPr>
              <a:t>}</a:t>
            </a:r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6056" y="1196752"/>
            <a:ext cx="309634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Output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196752"/>
            <a:ext cx="360040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Input</a:t>
            </a:r>
            <a:r>
              <a:rPr lang="cs-CZ">
                <a:solidFill>
                  <a:schemeClr val="tx1"/>
                </a:solidFill>
              </a:rPr>
              <a:t> DOT text file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16832"/>
            <a:ext cx="21431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1560" y="332656"/>
            <a:ext cx="7848872" cy="36004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Graphviz      http</a:t>
            </a:r>
            <a:r>
              <a:rPr lang="en-US" sz="2000" b="1">
                <a:solidFill>
                  <a:schemeClr val="tx1"/>
                </a:solidFill>
              </a:rPr>
              <a:t>://</a:t>
            </a:r>
            <a:r>
              <a:rPr lang="en-US" sz="2000" b="1" smtClean="0">
                <a:solidFill>
                  <a:schemeClr val="tx1"/>
                </a:solidFill>
              </a:rPr>
              <a:t>www.graphviz.org/</a:t>
            </a:r>
          </a:p>
        </p:txBody>
      </p:sp>
    </p:spTree>
    <p:extLst>
      <p:ext uri="{BB962C8B-B14F-4D97-AF65-F5344CB8AC3E}">
        <p14:creationId xmlns:p14="http://schemas.microsoft.com/office/powerpoint/2010/main" val="397967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76056" y="1556792"/>
            <a:ext cx="3096344" cy="2952328"/>
          </a:xfrm>
          <a:prstGeom prst="rect">
            <a:avLst/>
          </a:prstGeom>
          <a:solidFill>
            <a:schemeClr val="bg1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836712"/>
            <a:ext cx="4176464" cy="5184576"/>
          </a:xfrm>
          <a:prstGeom prst="rect">
            <a:avLst/>
          </a:prstGeom>
          <a:solidFill>
            <a:srgbClr val="FFFAE5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</a:rPr>
              <a:t>// Nodes might be listed separately</a:t>
            </a:r>
          </a:p>
          <a:p>
            <a:r>
              <a:rPr lang="en-US" sz="1600">
                <a:solidFill>
                  <a:schemeClr val="tx1"/>
                </a:solidFill>
              </a:rPr>
              <a:t>// and their attributes might be specified</a:t>
            </a:r>
          </a:p>
          <a:p>
            <a:r>
              <a:rPr lang="en-US" sz="1600">
                <a:solidFill>
                  <a:schemeClr val="tx1"/>
                </a:solidFill>
              </a:rPr>
              <a:t>// like those of the edges.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graph Example04 {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  0 [color=blue]</a:t>
            </a:r>
          </a:p>
          <a:p>
            <a:r>
              <a:rPr lang="en-US" sz="1600">
                <a:solidFill>
                  <a:schemeClr val="tx1"/>
                </a:solidFill>
              </a:rPr>
              <a:t>  1 [shape=square]</a:t>
            </a:r>
          </a:p>
          <a:p>
            <a:r>
              <a:rPr lang="en-US" sz="1600">
                <a:solidFill>
                  <a:schemeClr val="tx1"/>
                </a:solidFill>
              </a:rPr>
              <a:t>  2 [penwidth=5]</a:t>
            </a:r>
          </a:p>
          <a:p>
            <a:r>
              <a:rPr lang="en-US" sz="1600">
                <a:solidFill>
                  <a:schemeClr val="tx1"/>
                </a:solidFill>
              </a:rPr>
              <a:t>  3 [color=blue,shape=square,penwidth=5]</a:t>
            </a:r>
          </a:p>
          <a:p>
            <a:r>
              <a:rPr lang="en-US" sz="1600">
                <a:solidFill>
                  <a:schemeClr val="tx1"/>
                </a:solidFill>
              </a:rPr>
              <a:t>    // unlisted nodes assume default attributes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  0 -- 1</a:t>
            </a:r>
          </a:p>
          <a:p>
            <a:r>
              <a:rPr lang="en-US" sz="1600">
                <a:solidFill>
                  <a:schemeClr val="tx1"/>
                </a:solidFill>
              </a:rPr>
              <a:t>  0 -- 2</a:t>
            </a:r>
          </a:p>
          <a:p>
            <a:r>
              <a:rPr lang="en-US" sz="1600">
                <a:solidFill>
                  <a:schemeClr val="tx1"/>
                </a:solidFill>
              </a:rPr>
              <a:t>  1 -- 3</a:t>
            </a:r>
          </a:p>
          <a:p>
            <a:r>
              <a:rPr lang="en-US" sz="1600">
                <a:solidFill>
                  <a:schemeClr val="tx1"/>
                </a:solidFill>
              </a:rPr>
              <a:t>  1 -- 4</a:t>
            </a:r>
          </a:p>
          <a:p>
            <a:r>
              <a:rPr lang="en-US" sz="1600">
                <a:solidFill>
                  <a:schemeClr val="tx1"/>
                </a:solidFill>
              </a:rPr>
              <a:t>  2 -- 4</a:t>
            </a:r>
          </a:p>
          <a:p>
            <a:r>
              <a:rPr lang="en-US" sz="1600">
                <a:solidFill>
                  <a:schemeClr val="tx1"/>
                </a:solidFill>
              </a:rPr>
              <a:t>  3 -- 4</a:t>
            </a:r>
          </a:p>
          <a:p>
            <a:r>
              <a:rPr lang="en-US" sz="16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5076056" y="1196752"/>
            <a:ext cx="309634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Output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404664"/>
            <a:ext cx="417646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Input</a:t>
            </a:r>
            <a:r>
              <a:rPr lang="cs-CZ">
                <a:solidFill>
                  <a:schemeClr val="tx1"/>
                </a:solidFill>
              </a:rPr>
              <a:t> DOT text file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88840"/>
            <a:ext cx="1800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860032" y="188640"/>
            <a:ext cx="3600400" cy="57606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Graphviz      http</a:t>
            </a:r>
            <a:r>
              <a:rPr lang="en-US" sz="2000" b="1">
                <a:solidFill>
                  <a:schemeClr val="tx1"/>
                </a:solidFill>
              </a:rPr>
              <a:t>://</a:t>
            </a:r>
            <a:r>
              <a:rPr lang="en-US" sz="2000" b="1" smtClean="0">
                <a:solidFill>
                  <a:schemeClr val="tx1"/>
                </a:solidFill>
              </a:rPr>
              <a:t>www.graphviz.org/</a:t>
            </a:r>
          </a:p>
        </p:txBody>
      </p:sp>
    </p:spTree>
    <p:extLst>
      <p:ext uri="{BB962C8B-B14F-4D97-AF65-F5344CB8AC3E}">
        <p14:creationId xmlns:p14="http://schemas.microsoft.com/office/powerpoint/2010/main" val="204962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0112" y="1700808"/>
            <a:ext cx="3096344" cy="3744416"/>
          </a:xfrm>
          <a:prstGeom prst="rect">
            <a:avLst/>
          </a:prstGeom>
          <a:solidFill>
            <a:schemeClr val="bg1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836712"/>
            <a:ext cx="5040560" cy="5544616"/>
          </a:xfrm>
          <a:prstGeom prst="rect">
            <a:avLst/>
          </a:prstGeom>
          <a:solidFill>
            <a:srgbClr val="FFFAE5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>
                <a:solidFill>
                  <a:schemeClr val="tx1"/>
                </a:solidFill>
              </a:rPr>
              <a:t>// Default node and edge attributes might be redefined.</a:t>
            </a:r>
          </a:p>
          <a:p>
            <a:r>
              <a:rPr lang="cs-CZ" sz="1600">
                <a:solidFill>
                  <a:schemeClr val="tx1"/>
                </a:solidFill>
              </a:rPr>
              <a:t>// Note the keywords 'node' and 'edge'.</a:t>
            </a:r>
          </a:p>
          <a:p>
            <a:r>
              <a:rPr lang="cs-CZ" sz="1600">
                <a:solidFill>
                  <a:schemeClr val="tx1"/>
                </a:solidFill>
              </a:rPr>
              <a:t>// All subsequently listed nodes/edges are affected.</a:t>
            </a:r>
          </a:p>
          <a:p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graph </a:t>
            </a:r>
            <a:r>
              <a:rPr lang="cs-CZ" sz="1600">
                <a:solidFill>
                  <a:schemeClr val="tx1"/>
                </a:solidFill>
              </a:rPr>
              <a:t>Example05 </a:t>
            </a:r>
            <a:r>
              <a:rPr lang="cs-CZ" sz="1600" smtClean="0">
                <a:solidFill>
                  <a:schemeClr val="tx1"/>
                </a:solidFill>
              </a:rPr>
              <a:t>{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node [style=filled,fillcolor=yellow,penwidth=3]</a:t>
            </a:r>
          </a:p>
          <a:p>
            <a:r>
              <a:rPr lang="cs-CZ" sz="1600">
                <a:solidFill>
                  <a:schemeClr val="tx1"/>
                </a:solidFill>
              </a:rPr>
              <a:t>0 </a:t>
            </a:r>
            <a:r>
              <a:rPr lang="cs-CZ" sz="1600">
                <a:solidFill>
                  <a:schemeClr val="tx1"/>
                </a:solidFill>
              </a:rPr>
              <a:t>3 </a:t>
            </a:r>
            <a:r>
              <a:rPr lang="cs-CZ" sz="1600" smtClean="0">
                <a:solidFill>
                  <a:schemeClr val="tx1"/>
                </a:solidFill>
              </a:rPr>
              <a:t>4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node [shape=square]</a:t>
            </a:r>
          </a:p>
          <a:p>
            <a:r>
              <a:rPr lang="cs-CZ" sz="1600">
                <a:solidFill>
                  <a:schemeClr val="tx1"/>
                </a:solidFill>
              </a:rPr>
              <a:t>1 </a:t>
            </a:r>
            <a:r>
              <a:rPr lang="cs-CZ" sz="1600" smtClean="0">
                <a:solidFill>
                  <a:schemeClr val="tx1"/>
                </a:solidFill>
              </a:rPr>
              <a:t>2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// Node 5 and 6  attributes will be</a:t>
            </a:r>
          </a:p>
          <a:p>
            <a:r>
              <a:rPr lang="cs-CZ" sz="1600">
                <a:solidFill>
                  <a:schemeClr val="tx1"/>
                </a:solidFill>
              </a:rPr>
              <a:t>// [</a:t>
            </a:r>
            <a:r>
              <a:rPr lang="cs-CZ" sz="1600">
                <a:solidFill>
                  <a:schemeClr val="tx1"/>
                </a:solidFill>
              </a:rPr>
              <a:t>style=filled,fillcolor=yellow</a:t>
            </a:r>
            <a:r>
              <a:rPr lang="cs-CZ" sz="1600" smtClean="0">
                <a:solidFill>
                  <a:schemeClr val="tx1"/>
                </a:solidFill>
              </a:rPr>
              <a:t>, </a:t>
            </a:r>
            <a:r>
              <a:rPr lang="cs-CZ" sz="1600">
                <a:solidFill>
                  <a:schemeClr val="tx1"/>
                </a:solidFill>
              </a:rPr>
              <a:t>penwidth=3,shape=square</a:t>
            </a:r>
            <a:r>
              <a:rPr lang="cs-CZ" sz="1600" smtClean="0">
                <a:solidFill>
                  <a:schemeClr val="tx1"/>
                </a:solidFill>
              </a:rPr>
              <a:t>]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  0 -- 1</a:t>
            </a:r>
          </a:p>
          <a:p>
            <a:r>
              <a:rPr lang="cs-CZ" sz="1600">
                <a:solidFill>
                  <a:schemeClr val="tx1"/>
                </a:solidFill>
              </a:rPr>
              <a:t>  0 -- 2</a:t>
            </a:r>
          </a:p>
          <a:p>
            <a:r>
              <a:rPr lang="cs-CZ" sz="1600">
                <a:solidFill>
                  <a:schemeClr val="tx1"/>
                </a:solidFill>
              </a:rPr>
              <a:t>  1 </a:t>
            </a:r>
            <a:r>
              <a:rPr lang="cs-CZ" sz="1600">
                <a:solidFill>
                  <a:schemeClr val="tx1"/>
                </a:solidFill>
              </a:rPr>
              <a:t>-- </a:t>
            </a:r>
            <a:r>
              <a:rPr lang="cs-CZ" sz="1600" smtClean="0">
                <a:solidFill>
                  <a:schemeClr val="tx1"/>
                </a:solidFill>
              </a:rPr>
              <a:t>3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edge [penwidth=5,color=brown]</a:t>
            </a:r>
          </a:p>
          <a:p>
            <a:r>
              <a:rPr lang="cs-CZ" sz="1600">
                <a:solidFill>
                  <a:schemeClr val="tx1"/>
                </a:solidFill>
              </a:rPr>
              <a:t>  1 -- 4</a:t>
            </a:r>
          </a:p>
          <a:p>
            <a:r>
              <a:rPr lang="cs-CZ" sz="1600">
                <a:solidFill>
                  <a:schemeClr val="tx1"/>
                </a:solidFill>
              </a:rPr>
              <a:t>  2 </a:t>
            </a:r>
            <a:r>
              <a:rPr lang="cs-CZ" sz="1600">
                <a:solidFill>
                  <a:schemeClr val="tx1"/>
                </a:solidFill>
              </a:rPr>
              <a:t>-- </a:t>
            </a:r>
            <a:r>
              <a:rPr lang="cs-CZ" sz="1600" smtClean="0">
                <a:solidFill>
                  <a:schemeClr val="tx1"/>
                </a:solidFill>
              </a:rPr>
              <a:t>4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edge [color=blue]  // penwidth=5 still holds:</a:t>
            </a:r>
          </a:p>
          <a:p>
            <a:r>
              <a:rPr lang="cs-CZ" sz="1600">
                <a:solidFill>
                  <a:schemeClr val="tx1"/>
                </a:solidFill>
              </a:rPr>
              <a:t>  3 -- 4</a:t>
            </a:r>
          </a:p>
          <a:p>
            <a:r>
              <a:rPr lang="cs-CZ" sz="1600">
                <a:solidFill>
                  <a:schemeClr val="tx1"/>
                </a:solidFill>
              </a:rPr>
              <a:t>  4 -- 5</a:t>
            </a:r>
          </a:p>
          <a:p>
            <a:r>
              <a:rPr lang="cs-CZ" sz="1600">
                <a:solidFill>
                  <a:schemeClr val="tx1"/>
                </a:solidFill>
              </a:rPr>
              <a:t>  4 -- 6</a:t>
            </a:r>
          </a:p>
          <a:p>
            <a:r>
              <a:rPr lang="cs-CZ" sz="16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5580112" y="1340768"/>
            <a:ext cx="309634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Output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404664"/>
            <a:ext cx="504056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Input</a:t>
            </a:r>
            <a:r>
              <a:rPr lang="cs-CZ">
                <a:solidFill>
                  <a:schemeClr val="tx1"/>
                </a:solidFill>
              </a:rPr>
              <a:t> DOT text file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26479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508104" y="188640"/>
            <a:ext cx="3168352" cy="64807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Graphviz      http</a:t>
            </a:r>
            <a:r>
              <a:rPr lang="en-US" sz="2000" b="1">
                <a:solidFill>
                  <a:schemeClr val="tx1"/>
                </a:solidFill>
              </a:rPr>
              <a:t>://</a:t>
            </a:r>
            <a:r>
              <a:rPr lang="en-US" sz="2000" b="1" smtClean="0">
                <a:solidFill>
                  <a:schemeClr val="tx1"/>
                </a:solidFill>
              </a:rPr>
              <a:t>www.graphviz.org/</a:t>
            </a:r>
          </a:p>
        </p:txBody>
      </p:sp>
    </p:spTree>
    <p:extLst>
      <p:ext uri="{BB962C8B-B14F-4D97-AF65-F5344CB8AC3E}">
        <p14:creationId xmlns:p14="http://schemas.microsoft.com/office/powerpoint/2010/main" val="76635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6096" y="1700808"/>
            <a:ext cx="3096344" cy="2952328"/>
          </a:xfrm>
          <a:prstGeom prst="rect">
            <a:avLst/>
          </a:prstGeom>
          <a:solidFill>
            <a:schemeClr val="bg1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908720"/>
            <a:ext cx="4680520" cy="5544616"/>
          </a:xfrm>
          <a:prstGeom prst="rect">
            <a:avLst/>
          </a:prstGeom>
          <a:solidFill>
            <a:srgbClr val="FFFAE5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>
                <a:solidFill>
                  <a:schemeClr val="tx1"/>
                </a:solidFill>
              </a:rPr>
              <a:t>// Some other useful node atributes:</a:t>
            </a:r>
          </a:p>
          <a:p>
            <a:r>
              <a:rPr lang="cs-CZ" sz="1600">
                <a:solidFill>
                  <a:schemeClr val="tx1"/>
                </a:solidFill>
              </a:rPr>
              <a:t>// Smaller node sizes </a:t>
            </a:r>
            <a:r>
              <a:rPr lang="cs-CZ" sz="1600">
                <a:solidFill>
                  <a:schemeClr val="tx1"/>
                </a:solidFill>
              </a:rPr>
              <a:t>and </a:t>
            </a:r>
            <a:r>
              <a:rPr lang="cs-CZ" sz="1600" smtClean="0">
                <a:solidFill>
                  <a:schemeClr val="tx1"/>
                </a:solidFill>
              </a:rPr>
              <a:t>a different font</a:t>
            </a:r>
            <a:r>
              <a:rPr lang="cs-CZ" sz="1600">
                <a:solidFill>
                  <a:schemeClr val="tx1"/>
                </a:solidFill>
              </a:rPr>
              <a:t>.</a:t>
            </a:r>
          </a:p>
          <a:p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graph Example06 {</a:t>
            </a:r>
          </a:p>
          <a:p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  node [</a:t>
            </a:r>
          </a:p>
          <a:p>
            <a:r>
              <a:rPr lang="cs-CZ" sz="1600">
                <a:solidFill>
                  <a:schemeClr val="tx1"/>
                </a:solidFill>
              </a:rPr>
              <a:t>    shape=oval // try  point, circle, house, octagon ...</a:t>
            </a:r>
          </a:p>
          <a:p>
            <a:r>
              <a:rPr lang="cs-CZ" sz="1600">
                <a:solidFill>
                  <a:schemeClr val="tx1"/>
                </a:solidFill>
              </a:rPr>
              <a:t>    fixedsize=true</a:t>
            </a:r>
          </a:p>
          <a:p>
            <a:r>
              <a:rPr lang="cs-CZ" sz="1600">
                <a:solidFill>
                  <a:schemeClr val="tx1"/>
                </a:solidFill>
              </a:rPr>
              <a:t>    width=0.40</a:t>
            </a:r>
          </a:p>
          <a:p>
            <a:r>
              <a:rPr lang="cs-CZ" sz="1600">
                <a:solidFill>
                  <a:schemeClr val="tx1"/>
                </a:solidFill>
              </a:rPr>
              <a:t>    height=0.30</a:t>
            </a:r>
          </a:p>
          <a:p>
            <a:r>
              <a:rPr lang="cs-CZ" sz="1600">
                <a:solidFill>
                  <a:schemeClr val="tx1"/>
                </a:solidFill>
              </a:rPr>
              <a:t>    fontname="Courier-Bold"</a:t>
            </a:r>
          </a:p>
          <a:p>
            <a:r>
              <a:rPr lang="cs-CZ" sz="1600">
                <a:solidFill>
                  <a:schemeClr val="tx1"/>
                </a:solidFill>
              </a:rPr>
              <a:t>  ]</a:t>
            </a:r>
          </a:p>
          <a:p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  0 -- 1</a:t>
            </a:r>
          </a:p>
          <a:p>
            <a:r>
              <a:rPr lang="cs-CZ" sz="1600">
                <a:solidFill>
                  <a:schemeClr val="tx1"/>
                </a:solidFill>
              </a:rPr>
              <a:t>  0 -- 2</a:t>
            </a:r>
          </a:p>
          <a:p>
            <a:r>
              <a:rPr lang="cs-CZ" sz="1600">
                <a:solidFill>
                  <a:schemeClr val="tx1"/>
                </a:solidFill>
              </a:rPr>
              <a:t>  1 -- 3</a:t>
            </a:r>
          </a:p>
          <a:p>
            <a:r>
              <a:rPr lang="cs-CZ" sz="1600">
                <a:solidFill>
                  <a:schemeClr val="tx1"/>
                </a:solidFill>
              </a:rPr>
              <a:t>  1 -- 4</a:t>
            </a:r>
          </a:p>
          <a:p>
            <a:r>
              <a:rPr lang="cs-CZ" sz="1600">
                <a:solidFill>
                  <a:schemeClr val="tx1"/>
                </a:solidFill>
              </a:rPr>
              <a:t>  2 -- 4</a:t>
            </a:r>
          </a:p>
          <a:p>
            <a:r>
              <a:rPr lang="cs-CZ" sz="1600">
                <a:solidFill>
                  <a:schemeClr val="tx1"/>
                </a:solidFill>
              </a:rPr>
              <a:t>  3 -- 4</a:t>
            </a:r>
          </a:p>
          <a:p>
            <a:r>
              <a:rPr lang="cs-CZ" sz="1600">
                <a:solidFill>
                  <a:schemeClr val="tx1"/>
                </a:solidFill>
              </a:rPr>
              <a:t>  4 -- "FIVE is 5." // text overflows the shape</a:t>
            </a:r>
          </a:p>
          <a:p>
            <a:r>
              <a:rPr lang="cs-CZ" sz="1600">
                <a:solidFill>
                  <a:schemeClr val="tx1"/>
                </a:solidFill>
              </a:rPr>
              <a:t>  4 -- 6</a:t>
            </a:r>
          </a:p>
          <a:p>
            <a:r>
              <a:rPr lang="cs-CZ" sz="16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5436096" y="1340768"/>
            <a:ext cx="309634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Output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548680"/>
            <a:ext cx="468052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Input</a:t>
            </a:r>
            <a:r>
              <a:rPr lang="cs-CZ">
                <a:solidFill>
                  <a:schemeClr val="tx1"/>
                </a:solidFill>
              </a:rPr>
              <a:t> DOT text file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88840"/>
            <a:ext cx="26289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64088" y="188640"/>
            <a:ext cx="3096344" cy="64807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Graphviz      http</a:t>
            </a:r>
            <a:r>
              <a:rPr lang="en-US" sz="2000" b="1">
                <a:solidFill>
                  <a:schemeClr val="tx1"/>
                </a:solidFill>
              </a:rPr>
              <a:t>://</a:t>
            </a:r>
            <a:r>
              <a:rPr lang="en-US" sz="2000" b="1" smtClean="0">
                <a:solidFill>
                  <a:schemeClr val="tx1"/>
                </a:solidFill>
              </a:rPr>
              <a:t>www.graphviz.org/</a:t>
            </a:r>
          </a:p>
        </p:txBody>
      </p:sp>
    </p:spTree>
    <p:extLst>
      <p:ext uri="{BB962C8B-B14F-4D97-AF65-F5344CB8AC3E}">
        <p14:creationId xmlns:p14="http://schemas.microsoft.com/office/powerpoint/2010/main" val="301460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76056" y="1700808"/>
            <a:ext cx="3096344" cy="2952328"/>
          </a:xfrm>
          <a:prstGeom prst="rect">
            <a:avLst/>
          </a:prstGeom>
          <a:solidFill>
            <a:schemeClr val="bg1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908720"/>
            <a:ext cx="4176464" cy="5688632"/>
          </a:xfrm>
          <a:prstGeom prst="rect">
            <a:avLst/>
          </a:prstGeom>
          <a:solidFill>
            <a:srgbClr val="FFFAE5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</a:rPr>
              <a:t>// Directed graphs differ from undirected ones</a:t>
            </a:r>
          </a:p>
          <a:p>
            <a:r>
              <a:rPr lang="en-US" sz="1600">
                <a:solidFill>
                  <a:schemeClr val="tx1"/>
                </a:solidFill>
              </a:rPr>
              <a:t>// </a:t>
            </a:r>
            <a:r>
              <a:rPr lang="en-US" sz="1600">
                <a:solidFill>
                  <a:schemeClr val="tx1"/>
                </a:solidFill>
              </a:rPr>
              <a:t>by </a:t>
            </a:r>
            <a:r>
              <a:rPr lang="en-US" sz="1600" smtClean="0">
                <a:solidFill>
                  <a:schemeClr val="tx1"/>
                </a:solidFill>
              </a:rPr>
              <a:t>the keyword </a:t>
            </a:r>
            <a:r>
              <a:rPr lang="en-US" sz="1600">
                <a:solidFill>
                  <a:schemeClr val="tx1"/>
                </a:solidFill>
              </a:rPr>
              <a:t>"digraph</a:t>
            </a:r>
            <a:r>
              <a:rPr lang="en-US" sz="1600">
                <a:solidFill>
                  <a:schemeClr val="tx1"/>
                </a:solidFill>
              </a:rPr>
              <a:t>" </a:t>
            </a:r>
            <a:endParaRPr lang="en-US" sz="1600" smtClean="0">
              <a:solidFill>
                <a:schemeClr val="tx1"/>
              </a:solidFill>
            </a:endParaRPr>
          </a:p>
          <a:p>
            <a:r>
              <a:rPr lang="en-US" sz="1600" smtClean="0">
                <a:solidFill>
                  <a:schemeClr val="tx1"/>
                </a:solidFill>
              </a:rPr>
              <a:t>// and the edge </a:t>
            </a:r>
            <a:r>
              <a:rPr lang="en-US" sz="1600">
                <a:solidFill>
                  <a:schemeClr val="tx1"/>
                </a:solidFill>
              </a:rPr>
              <a:t>symbol "-&gt;".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digraph Example07 {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  node [</a:t>
            </a:r>
          </a:p>
          <a:p>
            <a:r>
              <a:rPr lang="en-US" sz="1600">
                <a:solidFill>
                  <a:schemeClr val="tx1"/>
                </a:solidFill>
              </a:rPr>
              <a:t>    shape=oval</a:t>
            </a:r>
          </a:p>
          <a:p>
            <a:r>
              <a:rPr lang="en-US" sz="1600">
                <a:solidFill>
                  <a:schemeClr val="tx1"/>
                </a:solidFill>
              </a:rPr>
              <a:t>    fixedsize=true</a:t>
            </a:r>
          </a:p>
          <a:p>
            <a:r>
              <a:rPr lang="en-US" sz="1600">
                <a:solidFill>
                  <a:schemeClr val="tx1"/>
                </a:solidFill>
              </a:rPr>
              <a:t>    width=0.40</a:t>
            </a:r>
          </a:p>
          <a:p>
            <a:r>
              <a:rPr lang="en-US" sz="1600">
                <a:solidFill>
                  <a:schemeClr val="tx1"/>
                </a:solidFill>
              </a:rPr>
              <a:t>    height=0.30</a:t>
            </a:r>
          </a:p>
          <a:p>
            <a:r>
              <a:rPr lang="en-US" sz="1600">
                <a:solidFill>
                  <a:schemeClr val="tx1"/>
                </a:solidFill>
              </a:rPr>
              <a:t>    fontname="Courier-Bold"</a:t>
            </a:r>
          </a:p>
          <a:p>
            <a:r>
              <a:rPr lang="en-US" sz="1600">
                <a:solidFill>
                  <a:schemeClr val="tx1"/>
                </a:solidFill>
              </a:rPr>
              <a:t>  ]</a:t>
            </a: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>
                <a:solidFill>
                  <a:schemeClr val="tx1"/>
                </a:solidFill>
              </a:rPr>
              <a:t>  0 -&gt; 1</a:t>
            </a:r>
          </a:p>
          <a:p>
            <a:r>
              <a:rPr lang="en-US" sz="1600">
                <a:solidFill>
                  <a:schemeClr val="tx1"/>
                </a:solidFill>
              </a:rPr>
              <a:t>  0 -&gt; 2</a:t>
            </a:r>
          </a:p>
          <a:p>
            <a:r>
              <a:rPr lang="en-US" sz="1600">
                <a:solidFill>
                  <a:schemeClr val="tx1"/>
                </a:solidFill>
              </a:rPr>
              <a:t>  1 -&gt; 3</a:t>
            </a:r>
          </a:p>
          <a:p>
            <a:r>
              <a:rPr lang="en-US" sz="1600">
                <a:solidFill>
                  <a:schemeClr val="tx1"/>
                </a:solidFill>
              </a:rPr>
              <a:t>  1 -&gt; 4</a:t>
            </a:r>
          </a:p>
          <a:p>
            <a:r>
              <a:rPr lang="en-US" sz="1600">
                <a:solidFill>
                  <a:schemeClr val="tx1"/>
                </a:solidFill>
              </a:rPr>
              <a:t>  2 -&gt; 4</a:t>
            </a:r>
          </a:p>
          <a:p>
            <a:r>
              <a:rPr lang="en-US" sz="1600">
                <a:solidFill>
                  <a:schemeClr val="tx1"/>
                </a:solidFill>
              </a:rPr>
              <a:t>  3 -&gt; 4</a:t>
            </a:r>
          </a:p>
          <a:p>
            <a:r>
              <a:rPr lang="en-US" sz="1600">
                <a:solidFill>
                  <a:schemeClr val="tx1"/>
                </a:solidFill>
              </a:rPr>
              <a:t>  4 -&gt; 5</a:t>
            </a:r>
          </a:p>
          <a:p>
            <a:r>
              <a:rPr lang="en-US" sz="1600">
                <a:solidFill>
                  <a:schemeClr val="tx1"/>
                </a:solidFill>
              </a:rPr>
              <a:t>  4 -&gt; 6</a:t>
            </a:r>
          </a:p>
          <a:p>
            <a:r>
              <a:rPr lang="en-US" sz="16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5076056" y="1340768"/>
            <a:ext cx="309634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Output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548680"/>
            <a:ext cx="417646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Input</a:t>
            </a:r>
            <a:r>
              <a:rPr lang="cs-CZ">
                <a:solidFill>
                  <a:schemeClr val="tx1"/>
                </a:solidFill>
              </a:rPr>
              <a:t> DOT text file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16832"/>
            <a:ext cx="26289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220072" y="188640"/>
            <a:ext cx="3240360" cy="57606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Graphviz      http</a:t>
            </a:r>
            <a:r>
              <a:rPr lang="en-US" sz="2000" b="1">
                <a:solidFill>
                  <a:schemeClr val="tx1"/>
                </a:solidFill>
              </a:rPr>
              <a:t>://</a:t>
            </a:r>
            <a:r>
              <a:rPr lang="en-US" sz="2000" b="1" smtClean="0">
                <a:solidFill>
                  <a:schemeClr val="tx1"/>
                </a:solidFill>
              </a:rPr>
              <a:t>www.graphviz.org/</a:t>
            </a:r>
          </a:p>
        </p:txBody>
      </p:sp>
    </p:spTree>
    <p:extLst>
      <p:ext uri="{BB962C8B-B14F-4D97-AF65-F5344CB8AC3E}">
        <p14:creationId xmlns:p14="http://schemas.microsoft.com/office/powerpoint/2010/main" val="377034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9992" y="1412776"/>
            <a:ext cx="4320480" cy="4032448"/>
          </a:xfrm>
          <a:prstGeom prst="rect">
            <a:avLst/>
          </a:prstGeom>
          <a:solidFill>
            <a:schemeClr val="bg1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548680"/>
            <a:ext cx="4032448" cy="6120680"/>
          </a:xfrm>
          <a:prstGeom prst="rect">
            <a:avLst/>
          </a:prstGeom>
          <a:solidFill>
            <a:srgbClr val="FFFAE5"/>
          </a:solidFill>
          <a:ln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>
                <a:solidFill>
                  <a:schemeClr val="tx1"/>
                </a:solidFill>
              </a:rPr>
              <a:t>// </a:t>
            </a:r>
            <a:r>
              <a:rPr lang="cs-CZ" sz="1600">
                <a:solidFill>
                  <a:schemeClr val="tx1"/>
                </a:solidFill>
              </a:rPr>
              <a:t>Binary </a:t>
            </a:r>
            <a:r>
              <a:rPr lang="cs-CZ" sz="1600" smtClean="0">
                <a:solidFill>
                  <a:schemeClr val="tx1"/>
                </a:solidFill>
              </a:rPr>
              <a:t>tree</a:t>
            </a:r>
            <a:r>
              <a:rPr lang="en-US" sz="1600" smtClean="0">
                <a:solidFill>
                  <a:schemeClr val="tx1"/>
                </a:solidFill>
              </a:rPr>
              <a:t>. </a:t>
            </a:r>
            <a:r>
              <a:rPr lang="cs-CZ" sz="1600" smtClean="0">
                <a:solidFill>
                  <a:schemeClr val="tx1"/>
                </a:solidFill>
              </a:rPr>
              <a:t>Note </a:t>
            </a:r>
            <a:r>
              <a:rPr lang="cs-CZ" sz="1600">
                <a:solidFill>
                  <a:schemeClr val="tx1"/>
                </a:solidFill>
              </a:rPr>
              <a:t>the edge labels</a:t>
            </a:r>
          </a:p>
          <a:p>
            <a:r>
              <a:rPr lang="cs-CZ" sz="1600">
                <a:solidFill>
                  <a:schemeClr val="tx1"/>
                </a:solidFill>
              </a:rPr>
              <a:t>// and the global </a:t>
            </a:r>
            <a:r>
              <a:rPr lang="cs-CZ" sz="1600">
                <a:solidFill>
                  <a:schemeClr val="tx1"/>
                </a:solidFill>
              </a:rPr>
              <a:t>graph </a:t>
            </a:r>
            <a:r>
              <a:rPr lang="cs-CZ" sz="1600" smtClean="0">
                <a:solidFill>
                  <a:schemeClr val="tx1"/>
                </a:solidFill>
              </a:rPr>
              <a:t>attributes</a:t>
            </a:r>
            <a:r>
              <a:rPr lang="en-US" sz="1600" smtClean="0">
                <a:solidFill>
                  <a:schemeClr val="tx1"/>
                </a:solidFill>
              </a:rPr>
              <a:t>.</a:t>
            </a:r>
            <a:endParaRPr lang="cs-CZ" sz="1600">
              <a:solidFill>
                <a:schemeClr val="tx1"/>
              </a:solidFill>
            </a:endParaRPr>
          </a:p>
          <a:p>
            <a:endParaRPr lang="en-US" sz="1600" smtClean="0">
              <a:solidFill>
                <a:schemeClr val="tx1"/>
              </a:solidFill>
            </a:endParaRPr>
          </a:p>
          <a:p>
            <a:r>
              <a:rPr lang="cs-CZ" sz="1600" smtClean="0">
                <a:solidFill>
                  <a:schemeClr val="tx1"/>
                </a:solidFill>
              </a:rPr>
              <a:t>digraph </a:t>
            </a:r>
            <a:r>
              <a:rPr lang="cs-CZ" sz="1600">
                <a:solidFill>
                  <a:schemeClr val="tx1"/>
                </a:solidFill>
              </a:rPr>
              <a:t>Example08 </a:t>
            </a:r>
            <a:r>
              <a:rPr lang="cs-CZ" sz="1600" smtClean="0">
                <a:solidFill>
                  <a:schemeClr val="tx1"/>
                </a:solidFill>
              </a:rPr>
              <a:t>{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 graph [rankdir=LR,bgcolor="#F0F0FF"]</a:t>
            </a:r>
          </a:p>
          <a:p>
            <a:r>
              <a:rPr lang="cs-CZ" sz="1600">
                <a:solidFill>
                  <a:schemeClr val="tx1"/>
                </a:solidFill>
              </a:rPr>
              <a:t>        // LR ... drawing direction</a:t>
            </a:r>
            <a:r>
              <a:rPr lang="cs-CZ" sz="1600">
                <a:solidFill>
                  <a:schemeClr val="tx1"/>
                </a:solidFill>
              </a:rPr>
              <a:t>: </a:t>
            </a:r>
            <a:r>
              <a:rPr lang="cs-CZ" sz="1600" smtClean="0">
                <a:solidFill>
                  <a:schemeClr val="tx1"/>
                </a:solidFill>
              </a:rPr>
              <a:t>Left-Right</a:t>
            </a:r>
            <a:endParaRPr lang="cs-CZ" sz="1600">
              <a:solidFill>
                <a:schemeClr val="tx1"/>
              </a:solidFill>
            </a:endParaRPr>
          </a:p>
          <a:p>
            <a:endParaRPr lang="en-US" sz="1600" smtClean="0">
              <a:solidFill>
                <a:schemeClr val="tx1"/>
              </a:solidFill>
            </a:endParaRPr>
          </a:p>
          <a:p>
            <a:r>
              <a:rPr lang="cs-CZ" sz="1600" smtClean="0">
                <a:solidFill>
                  <a:schemeClr val="tx1"/>
                </a:solidFill>
              </a:rPr>
              <a:t> </a:t>
            </a:r>
            <a:r>
              <a:rPr lang="cs-CZ" sz="1600">
                <a:solidFill>
                  <a:schemeClr val="tx1"/>
                </a:solidFill>
              </a:rPr>
              <a:t>node </a:t>
            </a:r>
            <a:r>
              <a:rPr lang="cs-CZ" sz="1600" smtClean="0">
                <a:solidFill>
                  <a:schemeClr val="tx1"/>
                </a:solidFill>
              </a:rPr>
              <a:t>[shape=oval</a:t>
            </a:r>
            <a:r>
              <a:rPr lang="en-US" sz="1600" smtClean="0">
                <a:solidFill>
                  <a:schemeClr val="tx1"/>
                </a:solidFill>
              </a:rPr>
              <a:t>,</a:t>
            </a:r>
            <a:r>
              <a:rPr lang="cs-CZ" sz="1600" smtClean="0">
                <a:solidFill>
                  <a:schemeClr val="tx1"/>
                </a:solidFill>
              </a:rPr>
              <a:t>fixedsize=true</a:t>
            </a:r>
            <a:r>
              <a:rPr lang="en-US" sz="1600" smtClean="0">
                <a:solidFill>
                  <a:schemeClr val="tx1"/>
                </a:solidFill>
              </a:rPr>
              <a:t>,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    </a:t>
            </a:r>
            <a:r>
              <a:rPr lang="cs-CZ" sz="1600" smtClean="0">
                <a:solidFill>
                  <a:schemeClr val="tx1"/>
                </a:solidFill>
              </a:rPr>
              <a:t>width=0.40</a:t>
            </a:r>
            <a:r>
              <a:rPr lang="en-US" sz="1600" smtClean="0">
                <a:solidFill>
                  <a:schemeClr val="tx1"/>
                </a:solidFill>
              </a:rPr>
              <a:t>,</a:t>
            </a:r>
            <a:r>
              <a:rPr lang="cs-CZ" sz="1600" smtClean="0">
                <a:solidFill>
                  <a:schemeClr val="tx1"/>
                </a:solidFill>
              </a:rPr>
              <a:t> height=0.30</a:t>
            </a:r>
            <a:r>
              <a:rPr lang="en-US" sz="1600" smtClean="0">
                <a:solidFill>
                  <a:schemeClr val="tx1"/>
                </a:solidFill>
              </a:rPr>
              <a:t>,</a:t>
            </a:r>
            <a:r>
              <a:rPr lang="cs-CZ" sz="1600" smtClean="0">
                <a:solidFill>
                  <a:schemeClr val="tx1"/>
                </a:solidFill>
              </a:rPr>
              <a:t> style=filled]</a:t>
            </a:r>
            <a:endParaRPr lang="en-US" sz="1600" smtClean="0">
              <a:solidFill>
                <a:schemeClr val="tx1"/>
              </a:solidFill>
            </a:endParaRPr>
          </a:p>
          <a:p>
            <a:endParaRPr lang="en-US" sz="1600">
              <a:solidFill>
                <a:schemeClr val="tx1"/>
              </a:solidFill>
            </a:endParaRPr>
          </a:p>
          <a:p>
            <a:r>
              <a:rPr lang="en-US" sz="1600" smtClean="0">
                <a:solidFill>
                  <a:schemeClr val="tx1"/>
                </a:solidFill>
              </a:rPr>
              <a:t>  </a:t>
            </a:r>
            <a:r>
              <a:rPr lang="cs-CZ" sz="1600" smtClean="0">
                <a:solidFill>
                  <a:schemeClr val="tx1"/>
                </a:solidFill>
              </a:rPr>
              <a:t>0 </a:t>
            </a:r>
            <a:r>
              <a:rPr lang="cs-CZ" sz="1600">
                <a:solidFill>
                  <a:schemeClr val="tx1"/>
                </a:solidFill>
              </a:rPr>
              <a:t>[</a:t>
            </a:r>
            <a:r>
              <a:rPr lang="cs-CZ" sz="1600">
                <a:solidFill>
                  <a:schemeClr val="tx1"/>
                </a:solidFill>
              </a:rPr>
              <a:t>fillcolor=black,fontcolor=white </a:t>
            </a:r>
            <a:r>
              <a:rPr lang="cs-CZ" sz="1600" smtClean="0">
                <a:solidFill>
                  <a:schemeClr val="tx1"/>
                </a:solidFill>
              </a:rPr>
              <a:t>]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en-US" sz="1600" smtClean="0">
                <a:solidFill>
                  <a:schemeClr val="tx1"/>
                </a:solidFill>
              </a:rPr>
              <a:t>  </a:t>
            </a:r>
            <a:r>
              <a:rPr lang="cs-CZ" sz="1600" smtClean="0">
                <a:solidFill>
                  <a:schemeClr val="tx1"/>
                </a:solidFill>
              </a:rPr>
              <a:t>node </a:t>
            </a:r>
            <a:r>
              <a:rPr lang="cs-CZ" sz="1600">
                <a:solidFill>
                  <a:schemeClr val="tx1"/>
                </a:solidFill>
              </a:rPr>
              <a:t>[fillcolor=white,fontcolor=black ]</a:t>
            </a:r>
          </a:p>
          <a:p>
            <a:r>
              <a:rPr lang="en-US" sz="1600" smtClean="0">
                <a:solidFill>
                  <a:schemeClr val="tx1"/>
                </a:solidFill>
              </a:rPr>
              <a:t>   </a:t>
            </a:r>
            <a:r>
              <a:rPr lang="cs-CZ" sz="1600" smtClean="0">
                <a:solidFill>
                  <a:schemeClr val="tx1"/>
                </a:solidFill>
              </a:rPr>
              <a:t>1 </a:t>
            </a:r>
            <a:r>
              <a:rPr lang="cs-CZ" sz="1600">
                <a:solidFill>
                  <a:schemeClr val="tx1"/>
                </a:solidFill>
              </a:rPr>
              <a:t>2 3 4 </a:t>
            </a:r>
            <a:r>
              <a:rPr lang="cs-CZ" sz="1600">
                <a:solidFill>
                  <a:schemeClr val="tx1"/>
                </a:solidFill>
              </a:rPr>
              <a:t>5 </a:t>
            </a:r>
            <a:r>
              <a:rPr lang="cs-CZ" sz="1600" smtClean="0">
                <a:solidFill>
                  <a:schemeClr val="tx1"/>
                </a:solidFill>
              </a:rPr>
              <a:t>6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en-US" sz="1600" smtClean="0">
                <a:solidFill>
                  <a:schemeClr val="tx1"/>
                </a:solidFill>
              </a:rPr>
              <a:t>  </a:t>
            </a:r>
            <a:r>
              <a:rPr lang="cs-CZ" sz="1600" smtClean="0">
                <a:solidFill>
                  <a:schemeClr val="tx1"/>
                </a:solidFill>
              </a:rPr>
              <a:t>node </a:t>
            </a:r>
            <a:r>
              <a:rPr lang="cs-CZ" sz="1600">
                <a:solidFill>
                  <a:schemeClr val="tx1"/>
                </a:solidFill>
              </a:rPr>
              <a:t>[fillcolor=maroon,fontcolor=white ]</a:t>
            </a:r>
          </a:p>
          <a:p>
            <a:r>
              <a:rPr lang="en-US" sz="1600" smtClean="0">
                <a:solidFill>
                  <a:schemeClr val="tx1"/>
                </a:solidFill>
              </a:rPr>
              <a:t>   </a:t>
            </a:r>
            <a:r>
              <a:rPr lang="cs-CZ" sz="1600" smtClean="0">
                <a:solidFill>
                  <a:schemeClr val="tx1"/>
                </a:solidFill>
              </a:rPr>
              <a:t>7 </a:t>
            </a:r>
            <a:r>
              <a:rPr lang="cs-CZ" sz="1600">
                <a:solidFill>
                  <a:schemeClr val="tx1"/>
                </a:solidFill>
              </a:rPr>
              <a:t>8 9 10 11 12 </a:t>
            </a:r>
            <a:r>
              <a:rPr lang="cs-CZ" sz="1600">
                <a:solidFill>
                  <a:schemeClr val="tx1"/>
                </a:solidFill>
              </a:rPr>
              <a:t>13 </a:t>
            </a:r>
            <a:r>
              <a:rPr lang="cs-CZ" sz="1600" smtClean="0">
                <a:solidFill>
                  <a:schemeClr val="tx1"/>
                </a:solidFill>
              </a:rPr>
              <a:t>14</a:t>
            </a:r>
            <a:endParaRPr lang="cs-CZ" sz="1600">
              <a:solidFill>
                <a:schemeClr val="tx1"/>
              </a:solidFill>
            </a:endParaRPr>
          </a:p>
          <a:p>
            <a:endParaRPr lang="en-US" sz="1600" smtClean="0">
              <a:solidFill>
                <a:schemeClr val="tx1"/>
              </a:solidFill>
            </a:endParaRPr>
          </a:p>
          <a:p>
            <a:r>
              <a:rPr lang="cs-CZ" sz="1600" smtClean="0">
                <a:solidFill>
                  <a:schemeClr val="tx1"/>
                </a:solidFill>
              </a:rPr>
              <a:t>  </a:t>
            </a:r>
            <a:r>
              <a:rPr lang="cs-CZ" sz="1600">
                <a:solidFill>
                  <a:schemeClr val="tx1"/>
                </a:solidFill>
              </a:rPr>
              <a:t>0 -&gt; 1  [label="Up"]</a:t>
            </a:r>
          </a:p>
          <a:p>
            <a:r>
              <a:rPr lang="cs-CZ" sz="1600">
                <a:solidFill>
                  <a:schemeClr val="tx1"/>
                </a:solidFill>
              </a:rPr>
              <a:t>  0 -&gt; 2  [label="Down"]</a:t>
            </a:r>
          </a:p>
          <a:p>
            <a:r>
              <a:rPr lang="cs-CZ" sz="1600">
                <a:solidFill>
                  <a:schemeClr val="tx1"/>
                </a:solidFill>
              </a:rPr>
              <a:t>  1 -&gt; 3  [label="Up"]</a:t>
            </a:r>
          </a:p>
          <a:p>
            <a:r>
              <a:rPr lang="cs-CZ" sz="1600">
                <a:solidFill>
                  <a:schemeClr val="tx1"/>
                </a:solidFill>
              </a:rPr>
              <a:t>  1 -&gt; 4  [label="</a:t>
            </a:r>
            <a:r>
              <a:rPr lang="cs-CZ" sz="1600">
                <a:solidFill>
                  <a:schemeClr val="tx1"/>
                </a:solidFill>
              </a:rPr>
              <a:t>Down</a:t>
            </a:r>
            <a:r>
              <a:rPr lang="cs-CZ" sz="1600" smtClean="0">
                <a:solidFill>
                  <a:schemeClr val="tx1"/>
                </a:solidFill>
              </a:rPr>
              <a:t>"]</a:t>
            </a:r>
            <a:endParaRPr lang="en-US" sz="1600" smtClean="0">
              <a:solidFill>
                <a:schemeClr val="tx1"/>
              </a:solidFill>
            </a:endParaRPr>
          </a:p>
          <a:p>
            <a:r>
              <a:rPr lang="en-US" sz="1600" smtClean="0">
                <a:solidFill>
                  <a:schemeClr val="tx1"/>
                </a:solidFill>
              </a:rPr>
              <a:t>// ... </a:t>
            </a:r>
          </a:p>
          <a:p>
            <a:r>
              <a:rPr lang="en-US" sz="1600" smtClean="0">
                <a:solidFill>
                  <a:schemeClr val="tx1"/>
                </a:solidFill>
              </a:rPr>
              <a:t>//  few lines missing to fit the text to the slide</a:t>
            </a:r>
            <a:endParaRPr lang="cs-CZ" sz="1600">
              <a:solidFill>
                <a:schemeClr val="tx1"/>
              </a:solidFill>
            </a:endParaRPr>
          </a:p>
          <a:p>
            <a:r>
              <a:rPr lang="cs-CZ" sz="1600">
                <a:solidFill>
                  <a:schemeClr val="tx1"/>
                </a:solidFill>
              </a:rPr>
              <a:t> </a:t>
            </a:r>
            <a:r>
              <a:rPr lang="cs-CZ" sz="1600" smtClean="0">
                <a:solidFill>
                  <a:schemeClr val="tx1"/>
                </a:solidFill>
              </a:rPr>
              <a:t>  </a:t>
            </a:r>
            <a:r>
              <a:rPr lang="cs-CZ" sz="1600">
                <a:solidFill>
                  <a:schemeClr val="tx1"/>
                </a:solidFill>
              </a:rPr>
              <a:t>6 -&gt; 13  [label="Up"]</a:t>
            </a:r>
          </a:p>
          <a:p>
            <a:r>
              <a:rPr lang="cs-CZ" sz="1600">
                <a:solidFill>
                  <a:schemeClr val="tx1"/>
                </a:solidFill>
              </a:rPr>
              <a:t>  6 -&gt; 14  [label="Down"]</a:t>
            </a:r>
          </a:p>
          <a:p>
            <a:r>
              <a:rPr lang="cs-CZ" sz="16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9992" y="1052736"/>
            <a:ext cx="432048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Output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88640"/>
            <a:ext cx="403244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Input</a:t>
            </a:r>
            <a:r>
              <a:rPr lang="cs-CZ">
                <a:solidFill>
                  <a:schemeClr val="tx1"/>
                </a:solidFill>
              </a:rPr>
              <a:t> DOT text file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42386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860032" y="188640"/>
            <a:ext cx="3600400" cy="57606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Graphviz      http</a:t>
            </a:r>
            <a:r>
              <a:rPr lang="en-US" sz="2000" b="1">
                <a:solidFill>
                  <a:schemeClr val="tx1"/>
                </a:solidFill>
              </a:rPr>
              <a:t>://</a:t>
            </a:r>
            <a:r>
              <a:rPr lang="en-US" sz="2000" b="1" smtClean="0">
                <a:solidFill>
                  <a:schemeClr val="tx1"/>
                </a:solidFill>
              </a:rPr>
              <a:t>www.graphviz.org/</a:t>
            </a:r>
          </a:p>
        </p:txBody>
      </p:sp>
    </p:spTree>
    <p:extLst>
      <p:ext uri="{BB962C8B-B14F-4D97-AF65-F5344CB8AC3E}">
        <p14:creationId xmlns:p14="http://schemas.microsoft.com/office/powerpoint/2010/main" val="123980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997</Words>
  <Application>Microsoft Office PowerPoint</Application>
  <PresentationFormat>On-screen Show (4:3)</PresentationFormat>
  <Paragraphs>208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206</cp:revision>
  <dcterms:created xsi:type="dcterms:W3CDTF">2016-09-12T20:37:53Z</dcterms:created>
  <dcterms:modified xsi:type="dcterms:W3CDTF">2016-09-18T19:18:57Z</dcterms:modified>
</cp:coreProperties>
</file>