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6" r:id="rId3"/>
    <p:sldId id="285" r:id="rId4"/>
    <p:sldId id="282" r:id="rId5"/>
    <p:sldId id="287" r:id="rId6"/>
    <p:sldId id="258" r:id="rId7"/>
    <p:sldId id="259" r:id="rId8"/>
    <p:sldId id="262" r:id="rId9"/>
    <p:sldId id="263" r:id="rId10"/>
    <p:sldId id="267" r:id="rId11"/>
    <p:sldId id="264" r:id="rId12"/>
    <p:sldId id="265" r:id="rId13"/>
    <p:sldId id="266" r:id="rId14"/>
    <p:sldId id="289" r:id="rId15"/>
    <p:sldId id="291" r:id="rId16"/>
    <p:sldId id="290" r:id="rId17"/>
    <p:sldId id="293" r:id="rId18"/>
    <p:sldId id="29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AE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62" autoAdjust="0"/>
    <p:restoredTop sz="94660"/>
  </p:normalViewPr>
  <p:slideViewPr>
    <p:cSldViewPr>
      <p:cViewPr varScale="1">
        <p:scale>
          <a:sx n="107" d="100"/>
          <a:sy n="107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F3CC8-AF9D-4438-ADE4-76676C881076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F40A-7286-41F3-A258-342FA4E2B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689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2492-B291-42DA-A9EA-47DF155E1431}" type="datetimeFigureOut">
              <a:rPr lang="cs-CZ" smtClean="0"/>
              <a:t>18.9.2016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44924-4506-4501-8F04-91189B54F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11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44924-4506-4501-8F04-91189B54F38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92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BAC-8B75-45CF-A297-320AB71DF490}" type="datetime1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4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3A35-11DC-42BE-8F06-89C10B0E3514}" type="datetime1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024-5E20-4827-B4EF-2142B41E5D53}" type="datetime1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FC1-C9A6-4126-B09E-2C83B93FB675}" type="datetime1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5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8E9A-C408-45D1-B553-A24A907C69C3}" type="datetime1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0071-D45D-4DDC-975D-82515A5FE174}" type="datetime1">
              <a:rPr lang="cs-CZ" smtClean="0"/>
              <a:t>18.9.2016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17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B6-84E5-4E26-A696-87C1C17F78F7}" type="datetime1">
              <a:rPr lang="cs-CZ" smtClean="0"/>
              <a:t>18.9.2016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1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8F41-2A4D-40B6-9243-C88FD8A3ED5A}" type="datetime1">
              <a:rPr lang="cs-CZ" smtClean="0"/>
              <a:t>18.9.2016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0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A463-8E4C-4052-B4FA-DCAC95E005FA}" type="datetime1">
              <a:rPr lang="cs-CZ" smtClean="0"/>
              <a:t>18.9.2016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1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EF00-8814-4C83-BE77-BDB54A88528D}" type="datetime1">
              <a:rPr lang="cs-CZ" smtClean="0"/>
              <a:t>18.9.2016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4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AD7D-2C5E-4F5F-ADC5-3A321DB54CAF}" type="datetime1">
              <a:rPr lang="cs-CZ" smtClean="0"/>
              <a:t>18.9.2016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2FB2-CA02-4AAA-99CC-F0C6B35D2C24}" type="datetime1">
              <a:rPr lang="cs-CZ" smtClean="0"/>
              <a:t>18.9.2016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Rectangle 480"/>
          <p:cNvSpPr/>
          <p:nvPr/>
        </p:nvSpPr>
        <p:spPr>
          <a:xfrm>
            <a:off x="3419872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3707904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5" name="Rectangle 484"/>
          <p:cNvSpPr/>
          <p:nvPr/>
        </p:nvSpPr>
        <p:spPr>
          <a:xfrm>
            <a:off x="3707904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9" name="Rectangle 488"/>
          <p:cNvSpPr/>
          <p:nvPr/>
        </p:nvSpPr>
        <p:spPr>
          <a:xfrm>
            <a:off x="3419872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3707904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1" name="Rectangle 490"/>
          <p:cNvSpPr/>
          <p:nvPr/>
        </p:nvSpPr>
        <p:spPr>
          <a:xfrm>
            <a:off x="3995936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2" name="Rectangle 491"/>
          <p:cNvSpPr/>
          <p:nvPr/>
        </p:nvSpPr>
        <p:spPr>
          <a:xfrm>
            <a:off x="3707904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3" name="Rectangle 492"/>
          <p:cNvSpPr/>
          <p:nvPr/>
        </p:nvSpPr>
        <p:spPr>
          <a:xfrm>
            <a:off x="3995936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4" name="Rectangle 493"/>
          <p:cNvSpPr/>
          <p:nvPr/>
        </p:nvSpPr>
        <p:spPr>
          <a:xfrm>
            <a:off x="4283968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5" name="Rectangle 494"/>
          <p:cNvSpPr/>
          <p:nvPr/>
        </p:nvSpPr>
        <p:spPr>
          <a:xfrm>
            <a:off x="3707904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8" name="Rectangle 497"/>
          <p:cNvSpPr/>
          <p:nvPr/>
        </p:nvSpPr>
        <p:spPr>
          <a:xfrm>
            <a:off x="4283968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258" name="Line 153"/>
          <p:cNvSpPr>
            <a:spLocks noChangeShapeType="1"/>
          </p:cNvSpPr>
          <p:nvPr/>
        </p:nvSpPr>
        <p:spPr bwMode="auto">
          <a:xfrm flipH="1" flipV="1">
            <a:off x="1115616" y="12687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Rectangle 336"/>
          <p:cNvSpPr/>
          <p:nvPr/>
        </p:nvSpPr>
        <p:spPr>
          <a:xfrm>
            <a:off x="1475656" y="116632"/>
            <a:ext cx="5616624" cy="50405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>
                <a:solidFill>
                  <a:schemeClr val="tx1"/>
                </a:solidFill>
              </a:rPr>
              <a:t>Graf</a:t>
            </a:r>
            <a:endParaRPr lang="en-US" sz="2000" b="1" smtClean="0">
              <a:solidFill>
                <a:schemeClr val="tx1"/>
              </a:solidFill>
            </a:endParaRPr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H="1" flipV="1">
            <a:off x="1115616" y="1268760"/>
            <a:ext cx="72008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Line 153"/>
          <p:cNvSpPr>
            <a:spLocks noChangeShapeType="1"/>
          </p:cNvSpPr>
          <p:nvPr/>
        </p:nvSpPr>
        <p:spPr bwMode="auto">
          <a:xfrm flipH="1" flipV="1">
            <a:off x="1115616" y="18448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Oval 169"/>
          <p:cNvSpPr>
            <a:spLocks noChangeArrowheads="1"/>
          </p:cNvSpPr>
          <p:nvPr/>
        </p:nvSpPr>
        <p:spPr bwMode="auto">
          <a:xfrm>
            <a:off x="1043608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Line 153"/>
          <p:cNvSpPr>
            <a:spLocks noChangeShapeType="1"/>
          </p:cNvSpPr>
          <p:nvPr/>
        </p:nvSpPr>
        <p:spPr bwMode="auto">
          <a:xfrm flipH="1" flipV="1">
            <a:off x="2411760" y="98072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Line 153"/>
          <p:cNvSpPr>
            <a:spLocks noChangeShapeType="1"/>
          </p:cNvSpPr>
          <p:nvPr/>
        </p:nvSpPr>
        <p:spPr bwMode="auto">
          <a:xfrm flipH="1" flipV="1">
            <a:off x="1835696" y="184482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Line 153"/>
          <p:cNvSpPr>
            <a:spLocks noChangeShapeType="1"/>
          </p:cNvSpPr>
          <p:nvPr/>
        </p:nvSpPr>
        <p:spPr bwMode="auto">
          <a:xfrm flipV="1">
            <a:off x="1835696" y="980728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Line 153"/>
          <p:cNvSpPr>
            <a:spLocks noChangeShapeType="1"/>
          </p:cNvSpPr>
          <p:nvPr/>
        </p:nvSpPr>
        <p:spPr bwMode="auto">
          <a:xfrm flipH="1">
            <a:off x="1835696" y="155679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3" name="Line 153"/>
          <p:cNvSpPr>
            <a:spLocks noChangeShapeType="1"/>
          </p:cNvSpPr>
          <p:nvPr/>
        </p:nvSpPr>
        <p:spPr bwMode="auto">
          <a:xfrm flipH="1" flipV="1">
            <a:off x="2339752" y="155679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Line 153"/>
          <p:cNvSpPr>
            <a:spLocks noChangeShapeType="1"/>
          </p:cNvSpPr>
          <p:nvPr/>
        </p:nvSpPr>
        <p:spPr bwMode="auto">
          <a:xfrm flipV="1">
            <a:off x="2339752" y="980728"/>
            <a:ext cx="7200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5" name="Oval 169"/>
          <p:cNvSpPr>
            <a:spLocks noChangeArrowheads="1"/>
          </p:cNvSpPr>
          <p:nvPr/>
        </p:nvSpPr>
        <p:spPr bwMode="auto">
          <a:xfrm>
            <a:off x="2267744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Oval 169"/>
          <p:cNvSpPr>
            <a:spLocks noChangeArrowheads="1"/>
          </p:cNvSpPr>
          <p:nvPr/>
        </p:nvSpPr>
        <p:spPr bwMode="auto">
          <a:xfrm>
            <a:off x="1043608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Oval 169"/>
          <p:cNvSpPr>
            <a:spLocks noChangeArrowheads="1"/>
          </p:cNvSpPr>
          <p:nvPr/>
        </p:nvSpPr>
        <p:spPr bwMode="auto">
          <a:xfrm>
            <a:off x="1763688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Oval 169"/>
          <p:cNvSpPr>
            <a:spLocks noChangeArrowheads="1"/>
          </p:cNvSpPr>
          <p:nvPr/>
        </p:nvSpPr>
        <p:spPr bwMode="auto">
          <a:xfrm>
            <a:off x="2339752" y="9087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Oval 169"/>
          <p:cNvSpPr>
            <a:spLocks noChangeArrowheads="1"/>
          </p:cNvSpPr>
          <p:nvPr/>
        </p:nvSpPr>
        <p:spPr bwMode="auto">
          <a:xfrm>
            <a:off x="2771800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TextBox 355"/>
          <p:cNvSpPr txBox="1"/>
          <p:nvPr/>
        </p:nvSpPr>
        <p:spPr>
          <a:xfrm>
            <a:off x="899592" y="980728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0</a:t>
            </a:r>
            <a:endParaRPr lang="cs-CZ" b="1"/>
          </a:p>
        </p:txBody>
      </p:sp>
      <p:sp>
        <p:nvSpPr>
          <p:cNvPr id="357" name="TextBox 356"/>
          <p:cNvSpPr txBox="1"/>
          <p:nvPr/>
        </p:nvSpPr>
        <p:spPr>
          <a:xfrm>
            <a:off x="2195736" y="836712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358" name="TextBox 357"/>
          <p:cNvSpPr txBox="1"/>
          <p:nvPr/>
        </p:nvSpPr>
        <p:spPr>
          <a:xfrm>
            <a:off x="827584" y="1700808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/>
              <a:t>2</a:t>
            </a:r>
            <a:endParaRPr lang="cs-CZ" b="1"/>
          </a:p>
        </p:txBody>
      </p:sp>
      <p:sp>
        <p:nvSpPr>
          <p:cNvPr id="359" name="TextBox 358"/>
          <p:cNvSpPr txBox="1"/>
          <p:nvPr/>
        </p:nvSpPr>
        <p:spPr>
          <a:xfrm>
            <a:off x="1763688" y="1448288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3</a:t>
            </a:r>
            <a:endParaRPr lang="cs-CZ" b="1"/>
          </a:p>
        </p:txBody>
      </p:sp>
      <p:sp>
        <p:nvSpPr>
          <p:cNvPr id="360" name="TextBox 359"/>
          <p:cNvSpPr txBox="1"/>
          <p:nvPr/>
        </p:nvSpPr>
        <p:spPr>
          <a:xfrm>
            <a:off x="2429516" y="1340768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361" name="TextBox 360"/>
          <p:cNvSpPr txBox="1"/>
          <p:nvPr/>
        </p:nvSpPr>
        <p:spPr>
          <a:xfrm>
            <a:off x="2987824" y="1628800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362" name="TextBox 361"/>
          <p:cNvSpPr txBox="1"/>
          <p:nvPr/>
        </p:nvSpPr>
        <p:spPr>
          <a:xfrm>
            <a:off x="3275856" y="83671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Uzly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Lokality, servery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Osoby fy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zické i právní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Informatické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objekty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... atd.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6156176" y="836712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Hrany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Cesty, propojení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Vztahy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Informatické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závislosti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... atd.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4" name="Rectangle 363"/>
          <p:cNvSpPr/>
          <p:nvPr/>
        </p:nvSpPr>
        <p:spPr>
          <a:xfrm>
            <a:off x="2843808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5" name="Rectangle 364"/>
          <p:cNvSpPr/>
          <p:nvPr/>
        </p:nvSpPr>
        <p:spPr>
          <a:xfrm>
            <a:off x="3131840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8" name="Rectangle 367"/>
          <p:cNvSpPr/>
          <p:nvPr/>
        </p:nvSpPr>
        <p:spPr>
          <a:xfrm>
            <a:off x="2843808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9" name="Rectangle 368"/>
          <p:cNvSpPr/>
          <p:nvPr/>
        </p:nvSpPr>
        <p:spPr>
          <a:xfrm>
            <a:off x="3131840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0" name="Rectangle 369"/>
          <p:cNvSpPr/>
          <p:nvPr/>
        </p:nvSpPr>
        <p:spPr>
          <a:xfrm>
            <a:off x="3419872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1" name="Rectangle 370"/>
          <p:cNvSpPr/>
          <p:nvPr/>
        </p:nvSpPr>
        <p:spPr>
          <a:xfrm>
            <a:off x="2843808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2" name="Rectangle 371"/>
          <p:cNvSpPr/>
          <p:nvPr/>
        </p:nvSpPr>
        <p:spPr>
          <a:xfrm>
            <a:off x="3131840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3" name="Rectangle 372"/>
          <p:cNvSpPr/>
          <p:nvPr/>
        </p:nvSpPr>
        <p:spPr>
          <a:xfrm>
            <a:off x="2843808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4" name="Rectangle 373"/>
          <p:cNvSpPr/>
          <p:nvPr/>
        </p:nvSpPr>
        <p:spPr>
          <a:xfrm>
            <a:off x="3131840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5" name="Rectangle 374"/>
          <p:cNvSpPr/>
          <p:nvPr/>
        </p:nvSpPr>
        <p:spPr>
          <a:xfrm>
            <a:off x="3419872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6" name="Rectangle 375"/>
          <p:cNvSpPr/>
          <p:nvPr/>
        </p:nvSpPr>
        <p:spPr>
          <a:xfrm>
            <a:off x="3707904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7" name="Rectangle 376"/>
          <p:cNvSpPr/>
          <p:nvPr/>
        </p:nvSpPr>
        <p:spPr>
          <a:xfrm>
            <a:off x="3995936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8" name="Rectangle 377"/>
          <p:cNvSpPr/>
          <p:nvPr/>
        </p:nvSpPr>
        <p:spPr>
          <a:xfrm>
            <a:off x="2843808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9" name="Rectangle 378"/>
          <p:cNvSpPr/>
          <p:nvPr/>
        </p:nvSpPr>
        <p:spPr>
          <a:xfrm>
            <a:off x="3131840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3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380" name="Rectangle 379"/>
          <p:cNvSpPr/>
          <p:nvPr/>
        </p:nvSpPr>
        <p:spPr>
          <a:xfrm>
            <a:off x="3419872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1" name="Rectangle 380"/>
          <p:cNvSpPr/>
          <p:nvPr/>
        </p:nvSpPr>
        <p:spPr>
          <a:xfrm>
            <a:off x="2843808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2" name="Rectangle 381"/>
          <p:cNvSpPr/>
          <p:nvPr/>
        </p:nvSpPr>
        <p:spPr>
          <a:xfrm>
            <a:off x="3131840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3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383" name="Rectangle 382"/>
          <p:cNvSpPr/>
          <p:nvPr/>
        </p:nvSpPr>
        <p:spPr>
          <a:xfrm>
            <a:off x="3419872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4" name="Rectangle 383"/>
          <p:cNvSpPr/>
          <p:nvPr/>
        </p:nvSpPr>
        <p:spPr>
          <a:xfrm>
            <a:off x="1979712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2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979712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6" name="Rectangle 385"/>
          <p:cNvSpPr/>
          <p:nvPr/>
        </p:nvSpPr>
        <p:spPr>
          <a:xfrm>
            <a:off x="1979712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7" name="Rectangle 386"/>
          <p:cNvSpPr/>
          <p:nvPr/>
        </p:nvSpPr>
        <p:spPr>
          <a:xfrm>
            <a:off x="1979712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8" name="Rectangle 387"/>
          <p:cNvSpPr/>
          <p:nvPr/>
        </p:nvSpPr>
        <p:spPr>
          <a:xfrm>
            <a:off x="1979712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9" name="Rectangle 388"/>
          <p:cNvSpPr/>
          <p:nvPr/>
        </p:nvSpPr>
        <p:spPr>
          <a:xfrm>
            <a:off x="1979712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1" name="Rectangle 390"/>
          <p:cNvSpPr/>
          <p:nvPr/>
        </p:nvSpPr>
        <p:spPr>
          <a:xfrm>
            <a:off x="1187624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1187624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93" name="Rectangle 392"/>
          <p:cNvSpPr/>
          <p:nvPr/>
        </p:nvSpPr>
        <p:spPr>
          <a:xfrm>
            <a:off x="1187624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4" name="Rectangle 393"/>
          <p:cNvSpPr/>
          <p:nvPr/>
        </p:nvSpPr>
        <p:spPr>
          <a:xfrm>
            <a:off x="1187624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5" name="Rectangle 394"/>
          <p:cNvSpPr/>
          <p:nvPr/>
        </p:nvSpPr>
        <p:spPr>
          <a:xfrm>
            <a:off x="1187624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96" name="Rectangle 395"/>
          <p:cNvSpPr/>
          <p:nvPr/>
        </p:nvSpPr>
        <p:spPr>
          <a:xfrm>
            <a:off x="1187624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7" name="TextBox 396"/>
          <p:cNvSpPr txBox="1"/>
          <p:nvPr/>
        </p:nvSpPr>
        <p:spPr>
          <a:xfrm>
            <a:off x="1763688" y="278092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Stupn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ě uzlů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2699792" y="278092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eznamy sousedů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" name="TextBox 398"/>
          <p:cNvSpPr txBox="1"/>
          <p:nvPr/>
        </p:nvSpPr>
        <p:spPr>
          <a:xfrm>
            <a:off x="179512" y="299695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Uzly =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indexy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1" name="Rectangle 400"/>
          <p:cNvSpPr/>
          <p:nvPr/>
        </p:nvSpPr>
        <p:spPr>
          <a:xfrm>
            <a:off x="2339752" y="350100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2" name="Rectangle 401"/>
          <p:cNvSpPr/>
          <p:nvPr/>
        </p:nvSpPr>
        <p:spPr>
          <a:xfrm>
            <a:off x="2339752" y="3789040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3" name="Rectangle 402"/>
          <p:cNvSpPr/>
          <p:nvPr/>
        </p:nvSpPr>
        <p:spPr>
          <a:xfrm>
            <a:off x="2339752" y="4077072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4" name="Rectangle 403"/>
          <p:cNvSpPr/>
          <p:nvPr/>
        </p:nvSpPr>
        <p:spPr>
          <a:xfrm>
            <a:off x="2339752" y="4365104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5" name="Rectangle 404"/>
          <p:cNvSpPr/>
          <p:nvPr/>
        </p:nvSpPr>
        <p:spPr>
          <a:xfrm>
            <a:off x="2339752" y="4653136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6" name="Rectangle 405"/>
          <p:cNvSpPr/>
          <p:nvPr/>
        </p:nvSpPr>
        <p:spPr>
          <a:xfrm>
            <a:off x="2339752" y="494116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7" name="Rectangle 406"/>
          <p:cNvSpPr/>
          <p:nvPr/>
        </p:nvSpPr>
        <p:spPr>
          <a:xfrm>
            <a:off x="1475656" y="350100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8" name="Rectangle 407"/>
          <p:cNvSpPr/>
          <p:nvPr/>
        </p:nvSpPr>
        <p:spPr>
          <a:xfrm>
            <a:off x="1475656" y="3789040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9" name="Rectangle 408"/>
          <p:cNvSpPr/>
          <p:nvPr/>
        </p:nvSpPr>
        <p:spPr>
          <a:xfrm>
            <a:off x="1475656" y="4077072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1475656" y="4365104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1" name="Rectangle 410"/>
          <p:cNvSpPr/>
          <p:nvPr/>
        </p:nvSpPr>
        <p:spPr>
          <a:xfrm>
            <a:off x="1475656" y="4653136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2" name="Rectangle 411"/>
          <p:cNvSpPr/>
          <p:nvPr/>
        </p:nvSpPr>
        <p:spPr>
          <a:xfrm>
            <a:off x="1475656" y="494116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827584" y="5373216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1D/2D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ole,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ektor, ArrayList... 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6516216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0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5" name="Rectangle 414"/>
          <p:cNvSpPr/>
          <p:nvPr/>
        </p:nvSpPr>
        <p:spPr>
          <a:xfrm>
            <a:off x="6804248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6" name="Rectangle 415"/>
          <p:cNvSpPr/>
          <p:nvPr/>
        </p:nvSpPr>
        <p:spPr>
          <a:xfrm>
            <a:off x="6516216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7" name="Rectangle 416"/>
          <p:cNvSpPr/>
          <p:nvPr/>
        </p:nvSpPr>
        <p:spPr>
          <a:xfrm>
            <a:off x="6804248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8" name="Rectangle 417"/>
          <p:cNvSpPr/>
          <p:nvPr/>
        </p:nvSpPr>
        <p:spPr>
          <a:xfrm>
            <a:off x="7092280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32" name="Rectangle 431"/>
          <p:cNvSpPr/>
          <p:nvPr/>
        </p:nvSpPr>
        <p:spPr>
          <a:xfrm>
            <a:off x="7092280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3" name="Rectangle 432"/>
          <p:cNvSpPr/>
          <p:nvPr/>
        </p:nvSpPr>
        <p:spPr>
          <a:xfrm>
            <a:off x="7380312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4" name="Rectangle 433"/>
          <p:cNvSpPr/>
          <p:nvPr/>
        </p:nvSpPr>
        <p:spPr>
          <a:xfrm>
            <a:off x="7668344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7380312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6" name="Rectangle 435"/>
          <p:cNvSpPr/>
          <p:nvPr/>
        </p:nvSpPr>
        <p:spPr>
          <a:xfrm>
            <a:off x="7668344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7" name="Rectangle 436"/>
          <p:cNvSpPr/>
          <p:nvPr/>
        </p:nvSpPr>
        <p:spPr>
          <a:xfrm>
            <a:off x="7956376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8" name="Rectangle 437"/>
          <p:cNvSpPr/>
          <p:nvPr/>
        </p:nvSpPr>
        <p:spPr>
          <a:xfrm>
            <a:off x="7956376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39" name="Rectangle 438"/>
          <p:cNvSpPr/>
          <p:nvPr/>
        </p:nvSpPr>
        <p:spPr>
          <a:xfrm>
            <a:off x="6516216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0" name="Rectangle 439"/>
          <p:cNvSpPr/>
          <p:nvPr/>
        </p:nvSpPr>
        <p:spPr>
          <a:xfrm>
            <a:off x="6804248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1" name="Rectangle 440"/>
          <p:cNvSpPr/>
          <p:nvPr/>
        </p:nvSpPr>
        <p:spPr>
          <a:xfrm>
            <a:off x="6516216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2" name="Rectangle 441"/>
          <p:cNvSpPr/>
          <p:nvPr/>
        </p:nvSpPr>
        <p:spPr>
          <a:xfrm>
            <a:off x="6804248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7092280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4" name="Rectangle 443"/>
          <p:cNvSpPr/>
          <p:nvPr/>
        </p:nvSpPr>
        <p:spPr>
          <a:xfrm>
            <a:off x="7092280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5" name="Rectangle 444"/>
          <p:cNvSpPr/>
          <p:nvPr/>
        </p:nvSpPr>
        <p:spPr>
          <a:xfrm>
            <a:off x="7380312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6" name="Rectangle 445"/>
          <p:cNvSpPr/>
          <p:nvPr/>
        </p:nvSpPr>
        <p:spPr>
          <a:xfrm>
            <a:off x="7668344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7" name="Rectangle 446"/>
          <p:cNvSpPr/>
          <p:nvPr/>
        </p:nvSpPr>
        <p:spPr>
          <a:xfrm>
            <a:off x="7380312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8" name="Rectangle 447"/>
          <p:cNvSpPr/>
          <p:nvPr/>
        </p:nvSpPr>
        <p:spPr>
          <a:xfrm>
            <a:off x="7668344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9" name="Rectangle 448"/>
          <p:cNvSpPr/>
          <p:nvPr/>
        </p:nvSpPr>
        <p:spPr>
          <a:xfrm>
            <a:off x="7956376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0" name="Rectangle 449"/>
          <p:cNvSpPr/>
          <p:nvPr/>
        </p:nvSpPr>
        <p:spPr>
          <a:xfrm>
            <a:off x="7956376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1" name="Rectangle 450"/>
          <p:cNvSpPr/>
          <p:nvPr/>
        </p:nvSpPr>
        <p:spPr>
          <a:xfrm>
            <a:off x="6516216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0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52" name="Rectangle 451"/>
          <p:cNvSpPr/>
          <p:nvPr/>
        </p:nvSpPr>
        <p:spPr>
          <a:xfrm>
            <a:off x="6804248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3" name="Rectangle 452"/>
          <p:cNvSpPr/>
          <p:nvPr/>
        </p:nvSpPr>
        <p:spPr>
          <a:xfrm>
            <a:off x="6516216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4" name="Rectangle 453"/>
          <p:cNvSpPr/>
          <p:nvPr/>
        </p:nvSpPr>
        <p:spPr>
          <a:xfrm>
            <a:off x="6804248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5" name="Rectangle 454"/>
          <p:cNvSpPr/>
          <p:nvPr/>
        </p:nvSpPr>
        <p:spPr>
          <a:xfrm>
            <a:off x="7092280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6" name="Rectangle 455"/>
          <p:cNvSpPr/>
          <p:nvPr/>
        </p:nvSpPr>
        <p:spPr>
          <a:xfrm>
            <a:off x="7092280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7" name="Rectangle 456"/>
          <p:cNvSpPr/>
          <p:nvPr/>
        </p:nvSpPr>
        <p:spPr>
          <a:xfrm>
            <a:off x="7380312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8" name="Rectangle 457"/>
          <p:cNvSpPr/>
          <p:nvPr/>
        </p:nvSpPr>
        <p:spPr>
          <a:xfrm>
            <a:off x="7668344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9" name="Rectangle 458"/>
          <p:cNvSpPr/>
          <p:nvPr/>
        </p:nvSpPr>
        <p:spPr>
          <a:xfrm>
            <a:off x="7380312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0" name="Rectangle 459"/>
          <p:cNvSpPr/>
          <p:nvPr/>
        </p:nvSpPr>
        <p:spPr>
          <a:xfrm>
            <a:off x="7668344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1" name="Rectangle 460"/>
          <p:cNvSpPr/>
          <p:nvPr/>
        </p:nvSpPr>
        <p:spPr>
          <a:xfrm>
            <a:off x="7956376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62" name="Rectangle 461"/>
          <p:cNvSpPr/>
          <p:nvPr/>
        </p:nvSpPr>
        <p:spPr>
          <a:xfrm>
            <a:off x="7956376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3" name="Rectangle 462"/>
          <p:cNvSpPr/>
          <p:nvPr/>
        </p:nvSpPr>
        <p:spPr>
          <a:xfrm>
            <a:off x="6084168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4" name="Rectangle 463"/>
          <p:cNvSpPr/>
          <p:nvPr/>
        </p:nvSpPr>
        <p:spPr>
          <a:xfrm>
            <a:off x="6084168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65" name="Rectangle 464"/>
          <p:cNvSpPr/>
          <p:nvPr/>
        </p:nvSpPr>
        <p:spPr>
          <a:xfrm>
            <a:off x="6084168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66" name="Rectangle 465"/>
          <p:cNvSpPr/>
          <p:nvPr/>
        </p:nvSpPr>
        <p:spPr>
          <a:xfrm>
            <a:off x="6084168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7" name="Rectangle 466"/>
          <p:cNvSpPr/>
          <p:nvPr/>
        </p:nvSpPr>
        <p:spPr>
          <a:xfrm>
            <a:off x="6084168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8" name="Rectangle 467"/>
          <p:cNvSpPr/>
          <p:nvPr/>
        </p:nvSpPr>
        <p:spPr>
          <a:xfrm>
            <a:off x="6084168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3" name="Group 2"/>
          <p:cNvGrpSpPr/>
          <p:nvPr/>
        </p:nvGrpSpPr>
        <p:grpSpPr>
          <a:xfrm rot="16200000">
            <a:off x="7236296" y="2420888"/>
            <a:ext cx="288032" cy="1728192"/>
            <a:chOff x="5724128" y="1412776"/>
            <a:chExt cx="288032" cy="1728192"/>
          </a:xfrm>
        </p:grpSpPr>
        <p:sp>
          <p:nvSpPr>
            <p:cNvPr id="469" name="Rectangle 468"/>
            <p:cNvSpPr/>
            <p:nvPr/>
          </p:nvSpPr>
          <p:spPr>
            <a:xfrm>
              <a:off x="5724128" y="1700808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5724128" y="1412776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5724128" y="2276872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5724128" y="1988840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5724128" y="2852936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5724128" y="2564904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476" name="TextBox 475"/>
          <p:cNvSpPr txBox="1"/>
          <p:nvPr/>
        </p:nvSpPr>
        <p:spPr>
          <a:xfrm>
            <a:off x="6372200" y="5373216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2D pole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, matice...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" name="TextBox 476"/>
          <p:cNvSpPr txBox="1"/>
          <p:nvPr/>
        </p:nvSpPr>
        <p:spPr>
          <a:xfrm>
            <a:off x="5364088" y="5877272"/>
            <a:ext cx="324036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Přehlednější, méně efektivní 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8" name="TextBox 477"/>
          <p:cNvSpPr txBox="1"/>
          <p:nvPr/>
        </p:nvSpPr>
        <p:spPr>
          <a:xfrm>
            <a:off x="827584" y="5877272"/>
            <a:ext cx="3384376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Zamotané, poměrně efektivní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467544" y="2276872"/>
            <a:ext cx="8208912" cy="2880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Běžné reprezentace grafu</a:t>
            </a:r>
            <a:endParaRPr lang="en-US" sz="1600" b="1" smtClean="0">
              <a:solidFill>
                <a:schemeClr val="tx1"/>
              </a:solidFill>
            </a:endParaRPr>
          </a:p>
        </p:txBody>
      </p:sp>
      <p:sp>
        <p:nvSpPr>
          <p:cNvPr id="480" name="TextBox 479"/>
          <p:cNvSpPr txBox="1"/>
          <p:nvPr/>
        </p:nvSpPr>
        <p:spPr>
          <a:xfrm>
            <a:off x="6228184" y="270892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Matice sousednosti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3" name="Rectangle 482"/>
          <p:cNvSpPr/>
          <p:nvPr/>
        </p:nvSpPr>
        <p:spPr>
          <a:xfrm>
            <a:off x="3995936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4" name="Rectangle 483"/>
          <p:cNvSpPr/>
          <p:nvPr/>
        </p:nvSpPr>
        <p:spPr>
          <a:xfrm>
            <a:off x="4283968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6" name="Rectangle 485"/>
          <p:cNvSpPr/>
          <p:nvPr/>
        </p:nvSpPr>
        <p:spPr>
          <a:xfrm>
            <a:off x="3995936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7" name="Rectangle 486"/>
          <p:cNvSpPr/>
          <p:nvPr/>
        </p:nvSpPr>
        <p:spPr>
          <a:xfrm>
            <a:off x="4283968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8" name="Rectangle 487"/>
          <p:cNvSpPr/>
          <p:nvPr/>
        </p:nvSpPr>
        <p:spPr>
          <a:xfrm>
            <a:off x="4283968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6" name="Rectangle 495"/>
          <p:cNvSpPr/>
          <p:nvPr/>
        </p:nvSpPr>
        <p:spPr>
          <a:xfrm>
            <a:off x="3995936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7" name="Rectangle 496"/>
          <p:cNvSpPr/>
          <p:nvPr/>
        </p:nvSpPr>
        <p:spPr>
          <a:xfrm>
            <a:off x="4283968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</a:t>
            </a:fld>
            <a:endParaRPr lang="cs-CZ"/>
          </a:p>
        </p:txBody>
      </p:sp>
      <p:sp>
        <p:nvSpPr>
          <p:cNvPr id="146" name="TextBox 145"/>
          <p:cNvSpPr txBox="1"/>
          <p:nvPr/>
        </p:nvSpPr>
        <p:spPr>
          <a:xfrm>
            <a:off x="4932040" y="306896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Uzly =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indexy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5"/>
            <a:ext cx="8496944" cy="792087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Tabulka nejkratších vzdáleností mezi každou dvojicí uzlů</a:t>
            </a:r>
            <a:r>
              <a:rPr lang="cs-CZ" smtClean="0"/>
              <a:t>?</a:t>
            </a:r>
          </a:p>
          <a:p>
            <a:r>
              <a:rPr lang="cs-CZ" b="0" smtClean="0"/>
              <a:t>Vzdálenost můžeme měřit počtem </a:t>
            </a:r>
            <a:r>
              <a:rPr lang="cs-CZ" b="0"/>
              <a:t>hran </a:t>
            </a:r>
            <a:r>
              <a:rPr lang="cs-CZ" b="0" smtClean="0"/>
              <a:t>na cestě nebo součtem jejich délek.</a:t>
            </a:r>
            <a:endParaRPr lang="cs-CZ" b="0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5589240"/>
            <a:ext cx="849694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snadná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545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725145"/>
            <a:ext cx="8496944" cy="432047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Nejkratší </a:t>
            </a:r>
            <a:r>
              <a:rPr lang="cs-CZ" smtClean="0"/>
              <a:t>přesun (ne nutně cesta) z </a:t>
            </a:r>
            <a:r>
              <a:rPr lang="cs-CZ"/>
              <a:t>A do B procházející všemi uzly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7944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008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032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1760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240" y="2996952"/>
            <a:ext cx="72008" cy="50405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148064" y="1844825"/>
            <a:ext cx="720080" cy="36004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5895" y="2420888"/>
            <a:ext cx="432047" cy="43204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114" y="1123950"/>
            <a:ext cx="791741" cy="21681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115" y="908050"/>
            <a:ext cx="144463" cy="21590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302" y="1916832"/>
            <a:ext cx="286593" cy="64380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7944" y="1988840"/>
            <a:ext cx="142875" cy="43180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5896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5936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127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080" y="3645024"/>
            <a:ext cx="1080120" cy="86409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302" y="1916832"/>
            <a:ext cx="863650" cy="108012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1760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016" y="1268760"/>
            <a:ext cx="1944662" cy="8640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39952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304" y="2204864"/>
            <a:ext cx="0" cy="100811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288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240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128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256" y="2276872"/>
            <a:ext cx="432048" cy="936104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208" y="1844824"/>
            <a:ext cx="432048" cy="43204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064" y="3068960"/>
            <a:ext cx="576064" cy="36004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128" y="3429000"/>
            <a:ext cx="0" cy="3600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016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144" y="4221088"/>
            <a:ext cx="1296144" cy="14401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144" y="3501008"/>
            <a:ext cx="864096" cy="86409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148064" y="3068960"/>
            <a:ext cx="2736304" cy="50405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682" y="2204864"/>
            <a:ext cx="1584622" cy="122413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39952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064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39952" y="2132856"/>
            <a:ext cx="576064" cy="86409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032" y="3645024"/>
            <a:ext cx="432048" cy="64807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016" y="3284984"/>
            <a:ext cx="1368152" cy="43204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168" y="3717032"/>
            <a:ext cx="1080120" cy="50405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39952" y="476672"/>
            <a:ext cx="576064" cy="165593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206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1760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5896" y="2996952"/>
            <a:ext cx="504056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008" y="2492896"/>
            <a:ext cx="1079946" cy="43204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0858" y="1196752"/>
            <a:ext cx="577205" cy="50405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342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 flipV="1">
            <a:off x="4644008" y="220486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064" y="2204864"/>
            <a:ext cx="360040" cy="28803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247" y="1628230"/>
            <a:ext cx="720080" cy="122470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159" y="1628800"/>
            <a:ext cx="792089" cy="115155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04248" y="2852936"/>
            <a:ext cx="720080" cy="14401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159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154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248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288" y="3717032"/>
            <a:ext cx="432048" cy="3600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200" y="3717032"/>
            <a:ext cx="792088" cy="79022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200" y="3573016"/>
            <a:ext cx="791914" cy="14401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080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128" y="2924944"/>
            <a:ext cx="648072" cy="64621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7784" y="906860"/>
            <a:ext cx="1224136" cy="14587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000" y="2492896"/>
            <a:ext cx="71834" cy="108012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 flipV="1">
            <a:off x="4572000" y="3643164"/>
            <a:ext cx="720080" cy="18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 flipV="1">
            <a:off x="5508104" y="2492896"/>
            <a:ext cx="504056" cy="28803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508104" y="1844824"/>
            <a:ext cx="360040" cy="6483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064" y="1124745"/>
            <a:ext cx="432048" cy="576064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112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3768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5856" y="1340768"/>
            <a:ext cx="360040" cy="576064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5896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1960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39952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5896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5896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7863" y="1988840"/>
            <a:ext cx="864097" cy="576064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078" y="1916832"/>
            <a:ext cx="818" cy="9361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112" y="1124744"/>
            <a:ext cx="288032" cy="72008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1920" y="1052736"/>
            <a:ext cx="720080" cy="14401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3808" y="2780928"/>
            <a:ext cx="1872208" cy="50405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7784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699792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3808" y="1916832"/>
            <a:ext cx="432048" cy="86409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1760" y="1628800"/>
            <a:ext cx="0" cy="122413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5736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1760" y="2852936"/>
            <a:ext cx="216024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1760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1760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5736" y="2852936"/>
            <a:ext cx="216024" cy="115212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7704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5736" y="4005064"/>
            <a:ext cx="2664296" cy="28803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7704" y="2564904"/>
            <a:ext cx="288032" cy="1440160"/>
          </a:xfrm>
          <a:prstGeom prst="lin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7704" y="1628800"/>
            <a:ext cx="504056" cy="936104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7785" y="2852936"/>
            <a:ext cx="1008112" cy="79208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6966" y="3645025"/>
            <a:ext cx="936922" cy="36004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3888" y="3645024"/>
            <a:ext cx="1008112" cy="360363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678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140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499992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056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79912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39952" y="476672"/>
            <a:ext cx="2304256" cy="1368152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3888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3848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3888" y="3356992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240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7865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3888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3848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200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104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7944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499992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8768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696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240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6880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024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192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328" y="4005064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296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224" y="1196752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320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616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008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5776" y="3212976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3728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1800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39752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5776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1880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056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240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39952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4752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136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096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200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120" y="3717032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056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072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120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232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248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552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536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160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120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192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000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152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1547664" y="234888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028384" y="3356992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Line 325"/>
          <p:cNvSpPr>
            <a:spLocks noChangeShapeType="1"/>
          </p:cNvSpPr>
          <p:nvPr/>
        </p:nvSpPr>
        <p:spPr bwMode="auto">
          <a:xfrm flipH="1" flipV="1">
            <a:off x="7308304" y="764704"/>
            <a:ext cx="216024" cy="792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TextBox 168"/>
          <p:cNvSpPr txBox="1"/>
          <p:nvPr/>
        </p:nvSpPr>
        <p:spPr>
          <a:xfrm>
            <a:off x="7524328" y="620688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Zaj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ížďky, po těchto hranách půjdeme tam i zpět.</a:t>
            </a:r>
          </a:p>
          <a:p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95536" y="5229200"/>
            <a:ext cx="8496944" cy="432048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obtížná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99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5"/>
            <a:ext cx="8496944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Minimální kostra?</a:t>
            </a:r>
          </a:p>
          <a:p>
            <a:r>
              <a:rPr lang="cs-CZ" b="0"/>
              <a:t>Minimální sumární délka (cena) hran, které "drží graf pohromadě", tj. které umožňují spojení, byť nepohodlné, mezi každými dvěma uzly</a:t>
            </a:r>
            <a:r>
              <a:rPr lang="cs-CZ" b="0" smtClean="0"/>
              <a:t>. Kostra je strom.</a:t>
            </a:r>
            <a:endParaRPr lang="cs-CZ" b="0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5877272"/>
            <a:ext cx="849694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snadná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74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4"/>
            <a:ext cx="8496944" cy="1008111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Jak dopadne obchodní cestující?</a:t>
            </a:r>
          </a:p>
          <a:p>
            <a:r>
              <a:rPr lang="cs-CZ" smtClean="0"/>
              <a:t>Jaká je nejkratší </a:t>
            </a:r>
            <a:r>
              <a:rPr lang="cs-CZ"/>
              <a:t>okružní </a:t>
            </a:r>
            <a:r>
              <a:rPr lang="cs-CZ" smtClean="0"/>
              <a:t>cesta navštěvující </a:t>
            </a:r>
            <a:r>
              <a:rPr lang="cs-CZ"/>
              <a:t>všechny uzly?</a:t>
            </a:r>
          </a:p>
          <a:p>
            <a:r>
              <a:rPr lang="cs-CZ" smtClean="0"/>
              <a:t>Existuje </a:t>
            </a:r>
            <a:r>
              <a:rPr lang="cs-CZ"/>
              <a:t>vůbec </a:t>
            </a:r>
            <a:r>
              <a:rPr lang="cs-CZ" smtClean="0"/>
              <a:t>nějaká okružní cesta procházející všemi uzly?</a:t>
            </a:r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23528" y="5877272"/>
            <a:ext cx="8496944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obtížná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5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4"/>
            <a:ext cx="8496944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Eulerův tah?</a:t>
            </a:r>
          </a:p>
          <a:p>
            <a:r>
              <a:rPr lang="cs-CZ" smtClean="0"/>
              <a:t>Lze </a:t>
            </a:r>
            <a:r>
              <a:rPr lang="cs-CZ" smtClean="0"/>
              <a:t>graf namalovat jedním tahem (každou hranu malujeme právě jedenkrát)?</a:t>
            </a:r>
          </a:p>
          <a:p>
            <a:r>
              <a:rPr lang="cs-CZ" b="0" smtClean="0"/>
              <a:t>Lze </a:t>
            </a:r>
            <a:r>
              <a:rPr lang="cs-CZ" b="0" smtClean="0"/>
              <a:t>projít </a:t>
            </a:r>
            <a:r>
              <a:rPr lang="cs-CZ" b="0" smtClean="0"/>
              <a:t>všechny ulice ve městě a do žádné se nevracet? </a:t>
            </a:r>
            <a:r>
              <a:rPr lang="cs-CZ" smtClean="0"/>
              <a:t>Pokud ano, jak?</a:t>
            </a:r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16016" y="4149080"/>
            <a:ext cx="288031" cy="28803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660233" y="1484784"/>
            <a:ext cx="288032" cy="28803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04048" y="2060848"/>
            <a:ext cx="288031" cy="28803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395536" y="5753149"/>
            <a:ext cx="849694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snadná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6257205"/>
            <a:ext cx="8496944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b="0" smtClean="0"/>
              <a:t>Zde to nejde, tři </a:t>
            </a:r>
            <a:r>
              <a:rPr lang="cs-CZ" b="0" smtClean="0"/>
              <a:t>(např. ty červené)  uzly </a:t>
            </a:r>
            <a:r>
              <a:rPr lang="en-US" b="0" smtClean="0"/>
              <a:t>lich</a:t>
            </a:r>
            <a:r>
              <a:rPr lang="cs-CZ" b="0" smtClean="0"/>
              <a:t>é</a:t>
            </a:r>
            <a:r>
              <a:rPr lang="en-US" b="0" smtClean="0"/>
              <a:t>ho stupn</a:t>
            </a:r>
            <a:r>
              <a:rPr lang="cs-CZ" b="0" smtClean="0"/>
              <a:t>ě tomu </a:t>
            </a:r>
            <a:r>
              <a:rPr lang="cs-CZ" b="0" smtClean="0"/>
              <a:t>brání.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16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000" y="3645024"/>
            <a:ext cx="719906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436097" y="980728"/>
            <a:ext cx="288032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427985" y="3501008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660233" y="1484784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24129" y="1700808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499992" y="2348880"/>
            <a:ext cx="288031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868144" y="2636912"/>
            <a:ext cx="288033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395536" y="4725145"/>
            <a:ext cx="8496944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Je graf planární?</a:t>
            </a:r>
          </a:p>
          <a:p>
            <a:r>
              <a:rPr lang="cs-CZ" b="0" smtClean="0"/>
              <a:t>Lze graf namalovat bez toho, aby se hrany křížily?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5517232"/>
            <a:ext cx="849694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snadná </a:t>
            </a:r>
            <a:r>
              <a:rPr lang="cs-CZ" smtClean="0"/>
              <a:t>otázka (ale jen pro velmi pokročilé bakaláře          )</a:t>
            </a:r>
            <a:endParaRPr lang="cs-CZ"/>
          </a:p>
        </p:txBody>
      </p:sp>
      <p:sp>
        <p:nvSpPr>
          <p:cNvPr id="168" name="Smiley Face 167"/>
          <p:cNvSpPr/>
          <p:nvPr/>
        </p:nvSpPr>
        <p:spPr>
          <a:xfrm>
            <a:off x="6732240" y="5589240"/>
            <a:ext cx="288032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TextBox 168"/>
          <p:cNvSpPr txBox="1"/>
          <p:nvPr/>
        </p:nvSpPr>
        <p:spPr>
          <a:xfrm>
            <a:off x="395536" y="6021288"/>
            <a:ext cx="8496944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b="0" smtClean="0"/>
              <a:t>Zde to nejde. Každý černý uzel je spojen třemi separátními cestami s každým žlutým uzlem a naopak. To nelze nakreslit bez křížení hran.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ine 326"/>
          <p:cNvSpPr>
            <a:spLocks noChangeShapeType="1"/>
          </p:cNvSpPr>
          <p:nvPr/>
        </p:nvSpPr>
        <p:spPr bwMode="auto">
          <a:xfrm flipV="1">
            <a:off x="2411761" y="2780928"/>
            <a:ext cx="432048" cy="7200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5"/>
            <a:ext cx="8496944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Jaká je největší klika v grafu?</a:t>
            </a:r>
          </a:p>
          <a:p>
            <a:r>
              <a:rPr lang="cs-CZ" b="0" smtClean="0"/>
              <a:t>Jaká je maximální skupina uzlů, v níž každý uzel sousedí s každým?</a:t>
            </a:r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TextBox 166"/>
          <p:cNvSpPr txBox="1"/>
          <p:nvPr/>
        </p:nvSpPr>
        <p:spPr>
          <a:xfrm>
            <a:off x="395536" y="5517232"/>
            <a:ext cx="8496944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obtížná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00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3356992"/>
            <a:ext cx="8496944" cy="1008111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Jsou dva grafy izomorfní?</a:t>
            </a:r>
          </a:p>
          <a:p>
            <a:r>
              <a:rPr lang="cs-CZ" b="0" smtClean="0"/>
              <a:t>Lze jeden z grafů nakreslit tak, aby vypadal přesně jako ten druhý? </a:t>
            </a:r>
          </a:p>
          <a:p>
            <a:r>
              <a:rPr lang="cs-CZ" b="0" smtClean="0"/>
              <a:t>To jest, mají identickou strukturu?</a:t>
            </a:r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7812360" y="548680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TextBox 166"/>
          <p:cNvSpPr txBox="1"/>
          <p:nvPr/>
        </p:nvSpPr>
        <p:spPr>
          <a:xfrm>
            <a:off x="395536" y="4509120"/>
            <a:ext cx="8496944" cy="419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Není ani známo, zda je to obtížná nebo snadná otázka</a:t>
            </a:r>
            <a:r>
              <a:rPr lang="cs-CZ" smtClean="0"/>
              <a:t>. </a:t>
            </a:r>
            <a:endParaRPr lang="cs-CZ"/>
          </a:p>
        </p:txBody>
      </p:sp>
      <p:sp>
        <p:nvSpPr>
          <p:cNvPr id="171" name="Line 325"/>
          <p:cNvSpPr>
            <a:spLocks noChangeShapeType="1"/>
          </p:cNvSpPr>
          <p:nvPr/>
        </p:nvSpPr>
        <p:spPr bwMode="auto">
          <a:xfrm flipV="1">
            <a:off x="7164288" y="548680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325"/>
          <p:cNvSpPr>
            <a:spLocks noChangeShapeType="1"/>
          </p:cNvSpPr>
          <p:nvPr/>
        </p:nvSpPr>
        <p:spPr bwMode="auto">
          <a:xfrm flipV="1">
            <a:off x="7020272" y="764704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325"/>
          <p:cNvSpPr>
            <a:spLocks noChangeShapeType="1"/>
          </p:cNvSpPr>
          <p:nvPr/>
        </p:nvSpPr>
        <p:spPr bwMode="auto">
          <a:xfrm flipH="1" flipV="1">
            <a:off x="7020272" y="1412776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325"/>
          <p:cNvSpPr>
            <a:spLocks noChangeShapeType="1"/>
          </p:cNvSpPr>
          <p:nvPr/>
        </p:nvSpPr>
        <p:spPr bwMode="auto">
          <a:xfrm flipH="1" flipV="1">
            <a:off x="7452320" y="191683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325"/>
          <p:cNvSpPr>
            <a:spLocks noChangeShapeType="1"/>
          </p:cNvSpPr>
          <p:nvPr/>
        </p:nvSpPr>
        <p:spPr bwMode="auto">
          <a:xfrm flipH="1">
            <a:off x="8172400" y="1412776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325"/>
          <p:cNvSpPr>
            <a:spLocks noChangeShapeType="1"/>
          </p:cNvSpPr>
          <p:nvPr/>
        </p:nvSpPr>
        <p:spPr bwMode="auto">
          <a:xfrm>
            <a:off x="8388424" y="764704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325"/>
          <p:cNvSpPr>
            <a:spLocks noChangeShapeType="1"/>
          </p:cNvSpPr>
          <p:nvPr/>
        </p:nvSpPr>
        <p:spPr bwMode="auto">
          <a:xfrm>
            <a:off x="5508104" y="548680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Line 325"/>
          <p:cNvSpPr>
            <a:spLocks noChangeShapeType="1"/>
          </p:cNvSpPr>
          <p:nvPr/>
        </p:nvSpPr>
        <p:spPr bwMode="auto">
          <a:xfrm flipV="1">
            <a:off x="4932040" y="548680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325"/>
          <p:cNvSpPr>
            <a:spLocks noChangeShapeType="1"/>
          </p:cNvSpPr>
          <p:nvPr/>
        </p:nvSpPr>
        <p:spPr bwMode="auto">
          <a:xfrm flipV="1">
            <a:off x="4716016" y="764704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325"/>
          <p:cNvSpPr>
            <a:spLocks noChangeShapeType="1"/>
          </p:cNvSpPr>
          <p:nvPr/>
        </p:nvSpPr>
        <p:spPr bwMode="auto">
          <a:xfrm flipH="1" flipV="1">
            <a:off x="4716016" y="1412776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325"/>
          <p:cNvSpPr>
            <a:spLocks noChangeShapeType="1"/>
          </p:cNvSpPr>
          <p:nvPr/>
        </p:nvSpPr>
        <p:spPr bwMode="auto">
          <a:xfrm flipH="1" flipV="1">
            <a:off x="5148064" y="191683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325"/>
          <p:cNvSpPr>
            <a:spLocks noChangeShapeType="1"/>
          </p:cNvSpPr>
          <p:nvPr/>
        </p:nvSpPr>
        <p:spPr bwMode="auto">
          <a:xfrm flipH="1">
            <a:off x="5868144" y="1412776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325"/>
          <p:cNvSpPr>
            <a:spLocks noChangeShapeType="1"/>
          </p:cNvSpPr>
          <p:nvPr/>
        </p:nvSpPr>
        <p:spPr bwMode="auto">
          <a:xfrm>
            <a:off x="6012160" y="764704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325"/>
          <p:cNvSpPr>
            <a:spLocks noChangeShapeType="1"/>
          </p:cNvSpPr>
          <p:nvPr/>
        </p:nvSpPr>
        <p:spPr bwMode="auto">
          <a:xfrm flipV="1">
            <a:off x="7020272" y="548680"/>
            <a:ext cx="79208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325"/>
          <p:cNvSpPr>
            <a:spLocks noChangeShapeType="1"/>
          </p:cNvSpPr>
          <p:nvPr/>
        </p:nvSpPr>
        <p:spPr bwMode="auto">
          <a:xfrm flipV="1">
            <a:off x="7164288" y="764704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325"/>
          <p:cNvSpPr>
            <a:spLocks noChangeShapeType="1"/>
          </p:cNvSpPr>
          <p:nvPr/>
        </p:nvSpPr>
        <p:spPr bwMode="auto">
          <a:xfrm>
            <a:off x="7812360" y="548680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Line 325"/>
          <p:cNvSpPr>
            <a:spLocks noChangeShapeType="1"/>
          </p:cNvSpPr>
          <p:nvPr/>
        </p:nvSpPr>
        <p:spPr bwMode="auto">
          <a:xfrm flipH="1">
            <a:off x="8172400" y="764704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Line 325"/>
          <p:cNvSpPr>
            <a:spLocks noChangeShapeType="1"/>
          </p:cNvSpPr>
          <p:nvPr/>
        </p:nvSpPr>
        <p:spPr bwMode="auto">
          <a:xfrm flipH="1">
            <a:off x="7452320" y="1412776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325"/>
          <p:cNvSpPr>
            <a:spLocks noChangeShapeType="1"/>
          </p:cNvSpPr>
          <p:nvPr/>
        </p:nvSpPr>
        <p:spPr bwMode="auto">
          <a:xfrm flipH="1" flipV="1">
            <a:off x="7020272" y="1412776"/>
            <a:ext cx="115212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325"/>
          <p:cNvSpPr>
            <a:spLocks noChangeShapeType="1"/>
          </p:cNvSpPr>
          <p:nvPr/>
        </p:nvSpPr>
        <p:spPr bwMode="auto">
          <a:xfrm flipH="1" flipV="1">
            <a:off x="7164288" y="764704"/>
            <a:ext cx="28803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325"/>
          <p:cNvSpPr>
            <a:spLocks noChangeShapeType="1"/>
          </p:cNvSpPr>
          <p:nvPr/>
        </p:nvSpPr>
        <p:spPr bwMode="auto">
          <a:xfrm flipV="1">
            <a:off x="5148064" y="764704"/>
            <a:ext cx="864096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325"/>
          <p:cNvSpPr>
            <a:spLocks noChangeShapeType="1"/>
          </p:cNvSpPr>
          <p:nvPr/>
        </p:nvSpPr>
        <p:spPr bwMode="auto">
          <a:xfrm flipH="1" flipV="1">
            <a:off x="5508104" y="548680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325"/>
          <p:cNvSpPr>
            <a:spLocks noChangeShapeType="1"/>
          </p:cNvSpPr>
          <p:nvPr/>
        </p:nvSpPr>
        <p:spPr bwMode="auto">
          <a:xfrm flipH="1" flipV="1">
            <a:off x="4932040" y="764704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325"/>
          <p:cNvSpPr>
            <a:spLocks noChangeShapeType="1"/>
          </p:cNvSpPr>
          <p:nvPr/>
        </p:nvSpPr>
        <p:spPr bwMode="auto">
          <a:xfrm flipH="1">
            <a:off x="4716016" y="764704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325"/>
          <p:cNvSpPr>
            <a:spLocks noChangeShapeType="1"/>
          </p:cNvSpPr>
          <p:nvPr/>
        </p:nvSpPr>
        <p:spPr bwMode="auto">
          <a:xfrm flipH="1">
            <a:off x="5148064" y="548680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325"/>
          <p:cNvSpPr>
            <a:spLocks noChangeShapeType="1"/>
          </p:cNvSpPr>
          <p:nvPr/>
        </p:nvSpPr>
        <p:spPr bwMode="auto">
          <a:xfrm>
            <a:off x="4932040" y="764704"/>
            <a:ext cx="93610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325"/>
          <p:cNvSpPr>
            <a:spLocks noChangeShapeType="1"/>
          </p:cNvSpPr>
          <p:nvPr/>
        </p:nvSpPr>
        <p:spPr bwMode="auto">
          <a:xfrm>
            <a:off x="4716016" y="1412776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330"/>
          <p:cNvSpPr>
            <a:spLocks noChangeArrowheads="1"/>
          </p:cNvSpPr>
          <p:nvPr/>
        </p:nvSpPr>
        <p:spPr bwMode="auto">
          <a:xfrm>
            <a:off x="5436096" y="4766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330"/>
          <p:cNvSpPr>
            <a:spLocks noChangeArrowheads="1"/>
          </p:cNvSpPr>
          <p:nvPr/>
        </p:nvSpPr>
        <p:spPr bwMode="auto">
          <a:xfrm>
            <a:off x="5940152" y="6926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330"/>
          <p:cNvSpPr>
            <a:spLocks noChangeArrowheads="1"/>
          </p:cNvSpPr>
          <p:nvPr/>
        </p:nvSpPr>
        <p:spPr bwMode="auto">
          <a:xfrm>
            <a:off x="4860032" y="6926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331"/>
          <p:cNvSpPr>
            <a:spLocks noChangeArrowheads="1"/>
          </p:cNvSpPr>
          <p:nvPr/>
        </p:nvSpPr>
        <p:spPr bwMode="auto">
          <a:xfrm>
            <a:off x="6156176" y="134076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330"/>
          <p:cNvSpPr>
            <a:spLocks noChangeArrowheads="1"/>
          </p:cNvSpPr>
          <p:nvPr/>
        </p:nvSpPr>
        <p:spPr bwMode="auto">
          <a:xfrm>
            <a:off x="4644008" y="13407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331"/>
          <p:cNvSpPr>
            <a:spLocks noChangeArrowheads="1"/>
          </p:cNvSpPr>
          <p:nvPr/>
        </p:nvSpPr>
        <p:spPr bwMode="auto">
          <a:xfrm>
            <a:off x="5796136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330"/>
          <p:cNvSpPr>
            <a:spLocks noChangeArrowheads="1"/>
          </p:cNvSpPr>
          <p:nvPr/>
        </p:nvSpPr>
        <p:spPr bwMode="auto">
          <a:xfrm>
            <a:off x="5076056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7740352" y="4766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8316416" y="6926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092280" y="6926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Oval 331"/>
          <p:cNvSpPr>
            <a:spLocks noChangeArrowheads="1"/>
          </p:cNvSpPr>
          <p:nvPr/>
        </p:nvSpPr>
        <p:spPr bwMode="auto">
          <a:xfrm>
            <a:off x="8460432" y="134076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330"/>
          <p:cNvSpPr>
            <a:spLocks noChangeArrowheads="1"/>
          </p:cNvSpPr>
          <p:nvPr/>
        </p:nvSpPr>
        <p:spPr bwMode="auto">
          <a:xfrm>
            <a:off x="6948264" y="13407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331"/>
          <p:cNvSpPr>
            <a:spLocks noChangeArrowheads="1"/>
          </p:cNvSpPr>
          <p:nvPr/>
        </p:nvSpPr>
        <p:spPr bwMode="auto">
          <a:xfrm>
            <a:off x="8100392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Oval 330"/>
          <p:cNvSpPr>
            <a:spLocks noChangeArrowheads="1"/>
          </p:cNvSpPr>
          <p:nvPr/>
        </p:nvSpPr>
        <p:spPr bwMode="auto">
          <a:xfrm>
            <a:off x="7380312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Line 325"/>
          <p:cNvSpPr>
            <a:spLocks noChangeShapeType="1"/>
          </p:cNvSpPr>
          <p:nvPr/>
        </p:nvSpPr>
        <p:spPr bwMode="auto">
          <a:xfrm>
            <a:off x="1043608" y="6206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325"/>
          <p:cNvSpPr>
            <a:spLocks noChangeShapeType="1"/>
          </p:cNvSpPr>
          <p:nvPr/>
        </p:nvSpPr>
        <p:spPr bwMode="auto">
          <a:xfrm>
            <a:off x="1043608" y="134076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325"/>
          <p:cNvSpPr>
            <a:spLocks noChangeShapeType="1"/>
          </p:cNvSpPr>
          <p:nvPr/>
        </p:nvSpPr>
        <p:spPr bwMode="auto">
          <a:xfrm>
            <a:off x="1043608" y="620688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325"/>
          <p:cNvSpPr>
            <a:spLocks noChangeShapeType="1"/>
          </p:cNvSpPr>
          <p:nvPr/>
        </p:nvSpPr>
        <p:spPr bwMode="auto">
          <a:xfrm>
            <a:off x="1835696" y="620688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325"/>
          <p:cNvSpPr>
            <a:spLocks noChangeShapeType="1"/>
          </p:cNvSpPr>
          <p:nvPr/>
        </p:nvSpPr>
        <p:spPr bwMode="auto">
          <a:xfrm>
            <a:off x="1043608" y="206084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325"/>
          <p:cNvSpPr>
            <a:spLocks noChangeShapeType="1"/>
          </p:cNvSpPr>
          <p:nvPr/>
        </p:nvSpPr>
        <p:spPr bwMode="auto">
          <a:xfrm flipV="1">
            <a:off x="1043608" y="620688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325"/>
          <p:cNvSpPr>
            <a:spLocks noChangeShapeType="1"/>
          </p:cNvSpPr>
          <p:nvPr/>
        </p:nvSpPr>
        <p:spPr bwMode="auto">
          <a:xfrm flipV="1">
            <a:off x="1043608" y="1340768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325"/>
          <p:cNvSpPr>
            <a:spLocks noChangeShapeType="1"/>
          </p:cNvSpPr>
          <p:nvPr/>
        </p:nvSpPr>
        <p:spPr bwMode="auto">
          <a:xfrm>
            <a:off x="2843808" y="6206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325"/>
          <p:cNvSpPr>
            <a:spLocks noChangeShapeType="1"/>
          </p:cNvSpPr>
          <p:nvPr/>
        </p:nvSpPr>
        <p:spPr bwMode="auto">
          <a:xfrm>
            <a:off x="2843808" y="134076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325"/>
          <p:cNvSpPr>
            <a:spLocks noChangeShapeType="1"/>
          </p:cNvSpPr>
          <p:nvPr/>
        </p:nvSpPr>
        <p:spPr bwMode="auto">
          <a:xfrm>
            <a:off x="2843808" y="620688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325"/>
          <p:cNvSpPr>
            <a:spLocks noChangeShapeType="1"/>
          </p:cNvSpPr>
          <p:nvPr/>
        </p:nvSpPr>
        <p:spPr bwMode="auto">
          <a:xfrm>
            <a:off x="3635896" y="620688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325"/>
          <p:cNvSpPr>
            <a:spLocks noChangeShapeType="1"/>
          </p:cNvSpPr>
          <p:nvPr/>
        </p:nvSpPr>
        <p:spPr bwMode="auto">
          <a:xfrm>
            <a:off x="2843808" y="206084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325"/>
          <p:cNvSpPr>
            <a:spLocks noChangeShapeType="1"/>
          </p:cNvSpPr>
          <p:nvPr/>
        </p:nvSpPr>
        <p:spPr bwMode="auto">
          <a:xfrm>
            <a:off x="2843808" y="620688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325"/>
          <p:cNvSpPr>
            <a:spLocks noChangeShapeType="1"/>
          </p:cNvSpPr>
          <p:nvPr/>
        </p:nvSpPr>
        <p:spPr bwMode="auto">
          <a:xfrm flipV="1">
            <a:off x="2843808" y="1340768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330"/>
          <p:cNvSpPr>
            <a:spLocks noChangeArrowheads="1"/>
          </p:cNvSpPr>
          <p:nvPr/>
        </p:nvSpPr>
        <p:spPr bwMode="auto">
          <a:xfrm>
            <a:off x="3563888" y="5486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330"/>
          <p:cNvSpPr>
            <a:spLocks noChangeArrowheads="1"/>
          </p:cNvSpPr>
          <p:nvPr/>
        </p:nvSpPr>
        <p:spPr bwMode="auto">
          <a:xfrm>
            <a:off x="2771800" y="5486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330"/>
          <p:cNvSpPr>
            <a:spLocks noChangeArrowheads="1"/>
          </p:cNvSpPr>
          <p:nvPr/>
        </p:nvSpPr>
        <p:spPr bwMode="auto">
          <a:xfrm>
            <a:off x="2771800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330"/>
          <p:cNvSpPr>
            <a:spLocks noChangeArrowheads="1"/>
          </p:cNvSpPr>
          <p:nvPr/>
        </p:nvSpPr>
        <p:spPr bwMode="auto">
          <a:xfrm>
            <a:off x="2771800" y="19888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330"/>
          <p:cNvSpPr>
            <a:spLocks noChangeArrowheads="1"/>
          </p:cNvSpPr>
          <p:nvPr/>
        </p:nvSpPr>
        <p:spPr bwMode="auto">
          <a:xfrm>
            <a:off x="3563888" y="19888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330"/>
          <p:cNvSpPr>
            <a:spLocks noChangeArrowheads="1"/>
          </p:cNvSpPr>
          <p:nvPr/>
        </p:nvSpPr>
        <p:spPr bwMode="auto">
          <a:xfrm>
            <a:off x="3563888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330"/>
          <p:cNvSpPr>
            <a:spLocks noChangeArrowheads="1"/>
          </p:cNvSpPr>
          <p:nvPr/>
        </p:nvSpPr>
        <p:spPr bwMode="auto">
          <a:xfrm>
            <a:off x="1763688" y="5486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330"/>
          <p:cNvSpPr>
            <a:spLocks noChangeArrowheads="1"/>
          </p:cNvSpPr>
          <p:nvPr/>
        </p:nvSpPr>
        <p:spPr bwMode="auto">
          <a:xfrm>
            <a:off x="971600" y="5486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330"/>
          <p:cNvSpPr>
            <a:spLocks noChangeArrowheads="1"/>
          </p:cNvSpPr>
          <p:nvPr/>
        </p:nvSpPr>
        <p:spPr bwMode="auto">
          <a:xfrm>
            <a:off x="971600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330"/>
          <p:cNvSpPr>
            <a:spLocks noChangeArrowheads="1"/>
          </p:cNvSpPr>
          <p:nvPr/>
        </p:nvSpPr>
        <p:spPr bwMode="auto">
          <a:xfrm>
            <a:off x="971600" y="19888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330"/>
          <p:cNvSpPr>
            <a:spLocks noChangeArrowheads="1"/>
          </p:cNvSpPr>
          <p:nvPr/>
        </p:nvSpPr>
        <p:spPr bwMode="auto">
          <a:xfrm>
            <a:off x="1763688" y="19888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330"/>
          <p:cNvSpPr>
            <a:spLocks noChangeArrowheads="1"/>
          </p:cNvSpPr>
          <p:nvPr/>
        </p:nvSpPr>
        <p:spPr bwMode="auto">
          <a:xfrm>
            <a:off x="1763688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259632" y="227687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232" name="TextBox 231"/>
          <p:cNvSpPr txBox="1"/>
          <p:nvPr/>
        </p:nvSpPr>
        <p:spPr>
          <a:xfrm>
            <a:off x="3059832" y="227687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B</a:t>
            </a:r>
            <a:endParaRPr lang="cs-CZ" sz="2400" b="1"/>
          </a:p>
        </p:txBody>
      </p:sp>
      <p:sp>
        <p:nvSpPr>
          <p:cNvPr id="233" name="TextBox 232"/>
          <p:cNvSpPr txBox="1"/>
          <p:nvPr/>
        </p:nvSpPr>
        <p:spPr>
          <a:xfrm>
            <a:off x="5364088" y="220486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C</a:t>
            </a:r>
            <a:endParaRPr lang="cs-CZ" sz="2400" b="1"/>
          </a:p>
        </p:txBody>
      </p:sp>
      <p:sp>
        <p:nvSpPr>
          <p:cNvPr id="234" name="TextBox 233"/>
          <p:cNvSpPr txBox="1"/>
          <p:nvPr/>
        </p:nvSpPr>
        <p:spPr>
          <a:xfrm>
            <a:off x="7668344" y="220486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D</a:t>
            </a:r>
            <a:endParaRPr lang="cs-CZ" sz="2400" b="1"/>
          </a:p>
        </p:txBody>
      </p:sp>
      <p:sp>
        <p:nvSpPr>
          <p:cNvPr id="236" name="TextBox 235"/>
          <p:cNvSpPr txBox="1"/>
          <p:nvPr/>
        </p:nvSpPr>
        <p:spPr>
          <a:xfrm>
            <a:off x="395536" y="5085184"/>
            <a:ext cx="8496944" cy="144016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b="0" smtClean="0"/>
              <a:t>A a B nejsou izomorfní, pravý prostřední uzel stupně 5 v B nemá protějšek v A, struktura A a B nemůže být stejná.  </a:t>
            </a:r>
          </a:p>
          <a:p>
            <a:r>
              <a:rPr lang="cs-CZ" b="0" smtClean="0"/>
              <a:t>C a D </a:t>
            </a:r>
            <a:r>
              <a:rPr lang="en-US" b="0" smtClean="0"/>
              <a:t>i</a:t>
            </a:r>
            <a:r>
              <a:rPr lang="cs-CZ" b="0"/>
              <a:t>z</a:t>
            </a:r>
            <a:r>
              <a:rPr lang="cs-CZ" b="0" smtClean="0"/>
              <a:t>omorfní jsou, stejně očíslované uzly si odpovídají, hrany v obou grafech vedou mezi stejně očíslovanými uzly. </a:t>
            </a:r>
            <a:r>
              <a:rPr lang="cs-CZ" smtClean="0"/>
              <a:t> </a:t>
            </a:r>
            <a:endParaRPr lang="cs-CZ" b="0" smtClean="0"/>
          </a:p>
        </p:txBody>
      </p:sp>
      <p:sp>
        <p:nvSpPr>
          <p:cNvPr id="238" name="TextBox 237"/>
          <p:cNvSpPr txBox="1"/>
          <p:nvPr/>
        </p:nvSpPr>
        <p:spPr>
          <a:xfrm>
            <a:off x="5220072" y="26064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6012160" y="47667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1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300192" y="126876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1" name="TextBox 240"/>
          <p:cNvSpPr txBox="1"/>
          <p:nvPr/>
        </p:nvSpPr>
        <p:spPr>
          <a:xfrm>
            <a:off x="4788024" y="177281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2" name="TextBox 241"/>
          <p:cNvSpPr txBox="1"/>
          <p:nvPr/>
        </p:nvSpPr>
        <p:spPr>
          <a:xfrm>
            <a:off x="4355976" y="126876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43" name="TextBox 242"/>
          <p:cNvSpPr txBox="1"/>
          <p:nvPr/>
        </p:nvSpPr>
        <p:spPr>
          <a:xfrm>
            <a:off x="4644008" y="47667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44" name="TextBox 243"/>
          <p:cNvSpPr txBox="1"/>
          <p:nvPr/>
        </p:nvSpPr>
        <p:spPr>
          <a:xfrm>
            <a:off x="5940152" y="177281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45" name="TextBox 244"/>
          <p:cNvSpPr txBox="1"/>
          <p:nvPr/>
        </p:nvSpPr>
        <p:spPr>
          <a:xfrm>
            <a:off x="7524328" y="26064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8388424" y="47667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7" name="TextBox 246"/>
          <p:cNvSpPr txBox="1"/>
          <p:nvPr/>
        </p:nvSpPr>
        <p:spPr>
          <a:xfrm>
            <a:off x="8604448" y="126876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1</a:t>
            </a:r>
            <a:endParaRPr lang="cs-CZ" sz="1600" b="1"/>
          </a:p>
        </p:txBody>
      </p:sp>
      <p:sp>
        <p:nvSpPr>
          <p:cNvPr id="248" name="TextBox 247"/>
          <p:cNvSpPr txBox="1"/>
          <p:nvPr/>
        </p:nvSpPr>
        <p:spPr>
          <a:xfrm>
            <a:off x="7092280" y="177281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9" name="TextBox 248"/>
          <p:cNvSpPr txBox="1"/>
          <p:nvPr/>
        </p:nvSpPr>
        <p:spPr>
          <a:xfrm>
            <a:off x="6660232" y="126876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50" name="TextBox 249"/>
          <p:cNvSpPr txBox="1"/>
          <p:nvPr/>
        </p:nvSpPr>
        <p:spPr>
          <a:xfrm>
            <a:off x="6876256" y="47667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51" name="TextBox 250"/>
          <p:cNvSpPr txBox="1"/>
          <p:nvPr/>
        </p:nvSpPr>
        <p:spPr>
          <a:xfrm>
            <a:off x="8244408" y="177281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80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23528" y="1124744"/>
            <a:ext cx="8496944" cy="25202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cs-CZ" smtClean="0"/>
              <a:t>Kam dál</a:t>
            </a:r>
            <a:r>
              <a:rPr lang="cs-CZ" smtClean="0"/>
              <a:t>?</a:t>
            </a:r>
          </a:p>
          <a:p>
            <a:pPr algn="ctr"/>
            <a:endParaRPr lang="cs-CZ" smtClean="0"/>
          </a:p>
          <a:p>
            <a:pPr algn="ctr"/>
            <a:r>
              <a:rPr lang="cs-CZ" b="0"/>
              <a:t>https://cw.fel.cvut.cz/wiki/courses/laso2016/odkazy</a:t>
            </a:r>
            <a:endParaRPr lang="cs-CZ" b="0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172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153"/>
          <p:cNvSpPr>
            <a:spLocks noChangeShapeType="1"/>
          </p:cNvSpPr>
          <p:nvPr/>
        </p:nvSpPr>
        <p:spPr bwMode="auto">
          <a:xfrm flipH="1" flipV="1">
            <a:off x="7308304" y="321297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153"/>
          <p:cNvSpPr>
            <a:spLocks noChangeShapeType="1"/>
          </p:cNvSpPr>
          <p:nvPr/>
        </p:nvSpPr>
        <p:spPr bwMode="auto">
          <a:xfrm flipH="1" flipV="1">
            <a:off x="7812360" y="364502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 flipH="1">
            <a:off x="6804248" y="321297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flipH="1">
            <a:off x="7308304" y="429309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flipH="1" flipV="1">
            <a:off x="6804248" y="364502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flipH="1" flipV="1">
            <a:off x="7308304" y="3212976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Line 153"/>
          <p:cNvSpPr>
            <a:spLocks noChangeShapeType="1"/>
          </p:cNvSpPr>
          <p:nvPr/>
        </p:nvSpPr>
        <p:spPr bwMode="auto">
          <a:xfrm flipV="1">
            <a:off x="6804248" y="3645024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Line 153"/>
          <p:cNvSpPr>
            <a:spLocks noChangeShapeType="1"/>
          </p:cNvSpPr>
          <p:nvPr/>
        </p:nvSpPr>
        <p:spPr bwMode="auto">
          <a:xfrm>
            <a:off x="6804248" y="3645024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153"/>
          <p:cNvSpPr>
            <a:spLocks noChangeShapeType="1"/>
          </p:cNvSpPr>
          <p:nvPr/>
        </p:nvSpPr>
        <p:spPr bwMode="auto">
          <a:xfrm flipH="1" flipV="1">
            <a:off x="6804248" y="364502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7308304" y="3212976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V="1">
            <a:off x="6804248" y="3212976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153"/>
          <p:cNvSpPr>
            <a:spLocks noChangeShapeType="1"/>
          </p:cNvSpPr>
          <p:nvPr/>
        </p:nvSpPr>
        <p:spPr bwMode="auto">
          <a:xfrm flipV="1">
            <a:off x="7308304" y="3645024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153"/>
          <p:cNvSpPr>
            <a:spLocks noChangeShapeType="1"/>
          </p:cNvSpPr>
          <p:nvPr/>
        </p:nvSpPr>
        <p:spPr bwMode="auto">
          <a:xfrm>
            <a:off x="6804248" y="3645024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Oval 169"/>
          <p:cNvSpPr>
            <a:spLocks noChangeArrowheads="1"/>
          </p:cNvSpPr>
          <p:nvPr/>
        </p:nvSpPr>
        <p:spPr bwMode="auto">
          <a:xfrm>
            <a:off x="6732240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Oval 169"/>
          <p:cNvSpPr>
            <a:spLocks noChangeArrowheads="1"/>
          </p:cNvSpPr>
          <p:nvPr/>
        </p:nvSpPr>
        <p:spPr bwMode="auto">
          <a:xfrm>
            <a:off x="6732240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Oval 169"/>
          <p:cNvSpPr>
            <a:spLocks noChangeArrowheads="1"/>
          </p:cNvSpPr>
          <p:nvPr/>
        </p:nvSpPr>
        <p:spPr bwMode="auto">
          <a:xfrm>
            <a:off x="7236296" y="31409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Oval 169"/>
          <p:cNvSpPr>
            <a:spLocks noChangeArrowheads="1"/>
          </p:cNvSpPr>
          <p:nvPr/>
        </p:nvSpPr>
        <p:spPr bwMode="auto">
          <a:xfrm>
            <a:off x="7740352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169"/>
          <p:cNvSpPr>
            <a:spLocks noChangeArrowheads="1"/>
          </p:cNvSpPr>
          <p:nvPr/>
        </p:nvSpPr>
        <p:spPr bwMode="auto">
          <a:xfrm>
            <a:off x="7740352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Oval 169"/>
          <p:cNvSpPr>
            <a:spLocks noChangeArrowheads="1"/>
          </p:cNvSpPr>
          <p:nvPr/>
        </p:nvSpPr>
        <p:spPr bwMode="auto">
          <a:xfrm>
            <a:off x="7236296" y="46531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 rot="16200000" flipH="1" flipV="1">
            <a:off x="4535996" y="1481879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153"/>
          <p:cNvSpPr>
            <a:spLocks noChangeShapeType="1"/>
          </p:cNvSpPr>
          <p:nvPr/>
        </p:nvSpPr>
        <p:spPr bwMode="auto">
          <a:xfrm rot="16200000" flipH="1">
            <a:off x="4535996" y="97782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153"/>
          <p:cNvSpPr>
            <a:spLocks noChangeShapeType="1"/>
          </p:cNvSpPr>
          <p:nvPr/>
        </p:nvSpPr>
        <p:spPr bwMode="auto">
          <a:xfrm rot="16200000" flipH="1" flipV="1">
            <a:off x="4067944" y="144587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rot="16200000">
            <a:off x="3851920" y="122985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rot="16200000">
            <a:off x="3491880" y="122985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Oval 169"/>
          <p:cNvSpPr>
            <a:spLocks noChangeArrowheads="1"/>
          </p:cNvSpPr>
          <p:nvPr/>
        </p:nvSpPr>
        <p:spPr bwMode="auto">
          <a:xfrm rot="16200000">
            <a:off x="3707904" y="8693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Oval 169"/>
          <p:cNvSpPr>
            <a:spLocks noChangeArrowheads="1"/>
          </p:cNvSpPr>
          <p:nvPr/>
        </p:nvSpPr>
        <p:spPr bwMode="auto">
          <a:xfrm rot="16200000">
            <a:off x="4139952" y="8693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Oval 169"/>
          <p:cNvSpPr>
            <a:spLocks noChangeArrowheads="1"/>
          </p:cNvSpPr>
          <p:nvPr/>
        </p:nvSpPr>
        <p:spPr bwMode="auto">
          <a:xfrm rot="16200000">
            <a:off x="3707904" y="18774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Oval 169"/>
          <p:cNvSpPr>
            <a:spLocks noChangeArrowheads="1"/>
          </p:cNvSpPr>
          <p:nvPr/>
        </p:nvSpPr>
        <p:spPr bwMode="auto">
          <a:xfrm rot="16200000">
            <a:off x="4067944" y="18774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Oval 169"/>
          <p:cNvSpPr>
            <a:spLocks noChangeArrowheads="1"/>
          </p:cNvSpPr>
          <p:nvPr/>
        </p:nvSpPr>
        <p:spPr bwMode="auto">
          <a:xfrm rot="16200000">
            <a:off x="4499992" y="8693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169"/>
          <p:cNvSpPr>
            <a:spLocks noChangeArrowheads="1"/>
          </p:cNvSpPr>
          <p:nvPr/>
        </p:nvSpPr>
        <p:spPr bwMode="auto">
          <a:xfrm rot="16200000">
            <a:off x="4499992" y="18774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169"/>
          <p:cNvSpPr>
            <a:spLocks noChangeArrowheads="1"/>
          </p:cNvSpPr>
          <p:nvPr/>
        </p:nvSpPr>
        <p:spPr bwMode="auto">
          <a:xfrm rot="16200000">
            <a:off x="4932040" y="13734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>
            <a:off x="1547664" y="447021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Line 153"/>
          <p:cNvSpPr>
            <a:spLocks noChangeShapeType="1"/>
          </p:cNvSpPr>
          <p:nvPr/>
        </p:nvSpPr>
        <p:spPr bwMode="auto">
          <a:xfrm>
            <a:off x="1187624" y="4110171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Line 153"/>
          <p:cNvSpPr>
            <a:spLocks noChangeShapeType="1"/>
          </p:cNvSpPr>
          <p:nvPr/>
        </p:nvSpPr>
        <p:spPr bwMode="auto">
          <a:xfrm>
            <a:off x="1547664" y="4470211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2051720" y="403816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>
            <a:off x="2051720" y="403816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>
            <a:off x="2123728" y="4470211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Line 153"/>
          <p:cNvSpPr>
            <a:spLocks noChangeShapeType="1"/>
          </p:cNvSpPr>
          <p:nvPr/>
        </p:nvSpPr>
        <p:spPr bwMode="auto">
          <a:xfrm flipV="1">
            <a:off x="1115616" y="447021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V="1">
            <a:off x="1187624" y="375013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 flipV="1">
            <a:off x="827584" y="4470211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1043608" y="3822139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>
            <a:off x="611560" y="411017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 flipV="1">
            <a:off x="1619672" y="3606115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1547664" y="331808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Oval 169"/>
          <p:cNvSpPr>
            <a:spLocks noChangeArrowheads="1"/>
          </p:cNvSpPr>
          <p:nvPr/>
        </p:nvSpPr>
        <p:spPr bwMode="auto">
          <a:xfrm>
            <a:off x="1475656" y="32460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Oval 169"/>
          <p:cNvSpPr>
            <a:spLocks noChangeArrowheads="1"/>
          </p:cNvSpPr>
          <p:nvPr/>
        </p:nvSpPr>
        <p:spPr bwMode="auto">
          <a:xfrm>
            <a:off x="1547664" y="36781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Oval 169"/>
          <p:cNvSpPr>
            <a:spLocks noChangeArrowheads="1"/>
          </p:cNvSpPr>
          <p:nvPr/>
        </p:nvSpPr>
        <p:spPr bwMode="auto">
          <a:xfrm>
            <a:off x="1979712" y="35341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Oval 169"/>
          <p:cNvSpPr>
            <a:spLocks noChangeArrowheads="1"/>
          </p:cNvSpPr>
          <p:nvPr/>
        </p:nvSpPr>
        <p:spPr bwMode="auto">
          <a:xfrm>
            <a:off x="971600" y="375013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Oval 169"/>
          <p:cNvSpPr>
            <a:spLocks noChangeArrowheads="1"/>
          </p:cNvSpPr>
          <p:nvPr/>
        </p:nvSpPr>
        <p:spPr bwMode="auto">
          <a:xfrm>
            <a:off x="1115616" y="403816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Oval 169"/>
          <p:cNvSpPr>
            <a:spLocks noChangeArrowheads="1"/>
          </p:cNvSpPr>
          <p:nvPr/>
        </p:nvSpPr>
        <p:spPr bwMode="auto">
          <a:xfrm>
            <a:off x="539552" y="403816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Oval 169"/>
          <p:cNvSpPr>
            <a:spLocks noChangeArrowheads="1"/>
          </p:cNvSpPr>
          <p:nvPr/>
        </p:nvSpPr>
        <p:spPr bwMode="auto">
          <a:xfrm>
            <a:off x="755576" y="439820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1475656" y="439820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1043608" y="47582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1547664" y="48302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2051720" y="439820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1979712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2051720" y="48302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TextBox 250"/>
          <p:cNvSpPr txBox="1"/>
          <p:nvPr/>
        </p:nvSpPr>
        <p:spPr>
          <a:xfrm>
            <a:off x="467544" y="515138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Souvislý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N uzlů, N─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1 hran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3203848" y="2309971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Nesouvislý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6444208" y="515138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N uzlů,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(N</a:t>
            </a:r>
            <a:r>
              <a:rPr lang="cs-CZ" sz="20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─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N)/2 hran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 flipV="1">
            <a:off x="1907704" y="1157843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>
            <a:off x="1907704" y="1445875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Line 153"/>
          <p:cNvSpPr>
            <a:spLocks noChangeShapeType="1"/>
          </p:cNvSpPr>
          <p:nvPr/>
        </p:nvSpPr>
        <p:spPr bwMode="auto">
          <a:xfrm flipH="1" flipV="1">
            <a:off x="1187624" y="173390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Line 153"/>
          <p:cNvSpPr>
            <a:spLocks noChangeShapeType="1"/>
          </p:cNvSpPr>
          <p:nvPr/>
        </p:nvSpPr>
        <p:spPr bwMode="auto">
          <a:xfrm flipH="1" flipV="1">
            <a:off x="1187624" y="1157843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Line 153"/>
          <p:cNvSpPr>
            <a:spLocks noChangeShapeType="1"/>
          </p:cNvSpPr>
          <p:nvPr/>
        </p:nvSpPr>
        <p:spPr bwMode="auto">
          <a:xfrm flipH="1" flipV="1">
            <a:off x="1907704" y="1157843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Line 153"/>
          <p:cNvSpPr>
            <a:spLocks noChangeShapeType="1"/>
          </p:cNvSpPr>
          <p:nvPr/>
        </p:nvSpPr>
        <p:spPr bwMode="auto">
          <a:xfrm flipH="1" flipV="1">
            <a:off x="1187624" y="1157843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Line 153"/>
          <p:cNvSpPr>
            <a:spLocks noChangeShapeType="1"/>
          </p:cNvSpPr>
          <p:nvPr/>
        </p:nvSpPr>
        <p:spPr bwMode="auto">
          <a:xfrm flipH="1" flipV="1">
            <a:off x="1907704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1187624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>
            <a:off x="1763688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1043608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 flipV="1">
            <a:off x="1043608" y="941819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Oval 169"/>
          <p:cNvSpPr>
            <a:spLocks noChangeArrowheads="1"/>
          </p:cNvSpPr>
          <p:nvPr/>
        </p:nvSpPr>
        <p:spPr bwMode="auto">
          <a:xfrm>
            <a:off x="971600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Oval 169"/>
          <p:cNvSpPr>
            <a:spLocks noChangeArrowheads="1"/>
          </p:cNvSpPr>
          <p:nvPr/>
        </p:nvSpPr>
        <p:spPr bwMode="auto">
          <a:xfrm>
            <a:off x="1115616" y="16618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Oval 169"/>
          <p:cNvSpPr>
            <a:spLocks noChangeArrowheads="1"/>
          </p:cNvSpPr>
          <p:nvPr/>
        </p:nvSpPr>
        <p:spPr bwMode="auto">
          <a:xfrm>
            <a:off x="1259632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Oval 169"/>
          <p:cNvSpPr>
            <a:spLocks noChangeArrowheads="1"/>
          </p:cNvSpPr>
          <p:nvPr/>
        </p:nvSpPr>
        <p:spPr bwMode="auto">
          <a:xfrm>
            <a:off x="1691680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Oval 169"/>
          <p:cNvSpPr>
            <a:spLocks noChangeArrowheads="1"/>
          </p:cNvSpPr>
          <p:nvPr/>
        </p:nvSpPr>
        <p:spPr bwMode="auto">
          <a:xfrm>
            <a:off x="1835696" y="16618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Oval 169"/>
          <p:cNvSpPr>
            <a:spLocks noChangeArrowheads="1"/>
          </p:cNvSpPr>
          <p:nvPr/>
        </p:nvSpPr>
        <p:spPr bwMode="auto">
          <a:xfrm>
            <a:off x="1979712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Oval 169"/>
          <p:cNvSpPr>
            <a:spLocks noChangeArrowheads="1"/>
          </p:cNvSpPr>
          <p:nvPr/>
        </p:nvSpPr>
        <p:spPr bwMode="auto">
          <a:xfrm>
            <a:off x="2195736" y="137386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Oval 169"/>
          <p:cNvSpPr>
            <a:spLocks noChangeArrowheads="1"/>
          </p:cNvSpPr>
          <p:nvPr/>
        </p:nvSpPr>
        <p:spPr bwMode="auto">
          <a:xfrm>
            <a:off x="1835696" y="10858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Oval 169"/>
          <p:cNvSpPr>
            <a:spLocks noChangeArrowheads="1"/>
          </p:cNvSpPr>
          <p:nvPr/>
        </p:nvSpPr>
        <p:spPr bwMode="auto">
          <a:xfrm>
            <a:off x="1115616" y="10858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Oval 169"/>
          <p:cNvSpPr>
            <a:spLocks noChangeArrowheads="1"/>
          </p:cNvSpPr>
          <p:nvPr/>
        </p:nvSpPr>
        <p:spPr bwMode="auto">
          <a:xfrm>
            <a:off x="971600" y="8698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TextBox 275"/>
          <p:cNvSpPr txBox="1"/>
          <p:nvPr/>
        </p:nvSpPr>
        <p:spPr>
          <a:xfrm>
            <a:off x="683568" y="231041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Souvislý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 rot="16200000" flipH="1" flipV="1">
            <a:off x="6336196" y="97782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 rot="16200000" flipH="1">
            <a:off x="6732240" y="1013827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 rot="16200000">
            <a:off x="6732240" y="8698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rot="16200000" flipH="1">
            <a:off x="6660232" y="1157843"/>
            <a:ext cx="7200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rot="16200000">
            <a:off x="7308304" y="1013827"/>
            <a:ext cx="50405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rot="16200000" flipH="1">
            <a:off x="7452320" y="1373867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 rot="16200000">
            <a:off x="7164288" y="15178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Line 153"/>
          <p:cNvSpPr>
            <a:spLocks noChangeShapeType="1"/>
          </p:cNvSpPr>
          <p:nvPr/>
        </p:nvSpPr>
        <p:spPr bwMode="auto">
          <a:xfrm rot="16200000" flipH="1">
            <a:off x="7596336" y="1373867"/>
            <a:ext cx="79208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 rot="16200000">
            <a:off x="7956376" y="18059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Line 153"/>
          <p:cNvSpPr>
            <a:spLocks noChangeShapeType="1"/>
          </p:cNvSpPr>
          <p:nvPr/>
        </p:nvSpPr>
        <p:spPr bwMode="auto">
          <a:xfrm rot="16200000" flipV="1">
            <a:off x="7416316" y="473767"/>
            <a:ext cx="72008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Line 153"/>
          <p:cNvSpPr>
            <a:spLocks noChangeShapeType="1"/>
          </p:cNvSpPr>
          <p:nvPr/>
        </p:nvSpPr>
        <p:spPr bwMode="auto">
          <a:xfrm rot="16200000" flipV="1">
            <a:off x="8100392" y="1013827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Oval 169"/>
          <p:cNvSpPr>
            <a:spLocks noChangeArrowheads="1"/>
          </p:cNvSpPr>
          <p:nvPr/>
        </p:nvSpPr>
        <p:spPr bwMode="auto">
          <a:xfrm rot="16200000">
            <a:off x="7884368" y="9418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 rot="16200000">
            <a:off x="8460432" y="137386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TextBox 291"/>
          <p:cNvSpPr txBox="1"/>
          <p:nvPr/>
        </p:nvSpPr>
        <p:spPr>
          <a:xfrm>
            <a:off x="6156176" y="2309971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Orientovaný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 rot="16200000">
            <a:off x="6228184" y="14458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3059832" y="43261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3995936" y="43261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Oval 169"/>
          <p:cNvSpPr>
            <a:spLocks noChangeArrowheads="1"/>
          </p:cNvSpPr>
          <p:nvPr/>
        </p:nvSpPr>
        <p:spPr bwMode="auto">
          <a:xfrm>
            <a:off x="5507657" y="43261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Oval 169"/>
          <p:cNvSpPr>
            <a:spLocks noChangeArrowheads="1"/>
          </p:cNvSpPr>
          <p:nvPr/>
        </p:nvSpPr>
        <p:spPr bwMode="auto">
          <a:xfrm>
            <a:off x="5795689" y="43261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0" name="Line 153"/>
          <p:cNvSpPr>
            <a:spLocks noChangeShapeType="1"/>
          </p:cNvSpPr>
          <p:nvPr/>
        </p:nvSpPr>
        <p:spPr bwMode="auto">
          <a:xfrm rot="16200000" flipH="1">
            <a:off x="5651673" y="41101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1" name="Line 153"/>
          <p:cNvSpPr>
            <a:spLocks noChangeShapeType="1"/>
          </p:cNvSpPr>
          <p:nvPr/>
        </p:nvSpPr>
        <p:spPr bwMode="auto">
          <a:xfrm rot="16200000" flipH="1" flipV="1">
            <a:off x="5507657" y="41101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rot="16200000" flipH="1" flipV="1">
            <a:off x="3995936" y="41101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rot="16200000" flipH="1">
            <a:off x="3203848" y="41101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rot="16200000" flipH="1" flipV="1">
            <a:off x="3059832" y="41101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Oval 169"/>
          <p:cNvSpPr>
            <a:spLocks noChangeArrowheads="1"/>
          </p:cNvSpPr>
          <p:nvPr/>
        </p:nvSpPr>
        <p:spPr bwMode="auto">
          <a:xfrm>
            <a:off x="3203848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 rot="16200000" flipH="1">
            <a:off x="3491880" y="375013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rot="16200000" flipH="1" flipV="1">
            <a:off x="3311860" y="3714127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Oval 169"/>
          <p:cNvSpPr>
            <a:spLocks noChangeArrowheads="1"/>
          </p:cNvSpPr>
          <p:nvPr/>
        </p:nvSpPr>
        <p:spPr bwMode="auto">
          <a:xfrm>
            <a:off x="3635896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Line 153"/>
          <p:cNvSpPr>
            <a:spLocks noChangeShapeType="1"/>
          </p:cNvSpPr>
          <p:nvPr/>
        </p:nvSpPr>
        <p:spPr bwMode="auto">
          <a:xfrm rot="16200000" flipH="1">
            <a:off x="4283968" y="375013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Oval 169"/>
          <p:cNvSpPr>
            <a:spLocks noChangeArrowheads="1"/>
          </p:cNvSpPr>
          <p:nvPr/>
        </p:nvSpPr>
        <p:spPr bwMode="auto">
          <a:xfrm>
            <a:off x="4427984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rot="16200000" flipH="1" flipV="1">
            <a:off x="4139952" y="375013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Line 153"/>
          <p:cNvSpPr>
            <a:spLocks noChangeShapeType="1"/>
          </p:cNvSpPr>
          <p:nvPr/>
        </p:nvSpPr>
        <p:spPr bwMode="auto">
          <a:xfrm rot="16200000" flipH="1">
            <a:off x="3995936" y="3390091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4283968" y="36061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 rot="16200000" flipH="1" flipV="1">
            <a:off x="3671900" y="3426095"/>
            <a:ext cx="21602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Oval 169"/>
          <p:cNvSpPr>
            <a:spLocks noChangeArrowheads="1"/>
          </p:cNvSpPr>
          <p:nvPr/>
        </p:nvSpPr>
        <p:spPr bwMode="auto">
          <a:xfrm>
            <a:off x="3491880" y="36061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Oval 169"/>
          <p:cNvSpPr>
            <a:spLocks noChangeArrowheads="1"/>
          </p:cNvSpPr>
          <p:nvPr/>
        </p:nvSpPr>
        <p:spPr bwMode="auto">
          <a:xfrm>
            <a:off x="3851920" y="33900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Oval 169"/>
          <p:cNvSpPr>
            <a:spLocks noChangeArrowheads="1"/>
          </p:cNvSpPr>
          <p:nvPr/>
        </p:nvSpPr>
        <p:spPr bwMode="auto">
          <a:xfrm>
            <a:off x="5651673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Line 153"/>
          <p:cNvSpPr>
            <a:spLocks noChangeShapeType="1"/>
          </p:cNvSpPr>
          <p:nvPr/>
        </p:nvSpPr>
        <p:spPr bwMode="auto">
          <a:xfrm rot="16200000" flipH="1">
            <a:off x="5399645" y="3714127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rot="5400000">
            <a:off x="5183621" y="3714127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Oval 169"/>
          <p:cNvSpPr>
            <a:spLocks noChangeArrowheads="1"/>
          </p:cNvSpPr>
          <p:nvPr/>
        </p:nvSpPr>
        <p:spPr bwMode="auto">
          <a:xfrm>
            <a:off x="5147617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Line 153"/>
          <p:cNvSpPr>
            <a:spLocks noChangeShapeType="1"/>
          </p:cNvSpPr>
          <p:nvPr/>
        </p:nvSpPr>
        <p:spPr bwMode="auto">
          <a:xfrm rot="16200000" flipH="1">
            <a:off x="5111613" y="3354087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Line 153"/>
          <p:cNvSpPr>
            <a:spLocks noChangeShapeType="1"/>
          </p:cNvSpPr>
          <p:nvPr/>
        </p:nvSpPr>
        <p:spPr bwMode="auto">
          <a:xfrm rot="16200000" flipH="1">
            <a:off x="4680012" y="313806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Line 153"/>
          <p:cNvSpPr>
            <a:spLocks noChangeShapeType="1"/>
          </p:cNvSpPr>
          <p:nvPr/>
        </p:nvSpPr>
        <p:spPr bwMode="auto">
          <a:xfrm rot="16200000" flipH="1" flipV="1">
            <a:off x="4211960" y="3102059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Oval 169"/>
          <p:cNvSpPr>
            <a:spLocks noChangeArrowheads="1"/>
          </p:cNvSpPr>
          <p:nvPr/>
        </p:nvSpPr>
        <p:spPr bwMode="auto">
          <a:xfrm>
            <a:off x="4427984" y="32460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Line 153"/>
          <p:cNvSpPr>
            <a:spLocks noChangeShapeType="1"/>
          </p:cNvSpPr>
          <p:nvPr/>
        </p:nvSpPr>
        <p:spPr bwMode="auto">
          <a:xfrm rot="16200000" flipH="1">
            <a:off x="3347864" y="447021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3563888" y="46862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3347864" y="43261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4139952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Oval 169"/>
          <p:cNvSpPr>
            <a:spLocks noChangeArrowheads="1"/>
          </p:cNvSpPr>
          <p:nvPr/>
        </p:nvSpPr>
        <p:spPr bwMode="auto">
          <a:xfrm>
            <a:off x="4932040" y="3390091"/>
            <a:ext cx="144016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Oval 169"/>
          <p:cNvSpPr>
            <a:spLocks noChangeArrowheads="1"/>
          </p:cNvSpPr>
          <p:nvPr/>
        </p:nvSpPr>
        <p:spPr bwMode="auto">
          <a:xfrm>
            <a:off x="5363641" y="36061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2555776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Rectangle 336"/>
          <p:cNvSpPr/>
          <p:nvPr/>
        </p:nvSpPr>
        <p:spPr>
          <a:xfrm>
            <a:off x="1475656" y="44624"/>
            <a:ext cx="5616624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Malé grafové zoo</a:t>
            </a:r>
            <a:endParaRPr lang="en-US" sz="1600" b="1" smtClean="0">
              <a:solidFill>
                <a:schemeClr val="tx1"/>
              </a:solidFill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3131840" y="5157192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Binární strom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Orientovaný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Projevují se v něm logaritmus a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exponenciála.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Line 153"/>
          <p:cNvSpPr>
            <a:spLocks noChangeShapeType="1"/>
          </p:cNvSpPr>
          <p:nvPr/>
        </p:nvSpPr>
        <p:spPr bwMode="auto">
          <a:xfrm flipH="1">
            <a:off x="7452320" y="3645024"/>
            <a:ext cx="7200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0" name="Line 153"/>
          <p:cNvSpPr>
            <a:spLocks noChangeShapeType="1"/>
          </p:cNvSpPr>
          <p:nvPr/>
        </p:nvSpPr>
        <p:spPr bwMode="auto">
          <a:xfrm flipH="1">
            <a:off x="7452320" y="386104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TextBox 251"/>
          <p:cNvSpPr txBox="1"/>
          <p:nvPr/>
        </p:nvSpPr>
        <p:spPr>
          <a:xfrm>
            <a:off x="2987824" y="2165955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Vážený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 graf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Každá hrana má svou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váhu (cenu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, délku,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...).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 flipV="1">
            <a:off x="1475656" y="1517883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>
            <a:off x="1979712" y="151788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Line 153"/>
          <p:cNvSpPr>
            <a:spLocks noChangeShapeType="1"/>
          </p:cNvSpPr>
          <p:nvPr/>
        </p:nvSpPr>
        <p:spPr bwMode="auto">
          <a:xfrm flipH="1" flipV="1">
            <a:off x="1331640" y="1949931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Line 153"/>
          <p:cNvSpPr>
            <a:spLocks noChangeShapeType="1"/>
          </p:cNvSpPr>
          <p:nvPr/>
        </p:nvSpPr>
        <p:spPr bwMode="auto">
          <a:xfrm>
            <a:off x="1475656" y="1517883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1115616" y="1517883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>
            <a:off x="827584" y="1301859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827584" y="1949931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 flipV="1">
            <a:off x="1187624" y="94181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Oval 169"/>
          <p:cNvSpPr>
            <a:spLocks noChangeArrowheads="1"/>
          </p:cNvSpPr>
          <p:nvPr/>
        </p:nvSpPr>
        <p:spPr bwMode="auto">
          <a:xfrm>
            <a:off x="1259632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Oval 169"/>
          <p:cNvSpPr>
            <a:spLocks noChangeArrowheads="1"/>
          </p:cNvSpPr>
          <p:nvPr/>
        </p:nvSpPr>
        <p:spPr bwMode="auto">
          <a:xfrm>
            <a:off x="1907704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TextBox 275"/>
          <p:cNvSpPr txBox="1"/>
          <p:nvPr/>
        </p:nvSpPr>
        <p:spPr>
          <a:xfrm>
            <a:off x="467544" y="2165955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Pravidelný graf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Všechny uzly mají stejný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stupeň. 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6084168" y="2165955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Cesta mezi A a B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Cesta neprojde žádným uzlem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dvakrát.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" name="Rectangle 336"/>
          <p:cNvSpPr/>
          <p:nvPr/>
        </p:nvSpPr>
        <p:spPr>
          <a:xfrm>
            <a:off x="1475656" y="44624"/>
            <a:ext cx="5616624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Malé grafové zoo</a:t>
            </a:r>
            <a:endParaRPr lang="en-US" sz="1600" b="1" smtClean="0">
              <a:solidFill>
                <a:schemeClr val="tx1"/>
              </a:solidFill>
            </a:endParaRPr>
          </a:p>
        </p:txBody>
      </p:sp>
      <p:sp>
        <p:nvSpPr>
          <p:cNvPr id="139" name="Line 153"/>
          <p:cNvSpPr>
            <a:spLocks noChangeShapeType="1"/>
          </p:cNvSpPr>
          <p:nvPr/>
        </p:nvSpPr>
        <p:spPr bwMode="auto">
          <a:xfrm flipH="1">
            <a:off x="1475656" y="115784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153"/>
          <p:cNvSpPr>
            <a:spLocks noChangeShapeType="1"/>
          </p:cNvSpPr>
          <p:nvPr/>
        </p:nvSpPr>
        <p:spPr bwMode="auto">
          <a:xfrm flipH="1">
            <a:off x="1475656" y="94181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153"/>
          <p:cNvSpPr>
            <a:spLocks noChangeShapeType="1"/>
          </p:cNvSpPr>
          <p:nvPr/>
        </p:nvSpPr>
        <p:spPr bwMode="auto">
          <a:xfrm flipH="1" flipV="1">
            <a:off x="1187624" y="941819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153"/>
          <p:cNvSpPr>
            <a:spLocks noChangeShapeType="1"/>
          </p:cNvSpPr>
          <p:nvPr/>
        </p:nvSpPr>
        <p:spPr bwMode="auto">
          <a:xfrm flipH="1">
            <a:off x="827584" y="94181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153"/>
          <p:cNvSpPr>
            <a:spLocks noChangeShapeType="1"/>
          </p:cNvSpPr>
          <p:nvPr/>
        </p:nvSpPr>
        <p:spPr bwMode="auto">
          <a:xfrm flipH="1" flipV="1">
            <a:off x="1763688" y="941819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Oval 169"/>
          <p:cNvSpPr>
            <a:spLocks noChangeArrowheads="1"/>
          </p:cNvSpPr>
          <p:nvPr/>
        </p:nvSpPr>
        <p:spPr bwMode="auto">
          <a:xfrm>
            <a:off x="1691680" y="8698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Oval 169"/>
          <p:cNvSpPr>
            <a:spLocks noChangeArrowheads="1"/>
          </p:cNvSpPr>
          <p:nvPr/>
        </p:nvSpPr>
        <p:spPr bwMode="auto">
          <a:xfrm>
            <a:off x="1403648" y="10858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153"/>
          <p:cNvSpPr>
            <a:spLocks noChangeShapeType="1"/>
          </p:cNvSpPr>
          <p:nvPr/>
        </p:nvSpPr>
        <p:spPr bwMode="auto">
          <a:xfrm flipH="1">
            <a:off x="827584" y="1517883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153"/>
          <p:cNvSpPr>
            <a:spLocks noChangeShapeType="1"/>
          </p:cNvSpPr>
          <p:nvPr/>
        </p:nvSpPr>
        <p:spPr bwMode="auto">
          <a:xfrm flipH="1" flipV="1">
            <a:off x="827584" y="130185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Oval 169"/>
          <p:cNvSpPr>
            <a:spLocks noChangeArrowheads="1"/>
          </p:cNvSpPr>
          <p:nvPr/>
        </p:nvSpPr>
        <p:spPr bwMode="auto">
          <a:xfrm>
            <a:off x="755576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169"/>
          <p:cNvSpPr>
            <a:spLocks noChangeArrowheads="1"/>
          </p:cNvSpPr>
          <p:nvPr/>
        </p:nvSpPr>
        <p:spPr bwMode="auto">
          <a:xfrm>
            <a:off x="1043608" y="14458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Oval 169"/>
          <p:cNvSpPr>
            <a:spLocks noChangeArrowheads="1"/>
          </p:cNvSpPr>
          <p:nvPr/>
        </p:nvSpPr>
        <p:spPr bwMode="auto">
          <a:xfrm>
            <a:off x="755576" y="12298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169"/>
          <p:cNvSpPr>
            <a:spLocks noChangeArrowheads="1"/>
          </p:cNvSpPr>
          <p:nvPr/>
        </p:nvSpPr>
        <p:spPr bwMode="auto">
          <a:xfrm>
            <a:off x="1115616" y="8698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Oval 169"/>
          <p:cNvSpPr>
            <a:spLocks noChangeArrowheads="1"/>
          </p:cNvSpPr>
          <p:nvPr/>
        </p:nvSpPr>
        <p:spPr bwMode="auto">
          <a:xfrm>
            <a:off x="1907704" y="14458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Oval 169"/>
          <p:cNvSpPr>
            <a:spLocks noChangeArrowheads="1"/>
          </p:cNvSpPr>
          <p:nvPr/>
        </p:nvSpPr>
        <p:spPr bwMode="auto">
          <a:xfrm>
            <a:off x="1403648" y="14458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153"/>
          <p:cNvSpPr>
            <a:spLocks noChangeShapeType="1"/>
          </p:cNvSpPr>
          <p:nvPr/>
        </p:nvSpPr>
        <p:spPr bwMode="auto">
          <a:xfrm>
            <a:off x="3275856" y="941819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153"/>
          <p:cNvSpPr>
            <a:spLocks noChangeShapeType="1"/>
          </p:cNvSpPr>
          <p:nvPr/>
        </p:nvSpPr>
        <p:spPr bwMode="auto">
          <a:xfrm flipV="1">
            <a:off x="3275856" y="941819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3"/>
          <p:cNvSpPr>
            <a:spLocks noChangeShapeType="1"/>
          </p:cNvSpPr>
          <p:nvPr/>
        </p:nvSpPr>
        <p:spPr bwMode="auto">
          <a:xfrm flipH="1" flipV="1">
            <a:off x="4283968" y="941819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Line 153"/>
          <p:cNvSpPr>
            <a:spLocks noChangeShapeType="1"/>
          </p:cNvSpPr>
          <p:nvPr/>
        </p:nvSpPr>
        <p:spPr bwMode="auto">
          <a:xfrm flipV="1">
            <a:off x="3275856" y="180591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3"/>
          <p:cNvSpPr>
            <a:spLocks noChangeShapeType="1"/>
          </p:cNvSpPr>
          <p:nvPr/>
        </p:nvSpPr>
        <p:spPr bwMode="auto">
          <a:xfrm flipH="1">
            <a:off x="4283968" y="1373867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153"/>
          <p:cNvSpPr>
            <a:spLocks noChangeShapeType="1"/>
          </p:cNvSpPr>
          <p:nvPr/>
        </p:nvSpPr>
        <p:spPr bwMode="auto">
          <a:xfrm flipH="1" flipV="1">
            <a:off x="4283968" y="941819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Oval 169"/>
          <p:cNvSpPr>
            <a:spLocks noChangeArrowheads="1"/>
          </p:cNvSpPr>
          <p:nvPr/>
        </p:nvSpPr>
        <p:spPr bwMode="auto">
          <a:xfrm>
            <a:off x="4860032" y="13018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Box 1"/>
          <p:cNvSpPr txBox="1"/>
          <p:nvPr/>
        </p:nvSpPr>
        <p:spPr>
          <a:xfrm>
            <a:off x="4644008" y="941819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23</a:t>
            </a:r>
            <a:endParaRPr lang="cs-CZ" b="1"/>
          </a:p>
        </p:txBody>
      </p:sp>
      <p:sp>
        <p:nvSpPr>
          <p:cNvPr id="163" name="TextBox 162"/>
          <p:cNvSpPr txBox="1"/>
          <p:nvPr/>
        </p:nvSpPr>
        <p:spPr>
          <a:xfrm>
            <a:off x="3563888" y="653787"/>
            <a:ext cx="4119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17.2</a:t>
            </a:r>
            <a:endParaRPr lang="cs-CZ" b="1"/>
          </a:p>
        </p:txBody>
      </p:sp>
      <p:sp>
        <p:nvSpPr>
          <p:cNvPr id="164" name="TextBox 163"/>
          <p:cNvSpPr txBox="1"/>
          <p:nvPr/>
        </p:nvSpPr>
        <p:spPr>
          <a:xfrm>
            <a:off x="3923928" y="1157843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-20</a:t>
            </a:r>
            <a:endParaRPr lang="cs-CZ" b="1"/>
          </a:p>
        </p:txBody>
      </p:sp>
      <p:sp>
        <p:nvSpPr>
          <p:cNvPr id="165" name="TextBox 164"/>
          <p:cNvSpPr txBox="1"/>
          <p:nvPr/>
        </p:nvSpPr>
        <p:spPr>
          <a:xfrm>
            <a:off x="4572000" y="1517883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0</a:t>
            </a:r>
            <a:r>
              <a:rPr lang="en-US" b="1" smtClean="0"/>
              <a:t>.5</a:t>
            </a:r>
            <a:endParaRPr lang="cs-CZ" b="1"/>
          </a:p>
        </p:txBody>
      </p:sp>
      <p:sp>
        <p:nvSpPr>
          <p:cNvPr id="166" name="TextBox 165"/>
          <p:cNvSpPr txBox="1"/>
          <p:nvPr/>
        </p:nvSpPr>
        <p:spPr>
          <a:xfrm>
            <a:off x="3635896" y="1805915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4.3</a:t>
            </a:r>
            <a:endParaRPr lang="cs-CZ" b="1"/>
          </a:p>
        </p:txBody>
      </p:sp>
      <p:sp>
        <p:nvSpPr>
          <p:cNvPr id="167" name="TextBox 166"/>
          <p:cNvSpPr txBox="1"/>
          <p:nvPr/>
        </p:nvSpPr>
        <p:spPr>
          <a:xfrm>
            <a:off x="2843808" y="1229851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1</a:t>
            </a:r>
            <a:r>
              <a:rPr lang="en-US" b="1" smtClean="0"/>
              <a:t>88</a:t>
            </a:r>
            <a:endParaRPr lang="cs-CZ" b="1"/>
          </a:p>
        </p:txBody>
      </p:sp>
      <p:sp>
        <p:nvSpPr>
          <p:cNvPr id="151" name="Oval 169"/>
          <p:cNvSpPr>
            <a:spLocks noChangeArrowheads="1"/>
          </p:cNvSpPr>
          <p:nvPr/>
        </p:nvSpPr>
        <p:spPr bwMode="auto">
          <a:xfrm>
            <a:off x="3203848" y="8698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Oval 169"/>
          <p:cNvSpPr>
            <a:spLocks noChangeArrowheads="1"/>
          </p:cNvSpPr>
          <p:nvPr/>
        </p:nvSpPr>
        <p:spPr bwMode="auto">
          <a:xfrm>
            <a:off x="3203848" y="17339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Oval 169"/>
          <p:cNvSpPr>
            <a:spLocks noChangeArrowheads="1"/>
          </p:cNvSpPr>
          <p:nvPr/>
        </p:nvSpPr>
        <p:spPr bwMode="auto">
          <a:xfrm>
            <a:off x="4211960" y="17339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9"/>
          <p:cNvSpPr>
            <a:spLocks noChangeArrowheads="1"/>
          </p:cNvSpPr>
          <p:nvPr/>
        </p:nvSpPr>
        <p:spPr bwMode="auto">
          <a:xfrm>
            <a:off x="4211960" y="8698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7164288" y="79780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7668344" y="1229851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6660232" y="79780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7668344" y="1517883"/>
            <a:ext cx="576064" cy="36004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6084168" y="1517883"/>
            <a:ext cx="576064" cy="36004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6660232" y="1229851"/>
            <a:ext cx="0" cy="648072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V="1">
            <a:off x="6660232" y="1229851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>
            <a:off x="6660232" y="1229851"/>
            <a:ext cx="1008112" cy="648072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6660232" y="122985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 flipV="1">
            <a:off x="6660232" y="1877923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153"/>
          <p:cNvSpPr>
            <a:spLocks noChangeShapeType="1"/>
          </p:cNvSpPr>
          <p:nvPr/>
        </p:nvSpPr>
        <p:spPr bwMode="auto">
          <a:xfrm flipH="1">
            <a:off x="6084168" y="1229851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6588224" y="18059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6588224" y="11578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7596336" y="18059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Oval 169"/>
          <p:cNvSpPr>
            <a:spLocks noChangeArrowheads="1"/>
          </p:cNvSpPr>
          <p:nvPr/>
        </p:nvSpPr>
        <p:spPr bwMode="auto">
          <a:xfrm>
            <a:off x="6012160" y="14458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>
            <a:off x="7668344" y="1229851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7092280" y="7257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8172400" y="14458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7596336" y="11578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TextBox 248"/>
          <p:cNvSpPr txBox="1"/>
          <p:nvPr/>
        </p:nvSpPr>
        <p:spPr>
          <a:xfrm>
            <a:off x="5868144" y="1157843"/>
            <a:ext cx="139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4" name="TextBox 253"/>
          <p:cNvSpPr txBox="1"/>
          <p:nvPr/>
        </p:nvSpPr>
        <p:spPr>
          <a:xfrm>
            <a:off x="8388424" y="1157843"/>
            <a:ext cx="1298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1691680" y="378904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Line 153"/>
          <p:cNvSpPr>
            <a:spLocks noChangeShapeType="1"/>
          </p:cNvSpPr>
          <p:nvPr/>
        </p:nvSpPr>
        <p:spPr bwMode="auto">
          <a:xfrm flipH="1" flipV="1">
            <a:off x="2195736" y="422108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flipH="1">
            <a:off x="1187624" y="378904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Line 153"/>
          <p:cNvSpPr>
            <a:spLocks noChangeShapeType="1"/>
          </p:cNvSpPr>
          <p:nvPr/>
        </p:nvSpPr>
        <p:spPr bwMode="auto">
          <a:xfrm flipH="1">
            <a:off x="2195736" y="4509120"/>
            <a:ext cx="576064" cy="36004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Line 153"/>
          <p:cNvSpPr>
            <a:spLocks noChangeShapeType="1"/>
          </p:cNvSpPr>
          <p:nvPr/>
        </p:nvSpPr>
        <p:spPr bwMode="auto">
          <a:xfrm flipH="1" flipV="1">
            <a:off x="611560" y="4509120"/>
            <a:ext cx="576064" cy="36004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Line 153"/>
          <p:cNvSpPr>
            <a:spLocks noChangeShapeType="1"/>
          </p:cNvSpPr>
          <p:nvPr/>
        </p:nvSpPr>
        <p:spPr bwMode="auto">
          <a:xfrm flipH="1" flipV="1">
            <a:off x="1187624" y="422108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Line 153"/>
          <p:cNvSpPr>
            <a:spLocks noChangeShapeType="1"/>
          </p:cNvSpPr>
          <p:nvPr/>
        </p:nvSpPr>
        <p:spPr bwMode="auto">
          <a:xfrm flipV="1">
            <a:off x="1187624" y="422108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>
            <a:off x="1187624" y="422108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" name="Line 153"/>
          <p:cNvSpPr>
            <a:spLocks noChangeShapeType="1"/>
          </p:cNvSpPr>
          <p:nvPr/>
        </p:nvSpPr>
        <p:spPr bwMode="auto">
          <a:xfrm flipH="1" flipV="1">
            <a:off x="1187624" y="422108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H="1" flipV="1">
            <a:off x="1187624" y="4869160"/>
            <a:ext cx="1008112" cy="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Line 153"/>
          <p:cNvSpPr>
            <a:spLocks noChangeShapeType="1"/>
          </p:cNvSpPr>
          <p:nvPr/>
        </p:nvSpPr>
        <p:spPr bwMode="auto">
          <a:xfrm flipH="1">
            <a:off x="611560" y="422108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Oval 169"/>
          <p:cNvSpPr>
            <a:spLocks noChangeArrowheads="1"/>
          </p:cNvSpPr>
          <p:nvPr/>
        </p:nvSpPr>
        <p:spPr bwMode="auto">
          <a:xfrm>
            <a:off x="1115616" y="47971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Oval 169"/>
          <p:cNvSpPr>
            <a:spLocks noChangeArrowheads="1"/>
          </p:cNvSpPr>
          <p:nvPr/>
        </p:nvSpPr>
        <p:spPr bwMode="auto">
          <a:xfrm>
            <a:off x="1115616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Oval 169"/>
          <p:cNvSpPr>
            <a:spLocks noChangeArrowheads="1"/>
          </p:cNvSpPr>
          <p:nvPr/>
        </p:nvSpPr>
        <p:spPr bwMode="auto">
          <a:xfrm>
            <a:off x="2123728" y="47971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4" name="Oval 169"/>
          <p:cNvSpPr>
            <a:spLocks noChangeArrowheads="1"/>
          </p:cNvSpPr>
          <p:nvPr/>
        </p:nvSpPr>
        <p:spPr bwMode="auto">
          <a:xfrm>
            <a:off x="539552" y="44371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Line 153"/>
          <p:cNvSpPr>
            <a:spLocks noChangeShapeType="1"/>
          </p:cNvSpPr>
          <p:nvPr/>
        </p:nvSpPr>
        <p:spPr bwMode="auto">
          <a:xfrm>
            <a:off x="2195736" y="422108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Oval 169"/>
          <p:cNvSpPr>
            <a:spLocks noChangeArrowheads="1"/>
          </p:cNvSpPr>
          <p:nvPr/>
        </p:nvSpPr>
        <p:spPr bwMode="auto">
          <a:xfrm>
            <a:off x="1619672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7" name="Oval 169"/>
          <p:cNvSpPr>
            <a:spLocks noChangeArrowheads="1"/>
          </p:cNvSpPr>
          <p:nvPr/>
        </p:nvSpPr>
        <p:spPr bwMode="auto">
          <a:xfrm>
            <a:off x="2699792" y="44371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Oval 169"/>
          <p:cNvSpPr>
            <a:spLocks noChangeArrowheads="1"/>
          </p:cNvSpPr>
          <p:nvPr/>
        </p:nvSpPr>
        <p:spPr bwMode="auto">
          <a:xfrm>
            <a:off x="2123728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TextBox 348"/>
          <p:cNvSpPr txBox="1"/>
          <p:nvPr/>
        </p:nvSpPr>
        <p:spPr>
          <a:xfrm>
            <a:off x="395536" y="4149080"/>
            <a:ext cx="139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350" name="TextBox 349"/>
          <p:cNvSpPr txBox="1"/>
          <p:nvPr/>
        </p:nvSpPr>
        <p:spPr>
          <a:xfrm>
            <a:off x="2915816" y="4149080"/>
            <a:ext cx="1298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51" name="TextBox 350"/>
          <p:cNvSpPr txBox="1"/>
          <p:nvPr/>
        </p:nvSpPr>
        <p:spPr>
          <a:xfrm>
            <a:off x="179512" y="522920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Nejkratší cesta mezi A a B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Cesta obsahuje minimální možný počet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hran.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" name="Line 153"/>
          <p:cNvSpPr>
            <a:spLocks noChangeShapeType="1"/>
          </p:cNvSpPr>
          <p:nvPr/>
        </p:nvSpPr>
        <p:spPr bwMode="auto">
          <a:xfrm>
            <a:off x="3995936" y="3933056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Line 153"/>
          <p:cNvSpPr>
            <a:spLocks noChangeShapeType="1"/>
          </p:cNvSpPr>
          <p:nvPr/>
        </p:nvSpPr>
        <p:spPr bwMode="auto">
          <a:xfrm flipV="1">
            <a:off x="3995936" y="3933056"/>
            <a:ext cx="1008112" cy="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5" name="Line 153"/>
          <p:cNvSpPr>
            <a:spLocks noChangeShapeType="1"/>
          </p:cNvSpPr>
          <p:nvPr/>
        </p:nvSpPr>
        <p:spPr bwMode="auto">
          <a:xfrm flipH="1" flipV="1">
            <a:off x="5004048" y="3933056"/>
            <a:ext cx="0" cy="864096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Line 153"/>
          <p:cNvSpPr>
            <a:spLocks noChangeShapeType="1"/>
          </p:cNvSpPr>
          <p:nvPr/>
        </p:nvSpPr>
        <p:spPr bwMode="auto">
          <a:xfrm flipV="1">
            <a:off x="3995936" y="479715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7" name="Line 153"/>
          <p:cNvSpPr>
            <a:spLocks noChangeShapeType="1"/>
          </p:cNvSpPr>
          <p:nvPr/>
        </p:nvSpPr>
        <p:spPr bwMode="auto">
          <a:xfrm flipH="1">
            <a:off x="5004048" y="4365104"/>
            <a:ext cx="576064" cy="432048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" name="Line 153"/>
          <p:cNvSpPr>
            <a:spLocks noChangeShapeType="1"/>
          </p:cNvSpPr>
          <p:nvPr/>
        </p:nvSpPr>
        <p:spPr bwMode="auto">
          <a:xfrm flipH="1" flipV="1">
            <a:off x="5004048" y="3933056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9" name="Oval 169"/>
          <p:cNvSpPr>
            <a:spLocks noChangeArrowheads="1"/>
          </p:cNvSpPr>
          <p:nvPr/>
        </p:nvSpPr>
        <p:spPr bwMode="auto">
          <a:xfrm>
            <a:off x="5580112" y="42930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TextBox 359"/>
          <p:cNvSpPr txBox="1"/>
          <p:nvPr/>
        </p:nvSpPr>
        <p:spPr>
          <a:xfrm>
            <a:off x="5364088" y="3933056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23</a:t>
            </a:r>
            <a:endParaRPr lang="cs-CZ" b="1"/>
          </a:p>
        </p:txBody>
      </p:sp>
      <p:sp>
        <p:nvSpPr>
          <p:cNvPr id="361" name="TextBox 360"/>
          <p:cNvSpPr txBox="1"/>
          <p:nvPr/>
        </p:nvSpPr>
        <p:spPr>
          <a:xfrm>
            <a:off x="4283968" y="3645024"/>
            <a:ext cx="4119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17.2</a:t>
            </a:r>
            <a:endParaRPr lang="cs-CZ" b="1"/>
          </a:p>
        </p:txBody>
      </p:sp>
      <p:sp>
        <p:nvSpPr>
          <p:cNvPr id="362" name="TextBox 361"/>
          <p:cNvSpPr txBox="1"/>
          <p:nvPr/>
        </p:nvSpPr>
        <p:spPr>
          <a:xfrm>
            <a:off x="4644008" y="414908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-20</a:t>
            </a:r>
            <a:endParaRPr lang="cs-CZ" b="1"/>
          </a:p>
        </p:txBody>
      </p:sp>
      <p:sp>
        <p:nvSpPr>
          <p:cNvPr id="363" name="TextBox 362"/>
          <p:cNvSpPr txBox="1"/>
          <p:nvPr/>
        </p:nvSpPr>
        <p:spPr>
          <a:xfrm>
            <a:off x="5364088" y="450912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0</a:t>
            </a:r>
            <a:r>
              <a:rPr lang="en-US" b="1" smtClean="0"/>
              <a:t>.5</a:t>
            </a:r>
            <a:endParaRPr lang="cs-CZ" b="1"/>
          </a:p>
        </p:txBody>
      </p:sp>
      <p:sp>
        <p:nvSpPr>
          <p:cNvPr id="364" name="TextBox 363"/>
          <p:cNvSpPr txBox="1"/>
          <p:nvPr/>
        </p:nvSpPr>
        <p:spPr>
          <a:xfrm>
            <a:off x="4355976" y="4797152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4.3</a:t>
            </a:r>
            <a:endParaRPr lang="cs-CZ" b="1"/>
          </a:p>
        </p:txBody>
      </p:sp>
      <p:sp>
        <p:nvSpPr>
          <p:cNvPr id="365" name="TextBox 364"/>
          <p:cNvSpPr txBox="1"/>
          <p:nvPr/>
        </p:nvSpPr>
        <p:spPr>
          <a:xfrm>
            <a:off x="3563888" y="4221088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smtClean="0"/>
              <a:t>1</a:t>
            </a:r>
            <a:r>
              <a:rPr lang="en-US" b="1" smtClean="0"/>
              <a:t>88</a:t>
            </a:r>
            <a:endParaRPr lang="cs-CZ" b="1"/>
          </a:p>
        </p:txBody>
      </p:sp>
      <p:sp>
        <p:nvSpPr>
          <p:cNvPr id="366" name="Oval 169"/>
          <p:cNvSpPr>
            <a:spLocks noChangeArrowheads="1"/>
          </p:cNvSpPr>
          <p:nvPr/>
        </p:nvSpPr>
        <p:spPr bwMode="auto">
          <a:xfrm>
            <a:off x="3923928" y="38610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7" name="Oval 169"/>
          <p:cNvSpPr>
            <a:spLocks noChangeArrowheads="1"/>
          </p:cNvSpPr>
          <p:nvPr/>
        </p:nvSpPr>
        <p:spPr bwMode="auto">
          <a:xfrm>
            <a:off x="3923928" y="47251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" name="Oval 169"/>
          <p:cNvSpPr>
            <a:spLocks noChangeArrowheads="1"/>
          </p:cNvSpPr>
          <p:nvPr/>
        </p:nvSpPr>
        <p:spPr bwMode="auto">
          <a:xfrm>
            <a:off x="4932040" y="47251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9" name="Oval 169"/>
          <p:cNvSpPr>
            <a:spLocks noChangeArrowheads="1"/>
          </p:cNvSpPr>
          <p:nvPr/>
        </p:nvSpPr>
        <p:spPr bwMode="auto">
          <a:xfrm>
            <a:off x="4932040" y="38610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0" name="TextBox 369"/>
          <p:cNvSpPr txBox="1"/>
          <p:nvPr/>
        </p:nvSpPr>
        <p:spPr>
          <a:xfrm>
            <a:off x="3419872" y="5229200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Nejkratší cesta mezi A a B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Cesta má minimální možný</a:t>
            </a: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součet vah hran, nehledě na jejich počet.</a:t>
            </a:r>
          </a:p>
        </p:txBody>
      </p:sp>
      <p:sp>
        <p:nvSpPr>
          <p:cNvPr id="371" name="TextBox 370"/>
          <p:cNvSpPr txBox="1"/>
          <p:nvPr/>
        </p:nvSpPr>
        <p:spPr>
          <a:xfrm>
            <a:off x="3707904" y="3717032"/>
            <a:ext cx="139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372" name="TextBox 371"/>
          <p:cNvSpPr txBox="1"/>
          <p:nvPr/>
        </p:nvSpPr>
        <p:spPr>
          <a:xfrm>
            <a:off x="5796136" y="4221088"/>
            <a:ext cx="1298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73" name="Line 153"/>
          <p:cNvSpPr>
            <a:spLocks noChangeShapeType="1"/>
          </p:cNvSpPr>
          <p:nvPr/>
        </p:nvSpPr>
        <p:spPr bwMode="auto">
          <a:xfrm flipH="1" flipV="1">
            <a:off x="7812360" y="4221088"/>
            <a:ext cx="504056" cy="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4" name="Line 153"/>
          <p:cNvSpPr>
            <a:spLocks noChangeShapeType="1"/>
          </p:cNvSpPr>
          <p:nvPr/>
        </p:nvSpPr>
        <p:spPr bwMode="auto">
          <a:xfrm flipH="1">
            <a:off x="8316416" y="4221088"/>
            <a:ext cx="0" cy="36004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5" name="Line 153"/>
          <p:cNvSpPr>
            <a:spLocks noChangeShapeType="1"/>
          </p:cNvSpPr>
          <p:nvPr/>
        </p:nvSpPr>
        <p:spPr bwMode="auto">
          <a:xfrm flipH="1" flipV="1">
            <a:off x="7668344" y="4653136"/>
            <a:ext cx="648072" cy="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6" name="Line 153"/>
          <p:cNvSpPr>
            <a:spLocks noChangeShapeType="1"/>
          </p:cNvSpPr>
          <p:nvPr/>
        </p:nvSpPr>
        <p:spPr bwMode="auto">
          <a:xfrm>
            <a:off x="7812360" y="422108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7" name="Line 153"/>
          <p:cNvSpPr>
            <a:spLocks noChangeShapeType="1"/>
          </p:cNvSpPr>
          <p:nvPr/>
        </p:nvSpPr>
        <p:spPr bwMode="auto">
          <a:xfrm flipH="1" flipV="1">
            <a:off x="7452320" y="4221088"/>
            <a:ext cx="216024" cy="432048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" name="Line 153"/>
          <p:cNvSpPr>
            <a:spLocks noChangeShapeType="1"/>
          </p:cNvSpPr>
          <p:nvPr/>
        </p:nvSpPr>
        <p:spPr bwMode="auto">
          <a:xfrm flipH="1">
            <a:off x="7164288" y="400506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" name="Line 153"/>
          <p:cNvSpPr>
            <a:spLocks noChangeShapeType="1"/>
          </p:cNvSpPr>
          <p:nvPr/>
        </p:nvSpPr>
        <p:spPr bwMode="auto">
          <a:xfrm flipH="1">
            <a:off x="7164288" y="4653136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" name="Line 153"/>
          <p:cNvSpPr>
            <a:spLocks noChangeShapeType="1"/>
          </p:cNvSpPr>
          <p:nvPr/>
        </p:nvSpPr>
        <p:spPr bwMode="auto">
          <a:xfrm flipH="1" flipV="1">
            <a:off x="7524328" y="3645024"/>
            <a:ext cx="288032" cy="216024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1" name="Oval 169"/>
          <p:cNvSpPr>
            <a:spLocks noChangeArrowheads="1"/>
          </p:cNvSpPr>
          <p:nvPr/>
        </p:nvSpPr>
        <p:spPr bwMode="auto">
          <a:xfrm>
            <a:off x="7596336" y="45811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2" name="Oval 169"/>
          <p:cNvSpPr>
            <a:spLocks noChangeArrowheads="1"/>
          </p:cNvSpPr>
          <p:nvPr/>
        </p:nvSpPr>
        <p:spPr bwMode="auto">
          <a:xfrm>
            <a:off x="8244408" y="45811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3" name="Line 153"/>
          <p:cNvSpPr>
            <a:spLocks noChangeShapeType="1"/>
          </p:cNvSpPr>
          <p:nvPr/>
        </p:nvSpPr>
        <p:spPr bwMode="auto">
          <a:xfrm flipH="1">
            <a:off x="7812360" y="3861048"/>
            <a:ext cx="0" cy="36004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4" name="Line 153"/>
          <p:cNvSpPr>
            <a:spLocks noChangeShapeType="1"/>
          </p:cNvSpPr>
          <p:nvPr/>
        </p:nvSpPr>
        <p:spPr bwMode="auto">
          <a:xfrm flipH="1">
            <a:off x="7812360" y="3645024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5" name="Line 153"/>
          <p:cNvSpPr>
            <a:spLocks noChangeShapeType="1"/>
          </p:cNvSpPr>
          <p:nvPr/>
        </p:nvSpPr>
        <p:spPr bwMode="auto">
          <a:xfrm flipH="1" flipV="1">
            <a:off x="7524328" y="3645024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6" name="Line 153"/>
          <p:cNvSpPr>
            <a:spLocks noChangeShapeType="1"/>
          </p:cNvSpPr>
          <p:nvPr/>
        </p:nvSpPr>
        <p:spPr bwMode="auto">
          <a:xfrm flipH="1">
            <a:off x="7164288" y="3645024"/>
            <a:ext cx="360040" cy="360040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7" name="Line 153"/>
          <p:cNvSpPr>
            <a:spLocks noChangeShapeType="1"/>
          </p:cNvSpPr>
          <p:nvPr/>
        </p:nvSpPr>
        <p:spPr bwMode="auto">
          <a:xfrm flipH="1" flipV="1">
            <a:off x="8100392" y="3645024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8" name="Oval 169"/>
          <p:cNvSpPr>
            <a:spLocks noChangeArrowheads="1"/>
          </p:cNvSpPr>
          <p:nvPr/>
        </p:nvSpPr>
        <p:spPr bwMode="auto">
          <a:xfrm>
            <a:off x="8028384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" name="Oval 169"/>
          <p:cNvSpPr>
            <a:spLocks noChangeArrowheads="1"/>
          </p:cNvSpPr>
          <p:nvPr/>
        </p:nvSpPr>
        <p:spPr bwMode="auto">
          <a:xfrm>
            <a:off x="7740352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1" name="Line 153"/>
          <p:cNvSpPr>
            <a:spLocks noChangeShapeType="1"/>
          </p:cNvSpPr>
          <p:nvPr/>
        </p:nvSpPr>
        <p:spPr bwMode="auto">
          <a:xfrm flipH="1" flipV="1">
            <a:off x="7164288" y="4005064"/>
            <a:ext cx="288032" cy="216024"/>
          </a:xfrm>
          <a:prstGeom prst="line">
            <a:avLst/>
          </a:prstGeom>
          <a:noFill/>
          <a:ln w="762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2" name="Oval 169"/>
          <p:cNvSpPr>
            <a:spLocks noChangeArrowheads="1"/>
          </p:cNvSpPr>
          <p:nvPr/>
        </p:nvSpPr>
        <p:spPr bwMode="auto">
          <a:xfrm>
            <a:off x="7092280" y="45811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3" name="Oval 169"/>
          <p:cNvSpPr>
            <a:spLocks noChangeArrowheads="1"/>
          </p:cNvSpPr>
          <p:nvPr/>
        </p:nvSpPr>
        <p:spPr bwMode="auto">
          <a:xfrm>
            <a:off x="7380312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4" name="Oval 169"/>
          <p:cNvSpPr>
            <a:spLocks noChangeArrowheads="1"/>
          </p:cNvSpPr>
          <p:nvPr/>
        </p:nvSpPr>
        <p:spPr bwMode="auto">
          <a:xfrm>
            <a:off x="7092280" y="39330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5" name="Oval 169"/>
          <p:cNvSpPr>
            <a:spLocks noChangeArrowheads="1"/>
          </p:cNvSpPr>
          <p:nvPr/>
        </p:nvSpPr>
        <p:spPr bwMode="auto">
          <a:xfrm>
            <a:off x="7452320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6" name="Oval 169"/>
          <p:cNvSpPr>
            <a:spLocks noChangeArrowheads="1"/>
          </p:cNvSpPr>
          <p:nvPr/>
        </p:nvSpPr>
        <p:spPr bwMode="auto">
          <a:xfrm>
            <a:off x="8244408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7" name="Oval 169"/>
          <p:cNvSpPr>
            <a:spLocks noChangeArrowheads="1"/>
          </p:cNvSpPr>
          <p:nvPr/>
        </p:nvSpPr>
        <p:spPr bwMode="auto">
          <a:xfrm>
            <a:off x="7740352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8" name="TextBox 397"/>
          <p:cNvSpPr txBox="1"/>
          <p:nvPr/>
        </p:nvSpPr>
        <p:spPr>
          <a:xfrm>
            <a:off x="6595148" y="5229200"/>
            <a:ext cx="2580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 v grafu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Cesta, jejíž první a poslední uzel splývají. 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012457" y="1625923"/>
            <a:ext cx="360040" cy="647253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140248" y="2201987"/>
            <a:ext cx="432047" cy="43204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988467" y="905049"/>
            <a:ext cx="791741" cy="21681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988468" y="689149"/>
            <a:ext cx="144463" cy="2159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853655" y="1697931"/>
            <a:ext cx="286593" cy="64380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572297" y="1769939"/>
            <a:ext cx="142875" cy="4318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140249" y="833835"/>
            <a:ext cx="216024" cy="86556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500289" y="212997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228480" y="2562027"/>
            <a:ext cx="358329" cy="14401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796433" y="3426123"/>
            <a:ext cx="1080120" cy="86409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780655" y="1697931"/>
            <a:ext cx="863650" cy="108012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916113" y="257771"/>
            <a:ext cx="1728638" cy="115212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220369" y="1049859"/>
            <a:ext cx="1944662" cy="86409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644305" y="1625923"/>
            <a:ext cx="2304702" cy="115212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812657" y="1985963"/>
            <a:ext cx="0" cy="100811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668641" y="3354115"/>
            <a:ext cx="720080" cy="64807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236593" y="3282107"/>
            <a:ext cx="1152128" cy="7200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228481" y="2994075"/>
            <a:ext cx="1584176" cy="21602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380609" y="2057971"/>
            <a:ext cx="432048" cy="93610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948561" y="1625923"/>
            <a:ext cx="432048" cy="43204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652417" y="2850059"/>
            <a:ext cx="576064" cy="36004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228481" y="3210099"/>
            <a:ext cx="0" cy="36004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220369" y="3066083"/>
            <a:ext cx="1152128" cy="108012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372497" y="4002187"/>
            <a:ext cx="1296144" cy="14401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372497" y="3282107"/>
            <a:ext cx="864096" cy="86409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724425" y="2850059"/>
            <a:ext cx="2664296" cy="50405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228035" y="1985963"/>
            <a:ext cx="1584622" cy="122413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644305" y="2057971"/>
            <a:ext cx="2736304" cy="72008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652417" y="1625923"/>
            <a:ext cx="1296144" cy="122413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644305" y="1913955"/>
            <a:ext cx="576064" cy="86409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364385" y="3570139"/>
            <a:ext cx="864096" cy="50405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220369" y="3066083"/>
            <a:ext cx="1368152" cy="43204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588521" y="3498131"/>
            <a:ext cx="1080120" cy="50405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644305" y="257771"/>
            <a:ext cx="576064" cy="165593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916559" y="1409899"/>
            <a:ext cx="863650" cy="28803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916113" y="1049859"/>
            <a:ext cx="4248026" cy="36004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140249" y="2778051"/>
            <a:ext cx="504056" cy="43204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148361" y="2273995"/>
            <a:ext cx="1079946" cy="43204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075211" y="977851"/>
            <a:ext cx="577205" cy="50405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515695" y="2562028"/>
            <a:ext cx="792906" cy="21602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012457" y="2273995"/>
            <a:ext cx="504056" cy="28803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652417" y="1985963"/>
            <a:ext cx="360040" cy="28803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308600" y="1409329"/>
            <a:ext cx="720080" cy="122470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516512" y="1409899"/>
            <a:ext cx="792089" cy="11515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380609" y="2634035"/>
            <a:ext cx="648072" cy="14401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516512" y="2562027"/>
            <a:ext cx="1512168" cy="7200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028507" y="2634035"/>
            <a:ext cx="72182" cy="122413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308601" y="2778051"/>
            <a:ext cx="360040" cy="72008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668641" y="3498131"/>
            <a:ext cx="432048" cy="36004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876553" y="3498131"/>
            <a:ext cx="792088" cy="79022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876553" y="3354115"/>
            <a:ext cx="791914" cy="14401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796433" y="2706043"/>
            <a:ext cx="431874" cy="72008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228481" y="2706043"/>
            <a:ext cx="648072" cy="64621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132137" y="687959"/>
            <a:ext cx="1224136" cy="14587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076353" y="3426123"/>
            <a:ext cx="719906" cy="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076353" y="2273995"/>
            <a:ext cx="72008" cy="115026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148361" y="1985963"/>
            <a:ext cx="504056" cy="288355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652417" y="1625923"/>
            <a:ext cx="720080" cy="360363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652417" y="905844"/>
            <a:ext cx="432048" cy="5760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084465" y="905842"/>
            <a:ext cx="1224136" cy="50405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988121" y="905842"/>
            <a:ext cx="864096" cy="1440161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780209" y="1121867"/>
            <a:ext cx="360040" cy="5760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140249" y="1697931"/>
            <a:ext cx="576064" cy="7200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716313" y="977851"/>
            <a:ext cx="359222" cy="79208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644305" y="2201988"/>
            <a:ext cx="503238" cy="7200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140249" y="2634036"/>
            <a:ext cx="935286" cy="79208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140249" y="3210099"/>
            <a:ext cx="1224136" cy="86409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852216" y="1769939"/>
            <a:ext cx="864097" cy="5760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139431" y="1769940"/>
            <a:ext cx="818" cy="86409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084465" y="905843"/>
            <a:ext cx="288032" cy="72008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356273" y="833835"/>
            <a:ext cx="720080" cy="14401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348161" y="2562027"/>
            <a:ext cx="1872208" cy="50405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132137" y="3066083"/>
            <a:ext cx="1008112" cy="14401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204145" y="3066083"/>
            <a:ext cx="2160240" cy="100811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348161" y="1697931"/>
            <a:ext cx="432048" cy="86409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916113" y="1409899"/>
            <a:ext cx="0" cy="122413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700089" y="3210099"/>
            <a:ext cx="1440160" cy="5760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916113" y="2634035"/>
            <a:ext cx="216024" cy="43204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916113" y="1409899"/>
            <a:ext cx="432048" cy="115212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916113" y="1697931"/>
            <a:ext cx="864096" cy="93610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700089" y="2634035"/>
            <a:ext cx="216024" cy="115212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412057" y="2346003"/>
            <a:ext cx="720080" cy="72008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700089" y="3786163"/>
            <a:ext cx="2664296" cy="28803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412057" y="2346003"/>
            <a:ext cx="288032" cy="144016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412057" y="1409899"/>
            <a:ext cx="504056" cy="93610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132138" y="2634035"/>
            <a:ext cx="1008112" cy="79208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131319" y="3426124"/>
            <a:ext cx="936922" cy="36004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068241" y="3426123"/>
            <a:ext cx="1008112" cy="360363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917031" y="833612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061493" y="6161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004345" y="90584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580409" y="140989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284265" y="76182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644305" y="257771"/>
            <a:ext cx="2304256" cy="1368152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068241" y="2562027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708201" y="162592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068241" y="313809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845593" y="133684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782218" y="22702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068241" y="1625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708201" y="10498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571553" y="1886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012457" y="8338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572297" y="270604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004345" y="33541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293121" y="399931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340049" y="227399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236593" y="13378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301233" y="40713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597377" y="392730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80454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028681" y="378616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740649" y="19139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092577" y="9778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956673" y="256202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315969" y="328498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148361" y="299407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060129" y="299407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628081" y="371415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276153" y="249001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844105" y="2562027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060129" y="335411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996233" y="371415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580409" y="19139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236593" y="270604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644305" y="169793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149105" y="1839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300489" y="155391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940449" y="22019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876553" y="15539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156473" y="34981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580409" y="27780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724425" y="335411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156473" y="313809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164585" y="32100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308601" y="198596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739905" y="29249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595889" y="34290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516513" y="3426123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156473" y="26340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804545" y="32821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076353" y="2201987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444505" y="249001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TextBox 160"/>
          <p:cNvSpPr txBox="1"/>
          <p:nvPr/>
        </p:nvSpPr>
        <p:spPr>
          <a:xfrm>
            <a:off x="395536" y="5805264"/>
            <a:ext cx="8136904" cy="898361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800" b="0" i="1" smtClean="0">
                <a:solidFill>
                  <a:schemeClr val="tx1"/>
                </a:solidFill>
              </a:rPr>
              <a:t>http</a:t>
            </a:r>
            <a:r>
              <a:rPr lang="cs-CZ" sz="1800" b="0" i="1">
                <a:solidFill>
                  <a:schemeClr val="tx1"/>
                </a:solidFill>
              </a:rPr>
              <a:t>://www.claymath.org/millennium-problems/rules-millennium-prizes</a:t>
            </a:r>
          </a:p>
          <a:p>
            <a:r>
              <a:rPr lang="cs-CZ" sz="1800" b="0">
                <a:solidFill>
                  <a:schemeClr val="tx1"/>
                </a:solidFill>
              </a:rPr>
              <a:t>Od r. 2000 nabízí </a:t>
            </a:r>
            <a:r>
              <a:rPr lang="cs-CZ" sz="1800">
                <a:solidFill>
                  <a:schemeClr val="tx1"/>
                </a:solidFill>
              </a:rPr>
              <a:t>1 000 000 </a:t>
            </a:r>
            <a:r>
              <a:rPr lang="en-US" sz="1800">
                <a:solidFill>
                  <a:schemeClr val="tx1"/>
                </a:solidFill>
              </a:rPr>
              <a:t>$ </a:t>
            </a:r>
            <a:r>
              <a:rPr lang="cs-CZ" sz="1800" b="0">
                <a:solidFill>
                  <a:schemeClr val="tx1"/>
                </a:solidFill>
              </a:rPr>
              <a:t>za kompletní řešení kterékoli velmi obtížné otázky.</a:t>
            </a:r>
          </a:p>
          <a:p>
            <a:r>
              <a:rPr lang="cs-CZ" sz="1800" b="0">
                <a:solidFill>
                  <a:schemeClr val="tx1"/>
                </a:solidFill>
              </a:rPr>
              <a:t>Dosud se nikdo nepřihlásil....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395536" y="1124744"/>
            <a:ext cx="1656184" cy="720081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800" smtClean="0">
                <a:solidFill>
                  <a:schemeClr val="tx1"/>
                </a:solidFill>
              </a:rPr>
              <a:t>Příklad velmi</a:t>
            </a:r>
          </a:p>
          <a:p>
            <a:r>
              <a:rPr lang="cs-CZ" sz="1800" smtClean="0">
                <a:solidFill>
                  <a:schemeClr val="tx1"/>
                </a:solidFill>
              </a:rPr>
              <a:t>malého grafu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395536" y="4437112"/>
            <a:ext cx="813690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>
                <a:solidFill>
                  <a:schemeClr val="tx1"/>
                </a:solidFill>
              </a:rPr>
              <a:t>Velmi snadná otázka = kompletní řešení zvládne informatický bakalář</a:t>
            </a:r>
            <a:r>
              <a:rPr lang="cs-CZ" smtClean="0">
                <a:solidFill>
                  <a:schemeClr val="tx1"/>
                </a:solidFill>
              </a:rPr>
              <a:t>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95536" y="4941168"/>
            <a:ext cx="8136904" cy="792088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mtClean="0">
                <a:solidFill>
                  <a:schemeClr val="tx1"/>
                </a:solidFill>
              </a:rPr>
              <a:t>Velmi </a:t>
            </a:r>
            <a:r>
              <a:rPr lang="cs-CZ">
                <a:solidFill>
                  <a:schemeClr val="tx1"/>
                </a:solidFill>
              </a:rPr>
              <a:t>obtížná otázka = kompletní řešení dosud nezvládl nikdo. </a:t>
            </a:r>
          </a:p>
          <a:p>
            <a:r>
              <a:rPr lang="cs-CZ">
                <a:solidFill>
                  <a:schemeClr val="tx1"/>
                </a:solidFill>
              </a:rPr>
              <a:t>                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b="0">
                <a:solidFill>
                  <a:schemeClr val="tx1"/>
                </a:solidFill>
              </a:rPr>
              <a:t>(Ačkoli většinou existují velmi dobrá přibližná </a:t>
            </a:r>
            <a:r>
              <a:rPr lang="cs-CZ" b="0" smtClean="0">
                <a:solidFill>
                  <a:schemeClr val="tx1"/>
                </a:solidFill>
              </a:rPr>
              <a:t>a náročná řešení.)</a:t>
            </a:r>
            <a:endParaRPr lang="cs-CZ" b="0">
              <a:solidFill>
                <a:schemeClr val="tx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95536" y="2708920"/>
            <a:ext cx="1656184" cy="165618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800" smtClean="0">
                <a:solidFill>
                  <a:schemeClr val="tx1"/>
                </a:solidFill>
              </a:rPr>
              <a:t>Položíme si o grafu několik jednoduchých</a:t>
            </a:r>
          </a:p>
          <a:p>
            <a:r>
              <a:rPr lang="cs-CZ" sz="1800" smtClean="0">
                <a:solidFill>
                  <a:schemeClr val="tx1"/>
                </a:solidFill>
              </a:rPr>
              <a:t>nenápadných</a:t>
            </a:r>
          </a:p>
          <a:p>
            <a:r>
              <a:rPr lang="cs-CZ" sz="1800" smtClean="0">
                <a:solidFill>
                  <a:schemeClr val="tx1"/>
                </a:solidFill>
              </a:rPr>
              <a:t>otázek.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04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063" y="1124745"/>
            <a:ext cx="432345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TextBox 159"/>
          <p:cNvSpPr txBox="1"/>
          <p:nvPr/>
        </p:nvSpPr>
        <p:spPr>
          <a:xfrm>
            <a:off x="395536" y="4725144"/>
            <a:ext cx="8496944" cy="57606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J</a:t>
            </a:r>
            <a:r>
              <a:rPr lang="cs-CZ" smtClean="0"/>
              <a:t>e graf </a:t>
            </a:r>
            <a:r>
              <a:rPr lang="cs-CZ"/>
              <a:t>s</a:t>
            </a:r>
            <a:r>
              <a:rPr lang="en-US" smtClean="0"/>
              <a:t>ouvisl</a:t>
            </a:r>
            <a:r>
              <a:rPr lang="cs-CZ"/>
              <a:t>ý</a:t>
            </a:r>
            <a:r>
              <a:rPr lang="cs-CZ" smtClean="0"/>
              <a:t>?</a:t>
            </a:r>
          </a:p>
          <a:p>
            <a:r>
              <a:rPr lang="cs-CZ" b="0" smtClean="0"/>
              <a:t>Existuje cesta mezi libovolnými dvěma uzly?</a:t>
            </a:r>
            <a:endParaRPr lang="cs-CZ" b="0"/>
          </a:p>
        </p:txBody>
      </p:sp>
      <p:sp>
        <p:nvSpPr>
          <p:cNvPr id="166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TextBox 166"/>
          <p:cNvSpPr txBox="1"/>
          <p:nvPr/>
        </p:nvSpPr>
        <p:spPr>
          <a:xfrm>
            <a:off x="395536" y="5373216"/>
            <a:ext cx="849694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snadná otázka</a:t>
            </a:r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4"/>
            <a:ext cx="8496944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Nezávislost grafu?</a:t>
            </a:r>
            <a:endParaRPr lang="cs-CZ"/>
          </a:p>
          <a:p>
            <a:r>
              <a:rPr lang="cs-CZ" b="0" smtClean="0"/>
              <a:t>Najděte co nejvíce </a:t>
            </a:r>
            <a:r>
              <a:rPr lang="cs-CZ" b="0"/>
              <a:t>takových uzlů, že žádné dva z nich spolu nesousedí</a:t>
            </a:r>
            <a:r>
              <a:rPr lang="cs-CZ" b="0" smtClean="0"/>
              <a:t>. Kolik jich bude? Více než 23?</a:t>
            </a:r>
            <a:endParaRPr lang="cs-CZ" b="0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5733256"/>
            <a:ext cx="8496944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obtížná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1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4"/>
            <a:ext cx="8496944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Dominance?</a:t>
            </a:r>
          </a:p>
          <a:p>
            <a:r>
              <a:rPr lang="cs-CZ" b="0"/>
              <a:t>Požární stanice má být vždy buď ve vesnici nebo v sousední vesnici. Jaký je minimální počet potřebných požárních stanic</a:t>
            </a:r>
            <a:r>
              <a:rPr lang="cs-CZ" b="0" smtClean="0"/>
              <a:t>? Postačí 17? </a:t>
            </a:r>
            <a:endParaRPr lang="cs-CZ" b="0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5877272"/>
            <a:ext cx="8496944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obtížná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1340768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5"/>
            <a:ext cx="8496944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Barevnost</a:t>
            </a:r>
            <a:r>
              <a:rPr lang="cs-CZ" smtClean="0"/>
              <a:t>?</a:t>
            </a:r>
            <a:r>
              <a:rPr lang="en-US" smtClean="0"/>
              <a:t>    </a:t>
            </a:r>
            <a:r>
              <a:rPr lang="cs-CZ" b="0" smtClean="0"/>
              <a:t>Stačí </a:t>
            </a:r>
            <a:r>
              <a:rPr lang="cs-CZ" b="0"/>
              <a:t>jen </a:t>
            </a:r>
            <a:r>
              <a:rPr lang="cs-CZ" b="0" smtClean="0"/>
              <a:t>daný počet barev na obarvení uzlů </a:t>
            </a:r>
            <a:r>
              <a:rPr lang="cs-CZ" b="0"/>
              <a:t>tak, aby sousední uzly vždy měly rozdílnou barvu?</a:t>
            </a:r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1123950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908050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2348880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306896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3429000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3068960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3789040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328498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3717032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2492896"/>
            <a:ext cx="504056" cy="288032"/>
          </a:xfrm>
          <a:prstGeom prst="lin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2780928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3284984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1916832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1916832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2564904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052513"/>
            <a:ext cx="144462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835025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1124744"/>
            <a:ext cx="144463" cy="144462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1628800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980728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2780928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1844824"/>
            <a:ext cx="144463" cy="144462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3356992"/>
            <a:ext cx="144462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1555750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2489200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1844824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1268760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407541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1052736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2924944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357301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4218211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2492896"/>
            <a:ext cx="144462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1556792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4290219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4146203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4437112"/>
            <a:ext cx="144463" cy="144462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005064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213285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1196752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2780928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3503885"/>
            <a:ext cx="144463" cy="144462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3212976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3212976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3933056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2708920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2780928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3573016"/>
            <a:ext cx="144462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3933056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213285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2924944"/>
            <a:ext cx="144463" cy="144462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191683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057971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1772816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2420888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1772816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3717032"/>
            <a:ext cx="144463" cy="144462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2996952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3573016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3356992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3429000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2204864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3143845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3647901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3645024"/>
            <a:ext cx="144462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2852936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3501008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2420888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2708920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5949280"/>
            <a:ext cx="8496944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3 barvy nebo více? -- Velmi obtížná otázka</a:t>
            </a:r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>
            <a:off x="1187624" y="332656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>
            <a:off x="899592" y="980728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V="1">
            <a:off x="395536" y="332656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V="1">
            <a:off x="899592" y="332656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1187624" y="332656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 flipV="1">
            <a:off x="395536" y="54868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395536" y="548680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>
            <a:off x="899592" y="155679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V="1">
            <a:off x="1475656" y="980728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V="1">
            <a:off x="1475656" y="548680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Oval 169"/>
          <p:cNvSpPr>
            <a:spLocks noChangeArrowheads="1"/>
          </p:cNvSpPr>
          <p:nvPr/>
        </p:nvSpPr>
        <p:spPr bwMode="auto">
          <a:xfrm>
            <a:off x="1115616" y="2606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323528" y="4766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827584" y="9087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827584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403648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>
            <a:off x="1475656" y="54868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1907704" y="4766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403648" y="9087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TextBox 188"/>
          <p:cNvSpPr txBox="1"/>
          <p:nvPr/>
        </p:nvSpPr>
        <p:spPr>
          <a:xfrm>
            <a:off x="395536" y="5517232"/>
            <a:ext cx="84969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2 barvy? -- Velmi snadná otázka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068318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7944" y="2132856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008" y="249289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032" y="3645024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1760" y="1340768"/>
            <a:ext cx="864096" cy="151216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240" y="2996952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725144"/>
            <a:ext cx="8496944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Nejkratší cesta z A do B</a:t>
            </a:r>
            <a:r>
              <a:rPr lang="cs-CZ" smtClean="0"/>
              <a:t>? Z C do D?</a:t>
            </a:r>
          </a:p>
          <a:p>
            <a:r>
              <a:rPr lang="cs-CZ" b="0" smtClean="0"/>
              <a:t>Nejkratší může být co se týče počtu hran nebo součtu délek jejích hran.</a:t>
            </a:r>
            <a:endParaRPr lang="cs-CZ" b="0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104" y="1844824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5895" y="2420888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114" y="1123950"/>
            <a:ext cx="791741" cy="21681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115" y="908050"/>
            <a:ext cx="144463" cy="215900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302" y="1916832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7944" y="1988840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5896" y="1052736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5936" y="23488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127" y="2780928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080" y="3645024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302" y="1916832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1760" y="476672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016" y="1268760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39952" y="1844824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304" y="2204864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288" y="3573016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240" y="3501008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128" y="3212976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256" y="2276872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208" y="1844824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064" y="3068960"/>
            <a:ext cx="576064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128" y="3429000"/>
            <a:ext cx="0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016" y="3284984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144" y="4221088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144" y="3501008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072" y="3068960"/>
            <a:ext cx="2664296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682" y="2204864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39952" y="2276872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064" y="1844824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39952" y="2132856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032" y="3789040"/>
            <a:ext cx="864096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016" y="3284984"/>
            <a:ext cx="1368152" cy="432048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168" y="3717032"/>
            <a:ext cx="1080120" cy="50405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39952" y="476672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206" y="1628800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1760" y="1268760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5896" y="299695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008" y="2492896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0858" y="1196752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342" y="2780929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104" y="24928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064" y="2204864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247" y="1628230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159" y="1628800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256" y="2852936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159" y="2780928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154" y="2852936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248" y="2996952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288" y="3717032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200" y="3717032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200" y="3573016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080" y="2924944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128" y="2924944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7784" y="906860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000" y="3645024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000" y="2492896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008" y="2204864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064" y="1844824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064" y="1124745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112" y="1124743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3768" y="1124743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5856" y="1340768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5896" y="191683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1960" y="1196752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39952" y="2420889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5896" y="2852937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5896" y="3429000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7863" y="1988840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078" y="1988841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112" y="1124744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1920" y="1052736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3808" y="2780928"/>
            <a:ext cx="1872208" cy="50405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7784" y="3284984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699792" y="3284984"/>
            <a:ext cx="2160240" cy="10081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3808" y="1916832"/>
            <a:ext cx="432048" cy="864096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1760" y="1628800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5736" y="3429000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1760" y="2852936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1760" y="1628800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1760" y="1916832"/>
            <a:ext cx="864096" cy="936104"/>
          </a:xfrm>
          <a:prstGeom prst="line">
            <a:avLst/>
          </a:prstGeom>
          <a:noFill/>
          <a:ln w="76200">
            <a:solidFill>
              <a:srgbClr val="92D05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5736" y="285293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7704" y="2564904"/>
            <a:ext cx="720080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5736" y="4005064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7704" y="2564904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7704" y="1628800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7785" y="2852936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6966" y="3645025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3888" y="3645024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678" y="1052513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140" y="8350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499992" y="11247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056" y="162880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79912" y="98072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39952" y="476672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3888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3848" y="18448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3888" y="335699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240" y="15557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7865" y="24892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3888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3848" y="12687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200" y="407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104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7944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499992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8768" y="421821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696" y="249289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240" y="15567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6880" y="42902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024" y="414620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192" y="443711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328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296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224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320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616" y="350388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008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5776" y="321297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3728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1800" y="270892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39752" y="278092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5776" y="357301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1880" y="393305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056" y="21328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240" y="292494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39952" y="191683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4752" y="20579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136" y="17728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096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200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120" y="371703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056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072" y="357301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120" y="335699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232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248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552" y="31438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536" y="3647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160" y="364502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120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192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000" y="242088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152" y="270892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1547664" y="234888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028384" y="3356992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339752" y="548680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164288" y="429309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95536" y="5661248"/>
            <a:ext cx="8496944" cy="43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Velmi snadná otázka, </a:t>
            </a:r>
            <a:r>
              <a:rPr lang="cs-CZ" smtClean="0"/>
              <a:t>ať už jde </a:t>
            </a:r>
            <a:r>
              <a:rPr lang="cs-CZ"/>
              <a:t>jen o počet hran </a:t>
            </a:r>
            <a:r>
              <a:rPr lang="cs-CZ" smtClean="0"/>
              <a:t>nebo jde </a:t>
            </a:r>
            <a:r>
              <a:rPr lang="cs-CZ"/>
              <a:t>o součet jejich </a:t>
            </a:r>
            <a:r>
              <a:rPr lang="cs-CZ" smtClean="0"/>
              <a:t>délek. 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96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913</Words>
  <Application>Microsoft Office PowerPoint</Application>
  <PresentationFormat>On-screen Show (4:3)</PresentationFormat>
  <Paragraphs>263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200</cp:revision>
  <dcterms:created xsi:type="dcterms:W3CDTF">2016-09-12T20:37:53Z</dcterms:created>
  <dcterms:modified xsi:type="dcterms:W3CDTF">2016-09-18T20:12:12Z</dcterms:modified>
</cp:coreProperties>
</file>