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314" r:id="rId12"/>
    <p:sldId id="291" r:id="rId13"/>
    <p:sldId id="280" r:id="rId14"/>
    <p:sldId id="261" r:id="rId15"/>
    <p:sldId id="293" r:id="rId16"/>
    <p:sldId id="294" r:id="rId17"/>
    <p:sldId id="295" r:id="rId18"/>
    <p:sldId id="292" r:id="rId19"/>
    <p:sldId id="296" r:id="rId20"/>
    <p:sldId id="297" r:id="rId21"/>
    <p:sldId id="298" r:id="rId22"/>
    <p:sldId id="281" r:id="rId23"/>
    <p:sldId id="299" r:id="rId24"/>
    <p:sldId id="300" r:id="rId25"/>
    <p:sldId id="301" r:id="rId26"/>
    <p:sldId id="302" r:id="rId27"/>
    <p:sldId id="304" r:id="rId28"/>
    <p:sldId id="305" r:id="rId29"/>
    <p:sldId id="303" r:id="rId30"/>
    <p:sldId id="306" r:id="rId31"/>
    <p:sldId id="307" r:id="rId32"/>
    <p:sldId id="283" r:id="rId33"/>
    <p:sldId id="308" r:id="rId34"/>
    <p:sldId id="309" r:id="rId35"/>
    <p:sldId id="315" r:id="rId36"/>
    <p:sldId id="310" r:id="rId37"/>
    <p:sldId id="311" r:id="rId38"/>
    <p:sldId id="312" r:id="rId39"/>
    <p:sldId id="31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C9DB"/>
    <a:srgbClr val="8E8ED6"/>
    <a:srgbClr val="537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70A7E-65DD-48E0-8D06-A1193039F83A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621B6-8D2D-4511-8069-174970A17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62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7F4D0-4EAA-4580-AB7C-87178293850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55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12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32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1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61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55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15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17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49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82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56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CD64B-87CA-4407-A6AA-04371348F197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8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media" Target="file:///D:\Dropbox\Jacco\lectures\Prague\Real-Time%20Raytracing%20with%20NVidia%20Optix.mp4" TargetMode="External"/><Relationship Id="rId7" Type="http://schemas.openxmlformats.org/officeDocument/2006/relationships/image" Target="../media/image23.png"/><Relationship Id="rId2" Type="http://schemas.openxmlformats.org/officeDocument/2006/relationships/video" Target="file:///D:\Dropbox\Jacco\lectures\Prague\Quake%20Wars-%20Ray%20Traced.mp4" TargetMode="External"/><Relationship Id="rId1" Type="http://schemas.microsoft.com/office/2007/relationships/media" Target="file:///D:\Dropbox\Jacco\lectures\Prague\Quake%20Wars-%20Ray%20Traced.mp4" TargetMode="Externa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4" Type="http://schemas.openxmlformats.org/officeDocument/2006/relationships/video" Target="file:///D:\Dropbox\Jacco\lectures\Prague\Real-Time%20Raytracing%20with%20NVidia%20Optix.mp4" TargetMode="External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Dropbox\Jacco\lectures\Prague\Nvidia%20Optix%20-%20Motion%20blur%20test%20%233.mp4" TargetMode="External"/><Relationship Id="rId1" Type="http://schemas.microsoft.com/office/2007/relationships/media" Target="file:///D:\Dropbox\Jacco\lectures\Prague\Nvidia%20Optix%20-%20Motion%20blur%20test%20%233.mp4" TargetMode="Externa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Dropbox\Jacco\lectures\Prague\Spark-%20Real-Time%20Path%20Tracing%20-%20Cornell%20Box.mp4" TargetMode="External"/><Relationship Id="rId1" Type="http://schemas.microsoft.com/office/2007/relationships/media" Target="file:///D:\Dropbox\Jacco\lectures\Prague\Spark-%20Real-Time%20Path%20Tracing%20-%20Cornell%20Box.mp4" TargetMode="Externa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Dropbox\Jacco\lectures\Prague\Let%20There%20Be%20Light%20Trailer.mp4" TargetMode="External"/><Relationship Id="rId1" Type="http://schemas.microsoft.com/office/2007/relationships/media" Target="file:///D:\Dropbox\Jacco\lectures\Prague\Let%20There%20Be%20Light%20Trailer.mp4" TargetMode="Externa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Dropbox\Jacco\lectures\Prague\GL4_trailer_got2,4.wmv" TargetMode="External"/><Relationship Id="rId1" Type="http://schemas.microsoft.com/office/2007/relationships/media" Target="file:///D:\Dropbox\Jacco\lectures\Prague\GL4_trailer_got2,4.wmv" TargetMode="Externa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Dropbox\Jacco\lectures\Prague\-First%20Flight-%20Clip%20-%20Big%20Hero%206.mp4" TargetMode="External"/><Relationship Id="rId1" Type="http://schemas.microsoft.com/office/2007/relationships/media" Target="file:///D:\Dropbox\Jacco\lectures\Prague\-First%20Flight-%20Clip%20-%20Big%20Hero%206.mp4" TargetMode="Externa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Dropbox\Jacco\lectures\Prague\smeagol.mp4" TargetMode="External"/><Relationship Id="rId1" Type="http://schemas.microsoft.com/office/2007/relationships/media" Target="file:///D:\Dropbox\Jacco\lectures\Prague\smeagol.mp4" TargetMode="Externa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Dropbox\Jacco\lectures\Prague\Photon%20Race%202%20by%20Archee%20-%20NVScene%202008.mp4" TargetMode="External"/><Relationship Id="rId1" Type="http://schemas.microsoft.com/office/2007/relationships/media" Target="file:///D:\Dropbox\Jacco\lectures\Prague\Photon%20Race%202%20by%20Archee%20-%20NVScene%202008.mp4" TargetMode="Externa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%C3%B6ller%E2%80%93Trumbore_intersection_algorithm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Dropbox\Jacco\lectures\Prague\Minecraft%20-%20Fly%20through%20of%20-Glacier-.mp4" TargetMode="External"/><Relationship Id="rId1" Type="http://schemas.microsoft.com/office/2007/relationships/media" Target="file:///D:\Dropbox\Jacco\lectures\Prague\Minecraft%20-%20Fly%20through%20of%20-Glacier-.mp4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emf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1273" y="1390261"/>
            <a:ext cx="60275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Ray Tracing for Games</a:t>
            </a:r>
          </a:p>
          <a:p>
            <a:pPr>
              <a:lnSpc>
                <a:spcPct val="150000"/>
              </a:lnSpc>
            </a:pPr>
            <a:r>
              <a:rPr lang="en-US" sz="21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Dr. Jacco </a:t>
            </a:r>
            <a:r>
              <a:rPr lang="en-US" sz="21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Bikker</a:t>
            </a:r>
            <a:r>
              <a:rPr lang="en-US" sz="21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-  FEL/CVUT, Prague, March 9 - 20</a:t>
            </a:r>
          </a:p>
          <a:p>
            <a:pPr>
              <a:lnSpc>
                <a:spcPct val="150000"/>
              </a:lnSpc>
            </a:pPr>
            <a:endParaRPr lang="en-US" sz="21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/>
            <a:r>
              <a:rPr lang="en-US" sz="57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Light Transport</a:t>
            </a:r>
          </a:p>
          <a:p>
            <a:pPr algn="r"/>
            <a:r>
              <a:rPr lang="en-US" sz="24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Dělat</a:t>
            </a: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pěkné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obrázky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09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3396343" cy="542282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Introduction</a:t>
            </a:r>
          </a:p>
        </p:txBody>
      </p:sp>
      <p:pic>
        <p:nvPicPr>
          <p:cNvPr id="2" name="Quake Wars- Ray Trac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676" y="1754153"/>
            <a:ext cx="6303347" cy="3545633"/>
          </a:xfrm>
          <a:prstGeom prst="rect">
            <a:avLst/>
          </a:prstGeom>
        </p:spPr>
      </p:pic>
      <p:pic>
        <p:nvPicPr>
          <p:cNvPr id="6" name="Real-Time Raytracing with NVidia Optix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6475" y="1754152"/>
            <a:ext cx="6303348" cy="3545633"/>
          </a:xfrm>
          <a:prstGeom prst="rect">
            <a:avLst/>
          </a:prstGeom>
        </p:spPr>
      </p:pic>
      <p:pic>
        <p:nvPicPr>
          <p:cNvPr id="2050" name="Picture 2" descr="http://www.pcgameshardware.com/screenshots/418x627/2009/12/Intel-Larrabe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556" y="226807"/>
            <a:ext cx="2214115" cy="14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pload.wikimedia.org/wikipedia/commons/7/79/GPU_NVidia_NV40_6800GT_AGP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475" y="226807"/>
            <a:ext cx="1477843" cy="14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3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3396343" cy="542282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Introduction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0975" y="2178756"/>
            <a:ext cx="676204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en-US" sz="22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”I </a:t>
            </a:r>
            <a:r>
              <a:rPr lang="en-US" sz="22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do think that some form of </a:t>
            </a:r>
            <a:r>
              <a:rPr lang="en-US" sz="22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ray tracing </a:t>
            </a:r>
            <a:r>
              <a:rPr lang="en-US" sz="22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will eventually win because there’s so many things that just get magically better there. There’s so much crap that we deal with in </a:t>
            </a:r>
            <a:r>
              <a:rPr lang="en-US" sz="2200" i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rasterisation</a:t>
            </a:r>
            <a:r>
              <a:rPr lang="en-US" sz="22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with, okay let’s depth fade or fake our atmospheric stuff using environment maps, use shadows. And when you just say “well just trace a ray” a lot of these problems vanish</a:t>
            </a:r>
            <a:r>
              <a:rPr lang="en-US" sz="22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.”</a:t>
            </a:r>
            <a:endParaRPr lang="en-US" sz="2200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074" name="Picture 2" descr="https://www.oculus.com/wp-content/uploads/2013/08/john_530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120" y="2220737"/>
            <a:ext cx="2975335" cy="2380269"/>
          </a:xfrm>
          <a:prstGeom prst="rect">
            <a:avLst/>
          </a:prstGeom>
          <a:noFill/>
          <a:effectLst>
            <a:reflection blurRad="762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03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3396343" cy="542282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Introduction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5208" y="1782147"/>
            <a:ext cx="805231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Ray Tracing in Games: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Elegant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‘Ground truth’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But: 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Slow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(a) purpose of this course: </a:t>
            </a:r>
            <a:b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20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sz="20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 get some first hand experience with the use of ray tracing in games.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21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95330" y="1324946"/>
            <a:ext cx="599958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Agenda:</a:t>
            </a:r>
          </a:p>
          <a:p>
            <a:endParaRPr lang="en-US" sz="2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Introduction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RT State-of-the-Art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RT Ingredients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Lab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6291" y="2265769"/>
            <a:ext cx="2413941" cy="2413941"/>
          </a:xfrm>
          <a:prstGeom prst="rect">
            <a:avLst/>
          </a:prstGeom>
          <a:effectLst>
            <a:reflection blurRad="139700" stA="52000" endA="300" endPos="35000" dir="5400000" sy="-100000" algn="bl" rotWithShape="0"/>
          </a:effectLst>
        </p:spPr>
      </p:pic>
      <p:pic>
        <p:nvPicPr>
          <p:cNvPr id="8" name="Picture 6" descr="http://www.cs.rit.edu/~ncs/Courses/571/LabData/Whitt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8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2" r="19584"/>
          <a:stretch/>
        </p:blipFill>
        <p:spPr bwMode="auto">
          <a:xfrm>
            <a:off x="6519867" y="2265769"/>
            <a:ext cx="2896729" cy="2413941"/>
          </a:xfrm>
          <a:prstGeom prst="rect">
            <a:avLst/>
          </a:prstGeom>
          <a:noFill/>
          <a:effectLst>
            <a:reflection blurRad="127000" stA="340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79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4629366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State of the Art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7208" y="1782147"/>
            <a:ext cx="27399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State of the Art (1)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Performance: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NVidia / </a:t>
            </a:r>
            <a:r>
              <a:rPr lang="en-US" sz="20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OptiX</a:t>
            </a:r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Nvidia Optix - Motion blur test #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0810" y="1391372"/>
            <a:ext cx="5138727" cy="41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5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4629366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State of the Art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7208" y="1782147"/>
            <a:ext cx="27399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State of the Art (1)</a:t>
            </a: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Performance:</a:t>
            </a: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NVidia / </a:t>
            </a:r>
            <a:r>
              <a:rPr lang="en-US" sz="20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OptiX</a:t>
            </a:r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Spark- Real-Time Path Tracing - Cornell Bo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7137" y="1391373"/>
            <a:ext cx="7080022" cy="41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9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7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4629366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State of the Art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7208" y="1782147"/>
            <a:ext cx="27399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State of the Art (1)</a:t>
            </a: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Performance:</a:t>
            </a: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Arauna</a:t>
            </a:r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9" name="Let There Be Light Trail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7137" y="804349"/>
            <a:ext cx="7080022" cy="531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3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4629366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State of the Art</a:t>
            </a:r>
          </a:p>
        </p:txBody>
      </p:sp>
      <p:pic>
        <p:nvPicPr>
          <p:cNvPr id="8" name="GL4_trailer_got2,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7138" y="1391375"/>
            <a:ext cx="7080022" cy="39825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2207208" y="1782147"/>
            <a:ext cx="27399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State of the Art (1)</a:t>
            </a: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Performance:</a:t>
            </a: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Brigade 2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4629366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State of the Art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7209" y="1782147"/>
            <a:ext cx="26122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State of the Art (2)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Quality: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Big Hero 6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-First Flight- Clip - Big Hero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7138" y="1810981"/>
            <a:ext cx="7080021" cy="29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6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meago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7138" y="1277977"/>
            <a:ext cx="7080021" cy="3982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4629366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State of the Art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7209" y="1782147"/>
            <a:ext cx="26122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State of the Art (2)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Quality: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Lord of the Rings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92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95330" y="1324946"/>
            <a:ext cx="599958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Agenda:</a:t>
            </a:r>
          </a:p>
          <a:p>
            <a:endParaRPr lang="en-US" sz="2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Introduction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RT State-of-the-Art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RT Ingredients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Lab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6291" y="2265769"/>
            <a:ext cx="2413941" cy="2413941"/>
          </a:xfrm>
          <a:prstGeom prst="rect">
            <a:avLst/>
          </a:prstGeom>
          <a:effectLst>
            <a:reflection blurRad="139700" stA="52000" endA="300" endPos="35000" dir="5400000" sy="-100000" algn="bl" rotWithShape="0"/>
          </a:effectLst>
        </p:spPr>
      </p:pic>
      <p:pic>
        <p:nvPicPr>
          <p:cNvPr id="8" name="Picture 6" descr="http://www.cs.rit.edu/~ncs/Courses/571/LabData/Whitt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8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2" r="19584"/>
          <a:stretch/>
        </p:blipFill>
        <p:spPr bwMode="auto">
          <a:xfrm>
            <a:off x="6519867" y="2265769"/>
            <a:ext cx="2896729" cy="2413941"/>
          </a:xfrm>
          <a:prstGeom prst="rect">
            <a:avLst/>
          </a:prstGeom>
          <a:noFill/>
          <a:effectLst>
            <a:reflection blurRad="127000" stA="340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06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4629366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State of the Art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7208" y="1782147"/>
            <a:ext cx="84536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State of the Art: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Offline: photo-realism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Movies: near photo-realism within time budget (~1 hour per frame)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Interactive: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For very basic scenes, real-time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For </a:t>
            </a:r>
            <a:r>
              <a:rPr lang="en-US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Whitted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-style, real-time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Anything else: noise and/or slow.</a:t>
            </a: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44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oton Race 2 by Archee - NVScene 20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8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95330" y="1324946"/>
            <a:ext cx="599958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Agenda:</a:t>
            </a:r>
          </a:p>
          <a:p>
            <a:endParaRPr lang="en-US" sz="2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Introduction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RT State-of-the-Art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RT Ingredients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Lab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6291" y="2265769"/>
            <a:ext cx="2413941" cy="2413941"/>
          </a:xfrm>
          <a:prstGeom prst="rect">
            <a:avLst/>
          </a:prstGeom>
          <a:effectLst>
            <a:reflection blurRad="139700" stA="52000" endA="300" endPos="35000" dir="5400000" sy="-100000" algn="bl" rotWithShape="0"/>
          </a:effectLst>
        </p:spPr>
      </p:pic>
      <p:pic>
        <p:nvPicPr>
          <p:cNvPr id="8" name="Picture 6" descr="http://www.cs.rit.edu/~ncs/Courses/571/LabData/Whitt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8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2" r="19584"/>
          <a:stretch/>
        </p:blipFill>
        <p:spPr bwMode="auto">
          <a:xfrm>
            <a:off x="6519867" y="2265769"/>
            <a:ext cx="2896729" cy="2413941"/>
          </a:xfrm>
          <a:prstGeom prst="rect">
            <a:avLst/>
          </a:prstGeom>
          <a:noFill/>
          <a:effectLst>
            <a:reflection blurRad="127000" stA="340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92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4629366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Ingredients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05" y="1407459"/>
            <a:ext cx="11195754" cy="3928334"/>
          </a:xfrm>
          <a:prstGeom prst="rect">
            <a:avLst/>
          </a:prstGeom>
          <a:noFill/>
          <a:ln>
            <a:noFill/>
          </a:ln>
          <a:effectLst>
            <a:reflection blurRad="1016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66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4629366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Ingredients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329" y="1407459"/>
            <a:ext cx="3474830" cy="1219238"/>
          </a:xfrm>
          <a:prstGeom prst="rect">
            <a:avLst/>
          </a:prstGeom>
          <a:noFill/>
          <a:ln>
            <a:noFill/>
          </a:ln>
          <a:effectLst>
            <a:reflection blurRad="1016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7209" y="1782147"/>
            <a:ext cx="595784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Needful things: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Setting up a ray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Aiming it at a pixel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Intersecting it with the primitives in the scene…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…to find the nearest surface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Check line of sight for the light source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If unoccluded, calculate light transport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Plot pixel</a:t>
            </a: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81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4629366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Ingredients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329" y="1407459"/>
            <a:ext cx="3474830" cy="1219238"/>
          </a:xfrm>
          <a:prstGeom prst="rect">
            <a:avLst/>
          </a:prstGeom>
          <a:noFill/>
          <a:ln>
            <a:noFill/>
          </a:ln>
          <a:effectLst>
            <a:reflection blurRad="1016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7209" y="1782147"/>
            <a:ext cx="595784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Needful things: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Setting up a ray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Aiming at a pixel</a:t>
            </a: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p(t) = O + t D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O: camera position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D: normalize( </a:t>
            </a:r>
            <a:r>
              <a:rPr lang="en-US" sz="20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sz="2000" baseline="-250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pixel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– O )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t: distance along ray, &gt; 0</a:t>
            </a: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37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4629366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Ingredients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329" y="1407459"/>
            <a:ext cx="3474830" cy="1219238"/>
          </a:xfrm>
          <a:prstGeom prst="rect">
            <a:avLst/>
          </a:prstGeom>
          <a:noFill/>
          <a:ln>
            <a:noFill/>
          </a:ln>
          <a:effectLst>
            <a:reflection blurRad="1016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7209" y="1782147"/>
            <a:ext cx="595784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Needful things: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Intersecting it with the primitives in the scene…</a:t>
            </a: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Ray:	P = O + t D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Plane: 	P </a:t>
            </a:r>
            <a:r>
              <a:rPr lang="en-US" sz="20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∙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 + d = 0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Substitute for P, to get: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(O + t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D) </a:t>
            </a:r>
            <a:r>
              <a:rPr lang="en-US" sz="20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∙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 + d = 0</a:t>
            </a:r>
          </a:p>
          <a:p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 = -(O </a:t>
            </a:r>
            <a:r>
              <a:rPr lang="en-US" sz="20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∙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 + d) / (D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∙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N)</a:t>
            </a: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15190138">
            <a:off x="9712060" y="3257826"/>
            <a:ext cx="1575323" cy="1726848"/>
          </a:xfrm>
          <a:prstGeom prst="triangl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endCxn id="2" idx="0"/>
          </p:cNvCxnSpPr>
          <p:nvPr/>
        </p:nvCxnSpPr>
        <p:spPr>
          <a:xfrm flipV="1">
            <a:off x="9230064" y="4371254"/>
            <a:ext cx="443220" cy="107211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2" idx="2"/>
          </p:cNvCxnSpPr>
          <p:nvPr/>
        </p:nvCxnSpPr>
        <p:spPr>
          <a:xfrm flipV="1">
            <a:off x="9230064" y="4625166"/>
            <a:ext cx="2324162" cy="81820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9230064" y="3991087"/>
            <a:ext cx="1710466" cy="1452282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1274018" y="3171115"/>
            <a:ext cx="591670" cy="516720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951288" y="2799131"/>
            <a:ext cx="33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500436" y="4498877"/>
            <a:ext cx="33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58078" y="4105112"/>
            <a:ext cx="33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18091" y="5384992"/>
            <a:ext cx="33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22194" y="3674941"/>
            <a:ext cx="33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21778" y="1782147"/>
            <a:ext cx="335341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Triangle intersection: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for each triangle edge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V</a:t>
            </a:r>
            <a:r>
              <a:rPr lang="en-US" sz="2000" baseline="-25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= A – O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V</a:t>
            </a:r>
            <a:r>
              <a:rPr lang="en-US" sz="2000" baseline="-25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= C – O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N</a:t>
            </a:r>
            <a:r>
              <a:rPr lang="en-US" sz="2000" baseline="-25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= normalize( V</a:t>
            </a:r>
            <a:r>
              <a:rPr lang="en-US" sz="2000" baseline="-25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× V</a:t>
            </a:r>
            <a:r>
              <a:rPr lang="en-US" sz="2000" baseline="-25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d</a:t>
            </a:r>
            <a:r>
              <a:rPr lang="en-US" sz="2000" baseline="-25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= O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∙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2000" baseline="-25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if ((P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∙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2000" baseline="-25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+ d</a:t>
            </a:r>
            <a:r>
              <a:rPr lang="en-US" sz="2000" baseline="-25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 &lt; 0)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return false;</a:t>
            </a: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07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4629366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Ingredients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329" y="1407459"/>
            <a:ext cx="3474830" cy="1219238"/>
          </a:xfrm>
          <a:prstGeom prst="rect">
            <a:avLst/>
          </a:prstGeom>
          <a:noFill/>
          <a:ln>
            <a:noFill/>
          </a:ln>
          <a:effectLst>
            <a:reflection blurRad="1016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7209" y="1782147"/>
            <a:ext cx="59578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Needful things: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Intersecting it with the primitives in the scene…</a:t>
            </a: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Ray:	P = O + t D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Plane: 	P </a:t>
            </a:r>
            <a:r>
              <a:rPr lang="en-US" sz="20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∙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 + d = 0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Substitute for P, to get: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(O + t D) </a:t>
            </a:r>
            <a:r>
              <a:rPr lang="en-US" sz="20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∙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 + d = 0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 = -(O </a:t>
            </a:r>
            <a:r>
              <a:rPr lang="en-US" sz="20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∙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 + d) / (D </a:t>
            </a:r>
            <a:r>
              <a:rPr lang="en-US" sz="20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∙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N)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15190138">
            <a:off x="9712060" y="3257826"/>
            <a:ext cx="1575323" cy="1726848"/>
          </a:xfrm>
          <a:prstGeom prst="triangl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9230064" y="3991087"/>
            <a:ext cx="1710466" cy="1452282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1274018" y="3171115"/>
            <a:ext cx="591670" cy="516720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951288" y="2799131"/>
            <a:ext cx="33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500436" y="4498877"/>
            <a:ext cx="33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58078" y="4105112"/>
            <a:ext cx="33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18091" y="5384992"/>
            <a:ext cx="33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22194" y="3674941"/>
            <a:ext cx="33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21778" y="1782147"/>
            <a:ext cx="28483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Triangle intersection:</a:t>
            </a: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 = </a:t>
            </a:r>
            <a:r>
              <a:rPr lang="el-GR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(B-A) + </a:t>
            </a:r>
            <a:r>
              <a:rPr lang="el-GR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β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(C-A)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Compute </a:t>
            </a:r>
            <a:r>
              <a:rPr lang="el-GR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l-GR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β</a:t>
            </a:r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Point is in triangle if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 ≤ </a:t>
            </a:r>
            <a:r>
              <a:rPr lang="el-GR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≤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1, and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≤ </a:t>
            </a:r>
            <a:r>
              <a:rPr lang="el-GR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β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≤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9" name="Straight Arrow Connector 8"/>
          <p:cNvCxnSpPr>
            <a:stCxn id="2" idx="0"/>
          </p:cNvCxnSpPr>
          <p:nvPr/>
        </p:nvCxnSpPr>
        <p:spPr>
          <a:xfrm flipV="1">
            <a:off x="9673284" y="3582296"/>
            <a:ext cx="869210" cy="788958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" idx="0"/>
          </p:cNvCxnSpPr>
          <p:nvPr/>
        </p:nvCxnSpPr>
        <p:spPr>
          <a:xfrm>
            <a:off x="9673284" y="4371254"/>
            <a:ext cx="1267243" cy="179231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45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4629366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Ingredients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329" y="1407459"/>
            <a:ext cx="3474830" cy="1219238"/>
          </a:xfrm>
          <a:prstGeom prst="rect">
            <a:avLst/>
          </a:prstGeom>
          <a:noFill/>
          <a:ln>
            <a:noFill/>
          </a:ln>
          <a:effectLst>
            <a:reflection blurRad="1016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7209" y="1782147"/>
            <a:ext cx="595784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Needful things: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Intersecting it with the primitives in the scene…</a:t>
            </a: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Ray:	P = O + t D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Sphere: 	</a:t>
            </a:r>
            <a:r>
              <a:rPr lang="en-US" sz="2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ǁP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– Cǁ</a:t>
            </a:r>
            <a:r>
              <a:rPr lang="en-US" sz="2000" baseline="30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= r</a:t>
            </a:r>
            <a:r>
              <a:rPr lang="en-US" sz="2000" baseline="30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Substitute to get: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ǁP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 t D –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ǁ</a:t>
            </a:r>
            <a:r>
              <a:rPr lang="en-US" sz="2000" baseline="30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 r</a:t>
            </a:r>
            <a:r>
              <a:rPr lang="en-US" sz="2000" baseline="30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21778" y="1782147"/>
            <a:ext cx="55394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Solve: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= D </a:t>
            </a:r>
            <a:r>
              <a:rPr lang="en-US" sz="20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·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</a:p>
          <a:p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 = 2 (l </a:t>
            </a:r>
            <a:r>
              <a:rPr lang="en-US" sz="20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·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(O – C))</a:t>
            </a:r>
          </a:p>
          <a:p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 = (O - C)  </a:t>
            </a:r>
            <a:r>
              <a:rPr lang="en-US" sz="20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·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(O - C) -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US" sz="2000" baseline="30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 = (-b + </a:t>
            </a:r>
            <a:r>
              <a:rPr lang="en-US" sz="20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sqrt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 b</a:t>
            </a:r>
            <a:r>
              <a:rPr lang="en-US" sz="2000" baseline="30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– 4ac)) / 2a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Note: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miss if b</a:t>
            </a:r>
            <a:r>
              <a:rPr lang="en-US" sz="2000" baseline="30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– 4ac &lt; 0.</a:t>
            </a: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 descr="http://upload.wikimedia.org/wikipedia/commons/thumb/7/7e/Sphere_-_monochrome_simple.svg/2000px-Sphere_-_monochrome_simpl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774" y="3001385"/>
            <a:ext cx="2563248" cy="256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9349273" y="4548485"/>
            <a:ext cx="1194451" cy="965909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1600330" y="3405673"/>
            <a:ext cx="322759" cy="269300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0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4629366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Ingredients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329" y="1407459"/>
            <a:ext cx="3474830" cy="1219238"/>
          </a:xfrm>
          <a:prstGeom prst="rect">
            <a:avLst/>
          </a:prstGeom>
          <a:noFill/>
          <a:ln>
            <a:noFill/>
          </a:ln>
          <a:effectLst>
            <a:reflection blurRad="1016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7209" y="1782147"/>
            <a:ext cx="59578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Needful things: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Setting up a ray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Aiming it at a pixel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Intersecting it with the primitives in the scene…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…to find the nearest surface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Check line of sight for the light source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If unoccluded, calculate light transport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Plot pixel</a:t>
            </a: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43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3396343" cy="542282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Introduction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602" y="1336871"/>
            <a:ext cx="7601673" cy="4885903"/>
          </a:xfrm>
          <a:prstGeom prst="rect">
            <a:avLst/>
          </a:prstGeom>
          <a:effectLst>
            <a:reflection blurRad="6350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9763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4629366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Ingredients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329" y="1407459"/>
            <a:ext cx="3474830" cy="1219238"/>
          </a:xfrm>
          <a:prstGeom prst="rect">
            <a:avLst/>
          </a:prstGeom>
          <a:noFill/>
          <a:ln>
            <a:noFill/>
          </a:ln>
          <a:effectLst>
            <a:reflection blurRad="1016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7209" y="1304719"/>
            <a:ext cx="595784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Ray tracing algorithm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Color Trace( vec3 O, vec3 D )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  I, N, mat = </a:t>
            </a:r>
            <a:r>
              <a:rPr lang="en-US" sz="1600" dirty="0" err="1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IntersectScene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( O, D );</a:t>
            </a:r>
          </a:p>
          <a:p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 if (!I) return BLACK;</a:t>
            </a:r>
          </a:p>
          <a:p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 return </a:t>
            </a:r>
            <a:r>
              <a:rPr lang="en-US" sz="1600" dirty="0" err="1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DirectIllumination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( I, N ) *</a:t>
            </a:r>
          </a:p>
          <a:p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        </a:t>
            </a:r>
            <a:r>
              <a:rPr lang="en-US" sz="1600" dirty="0" err="1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mat.diffuseColor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}</a:t>
            </a:r>
          </a:p>
          <a:p>
            <a:endParaRPr lang="en-US" sz="1600" dirty="0">
              <a:solidFill>
                <a:schemeClr val="bg1"/>
              </a:solidFill>
              <a:latin typeface="Consolas" panose="020B0609020204030204" pitchFamily="49" charset="0"/>
              <a:ea typeface="Cambria Math" panose="02040503050406030204" pitchFamily="18" charset="0"/>
              <a:cs typeface="Consolas" panose="020B0609020204030204" pitchFamily="49" charset="0"/>
            </a:endParaRPr>
          </a:p>
          <a:p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Color </a:t>
            </a:r>
            <a:r>
              <a:rPr lang="en-US" sz="1600" dirty="0" err="1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DirectIllumination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( vec3 I, vec3 N )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  </a:t>
            </a:r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vec3 L 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= </a:t>
            </a:r>
            <a:r>
              <a:rPr lang="en-US" sz="1600" dirty="0" err="1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lightPos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– 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I;   </a:t>
            </a:r>
          </a:p>
          <a:p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 float </a:t>
            </a:r>
            <a:r>
              <a:rPr lang="en-US" sz="1600" dirty="0" err="1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dist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= length( L );</a:t>
            </a:r>
          </a:p>
          <a:p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 L /= </a:t>
            </a:r>
            <a:r>
              <a:rPr lang="en-US" sz="1600" dirty="0" err="1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dist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  if (!</a:t>
            </a:r>
            <a:r>
              <a:rPr lang="en-US" sz="1600" dirty="0" err="1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IsVisibile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( I, L, </a:t>
            </a:r>
            <a:r>
              <a:rPr lang="en-US" sz="1600" dirty="0" err="1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dist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)) return BLACK;</a:t>
            </a:r>
          </a:p>
          <a:p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 float attenuation = 1 / (</a:t>
            </a:r>
            <a:r>
              <a:rPr lang="en-US" sz="1600" dirty="0" err="1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dist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* </a:t>
            </a:r>
            <a:r>
              <a:rPr lang="en-US" sz="1600" dirty="0" err="1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dist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  return </a:t>
            </a:r>
            <a:r>
              <a:rPr lang="en-US" sz="1600" dirty="0" err="1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lightColor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* dot( N, L ) * attenuation;</a:t>
            </a:r>
          </a:p>
          <a:p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2313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4629366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Ingredients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329" y="1407459"/>
            <a:ext cx="3474830" cy="1219238"/>
          </a:xfrm>
          <a:prstGeom prst="rect">
            <a:avLst/>
          </a:prstGeom>
          <a:noFill/>
          <a:ln>
            <a:noFill/>
          </a:ln>
          <a:effectLst>
            <a:reflection blurRad="1016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7209" y="1304719"/>
            <a:ext cx="59578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Ray tracing algorithm - reflections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Color Trace( vec3 O, vec3 D )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  I, N, mat = </a:t>
            </a:r>
            <a:r>
              <a:rPr lang="en-US" sz="1600" dirty="0" err="1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IntersectScene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( O, D );</a:t>
            </a:r>
          </a:p>
          <a:p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 if (!I) return BLACK;</a:t>
            </a:r>
          </a:p>
          <a:p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 if (</a:t>
            </a:r>
            <a:r>
              <a:rPr lang="en-US" sz="1600" dirty="0" err="1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mat.isMirror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())</a:t>
            </a:r>
          </a:p>
          <a:p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 {</a:t>
            </a:r>
          </a:p>
          <a:p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    return Trace( I, reflect( D, N ) ) *</a:t>
            </a:r>
          </a:p>
          <a:p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           </a:t>
            </a:r>
            <a:r>
              <a:rPr lang="en-US" sz="1600" dirty="0" err="1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mat.diffuseColor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 }</a:t>
            </a:r>
          </a:p>
          <a:p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 else</a:t>
            </a:r>
          </a:p>
          <a:p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 {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     return </a:t>
            </a:r>
            <a:r>
              <a:rPr lang="en-US" sz="1600" dirty="0" err="1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DirectIllumination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( I, N ) *</a:t>
            </a:r>
          </a:p>
          <a:p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           </a:t>
            </a:r>
            <a:r>
              <a:rPr lang="en-US" sz="1600" dirty="0" err="1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mat.diffuseColor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  }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onsolas" panose="020B0609020204030204" pitchFamily="49" charset="0"/>
                <a:ea typeface="Cambria Math" panose="02040503050406030204" pitchFamily="18" charset="0"/>
                <a:cs typeface="Consolas" panose="020B060902020403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83854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95330" y="1324946"/>
            <a:ext cx="599958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Agenda:</a:t>
            </a:r>
          </a:p>
          <a:p>
            <a:endParaRPr lang="en-US" sz="2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Introduction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RT State-of-the-Art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RT Ingredients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Lab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6291" y="2265769"/>
            <a:ext cx="2413941" cy="2413941"/>
          </a:xfrm>
          <a:prstGeom prst="rect">
            <a:avLst/>
          </a:prstGeom>
          <a:effectLst>
            <a:reflection blurRad="139700" stA="52000" endA="300" endPos="35000" dir="5400000" sy="-100000" algn="bl" rotWithShape="0"/>
          </a:effectLst>
        </p:spPr>
      </p:pic>
      <p:pic>
        <p:nvPicPr>
          <p:cNvPr id="8" name="Picture 6" descr="http://www.cs.rit.edu/~ncs/Courses/571/LabData/Whitt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8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2" r="19584"/>
          <a:stretch/>
        </p:blipFill>
        <p:spPr bwMode="auto">
          <a:xfrm>
            <a:off x="6519867" y="2265769"/>
            <a:ext cx="2896729" cy="2413941"/>
          </a:xfrm>
          <a:prstGeom prst="rect">
            <a:avLst/>
          </a:prstGeom>
          <a:noFill/>
          <a:effectLst>
            <a:reflection blurRad="127000" stA="340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01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4629366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Lab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7209" y="1304719"/>
            <a:ext cx="62412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Building a ray tracer in a day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Stage one: primary rays, depth map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Stage two: N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∙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 shading, shadow for 1 light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Stage three: texture, distance attenuation, N lights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Stage four: reflections</a:t>
            </a:r>
          </a:p>
          <a:p>
            <a:pPr marL="457200" indent="-457200">
              <a:buAutoNum type="arabicPeriod"/>
            </a:pP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(there’s much more obviously, but these steps take image quality well beyond the capabilities of a simple rasterizer)</a:t>
            </a:r>
            <a:endParaRPr lang="en-US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50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4629366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Lab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7208" y="1304719"/>
            <a:ext cx="82557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Building a ray tracer in a day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     Preparing work: setting up the game for ray tracing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Add a </a:t>
            </a:r>
            <a:r>
              <a:rPr lang="en-US" sz="20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state machine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to Game::Tick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Add a key or button to get from ‘rasterizer’ state to ‘ray tracer’ state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When ray tracing, update a </a:t>
            </a:r>
            <a:r>
              <a:rPr lang="en-US" sz="20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scanline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(or even pixel) per frame</a:t>
            </a:r>
          </a:p>
          <a:p>
            <a:pPr marL="457200" indent="-457200">
              <a:buAutoNum type="arabicPeriod"/>
            </a:pP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251" y="1886741"/>
            <a:ext cx="5347186" cy="310854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class Game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public:</a:t>
            </a:r>
          </a:p>
          <a:p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void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SetTarget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 Surface* _Surface );</a:t>
            </a:r>
          </a:p>
          <a:p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void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Init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void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HandleInput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 float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dt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void 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Tick( float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dt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 void </a:t>
            </a:r>
            <a:r>
              <a:rPr lang="en-US" sz="14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TickRasterize</a:t>
            </a:r>
            <a:r>
              <a:rPr lang="en-US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( float </a:t>
            </a:r>
            <a:r>
              <a:rPr lang="en-US" sz="14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dt</a:t>
            </a:r>
            <a:r>
              <a:rPr lang="en-US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 void </a:t>
            </a:r>
            <a:r>
              <a:rPr lang="en-US" sz="14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TickRaytrace</a:t>
            </a:r>
            <a:r>
              <a:rPr lang="en-US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( float </a:t>
            </a:r>
            <a:r>
              <a:rPr lang="en-US" sz="14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dt</a:t>
            </a:r>
            <a:r>
              <a:rPr lang="en-US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  <a:endParaRPr lang="en-US" sz="14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...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private:</a:t>
            </a:r>
          </a:p>
          <a:p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Surface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* screen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state; // 0 = rasterizing; 1 = ray tracing</a:t>
            </a:r>
            <a:endParaRPr lang="en-US" sz="14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27576" y="1886741"/>
            <a:ext cx="5347186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void Game::Tick( float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dt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screen-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&gt;Clear( 0 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if (state == 0)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TickRasterize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dt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if (state == 1)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TickRaytrace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dt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27576" y="3441012"/>
            <a:ext cx="5347186" cy="221599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if (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GetAsyncKeystate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(‘R’)) state = (state + 1) &amp; 1;</a:t>
            </a:r>
          </a:p>
          <a:p>
            <a:endParaRPr lang="en-US" sz="14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  <a:cs typeface="Consolas" panose="020B0609020204030204" pitchFamily="49" charset="0"/>
              </a:rPr>
              <a:t>Better:</a:t>
            </a:r>
          </a:p>
          <a:p>
            <a:endParaRPr lang="en-US" sz="800" dirty="0">
              <a:latin typeface="Cambria Math" panose="02040503050406030204" pitchFamily="18" charset="0"/>
              <a:ea typeface="Cambria Math" panose="02040503050406030204" pitchFamily="18" charset="0"/>
              <a:cs typeface="Consolas" panose="020B0609020204030204" pitchFamily="49" charset="0"/>
            </a:endParaRPr>
          </a:p>
          <a:p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static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bool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r_is_down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= false;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if 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(!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GetAsyncKeystate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(‘R’))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r_is_down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= false; else</a:t>
            </a:r>
          </a:p>
          <a:p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if (!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r_is_down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 state 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= (state + 1) &amp; 1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r_is_down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= true;</a:t>
            </a:r>
          </a:p>
          <a:p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16416" y="321791"/>
            <a:ext cx="3658346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Consolas" panose="020B0609020204030204" pitchFamily="49" charset="0"/>
              </a:rPr>
              <a:t>(Add states to your actors!  E.g., a </a:t>
            </a:r>
            <a:r>
              <a:rPr lang="en-US" sz="16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Consolas" panose="020B0609020204030204" pitchFamily="49" charset="0"/>
              </a:rPr>
              <a:t>Pacman</a:t>
            </a:r>
            <a:r>
              <a:rPr lang="en-US" sz="16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Consolas" panose="020B0609020204030204" pitchFamily="49" charset="0"/>
              </a:rPr>
              <a:t> ghost can be:</a:t>
            </a:r>
          </a:p>
          <a:p>
            <a:r>
              <a:rPr lang="en-US" sz="16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Consolas" panose="020B0609020204030204" pitchFamily="49" charset="0"/>
              </a:rPr>
              <a:t>0. Chasing, 1. Evading, 2. Blinking after </a:t>
            </a:r>
            <a:r>
              <a:rPr lang="en-US" sz="1600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Consolas" panose="020B0609020204030204" pitchFamily="49" charset="0"/>
              </a:rPr>
              <a:t>Pacman</a:t>
            </a:r>
            <a:r>
              <a:rPr lang="en-US" sz="16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Consolas" panose="020B0609020204030204" pitchFamily="49" charset="0"/>
              </a:rPr>
              <a:t> ate it, 3. Returning to spawn after it </a:t>
            </a:r>
            <a:r>
              <a:rPr lang="en-US" sz="1600" i="1" smtClean="0">
                <a:latin typeface="Cambria Math" panose="02040503050406030204" pitchFamily="18" charset="0"/>
                <a:ea typeface="Cambria Math" panose="02040503050406030204" pitchFamily="18" charset="0"/>
                <a:cs typeface="Consolas" panose="020B0609020204030204" pitchFamily="49" charset="0"/>
              </a:rPr>
              <a:t>died.)</a:t>
            </a:r>
            <a:endParaRPr lang="en-US" sz="1600" i="1" dirty="0" smtClean="0">
              <a:latin typeface="Cambria Math" panose="02040503050406030204" pitchFamily="18" charset="0"/>
              <a:ea typeface="Cambria Math" panose="02040503050406030204" pitchFamily="18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86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4629366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Lab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7209" y="1304719"/>
            <a:ext cx="559751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Building a ray tracer in a day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Stage one: primary rays, depth map</a:t>
            </a:r>
          </a:p>
          <a:p>
            <a:pPr marL="457200" indent="-457200">
              <a:buAutoNum type="arabicPeriod"/>
            </a:pP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ToDo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Setup a camera and screen plane, all in world space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Loop over your screen pixels:</a:t>
            </a:r>
          </a:p>
          <a:p>
            <a:endParaRPr lang="en-US" sz="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Create a primary ray (O, D)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Don’t forget to normalize it!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Intersect it with the primitives in your scene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Visualize the nearest intersection distance.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Tip: present the window after rendering each </a:t>
            </a:r>
            <a:r>
              <a:rPr lang="en-US" sz="1600" i="1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scanline</a:t>
            </a:r>
            <a:r>
              <a:rPr lang="en-US" sz="16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457200" indent="-457200">
              <a:buAutoNum type="arabicPeriod"/>
            </a:pP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Picture 2" descr="https://cgiknowledge.files.wordpress.com/2013/02/z_buffer_penguins_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" r="619"/>
          <a:stretch/>
        </p:blipFill>
        <p:spPr bwMode="auto">
          <a:xfrm>
            <a:off x="7980218" y="2026138"/>
            <a:ext cx="4211782" cy="27432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5477165" y="3906977"/>
            <a:ext cx="21243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491571" y="593225"/>
            <a:ext cx="4535588" cy="36317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Getting vertices for a triangle:</a:t>
            </a:r>
          </a:p>
          <a:p>
            <a:endParaRPr lang="en-US" sz="800" dirty="0" smtClean="0"/>
          </a:p>
          <a:p>
            <a:r>
              <a:rPr lang="en-US" dirty="0" smtClean="0"/>
              <a:t>In Mesh::Render:</a:t>
            </a:r>
            <a:endParaRPr lang="en-US" dirty="0"/>
          </a:p>
          <a:p>
            <a:endParaRPr lang="en-US" sz="800" dirty="0" smtClean="0"/>
          </a:p>
          <a:p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transform vertices</a:t>
            </a:r>
          </a:p>
          <a:p>
            <a:r>
              <a:rPr lang="nn-NO" sz="1400" dirty="0">
                <a:latin typeface="Consolas" panose="020B0609020204030204" pitchFamily="49" charset="0"/>
                <a:cs typeface="Consolas" panose="020B0609020204030204" pitchFamily="49" charset="0"/>
              </a:rPr>
              <a:t>for( int i = 0; i &lt; verts; i++ ) </a:t>
            </a:r>
            <a:endParaRPr lang="nn-NO" sz="14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nn-NO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nn-NO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tpos[i</a:t>
            </a:r>
            <a:r>
              <a:rPr lang="nn-NO" sz="1400" dirty="0">
                <a:latin typeface="Consolas" panose="020B0609020204030204" pitchFamily="49" charset="0"/>
                <a:cs typeface="Consolas" panose="020B0609020204030204" pitchFamily="49" charset="0"/>
              </a:rPr>
              <a:t>] = vec3( </a:t>
            </a:r>
            <a:r>
              <a:rPr lang="nn-NO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T </a:t>
            </a:r>
            <a:r>
              <a:rPr lang="nn-NO" sz="1400" dirty="0">
                <a:latin typeface="Consolas" panose="020B0609020204030204" pitchFamily="49" charset="0"/>
                <a:cs typeface="Consolas" panose="020B0609020204030204" pitchFamily="49" charset="0"/>
              </a:rPr>
              <a:t>* vec4( pos[i], 1 ) );</a:t>
            </a:r>
          </a:p>
          <a:p>
            <a:endParaRPr lang="en-US" dirty="0" smtClean="0"/>
          </a:p>
          <a:p>
            <a:r>
              <a:rPr lang="en-US" dirty="0" smtClean="0"/>
              <a:t>Accessing triangle i:</a:t>
            </a:r>
          </a:p>
          <a:p>
            <a:endParaRPr lang="en-US" sz="800" dirty="0"/>
          </a:p>
          <a:p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index0 = tri[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* 3 + 0];   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index1 = tri[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* 3 + 1];</a:t>
            </a:r>
          </a:p>
          <a:p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index2 = tri[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* 3 + 2];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vec3 worldPos0 =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tpos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[index0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vec3 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worldPos1 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tpos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[index1];</a:t>
            </a:r>
            <a:endParaRPr lang="en-US" sz="14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vec3 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worldPos2 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tpos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[index2];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sz="800" dirty="0"/>
          </a:p>
        </p:txBody>
      </p:sp>
      <p:sp>
        <p:nvSpPr>
          <p:cNvPr id="9" name="TextBox 8"/>
          <p:cNvSpPr txBox="1"/>
          <p:nvPr/>
        </p:nvSpPr>
        <p:spPr>
          <a:xfrm>
            <a:off x="3314981" y="5225814"/>
            <a:ext cx="8712178" cy="11695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Actual intersection:</a:t>
            </a:r>
          </a:p>
          <a:p>
            <a:endParaRPr lang="en-US" sz="800" dirty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en.wikipedia.org/wiki/M%C3%B6ller%E2%80%93Trumbore_intersection_algorithm</a:t>
            </a:r>
            <a:endParaRPr lang="en-US" dirty="0" smtClean="0"/>
          </a:p>
          <a:p>
            <a:r>
              <a:rPr lang="en-US" dirty="0" smtClean="0"/>
              <a:t>(first hit </a:t>
            </a:r>
            <a:r>
              <a:rPr lang="en-US" dirty="0"/>
              <a:t>for </a:t>
            </a:r>
            <a:r>
              <a:rPr lang="en-US" dirty="0" smtClean="0"/>
              <a:t>Google </a:t>
            </a:r>
            <a:r>
              <a:rPr lang="en-US" dirty="0"/>
              <a:t>“</a:t>
            </a:r>
            <a:r>
              <a:rPr lang="en-US" dirty="0" err="1"/>
              <a:t>wikipedia</a:t>
            </a:r>
            <a:r>
              <a:rPr lang="en-US" dirty="0"/>
              <a:t> triangle </a:t>
            </a:r>
            <a:r>
              <a:rPr lang="en-US" dirty="0" smtClean="0"/>
              <a:t>intersection”)</a:t>
            </a:r>
            <a:endParaRPr lang="en-US" sz="800" dirty="0" smtClean="0"/>
          </a:p>
          <a:p>
            <a:endParaRPr lang="en-US" sz="8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752970" y="593225"/>
            <a:ext cx="4535588" cy="378565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Creating a primary ray:</a:t>
            </a:r>
          </a:p>
          <a:p>
            <a:endParaRPr lang="en-US" sz="800" dirty="0"/>
          </a:p>
          <a:p>
            <a:r>
              <a:rPr lang="en-US" dirty="0" smtClean="0"/>
              <a:t>Assume your camera is at (0,0,0).</a:t>
            </a:r>
          </a:p>
          <a:p>
            <a:r>
              <a:rPr lang="en-US" dirty="0" smtClean="0"/>
              <a:t>Assume your screen is at (-1,-1)..(1,1), at z = 1:</a:t>
            </a:r>
          </a:p>
          <a:p>
            <a:endParaRPr lang="en-US" sz="800" dirty="0" smtClean="0"/>
          </a:p>
          <a:p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top_left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= { -1, -1, 1 }</a:t>
            </a:r>
          </a:p>
          <a:p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op_right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= { 1, -1, 1 }</a:t>
            </a:r>
          </a:p>
          <a:p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ottom_left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= { -1, 1, 1 }</a:t>
            </a:r>
          </a:p>
          <a:p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bottom_right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= { 1, 1, 1 }</a:t>
            </a:r>
          </a:p>
          <a:p>
            <a:endParaRPr lang="en-US" sz="800" dirty="0" smtClean="0"/>
          </a:p>
          <a:p>
            <a:r>
              <a:rPr lang="en-US" dirty="0" smtClean="0"/>
              <a:t>Now transform the corners using the camera transform (</a:t>
            </a:r>
            <a:r>
              <a:rPr lang="en-US" u="sng" dirty="0" smtClean="0"/>
              <a:t>not</a:t>
            </a:r>
            <a:r>
              <a:rPr lang="en-US" dirty="0" smtClean="0"/>
              <a:t> the inverse transform, like in the rasterizer).</a:t>
            </a:r>
          </a:p>
          <a:p>
            <a:endParaRPr lang="en-US" sz="800" dirty="0"/>
          </a:p>
          <a:p>
            <a:r>
              <a:rPr lang="en-US" dirty="0" smtClean="0"/>
              <a:t>Ray targets on the image plane can now be constructed using interpolation.</a:t>
            </a:r>
          </a:p>
          <a:p>
            <a:endParaRPr lang="en-US" sz="800" dirty="0" smtClean="0"/>
          </a:p>
        </p:txBody>
      </p:sp>
    </p:spTree>
    <p:extLst>
      <p:ext uri="{BB962C8B-B14F-4D97-AF65-F5344CB8AC3E}">
        <p14:creationId xmlns:p14="http://schemas.microsoft.com/office/powerpoint/2010/main" val="35195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fdm.scad.edu/faculty/mkesson/vsfx502/wip/best/fall11/nika_nikitina/images/teapot/1t_1l_basic_raytrace_shadow_15se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7" t="3252" r="5069" b="7906"/>
          <a:stretch/>
        </p:blipFill>
        <p:spPr bwMode="auto">
          <a:xfrm>
            <a:off x="7980218" y="2007665"/>
            <a:ext cx="4211782" cy="276167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4629366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Lab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7209" y="1304719"/>
            <a:ext cx="75186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Building a ray tracer in a day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Stage two: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∙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shading, shadow for 1 light</a:t>
            </a:r>
          </a:p>
          <a:p>
            <a:pPr marL="457200" indent="-457200">
              <a:buAutoNum type="arabicPeriod" startAt="2"/>
            </a:pP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ToDo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Assume the light is at a fixed location, e.g. (0,0,0).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Replace simple distance visualization:</a:t>
            </a:r>
          </a:p>
          <a:p>
            <a:endParaRPr lang="en-US" sz="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Calculate primary intersection: P = O + t 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Construct a ray to the ‘light’ (normalize!)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Intersect it with the primitives in your scene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Use the result to shade.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Note: the light itself is not visible, unless you draw something to represent it</a:t>
            </a:r>
          </a:p>
          <a:p>
            <a:r>
              <a:rPr lang="en-US" sz="16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Tip: shadow rays are blocked if they find </a:t>
            </a:r>
            <a:r>
              <a:rPr lang="en-US" sz="1600" i="1" u="sng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any</a:t>
            </a:r>
            <a:r>
              <a:rPr lang="en-US" sz="16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occlusion</a:t>
            </a:r>
            <a:endParaRPr lang="en-US" sz="1600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Tip: prevent finding </a:t>
            </a:r>
            <a:r>
              <a:rPr lang="en-US" sz="1600" i="1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occluders</a:t>
            </a:r>
            <a:r>
              <a:rPr lang="en-US" sz="16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at t=0 (start at t=EPSILON).</a:t>
            </a:r>
          </a:p>
        </p:txBody>
      </p:sp>
    </p:spTree>
    <p:extLst>
      <p:ext uri="{BB962C8B-B14F-4D97-AF65-F5344CB8AC3E}">
        <p14:creationId xmlns:p14="http://schemas.microsoft.com/office/powerpoint/2010/main" val="342590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.stack.imgur.com/7lQY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3" b="2344"/>
          <a:stretch/>
        </p:blipFill>
        <p:spPr bwMode="auto">
          <a:xfrm>
            <a:off x="7980218" y="1834020"/>
            <a:ext cx="4211782" cy="3380473"/>
          </a:xfrm>
          <a:prstGeom prst="rect">
            <a:avLst/>
          </a:prstGeom>
          <a:noFill/>
          <a:effectLst>
            <a:reflection blurRad="762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4629366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Lab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7209" y="1304719"/>
            <a:ext cx="559751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Building a ray tracer in a day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Stage three: texture, distance attenuation, N lights</a:t>
            </a:r>
          </a:p>
          <a:p>
            <a:pPr marL="457200" indent="-457200">
              <a:buAutoNum type="arabicPeriod" startAt="2"/>
            </a:pP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ToDo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Properly represent lights in the scene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Replace simple shading:</a:t>
            </a:r>
          </a:p>
          <a:p>
            <a:endParaRPr lang="en-US" sz="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Get texture for primary intersection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Enhance the N.L shading, add </a:t>
            </a:r>
            <a:r>
              <a:rPr lang="en-US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attenutation</a:t>
            </a:r>
            <a:endParaRPr lang="en-US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Loop over the lights, sum their contribution.</a:t>
            </a:r>
          </a:p>
          <a:p>
            <a:pPr lvl="1"/>
            <a:endParaRPr lang="en-US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31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4629366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Lab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7209" y="1304719"/>
            <a:ext cx="559751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Building a ray tracer in a day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Stage four: reflections</a:t>
            </a:r>
          </a:p>
          <a:p>
            <a:pPr marL="457200" indent="-457200">
              <a:buAutoNum type="arabicPeriod" startAt="2"/>
            </a:pP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ToDo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Review the slide with the ray tracing algorithm and add reflections (this is trivial).</a:t>
            </a:r>
          </a:p>
          <a:p>
            <a:pPr lvl="1"/>
            <a:endParaRPr lang="en-US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074" name="Picture 2" descr="http://florian-noirbent.com/blog/wp-content/uploads/2013/04/R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1599"/>
          <a:stretch/>
        </p:blipFill>
        <p:spPr bwMode="auto">
          <a:xfrm>
            <a:off x="7980218" y="2017501"/>
            <a:ext cx="4211782" cy="2686085"/>
          </a:xfrm>
          <a:prstGeom prst="rect">
            <a:avLst/>
          </a:prstGeom>
          <a:noFill/>
          <a:effectLst>
            <a:reflection blurRad="1016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21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5476" y="820106"/>
            <a:ext cx="5291555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57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End of lecture 2.</a:t>
            </a:r>
            <a:endParaRPr lang="en-US" sz="57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42" name="Picture 2" descr="http://www.etfroundup.com/wp-content/uploads/2014/11/thats_all_folks_wallpap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811" y="2324435"/>
            <a:ext cx="5173221" cy="323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5482" y="4972923"/>
            <a:ext cx="4206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  <a:latin typeface="Algerian" panose="04020705040A02060702" pitchFamily="82" charset="0"/>
              </a:rPr>
              <a:t>začněme</a:t>
            </a:r>
            <a:r>
              <a:rPr lang="en-US" sz="2400" dirty="0">
                <a:solidFill>
                  <a:srgbClr val="FFFF00"/>
                </a:solidFill>
                <a:latin typeface="Algerian" panose="04020705040A02060702" pitchFamily="82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lgerian" panose="04020705040A02060702" pitchFamily="82" charset="0"/>
              </a:rPr>
              <a:t>programování</a:t>
            </a:r>
            <a:r>
              <a:rPr lang="en-US" sz="2400" dirty="0">
                <a:solidFill>
                  <a:srgbClr val="FFFF00"/>
                </a:solidFill>
                <a:latin typeface="Algerian" panose="04020705040A02060702" pitchFamily="8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5083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3396343" cy="542282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Introduction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15208" y="1782147"/>
            <a:ext cx="805231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What to fix in the basic 3D engine: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 shadows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 reflections / refractions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 anti-aliasing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How to fix the basic 3D engine: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Stencil shadows / shadow volumes / cascading shadow maps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Environment mapping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…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470" y="800220"/>
            <a:ext cx="3321689" cy="213498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797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3396343" cy="542282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Introduction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15208" y="1782147"/>
            <a:ext cx="805231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What to fix in the basic 3D engine: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 shadows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 reflections / refractions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 anti-aliasing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How to fix the basic 3D engine: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Stencil shadows / shadow volumes / cascading shadow maps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Environment mapping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…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38450" y="-741363"/>
            <a:ext cx="6400800" cy="759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15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Impact" panose="020B0806030902050204" pitchFamily="34" charset="0"/>
              </a:rPr>
              <a:t>Ambient occlusion – Depth </a:t>
            </a:r>
          </a:p>
          <a:p>
            <a:pPr eaLnBrk="1" hangingPunct="1">
              <a:spcBef>
                <a:spcPct val="15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Impact" panose="020B0806030902050204" pitchFamily="34" charset="0"/>
              </a:rPr>
              <a:t>Cu</a:t>
            </a:r>
            <a:r>
              <a:rPr lang="en-US" altLang="en-US" sz="4200" dirty="0">
                <a:solidFill>
                  <a:schemeClr val="bg1"/>
                </a:solidFill>
                <a:latin typeface="Impact" panose="020B0806030902050204" pitchFamily="34" charset="0"/>
              </a:rPr>
              <a:t>lling – Scissor tests –  </a:t>
            </a:r>
            <a:r>
              <a:rPr lang="en-US" altLang="en-US" sz="4200" dirty="0" err="1">
                <a:solidFill>
                  <a:schemeClr val="bg1"/>
                </a:solidFill>
                <a:latin typeface="Impact" panose="020B0806030902050204" pitchFamily="34" charset="0"/>
              </a:rPr>
              <a:t>Por</a:t>
            </a:r>
            <a:r>
              <a:rPr lang="en-US" altLang="en-US" sz="4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altLang="en-US" sz="4200" dirty="0" err="1">
                <a:solidFill>
                  <a:schemeClr val="bg1"/>
                </a:solidFill>
                <a:latin typeface="Impact" panose="020B0806030902050204" pitchFamily="34" charset="0"/>
              </a:rPr>
              <a:t>tals</a:t>
            </a:r>
            <a:r>
              <a:rPr lang="en-US" altLang="en-US" sz="4200" dirty="0">
                <a:solidFill>
                  <a:schemeClr val="bg1"/>
                </a:solidFill>
                <a:latin typeface="Impact" panose="020B0806030902050204" pitchFamily="34" charset="0"/>
              </a:rPr>
              <a:t>  -  </a:t>
            </a:r>
            <a:r>
              <a:rPr lang="en-US" altLang="en-US" sz="4000" dirty="0">
                <a:solidFill>
                  <a:schemeClr val="bg1"/>
                </a:solidFill>
                <a:latin typeface="Impact" panose="020B0806030902050204" pitchFamily="34" charset="0"/>
              </a:rPr>
              <a:t>Importance sampling - </a:t>
            </a:r>
          </a:p>
          <a:p>
            <a:pPr eaLnBrk="1" hangingPunct="1">
              <a:spcBef>
                <a:spcPct val="15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Stentil</a:t>
            </a:r>
            <a:r>
              <a:rPr lang="en-US" altLang="en-US" sz="3600" dirty="0">
                <a:solidFill>
                  <a:schemeClr val="bg1"/>
                </a:solidFill>
                <a:latin typeface="Impact" panose="020B0806030902050204" pitchFamily="34" charset="0"/>
              </a:rPr>
              <a:t> buffer – Shadow maps – R</a:t>
            </a:r>
          </a:p>
          <a:p>
            <a:pPr eaLnBrk="1" hangingPunct="1">
              <a:spcBef>
                <a:spcPct val="15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300" dirty="0" err="1">
                <a:solidFill>
                  <a:schemeClr val="bg1"/>
                </a:solidFill>
                <a:latin typeface="Impact" panose="020B0806030902050204" pitchFamily="34" charset="0"/>
              </a:rPr>
              <a:t>adiosity</a:t>
            </a:r>
            <a:r>
              <a:rPr lang="en-US" altLang="en-US" sz="3300" dirty="0">
                <a:solidFill>
                  <a:schemeClr val="bg1"/>
                </a:solidFill>
                <a:latin typeface="Impact" panose="020B0806030902050204" pitchFamily="34" charset="0"/>
              </a:rPr>
              <a:t> – Bump maps – Pixel shade</a:t>
            </a:r>
          </a:p>
          <a:p>
            <a:pPr eaLnBrk="1" hangingPunct="1">
              <a:spcBef>
                <a:spcPct val="15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rs</a:t>
            </a:r>
            <a:r>
              <a:rPr lang="en-US" altLang="en-US" sz="3000" dirty="0">
                <a:solidFill>
                  <a:schemeClr val="bg1"/>
                </a:solidFill>
                <a:latin typeface="Impact" panose="020B0806030902050204" pitchFamily="34" charset="0"/>
              </a:rPr>
              <a:t> – Blur buffer – Render passes – Cube</a:t>
            </a:r>
          </a:p>
          <a:p>
            <a:pPr eaLnBrk="1" hangingPunct="1">
              <a:spcBef>
                <a:spcPct val="15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map – Deferred shading – Tone mapping –</a:t>
            </a:r>
          </a:p>
          <a:p>
            <a:pPr eaLnBrk="1" hangingPunct="1">
              <a:spcBef>
                <a:spcPct val="15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Render target – Steep </a:t>
            </a:r>
            <a:r>
              <a:rPr lang="en-US" alt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paralax</a:t>
            </a:r>
            <a:r>
              <a:rPr lang="en-US" alt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mapping – </a:t>
            </a:r>
            <a:r>
              <a:rPr lang="en-US" alt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Hier</a:t>
            </a:r>
            <a:r>
              <a:rPr lang="en-US" alt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</a:p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archical</a:t>
            </a:r>
            <a:r>
              <a:rPr lang="en-US" alt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 z-buffer - Occlusion query – BSP – Post </a:t>
            </a:r>
            <a:r>
              <a:rPr lang="en-US" altLang="en-US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pr</a:t>
            </a:r>
            <a:r>
              <a:rPr lang="en-US" alt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</a:p>
          <a:p>
            <a:pPr eaLnBrk="1" hangingPunct="1">
              <a:spcBef>
                <a:spcPct val="25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ocessing</a:t>
            </a:r>
            <a:r>
              <a:rPr lang="en-US" altLang="en-US" sz="2200" dirty="0">
                <a:solidFill>
                  <a:schemeClr val="bg1"/>
                </a:solidFill>
                <a:latin typeface="Impact" panose="020B0806030902050204" pitchFamily="34" charset="0"/>
              </a:rPr>
              <a:t> – Depth of field – Texture shadowing – Pre-</a:t>
            </a:r>
            <a:r>
              <a:rPr lang="en-US" altLang="en-US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ba</a:t>
            </a:r>
            <a:r>
              <a:rPr lang="en-US" altLang="en-US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</a:p>
          <a:p>
            <a:pPr eaLnBrk="1" hangingPunct="1">
              <a:spcBef>
                <a:spcPct val="25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cked</a:t>
            </a:r>
            <a:r>
              <a:rPr lang="en-US" altLang="en-US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lightmaps</a:t>
            </a:r>
            <a:r>
              <a:rPr lang="en-US" altLang="en-US" sz="2000" dirty="0">
                <a:solidFill>
                  <a:schemeClr val="bg1"/>
                </a:solidFill>
                <a:latin typeface="Impact" panose="020B0806030902050204" pitchFamily="34" charset="0"/>
              </a:rPr>
              <a:t> – Volumetric lighting – Frustum culling – Ba </a:t>
            </a:r>
          </a:p>
          <a:p>
            <a:pPr eaLnBrk="1" hangingPunct="1">
              <a:spcBef>
                <a:spcPct val="3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dirty="0" err="1">
                <a:solidFill>
                  <a:schemeClr val="bg1"/>
                </a:solidFill>
                <a:latin typeface="Impact" panose="020B0806030902050204" pitchFamily="34" charset="0"/>
              </a:rPr>
              <a:t>ckface</a:t>
            </a:r>
            <a:r>
              <a:rPr lang="en-US" altLang="en-US" sz="1800" dirty="0">
                <a:solidFill>
                  <a:schemeClr val="bg1"/>
                </a:solidFill>
                <a:latin typeface="Impact" panose="020B0806030902050204" pitchFamily="34" charset="0"/>
              </a:rPr>
              <a:t> removal – Far clipping plane – Level of detail – Volumetric f</a:t>
            </a:r>
          </a:p>
          <a:p>
            <a:pPr eaLnBrk="1" hangingPunct="1">
              <a:spcBef>
                <a:spcPct val="35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og</a:t>
            </a:r>
            <a:r>
              <a:rPr lang="en-US" altLang="en-US" dirty="0">
                <a:solidFill>
                  <a:schemeClr val="bg1"/>
                </a:solidFill>
                <a:latin typeface="Impact" panose="020B0806030902050204" pitchFamily="34" charset="0"/>
              </a:rPr>
              <a:t> – Chunks – Indoor/outdoor rendering – Portals – Animated textures</a:t>
            </a:r>
          </a:p>
          <a:p>
            <a:pPr eaLnBrk="1" hangingPunct="1">
              <a:spcBef>
                <a:spcPct val="4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500" dirty="0">
                <a:solidFill>
                  <a:schemeClr val="bg1"/>
                </a:solidFill>
                <a:latin typeface="Impact" panose="020B0806030902050204" pitchFamily="34" charset="0"/>
              </a:rPr>
              <a:t>Precomputed light transport – Global illumination – Frameless rendering – Shad</a:t>
            </a:r>
          </a:p>
          <a:p>
            <a:pPr eaLnBrk="1" hangingPunct="1">
              <a:spcBef>
                <a:spcPct val="4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300" dirty="0" err="1">
                <a:solidFill>
                  <a:schemeClr val="bg1"/>
                </a:solidFill>
                <a:latin typeface="Impact" panose="020B0806030902050204" pitchFamily="34" charset="0"/>
              </a:rPr>
              <a:t>er</a:t>
            </a:r>
            <a:r>
              <a:rPr lang="en-US" altLang="en-US" sz="1300" dirty="0">
                <a:solidFill>
                  <a:schemeClr val="bg1"/>
                </a:solidFill>
                <a:latin typeface="Impact" panose="020B0806030902050204" pitchFamily="34" charset="0"/>
              </a:rPr>
              <a:t> parameters – t-buffer – c-buffer – g-buffer – normal mapping – geometry </a:t>
            </a:r>
            <a:r>
              <a:rPr lang="en-US" altLang="en-US" sz="1300" dirty="0" err="1">
                <a:solidFill>
                  <a:schemeClr val="bg1"/>
                </a:solidFill>
                <a:latin typeface="Impact" panose="020B0806030902050204" pitchFamily="34" charset="0"/>
              </a:rPr>
              <a:t>shader</a:t>
            </a:r>
            <a:r>
              <a:rPr lang="en-US" altLang="en-US" sz="1300" dirty="0">
                <a:solidFill>
                  <a:schemeClr val="bg1"/>
                </a:solidFill>
                <a:latin typeface="Impact" panose="020B0806030902050204" pitchFamily="34" charset="0"/>
              </a:rPr>
              <a:t> – </a:t>
            </a:r>
            <a:r>
              <a:rPr lang="en-US" altLang="en-US" sz="1300" dirty="0" err="1">
                <a:solidFill>
                  <a:schemeClr val="bg1"/>
                </a:solidFill>
                <a:latin typeface="Impact" panose="020B0806030902050204" pitchFamily="34" charset="0"/>
              </a:rPr>
              <a:t>subdivi</a:t>
            </a:r>
            <a:r>
              <a:rPr lang="en-US" altLang="en-US" sz="13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</a:p>
          <a:p>
            <a:pPr eaLnBrk="1" hangingPunct="1">
              <a:spcBef>
                <a:spcPct val="4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100" dirty="0" err="1">
                <a:solidFill>
                  <a:schemeClr val="bg1"/>
                </a:solidFill>
                <a:latin typeface="Impact" panose="020B0806030902050204" pitchFamily="34" charset="0"/>
              </a:rPr>
              <a:t>sion</a:t>
            </a:r>
            <a:r>
              <a:rPr lang="en-US" altLang="en-US" sz="1100" dirty="0">
                <a:solidFill>
                  <a:schemeClr val="bg1"/>
                </a:solidFill>
                <a:latin typeface="Impact" panose="020B0806030902050204" pitchFamily="34" charset="0"/>
              </a:rPr>
              <a:t> surfaces – Octree – </a:t>
            </a:r>
            <a:r>
              <a:rPr lang="en-US" altLang="en-US" sz="1100" dirty="0" err="1">
                <a:solidFill>
                  <a:schemeClr val="bg1"/>
                </a:solidFill>
                <a:latin typeface="Impact" panose="020B0806030902050204" pitchFamily="34" charset="0"/>
              </a:rPr>
              <a:t>kD</a:t>
            </a:r>
            <a:r>
              <a:rPr lang="en-US" altLang="en-US" sz="1100" dirty="0">
                <a:solidFill>
                  <a:schemeClr val="bg1"/>
                </a:solidFill>
                <a:latin typeface="Impact" panose="020B0806030902050204" pitchFamily="34" charset="0"/>
              </a:rPr>
              <a:t>-tree – Geometry instancing – Mesh deformation – Delaunay </a:t>
            </a:r>
            <a:r>
              <a:rPr lang="en-US" altLang="en-US" sz="1100" dirty="0" err="1">
                <a:solidFill>
                  <a:schemeClr val="bg1"/>
                </a:solidFill>
                <a:latin typeface="Impact" panose="020B0806030902050204" pitchFamily="34" charset="0"/>
              </a:rPr>
              <a:t>trianglulation</a:t>
            </a:r>
            <a:r>
              <a:rPr lang="en-US" altLang="en-US" sz="1100" dirty="0">
                <a:solidFill>
                  <a:schemeClr val="bg1"/>
                </a:solidFill>
                <a:latin typeface="Impact" panose="020B0806030902050204" pitchFamily="34" charset="0"/>
              </a:rPr>
              <a:t> – </a:t>
            </a:r>
            <a:r>
              <a:rPr lang="en-US" altLang="en-US" sz="1100" dirty="0" err="1">
                <a:solidFill>
                  <a:schemeClr val="bg1"/>
                </a:solidFill>
                <a:latin typeface="Impact" panose="020B0806030902050204" pitchFamily="34" charset="0"/>
              </a:rPr>
              <a:t>Ambi</a:t>
            </a:r>
            <a:endParaRPr lang="en-US" altLang="en-US" sz="11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470" y="800220"/>
            <a:ext cx="3321689" cy="213498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026" name="Picture 2" descr="http://ecx.images-amazon.com/images/I/51W01X6NB7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79" y="1962625"/>
            <a:ext cx="2153314" cy="2698388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relusive.com/books/graphics/GPU%20Gems%2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738" y="1962625"/>
            <a:ext cx="2115536" cy="2698388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geekzone.co.nz/images/blog/gpugems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419" y="1962626"/>
            <a:ext cx="2212801" cy="2698388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ecx.images-amazon.com/images/I/5144ipAT8YL._SX258_BO1,204,203,200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365" y="1962625"/>
            <a:ext cx="2106849" cy="2698388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geeks3d.com/public/jegx/200902/shader-x7-book-cov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264" y="1962626"/>
            <a:ext cx="2207270" cy="2698388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14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3396343" cy="542282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Introduction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15208" y="1782147"/>
            <a:ext cx="48829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Modern 3D engines: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Large collection of algorithms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Millions of lines of code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Many man-years of development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What if you don’t have man years?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470" y="800220"/>
            <a:ext cx="3321689" cy="213498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814" y="2080377"/>
            <a:ext cx="3194050" cy="33305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3396343" cy="542282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Introduction</a:t>
            </a:r>
          </a:p>
        </p:txBody>
      </p:sp>
      <p:pic>
        <p:nvPicPr>
          <p:cNvPr id="1026" name="Picture 2" descr="http://www.minecrafttexturepacks.com/wp-content/uploads/2011/12/nostalgiacraft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420" y="1275524"/>
            <a:ext cx="8445233" cy="4621420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ffectLst>
            <a:reflection blurRad="1143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inecraft - Fly through of -Glacier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5"/>
          <a:srcRect l="12198" t="9995" r="98" b="967"/>
          <a:stretch/>
        </p:blipFill>
        <p:spPr>
          <a:xfrm>
            <a:off x="1987419" y="1275523"/>
            <a:ext cx="8445233" cy="4621421"/>
          </a:xfrm>
          <a:prstGeom prst="rect">
            <a:avLst/>
          </a:prstGeom>
          <a:ln w="6350">
            <a:solidFill>
              <a:srgbClr val="0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118049" y="6046237"/>
            <a:ext cx="791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Minecraft: </a:t>
            </a:r>
            <a:r>
              <a:rPr lang="en-US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trading realism for development time</a:t>
            </a:r>
            <a:endParaRPr lang="en-US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98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13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3396343" cy="542282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Introduction</a:t>
            </a:r>
          </a:p>
        </p:txBody>
      </p:sp>
      <p:pic>
        <p:nvPicPr>
          <p:cNvPr id="7" name="Picture 4" descr="http://www.matkovic.com/anto/3dl_pathtrace_mar2013_meta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419" y="1275523"/>
            <a:ext cx="8445233" cy="4621421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ffectLst>
            <a:reflection blurRad="762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18049" y="6046237"/>
            <a:ext cx="791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Ray tracing: </a:t>
            </a:r>
            <a:r>
              <a:rPr lang="en-US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trading rendering speed for development time</a:t>
            </a:r>
            <a:endParaRPr lang="en-US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4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3396343" cy="542282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Introduction</a:t>
            </a:r>
          </a:p>
        </p:txBody>
      </p:sp>
      <p:pic>
        <p:nvPicPr>
          <p:cNvPr id="5122" name="Picture 2" descr="http://www.cs.rit.edu/~ncs/Courses/571/LabData/Whitt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1983522"/>
            <a:ext cx="3828596" cy="2261232"/>
          </a:xfrm>
          <a:prstGeom prst="rect">
            <a:avLst/>
          </a:prstGeom>
          <a:noFill/>
          <a:effectLst>
            <a:reflection blurRad="508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fxguide.com/wp-content/uploads/2010/10/09Jun/1984/oliviercefai_1984_for_fxguide.jpg?62f06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4"/>
          <a:stretch/>
        </p:blipFill>
        <p:spPr bwMode="auto">
          <a:xfrm>
            <a:off x="4048765" y="1983522"/>
            <a:ext cx="2718571" cy="2261232"/>
          </a:xfrm>
          <a:prstGeom prst="rect">
            <a:avLst/>
          </a:prstGeom>
          <a:noFill/>
          <a:effectLst>
            <a:reflection blurRad="508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876" y="1983522"/>
            <a:ext cx="2736236" cy="2261232"/>
          </a:xfrm>
          <a:prstGeom prst="rect">
            <a:avLst/>
          </a:prstGeom>
          <a:effectLst>
            <a:reflection blurRad="50800" stA="52000" endA="300" endPos="35000" dir="5400000" sy="-100000" algn="bl" rotWithShape="0"/>
          </a:effectLst>
        </p:spPr>
      </p:pic>
      <p:pic>
        <p:nvPicPr>
          <p:cNvPr id="5126" name="Picture 6" descr="https://graphics.stanford.edu/papers/combine/figure9x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9" r="7253"/>
          <a:stretch/>
        </p:blipFill>
        <p:spPr bwMode="auto">
          <a:xfrm>
            <a:off x="9682652" y="1983522"/>
            <a:ext cx="2509348" cy="2266231"/>
          </a:xfrm>
          <a:prstGeom prst="rect">
            <a:avLst/>
          </a:prstGeom>
          <a:noFill/>
          <a:effectLst>
            <a:reflection blurRad="508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6736" y="3875422"/>
            <a:ext cx="722489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1979</a:t>
            </a: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27576" y="3875422"/>
            <a:ext cx="722489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1984</a:t>
            </a: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70623" y="3875422"/>
            <a:ext cx="722489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1986</a:t>
            </a: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69511" y="3875422"/>
            <a:ext cx="722489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1997</a:t>
            </a: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9" name="Picture 2" descr="http://www.extremetech.com/wp-content/uploads/2013/07/Monarch-Defau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7" y="4352071"/>
            <a:ext cx="3847258" cy="1686303"/>
          </a:xfrm>
          <a:prstGeom prst="rect">
            <a:avLst/>
          </a:prstGeom>
          <a:noFill/>
          <a:ln>
            <a:noFill/>
          </a:ln>
          <a:effectLst>
            <a:reflection blurRad="508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r="2272"/>
          <a:stretch/>
        </p:blipFill>
        <p:spPr bwMode="auto">
          <a:xfrm>
            <a:off x="6856876" y="4346264"/>
            <a:ext cx="2736236" cy="1692110"/>
          </a:xfrm>
          <a:prstGeom prst="rect">
            <a:avLst/>
          </a:prstGeom>
          <a:noFill/>
          <a:ln>
            <a:noFill/>
          </a:ln>
          <a:effectLst>
            <a:reflection blurRad="508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http://www.independent.co.uk/incoming/article9608970.ece/binary/original/Big-Hero-6-Movie-201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b="-23"/>
          <a:stretch/>
        </p:blipFill>
        <p:spPr bwMode="auto">
          <a:xfrm>
            <a:off x="9682651" y="4346264"/>
            <a:ext cx="2579769" cy="1692110"/>
          </a:xfrm>
          <a:prstGeom prst="rect">
            <a:avLst/>
          </a:prstGeom>
          <a:noFill/>
          <a:effectLst>
            <a:reflection blurRad="508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people.tamu.edu/~deeda123/raytracer/pr07/star_near_do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765" y="4346264"/>
            <a:ext cx="2718572" cy="1692110"/>
          </a:xfrm>
          <a:prstGeom prst="rect">
            <a:avLst/>
          </a:prstGeom>
          <a:noFill/>
          <a:effectLst>
            <a:reflection blurRad="508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0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1921</TotalTime>
  <Words>2010</Words>
  <Application>Microsoft Office PowerPoint</Application>
  <PresentationFormat>Widescreen</PresentationFormat>
  <Paragraphs>487</Paragraphs>
  <Slides>39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Algerian</vt:lpstr>
      <vt:lpstr>Arial</vt:lpstr>
      <vt:lpstr>Calibri</vt:lpstr>
      <vt:lpstr>Calibri Light</vt:lpstr>
      <vt:lpstr>Cambria Math</vt:lpstr>
      <vt:lpstr>Consolas</vt:lpstr>
      <vt:lpstr>Impact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Jacco</dc:creator>
  <cp:lastModifiedBy>Jacco</cp:lastModifiedBy>
  <cp:revision>79</cp:revision>
  <dcterms:created xsi:type="dcterms:W3CDTF">2015-01-27T10:37:45Z</dcterms:created>
  <dcterms:modified xsi:type="dcterms:W3CDTF">2015-03-10T09:44:57Z</dcterms:modified>
</cp:coreProperties>
</file>