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83" r:id="rId9"/>
    <p:sldId id="284" r:id="rId10"/>
    <p:sldId id="286" r:id="rId11"/>
    <p:sldId id="260" r:id="rId12"/>
    <p:sldId id="261" r:id="rId13"/>
    <p:sldId id="262" r:id="rId14"/>
    <p:sldId id="285" r:id="rId15"/>
    <p:sldId id="263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73" r:id="rId24"/>
    <p:sldId id="272" r:id="rId25"/>
    <p:sldId id="274" r:id="rId26"/>
    <p:sldId id="275" r:id="rId27"/>
    <p:sldId id="276" r:id="rId28"/>
    <p:sldId id="277" r:id="rId29"/>
    <p:sldId id="278" r:id="rId30"/>
    <p:sldId id="279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9DB"/>
    <a:srgbClr val="8E8ED6"/>
    <a:srgbClr val="537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816" autoAdjust="0"/>
  </p:normalViewPr>
  <p:slideViewPr>
    <p:cSldViewPr snapToGrid="0">
      <p:cViewPr varScale="1">
        <p:scale>
          <a:sx n="95" d="100"/>
          <a:sy n="95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A9B6D-7851-483D-839D-536725428024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7F4D0-4EAA-4580-AB7C-871782938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3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 my</a:t>
            </a:r>
            <a:r>
              <a:rPr lang="en-US" baseline="0" dirty="0" smtClean="0"/>
              <a:t> name is Jacco </a:t>
            </a:r>
            <a:r>
              <a:rPr lang="en-US" baseline="0" dirty="0" err="1" smtClean="0"/>
              <a:t>Bikker</a:t>
            </a:r>
            <a:r>
              <a:rPr lang="en-US" baseline="0" dirty="0" smtClean="0"/>
              <a:t>, I am a lecturer at the University of Utrecht in the Netherlands. I used to work in the game industry, on PC </a:t>
            </a:r>
            <a:r>
              <a:rPr lang="en-US" baseline="0" dirty="0" err="1" smtClean="0"/>
              <a:t>titels</a:t>
            </a:r>
            <a:r>
              <a:rPr lang="en-US" baseline="0" dirty="0" smtClean="0"/>
              <a:t> such as </a:t>
            </a:r>
            <a:r>
              <a:rPr lang="en-US" baseline="0" dirty="0" err="1" smtClean="0"/>
              <a:t>Amsterdoom</a:t>
            </a:r>
            <a:r>
              <a:rPr lang="en-US" baseline="0" dirty="0" smtClean="0"/>
              <a:t> (which no-one has ever heard of) and mobile titles such as </a:t>
            </a:r>
            <a:r>
              <a:rPr lang="en-US" baseline="0" dirty="0" err="1" smtClean="0"/>
              <a:t>Xyanide</a:t>
            </a:r>
            <a:r>
              <a:rPr lang="en-US" baseline="0" dirty="0" smtClean="0"/>
              <a:t>, Resistance and Phantom Overdrive.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4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1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2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96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D64B-87CA-4407-A6AA-04371348F197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Dropbox\Jacco\lectures\Prague\JC2.mp4" TargetMode="External"/><Relationship Id="rId1" Type="http://schemas.microsoft.com/office/2007/relationships/media" Target="file:///D:\Dropbox\Jacco\lectures\Prague\JC2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Dropbox\Jacco\lectures\Prague\Nvidia%20Tech%20Demo-%20Apollo%2011.mp4" TargetMode="External"/><Relationship Id="rId1" Type="http://schemas.microsoft.com/office/2007/relationships/media" Target="file:///D:\Dropbox\Jacco\lectures\Prague\Nvidia%20Tech%20Demo-%20Apollo%2011.mp4" TargetMode="Externa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1273" y="1390261"/>
            <a:ext cx="60275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Tracing for Games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Dr. Jacco </a:t>
            </a:r>
            <a:r>
              <a:rPr lang="en-US" sz="21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Bikker</a:t>
            </a:r>
            <a:r>
              <a:rPr lang="en-US" sz="21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-  FEL/CVUT, Prague, March 9 - 20</a:t>
            </a:r>
          </a:p>
          <a:p>
            <a:pPr>
              <a:lnSpc>
                <a:spcPct val="150000"/>
              </a:lnSpc>
            </a:pPr>
            <a:endParaRPr lang="en-US" sz="21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r>
              <a:rPr lang="en-US" sz="57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Welcome!</a:t>
            </a:r>
          </a:p>
          <a:p>
            <a:pPr algn="r"/>
            <a:r>
              <a:rPr lang="en-US" sz="32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Vítejte</a:t>
            </a:r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  <a:endParaRPr lang="en-US" sz="3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3396343" cy="542282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5208" y="1782147"/>
            <a:ext cx="62459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Team members – Pick your role!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Graphics programmer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programmer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Tools &amp; Assets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may want to keep your preferred role in mind for the remainder of these slides.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5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i190.photobucket.com/albums/z120/ccrv/img/pac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47" y="2570250"/>
            <a:ext cx="1894801" cy="2060597"/>
          </a:xfrm>
          <a:prstGeom prst="rect">
            <a:avLst/>
          </a:prstGeom>
          <a:noFill/>
          <a:effectLst>
            <a:reflection blurRad="165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2.pu.nl/media/games/far_cry_4/far-cry-4-uses-lessons-about-outposts-from-far-cry-3-feedback-461720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16167"/>
          <a:stretch/>
        </p:blipFill>
        <p:spPr bwMode="auto">
          <a:xfrm>
            <a:off x="9242314" y="2570250"/>
            <a:ext cx="2834640" cy="2060597"/>
          </a:xfrm>
          <a:prstGeom prst="rect">
            <a:avLst/>
          </a:prstGeom>
          <a:noFill/>
          <a:effectLst>
            <a:reflection blurRad="165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80523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Purpose of creating games: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Fun, creative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Raising the bar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Virtual worlds &amp; immersion, rules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Real-time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689" y="1936239"/>
            <a:ext cx="3232342" cy="2892691"/>
          </a:xfrm>
          <a:prstGeom prst="rect">
            <a:avLst/>
          </a:prstGeom>
          <a:effectLst>
            <a:outerShdw blurRad="393700" dist="38100" dir="5400000" algn="t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074" name="Picture 2" descr="http://kronikum.com/wp-content/uploads/2014/08/quake1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r="19223"/>
          <a:stretch/>
        </p:blipFill>
        <p:spPr bwMode="auto">
          <a:xfrm>
            <a:off x="8116711" y="1937946"/>
            <a:ext cx="3661320" cy="2890984"/>
          </a:xfrm>
          <a:prstGeom prst="rect">
            <a:avLst/>
          </a:prstGeom>
          <a:noFill/>
          <a:effectLst>
            <a:outerShdw blurRad="393700" dist="38100" dir="5400000" algn="t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JC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6"/>
          <a:srcRect l="7811" r="5881"/>
          <a:stretch/>
        </p:blipFill>
        <p:spPr>
          <a:xfrm>
            <a:off x="7274751" y="1868592"/>
            <a:ext cx="4542194" cy="296033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69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14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vignette3.wikia.nocookie.net/justcause/images/5/58/Bandar_Baru_Nipah_2.jpg/revision/latest?cb=201203091340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r="8548"/>
          <a:stretch/>
        </p:blipFill>
        <p:spPr bwMode="auto">
          <a:xfrm>
            <a:off x="7274751" y="1868592"/>
            <a:ext cx="4542194" cy="2967930"/>
          </a:xfrm>
          <a:prstGeom prst="rect">
            <a:avLst/>
          </a:prstGeom>
          <a:noFill/>
          <a:effectLst>
            <a:outerShdw blurRad="393700" dist="38100" dir="5400000" algn="t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9" y="1782147"/>
            <a:ext cx="6169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Purpose of creating games: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Fun, creative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Programming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Visual Art	</a:t>
            </a:r>
            <a:endParaRPr lang="en-US" sz="1600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Audio		</a:t>
            </a:r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Design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Management, Q&amp;A, marketing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148" name="Picture 4" descr="http://upload.wikimedia.org/wikipedia/en/thumb/2/2a/Guerrillagames.svg/754px-Guerrillagame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18" y="4011192"/>
            <a:ext cx="602713" cy="8177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vignette3.wikia.nocookie.net/justcause/images/5/58/Bandar_Baru_Nipah_2.jpg/revision/latest?cb=201203091340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r="8548"/>
          <a:stretch/>
        </p:blipFill>
        <p:spPr bwMode="auto">
          <a:xfrm>
            <a:off x="7274751" y="1868592"/>
            <a:ext cx="4542194" cy="2967930"/>
          </a:xfrm>
          <a:prstGeom prst="rect">
            <a:avLst/>
          </a:prstGeom>
          <a:noFill/>
          <a:effectLst>
            <a:outerShdw blurRad="393700" dist="38100" dir="5400000" algn="t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features.cgsociety.org/stories/2009_12/killzone2/page02_killzone2_img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51" y="1868592"/>
            <a:ext cx="4542194" cy="2967930"/>
          </a:xfrm>
          <a:prstGeom prst="rect">
            <a:avLst/>
          </a:prstGeom>
          <a:noFill/>
          <a:effectLst>
            <a:reflection blurRad="762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9" y="1782147"/>
            <a:ext cx="61691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Purpose of creating games: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Fun, creative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Programming</a:t>
            </a:r>
          </a:p>
          <a:p>
            <a:pPr lvl="2"/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3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AI</a:t>
            </a:r>
          </a:p>
          <a:p>
            <a:pPr lvl="3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logic</a:t>
            </a:r>
          </a:p>
          <a:p>
            <a:pPr lvl="3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Architecture</a:t>
            </a:r>
          </a:p>
          <a:p>
            <a:pPr lvl="3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Physics</a:t>
            </a:r>
          </a:p>
          <a:p>
            <a:pPr lvl="3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Graphics</a:t>
            </a:r>
          </a:p>
          <a:p>
            <a:pPr lvl="3"/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Visual Art	</a:t>
            </a:r>
            <a:r>
              <a:rPr lang="en-US" sz="16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scenery, props, animation, textures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Audio		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music, sound </a:t>
            </a: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fx</a:t>
            </a:r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Design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Management, Q&amp;A, marketing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148" name="Picture 4" descr="http://upload.wikimedia.org/wikipedia/en/thumb/2/2a/Guerrillagames.svg/754px-Guerrillagame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18" y="4011192"/>
            <a:ext cx="602713" cy="8177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9" y="1782147"/>
            <a:ext cx="48596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Purpose of creating games: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Raising the bar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Driving innovation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Applied research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Simulation: math intensive</a:t>
            </a:r>
          </a:p>
          <a:p>
            <a:pPr lvl="2"/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And, increasingly:</a:t>
            </a:r>
          </a:p>
          <a:p>
            <a:pPr lvl="2"/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Physically based.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Nvidia Tech Demo- Apollo 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05191" y="1930399"/>
            <a:ext cx="5184204" cy="291611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26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4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9" y="1782147"/>
            <a:ext cx="50741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Purpose of creating games: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Virtual worlds &amp; immersion, rules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Training, imagining, competition,</a:t>
            </a:r>
            <a:b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playing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…without real-world consequences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…but with clear rules.</a:t>
            </a:r>
          </a:p>
          <a:p>
            <a:pPr lvl="2"/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Realism</a:t>
            </a:r>
          </a:p>
          <a:p>
            <a:pPr lvl="2"/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3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suspension of disbelief</a:t>
            </a:r>
          </a:p>
          <a:p>
            <a:pPr lvl="3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accuracy of simulation</a:t>
            </a:r>
          </a:p>
          <a:p>
            <a:pPr lvl="3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wonder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194" name="Picture 2" descr="http://www.megsite.com/wp-content/uploads/2014/09/chess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11" y="2467058"/>
            <a:ext cx="4389120" cy="246888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0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9" y="1782147"/>
            <a:ext cx="5074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Purpose of creating games: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Real-time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30Hz? 60Hz? 120Hz?</a:t>
            </a:r>
          </a:p>
          <a:p>
            <a:pPr lvl="2"/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8-33ms for billions of calculations</a:t>
            </a:r>
          </a:p>
          <a:p>
            <a:pPr lvl="2"/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2" descr="http://howsyourrobot.com/wp-content/uploads/2013/02/wp-House-fly-1680x10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r="13597" b="20147"/>
          <a:stretch/>
        </p:blipFill>
        <p:spPr bwMode="auto">
          <a:xfrm>
            <a:off x="7388911" y="1644099"/>
            <a:ext cx="4389120" cy="32918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extremetech.com/wp-content/uploads/2011/11/486dx2-d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90" y="4353631"/>
            <a:ext cx="2000018" cy="14940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208" y="1782147"/>
            <a:ext cx="55708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course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focus on performance and </a:t>
            </a:r>
            <a:b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engine development.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Optimized C++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‘Close to the metal’ style of coding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SIMD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…but only for the 1% code that needs it.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u="sng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lecture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introduction to game architecture.</a:t>
            </a:r>
          </a:p>
          <a:p>
            <a:pPr lvl="2"/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26543" y="2680261"/>
            <a:ext cx="399949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26543" y="4063149"/>
            <a:ext cx="399949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6492" y="2680261"/>
            <a:ext cx="0" cy="1382888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9689" y="3160419"/>
            <a:ext cx="381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Details on Wednesday - Friday</a:t>
            </a:r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i190.photobucket.com/albums/z120/ccrv/img/pac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47" y="2570250"/>
            <a:ext cx="1894801" cy="2060597"/>
          </a:xfrm>
          <a:prstGeom prst="rect">
            <a:avLst/>
          </a:prstGeom>
          <a:noFill/>
          <a:effectLst>
            <a:reflection blurRad="165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2.pu.nl/media/games/far_cry_4/far-cry-4-uses-lessons-about-outposts-from-far-cry-3-feedback-461720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16167"/>
          <a:stretch/>
        </p:blipFill>
        <p:spPr bwMode="auto">
          <a:xfrm>
            <a:off x="9242314" y="2570250"/>
            <a:ext cx="2834640" cy="2060597"/>
          </a:xfrm>
          <a:prstGeom prst="rect">
            <a:avLst/>
          </a:prstGeom>
          <a:noFill/>
          <a:effectLst>
            <a:reflection blurRad="165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i190.photobucket.com/albums/z120/ccrv/img/pac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47" y="2570250"/>
            <a:ext cx="1894801" cy="2060597"/>
          </a:xfrm>
          <a:prstGeom prst="rect">
            <a:avLst/>
          </a:prstGeom>
          <a:noFill/>
          <a:effectLst>
            <a:reflection blurRad="165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2.pu.nl/media/games/far_cry_4/far-cry-4-uses-lessons-about-outposts-from-far-cry-3-feedback-461720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16167"/>
          <a:stretch/>
        </p:blipFill>
        <p:spPr bwMode="auto">
          <a:xfrm>
            <a:off x="9242314" y="2570250"/>
            <a:ext cx="2834640" cy="2060597"/>
          </a:xfrm>
          <a:prstGeom prst="rect">
            <a:avLst/>
          </a:prstGeom>
          <a:noFill/>
          <a:effectLst>
            <a:reflection blurRad="165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7209" y="1782147"/>
            <a:ext cx="28502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General architecture: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Init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Main loop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User input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Rendering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Audio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logic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Network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Streaming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4409" y="1782147"/>
            <a:ext cx="823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Tick</a:t>
            </a:r>
            <a:endParaRPr lang="en-US" sz="400" i="1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13920" y="2928619"/>
            <a:ext cx="14917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13920" y="5350084"/>
            <a:ext cx="14917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95359" y="2928619"/>
            <a:ext cx="0" cy="242146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35278" y="5383133"/>
            <a:ext cx="144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~20ms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3988" y="1782147"/>
            <a:ext cx="41691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Things to do ‘tick’: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Pacman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Continue tile move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Next animation frame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Check joystick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Check collisions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Ghosts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Pills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Walls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Fruit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Warp gates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Audio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Add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some </a:t>
            </a:r>
            <a:r>
              <a:rPr lang="en-US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ms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to </a:t>
            </a:r>
            <a:r>
              <a:rPr lang="en-US" sz="16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waveout</a:t>
            </a:r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Ghosts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Fruit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3988" y="1782147"/>
            <a:ext cx="251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ACTORS</a:t>
            </a:r>
            <a:endParaRPr lang="en-US" sz="4000" i="1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5" name="Picture 2" descr="http://i190.photobucket.com/albums/z120/ccrv/img/pac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988" y="260188"/>
            <a:ext cx="2131393" cy="2060597"/>
          </a:xfrm>
          <a:prstGeom prst="rect">
            <a:avLst/>
          </a:prstGeom>
          <a:noFill/>
          <a:effectLst>
            <a:reflection blurRad="165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6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7210" y="1782147"/>
            <a:ext cx="25341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Tick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“Actor” abstract base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42844" y="1817510"/>
            <a:ext cx="52154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Actor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Tick() = 0;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 actor[10];</a:t>
            </a:r>
          </a:p>
          <a:p>
            <a:endParaRPr lang="en-US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Pacman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Actor {};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Ghost :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Actor {};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Blinky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: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Ghost {};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Clyde :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Ghost {};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7210" y="1782147"/>
            <a:ext cx="25341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Tick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“Actor” abstract base class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(Double) linked list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ActorList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actor container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here:</a:t>
            </a:r>
          </a:p>
          <a:p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actorList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-&gt;Tick() updates everything;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Actors can remove themselves.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2844" y="1817510"/>
            <a:ext cx="52154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Actor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Tick() = 0;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Actor*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*next;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ActorList</a:t>
            </a:r>
            <a:endParaRPr lang="en-US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Tick();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Add( Actor* actor 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Remove( Actor* actor 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Actor* list;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	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2486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7210" y="1782147"/>
            <a:ext cx="25341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Tick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“Actor” abstract base class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Making your game frame rate aware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2844" y="1817510"/>
            <a:ext cx="52154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Actor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virtual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Tick(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 = 0;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Actor*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*next;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ActorList</a:t>
            </a:r>
            <a:endParaRPr lang="en-US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Tick(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Add( Actor* actor 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Remove( Actor* actor 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Actor* list;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	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552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2844" y="1817510"/>
            <a:ext cx="52154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Actor{…}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{…}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Bullet : public Actor {…}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bulletList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deletedBullets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Bullet*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NewBullet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deletedBullets.list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== 0)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Bullet();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Actor* bullet =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deletedBullets.list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deletedBullets.list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bullet.next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bullet;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210" y="1782147"/>
            <a:ext cx="25341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Tick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“Actor” abstract base class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Making your game 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frame rate aware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Memory management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 not use </a:t>
            </a:r>
            <a:r>
              <a:rPr lang="en-US" i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stl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here!</a:t>
            </a:r>
          </a:p>
          <a:p>
            <a:endParaRPr lang="en-US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Decide who will </a:t>
            </a:r>
            <a:b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own the </a:t>
            </a:r>
            <a:r>
              <a:rPr lang="en-US" i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bulletList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i="1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deletedBullets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805" y="0"/>
            <a:ext cx="3158435" cy="1816100"/>
          </a:xfrm>
          <a:prstGeom prst="rect">
            <a:avLst/>
          </a:prstGeom>
          <a:effectLst>
            <a:reflection blurRad="6350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38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9" y="1782147"/>
            <a:ext cx="87655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World State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World:</a:t>
            </a:r>
          </a:p>
          <a:p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Scene graph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Skybox</a:t>
            </a:r>
          </a:p>
          <a:p>
            <a:endParaRPr lang="en-US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Player:</a:t>
            </a:r>
          </a:p>
          <a:p>
            <a:endParaRPr lang="en-US" sz="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Camera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Unit selected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Score</a:t>
            </a:r>
          </a:p>
          <a:p>
            <a:endParaRPr lang="en-US" sz="1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 unit:</a:t>
            </a:r>
          </a:p>
          <a:p>
            <a:endParaRPr lang="en-US" sz="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Actor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Mesh</a:t>
            </a:r>
          </a:p>
          <a:p>
            <a:pPr lvl="1"/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Other things:</a:t>
            </a:r>
          </a:p>
          <a:p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Sounds, mouse position, AI state, …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42" name="Picture 2" descr="http://www.gamingdragons.com/images/game_img/screenshots/supremecommander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65" y="800220"/>
            <a:ext cx="6487594" cy="47764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762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9" y="1782147"/>
            <a:ext cx="87655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World State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World:</a:t>
            </a:r>
          </a:p>
          <a:p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Scene graph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Skybox</a:t>
            </a:r>
          </a:p>
          <a:p>
            <a:endParaRPr lang="en-US" sz="1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Player:</a:t>
            </a:r>
          </a:p>
          <a:p>
            <a:endParaRPr lang="en-US" sz="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Camera   </a:t>
            </a:r>
            <a:r>
              <a:rPr lang="en-US" sz="1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FOV, focal plane,  exposure, …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Unit selected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Score</a:t>
            </a:r>
          </a:p>
          <a:p>
            <a:endParaRPr lang="en-US" sz="1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Per unit:</a:t>
            </a:r>
          </a:p>
          <a:p>
            <a:endParaRPr lang="en-US" sz="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Actor  </a:t>
            </a:r>
            <a:r>
              <a:rPr lang="en-US" sz="1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position, direction, animation, …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Mesh  </a:t>
            </a:r>
            <a:r>
              <a:rPr lang="en-US" sz="1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texture, </a:t>
            </a:r>
            <a:r>
              <a:rPr lang="en-US" sz="12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normalmap</a:t>
            </a:r>
            <a:r>
              <a:rPr lang="en-US" sz="1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…</a:t>
            </a:r>
          </a:p>
          <a:p>
            <a:pPr lvl="1"/>
            <a:endParaRPr lang="en-US" sz="16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Other things:</a:t>
            </a:r>
          </a:p>
          <a:p>
            <a:endParaRPr lang="en-US" sz="4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Sounds, mouse position, AI state, …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http://www.gamingdragons.com/images/game_img/screenshots/supremecommander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65" y="800220"/>
            <a:ext cx="6487594" cy="47764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762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9" y="1782147"/>
            <a:ext cx="1977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Scene graph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8" descr="Halo3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"/>
          <a:stretch>
            <a:fillRect/>
          </a:stretch>
        </p:blipFill>
        <p:spPr bwMode="auto">
          <a:xfrm>
            <a:off x="6284769" y="529079"/>
            <a:ext cx="5742390" cy="340256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889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0214" y="230631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world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1880" y="396031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5228" y="4598142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578" y="508599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7470" y="459437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1497" y="5086073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1038" y="559323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turret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0693" y="3969588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plane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0522" y="3956457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plane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45946" y="2286420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46770" y="3987686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94689" y="3987381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52019" y="3972712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26989" y="4584070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54333" y="5098202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26732" y="4608447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383261" y="5094321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838663" y="559524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urved Connector 54"/>
          <p:cNvCxnSpPr>
            <a:stCxn id="30" idx="4"/>
            <a:endCxn id="13" idx="0"/>
          </p:cNvCxnSpPr>
          <p:nvPr/>
        </p:nvCxnSpPr>
        <p:spPr>
          <a:xfrm rot="5400000">
            <a:off x="1625460" y="4034396"/>
            <a:ext cx="212981" cy="9145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0" idx="4"/>
            <a:endCxn id="36" idx="6"/>
          </p:cNvCxnSpPr>
          <p:nvPr/>
        </p:nvCxnSpPr>
        <p:spPr>
          <a:xfrm rot="5400000">
            <a:off x="1563582" y="4671316"/>
            <a:ext cx="911779" cy="33946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30" idx="4"/>
            <a:endCxn id="37" idx="0"/>
          </p:cNvCxnSpPr>
          <p:nvPr/>
        </p:nvCxnSpPr>
        <p:spPr>
          <a:xfrm rot="16200000" flipH="1">
            <a:off x="2420176" y="4154189"/>
            <a:ext cx="223286" cy="6852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0" idx="4"/>
            <a:endCxn id="38" idx="2"/>
          </p:cNvCxnSpPr>
          <p:nvPr/>
        </p:nvCxnSpPr>
        <p:spPr>
          <a:xfrm rot="16200000" flipH="1">
            <a:off x="1832284" y="4742082"/>
            <a:ext cx="907898" cy="19405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6" name="Curved Connector 10245"/>
          <p:cNvCxnSpPr>
            <a:stCxn id="25" idx="0"/>
            <a:endCxn id="30" idx="4"/>
          </p:cNvCxnSpPr>
          <p:nvPr/>
        </p:nvCxnSpPr>
        <p:spPr>
          <a:xfrm rot="5400000" flipH="1" flipV="1">
            <a:off x="1580818" y="4984848"/>
            <a:ext cx="1208074" cy="8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641056" y="3955550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84404" y="4593373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32754" y="5081230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76646" y="4589607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40673" y="5081304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90214" y="558846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turret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345946" y="3982917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626165" y="4579301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853509" y="509343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25908" y="4603678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082437" y="5089552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37839" y="5590474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urved Connector 82"/>
          <p:cNvCxnSpPr>
            <a:stCxn id="77" idx="4"/>
            <a:endCxn id="72" idx="0"/>
          </p:cNvCxnSpPr>
          <p:nvPr/>
        </p:nvCxnSpPr>
        <p:spPr>
          <a:xfrm rot="5400000">
            <a:off x="4324636" y="4029627"/>
            <a:ext cx="212981" cy="9145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77" idx="4"/>
            <a:endCxn id="79" idx="6"/>
          </p:cNvCxnSpPr>
          <p:nvPr/>
        </p:nvCxnSpPr>
        <p:spPr>
          <a:xfrm rot="5400000">
            <a:off x="4262758" y="4666547"/>
            <a:ext cx="911779" cy="33946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77" idx="4"/>
            <a:endCxn id="80" idx="0"/>
          </p:cNvCxnSpPr>
          <p:nvPr/>
        </p:nvCxnSpPr>
        <p:spPr>
          <a:xfrm rot="16200000" flipH="1">
            <a:off x="5119352" y="4149420"/>
            <a:ext cx="223286" cy="6852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77" idx="4"/>
            <a:endCxn id="81" idx="2"/>
          </p:cNvCxnSpPr>
          <p:nvPr/>
        </p:nvCxnSpPr>
        <p:spPr>
          <a:xfrm rot="16200000" flipH="1">
            <a:off x="4531460" y="4737313"/>
            <a:ext cx="907898" cy="19405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76" idx="0"/>
            <a:endCxn id="77" idx="4"/>
          </p:cNvCxnSpPr>
          <p:nvPr/>
        </p:nvCxnSpPr>
        <p:spPr>
          <a:xfrm rot="5400000" flipH="1" flipV="1">
            <a:off x="4279994" y="4980079"/>
            <a:ext cx="1208074" cy="8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08584" y="3907242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buggy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64822" y="454506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13172" y="5032922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57064" y="454129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21091" y="503299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281921" y="5540158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126364" y="3934609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406583" y="453099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633927" y="5045125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006326" y="4555370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862855" y="5041244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273101" y="5542166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Curved Connector 99"/>
          <p:cNvCxnSpPr>
            <a:stCxn id="94" idx="4"/>
            <a:endCxn id="89" idx="0"/>
          </p:cNvCxnSpPr>
          <p:nvPr/>
        </p:nvCxnSpPr>
        <p:spPr>
          <a:xfrm rot="5400000">
            <a:off x="7105054" y="3981319"/>
            <a:ext cx="212981" cy="9145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94" idx="4"/>
            <a:endCxn id="96" idx="6"/>
          </p:cNvCxnSpPr>
          <p:nvPr/>
        </p:nvCxnSpPr>
        <p:spPr>
          <a:xfrm rot="5400000">
            <a:off x="7043176" y="4618239"/>
            <a:ext cx="911779" cy="33946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94" idx="4"/>
            <a:endCxn id="97" idx="0"/>
          </p:cNvCxnSpPr>
          <p:nvPr/>
        </p:nvCxnSpPr>
        <p:spPr>
          <a:xfrm rot="16200000" flipH="1">
            <a:off x="7899770" y="4101112"/>
            <a:ext cx="223286" cy="6852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stCxn id="94" idx="4"/>
            <a:endCxn id="98" idx="2"/>
          </p:cNvCxnSpPr>
          <p:nvPr/>
        </p:nvCxnSpPr>
        <p:spPr>
          <a:xfrm rot="16200000" flipH="1">
            <a:off x="7311878" y="4689005"/>
            <a:ext cx="907898" cy="19405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stCxn id="93" idx="0"/>
            <a:endCxn id="94" idx="4"/>
          </p:cNvCxnSpPr>
          <p:nvPr/>
        </p:nvCxnSpPr>
        <p:spPr>
          <a:xfrm rot="16200000" flipV="1">
            <a:off x="7066057" y="4934826"/>
            <a:ext cx="1208074" cy="258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403452" y="572751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394632" y="5729524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665374" y="576678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56554" y="576879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48" name="Curved Connector 10247"/>
          <p:cNvCxnSpPr>
            <a:stCxn id="6" idx="3"/>
            <a:endCxn id="30" idx="0"/>
          </p:cNvCxnSpPr>
          <p:nvPr/>
        </p:nvCxnSpPr>
        <p:spPr>
          <a:xfrm rot="5400000">
            <a:off x="2666013" y="2148878"/>
            <a:ext cx="1362000" cy="231561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0" name="Curved Connector 10249"/>
          <p:cNvCxnSpPr>
            <a:stCxn id="6" idx="4"/>
            <a:endCxn id="33" idx="0"/>
          </p:cNvCxnSpPr>
          <p:nvPr/>
        </p:nvCxnSpPr>
        <p:spPr>
          <a:xfrm rot="5400000">
            <a:off x="3561010" y="2660010"/>
            <a:ext cx="1303486" cy="135125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2" name="Curved Connector 10251"/>
          <p:cNvCxnSpPr>
            <a:stCxn id="2" idx="2"/>
            <a:endCxn id="77" idx="0"/>
          </p:cNvCxnSpPr>
          <p:nvPr/>
        </p:nvCxnSpPr>
        <p:spPr>
          <a:xfrm rot="16200000" flipH="1">
            <a:off x="4230396" y="3324932"/>
            <a:ext cx="1307270" cy="8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6" name="Curved Connector 10255"/>
          <p:cNvCxnSpPr>
            <a:stCxn id="6" idx="4"/>
            <a:endCxn id="28" idx="0"/>
          </p:cNvCxnSpPr>
          <p:nvPr/>
        </p:nvCxnSpPr>
        <p:spPr>
          <a:xfrm rot="16200000" flipH="1">
            <a:off x="4907904" y="2664372"/>
            <a:ext cx="1272562" cy="131160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8" name="Curved Connector 10257"/>
          <p:cNvCxnSpPr>
            <a:stCxn id="6" idx="5"/>
            <a:endCxn id="94" idx="0"/>
          </p:cNvCxnSpPr>
          <p:nvPr/>
        </p:nvCxnSpPr>
        <p:spPr>
          <a:xfrm rot="16200000" flipH="1">
            <a:off x="5815908" y="2081717"/>
            <a:ext cx="1308923" cy="239685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5" grpId="0"/>
      <p:bldP spid="16" grpId="0"/>
      <p:bldP spid="25" grpId="0"/>
      <p:bldP spid="27" grpId="0"/>
      <p:bldP spid="28" grpId="0"/>
      <p:bldP spid="6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1" grpId="0" animBg="1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8" grpId="0"/>
      <p:bldP spid="89" grpId="0"/>
      <p:bldP spid="90" grpId="0"/>
      <p:bldP spid="91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5" grpId="0"/>
      <p:bldP spid="106" grpId="0" animBg="1"/>
      <p:bldP spid="107" grpId="0"/>
      <p:bldP spid="1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9" y="1782147"/>
            <a:ext cx="1742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Scene graph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0214" y="230631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world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1880" y="396031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5228" y="4598142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578" y="508599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7470" y="459437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1497" y="5086073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1038" y="559323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turret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70693" y="3969588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plane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0522" y="3956457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plane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45946" y="2286420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46770" y="3987686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994689" y="3987381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52019" y="3972712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26989" y="4584070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154333" y="5098202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526732" y="4608447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383261" y="5094321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838663" y="559524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urved Connector 54"/>
          <p:cNvCxnSpPr>
            <a:stCxn id="30" idx="4"/>
            <a:endCxn id="13" idx="0"/>
          </p:cNvCxnSpPr>
          <p:nvPr/>
        </p:nvCxnSpPr>
        <p:spPr>
          <a:xfrm rot="5400000">
            <a:off x="1625460" y="4034396"/>
            <a:ext cx="212981" cy="9145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30" idx="4"/>
            <a:endCxn id="36" idx="6"/>
          </p:cNvCxnSpPr>
          <p:nvPr/>
        </p:nvCxnSpPr>
        <p:spPr>
          <a:xfrm rot="5400000">
            <a:off x="1563582" y="4671316"/>
            <a:ext cx="911779" cy="33946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30" idx="4"/>
            <a:endCxn id="37" idx="0"/>
          </p:cNvCxnSpPr>
          <p:nvPr/>
        </p:nvCxnSpPr>
        <p:spPr>
          <a:xfrm rot="16200000" flipH="1">
            <a:off x="2420176" y="4154189"/>
            <a:ext cx="223286" cy="6852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30" idx="4"/>
            <a:endCxn id="38" idx="2"/>
          </p:cNvCxnSpPr>
          <p:nvPr/>
        </p:nvCxnSpPr>
        <p:spPr>
          <a:xfrm rot="16200000" flipH="1">
            <a:off x="1832284" y="4742082"/>
            <a:ext cx="907898" cy="19405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6" name="Curved Connector 10245"/>
          <p:cNvCxnSpPr>
            <a:stCxn id="25" idx="0"/>
            <a:endCxn id="30" idx="4"/>
          </p:cNvCxnSpPr>
          <p:nvPr/>
        </p:nvCxnSpPr>
        <p:spPr>
          <a:xfrm rot="5400000" flipH="1" flipV="1">
            <a:off x="1580818" y="4984848"/>
            <a:ext cx="1208074" cy="8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641056" y="3955550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84404" y="4593373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32754" y="5081230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76646" y="4589607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40673" y="5081304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90214" y="558846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turret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345946" y="3982917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626165" y="4579301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853509" y="509343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25908" y="4603678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082437" y="5089552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537839" y="5590474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urved Connector 82"/>
          <p:cNvCxnSpPr>
            <a:stCxn id="77" idx="4"/>
            <a:endCxn id="72" idx="0"/>
          </p:cNvCxnSpPr>
          <p:nvPr/>
        </p:nvCxnSpPr>
        <p:spPr>
          <a:xfrm rot="5400000">
            <a:off x="4324636" y="4029627"/>
            <a:ext cx="212981" cy="9145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77" idx="4"/>
            <a:endCxn id="79" idx="6"/>
          </p:cNvCxnSpPr>
          <p:nvPr/>
        </p:nvCxnSpPr>
        <p:spPr>
          <a:xfrm rot="5400000">
            <a:off x="4262758" y="4666547"/>
            <a:ext cx="911779" cy="33946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77" idx="4"/>
            <a:endCxn id="80" idx="0"/>
          </p:cNvCxnSpPr>
          <p:nvPr/>
        </p:nvCxnSpPr>
        <p:spPr>
          <a:xfrm rot="16200000" flipH="1">
            <a:off x="5119352" y="4149420"/>
            <a:ext cx="223286" cy="6852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77" idx="4"/>
            <a:endCxn id="81" idx="2"/>
          </p:cNvCxnSpPr>
          <p:nvPr/>
        </p:nvCxnSpPr>
        <p:spPr>
          <a:xfrm rot="16200000" flipH="1">
            <a:off x="4531460" y="4737313"/>
            <a:ext cx="907898" cy="19405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>
            <a:stCxn id="76" idx="0"/>
            <a:endCxn id="77" idx="4"/>
          </p:cNvCxnSpPr>
          <p:nvPr/>
        </p:nvCxnSpPr>
        <p:spPr>
          <a:xfrm rot="5400000" flipH="1" flipV="1">
            <a:off x="4279994" y="4980079"/>
            <a:ext cx="1208074" cy="8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308584" y="3907242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buggy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64822" y="454506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13172" y="5032922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57064" y="454129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21091" y="503299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281921" y="5540158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126364" y="3934609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406583" y="453099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633927" y="5045125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006326" y="4555370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862855" y="5041244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273101" y="5542166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Curved Connector 99"/>
          <p:cNvCxnSpPr>
            <a:stCxn id="94" idx="4"/>
            <a:endCxn id="89" idx="0"/>
          </p:cNvCxnSpPr>
          <p:nvPr/>
        </p:nvCxnSpPr>
        <p:spPr>
          <a:xfrm rot="5400000">
            <a:off x="7105054" y="3981319"/>
            <a:ext cx="212981" cy="9145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94" idx="4"/>
            <a:endCxn id="96" idx="6"/>
          </p:cNvCxnSpPr>
          <p:nvPr/>
        </p:nvCxnSpPr>
        <p:spPr>
          <a:xfrm rot="5400000">
            <a:off x="7043176" y="4618239"/>
            <a:ext cx="911779" cy="33946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94" idx="4"/>
            <a:endCxn id="97" idx="0"/>
          </p:cNvCxnSpPr>
          <p:nvPr/>
        </p:nvCxnSpPr>
        <p:spPr>
          <a:xfrm rot="16200000" flipH="1">
            <a:off x="7899770" y="4101112"/>
            <a:ext cx="223286" cy="6852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/>
          <p:cNvCxnSpPr>
            <a:stCxn id="94" idx="4"/>
            <a:endCxn id="98" idx="2"/>
          </p:cNvCxnSpPr>
          <p:nvPr/>
        </p:nvCxnSpPr>
        <p:spPr>
          <a:xfrm rot="16200000" flipH="1">
            <a:off x="7311878" y="4689005"/>
            <a:ext cx="907898" cy="19405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stCxn id="93" idx="0"/>
            <a:endCxn id="94" idx="4"/>
          </p:cNvCxnSpPr>
          <p:nvPr/>
        </p:nvCxnSpPr>
        <p:spPr>
          <a:xfrm rot="16200000" flipV="1">
            <a:off x="7066057" y="4934826"/>
            <a:ext cx="1208074" cy="258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403452" y="572751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394632" y="5729524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665374" y="576678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656554" y="576879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48" name="Curved Connector 10247"/>
          <p:cNvCxnSpPr>
            <a:stCxn id="6" idx="3"/>
            <a:endCxn id="30" idx="0"/>
          </p:cNvCxnSpPr>
          <p:nvPr/>
        </p:nvCxnSpPr>
        <p:spPr>
          <a:xfrm rot="5400000">
            <a:off x="2666013" y="2148878"/>
            <a:ext cx="1362000" cy="231561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0" name="Curved Connector 10249"/>
          <p:cNvCxnSpPr>
            <a:stCxn id="6" idx="4"/>
            <a:endCxn id="33" idx="0"/>
          </p:cNvCxnSpPr>
          <p:nvPr/>
        </p:nvCxnSpPr>
        <p:spPr>
          <a:xfrm rot="5400000">
            <a:off x="3561010" y="2660010"/>
            <a:ext cx="1303486" cy="135125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2" name="Curved Connector 10251"/>
          <p:cNvCxnSpPr>
            <a:stCxn id="2" idx="2"/>
            <a:endCxn id="77" idx="0"/>
          </p:cNvCxnSpPr>
          <p:nvPr/>
        </p:nvCxnSpPr>
        <p:spPr>
          <a:xfrm rot="16200000" flipH="1">
            <a:off x="4230396" y="3324932"/>
            <a:ext cx="1307270" cy="8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6" name="Curved Connector 10255"/>
          <p:cNvCxnSpPr>
            <a:stCxn id="6" idx="4"/>
            <a:endCxn id="28" idx="0"/>
          </p:cNvCxnSpPr>
          <p:nvPr/>
        </p:nvCxnSpPr>
        <p:spPr>
          <a:xfrm rot="16200000" flipH="1">
            <a:off x="4907904" y="2664372"/>
            <a:ext cx="1272562" cy="131160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8" name="Curved Connector 10257"/>
          <p:cNvCxnSpPr>
            <a:stCxn id="6" idx="5"/>
            <a:endCxn id="94" idx="0"/>
          </p:cNvCxnSpPr>
          <p:nvPr/>
        </p:nvCxnSpPr>
        <p:spPr>
          <a:xfrm rot="16200000" flipH="1">
            <a:off x="5815908" y="2081717"/>
            <a:ext cx="1308923" cy="239685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21357" y="757324"/>
            <a:ext cx="46249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Each scene graph node has: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mesh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transform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Child nodes (zero or more)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=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000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world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000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000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turret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000" baseline="-25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sz="20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67917" y="726546"/>
            <a:ext cx="4931790" cy="2308324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void </a:t>
            </a:r>
            <a:r>
              <a:rPr lang="en-US" sz="1600" dirty="0" err="1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SGNode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::Render( mat4&amp; </a:t>
            </a:r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 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mat4 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M = </a:t>
            </a:r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 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</a:t>
            </a:r>
            <a:r>
              <a:rPr lang="en-US" sz="1600" dirty="0" err="1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localTransform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if 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GetType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() == SG_MESH) </a:t>
            </a:r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 ((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Mesh*)this)-&gt;Render( M );</a:t>
            </a:r>
          </a:p>
          <a:p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for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</a:t>
            </a:r>
            <a:r>
              <a:rPr lang="en-US" sz="1600" dirty="0" err="1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&lt; </a:t>
            </a:r>
            <a:r>
              <a:rPr lang="en-US" sz="1600" dirty="0" err="1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child.size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(); </a:t>
            </a:r>
            <a:r>
              <a:rPr lang="en-US" sz="1600" dirty="0" err="1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++ </a:t>
            </a:r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)</a:t>
            </a:r>
            <a:b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 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child[</a:t>
            </a:r>
            <a:r>
              <a:rPr lang="en-US" sz="1600" dirty="0" err="1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]-&gt;Render( M );</a:t>
            </a:r>
          </a:p>
          <a:p>
            <a:r>
              <a:rPr lang="en-US" sz="160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</a:t>
            </a:r>
          </a:p>
          <a:p>
            <a:endParaRPr lang="en-US" sz="800" dirty="0"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10" y="1782147"/>
            <a:ext cx="4385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Ownership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Who owns: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scene graph?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meshes in the scene graph?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textures in those meshes?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actors?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camera?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71735" y="1817510"/>
            <a:ext cx="5215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TextureManager</a:t>
            </a:r>
            <a:endParaRPr lang="en-US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~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TextureManager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Texture*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GetTexture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name 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Texture*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GetTexture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id );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Texture** textures;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3396343" cy="542282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5208" y="1782147"/>
            <a:ext cx="8052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Lecturer: Dr. Jacco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Bikker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4" y="3807158"/>
            <a:ext cx="3228393" cy="16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71" y="2515530"/>
            <a:ext cx="3238156" cy="104122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9" y="3208176"/>
            <a:ext cx="3395432" cy="226362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8" y="3208176"/>
            <a:ext cx="2910338" cy="34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8" y="3208176"/>
            <a:ext cx="2910064" cy="34404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48897" y="2514548"/>
            <a:ext cx="3260097" cy="29572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4" y="2796681"/>
            <a:ext cx="3260097" cy="244556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16918" y="2543388"/>
            <a:ext cx="3240847" cy="292840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iimedia.ign.com/wii/image/article/861/861285/my-horse-and-me-200803200525045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59" y="2797908"/>
            <a:ext cx="3238431" cy="24288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shazoo.ru/60039_oZMGgnjUbJ_render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9"/>
          <a:stretch/>
        </p:blipFill>
        <p:spPr bwMode="auto">
          <a:xfrm>
            <a:off x="5280303" y="4300120"/>
            <a:ext cx="4390602" cy="234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4745" y="4240677"/>
            <a:ext cx="1293886" cy="12311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6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10" y="1782147"/>
            <a:ext cx="62820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Ownership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 do we kill: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meshes in the scene graph?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textures in those meshes?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scene graph?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actors?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When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do we kill them?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(may want to consider reference counted pointers)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71735" y="1817510"/>
            <a:ext cx="5215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SGNode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::~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SGNode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childCount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++ )</a:t>
            </a:r>
          </a:p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delete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child[</a:t>
            </a:r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development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Architecture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i190.photobucket.com/albums/z120/ccrv/img/pac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47" y="2570250"/>
            <a:ext cx="1894801" cy="2060597"/>
          </a:xfrm>
          <a:prstGeom prst="rect">
            <a:avLst/>
          </a:prstGeom>
          <a:noFill/>
          <a:effectLst>
            <a:reflection blurRad="165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2.pu.nl/media/games/far_cry_4/far-cry-4-uses-lessons-about-outposts-from-far-cry-3-feedback-461720-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16167"/>
          <a:stretch/>
        </p:blipFill>
        <p:spPr bwMode="auto">
          <a:xfrm>
            <a:off x="9242314" y="2570250"/>
            <a:ext cx="2834640" cy="2060597"/>
          </a:xfrm>
          <a:prstGeom prst="rect">
            <a:avLst/>
          </a:prstGeom>
          <a:noFill/>
          <a:effectLst>
            <a:reflection blurRad="165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9" y="1782147"/>
            <a:ext cx="878710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 SESSION 1: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Create a game.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Build the game using the supplied software rasterizer.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Limit the scope so that you have something on the screen today or tomorrow.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Keep the scope open so that the gameplay programmer has something to do for the next 9 days.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9" y="1782147"/>
            <a:ext cx="87871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 SESSION 1: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Create a game.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 1: Form a team.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will need: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graphics programmer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gameplay programmer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tools &amp; art guy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http://upload.wikimedia.org/wikipedia/en/5/59/TF2_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558" y="2478610"/>
            <a:ext cx="4762500" cy="2524126"/>
          </a:xfrm>
          <a:prstGeom prst="rect">
            <a:avLst/>
          </a:prstGeom>
          <a:noFill/>
          <a:effectLst>
            <a:reflection blurRad="381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9" y="1782147"/>
            <a:ext cx="320388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 SESSION 1: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Create a game.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 1: Form a team.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will need: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graphics programmer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gameplay programmer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tools &amp; art guy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8876" y="1782147"/>
            <a:ext cx="4460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 2: Select your mission.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Options: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project focusing on graphics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project focusing on the game.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9" y="1782147"/>
            <a:ext cx="38203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 SESSION 1: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Create a game.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 3: Select a game design.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Suggestions: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 F1 racing game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Pacman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3D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3D break-out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Top-down Metal Gear clone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(remember: 9 days)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194" name="Picture 2" descr="http://a1.mzstatic.com/us/r30/Purple/v4/a6/99/77/a69977d0-e39c-fdf6-5fde-3c76509cfba1/screen480x48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59" y="676860"/>
            <a:ext cx="2517399" cy="18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c05.deviantart.net/fs71/f/2010/151/4/8/3D_Ms_Pac_Man___custom_colors_by_NES__still_the_be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58" y="2759568"/>
            <a:ext cx="2517399" cy="15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2.bp.blogspot.com/-rtMczrdcb30/UK4xA-4-G2I/AAAAAAAAZLI/hxDbLwXTDv8/s1600/Metal_Gear_Solid_(PSX)_02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57" y="4527601"/>
            <a:ext cx="2517399" cy="201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9" y="1782147"/>
            <a:ext cx="382036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 SESSION 1: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Create a game.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 3: Select a game design.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Suggestions: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 F1 racing game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Pacman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3D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3D break-out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Top-down Metal Gear clone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(remember: 9 days)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8876" y="1782147"/>
            <a:ext cx="44607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 4: Assign roles.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Who’s the graphics guy?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Will you have two of those?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will one guy focus on gameplay?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also need an assets / tools guy.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(it’s also an option do share roles / organize dynamically)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2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10" y="1782147"/>
            <a:ext cx="35588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 SESSION 1: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Create a game.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 5: Alpha.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Identify actors, create classes, implement behavior, handle user input.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dummy art, let the assets guy fix it into something nicer.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AIM: have something that works in 3-6 hours.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218" name="Picture 2" descr="http://files1.coloribus.com/files/adsarchive/part_934/9342105/file/viagra-clockwork-small-631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59" y="1130056"/>
            <a:ext cx="5715000" cy="4086226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9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4629366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Project 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10" y="1782147"/>
            <a:ext cx="35588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 SESSION 1: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Create a game.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Step 5: Alpha.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Identify actors, create classes, implement behavior, handle user input.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dummy art, let the assets guy fix it into something nicer.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AIM: have something that works in 3-6 hours.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2821" y="1782147"/>
            <a:ext cx="44607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TOMORROW: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 to ray tracing.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today, keep in mind: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We’ll be working towards a ‘take a photo’ button that activates a slow ray tracer.</a:t>
            </a:r>
            <a:endParaRPr lang="en-US" sz="200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20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476" y="820106"/>
            <a:ext cx="529155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7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 of lecture 1.</a:t>
            </a:r>
            <a:endParaRPr lang="en-US" sz="57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42" name="Picture 2" descr="http://www.etfroundup.com/wp-content/uploads/2014/11/thats_all_folks_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1" y="2324435"/>
            <a:ext cx="5173221" cy="32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5482" y="4972923"/>
            <a:ext cx="420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lgerian" panose="04020705040A02060702" pitchFamily="82" charset="0"/>
              </a:rPr>
              <a:t>začněme</a:t>
            </a:r>
            <a:r>
              <a:rPr lang="en-US" sz="2400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lgerian" panose="04020705040A02060702" pitchFamily="82" charset="0"/>
              </a:rPr>
              <a:t>programování</a:t>
            </a:r>
            <a:r>
              <a:rPr lang="en-US" sz="2400" dirty="0">
                <a:solidFill>
                  <a:srgbClr val="FFFF00"/>
                </a:solidFill>
                <a:latin typeface="Algerian" panose="04020705040A020607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756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3396343" cy="542282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5208" y="1782147"/>
            <a:ext cx="80523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course: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lectures + lab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Practice  &gt;  theory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C++, close to the metal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1: graphics (rasterization, ray tracing)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2: games (architecture, optimization)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Team effort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 3h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Grade: project + exam</a:t>
            </a: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39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3396343" cy="542282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5209" y="1782147"/>
            <a:ext cx="623515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Mission objectives: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Build a small game on a basic 3D engine;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Add ‘take a photo’ functionality using ray tracing;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the ray tracer real-time;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Pick up a thing or two on various topics;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Report on progress.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9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3396343" cy="542282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5209" y="1782147"/>
            <a:ext cx="623515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Mission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prerequisits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am assuming you have some time this week;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We’ll use 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C++ only 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this course;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We’ll use a special template to get started.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1967" y="529079"/>
            <a:ext cx="3396343" cy="542282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5209" y="1782147"/>
            <a:ext cx="464302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Special template: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Designed for rapid prototyping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Very minimalistic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this course: including rasterizer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This template (and the rasterizer) are designed to be modified by you.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83" y="1782147"/>
            <a:ext cx="1828831" cy="46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16" y="1609413"/>
            <a:ext cx="5197294" cy="40392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26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2776" y="3195021"/>
            <a:ext cx="3528509" cy="2154436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8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You get a software rasterizer because you will be adding a ray tracer. Please do not replace it with an OpenGL renderer. </a:t>
            </a:r>
          </a:p>
          <a:p>
            <a:endParaRPr lang="en-US" sz="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Also, it’s &lt;500 lines, and the manual is 1 page. That helps.</a:t>
            </a:r>
          </a:p>
          <a:p>
            <a:endParaRPr lang="en-US" sz="1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1722</Words>
  <Application>Microsoft Office PowerPoint</Application>
  <PresentationFormat>Widescreen</PresentationFormat>
  <Paragraphs>601</Paragraphs>
  <Slides>39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Aharoni</vt:lpstr>
      <vt:lpstr>Algerian</vt:lpstr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Jacco</dc:creator>
  <cp:lastModifiedBy>Jacco</cp:lastModifiedBy>
  <cp:revision>53</cp:revision>
  <dcterms:created xsi:type="dcterms:W3CDTF">2015-01-27T10:37:45Z</dcterms:created>
  <dcterms:modified xsi:type="dcterms:W3CDTF">2015-03-09T13:30:11Z</dcterms:modified>
</cp:coreProperties>
</file>