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y="51435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6" name="Shape 2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14" name="Shape 3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0" name="Shape 3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0" name="Shape 10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5" name="Shape 45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2" name="Shape 22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" name="Shape 36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7" name="Shape 37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cs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camel.apache.org/bean.html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://camel.apache.org/file2.html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://camel.apache.org/jetty.html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://activemq.apache.org/" TargetMode="Externa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hyperlink" Target="http://camel.apache.org/activemq.html" TargetMode="External"/><Relationship Id="rId4" Type="http://schemas.openxmlformats.org/officeDocument/2006/relationships/hyperlink" Target="http://camel.apache.org/jms.html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://camel.apache.org/mqtt.html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://camel.apache.org/eip.html" TargetMode="External"/><Relationship Id="rId4" Type="http://schemas.openxmlformats.org/officeDocument/2006/relationships/hyperlink" Target="http://www.enterpriseintegrationpatterns.com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://camel.apache.org/content-based-router.html" TargetMode="External"/><Relationship Id="rId4" Type="http://schemas.openxmlformats.org/officeDocument/2006/relationships/image" Target="../media/image0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://camel.apache.org/splitter.html" TargetMode="External"/><Relationship Id="rId4" Type="http://schemas.openxmlformats.org/officeDocument/2006/relationships/image" Target="../media/image03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://camel.apache.org/multicast.html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://camel.apache.org/aggregator.html" TargetMode="External"/><Relationship Id="rId4" Type="http://schemas.openxmlformats.org/officeDocument/2006/relationships/image" Target="../media/image06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0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://camel.apache.org/bindy.html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hyperlink" Target="http://camel.apache.org/log.html" TargetMode="Externa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hyperlink" Target="http://camel.apache.org/exception-clause.html" TargetMode="Externa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/>
              <a:t>Apache Camel</a:t>
            </a:r>
          </a:p>
        </p:txBody>
      </p:sp>
      <p:sp>
        <p:nvSpPr>
          <p:cNvPr id="51" name="Shape 51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/>
              <a:t>Systémová Integrace</a:t>
            </a:r>
          </a:p>
        </p:txBody>
      </p:sp>
      <p:sp>
        <p:nvSpPr>
          <p:cNvPr id="52" name="Shape 52"/>
          <p:cNvSpPr txBox="1"/>
          <p:nvPr/>
        </p:nvSpPr>
        <p:spPr>
          <a:xfrm>
            <a:off x="236200" y="4264350"/>
            <a:ext cx="2520900" cy="6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/>
              <a:t>Pavel Macík (pmacik@redhat.com)</a:t>
            </a:r>
          </a:p>
        </p:txBody>
      </p:sp>
      <p:sp>
        <p:nvSpPr>
          <p:cNvPr id="53" name="Shape 53"/>
          <p:cNvSpPr txBox="1"/>
          <p:nvPr/>
        </p:nvSpPr>
        <p:spPr>
          <a:xfrm>
            <a:off x="8081100" y="4625050"/>
            <a:ext cx="1062899" cy="37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24.9.2015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/>
              <a:t>Architektura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6411" y="890525"/>
            <a:ext cx="4451174" cy="3678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/>
              <a:t>Vývoj aplikací v Camelu</a:t>
            </a:r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cs"/>
              <a:t>Spring DSL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s"/>
              <a:t>Java DSL</a:t>
            </a:r>
          </a:p>
          <a:p>
            <a:pPr indent="-228600" lvl="0" marL="457200">
              <a:spcBef>
                <a:spcPts val="0"/>
              </a:spcBef>
            </a:pPr>
            <a:r>
              <a:rPr lang="cs"/>
              <a:t>Maven - Demo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/>
              <a:t>Spring DSL</a:t>
            </a:r>
          </a:p>
        </p:txBody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37500"/>
              <a:buFont typeface="Arial"/>
              <a:buNone/>
            </a:pPr>
            <a:r>
              <a:rPr b="1" lang="cs" sz="8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&lt;?xml version=</a:t>
            </a:r>
            <a:r>
              <a:rPr b="1" lang="cs" sz="800">
                <a:solidFill>
                  <a:srgbClr val="2A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b="1" lang="cs" sz="8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1.0</a:t>
            </a:r>
            <a:r>
              <a:rPr b="1" lang="cs" sz="800">
                <a:solidFill>
                  <a:srgbClr val="2A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b="1" lang="cs" sz="8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encoding=</a:t>
            </a:r>
            <a:r>
              <a:rPr b="1" lang="cs" sz="800">
                <a:solidFill>
                  <a:srgbClr val="2A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"UTF-8"</a:t>
            </a:r>
            <a:r>
              <a:rPr b="1" lang="cs" sz="8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?&gt;</a:t>
            </a:r>
            <a:br>
              <a:rPr b="1" lang="cs" sz="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cs" sz="8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&lt;beans</a:t>
            </a:r>
            <a:r>
              <a:rPr b="1" lang="cs" sz="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xmlns=</a:t>
            </a:r>
            <a:r>
              <a:rPr b="1" lang="cs" sz="800">
                <a:solidFill>
                  <a:srgbClr val="2A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"http:</a:t>
            </a:r>
            <a:r>
              <a:rPr b="1" lang="cs" sz="8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</a:t>
            </a:r>
            <a:r>
              <a:rPr b="1" lang="cs" sz="800">
                <a:solidFill>
                  <a:srgbClr val="3F3FB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www.springframework.org/schema/beans</a:t>
            </a:r>
            <a:r>
              <a:rPr b="1" lang="cs" sz="800">
                <a:solidFill>
                  <a:srgbClr val="2A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br>
              <a:rPr b="1" lang="cs" sz="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cs" sz="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xmlns:xsi=</a:t>
            </a:r>
            <a:r>
              <a:rPr b="1" lang="cs" sz="800">
                <a:solidFill>
                  <a:srgbClr val="2A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"http:</a:t>
            </a:r>
            <a:r>
              <a:rPr b="1" lang="cs" sz="8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</a:t>
            </a:r>
            <a:r>
              <a:rPr b="1" lang="cs" sz="800">
                <a:solidFill>
                  <a:srgbClr val="3F3FB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www.w3.org/2001/XMLSchema-instance</a:t>
            </a:r>
            <a:r>
              <a:rPr b="1" lang="cs" sz="800">
                <a:solidFill>
                  <a:srgbClr val="2A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br>
              <a:rPr b="1" lang="cs" sz="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cs" sz="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xsi:schemaLocation=</a:t>
            </a:r>
            <a:r>
              <a:rPr b="1" lang="cs" sz="800">
                <a:solidFill>
                  <a:srgbClr val="2A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br>
              <a:rPr b="1" lang="cs" sz="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cs" sz="800">
                <a:solidFill>
                  <a:srgbClr val="2A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http:</a:t>
            </a:r>
            <a:r>
              <a:rPr b="1" lang="cs" sz="8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</a:t>
            </a:r>
            <a:r>
              <a:rPr b="1" lang="cs" sz="800">
                <a:solidFill>
                  <a:srgbClr val="3F3FB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www.springframework.org/schema/beans</a:t>
            </a:r>
            <a:r>
              <a:rPr b="1" lang="cs" sz="800">
                <a:solidFill>
                  <a:srgbClr val="2A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http:</a:t>
            </a:r>
            <a:r>
              <a:rPr b="1" lang="cs" sz="8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</a:t>
            </a:r>
            <a:r>
              <a:rPr b="1" lang="cs" sz="800">
                <a:solidFill>
                  <a:srgbClr val="3F3FB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www.springframework.org/schema/beans/spring-beans.xsd</a:t>
            </a:r>
            <a:br>
              <a:rPr b="1" lang="cs" sz="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cs" sz="800">
                <a:solidFill>
                  <a:srgbClr val="2A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http:</a:t>
            </a:r>
            <a:r>
              <a:rPr b="1" lang="cs" sz="8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</a:t>
            </a:r>
            <a:r>
              <a:rPr b="1" lang="cs" sz="800">
                <a:solidFill>
                  <a:srgbClr val="3F3FB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camel.apache.org/schema/spring</a:t>
            </a:r>
            <a:r>
              <a:rPr b="1" lang="cs" sz="800">
                <a:solidFill>
                  <a:srgbClr val="2A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http:</a:t>
            </a:r>
            <a:r>
              <a:rPr b="1" lang="cs" sz="8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</a:t>
            </a:r>
            <a:r>
              <a:rPr b="1" lang="cs" sz="800">
                <a:solidFill>
                  <a:srgbClr val="3F3FB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camel.apache.org/schema/spring/camel-spring.xsd</a:t>
            </a:r>
            <a:r>
              <a:rPr b="1" lang="cs" sz="800">
                <a:solidFill>
                  <a:srgbClr val="2A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b="1" lang="cs" sz="8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br>
              <a:rPr b="1" lang="cs" sz="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cs" sz="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cs" sz="8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&lt;camelContext</a:t>
            </a:r>
            <a:r>
              <a:rPr b="1" lang="cs" sz="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xmlns=</a:t>
            </a:r>
            <a:r>
              <a:rPr b="1" lang="cs" sz="800">
                <a:solidFill>
                  <a:srgbClr val="2A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"http:</a:t>
            </a:r>
            <a:r>
              <a:rPr b="1" lang="cs" sz="8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//</a:t>
            </a:r>
            <a:r>
              <a:rPr b="1" lang="cs" sz="800">
                <a:solidFill>
                  <a:srgbClr val="3F3FB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camel.apache.org/schema/spring</a:t>
            </a:r>
            <a:r>
              <a:rPr b="1" lang="cs" sz="800">
                <a:solidFill>
                  <a:srgbClr val="2A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</a:t>
            </a:r>
            <a:r>
              <a:rPr b="1" lang="cs" sz="8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&gt;</a:t>
            </a:r>
            <a:br>
              <a:rPr b="1" lang="cs" sz="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cs" sz="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cs" sz="8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&lt;route&gt;</a:t>
            </a:r>
            <a:br>
              <a:rPr b="1" lang="cs" sz="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cs" sz="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1" lang="cs" sz="8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&lt;from</a:t>
            </a:r>
            <a:r>
              <a:rPr b="1" lang="cs" sz="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uri=</a:t>
            </a:r>
            <a:r>
              <a:rPr b="1" lang="cs" sz="800">
                <a:solidFill>
                  <a:srgbClr val="2A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"file:src/data?noop=true"</a:t>
            </a:r>
            <a:r>
              <a:rPr b="1" lang="cs" sz="8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br>
              <a:rPr b="1" lang="cs" sz="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cs" sz="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1" lang="cs" sz="8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&lt;choice&gt;</a:t>
            </a:r>
            <a:br>
              <a:rPr b="1" lang="cs" sz="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cs" sz="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cs" sz="8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&lt;when&gt;</a:t>
            </a:r>
            <a:br>
              <a:rPr b="1" lang="cs" sz="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cs" sz="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</a:t>
            </a:r>
            <a:r>
              <a:rPr b="1" lang="cs" sz="8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&lt;xpath&gt;</a:t>
            </a:r>
            <a:r>
              <a:rPr b="1" lang="cs" sz="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/person/city = 'London'</a:t>
            </a:r>
            <a:r>
              <a:rPr b="1" lang="cs" sz="8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&lt;/xpath&gt;</a:t>
            </a:r>
            <a:br>
              <a:rPr b="1" lang="cs" sz="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cs" sz="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</a:t>
            </a:r>
            <a:r>
              <a:rPr b="1" lang="cs" sz="8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&lt;log</a:t>
            </a:r>
            <a:r>
              <a:rPr b="1" lang="cs" sz="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message=</a:t>
            </a:r>
            <a:r>
              <a:rPr b="1" lang="cs" sz="800">
                <a:solidFill>
                  <a:srgbClr val="2A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"UK message"</a:t>
            </a:r>
            <a:r>
              <a:rPr b="1" lang="cs" sz="8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br>
              <a:rPr b="1" lang="cs" sz="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cs" sz="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</a:t>
            </a:r>
            <a:r>
              <a:rPr b="1" lang="cs" sz="8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&lt;to</a:t>
            </a:r>
            <a:r>
              <a:rPr b="1" lang="cs" sz="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uri=</a:t>
            </a:r>
            <a:r>
              <a:rPr b="1" lang="cs" sz="800">
                <a:solidFill>
                  <a:srgbClr val="2A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"file:target/messages/uk"</a:t>
            </a:r>
            <a:r>
              <a:rPr b="1" lang="cs" sz="8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br>
              <a:rPr b="1" lang="cs" sz="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cs" sz="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cs" sz="8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&lt;/when&gt;</a:t>
            </a:r>
            <a:br>
              <a:rPr b="1" lang="cs" sz="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cs" sz="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cs" sz="8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&lt;otherwise&gt;</a:t>
            </a:r>
            <a:br>
              <a:rPr b="1" lang="cs" sz="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cs" sz="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</a:t>
            </a:r>
            <a:r>
              <a:rPr b="1" lang="cs" sz="8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&lt;log</a:t>
            </a:r>
            <a:r>
              <a:rPr b="1" lang="cs" sz="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message=</a:t>
            </a:r>
            <a:r>
              <a:rPr b="1" lang="cs" sz="800">
                <a:solidFill>
                  <a:srgbClr val="2A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"Other message"</a:t>
            </a:r>
            <a:r>
              <a:rPr b="1" lang="cs" sz="8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br>
              <a:rPr b="1" lang="cs" sz="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cs" sz="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</a:t>
            </a:r>
            <a:r>
              <a:rPr b="1" lang="cs" sz="8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&lt;to</a:t>
            </a:r>
            <a:r>
              <a:rPr b="1" lang="cs" sz="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uri=</a:t>
            </a:r>
            <a:r>
              <a:rPr b="1" lang="cs" sz="800">
                <a:solidFill>
                  <a:srgbClr val="2A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"file:target/messages/others"</a:t>
            </a:r>
            <a:r>
              <a:rPr b="1" lang="cs" sz="8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  <a:br>
              <a:rPr b="1" lang="cs" sz="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cs" sz="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b="1" lang="cs" sz="8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&lt;/otherwise&gt;</a:t>
            </a:r>
            <a:br>
              <a:rPr b="1" lang="cs" sz="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cs" sz="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1" lang="cs" sz="8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&lt;/choice&gt;</a:t>
            </a:r>
            <a:br>
              <a:rPr b="1" lang="cs" sz="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cs" sz="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cs" sz="8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&lt;/route&gt;</a:t>
            </a:r>
            <a:br>
              <a:rPr b="1" lang="cs" sz="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cs" sz="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</a:t>
            </a:r>
            <a:r>
              <a:rPr b="1" lang="cs" sz="8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&lt;/camelContext&gt;</a:t>
            </a:r>
            <a:br>
              <a:rPr b="1" lang="cs" sz="8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cs" sz="8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&lt;/beans&gt;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 b="1" sz="800"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/>
              <a:t>Java DSL</a:t>
            </a: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b="1" lang="cs" sz="11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package</a:t>
            </a:r>
            <a:r>
              <a:rPr lang="cs" sz="1100">
                <a:solidFill>
                  <a:srgbClr val="004A4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com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cs" sz="1100">
                <a:solidFill>
                  <a:srgbClr val="004A4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redhat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cs" sz="1100">
                <a:solidFill>
                  <a:srgbClr val="004A4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brq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cs" sz="1100">
                <a:solidFill>
                  <a:srgbClr val="004A4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integration</a:t>
            </a:r>
            <a:r>
              <a:rPr lang="cs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cs" sz="11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lang="cs" sz="1100">
                <a:solidFill>
                  <a:srgbClr val="004A4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org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cs" sz="1100">
                <a:solidFill>
                  <a:srgbClr val="004A4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apache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cs" sz="1100">
                <a:solidFill>
                  <a:srgbClr val="004A4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camel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cs" sz="1100">
                <a:solidFill>
                  <a:srgbClr val="004A4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builder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cs" sz="1100">
                <a:solidFill>
                  <a:srgbClr val="004A43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RouteBuilder</a:t>
            </a:r>
            <a:r>
              <a:rPr lang="cs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cs" sz="11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cs" sz="11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MyRouteBuilder </a:t>
            </a:r>
            <a:r>
              <a:rPr b="1" lang="cs" sz="11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extends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RouteBuilder </a:t>
            </a:r>
            <a:r>
              <a:rPr lang="cs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b="1" lang="cs" sz="11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cs" sz="1100">
                <a:solidFill>
                  <a:srgbClr val="BB797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configure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cs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from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cs" sz="1100">
                <a:solidFill>
                  <a:srgbClr val="0000E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"file:src/data?noop=true"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choice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when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xpath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cs" sz="1100">
                <a:solidFill>
                  <a:srgbClr val="0000E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"/person/city = 'London'"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))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log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cs" sz="1100">
                <a:solidFill>
                  <a:srgbClr val="0000E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"UK message"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to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cs" sz="1100">
                <a:solidFill>
                  <a:srgbClr val="0000E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"file:target/messages/uk"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otherwise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log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cs" sz="1100">
                <a:solidFill>
                  <a:srgbClr val="0000E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"Other message"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        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to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cs" sz="1100">
                <a:solidFill>
                  <a:srgbClr val="0000E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"file:target/messages/others"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cs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cs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/>
              <a:t>Maven - Demo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cs"/>
              <a:t>Spring DSL</a:t>
            </a:r>
          </a:p>
          <a:p>
            <a:pPr indent="-228600" lvl="1" marL="914400" rtl="0">
              <a:spcBef>
                <a:spcPts val="0"/>
              </a:spcBef>
              <a:buFont typeface="Courier New"/>
            </a:pPr>
            <a:r>
              <a:rPr lang="cs">
                <a:latin typeface="Courier New"/>
                <a:ea typeface="Courier New"/>
                <a:cs typeface="Courier New"/>
                <a:sym typeface="Courier New"/>
              </a:rPr>
              <a:t>mvn archetype:generate -DarchetypeGroupId=</a:t>
            </a:r>
            <a:r>
              <a:rPr b="1" lang="cs">
                <a:latin typeface="Courier New"/>
                <a:ea typeface="Courier New"/>
                <a:cs typeface="Courier New"/>
                <a:sym typeface="Courier New"/>
              </a:rPr>
              <a:t>org.apache.camel.archetypes</a:t>
            </a:r>
            <a:r>
              <a:rPr lang="cs">
                <a:latin typeface="Courier New"/>
                <a:ea typeface="Courier New"/>
                <a:cs typeface="Courier New"/>
                <a:sym typeface="Courier New"/>
              </a:rPr>
              <a:t> -DarchetypeArtifactId=</a:t>
            </a:r>
            <a:r>
              <a:rPr b="1" lang="cs">
                <a:latin typeface="Courier New"/>
                <a:ea typeface="Courier New"/>
                <a:cs typeface="Courier New"/>
                <a:sym typeface="Courier New"/>
              </a:rPr>
              <a:t>camel-archetype-spring</a:t>
            </a:r>
            <a:r>
              <a:rPr lang="cs">
                <a:latin typeface="Courier New"/>
                <a:ea typeface="Courier New"/>
                <a:cs typeface="Courier New"/>
                <a:sym typeface="Courier New"/>
              </a:rPr>
              <a:t> -DgroupId=com.redhat.brq.integration -DartifactId=maven-camel-spring;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Maven - Demo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cs"/>
              <a:t>Java DSL</a:t>
            </a:r>
          </a:p>
          <a:p>
            <a:pPr indent="-228600" lvl="1" marL="914400" rtl="0">
              <a:spcBef>
                <a:spcPts val="0"/>
              </a:spcBef>
              <a:buFont typeface="Courier New"/>
            </a:pPr>
            <a:r>
              <a:rPr lang="cs">
                <a:latin typeface="Courier New"/>
                <a:ea typeface="Courier New"/>
                <a:cs typeface="Courier New"/>
                <a:sym typeface="Courier New"/>
              </a:rPr>
              <a:t>mvn archetype:generate -DarchetypeGroupId=</a:t>
            </a:r>
            <a:r>
              <a:rPr b="1" lang="cs">
                <a:latin typeface="Courier New"/>
                <a:ea typeface="Courier New"/>
                <a:cs typeface="Courier New"/>
                <a:sym typeface="Courier New"/>
              </a:rPr>
              <a:t>org.apache.camel.archetypes</a:t>
            </a:r>
            <a:r>
              <a:rPr lang="cs">
                <a:latin typeface="Courier New"/>
                <a:ea typeface="Courier New"/>
                <a:cs typeface="Courier New"/>
                <a:sym typeface="Courier New"/>
              </a:rPr>
              <a:t> -DarchetypeArtifactId=</a:t>
            </a:r>
            <a:r>
              <a:rPr b="1" lang="cs">
                <a:latin typeface="Courier New"/>
                <a:ea typeface="Courier New"/>
                <a:cs typeface="Courier New"/>
                <a:sym typeface="Courier New"/>
              </a:rPr>
              <a:t>camel-archetype-java</a:t>
            </a:r>
            <a:r>
              <a:rPr lang="cs">
                <a:latin typeface="Courier New"/>
                <a:ea typeface="Courier New"/>
                <a:cs typeface="Courier New"/>
                <a:sym typeface="Courier New"/>
              </a:rPr>
              <a:t> -DgroupId=com.redhat.brq.integration -DartifactId=maven-camel-java;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cs"/>
              <a:t>Komponenty Camelu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cs"/>
              <a:t>Model komponenty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s"/>
              <a:t>Užitečné komponenty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cs"/>
              <a:t>Bean - Java objekt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cs"/>
              <a:t>File - soubory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cs"/>
              <a:t>Jetty - HTTP(s)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cs"/>
              <a:t>Restlet - JAX-RS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cs"/>
              <a:t>Rest DSL</a:t>
            </a:r>
          </a:p>
          <a:p>
            <a:pPr indent="-228600" lvl="1" marL="914400" rtl="0">
              <a:spcBef>
                <a:spcPts val="0"/>
              </a:spcBef>
            </a:pPr>
            <a:r>
              <a:rPr lang="cs"/>
              <a:t>ActiveMQ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cs"/>
              <a:t>MQTT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cs"/>
              <a:t>JMS</a:t>
            </a:r>
          </a:p>
        </p:txBody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/>
              <a:t>Model komponenty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9200" y="923875"/>
            <a:ext cx="5308248" cy="3895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Shape 1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7525" y="262679"/>
            <a:ext cx="2744771" cy="201427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Shape 16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Model komponenty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cs"/>
              <a:t>Komponenta</a:t>
            </a:r>
          </a:p>
          <a:p>
            <a:pPr indent="-228600" lvl="1" marL="914400" rtl="0">
              <a:spcBef>
                <a:spcPts val="0"/>
              </a:spcBef>
            </a:pPr>
            <a:r>
              <a:rPr lang="cs"/>
              <a:t>továtna na koncové body (endpointy)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s"/>
              <a:t>Koncový bod</a:t>
            </a:r>
          </a:p>
          <a:p>
            <a:pPr indent="-228600" lvl="1" marL="914400" rtl="0">
              <a:spcBef>
                <a:spcPts val="0"/>
              </a:spcBef>
            </a:pPr>
            <a:r>
              <a:rPr lang="cs"/>
              <a:t>reprezentuje začátek nebo konec kanálu zprávy z/do trasy Camelu</a:t>
            </a:r>
          </a:p>
          <a:p>
            <a:pPr indent="-228600" lvl="1" marL="914400" rtl="0">
              <a:spcBef>
                <a:spcPts val="0"/>
              </a:spcBef>
            </a:pPr>
            <a:r>
              <a:rPr lang="cs"/>
              <a:t>popsán prostřednictvím URI</a:t>
            </a:r>
          </a:p>
          <a:p>
            <a:pPr indent="-228600" lvl="2" marL="1371600" rtl="0">
              <a:spcBef>
                <a:spcPts val="0"/>
              </a:spcBef>
              <a:buFont typeface="Courier New"/>
            </a:pPr>
            <a:r>
              <a:rPr lang="cs">
                <a:latin typeface="Courier New"/>
                <a:ea typeface="Courier New"/>
                <a:cs typeface="Courier New"/>
                <a:sym typeface="Courier New"/>
              </a:rPr>
              <a:t>schema:context/path?options</a:t>
            </a:r>
          </a:p>
          <a:p>
            <a:pPr indent="-228600" lvl="3" marL="1828800" rtl="0">
              <a:spcBef>
                <a:spcPts val="0"/>
              </a:spcBef>
            </a:pPr>
            <a:r>
              <a:rPr lang="cs"/>
              <a:t>schema = identifikuje komponentu</a:t>
            </a:r>
          </a:p>
          <a:p>
            <a:pPr indent="-228600" lvl="3" marL="1828800" rtl="0">
              <a:spcBef>
                <a:spcPts val="0"/>
              </a:spcBef>
            </a:pPr>
            <a:r>
              <a:rPr lang="cs"/>
              <a:t>context/path = identifikuje umístěná zdroje nebo cíle zprávy</a:t>
            </a:r>
          </a:p>
          <a:p>
            <a:pPr indent="-228600" lvl="3" marL="1828800" rtl="0">
              <a:spcBef>
                <a:spcPts val="0"/>
              </a:spcBef>
            </a:pPr>
            <a:r>
              <a:rPr lang="cs"/>
              <a:t>options = nastavení vlastností komponenty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Shape 1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7525" y="262679"/>
            <a:ext cx="2744771" cy="201427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cs"/>
              <a:t>Model komponenty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cs"/>
              <a:t>Konzument (from)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cs"/>
              <a:t>zdroj, z kterého je zpráva přijata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s"/>
              <a:t>Producent (to)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cs"/>
              <a:t>cíl, do kterého je zpráva odeslána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/>
              <a:t>Co nás čeká</a:t>
            </a:r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cs"/>
              <a:t>Představení Apache Camel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s"/>
              <a:t>Komponenty Camelu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s"/>
              <a:t>Integrační návrhové vzory (EIP)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s"/>
              <a:t>Logování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s"/>
              <a:t>Zpracování vyjímek a chyb</a:t>
            </a:r>
          </a:p>
          <a:p>
            <a:pPr indent="-228600" lvl="0" marL="457200">
              <a:spcBef>
                <a:spcPts val="0"/>
              </a:spcBef>
            </a:pPr>
            <a:r>
              <a:rPr lang="cs"/>
              <a:t>Testování aplikací pro Camel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/>
              <a:t>Komponenta Bean</a:t>
            </a:r>
          </a:p>
        </p:txBody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cs"/>
              <a:t>Umožňuje použít metody Java objektů pro zpracování zpráv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s"/>
              <a:t>URI pattern:</a:t>
            </a:r>
          </a:p>
          <a:p>
            <a:pPr indent="-228600" lvl="1" marL="914400" rtl="0">
              <a:spcBef>
                <a:spcPts val="0"/>
              </a:spcBef>
              <a:buFont typeface="Courier New"/>
            </a:pPr>
            <a:r>
              <a:rPr lang="cs">
                <a:latin typeface="Courier New"/>
                <a:ea typeface="Courier New"/>
                <a:cs typeface="Courier New"/>
                <a:sym typeface="Courier New"/>
              </a:rPr>
              <a:t>bean:beanId[?options]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s"/>
              <a:t>Užitečné vlastnosti</a:t>
            </a:r>
          </a:p>
          <a:p>
            <a:pPr indent="-228600" lvl="1" marL="914400" rtl="0">
              <a:spcBef>
                <a:spcPts val="0"/>
              </a:spcBef>
            </a:pPr>
            <a:r>
              <a:rPr lang="cs"/>
              <a:t>method - jméno metody, která se má zavolat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Komponenta Bean</a:t>
            </a:r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cs"/>
              <a:t>Java objekt</a:t>
            </a:r>
          </a:p>
          <a:p>
            <a:pPr indent="-228600" lvl="1" marL="914400" rtl="0">
              <a:spcBef>
                <a:spcPts val="0"/>
              </a:spcBef>
              <a:buFont typeface="Courier New"/>
            </a:pPr>
            <a:r>
              <a:rPr b="1" lang="cs" sz="11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cs" sz="11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MyBean </a:t>
            </a:r>
            <a:r>
              <a:rPr lang="cs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cs" sz="11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cs" sz="1100">
                <a:solidFill>
                  <a:srgbClr val="BB797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process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cs" sz="1100">
                <a:solidFill>
                  <a:srgbClr val="BB797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msg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cs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1" lang="cs" sz="1100">
                <a:solidFill>
                  <a:srgbClr val="BB797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System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println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cs" sz="1100">
                <a:solidFill>
                  <a:srgbClr val="0000E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"Zprava: "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+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msg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cs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cs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s"/>
              <a:t>Camel</a:t>
            </a:r>
          </a:p>
          <a:p>
            <a:pPr indent="-228600" lvl="1" marL="914400" rtl="0">
              <a:spcBef>
                <a:spcPts val="0"/>
              </a:spcBef>
              <a:buFont typeface="Courier New"/>
            </a:pP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cs" sz="1100">
                <a:solidFill>
                  <a:srgbClr val="0000E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"file:src/data?noop=true"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bean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cs" sz="11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MyBean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(),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cs" sz="1100">
                <a:solidFill>
                  <a:srgbClr val="0000E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"process"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cs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 sz="1100">
              <a:solidFill>
                <a:srgbClr val="800080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cs" sz="1800"/>
              <a:t>Více </a:t>
            </a:r>
            <a:r>
              <a:rPr lang="cs"/>
              <a:t>informací</a:t>
            </a:r>
            <a:r>
              <a:rPr lang="cs" sz="1800"/>
              <a:t> na </a:t>
            </a:r>
            <a:r>
              <a:rPr lang="cs" sz="1800" u="sng">
                <a:solidFill>
                  <a:schemeClr val="accent5"/>
                </a:solidFill>
                <a:hlinkClick r:id="rId3"/>
              </a:rPr>
              <a:t>http://camel.apache.org/bean.html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Komponenta File</a:t>
            </a:r>
          </a:p>
        </p:txBody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cs"/>
              <a:t>Umožňuje přístup k souborovému systému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s"/>
              <a:t>URI pattern:</a:t>
            </a:r>
          </a:p>
          <a:p>
            <a:pPr indent="-228600" lvl="1" marL="914400" rtl="0">
              <a:spcBef>
                <a:spcPts val="0"/>
              </a:spcBef>
              <a:buFont typeface="Courier New"/>
            </a:pPr>
            <a:r>
              <a:rPr lang="cs">
                <a:latin typeface="Courier New"/>
                <a:ea typeface="Courier New"/>
                <a:cs typeface="Courier New"/>
                <a:sym typeface="Courier New"/>
              </a:rPr>
              <a:t>file:directoryName[?options]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s"/>
              <a:t>Užitečné vlastnosti</a:t>
            </a:r>
          </a:p>
          <a:p>
            <a:pPr indent="-228600" lvl="1" marL="914400" rtl="0">
              <a:spcBef>
                <a:spcPts val="0"/>
              </a:spcBef>
            </a:pPr>
            <a:r>
              <a:rPr lang="cs"/>
              <a:t>noop - pokud je true, soubory po zpracování nejsou přemístěny ani smazány</a:t>
            </a:r>
          </a:p>
          <a:p>
            <a:pPr indent="-228600" lvl="1" marL="914400" rtl="0">
              <a:spcBef>
                <a:spcPts val="0"/>
              </a:spcBef>
            </a:pPr>
            <a:r>
              <a:rPr lang="cs"/>
              <a:t>include - regulární výraz omezující jména souborů, které se mají zpracovat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cs"/>
              <a:t>exclude - regulární výraz označující soubory, které se mají ignorovat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s"/>
              <a:t>Více informací na </a:t>
            </a:r>
            <a:r>
              <a:rPr lang="cs" u="sng">
                <a:solidFill>
                  <a:schemeClr val="hlink"/>
                </a:solidFill>
                <a:hlinkClick r:id="rId3"/>
              </a:rPr>
              <a:t>http://camel.apache.org/file2.html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Komponenta Jetty</a:t>
            </a: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cs"/>
              <a:t>Poskytuje koncové body založené na HTTP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s"/>
              <a:t>URI pattern:</a:t>
            </a:r>
          </a:p>
          <a:p>
            <a:pPr indent="-228600" lvl="1" marL="914400" rtl="0">
              <a:spcBef>
                <a:spcPts val="0"/>
              </a:spcBef>
              <a:buFont typeface="Courier New"/>
            </a:pPr>
            <a:r>
              <a:rPr lang="cs">
                <a:latin typeface="Courier New"/>
                <a:ea typeface="Courier New"/>
                <a:cs typeface="Courier New"/>
                <a:sym typeface="Courier New"/>
              </a:rPr>
              <a:t>jetty:http://hostname[:port][/resourceUri][?options]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s"/>
              <a:t>Více informací na </a:t>
            </a:r>
            <a:r>
              <a:rPr lang="cs" u="sng">
                <a:solidFill>
                  <a:schemeClr val="hlink"/>
                </a:solidFill>
                <a:hlinkClick r:id="rId3"/>
              </a:rPr>
              <a:t>http://camel.apache.org/jetty.html</a:t>
            </a: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Komponenta Restlet</a:t>
            </a:r>
          </a:p>
        </p:txBody>
      </p:sp>
      <p:sp>
        <p:nvSpPr>
          <p:cNvPr id="199" name="Shape 19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cs"/>
              <a:t>Poskytuje koncové body založené na REST HTTP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s"/>
              <a:t>URI pattern:</a:t>
            </a:r>
          </a:p>
          <a:p>
            <a:pPr indent="-228600" lvl="1" marL="914400" rtl="0">
              <a:spcBef>
                <a:spcPts val="0"/>
              </a:spcBef>
              <a:buFont typeface="Courier New"/>
            </a:pPr>
            <a:r>
              <a:rPr lang="cs">
                <a:latin typeface="Courier New"/>
                <a:ea typeface="Courier New"/>
                <a:cs typeface="Courier New"/>
                <a:sym typeface="Courier New"/>
              </a:rPr>
              <a:t>restlet:restletUrl[?options]</a:t>
            </a:r>
          </a:p>
          <a:p>
            <a:pPr indent="-228600" lvl="1" marL="914400" rtl="0">
              <a:spcBef>
                <a:spcPts val="0"/>
              </a:spcBef>
              <a:buFont typeface="Courier New"/>
            </a:pPr>
            <a:r>
              <a:rPr lang="cs">
                <a:latin typeface="Courier New"/>
                <a:ea typeface="Courier New"/>
                <a:cs typeface="Courier New"/>
                <a:sym typeface="Courier New"/>
              </a:rPr>
              <a:t>restletUrl = protocol://hostname[:port][/resourcePattern]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Komponenta Restlet</a:t>
            </a:r>
          </a:p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cs"/>
              <a:t>Restlet</a:t>
            </a:r>
          </a:p>
          <a:p>
            <a:pPr rtl="0">
              <a:spcBef>
                <a:spcPts val="0"/>
              </a:spcBef>
              <a:buNone/>
            </a:pPr>
            <a:r>
              <a:rPr b="1" lang="cs" sz="11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void configure() </a:t>
            </a:r>
            <a:r>
              <a:rPr lang="cs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from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cs" sz="1100">
                <a:solidFill>
                  <a:srgbClr val="0000E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"restlet:http://localhost:8080/rest-end?restletMethods=POST"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).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log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cs" sz="1100">
                <a:solidFill>
                  <a:srgbClr val="0000E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"POST: ${body}"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cs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s"/>
              <a:t>REST DSL:</a:t>
            </a:r>
          </a:p>
          <a:p>
            <a:pPr lvl="0" rtl="0">
              <a:spcBef>
                <a:spcPts val="0"/>
              </a:spcBef>
              <a:buNone/>
            </a:pPr>
            <a:r>
              <a:rPr b="1" lang="cs" sz="11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void configure() </a:t>
            </a:r>
            <a:r>
              <a:rPr lang="cs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rest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cs" sz="1100">
                <a:solidFill>
                  <a:srgbClr val="0000E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"/rest-end"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).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consumes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cs" sz="1100">
                <a:solidFill>
                  <a:srgbClr val="0000E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"text/plain"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).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produces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cs" sz="1100">
                <a:solidFill>
                  <a:srgbClr val="0000E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"text/plain"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post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().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to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cs" sz="1100">
                <a:solidFill>
                  <a:srgbClr val="0000E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"direct:post"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cs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from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cs" sz="1100">
                <a:solidFill>
                  <a:srgbClr val="0000E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"direct:post"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).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log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cs" sz="1100">
                <a:solidFill>
                  <a:srgbClr val="0000E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"POST: ${body}"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cs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</p:txBody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/>
              <a:t>Komponenta ActiveMQ</a:t>
            </a:r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cs"/>
              <a:t>ActiveMQ</a:t>
            </a:r>
          </a:p>
          <a:p>
            <a:pPr indent="-228600" lvl="1" marL="914400" rtl="0">
              <a:spcBef>
                <a:spcPts val="0"/>
              </a:spcBef>
            </a:pPr>
            <a:r>
              <a:rPr lang="cs"/>
              <a:t>Systém poskytující kompletní služby týkající se zpracování zpráv</a:t>
            </a:r>
          </a:p>
          <a:p>
            <a:pPr indent="-228600" lvl="1" marL="914400" rtl="0">
              <a:spcBef>
                <a:spcPts val="0"/>
              </a:spcBef>
            </a:pPr>
            <a:r>
              <a:rPr lang="cs"/>
              <a:t>Poskytuje různá rozhraní, např.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cs"/>
              <a:t>MQTT</a:t>
            </a:r>
          </a:p>
          <a:p>
            <a:pPr indent="-228600" lvl="2" marL="1371600" rtl="0">
              <a:spcBef>
                <a:spcPts val="0"/>
              </a:spcBef>
            </a:pPr>
            <a:r>
              <a:rPr lang="cs"/>
              <a:t>JMS</a:t>
            </a:r>
          </a:p>
          <a:p>
            <a:pPr indent="-228600" lvl="0" marL="457200">
              <a:spcBef>
                <a:spcPts val="0"/>
              </a:spcBef>
            </a:pPr>
            <a:r>
              <a:rPr lang="cs"/>
              <a:t>Více informací na </a:t>
            </a:r>
            <a:r>
              <a:rPr lang="cs" u="sng">
                <a:solidFill>
                  <a:schemeClr val="hlink"/>
                </a:solidFill>
                <a:hlinkClick r:id="rId3"/>
              </a:rPr>
              <a:t>http://activemq.apache.org/</a:t>
            </a: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Komponenta ActiveMQ - JMS</a:t>
            </a:r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</a:pPr>
            <a:r>
              <a:rPr lang="cs"/>
              <a:t>URI pattern: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Font typeface="Courier New"/>
            </a:pPr>
            <a:r>
              <a:rPr lang="cs">
                <a:latin typeface="Courier New"/>
                <a:ea typeface="Courier New"/>
                <a:cs typeface="Courier New"/>
                <a:sym typeface="Courier New"/>
              </a:rPr>
              <a:t>activemq:[queue:|topic:]destinationName</a:t>
            </a:r>
          </a:p>
          <a:p>
            <a:pPr indent="-228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cs"/>
              <a:t>Více informací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cs" u="sng">
                <a:solidFill>
                  <a:schemeClr val="hlink"/>
                </a:solidFill>
                <a:hlinkClick r:id="rId3"/>
              </a:rPr>
              <a:t>http://camel.apache.org/activemq.html</a:t>
            </a:r>
          </a:p>
          <a:p>
            <a:pPr indent="-2286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</a:pPr>
            <a:r>
              <a:rPr lang="cs" u="sng">
                <a:solidFill>
                  <a:schemeClr val="hlink"/>
                </a:solidFill>
                <a:hlinkClick r:id="rId4"/>
              </a:rPr>
              <a:t>http://camel.apache.org/jms.html</a:t>
            </a: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/>
              <a:t>Komponenta ActiveMQ - MQTT</a:t>
            </a:r>
          </a:p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cs"/>
              <a:t>MQTT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cs"/>
              <a:t>Protokol pro komunikaci mezi různými zařízeními prostřednictvím zasíláním zpráv</a:t>
            </a:r>
          </a:p>
          <a:p>
            <a:pPr indent="-228600" lvl="1" marL="914400" rtl="0">
              <a:spcBef>
                <a:spcPts val="0"/>
              </a:spcBef>
            </a:pPr>
            <a:r>
              <a:rPr lang="cs"/>
              <a:t>de-facto standard pro IoT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s"/>
              <a:t>Zapnutí MQTT u ActiveMQ brokeru</a:t>
            </a:r>
          </a:p>
          <a:p>
            <a:pPr indent="-228600" lvl="1" marL="914400" rtl="0">
              <a:spcBef>
                <a:spcPts val="0"/>
              </a:spcBef>
              <a:buFont typeface="Courier New"/>
            </a:pPr>
            <a:r>
              <a:rPr lang="cs" sz="11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&lt;transportConnector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name=</a:t>
            </a:r>
            <a:r>
              <a:rPr lang="cs" sz="1100">
                <a:solidFill>
                  <a:srgbClr val="2A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"mqtt"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uri=</a:t>
            </a:r>
            <a:r>
              <a:rPr lang="cs" sz="1100">
                <a:solidFill>
                  <a:srgbClr val="2A00FF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"mqtt://localhost:1883"</a:t>
            </a:r>
            <a:r>
              <a:rPr lang="cs" sz="1100">
                <a:solidFill>
                  <a:srgbClr val="7F0055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/&gt;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s"/>
              <a:t>URI pattern:</a:t>
            </a:r>
          </a:p>
          <a:p>
            <a:pPr indent="-228600" lvl="1" marL="914400" rtl="0">
              <a:spcBef>
                <a:spcPts val="0"/>
              </a:spcBef>
              <a:buFont typeface="Courier New"/>
            </a:pPr>
            <a:r>
              <a:rPr lang="cs">
                <a:latin typeface="Courier New"/>
                <a:ea typeface="Courier New"/>
                <a:cs typeface="Courier New"/>
                <a:sym typeface="Courier New"/>
              </a:rPr>
              <a:t>mqtt://name[?options]</a:t>
            </a:r>
          </a:p>
          <a:p>
            <a:pPr indent="-228600" lvl="0" marL="457200">
              <a:spcBef>
                <a:spcPts val="0"/>
              </a:spcBef>
            </a:pPr>
            <a:r>
              <a:rPr lang="cs"/>
              <a:t>Více informací na </a:t>
            </a:r>
            <a:r>
              <a:rPr lang="cs" u="sng">
                <a:solidFill>
                  <a:schemeClr val="hlink"/>
                </a:solidFill>
                <a:hlinkClick r:id="rId3"/>
              </a:rPr>
              <a:t>http://camel.apache.org/mqtt.html</a:t>
            </a: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/>
              <a:t>Integrační návrhové vzory (EIP)</a:t>
            </a:r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cs"/>
              <a:t>EIP = Enterprise Integration Patterns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s"/>
              <a:t>Content based routing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s"/>
              <a:t>Splitter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s"/>
              <a:t>Multicast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s"/>
              <a:t>Aggregator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s"/>
              <a:t>Transformace zpráv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s" u="sng">
                <a:solidFill>
                  <a:schemeClr val="hlink"/>
                </a:solidFill>
                <a:hlinkClick r:id="rId3"/>
              </a:rPr>
              <a:t>http://camel.apache.org/eip.html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s" u="sng">
                <a:solidFill>
                  <a:schemeClr val="hlink"/>
                </a:solidFill>
                <a:hlinkClick r:id="rId4"/>
              </a:rPr>
              <a:t>http://www.enterpriseintegrationpatterns.com/</a:t>
            </a:r>
            <a:r>
              <a:rPr lang="cs"/>
              <a:t>  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/>
              <a:t>Představení Apache Camel</a:t>
            </a: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cs"/>
              <a:t>Seznamte se - Camel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s"/>
              <a:t>Použití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s"/>
              <a:t>Route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s"/>
              <a:t>Exchange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s"/>
              <a:t>Message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s"/>
              <a:t>Architektura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s"/>
              <a:t>Vývoj aplikací v Camelu</a:t>
            </a:r>
          </a:p>
        </p:txBody>
      </p: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/>
              <a:t>Integrační návrhové vzory</a:t>
            </a:r>
          </a:p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cs"/>
              <a:t>Content based routing</a:t>
            </a:r>
          </a:p>
          <a:p>
            <a:pPr indent="-228600" lvl="1" marL="914400" rtl="0">
              <a:spcBef>
                <a:spcPts val="0"/>
              </a:spcBef>
            </a:pPr>
            <a:r>
              <a:rPr lang="cs"/>
              <a:t>Směrování zpráv na základě jejího obsahu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cs"/>
              <a:t>Více informací na </a:t>
            </a:r>
            <a:r>
              <a:rPr lang="cs" u="sng">
                <a:solidFill>
                  <a:schemeClr val="hlink"/>
                </a:solidFill>
                <a:hlinkClick r:id="rId3"/>
              </a:rPr>
              <a:t>http://camel.apache.org/content-based-router.html</a:t>
            </a:r>
            <a:r>
              <a:rPr lang="cs"/>
              <a:t> </a:t>
            </a:r>
          </a:p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36" name="Shape 2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38375" y="2009775"/>
            <a:ext cx="4667250" cy="112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Integrační návrhové vzory</a:t>
            </a:r>
          </a:p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cs"/>
              <a:t>Content based routing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cs" sz="1100">
                <a:solidFill>
                  <a:srgbClr val="0000E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"file:src/data?noop=true"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choice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when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xpath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cs" sz="1100">
                <a:solidFill>
                  <a:srgbClr val="0000E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"/person/city = 'London'"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))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log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cs" sz="1100">
                <a:solidFill>
                  <a:srgbClr val="0000E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"UK message"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to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cs" sz="1100">
                <a:solidFill>
                  <a:srgbClr val="0000E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"file:target/messages/uk"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otherwise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log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cs" sz="1100">
                <a:solidFill>
                  <a:srgbClr val="0000E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"Other message"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to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cs" sz="1100">
                <a:solidFill>
                  <a:srgbClr val="0000E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"file:target/messages/others"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cs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Integrační návrhové vzory</a:t>
            </a:r>
          </a:p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cs"/>
              <a:t>Splitter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cs"/>
              <a:t>rozdělí zprávu na menší části a ty pak posílá samostatně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cs"/>
              <a:t>Více informací na </a:t>
            </a:r>
            <a:r>
              <a:rPr lang="cs" u="sng">
                <a:solidFill>
                  <a:schemeClr val="hlink"/>
                </a:solidFill>
                <a:hlinkClick r:id="rId3"/>
              </a:rPr>
              <a:t>http://camel.apache.org/splitter.html</a:t>
            </a:r>
            <a:r>
              <a:rPr lang="cs"/>
              <a:t> </a:t>
            </a:r>
          </a:p>
        </p:txBody>
      </p:sp>
      <p:pic>
        <p:nvPicPr>
          <p:cNvPr id="249" name="Shape 2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00287" y="1971675"/>
            <a:ext cx="4543425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Integrační návrhové vzory</a:t>
            </a:r>
          </a:p>
        </p:txBody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cs"/>
              <a:t>Multicast</a:t>
            </a:r>
          </a:p>
          <a:p>
            <a:pPr indent="-228600" lvl="1" marL="914400" rtl="0">
              <a:spcBef>
                <a:spcPts val="0"/>
              </a:spcBef>
            </a:pPr>
            <a:r>
              <a:rPr lang="cs"/>
              <a:t>Umožňuje rozeslat stejnou zprávu na více koncových bodů a v každém z nich ji zpracovat jinak.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s"/>
              <a:t>Více informací na </a:t>
            </a:r>
            <a:r>
              <a:rPr lang="cs" u="sng">
                <a:solidFill>
                  <a:schemeClr val="hlink"/>
                </a:solidFill>
                <a:hlinkClick r:id="rId3"/>
              </a:rPr>
              <a:t>http://camel.apache.org/multicast.html</a:t>
            </a:r>
            <a:r>
              <a:rPr lang="cs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Integrační návrhové vzory</a:t>
            </a:r>
          </a:p>
        </p:txBody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cs"/>
              <a:t>Aggregator </a:t>
            </a:r>
          </a:p>
          <a:p>
            <a:pPr indent="-228600" lvl="1" marL="914400" rtl="0">
              <a:spcBef>
                <a:spcPts val="0"/>
              </a:spcBef>
            </a:pPr>
            <a:r>
              <a:rPr lang="cs"/>
              <a:t>Slučuje více zpráv do jedné na základě agregační strategie</a:t>
            </a: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cs"/>
              <a:t>Více informací na </a:t>
            </a:r>
            <a:r>
              <a:rPr lang="cs" u="sng">
                <a:solidFill>
                  <a:schemeClr val="hlink"/>
                </a:solidFill>
                <a:hlinkClick r:id="rId3"/>
              </a:rPr>
              <a:t>http://camel.apache.org/aggregator.html</a:t>
            </a:r>
            <a:r>
              <a:rPr lang="cs"/>
              <a:t> </a:t>
            </a:r>
          </a:p>
        </p:txBody>
      </p:sp>
      <p:pic>
        <p:nvPicPr>
          <p:cNvPr id="262" name="Shape 2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28875" y="1933575"/>
            <a:ext cx="4286250" cy="127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Integrační návrhové vzory</a:t>
            </a:r>
          </a:p>
        </p:txBody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cs"/>
              <a:t>Transformace zpráv</a:t>
            </a:r>
          </a:p>
          <a:p>
            <a:pPr indent="-228600" lvl="1" marL="914400" rtl="0">
              <a:spcBef>
                <a:spcPts val="0"/>
              </a:spcBef>
            </a:pPr>
            <a:r>
              <a:rPr lang="cs"/>
              <a:t>Transformuje příchozí zprávu a pošle ji dál</a:t>
            </a:r>
          </a:p>
        </p:txBody>
      </p:sp>
      <p:pic>
        <p:nvPicPr>
          <p:cNvPr id="269" name="Shape 2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6987" y="1981200"/>
            <a:ext cx="4010025" cy="118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Integrační návrhové vzory</a:t>
            </a:r>
          </a:p>
        </p:txBody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cs"/>
              <a:t>Transformace zpráv - Simple</a:t>
            </a:r>
          </a:p>
          <a:p>
            <a:pPr indent="-228600" lvl="1" marL="914400" rtl="0">
              <a:spcBef>
                <a:spcPts val="0"/>
              </a:spcBef>
              <a:buFont typeface="Courier New"/>
            </a:pP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cs" sz="1100">
                <a:solidFill>
                  <a:srgbClr val="0000E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"file:src/data?noop=true"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      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transform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simple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cs" sz="1100">
                <a:solidFill>
                  <a:srgbClr val="0000E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"Odpoved: ${body}"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)).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to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cs" sz="1100">
                <a:solidFill>
                  <a:srgbClr val="0000E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"file:target"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cs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</p:txBody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Integrační návrhové vzory</a:t>
            </a:r>
          </a:p>
        </p:txBody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cs"/>
              <a:t>Transformace zpráv - CSV</a:t>
            </a:r>
          </a:p>
          <a:p>
            <a:pPr indent="-228600" lvl="1" marL="914400" rtl="0">
              <a:spcBef>
                <a:spcPts val="0"/>
              </a:spcBef>
            </a:pPr>
            <a:r>
              <a:rPr lang="cs"/>
              <a:t>Umožňuje transformaci záznamů z CSV souboru do Java objektů a zpět.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s"/>
              <a:t>Java objekt</a:t>
            </a:r>
          </a:p>
          <a:p>
            <a:pPr indent="-228600" lvl="1" marL="914400" rtl="0">
              <a:spcBef>
                <a:spcPts val="0"/>
              </a:spcBef>
              <a:buFont typeface="Courier New"/>
            </a:pP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@CsvRecord(separator="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", crlf="UNIX")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cs" sz="11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Class Person </a:t>
            </a:r>
            <a:r>
              <a:rPr lang="cs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@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DataField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pos 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cs" sz="1100">
                <a:solidFill>
                  <a:srgbClr val="008C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cs" sz="11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cs" sz="1100">
                <a:solidFill>
                  <a:srgbClr val="BB797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name</a:t>
            </a:r>
            <a:r>
              <a:rPr lang="cs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@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DataField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pos 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cs" sz="1100">
                <a:solidFill>
                  <a:srgbClr val="008C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cs" sz="11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cs" sz="1100">
                <a:solidFill>
                  <a:srgbClr val="BB797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city</a:t>
            </a:r>
            <a:r>
              <a:rPr lang="cs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cs"/>
              <a:t>Camel</a:t>
            </a:r>
          </a:p>
          <a:p>
            <a:pPr indent="-228600" lvl="1" marL="914400" rtl="0">
              <a:spcBef>
                <a:spcPts val="0"/>
              </a:spcBef>
              <a:buFont typeface="Courier New"/>
            </a:pP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BindyCsvDataFormat bindy 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cs" sz="11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BindyCsvDataFormat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cs" sz="1100">
                <a:solidFill>
                  <a:srgbClr val="0000E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"com.redhat.brq.integration"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cs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cs" sz="1100">
                <a:solidFill>
                  <a:srgbClr val="0000E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"file:src/data?noop=true"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unmarshal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bindy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).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log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cs" sz="1100">
                <a:solidFill>
                  <a:srgbClr val="0000E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"${body}"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cs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Integrační návrhové vzory</a:t>
            </a:r>
          </a:p>
        </p:txBody>
      </p:sp>
      <p:sp>
        <p:nvSpPr>
          <p:cNvPr id="287" name="Shape 28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cs"/>
              <a:t>Transformace zpráv - CSV</a:t>
            </a:r>
          </a:p>
          <a:p>
            <a:pPr indent="-228600" lvl="1" marL="914400" rtl="0">
              <a:spcBef>
                <a:spcPts val="0"/>
              </a:spcBef>
              <a:buFont typeface="Courier New"/>
            </a:pPr>
            <a:r>
              <a:rPr lang="cs"/>
              <a:t>Více informací na </a:t>
            </a:r>
            <a:r>
              <a:rPr lang="cs" u="sng">
                <a:solidFill>
                  <a:schemeClr val="hlink"/>
                </a:solidFill>
                <a:hlinkClick r:id="rId3"/>
              </a:rPr>
              <a:t>http://camel.apache.org/bindy.html</a:t>
            </a:r>
            <a:r>
              <a:rPr lang="cs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Integrační návrhové vzory</a:t>
            </a:r>
          </a:p>
        </p:txBody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cs"/>
              <a:t>Transformace zpráv - JAXB (XML)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cs"/>
              <a:t>Umožňuje transformaci XML souboru do Java objektu a zpět.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s"/>
              <a:t>Java objekt</a:t>
            </a:r>
          </a:p>
          <a:p>
            <a:pPr indent="-228600" lvl="1" marL="914400" rtl="0">
              <a:spcBef>
                <a:spcPts val="0"/>
              </a:spcBef>
              <a:buFont typeface="Courier New"/>
            </a:pP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@XmlRootElement(name = "person")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@XmlAccessorType(XmlAccessType.FIELD)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b="1" lang="cs" sz="11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cs" sz="11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Person </a:t>
            </a:r>
            <a:r>
              <a:rPr lang="cs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@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XmlAttribute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cs" sz="11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cs" sz="1100">
                <a:solidFill>
                  <a:srgbClr val="BB797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user</a:t>
            </a:r>
            <a:r>
              <a:rPr lang="cs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@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XmlElement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cs" sz="11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cs" sz="1100">
                <a:solidFill>
                  <a:srgbClr val="BB797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firstName</a:t>
            </a:r>
            <a:r>
              <a:rPr lang="cs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@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XmlElement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cs" sz="11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cs" sz="1100">
                <a:solidFill>
                  <a:srgbClr val="BB797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lastName</a:t>
            </a:r>
            <a:r>
              <a:rPr lang="cs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@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XmlElement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cs" sz="11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private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cs" sz="1100">
                <a:solidFill>
                  <a:srgbClr val="BB797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city</a:t>
            </a:r>
            <a:r>
              <a:rPr lang="cs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/>
              <a:t>Seznamte se - Camel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cs"/>
              <a:t>Open-source systém pro integraci různorodých systémů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s"/>
              <a:t>Směrování a transformace zpráv cestujícími mezi systémy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s"/>
              <a:t>Implementován v jazyce Java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s"/>
              <a:t>Implementuje Integrační návrhové vzory (EIP = Enterprise Integration Patterns)</a:t>
            </a:r>
          </a:p>
        </p:txBody>
      </p:sp>
    </p:spTree>
  </p:cSld>
  <p:clrMapOvr>
    <a:masterClrMapping/>
  </p:clrMapOvr>
  <p:transition spd="slow">
    <p:cut/>
  </p:transition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Integrační návrhové vzory</a:t>
            </a:r>
          </a:p>
        </p:txBody>
      </p:sp>
      <p:sp>
        <p:nvSpPr>
          <p:cNvPr id="299" name="Shape 299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cs"/>
              <a:t>Transformace zpráv - JAXB (XML)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s"/>
              <a:t>MyBean</a:t>
            </a:r>
          </a:p>
          <a:p>
            <a:pPr indent="-228600" lvl="1" marL="914400" rtl="0">
              <a:spcBef>
                <a:spcPts val="0"/>
              </a:spcBef>
              <a:buFont typeface="Courier New"/>
            </a:pPr>
            <a:r>
              <a:rPr b="1" lang="cs" sz="11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cs" sz="11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MyBean </a:t>
            </a:r>
            <a:r>
              <a:rPr lang="cs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b="1" lang="cs" sz="11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public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cs" sz="1100">
                <a:solidFill>
                  <a:srgbClr val="BB797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void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process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Person p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cs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{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   </a:t>
            </a:r>
            <a:r>
              <a:rPr b="1" lang="cs" sz="1100">
                <a:solidFill>
                  <a:srgbClr val="BB7977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System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out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println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p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toString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())</a:t>
            </a:r>
            <a:r>
              <a:rPr lang="cs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cs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}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s"/>
              <a:t>Camel</a:t>
            </a:r>
          </a:p>
          <a:p>
            <a:pPr indent="-228600" lvl="1" marL="914400" rtl="0">
              <a:spcBef>
                <a:spcPts val="0"/>
              </a:spcBef>
              <a:buFont typeface="Courier New"/>
            </a:pP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JaxbDataFormat jaxb 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cs" sz="11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JaxbDataFormat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cs" sz="1100">
                <a:solidFill>
                  <a:srgbClr val="0000E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"com.redhat.brq.integration"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cs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from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cs" sz="1100">
                <a:solidFill>
                  <a:srgbClr val="0000E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"file:src/data?noop=true"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unmarshal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jaxb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b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  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bean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b="1" lang="cs" sz="1100">
                <a:solidFill>
                  <a:srgbClr val="80000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new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MyBean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(),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cs" sz="1100">
                <a:solidFill>
                  <a:srgbClr val="0000E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"process"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cs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</p:txBody>
      </p:sp>
    </p:spTree>
  </p:cSld>
  <p:clrMapOvr>
    <a:masterClrMapping/>
  </p:clrMapOvr>
  <p:transition spd="slow">
    <p:cut/>
  </p:transition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Logování v Camelu</a:t>
            </a:r>
          </a:p>
        </p:txBody>
      </p:sp>
      <p:sp>
        <p:nvSpPr>
          <p:cNvPr id="305" name="Shape 305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cs"/>
              <a:t>Komponenta, která umožňnuje logovat na různých úrovní důležitosti přímo z jednotlivých tras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s"/>
              <a:t>URI pattern:</a:t>
            </a:r>
          </a:p>
          <a:p>
            <a:pPr indent="-228600" lvl="1" marL="914400" rtl="0">
              <a:spcBef>
                <a:spcPts val="0"/>
              </a:spcBef>
            </a:pPr>
            <a:r>
              <a:rPr lang="cs"/>
              <a:t>l</a:t>
            </a:r>
            <a:r>
              <a:rPr lang="cs">
                <a:latin typeface="Courier New"/>
                <a:ea typeface="Courier New"/>
                <a:cs typeface="Courier New"/>
                <a:sym typeface="Courier New"/>
              </a:rPr>
              <a:t>og:loggingCategory[?options]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s"/>
              <a:t>Více informací na </a:t>
            </a:r>
            <a:r>
              <a:rPr lang="cs" u="sng">
                <a:solidFill>
                  <a:schemeClr val="hlink"/>
                </a:solidFill>
                <a:hlinkClick r:id="rId3"/>
              </a:rPr>
              <a:t>http://camel.apache.org/log.html</a:t>
            </a:r>
            <a:r>
              <a:rPr lang="cs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Zpracování vyjímek a chyb</a:t>
            </a:r>
          </a:p>
        </p:txBody>
      </p:sp>
      <p:sp>
        <p:nvSpPr>
          <p:cNvPr id="311" name="Shape 31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cs"/>
              <a:t>Camel</a:t>
            </a:r>
          </a:p>
          <a:p>
            <a:pPr indent="-228600" lvl="1" marL="914400" rtl="0">
              <a:spcBef>
                <a:spcPts val="0"/>
              </a:spcBef>
              <a:buFont typeface="Courier New"/>
            </a:pP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onException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MyException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class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).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to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cs" sz="1100">
                <a:solidFill>
                  <a:srgbClr val="0000E6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"file:target/exceptions"</a:t>
            </a:r>
            <a:r>
              <a:rPr lang="cs" sz="1100">
                <a:solidFill>
                  <a:srgbClr val="80803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)</a:t>
            </a:r>
            <a:r>
              <a:rPr lang="cs" sz="1100">
                <a:solidFill>
                  <a:srgbClr val="800080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;</a:t>
            </a:r>
          </a:p>
          <a:p>
            <a:pPr indent="-228600" lvl="0" marL="457200" rtl="0">
              <a:spcBef>
                <a:spcPts val="0"/>
              </a:spcBef>
            </a:pPr>
            <a:r>
              <a:rPr lang="cs"/>
              <a:t>Více informací na </a:t>
            </a:r>
            <a:r>
              <a:rPr lang="cs" u="sng">
                <a:solidFill>
                  <a:schemeClr val="hlink"/>
                </a:solidFill>
                <a:hlinkClick r:id="rId3"/>
              </a:rPr>
              <a:t>http://camel.apache.org/exception-clause.html</a:t>
            </a:r>
            <a:r>
              <a:rPr lang="cs"/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/>
              <a:t>Testování aplikací pro Camel</a:t>
            </a:r>
          </a:p>
        </p:txBody>
      </p:sp>
      <p:sp>
        <p:nvSpPr>
          <p:cNvPr id="317" name="Shape 31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cs"/>
              <a:t>CamelTestSupport (JUnit)</a:t>
            </a:r>
          </a:p>
          <a:p>
            <a:pPr indent="-228600" lvl="0" marL="457200">
              <a:spcBef>
                <a:spcPts val="0"/>
              </a:spcBef>
            </a:pPr>
            <a:r>
              <a:rPr lang="cs"/>
              <a:t>PaxExam</a:t>
            </a:r>
          </a:p>
        </p:txBody>
      </p:sp>
    </p:spTree>
  </p:cSld>
  <p:clrMapOvr>
    <a:masterClrMapping/>
  </p:clrMapOvr>
  <p:transition spd="slow">
    <p:cut/>
  </p:transition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>
            <p:ph type="title"/>
          </p:nvPr>
        </p:nvSpPr>
        <p:spPr>
          <a:xfrm>
            <a:off x="100" y="1781200"/>
            <a:ext cx="9144000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cs"/>
              <a:t>Děkuji za pozornost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Použití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8200" y="1000074"/>
            <a:ext cx="5338321" cy="4143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cs"/>
              <a:t>Definice trasy pro cestu a zpracování zprávy</a:t>
            </a:r>
          </a:p>
        </p:txBody>
      </p:sp>
      <p:sp>
        <p:nvSpPr>
          <p:cNvPr id="83" name="Shape 8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/>
              <a:t>Camel Route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003600"/>
            <a:ext cx="8520600" cy="205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22224" y="1898150"/>
            <a:ext cx="5669898" cy="263574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Message Exchange</a:t>
            </a:r>
          </a:p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cs"/>
              <a:t>Exchange - datová struktura</a:t>
            </a:r>
          </a:p>
          <a:p>
            <a:pPr indent="-228600" lvl="1" marL="914400" rtl="0">
              <a:spcBef>
                <a:spcPts val="0"/>
              </a:spcBef>
            </a:pPr>
            <a:r>
              <a:rPr lang="cs"/>
              <a:t>informace o výměně zpráv</a:t>
            </a:r>
          </a:p>
          <a:p>
            <a:pPr indent="-228600" lvl="1" marL="914400" rtl="0">
              <a:spcBef>
                <a:spcPts val="0"/>
              </a:spcBef>
            </a:pPr>
            <a:r>
              <a:rPr lang="cs"/>
              <a:t>směrovací informace</a:t>
            </a:r>
          </a:p>
          <a:p>
            <a:pPr indent="-228600" lvl="1" marL="914400" rtl="0">
              <a:spcBef>
                <a:spcPts val="0"/>
              </a:spcBef>
            </a:pPr>
            <a:r>
              <a:rPr lang="cs"/>
              <a:t>vlastnosti trasy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cs"/>
              <a:t>Message Exchange</a:t>
            </a:r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cs"/>
              <a:t>InOnly - pouze odeslání zprávy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51550"/>
            <a:ext cx="8520603" cy="255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"/>
              <a:t>Message Exchange</a:t>
            </a:r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cs"/>
              <a:t>InOut - po odeslání zprávy očekávána odpověď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09400"/>
            <a:ext cx="8520602" cy="2639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