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  <p:sldId id="284" r:id="rId9"/>
    <p:sldId id="264" r:id="rId10"/>
    <p:sldId id="283" r:id="rId11"/>
    <p:sldId id="265" r:id="rId12"/>
    <p:sldId id="266" r:id="rId13"/>
    <p:sldId id="285" r:id="rId14"/>
    <p:sldId id="267" r:id="rId15"/>
    <p:sldId id="286" r:id="rId16"/>
    <p:sldId id="28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80" r:id="rId29"/>
    <p:sldId id="281" r:id="rId30"/>
    <p:sldId id="28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206FF-01DC-EF4B-8B37-55FD069CEFB3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D20BB-1EDA-5440-B2A7-5F42B8DEF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58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Hit count – how many times a URL was accessed over a period of time</a:t>
            </a:r>
          </a:p>
          <a:p>
            <a:r>
              <a:rPr lang="en-GB" dirty="0" smtClean="0"/>
              <a:t>Problem: </a:t>
            </a:r>
          </a:p>
          <a:p>
            <a:pPr marL="0" indent="0">
              <a:buNone/>
            </a:pPr>
            <a:r>
              <a:rPr lang="en-GB" dirty="0" smtClean="0"/>
              <a:t>1) The programmer may forget to release the lock in all if-then-else branches </a:t>
            </a:r>
          </a:p>
          <a:p>
            <a:pPr marL="0" indent="0">
              <a:buNone/>
            </a:pPr>
            <a:r>
              <a:rPr lang="en-GB" dirty="0" smtClean="0"/>
              <a:t>2) The implementation is not exception-safe.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D20BB-1EDA-5440-B2A7-5F42B8DEF81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748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Solution to the problem introduced</a:t>
            </a:r>
            <a:r>
              <a:rPr lang="en-GB" baseline="0" dirty="0" smtClean="0"/>
              <a:t> on the previous slide:</a:t>
            </a:r>
          </a:p>
          <a:p>
            <a:r>
              <a:rPr lang="en-GB" baseline="0" dirty="0" smtClean="0"/>
              <a:t>Define a guard class </a:t>
            </a:r>
          </a:p>
          <a:p>
            <a:r>
              <a:rPr lang="en-GB" baseline="0" dirty="0" smtClean="0"/>
              <a:t>1) whose </a:t>
            </a:r>
            <a:r>
              <a:rPr lang="en-GB" baseline="0" dirty="0" err="1" smtClean="0"/>
              <a:t>condtructor</a:t>
            </a:r>
            <a:r>
              <a:rPr lang="en-GB" baseline="0" dirty="0" smtClean="0"/>
              <a:t> automatically acquires the lock when control enters a scope </a:t>
            </a:r>
          </a:p>
          <a:p>
            <a:r>
              <a:rPr lang="en-GB" baseline="0" dirty="0" smtClean="0"/>
              <a:t>AND</a:t>
            </a:r>
          </a:p>
          <a:p>
            <a:r>
              <a:rPr lang="en-GB" baseline="0" dirty="0" smtClean="0"/>
              <a:t>2) The </a:t>
            </a:r>
            <a:r>
              <a:rPr lang="en-GB" baseline="0" dirty="0" err="1" smtClean="0"/>
              <a:t>destructructor</a:t>
            </a:r>
            <a:r>
              <a:rPr lang="en-GB" baseline="0" dirty="0" smtClean="0"/>
              <a:t> automatically releases the lock when the control leaves the scope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D20BB-1EDA-5440-B2A7-5F42B8DEF81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55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Example:</a:t>
            </a:r>
          </a:p>
          <a:p>
            <a:r>
              <a:rPr lang="en-GB" dirty="0" smtClean="0"/>
              <a:t>File cache that</a:t>
            </a:r>
            <a:r>
              <a:rPr lang="en-GB" baseline="0" dirty="0" smtClean="0"/>
              <a:t> maps URL to (</a:t>
            </a:r>
            <a:r>
              <a:rPr lang="en-GB" baseline="0" dirty="0" err="1" smtClean="0"/>
              <a:t>i</a:t>
            </a:r>
            <a:r>
              <a:rPr lang="en-GB" baseline="0" dirty="0" smtClean="0"/>
              <a:t>) either memory-mapped files or (ii) file handles of opened files </a:t>
            </a:r>
          </a:p>
          <a:p>
            <a:r>
              <a:rPr lang="en-GB" baseline="0" dirty="0" smtClean="0"/>
              <a:t>The implementation must be supported on multiple single-threaded or multi-threaded operating systems. One way (not recommended) is to develop multiple file cache classes that differ in their synchronization strategy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D20BB-1EDA-5440-B2A7-5F42B8DEF81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344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Example:</a:t>
            </a:r>
          </a:p>
          <a:p>
            <a:r>
              <a:rPr lang="en-GB" dirty="0" smtClean="0"/>
              <a:t>File cache that</a:t>
            </a:r>
            <a:r>
              <a:rPr lang="en-GB" baseline="0" dirty="0" smtClean="0"/>
              <a:t> maps URL to (</a:t>
            </a:r>
            <a:r>
              <a:rPr lang="en-GB" baseline="0" dirty="0" err="1" smtClean="0"/>
              <a:t>i</a:t>
            </a:r>
            <a:r>
              <a:rPr lang="en-GB" baseline="0" dirty="0" smtClean="0"/>
              <a:t>) either memory-mapped files or (ii) file handles of opened files </a:t>
            </a:r>
          </a:p>
          <a:p>
            <a:r>
              <a:rPr lang="en-GB" baseline="0" dirty="0" smtClean="0"/>
              <a:t>The implementation must be supported on multiple single-threaded or multi-threaded operating systems. One way (not recommended) is to develop multiple file cache classes that differ in their synchronization strategy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D20BB-1EDA-5440-B2A7-5F42B8DEF81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344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Example:</a:t>
            </a:r>
          </a:p>
          <a:p>
            <a:r>
              <a:rPr lang="en-GB" dirty="0" smtClean="0"/>
              <a:t>File cache that</a:t>
            </a:r>
            <a:r>
              <a:rPr lang="en-GB" baseline="0" dirty="0" smtClean="0"/>
              <a:t> maps URL to (</a:t>
            </a:r>
            <a:r>
              <a:rPr lang="en-GB" baseline="0" dirty="0" err="1" smtClean="0"/>
              <a:t>i</a:t>
            </a:r>
            <a:r>
              <a:rPr lang="en-GB" baseline="0" dirty="0" smtClean="0"/>
              <a:t>) either memory-mapped files or (ii) file handles of opened files </a:t>
            </a:r>
          </a:p>
          <a:p>
            <a:r>
              <a:rPr lang="en-GB" baseline="0" dirty="0" smtClean="0"/>
              <a:t>The implementation must be supported on multiple single-threaded or multi-threaded operating systems. One way (not recommended) is to develop multiple file cache classes that differ in their </a:t>
            </a:r>
            <a:r>
              <a:rPr lang="en-GB" baseline="0" smtClean="0"/>
              <a:t>synchronization strategy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D20BB-1EDA-5440-B2A7-5F42B8DEF81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344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93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47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75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99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7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21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3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2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43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09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58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19DA4-D32A-A645-95E3-EFC57C6EBFDF}" type="datetimeFigureOut">
              <a:rPr lang="en-US" smtClean="0"/>
              <a:t>11/13/13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42EF5-CB46-F748-A316-4FF0D31EE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29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package" Target="../embeddings/Microsoft_Word_Document5.docx"/><Relationship Id="rId5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4" Type="http://schemas.openxmlformats.org/officeDocument/2006/relationships/image" Target="../media/image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4" Type="http://schemas.openxmlformats.org/officeDocument/2006/relationships/image" Target="../media/image7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8.docx"/><Relationship Id="rId4" Type="http://schemas.openxmlformats.org/officeDocument/2006/relationships/image" Target="../media/image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9.docx"/><Relationship Id="rId4" Type="http://schemas.openxmlformats.org/officeDocument/2006/relationships/image" Target="../media/image9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0.docx"/><Relationship Id="rId4" Type="http://schemas.openxmlformats.org/officeDocument/2006/relationships/image" Target="../media/image10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4" Type="http://schemas.openxmlformats.org/officeDocument/2006/relationships/image" Target="../media/image11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2.docx"/><Relationship Id="rId4" Type="http://schemas.openxmlformats.org/officeDocument/2006/relationships/image" Target="../media/image12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4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Synchronization Patterns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Zdeněk</a:t>
            </a:r>
            <a:r>
              <a:rPr lang="en-GB" dirty="0" smtClean="0"/>
              <a:t> Kouba	</a:t>
            </a:r>
          </a:p>
        </p:txBody>
      </p:sp>
    </p:spTree>
    <p:extLst>
      <p:ext uri="{BB962C8B-B14F-4D97-AF65-F5344CB8AC3E}">
        <p14:creationId xmlns:p14="http://schemas.microsoft.com/office/powerpoint/2010/main" val="3140915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Strategized locking – </a:t>
            </a:r>
            <a:r>
              <a:rPr lang="en-GB" dirty="0" err="1" smtClean="0"/>
              <a:t>polymorfic</a:t>
            </a:r>
            <a:r>
              <a:rPr lang="en-GB" dirty="0" smtClean="0"/>
              <a:t> lock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245149"/>
              </p:ext>
            </p:extLst>
          </p:nvPr>
        </p:nvGraphicFramePr>
        <p:xfrm>
          <a:off x="1274763" y="1789113"/>
          <a:ext cx="685800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Document" r:id="rId4" imgW="6858000" imgH="4343400" progId="Word.Document.12">
                  <p:embed/>
                </p:oleObj>
              </mc:Choice>
              <mc:Fallback>
                <p:oleObj name="Document" r:id="rId4" imgW="6858000" imgH="4343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4763" y="1789113"/>
                        <a:ext cx="6858000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2722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927" y="274638"/>
            <a:ext cx="8526841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Strategized locking </a:t>
            </a:r>
            <a:r>
              <a:rPr lang="en-GB" dirty="0" smtClean="0"/>
              <a:t>- </a:t>
            </a:r>
            <a:r>
              <a:rPr lang="en-GB" dirty="0" err="1" smtClean="0"/>
              <a:t>parametrized</a:t>
            </a:r>
            <a:r>
              <a:rPr lang="en-GB" dirty="0" smtClean="0"/>
              <a:t> type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212587"/>
              </p:ext>
            </p:extLst>
          </p:nvPr>
        </p:nvGraphicFramePr>
        <p:xfrm>
          <a:off x="867897" y="1816422"/>
          <a:ext cx="68580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Document" r:id="rId3" imgW="6858000" imgH="3556000" progId="Word.Document.12">
                  <p:embed/>
                </p:oleObj>
              </mc:Choice>
              <mc:Fallback>
                <p:oleObj name="Document" r:id="rId3" imgW="6858000" imgH="3556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7897" y="1816422"/>
                        <a:ext cx="6858000" cy="355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108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363328"/>
              </p:ext>
            </p:extLst>
          </p:nvPr>
        </p:nvGraphicFramePr>
        <p:xfrm>
          <a:off x="868363" y="1631950"/>
          <a:ext cx="68580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Document" r:id="rId3" imgW="6858000" imgH="3924300" progId="Word.Document.12">
                  <p:embed/>
                </p:oleObj>
              </mc:Choice>
              <mc:Fallback>
                <p:oleObj name="Document" r:id="rId3" imgW="6858000" imgH="3924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8363" y="1631950"/>
                        <a:ext cx="68580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36927" y="274638"/>
            <a:ext cx="8526841" cy="827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Strategized locking - </a:t>
            </a:r>
            <a:r>
              <a:rPr lang="en-GB" dirty="0" err="1" smtClean="0"/>
              <a:t>parametrized</a:t>
            </a:r>
            <a:r>
              <a:rPr lang="en-GB" dirty="0" smtClean="0"/>
              <a:t> 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825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Thread-Safe 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minimizes locking overhead</a:t>
            </a:r>
          </a:p>
          <a:p>
            <a:r>
              <a:rPr lang="en-GB" dirty="0" smtClean="0"/>
              <a:t>ensures that intra-component method calls don’t </a:t>
            </a:r>
            <a:r>
              <a:rPr lang="en-GB" dirty="0" err="1" smtClean="0"/>
              <a:t>incure</a:t>
            </a:r>
            <a:r>
              <a:rPr lang="en-GB" dirty="0" smtClean="0"/>
              <a:t> self-deadlock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960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/>
          </a:bodyPr>
          <a:lstStyle/>
          <a:p>
            <a:r>
              <a:rPr lang="en-GB" dirty="0" smtClean="0"/>
              <a:t>Thread-safe Interface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592833"/>
              </p:ext>
            </p:extLst>
          </p:nvPr>
        </p:nvGraphicFramePr>
        <p:xfrm>
          <a:off x="868363" y="1238250"/>
          <a:ext cx="6858000" cy="471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Document" r:id="rId3" imgW="6858000" imgH="4711700" progId="Word.Document.12">
                  <p:embed/>
                </p:oleObj>
              </mc:Choice>
              <mc:Fallback>
                <p:oleObj name="Document" r:id="rId3" imgW="6858000" imgH="4711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8363" y="1238250"/>
                        <a:ext cx="6858000" cy="471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98447" y="5011916"/>
            <a:ext cx="42883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Problém</a:t>
            </a:r>
            <a:r>
              <a:rPr lang="en-GB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 smtClean="0"/>
              <a:t>Buď</a:t>
            </a:r>
            <a:r>
              <a:rPr lang="en-GB" dirty="0" smtClean="0"/>
              <a:t> </a:t>
            </a:r>
            <a:r>
              <a:rPr lang="en-GB" dirty="0" err="1" smtClean="0"/>
              <a:t>rekursivní</a:t>
            </a:r>
            <a:r>
              <a:rPr lang="en-GB" dirty="0" smtClean="0"/>
              <a:t> </a:t>
            </a:r>
            <a:r>
              <a:rPr lang="en-GB" dirty="0" err="1" smtClean="0"/>
              <a:t>mutex</a:t>
            </a:r>
            <a:r>
              <a:rPr lang="en-GB" dirty="0" smtClean="0"/>
              <a:t>, ale </a:t>
            </a:r>
            <a:r>
              <a:rPr lang="en-GB" dirty="0" err="1" smtClean="0"/>
              <a:t>pak</a:t>
            </a:r>
            <a:r>
              <a:rPr lang="en-GB" dirty="0" smtClean="0"/>
              <a:t> </a:t>
            </a:r>
            <a:r>
              <a:rPr lang="en-GB" dirty="0" err="1" smtClean="0"/>
              <a:t>velká</a:t>
            </a:r>
            <a:r>
              <a:rPr lang="en-GB" dirty="0" smtClean="0"/>
              <a:t> </a:t>
            </a:r>
            <a:r>
              <a:rPr lang="en-GB" dirty="0" err="1" smtClean="0"/>
              <a:t>režie</a:t>
            </a:r>
            <a:endParaRPr lang="en-GB" dirty="0" smtClean="0"/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Nebo self-deadlock</a:t>
            </a:r>
          </a:p>
          <a:p>
            <a:pPr marL="285750" indent="-285750">
              <a:buFont typeface="Arial"/>
              <a:buChar char="•"/>
            </a:pPr>
            <a:endParaRPr lang="en-GB" dirty="0"/>
          </a:p>
          <a:p>
            <a:r>
              <a:rPr lang="en-GB" dirty="0" err="1" smtClean="0">
                <a:solidFill>
                  <a:srgbClr val="FF0000"/>
                </a:solidFill>
              </a:rPr>
              <a:t>Řešení</a:t>
            </a:r>
            <a:r>
              <a:rPr lang="en-GB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1551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Thread-safe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Solution:</a:t>
            </a:r>
          </a:p>
          <a:p>
            <a:r>
              <a:rPr lang="en-GB" dirty="0" smtClean="0"/>
              <a:t>Interface methods check – all public components acquire/release </a:t>
            </a:r>
            <a:r>
              <a:rPr lang="en-GB" dirty="0" err="1" smtClean="0"/>
              <a:t>componenet’s</a:t>
            </a:r>
            <a:r>
              <a:rPr lang="en-GB" dirty="0" smtClean="0"/>
              <a:t> locks on the component’s border</a:t>
            </a:r>
          </a:p>
          <a:p>
            <a:r>
              <a:rPr lang="en-GB" dirty="0" smtClean="0"/>
              <a:t>Implementation method trust – private and protected methods if called by an interface (public) method, they trust that the interface method did the synchronization work properly.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733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Double-Checked Locking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Pattern reduces synchronization overhead whenever a critical section has to acquire a lock just once per program execution</a:t>
            </a:r>
          </a:p>
          <a:p>
            <a:r>
              <a:rPr lang="en-GB" dirty="0" smtClean="0"/>
              <a:t>Typically applied to Singletons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Solution:</a:t>
            </a:r>
          </a:p>
          <a:p>
            <a:pPr marL="0" indent="0">
              <a:buNone/>
            </a:pPr>
            <a:r>
              <a:rPr lang="en-GB" dirty="0" smtClean="0"/>
              <a:t>Introduce a flag that informs if it is necessary to execute the critical section at all.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059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Double-Checked Locking Optimization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674674"/>
              </p:ext>
            </p:extLst>
          </p:nvPr>
        </p:nvGraphicFramePr>
        <p:xfrm>
          <a:off x="868363" y="1924050"/>
          <a:ext cx="68580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Document" r:id="rId3" imgW="6858000" imgH="3340100" progId="Word.Document.12">
                  <p:embed/>
                </p:oleObj>
              </mc:Choice>
              <mc:Fallback>
                <p:oleObj name="Document" r:id="rId3" imgW="6858000" imgH="3340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8363" y="1924050"/>
                        <a:ext cx="6858000" cy="334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49849" y="5511561"/>
            <a:ext cx="454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Takovýto</a:t>
            </a:r>
            <a:r>
              <a:rPr lang="en-GB" dirty="0" smtClean="0">
                <a:solidFill>
                  <a:srgbClr val="FF0000"/>
                </a:solidFill>
              </a:rPr>
              <a:t> singleton </a:t>
            </a:r>
            <a:r>
              <a:rPr lang="en-GB" dirty="0" err="1" smtClean="0">
                <a:solidFill>
                  <a:srgbClr val="FF0000"/>
                </a:solidFill>
              </a:rPr>
              <a:t>není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threadově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bezpečný</a:t>
            </a:r>
            <a:r>
              <a:rPr lang="en-GB" dirty="0" smtClean="0">
                <a:solidFill>
                  <a:srgbClr val="FF0000"/>
                </a:solidFill>
              </a:rPr>
              <a:t> !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3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Double-Checked Locking Optimization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829817"/>
              </p:ext>
            </p:extLst>
          </p:nvPr>
        </p:nvGraphicFramePr>
        <p:xfrm>
          <a:off x="868363" y="1924050"/>
          <a:ext cx="68580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Document" r:id="rId3" imgW="6858000" imgH="3340100" progId="Word.Document.12">
                  <p:embed/>
                </p:oleObj>
              </mc:Choice>
              <mc:Fallback>
                <p:oleObj name="Document" r:id="rId3" imgW="6858000" imgH="3340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8363" y="1924050"/>
                        <a:ext cx="6858000" cy="334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49849" y="5511561"/>
            <a:ext cx="5224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Takovýto</a:t>
            </a:r>
            <a:r>
              <a:rPr lang="en-GB" dirty="0" smtClean="0"/>
              <a:t> singleton je </a:t>
            </a:r>
            <a:r>
              <a:rPr lang="en-GB" dirty="0" err="1" smtClean="0"/>
              <a:t>threadově</a:t>
            </a:r>
            <a:r>
              <a:rPr lang="en-GB" dirty="0" smtClean="0"/>
              <a:t> </a:t>
            </a:r>
            <a:r>
              <a:rPr lang="en-GB" dirty="0" err="1" smtClean="0"/>
              <a:t>bezpečný</a:t>
            </a:r>
            <a:r>
              <a:rPr lang="en-GB" dirty="0" smtClean="0"/>
              <a:t>,</a:t>
            </a:r>
          </a:p>
          <a:p>
            <a:r>
              <a:rPr lang="en-GB" dirty="0"/>
              <a:t>a</a:t>
            </a:r>
            <a:r>
              <a:rPr lang="en-GB" dirty="0" smtClean="0"/>
              <a:t>le </a:t>
            </a:r>
            <a:r>
              <a:rPr lang="en-GB" dirty="0" err="1" smtClean="0"/>
              <a:t>režie</a:t>
            </a:r>
            <a:r>
              <a:rPr lang="en-GB" dirty="0" smtClean="0"/>
              <a:t> se </a:t>
            </a:r>
            <a:r>
              <a:rPr lang="en-GB" dirty="0" err="1" smtClean="0"/>
              <a:t>synchronizací</a:t>
            </a:r>
            <a:r>
              <a:rPr lang="en-GB" dirty="0" smtClean="0"/>
              <a:t> je </a:t>
            </a:r>
            <a:r>
              <a:rPr lang="en-GB" dirty="0" err="1" smtClean="0"/>
              <a:t>při</a:t>
            </a:r>
            <a:r>
              <a:rPr lang="en-GB" dirty="0" smtClean="0"/>
              <a:t> </a:t>
            </a:r>
            <a:r>
              <a:rPr lang="en-GB" dirty="0" err="1" smtClean="0"/>
              <a:t>každém</a:t>
            </a:r>
            <a:r>
              <a:rPr lang="en-GB" dirty="0" smtClean="0"/>
              <a:t> </a:t>
            </a:r>
            <a:r>
              <a:rPr lang="en-GB" dirty="0" err="1" smtClean="0"/>
              <a:t>volání</a:t>
            </a:r>
            <a:r>
              <a:rPr lang="en-GB" dirty="0" smtClean="0"/>
              <a:t>, </a:t>
            </a:r>
            <a:r>
              <a:rPr lang="en-GB" dirty="0" err="1" smtClean="0"/>
              <a:t>ačkoliv</a:t>
            </a:r>
            <a:endParaRPr lang="en-GB" dirty="0" smtClean="0"/>
          </a:p>
          <a:p>
            <a:r>
              <a:rPr lang="en-GB" dirty="0" err="1"/>
              <a:t>s</a:t>
            </a:r>
            <a:r>
              <a:rPr lang="en-GB" dirty="0" err="1" smtClean="0"/>
              <a:t>vou</a:t>
            </a:r>
            <a:r>
              <a:rPr lang="en-GB" dirty="0" smtClean="0"/>
              <a:t> </a:t>
            </a:r>
            <a:r>
              <a:rPr lang="en-GB" dirty="0" err="1" smtClean="0"/>
              <a:t>užitečnou</a:t>
            </a:r>
            <a:r>
              <a:rPr lang="en-GB" dirty="0" smtClean="0"/>
              <a:t> </a:t>
            </a:r>
            <a:r>
              <a:rPr lang="en-GB" dirty="0" err="1" smtClean="0"/>
              <a:t>roli</a:t>
            </a:r>
            <a:r>
              <a:rPr lang="en-GB" dirty="0" smtClean="0"/>
              <a:t> </a:t>
            </a:r>
            <a:r>
              <a:rPr lang="en-GB" dirty="0" err="1" smtClean="0"/>
              <a:t>sehrála</a:t>
            </a:r>
            <a:r>
              <a:rPr lang="en-GB" dirty="0" smtClean="0"/>
              <a:t> </a:t>
            </a:r>
            <a:r>
              <a:rPr lang="en-GB" dirty="0" err="1" smtClean="0"/>
              <a:t>pouze</a:t>
            </a:r>
            <a:r>
              <a:rPr lang="en-GB" dirty="0" smtClean="0"/>
              <a:t> </a:t>
            </a:r>
            <a:r>
              <a:rPr lang="en-GB" dirty="0" err="1" smtClean="0"/>
              <a:t>při</a:t>
            </a:r>
            <a:r>
              <a:rPr lang="en-GB" dirty="0" smtClean="0"/>
              <a:t> </a:t>
            </a:r>
            <a:r>
              <a:rPr lang="en-GB" dirty="0" err="1" smtClean="0"/>
              <a:t>prvním</a:t>
            </a:r>
            <a:r>
              <a:rPr lang="en-GB" dirty="0" smtClean="0"/>
              <a:t> </a:t>
            </a:r>
            <a:r>
              <a:rPr lang="en-GB" dirty="0" err="1" smtClean="0"/>
              <a:t>volání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331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Double-Checked Locking Optimization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059012"/>
              </p:ext>
            </p:extLst>
          </p:nvPr>
        </p:nvGraphicFramePr>
        <p:xfrm>
          <a:off x="868363" y="1828800"/>
          <a:ext cx="6858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Document" r:id="rId3" imgW="6858000" imgH="3530600" progId="Word.Document.12">
                  <p:embed/>
                </p:oleObj>
              </mc:Choice>
              <mc:Fallback>
                <p:oleObj name="Document" r:id="rId3" imgW="6858000" imgH="3530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8363" y="1828800"/>
                        <a:ext cx="6858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49849" y="5511561"/>
            <a:ext cx="495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Takovýto</a:t>
            </a:r>
            <a:r>
              <a:rPr lang="en-GB" dirty="0" smtClean="0">
                <a:solidFill>
                  <a:srgbClr val="FF0000"/>
                </a:solidFill>
              </a:rPr>
              <a:t> singleton </a:t>
            </a:r>
            <a:r>
              <a:rPr lang="en-GB" dirty="0" err="1" smtClean="0">
                <a:solidFill>
                  <a:srgbClr val="FF0000"/>
                </a:solidFill>
              </a:rPr>
              <a:t>není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threadově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bezpečný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 smtClean="0">
                <a:solidFill>
                  <a:srgbClr val="FF0000"/>
                </a:solidFill>
              </a:rPr>
              <a:t>est </a:t>
            </a:r>
            <a:r>
              <a:rPr lang="en-GB" dirty="0" err="1" smtClean="0">
                <a:solidFill>
                  <a:srgbClr val="FF0000"/>
                </a:solidFill>
              </a:rPr>
              <a:t>na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existenci</a:t>
            </a:r>
            <a:r>
              <a:rPr lang="en-GB" dirty="0" smtClean="0">
                <a:solidFill>
                  <a:srgbClr val="FF0000"/>
                </a:solidFill>
              </a:rPr>
              <a:t> instance </a:t>
            </a:r>
            <a:r>
              <a:rPr lang="en-GB" dirty="0" err="1" smtClean="0">
                <a:solidFill>
                  <a:srgbClr val="FF0000"/>
                </a:solidFill>
              </a:rPr>
              <a:t>musí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být</a:t>
            </a:r>
            <a:r>
              <a:rPr lang="en-GB" dirty="0" smtClean="0">
                <a:solidFill>
                  <a:srgbClr val="FF0000"/>
                </a:solidFill>
              </a:rPr>
              <a:t> v </a:t>
            </a:r>
            <a:r>
              <a:rPr lang="en-GB" dirty="0" err="1" smtClean="0">
                <a:solidFill>
                  <a:srgbClr val="FF0000"/>
                </a:solidFill>
              </a:rPr>
              <a:t>kritické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sekci</a:t>
            </a:r>
            <a:r>
              <a:rPr lang="en-GB" dirty="0" smtClean="0">
                <a:solidFill>
                  <a:srgbClr val="FF0000"/>
                </a:solidFill>
              </a:rPr>
              <a:t>!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56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8441"/>
            <a:ext cx="7772400" cy="1749321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Pattern-Oriented Software Architecture, Patterns for Concurrent </a:t>
            </a:r>
            <a:r>
              <a:rPr lang="en-GB" sz="2800" dirty="0" smtClean="0"/>
              <a:t>and Networked Objects</a:t>
            </a:r>
            <a:br>
              <a:rPr lang="en-GB" sz="2800" dirty="0" smtClean="0"/>
            </a:br>
            <a:r>
              <a:rPr lang="en-GB" sz="2800" dirty="0" smtClean="0"/>
              <a:t>Volume </a:t>
            </a:r>
            <a:r>
              <a:rPr lang="en-GB" sz="2800" dirty="0"/>
              <a:t>2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312" y="3886200"/>
            <a:ext cx="8290400" cy="17526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Douglas Schmidt, Michael </a:t>
            </a:r>
            <a:r>
              <a:rPr lang="en-GB" dirty="0" err="1" smtClean="0"/>
              <a:t>Stal</a:t>
            </a:r>
            <a:r>
              <a:rPr lang="en-GB" dirty="0" smtClean="0"/>
              <a:t>, Hans Rohnert </a:t>
            </a:r>
            <a:br>
              <a:rPr lang="en-GB" dirty="0" smtClean="0"/>
            </a:br>
            <a:r>
              <a:rPr lang="en-GB" dirty="0" smtClean="0"/>
              <a:t>and Frank </a:t>
            </a:r>
            <a:r>
              <a:rPr lang="en-GB" dirty="0" err="1" smtClean="0"/>
              <a:t>Buschmann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ISBN: 0471606952</a:t>
            </a:r>
            <a:br>
              <a:rPr lang="en-GB" dirty="0" smtClean="0"/>
            </a:br>
            <a:r>
              <a:rPr lang="en-US" dirty="0" smtClean="0"/>
              <a:t>John Wiley &amp; Sons © 2000 (633 pages)</a:t>
            </a:r>
            <a:r>
              <a:rPr lang="en-GB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7566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Double-Checked Locking Optimization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775680"/>
              </p:ext>
            </p:extLst>
          </p:nvPr>
        </p:nvGraphicFramePr>
        <p:xfrm>
          <a:off x="868363" y="2158540"/>
          <a:ext cx="68580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Document" r:id="rId3" imgW="6858000" imgH="3733800" progId="Word.Document.12">
                  <p:embed/>
                </p:oleObj>
              </mc:Choice>
              <mc:Fallback>
                <p:oleObj name="Document" r:id="rId3" imgW="6858000" imgH="3733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8363" y="2158540"/>
                        <a:ext cx="6858000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0899" y="1289078"/>
            <a:ext cx="5384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Zlatý</a:t>
            </a:r>
            <a:r>
              <a:rPr lang="en-GB" dirty="0" smtClean="0"/>
              <a:t> </a:t>
            </a:r>
            <a:r>
              <a:rPr lang="en-GB" dirty="0" err="1" smtClean="0"/>
              <a:t>hřeb</a:t>
            </a:r>
            <a:r>
              <a:rPr lang="en-GB" dirty="0" smtClean="0"/>
              <a:t> </a:t>
            </a:r>
            <a:r>
              <a:rPr lang="en-GB" dirty="0" err="1" smtClean="0"/>
              <a:t>návrhového</a:t>
            </a:r>
            <a:r>
              <a:rPr lang="en-GB" dirty="0" smtClean="0"/>
              <a:t> </a:t>
            </a:r>
            <a:r>
              <a:rPr lang="en-GB" dirty="0" err="1" smtClean="0"/>
              <a:t>vzoru</a:t>
            </a:r>
            <a:r>
              <a:rPr lang="en-GB" dirty="0" smtClean="0"/>
              <a:t>, </a:t>
            </a:r>
            <a:r>
              <a:rPr lang="en-GB" dirty="0" err="1" smtClean="0"/>
              <a:t>aneb</a:t>
            </a:r>
            <a:r>
              <a:rPr lang="en-GB" dirty="0" smtClean="0"/>
              <a:t> to by </a:t>
            </a:r>
            <a:r>
              <a:rPr lang="en-GB" dirty="0" err="1" smtClean="0"/>
              <a:t>němej</a:t>
            </a:r>
            <a:r>
              <a:rPr lang="en-GB" dirty="0" smtClean="0"/>
              <a:t> </a:t>
            </a:r>
            <a:r>
              <a:rPr lang="en-GB" dirty="0" err="1" smtClean="0"/>
              <a:t>neřek</a:t>
            </a:r>
            <a:r>
              <a:rPr lang="en-GB" dirty="0" smtClean="0"/>
              <a:t>’:</a:t>
            </a:r>
          </a:p>
        </p:txBody>
      </p:sp>
    </p:spTree>
    <p:extLst>
      <p:ext uri="{BB962C8B-B14F-4D97-AF65-F5344CB8AC3E}">
        <p14:creationId xmlns:p14="http://schemas.microsoft.com/office/powerpoint/2010/main" val="1888600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Concurrency Patterns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24147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8441"/>
            <a:ext cx="7772400" cy="1749321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Pattern-Oriented Software Architecture, Patterns for Concurrent </a:t>
            </a:r>
            <a:r>
              <a:rPr lang="en-GB" sz="2800" dirty="0" smtClean="0"/>
              <a:t>and Networked Objects</a:t>
            </a:r>
            <a:br>
              <a:rPr lang="en-GB" sz="2800" dirty="0" smtClean="0"/>
            </a:br>
            <a:r>
              <a:rPr lang="en-GB" sz="2800" dirty="0" smtClean="0"/>
              <a:t>Volume </a:t>
            </a:r>
            <a:r>
              <a:rPr lang="en-GB" sz="2800" dirty="0"/>
              <a:t>2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312" y="3886200"/>
            <a:ext cx="8290400" cy="17526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Douglas Schmidt, Michael </a:t>
            </a:r>
            <a:r>
              <a:rPr lang="en-GB" dirty="0" err="1" smtClean="0"/>
              <a:t>Stal</a:t>
            </a:r>
            <a:r>
              <a:rPr lang="en-GB" dirty="0" smtClean="0"/>
              <a:t>, Hans Rohnert </a:t>
            </a:r>
            <a:br>
              <a:rPr lang="en-GB" dirty="0" smtClean="0"/>
            </a:br>
            <a:r>
              <a:rPr lang="en-GB" dirty="0" smtClean="0"/>
              <a:t>and Frank </a:t>
            </a:r>
            <a:r>
              <a:rPr lang="en-GB" dirty="0" err="1" smtClean="0"/>
              <a:t>Buschmann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ISBN: 0471606952</a:t>
            </a:r>
            <a:br>
              <a:rPr lang="en-GB" dirty="0" smtClean="0"/>
            </a:br>
            <a:r>
              <a:rPr lang="en-US" dirty="0" smtClean="0"/>
              <a:t>John Wiley &amp; Sons © 2000 (633 pages)</a:t>
            </a:r>
            <a:r>
              <a:rPr lang="en-GB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78308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Concurrency patterns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Active Object design pattern</a:t>
            </a:r>
          </a:p>
          <a:p>
            <a:r>
              <a:rPr lang="en-GB" dirty="0" smtClean="0"/>
              <a:t>Monitor Object design pattern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565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Object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Klienti</a:t>
            </a:r>
            <a:r>
              <a:rPr lang="en-GB" dirty="0" smtClean="0"/>
              <a:t>, </a:t>
            </a:r>
            <a:r>
              <a:rPr lang="en-GB" dirty="0" err="1" smtClean="0"/>
              <a:t>kteří</a:t>
            </a:r>
            <a:r>
              <a:rPr lang="en-GB" dirty="0" smtClean="0"/>
              <a:t> </a:t>
            </a:r>
            <a:r>
              <a:rPr lang="en-GB" dirty="0" err="1" smtClean="0"/>
              <a:t>přistupují</a:t>
            </a:r>
            <a:r>
              <a:rPr lang="en-GB" dirty="0" smtClean="0"/>
              <a:t> k </a:t>
            </a:r>
            <a:r>
              <a:rPr lang="en-GB" dirty="0" err="1" smtClean="0"/>
              <a:t>objektu</a:t>
            </a:r>
            <a:r>
              <a:rPr lang="en-GB" dirty="0" smtClean="0"/>
              <a:t> </a:t>
            </a:r>
            <a:r>
              <a:rPr lang="en-GB" dirty="0" err="1" smtClean="0"/>
              <a:t>běží</a:t>
            </a:r>
            <a:r>
              <a:rPr lang="en-GB" dirty="0" smtClean="0"/>
              <a:t> v </a:t>
            </a:r>
            <a:r>
              <a:rPr lang="en-GB" dirty="0" err="1" smtClean="0"/>
              <a:t>samostatných</a:t>
            </a:r>
            <a:r>
              <a:rPr lang="en-GB" dirty="0" smtClean="0"/>
              <a:t> </a:t>
            </a:r>
            <a:r>
              <a:rPr lang="en-GB" dirty="0" err="1" smtClean="0"/>
              <a:t>vláknech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Active Object </a:t>
            </a:r>
            <a:r>
              <a:rPr lang="en-GB" dirty="0" err="1" smtClean="0"/>
              <a:t>vykonává</a:t>
            </a:r>
            <a:r>
              <a:rPr lang="en-GB" dirty="0" smtClean="0"/>
              <a:t> </a:t>
            </a:r>
            <a:r>
              <a:rPr lang="en-GB" dirty="0" err="1" smtClean="0"/>
              <a:t>své</a:t>
            </a:r>
            <a:r>
              <a:rPr lang="en-GB" dirty="0" smtClean="0"/>
              <a:t> </a:t>
            </a:r>
            <a:r>
              <a:rPr lang="en-GB" dirty="0" err="1" smtClean="0"/>
              <a:t>metody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svém</a:t>
            </a:r>
            <a:r>
              <a:rPr lang="en-GB" dirty="0" smtClean="0"/>
              <a:t> </a:t>
            </a:r>
            <a:r>
              <a:rPr lang="en-GB" dirty="0" err="1" smtClean="0"/>
              <a:t>vlastním</a:t>
            </a:r>
            <a:r>
              <a:rPr lang="en-GB" dirty="0" smtClean="0"/>
              <a:t> </a:t>
            </a:r>
            <a:r>
              <a:rPr lang="en-GB" dirty="0" err="1" smtClean="0"/>
              <a:t>threadu</a:t>
            </a:r>
            <a:r>
              <a:rPr lang="en-GB" dirty="0" smtClean="0"/>
              <a:t> (</a:t>
            </a:r>
            <a:r>
              <a:rPr lang="en-GB" dirty="0" err="1" smtClean="0"/>
              <a:t>tedy</a:t>
            </a:r>
            <a:r>
              <a:rPr lang="en-GB" dirty="0" smtClean="0"/>
              <a:t> </a:t>
            </a:r>
            <a:r>
              <a:rPr lang="en-GB" dirty="0" err="1" smtClean="0"/>
              <a:t>nikoliv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threadu</a:t>
            </a:r>
            <a:r>
              <a:rPr lang="en-GB" dirty="0" smtClean="0"/>
              <a:t> </a:t>
            </a:r>
            <a:r>
              <a:rPr lang="en-GB" dirty="0" err="1" smtClean="0"/>
              <a:t>klienta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314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587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Active Object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4419"/>
            <a:ext cx="9144000" cy="535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026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587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Active Object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99509" y="1737340"/>
            <a:ext cx="8537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Zajímavá</a:t>
            </a:r>
            <a:r>
              <a:rPr lang="en-GB" dirty="0" smtClean="0"/>
              <a:t> </a:t>
            </a:r>
            <a:r>
              <a:rPr lang="en-GB" dirty="0" err="1" smtClean="0"/>
              <a:t>varianta</a:t>
            </a:r>
            <a:r>
              <a:rPr lang="en-GB" dirty="0" smtClean="0"/>
              <a:t>:</a:t>
            </a:r>
          </a:p>
          <a:p>
            <a:r>
              <a:rPr lang="en-GB" dirty="0"/>
              <a:t>	</a:t>
            </a:r>
            <a:endParaRPr lang="en-GB" dirty="0" smtClean="0"/>
          </a:p>
          <a:p>
            <a:r>
              <a:rPr lang="en-GB" dirty="0" err="1" smtClean="0"/>
              <a:t>Pokud</a:t>
            </a:r>
            <a:r>
              <a:rPr lang="en-GB" dirty="0" smtClean="0"/>
              <a:t> active object </a:t>
            </a:r>
            <a:r>
              <a:rPr lang="en-GB" dirty="0" err="1" smtClean="0"/>
              <a:t>implementuje</a:t>
            </a:r>
            <a:r>
              <a:rPr lang="en-GB" dirty="0" smtClean="0"/>
              <a:t> </a:t>
            </a:r>
            <a:r>
              <a:rPr lang="en-GB" dirty="0" err="1" smtClean="0"/>
              <a:t>více</a:t>
            </a:r>
            <a:r>
              <a:rPr lang="en-GB" dirty="0" smtClean="0"/>
              <a:t> </a:t>
            </a:r>
            <a:r>
              <a:rPr lang="en-GB" dirty="0" err="1" smtClean="0"/>
              <a:t>rolí</a:t>
            </a:r>
            <a:r>
              <a:rPr lang="en-GB" dirty="0"/>
              <a:t> </a:t>
            </a:r>
            <a:r>
              <a:rPr lang="en-GB" dirty="0" err="1" smtClean="0"/>
              <a:t>tak</a:t>
            </a:r>
            <a:r>
              <a:rPr lang="en-GB" dirty="0" smtClean="0"/>
              <a:t>, </a:t>
            </a:r>
            <a:r>
              <a:rPr lang="en-GB" dirty="0" err="1" smtClean="0"/>
              <a:t>že</a:t>
            </a:r>
            <a:r>
              <a:rPr lang="en-GB" dirty="0" smtClean="0"/>
              <a:t> </a:t>
            </a:r>
            <a:r>
              <a:rPr lang="en-GB" dirty="0" err="1" smtClean="0"/>
              <a:t>jednotliví</a:t>
            </a:r>
            <a:r>
              <a:rPr lang="en-GB" dirty="0" smtClean="0"/>
              <a:t> </a:t>
            </a:r>
            <a:r>
              <a:rPr lang="en-GB" dirty="0" err="1" smtClean="0"/>
              <a:t>klienti</a:t>
            </a:r>
            <a:r>
              <a:rPr lang="en-GB" dirty="0" smtClean="0"/>
              <a:t> </a:t>
            </a:r>
            <a:r>
              <a:rPr lang="en-GB" dirty="0" err="1" smtClean="0"/>
              <a:t>mohou</a:t>
            </a:r>
            <a:r>
              <a:rPr lang="en-GB" dirty="0" smtClean="0"/>
              <a:t> </a:t>
            </a:r>
            <a:r>
              <a:rPr lang="en-GB" dirty="0" err="1" smtClean="0"/>
              <a:t>mít</a:t>
            </a:r>
            <a:r>
              <a:rPr lang="en-GB" dirty="0" smtClean="0"/>
              <a:t> </a:t>
            </a:r>
            <a:r>
              <a:rPr lang="en-GB" dirty="0" err="1" smtClean="0"/>
              <a:t>různé</a:t>
            </a:r>
            <a:r>
              <a:rPr lang="en-GB" dirty="0" smtClean="0"/>
              <a:t> role,</a:t>
            </a:r>
          </a:p>
          <a:p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tak</a:t>
            </a:r>
            <a:r>
              <a:rPr lang="en-GB" dirty="0" smtClean="0">
                <a:solidFill>
                  <a:srgbClr val="FF0000"/>
                </a:solidFill>
              </a:rPr>
              <a:t> co?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65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587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Active Object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99509" y="1737340"/>
            <a:ext cx="8537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Zajímavá</a:t>
            </a:r>
            <a:r>
              <a:rPr lang="en-GB" dirty="0" smtClean="0"/>
              <a:t> </a:t>
            </a:r>
            <a:r>
              <a:rPr lang="en-GB" dirty="0" err="1" smtClean="0"/>
              <a:t>varianta</a:t>
            </a:r>
            <a:r>
              <a:rPr lang="en-GB" dirty="0" smtClean="0"/>
              <a:t>:</a:t>
            </a:r>
          </a:p>
          <a:p>
            <a:r>
              <a:rPr lang="en-GB" dirty="0"/>
              <a:t>	</a:t>
            </a:r>
            <a:endParaRPr lang="en-GB" dirty="0" smtClean="0"/>
          </a:p>
          <a:p>
            <a:r>
              <a:rPr lang="en-GB" dirty="0" err="1" smtClean="0"/>
              <a:t>Pokud</a:t>
            </a:r>
            <a:r>
              <a:rPr lang="en-GB" dirty="0" smtClean="0"/>
              <a:t> active object </a:t>
            </a:r>
            <a:r>
              <a:rPr lang="en-GB" dirty="0" err="1" smtClean="0"/>
              <a:t>implementuje</a:t>
            </a:r>
            <a:r>
              <a:rPr lang="en-GB" dirty="0" smtClean="0"/>
              <a:t> </a:t>
            </a:r>
            <a:r>
              <a:rPr lang="en-GB" dirty="0" err="1" smtClean="0"/>
              <a:t>více</a:t>
            </a:r>
            <a:r>
              <a:rPr lang="en-GB" dirty="0" smtClean="0"/>
              <a:t> </a:t>
            </a:r>
            <a:r>
              <a:rPr lang="en-GB" dirty="0" err="1" smtClean="0"/>
              <a:t>rolí</a:t>
            </a:r>
            <a:r>
              <a:rPr lang="en-GB" dirty="0"/>
              <a:t> </a:t>
            </a:r>
            <a:r>
              <a:rPr lang="en-GB" dirty="0" err="1" smtClean="0"/>
              <a:t>tak</a:t>
            </a:r>
            <a:r>
              <a:rPr lang="en-GB" dirty="0" smtClean="0"/>
              <a:t>, </a:t>
            </a:r>
            <a:r>
              <a:rPr lang="en-GB" dirty="0" err="1" smtClean="0"/>
              <a:t>že</a:t>
            </a:r>
            <a:r>
              <a:rPr lang="en-GB" dirty="0" smtClean="0"/>
              <a:t> </a:t>
            </a:r>
            <a:r>
              <a:rPr lang="en-GB" dirty="0" err="1" smtClean="0"/>
              <a:t>jednotliví</a:t>
            </a:r>
            <a:r>
              <a:rPr lang="en-GB" dirty="0" smtClean="0"/>
              <a:t> </a:t>
            </a:r>
            <a:r>
              <a:rPr lang="en-GB" dirty="0" err="1" smtClean="0"/>
              <a:t>klienti</a:t>
            </a:r>
            <a:r>
              <a:rPr lang="en-GB" dirty="0" smtClean="0"/>
              <a:t> </a:t>
            </a:r>
            <a:r>
              <a:rPr lang="en-GB" dirty="0" err="1" smtClean="0"/>
              <a:t>mohou</a:t>
            </a:r>
            <a:r>
              <a:rPr lang="en-GB" dirty="0" smtClean="0"/>
              <a:t> </a:t>
            </a:r>
            <a:r>
              <a:rPr lang="en-GB" dirty="0" err="1" smtClean="0"/>
              <a:t>mít</a:t>
            </a:r>
            <a:r>
              <a:rPr lang="en-GB" dirty="0" smtClean="0"/>
              <a:t> </a:t>
            </a:r>
            <a:r>
              <a:rPr lang="en-GB" dirty="0" err="1" smtClean="0"/>
              <a:t>různé</a:t>
            </a:r>
            <a:r>
              <a:rPr lang="en-GB" dirty="0" smtClean="0"/>
              <a:t> role,</a:t>
            </a:r>
          </a:p>
          <a:p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dirty="0" smtClean="0">
                <a:solidFill>
                  <a:srgbClr val="FF0000"/>
                </a:solidFill>
              </a:rPr>
              <a:t>ro </a:t>
            </a:r>
            <a:r>
              <a:rPr lang="en-GB" dirty="0" err="1" smtClean="0">
                <a:solidFill>
                  <a:srgbClr val="FF0000"/>
                </a:solidFill>
              </a:rPr>
              <a:t>každou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roli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existuje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samostatná</a:t>
            </a:r>
            <a:r>
              <a:rPr lang="en-GB" dirty="0" smtClean="0">
                <a:solidFill>
                  <a:srgbClr val="FF0000"/>
                </a:solidFill>
              </a:rPr>
              <a:t> proxy.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82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Monitor</a:t>
            </a:r>
            <a:br>
              <a:rPr lang="en-GB" dirty="0" smtClean="0"/>
            </a:br>
            <a:r>
              <a:rPr lang="en-GB" dirty="0" smtClean="0"/>
              <a:t>aka Thread-safe Passive Object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3102"/>
            <a:ext cx="8229600" cy="4233061"/>
          </a:xfrm>
        </p:spPr>
        <p:txBody>
          <a:bodyPr/>
          <a:lstStyle/>
          <a:p>
            <a:r>
              <a:rPr lang="en-GB" dirty="0" err="1" smtClean="0"/>
              <a:t>Pokud</a:t>
            </a:r>
            <a:r>
              <a:rPr lang="en-GB" dirty="0" smtClean="0"/>
              <a:t> je scheduling </a:t>
            </a:r>
            <a:r>
              <a:rPr lang="en-GB" dirty="0" err="1" smtClean="0"/>
              <a:t>primitivní</a:t>
            </a:r>
            <a:r>
              <a:rPr lang="en-GB" dirty="0" smtClean="0"/>
              <a:t>, je </a:t>
            </a:r>
            <a:r>
              <a:rPr lang="en-GB" dirty="0" err="1" smtClean="0"/>
              <a:t>možná</a:t>
            </a:r>
            <a:r>
              <a:rPr lang="en-GB" dirty="0" smtClean="0"/>
              <a:t> </a:t>
            </a:r>
            <a:r>
              <a:rPr lang="en-GB" dirty="0" err="1" smtClean="0"/>
              <a:t>aktivní</a:t>
            </a:r>
            <a:r>
              <a:rPr lang="en-GB" dirty="0" smtClean="0"/>
              <a:t> </a:t>
            </a:r>
            <a:r>
              <a:rPr lang="en-GB" dirty="0" err="1" smtClean="0"/>
              <a:t>objekt</a:t>
            </a:r>
            <a:r>
              <a:rPr lang="en-GB" dirty="0" smtClean="0"/>
              <a:t> </a:t>
            </a:r>
            <a:r>
              <a:rPr lang="en-GB" dirty="0" err="1" smtClean="0"/>
              <a:t>zbytečně</a:t>
            </a:r>
            <a:r>
              <a:rPr lang="en-GB" dirty="0" smtClean="0"/>
              <a:t> </a:t>
            </a:r>
            <a:r>
              <a:rPr lang="en-GB" dirty="0" err="1" smtClean="0"/>
              <a:t>složitým</a:t>
            </a:r>
            <a:r>
              <a:rPr lang="en-GB" dirty="0" smtClean="0"/>
              <a:t> </a:t>
            </a:r>
            <a:r>
              <a:rPr lang="en-GB" dirty="0" err="1" smtClean="0"/>
              <a:t>návrhovým</a:t>
            </a:r>
            <a:r>
              <a:rPr lang="en-GB" dirty="0" smtClean="0"/>
              <a:t> </a:t>
            </a:r>
            <a:r>
              <a:rPr lang="en-GB" dirty="0" err="1" smtClean="0"/>
              <a:t>vzorem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Jiný</a:t>
            </a:r>
            <a:r>
              <a:rPr lang="en-GB" dirty="0" smtClean="0"/>
              <a:t> (</a:t>
            </a:r>
            <a:r>
              <a:rPr lang="en-GB" dirty="0" err="1" smtClean="0"/>
              <a:t>jednodušší</a:t>
            </a:r>
            <a:r>
              <a:rPr lang="en-GB" dirty="0" smtClean="0"/>
              <a:t>) </a:t>
            </a:r>
            <a:r>
              <a:rPr lang="en-GB" dirty="0" err="1" smtClean="0"/>
              <a:t>způsob</a:t>
            </a:r>
            <a:r>
              <a:rPr lang="en-GB" dirty="0" smtClean="0"/>
              <a:t> </a:t>
            </a:r>
            <a:r>
              <a:rPr lang="en-GB" dirty="0" err="1" smtClean="0"/>
              <a:t>řešení</a:t>
            </a:r>
            <a:r>
              <a:rPr lang="en-GB" dirty="0" smtClean="0"/>
              <a:t>: Monitor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013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557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Monitor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764" y="1258074"/>
            <a:ext cx="8817536" cy="5247965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 err="1" smtClean="0"/>
              <a:t>Několik</a:t>
            </a:r>
            <a:r>
              <a:rPr lang="en-GB" sz="2400" dirty="0" smtClean="0"/>
              <a:t> </a:t>
            </a:r>
            <a:r>
              <a:rPr lang="en-GB" sz="2400" dirty="0" err="1" smtClean="0"/>
              <a:t>vláken</a:t>
            </a:r>
            <a:r>
              <a:rPr lang="en-GB" sz="2400" dirty="0" smtClean="0"/>
              <a:t> </a:t>
            </a:r>
            <a:r>
              <a:rPr lang="en-GB" sz="2400" dirty="0" err="1" smtClean="0"/>
              <a:t>přistupuje</a:t>
            </a:r>
            <a:r>
              <a:rPr lang="en-GB" sz="2400" dirty="0" smtClean="0"/>
              <a:t> </a:t>
            </a:r>
            <a:r>
              <a:rPr lang="en-GB" sz="2400" dirty="0" err="1" smtClean="0"/>
              <a:t>současně</a:t>
            </a:r>
            <a:r>
              <a:rPr lang="en-GB" sz="2400" dirty="0" smtClean="0"/>
              <a:t> k </a:t>
            </a:r>
            <a:r>
              <a:rPr lang="en-GB" sz="2400" dirty="0" err="1" smtClean="0"/>
              <a:t>témuž</a:t>
            </a:r>
            <a:r>
              <a:rPr lang="en-GB" sz="2400" dirty="0" smtClean="0"/>
              <a:t> </a:t>
            </a:r>
            <a:r>
              <a:rPr lang="en-GB" sz="2400" dirty="0" err="1" smtClean="0"/>
              <a:t>objektu</a:t>
            </a:r>
            <a:endParaRPr lang="en-GB" sz="2400" dirty="0" smtClean="0"/>
          </a:p>
          <a:p>
            <a:r>
              <a:rPr lang="en-GB" sz="2400" dirty="0" err="1" smtClean="0"/>
              <a:t>Metoda</a:t>
            </a:r>
            <a:r>
              <a:rPr lang="en-GB" sz="2400" dirty="0" smtClean="0"/>
              <a:t> </a:t>
            </a:r>
            <a:r>
              <a:rPr lang="en-GB" sz="2400" dirty="0" err="1" smtClean="0"/>
              <a:t>objektu</a:t>
            </a:r>
            <a:r>
              <a:rPr lang="en-GB" sz="2400" dirty="0" smtClean="0"/>
              <a:t> </a:t>
            </a:r>
            <a:r>
              <a:rPr lang="en-GB" sz="2400" dirty="0" err="1" smtClean="0"/>
              <a:t>není</a:t>
            </a:r>
            <a:r>
              <a:rPr lang="en-GB" sz="2400" dirty="0" smtClean="0"/>
              <a:t> (</a:t>
            </a:r>
            <a:r>
              <a:rPr lang="en-GB" sz="2400" dirty="0" err="1" smtClean="0"/>
              <a:t>narozdíl</a:t>
            </a:r>
            <a:r>
              <a:rPr lang="en-GB" sz="2400" dirty="0" smtClean="0"/>
              <a:t> od </a:t>
            </a:r>
            <a:r>
              <a:rPr lang="en-GB" sz="2400" dirty="0" err="1" smtClean="0"/>
              <a:t>aktivního</a:t>
            </a:r>
            <a:r>
              <a:rPr lang="en-GB" sz="2400" dirty="0" smtClean="0"/>
              <a:t> </a:t>
            </a:r>
            <a:r>
              <a:rPr lang="en-GB" sz="2400" dirty="0" err="1" smtClean="0"/>
              <a:t>objektu</a:t>
            </a:r>
            <a:r>
              <a:rPr lang="en-GB" sz="2400" dirty="0" smtClean="0"/>
              <a:t>) </a:t>
            </a:r>
            <a:r>
              <a:rPr lang="en-GB" sz="2400" dirty="0" err="1" smtClean="0"/>
              <a:t>vykonávána</a:t>
            </a:r>
            <a:r>
              <a:rPr lang="en-GB" sz="2400" dirty="0" smtClean="0"/>
              <a:t> v </a:t>
            </a:r>
            <a:r>
              <a:rPr lang="en-GB" sz="2400" dirty="0" err="1" smtClean="0"/>
              <a:t>samostatném</a:t>
            </a:r>
            <a:r>
              <a:rPr lang="en-GB" sz="2400" dirty="0" smtClean="0"/>
              <a:t> </a:t>
            </a:r>
            <a:r>
              <a:rPr lang="en-GB" sz="2400" dirty="0" err="1" smtClean="0"/>
              <a:t>vláknu</a:t>
            </a:r>
            <a:r>
              <a:rPr lang="en-GB" sz="2400" dirty="0" smtClean="0"/>
              <a:t>, ale je </a:t>
            </a:r>
            <a:r>
              <a:rPr lang="en-GB" sz="2400" dirty="0" err="1" smtClean="0"/>
              <a:t>vykonávána</a:t>
            </a:r>
            <a:r>
              <a:rPr lang="en-GB" sz="2400" dirty="0" smtClean="0"/>
              <a:t> </a:t>
            </a:r>
            <a:r>
              <a:rPr lang="en-GB" sz="2400" dirty="0" err="1" smtClean="0"/>
              <a:t>ve</a:t>
            </a:r>
            <a:r>
              <a:rPr lang="en-GB" sz="2400" dirty="0" smtClean="0"/>
              <a:t> </a:t>
            </a:r>
            <a:r>
              <a:rPr lang="en-GB" sz="2400" dirty="0" err="1" smtClean="0"/>
              <a:t>vláknu</a:t>
            </a:r>
            <a:r>
              <a:rPr lang="en-GB" sz="2400" dirty="0" smtClean="0"/>
              <a:t> </a:t>
            </a:r>
            <a:r>
              <a:rPr lang="en-GB" sz="2400" dirty="0" err="1" smtClean="0"/>
              <a:t>klienta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API </a:t>
            </a:r>
            <a:r>
              <a:rPr lang="en-GB" sz="2400" dirty="0" err="1" smtClean="0"/>
              <a:t>objektu</a:t>
            </a:r>
            <a:r>
              <a:rPr lang="en-GB" sz="2400" dirty="0" smtClean="0"/>
              <a:t> </a:t>
            </a:r>
            <a:r>
              <a:rPr lang="en-GB" sz="2400" dirty="0" err="1" smtClean="0"/>
              <a:t>musí</a:t>
            </a:r>
            <a:r>
              <a:rPr lang="en-GB" sz="2400" dirty="0" smtClean="0"/>
              <a:t> </a:t>
            </a:r>
            <a:r>
              <a:rPr lang="en-GB" sz="2400" dirty="0" err="1" smtClean="0"/>
              <a:t>definovat</a:t>
            </a:r>
            <a:r>
              <a:rPr lang="en-GB" sz="2400" dirty="0" smtClean="0"/>
              <a:t> “</a:t>
            </a:r>
            <a:r>
              <a:rPr lang="en-GB" sz="2400" dirty="0" err="1" smtClean="0"/>
              <a:t>rámec</a:t>
            </a:r>
            <a:r>
              <a:rPr lang="en-GB" sz="2400" dirty="0" smtClean="0"/>
              <a:t> </a:t>
            </a:r>
            <a:r>
              <a:rPr lang="en-GB" sz="2400" dirty="0" err="1" smtClean="0"/>
              <a:t>synchronizace</a:t>
            </a:r>
            <a:r>
              <a:rPr lang="en-GB" sz="2400" dirty="0" smtClean="0"/>
              <a:t>” – </a:t>
            </a:r>
            <a:r>
              <a:rPr lang="en-GB" sz="2400" dirty="0" err="1" smtClean="0"/>
              <a:t>množinu</a:t>
            </a:r>
            <a:r>
              <a:rPr lang="en-GB" sz="2400" dirty="0" smtClean="0"/>
              <a:t> </a:t>
            </a:r>
            <a:r>
              <a:rPr lang="en-GB" sz="2400" dirty="0" err="1" smtClean="0"/>
              <a:t>synchronizovaných</a:t>
            </a:r>
            <a:r>
              <a:rPr lang="en-GB" sz="2400" dirty="0" smtClean="0"/>
              <a:t> </a:t>
            </a:r>
            <a:r>
              <a:rPr lang="en-GB" sz="2400" dirty="0" err="1" smtClean="0"/>
              <a:t>metod</a:t>
            </a:r>
            <a:r>
              <a:rPr lang="en-GB" sz="2400" dirty="0" smtClean="0"/>
              <a:t>.</a:t>
            </a:r>
          </a:p>
          <a:p>
            <a:r>
              <a:rPr lang="en-GB" sz="2400" dirty="0" err="1" smtClean="0"/>
              <a:t>Zámek</a:t>
            </a:r>
            <a:r>
              <a:rPr lang="en-GB" sz="2400" dirty="0" smtClean="0"/>
              <a:t> </a:t>
            </a:r>
            <a:r>
              <a:rPr lang="en-GB" sz="2400" dirty="0" err="1" smtClean="0"/>
              <a:t>monitoru</a:t>
            </a:r>
            <a:r>
              <a:rPr lang="en-GB" sz="2400" dirty="0" smtClean="0"/>
              <a:t> - </a:t>
            </a:r>
            <a:r>
              <a:rPr lang="en-GB" sz="2400" dirty="0" err="1"/>
              <a:t>s</a:t>
            </a:r>
            <a:r>
              <a:rPr lang="en-GB" sz="2400" dirty="0" err="1" smtClean="0"/>
              <a:t>oučasně</a:t>
            </a:r>
            <a:r>
              <a:rPr lang="en-GB" sz="2400" dirty="0" smtClean="0"/>
              <a:t> </a:t>
            </a:r>
            <a:r>
              <a:rPr lang="en-GB" sz="2400" dirty="0" err="1" smtClean="0"/>
              <a:t>může</a:t>
            </a:r>
            <a:r>
              <a:rPr lang="en-GB" sz="2400" dirty="0" smtClean="0"/>
              <a:t> </a:t>
            </a:r>
            <a:r>
              <a:rPr lang="en-GB" sz="2400" dirty="0" err="1" smtClean="0"/>
              <a:t>být</a:t>
            </a:r>
            <a:r>
              <a:rPr lang="en-GB" sz="2400" dirty="0" smtClean="0"/>
              <a:t> </a:t>
            </a:r>
            <a:r>
              <a:rPr lang="en-GB" sz="2400" dirty="0" err="1" smtClean="0"/>
              <a:t>vykonávána</a:t>
            </a:r>
            <a:r>
              <a:rPr lang="en-GB" sz="2400" dirty="0" smtClean="0"/>
              <a:t> </a:t>
            </a:r>
            <a:r>
              <a:rPr lang="en-GB" sz="2400" dirty="0" err="1" smtClean="0"/>
              <a:t>pouze</a:t>
            </a:r>
            <a:r>
              <a:rPr lang="en-GB" sz="2400" dirty="0" smtClean="0"/>
              <a:t> </a:t>
            </a:r>
            <a:r>
              <a:rPr lang="en-GB" sz="2400" dirty="0" err="1" smtClean="0"/>
              <a:t>jediná</a:t>
            </a:r>
            <a:r>
              <a:rPr lang="en-GB" sz="2400" dirty="0" smtClean="0"/>
              <a:t> </a:t>
            </a:r>
            <a:r>
              <a:rPr lang="en-GB" sz="2400" dirty="0" err="1" smtClean="0"/>
              <a:t>synchr</a:t>
            </a:r>
            <a:r>
              <a:rPr lang="en-GB" sz="2400" dirty="0" smtClean="0"/>
              <a:t>. </a:t>
            </a:r>
            <a:r>
              <a:rPr lang="en-GB" sz="2400" dirty="0" err="1"/>
              <a:t>m</a:t>
            </a:r>
            <a:r>
              <a:rPr lang="en-GB" sz="2400" dirty="0" err="1" smtClean="0"/>
              <a:t>etoda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Monitor conditions:</a:t>
            </a:r>
          </a:p>
          <a:p>
            <a:pPr lvl="1"/>
            <a:r>
              <a:rPr lang="en-GB" sz="2000" dirty="0" err="1" smtClean="0"/>
              <a:t>Pokud</a:t>
            </a:r>
            <a:r>
              <a:rPr lang="en-GB" sz="2000" dirty="0" smtClean="0"/>
              <a:t> by </a:t>
            </a:r>
            <a:r>
              <a:rPr lang="en-GB" sz="2000" dirty="0" err="1" smtClean="0"/>
              <a:t>měla</a:t>
            </a:r>
            <a:r>
              <a:rPr lang="en-GB" sz="2000" dirty="0" smtClean="0"/>
              <a:t> </a:t>
            </a:r>
            <a:r>
              <a:rPr lang="en-GB" sz="2000" dirty="0" err="1" smtClean="0"/>
              <a:t>synchr</a:t>
            </a:r>
            <a:r>
              <a:rPr lang="en-GB" sz="2000" dirty="0" smtClean="0"/>
              <a:t>. </a:t>
            </a:r>
            <a:r>
              <a:rPr lang="en-GB" sz="2000" dirty="0" err="1"/>
              <a:t>m</a:t>
            </a:r>
            <a:r>
              <a:rPr lang="en-GB" sz="2000" dirty="0" err="1" smtClean="0"/>
              <a:t>etoda</a:t>
            </a:r>
            <a:r>
              <a:rPr lang="en-GB" sz="2000" dirty="0" smtClean="0"/>
              <a:t> </a:t>
            </a:r>
            <a:r>
              <a:rPr lang="en-GB" sz="2000" dirty="0" err="1" smtClean="0"/>
              <a:t>blokovat</a:t>
            </a:r>
            <a:r>
              <a:rPr lang="en-GB" sz="2000" dirty="0" smtClean="0"/>
              <a:t> </a:t>
            </a:r>
            <a:r>
              <a:rPr lang="en-GB" sz="2000" dirty="0" err="1" smtClean="0"/>
              <a:t>při</a:t>
            </a:r>
            <a:r>
              <a:rPr lang="en-GB" sz="2000" dirty="0" smtClean="0"/>
              <a:t> </a:t>
            </a:r>
            <a:r>
              <a:rPr lang="en-GB" sz="2000" dirty="0" err="1" smtClean="0"/>
              <a:t>čekání</a:t>
            </a:r>
            <a:r>
              <a:rPr lang="en-GB" sz="2000" dirty="0" smtClean="0"/>
              <a:t>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en-GB" sz="2000" dirty="0" err="1" smtClean="0"/>
              <a:t>splnění</a:t>
            </a:r>
            <a:r>
              <a:rPr lang="en-GB" sz="2000" dirty="0" smtClean="0"/>
              <a:t> </a:t>
            </a:r>
            <a:r>
              <a:rPr lang="en-GB" sz="2000" dirty="0" err="1" smtClean="0"/>
              <a:t>nějaké</a:t>
            </a:r>
            <a:r>
              <a:rPr lang="en-GB" sz="2000" dirty="0" smtClean="0"/>
              <a:t> monitor condition, </a:t>
            </a:r>
            <a:r>
              <a:rPr lang="en-GB" sz="2000" dirty="0" err="1" smtClean="0"/>
              <a:t>musí</a:t>
            </a:r>
            <a:r>
              <a:rPr lang="en-GB" sz="2000" dirty="0" smtClean="0"/>
              <a:t> se </a:t>
            </a:r>
            <a:r>
              <a:rPr lang="en-GB" sz="2000" dirty="0" err="1" smtClean="0"/>
              <a:t>objekt</a:t>
            </a:r>
            <a:r>
              <a:rPr lang="en-GB" sz="2000" dirty="0" smtClean="0"/>
              <a:t> </a:t>
            </a:r>
            <a:r>
              <a:rPr lang="en-GB" sz="2000" dirty="0" err="1" smtClean="0"/>
              <a:t>dobrovolně</a:t>
            </a:r>
            <a:r>
              <a:rPr lang="en-GB" sz="2000" dirty="0" smtClean="0"/>
              <a:t> </a:t>
            </a:r>
            <a:r>
              <a:rPr lang="en-GB" sz="2000" dirty="0" err="1" smtClean="0"/>
              <a:t>vzdát</a:t>
            </a:r>
            <a:r>
              <a:rPr lang="en-GB" sz="2000" dirty="0" smtClean="0"/>
              <a:t> </a:t>
            </a:r>
            <a:r>
              <a:rPr lang="en-GB" sz="2000" dirty="0" err="1" smtClean="0"/>
              <a:t>zámku</a:t>
            </a:r>
            <a:r>
              <a:rPr lang="en-GB" sz="2000" dirty="0" smtClean="0"/>
              <a:t> </a:t>
            </a:r>
            <a:r>
              <a:rPr lang="en-GB" sz="2000" dirty="0" err="1" smtClean="0"/>
              <a:t>monitoru</a:t>
            </a:r>
            <a:r>
              <a:rPr lang="en-GB" sz="2000" dirty="0" smtClean="0"/>
              <a:t> a </a:t>
            </a:r>
            <a:r>
              <a:rPr lang="en-GB" sz="2000" dirty="0" err="1" smtClean="0"/>
              <a:t>poté</a:t>
            </a:r>
            <a:r>
              <a:rPr lang="en-GB" sz="2000" dirty="0" smtClean="0"/>
              <a:t> </a:t>
            </a:r>
            <a:r>
              <a:rPr lang="en-GB" sz="2000" dirty="0" err="1" smtClean="0"/>
              <a:t>odevzdat</a:t>
            </a:r>
            <a:r>
              <a:rPr lang="en-GB" sz="2000" dirty="0" smtClean="0"/>
              <a:t> </a:t>
            </a:r>
            <a:r>
              <a:rPr lang="en-GB" sz="2000" dirty="0" err="1" smtClean="0"/>
              <a:t>procesor</a:t>
            </a:r>
            <a:r>
              <a:rPr lang="en-GB" sz="2000" dirty="0" smtClean="0"/>
              <a:t> (</a:t>
            </a:r>
            <a:r>
              <a:rPr lang="en-GB" sz="2000" dirty="0" err="1" smtClean="0"/>
              <a:t>přejít</a:t>
            </a:r>
            <a:r>
              <a:rPr lang="en-GB" sz="2000" dirty="0" smtClean="0"/>
              <a:t> do </a:t>
            </a:r>
            <a:r>
              <a:rPr lang="en-GB" sz="2000" dirty="0" err="1" smtClean="0"/>
              <a:t>stavu</a:t>
            </a:r>
            <a:r>
              <a:rPr lang="en-GB" sz="2000" dirty="0" smtClean="0"/>
              <a:t> sleeping). </a:t>
            </a:r>
            <a:r>
              <a:rPr lang="en-GB" sz="2000" dirty="0" err="1" smtClean="0"/>
              <a:t>Nutná</a:t>
            </a:r>
            <a:r>
              <a:rPr lang="en-GB" sz="2000" dirty="0" smtClean="0"/>
              <a:t> </a:t>
            </a:r>
            <a:r>
              <a:rPr lang="en-GB" sz="2000" dirty="0" err="1" smtClean="0"/>
              <a:t>podmínka</a:t>
            </a:r>
            <a:r>
              <a:rPr lang="en-GB" sz="2000" dirty="0" smtClean="0"/>
              <a:t> pro to je, </a:t>
            </a:r>
            <a:r>
              <a:rPr lang="en-GB" sz="2000" dirty="0" err="1" smtClean="0"/>
              <a:t>aby</a:t>
            </a:r>
            <a:r>
              <a:rPr lang="en-GB" sz="2000" dirty="0" smtClean="0"/>
              <a:t> </a:t>
            </a:r>
            <a:r>
              <a:rPr lang="en-GB" sz="2000" dirty="0" err="1" smtClean="0"/>
              <a:t>byl</a:t>
            </a:r>
            <a:r>
              <a:rPr lang="en-GB" sz="2000" dirty="0" smtClean="0"/>
              <a:t> </a:t>
            </a:r>
            <a:r>
              <a:rPr lang="en-GB" sz="2000" dirty="0" err="1" smtClean="0"/>
              <a:t>objekt</a:t>
            </a:r>
            <a:r>
              <a:rPr lang="en-GB" sz="2000" dirty="0" smtClean="0"/>
              <a:t> v </a:t>
            </a:r>
            <a:r>
              <a:rPr lang="en-GB" sz="2000" dirty="0" err="1" smtClean="0"/>
              <a:t>konzistentním</a:t>
            </a:r>
            <a:r>
              <a:rPr lang="en-GB" sz="2000" dirty="0" smtClean="0"/>
              <a:t> </a:t>
            </a:r>
            <a:r>
              <a:rPr lang="en-GB" sz="2000" dirty="0" err="1" smtClean="0"/>
              <a:t>stavu</a:t>
            </a:r>
            <a:r>
              <a:rPr lang="en-GB" sz="2000" dirty="0" smtClean="0"/>
              <a:t>.</a:t>
            </a:r>
          </a:p>
          <a:p>
            <a:pPr lvl="1"/>
            <a:r>
              <a:rPr lang="en-GB" sz="2000" dirty="0" err="1" smtClean="0"/>
              <a:t>Vzbuzení</a:t>
            </a:r>
            <a:r>
              <a:rPr lang="en-GB" sz="2000" dirty="0" smtClean="0"/>
              <a:t>:	</a:t>
            </a:r>
          </a:p>
          <a:p>
            <a:pPr lvl="2"/>
            <a:r>
              <a:rPr lang="en-GB" sz="1600" dirty="0"/>
              <a:t>t</a:t>
            </a:r>
            <a:r>
              <a:rPr lang="en-GB" sz="1600" dirty="0" smtClean="0"/>
              <a:t>imeout</a:t>
            </a:r>
          </a:p>
          <a:p>
            <a:pPr lvl="2"/>
            <a:r>
              <a:rPr lang="en-GB" sz="1600" dirty="0" err="1"/>
              <a:t>n</a:t>
            </a:r>
            <a:r>
              <a:rPr lang="en-GB" sz="1600" dirty="0" err="1" smtClean="0"/>
              <a:t>otifikace</a:t>
            </a:r>
            <a:r>
              <a:rPr lang="en-GB" sz="1600" dirty="0" smtClean="0"/>
              <a:t> </a:t>
            </a:r>
            <a:r>
              <a:rPr lang="en-GB" sz="1600" dirty="0" err="1" smtClean="0"/>
              <a:t>ostatními</a:t>
            </a:r>
            <a:r>
              <a:rPr lang="en-GB" sz="1600" dirty="0" smtClean="0"/>
              <a:t> </a:t>
            </a:r>
            <a:r>
              <a:rPr lang="en-GB" sz="1600" dirty="0" err="1" smtClean="0"/>
              <a:t>vlákny</a:t>
            </a:r>
            <a:r>
              <a:rPr lang="en-GB" sz="1600" dirty="0" smtClean="0"/>
              <a:t> ( notify(), </a:t>
            </a:r>
            <a:r>
              <a:rPr lang="en-GB" sz="1600" dirty="0" err="1" smtClean="0"/>
              <a:t>notifyall</a:t>
            </a:r>
            <a:r>
              <a:rPr lang="en-GB" sz="1600" dirty="0" smtClean="0"/>
              <a:t>() )</a:t>
            </a:r>
          </a:p>
          <a:p>
            <a:pPr lvl="1"/>
            <a:r>
              <a:rPr lang="en-GB" sz="2000" dirty="0" smtClean="0"/>
              <a:t>Po </a:t>
            </a:r>
            <a:r>
              <a:rPr lang="en-GB" sz="2000" dirty="0" err="1" smtClean="0"/>
              <a:t>vzbuzení</a:t>
            </a:r>
            <a:r>
              <a:rPr lang="en-GB" sz="2000" dirty="0" smtClean="0"/>
              <a:t> </a:t>
            </a:r>
            <a:r>
              <a:rPr lang="en-GB" sz="2000" dirty="0" err="1" smtClean="0"/>
              <a:t>nutnost</a:t>
            </a:r>
            <a:r>
              <a:rPr lang="en-GB" sz="2000" dirty="0" smtClean="0"/>
              <a:t> </a:t>
            </a:r>
            <a:r>
              <a:rPr lang="en-GB" sz="2000" dirty="0" err="1" smtClean="0"/>
              <a:t>ověřit</a:t>
            </a:r>
            <a:r>
              <a:rPr lang="en-GB" sz="2000" dirty="0" smtClean="0"/>
              <a:t> </a:t>
            </a:r>
            <a:r>
              <a:rPr lang="en-GB" sz="2000" dirty="0" err="1" smtClean="0"/>
              <a:t>znovu</a:t>
            </a:r>
            <a:r>
              <a:rPr lang="en-GB" sz="2000" dirty="0" smtClean="0"/>
              <a:t> </a:t>
            </a:r>
            <a:r>
              <a:rPr lang="en-GB" sz="2000" dirty="0" err="1" smtClean="0"/>
              <a:t>splnění</a:t>
            </a:r>
            <a:r>
              <a:rPr lang="en-GB" sz="2000" dirty="0" smtClean="0"/>
              <a:t> </a:t>
            </a:r>
            <a:r>
              <a:rPr lang="en-GB" sz="2000" dirty="0" err="1" smtClean="0"/>
              <a:t>podmínky</a:t>
            </a:r>
            <a:r>
              <a:rPr lang="en-GB" sz="2000" dirty="0" smtClean="0"/>
              <a:t> “monitor condition”</a:t>
            </a:r>
          </a:p>
        </p:txBody>
      </p:sp>
    </p:spTree>
    <p:extLst>
      <p:ext uri="{BB962C8B-B14F-4D97-AF65-F5344CB8AC3E}">
        <p14:creationId xmlns:p14="http://schemas.microsoft.com/office/powerpoint/2010/main" val="71154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Synchronization Patterns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Scoped Locking in C++</a:t>
            </a:r>
          </a:p>
          <a:p>
            <a:r>
              <a:rPr lang="en-GB" dirty="0" smtClean="0"/>
              <a:t>Strategized Locking</a:t>
            </a:r>
          </a:p>
          <a:p>
            <a:r>
              <a:rPr lang="en-GB" dirty="0" smtClean="0"/>
              <a:t>Thread-Safe Interface</a:t>
            </a:r>
          </a:p>
          <a:p>
            <a:r>
              <a:rPr lang="en-GB" dirty="0" smtClean="0"/>
              <a:t>Double-Checked Locking Optimization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8187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557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Monitor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1078351"/>
            <a:ext cx="9144000" cy="555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2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/>
          </a:bodyPr>
          <a:lstStyle/>
          <a:p>
            <a:r>
              <a:rPr lang="en-GB" dirty="0" smtClean="0"/>
              <a:t>Scoped Locking in C++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933762"/>
              </p:ext>
            </p:extLst>
          </p:nvPr>
        </p:nvGraphicFramePr>
        <p:xfrm>
          <a:off x="1143000" y="1174750"/>
          <a:ext cx="6858000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Document" r:id="rId4" imgW="6858000" imgH="4508500" progId="Word.Document.12">
                  <p:embed/>
                </p:oleObj>
              </mc:Choice>
              <mc:Fallback>
                <p:oleObj name="Document" r:id="rId4" imgW="6858000" imgH="450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1174750"/>
                        <a:ext cx="6858000" cy="450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4271" y="6206497"/>
            <a:ext cx="1138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Problem 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8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/>
          </a:bodyPr>
          <a:lstStyle/>
          <a:p>
            <a:r>
              <a:rPr lang="en-GB" dirty="0" smtClean="0"/>
              <a:t>Scoped Locking in C++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192831"/>
              </p:ext>
            </p:extLst>
          </p:nvPr>
        </p:nvGraphicFramePr>
        <p:xfrm>
          <a:off x="1143000" y="1365250"/>
          <a:ext cx="6858000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6858000" imgH="4127500" progId="Word.Document.12">
                  <p:embed/>
                </p:oleObj>
              </mc:Choice>
              <mc:Fallback>
                <p:oleObj name="Document" r:id="rId4" imgW="6858000" imgH="4127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1365250"/>
                        <a:ext cx="6858000" cy="412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560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/>
          </a:bodyPr>
          <a:lstStyle/>
          <a:p>
            <a:r>
              <a:rPr lang="en-GB" dirty="0" smtClean="0"/>
              <a:t>Scoped Locking in C++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698203"/>
              </p:ext>
            </p:extLst>
          </p:nvPr>
        </p:nvGraphicFramePr>
        <p:xfrm>
          <a:off x="1274763" y="1395413"/>
          <a:ext cx="6858000" cy="513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Document" r:id="rId3" imgW="6858000" imgH="5130800" progId="Word.Document.12">
                  <p:embed/>
                </p:oleObj>
              </mc:Choice>
              <mc:Fallback>
                <p:oleObj name="Document" r:id="rId3" imgW="6858000" imgH="5130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4763" y="1395413"/>
                        <a:ext cx="6858000" cy="513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370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Strategized locking – </a:t>
            </a:r>
            <a:r>
              <a:rPr lang="en-GB" dirty="0" err="1" smtClean="0"/>
              <a:t>polymorfic</a:t>
            </a:r>
            <a:r>
              <a:rPr lang="en-GB" dirty="0" smtClean="0"/>
              <a:t> lock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34728"/>
            <a:ext cx="9144876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Example:</a:t>
            </a:r>
            <a:r>
              <a:rPr lang="en-GB" sz="2000" dirty="0" smtClean="0"/>
              <a:t> file </a:t>
            </a:r>
            <a:r>
              <a:rPr lang="en-GB" sz="2000" dirty="0"/>
              <a:t>cache that maps URL to (</a:t>
            </a:r>
            <a:r>
              <a:rPr lang="en-GB" sz="2000" dirty="0" err="1"/>
              <a:t>i</a:t>
            </a:r>
            <a:r>
              <a:rPr lang="en-GB" sz="2000" dirty="0"/>
              <a:t>) either memory-mapped files or </a:t>
            </a:r>
            <a:endParaRPr lang="en-GB" sz="20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                                                                   (</a:t>
            </a:r>
            <a:r>
              <a:rPr lang="en-GB" sz="2000" dirty="0"/>
              <a:t>ii) file handles of opened files </a:t>
            </a:r>
            <a:endParaRPr lang="en-GB" sz="2000" dirty="0" smtClean="0"/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implementation must be supported on multiple single-threaded or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multi</a:t>
            </a:r>
            <a:r>
              <a:rPr lang="en-GB" sz="2000" dirty="0"/>
              <a:t>-threaded </a:t>
            </a:r>
            <a:r>
              <a:rPr lang="en-GB" sz="2000" dirty="0" smtClean="0"/>
              <a:t>operating systems.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One </a:t>
            </a:r>
            <a:r>
              <a:rPr lang="en-GB" sz="2000" dirty="0"/>
              <a:t>way (not recommended) is to develop multiple file cache classes that differ </a:t>
            </a:r>
            <a:br>
              <a:rPr lang="en-GB" sz="2000" dirty="0"/>
            </a:br>
            <a:r>
              <a:rPr lang="en-GB" sz="2000" dirty="0" smtClean="0"/>
              <a:t>in </a:t>
            </a:r>
            <a:r>
              <a:rPr lang="en-GB" sz="2000" dirty="0"/>
              <a:t>their synchronization </a:t>
            </a:r>
            <a:r>
              <a:rPr lang="en-GB" sz="2000" dirty="0" smtClean="0"/>
              <a:t>strategy (</a:t>
            </a:r>
            <a:r>
              <a:rPr lang="en-GB" sz="2000" dirty="0" err="1" smtClean="0"/>
              <a:t>mutexes</a:t>
            </a:r>
            <a:r>
              <a:rPr lang="en-GB" sz="2000" dirty="0" smtClean="0"/>
              <a:t>, reader/writer locks, semaphores). 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Better </a:t>
            </a:r>
            <a:r>
              <a:rPr lang="en-GB" sz="2000" dirty="0" err="1" smtClean="0"/>
              <a:t>solutiuon</a:t>
            </a:r>
            <a:r>
              <a:rPr lang="en-GB" sz="2000" dirty="0" smtClean="0"/>
              <a:t>: pluggable synchronization strategies</a:t>
            </a:r>
          </a:p>
          <a:p>
            <a:pPr marL="285750" indent="-285750">
              <a:buFont typeface="Arial"/>
              <a:buChar char="•"/>
            </a:pPr>
            <a:endParaRPr lang="en-GB" sz="2000" dirty="0"/>
          </a:p>
          <a:p>
            <a:r>
              <a:rPr lang="en-GB" sz="2000" b="1" dirty="0" smtClean="0"/>
              <a:t>Problem: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When integrating synchronization mechanisms with component functionality, </a:t>
            </a:r>
            <a:br>
              <a:rPr lang="en-GB" sz="2000" dirty="0" smtClean="0"/>
            </a:br>
            <a:r>
              <a:rPr lang="en-GB" sz="2000" dirty="0" smtClean="0"/>
              <a:t>the following aspects have to be considered: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 smtClean="0"/>
              <a:t>Different apps may require different </a:t>
            </a:r>
            <a:r>
              <a:rPr lang="en-GB" sz="2000" dirty="0" err="1" smtClean="0"/>
              <a:t>synchr</a:t>
            </a:r>
            <a:r>
              <a:rPr lang="en-GB" sz="2000" dirty="0" smtClean="0"/>
              <a:t>. strategies </a:t>
            </a:r>
            <a:r>
              <a:rPr lang="en-GB" sz="2000" dirty="0" smtClean="0"/>
              <a:t>=&gt;</a:t>
            </a:r>
            <a:r>
              <a:rPr lang="en-GB" sz="2000" dirty="0" smtClean="0"/>
              <a:t> component’s </a:t>
            </a:r>
            <a:br>
              <a:rPr lang="en-GB" sz="2000" dirty="0" smtClean="0"/>
            </a:br>
            <a:r>
              <a:rPr lang="en-GB" sz="2000" dirty="0" smtClean="0"/>
              <a:t>synchronization mechanisms must be customizable (according to app’s needs).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 smtClean="0"/>
              <a:t>To avoid version-skew when adding enhancements and/or bug fixes, changes </a:t>
            </a:r>
            <a:br>
              <a:rPr lang="en-GB" sz="2000" dirty="0" smtClean="0"/>
            </a:br>
            <a:r>
              <a:rPr lang="en-GB" sz="2000" dirty="0" smtClean="0"/>
              <a:t>should</a:t>
            </a:r>
            <a:r>
              <a:rPr lang="en-GB" sz="2000" dirty="0"/>
              <a:t> </a:t>
            </a:r>
            <a:r>
              <a:rPr lang="en-GB" sz="2000" dirty="0" smtClean="0"/>
              <a:t>apply consistently and automatically to all members of the component</a:t>
            </a:r>
            <a:br>
              <a:rPr lang="en-GB" sz="2000" dirty="0" smtClean="0"/>
            </a:br>
            <a:r>
              <a:rPr lang="en-GB" sz="2000" dirty="0" smtClean="0"/>
              <a:t>family.  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92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Strategized locking – </a:t>
            </a:r>
            <a:r>
              <a:rPr lang="en-GB" dirty="0" err="1" smtClean="0"/>
              <a:t>polymorfic</a:t>
            </a:r>
            <a:r>
              <a:rPr lang="en-GB" dirty="0" smtClean="0"/>
              <a:t> lock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2887" y="1284863"/>
            <a:ext cx="9144876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</a:rPr>
              <a:t>Problem: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When integrating synchronization mechanisms with component functionality, </a:t>
            </a:r>
            <a:b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the following aspects have to be considered: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Different apps may require different </a:t>
            </a:r>
            <a:r>
              <a:rPr lang="en-GB" sz="2000" dirty="0" err="1" smtClean="0">
                <a:solidFill>
                  <a:schemeClr val="bg1">
                    <a:lumMod val="50000"/>
                  </a:schemeClr>
                </a:solidFill>
              </a:rPr>
              <a:t>synchr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. strategies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=&gt;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 component’s </a:t>
            </a:r>
            <a:b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synchronization mechanisms must be customizable (according to app’s needs).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To avoid version-skew when adding enhancements and/or bug fixes, changes </a:t>
            </a:r>
            <a:b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should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apply consistently and automatically to all members of the component </a:t>
            </a:r>
            <a:b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family.  </a:t>
            </a:r>
            <a:endParaRPr lang="en-GB" sz="2000" dirty="0" smtClean="0"/>
          </a:p>
          <a:p>
            <a:r>
              <a:rPr lang="en-GB" sz="2000" b="1" dirty="0" smtClean="0"/>
              <a:t>Solution:</a:t>
            </a:r>
          </a:p>
          <a:p>
            <a:pPr marL="342900" indent="-342900">
              <a:buFont typeface="Arial"/>
              <a:buChar char="•"/>
            </a:pPr>
            <a:r>
              <a:rPr lang="en-GB" sz="2000" dirty="0" err="1" smtClean="0"/>
              <a:t>Parametrize</a:t>
            </a:r>
            <a:r>
              <a:rPr lang="en-GB" sz="2000" dirty="0" smtClean="0"/>
              <a:t> the synchronization aspect by making them </a:t>
            </a:r>
            <a:r>
              <a:rPr lang="en-GB" sz="2000" b="1" dirty="0" smtClean="0"/>
              <a:t>“pluggable”</a:t>
            </a:r>
            <a:r>
              <a:rPr lang="en-GB" sz="2000" dirty="0" smtClean="0"/>
              <a:t> types</a:t>
            </a:r>
          </a:p>
          <a:p>
            <a:pPr marL="342900" indent="-342900">
              <a:buFont typeface="Arial"/>
              <a:buChar char="•"/>
            </a:pPr>
            <a:r>
              <a:rPr lang="en-GB" sz="2000" dirty="0" smtClean="0"/>
              <a:t>Instances of these pluggable types contained within the component</a:t>
            </a:r>
          </a:p>
          <a:p>
            <a:pPr marL="342900" indent="-342900">
              <a:buFont typeface="Arial"/>
              <a:buChar char="•"/>
            </a:pPr>
            <a:r>
              <a:rPr lang="en-GB" sz="2000" dirty="0" smtClean="0"/>
              <a:t>The component uses them to synchronize its methods implementations </a:t>
            </a:r>
            <a:br>
              <a:rPr lang="en-GB" sz="2000" dirty="0" smtClean="0"/>
            </a:br>
            <a:r>
              <a:rPr lang="en-GB" sz="2000" dirty="0" smtClean="0"/>
              <a:t>efficiently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68323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6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Strategized locking – </a:t>
            </a:r>
            <a:r>
              <a:rPr lang="en-GB" dirty="0" err="1" smtClean="0"/>
              <a:t>polymorfic</a:t>
            </a:r>
            <a:r>
              <a:rPr lang="en-GB" dirty="0" smtClean="0"/>
              <a:t> lock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091171"/>
              </p:ext>
            </p:extLst>
          </p:nvPr>
        </p:nvGraphicFramePr>
        <p:xfrm>
          <a:off x="1071563" y="1525588"/>
          <a:ext cx="68580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3" imgW="6858000" imgH="1765300" progId="Word.Document.12">
                  <p:embed/>
                </p:oleObj>
              </mc:Choice>
              <mc:Fallback>
                <p:oleObj name="Document" r:id="rId3" imgW="6858000" imgH="1765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1563" y="1525588"/>
                        <a:ext cx="6858000" cy="176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1097" y="3834130"/>
            <a:ext cx="7224717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Abstraktní</a:t>
            </a:r>
            <a:r>
              <a:rPr lang="en-GB" dirty="0" smtClean="0"/>
              <a:t> </a:t>
            </a:r>
            <a:r>
              <a:rPr lang="en-GB" dirty="0" err="1" smtClean="0"/>
              <a:t>třída</a:t>
            </a:r>
            <a:r>
              <a:rPr lang="en-GB" dirty="0" smtClean="0"/>
              <a:t>, od </a:t>
            </a:r>
            <a:r>
              <a:rPr lang="en-GB" dirty="0" err="1" smtClean="0"/>
              <a:t>níž</a:t>
            </a:r>
            <a:r>
              <a:rPr lang="en-GB" dirty="0" smtClean="0"/>
              <a:t> </a:t>
            </a:r>
            <a:r>
              <a:rPr lang="en-GB" dirty="0" err="1" smtClean="0"/>
              <a:t>budou</a:t>
            </a:r>
            <a:r>
              <a:rPr lang="en-GB" dirty="0" smtClean="0"/>
              <a:t> </a:t>
            </a:r>
            <a:r>
              <a:rPr lang="en-GB" dirty="0" err="1" smtClean="0"/>
              <a:t>dědit</a:t>
            </a:r>
            <a:r>
              <a:rPr lang="en-GB" dirty="0" smtClean="0"/>
              <a:t> </a:t>
            </a:r>
            <a:r>
              <a:rPr lang="en-GB" dirty="0" err="1" smtClean="0"/>
              <a:t>třídy</a:t>
            </a:r>
            <a:r>
              <a:rPr lang="en-GB" dirty="0" smtClean="0"/>
              <a:t> </a:t>
            </a:r>
            <a:r>
              <a:rPr lang="en-GB" dirty="0" err="1" smtClean="0"/>
              <a:t>reprezentující</a:t>
            </a:r>
            <a:r>
              <a:rPr lang="en-GB" dirty="0" smtClean="0"/>
              <a:t> </a:t>
            </a:r>
            <a:r>
              <a:rPr lang="en-GB" dirty="0" err="1" smtClean="0"/>
              <a:t>jednotlivé</a:t>
            </a:r>
            <a:r>
              <a:rPr lang="en-GB" dirty="0" smtClean="0"/>
              <a:t> </a:t>
            </a:r>
            <a:r>
              <a:rPr lang="en-GB" dirty="0" err="1" smtClean="0"/>
              <a:t>strategie</a:t>
            </a:r>
            <a:r>
              <a:rPr lang="en-GB" dirty="0" smtClean="0"/>
              <a:t> </a:t>
            </a:r>
          </a:p>
          <a:p>
            <a:r>
              <a:rPr lang="en-GB" dirty="0" err="1"/>
              <a:t>z</a:t>
            </a:r>
            <a:r>
              <a:rPr lang="en-GB" dirty="0" err="1" smtClean="0"/>
              <a:t>amykání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GB" dirty="0" err="1" smtClean="0"/>
              <a:t>Mutex</a:t>
            </a:r>
            <a:endParaRPr lang="en-GB" dirty="0" smtClean="0"/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Semaphore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Reader/writer lock;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27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852</Words>
  <Application>Microsoft Macintosh PowerPoint</Application>
  <PresentationFormat>On-screen Show (4:3)</PresentationFormat>
  <Paragraphs>134</Paragraphs>
  <Slides>30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Office Theme</vt:lpstr>
      <vt:lpstr>Document</vt:lpstr>
      <vt:lpstr>Microsoft Word Document</vt:lpstr>
      <vt:lpstr>Synchronization Patterns</vt:lpstr>
      <vt:lpstr>Pattern-Oriented Software Architecture, Patterns for Concurrent and Networked Objects Volume 2 </vt:lpstr>
      <vt:lpstr>Synchronization Patterns</vt:lpstr>
      <vt:lpstr>Scoped Locking in C++</vt:lpstr>
      <vt:lpstr>Scoped Locking in C++</vt:lpstr>
      <vt:lpstr>Scoped Locking in C++</vt:lpstr>
      <vt:lpstr>Strategized locking – polymorfic lock</vt:lpstr>
      <vt:lpstr>Strategized locking – polymorfic lock</vt:lpstr>
      <vt:lpstr>Strategized locking – polymorfic lock</vt:lpstr>
      <vt:lpstr>Strategized locking – polymorfic lock</vt:lpstr>
      <vt:lpstr>Strategized locking - parametrized type</vt:lpstr>
      <vt:lpstr>PowerPoint Presentation</vt:lpstr>
      <vt:lpstr>Thread-Safe Interface</vt:lpstr>
      <vt:lpstr>Thread-safe Interface</vt:lpstr>
      <vt:lpstr>Thread-safe Interface</vt:lpstr>
      <vt:lpstr>Double-Checked Locking Optimization</vt:lpstr>
      <vt:lpstr>Double-Checked Locking Optimization</vt:lpstr>
      <vt:lpstr>Double-Checked Locking Optimization</vt:lpstr>
      <vt:lpstr>Double-Checked Locking Optimization</vt:lpstr>
      <vt:lpstr>Double-Checked Locking Optimization</vt:lpstr>
      <vt:lpstr>Concurrency Patterns</vt:lpstr>
      <vt:lpstr>Pattern-Oriented Software Architecture, Patterns for Concurrent and Networked Objects Volume 2 </vt:lpstr>
      <vt:lpstr>Concurrency patterns</vt:lpstr>
      <vt:lpstr>Active Object</vt:lpstr>
      <vt:lpstr>Active Object</vt:lpstr>
      <vt:lpstr>Active Object</vt:lpstr>
      <vt:lpstr>Active Object</vt:lpstr>
      <vt:lpstr>Monitor aka Thread-safe Passive Object</vt:lpstr>
      <vt:lpstr>Monitor</vt:lpstr>
      <vt:lpstr>Monitor</vt:lpstr>
    </vt:vector>
  </TitlesOfParts>
  <Company>Czech Technical University Prague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Patterns</dc:title>
  <dc:creator>Zdenek Kouba</dc:creator>
  <cp:lastModifiedBy>Zdenek Kouba</cp:lastModifiedBy>
  <cp:revision>37</cp:revision>
  <cp:lastPrinted>2013-11-13T11:21:01Z</cp:lastPrinted>
  <dcterms:created xsi:type="dcterms:W3CDTF">2012-10-24T06:17:02Z</dcterms:created>
  <dcterms:modified xsi:type="dcterms:W3CDTF">2013-11-13T11:26:18Z</dcterms:modified>
</cp:coreProperties>
</file>