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71" r:id="rId3"/>
    <p:sldId id="257" r:id="rId4"/>
    <p:sldId id="259" r:id="rId5"/>
    <p:sldId id="260" r:id="rId6"/>
    <p:sldId id="270" r:id="rId7"/>
    <p:sldId id="261" r:id="rId8"/>
    <p:sldId id="262" r:id="rId9"/>
    <p:sldId id="267" r:id="rId10"/>
    <p:sldId id="264" r:id="rId11"/>
    <p:sldId id="265" r:id="rId12"/>
    <p:sldId id="266" r:id="rId13"/>
    <p:sldId id="268" r:id="rId14"/>
    <p:sldId id="269" r:id="rId15"/>
    <p:sldId id="272" r:id="rId16"/>
    <p:sldId id="273" r:id="rId17"/>
    <p:sldId id="274" r:id="rId18"/>
    <p:sldId id="276" r:id="rId19"/>
    <p:sldId id="277" r:id="rId20"/>
    <p:sldId id="278" r:id="rId21"/>
    <p:sldId id="279" r:id="rId22"/>
    <p:sldId id="275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8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B6F45-C1B2-314B-8F46-2FC764340AF8}" type="datetimeFigureOut">
              <a:rPr lang="en-US" smtClean="0"/>
              <a:t>11/14/12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4726-0E1A-A542-B094-765F1A20B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763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B6F45-C1B2-314B-8F46-2FC764340AF8}" type="datetimeFigureOut">
              <a:rPr lang="en-US" smtClean="0"/>
              <a:t>11/14/12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4726-0E1A-A542-B094-765F1A20B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0806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B6F45-C1B2-314B-8F46-2FC764340AF8}" type="datetimeFigureOut">
              <a:rPr lang="en-US" smtClean="0"/>
              <a:t>11/14/12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4726-0E1A-A542-B094-765F1A20B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2571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B6F45-C1B2-314B-8F46-2FC764340AF8}" type="datetimeFigureOut">
              <a:rPr lang="en-US" smtClean="0"/>
              <a:t>11/14/12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4726-0E1A-A542-B094-765F1A20B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226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B6F45-C1B2-314B-8F46-2FC764340AF8}" type="datetimeFigureOut">
              <a:rPr lang="en-US" smtClean="0"/>
              <a:t>11/14/12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4726-0E1A-A542-B094-765F1A20B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0743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B6F45-C1B2-314B-8F46-2FC764340AF8}" type="datetimeFigureOut">
              <a:rPr lang="en-US" smtClean="0"/>
              <a:t>11/14/12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4726-0E1A-A542-B094-765F1A20B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7586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B6F45-C1B2-314B-8F46-2FC764340AF8}" type="datetimeFigureOut">
              <a:rPr lang="en-US" smtClean="0"/>
              <a:t>11/14/12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4726-0E1A-A542-B094-765F1A20B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041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B6F45-C1B2-314B-8F46-2FC764340AF8}" type="datetimeFigureOut">
              <a:rPr lang="en-US" smtClean="0"/>
              <a:t>11/14/12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4726-0E1A-A542-B094-765F1A20B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1440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B6F45-C1B2-314B-8F46-2FC764340AF8}" type="datetimeFigureOut">
              <a:rPr lang="en-US" smtClean="0"/>
              <a:t>11/14/12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4726-0E1A-A542-B094-765F1A20B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4644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B6F45-C1B2-314B-8F46-2FC764340AF8}" type="datetimeFigureOut">
              <a:rPr lang="en-US" smtClean="0"/>
              <a:t>11/14/12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4726-0E1A-A542-B094-765F1A20B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1863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B6F45-C1B2-314B-8F46-2FC764340AF8}" type="datetimeFigureOut">
              <a:rPr lang="en-US" smtClean="0"/>
              <a:t>11/14/12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4726-0E1A-A542-B094-765F1A20B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8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B6F45-C1B2-314B-8F46-2FC764340AF8}" type="datetimeFigureOut">
              <a:rPr lang="en-US" smtClean="0"/>
              <a:t>11/14/12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94726-0E1A-A542-B094-765F1A20B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329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Transactions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System transactions</a:t>
            </a:r>
          </a:p>
          <a:p>
            <a:pPr lvl="1"/>
            <a:r>
              <a:rPr lang="en-GB" dirty="0" err="1" smtClean="0"/>
              <a:t>Transakce</a:t>
            </a:r>
            <a:r>
              <a:rPr lang="en-GB" dirty="0" smtClean="0"/>
              <a:t> </a:t>
            </a:r>
            <a:r>
              <a:rPr lang="en-GB" dirty="0" err="1" smtClean="0"/>
              <a:t>nad</a:t>
            </a:r>
            <a:r>
              <a:rPr lang="en-GB" dirty="0" smtClean="0"/>
              <a:t> </a:t>
            </a:r>
            <a:r>
              <a:rPr lang="en-GB" dirty="0" err="1" smtClean="0"/>
              <a:t>všemi</a:t>
            </a:r>
            <a:r>
              <a:rPr lang="en-GB" dirty="0" smtClean="0"/>
              <a:t> </a:t>
            </a:r>
            <a:r>
              <a:rPr lang="en-GB" dirty="0" err="1" smtClean="0"/>
              <a:t>zdroji</a:t>
            </a:r>
            <a:r>
              <a:rPr lang="en-GB" dirty="0" smtClean="0"/>
              <a:t>, </a:t>
            </a:r>
            <a:r>
              <a:rPr lang="en-GB" dirty="0" err="1" smtClean="0"/>
              <a:t>nejenom</a:t>
            </a:r>
            <a:r>
              <a:rPr lang="en-GB" dirty="0" smtClean="0"/>
              <a:t> </a:t>
            </a:r>
            <a:r>
              <a:rPr lang="en-GB" dirty="0" err="1" smtClean="0"/>
              <a:t>datovými</a:t>
            </a:r>
            <a:r>
              <a:rPr lang="en-GB" dirty="0" smtClean="0"/>
              <a:t> </a:t>
            </a:r>
            <a:r>
              <a:rPr lang="en-GB" dirty="0" err="1" smtClean="0"/>
              <a:t>objekty</a:t>
            </a:r>
            <a:r>
              <a:rPr lang="en-GB" dirty="0" smtClean="0"/>
              <a:t> v </a:t>
            </a:r>
            <a:r>
              <a:rPr lang="en-GB" dirty="0" err="1" smtClean="0"/>
              <a:t>databázi</a:t>
            </a:r>
            <a:endParaRPr lang="en-GB" dirty="0" smtClean="0"/>
          </a:p>
          <a:p>
            <a:pPr lvl="1"/>
            <a:r>
              <a:rPr lang="en-GB" dirty="0" err="1" smtClean="0"/>
              <a:t>Např</a:t>
            </a:r>
            <a:r>
              <a:rPr lang="en-GB" dirty="0" smtClean="0"/>
              <a:t>. </a:t>
            </a:r>
            <a:r>
              <a:rPr lang="en-GB" dirty="0" err="1"/>
              <a:t>t</a:t>
            </a:r>
            <a:r>
              <a:rPr lang="en-GB" dirty="0" err="1" smtClean="0"/>
              <a:t>ransakce</a:t>
            </a:r>
            <a:r>
              <a:rPr lang="en-GB" dirty="0" smtClean="0"/>
              <a:t> </a:t>
            </a:r>
            <a:r>
              <a:rPr lang="en-GB" dirty="0" err="1" smtClean="0"/>
              <a:t>nad</a:t>
            </a:r>
            <a:r>
              <a:rPr lang="en-GB" dirty="0" smtClean="0"/>
              <a:t> </a:t>
            </a:r>
            <a:r>
              <a:rPr lang="en-GB" dirty="0" err="1" smtClean="0"/>
              <a:t>datovými</a:t>
            </a:r>
            <a:r>
              <a:rPr lang="en-GB" dirty="0" smtClean="0"/>
              <a:t> </a:t>
            </a:r>
            <a:r>
              <a:rPr lang="en-GB" dirty="0" err="1" smtClean="0"/>
              <a:t>objekty</a:t>
            </a:r>
            <a:r>
              <a:rPr lang="en-GB" dirty="0" smtClean="0"/>
              <a:t> v </a:t>
            </a:r>
            <a:r>
              <a:rPr lang="en-GB" dirty="0" err="1" smtClean="0"/>
              <a:t>databázi</a:t>
            </a:r>
            <a:endParaRPr lang="en-GB" dirty="0" smtClean="0"/>
          </a:p>
          <a:p>
            <a:pPr lvl="1"/>
            <a:r>
              <a:rPr lang="en-GB" dirty="0" err="1" smtClean="0"/>
              <a:t>Systémové</a:t>
            </a:r>
            <a:r>
              <a:rPr lang="en-GB" dirty="0" smtClean="0"/>
              <a:t> </a:t>
            </a:r>
            <a:r>
              <a:rPr lang="en-GB" dirty="0" err="1" smtClean="0"/>
              <a:t>transakce</a:t>
            </a:r>
            <a:r>
              <a:rPr lang="en-GB" dirty="0" smtClean="0"/>
              <a:t> </a:t>
            </a:r>
            <a:r>
              <a:rPr lang="en-GB" dirty="0" err="1" smtClean="0"/>
              <a:t>dělat</a:t>
            </a:r>
            <a:r>
              <a:rPr lang="en-GB" dirty="0" smtClean="0"/>
              <a:t> </a:t>
            </a:r>
            <a:r>
              <a:rPr lang="en-GB" dirty="0" err="1" smtClean="0"/>
              <a:t>krátké</a:t>
            </a:r>
            <a:r>
              <a:rPr lang="en-GB" dirty="0" smtClean="0"/>
              <a:t> (pro </a:t>
            </a:r>
            <a:r>
              <a:rPr lang="en-GB" dirty="0" err="1" smtClean="0"/>
              <a:t>jeden</a:t>
            </a:r>
            <a:r>
              <a:rPr lang="en-GB" dirty="0" smtClean="0"/>
              <a:t> request)</a:t>
            </a:r>
          </a:p>
          <a:p>
            <a:pPr lvl="1"/>
            <a:r>
              <a:rPr lang="en-GB" dirty="0" err="1" smtClean="0"/>
              <a:t>Transakce</a:t>
            </a:r>
            <a:r>
              <a:rPr lang="en-GB" dirty="0" smtClean="0"/>
              <a:t> </a:t>
            </a:r>
            <a:r>
              <a:rPr lang="en-GB" dirty="0" err="1" smtClean="0"/>
              <a:t>přes</a:t>
            </a:r>
            <a:r>
              <a:rPr lang="en-GB" dirty="0" smtClean="0"/>
              <a:t> </a:t>
            </a:r>
            <a:r>
              <a:rPr lang="en-GB" dirty="0" err="1" smtClean="0"/>
              <a:t>více</a:t>
            </a:r>
            <a:r>
              <a:rPr lang="en-GB" dirty="0" smtClean="0"/>
              <a:t> </a:t>
            </a:r>
            <a:r>
              <a:rPr lang="en-GB" dirty="0" err="1" smtClean="0"/>
              <a:t>requestů</a:t>
            </a:r>
            <a:r>
              <a:rPr lang="en-GB" dirty="0" smtClean="0"/>
              <a:t> </a:t>
            </a:r>
            <a:r>
              <a:rPr lang="en-GB" dirty="0" err="1" smtClean="0"/>
              <a:t>jsou</a:t>
            </a:r>
            <a:r>
              <a:rPr lang="en-GB" dirty="0" smtClean="0"/>
              <a:t> </a:t>
            </a:r>
            <a:r>
              <a:rPr lang="en-GB" dirty="0" err="1" smtClean="0"/>
              <a:t>dlouhé</a:t>
            </a:r>
            <a:endParaRPr lang="en-GB" dirty="0" smtClean="0"/>
          </a:p>
          <a:p>
            <a:r>
              <a:rPr lang="en-GB" dirty="0" smtClean="0"/>
              <a:t>Business transaction</a:t>
            </a:r>
          </a:p>
          <a:p>
            <a:pPr lvl="1"/>
            <a:r>
              <a:rPr lang="en-GB" dirty="0" err="1" smtClean="0"/>
              <a:t>Typicky</a:t>
            </a:r>
            <a:r>
              <a:rPr lang="en-GB" dirty="0" smtClean="0"/>
              <a:t> se </a:t>
            </a:r>
            <a:r>
              <a:rPr lang="en-GB" dirty="0" err="1" smtClean="0"/>
              <a:t>skládá</a:t>
            </a:r>
            <a:r>
              <a:rPr lang="en-GB" dirty="0" smtClean="0"/>
              <a:t> z </a:t>
            </a:r>
            <a:r>
              <a:rPr lang="en-GB" dirty="0" err="1" smtClean="0"/>
              <a:t>řady</a:t>
            </a:r>
            <a:r>
              <a:rPr lang="en-GB" dirty="0" smtClean="0"/>
              <a:t> </a:t>
            </a:r>
            <a:r>
              <a:rPr lang="en-GB" dirty="0" err="1" smtClean="0"/>
              <a:t>systémových</a:t>
            </a:r>
            <a:r>
              <a:rPr lang="en-GB" dirty="0" smtClean="0"/>
              <a:t> </a:t>
            </a:r>
            <a:r>
              <a:rPr lang="en-GB" dirty="0" err="1" smtClean="0"/>
              <a:t>transakcí</a:t>
            </a:r>
            <a:endParaRPr lang="en-GB" dirty="0" smtClean="0"/>
          </a:p>
          <a:p>
            <a:pPr lvl="1"/>
            <a:r>
              <a:rPr lang="en-GB" dirty="0" err="1" smtClean="0"/>
              <a:t>Nedá</a:t>
            </a:r>
            <a:r>
              <a:rPr lang="en-GB" dirty="0" smtClean="0"/>
              <a:t> se </a:t>
            </a:r>
            <a:r>
              <a:rPr lang="en-GB" dirty="0" err="1" smtClean="0"/>
              <a:t>nahradit</a:t>
            </a:r>
            <a:r>
              <a:rPr lang="en-GB" dirty="0" smtClean="0"/>
              <a:t> </a:t>
            </a:r>
            <a:r>
              <a:rPr lang="en-GB" dirty="0" err="1" smtClean="0"/>
              <a:t>systémovou</a:t>
            </a:r>
            <a:r>
              <a:rPr lang="en-GB" dirty="0" smtClean="0"/>
              <a:t> </a:t>
            </a:r>
            <a:r>
              <a:rPr lang="en-GB" dirty="0" err="1" smtClean="0"/>
              <a:t>transakcí</a:t>
            </a:r>
            <a:r>
              <a:rPr lang="en-GB" dirty="0" smtClean="0"/>
              <a:t>, </a:t>
            </a:r>
            <a:r>
              <a:rPr lang="en-GB" dirty="0" err="1" smtClean="0"/>
              <a:t>protože</a:t>
            </a:r>
            <a:r>
              <a:rPr lang="en-GB" dirty="0" smtClean="0"/>
              <a:t> </a:t>
            </a:r>
            <a:r>
              <a:rPr lang="en-GB" dirty="0" err="1" smtClean="0"/>
              <a:t>systémové</a:t>
            </a:r>
            <a:r>
              <a:rPr lang="en-GB" dirty="0" smtClean="0"/>
              <a:t> </a:t>
            </a:r>
            <a:r>
              <a:rPr lang="en-GB" dirty="0" err="1" smtClean="0"/>
              <a:t>transakce</a:t>
            </a:r>
            <a:r>
              <a:rPr lang="en-GB" dirty="0" smtClean="0"/>
              <a:t> </a:t>
            </a:r>
            <a:r>
              <a:rPr lang="en-GB" dirty="0" err="1" smtClean="0"/>
              <a:t>nemají</a:t>
            </a:r>
            <a:r>
              <a:rPr lang="en-GB" dirty="0" smtClean="0"/>
              <a:t> </a:t>
            </a:r>
            <a:r>
              <a:rPr lang="en-GB" dirty="0" err="1" smtClean="0"/>
              <a:t>být</a:t>
            </a:r>
            <a:r>
              <a:rPr lang="en-GB" dirty="0" smtClean="0"/>
              <a:t> </a:t>
            </a:r>
            <a:r>
              <a:rPr lang="en-GB" dirty="0" err="1" smtClean="0"/>
              <a:t>dlouhé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54637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Optimistic versus pessimistic offline concurrency control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Optimistic</a:t>
            </a:r>
          </a:p>
          <a:p>
            <a:r>
              <a:rPr lang="en-GB" dirty="0" smtClean="0"/>
              <a:t>Pessimistic:</a:t>
            </a:r>
          </a:p>
          <a:p>
            <a:pPr lvl="1"/>
            <a:r>
              <a:rPr lang="en-GB" dirty="0" err="1" smtClean="0"/>
              <a:t>Pravděpodobnost</a:t>
            </a:r>
            <a:r>
              <a:rPr lang="en-GB" dirty="0" smtClean="0"/>
              <a:t> </a:t>
            </a:r>
            <a:r>
              <a:rPr lang="en-GB" dirty="0" err="1" smtClean="0"/>
              <a:t>konfliktu</a:t>
            </a:r>
            <a:r>
              <a:rPr lang="en-GB" dirty="0" smtClean="0"/>
              <a:t> je </a:t>
            </a:r>
            <a:r>
              <a:rPr lang="en-GB" dirty="0" err="1" smtClean="0"/>
              <a:t>velká</a:t>
            </a:r>
            <a:endParaRPr lang="en-GB" dirty="0" smtClean="0"/>
          </a:p>
          <a:p>
            <a:pPr lvl="2"/>
            <a:r>
              <a:rPr lang="en-GB" dirty="0" err="1" smtClean="0"/>
              <a:t>Preventivně</a:t>
            </a:r>
            <a:r>
              <a:rPr lang="en-GB" dirty="0" smtClean="0"/>
              <a:t> </a:t>
            </a:r>
            <a:r>
              <a:rPr lang="en-GB" dirty="0" err="1" smtClean="0"/>
              <a:t>bráníme</a:t>
            </a:r>
            <a:r>
              <a:rPr lang="en-GB" dirty="0" smtClean="0"/>
              <a:t> </a:t>
            </a:r>
            <a:r>
              <a:rPr lang="en-GB" dirty="0" err="1" smtClean="0"/>
              <a:t>vzniku</a:t>
            </a:r>
            <a:r>
              <a:rPr lang="en-GB" dirty="0" smtClean="0"/>
              <a:t> </a:t>
            </a:r>
            <a:r>
              <a:rPr lang="en-GB" dirty="0" err="1" smtClean="0"/>
              <a:t>konfliktu</a:t>
            </a:r>
            <a:endParaRPr lang="en-GB" dirty="0" smtClean="0"/>
          </a:p>
          <a:p>
            <a:pPr lvl="2"/>
            <a:r>
              <a:rPr lang="en-GB" dirty="0" err="1" smtClean="0"/>
              <a:t>Nejobvyklejší</a:t>
            </a:r>
            <a:r>
              <a:rPr lang="en-GB" dirty="0" smtClean="0"/>
              <a:t> </a:t>
            </a:r>
            <a:r>
              <a:rPr lang="en-GB" dirty="0" err="1" smtClean="0"/>
              <a:t>implementace</a:t>
            </a:r>
            <a:r>
              <a:rPr lang="en-GB" dirty="0" smtClean="0"/>
              <a:t> – </a:t>
            </a:r>
            <a:r>
              <a:rPr lang="en-GB" dirty="0" err="1" smtClean="0"/>
              <a:t>zamykání</a:t>
            </a:r>
            <a:r>
              <a:rPr lang="en-GB" dirty="0" smtClean="0"/>
              <a:t> </a:t>
            </a:r>
            <a:r>
              <a:rPr lang="en-GB" dirty="0" err="1" smtClean="0"/>
              <a:t>zdrojů</a:t>
            </a:r>
            <a:endParaRPr lang="en-GB" dirty="0" smtClean="0"/>
          </a:p>
          <a:p>
            <a:pPr lvl="2"/>
            <a:r>
              <a:rPr lang="en-GB" dirty="0" smtClean="0"/>
              <a:t>Business </a:t>
            </a:r>
            <a:r>
              <a:rPr lang="en-GB" dirty="0" err="1" smtClean="0"/>
              <a:t>transakce</a:t>
            </a:r>
            <a:r>
              <a:rPr lang="en-GB" dirty="0" smtClean="0"/>
              <a:t> </a:t>
            </a:r>
            <a:r>
              <a:rPr lang="en-GB" dirty="0" err="1" smtClean="0"/>
              <a:t>musí</a:t>
            </a:r>
            <a:r>
              <a:rPr lang="en-GB" dirty="0" smtClean="0"/>
              <a:t> </a:t>
            </a:r>
            <a:r>
              <a:rPr lang="en-GB" dirty="0" err="1" smtClean="0"/>
              <a:t>získat</a:t>
            </a:r>
            <a:r>
              <a:rPr lang="en-GB" dirty="0" smtClean="0"/>
              <a:t> </a:t>
            </a:r>
            <a:r>
              <a:rPr lang="en-GB" dirty="0" err="1" smtClean="0"/>
              <a:t>zámek</a:t>
            </a:r>
            <a:r>
              <a:rPr lang="en-GB" dirty="0" smtClean="0"/>
              <a:t> </a:t>
            </a:r>
            <a:r>
              <a:rPr lang="en-GB" dirty="0" err="1" smtClean="0"/>
              <a:t>zdroje</a:t>
            </a:r>
            <a:r>
              <a:rPr lang="en-GB" dirty="0" smtClean="0"/>
              <a:t> </a:t>
            </a:r>
            <a:r>
              <a:rPr lang="en-GB" dirty="0" err="1" smtClean="0"/>
              <a:t>předtím</a:t>
            </a:r>
            <a:r>
              <a:rPr lang="en-GB" dirty="0" smtClean="0"/>
              <a:t>, </a:t>
            </a:r>
            <a:r>
              <a:rPr lang="en-GB" dirty="0" err="1" smtClean="0"/>
              <a:t>než</a:t>
            </a:r>
            <a:r>
              <a:rPr lang="en-GB" dirty="0" smtClean="0"/>
              <a:t> se </a:t>
            </a:r>
            <a:r>
              <a:rPr lang="en-GB" dirty="0" err="1" smtClean="0"/>
              <a:t>zdrojem</a:t>
            </a:r>
            <a:r>
              <a:rPr lang="en-GB" dirty="0" smtClean="0"/>
              <a:t> </a:t>
            </a:r>
            <a:r>
              <a:rPr lang="en-GB" dirty="0" err="1" smtClean="0"/>
              <a:t>začne</a:t>
            </a:r>
            <a:r>
              <a:rPr lang="en-GB" dirty="0" smtClean="0"/>
              <a:t> </a:t>
            </a:r>
            <a:r>
              <a:rPr lang="en-GB" dirty="0" err="1" smtClean="0"/>
              <a:t>pracovat</a:t>
            </a:r>
            <a:endParaRPr lang="en-GB" dirty="0" smtClean="0"/>
          </a:p>
          <a:p>
            <a:pPr lvl="1"/>
            <a:r>
              <a:rPr lang="en-GB" dirty="0" smtClean="0"/>
              <a:t>Nebo </a:t>
            </a:r>
            <a:r>
              <a:rPr lang="en-GB" dirty="0" err="1" smtClean="0"/>
              <a:t>uživatel</a:t>
            </a:r>
            <a:r>
              <a:rPr lang="en-GB" dirty="0" smtClean="0"/>
              <a:t> </a:t>
            </a:r>
            <a:r>
              <a:rPr lang="en-GB" dirty="0" err="1" smtClean="0"/>
              <a:t>nesmí</a:t>
            </a:r>
            <a:r>
              <a:rPr lang="en-GB" dirty="0" smtClean="0"/>
              <a:t> </a:t>
            </a:r>
            <a:r>
              <a:rPr lang="en-GB" dirty="0" err="1" smtClean="0"/>
              <a:t>přijít</a:t>
            </a:r>
            <a:r>
              <a:rPr lang="en-GB" dirty="0" smtClean="0"/>
              <a:t> </a:t>
            </a:r>
            <a:r>
              <a:rPr lang="en-GB" dirty="0" err="1" smtClean="0"/>
              <a:t>ani</a:t>
            </a:r>
            <a:r>
              <a:rPr lang="en-GB" dirty="0" smtClean="0"/>
              <a:t> o </a:t>
            </a:r>
            <a:r>
              <a:rPr lang="en-GB" dirty="0" err="1" smtClean="0"/>
              <a:t>část</a:t>
            </a:r>
            <a:r>
              <a:rPr lang="en-GB" dirty="0" smtClean="0"/>
              <a:t> </a:t>
            </a:r>
            <a:r>
              <a:rPr lang="en-GB" dirty="0" err="1" smtClean="0"/>
              <a:t>své</a:t>
            </a:r>
            <a:r>
              <a:rPr lang="en-GB" dirty="0" smtClean="0"/>
              <a:t> </a:t>
            </a:r>
            <a:r>
              <a:rPr lang="en-GB" dirty="0" err="1" smtClean="0"/>
              <a:t>práce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89417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Pessimistic offline concurrency control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100" y="1460500"/>
            <a:ext cx="7797800" cy="53975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39607" y="2288496"/>
            <a:ext cx="4468669" cy="4217543"/>
          </a:xfrm>
          <a:prstGeom prst="rect">
            <a:avLst/>
          </a:prstGeom>
          <a:solidFill>
            <a:srgbClr val="CCFFCC">
              <a:alpha val="2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 rot="16200000">
            <a:off x="-539391" y="4145653"/>
            <a:ext cx="2103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Business transaction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1162094" y="2288496"/>
            <a:ext cx="3186772" cy="635028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162094" y="4696809"/>
            <a:ext cx="3294595" cy="778808"/>
          </a:xfrm>
          <a:prstGeom prst="rect">
            <a:avLst/>
          </a:prstGeom>
          <a:solidFill>
            <a:srgbClr val="FFFF00">
              <a:alpha val="24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689947" y="2719836"/>
            <a:ext cx="3869652" cy="850697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3582125" y="2600019"/>
            <a:ext cx="4888776" cy="2096790"/>
          </a:xfrm>
          <a:prstGeom prst="rect">
            <a:avLst/>
          </a:prstGeom>
          <a:solidFill>
            <a:srgbClr val="CCFFCC">
              <a:alpha val="2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4887982" y="4229524"/>
            <a:ext cx="2103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Business transaction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450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Pessimistic offline concurrency control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100" y="1460500"/>
            <a:ext cx="7797800" cy="539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2689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Optimistic versus pessimistic concurrency control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Pessimistic:</a:t>
            </a:r>
          </a:p>
          <a:p>
            <a:pPr lvl="1"/>
            <a:r>
              <a:rPr lang="en-GB" dirty="0" smtClean="0"/>
              <a:t>Lock manager</a:t>
            </a:r>
          </a:p>
          <a:p>
            <a:pPr lvl="2"/>
            <a:r>
              <a:rPr lang="en-GB" dirty="0" err="1" smtClean="0"/>
              <a:t>Dobré</a:t>
            </a:r>
            <a:r>
              <a:rPr lang="en-GB" dirty="0" smtClean="0"/>
              <a:t>, </a:t>
            </a:r>
            <a:r>
              <a:rPr lang="en-GB" dirty="0" err="1" smtClean="0"/>
              <a:t>pokud</a:t>
            </a:r>
            <a:r>
              <a:rPr lang="en-GB" dirty="0" smtClean="0"/>
              <a:t> je </a:t>
            </a:r>
            <a:r>
              <a:rPr lang="en-GB" dirty="0" err="1" smtClean="0"/>
              <a:t>součástí</a:t>
            </a:r>
            <a:r>
              <a:rPr lang="en-GB" dirty="0" smtClean="0"/>
              <a:t> </a:t>
            </a:r>
            <a:r>
              <a:rPr lang="en-GB" dirty="0" err="1" smtClean="0"/>
              <a:t>doménového</a:t>
            </a:r>
            <a:r>
              <a:rPr lang="en-GB" dirty="0" smtClean="0"/>
              <a:t> </a:t>
            </a:r>
            <a:r>
              <a:rPr lang="en-GB" dirty="0" err="1" smtClean="0"/>
              <a:t>modelu</a:t>
            </a:r>
            <a:endParaRPr lang="en-GB" dirty="0" smtClean="0"/>
          </a:p>
          <a:p>
            <a:pPr lvl="2"/>
            <a:r>
              <a:rPr lang="en-GB" dirty="0" smtClean="0"/>
              <a:t>V (</a:t>
            </a:r>
            <a:r>
              <a:rPr lang="en-GB" dirty="0" err="1" smtClean="0"/>
              <a:t>i</a:t>
            </a:r>
            <a:r>
              <a:rPr lang="en-GB" dirty="0" smtClean="0"/>
              <a:t>) </a:t>
            </a:r>
            <a:r>
              <a:rPr lang="en-GB" dirty="0" err="1" smtClean="0"/>
              <a:t>paměti</a:t>
            </a:r>
            <a:r>
              <a:rPr lang="en-GB" dirty="0" smtClean="0"/>
              <a:t> </a:t>
            </a:r>
            <a:r>
              <a:rPr lang="en-GB" dirty="0" err="1" smtClean="0"/>
              <a:t>nebo</a:t>
            </a:r>
            <a:r>
              <a:rPr lang="en-GB" dirty="0" smtClean="0"/>
              <a:t> v (ii) </a:t>
            </a:r>
            <a:r>
              <a:rPr lang="en-GB" dirty="0" err="1" smtClean="0"/>
              <a:t>databázi</a:t>
            </a:r>
            <a:r>
              <a:rPr lang="en-GB" dirty="0" smtClean="0"/>
              <a:t> </a:t>
            </a:r>
            <a:r>
              <a:rPr lang="en-GB" dirty="0" err="1" smtClean="0"/>
              <a:t>drží</a:t>
            </a:r>
            <a:r>
              <a:rPr lang="en-GB" dirty="0" smtClean="0"/>
              <a:t> </a:t>
            </a:r>
            <a:r>
              <a:rPr lang="en-GB" dirty="0" err="1" smtClean="0"/>
              <a:t>seznam</a:t>
            </a:r>
            <a:r>
              <a:rPr lang="en-GB" dirty="0" smtClean="0"/>
              <a:t> </a:t>
            </a:r>
            <a:r>
              <a:rPr lang="en-GB" dirty="0" err="1" smtClean="0"/>
              <a:t>zamčených</a:t>
            </a:r>
            <a:r>
              <a:rPr lang="en-GB" dirty="0" smtClean="0"/>
              <a:t> </a:t>
            </a:r>
            <a:r>
              <a:rPr lang="en-GB" dirty="0" err="1" smtClean="0"/>
              <a:t>objektů</a:t>
            </a:r>
            <a:r>
              <a:rPr lang="en-GB" dirty="0" smtClean="0"/>
              <a:t>. </a:t>
            </a:r>
            <a:r>
              <a:rPr lang="en-GB" dirty="0" err="1" smtClean="0"/>
              <a:t>Pokud</a:t>
            </a:r>
            <a:r>
              <a:rPr lang="en-GB" dirty="0" smtClean="0"/>
              <a:t> </a:t>
            </a:r>
            <a:r>
              <a:rPr lang="en-GB" dirty="0" err="1" smtClean="0"/>
              <a:t>aplikace</a:t>
            </a:r>
            <a:r>
              <a:rPr lang="en-GB" dirty="0" smtClean="0"/>
              <a:t> </a:t>
            </a:r>
            <a:r>
              <a:rPr lang="en-GB" dirty="0" err="1" smtClean="0"/>
              <a:t>běží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clusteru</a:t>
            </a:r>
            <a:r>
              <a:rPr lang="en-GB" dirty="0" smtClean="0"/>
              <a:t> </a:t>
            </a:r>
            <a:r>
              <a:rPr lang="en-GB" dirty="0" err="1" smtClean="0"/>
              <a:t>serverů</a:t>
            </a:r>
            <a:r>
              <a:rPr lang="en-GB" dirty="0" smtClean="0"/>
              <a:t>, </a:t>
            </a:r>
            <a:r>
              <a:rPr lang="en-GB" dirty="0" err="1" smtClean="0"/>
              <a:t>musí</a:t>
            </a:r>
            <a:r>
              <a:rPr lang="en-GB" dirty="0" smtClean="0"/>
              <a:t> </a:t>
            </a:r>
            <a:r>
              <a:rPr lang="en-GB" dirty="0" err="1" smtClean="0"/>
              <a:t>být</a:t>
            </a:r>
            <a:r>
              <a:rPr lang="en-GB" dirty="0" smtClean="0"/>
              <a:t> </a:t>
            </a:r>
            <a:r>
              <a:rPr lang="en-GB" dirty="0" err="1" smtClean="0"/>
              <a:t>tento</a:t>
            </a:r>
            <a:r>
              <a:rPr lang="en-GB" dirty="0" smtClean="0"/>
              <a:t> </a:t>
            </a:r>
            <a:r>
              <a:rPr lang="en-GB" dirty="0" err="1" smtClean="0"/>
              <a:t>seznam</a:t>
            </a:r>
            <a:r>
              <a:rPr lang="en-GB" dirty="0" smtClean="0"/>
              <a:t> </a:t>
            </a:r>
            <a:r>
              <a:rPr lang="en-GB" dirty="0" err="1" smtClean="0"/>
              <a:t>uložen</a:t>
            </a:r>
            <a:r>
              <a:rPr lang="en-GB" dirty="0" smtClean="0"/>
              <a:t> v </a:t>
            </a:r>
            <a:r>
              <a:rPr lang="en-GB" dirty="0" err="1" smtClean="0"/>
              <a:t>databázi</a:t>
            </a:r>
            <a:r>
              <a:rPr lang="en-GB" dirty="0" smtClean="0"/>
              <a:t>.</a:t>
            </a:r>
          </a:p>
          <a:p>
            <a:pPr lvl="2"/>
            <a:r>
              <a:rPr lang="en-GB" dirty="0" err="1" smtClean="0"/>
              <a:t>Sdílené</a:t>
            </a:r>
            <a:r>
              <a:rPr lang="en-GB" dirty="0" smtClean="0"/>
              <a:t> (shared locks) </a:t>
            </a:r>
            <a:r>
              <a:rPr lang="en-GB" dirty="0" err="1" smtClean="0"/>
              <a:t>zámky</a:t>
            </a:r>
            <a:r>
              <a:rPr lang="en-GB" dirty="0" smtClean="0"/>
              <a:t> pro </a:t>
            </a:r>
            <a:r>
              <a:rPr lang="en-GB" dirty="0" err="1" smtClean="0"/>
              <a:t>čtení</a:t>
            </a:r>
            <a:r>
              <a:rPr lang="en-GB" dirty="0" smtClean="0"/>
              <a:t>, </a:t>
            </a:r>
            <a:r>
              <a:rPr lang="en-GB" dirty="0" err="1" smtClean="0"/>
              <a:t>výhradní</a:t>
            </a:r>
            <a:r>
              <a:rPr lang="en-GB" dirty="0" smtClean="0"/>
              <a:t> (exclusive locks) </a:t>
            </a:r>
            <a:r>
              <a:rPr lang="en-GB" dirty="0" err="1" smtClean="0"/>
              <a:t>zámky</a:t>
            </a:r>
            <a:r>
              <a:rPr lang="en-GB" dirty="0" smtClean="0"/>
              <a:t> pro </a:t>
            </a:r>
            <a:r>
              <a:rPr lang="en-GB" dirty="0" err="1" smtClean="0"/>
              <a:t>zápis</a:t>
            </a:r>
            <a:r>
              <a:rPr lang="en-GB" dirty="0" smtClean="0"/>
              <a:t>.</a:t>
            </a:r>
          </a:p>
          <a:p>
            <a:pPr lvl="2"/>
            <a:r>
              <a:rPr lang="en-GB" dirty="0" err="1" smtClean="0"/>
              <a:t>Kompatibilita</a:t>
            </a:r>
            <a:r>
              <a:rPr lang="en-GB" dirty="0" smtClean="0"/>
              <a:t> </a:t>
            </a:r>
            <a:r>
              <a:rPr lang="en-GB" dirty="0" err="1" smtClean="0"/>
              <a:t>zámků</a:t>
            </a:r>
            <a:r>
              <a:rPr lang="en-GB" dirty="0" smtClean="0"/>
              <a:t>: SH x SH </a:t>
            </a:r>
            <a:r>
              <a:rPr lang="en-GB" dirty="0" err="1" smtClean="0"/>
              <a:t>ano</a:t>
            </a:r>
            <a:r>
              <a:rPr lang="en-GB" dirty="0" smtClean="0"/>
              <a:t>, SH x EX ne, EX x EX ne</a:t>
            </a:r>
          </a:p>
          <a:p>
            <a:pPr lvl="2"/>
            <a:r>
              <a:rPr lang="en-GB" dirty="0" smtClean="0"/>
              <a:t>Business </a:t>
            </a:r>
            <a:r>
              <a:rPr lang="en-GB" dirty="0" err="1" smtClean="0"/>
              <a:t>transakce</a:t>
            </a:r>
            <a:r>
              <a:rPr lang="en-GB" dirty="0" smtClean="0"/>
              <a:t> </a:t>
            </a:r>
            <a:r>
              <a:rPr lang="en-GB" dirty="0" err="1" smtClean="0"/>
              <a:t>nemanipuluje</a:t>
            </a:r>
            <a:r>
              <a:rPr lang="en-GB" dirty="0" smtClean="0"/>
              <a:t> se </a:t>
            </a:r>
            <a:r>
              <a:rPr lang="en-GB" dirty="0" err="1" smtClean="0"/>
              <a:t>zámky</a:t>
            </a:r>
            <a:r>
              <a:rPr lang="en-GB" dirty="0" smtClean="0"/>
              <a:t> </a:t>
            </a:r>
            <a:r>
              <a:rPr lang="en-GB" dirty="0" err="1" smtClean="0"/>
              <a:t>přímo</a:t>
            </a:r>
            <a:r>
              <a:rPr lang="en-GB" dirty="0" smtClean="0"/>
              <a:t>, ale </a:t>
            </a:r>
            <a:r>
              <a:rPr lang="en-GB" dirty="0" err="1" smtClean="0"/>
              <a:t>zásadně</a:t>
            </a:r>
            <a:r>
              <a:rPr lang="en-GB" dirty="0" smtClean="0"/>
              <a:t> </a:t>
            </a:r>
            <a:r>
              <a:rPr lang="en-GB" dirty="0" err="1" smtClean="0"/>
              <a:t>prostřednictvím</a:t>
            </a:r>
            <a:r>
              <a:rPr lang="en-GB" dirty="0" smtClean="0"/>
              <a:t> lock </a:t>
            </a:r>
            <a:r>
              <a:rPr lang="en-GB" dirty="0" err="1" smtClean="0"/>
              <a:t>managera</a:t>
            </a:r>
            <a:r>
              <a:rPr lang="en-GB" dirty="0" smtClean="0"/>
              <a:t>, </a:t>
            </a:r>
            <a:r>
              <a:rPr lang="en-GB" dirty="0" err="1" smtClean="0"/>
              <a:t>který</a:t>
            </a:r>
            <a:r>
              <a:rPr lang="en-GB" dirty="0" smtClean="0"/>
              <a:t> je </a:t>
            </a:r>
            <a:r>
              <a:rPr lang="en-GB" dirty="0" err="1" smtClean="0"/>
              <a:t>jejich</a:t>
            </a:r>
            <a:r>
              <a:rPr lang="en-GB" dirty="0" smtClean="0"/>
              <a:t> </a:t>
            </a:r>
            <a:r>
              <a:rPr lang="en-GB" dirty="0" err="1" smtClean="0"/>
              <a:t>vlastníkem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0147904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Optimistic versus pessimistic concurrency control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Pessimistic:</a:t>
            </a:r>
          </a:p>
          <a:p>
            <a:pPr lvl="1"/>
            <a:r>
              <a:rPr lang="en-GB" dirty="0" smtClean="0">
                <a:solidFill>
                  <a:srgbClr val="A6A6A6"/>
                </a:solidFill>
              </a:rPr>
              <a:t>Lock manager</a:t>
            </a:r>
          </a:p>
          <a:p>
            <a:pPr lvl="1"/>
            <a:r>
              <a:rPr lang="en-GB" dirty="0" smtClean="0"/>
              <a:t>Protocol lock </a:t>
            </a:r>
            <a:r>
              <a:rPr lang="en-GB" dirty="0" err="1" smtClean="0"/>
              <a:t>managera</a:t>
            </a:r>
            <a:endParaRPr lang="en-GB" dirty="0" smtClean="0"/>
          </a:p>
          <a:p>
            <a:pPr marL="1428750" lvl="2" indent="-514350">
              <a:buAutoNum type="romanLcParenBoth"/>
            </a:pPr>
            <a:r>
              <a:rPr lang="en-GB" dirty="0" err="1" smtClean="0"/>
              <a:t>kdy</a:t>
            </a:r>
            <a:r>
              <a:rPr lang="en-GB" dirty="0" smtClean="0"/>
              <a:t> </a:t>
            </a:r>
            <a:r>
              <a:rPr lang="en-GB" dirty="0" err="1" smtClean="0"/>
              <a:t>zamknout</a:t>
            </a:r>
            <a:r>
              <a:rPr lang="en-GB" dirty="0"/>
              <a:t> </a:t>
            </a:r>
            <a:r>
              <a:rPr lang="en-GB" dirty="0" smtClean="0"/>
              <a:t>– </a:t>
            </a:r>
            <a:r>
              <a:rPr lang="en-GB" dirty="0" err="1" smtClean="0"/>
              <a:t>jde</a:t>
            </a:r>
            <a:r>
              <a:rPr lang="en-GB" dirty="0" smtClean="0"/>
              <a:t>-li to, </a:t>
            </a:r>
            <a:r>
              <a:rPr lang="en-GB" dirty="0" err="1" smtClean="0"/>
              <a:t>pak</a:t>
            </a:r>
            <a:r>
              <a:rPr lang="en-GB" dirty="0" smtClean="0"/>
              <a:t> </a:t>
            </a:r>
            <a:r>
              <a:rPr lang="en-GB" dirty="0" err="1" smtClean="0"/>
              <a:t>dříve</a:t>
            </a:r>
            <a:r>
              <a:rPr lang="en-GB" dirty="0" smtClean="0"/>
              <a:t> </a:t>
            </a:r>
            <a:r>
              <a:rPr lang="en-GB" dirty="0" err="1" smtClean="0"/>
              <a:t>než</a:t>
            </a:r>
            <a:r>
              <a:rPr lang="en-GB" dirty="0" smtClean="0"/>
              <a:t> </a:t>
            </a:r>
            <a:r>
              <a:rPr lang="en-GB" dirty="0" err="1" smtClean="0"/>
              <a:t>zdroj</a:t>
            </a:r>
            <a:r>
              <a:rPr lang="en-GB" dirty="0" smtClean="0"/>
              <a:t> </a:t>
            </a:r>
            <a:r>
              <a:rPr lang="en-GB" dirty="0" err="1" smtClean="0"/>
              <a:t>získám</a:t>
            </a:r>
            <a:r>
              <a:rPr lang="en-GB" dirty="0" smtClean="0"/>
              <a:t> (</a:t>
            </a:r>
            <a:r>
              <a:rPr lang="en-GB" dirty="0" err="1" smtClean="0"/>
              <a:t>mám</a:t>
            </a:r>
            <a:r>
              <a:rPr lang="en-GB" dirty="0" smtClean="0"/>
              <a:t> </a:t>
            </a:r>
            <a:r>
              <a:rPr lang="en-GB" dirty="0" err="1" smtClean="0"/>
              <a:t>jistotu</a:t>
            </a:r>
            <a:r>
              <a:rPr lang="en-GB" dirty="0" smtClean="0"/>
              <a:t>, </a:t>
            </a:r>
            <a:r>
              <a:rPr lang="en-GB" dirty="0" err="1" smtClean="0"/>
              <a:t>že</a:t>
            </a:r>
            <a:r>
              <a:rPr lang="en-GB" dirty="0" smtClean="0"/>
              <a:t> </a:t>
            </a:r>
            <a:r>
              <a:rPr lang="en-GB" dirty="0" err="1" smtClean="0"/>
              <a:t>pracuji</a:t>
            </a:r>
            <a:r>
              <a:rPr lang="en-GB" dirty="0" smtClean="0"/>
              <a:t> s </a:t>
            </a:r>
            <a:r>
              <a:rPr lang="en-GB" dirty="0" err="1" smtClean="0"/>
              <a:t>nejaktuálnější</a:t>
            </a:r>
            <a:r>
              <a:rPr lang="en-GB" dirty="0" smtClean="0"/>
              <a:t> </a:t>
            </a:r>
            <a:r>
              <a:rPr lang="en-GB" dirty="0" err="1" smtClean="0"/>
              <a:t>verzí</a:t>
            </a:r>
            <a:r>
              <a:rPr lang="en-GB" dirty="0" smtClean="0"/>
              <a:t> </a:t>
            </a:r>
            <a:r>
              <a:rPr lang="en-GB" dirty="0" err="1" smtClean="0"/>
              <a:t>zdroje</a:t>
            </a:r>
            <a:r>
              <a:rPr lang="en-GB" dirty="0" smtClean="0"/>
              <a:t>). </a:t>
            </a:r>
            <a:r>
              <a:rPr lang="en-GB" dirty="0" err="1" smtClean="0"/>
              <a:t>Úplně</a:t>
            </a:r>
            <a:r>
              <a:rPr lang="en-GB" dirty="0" smtClean="0"/>
              <a:t> </a:t>
            </a:r>
            <a:r>
              <a:rPr lang="en-GB" dirty="0" err="1" smtClean="0"/>
              <a:t>nejlepší</a:t>
            </a:r>
            <a:r>
              <a:rPr lang="en-GB" dirty="0" smtClean="0"/>
              <a:t> je </a:t>
            </a:r>
            <a:r>
              <a:rPr lang="en-GB" dirty="0" err="1" smtClean="0"/>
              <a:t>zamknout</a:t>
            </a:r>
            <a:r>
              <a:rPr lang="en-GB" dirty="0" smtClean="0"/>
              <a:t> </a:t>
            </a:r>
            <a:r>
              <a:rPr lang="en-GB" dirty="0" err="1" smtClean="0"/>
              <a:t>všechny</a:t>
            </a:r>
            <a:r>
              <a:rPr lang="en-GB" dirty="0" smtClean="0"/>
              <a:t> </a:t>
            </a:r>
            <a:r>
              <a:rPr lang="en-GB" dirty="0" err="1" smtClean="0"/>
              <a:t>zdroje</a:t>
            </a:r>
            <a:r>
              <a:rPr lang="en-GB" dirty="0" smtClean="0"/>
              <a:t> </a:t>
            </a:r>
            <a:r>
              <a:rPr lang="en-GB" dirty="0" err="1" smtClean="0"/>
              <a:t>dříve</a:t>
            </a:r>
            <a:r>
              <a:rPr lang="en-GB" dirty="0" smtClean="0"/>
              <a:t>, </a:t>
            </a:r>
            <a:r>
              <a:rPr lang="en-GB" dirty="0" err="1" smtClean="0"/>
              <a:t>než</a:t>
            </a:r>
            <a:r>
              <a:rPr lang="en-GB" dirty="0" smtClean="0"/>
              <a:t> s </a:t>
            </a:r>
            <a:r>
              <a:rPr lang="en-GB" dirty="0" err="1" smtClean="0"/>
              <a:t>nimi</a:t>
            </a:r>
            <a:r>
              <a:rPr lang="en-GB" dirty="0" smtClean="0"/>
              <a:t> </a:t>
            </a:r>
            <a:r>
              <a:rPr lang="en-GB" dirty="0" err="1" smtClean="0"/>
              <a:t>uživatel</a:t>
            </a:r>
            <a:r>
              <a:rPr lang="en-GB" dirty="0" smtClean="0"/>
              <a:t> </a:t>
            </a:r>
            <a:r>
              <a:rPr lang="en-GB" dirty="0" err="1" smtClean="0"/>
              <a:t>začne</a:t>
            </a:r>
            <a:r>
              <a:rPr lang="en-GB" dirty="0" smtClean="0"/>
              <a:t> </a:t>
            </a:r>
            <a:r>
              <a:rPr lang="en-GB" dirty="0" err="1" smtClean="0"/>
              <a:t>pracovat</a:t>
            </a:r>
            <a:r>
              <a:rPr lang="en-GB" dirty="0" smtClean="0"/>
              <a:t>, </a:t>
            </a:r>
            <a:r>
              <a:rPr lang="en-GB" dirty="0" err="1" smtClean="0"/>
              <a:t>nemá</a:t>
            </a:r>
            <a:r>
              <a:rPr lang="en-GB" dirty="0" smtClean="0"/>
              <a:t>-li to </a:t>
            </a:r>
            <a:r>
              <a:rPr lang="en-GB" dirty="0" err="1" smtClean="0"/>
              <a:t>vliv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omezení</a:t>
            </a:r>
            <a:r>
              <a:rPr lang="en-GB" dirty="0" smtClean="0"/>
              <a:t> </a:t>
            </a:r>
            <a:r>
              <a:rPr lang="en-GB" dirty="0" err="1" smtClean="0"/>
              <a:t>průchodnosti</a:t>
            </a:r>
            <a:r>
              <a:rPr lang="en-GB" dirty="0" smtClean="0"/>
              <a:t> </a:t>
            </a:r>
            <a:r>
              <a:rPr lang="en-GB" dirty="0" err="1" smtClean="0"/>
              <a:t>systému</a:t>
            </a:r>
            <a:r>
              <a:rPr lang="en-GB" dirty="0" smtClean="0"/>
              <a:t>.</a:t>
            </a:r>
          </a:p>
          <a:p>
            <a:pPr marL="1428750" lvl="2" indent="-514350">
              <a:buAutoNum type="romanLcParenBoth"/>
            </a:pPr>
            <a:r>
              <a:rPr lang="en-GB" dirty="0" smtClean="0"/>
              <a:t>co </a:t>
            </a:r>
            <a:r>
              <a:rPr lang="en-GB" dirty="0" err="1" smtClean="0"/>
              <a:t>zamknout</a:t>
            </a:r>
            <a:r>
              <a:rPr lang="en-GB" dirty="0" smtClean="0"/>
              <a:t> – </a:t>
            </a:r>
            <a:r>
              <a:rPr lang="en-GB" dirty="0" err="1" smtClean="0"/>
              <a:t>typicky</a:t>
            </a:r>
            <a:r>
              <a:rPr lang="en-GB" dirty="0" smtClean="0"/>
              <a:t> ID </a:t>
            </a:r>
            <a:r>
              <a:rPr lang="en-GB" dirty="0" err="1" smtClean="0"/>
              <a:t>zdroje</a:t>
            </a:r>
            <a:r>
              <a:rPr lang="en-GB" dirty="0" smtClean="0"/>
              <a:t> (</a:t>
            </a:r>
            <a:r>
              <a:rPr lang="en-GB" dirty="0" err="1" smtClean="0"/>
              <a:t>znám</a:t>
            </a:r>
            <a:r>
              <a:rPr lang="en-GB" dirty="0" smtClean="0"/>
              <a:t> </a:t>
            </a:r>
            <a:r>
              <a:rPr lang="en-GB" dirty="0" err="1" smtClean="0"/>
              <a:t>ho</a:t>
            </a:r>
            <a:r>
              <a:rPr lang="en-GB" dirty="0" smtClean="0"/>
              <a:t>, </a:t>
            </a:r>
            <a:r>
              <a:rPr lang="en-GB" dirty="0" err="1" smtClean="0"/>
              <a:t>podle</a:t>
            </a:r>
            <a:r>
              <a:rPr lang="en-GB" dirty="0" smtClean="0"/>
              <a:t> </a:t>
            </a:r>
            <a:r>
              <a:rPr lang="en-GB" dirty="0" err="1" smtClean="0"/>
              <a:t>něj</a:t>
            </a:r>
            <a:r>
              <a:rPr lang="en-GB" dirty="0" smtClean="0"/>
              <a:t> </a:t>
            </a:r>
            <a:r>
              <a:rPr lang="en-GB" dirty="0" err="1" smtClean="0"/>
              <a:t>vyhledávám</a:t>
            </a:r>
            <a:r>
              <a:rPr lang="en-GB" dirty="0" smtClean="0"/>
              <a:t>), </a:t>
            </a:r>
          </a:p>
          <a:p>
            <a:pPr marL="1428750" lvl="2" indent="-514350">
              <a:buAutoNum type="romanLcParenBoth"/>
            </a:pPr>
            <a:r>
              <a:rPr lang="en-GB" dirty="0" err="1"/>
              <a:t>k</a:t>
            </a:r>
            <a:r>
              <a:rPr lang="en-GB" dirty="0" err="1" smtClean="0"/>
              <a:t>dy</a:t>
            </a:r>
            <a:r>
              <a:rPr lang="en-GB" dirty="0" smtClean="0"/>
              <a:t> </a:t>
            </a:r>
            <a:r>
              <a:rPr lang="en-GB" dirty="0" err="1" smtClean="0"/>
              <a:t>odemknout</a:t>
            </a:r>
            <a:r>
              <a:rPr lang="en-GB" dirty="0" smtClean="0"/>
              <a:t> – </a:t>
            </a:r>
            <a:r>
              <a:rPr lang="en-GB" dirty="0" err="1" smtClean="0"/>
              <a:t>nejlépe</a:t>
            </a:r>
            <a:r>
              <a:rPr lang="en-GB" dirty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konci</a:t>
            </a:r>
            <a:r>
              <a:rPr lang="en-GB" dirty="0" smtClean="0"/>
              <a:t> business </a:t>
            </a:r>
            <a:r>
              <a:rPr lang="en-GB" dirty="0" err="1" smtClean="0"/>
              <a:t>transakce</a:t>
            </a:r>
            <a:r>
              <a:rPr lang="en-GB" dirty="0" smtClean="0"/>
              <a:t> </a:t>
            </a:r>
          </a:p>
          <a:p>
            <a:pPr marL="1428750" lvl="2" indent="-514350">
              <a:buAutoNum type="romanLcParenBoth"/>
            </a:pPr>
            <a:r>
              <a:rPr lang="en-GB" dirty="0" smtClean="0"/>
              <a:t>co </a:t>
            </a:r>
            <a:r>
              <a:rPr lang="en-GB" dirty="0" err="1" smtClean="0"/>
              <a:t>dělat</a:t>
            </a:r>
            <a:r>
              <a:rPr lang="en-GB" dirty="0" smtClean="0"/>
              <a:t>, </a:t>
            </a:r>
            <a:r>
              <a:rPr lang="en-GB" dirty="0" err="1" smtClean="0"/>
              <a:t>když</a:t>
            </a:r>
            <a:r>
              <a:rPr lang="en-GB" dirty="0" smtClean="0"/>
              <a:t> </a:t>
            </a:r>
            <a:r>
              <a:rPr lang="en-GB" dirty="0" err="1" smtClean="0"/>
              <a:t>nelze</a:t>
            </a:r>
            <a:r>
              <a:rPr lang="en-GB" dirty="0" smtClean="0"/>
              <a:t> </a:t>
            </a:r>
            <a:r>
              <a:rPr lang="en-GB" dirty="0" err="1" smtClean="0"/>
              <a:t>zamknout</a:t>
            </a:r>
            <a:r>
              <a:rPr lang="en-GB" dirty="0" smtClean="0"/>
              <a:t> – </a:t>
            </a:r>
            <a:r>
              <a:rPr lang="en-GB" dirty="0" err="1" smtClean="0"/>
              <a:t>nejjednodušší</a:t>
            </a:r>
            <a:r>
              <a:rPr lang="en-GB" dirty="0" smtClean="0"/>
              <a:t> je </a:t>
            </a:r>
            <a:r>
              <a:rPr lang="en-GB" dirty="0" err="1" smtClean="0"/>
              <a:t>transakci</a:t>
            </a:r>
            <a:r>
              <a:rPr lang="en-GB" dirty="0" smtClean="0"/>
              <a:t> </a:t>
            </a:r>
            <a:r>
              <a:rPr lang="en-GB" dirty="0" err="1" smtClean="0"/>
              <a:t>zrušit</a:t>
            </a:r>
            <a:r>
              <a:rPr lang="en-GB" dirty="0" smtClean="0"/>
              <a:t> (rollback)</a:t>
            </a:r>
          </a:p>
          <a:p>
            <a:pPr lvl="2"/>
            <a:endParaRPr lang="en-GB" dirty="0" smtClean="0"/>
          </a:p>
          <a:p>
            <a:pPr lvl="2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552476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Optimistic versus pessimistic concurrency control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Pessimistic:</a:t>
            </a:r>
            <a:endParaRPr lang="en-GB" dirty="0" smtClean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en-GB" dirty="0" smtClean="0">
                <a:solidFill>
                  <a:srgbClr val="A6A6A6"/>
                </a:solidFill>
              </a:rPr>
              <a:t>Lock manager</a:t>
            </a:r>
          </a:p>
          <a:p>
            <a:pPr lvl="1"/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Protocol lock </a:t>
            </a:r>
            <a:r>
              <a:rPr lang="en-GB" dirty="0" err="1" smtClean="0">
                <a:solidFill>
                  <a:schemeClr val="bg1">
                    <a:lumMod val="65000"/>
                  </a:schemeClr>
                </a:solidFill>
              </a:rPr>
              <a:t>managera</a:t>
            </a:r>
            <a:endParaRPr lang="en-GB" dirty="0" smtClean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en-GB" dirty="0" err="1" smtClean="0"/>
              <a:t>Tabulka</a:t>
            </a:r>
            <a:r>
              <a:rPr lang="en-GB" dirty="0" smtClean="0"/>
              <a:t> </a:t>
            </a:r>
            <a:r>
              <a:rPr lang="en-GB" dirty="0" err="1" smtClean="0"/>
              <a:t>zámků</a:t>
            </a:r>
            <a:r>
              <a:rPr lang="en-GB" dirty="0" smtClean="0"/>
              <a:t> </a:t>
            </a:r>
            <a:r>
              <a:rPr lang="en-GB" dirty="0" err="1" smtClean="0"/>
              <a:t>spravovaná</a:t>
            </a:r>
            <a:r>
              <a:rPr lang="en-GB" dirty="0" smtClean="0"/>
              <a:t> lock </a:t>
            </a:r>
            <a:r>
              <a:rPr lang="en-GB" dirty="0" err="1" smtClean="0"/>
              <a:t>managerem</a:t>
            </a:r>
            <a:endParaRPr lang="en-GB" dirty="0" smtClean="0"/>
          </a:p>
          <a:p>
            <a:pPr lvl="2"/>
            <a:r>
              <a:rPr lang="en-GB" dirty="0" err="1" smtClean="0"/>
              <a:t>Serializovaný</a:t>
            </a:r>
            <a:r>
              <a:rPr lang="en-GB" dirty="0" smtClean="0"/>
              <a:t> </a:t>
            </a:r>
            <a:r>
              <a:rPr lang="en-GB" dirty="0" err="1" smtClean="0"/>
              <a:t>přístup</a:t>
            </a:r>
            <a:endParaRPr lang="en-GB" dirty="0" smtClean="0"/>
          </a:p>
          <a:p>
            <a:pPr lvl="3"/>
            <a:r>
              <a:rPr lang="en-GB" dirty="0" err="1" smtClean="0"/>
              <a:t>Tabulka</a:t>
            </a:r>
            <a:r>
              <a:rPr lang="en-GB" dirty="0" smtClean="0"/>
              <a:t> </a:t>
            </a:r>
            <a:r>
              <a:rPr lang="en-GB" dirty="0" err="1" smtClean="0"/>
              <a:t>zámků</a:t>
            </a:r>
            <a:r>
              <a:rPr lang="en-GB" dirty="0" smtClean="0"/>
              <a:t> v </a:t>
            </a:r>
            <a:r>
              <a:rPr lang="en-GB" dirty="0" err="1" smtClean="0"/>
              <a:t>paměti</a:t>
            </a:r>
            <a:r>
              <a:rPr lang="en-GB" dirty="0" smtClean="0"/>
              <a:t> – </a:t>
            </a:r>
            <a:r>
              <a:rPr lang="en-GB" dirty="0" err="1" smtClean="0"/>
              <a:t>serializace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úrovni</a:t>
            </a:r>
            <a:r>
              <a:rPr lang="en-GB" dirty="0" smtClean="0"/>
              <a:t> </a:t>
            </a:r>
            <a:r>
              <a:rPr lang="en-GB" dirty="0" err="1" smtClean="0"/>
              <a:t>progr</a:t>
            </a:r>
            <a:r>
              <a:rPr lang="en-GB" dirty="0" smtClean="0"/>
              <a:t>. </a:t>
            </a:r>
            <a:r>
              <a:rPr lang="en-GB" dirty="0" err="1" smtClean="0"/>
              <a:t>jazyka</a:t>
            </a:r>
            <a:endParaRPr lang="en-GB" dirty="0" smtClean="0"/>
          </a:p>
          <a:p>
            <a:pPr lvl="3"/>
            <a:r>
              <a:rPr lang="en-GB" dirty="0" err="1" smtClean="0"/>
              <a:t>Tabulka</a:t>
            </a:r>
            <a:r>
              <a:rPr lang="en-GB" dirty="0" smtClean="0"/>
              <a:t> </a:t>
            </a:r>
            <a:r>
              <a:rPr lang="en-GB" dirty="0" err="1" smtClean="0"/>
              <a:t>zámků</a:t>
            </a:r>
            <a:r>
              <a:rPr lang="en-GB" dirty="0" smtClean="0"/>
              <a:t> v </a:t>
            </a:r>
            <a:r>
              <a:rPr lang="en-GB" dirty="0" err="1" smtClean="0"/>
              <a:t>databázi</a:t>
            </a:r>
            <a:r>
              <a:rPr lang="en-GB" dirty="0" smtClean="0"/>
              <a:t> – </a:t>
            </a:r>
            <a:r>
              <a:rPr lang="en-GB" dirty="0" err="1" smtClean="0"/>
              <a:t>serializace</a:t>
            </a:r>
            <a:r>
              <a:rPr lang="en-GB" dirty="0" smtClean="0"/>
              <a:t> </a:t>
            </a:r>
            <a:r>
              <a:rPr lang="en-GB" dirty="0" err="1" smtClean="0"/>
              <a:t>pomocí</a:t>
            </a:r>
            <a:r>
              <a:rPr lang="en-GB" dirty="0" smtClean="0"/>
              <a:t> </a:t>
            </a:r>
            <a:r>
              <a:rPr lang="en-GB" dirty="0" err="1" smtClean="0"/>
              <a:t>systémové</a:t>
            </a:r>
            <a:r>
              <a:rPr lang="en-GB" dirty="0" smtClean="0"/>
              <a:t> </a:t>
            </a:r>
            <a:r>
              <a:rPr lang="en-GB" dirty="0" err="1" smtClean="0"/>
              <a:t>transakce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stupni</a:t>
            </a:r>
            <a:r>
              <a:rPr lang="en-GB" dirty="0" smtClean="0"/>
              <a:t> </a:t>
            </a:r>
            <a:r>
              <a:rPr lang="en-GB" dirty="0" err="1" smtClean="0"/>
              <a:t>izolovanosti</a:t>
            </a:r>
            <a:r>
              <a:rPr lang="en-GB" dirty="0" smtClean="0"/>
              <a:t> SERIALIZABLE (</a:t>
            </a:r>
            <a:r>
              <a:rPr lang="en-GB" dirty="0" err="1" smtClean="0"/>
              <a:t>současné</a:t>
            </a:r>
            <a:r>
              <a:rPr lang="en-GB" dirty="0" smtClean="0"/>
              <a:t> </a:t>
            </a:r>
            <a:r>
              <a:rPr lang="en-GB" dirty="0" err="1" smtClean="0"/>
              <a:t>inserty</a:t>
            </a:r>
            <a:r>
              <a:rPr lang="en-GB" dirty="0" smtClean="0"/>
              <a:t> a ready)</a:t>
            </a:r>
          </a:p>
          <a:p>
            <a:pPr lvl="2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88076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Optimistic versus pessimistic concurrency control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Pessimistic:</a:t>
            </a:r>
            <a:endParaRPr lang="en-GB" dirty="0" smtClean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en-GB" dirty="0" smtClean="0">
                <a:solidFill>
                  <a:srgbClr val="A6A6A6"/>
                </a:solidFill>
              </a:rPr>
              <a:t>Lock manager</a:t>
            </a:r>
          </a:p>
          <a:p>
            <a:pPr lvl="1"/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Protocol lock </a:t>
            </a:r>
            <a:r>
              <a:rPr lang="en-GB" dirty="0" err="1" smtClean="0">
                <a:solidFill>
                  <a:schemeClr val="bg1">
                    <a:lumMod val="65000"/>
                  </a:schemeClr>
                </a:solidFill>
              </a:rPr>
              <a:t>managera</a:t>
            </a:r>
            <a:endParaRPr lang="en-GB" dirty="0" smtClean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en-GB" dirty="0" err="1" smtClean="0">
                <a:solidFill>
                  <a:srgbClr val="A6A6A6"/>
                </a:solidFill>
              </a:rPr>
              <a:t>Tabulka</a:t>
            </a:r>
            <a:r>
              <a:rPr lang="en-GB" dirty="0" smtClean="0">
                <a:solidFill>
                  <a:srgbClr val="A6A6A6"/>
                </a:solidFill>
              </a:rPr>
              <a:t> </a:t>
            </a:r>
            <a:r>
              <a:rPr lang="en-GB" dirty="0" err="1" smtClean="0">
                <a:solidFill>
                  <a:srgbClr val="A6A6A6"/>
                </a:solidFill>
              </a:rPr>
              <a:t>zámků</a:t>
            </a:r>
            <a:r>
              <a:rPr lang="en-GB" dirty="0" smtClean="0">
                <a:solidFill>
                  <a:srgbClr val="A6A6A6"/>
                </a:solidFill>
              </a:rPr>
              <a:t> </a:t>
            </a:r>
            <a:r>
              <a:rPr lang="en-GB" dirty="0" err="1" smtClean="0">
                <a:solidFill>
                  <a:srgbClr val="A6A6A6"/>
                </a:solidFill>
              </a:rPr>
              <a:t>spravovaná</a:t>
            </a:r>
            <a:r>
              <a:rPr lang="en-GB" dirty="0" smtClean="0">
                <a:solidFill>
                  <a:srgbClr val="A6A6A6"/>
                </a:solidFill>
              </a:rPr>
              <a:t> lock </a:t>
            </a:r>
            <a:r>
              <a:rPr lang="en-GB" dirty="0" err="1" smtClean="0">
                <a:solidFill>
                  <a:srgbClr val="A6A6A6"/>
                </a:solidFill>
              </a:rPr>
              <a:t>managerem</a:t>
            </a:r>
            <a:endParaRPr lang="en-GB" dirty="0" smtClean="0">
              <a:solidFill>
                <a:srgbClr val="A6A6A6"/>
              </a:solidFill>
            </a:endParaRPr>
          </a:p>
          <a:p>
            <a:pPr lvl="1"/>
            <a:r>
              <a:rPr lang="en-GB" dirty="0" err="1" smtClean="0"/>
              <a:t>Nebezpečí</a:t>
            </a:r>
            <a:r>
              <a:rPr lang="en-GB" dirty="0" smtClean="0"/>
              <a:t> </a:t>
            </a:r>
            <a:r>
              <a:rPr lang="en-GB" dirty="0" err="1" smtClean="0"/>
              <a:t>deadlocku</a:t>
            </a:r>
            <a:endParaRPr lang="en-GB" dirty="0" smtClean="0"/>
          </a:p>
          <a:p>
            <a:pPr lvl="2"/>
            <a:r>
              <a:rPr lang="en-GB" dirty="0" err="1" smtClean="0"/>
              <a:t>Nečekat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zámek</a:t>
            </a:r>
            <a:r>
              <a:rPr lang="en-GB" dirty="0" smtClean="0"/>
              <a:t>, </a:t>
            </a:r>
            <a:r>
              <a:rPr lang="en-GB" dirty="0" err="1" smtClean="0"/>
              <a:t>raději</a:t>
            </a:r>
            <a:r>
              <a:rPr lang="en-GB" dirty="0" smtClean="0"/>
              <a:t> </a:t>
            </a:r>
            <a:r>
              <a:rPr lang="en-GB" dirty="0" err="1" smtClean="0"/>
              <a:t>vyhodit</a:t>
            </a:r>
            <a:r>
              <a:rPr lang="en-GB" dirty="0" smtClean="0"/>
              <a:t> </a:t>
            </a:r>
            <a:r>
              <a:rPr lang="en-GB" dirty="0" err="1" smtClean="0"/>
              <a:t>výjimku</a:t>
            </a:r>
            <a:r>
              <a:rPr lang="en-GB" dirty="0" smtClean="0"/>
              <a:t>, </a:t>
            </a:r>
            <a:r>
              <a:rPr lang="en-GB" dirty="0" err="1" smtClean="0"/>
              <a:t>pokud</a:t>
            </a:r>
            <a:r>
              <a:rPr lang="en-GB" dirty="0" smtClean="0"/>
              <a:t> se </a:t>
            </a:r>
            <a:r>
              <a:rPr lang="en-GB" dirty="0" err="1" smtClean="0"/>
              <a:t>nepodaří</a:t>
            </a:r>
            <a:r>
              <a:rPr lang="en-GB" dirty="0" smtClean="0"/>
              <a:t> </a:t>
            </a:r>
            <a:r>
              <a:rPr lang="en-GB" dirty="0" err="1" smtClean="0"/>
              <a:t>zámek</a:t>
            </a:r>
            <a:r>
              <a:rPr lang="en-GB" dirty="0" smtClean="0"/>
              <a:t> </a:t>
            </a:r>
            <a:r>
              <a:rPr lang="en-GB" dirty="0" err="1" smtClean="0"/>
              <a:t>získat</a:t>
            </a:r>
            <a:r>
              <a:rPr lang="en-GB" dirty="0" smtClean="0"/>
              <a:t> </a:t>
            </a:r>
            <a:r>
              <a:rPr lang="en-GB" dirty="0" err="1" smtClean="0"/>
              <a:t>hned</a:t>
            </a:r>
            <a:r>
              <a:rPr lang="en-GB" dirty="0" smtClean="0"/>
              <a:t>. </a:t>
            </a:r>
          </a:p>
          <a:p>
            <a:pPr lvl="2"/>
            <a:r>
              <a:rPr lang="en-GB" dirty="0" err="1" smtClean="0"/>
              <a:t>Pozor</a:t>
            </a:r>
            <a:r>
              <a:rPr lang="en-GB" dirty="0" smtClean="0"/>
              <a:t> EJB </a:t>
            </a:r>
            <a:r>
              <a:rPr lang="en-GB" dirty="0" err="1" smtClean="0"/>
              <a:t>transkace</a:t>
            </a:r>
            <a:r>
              <a:rPr lang="en-GB" dirty="0" smtClean="0"/>
              <a:t> – </a:t>
            </a:r>
            <a:r>
              <a:rPr lang="en-GB" dirty="0" err="1" smtClean="0"/>
              <a:t>čekají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zámek</a:t>
            </a:r>
            <a:r>
              <a:rPr lang="en-GB" dirty="0" smtClean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0431097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Optimistic versus pessimistic concurrency control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Pessimistic:</a:t>
            </a:r>
            <a:endParaRPr lang="en-GB" sz="2000" dirty="0" smtClean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en-GB" sz="2000" dirty="0" smtClean="0">
                <a:solidFill>
                  <a:srgbClr val="A6A6A6"/>
                </a:solidFill>
              </a:rPr>
              <a:t>Lock manager</a:t>
            </a:r>
          </a:p>
          <a:p>
            <a:pPr lvl="1"/>
            <a:r>
              <a:rPr lang="en-GB" sz="2000" dirty="0" smtClean="0">
                <a:solidFill>
                  <a:schemeClr val="bg1">
                    <a:lumMod val="65000"/>
                  </a:schemeClr>
                </a:solidFill>
              </a:rPr>
              <a:t>Protocol lock </a:t>
            </a:r>
            <a:r>
              <a:rPr lang="en-GB" sz="2000" dirty="0" err="1" smtClean="0">
                <a:solidFill>
                  <a:schemeClr val="bg1">
                    <a:lumMod val="65000"/>
                  </a:schemeClr>
                </a:solidFill>
              </a:rPr>
              <a:t>managera</a:t>
            </a:r>
            <a:endParaRPr lang="en-GB" sz="2000" dirty="0" smtClean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en-GB" sz="2000" dirty="0" err="1" smtClean="0">
                <a:solidFill>
                  <a:srgbClr val="A6A6A6"/>
                </a:solidFill>
              </a:rPr>
              <a:t>Tabulka</a:t>
            </a:r>
            <a:r>
              <a:rPr lang="en-GB" sz="2000" dirty="0" smtClean="0">
                <a:solidFill>
                  <a:srgbClr val="A6A6A6"/>
                </a:solidFill>
              </a:rPr>
              <a:t> </a:t>
            </a:r>
            <a:r>
              <a:rPr lang="en-GB" sz="2000" dirty="0" err="1" smtClean="0">
                <a:solidFill>
                  <a:srgbClr val="A6A6A6"/>
                </a:solidFill>
              </a:rPr>
              <a:t>zámků</a:t>
            </a:r>
            <a:r>
              <a:rPr lang="en-GB" sz="2000" dirty="0" smtClean="0">
                <a:solidFill>
                  <a:srgbClr val="A6A6A6"/>
                </a:solidFill>
              </a:rPr>
              <a:t> </a:t>
            </a:r>
            <a:r>
              <a:rPr lang="en-GB" sz="2000" dirty="0" err="1" smtClean="0">
                <a:solidFill>
                  <a:srgbClr val="A6A6A6"/>
                </a:solidFill>
              </a:rPr>
              <a:t>spravovaná</a:t>
            </a:r>
            <a:r>
              <a:rPr lang="en-GB" sz="2000" dirty="0" smtClean="0">
                <a:solidFill>
                  <a:srgbClr val="A6A6A6"/>
                </a:solidFill>
              </a:rPr>
              <a:t> lock </a:t>
            </a:r>
            <a:r>
              <a:rPr lang="en-GB" sz="2000" dirty="0" err="1" smtClean="0">
                <a:solidFill>
                  <a:srgbClr val="A6A6A6"/>
                </a:solidFill>
              </a:rPr>
              <a:t>managerem</a:t>
            </a:r>
            <a:endParaRPr lang="en-GB" sz="2000" dirty="0" smtClean="0">
              <a:solidFill>
                <a:srgbClr val="A6A6A6"/>
              </a:solidFill>
            </a:endParaRPr>
          </a:p>
          <a:p>
            <a:pPr lvl="1"/>
            <a:r>
              <a:rPr lang="en-GB" sz="2000" dirty="0" err="1" smtClean="0">
                <a:solidFill>
                  <a:schemeClr val="bg1">
                    <a:lumMod val="65000"/>
                  </a:schemeClr>
                </a:solidFill>
              </a:rPr>
              <a:t>Nebezpečí</a:t>
            </a:r>
            <a:r>
              <a:rPr lang="en-GB" sz="20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2000" dirty="0" err="1" smtClean="0">
                <a:solidFill>
                  <a:schemeClr val="bg1">
                    <a:lumMod val="65000"/>
                  </a:schemeClr>
                </a:solidFill>
              </a:rPr>
              <a:t>deadlocku</a:t>
            </a:r>
            <a:endParaRPr lang="en-GB" sz="2000" dirty="0" smtClean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en-GB" dirty="0" smtClean="0"/>
              <a:t>Lost transactions</a:t>
            </a:r>
          </a:p>
          <a:p>
            <a:pPr lvl="2"/>
            <a:r>
              <a:rPr lang="en-GB" dirty="0" err="1" smtClean="0"/>
              <a:t>Klientský</a:t>
            </a:r>
            <a:r>
              <a:rPr lang="en-GB" dirty="0" smtClean="0"/>
              <a:t> </a:t>
            </a:r>
            <a:r>
              <a:rPr lang="en-GB" dirty="0" err="1" smtClean="0"/>
              <a:t>proces</a:t>
            </a:r>
            <a:r>
              <a:rPr lang="en-GB" dirty="0" smtClean="0"/>
              <a:t> “</a:t>
            </a:r>
            <a:r>
              <a:rPr lang="en-GB" dirty="0" err="1" smtClean="0"/>
              <a:t>spadne</a:t>
            </a:r>
            <a:r>
              <a:rPr lang="en-GB" dirty="0" smtClean="0"/>
              <a:t>” </a:t>
            </a:r>
            <a:r>
              <a:rPr lang="en-GB" dirty="0" err="1" smtClean="0"/>
              <a:t>uprostřed</a:t>
            </a:r>
            <a:r>
              <a:rPr lang="en-GB" dirty="0" smtClean="0"/>
              <a:t> </a:t>
            </a:r>
            <a:r>
              <a:rPr lang="en-GB" dirty="0" err="1" smtClean="0"/>
              <a:t>transakce</a:t>
            </a:r>
            <a:endParaRPr lang="en-GB" dirty="0" smtClean="0"/>
          </a:p>
          <a:p>
            <a:pPr lvl="2"/>
            <a:r>
              <a:rPr lang="en-GB" dirty="0" smtClean="0"/>
              <a:t>U </a:t>
            </a:r>
            <a:r>
              <a:rPr lang="en-GB" dirty="0" err="1" smtClean="0"/>
              <a:t>webové</a:t>
            </a:r>
            <a:r>
              <a:rPr lang="en-GB" dirty="0" smtClean="0"/>
              <a:t> </a:t>
            </a:r>
            <a:r>
              <a:rPr lang="en-GB" dirty="0" err="1" smtClean="0"/>
              <a:t>aplikace</a:t>
            </a:r>
            <a:r>
              <a:rPr lang="en-GB" dirty="0" smtClean="0"/>
              <a:t> </a:t>
            </a:r>
            <a:r>
              <a:rPr lang="en-GB" dirty="0" err="1" smtClean="0"/>
              <a:t>typicky</a:t>
            </a:r>
            <a:r>
              <a:rPr lang="en-GB" dirty="0" smtClean="0"/>
              <a:t> </a:t>
            </a:r>
            <a:r>
              <a:rPr lang="en-GB" dirty="0" err="1" smtClean="0"/>
              <a:t>uživatel</a:t>
            </a:r>
            <a:r>
              <a:rPr lang="en-GB" dirty="0" smtClean="0"/>
              <a:t> </a:t>
            </a:r>
            <a:r>
              <a:rPr lang="en-GB" dirty="0" err="1" smtClean="0"/>
              <a:t>transakci</a:t>
            </a:r>
            <a:r>
              <a:rPr lang="en-GB" dirty="0" smtClean="0"/>
              <a:t> </a:t>
            </a:r>
            <a:r>
              <a:rPr lang="en-GB" dirty="0" err="1" smtClean="0"/>
              <a:t>nedokončí</a:t>
            </a:r>
            <a:endParaRPr lang="en-GB" dirty="0" smtClean="0"/>
          </a:p>
          <a:p>
            <a:pPr lvl="2"/>
            <a:r>
              <a:rPr lang="en-GB" dirty="0" err="1" smtClean="0"/>
              <a:t>Transakce</a:t>
            </a:r>
            <a:r>
              <a:rPr lang="en-GB" dirty="0" smtClean="0"/>
              <a:t> </a:t>
            </a:r>
            <a:r>
              <a:rPr lang="en-GB" dirty="0" err="1" smtClean="0"/>
              <a:t>není</a:t>
            </a:r>
            <a:r>
              <a:rPr lang="en-GB" dirty="0" smtClean="0"/>
              <a:t> </a:t>
            </a:r>
            <a:r>
              <a:rPr lang="en-GB" dirty="0" err="1" smtClean="0"/>
              <a:t>schopna</a:t>
            </a:r>
            <a:r>
              <a:rPr lang="en-GB" dirty="0" smtClean="0"/>
              <a:t> </a:t>
            </a:r>
            <a:r>
              <a:rPr lang="en-GB" dirty="0" err="1" smtClean="0"/>
              <a:t>uvolnit</a:t>
            </a:r>
            <a:r>
              <a:rPr lang="en-GB" dirty="0" smtClean="0"/>
              <a:t> </a:t>
            </a:r>
            <a:r>
              <a:rPr lang="en-GB" dirty="0" err="1" smtClean="0"/>
              <a:t>zámky</a:t>
            </a:r>
            <a:endParaRPr lang="en-GB" dirty="0" smtClean="0"/>
          </a:p>
          <a:p>
            <a:pPr lvl="2"/>
            <a:r>
              <a:rPr lang="en-GB" dirty="0" smtClean="0"/>
              <a:t>Timeout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úrovni</a:t>
            </a:r>
            <a:r>
              <a:rPr lang="en-GB" dirty="0" smtClean="0"/>
              <a:t> </a:t>
            </a:r>
            <a:r>
              <a:rPr lang="en-GB" dirty="0" err="1" smtClean="0"/>
              <a:t>aplikace</a:t>
            </a:r>
            <a:r>
              <a:rPr lang="en-GB" dirty="0" smtClean="0"/>
              <a:t> </a:t>
            </a:r>
            <a:r>
              <a:rPr lang="en-GB" dirty="0" err="1" smtClean="0"/>
              <a:t>nebo</a:t>
            </a:r>
            <a:r>
              <a:rPr lang="en-GB" dirty="0" smtClean="0"/>
              <a:t> </a:t>
            </a:r>
            <a:r>
              <a:rPr lang="en-GB" dirty="0" err="1" smtClean="0"/>
              <a:t>lépe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úrovni</a:t>
            </a:r>
            <a:r>
              <a:rPr lang="en-GB" dirty="0" smtClean="0"/>
              <a:t> </a:t>
            </a:r>
            <a:r>
              <a:rPr lang="en-GB" dirty="0" err="1" smtClean="0"/>
              <a:t>aplikačního</a:t>
            </a:r>
            <a:r>
              <a:rPr lang="en-GB" dirty="0" smtClean="0"/>
              <a:t> </a:t>
            </a:r>
            <a:r>
              <a:rPr lang="en-GB" dirty="0" err="1" smtClean="0"/>
              <a:t>serveru</a:t>
            </a:r>
            <a:r>
              <a:rPr lang="en-GB" dirty="0" smtClean="0"/>
              <a:t> (</a:t>
            </a:r>
            <a:r>
              <a:rPr lang="en-GB" dirty="0" err="1" smtClean="0"/>
              <a:t>typicky</a:t>
            </a:r>
            <a:r>
              <a:rPr lang="en-GB" dirty="0" smtClean="0"/>
              <a:t> timeout http session) – </a:t>
            </a:r>
            <a:r>
              <a:rPr lang="en-GB" dirty="0" err="1" smtClean="0"/>
              <a:t>po</a:t>
            </a:r>
            <a:r>
              <a:rPr lang="en-GB" dirty="0" smtClean="0"/>
              <a:t> </a:t>
            </a:r>
            <a:r>
              <a:rPr lang="en-GB" dirty="0" err="1" smtClean="0"/>
              <a:t>timeoutu</a:t>
            </a:r>
            <a:r>
              <a:rPr lang="en-GB" dirty="0" smtClean="0"/>
              <a:t> se </a:t>
            </a:r>
            <a:r>
              <a:rPr lang="en-GB" dirty="0" err="1" smtClean="0"/>
              <a:t>uvolní</a:t>
            </a:r>
            <a:r>
              <a:rPr lang="en-GB" dirty="0" smtClean="0"/>
              <a:t> (</a:t>
            </a:r>
            <a:r>
              <a:rPr lang="en-GB" dirty="0" err="1" smtClean="0"/>
              <a:t>nebo</a:t>
            </a:r>
            <a:r>
              <a:rPr lang="en-GB" dirty="0" smtClean="0"/>
              <a:t> </a:t>
            </a:r>
            <a:r>
              <a:rPr lang="en-GB" dirty="0" err="1" smtClean="0"/>
              <a:t>zinvalidní</a:t>
            </a:r>
            <a:r>
              <a:rPr lang="en-GB" dirty="0" smtClean="0"/>
              <a:t>) </a:t>
            </a:r>
            <a:r>
              <a:rPr lang="en-GB" dirty="0" err="1" smtClean="0"/>
              <a:t>zámky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2391531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Coarse-grained Lock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88054"/>
            <a:ext cx="3644900" cy="26797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644900" y="1689412"/>
            <a:ext cx="5367195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/>
              <a:t>Zamykání</a:t>
            </a:r>
            <a:r>
              <a:rPr lang="en-GB" sz="2400" dirty="0" smtClean="0"/>
              <a:t> </a:t>
            </a:r>
            <a:r>
              <a:rPr lang="en-GB" sz="2400" dirty="0" err="1" smtClean="0"/>
              <a:t>skupin</a:t>
            </a:r>
            <a:r>
              <a:rPr lang="en-GB" sz="2400" dirty="0" smtClean="0"/>
              <a:t> </a:t>
            </a:r>
            <a:r>
              <a:rPr lang="en-GB" sz="2400" dirty="0" err="1" smtClean="0"/>
              <a:t>objektů</a:t>
            </a:r>
            <a:r>
              <a:rPr lang="en-GB" sz="2400" dirty="0" smtClean="0"/>
              <a:t> </a:t>
            </a:r>
            <a:r>
              <a:rPr lang="en-GB" sz="2400" dirty="0" err="1" smtClean="0"/>
              <a:t>jedním</a:t>
            </a:r>
            <a:r>
              <a:rPr lang="en-GB" sz="2400" dirty="0" smtClean="0"/>
              <a:t> </a:t>
            </a:r>
            <a:r>
              <a:rPr lang="en-GB" sz="2400" dirty="0" err="1" smtClean="0"/>
              <a:t>zámkem</a:t>
            </a:r>
            <a:endParaRPr lang="en-GB" sz="2400" dirty="0" smtClean="0"/>
          </a:p>
          <a:p>
            <a:endParaRPr lang="en-GB" sz="2400" dirty="0"/>
          </a:p>
          <a:p>
            <a:r>
              <a:rPr lang="en-GB" sz="2400" dirty="0" err="1" smtClean="0"/>
              <a:t>Výhody</a:t>
            </a:r>
            <a:r>
              <a:rPr lang="en-GB" sz="2400" dirty="0" smtClean="0"/>
              <a:t> </a:t>
            </a:r>
            <a:r>
              <a:rPr lang="en-GB" sz="2400" dirty="0" err="1" smtClean="0"/>
              <a:t>oproti</a:t>
            </a:r>
            <a:r>
              <a:rPr lang="en-GB" sz="2400" dirty="0" smtClean="0"/>
              <a:t> </a:t>
            </a:r>
            <a:r>
              <a:rPr lang="en-GB" sz="2400" dirty="0" err="1" smtClean="0"/>
              <a:t>zamykání</a:t>
            </a:r>
            <a:r>
              <a:rPr lang="en-GB" sz="2400" dirty="0" smtClean="0"/>
              <a:t> </a:t>
            </a:r>
            <a:r>
              <a:rPr lang="en-GB" sz="2400" dirty="0" err="1" smtClean="0"/>
              <a:t>jednotlivých</a:t>
            </a:r>
            <a:r>
              <a:rPr lang="en-GB" sz="2400" dirty="0" smtClean="0"/>
              <a:t> </a:t>
            </a:r>
            <a:r>
              <a:rPr lang="en-GB" sz="2400" dirty="0" err="1" smtClean="0"/>
              <a:t>objektů</a:t>
            </a:r>
            <a:r>
              <a:rPr lang="en-GB" sz="2400" dirty="0" smtClean="0"/>
              <a:t>:</a:t>
            </a:r>
          </a:p>
          <a:p>
            <a:pPr marL="342900" indent="-342900">
              <a:buFont typeface="Arial"/>
              <a:buChar char="•"/>
            </a:pPr>
            <a:r>
              <a:rPr lang="en-GB" sz="2400" dirty="0" err="1" smtClean="0"/>
              <a:t>Optimistické</a:t>
            </a:r>
            <a:r>
              <a:rPr lang="en-GB" sz="2400" dirty="0" smtClean="0"/>
              <a:t> </a:t>
            </a:r>
            <a:r>
              <a:rPr lang="en-GB" sz="2400" dirty="0" err="1" smtClean="0"/>
              <a:t>zamykání</a:t>
            </a:r>
            <a:r>
              <a:rPr lang="en-GB" sz="2400" dirty="0" smtClean="0"/>
              <a:t> – pro </a:t>
            </a:r>
            <a:r>
              <a:rPr lang="en-GB" sz="2400" dirty="0" err="1" smtClean="0"/>
              <a:t>zamčení</a:t>
            </a:r>
            <a:r>
              <a:rPr lang="en-GB" sz="2400" dirty="0" smtClean="0"/>
              <a:t> (</a:t>
            </a:r>
            <a:r>
              <a:rPr lang="en-GB" sz="2400" dirty="0" err="1" smtClean="0"/>
              <a:t>opatření</a:t>
            </a:r>
            <a:r>
              <a:rPr lang="en-GB" sz="2400" dirty="0" smtClean="0"/>
              <a:t> </a:t>
            </a:r>
            <a:r>
              <a:rPr lang="en-GB" sz="2400" dirty="0" err="1" smtClean="0"/>
              <a:t>verzí</a:t>
            </a:r>
            <a:r>
              <a:rPr lang="en-GB" sz="2400" dirty="0" smtClean="0"/>
              <a:t>) je </a:t>
            </a:r>
            <a:r>
              <a:rPr lang="en-GB" sz="2400" dirty="0" err="1" smtClean="0"/>
              <a:t>třeba</a:t>
            </a:r>
            <a:r>
              <a:rPr lang="en-GB" sz="2400" dirty="0" smtClean="0"/>
              <a:t> </a:t>
            </a:r>
            <a:r>
              <a:rPr lang="en-GB" sz="2400" dirty="0" err="1" smtClean="0"/>
              <a:t>načíst</a:t>
            </a:r>
            <a:r>
              <a:rPr lang="en-GB" sz="2400" dirty="0" smtClean="0"/>
              <a:t> </a:t>
            </a:r>
            <a:r>
              <a:rPr lang="en-GB" sz="2400" dirty="0" err="1" smtClean="0"/>
              <a:t>velké</a:t>
            </a:r>
            <a:r>
              <a:rPr lang="en-GB" sz="2400" dirty="0" smtClean="0"/>
              <a:t> </a:t>
            </a:r>
            <a:r>
              <a:rPr lang="en-GB" sz="2400" dirty="0" err="1" smtClean="0"/>
              <a:t>množství</a:t>
            </a:r>
            <a:r>
              <a:rPr lang="en-GB" sz="2400" dirty="0" smtClean="0"/>
              <a:t> </a:t>
            </a:r>
            <a:r>
              <a:rPr lang="en-GB" sz="2400" dirty="0" err="1" smtClean="0"/>
              <a:t>objektů</a:t>
            </a:r>
            <a:endParaRPr lang="en-GB" sz="2400" dirty="0" smtClean="0"/>
          </a:p>
          <a:p>
            <a:pPr marL="342900" indent="-342900">
              <a:buFont typeface="Arial"/>
              <a:buChar char="•"/>
            </a:pPr>
            <a:r>
              <a:rPr lang="en-GB" sz="2400" dirty="0" err="1" smtClean="0"/>
              <a:t>Pesimistické</a:t>
            </a:r>
            <a:r>
              <a:rPr lang="en-GB" sz="2400" dirty="0" smtClean="0"/>
              <a:t> </a:t>
            </a:r>
            <a:r>
              <a:rPr lang="en-GB" sz="2400" dirty="0" err="1" smtClean="0"/>
              <a:t>zamykání</a:t>
            </a:r>
            <a:r>
              <a:rPr lang="en-GB" sz="2400" dirty="0" smtClean="0"/>
              <a:t> – </a:t>
            </a:r>
            <a:r>
              <a:rPr lang="en-GB" sz="2400" dirty="0" err="1" smtClean="0"/>
              <a:t>rozsáhlá</a:t>
            </a:r>
            <a:r>
              <a:rPr lang="en-GB" sz="2400" dirty="0" smtClean="0"/>
              <a:t> </a:t>
            </a:r>
            <a:r>
              <a:rPr lang="en-GB" sz="2400" dirty="0" err="1" smtClean="0"/>
              <a:t>tabulka</a:t>
            </a:r>
            <a:r>
              <a:rPr lang="en-GB" sz="2400" dirty="0" smtClean="0"/>
              <a:t> </a:t>
            </a:r>
            <a:r>
              <a:rPr lang="en-GB" sz="2400" dirty="0" err="1" smtClean="0"/>
              <a:t>zámků</a:t>
            </a:r>
            <a:r>
              <a:rPr lang="en-GB" sz="2400" dirty="0" smtClean="0"/>
              <a:t> – </a:t>
            </a:r>
            <a:r>
              <a:rPr lang="en-GB" sz="2400" dirty="0" err="1" smtClean="0"/>
              <a:t>sériový</a:t>
            </a:r>
            <a:r>
              <a:rPr lang="en-GB" sz="2400" dirty="0" smtClean="0"/>
              <a:t> </a:t>
            </a:r>
            <a:r>
              <a:rPr lang="en-GB" sz="2400" dirty="0" err="1" smtClean="0"/>
              <a:t>přístup</a:t>
            </a:r>
            <a:r>
              <a:rPr lang="en-GB" sz="2400" dirty="0" smtClean="0"/>
              <a:t> – </a:t>
            </a:r>
            <a:r>
              <a:rPr lang="en-GB" sz="2400" dirty="0" err="1" smtClean="0"/>
              <a:t>časově</a:t>
            </a:r>
            <a:r>
              <a:rPr lang="en-GB" sz="2400" dirty="0" smtClean="0"/>
              <a:t> </a:t>
            </a:r>
            <a:r>
              <a:rPr lang="en-GB" sz="2400" dirty="0" err="1" smtClean="0"/>
              <a:t>dlouho</a:t>
            </a:r>
            <a:r>
              <a:rPr lang="en-GB" sz="2400" dirty="0" smtClean="0"/>
              <a:t> </a:t>
            </a:r>
            <a:r>
              <a:rPr lang="en-GB" sz="2400" dirty="0" err="1" smtClean="0"/>
              <a:t>trvající</a:t>
            </a:r>
            <a:r>
              <a:rPr lang="en-GB" sz="2400" dirty="0" smtClean="0"/>
              <a:t> </a:t>
            </a:r>
            <a:r>
              <a:rPr lang="en-GB" sz="2400" dirty="0" err="1" smtClean="0"/>
              <a:t>transakce</a:t>
            </a:r>
            <a:r>
              <a:rPr lang="en-GB" sz="2400" dirty="0" smtClean="0"/>
              <a:t> </a:t>
            </a:r>
            <a:r>
              <a:rPr lang="en-GB" sz="2400" dirty="0" err="1" smtClean="0"/>
              <a:t>při</a:t>
            </a:r>
            <a:r>
              <a:rPr lang="en-GB" sz="2400" dirty="0" smtClean="0"/>
              <a:t> </a:t>
            </a:r>
            <a:r>
              <a:rPr lang="en-GB" sz="2400" dirty="0" err="1" smtClean="0"/>
              <a:t>velkém</a:t>
            </a:r>
            <a:r>
              <a:rPr lang="en-GB" sz="2400" dirty="0" smtClean="0"/>
              <a:t> </a:t>
            </a:r>
            <a:r>
              <a:rPr lang="en-GB" sz="2400" dirty="0" err="1" smtClean="0"/>
              <a:t>množství</a:t>
            </a:r>
            <a:r>
              <a:rPr lang="en-GB" sz="2400" dirty="0" smtClean="0"/>
              <a:t> </a:t>
            </a:r>
            <a:r>
              <a:rPr lang="en-GB" sz="2400" dirty="0" err="1" smtClean="0"/>
              <a:t>obvjektů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4646664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Coarse-grained Lock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3372" y="1417638"/>
            <a:ext cx="4902200" cy="31877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99017" y="5008332"/>
            <a:ext cx="67863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err="1" smtClean="0"/>
              <a:t>Optimistické</a:t>
            </a:r>
            <a:r>
              <a:rPr lang="en-GB" sz="2800" dirty="0" smtClean="0"/>
              <a:t> </a:t>
            </a:r>
            <a:r>
              <a:rPr lang="en-GB" sz="2800" dirty="0" err="1" smtClean="0"/>
              <a:t>zamykání</a:t>
            </a:r>
            <a:r>
              <a:rPr lang="en-GB" sz="2800" dirty="0" smtClean="0"/>
              <a:t> – </a:t>
            </a:r>
            <a:r>
              <a:rPr lang="en-GB" sz="2800" dirty="0" err="1" smtClean="0"/>
              <a:t>sdílený</a:t>
            </a:r>
            <a:r>
              <a:rPr lang="en-GB" sz="2800" dirty="0" smtClean="0"/>
              <a:t> </a:t>
            </a:r>
            <a:r>
              <a:rPr lang="en-GB" sz="2800" dirty="0" err="1" smtClean="0"/>
              <a:t>objekt</a:t>
            </a:r>
            <a:r>
              <a:rPr lang="en-GB" sz="2800" dirty="0" smtClean="0"/>
              <a:t> </a:t>
            </a:r>
            <a:r>
              <a:rPr lang="en-GB" sz="2800" dirty="0" err="1" smtClean="0"/>
              <a:t>verze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308607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Offline Concurrency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Zodpovědnost</a:t>
            </a:r>
            <a:r>
              <a:rPr lang="en-GB" dirty="0" smtClean="0"/>
              <a:t>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dodržení</a:t>
            </a:r>
            <a:r>
              <a:rPr lang="en-GB" dirty="0" smtClean="0"/>
              <a:t> ACID </a:t>
            </a:r>
            <a:r>
              <a:rPr lang="en-GB" dirty="0" err="1" smtClean="0"/>
              <a:t>vlastností</a:t>
            </a:r>
            <a:r>
              <a:rPr lang="en-GB" dirty="0" smtClean="0"/>
              <a:t> business </a:t>
            </a:r>
            <a:r>
              <a:rPr lang="en-GB" dirty="0" err="1" smtClean="0"/>
              <a:t>transakce</a:t>
            </a:r>
            <a:r>
              <a:rPr lang="en-GB" dirty="0" smtClean="0"/>
              <a:t> </a:t>
            </a:r>
            <a:r>
              <a:rPr lang="en-GB" dirty="0" err="1" smtClean="0"/>
              <a:t>mezi</a:t>
            </a:r>
            <a:r>
              <a:rPr lang="en-GB" dirty="0" smtClean="0"/>
              <a:t> </a:t>
            </a:r>
            <a:r>
              <a:rPr lang="en-GB" dirty="0" err="1" smtClean="0"/>
              <a:t>systémovými</a:t>
            </a:r>
            <a:r>
              <a:rPr lang="en-GB" dirty="0" smtClean="0"/>
              <a:t> </a:t>
            </a:r>
            <a:r>
              <a:rPr lang="en-GB" dirty="0" err="1" smtClean="0"/>
              <a:t>transakcemi</a:t>
            </a:r>
            <a:r>
              <a:rPr lang="en-GB" dirty="0" smtClean="0"/>
              <a:t> je </a:t>
            </a:r>
            <a:r>
              <a:rPr lang="en-GB" dirty="0" err="1" smtClean="0"/>
              <a:t>ponechána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programátorovi</a:t>
            </a:r>
            <a:r>
              <a:rPr lang="en-GB" dirty="0" smtClean="0"/>
              <a:t> (enterprise) </a:t>
            </a:r>
            <a:r>
              <a:rPr lang="en-GB" dirty="0" err="1" smtClean="0"/>
              <a:t>aplikace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47513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Coarse-grained Lock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75548" y="5008332"/>
            <a:ext cx="8709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err="1" smtClean="0"/>
              <a:t>Pesimistické</a:t>
            </a:r>
            <a:r>
              <a:rPr lang="en-GB" sz="2800" dirty="0" smtClean="0"/>
              <a:t> </a:t>
            </a:r>
            <a:r>
              <a:rPr lang="en-GB" sz="2800" dirty="0" err="1" smtClean="0"/>
              <a:t>zamykání</a:t>
            </a:r>
            <a:r>
              <a:rPr lang="en-GB" sz="2800" dirty="0" smtClean="0"/>
              <a:t> – </a:t>
            </a:r>
            <a:r>
              <a:rPr lang="en-GB" sz="2800" dirty="0" err="1" smtClean="0"/>
              <a:t>zamykání</a:t>
            </a:r>
            <a:r>
              <a:rPr lang="en-GB" sz="2800" dirty="0" smtClean="0"/>
              <a:t> </a:t>
            </a:r>
            <a:r>
              <a:rPr lang="en-GB" sz="2800" dirty="0" err="1" smtClean="0"/>
              <a:t>sdíleného</a:t>
            </a:r>
            <a:r>
              <a:rPr lang="en-GB" sz="2800" dirty="0" smtClean="0"/>
              <a:t> </a:t>
            </a:r>
            <a:r>
              <a:rPr lang="en-GB" sz="2800" dirty="0" err="1" smtClean="0"/>
              <a:t>objektu</a:t>
            </a:r>
            <a:r>
              <a:rPr lang="en-GB" sz="2800" dirty="0" smtClean="0"/>
              <a:t> </a:t>
            </a:r>
            <a:r>
              <a:rPr lang="en-GB" sz="2800" dirty="0" err="1" smtClean="0"/>
              <a:t>verze</a:t>
            </a:r>
            <a:endParaRPr lang="en-GB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268" y="1417638"/>
            <a:ext cx="6146800" cy="314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0052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Coarse-grained Lock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75548" y="5008332"/>
            <a:ext cx="62413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err="1" smtClean="0"/>
              <a:t>Pesimistické</a:t>
            </a:r>
            <a:r>
              <a:rPr lang="en-GB" sz="2800" dirty="0" smtClean="0"/>
              <a:t> </a:t>
            </a:r>
            <a:r>
              <a:rPr lang="en-GB" sz="2800" dirty="0" err="1" smtClean="0"/>
              <a:t>zamykání</a:t>
            </a:r>
            <a:r>
              <a:rPr lang="en-GB" sz="2800" dirty="0" smtClean="0"/>
              <a:t> – </a:t>
            </a:r>
            <a:r>
              <a:rPr lang="en-GB" sz="2800" dirty="0" err="1" smtClean="0"/>
              <a:t>zamykání</a:t>
            </a:r>
            <a:r>
              <a:rPr lang="en-GB" sz="2800" dirty="0" smtClean="0"/>
              <a:t> </a:t>
            </a:r>
            <a:r>
              <a:rPr lang="en-GB" sz="2800" dirty="0" err="1" smtClean="0"/>
              <a:t>kořene</a:t>
            </a:r>
            <a:endParaRPr lang="en-GB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472" y="1417638"/>
            <a:ext cx="4305300" cy="321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0915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Business </a:t>
            </a:r>
            <a:r>
              <a:rPr lang="en-GB" dirty="0" err="1" smtClean="0"/>
              <a:t>transakce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Neimplementuj</a:t>
            </a:r>
            <a:r>
              <a:rPr lang="en-GB" dirty="0" smtClean="0"/>
              <a:t> </a:t>
            </a:r>
            <a:r>
              <a:rPr lang="en-GB" dirty="0" err="1" smtClean="0"/>
              <a:t>svůj</a:t>
            </a:r>
            <a:r>
              <a:rPr lang="en-GB" dirty="0" smtClean="0"/>
              <a:t> </a:t>
            </a:r>
            <a:r>
              <a:rPr lang="en-GB" dirty="0" err="1" smtClean="0"/>
              <a:t>vlastní</a:t>
            </a:r>
            <a:r>
              <a:rPr lang="en-GB" dirty="0" smtClean="0"/>
              <a:t> lock manager </a:t>
            </a:r>
            <a:r>
              <a:rPr lang="en-GB" dirty="0" err="1" smtClean="0"/>
              <a:t>nebo</a:t>
            </a:r>
            <a:r>
              <a:rPr lang="en-GB" dirty="0" smtClean="0"/>
              <a:t> </a:t>
            </a:r>
            <a:r>
              <a:rPr lang="en-GB" dirty="0" err="1" smtClean="0"/>
              <a:t>transakční</a:t>
            </a:r>
            <a:r>
              <a:rPr lang="en-GB" dirty="0" smtClean="0"/>
              <a:t> monitor</a:t>
            </a:r>
          </a:p>
          <a:p>
            <a:r>
              <a:rPr lang="en-GB" dirty="0" err="1" smtClean="0"/>
              <a:t>Pochop</a:t>
            </a:r>
            <a:r>
              <a:rPr lang="en-GB" dirty="0" smtClean="0"/>
              <a:t> </a:t>
            </a:r>
            <a:r>
              <a:rPr lang="en-GB" dirty="0" err="1" smtClean="0"/>
              <a:t>dobře</a:t>
            </a:r>
            <a:r>
              <a:rPr lang="en-GB" dirty="0" smtClean="0"/>
              <a:t>, </a:t>
            </a:r>
            <a:r>
              <a:rPr lang="en-GB" dirty="0" err="1" smtClean="0"/>
              <a:t>jak</a:t>
            </a:r>
            <a:r>
              <a:rPr lang="en-GB" dirty="0" smtClean="0"/>
              <a:t> </a:t>
            </a:r>
            <a:r>
              <a:rPr lang="en-GB" dirty="0" err="1" smtClean="0"/>
              <a:t>funguje</a:t>
            </a:r>
            <a:r>
              <a:rPr lang="en-GB" dirty="0" smtClean="0"/>
              <a:t> </a:t>
            </a:r>
            <a:r>
              <a:rPr lang="en-GB" dirty="0" err="1" smtClean="0"/>
              <a:t>transakční</a:t>
            </a:r>
            <a:r>
              <a:rPr lang="en-GB" dirty="0" smtClean="0"/>
              <a:t> </a:t>
            </a:r>
            <a:r>
              <a:rPr lang="en-GB" dirty="0" err="1" smtClean="0"/>
              <a:t>mechanismus</a:t>
            </a:r>
            <a:r>
              <a:rPr lang="en-GB" dirty="0" smtClean="0"/>
              <a:t> </a:t>
            </a:r>
            <a:r>
              <a:rPr lang="en-GB" dirty="0" err="1" smtClean="0"/>
              <a:t>Tvého</a:t>
            </a:r>
            <a:r>
              <a:rPr lang="en-GB" dirty="0" smtClean="0"/>
              <a:t> </a:t>
            </a:r>
            <a:r>
              <a:rPr lang="en-GB" dirty="0" err="1" smtClean="0"/>
              <a:t>aplikačního</a:t>
            </a:r>
            <a:r>
              <a:rPr lang="en-GB" dirty="0" smtClean="0"/>
              <a:t> </a:t>
            </a:r>
            <a:r>
              <a:rPr lang="en-GB" dirty="0" err="1" smtClean="0"/>
              <a:t>serveru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149877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Transactions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ACID</a:t>
            </a:r>
          </a:p>
          <a:p>
            <a:pPr lvl="1"/>
            <a:r>
              <a:rPr lang="en-GB" dirty="0" smtClean="0"/>
              <a:t>Atomicity (</a:t>
            </a:r>
            <a:r>
              <a:rPr lang="en-GB" dirty="0" err="1" smtClean="0"/>
              <a:t>atomičnost</a:t>
            </a:r>
            <a:r>
              <a:rPr lang="en-GB" dirty="0" smtClean="0"/>
              <a:t>)</a:t>
            </a:r>
          </a:p>
          <a:p>
            <a:pPr lvl="2"/>
            <a:r>
              <a:rPr lang="en-GB" dirty="0" err="1" smtClean="0"/>
              <a:t>Transakce</a:t>
            </a:r>
            <a:r>
              <a:rPr lang="en-GB" dirty="0" smtClean="0"/>
              <a:t> </a:t>
            </a:r>
            <a:r>
              <a:rPr lang="en-GB" dirty="0" err="1" smtClean="0"/>
              <a:t>může</a:t>
            </a:r>
            <a:r>
              <a:rPr lang="en-GB" dirty="0" smtClean="0"/>
              <a:t> </a:t>
            </a:r>
            <a:r>
              <a:rPr lang="en-GB" dirty="0" err="1" smtClean="0"/>
              <a:t>proběhnout</a:t>
            </a:r>
            <a:r>
              <a:rPr lang="en-GB" dirty="0" smtClean="0"/>
              <a:t> </a:t>
            </a:r>
            <a:r>
              <a:rPr lang="en-GB" dirty="0" err="1" smtClean="0"/>
              <a:t>buď</a:t>
            </a:r>
            <a:r>
              <a:rPr lang="en-GB" dirty="0" smtClean="0"/>
              <a:t> </a:t>
            </a:r>
            <a:r>
              <a:rPr lang="en-GB" dirty="0" err="1" smtClean="0"/>
              <a:t>celá</a:t>
            </a:r>
            <a:r>
              <a:rPr lang="en-GB" dirty="0" smtClean="0"/>
              <a:t>, </a:t>
            </a:r>
            <a:r>
              <a:rPr lang="en-GB" dirty="0" err="1" smtClean="0"/>
              <a:t>nebo</a:t>
            </a:r>
            <a:r>
              <a:rPr lang="en-GB" dirty="0" smtClean="0"/>
              <a:t> </a:t>
            </a:r>
            <a:r>
              <a:rPr lang="en-GB" dirty="0" err="1" smtClean="0"/>
              <a:t>vůbec</a:t>
            </a:r>
            <a:endParaRPr lang="en-GB" dirty="0" smtClean="0"/>
          </a:p>
          <a:p>
            <a:pPr lvl="2"/>
            <a:r>
              <a:rPr lang="en-GB" dirty="0" err="1" smtClean="0"/>
              <a:t>Ukončení</a:t>
            </a:r>
            <a:r>
              <a:rPr lang="en-GB" dirty="0" smtClean="0"/>
              <a:t> </a:t>
            </a:r>
            <a:r>
              <a:rPr lang="en-GB" dirty="0" err="1" smtClean="0"/>
              <a:t>transakce</a:t>
            </a:r>
            <a:r>
              <a:rPr lang="en-GB" dirty="0" smtClean="0"/>
              <a:t> </a:t>
            </a:r>
            <a:r>
              <a:rPr lang="en-GB" dirty="0" err="1" smtClean="0"/>
              <a:t>operacemi</a:t>
            </a:r>
            <a:r>
              <a:rPr lang="en-GB" dirty="0" smtClean="0"/>
              <a:t> commit/rollback</a:t>
            </a:r>
          </a:p>
          <a:p>
            <a:pPr lvl="1"/>
            <a:r>
              <a:rPr lang="en-GB" dirty="0" smtClean="0"/>
              <a:t>Consistency (</a:t>
            </a:r>
            <a:r>
              <a:rPr lang="en-GB" dirty="0" err="1" smtClean="0"/>
              <a:t>konsistence</a:t>
            </a:r>
            <a:r>
              <a:rPr lang="en-GB" dirty="0" smtClean="0"/>
              <a:t>)</a:t>
            </a:r>
          </a:p>
          <a:p>
            <a:pPr lvl="2"/>
            <a:r>
              <a:rPr lang="en-GB" dirty="0" err="1" smtClean="0"/>
              <a:t>Transakce</a:t>
            </a:r>
            <a:r>
              <a:rPr lang="en-GB" dirty="0" smtClean="0"/>
              <a:t> </a:t>
            </a:r>
            <a:r>
              <a:rPr lang="en-GB" dirty="0" err="1" smtClean="0"/>
              <a:t>provádí</a:t>
            </a:r>
            <a:r>
              <a:rPr lang="en-GB" dirty="0" smtClean="0"/>
              <a:t> </a:t>
            </a:r>
            <a:r>
              <a:rPr lang="en-GB" dirty="0" err="1" smtClean="0"/>
              <a:t>sama</a:t>
            </a:r>
            <a:r>
              <a:rPr lang="en-GB" dirty="0" smtClean="0"/>
              <a:t> o </a:t>
            </a:r>
            <a:r>
              <a:rPr lang="en-GB" dirty="0" err="1" smtClean="0"/>
              <a:t>sobě</a:t>
            </a:r>
            <a:r>
              <a:rPr lang="en-GB" dirty="0" smtClean="0"/>
              <a:t> </a:t>
            </a:r>
            <a:r>
              <a:rPr lang="en-GB" dirty="0" err="1" smtClean="0"/>
              <a:t>správný</a:t>
            </a:r>
            <a:r>
              <a:rPr lang="en-GB" dirty="0" smtClean="0"/>
              <a:t> </a:t>
            </a:r>
            <a:r>
              <a:rPr lang="en-GB" dirty="0" err="1" smtClean="0"/>
              <a:t>výpočet</a:t>
            </a:r>
            <a:endParaRPr lang="en-GB" dirty="0" smtClean="0"/>
          </a:p>
          <a:p>
            <a:pPr lvl="2"/>
            <a:r>
              <a:rPr lang="en-GB" dirty="0" err="1" smtClean="0"/>
              <a:t>Neporušuje</a:t>
            </a:r>
            <a:r>
              <a:rPr lang="en-GB" dirty="0" smtClean="0"/>
              <a:t> </a:t>
            </a:r>
            <a:r>
              <a:rPr lang="en-GB" dirty="0" err="1" smtClean="0"/>
              <a:t>konsistency</a:t>
            </a:r>
            <a:r>
              <a:rPr lang="en-GB" dirty="0" smtClean="0"/>
              <a:t> </a:t>
            </a:r>
            <a:r>
              <a:rPr lang="en-GB" dirty="0" err="1" smtClean="0"/>
              <a:t>zdrojů</a:t>
            </a:r>
            <a:r>
              <a:rPr lang="en-GB" dirty="0" smtClean="0"/>
              <a:t> (</a:t>
            </a:r>
            <a:r>
              <a:rPr lang="en-GB" dirty="0" err="1" smtClean="0"/>
              <a:t>dat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Isolation (</a:t>
            </a:r>
            <a:r>
              <a:rPr lang="en-GB" dirty="0" err="1" smtClean="0"/>
              <a:t>izolovanost</a:t>
            </a:r>
            <a:r>
              <a:rPr lang="en-GB" dirty="0" smtClean="0"/>
              <a:t>)</a:t>
            </a:r>
          </a:p>
          <a:p>
            <a:pPr lvl="2"/>
            <a:r>
              <a:rPr lang="en-GB" dirty="0" err="1" smtClean="0"/>
              <a:t>Paralelně</a:t>
            </a:r>
            <a:r>
              <a:rPr lang="en-GB" dirty="0" smtClean="0"/>
              <a:t> </a:t>
            </a:r>
            <a:r>
              <a:rPr lang="en-GB" dirty="0" err="1" smtClean="0"/>
              <a:t>probíhající</a:t>
            </a:r>
            <a:r>
              <a:rPr lang="en-GB" dirty="0" smtClean="0"/>
              <a:t> </a:t>
            </a:r>
            <a:r>
              <a:rPr lang="en-GB" dirty="0" err="1" smtClean="0"/>
              <a:t>transakce</a:t>
            </a:r>
            <a:r>
              <a:rPr lang="en-GB" dirty="0" smtClean="0"/>
              <a:t> </a:t>
            </a:r>
            <a:r>
              <a:rPr lang="en-GB" dirty="0" err="1" smtClean="0"/>
              <a:t>si</a:t>
            </a:r>
            <a:r>
              <a:rPr lang="en-GB" dirty="0" smtClean="0"/>
              <a:t> </a:t>
            </a:r>
            <a:r>
              <a:rPr lang="en-GB" dirty="0" err="1" smtClean="0"/>
              <a:t>vzájemně</a:t>
            </a:r>
            <a:r>
              <a:rPr lang="en-GB" dirty="0" smtClean="0"/>
              <a:t> </a:t>
            </a:r>
            <a:r>
              <a:rPr lang="en-GB" dirty="0" err="1" smtClean="0"/>
              <a:t>neškodí</a:t>
            </a:r>
            <a:endParaRPr lang="en-GB" dirty="0" smtClean="0"/>
          </a:p>
          <a:p>
            <a:pPr lvl="2"/>
            <a:r>
              <a:rPr lang="en-GB" dirty="0" err="1" smtClean="0"/>
              <a:t>Různé</a:t>
            </a:r>
            <a:r>
              <a:rPr lang="en-GB" dirty="0" smtClean="0"/>
              <a:t> </a:t>
            </a:r>
            <a:r>
              <a:rPr lang="en-GB" dirty="0" err="1" smtClean="0"/>
              <a:t>stupně</a:t>
            </a:r>
            <a:r>
              <a:rPr lang="en-GB" dirty="0" smtClean="0"/>
              <a:t> </a:t>
            </a:r>
            <a:r>
              <a:rPr lang="en-GB" dirty="0" err="1" smtClean="0"/>
              <a:t>izolovanosti</a:t>
            </a:r>
            <a:r>
              <a:rPr lang="en-GB" dirty="0" smtClean="0"/>
              <a:t> </a:t>
            </a:r>
            <a:r>
              <a:rPr lang="en-GB" dirty="0" err="1" smtClean="0"/>
              <a:t>transakcí</a:t>
            </a:r>
            <a:endParaRPr lang="en-GB" dirty="0" smtClean="0"/>
          </a:p>
          <a:p>
            <a:pPr lvl="1"/>
            <a:r>
              <a:rPr lang="en-GB" dirty="0" smtClean="0"/>
              <a:t>Durability (</a:t>
            </a:r>
            <a:r>
              <a:rPr lang="en-GB" dirty="0" err="1" smtClean="0"/>
              <a:t>trvalost</a:t>
            </a:r>
            <a:r>
              <a:rPr lang="en-GB" dirty="0" smtClean="0"/>
              <a:t>)</a:t>
            </a:r>
          </a:p>
          <a:p>
            <a:pPr lvl="2"/>
            <a:r>
              <a:rPr lang="en-GB" dirty="0" err="1" smtClean="0"/>
              <a:t>Výsledky</a:t>
            </a:r>
            <a:r>
              <a:rPr lang="en-GB" dirty="0" smtClean="0"/>
              <a:t> </a:t>
            </a:r>
            <a:r>
              <a:rPr lang="en-GB" dirty="0" err="1" smtClean="0"/>
              <a:t>transakce</a:t>
            </a:r>
            <a:r>
              <a:rPr lang="en-GB" dirty="0" smtClean="0"/>
              <a:t>, </a:t>
            </a:r>
            <a:r>
              <a:rPr lang="en-GB" dirty="0" err="1" smtClean="0"/>
              <a:t>která</a:t>
            </a:r>
            <a:r>
              <a:rPr lang="en-GB" dirty="0" smtClean="0"/>
              <a:t> </a:t>
            </a:r>
            <a:r>
              <a:rPr lang="en-GB" dirty="0" err="1" smtClean="0"/>
              <a:t>byla</a:t>
            </a:r>
            <a:r>
              <a:rPr lang="en-GB" dirty="0" smtClean="0"/>
              <a:t> </a:t>
            </a:r>
            <a:r>
              <a:rPr lang="en-GB" dirty="0" err="1" smtClean="0"/>
              <a:t>ukončena</a:t>
            </a:r>
            <a:r>
              <a:rPr lang="en-GB" dirty="0" smtClean="0"/>
              <a:t> </a:t>
            </a:r>
            <a:r>
              <a:rPr lang="en-GB" dirty="0" err="1" smtClean="0"/>
              <a:t>operací</a:t>
            </a:r>
            <a:r>
              <a:rPr lang="en-GB" dirty="0" smtClean="0"/>
              <a:t> commit </a:t>
            </a:r>
            <a:r>
              <a:rPr lang="en-GB" dirty="0" err="1" smtClean="0"/>
              <a:t>jsou</a:t>
            </a:r>
            <a:r>
              <a:rPr lang="en-GB" dirty="0" smtClean="0"/>
              <a:t> </a:t>
            </a:r>
            <a:r>
              <a:rPr lang="en-GB" dirty="0" err="1" smtClean="0"/>
              <a:t>trvalé</a:t>
            </a:r>
            <a:r>
              <a:rPr lang="en-GB" dirty="0" smtClean="0"/>
              <a:t> (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po</a:t>
            </a:r>
            <a:r>
              <a:rPr lang="en-GB" dirty="0" smtClean="0"/>
              <a:t> </a:t>
            </a:r>
            <a:r>
              <a:rPr lang="en-GB" dirty="0" err="1" smtClean="0"/>
              <a:t>havárii</a:t>
            </a:r>
            <a:r>
              <a:rPr lang="en-GB" dirty="0" smtClean="0"/>
              <a:t> </a:t>
            </a:r>
            <a:r>
              <a:rPr lang="en-GB" dirty="0" err="1" smtClean="0"/>
              <a:t>systému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5752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Atomičnost</a:t>
            </a:r>
            <a:r>
              <a:rPr lang="en-GB" dirty="0" smtClean="0"/>
              <a:t> </a:t>
            </a:r>
            <a:r>
              <a:rPr lang="en-GB" dirty="0" err="1" smtClean="0"/>
              <a:t>transakce</a:t>
            </a:r>
            <a:endParaRPr lang="en-GB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257936" y="5847057"/>
            <a:ext cx="6505329" cy="359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725362" y="5326893"/>
            <a:ext cx="483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čas</a:t>
            </a:r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593386" y="4828598"/>
            <a:ext cx="1" cy="682973"/>
          </a:xfrm>
          <a:prstGeom prst="line">
            <a:avLst/>
          </a:prstGeom>
          <a:ln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 rot="16200000">
            <a:off x="218572" y="2958052"/>
            <a:ext cx="27496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Zahájení</a:t>
            </a:r>
            <a:r>
              <a:rPr lang="en-GB" dirty="0" smtClean="0"/>
              <a:t> </a:t>
            </a:r>
            <a:r>
              <a:rPr lang="en-GB" dirty="0" err="1" smtClean="0"/>
              <a:t>transakce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err="1" smtClean="0"/>
              <a:t>zdroje</a:t>
            </a:r>
            <a:r>
              <a:rPr lang="en-GB" dirty="0" smtClean="0"/>
              <a:t> </a:t>
            </a:r>
            <a:r>
              <a:rPr lang="en-GB" dirty="0" err="1" smtClean="0"/>
              <a:t>jsou</a:t>
            </a:r>
            <a:r>
              <a:rPr lang="en-GB" dirty="0" smtClean="0"/>
              <a:t> v </a:t>
            </a:r>
            <a:r>
              <a:rPr lang="en-GB" dirty="0" err="1" smtClean="0"/>
              <a:t>konsistentním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err="1" smtClean="0"/>
              <a:t>stavu</a:t>
            </a:r>
            <a:endParaRPr lang="en-GB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153836" y="4804634"/>
            <a:ext cx="0" cy="718918"/>
          </a:xfrm>
          <a:prstGeom prst="line">
            <a:avLst/>
          </a:prstGeom>
          <a:ln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16200000">
            <a:off x="2728914" y="2880839"/>
            <a:ext cx="28668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V </a:t>
            </a:r>
            <a:r>
              <a:rPr lang="en-GB" dirty="0" err="1" smtClean="0"/>
              <a:t>průběhu</a:t>
            </a:r>
            <a:r>
              <a:rPr lang="en-GB" dirty="0" smtClean="0"/>
              <a:t> </a:t>
            </a:r>
            <a:r>
              <a:rPr lang="en-GB" dirty="0" err="1" smtClean="0"/>
              <a:t>transakce</a:t>
            </a:r>
            <a:r>
              <a:rPr lang="en-GB" dirty="0" smtClean="0"/>
              <a:t> </a:t>
            </a:r>
            <a:r>
              <a:rPr lang="en-GB" dirty="0" err="1" smtClean="0"/>
              <a:t>nemusí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err="1" smtClean="0"/>
              <a:t>být</a:t>
            </a:r>
            <a:r>
              <a:rPr lang="en-GB" dirty="0" smtClean="0"/>
              <a:t> </a:t>
            </a:r>
            <a:r>
              <a:rPr lang="en-GB" dirty="0" err="1" smtClean="0"/>
              <a:t>zdroje</a:t>
            </a:r>
            <a:r>
              <a:rPr lang="en-GB" dirty="0" smtClean="0"/>
              <a:t> v </a:t>
            </a:r>
            <a:r>
              <a:rPr lang="en-GB" dirty="0" err="1" smtClean="0"/>
              <a:t>konzistentním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err="1" smtClean="0"/>
              <a:t>stavu</a:t>
            </a:r>
            <a:endParaRPr lang="en-GB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6582502" y="4828598"/>
            <a:ext cx="0" cy="694954"/>
          </a:xfrm>
          <a:prstGeom prst="line">
            <a:avLst/>
          </a:prstGeom>
          <a:ln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 rot="16200000">
            <a:off x="4854836" y="2649815"/>
            <a:ext cx="33045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Po </a:t>
            </a:r>
            <a:r>
              <a:rPr lang="en-GB" dirty="0" err="1" smtClean="0"/>
              <a:t>úspěšném</a:t>
            </a:r>
            <a:r>
              <a:rPr lang="en-GB" dirty="0" smtClean="0"/>
              <a:t> </a:t>
            </a:r>
            <a:r>
              <a:rPr lang="en-GB" dirty="0" err="1" smtClean="0"/>
              <a:t>ukončení</a:t>
            </a:r>
            <a:r>
              <a:rPr lang="en-GB" dirty="0" smtClean="0"/>
              <a:t> </a:t>
            </a:r>
            <a:r>
              <a:rPr lang="en-GB" dirty="0" err="1" smtClean="0"/>
              <a:t>transakce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err="1" smtClean="0"/>
              <a:t>jsou</a:t>
            </a:r>
            <a:r>
              <a:rPr lang="en-GB" dirty="0" smtClean="0"/>
              <a:t> </a:t>
            </a:r>
            <a:r>
              <a:rPr lang="en-GB" dirty="0" err="1" smtClean="0"/>
              <a:t>zdroje</a:t>
            </a:r>
            <a:r>
              <a:rPr lang="en-GB" dirty="0" smtClean="0"/>
              <a:t> </a:t>
            </a:r>
            <a:r>
              <a:rPr lang="en-GB" dirty="0" err="1" smtClean="0"/>
              <a:t>opět</a:t>
            </a:r>
            <a:r>
              <a:rPr lang="en-GB" dirty="0" smtClean="0"/>
              <a:t> v </a:t>
            </a:r>
            <a:r>
              <a:rPr lang="en-GB" dirty="0" err="1" smtClean="0"/>
              <a:t>konzistentním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err="1" smtClean="0"/>
              <a:t>stavu</a:t>
            </a:r>
            <a:endParaRPr lang="en-GB" dirty="0"/>
          </a:p>
        </p:txBody>
      </p:sp>
      <p:sp>
        <p:nvSpPr>
          <p:cNvPr id="22" name="Rectangle 21"/>
          <p:cNvSpPr/>
          <p:nvPr/>
        </p:nvSpPr>
        <p:spPr>
          <a:xfrm>
            <a:off x="1593387" y="5595444"/>
            <a:ext cx="4989115" cy="47925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chemeClr val="tx1"/>
                </a:solidFill>
              </a:rPr>
              <a:t>Průběh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transakce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251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Izolovanost</a:t>
            </a:r>
            <a:r>
              <a:rPr lang="en-GB" dirty="0" smtClean="0"/>
              <a:t> </a:t>
            </a:r>
            <a:r>
              <a:rPr lang="en-GB" dirty="0" err="1" smtClean="0"/>
              <a:t>transakcí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/>
              <a:t>Problémy</a:t>
            </a:r>
            <a:r>
              <a:rPr lang="en-GB" dirty="0" smtClean="0"/>
              <a:t>	</a:t>
            </a:r>
          </a:p>
          <a:p>
            <a:pPr lvl="1"/>
            <a:r>
              <a:rPr lang="en-GB" dirty="0" smtClean="0"/>
              <a:t>Dirty read</a:t>
            </a:r>
          </a:p>
          <a:p>
            <a:pPr lvl="2"/>
            <a:r>
              <a:rPr lang="en-GB" dirty="0" smtClean="0"/>
              <a:t>T1:write(A), T2:read(A), …. T1:commit/rollback</a:t>
            </a:r>
          </a:p>
          <a:p>
            <a:pPr lvl="1"/>
            <a:r>
              <a:rPr lang="en-GB" dirty="0" smtClean="0"/>
              <a:t>Lost update</a:t>
            </a:r>
          </a:p>
          <a:p>
            <a:pPr lvl="2"/>
            <a:r>
              <a:rPr lang="en-GB" dirty="0" smtClean="0"/>
              <a:t>T1:write(A), T2:write(A), …, T1:commit</a:t>
            </a:r>
          </a:p>
          <a:p>
            <a:pPr lvl="1"/>
            <a:r>
              <a:rPr lang="en-GB" dirty="0" smtClean="0"/>
              <a:t>Unrepeatable read</a:t>
            </a:r>
          </a:p>
          <a:p>
            <a:pPr lvl="2"/>
            <a:r>
              <a:rPr lang="en-GB" dirty="0" smtClean="0"/>
              <a:t>T1:read(A), T2:write(A), …</a:t>
            </a:r>
          </a:p>
          <a:p>
            <a:pPr lvl="1"/>
            <a:r>
              <a:rPr lang="en-GB" dirty="0" smtClean="0"/>
              <a:t>Phantom</a:t>
            </a:r>
          </a:p>
          <a:p>
            <a:pPr lvl="2"/>
            <a:r>
              <a:rPr lang="en-GB" dirty="0" smtClean="0"/>
              <a:t>V </a:t>
            </a:r>
            <a:r>
              <a:rPr lang="en-GB" dirty="0" err="1" smtClean="0"/>
              <a:t>průběhu</a:t>
            </a:r>
            <a:r>
              <a:rPr lang="en-GB" dirty="0" smtClean="0"/>
              <a:t> T1 </a:t>
            </a:r>
            <a:r>
              <a:rPr lang="en-GB" dirty="0" err="1" smtClean="0"/>
              <a:t>jiná</a:t>
            </a:r>
            <a:r>
              <a:rPr lang="en-GB" dirty="0" smtClean="0"/>
              <a:t> </a:t>
            </a:r>
            <a:r>
              <a:rPr lang="en-GB" dirty="0" err="1" smtClean="0"/>
              <a:t>transakce</a:t>
            </a:r>
            <a:r>
              <a:rPr lang="en-GB" dirty="0" smtClean="0"/>
              <a:t> T2 </a:t>
            </a:r>
            <a:r>
              <a:rPr lang="en-GB" dirty="0" err="1" smtClean="0"/>
              <a:t>vytvoří</a:t>
            </a:r>
            <a:r>
              <a:rPr lang="en-GB" dirty="0" smtClean="0"/>
              <a:t> </a:t>
            </a:r>
            <a:r>
              <a:rPr lang="en-GB" dirty="0" err="1" smtClean="0"/>
              <a:t>zdroj</a:t>
            </a:r>
            <a:r>
              <a:rPr lang="en-GB" dirty="0" smtClean="0"/>
              <a:t>, </a:t>
            </a:r>
            <a:r>
              <a:rPr lang="en-GB" dirty="0" err="1" smtClean="0"/>
              <a:t>který</a:t>
            </a:r>
            <a:r>
              <a:rPr lang="en-GB" dirty="0" smtClean="0"/>
              <a:t>, </a:t>
            </a:r>
            <a:r>
              <a:rPr lang="en-GB" dirty="0" err="1" smtClean="0"/>
              <a:t>kdyby</a:t>
            </a:r>
            <a:r>
              <a:rPr lang="en-GB" dirty="0" smtClean="0"/>
              <a:t> </a:t>
            </a:r>
            <a:r>
              <a:rPr lang="en-GB" dirty="0" err="1" smtClean="0"/>
              <a:t>existoval</a:t>
            </a:r>
            <a:r>
              <a:rPr lang="en-GB" dirty="0" smtClean="0"/>
              <a:t> </a:t>
            </a:r>
            <a:r>
              <a:rPr lang="en-GB" dirty="0" err="1" smtClean="0"/>
              <a:t>při</a:t>
            </a:r>
            <a:r>
              <a:rPr lang="en-GB" dirty="0" smtClean="0"/>
              <a:t> </a:t>
            </a:r>
            <a:r>
              <a:rPr lang="en-GB" dirty="0" err="1" smtClean="0"/>
              <a:t>zahájení</a:t>
            </a:r>
            <a:r>
              <a:rPr lang="en-GB" dirty="0" smtClean="0"/>
              <a:t> T1, T1 by s nm </a:t>
            </a:r>
            <a:r>
              <a:rPr lang="en-GB" dirty="0" err="1" smtClean="0"/>
              <a:t>pracovala</a:t>
            </a:r>
            <a:endParaRPr lang="en-GB" dirty="0" smtClean="0"/>
          </a:p>
          <a:p>
            <a:pPr lvl="2"/>
            <a:endParaRPr lang="en-GB" dirty="0"/>
          </a:p>
          <a:p>
            <a:pPr lvl="2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5901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Izolovanost</a:t>
            </a:r>
            <a:r>
              <a:rPr lang="en-GB" dirty="0" smtClean="0"/>
              <a:t> </a:t>
            </a:r>
            <a:r>
              <a:rPr lang="en-GB" dirty="0" err="1" smtClean="0"/>
              <a:t>transakcí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36222"/>
          </a:xfrm>
        </p:spPr>
        <p:txBody>
          <a:bodyPr>
            <a:normAutofit/>
          </a:bodyPr>
          <a:lstStyle/>
          <a:p>
            <a:r>
              <a:rPr lang="en-GB" dirty="0" err="1" smtClean="0"/>
              <a:t>Stupně</a:t>
            </a:r>
            <a:r>
              <a:rPr lang="en-GB" dirty="0" smtClean="0"/>
              <a:t> </a:t>
            </a:r>
            <a:r>
              <a:rPr lang="en-GB" dirty="0" err="1" smtClean="0"/>
              <a:t>izolovanosti</a:t>
            </a:r>
            <a:r>
              <a:rPr lang="en-GB" dirty="0" smtClean="0"/>
              <a:t> </a:t>
            </a:r>
            <a:r>
              <a:rPr lang="en-GB" dirty="0" err="1" smtClean="0"/>
              <a:t>transakcí</a:t>
            </a:r>
            <a:r>
              <a:rPr lang="en-GB" dirty="0" smtClean="0"/>
              <a:t>	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784619"/>
              </p:ext>
            </p:extLst>
          </p:nvPr>
        </p:nvGraphicFramePr>
        <p:xfrm>
          <a:off x="589533" y="2954616"/>
          <a:ext cx="7652947" cy="2341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4019"/>
                <a:gridCol w="1492646"/>
                <a:gridCol w="1573045"/>
                <a:gridCol w="1913237"/>
              </a:tblGrid>
              <a:tr h="70574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Dirty Read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Urepeatable</a:t>
                      </a:r>
                      <a:r>
                        <a:rPr lang="en-GB" dirty="0" smtClean="0"/>
                        <a:t> Read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Phantom</a:t>
                      </a:r>
                      <a:endParaRPr lang="en-GB" dirty="0"/>
                    </a:p>
                  </a:txBody>
                  <a:tcPr/>
                </a:tc>
              </a:tr>
              <a:tr h="408883">
                <a:tc>
                  <a:txBody>
                    <a:bodyPr/>
                    <a:lstStyle/>
                    <a:p>
                      <a:r>
                        <a:rPr lang="en-GB" dirty="0" smtClean="0"/>
                        <a:t>Read </a:t>
                      </a:r>
                      <a:r>
                        <a:rPr lang="en-GB" dirty="0" err="1" smtClean="0"/>
                        <a:t>Uncommited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Ano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Ano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Ano</a:t>
                      </a:r>
                      <a:endParaRPr lang="en-GB" dirty="0"/>
                    </a:p>
                  </a:txBody>
                  <a:tcPr/>
                </a:tc>
              </a:tr>
              <a:tr h="408883">
                <a:tc>
                  <a:txBody>
                    <a:bodyPr/>
                    <a:lstStyle/>
                    <a:p>
                      <a:r>
                        <a:rPr lang="en-GB" dirty="0" smtClean="0"/>
                        <a:t>Read Committed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Ano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Ano</a:t>
                      </a:r>
                      <a:endParaRPr lang="en-GB" dirty="0"/>
                    </a:p>
                  </a:txBody>
                  <a:tcPr/>
                </a:tc>
              </a:tr>
              <a:tr h="408883">
                <a:tc>
                  <a:txBody>
                    <a:bodyPr/>
                    <a:lstStyle/>
                    <a:p>
                      <a:r>
                        <a:rPr lang="en-GB" dirty="0" smtClean="0"/>
                        <a:t>Repeatable Read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Ano</a:t>
                      </a:r>
                      <a:endParaRPr lang="en-GB" dirty="0"/>
                    </a:p>
                  </a:txBody>
                  <a:tcPr/>
                </a:tc>
              </a:tr>
              <a:tr h="408883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Serializable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Ne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8092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Optimistic versus pessimistic offline concurrency control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Optimistic:</a:t>
            </a:r>
          </a:p>
          <a:p>
            <a:pPr lvl="1"/>
            <a:r>
              <a:rPr lang="en-GB" dirty="0" err="1" smtClean="0"/>
              <a:t>Pravděpodobnost</a:t>
            </a:r>
            <a:r>
              <a:rPr lang="en-GB" dirty="0" smtClean="0"/>
              <a:t> </a:t>
            </a:r>
            <a:r>
              <a:rPr lang="en-GB" dirty="0" err="1" smtClean="0"/>
              <a:t>konfliktu</a:t>
            </a:r>
            <a:r>
              <a:rPr lang="en-GB" dirty="0" smtClean="0"/>
              <a:t> je </a:t>
            </a:r>
            <a:r>
              <a:rPr lang="en-GB" dirty="0" err="1" smtClean="0"/>
              <a:t>malá</a:t>
            </a:r>
            <a:endParaRPr lang="en-GB" dirty="0" smtClean="0"/>
          </a:p>
          <a:p>
            <a:pPr lvl="1"/>
            <a:r>
              <a:rPr lang="en-GB" dirty="0" err="1" smtClean="0"/>
              <a:t>Předpokládáme</a:t>
            </a:r>
            <a:r>
              <a:rPr lang="en-GB" dirty="0" smtClean="0"/>
              <a:t>, </a:t>
            </a:r>
            <a:r>
              <a:rPr lang="en-GB" dirty="0" err="1" smtClean="0"/>
              <a:t>že</a:t>
            </a:r>
            <a:r>
              <a:rPr lang="en-GB" dirty="0" smtClean="0"/>
              <a:t> </a:t>
            </a:r>
            <a:r>
              <a:rPr lang="en-GB" dirty="0" err="1" smtClean="0"/>
              <a:t>konflikt</a:t>
            </a:r>
            <a:r>
              <a:rPr lang="en-GB" dirty="0" smtClean="0"/>
              <a:t> </a:t>
            </a:r>
            <a:r>
              <a:rPr lang="en-GB" dirty="0" err="1" smtClean="0"/>
              <a:t>nenastane</a:t>
            </a:r>
            <a:endParaRPr lang="en-GB" dirty="0" smtClean="0"/>
          </a:p>
          <a:p>
            <a:pPr lvl="2"/>
            <a:r>
              <a:rPr lang="en-GB" dirty="0" err="1" smtClean="0"/>
              <a:t>Neděláme</a:t>
            </a:r>
            <a:r>
              <a:rPr lang="en-GB" dirty="0" smtClean="0"/>
              <a:t> </a:t>
            </a:r>
            <a:r>
              <a:rPr lang="en-GB" dirty="0" err="1" smtClean="0"/>
              <a:t>prevenci</a:t>
            </a:r>
            <a:r>
              <a:rPr lang="en-GB" dirty="0" smtClean="0"/>
              <a:t> </a:t>
            </a:r>
            <a:r>
              <a:rPr lang="en-GB" dirty="0" err="1" smtClean="0"/>
              <a:t>konfliktu</a:t>
            </a:r>
            <a:endParaRPr lang="en-GB" dirty="0" smtClean="0"/>
          </a:p>
          <a:p>
            <a:pPr lvl="2"/>
            <a:r>
              <a:rPr lang="en-GB" dirty="0" err="1" smtClean="0"/>
              <a:t>Konflikt</a:t>
            </a:r>
            <a:r>
              <a:rPr lang="en-GB" dirty="0" smtClean="0"/>
              <a:t> </a:t>
            </a:r>
            <a:r>
              <a:rPr lang="en-GB" dirty="0" err="1" smtClean="0"/>
              <a:t>řešíme</a:t>
            </a:r>
            <a:r>
              <a:rPr lang="en-GB" dirty="0" smtClean="0"/>
              <a:t>, </a:t>
            </a:r>
            <a:r>
              <a:rPr lang="en-GB" dirty="0" err="1" smtClean="0"/>
              <a:t>až</a:t>
            </a:r>
            <a:r>
              <a:rPr lang="en-GB" dirty="0" smtClean="0"/>
              <a:t> </a:t>
            </a:r>
            <a:r>
              <a:rPr lang="en-GB" dirty="0" err="1" smtClean="0"/>
              <a:t>když</a:t>
            </a:r>
            <a:r>
              <a:rPr lang="en-GB" dirty="0" smtClean="0"/>
              <a:t> </a:t>
            </a:r>
            <a:r>
              <a:rPr lang="en-GB" dirty="0" err="1" smtClean="0"/>
              <a:t>nastane</a:t>
            </a:r>
            <a:r>
              <a:rPr lang="en-GB" dirty="0" smtClean="0"/>
              <a:t> – </a:t>
            </a:r>
            <a:r>
              <a:rPr lang="en-GB" dirty="0" err="1" smtClean="0"/>
              <a:t>ošetření</a:t>
            </a:r>
            <a:r>
              <a:rPr lang="en-GB" dirty="0" smtClean="0"/>
              <a:t> </a:t>
            </a:r>
            <a:r>
              <a:rPr lang="en-GB" dirty="0" err="1" smtClean="0"/>
              <a:t>výjimky</a:t>
            </a:r>
            <a:endParaRPr lang="en-GB" dirty="0" smtClean="0"/>
          </a:p>
          <a:p>
            <a:pPr lvl="2"/>
            <a:r>
              <a:rPr lang="en-GB" dirty="0" err="1" smtClean="0"/>
              <a:t>Nejobvyklejší</a:t>
            </a:r>
            <a:r>
              <a:rPr lang="en-GB" dirty="0" smtClean="0"/>
              <a:t> </a:t>
            </a:r>
            <a:r>
              <a:rPr lang="en-GB" dirty="0" err="1" smtClean="0"/>
              <a:t>implementace</a:t>
            </a:r>
            <a:r>
              <a:rPr lang="en-GB" dirty="0" smtClean="0"/>
              <a:t> – </a:t>
            </a:r>
            <a:r>
              <a:rPr lang="en-GB" dirty="0" err="1" smtClean="0"/>
              <a:t>každý</a:t>
            </a:r>
            <a:r>
              <a:rPr lang="en-GB" dirty="0" smtClean="0"/>
              <a:t> </a:t>
            </a:r>
            <a:r>
              <a:rPr lang="en-GB" dirty="0" err="1" smtClean="0"/>
              <a:t>zdroj</a:t>
            </a:r>
            <a:r>
              <a:rPr lang="en-GB" dirty="0" smtClean="0"/>
              <a:t> </a:t>
            </a:r>
            <a:r>
              <a:rPr lang="en-GB" dirty="0" err="1" smtClean="0"/>
              <a:t>má</a:t>
            </a:r>
            <a:r>
              <a:rPr lang="en-GB" dirty="0" smtClean="0"/>
              <a:t> </a:t>
            </a:r>
            <a:r>
              <a:rPr lang="en-GB" dirty="0" err="1" smtClean="0"/>
              <a:t>přiřazeno</a:t>
            </a:r>
            <a:r>
              <a:rPr lang="en-GB" dirty="0" smtClean="0"/>
              <a:t> </a:t>
            </a:r>
            <a:r>
              <a:rPr lang="en-GB" dirty="0" err="1" smtClean="0"/>
              <a:t>číslo</a:t>
            </a:r>
            <a:r>
              <a:rPr lang="en-GB" dirty="0" smtClean="0"/>
              <a:t> </a:t>
            </a:r>
            <a:r>
              <a:rPr lang="en-GB" dirty="0" err="1" smtClean="0"/>
              <a:t>verze</a:t>
            </a:r>
            <a:r>
              <a:rPr lang="en-GB" dirty="0" smtClean="0"/>
              <a:t> </a:t>
            </a:r>
          </a:p>
          <a:p>
            <a:pPr lvl="2"/>
            <a:r>
              <a:rPr lang="en-GB" dirty="0" err="1" smtClean="0"/>
              <a:t>Obdoba</a:t>
            </a:r>
            <a:r>
              <a:rPr lang="en-GB" dirty="0" smtClean="0"/>
              <a:t> </a:t>
            </a:r>
            <a:r>
              <a:rPr lang="en-GB" dirty="0" err="1" smtClean="0"/>
              <a:t>řízení</a:t>
            </a:r>
            <a:r>
              <a:rPr lang="en-GB" dirty="0" smtClean="0"/>
              <a:t> </a:t>
            </a:r>
            <a:r>
              <a:rPr lang="en-GB" dirty="0" err="1" smtClean="0"/>
              <a:t>současného</a:t>
            </a:r>
            <a:r>
              <a:rPr lang="en-GB" dirty="0" smtClean="0"/>
              <a:t> </a:t>
            </a:r>
            <a:r>
              <a:rPr lang="en-GB" dirty="0" err="1" smtClean="0"/>
              <a:t>přístupu</a:t>
            </a:r>
            <a:r>
              <a:rPr lang="en-GB" dirty="0" smtClean="0"/>
              <a:t> </a:t>
            </a:r>
            <a:r>
              <a:rPr lang="en-GB" dirty="0" err="1" smtClean="0"/>
              <a:t>ke</a:t>
            </a:r>
            <a:r>
              <a:rPr lang="en-GB" dirty="0" smtClean="0"/>
              <a:t> </a:t>
            </a:r>
            <a:r>
              <a:rPr lang="en-GB" dirty="0" err="1" smtClean="0"/>
              <a:t>zdrojovým</a:t>
            </a:r>
            <a:r>
              <a:rPr lang="en-GB" dirty="0" smtClean="0"/>
              <a:t> </a:t>
            </a:r>
            <a:r>
              <a:rPr lang="en-GB" dirty="0" err="1" smtClean="0"/>
              <a:t>kódům</a:t>
            </a:r>
            <a:r>
              <a:rPr lang="en-GB" dirty="0" smtClean="0"/>
              <a:t> </a:t>
            </a:r>
            <a:r>
              <a:rPr lang="en-GB" dirty="0" err="1" smtClean="0"/>
              <a:t>systémy</a:t>
            </a:r>
            <a:r>
              <a:rPr lang="en-GB" dirty="0" smtClean="0"/>
              <a:t> </a:t>
            </a:r>
            <a:r>
              <a:rPr lang="en-GB" dirty="0" err="1" smtClean="0"/>
              <a:t>typu</a:t>
            </a:r>
            <a:r>
              <a:rPr lang="en-GB" dirty="0" smtClean="0"/>
              <a:t> </a:t>
            </a:r>
            <a:r>
              <a:rPr lang="en-GB" dirty="0" err="1" smtClean="0"/>
              <a:t>csv</a:t>
            </a:r>
            <a:r>
              <a:rPr lang="en-GB" dirty="0" smtClean="0"/>
              <a:t>/</a:t>
            </a:r>
            <a:r>
              <a:rPr lang="en-GB" dirty="0" err="1" smtClean="0"/>
              <a:t>svn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619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Optimistic offline concurrency control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417638"/>
            <a:ext cx="8521700" cy="53721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04800" y="2024900"/>
            <a:ext cx="3876341" cy="4600955"/>
          </a:xfrm>
          <a:prstGeom prst="rect">
            <a:avLst/>
          </a:prstGeom>
          <a:solidFill>
            <a:srgbClr val="CCFFCC">
              <a:alpha val="18000"/>
            </a:srgb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 rot="16200000">
            <a:off x="-409808" y="4181597"/>
            <a:ext cx="2103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Business transaction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3342517" y="2863616"/>
            <a:ext cx="5668649" cy="2554321"/>
          </a:xfrm>
          <a:prstGeom prst="rect">
            <a:avLst/>
          </a:prstGeom>
          <a:solidFill>
            <a:srgbClr val="CCFFCC">
              <a:alpha val="25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7774826" y="4181597"/>
            <a:ext cx="2103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Business transaction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826532" y="2120753"/>
            <a:ext cx="3115002" cy="1066367"/>
          </a:xfrm>
          <a:prstGeom prst="rect">
            <a:avLst/>
          </a:prstGeom>
          <a:solidFill>
            <a:srgbClr val="FFFF00">
              <a:alpha val="22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1368562" y="2841751"/>
            <a:ext cx="1973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System transaction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3210733" y="2659927"/>
            <a:ext cx="4516591" cy="766826"/>
          </a:xfrm>
          <a:prstGeom prst="rect">
            <a:avLst/>
          </a:prstGeom>
          <a:solidFill>
            <a:srgbClr val="FFFF00">
              <a:alpha val="22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3043008" y="3918001"/>
            <a:ext cx="5151549" cy="551156"/>
          </a:xfrm>
          <a:prstGeom prst="rect">
            <a:avLst/>
          </a:prstGeom>
          <a:solidFill>
            <a:srgbClr val="FFFF00">
              <a:alpha val="22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826532" y="4624920"/>
            <a:ext cx="3115002" cy="793018"/>
          </a:xfrm>
          <a:prstGeom prst="rect">
            <a:avLst/>
          </a:prstGeom>
          <a:solidFill>
            <a:srgbClr val="FFFF00">
              <a:alpha val="22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765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Optimistic offline concurrency control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417638"/>
            <a:ext cx="8521700" cy="53721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 rot="16200000">
            <a:off x="-409808" y="4181597"/>
            <a:ext cx="2103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Business transaction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7774826" y="4181597"/>
            <a:ext cx="2103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Business transaction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1368562" y="2841751"/>
            <a:ext cx="1973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System transaction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781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</TotalTime>
  <Words>775</Words>
  <Application>Microsoft Macintosh PowerPoint</Application>
  <PresentationFormat>On-screen Show (4:3)</PresentationFormat>
  <Paragraphs>147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Transactions</vt:lpstr>
      <vt:lpstr>Offline Concurrency</vt:lpstr>
      <vt:lpstr>Transactions</vt:lpstr>
      <vt:lpstr>Atomičnost transakce</vt:lpstr>
      <vt:lpstr>Izolovanost transakcí</vt:lpstr>
      <vt:lpstr>Izolovanost transakcí</vt:lpstr>
      <vt:lpstr>Optimistic versus pessimistic offline concurrency control</vt:lpstr>
      <vt:lpstr>Optimistic offline concurrency control</vt:lpstr>
      <vt:lpstr>Optimistic offline concurrency control</vt:lpstr>
      <vt:lpstr>Optimistic versus pessimistic offline concurrency control</vt:lpstr>
      <vt:lpstr>Pessimistic offline concurrency control</vt:lpstr>
      <vt:lpstr>Pessimistic offline concurrency control</vt:lpstr>
      <vt:lpstr>Optimistic versus pessimistic concurrency control</vt:lpstr>
      <vt:lpstr>Optimistic versus pessimistic concurrency control</vt:lpstr>
      <vt:lpstr>Optimistic versus pessimistic concurrency control</vt:lpstr>
      <vt:lpstr>Optimistic versus pessimistic concurrency control</vt:lpstr>
      <vt:lpstr>Optimistic versus pessimistic concurrency control</vt:lpstr>
      <vt:lpstr>Coarse-grained Lock</vt:lpstr>
      <vt:lpstr>Coarse-grained Lock</vt:lpstr>
      <vt:lpstr>Coarse-grained Lock</vt:lpstr>
      <vt:lpstr>Coarse-grained Lock</vt:lpstr>
      <vt:lpstr>Business transakce</vt:lpstr>
    </vt:vector>
  </TitlesOfParts>
  <Company>Czech Technical University Prague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Enterprise Architecture Patterns</dc:title>
  <dc:creator>Zdenek Kouba</dc:creator>
  <cp:lastModifiedBy>Zdenek Kouba</cp:lastModifiedBy>
  <cp:revision>78</cp:revision>
  <dcterms:created xsi:type="dcterms:W3CDTF">2012-09-26T06:21:42Z</dcterms:created>
  <dcterms:modified xsi:type="dcterms:W3CDTF">2012-11-14T11:11:19Z</dcterms:modified>
</cp:coreProperties>
</file>