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77"/>
  </p:handoutMasterIdLst>
  <p:sldIdLst>
    <p:sldId id="339" r:id="rId2"/>
    <p:sldId id="304" r:id="rId3"/>
    <p:sldId id="327" r:id="rId4"/>
    <p:sldId id="256" r:id="rId5"/>
    <p:sldId id="297" r:id="rId6"/>
    <p:sldId id="299" r:id="rId7"/>
    <p:sldId id="300" r:id="rId8"/>
    <p:sldId id="302" r:id="rId9"/>
    <p:sldId id="303" r:id="rId10"/>
    <p:sldId id="334" r:id="rId11"/>
    <p:sldId id="335" r:id="rId12"/>
    <p:sldId id="336" r:id="rId13"/>
    <p:sldId id="337" r:id="rId14"/>
    <p:sldId id="301" r:id="rId15"/>
    <p:sldId id="257" r:id="rId16"/>
    <p:sldId id="259" r:id="rId17"/>
    <p:sldId id="260" r:id="rId18"/>
    <p:sldId id="261" r:id="rId19"/>
    <p:sldId id="262" r:id="rId20"/>
    <p:sldId id="296" r:id="rId21"/>
    <p:sldId id="328" r:id="rId22"/>
    <p:sldId id="275" r:id="rId23"/>
    <p:sldId id="330" r:id="rId24"/>
    <p:sldId id="329" r:id="rId25"/>
    <p:sldId id="331" r:id="rId26"/>
    <p:sldId id="306" r:id="rId27"/>
    <p:sldId id="307" r:id="rId28"/>
    <p:sldId id="308" r:id="rId29"/>
    <p:sldId id="276" r:id="rId30"/>
    <p:sldId id="278" r:id="rId31"/>
    <p:sldId id="277" r:id="rId32"/>
    <p:sldId id="264" r:id="rId33"/>
    <p:sldId id="265" r:id="rId34"/>
    <p:sldId id="266" r:id="rId35"/>
    <p:sldId id="267" r:id="rId36"/>
    <p:sldId id="269" r:id="rId37"/>
    <p:sldId id="305" r:id="rId38"/>
    <p:sldId id="270" r:id="rId39"/>
    <p:sldId id="271" r:id="rId40"/>
    <p:sldId id="309" r:id="rId41"/>
    <p:sldId id="310" r:id="rId42"/>
    <p:sldId id="311" r:id="rId43"/>
    <p:sldId id="312" r:id="rId44"/>
    <p:sldId id="280" r:id="rId45"/>
    <p:sldId id="281" r:id="rId46"/>
    <p:sldId id="279" r:id="rId47"/>
    <p:sldId id="282" r:id="rId48"/>
    <p:sldId id="283" r:id="rId49"/>
    <p:sldId id="284" r:id="rId50"/>
    <p:sldId id="313" r:id="rId51"/>
    <p:sldId id="314" r:id="rId52"/>
    <p:sldId id="332" r:id="rId53"/>
    <p:sldId id="315" r:id="rId54"/>
    <p:sldId id="333" r:id="rId55"/>
    <p:sldId id="258" r:id="rId56"/>
    <p:sldId id="285" r:id="rId57"/>
    <p:sldId id="288" r:id="rId58"/>
    <p:sldId id="286" r:id="rId59"/>
    <p:sldId id="317" r:id="rId60"/>
    <p:sldId id="318" r:id="rId61"/>
    <p:sldId id="292" r:id="rId62"/>
    <p:sldId id="320" r:id="rId63"/>
    <p:sldId id="319" r:id="rId64"/>
    <p:sldId id="293" r:id="rId65"/>
    <p:sldId id="289" r:id="rId66"/>
    <p:sldId id="290" r:id="rId67"/>
    <p:sldId id="338" r:id="rId68"/>
    <p:sldId id="291" r:id="rId69"/>
    <p:sldId id="294" r:id="rId70"/>
    <p:sldId id="322" r:id="rId71"/>
    <p:sldId id="323" r:id="rId72"/>
    <p:sldId id="295" r:id="rId73"/>
    <p:sldId id="324" r:id="rId74"/>
    <p:sldId id="325" r:id="rId75"/>
    <p:sldId id="326" r:id="rId76"/>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000" kern="1200">
        <a:solidFill>
          <a:schemeClr val="tx1"/>
        </a:solidFill>
        <a:latin typeface="Times New Roman" pitchFamily="18" charset="0"/>
        <a:ea typeface="+mn-ea"/>
        <a:cs typeface="+mn-cs"/>
      </a:defRPr>
    </a:lvl6pPr>
    <a:lvl7pPr marL="2743200" algn="l" defTabSz="914400" rtl="0" eaLnBrk="1" latinLnBrk="0" hangingPunct="1">
      <a:defRPr sz="1000" kern="1200">
        <a:solidFill>
          <a:schemeClr val="tx1"/>
        </a:solidFill>
        <a:latin typeface="Times New Roman" pitchFamily="18" charset="0"/>
        <a:ea typeface="+mn-ea"/>
        <a:cs typeface="+mn-cs"/>
      </a:defRPr>
    </a:lvl7pPr>
    <a:lvl8pPr marL="3200400" algn="l" defTabSz="914400" rtl="0" eaLnBrk="1" latinLnBrk="0" hangingPunct="1">
      <a:defRPr sz="1000" kern="1200">
        <a:solidFill>
          <a:schemeClr val="tx1"/>
        </a:solidFill>
        <a:latin typeface="Times New Roman" pitchFamily="18" charset="0"/>
        <a:ea typeface="+mn-ea"/>
        <a:cs typeface="+mn-cs"/>
      </a:defRPr>
    </a:lvl8pPr>
    <a:lvl9pPr marL="3657600" algn="l" defTabSz="914400" rtl="0" eaLnBrk="1" latinLnBrk="0" hangingPunct="1">
      <a:defRPr sz="1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FF00"/>
    <a:srgbClr val="FFFFCC"/>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20"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viewProps" Target="viewProps.xml"/><Relationship Id="rId81" Type="http://schemas.openxmlformats.org/officeDocument/2006/relationships/theme" Target="theme/theme1.xml"/><Relationship Id="rId82"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handoutMaster" Target="handoutMasters/handoutMaster1.xml"/><Relationship Id="rId78" Type="http://schemas.openxmlformats.org/officeDocument/2006/relationships/printerSettings" Target="printerSettings/printerSettings1.bin"/><Relationship Id="rId79" Type="http://schemas.openxmlformats.org/officeDocument/2006/relationships/presProps" Target="pres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E6C224EE-199D-4E0D-9D7C-EF7B0AE2A724}" type="datetimeFigureOut">
              <a:rPr lang="cs-CZ" smtClean="0"/>
              <a:t>1/6/14</a:t>
            </a:fld>
            <a:endParaRPr lang="cs-CZ"/>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C68D00C-3130-4AE8-BED7-4BE631E8EE81}" type="slidenum">
              <a:rPr lang="cs-CZ" smtClean="0"/>
              <a:t>‹#›</a:t>
            </a:fld>
            <a:endParaRPr lang="cs-CZ"/>
          </a:p>
        </p:txBody>
      </p:sp>
    </p:spTree>
    <p:extLst>
      <p:ext uri="{BB962C8B-B14F-4D97-AF65-F5344CB8AC3E}">
        <p14:creationId xmlns:p14="http://schemas.microsoft.com/office/powerpoint/2010/main" val="36545683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68F07F3-4642-4908-8165-EA0DAD162C3B}" type="slidenum">
              <a:rPr lang="en-GB"/>
              <a:pPr>
                <a:defRPr/>
              </a:pPr>
              <a:t>‹#›</a:t>
            </a:fld>
            <a:endParaRPr lang="en-GB"/>
          </a:p>
        </p:txBody>
      </p:sp>
    </p:spTree>
    <p:extLst>
      <p:ext uri="{BB962C8B-B14F-4D97-AF65-F5344CB8AC3E}">
        <p14:creationId xmlns:p14="http://schemas.microsoft.com/office/powerpoint/2010/main" val="1456531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868E041-1EF4-4843-856C-D5A7D5AEC8C6}" type="slidenum">
              <a:rPr lang="en-GB"/>
              <a:pPr>
                <a:defRPr/>
              </a:pPr>
              <a:t>‹#›</a:t>
            </a:fld>
            <a:endParaRPr lang="en-GB"/>
          </a:p>
        </p:txBody>
      </p:sp>
    </p:spTree>
    <p:extLst>
      <p:ext uri="{BB962C8B-B14F-4D97-AF65-F5344CB8AC3E}">
        <p14:creationId xmlns:p14="http://schemas.microsoft.com/office/powerpoint/2010/main" val="259646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1DF8624-C4B3-4C89-AAD0-3B9C29C94710}" type="slidenum">
              <a:rPr lang="en-GB"/>
              <a:pPr>
                <a:defRPr/>
              </a:pPr>
              <a:t>‹#›</a:t>
            </a:fld>
            <a:endParaRPr lang="en-GB"/>
          </a:p>
        </p:txBody>
      </p:sp>
    </p:spTree>
    <p:extLst>
      <p:ext uri="{BB962C8B-B14F-4D97-AF65-F5344CB8AC3E}">
        <p14:creationId xmlns:p14="http://schemas.microsoft.com/office/powerpoint/2010/main" val="28762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8EE6BB2-3995-4A67-9939-17F35812C325}" type="slidenum">
              <a:rPr lang="en-GB"/>
              <a:pPr>
                <a:defRPr/>
              </a:pPr>
              <a:t>‹#›</a:t>
            </a:fld>
            <a:endParaRPr lang="en-GB"/>
          </a:p>
        </p:txBody>
      </p:sp>
    </p:spTree>
    <p:extLst>
      <p:ext uri="{BB962C8B-B14F-4D97-AF65-F5344CB8AC3E}">
        <p14:creationId xmlns:p14="http://schemas.microsoft.com/office/powerpoint/2010/main" val="23041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E6AEC70-4B86-48E9-AEA9-11978C91B4D6}" type="slidenum">
              <a:rPr lang="en-GB"/>
              <a:pPr>
                <a:defRPr/>
              </a:pPr>
              <a:t>‹#›</a:t>
            </a:fld>
            <a:endParaRPr lang="en-GB"/>
          </a:p>
        </p:txBody>
      </p:sp>
    </p:spTree>
    <p:extLst>
      <p:ext uri="{BB962C8B-B14F-4D97-AF65-F5344CB8AC3E}">
        <p14:creationId xmlns:p14="http://schemas.microsoft.com/office/powerpoint/2010/main" val="81922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8E91293-DCDA-46ED-BE8D-523CE1830DD3}" type="slidenum">
              <a:rPr lang="en-GB"/>
              <a:pPr>
                <a:defRPr/>
              </a:pPr>
              <a:t>‹#›</a:t>
            </a:fld>
            <a:endParaRPr lang="en-GB"/>
          </a:p>
        </p:txBody>
      </p:sp>
    </p:spTree>
    <p:extLst>
      <p:ext uri="{BB962C8B-B14F-4D97-AF65-F5344CB8AC3E}">
        <p14:creationId xmlns:p14="http://schemas.microsoft.com/office/powerpoint/2010/main" val="232487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297E6CE-E871-4D18-86E3-58C59E8499F3}" type="slidenum">
              <a:rPr lang="en-GB"/>
              <a:pPr>
                <a:defRPr/>
              </a:pPr>
              <a:t>‹#›</a:t>
            </a:fld>
            <a:endParaRPr lang="en-GB"/>
          </a:p>
        </p:txBody>
      </p:sp>
    </p:spTree>
    <p:extLst>
      <p:ext uri="{BB962C8B-B14F-4D97-AF65-F5344CB8AC3E}">
        <p14:creationId xmlns:p14="http://schemas.microsoft.com/office/powerpoint/2010/main" val="3506234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5465502-335B-497A-A4AB-1FAE5FCC5B90}" type="slidenum">
              <a:rPr lang="en-GB"/>
              <a:pPr>
                <a:defRPr/>
              </a:pPr>
              <a:t>‹#›</a:t>
            </a:fld>
            <a:endParaRPr lang="en-GB"/>
          </a:p>
        </p:txBody>
      </p:sp>
    </p:spTree>
    <p:extLst>
      <p:ext uri="{BB962C8B-B14F-4D97-AF65-F5344CB8AC3E}">
        <p14:creationId xmlns:p14="http://schemas.microsoft.com/office/powerpoint/2010/main" val="3106826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BEA46CC8-337F-44A5-B475-1732CAEBC5A8}" type="slidenum">
              <a:rPr lang="en-GB"/>
              <a:pPr>
                <a:defRPr/>
              </a:pPr>
              <a:t>‹#›</a:t>
            </a:fld>
            <a:endParaRPr lang="en-GB"/>
          </a:p>
        </p:txBody>
      </p:sp>
    </p:spTree>
    <p:extLst>
      <p:ext uri="{BB962C8B-B14F-4D97-AF65-F5344CB8AC3E}">
        <p14:creationId xmlns:p14="http://schemas.microsoft.com/office/powerpoint/2010/main" val="4076982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E9D124-835A-48A5-8C4B-9A7CA9A716DC}" type="slidenum">
              <a:rPr lang="en-GB"/>
              <a:pPr>
                <a:defRPr/>
              </a:pPr>
              <a:t>‹#›</a:t>
            </a:fld>
            <a:endParaRPr lang="en-GB"/>
          </a:p>
        </p:txBody>
      </p:sp>
    </p:spTree>
    <p:extLst>
      <p:ext uri="{BB962C8B-B14F-4D97-AF65-F5344CB8AC3E}">
        <p14:creationId xmlns:p14="http://schemas.microsoft.com/office/powerpoint/2010/main" val="143535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CC16397-B43C-4A94-91BE-C32EA81F13F8}" type="slidenum">
              <a:rPr lang="en-GB"/>
              <a:pPr>
                <a:defRPr/>
              </a:pPr>
              <a:t>‹#›</a:t>
            </a:fld>
            <a:endParaRPr lang="en-GB"/>
          </a:p>
        </p:txBody>
      </p:sp>
    </p:spTree>
    <p:extLst>
      <p:ext uri="{BB962C8B-B14F-4D97-AF65-F5344CB8AC3E}">
        <p14:creationId xmlns:p14="http://schemas.microsoft.com/office/powerpoint/2010/main" val="36484836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86A5767-CB7C-4953-8FCB-1E941B85763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10.wmf"/><Relationship Id="rId1" Type="http://schemas.openxmlformats.org/officeDocument/2006/relationships/vmlDrawing" Target="../drawings/vmlDrawing6.vml"/><Relationship Id="rId2"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11.wmf"/><Relationship Id="rId1" Type="http://schemas.openxmlformats.org/officeDocument/2006/relationships/vmlDrawing" Target="../drawings/vmlDrawing7.vml"/><Relationship Id="rId2"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2.wmf"/><Relationship Id="rId1" Type="http://schemas.openxmlformats.org/officeDocument/2006/relationships/vmlDrawing" Target="../drawings/vmlDrawing8.vml"/><Relationship Id="rId2"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3.wmf"/><Relationship Id="rId1" Type="http://schemas.openxmlformats.org/officeDocument/2006/relationships/vmlDrawing" Target="../drawings/vmlDrawing9.vml"/><Relationship Id="rId2"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png"/><Relationship Id="rId3" Type="http://schemas.openxmlformats.org/officeDocument/2006/relationships/image" Target="../media/image1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png"/><Relationship Id="rId3" Type="http://schemas.openxmlformats.org/officeDocument/2006/relationships/image" Target="../media/image1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19.png"/><Relationship Id="rId1" Type="http://schemas.openxmlformats.org/officeDocument/2006/relationships/slideLayout" Target="../slideLayouts/slideLayout6.xml"/><Relationship Id="rId2" Type="http://schemas.openxmlformats.org/officeDocument/2006/relationships/image" Target="../media/image1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21.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22.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22.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4.png"/></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3.bin"/><Relationship Id="rId4" Type="http://schemas.openxmlformats.org/officeDocument/2006/relationships/image" Target="../media/image25.wmf"/><Relationship Id="rId1" Type="http://schemas.openxmlformats.org/officeDocument/2006/relationships/vmlDrawing" Target="../drawings/vmlDrawing13.vml"/><Relationship Id="rId2"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25.wmf"/><Relationship Id="rId1" Type="http://schemas.openxmlformats.org/officeDocument/2006/relationships/vmlDrawing" Target="../drawings/vmlDrawing14.vml"/><Relationship Id="rId2"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image" Target="../media/image26.wmf"/><Relationship Id="rId1" Type="http://schemas.openxmlformats.org/officeDocument/2006/relationships/vmlDrawing" Target="../drawings/vmlDrawing15.vml"/><Relationship Id="rId2"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27.wmf"/><Relationship Id="rId1" Type="http://schemas.openxmlformats.org/officeDocument/2006/relationships/vmlDrawing" Target="../drawings/vmlDrawing16.vml"/><Relationship Id="rId2"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7.bin"/><Relationship Id="rId4" Type="http://schemas.openxmlformats.org/officeDocument/2006/relationships/image" Target="../media/image28.wmf"/><Relationship Id="rId1" Type="http://schemas.openxmlformats.org/officeDocument/2006/relationships/vmlDrawing" Target="../drawings/vmlDrawing17.vml"/><Relationship Id="rId2"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8.bin"/><Relationship Id="rId4" Type="http://schemas.openxmlformats.org/officeDocument/2006/relationships/image" Target="../media/image29.wmf"/><Relationship Id="rId1" Type="http://schemas.openxmlformats.org/officeDocument/2006/relationships/vmlDrawing" Target="../drawings/vmlDrawing18.vml"/><Relationship Id="rId2"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0.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0.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2.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3.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4.png"/></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19.bin"/><Relationship Id="rId4" Type="http://schemas.openxmlformats.org/officeDocument/2006/relationships/image" Target="../media/image35.wmf"/><Relationship Id="rId1" Type="http://schemas.openxmlformats.org/officeDocument/2006/relationships/vmlDrawing" Target="../drawings/vmlDrawing19.vml"/><Relationship Id="rId2"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image" Target="../media/image36.wmf"/><Relationship Id="rId1" Type="http://schemas.openxmlformats.org/officeDocument/2006/relationships/vmlDrawing" Target="../drawings/vmlDrawing20.vml"/><Relationship Id="rId2"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7.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8.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9.png"/></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40.wmf"/><Relationship Id="rId1" Type="http://schemas.openxmlformats.org/officeDocument/2006/relationships/vmlDrawing" Target="../drawings/vmlDrawing21.vml"/><Relationship Id="rId2"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1.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2.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wmf"/><Relationship Id="rId1" Type="http://schemas.openxmlformats.org/officeDocument/2006/relationships/vmlDrawing" Target="../drawings/vmlDrawing3.vml"/><Relationship Id="rId2"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5.wmf"/><Relationship Id="rId1" Type="http://schemas.openxmlformats.org/officeDocument/2006/relationships/vmlDrawing" Target="../drawings/vmlDrawing4.vml"/><Relationship Id="rId2"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Design Patterns</a:t>
            </a:r>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965677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36538" y="76200"/>
            <a:ext cx="1721595"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Prototype </a:t>
            </a:r>
            <a:endParaRPr lang="en-GB" sz="1400" dirty="0">
              <a:latin typeface="Arial" charset="0"/>
            </a:endParaRPr>
          </a:p>
        </p:txBody>
      </p:sp>
      <p:sp>
        <p:nvSpPr>
          <p:cNvPr id="2" name="TextBox 1"/>
          <p:cNvSpPr txBox="1"/>
          <p:nvPr/>
        </p:nvSpPr>
        <p:spPr>
          <a:xfrm>
            <a:off x="971600" y="1556792"/>
            <a:ext cx="1393631" cy="338554"/>
          </a:xfrm>
          <a:prstGeom prst="rect">
            <a:avLst/>
          </a:prstGeom>
          <a:noFill/>
        </p:spPr>
        <p:txBody>
          <a:bodyPr wrap="none" rtlCol="0">
            <a:spAutoFit/>
          </a:bodyPr>
          <a:lstStyle/>
          <a:p>
            <a:r>
              <a:rPr lang="en-GB" sz="1600" dirty="0" smtClean="0">
                <a:latin typeface="Arial"/>
              </a:rPr>
              <a:t>Shallow copy</a:t>
            </a:r>
            <a:endParaRPr lang="en-GB" sz="1600" dirty="0">
              <a:latin typeface="Arial"/>
            </a:endParaRPr>
          </a:p>
        </p:txBody>
      </p:sp>
      <p:pic>
        <p:nvPicPr>
          <p:cNvPr id="3" name="Picture 2"/>
          <p:cNvPicPr>
            <a:picLocks noChangeAspect="1"/>
          </p:cNvPicPr>
          <p:nvPr/>
        </p:nvPicPr>
        <p:blipFill>
          <a:blip r:embed="rId2"/>
          <a:stretch>
            <a:fillRect/>
          </a:stretch>
        </p:blipFill>
        <p:spPr>
          <a:xfrm>
            <a:off x="-2059" y="2132856"/>
            <a:ext cx="6896100" cy="977900"/>
          </a:xfrm>
          <a:prstGeom prst="rect">
            <a:avLst/>
          </a:prstGeom>
        </p:spPr>
      </p:pic>
    </p:spTree>
    <p:extLst>
      <p:ext uri="{BB962C8B-B14F-4D97-AF65-F5344CB8AC3E}">
        <p14:creationId xmlns:p14="http://schemas.microsoft.com/office/powerpoint/2010/main" val="2942534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36538" y="76200"/>
            <a:ext cx="1721595"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Prototype </a:t>
            </a:r>
            <a:endParaRPr lang="en-GB" sz="1400" dirty="0">
              <a:latin typeface="Arial" charset="0"/>
            </a:endParaRPr>
          </a:p>
        </p:txBody>
      </p:sp>
      <p:sp>
        <p:nvSpPr>
          <p:cNvPr id="2" name="TextBox 1"/>
          <p:cNvSpPr txBox="1"/>
          <p:nvPr/>
        </p:nvSpPr>
        <p:spPr>
          <a:xfrm>
            <a:off x="971600" y="1556792"/>
            <a:ext cx="1393631" cy="338554"/>
          </a:xfrm>
          <a:prstGeom prst="rect">
            <a:avLst/>
          </a:prstGeom>
          <a:noFill/>
        </p:spPr>
        <p:txBody>
          <a:bodyPr wrap="none" rtlCol="0">
            <a:spAutoFit/>
          </a:bodyPr>
          <a:lstStyle/>
          <a:p>
            <a:r>
              <a:rPr lang="en-GB" sz="1600" dirty="0" smtClean="0">
                <a:latin typeface="Arial"/>
              </a:rPr>
              <a:t>Shallow copy</a:t>
            </a:r>
            <a:endParaRPr lang="en-GB" sz="1600" dirty="0">
              <a:latin typeface="Arial"/>
            </a:endParaRPr>
          </a:p>
        </p:txBody>
      </p:sp>
      <p:pic>
        <p:nvPicPr>
          <p:cNvPr id="4" name="Picture 3"/>
          <p:cNvPicPr>
            <a:picLocks noChangeAspect="1"/>
          </p:cNvPicPr>
          <p:nvPr/>
        </p:nvPicPr>
        <p:blipFill>
          <a:blip r:embed="rId2"/>
          <a:stretch>
            <a:fillRect/>
          </a:stretch>
        </p:blipFill>
        <p:spPr>
          <a:xfrm>
            <a:off x="229716" y="1988840"/>
            <a:ext cx="6286500" cy="2400300"/>
          </a:xfrm>
          <a:prstGeom prst="rect">
            <a:avLst/>
          </a:prstGeom>
        </p:spPr>
      </p:pic>
      <p:cxnSp>
        <p:nvCxnSpPr>
          <p:cNvPr id="6" name="Straight Arrow Connector 5"/>
          <p:cNvCxnSpPr/>
          <p:nvPr/>
        </p:nvCxnSpPr>
        <p:spPr bwMode="auto">
          <a:xfrm>
            <a:off x="1403648" y="3068960"/>
            <a:ext cx="0" cy="432048"/>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1403648" y="3068960"/>
            <a:ext cx="646331" cy="369332"/>
          </a:xfrm>
          <a:prstGeom prst="rect">
            <a:avLst/>
          </a:prstGeom>
          <a:noFill/>
        </p:spPr>
        <p:txBody>
          <a:bodyPr wrap="none" rtlCol="0">
            <a:spAutoFit/>
          </a:bodyPr>
          <a:lstStyle/>
          <a:p>
            <a:r>
              <a:rPr lang="en-GB" sz="1800" b="1" dirty="0" smtClean="0"/>
              <a:t>copy</a:t>
            </a:r>
            <a:endParaRPr lang="en-GB" sz="1800" b="1" dirty="0"/>
          </a:p>
        </p:txBody>
      </p:sp>
    </p:spTree>
    <p:extLst>
      <p:ext uri="{BB962C8B-B14F-4D97-AF65-F5344CB8AC3E}">
        <p14:creationId xmlns:p14="http://schemas.microsoft.com/office/powerpoint/2010/main" val="66145127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36538" y="76200"/>
            <a:ext cx="1721595"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Prototype </a:t>
            </a:r>
            <a:endParaRPr lang="en-GB" sz="1400" dirty="0">
              <a:latin typeface="Arial" charset="0"/>
            </a:endParaRPr>
          </a:p>
        </p:txBody>
      </p:sp>
      <p:sp>
        <p:nvSpPr>
          <p:cNvPr id="2" name="TextBox 1"/>
          <p:cNvSpPr txBox="1"/>
          <p:nvPr/>
        </p:nvSpPr>
        <p:spPr>
          <a:xfrm>
            <a:off x="971600" y="1556792"/>
            <a:ext cx="1165604" cy="338554"/>
          </a:xfrm>
          <a:prstGeom prst="rect">
            <a:avLst/>
          </a:prstGeom>
          <a:noFill/>
        </p:spPr>
        <p:txBody>
          <a:bodyPr wrap="none" rtlCol="0">
            <a:spAutoFit/>
          </a:bodyPr>
          <a:lstStyle/>
          <a:p>
            <a:r>
              <a:rPr lang="en-GB" sz="1600" dirty="0" smtClean="0">
                <a:latin typeface="Arial"/>
              </a:rPr>
              <a:t>Deep copy</a:t>
            </a:r>
            <a:endParaRPr lang="en-GB" sz="1600" dirty="0">
              <a:latin typeface="Arial"/>
            </a:endParaRPr>
          </a:p>
        </p:txBody>
      </p:sp>
      <p:pic>
        <p:nvPicPr>
          <p:cNvPr id="3" name="Picture 2"/>
          <p:cNvPicPr>
            <a:picLocks noChangeAspect="1"/>
          </p:cNvPicPr>
          <p:nvPr/>
        </p:nvPicPr>
        <p:blipFill>
          <a:blip r:embed="rId2"/>
          <a:stretch>
            <a:fillRect/>
          </a:stretch>
        </p:blipFill>
        <p:spPr>
          <a:xfrm>
            <a:off x="-5026" y="2420888"/>
            <a:ext cx="6896100" cy="977900"/>
          </a:xfrm>
          <a:prstGeom prst="rect">
            <a:avLst/>
          </a:prstGeom>
        </p:spPr>
      </p:pic>
    </p:spTree>
    <p:extLst>
      <p:ext uri="{BB962C8B-B14F-4D97-AF65-F5344CB8AC3E}">
        <p14:creationId xmlns:p14="http://schemas.microsoft.com/office/powerpoint/2010/main" val="6173914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36538" y="76200"/>
            <a:ext cx="1721595"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Prototype </a:t>
            </a:r>
            <a:endParaRPr lang="en-GB" sz="1400" dirty="0">
              <a:latin typeface="Arial" charset="0"/>
            </a:endParaRPr>
          </a:p>
        </p:txBody>
      </p:sp>
      <p:sp>
        <p:nvSpPr>
          <p:cNvPr id="2" name="TextBox 1"/>
          <p:cNvSpPr txBox="1"/>
          <p:nvPr/>
        </p:nvSpPr>
        <p:spPr>
          <a:xfrm>
            <a:off x="971600" y="1556792"/>
            <a:ext cx="1165604" cy="338554"/>
          </a:xfrm>
          <a:prstGeom prst="rect">
            <a:avLst/>
          </a:prstGeom>
          <a:noFill/>
        </p:spPr>
        <p:txBody>
          <a:bodyPr wrap="none" rtlCol="0">
            <a:spAutoFit/>
          </a:bodyPr>
          <a:lstStyle/>
          <a:p>
            <a:r>
              <a:rPr lang="en-GB" sz="1600" dirty="0" smtClean="0">
                <a:latin typeface="Arial"/>
              </a:rPr>
              <a:t>Deep copy</a:t>
            </a:r>
            <a:endParaRPr lang="en-GB" sz="1600" dirty="0">
              <a:latin typeface="Arial"/>
            </a:endParaRPr>
          </a:p>
        </p:txBody>
      </p:sp>
      <p:pic>
        <p:nvPicPr>
          <p:cNvPr id="5" name="Picture 4"/>
          <p:cNvPicPr>
            <a:picLocks noChangeAspect="1"/>
          </p:cNvPicPr>
          <p:nvPr/>
        </p:nvPicPr>
        <p:blipFill>
          <a:blip r:embed="rId2"/>
          <a:stretch>
            <a:fillRect/>
          </a:stretch>
        </p:blipFill>
        <p:spPr>
          <a:xfrm>
            <a:off x="323528" y="2348880"/>
            <a:ext cx="6565900" cy="3441700"/>
          </a:xfrm>
          <a:prstGeom prst="rect">
            <a:avLst/>
          </a:prstGeom>
        </p:spPr>
      </p:pic>
      <p:cxnSp>
        <p:nvCxnSpPr>
          <p:cNvPr id="7" name="Straight Arrow Connector 6"/>
          <p:cNvCxnSpPr/>
          <p:nvPr/>
        </p:nvCxnSpPr>
        <p:spPr bwMode="auto">
          <a:xfrm>
            <a:off x="1835696" y="3284984"/>
            <a:ext cx="0" cy="1512168"/>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2051720" y="3861048"/>
            <a:ext cx="646331" cy="369332"/>
          </a:xfrm>
          <a:prstGeom prst="rect">
            <a:avLst/>
          </a:prstGeom>
          <a:noFill/>
        </p:spPr>
        <p:txBody>
          <a:bodyPr wrap="none" rtlCol="0">
            <a:spAutoFit/>
          </a:bodyPr>
          <a:lstStyle/>
          <a:p>
            <a:r>
              <a:rPr lang="en-GB" sz="1800" b="1" dirty="0" smtClean="0"/>
              <a:t>copy</a:t>
            </a:r>
            <a:endParaRPr lang="en-GB" sz="1800" b="1" dirty="0"/>
          </a:p>
        </p:txBody>
      </p:sp>
      <p:cxnSp>
        <p:nvCxnSpPr>
          <p:cNvPr id="10" name="Straight Arrow Connector 9"/>
          <p:cNvCxnSpPr/>
          <p:nvPr/>
        </p:nvCxnSpPr>
        <p:spPr bwMode="auto">
          <a:xfrm>
            <a:off x="5437837" y="3284984"/>
            <a:ext cx="0" cy="1512168"/>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5653861" y="3861048"/>
            <a:ext cx="646331" cy="369332"/>
          </a:xfrm>
          <a:prstGeom prst="rect">
            <a:avLst/>
          </a:prstGeom>
          <a:noFill/>
        </p:spPr>
        <p:txBody>
          <a:bodyPr wrap="none" rtlCol="0">
            <a:spAutoFit/>
          </a:bodyPr>
          <a:lstStyle/>
          <a:p>
            <a:r>
              <a:rPr lang="en-GB" sz="1800" b="1" dirty="0" smtClean="0"/>
              <a:t>copy</a:t>
            </a:r>
            <a:endParaRPr lang="en-GB" sz="1800" b="1" dirty="0"/>
          </a:p>
        </p:txBody>
      </p:sp>
    </p:spTree>
    <p:extLst>
      <p:ext uri="{BB962C8B-B14F-4D97-AF65-F5344CB8AC3E}">
        <p14:creationId xmlns:p14="http://schemas.microsoft.com/office/powerpoint/2010/main" val="25955316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1828800" y="1374775"/>
          <a:ext cx="5738813" cy="4111625"/>
        </p:xfrm>
        <a:graphic>
          <a:graphicData uri="http://schemas.openxmlformats.org/presentationml/2006/ole">
            <mc:AlternateContent xmlns:mc="http://schemas.openxmlformats.org/markup-compatibility/2006">
              <mc:Choice xmlns:v="urn:schemas-microsoft-com:vml" Requires="v">
                <p:oleObj spid="_x0000_s11293" name="SmartDraw" r:id="rId3" imgW="5737860" imgH="4111752" progId="SmartDraw.2">
                  <p:embed/>
                </p:oleObj>
              </mc:Choice>
              <mc:Fallback>
                <p:oleObj name="SmartDraw" r:id="rId3" imgW="5737860" imgH="4111752" progId="SmartDraw.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1374775"/>
                        <a:ext cx="5738813"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7" name="Text Box 3"/>
          <p:cNvSpPr txBox="1">
            <a:spLocks noChangeArrowheads="1"/>
          </p:cNvSpPr>
          <p:nvPr/>
        </p:nvSpPr>
        <p:spPr bwMode="auto">
          <a:xfrm>
            <a:off x="236538" y="76200"/>
            <a:ext cx="2520216"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Reusable Pool </a:t>
            </a:r>
            <a:endParaRPr lang="en-GB" sz="14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228600"/>
            <a:ext cx="7772400" cy="1143000"/>
          </a:xfrm>
        </p:spPr>
        <p:txBody>
          <a:bodyPr/>
          <a:lstStyle/>
          <a:p>
            <a:r>
              <a:rPr lang="en-GB" smtClean="0">
                <a:latin typeface="Arial" charset="0"/>
              </a:rPr>
              <a:t>Structural Design Patterns</a:t>
            </a:r>
            <a:endParaRPr lang="en-GB" smtClean="0"/>
          </a:p>
        </p:txBody>
      </p:sp>
      <p:sp>
        <p:nvSpPr>
          <p:cNvPr id="12291" name="Text Box 3"/>
          <p:cNvSpPr txBox="1">
            <a:spLocks noChangeArrowheads="1"/>
          </p:cNvSpPr>
          <p:nvPr/>
        </p:nvSpPr>
        <p:spPr bwMode="auto">
          <a:xfrm>
            <a:off x="381000" y="2595563"/>
            <a:ext cx="85344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buFontTx/>
              <a:buChar char="•"/>
            </a:pPr>
            <a:r>
              <a:rPr lang="en-GB" sz="2400"/>
              <a:t> </a:t>
            </a:r>
            <a:r>
              <a:rPr lang="en-GB" sz="2400">
                <a:latin typeface="Arial" charset="0"/>
              </a:rPr>
              <a:t>Adapter </a:t>
            </a:r>
          </a:p>
          <a:p>
            <a:pPr>
              <a:spcBef>
                <a:spcPct val="50000"/>
              </a:spcBef>
              <a:buFontTx/>
              <a:buChar char="•"/>
            </a:pPr>
            <a:r>
              <a:rPr lang="en-GB" sz="2400">
                <a:latin typeface="Arial" charset="0"/>
              </a:rPr>
              <a:t> Bridge (sometimes considered to be a behavioral DP)</a:t>
            </a:r>
          </a:p>
          <a:p>
            <a:pPr>
              <a:spcBef>
                <a:spcPct val="50000"/>
              </a:spcBef>
              <a:buFontTx/>
              <a:buChar char="•"/>
            </a:pPr>
            <a:r>
              <a:rPr lang="en-GB" sz="2400">
                <a:latin typeface="Arial" charset="0"/>
              </a:rPr>
              <a:t> Decorator</a:t>
            </a:r>
          </a:p>
          <a:p>
            <a:pPr>
              <a:spcBef>
                <a:spcPct val="50000"/>
              </a:spcBef>
              <a:buFontTx/>
              <a:buChar char="•"/>
            </a:pPr>
            <a:r>
              <a:rPr lang="en-GB" sz="2400">
                <a:latin typeface="Arial" charset="0"/>
              </a:rPr>
              <a:t> Composite</a:t>
            </a:r>
          </a:p>
          <a:p>
            <a:pPr>
              <a:spcBef>
                <a:spcPct val="50000"/>
              </a:spcBef>
              <a:buFontTx/>
              <a:buChar char="•"/>
            </a:pPr>
            <a:r>
              <a:rPr lang="en-GB" sz="2400">
                <a:latin typeface="Arial" charset="0"/>
              </a:rPr>
              <a:t> Facade</a:t>
            </a:r>
          </a:p>
          <a:p>
            <a:pPr>
              <a:spcBef>
                <a:spcPct val="50000"/>
              </a:spcBef>
              <a:buFontTx/>
              <a:buChar char="•"/>
            </a:pPr>
            <a:r>
              <a:rPr lang="en-GB" sz="2400">
                <a:latin typeface="Arial" charset="0"/>
              </a:rPr>
              <a:t> Proxy</a:t>
            </a:r>
          </a:p>
          <a:p>
            <a:pPr>
              <a:spcBef>
                <a:spcPct val="50000"/>
              </a:spcBef>
              <a:buFontTx/>
              <a:buChar char="•"/>
            </a:pPr>
            <a:r>
              <a:rPr lang="en-GB" sz="2400">
                <a:latin typeface="Arial" charset="0"/>
              </a:rPr>
              <a:t> and more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0"/>
            <a:ext cx="7772400" cy="1143000"/>
          </a:xfrm>
        </p:spPr>
        <p:txBody>
          <a:bodyPr/>
          <a:lstStyle/>
          <a:p>
            <a:r>
              <a:rPr lang="en-GB" dirty="0" smtClean="0">
                <a:latin typeface="Arial" charset="0"/>
              </a:rPr>
              <a:t>Adapter</a:t>
            </a:r>
            <a:endParaRPr lang="en-GB" dirty="0" smtClean="0"/>
          </a:p>
        </p:txBody>
      </p:sp>
      <p:graphicFrame>
        <p:nvGraphicFramePr>
          <p:cNvPr id="13315" name="Object 7"/>
          <p:cNvGraphicFramePr>
            <a:graphicFrameLocks noChangeAspect="1"/>
          </p:cNvGraphicFramePr>
          <p:nvPr/>
        </p:nvGraphicFramePr>
        <p:xfrm>
          <a:off x="1462088" y="2832100"/>
          <a:ext cx="6219825" cy="1190625"/>
        </p:xfrm>
        <a:graphic>
          <a:graphicData uri="http://schemas.openxmlformats.org/presentationml/2006/ole">
            <mc:AlternateContent xmlns:mc="http://schemas.openxmlformats.org/markup-compatibility/2006">
              <mc:Choice xmlns:v="urn:schemas-microsoft-com:vml" Requires="v">
                <p:oleObj spid="_x0000_s13341" name="SmartDraw" r:id="rId3" imgW="6219444" imgH="1191768" progId="SmartDraw.2">
                  <p:embed/>
                </p:oleObj>
              </mc:Choice>
              <mc:Fallback>
                <p:oleObj name="SmartDraw" r:id="rId3" imgW="6219444" imgH="1191768" progId="SmartDraw.2">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2088" y="2832100"/>
                        <a:ext cx="62198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0"/>
            <a:ext cx="7772400" cy="1143000"/>
          </a:xfrm>
        </p:spPr>
        <p:txBody>
          <a:bodyPr/>
          <a:lstStyle/>
          <a:p>
            <a:r>
              <a:rPr lang="en-GB" dirty="0" smtClean="0">
                <a:latin typeface="Arial" charset="0"/>
              </a:rPr>
              <a:t>Adapter</a:t>
            </a:r>
            <a:endParaRPr lang="en-GB" dirty="0" smtClean="0"/>
          </a:p>
        </p:txBody>
      </p:sp>
      <p:graphicFrame>
        <p:nvGraphicFramePr>
          <p:cNvPr id="14339" name="Object 6"/>
          <p:cNvGraphicFramePr>
            <a:graphicFrameLocks noChangeAspect="1"/>
          </p:cNvGraphicFramePr>
          <p:nvPr/>
        </p:nvGraphicFramePr>
        <p:xfrm>
          <a:off x="1460500" y="2801938"/>
          <a:ext cx="6224588" cy="1252537"/>
        </p:xfrm>
        <a:graphic>
          <a:graphicData uri="http://schemas.openxmlformats.org/presentationml/2006/ole">
            <mc:AlternateContent xmlns:mc="http://schemas.openxmlformats.org/markup-compatibility/2006">
              <mc:Choice xmlns:v="urn:schemas-microsoft-com:vml" Requires="v">
                <p:oleObj spid="_x0000_s14365" name="SmartDraw" r:id="rId3" imgW="6224016" imgH="1252728" progId="SmartDraw.2">
                  <p:embed/>
                </p:oleObj>
              </mc:Choice>
              <mc:Fallback>
                <p:oleObj name="SmartDraw" r:id="rId3" imgW="6224016" imgH="1252728" progId="SmartDraw.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0" y="2801938"/>
                        <a:ext cx="6224588" cy="125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0"/>
            <a:ext cx="7772400" cy="1143000"/>
          </a:xfrm>
        </p:spPr>
        <p:txBody>
          <a:bodyPr/>
          <a:lstStyle/>
          <a:p>
            <a:r>
              <a:rPr lang="en-GB" dirty="0" smtClean="0">
                <a:latin typeface="Arial" charset="0"/>
              </a:rPr>
              <a:t>Adapter</a:t>
            </a:r>
            <a:endParaRPr lang="en-GB" dirty="0" smtClean="0"/>
          </a:p>
        </p:txBody>
      </p:sp>
      <p:graphicFrame>
        <p:nvGraphicFramePr>
          <p:cNvPr id="15363" name="Object 6"/>
          <p:cNvGraphicFramePr>
            <a:graphicFrameLocks noChangeAspect="1"/>
          </p:cNvGraphicFramePr>
          <p:nvPr/>
        </p:nvGraphicFramePr>
        <p:xfrm>
          <a:off x="2212975" y="2797175"/>
          <a:ext cx="4719638" cy="1262063"/>
        </p:xfrm>
        <a:graphic>
          <a:graphicData uri="http://schemas.openxmlformats.org/presentationml/2006/ole">
            <mc:AlternateContent xmlns:mc="http://schemas.openxmlformats.org/markup-compatibility/2006">
              <mc:Choice xmlns:v="urn:schemas-microsoft-com:vml" Requires="v">
                <p:oleObj spid="_x0000_s15389" name="SmartDraw" r:id="rId3" imgW="4719828" imgH="1261872" progId="SmartDraw.2">
                  <p:embed/>
                </p:oleObj>
              </mc:Choice>
              <mc:Fallback>
                <p:oleObj name="SmartDraw" r:id="rId3" imgW="4719828" imgH="1261872" progId="SmartDraw.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2975" y="2797175"/>
                        <a:ext cx="4719638"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0"/>
            <a:ext cx="7772400" cy="1143000"/>
          </a:xfrm>
        </p:spPr>
        <p:txBody>
          <a:bodyPr/>
          <a:lstStyle/>
          <a:p>
            <a:r>
              <a:rPr lang="en-GB" dirty="0" smtClean="0">
                <a:latin typeface="Arial" charset="0"/>
              </a:rPr>
              <a:t>Adapter</a:t>
            </a:r>
            <a:endParaRPr lang="en-GB" dirty="0" smtClean="0"/>
          </a:p>
        </p:txBody>
      </p:sp>
      <p:graphicFrame>
        <p:nvGraphicFramePr>
          <p:cNvPr id="16387" name="Object 9"/>
          <p:cNvGraphicFramePr>
            <a:graphicFrameLocks noChangeAspect="1"/>
          </p:cNvGraphicFramePr>
          <p:nvPr/>
        </p:nvGraphicFramePr>
        <p:xfrm>
          <a:off x="1273175" y="1792288"/>
          <a:ext cx="6599238" cy="3273425"/>
        </p:xfrm>
        <a:graphic>
          <a:graphicData uri="http://schemas.openxmlformats.org/presentationml/2006/ole">
            <mc:AlternateContent xmlns:mc="http://schemas.openxmlformats.org/markup-compatibility/2006">
              <mc:Choice xmlns:v="urn:schemas-microsoft-com:vml" Requires="v">
                <p:oleObj spid="_x0000_s16413" name="SmartDraw" r:id="rId3" imgW="6597396" imgH="3273552" progId="SmartDraw.2">
                  <p:embed/>
                </p:oleObj>
              </mc:Choice>
              <mc:Fallback>
                <p:oleObj name="SmartDraw" r:id="rId3" imgW="6597396" imgH="3273552" progId="SmartDraw.2">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3175" y="1792288"/>
                        <a:ext cx="6599238" cy="327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15888"/>
            <a:ext cx="4221162"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10"/>
          <p:cNvSpPr txBox="1">
            <a:spLocks noChangeArrowheads="1"/>
          </p:cNvSpPr>
          <p:nvPr/>
        </p:nvSpPr>
        <p:spPr bwMode="auto">
          <a:xfrm>
            <a:off x="4716463" y="5734050"/>
            <a:ext cx="4057650" cy="955675"/>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lgn="ctr"/>
            <a:r>
              <a:rPr lang="cs-CZ" sz="2000" b="1">
                <a:latin typeface="Arial" charset="0"/>
              </a:rPr>
              <a:t>Thinking in Patterns with Java</a:t>
            </a:r>
          </a:p>
          <a:p>
            <a:pPr algn="ctr"/>
            <a:r>
              <a:rPr lang="cs-CZ" sz="2000">
                <a:latin typeface="Arial" charset="0"/>
              </a:rPr>
              <a:t>Bruce Eckel</a:t>
            </a:r>
          </a:p>
          <a:p>
            <a:pPr algn="ctr"/>
            <a:r>
              <a:rPr lang="cs-CZ" sz="1600">
                <a:latin typeface="Arial" charset="0"/>
              </a:rPr>
              <a:t>http://www.mindview.net/Books/TIPatterns/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04800" y="533401"/>
            <a:ext cx="8227640" cy="286232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192088" algn="l"/>
              </a:tabLst>
              <a:defRPr sz="1000">
                <a:solidFill>
                  <a:schemeClr val="tx1"/>
                </a:solidFill>
                <a:latin typeface="Times New Roman" pitchFamily="18" charset="0"/>
              </a:defRPr>
            </a:lvl1pPr>
            <a:lvl2pPr marL="742950" indent="-285750">
              <a:tabLst>
                <a:tab pos="192088" algn="l"/>
              </a:tabLst>
              <a:defRPr sz="1000">
                <a:solidFill>
                  <a:schemeClr val="tx1"/>
                </a:solidFill>
                <a:latin typeface="Times New Roman" pitchFamily="18" charset="0"/>
              </a:defRPr>
            </a:lvl2pPr>
            <a:lvl3pPr marL="1143000" indent="-228600">
              <a:tabLst>
                <a:tab pos="192088" algn="l"/>
              </a:tabLst>
              <a:defRPr sz="1000">
                <a:solidFill>
                  <a:schemeClr val="tx1"/>
                </a:solidFill>
                <a:latin typeface="Times New Roman" pitchFamily="18" charset="0"/>
              </a:defRPr>
            </a:lvl3pPr>
            <a:lvl4pPr marL="1600200" indent="-228600">
              <a:tabLst>
                <a:tab pos="192088" algn="l"/>
              </a:tabLst>
              <a:defRPr sz="1000">
                <a:solidFill>
                  <a:schemeClr val="tx1"/>
                </a:solidFill>
                <a:latin typeface="Times New Roman" pitchFamily="18" charset="0"/>
              </a:defRPr>
            </a:lvl4pPr>
            <a:lvl5pPr marL="2057400" indent="-228600">
              <a:tabLst>
                <a:tab pos="192088" algn="l"/>
              </a:tabLst>
              <a:defRPr sz="1000">
                <a:solidFill>
                  <a:schemeClr val="tx1"/>
                </a:solidFill>
                <a:latin typeface="Times New Roman" pitchFamily="18" charset="0"/>
              </a:defRPr>
            </a:lvl5pPr>
            <a:lvl6pPr marL="2514600" indent="-228600" eaLnBrk="0" fontAlgn="base" hangingPunct="0">
              <a:spcBef>
                <a:spcPct val="0"/>
              </a:spcBef>
              <a:spcAft>
                <a:spcPct val="0"/>
              </a:spcAft>
              <a:tabLst>
                <a:tab pos="192088" algn="l"/>
              </a:tabLst>
              <a:defRPr sz="1000">
                <a:solidFill>
                  <a:schemeClr val="tx1"/>
                </a:solidFill>
                <a:latin typeface="Times New Roman" pitchFamily="18" charset="0"/>
              </a:defRPr>
            </a:lvl6pPr>
            <a:lvl7pPr marL="2971800" indent="-228600" eaLnBrk="0" fontAlgn="base" hangingPunct="0">
              <a:spcBef>
                <a:spcPct val="0"/>
              </a:spcBef>
              <a:spcAft>
                <a:spcPct val="0"/>
              </a:spcAft>
              <a:tabLst>
                <a:tab pos="192088" algn="l"/>
              </a:tabLst>
              <a:defRPr sz="1000">
                <a:solidFill>
                  <a:schemeClr val="tx1"/>
                </a:solidFill>
                <a:latin typeface="Times New Roman" pitchFamily="18" charset="0"/>
              </a:defRPr>
            </a:lvl7pPr>
            <a:lvl8pPr marL="3429000" indent="-228600" eaLnBrk="0" fontAlgn="base" hangingPunct="0">
              <a:spcBef>
                <a:spcPct val="0"/>
              </a:spcBef>
              <a:spcAft>
                <a:spcPct val="0"/>
              </a:spcAft>
              <a:tabLst>
                <a:tab pos="192088" algn="l"/>
              </a:tabLst>
              <a:defRPr sz="1000">
                <a:solidFill>
                  <a:schemeClr val="tx1"/>
                </a:solidFill>
                <a:latin typeface="Times New Roman" pitchFamily="18" charset="0"/>
              </a:defRPr>
            </a:lvl8pPr>
            <a:lvl9pPr marL="3886200" indent="-228600" eaLnBrk="0" fontAlgn="base" hangingPunct="0">
              <a:spcBef>
                <a:spcPct val="0"/>
              </a:spcBef>
              <a:spcAft>
                <a:spcPct val="0"/>
              </a:spcAft>
              <a:tabLst>
                <a:tab pos="192088" algn="l"/>
              </a:tabLst>
              <a:defRPr sz="1000">
                <a:solidFill>
                  <a:schemeClr val="tx1"/>
                </a:solidFill>
                <a:latin typeface="Times New Roman" pitchFamily="18" charset="0"/>
              </a:defRPr>
            </a:lvl9pPr>
          </a:lstStyle>
          <a:p>
            <a:pPr algn="ctr"/>
            <a:r>
              <a:rPr lang="en-GB" sz="3600">
                <a:latin typeface="Arial" charset="0"/>
              </a:rPr>
              <a:t>The Dependency Inversion Principle</a:t>
            </a:r>
          </a:p>
          <a:p>
            <a:pPr algn="ctr"/>
            <a:endParaRPr lang="en-GB" sz="2400" b="1">
              <a:latin typeface="Arial" charset="0"/>
            </a:endParaRPr>
          </a:p>
          <a:p>
            <a:pPr>
              <a:buFontTx/>
              <a:buChar char="•"/>
            </a:pPr>
            <a:r>
              <a:rPr lang="en-GB" sz="2400"/>
              <a:t> </a:t>
            </a:r>
            <a:r>
              <a:rPr lang="en-GB" sz="2400">
                <a:latin typeface="Arial" charset="0"/>
              </a:rPr>
              <a:t>High level modules should not depend upon low level </a:t>
            </a:r>
          </a:p>
          <a:p>
            <a:r>
              <a:rPr lang="en-GB" sz="2400">
                <a:latin typeface="Arial" charset="0"/>
              </a:rPr>
              <a:t>	modules</a:t>
            </a:r>
            <a:r>
              <a:rPr lang="en-US" sz="2400">
                <a:latin typeface="Arial" charset="0"/>
              </a:rPr>
              <a:t>;</a:t>
            </a:r>
            <a:r>
              <a:rPr lang="en-GB" sz="2400">
                <a:latin typeface="Arial" charset="0"/>
              </a:rPr>
              <a:t>  both should depend on abstractions.</a:t>
            </a:r>
          </a:p>
          <a:p>
            <a:endParaRPr lang="en-GB" sz="2400">
              <a:latin typeface="Arial" charset="0"/>
            </a:endParaRPr>
          </a:p>
          <a:p>
            <a:pPr>
              <a:buFontTx/>
              <a:buChar char="•"/>
            </a:pPr>
            <a:r>
              <a:rPr lang="en-GB" sz="2400">
                <a:latin typeface="Arial" charset="0"/>
              </a:rPr>
              <a:t> Abstractions should not depend upon details;</a:t>
            </a:r>
            <a:br>
              <a:rPr lang="en-GB" sz="2400">
                <a:latin typeface="Arial" charset="0"/>
              </a:rPr>
            </a:br>
            <a:r>
              <a:rPr lang="en-GB" sz="2400">
                <a:latin typeface="Arial" charset="0"/>
              </a:rPr>
              <a:t>	details should depend upon abstractions.</a:t>
            </a:r>
          </a:p>
        </p:txBody>
      </p:sp>
      <p:pic>
        <p:nvPicPr>
          <p:cNvPr id="2" name="Picture 1"/>
          <p:cNvPicPr>
            <a:picLocks noChangeAspect="1"/>
          </p:cNvPicPr>
          <p:nvPr/>
        </p:nvPicPr>
        <p:blipFill>
          <a:blip r:embed="rId2"/>
          <a:stretch>
            <a:fillRect/>
          </a:stretch>
        </p:blipFill>
        <p:spPr>
          <a:xfrm>
            <a:off x="1691680" y="3556000"/>
            <a:ext cx="4864100" cy="3302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536" y="404664"/>
            <a:ext cx="8496944" cy="1143000"/>
          </a:xfrm>
        </p:spPr>
        <p:txBody>
          <a:bodyPr/>
          <a:lstStyle/>
          <a:p>
            <a:r>
              <a:rPr lang="cs-CZ" dirty="0" err="1" smtClean="0">
                <a:latin typeface="Arial"/>
              </a:rPr>
              <a:t>Dependency</a:t>
            </a:r>
            <a:r>
              <a:rPr lang="cs-CZ" dirty="0" smtClean="0">
                <a:latin typeface="Arial"/>
              </a:rPr>
              <a:t> </a:t>
            </a:r>
            <a:r>
              <a:rPr lang="cs-CZ" dirty="0" err="1" smtClean="0">
                <a:latin typeface="Arial"/>
              </a:rPr>
              <a:t>Inversion</a:t>
            </a:r>
            <a:r>
              <a:rPr lang="cs-CZ" dirty="0" smtClean="0">
                <a:latin typeface="Arial"/>
              </a:rPr>
              <a:t> </a:t>
            </a:r>
            <a:r>
              <a:rPr lang="cs-CZ" dirty="0" err="1" smtClean="0">
                <a:latin typeface="Arial"/>
              </a:rPr>
              <a:t>Principle</a:t>
            </a:r>
            <a:endParaRPr lang="cs-CZ" dirty="0" smtClean="0">
              <a:latin typeface="Arial"/>
            </a:endParaRPr>
          </a:p>
        </p:txBody>
      </p:sp>
      <p:sp>
        <p:nvSpPr>
          <p:cNvPr id="18435" name="Rectangle 3"/>
          <p:cNvSpPr>
            <a:spLocks noGrp="1" noChangeArrowheads="1"/>
          </p:cNvSpPr>
          <p:nvPr>
            <p:ph type="body" idx="1"/>
          </p:nvPr>
        </p:nvSpPr>
        <p:spPr/>
        <p:txBody>
          <a:bodyPr/>
          <a:lstStyle/>
          <a:p>
            <a:pPr marL="0" indent="0">
              <a:lnSpc>
                <a:spcPct val="80000"/>
              </a:lnSpc>
              <a:buFontTx/>
              <a:buNone/>
            </a:pPr>
            <a:r>
              <a:rPr lang="cs-CZ" sz="2800" b="1" dirty="0" err="1" smtClean="0">
                <a:latin typeface="Arial" charset="0"/>
              </a:rPr>
              <a:t>Dependency</a:t>
            </a:r>
            <a:r>
              <a:rPr lang="cs-CZ" sz="2800" b="1" dirty="0" smtClean="0">
                <a:latin typeface="Arial" charset="0"/>
              </a:rPr>
              <a:t> </a:t>
            </a:r>
            <a:r>
              <a:rPr lang="cs-CZ" sz="2800" b="1" dirty="0" err="1" smtClean="0">
                <a:latin typeface="Arial" charset="0"/>
              </a:rPr>
              <a:t>inversion</a:t>
            </a:r>
            <a:r>
              <a:rPr lang="cs-CZ" sz="2800" b="1" dirty="0" smtClean="0">
                <a:latin typeface="Arial" charset="0"/>
              </a:rPr>
              <a:t> </a:t>
            </a:r>
            <a:r>
              <a:rPr lang="cs-CZ" sz="2800" b="1" dirty="0" err="1" smtClean="0">
                <a:latin typeface="Arial" charset="0"/>
              </a:rPr>
              <a:t>principle</a:t>
            </a:r>
            <a:endParaRPr lang="cs-CZ" sz="2800" b="1" dirty="0" smtClean="0">
              <a:latin typeface="Arial" charset="0"/>
            </a:endParaRPr>
          </a:p>
          <a:p>
            <a:pPr marL="0" indent="0">
              <a:lnSpc>
                <a:spcPct val="80000"/>
              </a:lnSpc>
              <a:buFontTx/>
              <a:buNone/>
            </a:pPr>
            <a:r>
              <a:rPr lang="cs-CZ" sz="2400" dirty="0" err="1" smtClean="0">
                <a:latin typeface="Arial" charset="0"/>
              </a:rPr>
              <a:t>specific</a:t>
            </a:r>
            <a:r>
              <a:rPr lang="cs-CZ" sz="2400" dirty="0" smtClean="0">
                <a:latin typeface="Arial" charset="0"/>
              </a:rPr>
              <a:t> </a:t>
            </a:r>
            <a:r>
              <a:rPr lang="cs-CZ" sz="2400" dirty="0" err="1" smtClean="0">
                <a:latin typeface="Arial" charset="0"/>
              </a:rPr>
              <a:t>form</a:t>
            </a:r>
            <a:r>
              <a:rPr lang="cs-CZ" sz="2400" dirty="0" smtClean="0">
                <a:latin typeface="Arial" charset="0"/>
              </a:rPr>
              <a:t> </a:t>
            </a:r>
            <a:r>
              <a:rPr lang="cs-CZ" sz="2400" dirty="0" err="1" smtClean="0">
                <a:latin typeface="Arial" charset="0"/>
              </a:rPr>
              <a:t>of</a:t>
            </a:r>
            <a:r>
              <a:rPr lang="cs-CZ" sz="2400" dirty="0" smtClean="0">
                <a:latin typeface="Arial" charset="0"/>
              </a:rPr>
              <a:t> </a:t>
            </a:r>
            <a:r>
              <a:rPr lang="en-US" sz="2400" dirty="0" smtClean="0">
                <a:solidFill>
                  <a:schemeClr val="accent2"/>
                </a:solidFill>
                <a:latin typeface="Arial" charset="0"/>
              </a:rPr>
              <a:t>decoupling</a:t>
            </a:r>
            <a:r>
              <a:rPr lang="cs-CZ" sz="2400" dirty="0" smtClean="0">
                <a:latin typeface="Arial" charset="0"/>
              </a:rPr>
              <a:t> </a:t>
            </a:r>
            <a:r>
              <a:rPr lang="cs-CZ" sz="2400" dirty="0" err="1" smtClean="0">
                <a:latin typeface="Arial" charset="0"/>
              </a:rPr>
              <a:t>where</a:t>
            </a:r>
            <a:r>
              <a:rPr lang="cs-CZ" sz="2400" dirty="0" smtClean="0">
                <a:latin typeface="Arial" charset="0"/>
              </a:rPr>
              <a:t> </a:t>
            </a:r>
            <a:r>
              <a:rPr lang="cs-CZ" sz="2400" dirty="0" err="1" smtClean="0">
                <a:latin typeface="Arial" charset="0"/>
              </a:rPr>
              <a:t>conventional</a:t>
            </a:r>
            <a:r>
              <a:rPr lang="cs-CZ" sz="2400" dirty="0" smtClean="0">
                <a:latin typeface="Arial" charset="0"/>
              </a:rPr>
              <a:t> </a:t>
            </a:r>
            <a:r>
              <a:rPr lang="en-US" sz="2400" dirty="0" smtClean="0">
                <a:solidFill>
                  <a:schemeClr val="accent2"/>
                </a:solidFill>
                <a:latin typeface="Arial" charset="0"/>
              </a:rPr>
              <a:t>dependency</a:t>
            </a:r>
            <a:r>
              <a:rPr lang="en-US" sz="2400" dirty="0" smtClean="0">
                <a:latin typeface="Arial" charset="0"/>
              </a:rPr>
              <a:t> </a:t>
            </a:r>
            <a:r>
              <a:rPr lang="cs-CZ" sz="2400" dirty="0" err="1" smtClean="0">
                <a:latin typeface="Arial" charset="0"/>
              </a:rPr>
              <a:t>relationships</a:t>
            </a:r>
            <a:r>
              <a:rPr lang="cs-CZ" sz="2400" dirty="0" smtClean="0">
                <a:latin typeface="Arial" charset="0"/>
              </a:rPr>
              <a:t> </a:t>
            </a:r>
            <a:r>
              <a:rPr lang="cs-CZ" sz="2400" dirty="0" err="1" smtClean="0">
                <a:latin typeface="Arial" charset="0"/>
              </a:rPr>
              <a:t>established</a:t>
            </a:r>
            <a:r>
              <a:rPr lang="cs-CZ" sz="2400" dirty="0" smtClean="0">
                <a:latin typeface="Arial" charset="0"/>
              </a:rPr>
              <a:t> </a:t>
            </a:r>
            <a:r>
              <a:rPr lang="cs-CZ" sz="2400" dirty="0" err="1" smtClean="0">
                <a:latin typeface="Arial" charset="0"/>
              </a:rPr>
              <a:t>from</a:t>
            </a:r>
            <a:r>
              <a:rPr lang="cs-CZ" sz="2400" dirty="0" smtClean="0">
                <a:latin typeface="Arial" charset="0"/>
              </a:rPr>
              <a:t> </a:t>
            </a:r>
            <a:r>
              <a:rPr lang="cs-CZ" sz="2400" dirty="0" err="1" smtClean="0">
                <a:latin typeface="Arial" charset="0"/>
              </a:rPr>
              <a:t>high-level</a:t>
            </a:r>
            <a:r>
              <a:rPr lang="en-US" sz="2400" dirty="0" smtClean="0">
                <a:latin typeface="Arial" charset="0"/>
              </a:rPr>
              <a:t> </a:t>
            </a:r>
            <a:r>
              <a:rPr lang="cs-CZ" sz="2400" dirty="0" smtClean="0">
                <a:latin typeface="Arial" charset="0"/>
              </a:rPr>
              <a:t>are </a:t>
            </a:r>
            <a:r>
              <a:rPr lang="cs-CZ" sz="2400" dirty="0" err="1" smtClean="0">
                <a:latin typeface="Arial" charset="0"/>
              </a:rPr>
              <a:t>inverted</a:t>
            </a:r>
            <a:r>
              <a:rPr lang="cs-CZ" sz="2400" dirty="0" smtClean="0">
                <a:latin typeface="Arial" charset="0"/>
              </a:rPr>
              <a:t> (</a:t>
            </a:r>
            <a:r>
              <a:rPr lang="cs-CZ" sz="2400" dirty="0" err="1" smtClean="0">
                <a:latin typeface="Arial" charset="0"/>
              </a:rPr>
              <a:t>e.g</a:t>
            </a:r>
            <a:r>
              <a:rPr lang="cs-CZ" sz="2400" dirty="0" smtClean="0">
                <a:latin typeface="Arial" charset="0"/>
              </a:rPr>
              <a:t>. </a:t>
            </a:r>
            <a:r>
              <a:rPr lang="cs-CZ" sz="2400" dirty="0" err="1" smtClean="0">
                <a:latin typeface="Arial" charset="0"/>
              </a:rPr>
              <a:t>reversed</a:t>
            </a:r>
            <a:r>
              <a:rPr lang="cs-CZ" sz="2400" dirty="0" smtClean="0">
                <a:latin typeface="Arial" charset="0"/>
              </a:rPr>
              <a:t>) </a:t>
            </a:r>
            <a:r>
              <a:rPr lang="cs-CZ" sz="2400" dirty="0" err="1" smtClean="0">
                <a:latin typeface="Arial" charset="0"/>
              </a:rPr>
              <a:t>for</a:t>
            </a:r>
            <a:r>
              <a:rPr lang="cs-CZ" sz="2400" dirty="0" smtClean="0">
                <a:latin typeface="Arial" charset="0"/>
              </a:rPr>
              <a:t> </a:t>
            </a:r>
            <a:r>
              <a:rPr lang="cs-CZ" sz="2400" dirty="0" err="1" smtClean="0">
                <a:latin typeface="Arial" charset="0"/>
              </a:rPr>
              <a:t>the</a:t>
            </a:r>
            <a:r>
              <a:rPr lang="cs-CZ" sz="2400" dirty="0" smtClean="0">
                <a:latin typeface="Arial" charset="0"/>
              </a:rPr>
              <a:t> </a:t>
            </a:r>
            <a:r>
              <a:rPr lang="cs-CZ" sz="2400" dirty="0" err="1" smtClean="0">
                <a:latin typeface="Arial" charset="0"/>
              </a:rPr>
              <a:t>purpose</a:t>
            </a:r>
            <a:r>
              <a:rPr lang="cs-CZ" sz="2400" dirty="0" smtClean="0">
                <a:latin typeface="Arial" charset="0"/>
              </a:rPr>
              <a:t> </a:t>
            </a:r>
            <a:r>
              <a:rPr lang="cs-CZ" sz="2400" dirty="0" err="1" smtClean="0">
                <a:latin typeface="Arial" charset="0"/>
              </a:rPr>
              <a:t>of</a:t>
            </a:r>
            <a:r>
              <a:rPr lang="cs-CZ" sz="2400" dirty="0" smtClean="0">
                <a:latin typeface="Arial" charset="0"/>
              </a:rPr>
              <a:t> </a:t>
            </a:r>
            <a:r>
              <a:rPr lang="cs-CZ" sz="2400" dirty="0" err="1" smtClean="0">
                <a:latin typeface="Arial" charset="0"/>
              </a:rPr>
              <a:t>rendering</a:t>
            </a:r>
            <a:r>
              <a:rPr lang="cs-CZ" sz="2400" dirty="0" smtClean="0">
                <a:latin typeface="Arial" charset="0"/>
              </a:rPr>
              <a:t> </a:t>
            </a:r>
            <a:r>
              <a:rPr lang="cs-CZ" sz="2400" dirty="0" err="1" smtClean="0">
                <a:latin typeface="Arial" charset="0"/>
              </a:rPr>
              <a:t>high-level</a:t>
            </a:r>
            <a:r>
              <a:rPr lang="cs-CZ" sz="2400" dirty="0" smtClean="0">
                <a:latin typeface="Arial" charset="0"/>
              </a:rPr>
              <a:t> </a:t>
            </a:r>
            <a:r>
              <a:rPr lang="cs-CZ" sz="2400" dirty="0" err="1" smtClean="0">
                <a:latin typeface="Arial" charset="0"/>
              </a:rPr>
              <a:t>modules</a:t>
            </a:r>
            <a:r>
              <a:rPr lang="cs-CZ" sz="2400" dirty="0" smtClean="0">
                <a:latin typeface="Arial" charset="0"/>
              </a:rPr>
              <a:t> independent </a:t>
            </a:r>
            <a:r>
              <a:rPr lang="cs-CZ" sz="2400" dirty="0" err="1" smtClean="0">
                <a:latin typeface="Arial" charset="0"/>
              </a:rPr>
              <a:t>of</a:t>
            </a:r>
            <a:r>
              <a:rPr lang="cs-CZ" sz="2400" dirty="0" smtClean="0">
                <a:latin typeface="Arial" charset="0"/>
              </a:rPr>
              <a:t> </a:t>
            </a:r>
            <a:r>
              <a:rPr lang="cs-CZ" sz="2400" dirty="0" err="1" smtClean="0">
                <a:latin typeface="Arial" charset="0"/>
              </a:rPr>
              <a:t>the</a:t>
            </a:r>
            <a:r>
              <a:rPr lang="cs-CZ" sz="2400" dirty="0" smtClean="0">
                <a:latin typeface="Arial" charset="0"/>
              </a:rPr>
              <a:t> </a:t>
            </a:r>
            <a:r>
              <a:rPr lang="cs-CZ" sz="2400" dirty="0" err="1" smtClean="0">
                <a:latin typeface="Arial" charset="0"/>
              </a:rPr>
              <a:t>low-level</a:t>
            </a:r>
            <a:r>
              <a:rPr lang="cs-CZ" sz="2400" dirty="0" smtClean="0">
                <a:latin typeface="Arial" charset="0"/>
              </a:rPr>
              <a:t> module </a:t>
            </a:r>
            <a:r>
              <a:rPr lang="cs-CZ" sz="2400" dirty="0" err="1" smtClean="0">
                <a:latin typeface="Arial" charset="0"/>
              </a:rPr>
              <a:t>implementation</a:t>
            </a:r>
            <a:r>
              <a:rPr lang="cs-CZ" sz="2400" dirty="0" smtClean="0">
                <a:latin typeface="Arial" charset="0"/>
              </a:rPr>
              <a:t> </a:t>
            </a:r>
            <a:r>
              <a:rPr lang="cs-CZ" sz="2400" dirty="0" err="1" smtClean="0">
                <a:latin typeface="Arial" charset="0"/>
              </a:rPr>
              <a:t>details</a:t>
            </a:r>
            <a:r>
              <a:rPr lang="cs-CZ" sz="2400" dirty="0" smtClean="0">
                <a:latin typeface="Arial" charset="0"/>
              </a:rPr>
              <a:t>. </a:t>
            </a:r>
            <a:r>
              <a:rPr lang="cs-CZ" sz="2400" dirty="0" err="1" smtClean="0">
                <a:latin typeface="Arial" charset="0"/>
              </a:rPr>
              <a:t>The</a:t>
            </a:r>
            <a:r>
              <a:rPr lang="cs-CZ" sz="2400" dirty="0" smtClean="0">
                <a:latin typeface="Arial" charset="0"/>
              </a:rPr>
              <a:t> </a:t>
            </a:r>
            <a:r>
              <a:rPr lang="cs-CZ" sz="2400" dirty="0" err="1" smtClean="0">
                <a:latin typeface="Arial" charset="0"/>
              </a:rPr>
              <a:t>principle</a:t>
            </a:r>
            <a:r>
              <a:rPr lang="cs-CZ" sz="2400" dirty="0" smtClean="0">
                <a:latin typeface="Arial" charset="0"/>
              </a:rPr>
              <a:t> </a:t>
            </a:r>
            <a:r>
              <a:rPr lang="cs-CZ" sz="2400" dirty="0" err="1" smtClean="0">
                <a:latin typeface="Arial" charset="0"/>
              </a:rPr>
              <a:t>states</a:t>
            </a:r>
            <a:r>
              <a:rPr lang="cs-CZ" sz="2400" dirty="0" smtClean="0">
                <a:latin typeface="Arial" charset="0"/>
              </a:rPr>
              <a:t>:</a:t>
            </a:r>
          </a:p>
          <a:p>
            <a:pPr lvl="2">
              <a:lnSpc>
                <a:spcPct val="80000"/>
              </a:lnSpc>
            </a:pPr>
            <a:r>
              <a:rPr lang="cs-CZ" i="1" dirty="0" err="1" smtClean="0"/>
              <a:t>High-level</a:t>
            </a:r>
            <a:r>
              <a:rPr lang="cs-CZ" i="1" dirty="0" smtClean="0"/>
              <a:t> </a:t>
            </a:r>
            <a:r>
              <a:rPr lang="cs-CZ" i="1" dirty="0" err="1" smtClean="0"/>
              <a:t>modules</a:t>
            </a:r>
            <a:r>
              <a:rPr lang="cs-CZ" i="1" dirty="0" smtClean="0"/>
              <a:t> </a:t>
            </a:r>
            <a:r>
              <a:rPr lang="cs-CZ" i="1" dirty="0" err="1" smtClean="0"/>
              <a:t>should</a:t>
            </a:r>
            <a:r>
              <a:rPr lang="cs-CZ" i="1" dirty="0" smtClean="0"/>
              <a:t> not </a:t>
            </a:r>
            <a:r>
              <a:rPr lang="cs-CZ" i="1" dirty="0" err="1" smtClean="0"/>
              <a:t>depend</a:t>
            </a:r>
            <a:r>
              <a:rPr lang="cs-CZ" i="1" dirty="0" smtClean="0"/>
              <a:t> on </a:t>
            </a:r>
            <a:r>
              <a:rPr lang="cs-CZ" i="1" dirty="0" err="1" smtClean="0"/>
              <a:t>low-level</a:t>
            </a:r>
            <a:r>
              <a:rPr lang="cs-CZ" i="1" dirty="0" smtClean="0"/>
              <a:t> </a:t>
            </a:r>
            <a:r>
              <a:rPr lang="cs-CZ" i="1" dirty="0" err="1" smtClean="0"/>
              <a:t>modules</a:t>
            </a:r>
            <a:r>
              <a:rPr lang="cs-CZ" i="1" dirty="0" smtClean="0"/>
              <a:t>. </a:t>
            </a:r>
            <a:r>
              <a:rPr lang="cs-CZ" i="1" dirty="0" err="1" smtClean="0"/>
              <a:t>Both</a:t>
            </a:r>
            <a:r>
              <a:rPr lang="cs-CZ" i="1" dirty="0" smtClean="0"/>
              <a:t> </a:t>
            </a:r>
            <a:r>
              <a:rPr lang="cs-CZ" i="1" dirty="0" err="1" smtClean="0"/>
              <a:t>should</a:t>
            </a:r>
            <a:r>
              <a:rPr lang="cs-CZ" i="1" dirty="0" smtClean="0"/>
              <a:t> </a:t>
            </a:r>
            <a:r>
              <a:rPr lang="cs-CZ" i="1" dirty="0" err="1" smtClean="0"/>
              <a:t>depend</a:t>
            </a:r>
            <a:r>
              <a:rPr lang="cs-CZ" i="1" dirty="0" smtClean="0"/>
              <a:t> on </a:t>
            </a:r>
            <a:r>
              <a:rPr lang="cs-CZ" i="1" dirty="0" err="1" smtClean="0"/>
              <a:t>abstractions</a:t>
            </a:r>
            <a:r>
              <a:rPr lang="cs-CZ" i="1" dirty="0" smtClean="0"/>
              <a:t>.</a:t>
            </a:r>
            <a:endParaRPr lang="cs-CZ" dirty="0" smtClean="0"/>
          </a:p>
          <a:p>
            <a:pPr lvl="2">
              <a:lnSpc>
                <a:spcPct val="80000"/>
              </a:lnSpc>
            </a:pPr>
            <a:r>
              <a:rPr lang="cs-CZ" i="1" dirty="0" err="1" smtClean="0"/>
              <a:t>Abstractions</a:t>
            </a:r>
            <a:r>
              <a:rPr lang="cs-CZ" i="1" dirty="0" smtClean="0"/>
              <a:t> </a:t>
            </a:r>
            <a:r>
              <a:rPr lang="cs-CZ" i="1" dirty="0" err="1" smtClean="0"/>
              <a:t>should</a:t>
            </a:r>
            <a:r>
              <a:rPr lang="cs-CZ" i="1" dirty="0" smtClean="0"/>
              <a:t> not </a:t>
            </a:r>
            <a:r>
              <a:rPr lang="cs-CZ" i="1" dirty="0" err="1" smtClean="0"/>
              <a:t>depend</a:t>
            </a:r>
            <a:r>
              <a:rPr lang="cs-CZ" i="1" dirty="0" smtClean="0"/>
              <a:t> </a:t>
            </a:r>
            <a:r>
              <a:rPr lang="cs-CZ" i="1" dirty="0" err="1" smtClean="0"/>
              <a:t>upon</a:t>
            </a:r>
            <a:r>
              <a:rPr lang="cs-CZ" i="1" dirty="0" smtClean="0"/>
              <a:t> </a:t>
            </a:r>
            <a:r>
              <a:rPr lang="cs-CZ" i="1" dirty="0" err="1" smtClean="0"/>
              <a:t>details</a:t>
            </a:r>
            <a:r>
              <a:rPr lang="cs-CZ" i="1" dirty="0" smtClean="0"/>
              <a:t>. </a:t>
            </a:r>
            <a:r>
              <a:rPr lang="cs-CZ" i="1" dirty="0" err="1" smtClean="0"/>
              <a:t>Details</a:t>
            </a:r>
            <a:r>
              <a:rPr lang="cs-CZ" i="1" dirty="0" smtClean="0"/>
              <a:t> </a:t>
            </a:r>
            <a:r>
              <a:rPr lang="cs-CZ" i="1" dirty="0" err="1" smtClean="0"/>
              <a:t>should</a:t>
            </a:r>
            <a:r>
              <a:rPr lang="cs-CZ" i="1" dirty="0" smtClean="0"/>
              <a:t> </a:t>
            </a:r>
            <a:r>
              <a:rPr lang="cs-CZ" i="1" dirty="0" err="1" smtClean="0"/>
              <a:t>depend</a:t>
            </a:r>
            <a:r>
              <a:rPr lang="cs-CZ" i="1" dirty="0" smtClean="0"/>
              <a:t> </a:t>
            </a:r>
            <a:r>
              <a:rPr lang="cs-CZ" i="1" dirty="0" err="1" smtClean="0"/>
              <a:t>upon</a:t>
            </a:r>
            <a:r>
              <a:rPr lang="cs-CZ" i="1" dirty="0" smtClean="0"/>
              <a:t> </a:t>
            </a:r>
            <a:r>
              <a:rPr lang="cs-CZ" i="1" dirty="0" err="1" smtClean="0"/>
              <a:t>abstractions</a:t>
            </a:r>
            <a:r>
              <a:rPr lang="cs-CZ" i="1" dirty="0" smtClean="0"/>
              <a:t>.</a:t>
            </a:r>
            <a:endParaRPr lang="cs-CZ" dirty="0" smtClean="0"/>
          </a:p>
          <a:p>
            <a:pPr marL="0" indent="0">
              <a:lnSpc>
                <a:spcPct val="80000"/>
              </a:lnSpc>
              <a:buFontTx/>
              <a:buNone/>
            </a:pPr>
            <a:endParaRPr lang="en-US" sz="2400" dirty="0" smtClean="0"/>
          </a:p>
          <a:p>
            <a:pPr marL="0" indent="0">
              <a:lnSpc>
                <a:spcPct val="80000"/>
              </a:lnSpc>
              <a:buFontTx/>
              <a:buNone/>
            </a:pPr>
            <a:r>
              <a:rPr lang="en-US" sz="2800" dirty="0" smtClean="0"/>
              <a:t>(</a:t>
            </a:r>
            <a:r>
              <a:rPr lang="cs-CZ" sz="2800" dirty="0" err="1" smtClean="0">
                <a:latin typeface="Arial" charset="0"/>
              </a:rPr>
              <a:t>From</a:t>
            </a:r>
            <a:r>
              <a:rPr lang="cs-CZ" sz="2800" dirty="0" smtClean="0">
                <a:latin typeface="Arial" charset="0"/>
              </a:rPr>
              <a:t> </a:t>
            </a:r>
            <a:r>
              <a:rPr lang="cs-CZ" sz="2800" dirty="0" err="1" smtClean="0">
                <a:latin typeface="Arial" charset="0"/>
              </a:rPr>
              <a:t>Wikipedia</a:t>
            </a:r>
            <a:r>
              <a:rPr lang="cs-CZ" sz="2800" dirty="0" smtClean="0">
                <a:latin typeface="Arial" charset="0"/>
              </a:rPr>
              <a:t>, </a:t>
            </a:r>
            <a:r>
              <a:rPr lang="cs-CZ" sz="2800" dirty="0" err="1" smtClean="0">
                <a:latin typeface="Arial" charset="0"/>
              </a:rPr>
              <a:t>the</a:t>
            </a:r>
            <a:r>
              <a:rPr lang="cs-CZ" sz="2800" dirty="0" smtClean="0">
                <a:latin typeface="Arial" charset="0"/>
              </a:rPr>
              <a:t> free </a:t>
            </a:r>
            <a:r>
              <a:rPr lang="cs-CZ" sz="2800" dirty="0" err="1" smtClean="0">
                <a:latin typeface="Arial" charset="0"/>
              </a:rPr>
              <a:t>encyclopedia</a:t>
            </a:r>
            <a:r>
              <a:rPr lang="en-US" sz="2800" dirty="0" smtClean="0">
                <a:latin typeface="Arial" charset="0"/>
              </a:rPr>
              <a:t>)</a:t>
            </a:r>
            <a:endParaRPr lang="cs-CZ" sz="2800" dirty="0" smtClean="0">
              <a:latin typeface="Arial" charset="0"/>
            </a:endParaRPr>
          </a:p>
          <a:p>
            <a:pPr marL="0" indent="0">
              <a:lnSpc>
                <a:spcPct val="80000"/>
              </a:lnSpc>
              <a:buFontTx/>
              <a:buNone/>
            </a:pPr>
            <a:endParaRPr lang="cs-CZ" sz="28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609600" y="0"/>
            <a:ext cx="7772400" cy="1143000"/>
          </a:xfrm>
        </p:spPr>
        <p:txBody>
          <a:bodyPr/>
          <a:lstStyle/>
          <a:p>
            <a:r>
              <a:rPr lang="en-GB" sz="3600" smtClean="0">
                <a:latin typeface="Arial" charset="0"/>
              </a:rPr>
              <a:t>The Dependency Inversion Principle</a:t>
            </a:r>
            <a:endParaRPr lang="en-GB" smtClean="0"/>
          </a:p>
        </p:txBody>
      </p:sp>
      <p:sp>
        <p:nvSpPr>
          <p:cNvPr id="19459" name="AutoShape 1032"/>
          <p:cNvSpPr>
            <a:spLocks noChangeAspect="1" noChangeArrowheads="1" noTextEdit="1"/>
          </p:cNvSpPr>
          <p:nvPr/>
        </p:nvSpPr>
        <p:spPr bwMode="auto">
          <a:xfrm>
            <a:off x="179388" y="1052513"/>
            <a:ext cx="4800600" cy="253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9477" name="AutoShape 1140"/>
          <p:cNvSpPr>
            <a:spLocks noChangeArrowheads="1"/>
          </p:cNvSpPr>
          <p:nvPr/>
        </p:nvSpPr>
        <p:spPr bwMode="auto">
          <a:xfrm rot="5400000">
            <a:off x="4958233" y="1386583"/>
            <a:ext cx="814388" cy="866775"/>
          </a:xfrm>
          <a:custGeom>
            <a:avLst/>
            <a:gdLst>
              <a:gd name="T0" fmla="*/ 570298 w 21600"/>
              <a:gd name="T1" fmla="*/ 0 h 21600"/>
              <a:gd name="T2" fmla="*/ 570298 w 21600"/>
              <a:gd name="T3" fmla="*/ 487882 h 21600"/>
              <a:gd name="T4" fmla="*/ 122045 w 21600"/>
              <a:gd name="T5" fmla="*/ 866775 h 21600"/>
              <a:gd name="T6" fmla="*/ 814388 w 21600"/>
              <a:gd name="T7" fmla="*/ 243941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3" name="Picture 2"/>
          <p:cNvPicPr>
            <a:picLocks noChangeAspect="1"/>
          </p:cNvPicPr>
          <p:nvPr/>
        </p:nvPicPr>
        <p:blipFill>
          <a:blip r:embed="rId2"/>
          <a:stretch>
            <a:fillRect/>
          </a:stretch>
        </p:blipFill>
        <p:spPr>
          <a:xfrm>
            <a:off x="4427984" y="2331560"/>
            <a:ext cx="4716016" cy="4500563"/>
          </a:xfrm>
          <a:prstGeom prst="rect">
            <a:avLst/>
          </a:prstGeom>
        </p:spPr>
      </p:pic>
      <p:pic>
        <p:nvPicPr>
          <p:cNvPr id="45" name="Picture 44"/>
          <p:cNvPicPr>
            <a:picLocks noChangeAspect="1"/>
          </p:cNvPicPr>
          <p:nvPr/>
        </p:nvPicPr>
        <p:blipFill>
          <a:blip r:embed="rId3"/>
          <a:stretch>
            <a:fillRect/>
          </a:stretch>
        </p:blipFill>
        <p:spPr>
          <a:xfrm>
            <a:off x="0" y="908720"/>
            <a:ext cx="4864100" cy="3302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609600" y="0"/>
            <a:ext cx="7772400" cy="1143000"/>
          </a:xfrm>
        </p:spPr>
        <p:txBody>
          <a:bodyPr/>
          <a:lstStyle/>
          <a:p>
            <a:r>
              <a:rPr lang="en-GB" sz="3600" smtClean="0">
                <a:latin typeface="Arial" charset="0"/>
              </a:rPr>
              <a:t>The Dependency Inversion Principle</a:t>
            </a:r>
            <a:endParaRPr lang="en-GB" smtClean="0"/>
          </a:p>
        </p:txBody>
      </p:sp>
      <p:sp>
        <p:nvSpPr>
          <p:cNvPr id="19459" name="AutoShape 1032"/>
          <p:cNvSpPr>
            <a:spLocks noChangeAspect="1" noChangeArrowheads="1" noTextEdit="1"/>
          </p:cNvSpPr>
          <p:nvPr/>
        </p:nvSpPr>
        <p:spPr bwMode="auto">
          <a:xfrm>
            <a:off x="179388" y="1052513"/>
            <a:ext cx="4800600" cy="253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9477" name="AutoShape 1140"/>
          <p:cNvSpPr>
            <a:spLocks noChangeArrowheads="1"/>
          </p:cNvSpPr>
          <p:nvPr/>
        </p:nvSpPr>
        <p:spPr bwMode="auto">
          <a:xfrm rot="5400000">
            <a:off x="4958233" y="1386583"/>
            <a:ext cx="814388" cy="866775"/>
          </a:xfrm>
          <a:custGeom>
            <a:avLst/>
            <a:gdLst>
              <a:gd name="T0" fmla="*/ 570298 w 21600"/>
              <a:gd name="T1" fmla="*/ 0 h 21600"/>
              <a:gd name="T2" fmla="*/ 570298 w 21600"/>
              <a:gd name="T3" fmla="*/ 487882 h 21600"/>
              <a:gd name="T4" fmla="*/ 122045 w 21600"/>
              <a:gd name="T5" fmla="*/ 866775 h 21600"/>
              <a:gd name="T6" fmla="*/ 814388 w 21600"/>
              <a:gd name="T7" fmla="*/ 243941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3" name="Picture 2"/>
          <p:cNvPicPr>
            <a:picLocks noChangeAspect="1"/>
          </p:cNvPicPr>
          <p:nvPr/>
        </p:nvPicPr>
        <p:blipFill>
          <a:blip r:embed="rId2"/>
          <a:stretch>
            <a:fillRect/>
          </a:stretch>
        </p:blipFill>
        <p:spPr>
          <a:xfrm>
            <a:off x="4427984" y="2331560"/>
            <a:ext cx="4716016" cy="4500563"/>
          </a:xfrm>
          <a:prstGeom prst="rect">
            <a:avLst/>
          </a:prstGeom>
        </p:spPr>
      </p:pic>
      <p:pic>
        <p:nvPicPr>
          <p:cNvPr id="45" name="Picture 44"/>
          <p:cNvPicPr>
            <a:picLocks noChangeAspect="1"/>
          </p:cNvPicPr>
          <p:nvPr/>
        </p:nvPicPr>
        <p:blipFill>
          <a:blip r:embed="rId3"/>
          <a:stretch>
            <a:fillRect/>
          </a:stretch>
        </p:blipFill>
        <p:spPr>
          <a:xfrm>
            <a:off x="0" y="908720"/>
            <a:ext cx="4864100" cy="3302000"/>
          </a:xfrm>
          <a:prstGeom prst="rect">
            <a:avLst/>
          </a:prstGeom>
        </p:spPr>
      </p:pic>
      <p:cxnSp>
        <p:nvCxnSpPr>
          <p:cNvPr id="4" name="Straight Arrow Connector 3"/>
          <p:cNvCxnSpPr/>
          <p:nvPr/>
        </p:nvCxnSpPr>
        <p:spPr bwMode="auto">
          <a:xfrm flipV="1">
            <a:off x="5364088" y="4797152"/>
            <a:ext cx="648072" cy="648072"/>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flipH="1" flipV="1">
            <a:off x="7524328" y="4797152"/>
            <a:ext cx="648072" cy="648072"/>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p:nvPr/>
        </p:nvCxnSpPr>
        <p:spPr bwMode="auto">
          <a:xfrm flipV="1">
            <a:off x="6876256" y="4797152"/>
            <a:ext cx="0" cy="1368152"/>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7812360" y="5013176"/>
            <a:ext cx="1065316" cy="276999"/>
          </a:xfrm>
          <a:prstGeom prst="rect">
            <a:avLst/>
          </a:prstGeom>
          <a:noFill/>
        </p:spPr>
        <p:txBody>
          <a:bodyPr wrap="none" rtlCol="0">
            <a:spAutoFit/>
          </a:bodyPr>
          <a:lstStyle/>
          <a:p>
            <a:r>
              <a:rPr lang="en-GB" sz="1200" b="1" dirty="0" smtClean="0">
                <a:latin typeface="Arial"/>
              </a:rPr>
              <a:t>Depends on</a:t>
            </a:r>
            <a:endParaRPr lang="en-GB" sz="1200" b="1" dirty="0">
              <a:latin typeface="Arial"/>
            </a:endParaRPr>
          </a:p>
        </p:txBody>
      </p:sp>
    </p:spTree>
    <p:extLst>
      <p:ext uri="{BB962C8B-B14F-4D97-AF65-F5344CB8AC3E}">
        <p14:creationId xmlns:p14="http://schemas.microsoft.com/office/powerpoint/2010/main" val="145974264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7504" y="980728"/>
            <a:ext cx="4165600" cy="4991100"/>
          </a:xfrm>
          <a:prstGeom prst="rect">
            <a:avLst/>
          </a:prstGeom>
        </p:spPr>
      </p:pic>
      <p:sp>
        <p:nvSpPr>
          <p:cNvPr id="20482" name="Rectangle 2"/>
          <p:cNvSpPr>
            <a:spLocks noGrp="1" noChangeArrowheads="1"/>
          </p:cNvSpPr>
          <p:nvPr>
            <p:ph type="title"/>
          </p:nvPr>
        </p:nvSpPr>
        <p:spPr>
          <a:xfrm>
            <a:off x="609600" y="0"/>
            <a:ext cx="7772400" cy="1143000"/>
          </a:xfrm>
        </p:spPr>
        <p:txBody>
          <a:bodyPr/>
          <a:lstStyle/>
          <a:p>
            <a:r>
              <a:rPr lang="en-GB" sz="3600" dirty="0" smtClean="0">
                <a:latin typeface="Arial" charset="0"/>
              </a:rPr>
              <a:t>Bridge</a:t>
            </a:r>
            <a:endParaRPr lang="en-GB" dirty="0" smtClean="0"/>
          </a:p>
        </p:txBody>
      </p:sp>
      <p:sp>
        <p:nvSpPr>
          <p:cNvPr id="20484" name="Text Box 5"/>
          <p:cNvSpPr txBox="1">
            <a:spLocks noChangeArrowheads="1"/>
          </p:cNvSpPr>
          <p:nvPr/>
        </p:nvSpPr>
        <p:spPr bwMode="auto">
          <a:xfrm>
            <a:off x="4064000" y="2492375"/>
            <a:ext cx="513218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cs-CZ" sz="2000" dirty="0">
                <a:latin typeface="Arial" charset="0"/>
              </a:rPr>
              <a:t>Jednoduché rozšíření předešlého diagramu</a:t>
            </a:r>
          </a:p>
          <a:p>
            <a:endParaRPr lang="cs-CZ" sz="2000" dirty="0">
              <a:latin typeface="Arial" charset="0"/>
            </a:endParaRPr>
          </a:p>
          <a:p>
            <a:pPr lvl="2">
              <a:buFont typeface="Wingdings" pitchFamily="2" charset="2"/>
              <a:buChar char="Ø"/>
            </a:pPr>
            <a:r>
              <a:rPr lang="cs-CZ" sz="2000" dirty="0">
                <a:latin typeface="Arial" charset="0"/>
              </a:rPr>
              <a:t> design </a:t>
            </a:r>
            <a:r>
              <a:rPr lang="cs-CZ" sz="2000" dirty="0" err="1">
                <a:latin typeface="Arial" charset="0"/>
              </a:rPr>
              <a:t>p</a:t>
            </a:r>
            <a:r>
              <a:rPr lang="cs-CZ" sz="2000" dirty="0" err="1" smtClean="0">
                <a:latin typeface="Arial" charset="0"/>
              </a:rPr>
              <a:t>attern</a:t>
            </a:r>
            <a:r>
              <a:rPr lang="cs-CZ" sz="2000" dirty="0" smtClean="0">
                <a:latin typeface="Arial" charset="0"/>
              </a:rPr>
              <a:t> </a:t>
            </a:r>
            <a:r>
              <a:rPr lang="cs-CZ" sz="2000" dirty="0" err="1">
                <a:latin typeface="Arial" charset="0"/>
              </a:rPr>
              <a:t>Bridge</a:t>
            </a:r>
            <a:endParaRPr lang="cs-CZ" sz="20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11760" y="1318220"/>
            <a:ext cx="4165600" cy="4991100"/>
          </a:xfrm>
          <a:prstGeom prst="rect">
            <a:avLst/>
          </a:prstGeom>
        </p:spPr>
      </p:pic>
      <p:sp>
        <p:nvSpPr>
          <p:cNvPr id="20482" name="Rectangle 2"/>
          <p:cNvSpPr>
            <a:spLocks noGrp="1" noChangeArrowheads="1"/>
          </p:cNvSpPr>
          <p:nvPr>
            <p:ph type="title"/>
          </p:nvPr>
        </p:nvSpPr>
        <p:spPr>
          <a:xfrm>
            <a:off x="609600" y="0"/>
            <a:ext cx="7772400" cy="1143000"/>
          </a:xfrm>
        </p:spPr>
        <p:txBody>
          <a:bodyPr/>
          <a:lstStyle/>
          <a:p>
            <a:r>
              <a:rPr lang="en-GB" sz="3600" dirty="0" smtClean="0">
                <a:latin typeface="Arial" charset="0"/>
              </a:rPr>
              <a:t>Bridge</a:t>
            </a:r>
            <a:endParaRPr lang="en-GB" dirty="0" smtClean="0"/>
          </a:p>
        </p:txBody>
      </p:sp>
      <p:cxnSp>
        <p:nvCxnSpPr>
          <p:cNvPr id="5" name="Straight Arrow Connector 4"/>
          <p:cNvCxnSpPr/>
          <p:nvPr/>
        </p:nvCxnSpPr>
        <p:spPr bwMode="auto">
          <a:xfrm>
            <a:off x="3491880" y="2038300"/>
            <a:ext cx="432048" cy="576064"/>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p:nvPr/>
        </p:nvCxnSpPr>
        <p:spPr bwMode="auto">
          <a:xfrm flipV="1">
            <a:off x="3491880" y="4774604"/>
            <a:ext cx="576064" cy="864096"/>
          </a:xfrm>
          <a:prstGeom prst="straightConnector1">
            <a:avLst/>
          </a:prstGeom>
          <a:solidFill>
            <a:schemeClr val="accent1"/>
          </a:solidFill>
          <a:ln w="28575" cap="flat" cmpd="sng" algn="ctr">
            <a:solidFill>
              <a:schemeClr val="tx1"/>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2555776" y="2254324"/>
            <a:ext cx="1065316" cy="276999"/>
          </a:xfrm>
          <a:prstGeom prst="rect">
            <a:avLst/>
          </a:prstGeom>
          <a:noFill/>
        </p:spPr>
        <p:txBody>
          <a:bodyPr wrap="none" rtlCol="0">
            <a:spAutoFit/>
          </a:bodyPr>
          <a:lstStyle/>
          <a:p>
            <a:r>
              <a:rPr lang="en-GB" sz="1200" b="1" dirty="0" smtClean="0">
                <a:latin typeface="Arial"/>
              </a:rPr>
              <a:t>Depends on</a:t>
            </a:r>
            <a:endParaRPr lang="en-GB" sz="1200" b="1" dirty="0">
              <a:latin typeface="Arial"/>
            </a:endParaRPr>
          </a:p>
        </p:txBody>
      </p:sp>
      <p:sp>
        <p:nvSpPr>
          <p:cNvPr id="13" name="TextBox 12"/>
          <p:cNvSpPr txBox="1"/>
          <p:nvPr/>
        </p:nvSpPr>
        <p:spPr>
          <a:xfrm>
            <a:off x="2627784" y="4990628"/>
            <a:ext cx="1065316" cy="276999"/>
          </a:xfrm>
          <a:prstGeom prst="rect">
            <a:avLst/>
          </a:prstGeom>
          <a:noFill/>
        </p:spPr>
        <p:txBody>
          <a:bodyPr wrap="none" rtlCol="0">
            <a:spAutoFit/>
          </a:bodyPr>
          <a:lstStyle/>
          <a:p>
            <a:r>
              <a:rPr lang="en-GB" sz="1200" b="1" dirty="0" smtClean="0">
                <a:latin typeface="Arial"/>
              </a:rPr>
              <a:t>Depends on</a:t>
            </a:r>
            <a:endParaRPr lang="en-GB" sz="1200" b="1" dirty="0">
              <a:latin typeface="Arial"/>
            </a:endParaRPr>
          </a:p>
        </p:txBody>
      </p:sp>
      <p:cxnSp>
        <p:nvCxnSpPr>
          <p:cNvPr id="14" name="Straight Arrow Connector 13"/>
          <p:cNvCxnSpPr/>
          <p:nvPr/>
        </p:nvCxnSpPr>
        <p:spPr bwMode="auto">
          <a:xfrm flipV="1">
            <a:off x="5940152" y="2038300"/>
            <a:ext cx="0" cy="3600400"/>
          </a:xfrm>
          <a:prstGeom prst="straightConnector1">
            <a:avLst/>
          </a:prstGeom>
          <a:solidFill>
            <a:schemeClr val="accent1"/>
          </a:solidFill>
          <a:ln w="28575" cap="flat" cmpd="sng" algn="ctr">
            <a:solidFill>
              <a:srgbClr val="FF0000"/>
            </a:solidFill>
            <a:prstDash val="dash"/>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5954956" y="4054524"/>
            <a:ext cx="1663662" cy="276999"/>
          </a:xfrm>
          <a:prstGeom prst="rect">
            <a:avLst/>
          </a:prstGeom>
          <a:noFill/>
        </p:spPr>
        <p:txBody>
          <a:bodyPr wrap="none" rtlCol="0">
            <a:spAutoFit/>
          </a:bodyPr>
          <a:lstStyle/>
          <a:p>
            <a:r>
              <a:rPr lang="en-GB" sz="1200" b="1" dirty="0" smtClean="0">
                <a:solidFill>
                  <a:srgbClr val="FF0000"/>
                </a:solidFill>
                <a:latin typeface="Arial"/>
              </a:rPr>
              <a:t>Does not depend on</a:t>
            </a:r>
            <a:endParaRPr lang="en-GB" sz="1200" b="1" dirty="0">
              <a:solidFill>
                <a:srgbClr val="FF0000"/>
              </a:solidFill>
              <a:latin typeface="Arial"/>
            </a:endParaRPr>
          </a:p>
        </p:txBody>
      </p:sp>
    </p:spTree>
    <p:extLst>
      <p:ext uri="{BB962C8B-B14F-4D97-AF65-F5344CB8AC3E}">
        <p14:creationId xmlns:p14="http://schemas.microsoft.com/office/powerpoint/2010/main" val="345433884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0"/>
            <a:ext cx="7772400" cy="1143000"/>
          </a:xfrm>
        </p:spPr>
        <p:txBody>
          <a:bodyPr/>
          <a:lstStyle/>
          <a:p>
            <a:r>
              <a:rPr lang="en-GB" sz="4000" dirty="0" smtClean="0">
                <a:latin typeface="Arial" charset="0"/>
              </a:rPr>
              <a:t>Bridge</a:t>
            </a:r>
            <a:endParaRPr lang="en-GB" sz="4800" dirty="0" smtClean="0"/>
          </a:p>
        </p:txBody>
      </p:sp>
      <p:pic>
        <p:nvPicPr>
          <p:cNvPr id="2150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138" y="1223963"/>
            <a:ext cx="3208337"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3988" y="3573463"/>
            <a:ext cx="145097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Oval 7"/>
          <p:cNvSpPr>
            <a:spLocks noChangeArrowheads="1"/>
          </p:cNvSpPr>
          <p:nvPr/>
        </p:nvSpPr>
        <p:spPr bwMode="auto">
          <a:xfrm>
            <a:off x="179388" y="1044575"/>
            <a:ext cx="3887787" cy="2447925"/>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0" name="Text Box 8"/>
          <p:cNvSpPr txBox="1">
            <a:spLocks noChangeArrowheads="1"/>
          </p:cNvSpPr>
          <p:nvPr/>
        </p:nvSpPr>
        <p:spPr bwMode="auto">
          <a:xfrm>
            <a:off x="1208088" y="688975"/>
            <a:ext cx="1919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solidFill>
                  <a:srgbClr val="FF0000"/>
                </a:solidFill>
                <a:latin typeface="Arial" charset="0"/>
              </a:rPr>
              <a:t>Implementation</a:t>
            </a:r>
            <a:endParaRPr lang="cs-CZ" sz="2000">
              <a:solidFill>
                <a:srgbClr val="FF0000"/>
              </a:solidFill>
              <a:latin typeface="Arial" charset="0"/>
            </a:endParaRPr>
          </a:p>
        </p:txBody>
      </p:sp>
      <p:sp>
        <p:nvSpPr>
          <p:cNvPr id="21511" name="Oval 9"/>
          <p:cNvSpPr>
            <a:spLocks noChangeArrowheads="1"/>
          </p:cNvSpPr>
          <p:nvPr/>
        </p:nvSpPr>
        <p:spPr bwMode="auto">
          <a:xfrm>
            <a:off x="1289050" y="3284538"/>
            <a:ext cx="1871663" cy="2592387"/>
          </a:xfrm>
          <a:prstGeom prst="ellipse">
            <a:avLst/>
          </a:prstGeom>
          <a:noFill/>
          <a:ln w="1905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Text Box 10"/>
          <p:cNvSpPr txBox="1">
            <a:spLocks noChangeArrowheads="1"/>
          </p:cNvSpPr>
          <p:nvPr/>
        </p:nvSpPr>
        <p:spPr bwMode="auto">
          <a:xfrm>
            <a:off x="1208088" y="5911850"/>
            <a:ext cx="2722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solidFill>
                  <a:schemeClr val="accent2"/>
                </a:solidFill>
                <a:latin typeface="Arial" charset="0"/>
              </a:rPr>
              <a:t>Abstraction</a:t>
            </a:r>
            <a:r>
              <a:rPr lang="en-US" sz="2000">
                <a:solidFill>
                  <a:srgbClr val="FF0000"/>
                </a:solidFill>
                <a:latin typeface="Arial" charset="0"/>
              </a:rPr>
              <a:t> </a:t>
            </a:r>
            <a:r>
              <a:rPr lang="en-US" sz="2000">
                <a:solidFill>
                  <a:schemeClr val="accent2"/>
                </a:solidFill>
                <a:latin typeface="Arial" charset="0"/>
              </a:rPr>
              <a:t>refinement</a:t>
            </a:r>
            <a:endParaRPr lang="cs-CZ" sz="2000">
              <a:solidFill>
                <a:schemeClr val="accent2"/>
              </a:solidFill>
              <a:latin typeface="Arial" charset="0"/>
            </a:endParaRPr>
          </a:p>
        </p:txBody>
      </p:sp>
      <p:sp>
        <p:nvSpPr>
          <p:cNvPr id="21513" name="AutoShape 11"/>
          <p:cNvSpPr>
            <a:spLocks noChangeArrowheads="1"/>
          </p:cNvSpPr>
          <p:nvPr/>
        </p:nvSpPr>
        <p:spPr bwMode="auto">
          <a:xfrm>
            <a:off x="3635375" y="3141663"/>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1514"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1773238"/>
            <a:ext cx="4156075" cy="350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5" name="Text Box 14"/>
          <p:cNvSpPr txBox="1">
            <a:spLocks noChangeArrowheads="1"/>
          </p:cNvSpPr>
          <p:nvPr/>
        </p:nvSpPr>
        <p:spPr bwMode="auto">
          <a:xfrm>
            <a:off x="3851275" y="5300663"/>
            <a:ext cx="5108575" cy="14747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buFontTx/>
              <a:buChar char="•"/>
            </a:pPr>
            <a:r>
              <a:rPr lang="cs-CZ" sz="1800">
                <a:latin typeface="Arial" charset="0"/>
              </a:rPr>
              <a:t> Máme více hledisek klasifikace. </a:t>
            </a:r>
          </a:p>
          <a:p>
            <a:pPr>
              <a:buFontTx/>
              <a:buChar char="•"/>
            </a:pPr>
            <a:r>
              <a:rPr lang="cs-CZ" sz="1800">
                <a:latin typeface="Arial" charset="0"/>
              </a:rPr>
              <a:t> Pokud bychom je chtěli zohlednit v jedné </a:t>
            </a:r>
            <a:br>
              <a:rPr lang="cs-CZ" sz="1800">
                <a:latin typeface="Arial" charset="0"/>
              </a:rPr>
            </a:br>
            <a:r>
              <a:rPr lang="cs-CZ" sz="1800">
                <a:latin typeface="Arial" charset="0"/>
              </a:rPr>
              <a:t>  inheritanční hierarchii, došlo by k explozi počtu </a:t>
            </a:r>
            <a:br>
              <a:rPr lang="cs-CZ" sz="1800">
                <a:latin typeface="Arial" charset="0"/>
              </a:rPr>
            </a:br>
            <a:r>
              <a:rPr lang="cs-CZ" sz="1800">
                <a:latin typeface="Arial" charset="0"/>
              </a:rPr>
              <a:t>  tříd (pro různé kombinace). </a:t>
            </a:r>
          </a:p>
          <a:p>
            <a:pPr>
              <a:buFontTx/>
              <a:buChar char="•"/>
            </a:pPr>
            <a:r>
              <a:rPr lang="cs-CZ" sz="1800">
                <a:latin typeface="Arial" charset="0"/>
              </a:rPr>
              <a:t> Řešení – oddělit klasifikační hlediska.</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0"/>
            <a:ext cx="7772400" cy="1143000"/>
          </a:xfrm>
        </p:spPr>
        <p:txBody>
          <a:bodyPr/>
          <a:lstStyle/>
          <a:p>
            <a:r>
              <a:rPr lang="en-GB" sz="4000" dirty="0">
                <a:latin typeface="Arial" charset="0"/>
              </a:rPr>
              <a:t>Bridge</a:t>
            </a:r>
            <a:endParaRPr lang="en-GB" sz="4800" dirty="0" smtClean="0"/>
          </a:p>
        </p:txBody>
      </p:sp>
      <p:pic>
        <p:nvPicPr>
          <p:cNvPr id="2253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800225"/>
            <a:ext cx="8659812"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12"/>
          <p:cNvSpPr>
            <a:spLocks noChangeArrowheads="1"/>
          </p:cNvSpPr>
          <p:nvPr/>
        </p:nvSpPr>
        <p:spPr bwMode="auto">
          <a:xfrm>
            <a:off x="250825" y="1412875"/>
            <a:ext cx="8137525" cy="172878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Text Box 13"/>
          <p:cNvSpPr txBox="1">
            <a:spLocks noChangeArrowheads="1"/>
          </p:cNvSpPr>
          <p:nvPr/>
        </p:nvSpPr>
        <p:spPr bwMode="auto">
          <a:xfrm>
            <a:off x="376238" y="1338263"/>
            <a:ext cx="874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t>Bridge</a:t>
            </a:r>
            <a:endParaRPr lang="cs-CZ" sz="2000"/>
          </a:p>
        </p:txBody>
      </p:sp>
      <p:sp>
        <p:nvSpPr>
          <p:cNvPr id="22534" name="Text Box 14"/>
          <p:cNvSpPr txBox="1">
            <a:spLocks noChangeArrowheads="1"/>
          </p:cNvSpPr>
          <p:nvPr/>
        </p:nvSpPr>
        <p:spPr bwMode="auto">
          <a:xfrm>
            <a:off x="3184525" y="1957388"/>
            <a:ext cx="593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1800">
                <a:latin typeface="Courier New" pitchFamily="49" charset="0"/>
              </a:rPr>
              <a:t>imp</a:t>
            </a:r>
            <a:endParaRPr lang="cs-CZ" sz="1800">
              <a:latin typeface="Courier New" pitchFamily="49" charset="0"/>
            </a:endParaRPr>
          </a:p>
        </p:txBody>
      </p:sp>
      <p:sp>
        <p:nvSpPr>
          <p:cNvPr id="22535" name="Text Box 15"/>
          <p:cNvSpPr txBox="1">
            <a:spLocks noChangeArrowheads="1"/>
          </p:cNvSpPr>
          <p:nvPr/>
        </p:nvSpPr>
        <p:spPr bwMode="auto">
          <a:xfrm>
            <a:off x="1447800" y="2460625"/>
            <a:ext cx="1555750" cy="3048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cs-CZ" sz="1400">
                <a:latin typeface="Arial" charset="0"/>
              </a:rPr>
              <a:t>+ </a:t>
            </a:r>
            <a:r>
              <a:rPr lang="cs-CZ" b="1">
                <a:latin typeface="Arial" charset="0"/>
              </a:rPr>
              <a:t>drawLine(): void</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0"/>
            <a:ext cx="7772400" cy="1143000"/>
          </a:xfrm>
        </p:spPr>
        <p:txBody>
          <a:bodyPr/>
          <a:lstStyle/>
          <a:p>
            <a:r>
              <a:rPr lang="en-GB" sz="4000" smtClean="0">
                <a:latin typeface="Arial" charset="0"/>
              </a:rPr>
              <a:t>Bridge</a:t>
            </a:r>
            <a:endParaRPr lang="en-GB" sz="4800" smtClean="0"/>
          </a:p>
        </p:txBody>
      </p:sp>
      <p:pic>
        <p:nvPicPr>
          <p:cNvPr id="235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800225"/>
            <a:ext cx="8659812"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250825" y="1412875"/>
            <a:ext cx="8137525" cy="172878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Text Box 5"/>
          <p:cNvSpPr txBox="1">
            <a:spLocks noChangeArrowheads="1"/>
          </p:cNvSpPr>
          <p:nvPr/>
        </p:nvSpPr>
        <p:spPr bwMode="auto">
          <a:xfrm>
            <a:off x="376238" y="1338263"/>
            <a:ext cx="874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t>Bridge</a:t>
            </a:r>
            <a:endParaRPr lang="cs-CZ" sz="2000"/>
          </a:p>
        </p:txBody>
      </p:sp>
      <p:sp>
        <p:nvSpPr>
          <p:cNvPr id="23558" name="Text Box 6"/>
          <p:cNvSpPr txBox="1">
            <a:spLocks noChangeArrowheads="1"/>
          </p:cNvSpPr>
          <p:nvPr/>
        </p:nvSpPr>
        <p:spPr bwMode="auto">
          <a:xfrm>
            <a:off x="3184525" y="1957388"/>
            <a:ext cx="593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1800">
                <a:latin typeface="Courier New" pitchFamily="49" charset="0"/>
              </a:rPr>
              <a:t>imp</a:t>
            </a:r>
            <a:endParaRPr lang="cs-CZ" sz="1800">
              <a:latin typeface="Courier New" pitchFamily="49" charset="0"/>
            </a:endParaRPr>
          </a:p>
        </p:txBody>
      </p:sp>
      <p:sp>
        <p:nvSpPr>
          <p:cNvPr id="23559" name="AutoShape 7"/>
          <p:cNvSpPr>
            <a:spLocks noChangeArrowheads="1"/>
          </p:cNvSpPr>
          <p:nvPr/>
        </p:nvSpPr>
        <p:spPr bwMode="auto">
          <a:xfrm>
            <a:off x="2484438" y="549275"/>
            <a:ext cx="3455987" cy="1439863"/>
          </a:xfrm>
          <a:prstGeom prst="wedgeRoundRectCallout">
            <a:avLst>
              <a:gd name="adj1" fmla="val -48301"/>
              <a:gd name="adj2" fmla="val 7304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800">
                <a:latin typeface="Courier New" pitchFamily="49" charset="0"/>
              </a:rPr>
              <a:t>imp.devDrawLine();</a:t>
            </a:r>
          </a:p>
          <a:p>
            <a:pPr algn="ctr"/>
            <a:r>
              <a:rPr lang="en-US" sz="1800">
                <a:latin typeface="Courier New" pitchFamily="49" charset="0"/>
              </a:rPr>
              <a:t>imp.devDrawLine();</a:t>
            </a:r>
          </a:p>
          <a:p>
            <a:pPr algn="ctr"/>
            <a:r>
              <a:rPr lang="en-US" sz="1800">
                <a:latin typeface="Courier New" pitchFamily="49" charset="0"/>
              </a:rPr>
              <a:t>imp.devDrawLine();</a:t>
            </a:r>
          </a:p>
          <a:p>
            <a:pPr algn="ctr"/>
            <a:r>
              <a:rPr lang="en-US" sz="1800">
                <a:latin typeface="Courier New" pitchFamily="49" charset="0"/>
              </a:rPr>
              <a:t>imp.devDrawLine();</a:t>
            </a:r>
            <a:endParaRPr lang="cs-CZ" sz="1800">
              <a:latin typeface="Courier New" pitchFamily="49" charset="0"/>
            </a:endParaRPr>
          </a:p>
        </p:txBody>
      </p:sp>
      <p:sp>
        <p:nvSpPr>
          <p:cNvPr id="23560" name="AutoShape 8"/>
          <p:cNvSpPr>
            <a:spLocks noChangeArrowheads="1"/>
          </p:cNvSpPr>
          <p:nvPr/>
        </p:nvSpPr>
        <p:spPr bwMode="auto">
          <a:xfrm>
            <a:off x="684213" y="5157788"/>
            <a:ext cx="1944687" cy="647700"/>
          </a:xfrm>
          <a:prstGeom prst="wedgeRoundRectCallout">
            <a:avLst>
              <a:gd name="adj1" fmla="val -41347"/>
              <a:gd name="adj2" fmla="val -12303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800">
                <a:latin typeface="Courier New" pitchFamily="49" charset="0"/>
              </a:rPr>
              <a:t>DrawRect();</a:t>
            </a:r>
          </a:p>
          <a:p>
            <a:pPr algn="ctr"/>
            <a:r>
              <a:rPr lang="en-US" sz="1800">
                <a:latin typeface="Courier New" pitchFamily="49" charset="0"/>
              </a:rPr>
              <a:t>DrawText();</a:t>
            </a:r>
            <a:endParaRPr lang="cs-CZ" sz="1800">
              <a:latin typeface="Courier New" pitchFamily="49" charset="0"/>
            </a:endParaRPr>
          </a:p>
        </p:txBody>
      </p:sp>
      <p:sp>
        <p:nvSpPr>
          <p:cNvPr id="23561" name="AutoShape 9"/>
          <p:cNvSpPr>
            <a:spLocks noChangeArrowheads="1"/>
          </p:cNvSpPr>
          <p:nvPr/>
        </p:nvSpPr>
        <p:spPr bwMode="auto">
          <a:xfrm>
            <a:off x="3203575" y="5445125"/>
            <a:ext cx="2305050" cy="431800"/>
          </a:xfrm>
          <a:prstGeom prst="wedgeRoundRectCallout">
            <a:avLst>
              <a:gd name="adj1" fmla="val 37329"/>
              <a:gd name="adj2" fmla="val -243750"/>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800">
                <a:latin typeface="Courier New" pitchFamily="49" charset="0"/>
              </a:rPr>
              <a:t>XDrawLine();</a:t>
            </a:r>
            <a:endParaRPr lang="cs-CZ" sz="1800">
              <a:latin typeface="Courier New" pitchFamily="49" charset="0"/>
            </a:endParaRPr>
          </a:p>
        </p:txBody>
      </p:sp>
      <p:sp>
        <p:nvSpPr>
          <p:cNvPr id="23562" name="AutoShape 10"/>
          <p:cNvSpPr>
            <a:spLocks noChangeArrowheads="1"/>
          </p:cNvSpPr>
          <p:nvPr/>
        </p:nvSpPr>
        <p:spPr bwMode="auto">
          <a:xfrm>
            <a:off x="6084888" y="5589588"/>
            <a:ext cx="2447925" cy="431800"/>
          </a:xfrm>
          <a:prstGeom prst="wedgeRoundRectCallout">
            <a:avLst>
              <a:gd name="adj1" fmla="val -58495"/>
              <a:gd name="adj2" fmla="val -221324"/>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800">
                <a:latin typeface="Courier New" pitchFamily="49" charset="0"/>
              </a:rPr>
              <a:t>XDrawString();</a:t>
            </a:r>
            <a:endParaRPr lang="cs-CZ" sz="1800">
              <a:latin typeface="Courier New" pitchFamily="49" charset="0"/>
            </a:endParaRPr>
          </a:p>
        </p:txBody>
      </p:sp>
      <p:sp>
        <p:nvSpPr>
          <p:cNvPr id="23563" name="Text Box 11"/>
          <p:cNvSpPr txBox="1">
            <a:spLocks noChangeArrowheads="1"/>
          </p:cNvSpPr>
          <p:nvPr/>
        </p:nvSpPr>
        <p:spPr bwMode="auto">
          <a:xfrm>
            <a:off x="1447800" y="2460625"/>
            <a:ext cx="1555750" cy="3048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cs-CZ" sz="1400" dirty="0">
                <a:latin typeface="Arial" charset="0"/>
              </a:rPr>
              <a:t>+ </a:t>
            </a:r>
            <a:r>
              <a:rPr lang="cs-CZ" b="1" dirty="0" err="1" smtClean="0">
                <a:latin typeface="Arial" charset="0"/>
              </a:rPr>
              <a:t>drawRect</a:t>
            </a:r>
            <a:r>
              <a:rPr lang="cs-CZ" b="1" dirty="0" smtClean="0">
                <a:latin typeface="Arial" charset="0"/>
              </a:rPr>
              <a:t>(</a:t>
            </a:r>
            <a:r>
              <a:rPr lang="cs-CZ" b="1" dirty="0">
                <a:latin typeface="Arial" charset="0"/>
              </a:rPr>
              <a:t>): </a:t>
            </a:r>
            <a:r>
              <a:rPr lang="cs-CZ" b="1" dirty="0" err="1">
                <a:latin typeface="Arial" charset="0"/>
              </a:rPr>
              <a:t>void</a:t>
            </a:r>
            <a:endParaRPr lang="cs-CZ" b="1"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4450"/>
            <a:ext cx="7772400" cy="1143000"/>
          </a:xfrm>
        </p:spPr>
        <p:txBody>
          <a:bodyPr/>
          <a:lstStyle/>
          <a:p>
            <a:r>
              <a:rPr lang="en-GB" dirty="0" smtClean="0">
                <a:latin typeface="Arial" charset="0"/>
              </a:rPr>
              <a:t>Bridge</a:t>
            </a:r>
            <a:endParaRPr lang="en-GB" sz="1800" dirty="0" smtClean="0"/>
          </a:p>
        </p:txBody>
      </p:sp>
      <p:graphicFrame>
        <p:nvGraphicFramePr>
          <p:cNvPr id="24579" name="Object 14"/>
          <p:cNvGraphicFramePr>
            <a:graphicFrameLocks noGrp="1" noChangeAspect="1"/>
          </p:cNvGraphicFramePr>
          <p:nvPr>
            <p:ph idx="1"/>
          </p:nvPr>
        </p:nvGraphicFramePr>
        <p:xfrm>
          <a:off x="850900" y="1614488"/>
          <a:ext cx="8042275" cy="4767262"/>
        </p:xfrm>
        <a:graphic>
          <a:graphicData uri="http://schemas.openxmlformats.org/presentationml/2006/ole">
            <mc:AlternateContent xmlns:mc="http://schemas.openxmlformats.org/markup-compatibility/2006">
              <mc:Choice xmlns:v="urn:schemas-microsoft-com:vml" Requires="v">
                <p:oleObj spid="_x0000_s24605" name="SmartDraw" r:id="rId3" imgW="7566660" imgH="4485132" progId="SmartDraw.2">
                  <p:embed/>
                </p:oleObj>
              </mc:Choice>
              <mc:Fallback>
                <p:oleObj name="SmartDraw" r:id="rId3" imgW="7566660" imgH="4485132" progId="SmartDraw.2">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0900" y="1614488"/>
                        <a:ext cx="8042275" cy="476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4213" y="115888"/>
            <a:ext cx="7772400" cy="1143000"/>
          </a:xfrm>
        </p:spPr>
        <p:txBody>
          <a:bodyPr/>
          <a:lstStyle/>
          <a:p>
            <a:r>
              <a:rPr lang="en-US" sz="2400" smtClean="0">
                <a:latin typeface="Arial" charset="0"/>
              </a:rPr>
              <a:t>Design Patterns Classification</a:t>
            </a:r>
            <a:endParaRPr lang="cs-CZ" sz="2400" smtClean="0">
              <a:latin typeface="Arial" charset="0"/>
            </a:endParaRPr>
          </a:p>
        </p:txBody>
      </p:sp>
      <p:sp>
        <p:nvSpPr>
          <p:cNvPr id="3075" name="Rectangle 3"/>
          <p:cNvSpPr>
            <a:spLocks noGrp="1" noChangeArrowheads="1"/>
          </p:cNvSpPr>
          <p:nvPr>
            <p:ph type="body" idx="1"/>
          </p:nvPr>
        </p:nvSpPr>
        <p:spPr/>
        <p:txBody>
          <a:bodyPr/>
          <a:lstStyle/>
          <a:p>
            <a:r>
              <a:rPr lang="en-US" sz="2400" smtClean="0">
                <a:latin typeface="Arial" charset="0"/>
              </a:rPr>
              <a:t>Creational Design Patterns</a:t>
            </a:r>
          </a:p>
          <a:p>
            <a:r>
              <a:rPr lang="en-US" sz="2400" smtClean="0">
                <a:latin typeface="Arial" charset="0"/>
              </a:rPr>
              <a:t>Structural Design Patterns</a:t>
            </a:r>
          </a:p>
          <a:p>
            <a:r>
              <a:rPr lang="en-US" sz="2400" smtClean="0">
                <a:latin typeface="Arial" charset="0"/>
              </a:rPr>
              <a:t>Behavioral Design Patterns</a:t>
            </a:r>
            <a:endParaRPr lang="cs-CZ" sz="2400" smtClean="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09600" y="0"/>
            <a:ext cx="7772400" cy="1143000"/>
          </a:xfrm>
        </p:spPr>
        <p:txBody>
          <a:bodyPr/>
          <a:lstStyle/>
          <a:p>
            <a:r>
              <a:rPr lang="en-GB" dirty="0" smtClean="0">
                <a:latin typeface="Arial" charset="0"/>
              </a:rPr>
              <a:t>Bridge</a:t>
            </a:r>
            <a:endParaRPr lang="en-GB" sz="1800" dirty="0" smtClean="0"/>
          </a:p>
        </p:txBody>
      </p:sp>
      <p:sp>
        <p:nvSpPr>
          <p:cNvPr id="25603" name="Rectangle 4"/>
          <p:cNvSpPr>
            <a:spLocks noChangeArrowheads="1"/>
          </p:cNvSpPr>
          <p:nvPr/>
        </p:nvSpPr>
        <p:spPr bwMode="auto">
          <a:xfrm>
            <a:off x="533400" y="2133600"/>
            <a:ext cx="7497763"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90513" indent="-290513">
              <a:tabLst>
                <a:tab pos="290513" algn="l"/>
              </a:tabLst>
            </a:pPr>
            <a:r>
              <a:rPr lang="en-GB" sz="2000">
                <a:latin typeface="Arial" charset="0"/>
              </a:rPr>
              <a:t>1.	The Bridge pattern is intended to keep the interface to your client class constant while allowing you to change the actual kind of class you use. </a:t>
            </a:r>
          </a:p>
          <a:p>
            <a:pPr marL="290513" indent="-290513">
              <a:tabLst>
                <a:tab pos="290513" algn="l"/>
              </a:tabLst>
            </a:pPr>
            <a:endParaRPr lang="en-GB" sz="2000">
              <a:latin typeface="Arial" charset="0"/>
            </a:endParaRPr>
          </a:p>
          <a:p>
            <a:pPr marL="290513" indent="-290513">
              <a:tabLst>
                <a:tab pos="290513" algn="l"/>
              </a:tabLst>
            </a:pPr>
            <a:r>
              <a:rPr lang="en-GB" sz="2000">
                <a:latin typeface="Arial" charset="0"/>
              </a:rPr>
              <a:t>2.	You can extend the implementation class and the bridge class separately, and usually without much interaction with each other (avoiding permanent binding between abstraction and its implementation).</a:t>
            </a:r>
          </a:p>
          <a:p>
            <a:pPr marL="290513" indent="-290513">
              <a:tabLst>
                <a:tab pos="290513" algn="l"/>
              </a:tabLst>
            </a:pPr>
            <a:endParaRPr lang="en-GB" sz="2000">
              <a:latin typeface="Arial" charset="0"/>
            </a:endParaRPr>
          </a:p>
          <a:p>
            <a:pPr marL="290513" indent="-290513">
              <a:tabLst>
                <a:tab pos="290513" algn="l"/>
              </a:tabLst>
            </a:pPr>
            <a:r>
              <a:rPr lang="en-GB" sz="2000">
                <a:latin typeface="Arial" charset="0"/>
              </a:rPr>
              <a:t>3. You can hide implementation details from the client class much more easily.</a:t>
            </a:r>
          </a:p>
          <a:p>
            <a:pPr marL="290513" indent="-290513">
              <a:tabLst>
                <a:tab pos="290513" algn="l"/>
              </a:tabLst>
            </a:pPr>
            <a:endParaRPr lang="en-GB" sz="20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val 2"/>
          <p:cNvSpPr>
            <a:spLocks noChangeArrowheads="1"/>
          </p:cNvSpPr>
          <p:nvPr/>
        </p:nvSpPr>
        <p:spPr bwMode="auto">
          <a:xfrm>
            <a:off x="304800" y="3505200"/>
            <a:ext cx="6859488" cy="1371600"/>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Grp="1" noChangeArrowheads="1"/>
          </p:cNvSpPr>
          <p:nvPr>
            <p:ph type="title"/>
          </p:nvPr>
        </p:nvSpPr>
        <p:spPr>
          <a:xfrm>
            <a:off x="609600" y="0"/>
            <a:ext cx="7772400" cy="1143000"/>
          </a:xfrm>
        </p:spPr>
        <p:txBody>
          <a:bodyPr/>
          <a:lstStyle/>
          <a:p>
            <a:r>
              <a:rPr lang="en-GB" smtClean="0">
                <a:latin typeface="Arial" charset="0"/>
              </a:rPr>
              <a:t>Decorator</a:t>
            </a:r>
            <a:endParaRPr lang="en-GB" sz="1800" smtClean="0"/>
          </a:p>
        </p:txBody>
      </p:sp>
      <p:sp>
        <p:nvSpPr>
          <p:cNvPr id="26629" name="AutoShape 5"/>
          <p:cNvSpPr>
            <a:spLocks/>
          </p:cNvSpPr>
          <p:nvPr/>
        </p:nvSpPr>
        <p:spPr bwMode="auto">
          <a:xfrm>
            <a:off x="4800600" y="5181600"/>
            <a:ext cx="3956050" cy="1016000"/>
          </a:xfrm>
          <a:prstGeom prst="borderCallout2">
            <a:avLst>
              <a:gd name="adj1" fmla="val 9551"/>
              <a:gd name="adj2" fmla="val -1926"/>
              <a:gd name="adj3" fmla="val 9551"/>
              <a:gd name="adj4" fmla="val -9111"/>
              <a:gd name="adj5" fmla="val -27852"/>
              <a:gd name="adj6" fmla="val -34912"/>
            </a:avLst>
          </a:prstGeom>
          <a:solidFill>
            <a:srgbClr val="FFCC99"/>
          </a:solidFill>
          <a:ln w="9525">
            <a:solidFill>
              <a:schemeClr val="tx1"/>
            </a:solidFill>
            <a:miter lim="800000"/>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2400" dirty="0"/>
              <a:t>Possible class explosion</a:t>
            </a:r>
          </a:p>
          <a:p>
            <a:pPr algn="ctr"/>
            <a:r>
              <a:rPr lang="en-GB" sz="1800" dirty="0"/>
              <a:t>(hard to maintain)</a:t>
            </a:r>
          </a:p>
          <a:p>
            <a:pPr algn="ctr"/>
            <a:r>
              <a:rPr lang="en-GB" sz="1800" dirty="0"/>
              <a:t>Decorator patterns helps ...</a:t>
            </a:r>
          </a:p>
        </p:txBody>
      </p:sp>
      <p:sp>
        <p:nvSpPr>
          <p:cNvPr id="2" name="Rectangle 1"/>
          <p:cNvSpPr/>
          <p:nvPr/>
        </p:nvSpPr>
        <p:spPr bwMode="auto">
          <a:xfrm>
            <a:off x="2149225" y="1705820"/>
            <a:ext cx="2520280" cy="648072"/>
          </a:xfrm>
          <a:prstGeom prst="rect">
            <a:avLst/>
          </a:prstGeom>
          <a:solidFill>
            <a:srgbClr val="FFFF99"/>
          </a:solidFill>
          <a:ln w="12700">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cs-CZ" sz="2000" b="0" i="1" u="none" strike="noStrike" cap="none" normalizeH="0" baseline="0" dirty="0" smtClean="0">
                <a:ln>
                  <a:noFill/>
                </a:ln>
                <a:solidFill>
                  <a:schemeClr val="tx1"/>
                </a:solidFill>
                <a:effectLst/>
                <a:latin typeface="Arial" pitchFamily="34" charset="0"/>
                <a:cs typeface="Arial" pitchFamily="34" charset="0"/>
              </a:rPr>
              <a:t>InputStream</a:t>
            </a:r>
          </a:p>
        </p:txBody>
      </p:sp>
      <p:sp>
        <p:nvSpPr>
          <p:cNvPr id="9" name="Rectangle 8"/>
          <p:cNvSpPr/>
          <p:nvPr/>
        </p:nvSpPr>
        <p:spPr bwMode="auto">
          <a:xfrm>
            <a:off x="611560" y="3927056"/>
            <a:ext cx="1728192" cy="527888"/>
          </a:xfrm>
          <a:prstGeom prst="rect">
            <a:avLst/>
          </a:prstGeom>
          <a:solidFill>
            <a:srgbClr val="FFFF99"/>
          </a:solidFill>
          <a:ln w="12700">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cs-CZ" sz="1400" b="0" u="none" strike="noStrike" cap="none" normalizeH="0" baseline="0" dirty="0" smtClean="0">
                <a:ln>
                  <a:noFill/>
                </a:ln>
                <a:solidFill>
                  <a:schemeClr val="tx1"/>
                </a:solidFill>
                <a:effectLst/>
                <a:latin typeface="Arial" pitchFamily="34" charset="0"/>
                <a:cs typeface="Arial" pitchFamily="34" charset="0"/>
              </a:rPr>
              <a:t>ObjectInputStream</a:t>
            </a:r>
          </a:p>
        </p:txBody>
      </p:sp>
      <p:sp>
        <p:nvSpPr>
          <p:cNvPr id="10" name="Rectangle 9"/>
          <p:cNvSpPr/>
          <p:nvPr/>
        </p:nvSpPr>
        <p:spPr bwMode="auto">
          <a:xfrm>
            <a:off x="4499992" y="3952782"/>
            <a:ext cx="2354123" cy="476436"/>
          </a:xfrm>
          <a:prstGeom prst="rect">
            <a:avLst/>
          </a:prstGeom>
          <a:solidFill>
            <a:srgbClr val="FFFF99"/>
          </a:solidFill>
          <a:ln w="12700">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cs-CZ" sz="1400" b="0" u="none" strike="noStrike" cap="none" normalizeH="0" baseline="0" dirty="0" smtClean="0">
                <a:ln>
                  <a:noFill/>
                </a:ln>
                <a:solidFill>
                  <a:schemeClr val="tx1"/>
                </a:solidFill>
                <a:effectLst/>
                <a:latin typeface="Arial" pitchFamily="34" charset="0"/>
                <a:cs typeface="Arial" pitchFamily="34" charset="0"/>
              </a:rPr>
              <a:t>ObjectBufferedInputStream</a:t>
            </a:r>
          </a:p>
        </p:txBody>
      </p:sp>
      <p:sp>
        <p:nvSpPr>
          <p:cNvPr id="11" name="Rectangle 10"/>
          <p:cNvSpPr/>
          <p:nvPr/>
        </p:nvSpPr>
        <p:spPr bwMode="auto">
          <a:xfrm>
            <a:off x="2483768" y="3964429"/>
            <a:ext cx="1863385" cy="476436"/>
          </a:xfrm>
          <a:prstGeom prst="rect">
            <a:avLst/>
          </a:prstGeom>
          <a:solidFill>
            <a:srgbClr val="FFFF99"/>
          </a:solidFill>
          <a:ln w="12700">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cs-CZ" sz="1400" b="0" u="none" strike="noStrike" cap="none" normalizeH="0" baseline="0" dirty="0" smtClean="0">
                <a:ln>
                  <a:noFill/>
                </a:ln>
                <a:solidFill>
                  <a:schemeClr val="tx1"/>
                </a:solidFill>
                <a:effectLst/>
                <a:latin typeface="Arial" pitchFamily="34" charset="0"/>
                <a:cs typeface="Arial" pitchFamily="34" charset="0"/>
              </a:rPr>
              <a:t>BufferedInputStream</a:t>
            </a:r>
          </a:p>
        </p:txBody>
      </p:sp>
      <p:cxnSp>
        <p:nvCxnSpPr>
          <p:cNvPr id="4" name="Straight Arrow Connector 3"/>
          <p:cNvCxnSpPr>
            <a:endCxn id="34" idx="0"/>
          </p:cNvCxnSpPr>
          <p:nvPr/>
        </p:nvCxnSpPr>
        <p:spPr bwMode="auto">
          <a:xfrm flipV="1">
            <a:off x="2303830" y="2348880"/>
            <a:ext cx="0" cy="1578176"/>
          </a:xfrm>
          <a:prstGeom prst="straightConnector1">
            <a:avLst/>
          </a:prstGeom>
          <a:solidFill>
            <a:schemeClr val="accent1"/>
          </a:solidFill>
          <a:ln w="9525" cap="sq" cmpd="dbl" algn="ctr">
            <a:solidFill>
              <a:schemeClr val="tx1"/>
            </a:solidFill>
            <a:prstDash val="solid"/>
            <a:round/>
            <a:headEnd type="none" w="med" len="med"/>
            <a:tailEnd type="none" w="lg" len="lg"/>
          </a:ln>
          <a:effectLst>
            <a:glow>
              <a:schemeClr val="accent1">
                <a:alpha val="40000"/>
              </a:schemeClr>
            </a:glow>
            <a:outerShdw dist="35921" dir="2700000" algn="ctr" rotWithShape="0">
              <a:schemeClr val="bg2">
                <a:alpha val="0"/>
              </a:schemeClr>
            </a:outerShdw>
          </a:effectLst>
          <a:extLst/>
        </p:spPr>
      </p:cxnSp>
      <p:cxnSp>
        <p:nvCxnSpPr>
          <p:cNvPr id="25" name="Straight Arrow Connector 24"/>
          <p:cNvCxnSpPr/>
          <p:nvPr/>
        </p:nvCxnSpPr>
        <p:spPr bwMode="auto">
          <a:xfrm flipV="1">
            <a:off x="3347864" y="2341647"/>
            <a:ext cx="0" cy="1599684"/>
          </a:xfrm>
          <a:prstGeom prst="straightConnector1">
            <a:avLst/>
          </a:prstGeom>
          <a:solidFill>
            <a:schemeClr val="accent1"/>
          </a:solidFill>
          <a:ln w="9525" cap="flat" cmpd="sng" algn="ctr">
            <a:solidFill>
              <a:schemeClr val="tx1"/>
            </a:solidFill>
            <a:prstDash val="solid"/>
            <a:round/>
            <a:headEnd type="none" w="med" len="me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97496" y="2353892"/>
            <a:ext cx="1" cy="1587439"/>
          </a:xfrm>
          <a:prstGeom prst="straightConnector1">
            <a:avLst/>
          </a:prstGeom>
          <a:solidFill>
            <a:schemeClr val="accent1"/>
          </a:solidFill>
          <a:ln w="9525" cap="flat" cmpd="sng" algn="ctr">
            <a:solidFill>
              <a:schemeClr val="tx1"/>
            </a:solidFill>
            <a:prstDash val="solid"/>
            <a:round/>
            <a:headEnd type="none" w="med" len="me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Isosceles Triangle 33"/>
          <p:cNvSpPr/>
          <p:nvPr/>
        </p:nvSpPr>
        <p:spPr bwMode="auto">
          <a:xfrm>
            <a:off x="2231822" y="2348880"/>
            <a:ext cx="144016" cy="216024"/>
          </a:xfrm>
          <a:prstGeom prst="triangle">
            <a:avLst/>
          </a:prstGeom>
          <a:solidFill>
            <a:schemeClr val="accent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Times New Roman" pitchFamily="18" charset="0"/>
            </a:endParaRPr>
          </a:p>
        </p:txBody>
      </p:sp>
      <p:sp>
        <p:nvSpPr>
          <p:cNvPr id="44" name="Isosceles Triangle 43"/>
          <p:cNvSpPr/>
          <p:nvPr/>
        </p:nvSpPr>
        <p:spPr bwMode="auto">
          <a:xfrm>
            <a:off x="3275856" y="2344420"/>
            <a:ext cx="144016" cy="216024"/>
          </a:xfrm>
          <a:prstGeom prst="triangle">
            <a:avLst/>
          </a:prstGeom>
          <a:solidFill>
            <a:schemeClr val="accent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Times New Roman" pitchFamily="18" charset="0"/>
            </a:endParaRPr>
          </a:p>
        </p:txBody>
      </p:sp>
      <p:sp>
        <p:nvSpPr>
          <p:cNvPr id="51" name="Isosceles Triangle 50"/>
          <p:cNvSpPr/>
          <p:nvPr/>
        </p:nvSpPr>
        <p:spPr bwMode="auto">
          <a:xfrm>
            <a:off x="4525489" y="2353892"/>
            <a:ext cx="144016" cy="216024"/>
          </a:xfrm>
          <a:prstGeom prst="triangle">
            <a:avLst/>
          </a:prstGeom>
          <a:solidFill>
            <a:schemeClr val="accent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457200" y="304800"/>
            <a:ext cx="8305800" cy="59467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lgn="ctr">
              <a:spcBef>
                <a:spcPct val="50000"/>
              </a:spcBef>
            </a:pPr>
            <a:r>
              <a:rPr lang="en-GB" sz="3600">
                <a:latin typeface="Arial" charset="0"/>
              </a:rPr>
              <a:t>The Open-Close Design Principle</a:t>
            </a:r>
            <a:endParaRPr lang="en-GB" sz="2400">
              <a:latin typeface="Arial" charset="0"/>
            </a:endParaRPr>
          </a:p>
          <a:p>
            <a:pPr algn="ctr">
              <a:spcBef>
                <a:spcPct val="50000"/>
              </a:spcBef>
            </a:pPr>
            <a:endParaRPr lang="en-GB" sz="2400">
              <a:latin typeface="Arial" charset="0"/>
            </a:endParaRPr>
          </a:p>
          <a:p>
            <a:r>
              <a:rPr lang="en-GB" sz="2400" b="1" i="1">
                <a:solidFill>
                  <a:srgbClr val="000080"/>
                </a:solidFill>
              </a:rPr>
              <a:t>Software entities like classes, modules and functions should be open for extension but closed for modifications.</a:t>
            </a:r>
          </a:p>
          <a:p>
            <a:endParaRPr lang="en-GB" sz="2400"/>
          </a:p>
          <a:p>
            <a:r>
              <a:rPr lang="en-GB" sz="2400">
                <a:latin typeface="Arial" charset="0"/>
              </a:rPr>
              <a:t>Adding new functionality should involve minimal changes to existing code. </a:t>
            </a:r>
          </a:p>
          <a:p>
            <a:r>
              <a:rPr lang="en-GB" sz="2400">
                <a:latin typeface="Arial" charset="0"/>
              </a:rPr>
              <a:t>	=&gt; adding new functionality will not break the old</a:t>
            </a:r>
          </a:p>
          <a:p>
            <a:r>
              <a:rPr lang="en-GB" sz="2400">
                <a:latin typeface="Arial" charset="0"/>
              </a:rPr>
              <a:t>                  functionality</a:t>
            </a:r>
          </a:p>
          <a:p>
            <a:r>
              <a:rPr lang="en-GB" sz="2400">
                <a:latin typeface="Arial" charset="0"/>
              </a:rPr>
              <a:t>	=&gt; old functionality need not be re-tested</a:t>
            </a:r>
          </a:p>
          <a:p>
            <a:endParaRPr lang="en-GB" sz="2400">
              <a:latin typeface="Arial" charset="0"/>
            </a:endParaRPr>
          </a:p>
          <a:p>
            <a:r>
              <a:rPr lang="en-GB" sz="2000">
                <a:latin typeface="Arial" charset="0"/>
              </a:rPr>
              <a:t>Most changes will be handled as new methods and new classes. Designs following this principle would result in resilient code which does not break on addition of new functionality.</a:t>
            </a:r>
            <a:r>
              <a:rPr lang="en-GB" sz="2000"/>
              <a:t> </a:t>
            </a:r>
          </a:p>
          <a:p>
            <a:pPr algn="ctr">
              <a:spcBef>
                <a:spcPct val="50000"/>
              </a:spcBef>
            </a:pPr>
            <a:endParaRPr lang="en-GB"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0"/>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sp>
        <p:nvSpPr>
          <p:cNvPr id="28675" name="Text Box 4"/>
          <p:cNvSpPr txBox="1">
            <a:spLocks noChangeArrowheads="1"/>
          </p:cNvSpPr>
          <p:nvPr/>
        </p:nvSpPr>
        <p:spPr bwMode="auto">
          <a:xfrm>
            <a:off x="5004048" y="2819400"/>
            <a:ext cx="1701552" cy="46166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lgn="ctr">
              <a:spcBef>
                <a:spcPct val="50000"/>
              </a:spcBef>
            </a:pPr>
            <a:r>
              <a:rPr lang="cs-CZ" sz="2400" dirty="0" smtClean="0"/>
              <a:t>InputStream</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ChangeArrowheads="1"/>
          </p:cNvSpPr>
          <p:nvPr/>
        </p:nvSpPr>
        <p:spPr bwMode="auto">
          <a:xfrm>
            <a:off x="3275856" y="2362200"/>
            <a:ext cx="3505944" cy="14478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 name="Rectangle 4"/>
          <p:cNvSpPr>
            <a:spLocks noGrp="1" noChangeArrowheads="1"/>
          </p:cNvSpPr>
          <p:nvPr>
            <p:ph type="title"/>
          </p:nvPr>
        </p:nvSpPr>
        <p:spPr>
          <a:xfrm>
            <a:off x="609600" y="0"/>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sp>
        <p:nvSpPr>
          <p:cNvPr id="29700" name="Text Box 5"/>
          <p:cNvSpPr txBox="1">
            <a:spLocks noChangeArrowheads="1"/>
          </p:cNvSpPr>
          <p:nvPr/>
        </p:nvSpPr>
        <p:spPr bwMode="auto">
          <a:xfrm>
            <a:off x="4860032" y="2819400"/>
            <a:ext cx="1845568" cy="46166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lgn="ctr">
              <a:spcBef>
                <a:spcPct val="50000"/>
              </a:spcBef>
            </a:pPr>
            <a:r>
              <a:rPr lang="cs-CZ" sz="2400" dirty="0" smtClean="0"/>
              <a:t>InputStream</a:t>
            </a:r>
          </a:p>
        </p:txBody>
      </p:sp>
      <p:sp>
        <p:nvSpPr>
          <p:cNvPr id="29701" name="Text Box 6"/>
          <p:cNvSpPr txBox="1">
            <a:spLocks noChangeArrowheads="1"/>
          </p:cNvSpPr>
          <p:nvPr/>
        </p:nvSpPr>
        <p:spPr bwMode="auto">
          <a:xfrm>
            <a:off x="3581028" y="2823865"/>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cs-CZ" sz="2400" dirty="0" smtClean="0"/>
              <a:t>Buffered</a:t>
            </a:r>
            <a:endParaRPr lang="en-GB" sz="2400"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209800" y="1997075"/>
            <a:ext cx="4721225" cy="21336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3" name="Rectangle 3"/>
          <p:cNvSpPr>
            <a:spLocks noChangeArrowheads="1"/>
          </p:cNvSpPr>
          <p:nvPr/>
        </p:nvSpPr>
        <p:spPr bwMode="auto">
          <a:xfrm>
            <a:off x="3886200" y="2362200"/>
            <a:ext cx="2895600" cy="14478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4" name="Rectangle 4"/>
          <p:cNvSpPr>
            <a:spLocks noGrp="1" noChangeArrowheads="1"/>
          </p:cNvSpPr>
          <p:nvPr>
            <p:ph type="title"/>
          </p:nvPr>
        </p:nvSpPr>
        <p:spPr>
          <a:xfrm>
            <a:off x="609600" y="0"/>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sp>
        <p:nvSpPr>
          <p:cNvPr id="30725" name="Text Box 5"/>
          <p:cNvSpPr txBox="1">
            <a:spLocks noChangeArrowheads="1"/>
          </p:cNvSpPr>
          <p:nvPr/>
        </p:nvSpPr>
        <p:spPr bwMode="auto">
          <a:xfrm>
            <a:off x="5410200" y="2819400"/>
            <a:ext cx="1295400" cy="4667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lgn="ctr">
              <a:spcBef>
                <a:spcPct val="50000"/>
              </a:spcBef>
            </a:pPr>
            <a:r>
              <a:rPr lang="en-GB" sz="2400"/>
              <a:t>Káva</a:t>
            </a:r>
          </a:p>
        </p:txBody>
      </p:sp>
      <p:sp>
        <p:nvSpPr>
          <p:cNvPr id="30726" name="Text Box 6"/>
          <p:cNvSpPr txBox="1">
            <a:spLocks noChangeArrowheads="1"/>
          </p:cNvSpPr>
          <p:nvPr/>
        </p:nvSpPr>
        <p:spPr bwMode="auto">
          <a:xfrm>
            <a:off x="3886200" y="2819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en-GB" sz="2400"/>
              <a:t>S cukrem</a:t>
            </a:r>
          </a:p>
        </p:txBody>
      </p:sp>
      <p:sp>
        <p:nvSpPr>
          <p:cNvPr id="30727" name="Text Box 7"/>
          <p:cNvSpPr txBox="1">
            <a:spLocks noChangeArrowheads="1"/>
          </p:cNvSpPr>
          <p:nvPr/>
        </p:nvSpPr>
        <p:spPr bwMode="auto">
          <a:xfrm>
            <a:off x="2339752" y="2819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cs-CZ" sz="2400" dirty="0" smtClean="0"/>
              <a:t>Object</a:t>
            </a:r>
            <a:endParaRPr lang="en-GB" sz="2400" dirty="0"/>
          </a:p>
        </p:txBody>
      </p:sp>
      <p:sp>
        <p:nvSpPr>
          <p:cNvPr id="8" name="Rectangle 3"/>
          <p:cNvSpPr>
            <a:spLocks noChangeArrowheads="1"/>
          </p:cNvSpPr>
          <p:nvPr/>
        </p:nvSpPr>
        <p:spPr bwMode="auto">
          <a:xfrm>
            <a:off x="3491880" y="2362200"/>
            <a:ext cx="3289920" cy="14478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5"/>
          <p:cNvSpPr txBox="1">
            <a:spLocks noChangeArrowheads="1"/>
          </p:cNvSpPr>
          <p:nvPr/>
        </p:nvSpPr>
        <p:spPr bwMode="auto">
          <a:xfrm>
            <a:off x="4860032" y="2819400"/>
            <a:ext cx="1845568" cy="46166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lgn="ctr">
              <a:spcBef>
                <a:spcPct val="50000"/>
              </a:spcBef>
            </a:pPr>
            <a:r>
              <a:rPr lang="cs-CZ" sz="2400" dirty="0" smtClean="0"/>
              <a:t>InputStream</a:t>
            </a:r>
          </a:p>
        </p:txBody>
      </p:sp>
      <p:sp>
        <p:nvSpPr>
          <p:cNvPr id="10" name="Text Box 6"/>
          <p:cNvSpPr txBox="1">
            <a:spLocks noChangeArrowheads="1"/>
          </p:cNvSpPr>
          <p:nvPr/>
        </p:nvSpPr>
        <p:spPr bwMode="auto">
          <a:xfrm>
            <a:off x="3581028" y="2823865"/>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cs-CZ" sz="2400" dirty="0" smtClean="0"/>
              <a:t>Buffered</a:t>
            </a:r>
            <a:endParaRPr lang="en-GB" sz="2400"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6"/>
          <p:cNvSpPr>
            <a:spLocks noGrp="1" noChangeArrowheads="1"/>
          </p:cNvSpPr>
          <p:nvPr>
            <p:ph type="title"/>
          </p:nvPr>
        </p:nvSpPr>
        <p:spPr>
          <a:xfrm>
            <a:off x="685800" y="53975"/>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graphicFrame>
        <p:nvGraphicFramePr>
          <p:cNvPr id="32771" name="Object 18"/>
          <p:cNvGraphicFramePr>
            <a:graphicFrameLocks noGrp="1" noChangeAspect="1"/>
          </p:cNvGraphicFramePr>
          <p:nvPr>
            <p:ph idx="1"/>
          </p:nvPr>
        </p:nvGraphicFramePr>
        <p:xfrm>
          <a:off x="682625" y="1490663"/>
          <a:ext cx="7705725" cy="4891087"/>
        </p:xfrm>
        <a:graphic>
          <a:graphicData uri="http://schemas.openxmlformats.org/presentationml/2006/ole">
            <mc:AlternateContent xmlns:mc="http://schemas.openxmlformats.org/markup-compatibility/2006">
              <mc:Choice xmlns:v="urn:schemas-microsoft-com:vml" Requires="v">
                <p:oleObj spid="_x0000_s32797" name="SmartDraw" r:id="rId3" imgW="8572500" imgH="5440680" progId="SmartDraw.2">
                  <p:embed/>
                </p:oleObj>
              </mc:Choice>
              <mc:Fallback>
                <p:oleObj name="SmartDraw" r:id="rId3" imgW="8572500" imgH="5440680" progId="SmartDraw.2">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 y="1490663"/>
                        <a:ext cx="7705725" cy="4891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53975"/>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graphicFrame>
        <p:nvGraphicFramePr>
          <p:cNvPr id="33795" name="Object 3"/>
          <p:cNvGraphicFramePr>
            <a:graphicFrameLocks noGrp="1" noChangeAspect="1"/>
          </p:cNvGraphicFramePr>
          <p:nvPr>
            <p:ph idx="1"/>
          </p:nvPr>
        </p:nvGraphicFramePr>
        <p:xfrm>
          <a:off x="682625" y="1490663"/>
          <a:ext cx="7705725" cy="4891087"/>
        </p:xfrm>
        <a:graphic>
          <a:graphicData uri="http://schemas.openxmlformats.org/presentationml/2006/ole">
            <mc:AlternateContent xmlns:mc="http://schemas.openxmlformats.org/markup-compatibility/2006">
              <mc:Choice xmlns:v="urn:schemas-microsoft-com:vml" Requires="v">
                <p:oleObj spid="_x0000_s33825" name="SmartDraw" r:id="rId3" imgW="8572500" imgH="5440680" progId="SmartDraw.2">
                  <p:embed/>
                </p:oleObj>
              </mc:Choice>
              <mc:Fallback>
                <p:oleObj name="SmartDraw" r:id="rId3" imgW="8572500" imgH="5440680" progId="SmartDraw.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 y="1490663"/>
                        <a:ext cx="7705725" cy="4891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3796" name="AutoShape 4"/>
          <p:cNvSpPr>
            <a:spLocks noChangeArrowheads="1"/>
          </p:cNvSpPr>
          <p:nvPr/>
        </p:nvSpPr>
        <p:spPr bwMode="auto">
          <a:xfrm>
            <a:off x="827088" y="5229225"/>
            <a:ext cx="1872704" cy="609600"/>
          </a:xfrm>
          <a:prstGeom prst="wedgeEllipseCallout">
            <a:avLst>
              <a:gd name="adj1" fmla="val 30963"/>
              <a:gd name="adj2" fmla="val -13698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sz="1600" dirty="0" smtClean="0"/>
              <a:t>InputStream</a:t>
            </a:r>
            <a:endParaRPr lang="cs-CZ" sz="1600" dirty="0"/>
          </a:p>
        </p:txBody>
      </p:sp>
      <p:sp>
        <p:nvSpPr>
          <p:cNvPr id="33797" name="AutoShape 5"/>
          <p:cNvSpPr>
            <a:spLocks noChangeArrowheads="1"/>
          </p:cNvSpPr>
          <p:nvPr/>
        </p:nvSpPr>
        <p:spPr bwMode="auto">
          <a:xfrm>
            <a:off x="2484438" y="6021388"/>
            <a:ext cx="1584325" cy="609600"/>
          </a:xfrm>
          <a:prstGeom prst="wedgeEllipseCallout">
            <a:avLst>
              <a:gd name="adj1" fmla="val 59417"/>
              <a:gd name="adj2" fmla="val -102606"/>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sz="1600" dirty="0" smtClean="0"/>
              <a:t>Buffered</a:t>
            </a:r>
            <a:endParaRPr lang="cs-CZ" sz="1600" dirty="0"/>
          </a:p>
        </p:txBody>
      </p:sp>
      <p:sp>
        <p:nvSpPr>
          <p:cNvPr id="33798" name="AutoShape 6"/>
          <p:cNvSpPr>
            <a:spLocks noChangeArrowheads="1"/>
          </p:cNvSpPr>
          <p:nvPr/>
        </p:nvSpPr>
        <p:spPr bwMode="auto">
          <a:xfrm>
            <a:off x="7380288" y="4149725"/>
            <a:ext cx="1584325" cy="609600"/>
          </a:xfrm>
          <a:prstGeom prst="wedgeEllipseCallout">
            <a:avLst>
              <a:gd name="adj1" fmla="val -24148"/>
              <a:gd name="adj2" fmla="val 124218"/>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sz="1600" dirty="0" smtClean="0"/>
              <a:t>Object</a:t>
            </a:r>
            <a:endParaRPr lang="cs-CZ" sz="1600"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0"/>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sp>
        <p:nvSpPr>
          <p:cNvPr id="34819" name="Text Box 4"/>
          <p:cNvSpPr txBox="1">
            <a:spLocks noChangeArrowheads="1"/>
          </p:cNvSpPr>
          <p:nvPr/>
        </p:nvSpPr>
        <p:spPr bwMode="auto">
          <a:xfrm>
            <a:off x="250825" y="1052513"/>
            <a:ext cx="7847085" cy="156966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cs-CZ" sz="2400" dirty="0" smtClean="0">
                <a:latin typeface="Arial" charset="0"/>
              </a:rPr>
              <a:t>InputStream is </a:t>
            </a:r>
            <a:r>
              <a:rPr lang="en-GB" sz="2400" dirty="0" smtClean="0">
                <a:latin typeface="Arial" charset="0"/>
              </a:rPr>
              <a:t>= </a:t>
            </a:r>
            <a:r>
              <a:rPr lang="en-GB" sz="2400" dirty="0">
                <a:latin typeface="Arial" charset="0"/>
              </a:rPr>
              <a:t>new </a:t>
            </a:r>
            <a:r>
              <a:rPr lang="cs-CZ" sz="2400" dirty="0" smtClean="0">
                <a:latin typeface="Arial" charset="0"/>
              </a:rPr>
              <a:t>FileInputStream ("fff")</a:t>
            </a:r>
            <a:r>
              <a:rPr lang="en-US" sz="2400" dirty="0" smtClean="0">
                <a:latin typeface="Arial" charset="0"/>
              </a:rPr>
              <a:t>;</a:t>
            </a:r>
            <a:endParaRPr lang="en-US" sz="2400" dirty="0">
              <a:latin typeface="Arial" charset="0"/>
            </a:endParaRPr>
          </a:p>
          <a:p>
            <a:r>
              <a:rPr lang="cs-CZ" sz="2400" dirty="0" smtClean="0">
                <a:latin typeface="Arial" charset="0"/>
              </a:rPr>
              <a:t>BufferedInputStream bis </a:t>
            </a:r>
            <a:r>
              <a:rPr lang="en-US" sz="2400" dirty="0" smtClean="0">
                <a:latin typeface="Arial" charset="0"/>
              </a:rPr>
              <a:t>= </a:t>
            </a:r>
            <a:r>
              <a:rPr lang="en-US" sz="2400" dirty="0">
                <a:latin typeface="Arial" charset="0"/>
              </a:rPr>
              <a:t>new </a:t>
            </a:r>
            <a:r>
              <a:rPr lang="cs-CZ" sz="2400" dirty="0" smtClean="0">
                <a:latin typeface="Arial" charset="0"/>
              </a:rPr>
              <a:t>BufferedInputStream</a:t>
            </a:r>
            <a:r>
              <a:rPr lang="en-US" sz="2400" dirty="0" smtClean="0">
                <a:latin typeface="Arial" charset="0"/>
              </a:rPr>
              <a:t>(</a:t>
            </a:r>
            <a:r>
              <a:rPr lang="cs-CZ" sz="2400" dirty="0" smtClean="0">
                <a:latin typeface="Arial" charset="0"/>
              </a:rPr>
              <a:t>is</a:t>
            </a:r>
            <a:r>
              <a:rPr lang="en-US" sz="2400" dirty="0" smtClean="0">
                <a:latin typeface="Arial" charset="0"/>
              </a:rPr>
              <a:t>);</a:t>
            </a:r>
            <a:endParaRPr lang="en-US" sz="2400" dirty="0">
              <a:latin typeface="Arial" charset="0"/>
            </a:endParaRPr>
          </a:p>
          <a:p>
            <a:endParaRPr lang="en-US" sz="2400" dirty="0">
              <a:latin typeface="Arial" charset="0"/>
            </a:endParaRPr>
          </a:p>
          <a:p>
            <a:r>
              <a:rPr lang="cs-CZ" sz="2400" dirty="0" smtClean="0">
                <a:latin typeface="Arial" charset="0"/>
              </a:rPr>
              <a:t>ObjectInputStream ois</a:t>
            </a:r>
            <a:r>
              <a:rPr lang="en-US" sz="2400" dirty="0" smtClean="0">
                <a:latin typeface="Arial" charset="0"/>
              </a:rPr>
              <a:t> </a:t>
            </a:r>
            <a:r>
              <a:rPr lang="en-US" sz="2400" dirty="0">
                <a:latin typeface="Arial" charset="0"/>
              </a:rPr>
              <a:t>= new </a:t>
            </a:r>
            <a:r>
              <a:rPr lang="cs-CZ" sz="2400" dirty="0" smtClean="0">
                <a:latin typeface="Arial" charset="0"/>
              </a:rPr>
              <a:t>ObjectInputStream(bis</a:t>
            </a:r>
            <a:r>
              <a:rPr lang="en-US" sz="2400" dirty="0" smtClean="0">
                <a:latin typeface="Arial" charset="0"/>
              </a:rPr>
              <a:t>);</a:t>
            </a:r>
            <a:endParaRPr lang="en-GB" sz="2400" dirty="0">
              <a:latin typeface="Arial" charset="0"/>
            </a:endParaRPr>
          </a:p>
        </p:txBody>
      </p:sp>
      <p:sp>
        <p:nvSpPr>
          <p:cNvPr id="34820" name="Rectangle 1030"/>
          <p:cNvSpPr>
            <a:spLocks noChangeArrowheads="1"/>
          </p:cNvSpPr>
          <p:nvPr/>
        </p:nvSpPr>
        <p:spPr bwMode="auto">
          <a:xfrm>
            <a:off x="395288" y="3784600"/>
            <a:ext cx="8324850" cy="3762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sz="1800" dirty="0">
                <a:latin typeface="Arial" charset="0"/>
              </a:rPr>
              <a:t>BufferedInputStream bis = new BufferedInputStream(new FileInputStream("fff"));</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0"/>
            <a:ext cx="7772400" cy="1143000"/>
          </a:xfrm>
        </p:spPr>
        <p:txBody>
          <a:bodyPr/>
          <a:lstStyle/>
          <a:p>
            <a:r>
              <a:rPr lang="en-GB" smtClean="0">
                <a:latin typeface="Arial" charset="0"/>
              </a:rPr>
              <a:t>Decorator</a:t>
            </a:r>
            <a:r>
              <a:rPr lang="en-GB" sz="1800" smtClean="0">
                <a:latin typeface="Arial" charset="0"/>
              </a:rPr>
              <a:t> (structural)</a:t>
            </a:r>
            <a:endParaRPr lang="en-GB" smtClean="0"/>
          </a:p>
        </p:txBody>
      </p:sp>
      <p:sp>
        <p:nvSpPr>
          <p:cNvPr id="37891" name="Text Box 3"/>
          <p:cNvSpPr txBox="1">
            <a:spLocks noChangeArrowheads="1"/>
          </p:cNvSpPr>
          <p:nvPr/>
        </p:nvSpPr>
        <p:spPr bwMode="auto">
          <a:xfrm>
            <a:off x="304800" y="2209800"/>
            <a:ext cx="8042275" cy="26574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The Decorator Pattern </a:t>
            </a:r>
            <a:r>
              <a:rPr lang="en-GB" sz="2400">
                <a:latin typeface="Arial" charset="0"/>
              </a:rPr>
              <a:t>attaches additional functionalities </a:t>
            </a:r>
          </a:p>
          <a:p>
            <a:r>
              <a:rPr lang="en-GB" sz="2400">
                <a:latin typeface="Arial" charset="0"/>
              </a:rPr>
              <a:t>to an object dynamically.</a:t>
            </a:r>
          </a:p>
          <a:p>
            <a:endParaRPr lang="en-GB" sz="2400">
              <a:latin typeface="Arial" charset="0"/>
            </a:endParaRPr>
          </a:p>
          <a:p>
            <a:r>
              <a:rPr lang="en-GB" sz="2400">
                <a:latin typeface="Arial" charset="0"/>
              </a:rPr>
              <a:t>Decorators provide a flexible alternative to subclassing </a:t>
            </a:r>
          </a:p>
          <a:p>
            <a:r>
              <a:rPr lang="en-GB" sz="2400">
                <a:latin typeface="Arial" charset="0"/>
              </a:rPr>
              <a:t>for extending functionality.</a:t>
            </a:r>
          </a:p>
          <a:p>
            <a:endParaRPr lang="en-GB" sz="2400">
              <a:latin typeface="Arial" charset="0"/>
            </a:endParaRPr>
          </a:p>
          <a:p>
            <a:r>
              <a:rPr lang="en-GB" sz="2400">
                <a:latin typeface="Arial" charset="0"/>
              </a:rPr>
              <a:t>Decorator prevents explosion of (sub)classes.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0"/>
            <a:ext cx="7772400" cy="1143000"/>
          </a:xfrm>
        </p:spPr>
        <p:txBody>
          <a:bodyPr/>
          <a:lstStyle/>
          <a:p>
            <a:r>
              <a:rPr lang="en-GB" smtClean="0">
                <a:latin typeface="Arial" charset="0"/>
              </a:rPr>
              <a:t>Creational Design Patterns</a:t>
            </a:r>
            <a:endParaRPr lang="en-GB" smtClean="0"/>
          </a:p>
        </p:txBody>
      </p:sp>
      <p:sp>
        <p:nvSpPr>
          <p:cNvPr id="4099" name="Text Box 3"/>
          <p:cNvSpPr txBox="1">
            <a:spLocks noChangeArrowheads="1"/>
          </p:cNvSpPr>
          <p:nvPr/>
        </p:nvSpPr>
        <p:spPr bwMode="auto">
          <a:xfrm>
            <a:off x="381000" y="1295400"/>
            <a:ext cx="85344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buFontTx/>
              <a:buChar char="•"/>
            </a:pPr>
            <a:r>
              <a:rPr lang="en-GB" sz="2400"/>
              <a:t> </a:t>
            </a:r>
            <a:r>
              <a:rPr lang="en-GB" sz="2400">
                <a:latin typeface="Arial" charset="0"/>
              </a:rPr>
              <a:t>Singleton</a:t>
            </a:r>
          </a:p>
          <a:p>
            <a:pPr>
              <a:spcBef>
                <a:spcPct val="50000"/>
              </a:spcBef>
              <a:buFontTx/>
              <a:buChar char="•"/>
            </a:pPr>
            <a:r>
              <a:rPr lang="en-GB" sz="2400">
                <a:latin typeface="Arial" charset="0"/>
              </a:rPr>
              <a:t> Factory Method</a:t>
            </a:r>
          </a:p>
          <a:p>
            <a:pPr>
              <a:spcBef>
                <a:spcPct val="50000"/>
              </a:spcBef>
              <a:buFontTx/>
              <a:buChar char="•"/>
            </a:pPr>
            <a:r>
              <a:rPr lang="en-GB" sz="2400">
                <a:latin typeface="Arial" charset="0"/>
              </a:rPr>
              <a:t> Factory Pattern</a:t>
            </a:r>
          </a:p>
          <a:p>
            <a:pPr>
              <a:spcBef>
                <a:spcPct val="50000"/>
              </a:spcBef>
              <a:buFontTx/>
              <a:buChar char="•"/>
            </a:pPr>
            <a:r>
              <a:rPr lang="en-GB" sz="2400">
                <a:latin typeface="Arial" charset="0"/>
              </a:rPr>
              <a:t> Abstract Factory</a:t>
            </a:r>
          </a:p>
          <a:p>
            <a:pPr>
              <a:spcBef>
                <a:spcPct val="50000"/>
              </a:spcBef>
              <a:buFontTx/>
              <a:buChar char="•"/>
            </a:pPr>
            <a:r>
              <a:rPr lang="en-GB" sz="2400">
                <a:latin typeface="Arial" charset="0"/>
              </a:rPr>
              <a:t> Builder</a:t>
            </a:r>
          </a:p>
          <a:p>
            <a:pPr>
              <a:spcBef>
                <a:spcPct val="50000"/>
              </a:spcBef>
              <a:buFontTx/>
              <a:buChar char="•"/>
            </a:pPr>
            <a:r>
              <a:rPr lang="en-GB" sz="2400">
                <a:latin typeface="Arial" charset="0"/>
              </a:rPr>
              <a:t> Reusable Pool</a:t>
            </a:r>
          </a:p>
          <a:p>
            <a:pPr>
              <a:spcBef>
                <a:spcPct val="50000"/>
              </a:spcBef>
              <a:buFontTx/>
              <a:buChar char="•"/>
            </a:pPr>
            <a:r>
              <a:rPr lang="en-GB" sz="2400">
                <a:latin typeface="Arial" charset="0"/>
              </a:rPr>
              <a:t> Prototype</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09600" y="0"/>
            <a:ext cx="7772400" cy="1143000"/>
          </a:xfrm>
        </p:spPr>
        <p:txBody>
          <a:bodyPr/>
          <a:lstStyle/>
          <a:p>
            <a:r>
              <a:rPr lang="en-GB" smtClean="0">
                <a:latin typeface="Arial" charset="0"/>
              </a:rPr>
              <a:t>Composite </a:t>
            </a:r>
            <a:r>
              <a:rPr lang="en-GB" sz="1800" smtClean="0">
                <a:latin typeface="Arial" charset="0"/>
              </a:rPr>
              <a:t>(structural)</a:t>
            </a:r>
            <a:endParaRPr lang="en-GB" smtClean="0"/>
          </a:p>
        </p:txBody>
      </p:sp>
      <p:pic>
        <p:nvPicPr>
          <p:cNvPr id="3891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8" y="1479550"/>
            <a:ext cx="8964612"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Text Box 6"/>
          <p:cNvSpPr txBox="1">
            <a:spLocks noChangeArrowheads="1"/>
          </p:cNvSpPr>
          <p:nvPr/>
        </p:nvSpPr>
        <p:spPr bwMode="auto">
          <a:xfrm>
            <a:off x="7216775" y="2151063"/>
            <a:ext cx="12509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latin typeface="Courier New" pitchFamily="49" charset="0"/>
              </a:rPr>
              <a:t>graphic</a:t>
            </a:r>
            <a:endParaRPr lang="cs-CZ" sz="2000">
              <a:latin typeface="Courier New" pitchFamily="49" charset="0"/>
            </a:endParaRPr>
          </a:p>
        </p:txBody>
      </p:sp>
      <p:sp>
        <p:nvSpPr>
          <p:cNvPr id="38917" name="Text Box 7"/>
          <p:cNvSpPr txBox="1">
            <a:spLocks noChangeArrowheads="1"/>
          </p:cNvSpPr>
          <p:nvPr/>
        </p:nvSpPr>
        <p:spPr bwMode="auto">
          <a:xfrm>
            <a:off x="3611563" y="1457325"/>
            <a:ext cx="1870825" cy="33855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1600" dirty="0"/>
              <a:t>Abstract </a:t>
            </a:r>
            <a:r>
              <a:rPr lang="en-US" sz="1600" dirty="0" smtClean="0"/>
              <a:t>or interface</a:t>
            </a:r>
            <a:endParaRPr lang="cs-CZ" sz="1600" dirty="0"/>
          </a:p>
        </p:txBody>
      </p:sp>
      <p:sp>
        <p:nvSpPr>
          <p:cNvPr id="38918" name="Text Box 8"/>
          <p:cNvSpPr txBox="1">
            <a:spLocks noChangeArrowheads="1"/>
          </p:cNvSpPr>
          <p:nvPr/>
        </p:nvSpPr>
        <p:spPr bwMode="auto">
          <a:xfrm>
            <a:off x="3276600" y="3213100"/>
            <a:ext cx="1523574" cy="33855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cs-CZ" sz="1600" dirty="0" err="1" smtClean="0"/>
              <a:t>Returns</a:t>
            </a:r>
            <a:r>
              <a:rPr lang="cs-CZ" sz="1600" dirty="0" smtClean="0"/>
              <a:t> </a:t>
            </a:r>
            <a:r>
              <a:rPr lang="cs-CZ" sz="1600" dirty="0" err="1" smtClean="0"/>
              <a:t>Graphic</a:t>
            </a:r>
            <a:endParaRPr lang="cs-CZ" sz="1600" dirty="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0"/>
            <a:ext cx="7772400" cy="1143000"/>
          </a:xfrm>
        </p:spPr>
        <p:txBody>
          <a:bodyPr/>
          <a:lstStyle/>
          <a:p>
            <a:r>
              <a:rPr lang="en-GB" smtClean="0">
                <a:latin typeface="Arial" charset="0"/>
              </a:rPr>
              <a:t>Composite </a:t>
            </a:r>
            <a:r>
              <a:rPr lang="en-GB" sz="1800" smtClean="0">
                <a:latin typeface="Arial" charset="0"/>
              </a:rPr>
              <a:t>(structural)</a:t>
            </a:r>
            <a:endParaRPr lang="en-GB" smtClean="0"/>
          </a:p>
        </p:txBody>
      </p:sp>
      <p:pic>
        <p:nvPicPr>
          <p:cNvPr id="399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8" y="1479550"/>
            <a:ext cx="8964612"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0" name="Text Box 4"/>
          <p:cNvSpPr txBox="1">
            <a:spLocks noChangeArrowheads="1"/>
          </p:cNvSpPr>
          <p:nvPr/>
        </p:nvSpPr>
        <p:spPr bwMode="auto">
          <a:xfrm>
            <a:off x="7216775" y="2151063"/>
            <a:ext cx="12509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latin typeface="Courier New" pitchFamily="49" charset="0"/>
              </a:rPr>
              <a:t>graphic</a:t>
            </a:r>
            <a:endParaRPr lang="cs-CZ" sz="2000">
              <a:latin typeface="Courier New" pitchFamily="49" charset="0"/>
            </a:endParaRPr>
          </a:p>
        </p:txBody>
      </p:sp>
      <p:sp>
        <p:nvSpPr>
          <p:cNvPr id="39941" name="AutoShape 5"/>
          <p:cNvSpPr>
            <a:spLocks noChangeArrowheads="1"/>
          </p:cNvSpPr>
          <p:nvPr/>
        </p:nvSpPr>
        <p:spPr bwMode="auto">
          <a:xfrm>
            <a:off x="3276600" y="2492375"/>
            <a:ext cx="3455988" cy="792163"/>
          </a:xfrm>
          <a:prstGeom prst="wedgeRoundRectCallout">
            <a:avLst>
              <a:gd name="adj1" fmla="val 49449"/>
              <a:gd name="adj2" fmla="val 27464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Forall g in graphic</a:t>
            </a:r>
          </a:p>
          <a:p>
            <a:pPr algn="ctr"/>
            <a:r>
              <a:rPr lang="en-US" sz="2000">
                <a:latin typeface="Courier New" pitchFamily="49" charset="0"/>
              </a:rPr>
              <a:t>g.draw();</a:t>
            </a:r>
            <a:endParaRPr lang="cs-CZ" sz="2000">
              <a:latin typeface="Courier New" pitchFamily="49" charset="0"/>
            </a:endParaRPr>
          </a:p>
        </p:txBody>
      </p:sp>
      <p:sp>
        <p:nvSpPr>
          <p:cNvPr id="39942" name="AutoShape 6"/>
          <p:cNvSpPr>
            <a:spLocks noChangeArrowheads="1"/>
          </p:cNvSpPr>
          <p:nvPr/>
        </p:nvSpPr>
        <p:spPr bwMode="auto">
          <a:xfrm>
            <a:off x="1476375" y="5805488"/>
            <a:ext cx="3816350" cy="865187"/>
          </a:xfrm>
          <a:prstGeom prst="wedgeRoundRectCallout">
            <a:avLst>
              <a:gd name="adj1" fmla="val 78370"/>
              <a:gd name="adj2" fmla="val -7788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Add g to the graphic</a:t>
            </a:r>
            <a:endParaRPr lang="cs-CZ" sz="2000">
              <a:latin typeface="Courier New" pitchFamily="49" charset="0"/>
            </a:endParaRPr>
          </a:p>
          <a:p>
            <a:pPr algn="ctr"/>
            <a:r>
              <a:rPr lang="en-US" sz="2000">
                <a:latin typeface="Courier New" pitchFamily="49" charset="0"/>
              </a:rPr>
              <a:t>list</a:t>
            </a:r>
            <a:endParaRPr lang="cs-CZ" sz="2000">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0"/>
            <a:ext cx="7772400" cy="1143000"/>
          </a:xfrm>
        </p:spPr>
        <p:txBody>
          <a:bodyPr/>
          <a:lstStyle/>
          <a:p>
            <a:r>
              <a:rPr lang="en-GB" smtClean="0">
                <a:latin typeface="Arial" charset="0"/>
              </a:rPr>
              <a:t>Composite </a:t>
            </a:r>
            <a:r>
              <a:rPr lang="en-GB" sz="1800" smtClean="0">
                <a:latin typeface="Arial" charset="0"/>
              </a:rPr>
              <a:t>(structural)</a:t>
            </a:r>
            <a:endParaRPr lang="en-GB" smtClean="0"/>
          </a:p>
        </p:txBody>
      </p:sp>
      <p:pic>
        <p:nvPicPr>
          <p:cNvPr id="4096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93813"/>
            <a:ext cx="8820150" cy="459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0"/>
            <a:ext cx="7772400" cy="1143000"/>
          </a:xfrm>
        </p:spPr>
        <p:txBody>
          <a:bodyPr/>
          <a:lstStyle/>
          <a:p>
            <a:r>
              <a:rPr lang="en-GB" smtClean="0">
                <a:latin typeface="Arial" charset="0"/>
              </a:rPr>
              <a:t>Composite </a:t>
            </a:r>
            <a:r>
              <a:rPr lang="en-GB" sz="1800" smtClean="0">
                <a:latin typeface="Arial" charset="0"/>
              </a:rPr>
              <a:t>(structural)</a:t>
            </a:r>
            <a:endParaRPr lang="en-GB" smtClean="0"/>
          </a:p>
        </p:txBody>
      </p:sp>
      <p:pic>
        <p:nvPicPr>
          <p:cNvPr id="419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93813"/>
            <a:ext cx="8820150" cy="459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AutoShape 4"/>
          <p:cNvSpPr>
            <a:spLocks noChangeArrowheads="1"/>
          </p:cNvSpPr>
          <p:nvPr/>
        </p:nvSpPr>
        <p:spPr bwMode="auto">
          <a:xfrm>
            <a:off x="1331913" y="5273675"/>
            <a:ext cx="2520950" cy="1179513"/>
          </a:xfrm>
          <a:prstGeom prst="wedgeRoundRectCallout">
            <a:avLst>
              <a:gd name="adj1" fmla="val 63037"/>
              <a:gd name="adj2" fmla="val -9966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Forwards the operation to all children</a:t>
            </a:r>
            <a:endParaRPr lang="cs-CZ" sz="2000">
              <a:latin typeface="Courier New" pitchFamily="49" charset="0"/>
            </a:endParaRPr>
          </a:p>
        </p:txBody>
      </p:sp>
      <p:sp>
        <p:nvSpPr>
          <p:cNvPr id="41989" name="AutoShape 5"/>
          <p:cNvSpPr>
            <a:spLocks noChangeArrowheads="1"/>
          </p:cNvSpPr>
          <p:nvPr/>
        </p:nvSpPr>
        <p:spPr bwMode="auto">
          <a:xfrm>
            <a:off x="623888" y="2928938"/>
            <a:ext cx="2579687" cy="792162"/>
          </a:xfrm>
          <a:prstGeom prst="wedgeRoundRectCallout">
            <a:avLst>
              <a:gd name="adj1" fmla="val 54741"/>
              <a:gd name="adj2" fmla="val -129560"/>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Default empty implementation</a:t>
            </a:r>
            <a:endParaRPr lang="cs-CZ" sz="2000">
              <a:latin typeface="Courier New" pitchFamily="49" charset="0"/>
            </a:endParaRPr>
          </a:p>
        </p:txBody>
      </p:sp>
      <p:sp>
        <p:nvSpPr>
          <p:cNvPr id="41990" name="AutoShape 6"/>
          <p:cNvSpPr>
            <a:spLocks noChangeArrowheads="1"/>
          </p:cNvSpPr>
          <p:nvPr/>
        </p:nvSpPr>
        <p:spPr bwMode="auto">
          <a:xfrm>
            <a:off x="1187450" y="260350"/>
            <a:ext cx="3600450" cy="1512888"/>
          </a:xfrm>
          <a:prstGeom prst="wedgeRoundRectCallout">
            <a:avLst>
              <a:gd name="adj1" fmla="val -49384"/>
              <a:gd name="adj2" fmla="val 7822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Views all components uniformly regardless whether leaf or composite</a:t>
            </a:r>
            <a:endParaRPr lang="cs-CZ" sz="2000">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0"/>
            <a:ext cx="7772400" cy="1143000"/>
          </a:xfrm>
        </p:spPr>
        <p:txBody>
          <a:bodyPr/>
          <a:lstStyle/>
          <a:p>
            <a:r>
              <a:rPr lang="en-GB" smtClean="0">
                <a:latin typeface="Arial" charset="0"/>
              </a:rPr>
              <a:t>Façade</a:t>
            </a:r>
            <a:r>
              <a:rPr lang="en-GB" sz="1800" smtClean="0">
                <a:latin typeface="Arial" charset="0"/>
              </a:rPr>
              <a:t> (structural)</a:t>
            </a:r>
            <a:endParaRPr lang="en-GB" sz="1800" smtClean="0"/>
          </a:p>
        </p:txBody>
      </p:sp>
      <p:graphicFrame>
        <p:nvGraphicFramePr>
          <p:cNvPr id="43011" name="Object 3"/>
          <p:cNvGraphicFramePr>
            <a:graphicFrameLocks noChangeAspect="1"/>
          </p:cNvGraphicFramePr>
          <p:nvPr/>
        </p:nvGraphicFramePr>
        <p:xfrm>
          <a:off x="2362200" y="1447800"/>
          <a:ext cx="6096000" cy="3960813"/>
        </p:xfrm>
        <a:graphic>
          <a:graphicData uri="http://schemas.openxmlformats.org/presentationml/2006/ole">
            <mc:AlternateContent xmlns:mc="http://schemas.openxmlformats.org/markup-compatibility/2006">
              <mc:Choice xmlns:v="urn:schemas-microsoft-com:vml" Requires="v">
                <p:oleObj spid="_x0000_s43039" name="SmartDraw" r:id="rId3" imgW="9724644" imgH="6318504" progId="SmartDraw.2">
                  <p:embed/>
                </p:oleObj>
              </mc:Choice>
              <mc:Fallback>
                <p:oleObj name="SmartDraw" r:id="rId3" imgW="9724644" imgH="6318504" progId="SmartDraw.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447800"/>
                        <a:ext cx="6096000" cy="396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012" name="AutoShape 4"/>
          <p:cNvSpPr>
            <a:spLocks/>
          </p:cNvSpPr>
          <p:nvPr/>
        </p:nvSpPr>
        <p:spPr bwMode="auto">
          <a:xfrm>
            <a:off x="381000" y="5943600"/>
            <a:ext cx="2971800" cy="376238"/>
          </a:xfrm>
          <a:prstGeom prst="borderCallout2">
            <a:avLst>
              <a:gd name="adj1" fmla="val 30380"/>
              <a:gd name="adj2" fmla="val 102565"/>
              <a:gd name="adj3" fmla="val 30380"/>
              <a:gd name="adj4" fmla="val 112231"/>
              <a:gd name="adj5" fmla="val -145569"/>
              <a:gd name="adj6" fmla="val 146954"/>
            </a:avLst>
          </a:prstGeom>
          <a:solidFill>
            <a:srgbClr val="FFCC99"/>
          </a:solidFill>
          <a:ln w="9525">
            <a:solidFill>
              <a:schemeClr val="tx1"/>
            </a:solidFill>
            <a:miter lim="800000"/>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1800"/>
              <a:t>A complex subsystem</a:t>
            </a:r>
            <a:endParaRPr lang="en-GB" sz="2400"/>
          </a:p>
        </p:txBody>
      </p:sp>
      <p:sp>
        <p:nvSpPr>
          <p:cNvPr id="43013" name="AutoShape 5"/>
          <p:cNvSpPr>
            <a:spLocks/>
          </p:cNvSpPr>
          <p:nvPr/>
        </p:nvSpPr>
        <p:spPr bwMode="auto">
          <a:xfrm>
            <a:off x="381000" y="2743200"/>
            <a:ext cx="2971800" cy="650875"/>
          </a:xfrm>
          <a:prstGeom prst="borderCallout2">
            <a:avLst>
              <a:gd name="adj1" fmla="val 17560"/>
              <a:gd name="adj2" fmla="val 102565"/>
              <a:gd name="adj3" fmla="val 17560"/>
              <a:gd name="adj4" fmla="val 117255"/>
              <a:gd name="adj5" fmla="val -127806"/>
              <a:gd name="adj6" fmla="val 169338"/>
            </a:avLst>
          </a:prstGeom>
          <a:solidFill>
            <a:srgbClr val="FFCC99"/>
          </a:solidFill>
          <a:ln w="9525">
            <a:solidFill>
              <a:schemeClr val="tx1"/>
            </a:solidFill>
            <a:miter lim="800000"/>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1800"/>
              <a:t>The façade provides a unified interface that is easier to use</a:t>
            </a:r>
            <a:endParaRPr lang="en-GB" sz="240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9600" y="0"/>
            <a:ext cx="7772400" cy="1143000"/>
          </a:xfrm>
        </p:spPr>
        <p:txBody>
          <a:bodyPr/>
          <a:lstStyle/>
          <a:p>
            <a:r>
              <a:rPr lang="en-GB" smtClean="0">
                <a:latin typeface="Arial" charset="0"/>
              </a:rPr>
              <a:t>Façade</a:t>
            </a:r>
            <a:r>
              <a:rPr lang="en-GB" sz="1800" smtClean="0">
                <a:latin typeface="Arial" charset="0"/>
              </a:rPr>
              <a:t> (structural)</a:t>
            </a:r>
            <a:endParaRPr lang="en-GB" sz="1800" smtClean="0"/>
          </a:p>
        </p:txBody>
      </p:sp>
      <p:sp>
        <p:nvSpPr>
          <p:cNvPr id="44035" name="Text Box 6"/>
          <p:cNvSpPr txBox="1">
            <a:spLocks noChangeArrowheads="1"/>
          </p:cNvSpPr>
          <p:nvPr/>
        </p:nvSpPr>
        <p:spPr bwMode="auto">
          <a:xfrm>
            <a:off x="533400" y="1828800"/>
            <a:ext cx="8143875" cy="11969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The Façade Pattern </a:t>
            </a:r>
            <a:r>
              <a:rPr lang="en-GB" sz="2400">
                <a:latin typeface="Arial" charset="0"/>
              </a:rPr>
              <a:t>provides a unified interface to a set </a:t>
            </a:r>
          </a:p>
          <a:p>
            <a:r>
              <a:rPr lang="en-GB" sz="2400">
                <a:latin typeface="Arial" charset="0"/>
              </a:rPr>
              <a:t>of interfaces in a subsystem. Façade defines a higher-level</a:t>
            </a:r>
          </a:p>
          <a:p>
            <a:r>
              <a:rPr lang="en-GB" sz="2400">
                <a:latin typeface="Arial" charset="0"/>
              </a:rPr>
              <a:t>interface that makes the system easier to use.</a:t>
            </a:r>
          </a:p>
        </p:txBody>
      </p:sp>
      <p:sp>
        <p:nvSpPr>
          <p:cNvPr id="44036" name="Text Box 7"/>
          <p:cNvSpPr txBox="1">
            <a:spLocks noChangeArrowheads="1"/>
          </p:cNvSpPr>
          <p:nvPr/>
        </p:nvSpPr>
        <p:spPr bwMode="auto">
          <a:xfrm>
            <a:off x="381000" y="4572000"/>
            <a:ext cx="4343400" cy="15621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Design Principle</a:t>
            </a:r>
          </a:p>
          <a:p>
            <a:r>
              <a:rPr lang="en-GB" sz="2400">
                <a:latin typeface="Arial" charset="0"/>
              </a:rPr>
              <a:t>Principle of least knowledge - talk only to your immediate </a:t>
            </a:r>
          </a:p>
          <a:p>
            <a:r>
              <a:rPr lang="en-GB" sz="2400">
                <a:latin typeface="Arial" charset="0"/>
              </a:rPr>
              <a:t>friends.</a:t>
            </a:r>
          </a:p>
        </p:txBody>
      </p:sp>
      <p:graphicFrame>
        <p:nvGraphicFramePr>
          <p:cNvPr id="44037" name="Object 8"/>
          <p:cNvGraphicFramePr>
            <a:graphicFrameLocks noChangeAspect="1"/>
          </p:cNvGraphicFramePr>
          <p:nvPr/>
        </p:nvGraphicFramePr>
        <p:xfrm>
          <a:off x="4724400" y="3932238"/>
          <a:ext cx="4191000" cy="2722562"/>
        </p:xfrm>
        <a:graphic>
          <a:graphicData uri="http://schemas.openxmlformats.org/presentationml/2006/ole">
            <mc:AlternateContent xmlns:mc="http://schemas.openxmlformats.org/markup-compatibility/2006">
              <mc:Choice xmlns:v="urn:schemas-microsoft-com:vml" Requires="v">
                <p:oleObj spid="_x0000_s44063" name="SmartDraw" r:id="rId3" imgW="9724644" imgH="6318504" progId="SmartDraw.2">
                  <p:embed/>
                </p:oleObj>
              </mc:Choice>
              <mc:Fallback>
                <p:oleObj name="SmartDraw" r:id="rId3" imgW="9724644" imgH="6318504" progId="SmartDraw.2">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3932238"/>
                        <a:ext cx="4191000" cy="272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09600" y="0"/>
            <a:ext cx="7772400" cy="1143000"/>
          </a:xfrm>
        </p:spPr>
        <p:txBody>
          <a:bodyPr/>
          <a:lstStyle/>
          <a:p>
            <a:r>
              <a:rPr lang="en-GB" smtClean="0">
                <a:latin typeface="Arial" charset="0"/>
              </a:rPr>
              <a:t>Proxy</a:t>
            </a:r>
            <a:r>
              <a:rPr lang="en-GB" sz="1800" smtClean="0">
                <a:latin typeface="Arial" charset="0"/>
              </a:rPr>
              <a:t> (structural)</a:t>
            </a:r>
            <a:endParaRPr lang="en-GB" sz="1800" smtClean="0"/>
          </a:p>
        </p:txBody>
      </p:sp>
      <p:sp>
        <p:nvSpPr>
          <p:cNvPr id="45059" name="Text Box 5"/>
          <p:cNvSpPr txBox="1">
            <a:spLocks noChangeArrowheads="1"/>
          </p:cNvSpPr>
          <p:nvPr/>
        </p:nvSpPr>
        <p:spPr bwMode="auto">
          <a:xfrm>
            <a:off x="533400" y="5029200"/>
            <a:ext cx="8001000" cy="8318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The Proxy Pattern </a:t>
            </a:r>
            <a:r>
              <a:rPr lang="en-GB" sz="2400">
                <a:latin typeface="Arial" charset="0"/>
              </a:rPr>
              <a:t>provides a surrogate or placeholder for another object to access control to it.</a:t>
            </a:r>
          </a:p>
        </p:txBody>
      </p:sp>
      <p:graphicFrame>
        <p:nvGraphicFramePr>
          <p:cNvPr id="45060" name="Object 6"/>
          <p:cNvGraphicFramePr>
            <a:graphicFrameLocks noChangeAspect="1"/>
          </p:cNvGraphicFramePr>
          <p:nvPr/>
        </p:nvGraphicFramePr>
        <p:xfrm>
          <a:off x="1524000" y="2057400"/>
          <a:ext cx="5845175" cy="1984375"/>
        </p:xfrm>
        <a:graphic>
          <a:graphicData uri="http://schemas.openxmlformats.org/presentationml/2006/ole">
            <mc:AlternateContent xmlns:mc="http://schemas.openxmlformats.org/markup-compatibility/2006">
              <mc:Choice xmlns:v="urn:schemas-microsoft-com:vml" Requires="v">
                <p:oleObj spid="_x0000_s45086" name="SmartDraw" r:id="rId3" imgW="5844540" imgH="1984248" progId="SmartDraw.2">
                  <p:embed/>
                </p:oleObj>
              </mc:Choice>
              <mc:Fallback>
                <p:oleObj name="SmartDraw" r:id="rId3" imgW="5844540" imgH="1984248" progId="SmartDraw.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057400"/>
                        <a:ext cx="5845175" cy="19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09600" y="0"/>
            <a:ext cx="7772400" cy="1143000"/>
          </a:xfrm>
        </p:spPr>
        <p:txBody>
          <a:bodyPr/>
          <a:lstStyle/>
          <a:p>
            <a:r>
              <a:rPr lang="en-GB" smtClean="0">
                <a:latin typeface="Arial" charset="0"/>
              </a:rPr>
              <a:t>Proxy</a:t>
            </a:r>
            <a:r>
              <a:rPr lang="en-GB" sz="1800" smtClean="0">
                <a:latin typeface="Arial" charset="0"/>
              </a:rPr>
              <a:t> (structural)</a:t>
            </a:r>
            <a:endParaRPr lang="en-GB" sz="1800" smtClean="0"/>
          </a:p>
        </p:txBody>
      </p:sp>
      <p:sp>
        <p:nvSpPr>
          <p:cNvPr id="46083" name="Text Box 4"/>
          <p:cNvSpPr txBox="1">
            <a:spLocks noChangeArrowheads="1"/>
          </p:cNvSpPr>
          <p:nvPr/>
        </p:nvSpPr>
        <p:spPr bwMode="auto">
          <a:xfrm>
            <a:off x="533400" y="5029200"/>
            <a:ext cx="8001000" cy="8318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a:latin typeface="Arial" charset="0"/>
              </a:rPr>
              <a:t>With</a:t>
            </a:r>
            <a:r>
              <a:rPr lang="en-GB" sz="2400" b="1">
                <a:latin typeface="Arial" charset="0"/>
              </a:rPr>
              <a:t> Remote Proxy</a:t>
            </a:r>
            <a:r>
              <a:rPr lang="en-GB" sz="2400">
                <a:latin typeface="Arial" charset="0"/>
              </a:rPr>
              <a:t>, the proxy act as a local representative for an object that lives in a different JVM.</a:t>
            </a:r>
          </a:p>
        </p:txBody>
      </p:sp>
      <p:graphicFrame>
        <p:nvGraphicFramePr>
          <p:cNvPr id="46084" name="Object 5"/>
          <p:cNvGraphicFramePr>
            <a:graphicFrameLocks noChangeAspect="1"/>
          </p:cNvGraphicFramePr>
          <p:nvPr/>
        </p:nvGraphicFramePr>
        <p:xfrm>
          <a:off x="1603375" y="1143000"/>
          <a:ext cx="5937250" cy="3402013"/>
        </p:xfrm>
        <a:graphic>
          <a:graphicData uri="http://schemas.openxmlformats.org/presentationml/2006/ole">
            <mc:AlternateContent xmlns:mc="http://schemas.openxmlformats.org/markup-compatibility/2006">
              <mc:Choice xmlns:v="urn:schemas-microsoft-com:vml" Requires="v">
                <p:oleObj spid="_x0000_s46110" name="SmartDraw" r:id="rId3" imgW="5935980" imgH="3401568" progId="SmartDraw.2">
                  <p:embed/>
                </p:oleObj>
              </mc:Choice>
              <mc:Fallback>
                <p:oleObj name="SmartDraw" r:id="rId3" imgW="5935980" imgH="3401568" progId="SmartDraw.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75" y="1143000"/>
                        <a:ext cx="5937250" cy="340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09600" y="0"/>
            <a:ext cx="7772400" cy="1143000"/>
          </a:xfrm>
        </p:spPr>
        <p:txBody>
          <a:bodyPr/>
          <a:lstStyle/>
          <a:p>
            <a:r>
              <a:rPr lang="en-GB" smtClean="0">
                <a:latin typeface="Arial" charset="0"/>
              </a:rPr>
              <a:t>Proxy</a:t>
            </a:r>
            <a:r>
              <a:rPr lang="en-GB" sz="1800" smtClean="0">
                <a:latin typeface="Arial" charset="0"/>
              </a:rPr>
              <a:t> (structural)</a:t>
            </a:r>
            <a:endParaRPr lang="en-GB" sz="1800" smtClean="0"/>
          </a:p>
        </p:txBody>
      </p:sp>
      <p:sp>
        <p:nvSpPr>
          <p:cNvPr id="47107" name="Text Box 3"/>
          <p:cNvSpPr txBox="1">
            <a:spLocks noChangeArrowheads="1"/>
          </p:cNvSpPr>
          <p:nvPr/>
        </p:nvSpPr>
        <p:spPr bwMode="auto">
          <a:xfrm>
            <a:off x="533400" y="4800600"/>
            <a:ext cx="8001000" cy="15621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Virtual Proxy</a:t>
            </a:r>
            <a:r>
              <a:rPr lang="en-GB" sz="2400">
                <a:latin typeface="Arial" charset="0"/>
              </a:rPr>
              <a:t> acts as a representative for an object that may be expensive to create. The virtual proxy often defers creation of the object until it is needed. After that, the virtual proxy delegates requests to the RealSubject.</a:t>
            </a:r>
          </a:p>
        </p:txBody>
      </p:sp>
      <p:graphicFrame>
        <p:nvGraphicFramePr>
          <p:cNvPr id="47108" name="Object 5"/>
          <p:cNvGraphicFramePr>
            <a:graphicFrameLocks noChangeAspect="1"/>
          </p:cNvGraphicFramePr>
          <p:nvPr/>
        </p:nvGraphicFramePr>
        <p:xfrm>
          <a:off x="1676400" y="990600"/>
          <a:ext cx="6324600" cy="3109913"/>
        </p:xfrm>
        <a:graphic>
          <a:graphicData uri="http://schemas.openxmlformats.org/presentationml/2006/ole">
            <mc:AlternateContent xmlns:mc="http://schemas.openxmlformats.org/markup-compatibility/2006">
              <mc:Choice xmlns:v="urn:schemas-microsoft-com:vml" Requires="v">
                <p:oleObj spid="_x0000_s47134" name="SmartDraw" r:id="rId3" imgW="7491984" imgH="3685032" progId="SmartDraw.2">
                  <p:embed/>
                </p:oleObj>
              </mc:Choice>
              <mc:Fallback>
                <p:oleObj name="SmartDraw" r:id="rId3" imgW="7491984" imgH="3685032" progId="SmartDraw.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990600"/>
                        <a:ext cx="6324600" cy="3109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09600" y="0"/>
            <a:ext cx="7772400" cy="1143000"/>
          </a:xfrm>
        </p:spPr>
        <p:txBody>
          <a:bodyPr/>
          <a:lstStyle/>
          <a:p>
            <a:r>
              <a:rPr lang="en-GB" smtClean="0">
                <a:latin typeface="Arial" charset="0"/>
              </a:rPr>
              <a:t>Proxy</a:t>
            </a:r>
            <a:r>
              <a:rPr lang="en-GB" sz="1800" smtClean="0">
                <a:latin typeface="Arial" charset="0"/>
              </a:rPr>
              <a:t> (structural)</a:t>
            </a:r>
            <a:endParaRPr lang="en-GB" sz="1800" smtClean="0"/>
          </a:p>
        </p:txBody>
      </p:sp>
      <p:graphicFrame>
        <p:nvGraphicFramePr>
          <p:cNvPr id="48131" name="Object 5"/>
          <p:cNvGraphicFramePr>
            <a:graphicFrameLocks noChangeAspect="1"/>
          </p:cNvGraphicFramePr>
          <p:nvPr/>
        </p:nvGraphicFramePr>
        <p:xfrm>
          <a:off x="762000" y="1066800"/>
          <a:ext cx="7773988" cy="5522913"/>
        </p:xfrm>
        <a:graphic>
          <a:graphicData uri="http://schemas.openxmlformats.org/presentationml/2006/ole">
            <mc:AlternateContent xmlns:mc="http://schemas.openxmlformats.org/markup-compatibility/2006">
              <mc:Choice xmlns:v="urn:schemas-microsoft-com:vml" Requires="v">
                <p:oleObj spid="_x0000_s48157" name="SmartDraw" r:id="rId3" imgW="7772400" imgH="5521452" progId="SmartDraw.2">
                  <p:embed/>
                </p:oleObj>
              </mc:Choice>
              <mc:Fallback>
                <p:oleObj name="SmartDraw" r:id="rId3" imgW="7772400" imgH="5521452" progId="SmartDraw.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066800"/>
                        <a:ext cx="7773988" cy="552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971600" y="3068960"/>
            <a:ext cx="5832648" cy="3024336"/>
          </a:xfrm>
          <a:prstGeom prst="rect">
            <a:avLst/>
          </a:prstGeom>
          <a:solidFill>
            <a:srgbClr val="FFFF99"/>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smtClean="0">
              <a:ln>
                <a:noFill/>
              </a:ln>
              <a:solidFill>
                <a:srgbClr val="FFFF99"/>
              </a:solidFill>
              <a:effectLst/>
              <a:latin typeface="Times New Roman" pitchFamily="18" charset="0"/>
            </a:endParaRPr>
          </a:p>
        </p:txBody>
      </p:sp>
      <p:sp>
        <p:nvSpPr>
          <p:cNvPr id="5122" name="Text Box 2"/>
          <p:cNvSpPr txBox="1">
            <a:spLocks noChangeArrowheads="1"/>
          </p:cNvSpPr>
          <p:nvPr/>
        </p:nvSpPr>
        <p:spPr bwMode="auto">
          <a:xfrm>
            <a:off x="1355725" y="141288"/>
            <a:ext cx="1681971"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Singleton</a:t>
            </a:r>
            <a:r>
              <a:rPr lang="en-GB" dirty="0">
                <a:latin typeface="Arial" charset="0"/>
              </a:rPr>
              <a:t> </a:t>
            </a:r>
            <a:endParaRPr lang="en-GB" sz="1400" dirty="0">
              <a:latin typeface="Arial" charset="0"/>
            </a:endParaRPr>
          </a:p>
        </p:txBody>
      </p:sp>
      <p:sp>
        <p:nvSpPr>
          <p:cNvPr id="5123" name="Text Box 3"/>
          <p:cNvSpPr txBox="1">
            <a:spLocks noChangeArrowheads="1"/>
          </p:cNvSpPr>
          <p:nvPr/>
        </p:nvSpPr>
        <p:spPr bwMode="auto">
          <a:xfrm>
            <a:off x="611560" y="1116088"/>
            <a:ext cx="7494984" cy="5770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473075" algn="l"/>
                <a:tab pos="858838" algn="l"/>
                <a:tab pos="1235075" algn="l"/>
              </a:tabLst>
              <a:defRPr sz="1000">
                <a:solidFill>
                  <a:schemeClr val="tx1"/>
                </a:solidFill>
                <a:latin typeface="Times New Roman" pitchFamily="18" charset="0"/>
              </a:defRPr>
            </a:lvl1pPr>
            <a:lvl2pPr marL="742950" indent="-285750">
              <a:tabLst>
                <a:tab pos="473075" algn="l"/>
                <a:tab pos="858838" algn="l"/>
                <a:tab pos="1235075" algn="l"/>
              </a:tabLst>
              <a:defRPr sz="1000">
                <a:solidFill>
                  <a:schemeClr val="tx1"/>
                </a:solidFill>
                <a:latin typeface="Times New Roman" pitchFamily="18" charset="0"/>
              </a:defRPr>
            </a:lvl2pPr>
            <a:lvl3pPr marL="1143000" indent="-228600">
              <a:tabLst>
                <a:tab pos="473075" algn="l"/>
                <a:tab pos="858838" algn="l"/>
                <a:tab pos="1235075" algn="l"/>
              </a:tabLst>
              <a:defRPr sz="1000">
                <a:solidFill>
                  <a:schemeClr val="tx1"/>
                </a:solidFill>
                <a:latin typeface="Times New Roman" pitchFamily="18" charset="0"/>
              </a:defRPr>
            </a:lvl3pPr>
            <a:lvl4pPr marL="1600200" indent="-228600">
              <a:tabLst>
                <a:tab pos="473075" algn="l"/>
                <a:tab pos="858838" algn="l"/>
                <a:tab pos="1235075" algn="l"/>
              </a:tabLst>
              <a:defRPr sz="1000">
                <a:solidFill>
                  <a:schemeClr val="tx1"/>
                </a:solidFill>
                <a:latin typeface="Times New Roman" pitchFamily="18" charset="0"/>
              </a:defRPr>
            </a:lvl4pPr>
            <a:lvl5pPr marL="2057400" indent="-228600">
              <a:tabLst>
                <a:tab pos="473075" algn="l"/>
                <a:tab pos="858838" algn="l"/>
                <a:tab pos="1235075" algn="l"/>
              </a:tabLst>
              <a:defRPr sz="1000">
                <a:solidFill>
                  <a:schemeClr val="tx1"/>
                </a:solidFill>
                <a:latin typeface="Times New Roman" pitchFamily="18" charset="0"/>
              </a:defRPr>
            </a:lvl5pPr>
            <a:lvl6pPr marL="2514600" indent="-228600" eaLnBrk="0" fontAlgn="base" hangingPunct="0">
              <a:spcBef>
                <a:spcPct val="0"/>
              </a:spcBef>
              <a:spcAft>
                <a:spcPct val="0"/>
              </a:spcAft>
              <a:tabLst>
                <a:tab pos="473075" algn="l"/>
                <a:tab pos="858838" algn="l"/>
                <a:tab pos="1235075" algn="l"/>
              </a:tabLst>
              <a:defRPr sz="1000">
                <a:solidFill>
                  <a:schemeClr val="tx1"/>
                </a:solidFill>
                <a:latin typeface="Times New Roman" pitchFamily="18" charset="0"/>
              </a:defRPr>
            </a:lvl6pPr>
            <a:lvl7pPr marL="2971800" indent="-228600" eaLnBrk="0" fontAlgn="base" hangingPunct="0">
              <a:spcBef>
                <a:spcPct val="0"/>
              </a:spcBef>
              <a:spcAft>
                <a:spcPct val="0"/>
              </a:spcAft>
              <a:tabLst>
                <a:tab pos="473075" algn="l"/>
                <a:tab pos="858838" algn="l"/>
                <a:tab pos="1235075" algn="l"/>
              </a:tabLst>
              <a:defRPr sz="1000">
                <a:solidFill>
                  <a:schemeClr val="tx1"/>
                </a:solidFill>
                <a:latin typeface="Times New Roman" pitchFamily="18" charset="0"/>
              </a:defRPr>
            </a:lvl7pPr>
            <a:lvl8pPr marL="3429000" indent="-228600" eaLnBrk="0" fontAlgn="base" hangingPunct="0">
              <a:spcBef>
                <a:spcPct val="0"/>
              </a:spcBef>
              <a:spcAft>
                <a:spcPct val="0"/>
              </a:spcAft>
              <a:tabLst>
                <a:tab pos="473075" algn="l"/>
                <a:tab pos="858838" algn="l"/>
                <a:tab pos="1235075" algn="l"/>
              </a:tabLst>
              <a:defRPr sz="1000">
                <a:solidFill>
                  <a:schemeClr val="tx1"/>
                </a:solidFill>
                <a:latin typeface="Times New Roman" pitchFamily="18" charset="0"/>
              </a:defRPr>
            </a:lvl8pPr>
            <a:lvl9pPr marL="3886200" indent="-228600" eaLnBrk="0" fontAlgn="base" hangingPunct="0">
              <a:spcBef>
                <a:spcPct val="0"/>
              </a:spcBef>
              <a:spcAft>
                <a:spcPct val="0"/>
              </a:spcAft>
              <a:tabLst>
                <a:tab pos="473075" algn="l"/>
                <a:tab pos="858838" algn="l"/>
                <a:tab pos="1235075" algn="l"/>
              </a:tabLst>
              <a:defRPr sz="1000">
                <a:solidFill>
                  <a:schemeClr val="tx1"/>
                </a:solidFill>
                <a:latin typeface="Times New Roman" pitchFamily="18" charset="0"/>
              </a:defRPr>
            </a:lvl9pPr>
          </a:lstStyle>
          <a:p>
            <a:pPr>
              <a:spcBef>
                <a:spcPct val="50000"/>
              </a:spcBef>
            </a:pPr>
            <a:r>
              <a:rPr lang="en-GB" sz="1800" b="1" dirty="0">
                <a:latin typeface="Courier New" pitchFamily="49" charset="0"/>
              </a:rPr>
              <a:t>Class Singleton </a:t>
            </a:r>
            <a:r>
              <a:rPr lang="en-US" sz="1800" b="1" dirty="0">
                <a:latin typeface="Courier New" pitchFamily="49" charset="0"/>
              </a:rPr>
              <a:t>{</a:t>
            </a:r>
          </a:p>
          <a:p>
            <a:pPr>
              <a:spcBef>
                <a:spcPct val="50000"/>
              </a:spcBef>
            </a:pPr>
            <a:r>
              <a:rPr lang="en-US" sz="1800" b="1" dirty="0">
                <a:latin typeface="Courier New" pitchFamily="49" charset="0"/>
              </a:rPr>
              <a:t>	private static Singleton </a:t>
            </a:r>
            <a:r>
              <a:rPr lang="en-US" sz="1800" b="1" dirty="0">
                <a:solidFill>
                  <a:srgbClr val="FF0000"/>
                </a:solidFill>
                <a:latin typeface="Courier New" pitchFamily="49" charset="0"/>
              </a:rPr>
              <a:t>instance = null;</a:t>
            </a:r>
            <a:endParaRPr lang="en-US" sz="1800" b="1" dirty="0">
              <a:latin typeface="Courier New" pitchFamily="49" charset="0"/>
            </a:endParaRPr>
          </a:p>
          <a:p>
            <a:pPr>
              <a:spcBef>
                <a:spcPct val="50000"/>
              </a:spcBef>
            </a:pPr>
            <a:r>
              <a:rPr lang="en-US" sz="1800" b="1" dirty="0">
                <a:latin typeface="Courier New" pitchFamily="49" charset="0"/>
              </a:rPr>
              <a:t>	</a:t>
            </a:r>
          </a:p>
          <a:p>
            <a:pPr>
              <a:spcBef>
                <a:spcPct val="50000"/>
              </a:spcBef>
            </a:pPr>
            <a:r>
              <a:rPr lang="en-US" sz="1800" b="1" dirty="0">
                <a:latin typeface="Courier New" pitchFamily="49" charset="0"/>
              </a:rPr>
              <a:t>	</a:t>
            </a:r>
            <a:r>
              <a:rPr lang="en-US" sz="1800" b="1" dirty="0">
                <a:solidFill>
                  <a:srgbClr val="FF0000"/>
                </a:solidFill>
                <a:latin typeface="Courier New" pitchFamily="49" charset="0"/>
              </a:rPr>
              <a:t>private Singleton() {};</a:t>
            </a:r>
            <a:r>
              <a:rPr lang="en-US" sz="1800" b="1" dirty="0">
                <a:latin typeface="Courier New" pitchFamily="49" charset="0"/>
              </a:rPr>
              <a:t> //private constructor</a:t>
            </a:r>
          </a:p>
          <a:p>
            <a:pPr>
              <a:spcBef>
                <a:spcPct val="50000"/>
              </a:spcBef>
            </a:pPr>
            <a:r>
              <a:rPr lang="en-US" sz="1800" b="1" dirty="0">
                <a:latin typeface="Courier New" pitchFamily="49" charset="0"/>
              </a:rPr>
              <a:t>	</a:t>
            </a:r>
          </a:p>
          <a:p>
            <a:pPr>
              <a:spcBef>
                <a:spcPct val="50000"/>
              </a:spcBef>
            </a:pPr>
            <a:r>
              <a:rPr lang="en-US" sz="1800" b="1" dirty="0">
                <a:latin typeface="Courier New" pitchFamily="49" charset="0"/>
              </a:rPr>
              <a:t>	</a:t>
            </a:r>
            <a:r>
              <a:rPr lang="en-US" sz="1800" b="1" dirty="0">
                <a:solidFill>
                  <a:srgbClr val="FF0000"/>
                </a:solidFill>
                <a:latin typeface="Courier New" pitchFamily="49" charset="0"/>
              </a:rPr>
              <a:t>public static </a:t>
            </a:r>
          </a:p>
          <a:p>
            <a:pPr>
              <a:spcBef>
                <a:spcPct val="50000"/>
              </a:spcBef>
            </a:pPr>
            <a:r>
              <a:rPr lang="en-US" sz="1800" b="1" dirty="0" smtClean="0">
                <a:solidFill>
                  <a:srgbClr val="FF0000"/>
                </a:solidFill>
                <a:latin typeface="Courier New" pitchFamily="49" charset="0"/>
              </a:rPr>
              <a:t>	</a:t>
            </a:r>
            <a:r>
              <a:rPr lang="cs-CZ" sz="1800" b="1" dirty="0" err="1" smtClean="0">
                <a:solidFill>
                  <a:srgbClr val="FF0000"/>
                </a:solidFill>
                <a:latin typeface="Courier New" pitchFamily="49" charset="0"/>
              </a:rPr>
              <a:t>synchronized</a:t>
            </a:r>
            <a:r>
              <a:rPr lang="cs-CZ" sz="1800" b="1" dirty="0" smtClean="0">
                <a:solidFill>
                  <a:srgbClr val="FF0000"/>
                </a:solidFill>
                <a:latin typeface="Courier New" pitchFamily="49" charset="0"/>
              </a:rPr>
              <a:t> </a:t>
            </a:r>
          </a:p>
          <a:p>
            <a:pPr>
              <a:spcBef>
                <a:spcPct val="50000"/>
              </a:spcBef>
            </a:pPr>
            <a:r>
              <a:rPr lang="cs-CZ" sz="1800" b="1" dirty="0">
                <a:solidFill>
                  <a:srgbClr val="FF0000"/>
                </a:solidFill>
                <a:latin typeface="Courier New" pitchFamily="49" charset="0"/>
              </a:rPr>
              <a:t>	</a:t>
            </a:r>
            <a:r>
              <a:rPr lang="en-US" sz="1800" b="1" dirty="0" smtClean="0">
                <a:solidFill>
                  <a:srgbClr val="FF0000"/>
                </a:solidFill>
                <a:latin typeface="Courier New" pitchFamily="49" charset="0"/>
              </a:rPr>
              <a:t>Singleton </a:t>
            </a:r>
            <a:r>
              <a:rPr lang="en-US" sz="1800" b="1" dirty="0" err="1" smtClean="0">
                <a:solidFill>
                  <a:srgbClr val="FF0000"/>
                </a:solidFill>
                <a:latin typeface="Courier New" pitchFamily="49" charset="0"/>
              </a:rPr>
              <a:t>getInstance</a:t>
            </a:r>
            <a:r>
              <a:rPr lang="en-US" sz="1800" b="1" dirty="0">
                <a:solidFill>
                  <a:srgbClr val="FF0000"/>
                </a:solidFill>
                <a:latin typeface="Courier New" pitchFamily="49" charset="0"/>
              </a:rPr>
              <a:t>()</a:t>
            </a:r>
            <a:r>
              <a:rPr lang="en-US" sz="1800" b="1" dirty="0">
                <a:latin typeface="Courier New" pitchFamily="49" charset="0"/>
              </a:rPr>
              <a:t> {</a:t>
            </a:r>
          </a:p>
          <a:p>
            <a:pPr>
              <a:spcBef>
                <a:spcPct val="50000"/>
              </a:spcBef>
            </a:pPr>
            <a:r>
              <a:rPr lang="en-US" sz="1800" b="1" dirty="0">
                <a:latin typeface="Courier New" pitchFamily="49" charset="0"/>
              </a:rPr>
              <a:t>		if (instance == null) {</a:t>
            </a:r>
          </a:p>
          <a:p>
            <a:pPr>
              <a:spcBef>
                <a:spcPct val="50000"/>
              </a:spcBef>
            </a:pPr>
            <a:r>
              <a:rPr lang="en-US" sz="1800" b="1" dirty="0">
                <a:latin typeface="Courier New" pitchFamily="49" charset="0"/>
              </a:rPr>
              <a:t>			instance = </a:t>
            </a:r>
            <a:r>
              <a:rPr lang="en-US" sz="1800" b="1" dirty="0">
                <a:solidFill>
                  <a:srgbClr val="FF0000"/>
                </a:solidFill>
                <a:latin typeface="Courier New" pitchFamily="49" charset="0"/>
              </a:rPr>
              <a:t>new Singleton()</a:t>
            </a:r>
            <a:r>
              <a:rPr lang="en-US" sz="1800" b="1" dirty="0">
                <a:latin typeface="Courier New" pitchFamily="49" charset="0"/>
              </a:rPr>
              <a:t>;</a:t>
            </a:r>
          </a:p>
          <a:p>
            <a:pPr>
              <a:spcBef>
                <a:spcPct val="50000"/>
              </a:spcBef>
            </a:pPr>
            <a:r>
              <a:rPr lang="en-US" sz="1800" b="1" dirty="0">
                <a:latin typeface="Courier New" pitchFamily="49" charset="0"/>
              </a:rPr>
              <a:t>		}</a:t>
            </a:r>
          </a:p>
          <a:p>
            <a:pPr>
              <a:spcBef>
                <a:spcPct val="50000"/>
              </a:spcBef>
            </a:pPr>
            <a:r>
              <a:rPr lang="en-US" sz="1800" b="1" dirty="0">
                <a:latin typeface="Courier New" pitchFamily="49" charset="0"/>
              </a:rPr>
              <a:t>		</a:t>
            </a:r>
            <a:r>
              <a:rPr lang="en-US" sz="1800" b="1" dirty="0">
                <a:solidFill>
                  <a:srgbClr val="FF0000"/>
                </a:solidFill>
                <a:latin typeface="Courier New" pitchFamily="49" charset="0"/>
              </a:rPr>
              <a:t>return instance</a:t>
            </a:r>
            <a:r>
              <a:rPr lang="en-US" sz="1800" b="1" dirty="0">
                <a:latin typeface="Courier New" pitchFamily="49" charset="0"/>
              </a:rPr>
              <a:t>;</a:t>
            </a:r>
          </a:p>
          <a:p>
            <a:pPr>
              <a:spcBef>
                <a:spcPct val="50000"/>
              </a:spcBef>
            </a:pPr>
            <a:r>
              <a:rPr lang="en-US" sz="1800" b="1" dirty="0">
                <a:latin typeface="Courier New" pitchFamily="49" charset="0"/>
              </a:rPr>
              <a:t>	}</a:t>
            </a:r>
          </a:p>
          <a:p>
            <a:pPr>
              <a:spcBef>
                <a:spcPct val="50000"/>
              </a:spcBef>
            </a:pPr>
            <a:r>
              <a:rPr lang="en-US" sz="1800" b="1" dirty="0">
                <a:latin typeface="Courier New" pitchFamily="49" charset="0"/>
              </a:rPr>
              <a:t>}</a:t>
            </a:r>
            <a:endParaRPr lang="en-GB" sz="1800" b="1" dirty="0">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9600" y="0"/>
            <a:ext cx="7772400" cy="1143000"/>
          </a:xfrm>
        </p:spPr>
        <p:txBody>
          <a:bodyPr/>
          <a:lstStyle/>
          <a:p>
            <a:r>
              <a:rPr lang="en-GB" smtClean="0">
                <a:latin typeface="Arial" charset="0"/>
              </a:rPr>
              <a:t>Flyweight </a:t>
            </a:r>
            <a:r>
              <a:rPr lang="en-GB" sz="1800" smtClean="0">
                <a:latin typeface="Arial" charset="0"/>
              </a:rPr>
              <a:t>(structural)</a:t>
            </a:r>
            <a:endParaRPr lang="en-GB" sz="1800" smtClean="0"/>
          </a:p>
        </p:txBody>
      </p:sp>
      <p:sp>
        <p:nvSpPr>
          <p:cNvPr id="49155" name="Text Box 6"/>
          <p:cNvSpPr txBox="1">
            <a:spLocks noChangeArrowheads="1"/>
          </p:cNvSpPr>
          <p:nvPr/>
        </p:nvSpPr>
        <p:spPr bwMode="auto">
          <a:xfrm>
            <a:off x="404813" y="1844675"/>
            <a:ext cx="849312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buFontTx/>
              <a:buChar char="•"/>
            </a:pPr>
            <a:r>
              <a:rPr lang="en-US" sz="2400"/>
              <a:t> Intrinsic state is stored in the </a:t>
            </a:r>
            <a:r>
              <a:rPr lang="en-US" sz="2400">
                <a:latin typeface="Courier New" pitchFamily="49" charset="0"/>
              </a:rPr>
              <a:t>ConcreteFlyweight </a:t>
            </a:r>
            <a:r>
              <a:rPr lang="en-US" sz="2400"/>
              <a:t>object</a:t>
            </a:r>
          </a:p>
          <a:p>
            <a:pPr>
              <a:buFontTx/>
              <a:buChar char="•"/>
            </a:pPr>
            <a:r>
              <a:rPr lang="en-US" sz="2400"/>
              <a:t> Extrinsic state is stored or computed by </a:t>
            </a:r>
            <a:r>
              <a:rPr lang="en-US" sz="2400">
                <a:latin typeface="Courier New" pitchFamily="49" charset="0"/>
              </a:rPr>
              <a:t>Client </a:t>
            </a:r>
            <a:r>
              <a:rPr lang="en-US" sz="2400"/>
              <a:t>objects. Clients </a:t>
            </a:r>
            <a:br>
              <a:rPr lang="en-US" sz="2400"/>
            </a:br>
            <a:r>
              <a:rPr lang="en-US" sz="2400"/>
              <a:t>  pass this state to the flyweight when they invoke they operations</a:t>
            </a:r>
          </a:p>
          <a:p>
            <a:pPr>
              <a:buFontTx/>
              <a:buChar char="•"/>
            </a:pPr>
            <a:r>
              <a:rPr lang="en-US" sz="2400"/>
              <a:t> Clients should not instantiate </a:t>
            </a:r>
            <a:r>
              <a:rPr lang="en-US" sz="2400">
                <a:latin typeface="Courier New" pitchFamily="49" charset="0"/>
              </a:rPr>
              <a:t>ConcreteFlyweights</a:t>
            </a:r>
            <a:r>
              <a:rPr lang="en-US" sz="2400"/>
              <a:t> directly. </a:t>
            </a:r>
            <a:br>
              <a:rPr lang="en-US" sz="2400"/>
            </a:br>
            <a:r>
              <a:rPr lang="en-US" sz="2400"/>
              <a:t>  Clients must obtain </a:t>
            </a:r>
            <a:r>
              <a:rPr lang="en-US" sz="2400">
                <a:latin typeface="Courier New" pitchFamily="49" charset="0"/>
              </a:rPr>
              <a:t>ConcreteFlyweights</a:t>
            </a:r>
            <a:r>
              <a:rPr lang="en-US" sz="2400"/>
              <a:t> from the </a:t>
            </a:r>
            <a:br>
              <a:rPr lang="en-US" sz="2400"/>
            </a:br>
            <a:r>
              <a:rPr lang="en-US" sz="2400"/>
              <a:t>  </a:t>
            </a:r>
            <a:r>
              <a:rPr lang="en-US" sz="2400">
                <a:latin typeface="Courier New" pitchFamily="49" charset="0"/>
              </a:rPr>
              <a:t>FlyweightFactory</a:t>
            </a:r>
            <a:r>
              <a:rPr lang="en-US" sz="2400"/>
              <a:t> to ensure they are shared properly.</a:t>
            </a:r>
          </a:p>
          <a:p>
            <a:pPr>
              <a:buFontTx/>
              <a:buChar char="•"/>
            </a:pPr>
            <a:r>
              <a:rPr lang="en-US" sz="2400"/>
              <a:t>  not all Flyweight objects need  to be shared. It is common for </a:t>
            </a:r>
            <a:br>
              <a:rPr lang="en-US" sz="2400"/>
            </a:br>
            <a:r>
              <a:rPr lang="en-US" sz="2400"/>
              <a:t>   </a:t>
            </a:r>
            <a:r>
              <a:rPr lang="en-US" sz="2400">
                <a:latin typeface="Courier New" pitchFamily="49" charset="0"/>
              </a:rPr>
              <a:t>UnsharedConcreteFlyweight</a:t>
            </a:r>
            <a:r>
              <a:rPr lang="en-US" sz="2400"/>
              <a:t> objects to have </a:t>
            </a:r>
            <a:br>
              <a:rPr lang="en-US" sz="2400"/>
            </a:br>
            <a:r>
              <a:rPr lang="en-US" sz="2400"/>
              <a:t>   </a:t>
            </a:r>
            <a:r>
              <a:rPr lang="en-US" sz="2400">
                <a:latin typeface="Courier New" pitchFamily="49" charset="0"/>
              </a:rPr>
              <a:t>ConcreteFlyweight</a:t>
            </a:r>
            <a:r>
              <a:rPr lang="en-US" sz="2400"/>
              <a:t> objects as children.</a:t>
            </a:r>
            <a:endParaRPr lang="cs-CZ" sz="2400">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0"/>
            <a:ext cx="7772400" cy="1143000"/>
          </a:xfrm>
        </p:spPr>
        <p:txBody>
          <a:bodyPr/>
          <a:lstStyle/>
          <a:p>
            <a:r>
              <a:rPr lang="en-GB" smtClean="0">
                <a:latin typeface="Arial" charset="0"/>
              </a:rPr>
              <a:t>Flyweight </a:t>
            </a:r>
            <a:r>
              <a:rPr lang="en-GB" sz="1800" smtClean="0">
                <a:latin typeface="Arial" charset="0"/>
              </a:rPr>
              <a:t>(structural)</a:t>
            </a:r>
            <a:endParaRPr lang="en-GB" sz="1800" smtClean="0"/>
          </a:p>
        </p:txBody>
      </p:sp>
      <p:pic>
        <p:nvPicPr>
          <p:cNvPr id="501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AutoShape 4"/>
          <p:cNvSpPr>
            <a:spLocks noChangeArrowheads="1"/>
          </p:cNvSpPr>
          <p:nvPr/>
        </p:nvSpPr>
        <p:spPr bwMode="auto">
          <a:xfrm>
            <a:off x="3492500" y="1268413"/>
            <a:ext cx="2016125" cy="720725"/>
          </a:xfrm>
          <a:prstGeom prst="wedgeRoundRectCallout">
            <a:avLst>
              <a:gd name="adj1" fmla="val -59134"/>
              <a:gd name="adj2" fmla="val 93171"/>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Pool of flyweights</a:t>
            </a:r>
            <a:endParaRPr lang="cs-CZ" sz="2000">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0"/>
            <a:ext cx="7772400" cy="1143000"/>
          </a:xfrm>
        </p:spPr>
        <p:txBody>
          <a:bodyPr/>
          <a:lstStyle/>
          <a:p>
            <a:r>
              <a:rPr lang="en-GB" smtClean="0">
                <a:latin typeface="Arial" charset="0"/>
              </a:rPr>
              <a:t>Flyweight </a:t>
            </a:r>
            <a:r>
              <a:rPr lang="en-GB" sz="1800" smtClean="0">
                <a:latin typeface="Arial" charset="0"/>
              </a:rPr>
              <a:t>(structural)</a:t>
            </a:r>
            <a:endParaRPr lang="en-GB" sz="1800" smtClean="0"/>
          </a:p>
        </p:txBody>
      </p:sp>
      <p:pic>
        <p:nvPicPr>
          <p:cNvPr id="501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0551393"/>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0"/>
            <a:ext cx="7772400" cy="1143000"/>
          </a:xfrm>
        </p:spPr>
        <p:txBody>
          <a:bodyPr/>
          <a:lstStyle/>
          <a:p>
            <a:r>
              <a:rPr lang="en-GB" smtClean="0">
                <a:latin typeface="Arial" charset="0"/>
              </a:rPr>
              <a:t>Flyweight </a:t>
            </a:r>
            <a:r>
              <a:rPr lang="en-GB" sz="1800" smtClean="0">
                <a:latin typeface="Arial" charset="0"/>
              </a:rPr>
              <a:t>(structural)</a:t>
            </a:r>
            <a:endParaRPr lang="en-GB" sz="1800" smtClean="0"/>
          </a:p>
        </p:txBody>
      </p:sp>
      <p:pic>
        <p:nvPicPr>
          <p:cNvPr id="5120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060575"/>
            <a:ext cx="7466012"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0"/>
            <a:ext cx="7772400" cy="1143000"/>
          </a:xfrm>
        </p:spPr>
        <p:txBody>
          <a:bodyPr/>
          <a:lstStyle/>
          <a:p>
            <a:r>
              <a:rPr lang="en-GB" smtClean="0">
                <a:latin typeface="Arial" charset="0"/>
              </a:rPr>
              <a:t>Flyweight </a:t>
            </a:r>
            <a:r>
              <a:rPr lang="en-GB" sz="1800" smtClean="0">
                <a:latin typeface="Arial" charset="0"/>
              </a:rPr>
              <a:t>(structural)</a:t>
            </a:r>
            <a:endParaRPr lang="en-GB" sz="1800" smtClean="0"/>
          </a:p>
        </p:txBody>
      </p:sp>
      <p:pic>
        <p:nvPicPr>
          <p:cNvPr id="5120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060575"/>
            <a:ext cx="7466012"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AutoShape 6"/>
          <p:cNvSpPr>
            <a:spLocks noChangeArrowheads="1"/>
          </p:cNvSpPr>
          <p:nvPr/>
        </p:nvSpPr>
        <p:spPr bwMode="auto">
          <a:xfrm>
            <a:off x="4643438" y="1196975"/>
            <a:ext cx="2376487" cy="576263"/>
          </a:xfrm>
          <a:prstGeom prst="wedgeRoundRectCallout">
            <a:avLst>
              <a:gd name="adj1" fmla="val -43722"/>
              <a:gd name="adj2" fmla="val 12988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Flyweight</a:t>
            </a:r>
            <a:endParaRPr lang="cs-CZ" sz="2000">
              <a:latin typeface="Courier New" pitchFamily="49" charset="0"/>
            </a:endParaRPr>
          </a:p>
        </p:txBody>
      </p:sp>
      <p:sp>
        <p:nvSpPr>
          <p:cNvPr id="51205" name="AutoShape 7"/>
          <p:cNvSpPr>
            <a:spLocks noChangeArrowheads="1"/>
          </p:cNvSpPr>
          <p:nvPr/>
        </p:nvSpPr>
        <p:spPr bwMode="auto">
          <a:xfrm>
            <a:off x="3348038" y="6021388"/>
            <a:ext cx="2808287" cy="576262"/>
          </a:xfrm>
          <a:prstGeom prst="wedgeRoundRectCallout">
            <a:avLst>
              <a:gd name="adj1" fmla="val -13144"/>
              <a:gd name="adj2" fmla="val -35991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SharedFlyweight</a:t>
            </a:r>
            <a:endParaRPr lang="cs-CZ" sz="2000">
              <a:latin typeface="Courier New" pitchFamily="49" charset="0"/>
            </a:endParaRPr>
          </a:p>
        </p:txBody>
      </p:sp>
      <p:sp>
        <p:nvSpPr>
          <p:cNvPr id="51206" name="AutoShape 8"/>
          <p:cNvSpPr>
            <a:spLocks noChangeArrowheads="1"/>
          </p:cNvSpPr>
          <p:nvPr/>
        </p:nvSpPr>
        <p:spPr bwMode="auto">
          <a:xfrm>
            <a:off x="179388" y="5157788"/>
            <a:ext cx="3024187" cy="576262"/>
          </a:xfrm>
          <a:prstGeom prst="wedgeRoundRectCallout">
            <a:avLst>
              <a:gd name="adj1" fmla="val 8477"/>
              <a:gd name="adj2" fmla="val -211431"/>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UnsharedFlyweight</a:t>
            </a:r>
            <a:endParaRPr lang="cs-CZ" sz="2000">
              <a:latin typeface="Courier New" pitchFamily="49" charset="0"/>
            </a:endParaRPr>
          </a:p>
        </p:txBody>
      </p:sp>
      <p:sp>
        <p:nvSpPr>
          <p:cNvPr id="51207" name="AutoShape 9"/>
          <p:cNvSpPr>
            <a:spLocks noChangeArrowheads="1"/>
          </p:cNvSpPr>
          <p:nvPr/>
        </p:nvSpPr>
        <p:spPr bwMode="auto">
          <a:xfrm>
            <a:off x="5651500" y="5157788"/>
            <a:ext cx="3024188" cy="576262"/>
          </a:xfrm>
          <a:prstGeom prst="wedgeRoundRectCallout">
            <a:avLst>
              <a:gd name="adj1" fmla="val -20028"/>
              <a:gd name="adj2" fmla="val -20922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Courier New" pitchFamily="49" charset="0"/>
              </a:rPr>
              <a:t>UnsharedFlyweight</a:t>
            </a:r>
            <a:endParaRPr lang="cs-CZ" sz="2000">
              <a:latin typeface="Courier New" pitchFamily="49" charset="0"/>
            </a:endParaRPr>
          </a:p>
        </p:txBody>
      </p:sp>
    </p:spTree>
    <p:extLst>
      <p:ext uri="{BB962C8B-B14F-4D97-AF65-F5344CB8AC3E}">
        <p14:creationId xmlns:p14="http://schemas.microsoft.com/office/powerpoint/2010/main" val="1128343323"/>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09600" y="0"/>
            <a:ext cx="7772400" cy="1143000"/>
          </a:xfrm>
        </p:spPr>
        <p:txBody>
          <a:bodyPr/>
          <a:lstStyle/>
          <a:p>
            <a:r>
              <a:rPr lang="en-GB" smtClean="0">
                <a:latin typeface="Arial" charset="0"/>
              </a:rPr>
              <a:t>Behavioral Design Patterns</a:t>
            </a:r>
            <a:endParaRPr lang="en-GB" smtClean="0"/>
          </a:p>
        </p:txBody>
      </p:sp>
      <p:sp>
        <p:nvSpPr>
          <p:cNvPr id="52227" name="Text Box 3"/>
          <p:cNvSpPr txBox="1">
            <a:spLocks noChangeArrowheads="1"/>
          </p:cNvSpPr>
          <p:nvPr/>
        </p:nvSpPr>
        <p:spPr bwMode="auto">
          <a:xfrm>
            <a:off x="381000" y="1295400"/>
            <a:ext cx="85344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buFontTx/>
              <a:buChar char="•"/>
            </a:pPr>
            <a:r>
              <a:rPr lang="en-GB" sz="2400"/>
              <a:t> </a:t>
            </a:r>
            <a:r>
              <a:rPr lang="en-GB" sz="2400">
                <a:latin typeface="Arial" charset="0"/>
              </a:rPr>
              <a:t>Command </a:t>
            </a:r>
          </a:p>
          <a:p>
            <a:pPr>
              <a:spcBef>
                <a:spcPct val="50000"/>
              </a:spcBef>
              <a:buFontTx/>
              <a:buChar char="•"/>
            </a:pPr>
            <a:r>
              <a:rPr lang="en-GB" sz="2400">
                <a:latin typeface="Arial" charset="0"/>
              </a:rPr>
              <a:t> Interpreter</a:t>
            </a:r>
          </a:p>
          <a:p>
            <a:pPr>
              <a:spcBef>
                <a:spcPct val="50000"/>
              </a:spcBef>
              <a:buFontTx/>
              <a:buChar char="•"/>
            </a:pPr>
            <a:r>
              <a:rPr lang="en-GB" sz="2400">
                <a:latin typeface="Arial" charset="0"/>
              </a:rPr>
              <a:t> Iterator</a:t>
            </a:r>
          </a:p>
          <a:p>
            <a:pPr>
              <a:spcBef>
                <a:spcPct val="50000"/>
              </a:spcBef>
              <a:buFontTx/>
              <a:buChar char="•"/>
            </a:pPr>
            <a:r>
              <a:rPr lang="en-GB" sz="2400">
                <a:latin typeface="Arial" charset="0"/>
              </a:rPr>
              <a:t> Mediator</a:t>
            </a:r>
          </a:p>
          <a:p>
            <a:pPr>
              <a:spcBef>
                <a:spcPct val="50000"/>
              </a:spcBef>
              <a:buFontTx/>
              <a:buChar char="•"/>
            </a:pPr>
            <a:r>
              <a:rPr lang="en-GB" sz="2400">
                <a:latin typeface="Arial" charset="0"/>
              </a:rPr>
              <a:t> Observer</a:t>
            </a:r>
          </a:p>
          <a:p>
            <a:pPr>
              <a:spcBef>
                <a:spcPct val="50000"/>
              </a:spcBef>
              <a:buFontTx/>
              <a:buChar char="•"/>
            </a:pPr>
            <a:r>
              <a:rPr lang="en-GB" sz="2400">
                <a:latin typeface="Arial" charset="0"/>
              </a:rPr>
              <a:t> State</a:t>
            </a:r>
          </a:p>
          <a:p>
            <a:pPr>
              <a:spcBef>
                <a:spcPct val="50000"/>
              </a:spcBef>
              <a:buFontTx/>
              <a:buChar char="•"/>
            </a:pPr>
            <a:r>
              <a:rPr lang="en-GB" sz="2400">
                <a:latin typeface="Arial" charset="0"/>
              </a:rPr>
              <a:t> Strategy</a:t>
            </a:r>
          </a:p>
          <a:p>
            <a:pPr>
              <a:spcBef>
                <a:spcPct val="50000"/>
              </a:spcBef>
              <a:buFontTx/>
              <a:buChar char="•"/>
            </a:pPr>
            <a:r>
              <a:rPr lang="en-GB" sz="2400">
                <a:latin typeface="Arial" charset="0"/>
              </a:rPr>
              <a:t> Visitor</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09600" y="0"/>
            <a:ext cx="7772400" cy="1143000"/>
          </a:xfrm>
        </p:spPr>
        <p:txBody>
          <a:bodyPr/>
          <a:lstStyle/>
          <a:p>
            <a:r>
              <a:rPr lang="en-GB" smtClean="0">
                <a:latin typeface="Arial" charset="0"/>
              </a:rPr>
              <a:t>Command</a:t>
            </a:r>
            <a:r>
              <a:rPr lang="en-GB" sz="1800" smtClean="0">
                <a:latin typeface="Arial" charset="0"/>
              </a:rPr>
              <a:t> (behavioral)</a:t>
            </a:r>
            <a:endParaRPr lang="en-GB" sz="1800" smtClean="0"/>
          </a:p>
        </p:txBody>
      </p:sp>
      <p:sp>
        <p:nvSpPr>
          <p:cNvPr id="53251" name="Text Box 6"/>
          <p:cNvSpPr txBox="1">
            <a:spLocks noChangeArrowheads="1"/>
          </p:cNvSpPr>
          <p:nvPr/>
        </p:nvSpPr>
        <p:spPr bwMode="auto">
          <a:xfrm>
            <a:off x="457200" y="2133600"/>
            <a:ext cx="8415338" cy="15621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Command</a:t>
            </a:r>
            <a:r>
              <a:rPr lang="en-GB" sz="2400">
                <a:latin typeface="Arial" charset="0"/>
              </a:rPr>
              <a:t> represents an abstract algorithm independent on:</a:t>
            </a:r>
          </a:p>
          <a:p>
            <a:endParaRPr lang="en-GB" sz="2400">
              <a:latin typeface="Arial" charset="0"/>
            </a:endParaRPr>
          </a:p>
          <a:p>
            <a:r>
              <a:rPr lang="en-GB" sz="2400">
                <a:latin typeface="Arial" charset="0"/>
              </a:rPr>
              <a:t>1) The application of the command (Client)</a:t>
            </a:r>
          </a:p>
          <a:p>
            <a:r>
              <a:rPr lang="en-GB" sz="2400">
                <a:latin typeface="Arial" charset="0"/>
              </a:rPr>
              <a:t>2) The particular implementation of the command (Receiver)</a:t>
            </a:r>
            <a:endParaRPr lang="en-GB" sz="240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09600" y="0"/>
            <a:ext cx="7772400" cy="1143000"/>
          </a:xfrm>
        </p:spPr>
        <p:txBody>
          <a:bodyPr/>
          <a:lstStyle/>
          <a:p>
            <a:r>
              <a:rPr lang="en-GB" smtClean="0">
                <a:latin typeface="Arial" charset="0"/>
              </a:rPr>
              <a:t>Command</a:t>
            </a:r>
            <a:r>
              <a:rPr lang="en-GB" sz="1800" smtClean="0">
                <a:latin typeface="Arial" charset="0"/>
              </a:rPr>
              <a:t> (behavioral)</a:t>
            </a:r>
            <a:endParaRPr lang="en-GB" sz="1800" smtClean="0"/>
          </a:p>
        </p:txBody>
      </p:sp>
      <p:sp>
        <p:nvSpPr>
          <p:cNvPr id="54275" name="Text Box 3"/>
          <p:cNvSpPr txBox="1">
            <a:spLocks noChangeArrowheads="1"/>
          </p:cNvSpPr>
          <p:nvPr/>
        </p:nvSpPr>
        <p:spPr bwMode="auto">
          <a:xfrm>
            <a:off x="990600" y="3810000"/>
            <a:ext cx="7162800" cy="15621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Command </a:t>
            </a:r>
            <a:r>
              <a:rPr lang="en-GB" sz="2400">
                <a:latin typeface="Arial" charset="0"/>
              </a:rPr>
              <a:t>encapsulates a </a:t>
            </a:r>
            <a:r>
              <a:rPr lang="en-GB" sz="2400" b="1">
                <a:latin typeface="Arial" charset="0"/>
              </a:rPr>
              <a:t>request</a:t>
            </a:r>
            <a:r>
              <a:rPr lang="en-GB" sz="2400">
                <a:latin typeface="Arial" charset="0"/>
              </a:rPr>
              <a:t> as an object, thereby letting you parametrize other objects with different requests, queue or log requests and support undoable operations.</a:t>
            </a:r>
          </a:p>
        </p:txBody>
      </p:sp>
      <p:grpSp>
        <p:nvGrpSpPr>
          <p:cNvPr id="54276" name="Group 8"/>
          <p:cNvGrpSpPr>
            <a:grpSpLocks/>
          </p:cNvGrpSpPr>
          <p:nvPr/>
        </p:nvGrpSpPr>
        <p:grpSpPr bwMode="auto">
          <a:xfrm>
            <a:off x="1600200" y="1066800"/>
            <a:ext cx="5638800" cy="1981200"/>
            <a:chOff x="1008" y="672"/>
            <a:chExt cx="3552" cy="1248"/>
          </a:xfrm>
        </p:grpSpPr>
        <p:sp>
          <p:nvSpPr>
            <p:cNvPr id="54277" name="Oval 5"/>
            <p:cNvSpPr>
              <a:spLocks noChangeArrowheads="1"/>
            </p:cNvSpPr>
            <p:nvPr/>
          </p:nvSpPr>
          <p:spPr bwMode="auto">
            <a:xfrm>
              <a:off x="1008" y="672"/>
              <a:ext cx="3552" cy="124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p>
          </p:txBody>
        </p:sp>
        <p:sp>
          <p:nvSpPr>
            <p:cNvPr id="54278" name="Oval 4"/>
            <p:cNvSpPr>
              <a:spLocks noChangeArrowheads="1"/>
            </p:cNvSpPr>
            <p:nvPr/>
          </p:nvSpPr>
          <p:spPr bwMode="auto">
            <a:xfrm>
              <a:off x="3312" y="912"/>
              <a:ext cx="960" cy="816"/>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a:t>Receiver</a:t>
              </a:r>
            </a:p>
            <a:p>
              <a:pPr algn="ctr"/>
              <a:r>
                <a:rPr lang="en-GB" sz="1600"/>
                <a:t>action()</a:t>
              </a:r>
              <a:endParaRPr lang="en-GB" sz="2400"/>
            </a:p>
          </p:txBody>
        </p:sp>
        <p:sp>
          <p:nvSpPr>
            <p:cNvPr id="54279" name="Text Box 7"/>
            <p:cNvSpPr txBox="1">
              <a:spLocks noChangeArrowheads="1"/>
            </p:cNvSpPr>
            <p:nvPr/>
          </p:nvSpPr>
          <p:spPr bwMode="auto">
            <a:xfrm>
              <a:off x="1872" y="816"/>
              <a:ext cx="1152" cy="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en-GB" sz="2400"/>
                <a:t>Command</a:t>
              </a:r>
            </a:p>
            <a:p>
              <a:pPr>
                <a:spcBef>
                  <a:spcPct val="50000"/>
                </a:spcBef>
              </a:pPr>
              <a:r>
                <a:rPr lang="en-GB" sz="1600"/>
                <a:t>execute() {</a:t>
              </a:r>
            </a:p>
            <a:p>
              <a:pPr>
                <a:spcBef>
                  <a:spcPct val="50000"/>
                </a:spcBef>
              </a:pPr>
              <a:r>
                <a:rPr lang="en-GB" sz="1600"/>
                <a:t>receiver.action();</a:t>
              </a:r>
            </a:p>
            <a:p>
              <a:pPr>
                <a:spcBef>
                  <a:spcPct val="50000"/>
                </a:spcBef>
              </a:pPr>
              <a:r>
                <a:rPr lang="en-GB" sz="1600"/>
                <a:t>}</a:t>
              </a:r>
            </a:p>
          </p:txBody>
        </p:sp>
      </p:gr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09600" y="0"/>
            <a:ext cx="7772400" cy="1143000"/>
          </a:xfrm>
        </p:spPr>
        <p:txBody>
          <a:bodyPr/>
          <a:lstStyle/>
          <a:p>
            <a:r>
              <a:rPr lang="en-GB" smtClean="0">
                <a:latin typeface="Arial" charset="0"/>
              </a:rPr>
              <a:t>Command</a:t>
            </a:r>
            <a:r>
              <a:rPr lang="en-GB" sz="1800" smtClean="0">
                <a:latin typeface="Arial" charset="0"/>
              </a:rPr>
              <a:t> (behavioral)</a:t>
            </a:r>
            <a:endParaRPr lang="en-GB" sz="1800" smtClean="0"/>
          </a:p>
        </p:txBody>
      </p:sp>
      <p:pic>
        <p:nvPicPr>
          <p:cNvPr id="5529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268413"/>
            <a:ext cx="665638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09600" y="0"/>
            <a:ext cx="7772400" cy="1143000"/>
          </a:xfrm>
        </p:spPr>
        <p:txBody>
          <a:bodyPr/>
          <a:lstStyle/>
          <a:p>
            <a:r>
              <a:rPr lang="en-GB" smtClean="0">
                <a:latin typeface="Arial" charset="0"/>
              </a:rPr>
              <a:t>Command</a:t>
            </a:r>
            <a:r>
              <a:rPr lang="en-GB" sz="1800" smtClean="0">
                <a:latin typeface="Arial" charset="0"/>
              </a:rPr>
              <a:t> (behavioral)</a:t>
            </a:r>
            <a:endParaRPr lang="en-GB" sz="1800" smtClean="0"/>
          </a:p>
        </p:txBody>
      </p:sp>
      <p:pic>
        <p:nvPicPr>
          <p:cNvPr id="563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1223963"/>
            <a:ext cx="8361362"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52400" y="141288"/>
            <a:ext cx="4056093"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Abstract Factory Pattern </a:t>
            </a:r>
            <a:endParaRPr lang="en-GB" sz="1400" dirty="0">
              <a:latin typeface="Arial" charset="0"/>
            </a:endParaRPr>
          </a:p>
        </p:txBody>
      </p:sp>
      <p:graphicFrame>
        <p:nvGraphicFramePr>
          <p:cNvPr id="7171" name="Object 6"/>
          <p:cNvGraphicFramePr>
            <a:graphicFrameLocks noChangeAspect="1"/>
          </p:cNvGraphicFramePr>
          <p:nvPr/>
        </p:nvGraphicFramePr>
        <p:xfrm>
          <a:off x="885825" y="1250950"/>
          <a:ext cx="6429375" cy="5073650"/>
        </p:xfrm>
        <a:graphic>
          <a:graphicData uri="http://schemas.openxmlformats.org/presentationml/2006/ole">
            <mc:AlternateContent xmlns:mc="http://schemas.openxmlformats.org/markup-compatibility/2006">
              <mc:Choice xmlns:v="urn:schemas-microsoft-com:vml" Requires="v">
                <p:oleObj spid="_x0000_s7197" name="SmartDraw" r:id="rId3" imgW="7368540" imgH="5815584" progId="SmartDraw.2">
                  <p:embed/>
                </p:oleObj>
              </mc:Choice>
              <mc:Fallback>
                <p:oleObj name="SmartDraw" r:id="rId3" imgW="7368540" imgH="5815584" progId="SmartDraw.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5825" y="1250950"/>
                        <a:ext cx="6429375"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0"/>
            <a:ext cx="7772400" cy="1143000"/>
          </a:xfrm>
        </p:spPr>
        <p:txBody>
          <a:bodyPr/>
          <a:lstStyle/>
          <a:p>
            <a:r>
              <a:rPr lang="en-GB" smtClean="0">
                <a:latin typeface="Arial" charset="0"/>
              </a:rPr>
              <a:t>Command</a:t>
            </a:r>
            <a:r>
              <a:rPr lang="en-GB" sz="1800" smtClean="0">
                <a:latin typeface="Arial" charset="0"/>
              </a:rPr>
              <a:t> (behavioral)</a:t>
            </a:r>
            <a:endParaRPr lang="en-GB" sz="1800" smtClean="0"/>
          </a:p>
        </p:txBody>
      </p:sp>
      <p:sp>
        <p:nvSpPr>
          <p:cNvPr id="57347" name="Text Box 4"/>
          <p:cNvSpPr txBox="1">
            <a:spLocks noChangeArrowheads="1"/>
          </p:cNvSpPr>
          <p:nvPr/>
        </p:nvSpPr>
        <p:spPr bwMode="auto">
          <a:xfrm>
            <a:off x="552450" y="1573213"/>
            <a:ext cx="81692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buFontTx/>
              <a:buChar char="•"/>
            </a:pPr>
            <a:r>
              <a:rPr lang="en-US" sz="2400"/>
              <a:t> Command decouples the object that invokes the operation from </a:t>
            </a:r>
            <a:br>
              <a:rPr lang="en-US" sz="2400"/>
            </a:br>
            <a:r>
              <a:rPr lang="en-US" sz="2400"/>
              <a:t>  the one that knows how to perform it.</a:t>
            </a:r>
          </a:p>
          <a:p>
            <a:endParaRPr lang="en-US" sz="2400"/>
          </a:p>
          <a:p>
            <a:pPr>
              <a:buFontTx/>
              <a:buChar char="•"/>
            </a:pPr>
            <a:r>
              <a:rPr lang="en-US" sz="2400"/>
              <a:t> You can assemble commands into a composite command </a:t>
            </a:r>
            <a:br>
              <a:rPr lang="en-US" sz="2400"/>
            </a:br>
            <a:r>
              <a:rPr lang="en-US" sz="2400"/>
              <a:t>   (composite commands are instances of Composite pattern)</a:t>
            </a:r>
          </a:p>
          <a:p>
            <a:pPr>
              <a:buFontTx/>
              <a:buChar char="•"/>
            </a:pPr>
            <a:endParaRPr lang="en-US" sz="2400"/>
          </a:p>
          <a:p>
            <a:pPr>
              <a:buFontTx/>
              <a:buChar char="•"/>
            </a:pPr>
            <a:r>
              <a:rPr lang="en-US" sz="2400"/>
              <a:t> Easy to add new commands.</a:t>
            </a:r>
            <a:endParaRPr lang="cs-CZ" sz="2400"/>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09600" y="0"/>
            <a:ext cx="7772400" cy="1143000"/>
          </a:xfrm>
        </p:spPr>
        <p:txBody>
          <a:bodyPr/>
          <a:lstStyle/>
          <a:p>
            <a:r>
              <a:rPr lang="en-GB" smtClean="0">
                <a:latin typeface="Arial" charset="0"/>
              </a:rPr>
              <a:t>Behavioral Design Patterns</a:t>
            </a:r>
            <a:endParaRPr lang="en-GB" sz="1800" smtClean="0"/>
          </a:p>
        </p:txBody>
      </p:sp>
      <p:sp>
        <p:nvSpPr>
          <p:cNvPr id="58371" name="Text Box 5"/>
          <p:cNvSpPr txBox="1">
            <a:spLocks noChangeArrowheads="1"/>
          </p:cNvSpPr>
          <p:nvPr/>
        </p:nvSpPr>
        <p:spPr bwMode="auto">
          <a:xfrm>
            <a:off x="250825" y="1125538"/>
            <a:ext cx="3348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400"/>
              <a:t>Behavioral </a:t>
            </a:r>
            <a:r>
              <a:rPr lang="en-US" sz="2400" b="1" u="sng"/>
              <a:t>Class</a:t>
            </a:r>
            <a:r>
              <a:rPr lang="en-US" sz="2400"/>
              <a:t> Patterns</a:t>
            </a:r>
            <a:endParaRPr lang="cs-CZ" sz="2400"/>
          </a:p>
        </p:txBody>
      </p:sp>
      <p:sp>
        <p:nvSpPr>
          <p:cNvPr id="58372" name="Text Box 6"/>
          <p:cNvSpPr txBox="1">
            <a:spLocks noChangeArrowheads="1"/>
          </p:cNvSpPr>
          <p:nvPr/>
        </p:nvSpPr>
        <p:spPr bwMode="auto">
          <a:xfrm>
            <a:off x="250825" y="2466975"/>
            <a:ext cx="3532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400"/>
              <a:t>Behavioral </a:t>
            </a:r>
            <a:r>
              <a:rPr lang="en-US" sz="2400" b="1" u="sng"/>
              <a:t>Object</a:t>
            </a:r>
            <a:r>
              <a:rPr lang="en-US" sz="2400"/>
              <a:t> Patterns</a:t>
            </a:r>
            <a:endParaRPr lang="cs-CZ" sz="2400"/>
          </a:p>
        </p:txBody>
      </p:sp>
      <p:sp>
        <p:nvSpPr>
          <p:cNvPr id="58373" name="Text Box 7"/>
          <p:cNvSpPr txBox="1">
            <a:spLocks noChangeArrowheads="1"/>
          </p:cNvSpPr>
          <p:nvPr/>
        </p:nvSpPr>
        <p:spPr bwMode="auto">
          <a:xfrm>
            <a:off x="250825" y="4411663"/>
            <a:ext cx="3386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400" b="1" u="sng"/>
              <a:t>Other</a:t>
            </a:r>
            <a:r>
              <a:rPr lang="en-US"/>
              <a:t> </a:t>
            </a:r>
            <a:r>
              <a:rPr lang="en-US" sz="2400"/>
              <a:t>Behavioral Patterns</a:t>
            </a:r>
            <a:endParaRPr lang="cs-CZ" sz="2400"/>
          </a:p>
        </p:txBody>
      </p:sp>
      <p:sp>
        <p:nvSpPr>
          <p:cNvPr id="58374" name="Text Box 8"/>
          <p:cNvSpPr txBox="1">
            <a:spLocks noChangeArrowheads="1"/>
          </p:cNvSpPr>
          <p:nvPr/>
        </p:nvSpPr>
        <p:spPr bwMode="auto">
          <a:xfrm>
            <a:off x="735013" y="1482725"/>
            <a:ext cx="580231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t>Use inheritance to distribute behaviour between classes</a:t>
            </a:r>
          </a:p>
          <a:p>
            <a:pPr>
              <a:buFontTx/>
              <a:buChar char="•"/>
            </a:pPr>
            <a:r>
              <a:rPr lang="en-US" sz="2000"/>
              <a:t> Template Method</a:t>
            </a:r>
          </a:p>
          <a:p>
            <a:pPr>
              <a:buFontTx/>
              <a:buChar char="•"/>
            </a:pPr>
            <a:r>
              <a:rPr lang="en-US" sz="2000"/>
              <a:t> </a:t>
            </a:r>
            <a:r>
              <a:rPr lang="en-US" sz="2000">
                <a:solidFill>
                  <a:schemeClr val="bg2"/>
                </a:solidFill>
              </a:rPr>
              <a:t>Interpreter</a:t>
            </a:r>
            <a:endParaRPr lang="cs-CZ" sz="2000">
              <a:solidFill>
                <a:schemeClr val="bg2"/>
              </a:solidFill>
            </a:endParaRPr>
          </a:p>
        </p:txBody>
      </p:sp>
      <p:sp>
        <p:nvSpPr>
          <p:cNvPr id="58375" name="Text Box 9"/>
          <p:cNvSpPr txBox="1">
            <a:spLocks noChangeArrowheads="1"/>
          </p:cNvSpPr>
          <p:nvPr/>
        </p:nvSpPr>
        <p:spPr bwMode="auto">
          <a:xfrm>
            <a:off x="714375" y="2833688"/>
            <a:ext cx="82867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US" sz="2000"/>
              <a:t>Use composition rather than inheritance to distribute behaviour between objects</a:t>
            </a:r>
          </a:p>
          <a:p>
            <a:pPr>
              <a:buFontTx/>
              <a:buChar char="•"/>
            </a:pPr>
            <a:r>
              <a:rPr lang="en-US" sz="2000"/>
              <a:t> Mediator</a:t>
            </a:r>
          </a:p>
          <a:p>
            <a:pPr>
              <a:buFontTx/>
              <a:buChar char="•"/>
            </a:pPr>
            <a:r>
              <a:rPr lang="en-US" sz="2000"/>
              <a:t> </a:t>
            </a:r>
            <a:r>
              <a:rPr lang="en-US" sz="2000">
                <a:solidFill>
                  <a:schemeClr val="bg2"/>
                </a:solidFill>
              </a:rPr>
              <a:t>Chain of Responsibility</a:t>
            </a:r>
          </a:p>
          <a:p>
            <a:pPr>
              <a:buFontTx/>
              <a:buChar char="•"/>
            </a:pPr>
            <a:r>
              <a:rPr lang="en-US" sz="2000">
                <a:solidFill>
                  <a:schemeClr val="folHlink"/>
                </a:solidFill>
              </a:rPr>
              <a:t> </a:t>
            </a:r>
            <a:r>
              <a:rPr lang="en-US" sz="2000"/>
              <a:t>Observer</a:t>
            </a:r>
            <a:endParaRPr lang="cs-CZ" sz="2000"/>
          </a:p>
        </p:txBody>
      </p:sp>
      <p:sp>
        <p:nvSpPr>
          <p:cNvPr id="58376" name="Text Box 10"/>
          <p:cNvSpPr txBox="1">
            <a:spLocks noChangeArrowheads="1"/>
          </p:cNvSpPr>
          <p:nvPr/>
        </p:nvSpPr>
        <p:spPr bwMode="auto">
          <a:xfrm>
            <a:off x="723900" y="4854575"/>
            <a:ext cx="13938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buFontTx/>
              <a:buChar char="•"/>
            </a:pPr>
            <a:r>
              <a:rPr lang="en-US" sz="2000"/>
              <a:t> Strategy</a:t>
            </a:r>
          </a:p>
          <a:p>
            <a:pPr>
              <a:buFontTx/>
              <a:buChar char="•"/>
            </a:pPr>
            <a:r>
              <a:rPr lang="en-US" sz="2000"/>
              <a:t> Command</a:t>
            </a:r>
          </a:p>
          <a:p>
            <a:pPr>
              <a:buFontTx/>
              <a:buChar char="•"/>
            </a:pPr>
            <a:r>
              <a:rPr lang="en-US" sz="2000"/>
              <a:t> Visitor</a:t>
            </a:r>
          </a:p>
          <a:p>
            <a:pPr>
              <a:buFontTx/>
              <a:buChar char="•"/>
            </a:pPr>
            <a:r>
              <a:rPr lang="en-US" sz="2000"/>
              <a:t> </a:t>
            </a:r>
            <a:r>
              <a:rPr lang="en-US" sz="2000">
                <a:solidFill>
                  <a:schemeClr val="bg2"/>
                </a:solidFill>
              </a:rPr>
              <a:t>Iterator</a:t>
            </a:r>
            <a:endParaRPr lang="cs-CZ" sz="2000">
              <a:solidFill>
                <a:schemeClr val="bg2"/>
              </a:solidFill>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09600" y="0"/>
            <a:ext cx="7772400" cy="1143000"/>
          </a:xfrm>
        </p:spPr>
        <p:txBody>
          <a:bodyPr/>
          <a:lstStyle/>
          <a:p>
            <a:r>
              <a:rPr lang="en-GB" smtClean="0">
                <a:latin typeface="Arial" charset="0"/>
              </a:rPr>
              <a:t>Template Method</a:t>
            </a:r>
            <a:endParaRPr lang="en-GB" sz="1800" smtClean="0"/>
          </a:p>
        </p:txBody>
      </p:sp>
      <p:pic>
        <p:nvPicPr>
          <p:cNvPr id="5939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350" y="1676400"/>
            <a:ext cx="7354888"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09600" y="0"/>
            <a:ext cx="7772400" cy="1143000"/>
          </a:xfrm>
        </p:spPr>
        <p:txBody>
          <a:bodyPr/>
          <a:lstStyle/>
          <a:p>
            <a:r>
              <a:rPr lang="en-GB" smtClean="0">
                <a:latin typeface="Arial" charset="0"/>
              </a:rPr>
              <a:t>Strategy</a:t>
            </a:r>
            <a:r>
              <a:rPr lang="en-GB" sz="1800" smtClean="0">
                <a:latin typeface="Arial" charset="0"/>
              </a:rPr>
              <a:t> (behavioral)</a:t>
            </a:r>
            <a:endParaRPr lang="en-GB" sz="1800" smtClean="0"/>
          </a:p>
        </p:txBody>
      </p:sp>
      <p:graphicFrame>
        <p:nvGraphicFramePr>
          <p:cNvPr id="60419" name="Object 3"/>
          <p:cNvGraphicFramePr>
            <a:graphicFrameLocks noChangeAspect="1"/>
          </p:cNvGraphicFramePr>
          <p:nvPr/>
        </p:nvGraphicFramePr>
        <p:xfrm>
          <a:off x="1143000" y="1219200"/>
          <a:ext cx="6934200" cy="4918075"/>
        </p:xfrm>
        <a:graphic>
          <a:graphicData uri="http://schemas.openxmlformats.org/presentationml/2006/ole">
            <mc:AlternateContent xmlns:mc="http://schemas.openxmlformats.org/markup-compatibility/2006">
              <mc:Choice xmlns:v="urn:schemas-microsoft-com:vml" Requires="v">
                <p:oleObj spid="_x0000_s60445" name="SmartDraw" r:id="rId3" imgW="9500616" imgH="6737604" progId="SmartDraw.2">
                  <p:embed/>
                </p:oleObj>
              </mc:Choice>
              <mc:Fallback>
                <p:oleObj name="SmartDraw" r:id="rId3" imgW="9500616" imgH="6737604" progId="SmartDraw.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219200"/>
                        <a:ext cx="6934200" cy="491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09600" y="0"/>
            <a:ext cx="7772400" cy="1143000"/>
          </a:xfrm>
        </p:spPr>
        <p:txBody>
          <a:bodyPr/>
          <a:lstStyle/>
          <a:p>
            <a:r>
              <a:rPr lang="en-GB" smtClean="0">
                <a:latin typeface="Arial" charset="0"/>
              </a:rPr>
              <a:t>Strategy</a:t>
            </a:r>
            <a:r>
              <a:rPr lang="en-GB" sz="1800" smtClean="0">
                <a:latin typeface="Arial" charset="0"/>
              </a:rPr>
              <a:t> (behavioral)</a:t>
            </a:r>
            <a:endParaRPr lang="en-GB" sz="1800" smtClean="0"/>
          </a:p>
        </p:txBody>
      </p:sp>
      <p:sp>
        <p:nvSpPr>
          <p:cNvPr id="61443" name="Text Box 4"/>
          <p:cNvSpPr txBox="1">
            <a:spLocks noChangeArrowheads="1"/>
          </p:cNvSpPr>
          <p:nvPr/>
        </p:nvSpPr>
        <p:spPr bwMode="auto">
          <a:xfrm>
            <a:off x="609600" y="1295400"/>
            <a:ext cx="7696200" cy="15621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en-GB" sz="2400">
                <a:latin typeface="Arial" charset="0"/>
              </a:rPr>
              <a:t>The </a:t>
            </a:r>
            <a:r>
              <a:rPr lang="en-GB" sz="2400" b="1">
                <a:latin typeface="Arial" charset="0"/>
              </a:rPr>
              <a:t>Strategy Pattern</a:t>
            </a:r>
            <a:r>
              <a:rPr lang="en-GB" sz="2400">
                <a:latin typeface="Arial" charset="0"/>
              </a:rPr>
              <a:t> defines a family of algorithms, encapsulates each one, and makes them interchangeable. Startegy lets the algorithm vary independently from clients that use it.</a:t>
            </a:r>
          </a:p>
        </p:txBody>
      </p:sp>
      <p:sp>
        <p:nvSpPr>
          <p:cNvPr id="61444" name="Text Box 5"/>
          <p:cNvSpPr txBox="1">
            <a:spLocks noChangeArrowheads="1"/>
          </p:cNvSpPr>
          <p:nvPr/>
        </p:nvSpPr>
        <p:spPr bwMode="auto">
          <a:xfrm>
            <a:off x="685800" y="3810000"/>
            <a:ext cx="7696200" cy="101441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en-GB" sz="2400" b="1">
                <a:latin typeface="Arial" charset="0"/>
              </a:rPr>
              <a:t>Desing Principal</a:t>
            </a:r>
          </a:p>
          <a:p>
            <a:pPr>
              <a:spcBef>
                <a:spcPct val="50000"/>
              </a:spcBef>
            </a:pPr>
            <a:r>
              <a:rPr lang="en-GB" sz="2400">
                <a:latin typeface="Arial" charset="0"/>
              </a:rPr>
              <a:t>Favor composition over inheritance.</a:t>
            </a:r>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reeform 9"/>
          <p:cNvSpPr>
            <a:spLocks/>
          </p:cNvSpPr>
          <p:nvPr/>
        </p:nvSpPr>
        <p:spPr bwMode="auto">
          <a:xfrm>
            <a:off x="4638675" y="1504950"/>
            <a:ext cx="3940175" cy="3829050"/>
          </a:xfrm>
          <a:custGeom>
            <a:avLst/>
            <a:gdLst>
              <a:gd name="T0" fmla="*/ 682625 w 2482"/>
              <a:gd name="T1" fmla="*/ 354013 h 2412"/>
              <a:gd name="T2" fmla="*/ 482600 w 2482"/>
              <a:gd name="T3" fmla="*/ 608013 h 2412"/>
              <a:gd name="T4" fmla="*/ 384175 w 2482"/>
              <a:gd name="T5" fmla="*/ 862013 h 2412"/>
              <a:gd name="T6" fmla="*/ 111125 w 2482"/>
              <a:gd name="T7" fmla="*/ 1323975 h 2412"/>
              <a:gd name="T8" fmla="*/ 47625 w 2482"/>
              <a:gd name="T9" fmla="*/ 1597025 h 2412"/>
              <a:gd name="T10" fmla="*/ 57150 w 2482"/>
              <a:gd name="T11" fmla="*/ 1604963 h 2412"/>
              <a:gd name="T12" fmla="*/ 74613 w 2482"/>
              <a:gd name="T13" fmla="*/ 2449513 h 2412"/>
              <a:gd name="T14" fmla="*/ 157163 w 2482"/>
              <a:gd name="T15" fmla="*/ 2693988 h 2412"/>
              <a:gd name="T16" fmla="*/ 401638 w 2482"/>
              <a:gd name="T17" fmla="*/ 2967038 h 2412"/>
              <a:gd name="T18" fmla="*/ 592138 w 2482"/>
              <a:gd name="T19" fmla="*/ 3184525 h 2412"/>
              <a:gd name="T20" fmla="*/ 792163 w 2482"/>
              <a:gd name="T21" fmla="*/ 3446463 h 2412"/>
              <a:gd name="T22" fmla="*/ 1354138 w 2482"/>
              <a:gd name="T23" fmla="*/ 3827463 h 2412"/>
              <a:gd name="T24" fmla="*/ 1390650 w 2482"/>
              <a:gd name="T25" fmla="*/ 3827463 h 2412"/>
              <a:gd name="T26" fmla="*/ 1500188 w 2482"/>
              <a:gd name="T27" fmla="*/ 3783013 h 2412"/>
              <a:gd name="T28" fmla="*/ 2289175 w 2482"/>
              <a:gd name="T29" fmla="*/ 3656013 h 2412"/>
              <a:gd name="T30" fmla="*/ 2660650 w 2482"/>
              <a:gd name="T31" fmla="*/ 3502025 h 2412"/>
              <a:gd name="T32" fmla="*/ 2706688 w 2482"/>
              <a:gd name="T33" fmla="*/ 3465513 h 2412"/>
              <a:gd name="T34" fmla="*/ 2951163 w 2482"/>
              <a:gd name="T35" fmla="*/ 3228975 h 2412"/>
              <a:gd name="T36" fmla="*/ 3332163 w 2482"/>
              <a:gd name="T37" fmla="*/ 2974975 h 2412"/>
              <a:gd name="T38" fmla="*/ 3476625 w 2482"/>
              <a:gd name="T39" fmla="*/ 2830513 h 2412"/>
              <a:gd name="T40" fmla="*/ 3532188 w 2482"/>
              <a:gd name="T41" fmla="*/ 2676525 h 2412"/>
              <a:gd name="T42" fmla="*/ 3595688 w 2482"/>
              <a:gd name="T43" fmla="*/ 2276475 h 2412"/>
              <a:gd name="T44" fmla="*/ 3703638 w 2482"/>
              <a:gd name="T45" fmla="*/ 2105025 h 2412"/>
              <a:gd name="T46" fmla="*/ 3822700 w 2482"/>
              <a:gd name="T47" fmla="*/ 1951038 h 2412"/>
              <a:gd name="T48" fmla="*/ 3886200 w 2482"/>
              <a:gd name="T49" fmla="*/ 1787525 h 2412"/>
              <a:gd name="T50" fmla="*/ 3886200 w 2482"/>
              <a:gd name="T51" fmla="*/ 1089025 h 2412"/>
              <a:gd name="T52" fmla="*/ 3395663 w 2482"/>
              <a:gd name="T53" fmla="*/ 454025 h 2412"/>
              <a:gd name="T54" fmla="*/ 3122613 w 2482"/>
              <a:gd name="T55" fmla="*/ 273050 h 2412"/>
              <a:gd name="T56" fmla="*/ 2868613 w 2482"/>
              <a:gd name="T57" fmla="*/ 36513 h 2412"/>
              <a:gd name="T58" fmla="*/ 2606675 w 2482"/>
              <a:gd name="T59" fmla="*/ 19050 h 2412"/>
              <a:gd name="T60" fmla="*/ 1617663 w 2482"/>
              <a:gd name="T61" fmla="*/ 90488 h 2412"/>
              <a:gd name="T62" fmla="*/ 963613 w 2482"/>
              <a:gd name="T63" fmla="*/ 173038 h 2412"/>
              <a:gd name="T64" fmla="*/ 828675 w 2482"/>
              <a:gd name="T65" fmla="*/ 227013 h 24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82" h="2412">
                <a:moveTo>
                  <a:pt x="522" y="143"/>
                </a:moveTo>
                <a:cubicBezTo>
                  <a:pt x="499" y="176"/>
                  <a:pt x="464" y="201"/>
                  <a:pt x="430" y="223"/>
                </a:cubicBezTo>
                <a:cubicBezTo>
                  <a:pt x="418" y="242"/>
                  <a:pt x="409" y="251"/>
                  <a:pt x="390" y="263"/>
                </a:cubicBezTo>
                <a:cubicBezTo>
                  <a:pt x="363" y="304"/>
                  <a:pt x="332" y="343"/>
                  <a:pt x="304" y="383"/>
                </a:cubicBezTo>
                <a:cubicBezTo>
                  <a:pt x="298" y="404"/>
                  <a:pt x="294" y="421"/>
                  <a:pt x="282" y="440"/>
                </a:cubicBezTo>
                <a:cubicBezTo>
                  <a:pt x="273" y="474"/>
                  <a:pt x="266" y="516"/>
                  <a:pt x="242" y="543"/>
                </a:cubicBezTo>
                <a:cubicBezTo>
                  <a:pt x="220" y="626"/>
                  <a:pt x="177" y="715"/>
                  <a:pt x="110" y="771"/>
                </a:cubicBezTo>
                <a:cubicBezTo>
                  <a:pt x="98" y="807"/>
                  <a:pt x="108" y="784"/>
                  <a:pt x="70" y="834"/>
                </a:cubicBezTo>
                <a:cubicBezTo>
                  <a:pt x="54" y="856"/>
                  <a:pt x="45" y="894"/>
                  <a:pt x="36" y="920"/>
                </a:cubicBezTo>
                <a:cubicBezTo>
                  <a:pt x="29" y="987"/>
                  <a:pt x="30" y="958"/>
                  <a:pt x="30" y="1006"/>
                </a:cubicBezTo>
                <a:cubicBezTo>
                  <a:pt x="22" y="1004"/>
                  <a:pt x="0" y="994"/>
                  <a:pt x="6" y="999"/>
                </a:cubicBezTo>
                <a:cubicBezTo>
                  <a:pt x="14" y="1006"/>
                  <a:pt x="30" y="1002"/>
                  <a:pt x="36" y="1011"/>
                </a:cubicBezTo>
                <a:cubicBezTo>
                  <a:pt x="45" y="1023"/>
                  <a:pt x="49" y="1099"/>
                  <a:pt x="53" y="1120"/>
                </a:cubicBezTo>
                <a:cubicBezTo>
                  <a:pt x="49" y="1261"/>
                  <a:pt x="56" y="1402"/>
                  <a:pt x="47" y="1543"/>
                </a:cubicBezTo>
                <a:cubicBezTo>
                  <a:pt x="53" y="1626"/>
                  <a:pt x="34" y="1604"/>
                  <a:pt x="59" y="1629"/>
                </a:cubicBezTo>
                <a:cubicBezTo>
                  <a:pt x="66" y="1659"/>
                  <a:pt x="77" y="1677"/>
                  <a:pt x="99" y="1697"/>
                </a:cubicBezTo>
                <a:cubicBezTo>
                  <a:pt x="111" y="1736"/>
                  <a:pt x="150" y="1753"/>
                  <a:pt x="173" y="1783"/>
                </a:cubicBezTo>
                <a:cubicBezTo>
                  <a:pt x="197" y="1814"/>
                  <a:pt x="226" y="1840"/>
                  <a:pt x="253" y="1869"/>
                </a:cubicBezTo>
                <a:cubicBezTo>
                  <a:pt x="272" y="1889"/>
                  <a:pt x="285" y="1917"/>
                  <a:pt x="304" y="1937"/>
                </a:cubicBezTo>
                <a:cubicBezTo>
                  <a:pt x="326" y="1961"/>
                  <a:pt x="351" y="1982"/>
                  <a:pt x="373" y="2006"/>
                </a:cubicBezTo>
                <a:cubicBezTo>
                  <a:pt x="384" y="2038"/>
                  <a:pt x="404" y="2058"/>
                  <a:pt x="425" y="2086"/>
                </a:cubicBezTo>
                <a:cubicBezTo>
                  <a:pt x="449" y="2118"/>
                  <a:pt x="465" y="2149"/>
                  <a:pt x="499" y="2171"/>
                </a:cubicBezTo>
                <a:cubicBezTo>
                  <a:pt x="521" y="2207"/>
                  <a:pt x="557" y="2237"/>
                  <a:pt x="590" y="2263"/>
                </a:cubicBezTo>
                <a:cubicBezTo>
                  <a:pt x="663" y="2320"/>
                  <a:pt x="755" y="2411"/>
                  <a:pt x="853" y="2411"/>
                </a:cubicBezTo>
                <a:cubicBezTo>
                  <a:pt x="859" y="2404"/>
                  <a:pt x="861" y="2391"/>
                  <a:pt x="870" y="2391"/>
                </a:cubicBezTo>
                <a:cubicBezTo>
                  <a:pt x="877" y="2391"/>
                  <a:pt x="869" y="2410"/>
                  <a:pt x="876" y="2411"/>
                </a:cubicBezTo>
                <a:cubicBezTo>
                  <a:pt x="885" y="2412"/>
                  <a:pt x="890" y="2398"/>
                  <a:pt x="899" y="2394"/>
                </a:cubicBezTo>
                <a:cubicBezTo>
                  <a:pt x="913" y="2388"/>
                  <a:pt x="930" y="2387"/>
                  <a:pt x="945" y="2383"/>
                </a:cubicBezTo>
                <a:cubicBezTo>
                  <a:pt x="1002" y="2367"/>
                  <a:pt x="1057" y="2354"/>
                  <a:pt x="1116" y="2343"/>
                </a:cubicBezTo>
                <a:cubicBezTo>
                  <a:pt x="1224" y="2323"/>
                  <a:pt x="1335" y="2325"/>
                  <a:pt x="1442" y="2303"/>
                </a:cubicBezTo>
                <a:cubicBezTo>
                  <a:pt x="1519" y="2287"/>
                  <a:pt x="1583" y="2237"/>
                  <a:pt x="1659" y="2217"/>
                </a:cubicBezTo>
                <a:cubicBezTo>
                  <a:pt x="1665" y="2213"/>
                  <a:pt x="1671" y="2210"/>
                  <a:pt x="1676" y="2206"/>
                </a:cubicBezTo>
                <a:cubicBezTo>
                  <a:pt x="1680" y="2203"/>
                  <a:pt x="1683" y="2197"/>
                  <a:pt x="1687" y="2194"/>
                </a:cubicBezTo>
                <a:cubicBezTo>
                  <a:pt x="1693" y="2190"/>
                  <a:pt x="1705" y="2183"/>
                  <a:pt x="1705" y="2183"/>
                </a:cubicBezTo>
                <a:cubicBezTo>
                  <a:pt x="1728" y="2158"/>
                  <a:pt x="1754" y="2137"/>
                  <a:pt x="1779" y="2114"/>
                </a:cubicBezTo>
                <a:cubicBezTo>
                  <a:pt x="1808" y="2088"/>
                  <a:pt x="1827" y="2056"/>
                  <a:pt x="1859" y="2034"/>
                </a:cubicBezTo>
                <a:cubicBezTo>
                  <a:pt x="1878" y="2005"/>
                  <a:pt x="1937" y="1963"/>
                  <a:pt x="1973" y="1954"/>
                </a:cubicBezTo>
                <a:cubicBezTo>
                  <a:pt x="2002" y="1913"/>
                  <a:pt x="2057" y="1899"/>
                  <a:pt x="2099" y="1874"/>
                </a:cubicBezTo>
                <a:cubicBezTo>
                  <a:pt x="2116" y="1851"/>
                  <a:pt x="2132" y="1838"/>
                  <a:pt x="2156" y="1823"/>
                </a:cubicBezTo>
                <a:cubicBezTo>
                  <a:pt x="2166" y="1809"/>
                  <a:pt x="2181" y="1798"/>
                  <a:pt x="2190" y="1783"/>
                </a:cubicBezTo>
                <a:cubicBezTo>
                  <a:pt x="2199" y="1769"/>
                  <a:pt x="2202" y="1752"/>
                  <a:pt x="2208" y="1737"/>
                </a:cubicBezTo>
                <a:cubicBezTo>
                  <a:pt x="2215" y="1721"/>
                  <a:pt x="2225" y="1686"/>
                  <a:pt x="2225" y="1686"/>
                </a:cubicBezTo>
                <a:cubicBezTo>
                  <a:pt x="2216" y="1660"/>
                  <a:pt x="2212" y="1634"/>
                  <a:pt x="2208" y="1606"/>
                </a:cubicBezTo>
                <a:cubicBezTo>
                  <a:pt x="2216" y="1547"/>
                  <a:pt x="2238" y="1488"/>
                  <a:pt x="2265" y="1434"/>
                </a:cubicBezTo>
                <a:cubicBezTo>
                  <a:pt x="2274" y="1416"/>
                  <a:pt x="2289" y="1407"/>
                  <a:pt x="2299" y="1389"/>
                </a:cubicBezTo>
                <a:cubicBezTo>
                  <a:pt x="2310" y="1370"/>
                  <a:pt x="2320" y="1343"/>
                  <a:pt x="2333" y="1326"/>
                </a:cubicBezTo>
                <a:cubicBezTo>
                  <a:pt x="2341" y="1315"/>
                  <a:pt x="2362" y="1297"/>
                  <a:pt x="2362" y="1297"/>
                </a:cubicBezTo>
                <a:cubicBezTo>
                  <a:pt x="2375" y="1270"/>
                  <a:pt x="2389" y="1252"/>
                  <a:pt x="2408" y="1229"/>
                </a:cubicBezTo>
                <a:cubicBezTo>
                  <a:pt x="2414" y="1213"/>
                  <a:pt x="2425" y="1199"/>
                  <a:pt x="2430" y="1183"/>
                </a:cubicBezTo>
                <a:cubicBezTo>
                  <a:pt x="2449" y="1119"/>
                  <a:pt x="2422" y="1163"/>
                  <a:pt x="2448" y="1126"/>
                </a:cubicBezTo>
                <a:cubicBezTo>
                  <a:pt x="2461" y="1067"/>
                  <a:pt x="2469" y="1008"/>
                  <a:pt x="2482" y="949"/>
                </a:cubicBezTo>
                <a:cubicBezTo>
                  <a:pt x="2476" y="863"/>
                  <a:pt x="2478" y="768"/>
                  <a:pt x="2448" y="686"/>
                </a:cubicBezTo>
                <a:cubicBezTo>
                  <a:pt x="2428" y="630"/>
                  <a:pt x="2395" y="584"/>
                  <a:pt x="2362" y="537"/>
                </a:cubicBezTo>
                <a:cubicBezTo>
                  <a:pt x="2295" y="443"/>
                  <a:pt x="2233" y="357"/>
                  <a:pt x="2139" y="286"/>
                </a:cubicBezTo>
                <a:cubicBezTo>
                  <a:pt x="2104" y="259"/>
                  <a:pt x="2066" y="231"/>
                  <a:pt x="2030" y="206"/>
                </a:cubicBezTo>
                <a:cubicBezTo>
                  <a:pt x="1969" y="163"/>
                  <a:pt x="2022" y="214"/>
                  <a:pt x="1967" y="172"/>
                </a:cubicBezTo>
                <a:cubicBezTo>
                  <a:pt x="1916" y="133"/>
                  <a:pt x="1894" y="74"/>
                  <a:pt x="1836" y="46"/>
                </a:cubicBezTo>
                <a:cubicBezTo>
                  <a:pt x="1823" y="31"/>
                  <a:pt x="1827" y="34"/>
                  <a:pt x="1807" y="23"/>
                </a:cubicBezTo>
                <a:cubicBezTo>
                  <a:pt x="1792" y="15"/>
                  <a:pt x="1762" y="0"/>
                  <a:pt x="1762" y="0"/>
                </a:cubicBezTo>
                <a:cubicBezTo>
                  <a:pt x="1742" y="1"/>
                  <a:pt x="1675" y="1"/>
                  <a:pt x="1642" y="12"/>
                </a:cubicBezTo>
                <a:cubicBezTo>
                  <a:pt x="1552" y="42"/>
                  <a:pt x="1471" y="94"/>
                  <a:pt x="1379" y="114"/>
                </a:cubicBezTo>
                <a:cubicBezTo>
                  <a:pt x="1257" y="107"/>
                  <a:pt x="1140" y="75"/>
                  <a:pt x="1019" y="57"/>
                </a:cubicBezTo>
                <a:cubicBezTo>
                  <a:pt x="909" y="65"/>
                  <a:pt x="796" y="67"/>
                  <a:pt x="687" y="86"/>
                </a:cubicBezTo>
                <a:cubicBezTo>
                  <a:pt x="662" y="95"/>
                  <a:pt x="634" y="106"/>
                  <a:pt x="607" y="109"/>
                </a:cubicBezTo>
                <a:cubicBezTo>
                  <a:pt x="580" y="112"/>
                  <a:pt x="552" y="104"/>
                  <a:pt x="527" y="114"/>
                </a:cubicBezTo>
                <a:cubicBezTo>
                  <a:pt x="518" y="118"/>
                  <a:pt x="524" y="133"/>
                  <a:pt x="522" y="143"/>
                </a:cubicBezTo>
                <a:close/>
              </a:path>
            </a:pathLst>
          </a:cu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2467" name="Rectangle 2"/>
          <p:cNvSpPr>
            <a:spLocks noGrp="1" noChangeArrowheads="1"/>
          </p:cNvSpPr>
          <p:nvPr>
            <p:ph type="title"/>
          </p:nvPr>
        </p:nvSpPr>
        <p:spPr>
          <a:xfrm>
            <a:off x="609600" y="0"/>
            <a:ext cx="7772400" cy="1143000"/>
          </a:xfrm>
        </p:spPr>
        <p:txBody>
          <a:bodyPr/>
          <a:lstStyle/>
          <a:p>
            <a:r>
              <a:rPr lang="en-GB" smtClean="0">
                <a:latin typeface="Arial" charset="0"/>
              </a:rPr>
              <a:t>Observer</a:t>
            </a:r>
            <a:r>
              <a:rPr lang="en-GB" sz="1800" smtClean="0">
                <a:latin typeface="Arial" charset="0"/>
              </a:rPr>
              <a:t> (behavioral)</a:t>
            </a:r>
            <a:endParaRPr lang="en-GB" sz="1800" smtClean="0"/>
          </a:p>
        </p:txBody>
      </p:sp>
      <p:sp>
        <p:nvSpPr>
          <p:cNvPr id="62468" name="Oval 4"/>
          <p:cNvSpPr>
            <a:spLocks noChangeArrowheads="1"/>
          </p:cNvSpPr>
          <p:nvPr/>
        </p:nvSpPr>
        <p:spPr bwMode="auto">
          <a:xfrm>
            <a:off x="2133600" y="2481263"/>
            <a:ext cx="1066800" cy="838200"/>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a:latin typeface="Arial" charset="0"/>
              </a:rPr>
              <a:t>Subject</a:t>
            </a:r>
            <a:endParaRPr lang="en-GB" sz="2400"/>
          </a:p>
        </p:txBody>
      </p:sp>
      <p:sp>
        <p:nvSpPr>
          <p:cNvPr id="62469" name="Oval 5"/>
          <p:cNvSpPr>
            <a:spLocks noChangeArrowheads="1"/>
          </p:cNvSpPr>
          <p:nvPr/>
        </p:nvSpPr>
        <p:spPr bwMode="auto">
          <a:xfrm>
            <a:off x="5943600" y="1871663"/>
            <a:ext cx="1219200" cy="9906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a:latin typeface="Arial" charset="0"/>
              </a:rPr>
              <a:t>Observer1</a:t>
            </a:r>
            <a:endParaRPr lang="en-GB" sz="2400"/>
          </a:p>
        </p:txBody>
      </p:sp>
      <p:sp>
        <p:nvSpPr>
          <p:cNvPr id="62470" name="Oval 6"/>
          <p:cNvSpPr>
            <a:spLocks noChangeArrowheads="1"/>
          </p:cNvSpPr>
          <p:nvPr/>
        </p:nvSpPr>
        <p:spPr bwMode="auto">
          <a:xfrm>
            <a:off x="6858000" y="2938463"/>
            <a:ext cx="1219200" cy="990600"/>
          </a:xfrm>
          <a:prstGeom prst="ellipse">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a:latin typeface="Arial" charset="0"/>
              </a:rPr>
              <a:t>Observer2</a:t>
            </a:r>
            <a:endParaRPr lang="en-GB" sz="2400"/>
          </a:p>
        </p:txBody>
      </p:sp>
      <p:sp>
        <p:nvSpPr>
          <p:cNvPr id="62471" name="Oval 7"/>
          <p:cNvSpPr>
            <a:spLocks noChangeArrowheads="1"/>
          </p:cNvSpPr>
          <p:nvPr/>
        </p:nvSpPr>
        <p:spPr bwMode="auto">
          <a:xfrm>
            <a:off x="5638800" y="3700463"/>
            <a:ext cx="1219200" cy="9906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a:latin typeface="Arial" charset="0"/>
              </a:rPr>
              <a:t>Observer3</a:t>
            </a:r>
            <a:endParaRPr lang="en-GB" sz="2400"/>
          </a:p>
        </p:txBody>
      </p:sp>
      <p:sp>
        <p:nvSpPr>
          <p:cNvPr id="62472" name="Line 10"/>
          <p:cNvSpPr>
            <a:spLocks noChangeShapeType="1"/>
          </p:cNvSpPr>
          <p:nvPr/>
        </p:nvSpPr>
        <p:spPr bwMode="auto">
          <a:xfrm flipV="1">
            <a:off x="3200400" y="2328863"/>
            <a:ext cx="2743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2473" name="Line 11"/>
          <p:cNvSpPr>
            <a:spLocks noChangeShapeType="1"/>
          </p:cNvSpPr>
          <p:nvPr/>
        </p:nvSpPr>
        <p:spPr bwMode="auto">
          <a:xfrm>
            <a:off x="3200400" y="2938463"/>
            <a:ext cx="3657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2474" name="Line 12"/>
          <p:cNvSpPr>
            <a:spLocks noChangeShapeType="1"/>
          </p:cNvSpPr>
          <p:nvPr/>
        </p:nvSpPr>
        <p:spPr bwMode="auto">
          <a:xfrm>
            <a:off x="3124200" y="3167063"/>
            <a:ext cx="25908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2475" name="Text Box 13"/>
          <p:cNvSpPr txBox="1">
            <a:spLocks noChangeArrowheads="1"/>
          </p:cNvSpPr>
          <p:nvPr/>
        </p:nvSpPr>
        <p:spPr bwMode="auto">
          <a:xfrm>
            <a:off x="3641725" y="2236788"/>
            <a:ext cx="806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1600">
                <a:latin typeface="Arial" charset="0"/>
              </a:rPr>
              <a:t>notify()</a:t>
            </a:r>
            <a:endParaRPr lang="en-GB" sz="2400"/>
          </a:p>
        </p:txBody>
      </p:sp>
      <p:sp>
        <p:nvSpPr>
          <p:cNvPr id="62476" name="Text Box 14"/>
          <p:cNvSpPr txBox="1">
            <a:spLocks noChangeArrowheads="1"/>
          </p:cNvSpPr>
          <p:nvPr/>
        </p:nvSpPr>
        <p:spPr bwMode="auto">
          <a:xfrm>
            <a:off x="3794125" y="2709863"/>
            <a:ext cx="806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1600">
                <a:latin typeface="Arial" charset="0"/>
              </a:rPr>
              <a:t>notify()</a:t>
            </a:r>
            <a:endParaRPr lang="en-GB" sz="2400"/>
          </a:p>
        </p:txBody>
      </p:sp>
      <p:sp>
        <p:nvSpPr>
          <p:cNvPr id="62477" name="Text Box 15"/>
          <p:cNvSpPr txBox="1">
            <a:spLocks noChangeArrowheads="1"/>
          </p:cNvSpPr>
          <p:nvPr/>
        </p:nvSpPr>
        <p:spPr bwMode="auto">
          <a:xfrm>
            <a:off x="3794125" y="3167063"/>
            <a:ext cx="806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1600">
                <a:latin typeface="Arial" charset="0"/>
              </a:rPr>
              <a:t>notify()</a:t>
            </a:r>
            <a:endParaRPr lang="en-GB" sz="2400"/>
          </a:p>
        </p:txBody>
      </p:sp>
      <p:sp>
        <p:nvSpPr>
          <p:cNvPr id="62478" name="Text Box 16"/>
          <p:cNvSpPr txBox="1">
            <a:spLocks noChangeArrowheads="1"/>
          </p:cNvSpPr>
          <p:nvPr/>
        </p:nvSpPr>
        <p:spPr bwMode="auto">
          <a:xfrm>
            <a:off x="533400" y="3152775"/>
            <a:ext cx="2794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000"/>
              <a:t>An object holding</a:t>
            </a:r>
          </a:p>
          <a:p>
            <a:r>
              <a:rPr lang="en-GB" sz="2000"/>
              <a:t>a state and notifying</a:t>
            </a:r>
          </a:p>
          <a:p>
            <a:r>
              <a:rPr lang="en-GB" sz="2000"/>
              <a:t>its observers about state’s</a:t>
            </a:r>
          </a:p>
          <a:p>
            <a:r>
              <a:rPr lang="en-GB" sz="2000"/>
              <a:t>change.</a:t>
            </a:r>
            <a:endParaRPr lang="en-GB" sz="2400"/>
          </a:p>
        </p:txBody>
      </p:sp>
      <p:sp>
        <p:nvSpPr>
          <p:cNvPr id="62479" name="Text Box 17"/>
          <p:cNvSpPr txBox="1">
            <a:spLocks noChangeArrowheads="1"/>
          </p:cNvSpPr>
          <p:nvPr/>
        </p:nvSpPr>
        <p:spPr bwMode="auto">
          <a:xfrm>
            <a:off x="609600" y="5408613"/>
            <a:ext cx="7432675" cy="8318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a:latin typeface="Arial" charset="0"/>
              </a:rPr>
              <a:t>The aim is to make subject independent on observers</a:t>
            </a:r>
          </a:p>
          <a:p>
            <a:r>
              <a:rPr lang="en-GB" sz="2400">
                <a:latin typeface="Arial" charset="0"/>
              </a:rPr>
              <a:t>- loose coupling.</a:t>
            </a: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title"/>
          </p:nvPr>
        </p:nvSpPr>
        <p:spPr>
          <a:xfrm>
            <a:off x="609600" y="0"/>
            <a:ext cx="7772400" cy="1143000"/>
          </a:xfrm>
        </p:spPr>
        <p:txBody>
          <a:bodyPr/>
          <a:lstStyle/>
          <a:p>
            <a:r>
              <a:rPr lang="en-GB" smtClean="0">
                <a:latin typeface="Arial" charset="0"/>
              </a:rPr>
              <a:t>Observer</a:t>
            </a:r>
            <a:r>
              <a:rPr lang="en-GB" sz="1800" smtClean="0">
                <a:latin typeface="Arial" charset="0"/>
              </a:rPr>
              <a:t> (behavioral)</a:t>
            </a:r>
            <a:endParaRPr lang="en-GB" sz="1800" smtClean="0"/>
          </a:p>
        </p:txBody>
      </p:sp>
      <p:graphicFrame>
        <p:nvGraphicFramePr>
          <p:cNvPr id="63491" name="Object 16"/>
          <p:cNvGraphicFramePr>
            <a:graphicFrameLocks noChangeAspect="1"/>
          </p:cNvGraphicFramePr>
          <p:nvPr/>
        </p:nvGraphicFramePr>
        <p:xfrm>
          <a:off x="914400" y="1052513"/>
          <a:ext cx="7315200" cy="5667375"/>
        </p:xfrm>
        <a:graphic>
          <a:graphicData uri="http://schemas.openxmlformats.org/presentationml/2006/ole">
            <mc:AlternateContent xmlns:mc="http://schemas.openxmlformats.org/markup-compatibility/2006">
              <mc:Choice xmlns:v="urn:schemas-microsoft-com:vml" Requires="v">
                <p:oleObj spid="_x0000_s63517" name="SmartDraw" r:id="rId3" imgW="8494776" imgH="6580632" progId="SmartDraw.2">
                  <p:embed/>
                </p:oleObj>
              </mc:Choice>
              <mc:Fallback>
                <p:oleObj name="SmartDraw" r:id="rId3" imgW="8494776" imgH="6580632" progId="SmartDraw.2">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052513"/>
                        <a:ext cx="7315200" cy="566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title"/>
          </p:nvPr>
        </p:nvSpPr>
        <p:spPr>
          <a:xfrm>
            <a:off x="609600" y="0"/>
            <a:ext cx="7772400" cy="1143000"/>
          </a:xfrm>
        </p:spPr>
        <p:txBody>
          <a:bodyPr/>
          <a:lstStyle/>
          <a:p>
            <a:r>
              <a:rPr lang="en-GB" smtClean="0">
                <a:latin typeface="Arial" charset="0"/>
              </a:rPr>
              <a:t>Observer</a:t>
            </a:r>
            <a:r>
              <a:rPr lang="en-GB" sz="1800" smtClean="0">
                <a:latin typeface="Arial" charset="0"/>
              </a:rPr>
              <a:t> (behavioral)</a:t>
            </a:r>
            <a:endParaRPr lang="en-GB" sz="1800" smtClean="0"/>
          </a:p>
        </p:txBody>
      </p:sp>
      <p:pic>
        <p:nvPicPr>
          <p:cNvPr id="2" name="Picture 1"/>
          <p:cNvPicPr>
            <a:picLocks noChangeAspect="1"/>
          </p:cNvPicPr>
          <p:nvPr/>
        </p:nvPicPr>
        <p:blipFill>
          <a:blip r:embed="rId2"/>
          <a:stretch>
            <a:fillRect/>
          </a:stretch>
        </p:blipFill>
        <p:spPr>
          <a:xfrm>
            <a:off x="127000" y="1259160"/>
            <a:ext cx="8877300" cy="5410200"/>
          </a:xfrm>
          <a:prstGeom prst="rect">
            <a:avLst/>
          </a:prstGeom>
        </p:spPr>
      </p:pic>
    </p:spTree>
    <p:extLst>
      <p:ext uri="{BB962C8B-B14F-4D97-AF65-F5344CB8AC3E}">
        <p14:creationId xmlns:p14="http://schemas.microsoft.com/office/powerpoint/2010/main" val="33432034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09600" y="0"/>
            <a:ext cx="7772400" cy="1143000"/>
          </a:xfrm>
        </p:spPr>
        <p:txBody>
          <a:bodyPr/>
          <a:lstStyle/>
          <a:p>
            <a:r>
              <a:rPr lang="en-GB" smtClean="0">
                <a:latin typeface="Arial" charset="0"/>
              </a:rPr>
              <a:t>Observer</a:t>
            </a:r>
            <a:r>
              <a:rPr lang="en-GB" sz="1800" smtClean="0">
                <a:latin typeface="Arial" charset="0"/>
              </a:rPr>
              <a:t> (behavioral)</a:t>
            </a:r>
            <a:endParaRPr lang="en-GB" sz="1800" smtClean="0"/>
          </a:p>
        </p:txBody>
      </p:sp>
      <p:sp>
        <p:nvSpPr>
          <p:cNvPr id="64515" name="Text Box 4"/>
          <p:cNvSpPr txBox="1">
            <a:spLocks noChangeArrowheads="1"/>
          </p:cNvSpPr>
          <p:nvPr/>
        </p:nvSpPr>
        <p:spPr bwMode="auto">
          <a:xfrm>
            <a:off x="762000" y="2590800"/>
            <a:ext cx="7620000" cy="174466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spcBef>
                <a:spcPct val="50000"/>
              </a:spcBef>
            </a:pPr>
            <a:r>
              <a:rPr lang="en-GB" sz="2400" b="1">
                <a:latin typeface="Arial" charset="0"/>
              </a:rPr>
              <a:t>Desing Principle</a:t>
            </a:r>
          </a:p>
          <a:p>
            <a:pPr>
              <a:spcBef>
                <a:spcPct val="50000"/>
              </a:spcBef>
            </a:pPr>
            <a:r>
              <a:rPr lang="en-GB" sz="2400">
                <a:latin typeface="Arial" charset="0"/>
              </a:rPr>
              <a:t>Loosely coupled designs allows us to build flexible OO systems that can handle change because they minimize the interdependency between objects.</a:t>
            </a:r>
            <a:endParaRPr lang="en-GB" sz="24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09600" y="0"/>
            <a:ext cx="7772400" cy="1143000"/>
          </a:xfrm>
        </p:spPr>
        <p:txBody>
          <a:bodyPr/>
          <a:lstStyle/>
          <a:p>
            <a:r>
              <a:rPr lang="en-GB" smtClean="0">
                <a:latin typeface="Arial" charset="0"/>
              </a:rPr>
              <a:t>Mediator</a:t>
            </a:r>
            <a:r>
              <a:rPr lang="en-GB" sz="1800" smtClean="0">
                <a:latin typeface="Arial" charset="0"/>
              </a:rPr>
              <a:t> (behavioral)</a:t>
            </a:r>
            <a:endParaRPr lang="en-GB" sz="1800" smtClean="0"/>
          </a:p>
        </p:txBody>
      </p:sp>
      <p:sp>
        <p:nvSpPr>
          <p:cNvPr id="65539" name="Text Box 4"/>
          <p:cNvSpPr txBox="1">
            <a:spLocks noChangeArrowheads="1"/>
          </p:cNvSpPr>
          <p:nvPr/>
        </p:nvSpPr>
        <p:spPr bwMode="auto">
          <a:xfrm>
            <a:off x="179388" y="981075"/>
            <a:ext cx="7821612" cy="19272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buFontTx/>
              <a:buChar char="•"/>
            </a:pPr>
            <a:r>
              <a:rPr lang="en-GB" sz="2400"/>
              <a:t> define an object that encapsulates how a set of objects    </a:t>
            </a:r>
            <a:br>
              <a:rPr lang="en-GB" sz="2400"/>
            </a:br>
            <a:r>
              <a:rPr lang="en-GB" sz="2400"/>
              <a:t>   interacts</a:t>
            </a:r>
          </a:p>
          <a:p>
            <a:pPr>
              <a:buFontTx/>
              <a:buChar char="•"/>
            </a:pPr>
            <a:r>
              <a:rPr lang="en-GB" sz="2400"/>
              <a:t> mediator promotes loose coupling by keeping objects from </a:t>
            </a:r>
            <a:br>
              <a:rPr lang="en-GB" sz="2400"/>
            </a:br>
            <a:r>
              <a:rPr lang="en-GB" sz="2400"/>
              <a:t>  refering to each other explicitly</a:t>
            </a:r>
          </a:p>
          <a:p>
            <a:pPr>
              <a:buFontTx/>
              <a:buChar char="•"/>
            </a:pPr>
            <a:r>
              <a:rPr lang="en-GB" sz="2400"/>
              <a:t> it lets you vary their interactions independently</a:t>
            </a:r>
          </a:p>
        </p:txBody>
      </p:sp>
      <p:sp>
        <p:nvSpPr>
          <p:cNvPr id="65540" name="Oval 5"/>
          <p:cNvSpPr>
            <a:spLocks noChangeArrowheads="1"/>
          </p:cNvSpPr>
          <p:nvPr/>
        </p:nvSpPr>
        <p:spPr bwMode="auto">
          <a:xfrm>
            <a:off x="882650" y="3333750"/>
            <a:ext cx="685800" cy="6096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1" name="Oval 7"/>
          <p:cNvSpPr>
            <a:spLocks noChangeArrowheads="1"/>
          </p:cNvSpPr>
          <p:nvPr/>
        </p:nvSpPr>
        <p:spPr bwMode="auto">
          <a:xfrm>
            <a:off x="2559050" y="3333750"/>
            <a:ext cx="685800" cy="60960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2" name="Oval 8"/>
          <p:cNvSpPr>
            <a:spLocks noChangeArrowheads="1"/>
          </p:cNvSpPr>
          <p:nvPr/>
        </p:nvSpPr>
        <p:spPr bwMode="auto">
          <a:xfrm>
            <a:off x="882650" y="5772150"/>
            <a:ext cx="685800" cy="609600"/>
          </a:xfrm>
          <a:prstGeom prst="ellipse">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3" name="Oval 9"/>
          <p:cNvSpPr>
            <a:spLocks noChangeArrowheads="1"/>
          </p:cNvSpPr>
          <p:nvPr/>
        </p:nvSpPr>
        <p:spPr bwMode="auto">
          <a:xfrm>
            <a:off x="2559050" y="5772150"/>
            <a:ext cx="685800" cy="609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4" name="Line 10"/>
          <p:cNvSpPr>
            <a:spLocks noChangeShapeType="1"/>
          </p:cNvSpPr>
          <p:nvPr/>
        </p:nvSpPr>
        <p:spPr bwMode="auto">
          <a:xfrm>
            <a:off x="1339850" y="4324350"/>
            <a:ext cx="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5" name="Line 11"/>
          <p:cNvSpPr>
            <a:spLocks noChangeShapeType="1"/>
          </p:cNvSpPr>
          <p:nvPr/>
        </p:nvSpPr>
        <p:spPr bwMode="auto">
          <a:xfrm flipV="1">
            <a:off x="1187450" y="432435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6" name="Line 12"/>
          <p:cNvSpPr>
            <a:spLocks noChangeShapeType="1"/>
          </p:cNvSpPr>
          <p:nvPr/>
        </p:nvSpPr>
        <p:spPr bwMode="auto">
          <a:xfrm>
            <a:off x="1873250" y="356235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7" name="Line 13"/>
          <p:cNvSpPr>
            <a:spLocks noChangeShapeType="1"/>
          </p:cNvSpPr>
          <p:nvPr/>
        </p:nvSpPr>
        <p:spPr bwMode="auto">
          <a:xfrm flipH="1">
            <a:off x="1873250" y="371475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8" name="Line 14"/>
          <p:cNvSpPr>
            <a:spLocks noChangeShapeType="1"/>
          </p:cNvSpPr>
          <p:nvPr/>
        </p:nvSpPr>
        <p:spPr bwMode="auto">
          <a:xfrm>
            <a:off x="2825750" y="4362450"/>
            <a:ext cx="0" cy="1028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9" name="Line 15"/>
          <p:cNvSpPr>
            <a:spLocks noChangeShapeType="1"/>
          </p:cNvSpPr>
          <p:nvPr/>
        </p:nvSpPr>
        <p:spPr bwMode="auto">
          <a:xfrm flipV="1">
            <a:off x="2978150" y="432435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0" name="Line 16"/>
          <p:cNvSpPr>
            <a:spLocks noChangeShapeType="1"/>
          </p:cNvSpPr>
          <p:nvPr/>
        </p:nvSpPr>
        <p:spPr bwMode="auto">
          <a:xfrm>
            <a:off x="1873250" y="600075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1" name="Line 17"/>
          <p:cNvSpPr>
            <a:spLocks noChangeShapeType="1"/>
          </p:cNvSpPr>
          <p:nvPr/>
        </p:nvSpPr>
        <p:spPr bwMode="auto">
          <a:xfrm flipH="1">
            <a:off x="1873250" y="615315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2" name="Line 18"/>
          <p:cNvSpPr>
            <a:spLocks noChangeShapeType="1"/>
          </p:cNvSpPr>
          <p:nvPr/>
        </p:nvSpPr>
        <p:spPr bwMode="auto">
          <a:xfrm flipV="1">
            <a:off x="1720850" y="4248150"/>
            <a:ext cx="8382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3" name="Line 19"/>
          <p:cNvSpPr>
            <a:spLocks noChangeShapeType="1"/>
          </p:cNvSpPr>
          <p:nvPr/>
        </p:nvSpPr>
        <p:spPr bwMode="auto">
          <a:xfrm flipH="1">
            <a:off x="1644650" y="4171950"/>
            <a:ext cx="8382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4" name="Line 20"/>
          <p:cNvSpPr>
            <a:spLocks noChangeShapeType="1"/>
          </p:cNvSpPr>
          <p:nvPr/>
        </p:nvSpPr>
        <p:spPr bwMode="auto">
          <a:xfrm>
            <a:off x="1720850" y="4248150"/>
            <a:ext cx="8382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5" name="Line 21"/>
          <p:cNvSpPr>
            <a:spLocks noChangeShapeType="1"/>
          </p:cNvSpPr>
          <p:nvPr/>
        </p:nvSpPr>
        <p:spPr bwMode="auto">
          <a:xfrm flipH="1" flipV="1">
            <a:off x="1644650" y="4324350"/>
            <a:ext cx="8382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6" name="Oval 55"/>
          <p:cNvSpPr>
            <a:spLocks noChangeArrowheads="1"/>
          </p:cNvSpPr>
          <p:nvPr/>
        </p:nvSpPr>
        <p:spPr bwMode="auto">
          <a:xfrm>
            <a:off x="5302250" y="3333750"/>
            <a:ext cx="685800" cy="6096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7" name="Oval 56"/>
          <p:cNvSpPr>
            <a:spLocks noChangeArrowheads="1"/>
          </p:cNvSpPr>
          <p:nvPr/>
        </p:nvSpPr>
        <p:spPr bwMode="auto">
          <a:xfrm>
            <a:off x="7054850" y="3333750"/>
            <a:ext cx="685800" cy="60960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8" name="Oval 57"/>
          <p:cNvSpPr>
            <a:spLocks noChangeArrowheads="1"/>
          </p:cNvSpPr>
          <p:nvPr/>
        </p:nvSpPr>
        <p:spPr bwMode="auto">
          <a:xfrm>
            <a:off x="5302250" y="5772150"/>
            <a:ext cx="685800" cy="609600"/>
          </a:xfrm>
          <a:prstGeom prst="ellipse">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9" name="Oval 58"/>
          <p:cNvSpPr>
            <a:spLocks noChangeArrowheads="1"/>
          </p:cNvSpPr>
          <p:nvPr/>
        </p:nvSpPr>
        <p:spPr bwMode="auto">
          <a:xfrm>
            <a:off x="7054850" y="5772150"/>
            <a:ext cx="685800" cy="609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0" name="Oval 71"/>
          <p:cNvSpPr>
            <a:spLocks noChangeArrowheads="1"/>
          </p:cNvSpPr>
          <p:nvPr/>
        </p:nvSpPr>
        <p:spPr bwMode="auto">
          <a:xfrm>
            <a:off x="5759450" y="4552950"/>
            <a:ext cx="16002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a:latin typeface="Arial" charset="0"/>
              </a:rPr>
              <a:t>Mediator</a:t>
            </a:r>
            <a:endParaRPr lang="en-GB" sz="2400"/>
          </a:p>
        </p:txBody>
      </p:sp>
      <p:sp>
        <p:nvSpPr>
          <p:cNvPr id="65561" name="Line 72"/>
          <p:cNvSpPr>
            <a:spLocks noChangeShapeType="1"/>
          </p:cNvSpPr>
          <p:nvPr/>
        </p:nvSpPr>
        <p:spPr bwMode="auto">
          <a:xfrm>
            <a:off x="5911850" y="3943350"/>
            <a:ext cx="381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2" name="Line 73"/>
          <p:cNvSpPr>
            <a:spLocks noChangeShapeType="1"/>
          </p:cNvSpPr>
          <p:nvPr/>
        </p:nvSpPr>
        <p:spPr bwMode="auto">
          <a:xfrm flipH="1" flipV="1">
            <a:off x="5759450" y="4019550"/>
            <a:ext cx="381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3" name="Line 74"/>
          <p:cNvSpPr>
            <a:spLocks noChangeShapeType="1"/>
          </p:cNvSpPr>
          <p:nvPr/>
        </p:nvSpPr>
        <p:spPr bwMode="auto">
          <a:xfrm flipV="1">
            <a:off x="6978650" y="401955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4" name="Line 75"/>
          <p:cNvSpPr>
            <a:spLocks noChangeShapeType="1"/>
          </p:cNvSpPr>
          <p:nvPr/>
        </p:nvSpPr>
        <p:spPr bwMode="auto">
          <a:xfrm flipH="1">
            <a:off x="6826250" y="394335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5" name="Line 76"/>
          <p:cNvSpPr>
            <a:spLocks noChangeShapeType="1"/>
          </p:cNvSpPr>
          <p:nvPr/>
        </p:nvSpPr>
        <p:spPr bwMode="auto">
          <a:xfrm flipV="1">
            <a:off x="5911850" y="5162550"/>
            <a:ext cx="3810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6" name="Line 77"/>
          <p:cNvSpPr>
            <a:spLocks noChangeShapeType="1"/>
          </p:cNvSpPr>
          <p:nvPr/>
        </p:nvSpPr>
        <p:spPr bwMode="auto">
          <a:xfrm flipH="1">
            <a:off x="5835650" y="516255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7" name="Line 78"/>
          <p:cNvSpPr>
            <a:spLocks noChangeShapeType="1"/>
          </p:cNvSpPr>
          <p:nvPr/>
        </p:nvSpPr>
        <p:spPr bwMode="auto">
          <a:xfrm>
            <a:off x="6978650" y="5162550"/>
            <a:ext cx="228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8" name="Line 79"/>
          <p:cNvSpPr>
            <a:spLocks noChangeShapeType="1"/>
          </p:cNvSpPr>
          <p:nvPr/>
        </p:nvSpPr>
        <p:spPr bwMode="auto">
          <a:xfrm flipH="1" flipV="1">
            <a:off x="6826250" y="5162550"/>
            <a:ext cx="228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236538" y="76200"/>
            <a:ext cx="4056093"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Abstract Factory </a:t>
            </a:r>
            <a:r>
              <a:rPr lang="en-GB" sz="2800" dirty="0" smtClean="0">
                <a:latin typeface="Arial" charset="0"/>
              </a:rPr>
              <a:t>Pattern</a:t>
            </a:r>
            <a:endParaRPr lang="en-GB" sz="1400" dirty="0">
              <a:latin typeface="Arial" charset="0"/>
            </a:endParaRPr>
          </a:p>
        </p:txBody>
      </p:sp>
      <p:graphicFrame>
        <p:nvGraphicFramePr>
          <p:cNvPr id="8195" name="Object 4"/>
          <p:cNvGraphicFramePr>
            <a:graphicFrameLocks noChangeAspect="1"/>
          </p:cNvGraphicFramePr>
          <p:nvPr/>
        </p:nvGraphicFramePr>
        <p:xfrm>
          <a:off x="160338" y="639763"/>
          <a:ext cx="8823325" cy="6245225"/>
        </p:xfrm>
        <a:graphic>
          <a:graphicData uri="http://schemas.openxmlformats.org/presentationml/2006/ole">
            <mc:AlternateContent xmlns:mc="http://schemas.openxmlformats.org/markup-compatibility/2006">
              <mc:Choice xmlns:v="urn:schemas-microsoft-com:vml" Requires="v">
                <p:oleObj spid="_x0000_s8221" name="SmartDraw" r:id="rId3" imgW="8823960" imgH="6245352" progId="SmartDraw.2">
                  <p:embed/>
                </p:oleObj>
              </mc:Choice>
              <mc:Fallback>
                <p:oleObj name="SmartDraw" r:id="rId3" imgW="8823960" imgH="6245352" progId="SmartDraw.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8" y="639763"/>
                        <a:ext cx="8823325" cy="624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09600" y="0"/>
            <a:ext cx="7772400" cy="1143000"/>
          </a:xfrm>
        </p:spPr>
        <p:txBody>
          <a:bodyPr/>
          <a:lstStyle/>
          <a:p>
            <a:r>
              <a:rPr lang="en-GB" smtClean="0">
                <a:latin typeface="Arial" charset="0"/>
              </a:rPr>
              <a:t>Mediator</a:t>
            </a:r>
            <a:r>
              <a:rPr lang="en-GB" sz="1800" smtClean="0">
                <a:latin typeface="Arial" charset="0"/>
              </a:rPr>
              <a:t> (behavioral)</a:t>
            </a:r>
            <a:endParaRPr lang="en-GB" sz="1800" smtClean="0"/>
          </a:p>
        </p:txBody>
      </p:sp>
      <p:pic>
        <p:nvPicPr>
          <p:cNvPr id="66563" name="Picture 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988" y="1223963"/>
            <a:ext cx="8837612"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09600" y="0"/>
            <a:ext cx="7772400" cy="1143000"/>
          </a:xfrm>
        </p:spPr>
        <p:txBody>
          <a:bodyPr/>
          <a:lstStyle/>
          <a:p>
            <a:r>
              <a:rPr lang="en-GB" smtClean="0">
                <a:latin typeface="Arial" charset="0"/>
              </a:rPr>
              <a:t>Mediator</a:t>
            </a:r>
            <a:r>
              <a:rPr lang="en-GB" sz="1800" smtClean="0">
                <a:latin typeface="Arial" charset="0"/>
              </a:rPr>
              <a:t> (behavioral)</a:t>
            </a:r>
            <a:endParaRPr lang="en-GB" sz="1800" smtClean="0"/>
          </a:p>
        </p:txBody>
      </p:sp>
      <p:pic>
        <p:nvPicPr>
          <p:cNvPr id="6758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447800"/>
            <a:ext cx="720248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8" name="Rectangle 5"/>
          <p:cNvSpPr>
            <a:spLocks noChangeArrowheads="1"/>
          </p:cNvSpPr>
          <p:nvPr/>
        </p:nvSpPr>
        <p:spPr bwMode="auto">
          <a:xfrm>
            <a:off x="1908175" y="2492375"/>
            <a:ext cx="215900" cy="2520950"/>
          </a:xfrm>
          <a:prstGeom prst="rect">
            <a:avLst/>
          </a:prstGeom>
          <a:solidFill>
            <a:schemeClr val="bg1"/>
          </a:soli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09600" y="0"/>
            <a:ext cx="7772400" cy="1143000"/>
          </a:xfrm>
        </p:spPr>
        <p:txBody>
          <a:bodyPr/>
          <a:lstStyle/>
          <a:p>
            <a:r>
              <a:rPr lang="en-GB" smtClean="0">
                <a:latin typeface="Arial" charset="0"/>
              </a:rPr>
              <a:t>State</a:t>
            </a:r>
            <a:r>
              <a:rPr lang="en-GB" sz="1800" smtClean="0">
                <a:latin typeface="Arial" charset="0"/>
              </a:rPr>
              <a:t> (behavioral)</a:t>
            </a:r>
            <a:endParaRPr lang="en-GB" sz="1800" smtClean="0"/>
          </a:p>
        </p:txBody>
      </p:sp>
      <p:sp>
        <p:nvSpPr>
          <p:cNvPr id="68611" name="Text Box 3"/>
          <p:cNvSpPr txBox="1">
            <a:spLocks noChangeArrowheads="1"/>
          </p:cNvSpPr>
          <p:nvPr/>
        </p:nvSpPr>
        <p:spPr bwMode="auto">
          <a:xfrm>
            <a:off x="822325" y="1336675"/>
            <a:ext cx="7178675" cy="8318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400" b="1">
                <a:latin typeface="Arial" charset="0"/>
              </a:rPr>
              <a:t>State Pattern</a:t>
            </a:r>
            <a:r>
              <a:rPr lang="en-GB" sz="2400">
                <a:latin typeface="Arial" charset="0"/>
              </a:rPr>
              <a:t> allows an object to alter its behavior when its internal state changes.</a:t>
            </a:r>
            <a:endParaRPr lang="en-GB" sz="2400"/>
          </a:p>
        </p:txBody>
      </p:sp>
      <p:graphicFrame>
        <p:nvGraphicFramePr>
          <p:cNvPr id="68612" name="Object 33"/>
          <p:cNvGraphicFramePr>
            <a:graphicFrameLocks noChangeAspect="1"/>
          </p:cNvGraphicFramePr>
          <p:nvPr/>
        </p:nvGraphicFramePr>
        <p:xfrm>
          <a:off x="533400" y="2667000"/>
          <a:ext cx="7620000" cy="2801938"/>
        </p:xfrm>
        <a:graphic>
          <a:graphicData uri="http://schemas.openxmlformats.org/presentationml/2006/ole">
            <mc:AlternateContent xmlns:mc="http://schemas.openxmlformats.org/markup-compatibility/2006">
              <mc:Choice xmlns:v="urn:schemas-microsoft-com:vml" Requires="v">
                <p:oleObj spid="_x0000_s68638" name="SmartDraw" r:id="rId3" imgW="9144000" imgH="3361944" progId="SmartDraw.2">
                  <p:embed/>
                </p:oleObj>
              </mc:Choice>
              <mc:Fallback>
                <p:oleObj name="SmartDraw" r:id="rId3" imgW="9144000" imgH="3361944" progId="SmartDraw.2">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667000"/>
                        <a:ext cx="7620000" cy="280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09600" y="0"/>
            <a:ext cx="7772400" cy="1143000"/>
          </a:xfrm>
        </p:spPr>
        <p:txBody>
          <a:bodyPr/>
          <a:lstStyle/>
          <a:p>
            <a:r>
              <a:rPr lang="en-GB" smtClean="0">
                <a:latin typeface="Arial" charset="0"/>
              </a:rPr>
              <a:t>Visitor </a:t>
            </a:r>
            <a:r>
              <a:rPr lang="en-GB" sz="1800" smtClean="0">
                <a:latin typeface="Arial" charset="0"/>
              </a:rPr>
              <a:t>(behavioral)</a:t>
            </a:r>
            <a:endParaRPr lang="en-GB" sz="1800" smtClean="0"/>
          </a:p>
        </p:txBody>
      </p:sp>
      <p:pic>
        <p:nvPicPr>
          <p:cNvPr id="6963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325563"/>
            <a:ext cx="8575675" cy="534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6" name="AutoShape 6"/>
          <p:cNvSpPr>
            <a:spLocks/>
          </p:cNvSpPr>
          <p:nvPr/>
        </p:nvSpPr>
        <p:spPr bwMode="auto">
          <a:xfrm>
            <a:off x="192088" y="6021388"/>
            <a:ext cx="3371850" cy="609600"/>
          </a:xfrm>
          <a:prstGeom prst="borderCallout2">
            <a:avLst>
              <a:gd name="adj1" fmla="val 18750"/>
              <a:gd name="adj2" fmla="val 102259"/>
              <a:gd name="adj3" fmla="val 18750"/>
              <a:gd name="adj4" fmla="val 106403"/>
              <a:gd name="adj5" fmla="val 27083"/>
              <a:gd name="adj6" fmla="val 12142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800">
                <a:latin typeface="Courier New" pitchFamily="49" charset="0"/>
              </a:rPr>
              <a:t>v.visitConcreteElementA(this)</a:t>
            </a:r>
            <a:endParaRPr lang="cs-CZ" sz="1800">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09600" y="0"/>
            <a:ext cx="7772400" cy="1143000"/>
          </a:xfrm>
        </p:spPr>
        <p:txBody>
          <a:bodyPr/>
          <a:lstStyle/>
          <a:p>
            <a:r>
              <a:rPr lang="en-GB" smtClean="0">
                <a:latin typeface="Arial" charset="0"/>
              </a:rPr>
              <a:t>Visitor </a:t>
            </a:r>
            <a:r>
              <a:rPr lang="en-GB" sz="1800" smtClean="0">
                <a:latin typeface="Arial" charset="0"/>
              </a:rPr>
              <a:t>(behavioral)</a:t>
            </a:r>
            <a:endParaRPr lang="en-GB" sz="1800" smtClean="0"/>
          </a:p>
        </p:txBody>
      </p:sp>
      <p:pic>
        <p:nvPicPr>
          <p:cNvPr id="7065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298575"/>
            <a:ext cx="8785225"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09600" y="0"/>
            <a:ext cx="7772400" cy="1143000"/>
          </a:xfrm>
        </p:spPr>
        <p:txBody>
          <a:bodyPr/>
          <a:lstStyle/>
          <a:p>
            <a:r>
              <a:rPr lang="en-GB" smtClean="0">
                <a:latin typeface="Arial" charset="0"/>
              </a:rPr>
              <a:t>Visitor </a:t>
            </a:r>
            <a:r>
              <a:rPr lang="en-GB" sz="1800" smtClean="0">
                <a:latin typeface="Arial" charset="0"/>
              </a:rPr>
              <a:t>(behavioral)</a:t>
            </a:r>
            <a:endParaRPr lang="en-GB" sz="1800" smtClean="0"/>
          </a:p>
        </p:txBody>
      </p:sp>
      <p:sp>
        <p:nvSpPr>
          <p:cNvPr id="71683" name="Text Box 4"/>
          <p:cNvSpPr txBox="1">
            <a:spLocks noChangeArrowheads="1"/>
          </p:cNvSpPr>
          <p:nvPr/>
        </p:nvSpPr>
        <p:spPr bwMode="auto">
          <a:xfrm>
            <a:off x="303213" y="1268413"/>
            <a:ext cx="8359775" cy="478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pPr>
              <a:buFontTx/>
              <a:buChar char="•"/>
            </a:pPr>
            <a:r>
              <a:rPr lang="en-US" sz="2800"/>
              <a:t> Visitor makes adding new operations </a:t>
            </a:r>
            <a:r>
              <a:rPr lang="en-US" sz="2800" b="1">
                <a:solidFill>
                  <a:srgbClr val="00FF00"/>
                </a:solidFill>
              </a:rPr>
              <a:t>easy</a:t>
            </a:r>
          </a:p>
          <a:p>
            <a:r>
              <a:rPr lang="en-US" sz="2800" b="1">
                <a:solidFill>
                  <a:srgbClr val="00FF00"/>
                </a:solidFill>
              </a:rPr>
              <a:t>    </a:t>
            </a:r>
            <a:r>
              <a:rPr lang="en-US" sz="2800" i="1"/>
              <a:t>simply by adding a new visitor</a:t>
            </a:r>
            <a:endParaRPr lang="en-US" sz="2800"/>
          </a:p>
          <a:p>
            <a:endParaRPr lang="en-US" sz="2800"/>
          </a:p>
          <a:p>
            <a:pPr>
              <a:buFontTx/>
              <a:buChar char="•"/>
            </a:pPr>
            <a:r>
              <a:rPr lang="en-US" sz="2800"/>
              <a:t> A visitor gathers related operations and separates </a:t>
            </a:r>
            <a:br>
              <a:rPr lang="en-US" sz="2800"/>
            </a:br>
            <a:r>
              <a:rPr lang="en-US" sz="2800"/>
              <a:t>   unrelated ones</a:t>
            </a:r>
          </a:p>
          <a:p>
            <a:endParaRPr lang="en-US" sz="2800"/>
          </a:p>
          <a:p>
            <a:pPr>
              <a:buFontTx/>
              <a:buChar char="•"/>
            </a:pPr>
            <a:r>
              <a:rPr lang="en-US" sz="2800"/>
              <a:t> Adding new ConcreteElement classes is </a:t>
            </a:r>
            <a:r>
              <a:rPr lang="en-US" sz="2800" b="1">
                <a:solidFill>
                  <a:srgbClr val="FF0000"/>
                </a:solidFill>
              </a:rPr>
              <a:t>hard</a:t>
            </a:r>
          </a:p>
          <a:p>
            <a:r>
              <a:rPr lang="en-US" sz="2800"/>
              <a:t>     </a:t>
            </a:r>
            <a:r>
              <a:rPr lang="en-US" sz="2800" i="1"/>
              <a:t>Is mostly likely to change the algorithm or the classes </a:t>
            </a:r>
            <a:br>
              <a:rPr lang="en-US" sz="2800" i="1"/>
            </a:br>
            <a:r>
              <a:rPr lang="en-US" sz="2800" i="1"/>
              <a:t>     of objects that make up the structure?</a:t>
            </a:r>
          </a:p>
          <a:p>
            <a:endParaRPr lang="en-US" sz="2800" i="1"/>
          </a:p>
          <a:p>
            <a:pPr>
              <a:buFontTx/>
              <a:buChar char="•"/>
            </a:pPr>
            <a:r>
              <a:rPr lang="en-US" sz="2800"/>
              <a:t> Visitor can accumulate state as they visit each element</a:t>
            </a:r>
            <a:endParaRPr lang="cs-CZ" sz="28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36538" y="76200"/>
            <a:ext cx="1302385"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Builder </a:t>
            </a:r>
            <a:endParaRPr lang="en-GB" sz="1400" dirty="0">
              <a:latin typeface="Arial" charset="0"/>
            </a:endParaRPr>
          </a:p>
        </p:txBody>
      </p:sp>
      <p:graphicFrame>
        <p:nvGraphicFramePr>
          <p:cNvPr id="9219" name="Object 4"/>
          <p:cNvGraphicFramePr>
            <a:graphicFrameLocks noChangeAspect="1"/>
          </p:cNvGraphicFramePr>
          <p:nvPr/>
        </p:nvGraphicFramePr>
        <p:xfrm>
          <a:off x="530225" y="1616075"/>
          <a:ext cx="8085138" cy="3627438"/>
        </p:xfrm>
        <a:graphic>
          <a:graphicData uri="http://schemas.openxmlformats.org/presentationml/2006/ole">
            <mc:AlternateContent xmlns:mc="http://schemas.openxmlformats.org/markup-compatibility/2006">
              <mc:Choice xmlns:v="urn:schemas-microsoft-com:vml" Requires="v">
                <p:oleObj spid="_x0000_s9245" name="SmartDraw" r:id="rId3" imgW="8083296" imgH="3627120" progId="SmartDraw.2">
                  <p:embed/>
                </p:oleObj>
              </mc:Choice>
              <mc:Fallback>
                <p:oleObj name="SmartDraw" r:id="rId3" imgW="8083296" imgH="3627120" progId="SmartDraw.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225" y="1616075"/>
                        <a:ext cx="8085138" cy="362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36538" y="76200"/>
            <a:ext cx="1721595" cy="523220"/>
          </a:xfrm>
          <a:prstGeom prst="rect">
            <a:avLst/>
          </a:prstGeom>
          <a:solidFill>
            <a:srgbClr val="FFFF99"/>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eaLnBrk="0" fontAlgn="base" hangingPunct="0">
              <a:spcBef>
                <a:spcPct val="0"/>
              </a:spcBef>
              <a:spcAft>
                <a:spcPct val="0"/>
              </a:spcAft>
              <a:defRPr sz="1000">
                <a:solidFill>
                  <a:schemeClr val="tx1"/>
                </a:solidFill>
                <a:latin typeface="Times New Roman" pitchFamily="18" charset="0"/>
              </a:defRPr>
            </a:lvl6pPr>
            <a:lvl7pPr marL="2971800" indent="-228600" eaLnBrk="0" fontAlgn="base" hangingPunct="0">
              <a:spcBef>
                <a:spcPct val="0"/>
              </a:spcBef>
              <a:spcAft>
                <a:spcPct val="0"/>
              </a:spcAft>
              <a:defRPr sz="1000">
                <a:solidFill>
                  <a:schemeClr val="tx1"/>
                </a:solidFill>
                <a:latin typeface="Times New Roman" pitchFamily="18" charset="0"/>
              </a:defRPr>
            </a:lvl7pPr>
            <a:lvl8pPr marL="3429000" indent="-228600" eaLnBrk="0" fontAlgn="base" hangingPunct="0">
              <a:spcBef>
                <a:spcPct val="0"/>
              </a:spcBef>
              <a:spcAft>
                <a:spcPct val="0"/>
              </a:spcAft>
              <a:defRPr sz="1000">
                <a:solidFill>
                  <a:schemeClr val="tx1"/>
                </a:solidFill>
                <a:latin typeface="Times New Roman" pitchFamily="18" charset="0"/>
              </a:defRPr>
            </a:lvl8pPr>
            <a:lvl9pPr marL="3886200" indent="-228600" eaLnBrk="0" fontAlgn="base" hangingPunct="0">
              <a:spcBef>
                <a:spcPct val="0"/>
              </a:spcBef>
              <a:spcAft>
                <a:spcPct val="0"/>
              </a:spcAft>
              <a:defRPr sz="1000">
                <a:solidFill>
                  <a:schemeClr val="tx1"/>
                </a:solidFill>
                <a:latin typeface="Times New Roman" pitchFamily="18" charset="0"/>
              </a:defRPr>
            </a:lvl9pPr>
          </a:lstStyle>
          <a:p>
            <a:r>
              <a:rPr lang="en-GB" sz="2800" dirty="0">
                <a:latin typeface="Arial" charset="0"/>
              </a:rPr>
              <a:t>Prototype </a:t>
            </a:r>
            <a:endParaRPr lang="en-GB" sz="1400" dirty="0">
              <a:latin typeface="Arial" charset="0"/>
            </a:endParaRPr>
          </a:p>
        </p:txBody>
      </p:sp>
      <p:graphicFrame>
        <p:nvGraphicFramePr>
          <p:cNvPr id="10243" name="Object 3"/>
          <p:cNvGraphicFramePr>
            <a:graphicFrameLocks noChangeAspect="1"/>
          </p:cNvGraphicFramePr>
          <p:nvPr/>
        </p:nvGraphicFramePr>
        <p:xfrm>
          <a:off x="366713" y="1268413"/>
          <a:ext cx="8410575" cy="4322762"/>
        </p:xfrm>
        <a:graphic>
          <a:graphicData uri="http://schemas.openxmlformats.org/presentationml/2006/ole">
            <mc:AlternateContent xmlns:mc="http://schemas.openxmlformats.org/markup-compatibility/2006">
              <mc:Choice xmlns:v="urn:schemas-microsoft-com:vml" Requires="v">
                <p:oleObj spid="_x0000_s10269" name="SmartDraw" r:id="rId3" imgW="8409432" imgH="4322064" progId="SmartDraw.2">
                  <p:embed/>
                </p:oleObj>
              </mc:Choice>
              <mc:Fallback>
                <p:oleObj name="SmartDraw" r:id="rId3" imgW="8409432" imgH="4322064" progId="SmartDraw.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713" y="1268413"/>
                        <a:ext cx="8410575" cy="432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2555</TotalTime>
  <Words>1126</Words>
  <Application>Microsoft Macintosh PowerPoint</Application>
  <PresentationFormat>On-screen Show (4:3)</PresentationFormat>
  <Paragraphs>298</Paragraphs>
  <Slides>75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77" baseType="lpstr">
      <vt:lpstr>Default Design</vt:lpstr>
      <vt:lpstr>SmartDraw</vt:lpstr>
      <vt:lpstr>Design Patterns</vt:lpstr>
      <vt:lpstr>PowerPoint Presentation</vt:lpstr>
      <vt:lpstr>Design Patterns Classification</vt:lpstr>
      <vt:lpstr>Creational Design Patterns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Structural Design Patterns</vt:lpstr>
      <vt:lpstr>Adapter</vt:lpstr>
      <vt:lpstr>Adapter</vt:lpstr>
      <vt:lpstr>Adapter</vt:lpstr>
      <vt:lpstr>Adapter</vt:lpstr>
      <vt:lpstr>PowerPoint Presentation</vt:lpstr>
      <vt:lpstr>Dependency Inversion Principle</vt:lpstr>
      <vt:lpstr>The Dependency Inversion Principle</vt:lpstr>
      <vt:lpstr>The Dependency Inversion Principle</vt:lpstr>
      <vt:lpstr>Bridge</vt:lpstr>
      <vt:lpstr>Bridge</vt:lpstr>
      <vt:lpstr>Bridge</vt:lpstr>
      <vt:lpstr>Bridge</vt:lpstr>
      <vt:lpstr>Bridge</vt:lpstr>
      <vt:lpstr>Bridge</vt:lpstr>
      <vt:lpstr>Bridge</vt:lpstr>
      <vt:lpstr>Decorator</vt:lpstr>
      <vt:lpstr>PowerPoint Presentation</vt:lpstr>
      <vt:lpstr>Decorator (structural)</vt:lpstr>
      <vt:lpstr>Decorator (structural)</vt:lpstr>
      <vt:lpstr>Decorator (structural)</vt:lpstr>
      <vt:lpstr>Decorator (structural)</vt:lpstr>
      <vt:lpstr>Decorator (structural)</vt:lpstr>
      <vt:lpstr>Decorator (structural)</vt:lpstr>
      <vt:lpstr>Decorator (structural)</vt:lpstr>
      <vt:lpstr>Composite (structural)</vt:lpstr>
      <vt:lpstr>Composite (structural)</vt:lpstr>
      <vt:lpstr>Composite (structural)</vt:lpstr>
      <vt:lpstr>Composite (structural)</vt:lpstr>
      <vt:lpstr>Façade (structural)</vt:lpstr>
      <vt:lpstr>Façade (structural)</vt:lpstr>
      <vt:lpstr>Proxy (structural)</vt:lpstr>
      <vt:lpstr>Proxy (structural)</vt:lpstr>
      <vt:lpstr>Proxy (structural)</vt:lpstr>
      <vt:lpstr>Proxy (structural)</vt:lpstr>
      <vt:lpstr>Flyweight (structural)</vt:lpstr>
      <vt:lpstr>Flyweight (structural)</vt:lpstr>
      <vt:lpstr>Flyweight (structural)</vt:lpstr>
      <vt:lpstr>Flyweight (structural)</vt:lpstr>
      <vt:lpstr>Flyweight (structural)</vt:lpstr>
      <vt:lpstr>Behavioral Design Patterns</vt:lpstr>
      <vt:lpstr>Command (behavioral)</vt:lpstr>
      <vt:lpstr>Command (behavioral)</vt:lpstr>
      <vt:lpstr>Command (behavioral)</vt:lpstr>
      <vt:lpstr>Command (behavioral)</vt:lpstr>
      <vt:lpstr>Command (behavioral)</vt:lpstr>
      <vt:lpstr>Behavioral Design Patterns</vt:lpstr>
      <vt:lpstr>Template Method</vt:lpstr>
      <vt:lpstr>Strategy (behavioral)</vt:lpstr>
      <vt:lpstr>Strategy (behavioral)</vt:lpstr>
      <vt:lpstr>Observer (behavioral)</vt:lpstr>
      <vt:lpstr>Observer (behavioral)</vt:lpstr>
      <vt:lpstr>Observer (behavioral)</vt:lpstr>
      <vt:lpstr>Observer (behavioral)</vt:lpstr>
      <vt:lpstr>Mediator (behavioral)</vt:lpstr>
      <vt:lpstr>Mediator (behavioral)</vt:lpstr>
      <vt:lpstr>Mediator (behavioral)</vt:lpstr>
      <vt:lpstr>State (behavioral)</vt:lpstr>
      <vt:lpstr>Visitor (behavioral)</vt:lpstr>
      <vt:lpstr>Visitor (behavioral)</vt:lpstr>
      <vt:lpstr>Visitor (behavioral)</vt:lpstr>
    </vt:vector>
  </TitlesOfParts>
  <Company>CTU Prague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Creational Design Patterns</dc:title>
  <dc:creator>Zdenek Kouba</dc:creator>
  <cp:lastModifiedBy>Zdenek Kouba</cp:lastModifiedBy>
  <cp:revision>88</cp:revision>
  <cp:lastPrinted>2012-10-01T12:32:54Z</cp:lastPrinted>
  <dcterms:created xsi:type="dcterms:W3CDTF">2006-05-18T04:14:42Z</dcterms:created>
  <dcterms:modified xsi:type="dcterms:W3CDTF">2014-01-06T12:17:47Z</dcterms:modified>
</cp:coreProperties>
</file>