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329" r:id="rId3"/>
    <p:sldId id="323" r:id="rId4"/>
    <p:sldId id="327" r:id="rId5"/>
    <p:sldId id="319" r:id="rId6"/>
    <p:sldId id="330" r:id="rId7"/>
    <p:sldId id="29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16365"/>
    <a:srgbClr val="77455A"/>
    <a:srgbClr val="BD3632"/>
    <a:srgbClr val="000000"/>
    <a:srgbClr val="7B292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09.05.2017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8920"/>
            <a:ext cx="6840000" cy="23762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49280"/>
            <a:ext cx="4680520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4928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8" name="Obrázek 7" descr="claim_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00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7870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352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13010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12449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0533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666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05331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66636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3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světlej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9184"/>
            <a:ext cx="6840000" cy="237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tx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50800"/>
            <a:ext cx="4860432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tx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pic>
        <p:nvPicPr>
          <p:cNvPr id="12" name="Obrázek 11" descr="logo_profinit_negativ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6561" y="1052736"/>
            <a:ext cx="1688705" cy="260648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5080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15" name="Obrázek 14" descr="claim_logo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9199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6636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7" name="Obrázek 6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6" name="Obrázek 5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9932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5528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 (end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délník 28"/>
          <p:cNvSpPr/>
          <p:nvPr userDrawn="1"/>
        </p:nvSpPr>
        <p:spPr>
          <a:xfrm>
            <a:off x="0" y="4986000"/>
            <a:ext cx="9144000" cy="1872000"/>
          </a:xfrm>
          <a:prstGeom prst="rect">
            <a:avLst/>
          </a:prstGeom>
          <a:solidFill>
            <a:srgbClr val="61636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80" y="1268760"/>
            <a:ext cx="7200840" cy="26642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Zadejte text</a:t>
            </a:r>
            <a:endParaRPr lang="cs-CZ" noProof="0" dirty="0"/>
          </a:p>
        </p:txBody>
      </p:sp>
      <p:pic>
        <p:nvPicPr>
          <p:cNvPr id="11" name="Obrázek 10" descr="ikona_land_phone_negativ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6201308"/>
            <a:ext cx="315000" cy="315000"/>
          </a:xfrm>
          <a:prstGeom prst="rect">
            <a:avLst/>
          </a:prstGeom>
        </p:spPr>
      </p:pic>
      <p:pic>
        <p:nvPicPr>
          <p:cNvPr id="12" name="Obrázek 11" descr="ikona_twitter_negative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6201308"/>
            <a:ext cx="315000" cy="315000"/>
          </a:xfrm>
          <a:prstGeom prst="rect">
            <a:avLst/>
          </a:prstGeom>
        </p:spPr>
      </p:pic>
      <p:pic>
        <p:nvPicPr>
          <p:cNvPr id="13" name="Obrázek 12" descr="ikona_linkedin_negative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11960" y="6201308"/>
            <a:ext cx="315000" cy="315000"/>
          </a:xfrm>
          <a:prstGeom prst="rect">
            <a:avLst/>
          </a:prstGeom>
        </p:spPr>
      </p:pic>
      <p:pic>
        <p:nvPicPr>
          <p:cNvPr id="14" name="Obrázek 13" descr="ikona_globe_negative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39752" y="6201308"/>
            <a:ext cx="315000" cy="315000"/>
          </a:xfrm>
          <a:prstGeom prst="rect">
            <a:avLst/>
          </a:prstGeom>
        </p:spPr>
      </p:pic>
      <p:sp>
        <p:nvSpPr>
          <p:cNvPr id="16" name="TextovéPole 15"/>
          <p:cNvSpPr txBox="1"/>
          <p:nvPr userDrawn="1"/>
        </p:nvSpPr>
        <p:spPr>
          <a:xfrm>
            <a:off x="4716016" y="5220000"/>
            <a:ext cx="41044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13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s.r.o.</a:t>
            </a:r>
            <a:b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Tychonova 2,</a:t>
            </a:r>
            <a:r>
              <a:rPr lang="cs-CZ" sz="1300" b="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Praha 6</a:t>
            </a:r>
            <a:endParaRPr lang="cs-CZ" sz="13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755576" y="6192000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Telefon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+ 420 224 316 016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2771800" y="6192000"/>
            <a:ext cx="10081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www.profinit.eu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 userDrawn="1"/>
        </p:nvSpPr>
        <p:spPr>
          <a:xfrm>
            <a:off x="4644008" y="6192000"/>
            <a:ext cx="1872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linkedin.com/company/profinit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 userDrawn="1"/>
        </p:nvSpPr>
        <p:spPr>
          <a:xfrm>
            <a:off x="7380312" y="6192000"/>
            <a:ext cx="14401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twitter.com/Profinit_EU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Přímá spojovací čára 24"/>
          <p:cNvCxnSpPr/>
          <p:nvPr userDrawn="1"/>
        </p:nvCxnSpPr>
        <p:spPr>
          <a:xfrm>
            <a:off x="323528" y="5904000"/>
            <a:ext cx="8496944" cy="0"/>
          </a:xfrm>
          <a:prstGeom prst="line">
            <a:avLst/>
          </a:prstGeom>
          <a:ln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logo_profinit_negative.w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3527" y="5346000"/>
            <a:ext cx="1399599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75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19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508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7560840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5139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5"/>
            <a:ext cx="7560840" cy="547260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21245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9" cstate="print"/>
          <a:srcRect l="788" r="89374"/>
          <a:stretch>
            <a:fillRect/>
          </a:stretch>
        </p:blipFill>
        <p:spPr bwMode="auto">
          <a:xfrm>
            <a:off x="8244408" y="0"/>
            <a:ext cx="899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logo_profinit_negative.wmf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rot="16200000">
            <a:off x="7976787" y="988043"/>
            <a:ext cx="1484442" cy="229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80" r:id="rId8"/>
    <p:sldLayoutId id="2147483681" r:id="rId9"/>
    <p:sldLayoutId id="214748368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85" r:id="rId17"/>
    <p:sldLayoutId id="2147483686" r:id="rId18"/>
    <p:sldLayoutId id="2147483683" r:id="rId19"/>
    <p:sldLayoutId id="2147483684" r:id="rId20"/>
    <p:sldLayoutId id="2147483667" r:id="rId21"/>
    <p:sldLayoutId id="2147483688" r:id="rId22"/>
    <p:sldLayoutId id="2147483668" r:id="rId23"/>
    <p:sldLayoutId id="2147483687" r:id="rId24"/>
    <p:sldLayoutId id="2147483690" r:id="rId25"/>
    <p:sldLayoutId id="2147483691" r:id="rId26"/>
    <p:sldLayoutId id="2147483674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endParaRPr lang="en-US" dirty="0" smtClean="0"/>
          </a:p>
          <a:p>
            <a:r>
              <a:rPr lang="cs-CZ" dirty="0" smtClean="0"/>
              <a:t>S</a:t>
            </a:r>
            <a:r>
              <a:rPr lang="en-US" dirty="0" err="1" smtClean="0"/>
              <a:t>er</a:t>
            </a:r>
            <a:r>
              <a:rPr lang="cs-CZ" dirty="0" smtClean="0"/>
              <a:t>g</a:t>
            </a:r>
            <a:r>
              <a:rPr lang="en-US" dirty="0" smtClean="0"/>
              <a:t>ii</a:t>
            </a:r>
            <a:r>
              <a:rPr lang="cs-CZ" dirty="0" smtClean="0"/>
              <a:t> Stamenov</a:t>
            </a:r>
            <a:endParaRPr lang="en-US" dirty="0" smtClean="0"/>
          </a:p>
          <a:p>
            <a:r>
              <a:rPr lang="en-US" dirty="0" err="1" smtClean="0"/>
              <a:t>Hu</a:t>
            </a:r>
            <a:r>
              <a:rPr lang="cs-CZ" dirty="0" err="1" smtClean="0"/>
              <a:t>čín</a:t>
            </a:r>
            <a:r>
              <a:rPr lang="cs-CZ" dirty="0" smtClean="0"/>
              <a:t> Jan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 anchor="b" anchorCtr="0"/>
          <a:lstStyle/>
          <a:p>
            <a:r>
              <a:rPr lang="en-US" dirty="0" smtClean="0"/>
              <a:t>10</a:t>
            </a:r>
            <a:r>
              <a:rPr lang="en-US" dirty="0" smtClean="0"/>
              <a:t>.5.17</a:t>
            </a:r>
            <a:endParaRPr lang="cs-CZ" dirty="0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683568" y="2708920"/>
            <a:ext cx="6840000" cy="23762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  <a:t>A4M33BDT</a:t>
            </a:r>
            <a:br>
              <a:rPr kumimoji="0" lang="cs-CZ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</a:br>
            <a:r>
              <a:rPr kumimoji="0" lang="cs-CZ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  <a:t>Technologie pro velká data</a:t>
            </a:r>
            <a:br>
              <a:rPr kumimoji="0" lang="cs-CZ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</a:br>
            <a:r>
              <a:rPr kumimoji="0" lang="cs-CZ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  <a:t/>
            </a:r>
            <a:br>
              <a:rPr kumimoji="0" lang="cs-CZ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</a:b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  <a:t>Spark </a:t>
            </a:r>
            <a:r>
              <a:rPr kumimoji="0" lang="en-US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  <a:t>SQL </a:t>
            </a:r>
            <a:r>
              <a:rPr kumimoji="0" lang="cs-CZ" sz="3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dobe Gothic Std B" pitchFamily="34" charset="-128"/>
                <a:cs typeface="Georgia" pitchFamily="18" charset="0"/>
              </a:rPr>
              <a:t>cvičeni</a:t>
            </a:r>
            <a:endParaRPr kumimoji="0" lang="cs-CZ" sz="3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dobe Gothic Std B" pitchFamily="34" charset="-128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r>
              <a:rPr lang="cs-CZ" dirty="0" smtClean="0"/>
              <a:t> </a:t>
            </a:r>
            <a:r>
              <a:rPr lang="en-US" dirty="0" smtClean="0"/>
              <a:t>SQL </a:t>
            </a:r>
            <a:r>
              <a:rPr lang="cs-CZ" dirty="0" smtClean="0"/>
              <a:t>opakováni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Spark SQL DEMO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</a:t>
            </a:r>
            <a:r>
              <a:rPr lang="ru-RU" dirty="0" smtClean="0"/>
              <a:t> </a:t>
            </a:r>
            <a:r>
              <a:rPr lang="en-US" dirty="0" smtClean="0"/>
              <a:t>#1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8280920" cy="5472608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+mn-lt"/>
              </a:rPr>
              <a:t>Data</a:t>
            </a:r>
            <a:endParaRPr lang="cs-CZ" dirty="0">
              <a:latin typeface="+mn-lt"/>
            </a:endParaRPr>
          </a:p>
          <a:p>
            <a:r>
              <a:rPr lang="cs-CZ" dirty="0" smtClean="0"/>
              <a:t>44 820 204 </a:t>
            </a:r>
            <a:r>
              <a:rPr lang="cs-CZ" dirty="0" smtClean="0">
                <a:latin typeface="+mn-lt"/>
              </a:rPr>
              <a:t>záznamu o volaní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Formát: </a:t>
            </a:r>
            <a:r>
              <a:rPr lang="cs-CZ" dirty="0" err="1" smtClean="0">
                <a:latin typeface="+mn-lt"/>
              </a:rPr>
              <a:t>parquet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Polička</a:t>
            </a:r>
            <a:r>
              <a:rPr lang="cs-CZ" dirty="0" smtClean="0">
                <a:latin typeface="+mn-lt"/>
              </a:rPr>
              <a:t>: </a:t>
            </a:r>
            <a:r>
              <a:rPr lang="cs-CZ" dirty="0" err="1" smtClean="0">
                <a:latin typeface="+mn-lt"/>
              </a:rPr>
              <a:t>record</a:t>
            </a:r>
            <a:r>
              <a:rPr lang="cs-CZ" dirty="0" smtClean="0">
                <a:latin typeface="+mn-lt"/>
              </a:rPr>
              <a:t>_type, </a:t>
            </a:r>
            <a:r>
              <a:rPr lang="cs-CZ" dirty="0" err="1" smtClean="0">
                <a:latin typeface="+mn-lt"/>
              </a:rPr>
              <a:t>date</a:t>
            </a:r>
            <a:r>
              <a:rPr lang="cs-CZ" dirty="0" smtClean="0">
                <a:latin typeface="+mn-lt"/>
              </a:rPr>
              <a:t>_</a:t>
            </a:r>
            <a:r>
              <a:rPr lang="cs-CZ" dirty="0" err="1" smtClean="0">
                <a:latin typeface="+mn-lt"/>
              </a:rPr>
              <a:t>key</a:t>
            </a:r>
            <a:r>
              <a:rPr lang="cs-CZ" dirty="0" smtClean="0">
                <a:latin typeface="+mn-lt"/>
              </a:rPr>
              <a:t>, </a:t>
            </a:r>
            <a:r>
              <a:rPr lang="cs-CZ" dirty="0" err="1" smtClean="0">
                <a:latin typeface="+mn-lt"/>
              </a:rPr>
              <a:t>duration</a:t>
            </a:r>
            <a:r>
              <a:rPr lang="cs-CZ" dirty="0" smtClean="0">
                <a:latin typeface="+mn-lt"/>
              </a:rPr>
              <a:t>, </a:t>
            </a:r>
            <a:r>
              <a:rPr lang="cs-CZ" dirty="0" err="1" smtClean="0">
                <a:latin typeface="+mn-lt"/>
              </a:rPr>
              <a:t>frommsisdn</a:t>
            </a:r>
            <a:r>
              <a:rPr lang="cs-CZ" dirty="0" smtClean="0">
                <a:latin typeface="+mn-lt"/>
              </a:rPr>
              <a:t>, </a:t>
            </a:r>
            <a:r>
              <a:rPr lang="cs-CZ" dirty="0" err="1" smtClean="0">
                <a:latin typeface="+mn-lt"/>
              </a:rPr>
              <a:t>tomsisdn</a:t>
            </a:r>
            <a:endParaRPr lang="cs-CZ" dirty="0" smtClean="0">
              <a:latin typeface="Consolas" pitchFamily="49" charset="0"/>
            </a:endParaRPr>
          </a:p>
          <a:p>
            <a:r>
              <a:rPr lang="cs-CZ" dirty="0" smtClean="0">
                <a:latin typeface="Consolas" pitchFamily="49" charset="0"/>
              </a:rPr>
              <a:t>cesta </a:t>
            </a:r>
            <a:r>
              <a:rPr lang="cs-CZ" dirty="0" err="1" smtClean="0">
                <a:latin typeface="Consolas" pitchFamily="49" charset="0"/>
              </a:rPr>
              <a:t>hdfs</a:t>
            </a:r>
            <a:r>
              <a:rPr lang="cs-CZ" dirty="0" smtClean="0">
                <a:latin typeface="Consolas" pitchFamily="49" charset="0"/>
              </a:rPr>
              <a:t>:///user/</a:t>
            </a:r>
            <a:r>
              <a:rPr lang="cs-CZ" dirty="0" err="1" smtClean="0">
                <a:latin typeface="Consolas" pitchFamily="49" charset="0"/>
              </a:rPr>
              <a:t>pascepet</a:t>
            </a:r>
            <a:r>
              <a:rPr lang="cs-CZ" dirty="0" smtClean="0">
                <a:latin typeface="Consolas" pitchFamily="49" charset="0"/>
              </a:rPr>
              <a:t>/</a:t>
            </a:r>
            <a:r>
              <a:rPr lang="cs-CZ" dirty="0" err="1" smtClean="0">
                <a:latin typeface="Consolas" pitchFamily="49" charset="0"/>
              </a:rPr>
              <a:t>spark</a:t>
            </a:r>
            <a:r>
              <a:rPr lang="cs-CZ" dirty="0" smtClean="0">
                <a:latin typeface="Consolas" pitchFamily="49" charset="0"/>
              </a:rPr>
              <a:t>_</a:t>
            </a:r>
            <a:r>
              <a:rPr lang="cs-CZ" dirty="0" err="1" smtClean="0">
                <a:latin typeface="Consolas" pitchFamily="49" charset="0"/>
              </a:rPr>
              <a:t>sql</a:t>
            </a:r>
            <a:r>
              <a:rPr lang="cs-CZ" dirty="0" smtClean="0">
                <a:latin typeface="Consolas" pitchFamily="49" charset="0"/>
              </a:rPr>
              <a:t>/</a:t>
            </a:r>
            <a:r>
              <a:rPr lang="cs-CZ" dirty="0" err="1" smtClean="0">
                <a:latin typeface="Consolas" pitchFamily="49" charset="0"/>
              </a:rPr>
              <a:t>cdr</a:t>
            </a:r>
            <a:r>
              <a:rPr lang="cs-CZ" dirty="0" smtClean="0">
                <a:latin typeface="Consolas" pitchFamily="49" charset="0"/>
              </a:rPr>
              <a:t>_sample</a:t>
            </a:r>
            <a:endParaRPr lang="cs-CZ" dirty="0">
              <a:latin typeface="Consolas" pitchFamily="49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Zadáni 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Pro každého zákazníka spočítat počet voláni pro každý </a:t>
            </a:r>
            <a:r>
              <a:rPr lang="cs-CZ" dirty="0" err="1" smtClean="0">
                <a:latin typeface="+mn-lt"/>
              </a:rPr>
              <a:t>record</a:t>
            </a:r>
            <a:r>
              <a:rPr lang="cs-CZ" dirty="0" smtClean="0">
                <a:latin typeface="+mn-lt"/>
              </a:rPr>
              <a:t>_type</a:t>
            </a:r>
            <a:endParaRPr lang="cs-CZ" dirty="0" smtClean="0">
              <a:latin typeface="+mn-lt"/>
            </a:endParaRPr>
          </a:p>
          <a:p>
            <a:pPr>
              <a:buNone/>
            </a:pPr>
            <a:r>
              <a:rPr lang="cs-CZ" dirty="0" smtClean="0">
                <a:latin typeface="+mn-lt"/>
              </a:rPr>
              <a:t>	a_party | #</a:t>
            </a:r>
            <a:r>
              <a:rPr lang="cs-CZ" dirty="0" err="1" smtClean="0">
                <a:latin typeface="+mn-lt"/>
              </a:rPr>
              <a:t>originating</a:t>
            </a:r>
            <a:r>
              <a:rPr lang="cs-CZ" dirty="0" smtClean="0">
                <a:latin typeface="+mn-lt"/>
              </a:rPr>
              <a:t> | #</a:t>
            </a:r>
            <a:r>
              <a:rPr lang="cs-CZ" dirty="0" err="1" smtClean="0">
                <a:latin typeface="+mn-lt"/>
              </a:rPr>
              <a:t>terminating</a:t>
            </a:r>
            <a:r>
              <a:rPr lang="cs-CZ" dirty="0" smtClean="0">
                <a:latin typeface="+mn-lt"/>
              </a:rPr>
              <a:t> | #</a:t>
            </a:r>
            <a:r>
              <a:rPr lang="cs-CZ" dirty="0" err="1" smtClean="0">
                <a:latin typeface="+mn-lt"/>
              </a:rPr>
              <a:t>forwarding</a:t>
            </a:r>
            <a:endParaRPr lang="cs-CZ" dirty="0">
              <a:latin typeface="+mn-lt"/>
            </a:endParaRPr>
          </a:p>
          <a:p>
            <a:pPr>
              <a:buNone/>
            </a:pPr>
            <a:r>
              <a:rPr lang="cs-CZ" dirty="0" smtClean="0">
                <a:latin typeface="+mn-lt"/>
              </a:rPr>
              <a:t>Bonus</a:t>
            </a:r>
          </a:p>
          <a:p>
            <a:r>
              <a:rPr lang="cs-CZ" dirty="0" smtClean="0">
                <a:latin typeface="+mn-lt"/>
              </a:rPr>
              <a:t>Napočítat poměry a_party | %_</a:t>
            </a:r>
            <a:r>
              <a:rPr lang="cs-CZ" dirty="0" err="1" smtClean="0">
                <a:latin typeface="+mn-lt"/>
              </a:rPr>
              <a:t>originating</a:t>
            </a:r>
            <a:r>
              <a:rPr lang="cs-CZ" dirty="0" smtClean="0">
                <a:latin typeface="+mn-lt"/>
              </a:rPr>
              <a:t> | </a:t>
            </a:r>
            <a:r>
              <a:rPr lang="cs-CZ" dirty="0" smtClean="0"/>
              <a:t>%_</a:t>
            </a:r>
            <a:r>
              <a:rPr lang="cs-CZ" dirty="0" err="1" smtClean="0"/>
              <a:t>terminating</a:t>
            </a:r>
            <a:r>
              <a:rPr lang="cs-CZ" dirty="0" smtClean="0"/>
              <a:t> | %_</a:t>
            </a:r>
            <a:r>
              <a:rPr lang="cs-CZ" dirty="0" err="1" smtClean="0"/>
              <a:t>forwarding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Načíst data </a:t>
            </a:r>
            <a:r>
              <a:rPr lang="cs-CZ" dirty="0" err="1" smtClean="0">
                <a:latin typeface="+mn-lt"/>
              </a:rPr>
              <a:t>frame</a:t>
            </a:r>
            <a:r>
              <a:rPr lang="cs-CZ" dirty="0" smtClean="0">
                <a:latin typeface="+mn-lt"/>
              </a:rPr>
              <a:t> z </a:t>
            </a:r>
            <a:r>
              <a:rPr lang="cs-CZ" dirty="0" err="1" smtClean="0">
                <a:latin typeface="+mn-lt"/>
              </a:rPr>
              <a:t>csv</a:t>
            </a:r>
            <a:r>
              <a:rPr lang="cs-CZ" dirty="0" smtClean="0">
                <a:latin typeface="+mn-lt"/>
              </a:rPr>
              <a:t> a </a:t>
            </a:r>
            <a:r>
              <a:rPr lang="cs-CZ" dirty="0" err="1" smtClean="0">
                <a:latin typeface="+mn-lt"/>
              </a:rPr>
              <a:t>joinout</a:t>
            </a:r>
            <a:r>
              <a:rPr lang="cs-CZ" dirty="0" smtClean="0">
                <a:latin typeface="+mn-lt"/>
              </a:rPr>
              <a:t> z data </a:t>
            </a:r>
            <a:r>
              <a:rPr lang="cs-CZ" dirty="0" err="1" smtClean="0">
                <a:latin typeface="+mn-lt"/>
              </a:rPr>
              <a:t>framem</a:t>
            </a:r>
            <a:r>
              <a:rPr lang="cs-CZ" dirty="0" smtClean="0">
                <a:latin typeface="+mn-lt"/>
              </a:rPr>
              <a:t> metrik. </a:t>
            </a:r>
          </a:p>
          <a:p>
            <a:pPr>
              <a:buNone/>
            </a:pPr>
            <a:r>
              <a:rPr lang="cs-CZ" dirty="0" smtClean="0">
                <a:latin typeface="Consolas" pitchFamily="49" charset="0"/>
              </a:rPr>
              <a:t>cesta </a:t>
            </a:r>
            <a:r>
              <a:rPr lang="cs-CZ" dirty="0" err="1" smtClean="0">
                <a:latin typeface="Consolas" pitchFamily="49" charset="0"/>
              </a:rPr>
              <a:t>hdfs</a:t>
            </a:r>
            <a:r>
              <a:rPr lang="cs-CZ" dirty="0" smtClean="0">
                <a:latin typeface="Consolas" pitchFamily="49" charset="0"/>
              </a:rPr>
              <a:t>:///user/</a:t>
            </a:r>
            <a:r>
              <a:rPr lang="cs-CZ" dirty="0" err="1" smtClean="0">
                <a:latin typeface="Consolas" pitchFamily="49" charset="0"/>
              </a:rPr>
              <a:t>pascepet</a:t>
            </a:r>
            <a:r>
              <a:rPr lang="cs-CZ" dirty="0" smtClean="0">
                <a:latin typeface="Consolas" pitchFamily="49" charset="0"/>
              </a:rPr>
              <a:t>/</a:t>
            </a:r>
            <a:r>
              <a:rPr lang="cs-CZ" dirty="0" err="1" smtClean="0">
                <a:latin typeface="Consolas" pitchFamily="49" charset="0"/>
              </a:rPr>
              <a:t>spark</a:t>
            </a:r>
            <a:r>
              <a:rPr lang="cs-CZ" dirty="0" smtClean="0">
                <a:latin typeface="Consolas" pitchFamily="49" charset="0"/>
              </a:rPr>
              <a:t>_</a:t>
            </a:r>
            <a:r>
              <a:rPr lang="cs-CZ" dirty="0" err="1" smtClean="0">
                <a:latin typeface="Consolas" pitchFamily="49" charset="0"/>
              </a:rPr>
              <a:t>sql</a:t>
            </a:r>
            <a:r>
              <a:rPr lang="cs-CZ" dirty="0" smtClean="0">
                <a:latin typeface="Consolas" pitchFamily="49" charset="0"/>
              </a:rPr>
              <a:t>/</a:t>
            </a:r>
            <a:r>
              <a:rPr lang="cs-CZ" dirty="0" err="1" smtClean="0">
                <a:latin typeface="Consolas" pitchFamily="49" charset="0"/>
              </a:rPr>
              <a:t>fraud</a:t>
            </a:r>
            <a:r>
              <a:rPr lang="cs-CZ" dirty="0" smtClean="0">
                <a:latin typeface="Consolas" pitchFamily="49" charset="0"/>
              </a:rPr>
              <a:t>_</a:t>
            </a:r>
            <a:r>
              <a:rPr lang="cs-CZ" dirty="0" err="1" smtClean="0">
                <a:latin typeface="Consolas" pitchFamily="49" charset="0"/>
              </a:rPr>
              <a:t>cases.csv</a:t>
            </a:r>
            <a:endParaRPr lang="cs-CZ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</a:t>
            </a:r>
            <a:r>
              <a:rPr lang="ru-RU" dirty="0" smtClean="0"/>
              <a:t> </a:t>
            </a:r>
            <a:r>
              <a:rPr lang="en-US" dirty="0" smtClean="0"/>
              <a:t>#</a:t>
            </a:r>
            <a:r>
              <a:rPr lang="ru-RU" dirty="0" smtClean="0"/>
              <a:t>2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8280920" cy="547260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Zadáni </a:t>
            </a:r>
            <a:endParaRPr lang="cs-CZ" dirty="0" smtClean="0"/>
          </a:p>
          <a:p>
            <a:r>
              <a:rPr lang="cs-CZ" dirty="0" smtClean="0">
                <a:latin typeface="+mn-lt"/>
              </a:rPr>
              <a:t>Pro každého zákazníka spočítat počet volaní pro každý </a:t>
            </a:r>
            <a:r>
              <a:rPr lang="cs-CZ" dirty="0" err="1" smtClean="0">
                <a:latin typeface="+mn-lt"/>
              </a:rPr>
              <a:t>record</a:t>
            </a:r>
            <a:r>
              <a:rPr lang="cs-CZ" dirty="0" smtClean="0">
                <a:latin typeface="+mn-lt"/>
              </a:rPr>
              <a:t>_type</a:t>
            </a:r>
            <a:endParaRPr lang="cs-CZ" dirty="0" smtClean="0">
              <a:latin typeface="+mn-lt"/>
            </a:endParaRPr>
          </a:p>
          <a:p>
            <a:pPr lvl="1">
              <a:buNone/>
            </a:pPr>
            <a:r>
              <a:rPr lang="cs-CZ" dirty="0" smtClean="0">
                <a:latin typeface="+mn-lt"/>
              </a:rPr>
              <a:t>pres dny v týdnů</a:t>
            </a:r>
            <a:endParaRPr lang="cs-CZ" dirty="0" smtClean="0">
              <a:latin typeface="+mn-lt"/>
            </a:endParaRPr>
          </a:p>
          <a:p>
            <a:pPr>
              <a:buNone/>
            </a:pPr>
            <a:r>
              <a:rPr lang="cs-CZ" dirty="0" smtClean="0">
                <a:latin typeface="+mn-lt"/>
              </a:rPr>
              <a:t>	a_party | #</a:t>
            </a:r>
            <a:r>
              <a:rPr lang="cs-CZ" dirty="0" err="1" smtClean="0">
                <a:latin typeface="+mn-lt"/>
              </a:rPr>
              <a:t>originating</a:t>
            </a:r>
            <a:r>
              <a:rPr lang="cs-CZ" dirty="0" smtClean="0">
                <a:latin typeface="+mn-lt"/>
              </a:rPr>
              <a:t>_</a:t>
            </a:r>
            <a:r>
              <a:rPr lang="cs-CZ" dirty="0" err="1" smtClean="0">
                <a:latin typeface="+mn-lt"/>
              </a:rPr>
              <a:t>mon</a:t>
            </a:r>
            <a:r>
              <a:rPr lang="cs-CZ" dirty="0" smtClean="0">
                <a:latin typeface="+mn-lt"/>
              </a:rPr>
              <a:t> | #</a:t>
            </a:r>
            <a:r>
              <a:rPr lang="cs-CZ" dirty="0" err="1" smtClean="0">
                <a:latin typeface="+mn-lt"/>
              </a:rPr>
              <a:t>terminating</a:t>
            </a:r>
            <a:r>
              <a:rPr lang="cs-CZ" dirty="0" smtClean="0">
                <a:latin typeface="+mn-lt"/>
              </a:rPr>
              <a:t>_</a:t>
            </a:r>
            <a:r>
              <a:rPr lang="cs-CZ" dirty="0" err="1" smtClean="0">
                <a:latin typeface="+mn-lt"/>
              </a:rPr>
              <a:t>mon</a:t>
            </a:r>
            <a:r>
              <a:rPr lang="cs-CZ" dirty="0" smtClean="0">
                <a:latin typeface="+mn-lt"/>
              </a:rPr>
              <a:t> | #</a:t>
            </a:r>
            <a:r>
              <a:rPr lang="cs-CZ" dirty="0" err="1" smtClean="0">
                <a:latin typeface="+mn-lt"/>
              </a:rPr>
              <a:t>forwarding</a:t>
            </a:r>
            <a:r>
              <a:rPr lang="cs-CZ" dirty="0" smtClean="0">
                <a:latin typeface="+mn-lt"/>
              </a:rPr>
              <a:t>_</a:t>
            </a:r>
            <a:r>
              <a:rPr lang="cs-CZ" dirty="0" err="1" smtClean="0">
                <a:latin typeface="+mn-lt"/>
              </a:rPr>
              <a:t>mon</a:t>
            </a:r>
            <a:r>
              <a:rPr lang="cs-CZ" dirty="0" smtClean="0">
                <a:latin typeface="+mn-lt"/>
              </a:rPr>
              <a:t> | …</a:t>
            </a:r>
            <a:endParaRPr lang="cs-CZ" dirty="0">
              <a:latin typeface="+mn-lt"/>
            </a:endParaRPr>
          </a:p>
          <a:p>
            <a:pPr>
              <a:buNone/>
            </a:pPr>
            <a:r>
              <a:rPr lang="cs-CZ" dirty="0" smtClean="0">
                <a:latin typeface="+mn-lt"/>
              </a:rPr>
              <a:t>Bonus</a:t>
            </a:r>
          </a:p>
          <a:p>
            <a:r>
              <a:rPr lang="cs-CZ" dirty="0" smtClean="0">
                <a:latin typeface="+mn-lt"/>
              </a:rPr>
              <a:t>Napočítat poměry</a:t>
            </a:r>
          </a:p>
          <a:p>
            <a:r>
              <a:rPr lang="cs-CZ" dirty="0" smtClean="0">
                <a:latin typeface="+mn-lt"/>
              </a:rPr>
              <a:t>Odfiltrovat zákazníky které mají min než 10 volaní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Nadpis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Děkujeme</a:t>
            </a:r>
            <a:br>
              <a:rPr lang="cs-CZ" smtClean="0"/>
            </a:br>
            <a:r>
              <a:rPr lang="cs-CZ" smtClean="0"/>
              <a:t>za pozornost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NIT_prezentace_obecny_template">
  <a:themeElements>
    <a:clrScheme name="Profinit 2016">
      <a:dk1>
        <a:srgbClr val="616365"/>
      </a:dk1>
      <a:lt1>
        <a:srgbClr val="FFFFFF"/>
      </a:lt1>
      <a:dk2>
        <a:srgbClr val="BD3632"/>
      </a:dk2>
      <a:lt2>
        <a:srgbClr val="FFFFFF"/>
      </a:lt2>
      <a:accent1>
        <a:srgbClr val="77455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D3632"/>
      </a:hlink>
      <a:folHlink>
        <a:srgbClr val="616365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0" tIns="0" rIns="0" bIns="0"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PROFINIT_prezentace_obecny_template</Template>
  <TotalTime>531</TotalTime>
  <Words>73</Words>
  <Application>Microsoft Office PowerPoint</Application>
  <PresentationFormat>Předvádění na obrazovce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PROFINIT_prezentace_obecny_template</vt:lpstr>
      <vt:lpstr>Snímek 1</vt:lpstr>
      <vt:lpstr>TEST</vt:lpstr>
      <vt:lpstr>Spark SQL opakováni </vt:lpstr>
      <vt:lpstr>Spark SQL DEMO</vt:lpstr>
      <vt:lpstr>Úloha #1</vt:lpstr>
      <vt:lpstr>Úloha #2</vt:lpstr>
      <vt:lpstr>Děkujeme za pozornost</vt:lpstr>
    </vt:vector>
  </TitlesOfParts>
  <Company>Profinit,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Obecný template PPT prezentace společnosti Profinit (prototyp 3 – upravený úvodní slide prezentace)</dc:title>
  <dc:creator>sstamenov</dc:creator>
  <cp:lastModifiedBy>sstamenov</cp:lastModifiedBy>
  <cp:revision>54</cp:revision>
  <dcterms:created xsi:type="dcterms:W3CDTF">2017-03-28T21:10:44Z</dcterms:created>
  <dcterms:modified xsi:type="dcterms:W3CDTF">2017-05-09T20:52:57Z</dcterms:modified>
</cp:coreProperties>
</file>