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7" r:id="rId5"/>
    <p:sldId id="262" r:id="rId6"/>
    <p:sldId id="264" r:id="rId7"/>
    <p:sldId id="266" r:id="rId8"/>
    <p:sldId id="268" r:id="rId9"/>
    <p:sldId id="260" r:id="rId10"/>
    <p:sldId id="259" r:id="rId11"/>
    <p:sldId id="265" r:id="rId12"/>
    <p:sldId id="270" r:id="rId13"/>
    <p:sldId id="297" r:id="rId14"/>
    <p:sldId id="298" r:id="rId15"/>
    <p:sldId id="300" r:id="rId16"/>
    <p:sldId id="301" r:id="rId17"/>
    <p:sldId id="269" r:id="rId18"/>
    <p:sldId id="261" r:id="rId19"/>
    <p:sldId id="274" r:id="rId20"/>
    <p:sldId id="296" r:id="rId21"/>
    <p:sldId id="258" r:id="rId22"/>
    <p:sldId id="291" r:id="rId23"/>
    <p:sldId id="277" r:id="rId24"/>
    <p:sldId id="285" r:id="rId25"/>
    <p:sldId id="286" r:id="rId26"/>
    <p:sldId id="287" r:id="rId27"/>
    <p:sldId id="288" r:id="rId28"/>
    <p:sldId id="290" r:id="rId29"/>
    <p:sldId id="289" r:id="rId30"/>
    <p:sldId id="278" r:id="rId31"/>
    <p:sldId id="276" r:id="rId32"/>
    <p:sldId id="323" r:id="rId33"/>
    <p:sldId id="313" r:id="rId34"/>
    <p:sldId id="314" r:id="rId35"/>
    <p:sldId id="315" r:id="rId36"/>
    <p:sldId id="324" r:id="rId37"/>
    <p:sldId id="325" r:id="rId38"/>
    <p:sldId id="326" r:id="rId39"/>
    <p:sldId id="322" r:id="rId40"/>
    <p:sldId id="303" r:id="rId41"/>
    <p:sldId id="304" r:id="rId42"/>
    <p:sldId id="305" r:id="rId43"/>
    <p:sldId id="307" r:id="rId44"/>
    <p:sldId id="309" r:id="rId45"/>
    <p:sldId id="310" r:id="rId46"/>
    <p:sldId id="311" r:id="rId47"/>
    <p:sldId id="308" r:id="rId48"/>
    <p:sldId id="327" r:id="rId49"/>
    <p:sldId id="306" r:id="rId50"/>
    <p:sldId id="328" r:id="rId51"/>
    <p:sldId id="329" r:id="rId52"/>
    <p:sldId id="330" r:id="rId53"/>
    <p:sldId id="316" r:id="rId54"/>
    <p:sldId id="317" r:id="rId55"/>
    <p:sldId id="318" r:id="rId56"/>
    <p:sldId id="319" r:id="rId57"/>
    <p:sldId id="320" r:id="rId58"/>
    <p:sldId id="321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3" autoAdjust="0"/>
  </p:normalViewPr>
  <p:slideViewPr>
    <p:cSldViewPr>
      <p:cViewPr varScale="1">
        <p:scale>
          <a:sx n="56" d="100"/>
          <a:sy n="56" d="100"/>
        </p:scale>
        <p:origin x="-10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1278-D2E8-46EB-B935-8FC53CDB574E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D840-8C63-4567-BF8F-06E68F18A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1278-D2E8-46EB-B935-8FC53CDB574E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D840-8C63-4567-BF8F-06E68F18A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1278-D2E8-46EB-B935-8FC53CDB574E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D840-8C63-4567-BF8F-06E68F18A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1278-D2E8-46EB-B935-8FC53CDB574E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D840-8C63-4567-BF8F-06E68F18A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1278-D2E8-46EB-B935-8FC53CDB574E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D840-8C63-4567-BF8F-06E68F18A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1278-D2E8-46EB-B935-8FC53CDB574E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D840-8C63-4567-BF8F-06E68F18A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1278-D2E8-46EB-B935-8FC53CDB574E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D840-8C63-4567-BF8F-06E68F18A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1278-D2E8-46EB-B935-8FC53CDB574E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D840-8C63-4567-BF8F-06E68F18A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1278-D2E8-46EB-B935-8FC53CDB574E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D840-8C63-4567-BF8F-06E68F18A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1278-D2E8-46EB-B935-8FC53CDB574E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D840-8C63-4567-BF8F-06E68F18A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1278-D2E8-46EB-B935-8FC53CDB574E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D840-8C63-4567-BF8F-06E68F18A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41278-D2E8-46EB-B935-8FC53CDB574E}" type="datetimeFigureOut">
              <a:rPr lang="en-US" smtClean="0"/>
              <a:pPr/>
              <a:t>11/04/16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D840-8C63-4567-BF8F-06E68F18A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Architecture of Software Systems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Lecture </a:t>
            </a:r>
            <a:r>
              <a:rPr lang="en-US" sz="3600" b="1" dirty="0" smtClean="0">
                <a:solidFill>
                  <a:srgbClr val="C00000"/>
                </a:solidFill>
              </a:rPr>
              <a:t>4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Design Patterns for Distributed Systems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990600"/>
          </a:xfrm>
        </p:spPr>
        <p:txBody>
          <a:bodyPr/>
          <a:lstStyle/>
          <a:p>
            <a:r>
              <a:rPr lang="cs-CZ" dirty="0" smtClean="0"/>
              <a:t>Martin Rehák</a:t>
            </a:r>
            <a:endParaRPr lang="en-US" dirty="0"/>
          </a:p>
        </p:txBody>
      </p:sp>
      <p:pic>
        <p:nvPicPr>
          <p:cNvPr id="4" name="Picture 5" descr="C:\martin\cvshome\Articles\camnep-internal\pubs\slides\trust-aamas2009\fig\ATG.png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895600" y="609600"/>
            <a:ext cx="3505200" cy="1315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Proxy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Proxy pattern is a local representation of a remote object, interface or library</a:t>
            </a:r>
          </a:p>
          <a:p>
            <a:r>
              <a:rPr lang="en-US" dirty="0" smtClean="0"/>
              <a:t>Rarely used alone, frequently combined with Façade, Wrappers and other Patterns</a:t>
            </a:r>
          </a:p>
          <a:p>
            <a:endParaRPr lang="en-US" dirty="0"/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4728172" y="1683330"/>
            <a:ext cx="3652580" cy="2558206"/>
            <a:chOff x="118" y="2965"/>
            <a:chExt cx="1952" cy="1105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85" y="3937"/>
              <a:ext cx="1817" cy="1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i="1" u="none" dirty="0"/>
                <a:t>The Proxy </a:t>
              </a:r>
              <a:r>
                <a:rPr lang="en-US" sz="1400" b="1" i="1" u="none" dirty="0" smtClean="0"/>
                <a:t>Pattern (Douglas Schmidt, POSA)</a:t>
              </a:r>
              <a:endParaRPr lang="en-US" sz="1400" b="1" i="1" u="none" dirty="0"/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18" y="2965"/>
              <a:ext cx="1952" cy="966"/>
              <a:chOff x="2832" y="1444"/>
              <a:chExt cx="1952" cy="966"/>
            </a:xfrm>
          </p:grpSpPr>
          <p:sp>
            <p:nvSpPr>
              <p:cNvPr id="11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3808" y="2181"/>
                <a:ext cx="139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62000"/>
                <a:r>
                  <a:rPr lang="en-US" sz="1200" u="none"/>
                  <a:t>1</a:t>
                </a:r>
                <a:endParaRPr lang="en-US" sz="1600" u="none"/>
              </a:p>
            </p:txBody>
          </p:sp>
          <p:sp>
            <p:nvSpPr>
              <p:cNvPr id="12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4010" y="2181"/>
                <a:ext cx="139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62000"/>
                <a:r>
                  <a:rPr lang="en-US" sz="1200" u="none"/>
                  <a:t>1</a:t>
                </a:r>
                <a:endParaRPr lang="en-US" sz="1600" u="none"/>
              </a:p>
            </p:txBody>
          </p:sp>
          <p:grpSp>
            <p:nvGrpSpPr>
              <p:cNvPr id="13" name="Group 22"/>
              <p:cNvGrpSpPr>
                <a:grpSpLocks noChangeAspect="1"/>
              </p:cNvGrpSpPr>
              <p:nvPr/>
            </p:nvGrpSpPr>
            <p:grpSpPr bwMode="auto">
              <a:xfrm>
                <a:off x="3157" y="2086"/>
                <a:ext cx="651" cy="324"/>
                <a:chOff x="1536" y="1920"/>
                <a:chExt cx="768" cy="384"/>
              </a:xfrm>
            </p:grpSpPr>
            <p:sp>
              <p:nvSpPr>
                <p:cNvPr id="28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1920"/>
                  <a:ext cx="768" cy="18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algn="ctr" defTabSz="762000" eaLnBrk="1" hangingPunct="1"/>
                  <a:r>
                    <a:rPr lang="en-US" sz="1200" b="1" u="none" dirty="0"/>
                    <a:t>Proxy</a:t>
                  </a:r>
                  <a:endParaRPr lang="en-US" sz="1200" u="none" dirty="0"/>
                </a:p>
              </p:txBody>
            </p:sp>
            <p:sp>
              <p:nvSpPr>
                <p:cNvPr id="29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2100"/>
                  <a:ext cx="768" cy="204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defTabSz="762000" eaLnBrk="1" hangingPunct="1"/>
                  <a:r>
                    <a:rPr lang="en-US" sz="1200" u="none"/>
                    <a:t>service</a:t>
                  </a:r>
                  <a:endParaRPr lang="en-US" sz="1200" i="1" u="none"/>
                </a:p>
              </p:txBody>
            </p:sp>
          </p:grpSp>
          <p:grpSp>
            <p:nvGrpSpPr>
              <p:cNvPr id="14" name="Group 25"/>
              <p:cNvGrpSpPr>
                <a:grpSpLocks noChangeAspect="1"/>
              </p:cNvGrpSpPr>
              <p:nvPr/>
            </p:nvGrpSpPr>
            <p:grpSpPr bwMode="auto">
              <a:xfrm>
                <a:off x="4133" y="2086"/>
                <a:ext cx="651" cy="324"/>
                <a:chOff x="1536" y="1920"/>
                <a:chExt cx="768" cy="384"/>
              </a:xfrm>
            </p:grpSpPr>
            <p:sp>
              <p:nvSpPr>
                <p:cNvPr id="26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1920"/>
                  <a:ext cx="768" cy="18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algn="ctr" defTabSz="762000" eaLnBrk="1" hangingPunct="1"/>
                  <a:r>
                    <a:rPr lang="de-DE" sz="1200" b="1" u="none"/>
                    <a:t>Service</a:t>
                  </a:r>
                  <a:endParaRPr lang="en-US" sz="1200" u="none"/>
                </a:p>
              </p:txBody>
            </p:sp>
            <p:sp>
              <p:nvSpPr>
                <p:cNvPr id="27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2100"/>
                  <a:ext cx="768" cy="204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defTabSz="762000" eaLnBrk="1" hangingPunct="1"/>
                  <a:r>
                    <a:rPr lang="en-US" sz="1200" u="none"/>
                    <a:t>service</a:t>
                  </a:r>
                  <a:endParaRPr lang="en-US" sz="1200" i="1" u="none"/>
                </a:p>
              </p:txBody>
            </p:sp>
          </p:grpSp>
          <p:sp>
            <p:nvSpPr>
              <p:cNvPr id="15" name="Line 28"/>
              <p:cNvSpPr>
                <a:spLocks noChangeAspect="1" noChangeShapeType="1"/>
              </p:cNvSpPr>
              <p:nvPr/>
            </p:nvSpPr>
            <p:spPr bwMode="auto">
              <a:xfrm>
                <a:off x="3808" y="2181"/>
                <a:ext cx="3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29"/>
              <p:cNvSpPr>
                <a:spLocks noChangeAspect="1"/>
              </p:cNvSpPr>
              <p:nvPr/>
            </p:nvSpPr>
            <p:spPr bwMode="auto">
              <a:xfrm>
                <a:off x="2995" y="1881"/>
                <a:ext cx="162" cy="300"/>
              </a:xfrm>
              <a:custGeom>
                <a:avLst/>
                <a:gdLst>
                  <a:gd name="T0" fmla="*/ 0 w 192"/>
                  <a:gd name="T1" fmla="*/ 0 h 576"/>
                  <a:gd name="T2" fmla="*/ 0 w 192"/>
                  <a:gd name="T3" fmla="*/ 576 h 576"/>
                  <a:gd name="T4" fmla="*/ 192 w 192"/>
                  <a:gd name="T5" fmla="*/ 576 h 576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576"/>
                  <a:gd name="T11" fmla="*/ 192 w 192"/>
                  <a:gd name="T12" fmla="*/ 576 h 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576">
                    <a:moveTo>
                      <a:pt x="0" y="0"/>
                    </a:moveTo>
                    <a:lnTo>
                      <a:pt x="0" y="576"/>
                    </a:lnTo>
                    <a:lnTo>
                      <a:pt x="192" y="576"/>
                    </a:ln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30"/>
              <p:cNvGrpSpPr>
                <a:grpSpLocks noChangeAspect="1"/>
              </p:cNvGrpSpPr>
              <p:nvPr/>
            </p:nvGrpSpPr>
            <p:grpSpPr bwMode="auto">
              <a:xfrm>
                <a:off x="3748" y="1444"/>
                <a:ext cx="651" cy="324"/>
                <a:chOff x="1536" y="1920"/>
                <a:chExt cx="768" cy="384"/>
              </a:xfrm>
            </p:grpSpPr>
            <p:sp>
              <p:nvSpPr>
                <p:cNvPr id="24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1920"/>
                  <a:ext cx="768" cy="18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algn="ctr" defTabSz="762000" eaLnBrk="1" hangingPunct="1"/>
                  <a:r>
                    <a:rPr lang="de-DE" sz="1200" b="1" i="1" u="none" dirty="0"/>
                    <a:t>AbstractService</a:t>
                  </a:r>
                  <a:endParaRPr lang="en-US" sz="1200" u="none" dirty="0"/>
                </a:p>
              </p:txBody>
            </p:sp>
            <p:sp>
              <p:nvSpPr>
                <p:cNvPr id="25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2100"/>
                  <a:ext cx="768" cy="204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defTabSz="762000" eaLnBrk="1" hangingPunct="1"/>
                  <a:r>
                    <a:rPr lang="en-US" sz="1200" i="1" u="none"/>
                    <a:t>service</a:t>
                  </a:r>
                </a:p>
              </p:txBody>
            </p:sp>
          </p:grpSp>
          <p:sp>
            <p:nvSpPr>
              <p:cNvPr id="18" name="Line 33"/>
              <p:cNvSpPr>
                <a:spLocks noChangeAspect="1" noChangeShapeType="1"/>
              </p:cNvSpPr>
              <p:nvPr/>
            </p:nvSpPr>
            <p:spPr bwMode="auto">
              <a:xfrm>
                <a:off x="4065" y="1873"/>
                <a:ext cx="0" cy="1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34"/>
              <p:cNvSpPr>
                <a:spLocks noChangeAspect="1" noChangeShapeType="1"/>
              </p:cNvSpPr>
              <p:nvPr/>
            </p:nvSpPr>
            <p:spPr bwMode="auto">
              <a:xfrm>
                <a:off x="3716" y="1999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35"/>
              <p:cNvSpPr>
                <a:spLocks noChangeAspect="1" noChangeShapeType="1"/>
              </p:cNvSpPr>
              <p:nvPr/>
            </p:nvSpPr>
            <p:spPr bwMode="auto">
              <a:xfrm>
                <a:off x="4448" y="2001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36"/>
              <p:cNvSpPr>
                <a:spLocks noChangeAspect="1"/>
              </p:cNvSpPr>
              <p:nvPr/>
            </p:nvSpPr>
            <p:spPr bwMode="auto">
              <a:xfrm>
                <a:off x="3716" y="1999"/>
                <a:ext cx="729" cy="0"/>
              </a:xfrm>
              <a:custGeom>
                <a:avLst/>
                <a:gdLst>
                  <a:gd name="T0" fmla="*/ 0 w 861"/>
                  <a:gd name="T1" fmla="*/ 0 h 1"/>
                  <a:gd name="T2" fmla="*/ 861 w 861"/>
                  <a:gd name="T3" fmla="*/ 0 h 1"/>
                  <a:gd name="T4" fmla="*/ 0 60000 65536"/>
                  <a:gd name="T5" fmla="*/ 0 60000 65536"/>
                  <a:gd name="T6" fmla="*/ 0 w 861"/>
                  <a:gd name="T7" fmla="*/ 0 h 1"/>
                  <a:gd name="T8" fmla="*/ 861 w 861"/>
                  <a:gd name="T9" fmla="*/ 0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61" h="1">
                    <a:moveTo>
                      <a:pt x="0" y="0"/>
                    </a:moveTo>
                    <a:lnTo>
                      <a:pt x="861" y="0"/>
                    </a:lnTo>
                  </a:path>
                </a:pathLst>
              </a:cu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2832" y="1776"/>
                <a:ext cx="651" cy="153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defTabSz="762000" eaLnBrk="1" hangingPunct="1"/>
                <a:r>
                  <a:rPr lang="en-US" sz="1200" b="1" u="none"/>
                  <a:t>Client</a:t>
                </a:r>
                <a:endParaRPr lang="en-US" sz="1200" u="none"/>
              </a:p>
            </p:txBody>
          </p:sp>
          <p:sp>
            <p:nvSpPr>
              <p:cNvPr id="23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4020" y="1787"/>
                <a:ext cx="81" cy="109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vs. Explicit Distribution</a:t>
            </a:r>
            <a:endParaRPr lang="en-US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531" y="1600200"/>
            <a:ext cx="58469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vs. Explicit Distribution</a:t>
            </a:r>
            <a:endParaRPr lang="en-US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531" y="1600200"/>
            <a:ext cx="58469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81200" y="4648200"/>
            <a:ext cx="3657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5638800"/>
            <a:ext cx="762000" cy="152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Propagation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example of (easy) failure in a distributed system – why distribution matters</a:t>
            </a:r>
          </a:p>
          <a:p>
            <a:r>
              <a:rPr lang="en-US" dirty="0" smtClean="0"/>
              <a:t>Two components: </a:t>
            </a:r>
          </a:p>
          <a:p>
            <a:r>
              <a:rPr lang="en-US" dirty="0" smtClean="0"/>
              <a:t>(A) Thermometer, with HTTP REST API, returns temperature as string</a:t>
            </a:r>
          </a:p>
          <a:p>
            <a:r>
              <a:rPr lang="en-US" dirty="0" smtClean="0"/>
              <a:t>(B) Client, using the thermometer to measure swimming pool temperature</a:t>
            </a:r>
          </a:p>
          <a:p>
            <a:pPr marL="0" indent="0" algn="ctr">
              <a:buNone/>
            </a:pPr>
            <a:r>
              <a:rPr lang="en-US" i="1" dirty="0" smtClean="0"/>
              <a:t>What could go wrong?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9079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Propagation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Thermometer breaks down and system generates random noise.</a:t>
            </a:r>
          </a:p>
          <a:p>
            <a:endParaRPr lang="en-US" dirty="0" smtClean="0"/>
          </a:p>
          <a:p>
            <a:r>
              <a:rPr lang="en-US" dirty="0" smtClean="0"/>
              <a:t>In case of thermometer failure, some pools got to boil…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0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Propagation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Thermometer breaks down and system generates random noise.</a:t>
            </a:r>
          </a:p>
          <a:p>
            <a:endParaRPr lang="en-US" dirty="0" smtClean="0"/>
          </a:p>
          <a:p>
            <a:r>
              <a:rPr lang="en-US" dirty="0" smtClean="0"/>
              <a:t>In case of thermometer failure, some pools got to boil…</a:t>
            </a:r>
          </a:p>
          <a:p>
            <a:endParaRPr lang="en-US" dirty="0"/>
          </a:p>
          <a:p>
            <a:r>
              <a:rPr lang="en-US" dirty="0" smtClean="0"/>
              <a:t>Solution: Use -1 in the reply as a failure indicator, as text handling is unsupported in pool controllers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6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Propagation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BUT: Thermometers are also used in Europe (on ski slopes), with Celsius scale instead of Fahrenheit</a:t>
            </a:r>
          </a:p>
          <a:p>
            <a:endParaRPr lang="en-US" dirty="0" smtClean="0"/>
          </a:p>
          <a:p>
            <a:r>
              <a:rPr lang="en-US" dirty="0" smtClean="0"/>
              <a:t>-1 is completely plausible value and leads to shutdown of snow canons for ski resort 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5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Stateful</a:t>
            </a:r>
            <a:r>
              <a:rPr lang="en-US" dirty="0" smtClean="0"/>
              <a:t> vs. Stateless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State consistency and resource management are the points where most </a:t>
            </a:r>
            <a:r>
              <a:rPr lang="en-US" b="1" dirty="0" smtClean="0">
                <a:solidFill>
                  <a:srgbClr val="C00000"/>
                </a:solidFill>
              </a:rPr>
              <a:t>abstractions break </a:t>
            </a:r>
            <a:r>
              <a:rPr lang="en-US" dirty="0" smtClean="0"/>
              <a:t>in real life:</a:t>
            </a:r>
          </a:p>
          <a:p>
            <a:pPr lvl="1"/>
            <a:r>
              <a:rPr lang="en-US" dirty="0" smtClean="0"/>
              <a:t>CORBA</a:t>
            </a:r>
          </a:p>
          <a:p>
            <a:pPr lvl="1"/>
            <a:r>
              <a:rPr lang="en-US" dirty="0" smtClean="0"/>
              <a:t>COM/DCOM/OLE</a:t>
            </a:r>
          </a:p>
          <a:p>
            <a:r>
              <a:rPr lang="en-US" dirty="0" smtClean="0"/>
              <a:t>Alternative approaches make the </a:t>
            </a:r>
            <a:r>
              <a:rPr lang="en-US" b="1" dirty="0" smtClean="0">
                <a:solidFill>
                  <a:srgbClr val="C00000"/>
                </a:solidFill>
              </a:rPr>
              <a:t>distribution EXPLICIT </a:t>
            </a:r>
            <a:r>
              <a:rPr lang="en-US" dirty="0" smtClean="0"/>
              <a:t>and incorporate it into the design from the beginning</a:t>
            </a:r>
          </a:p>
          <a:p>
            <a:pPr lvl="1"/>
            <a:r>
              <a:rPr lang="en-US" dirty="0" smtClean="0"/>
              <a:t>Messaging</a:t>
            </a:r>
          </a:p>
          <a:p>
            <a:pPr lvl="1"/>
            <a:r>
              <a:rPr lang="en-US" dirty="0" smtClean="0"/>
              <a:t>HTTP-based architectures/APIs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Active Object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/>
              <a:t>The Active Object design pattern decouples method execution from method invocation to enhance concurrency and simplify synchronized access to objects that reside in their own threads of control</a:t>
            </a:r>
            <a:r>
              <a:rPr lang="en-US" dirty="0" smtClean="0"/>
              <a:t>.</a:t>
            </a:r>
          </a:p>
          <a:p>
            <a:pPr algn="r">
              <a:buNone/>
            </a:pPr>
            <a:r>
              <a:rPr lang="en-US" sz="1600" dirty="0" smtClean="0"/>
              <a:t>D. Schmidt, et al. 2007</a:t>
            </a:r>
          </a:p>
          <a:p>
            <a:r>
              <a:rPr lang="en-US" dirty="0" smtClean="0"/>
              <a:t>Agents/Multi-Agent Systems and OLTP systems are most frequently based on Active Objects (Messaging)</a:t>
            </a:r>
          </a:p>
          <a:p>
            <a:endParaRPr lang="en-US" dirty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82135"/>
            <a:ext cx="4038600" cy="283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Active Object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2" y="1786731"/>
            <a:ext cx="66960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Selected Design &amp; Architectural patterns for Distributed/Multiplatform computing</a:t>
            </a:r>
          </a:p>
          <a:p>
            <a:r>
              <a:rPr lang="en-US" dirty="0" smtClean="0"/>
              <a:t>Content based on:</a:t>
            </a:r>
          </a:p>
          <a:p>
            <a:pPr lvl="1"/>
            <a:r>
              <a:rPr lang="en-US" dirty="0" smtClean="0"/>
              <a:t>Douglas C. Schmidt, Pattern Oriented Software Engineering</a:t>
            </a:r>
          </a:p>
          <a:p>
            <a:pPr lvl="1"/>
            <a:r>
              <a:rPr lang="en-US" dirty="0" smtClean="0"/>
              <a:t>Gang of Four: Gamma, Helm, Johnson, </a:t>
            </a:r>
            <a:r>
              <a:rPr lang="en-US" dirty="0" err="1" smtClean="0"/>
              <a:t>Vlissides</a:t>
            </a:r>
            <a:r>
              <a:rPr lang="en-US" dirty="0" smtClean="0"/>
              <a:t>; Design Patterns: Elements of Reusable Object-Oriented Software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Guerraoui</a:t>
            </a:r>
            <a:r>
              <a:rPr lang="en-US" dirty="0" smtClean="0"/>
              <a:t>/Rodrigues: Introduction to Reliable Distributed Programming)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downside of AO?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Asynchronous operation handling is pushed to client</a:t>
            </a:r>
          </a:p>
          <a:p>
            <a:r>
              <a:rPr lang="en-US" dirty="0" smtClean="0"/>
              <a:t>Scalability and efficiency.</a:t>
            </a:r>
          </a:p>
          <a:p>
            <a:r>
              <a:rPr lang="en-US" dirty="0" smtClean="0"/>
              <a:t>Active Object is based on the assumption that the task performed by the object has a uniform resource consumption.</a:t>
            </a:r>
          </a:p>
          <a:p>
            <a:r>
              <a:rPr lang="en-US" dirty="0" smtClean="0"/>
              <a:t>This assumption is almost never true, especially in case of web servers or other IO-heavy systems.</a:t>
            </a:r>
          </a:p>
          <a:p>
            <a:r>
              <a:rPr lang="en-US" dirty="0" smtClean="0"/>
              <a:t>Hence the motivation for Reactor and </a:t>
            </a:r>
            <a:r>
              <a:rPr lang="en-US" dirty="0" err="1" smtClean="0"/>
              <a:t>Proactor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Reactor and </a:t>
            </a:r>
            <a:r>
              <a:rPr lang="en-US" dirty="0" err="1"/>
              <a:t>P</a:t>
            </a:r>
            <a:r>
              <a:rPr lang="en-US" dirty="0" err="1" smtClean="0"/>
              <a:t>roactor</a:t>
            </a:r>
            <a:r>
              <a:rPr lang="en-US" dirty="0" smtClean="0"/>
              <a:t> provide transparent sync-</a:t>
            </a:r>
            <a:r>
              <a:rPr lang="en-US" dirty="0" err="1" smtClean="0"/>
              <a:t>async</a:t>
            </a:r>
            <a:r>
              <a:rPr lang="en-US" dirty="0" smtClean="0"/>
              <a:t> transition and efficient resource allocation.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6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077200" cy="1524000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smtClean="0"/>
              <a:t>The </a:t>
            </a:r>
            <a:r>
              <a:rPr lang="en-US" b="1" i="1" dirty="0" smtClean="0"/>
              <a:t>Reactor</a:t>
            </a:r>
            <a:r>
              <a:rPr lang="en-US" i="1" dirty="0" smtClean="0"/>
              <a:t> architectural pattern allows event-driven applications to </a:t>
            </a:r>
            <a:r>
              <a:rPr lang="en-US" i="1" dirty="0" err="1" smtClean="0">
                <a:solidFill>
                  <a:srgbClr val="FF0000"/>
                </a:solidFill>
              </a:rPr>
              <a:t>demultiplex</a:t>
            </a:r>
            <a:r>
              <a:rPr lang="en-US" i="1" dirty="0" smtClean="0">
                <a:solidFill>
                  <a:srgbClr val="FF0000"/>
                </a:solidFill>
              </a:rPr>
              <a:t> and dispatch service requests</a:t>
            </a:r>
            <a:r>
              <a:rPr lang="en-US" i="1" dirty="0" smtClean="0"/>
              <a:t> that are delivered to an application </a:t>
            </a:r>
            <a:r>
              <a:rPr lang="en-US" i="1" dirty="0" smtClean="0">
                <a:solidFill>
                  <a:srgbClr val="FF0000"/>
                </a:solidFill>
              </a:rPr>
              <a:t>from</a:t>
            </a:r>
            <a:r>
              <a:rPr lang="en-US" i="1" dirty="0" smtClean="0"/>
              <a:t> one or more </a:t>
            </a:r>
            <a:r>
              <a:rPr lang="en-US" i="1" dirty="0" smtClean="0">
                <a:solidFill>
                  <a:srgbClr val="FF0000"/>
                </a:solidFill>
              </a:rPr>
              <a:t>clients</a:t>
            </a:r>
            <a:r>
              <a:rPr lang="en-US" i="1" dirty="0" smtClean="0"/>
              <a:t>.</a:t>
            </a:r>
          </a:p>
          <a:p>
            <a:pPr algn="r">
              <a:buNone/>
            </a:pPr>
            <a:r>
              <a:rPr lang="en-US" dirty="0" smtClean="0"/>
              <a:t>(Schmidt)</a:t>
            </a:r>
          </a:p>
          <a:p>
            <a:endParaRPr lang="en-US" dirty="0"/>
          </a:p>
        </p:txBody>
      </p:sp>
      <p:sp>
        <p:nvSpPr>
          <p:cNvPr id="334" name="Rectangle 80"/>
          <p:cNvSpPr>
            <a:spLocks noChangeArrowheads="1"/>
          </p:cNvSpPr>
          <p:nvPr/>
        </p:nvSpPr>
        <p:spPr bwMode="auto">
          <a:xfrm>
            <a:off x="4991100" y="3067050"/>
            <a:ext cx="1587" cy="1905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" name="Rectangle 112"/>
          <p:cNvSpPr>
            <a:spLocks noChangeArrowheads="1"/>
          </p:cNvSpPr>
          <p:nvPr/>
        </p:nvSpPr>
        <p:spPr bwMode="auto">
          <a:xfrm>
            <a:off x="6157912" y="6594475"/>
            <a:ext cx="1588" cy="1905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6" name="Rectangle 119"/>
          <p:cNvSpPr>
            <a:spLocks noChangeArrowheads="1"/>
          </p:cNvSpPr>
          <p:nvPr/>
        </p:nvSpPr>
        <p:spPr bwMode="auto">
          <a:xfrm>
            <a:off x="5038725" y="6594475"/>
            <a:ext cx="1587" cy="1905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" name="Rectangle 155"/>
          <p:cNvSpPr>
            <a:spLocks noChangeArrowheads="1"/>
          </p:cNvSpPr>
          <p:nvPr/>
        </p:nvSpPr>
        <p:spPr bwMode="auto">
          <a:xfrm>
            <a:off x="8205787" y="4783138"/>
            <a:ext cx="17463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" name="Rectangle 158"/>
          <p:cNvSpPr>
            <a:spLocks noChangeArrowheads="1"/>
          </p:cNvSpPr>
          <p:nvPr/>
        </p:nvSpPr>
        <p:spPr bwMode="auto">
          <a:xfrm>
            <a:off x="6553200" y="4641850"/>
            <a:ext cx="1746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" name="Rectangle 161"/>
          <p:cNvSpPr>
            <a:spLocks noChangeArrowheads="1"/>
          </p:cNvSpPr>
          <p:nvPr/>
        </p:nvSpPr>
        <p:spPr bwMode="auto">
          <a:xfrm>
            <a:off x="4900612" y="4622800"/>
            <a:ext cx="1746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0" name="Rectangle 164"/>
          <p:cNvSpPr>
            <a:spLocks noChangeArrowheads="1"/>
          </p:cNvSpPr>
          <p:nvPr/>
        </p:nvSpPr>
        <p:spPr bwMode="auto">
          <a:xfrm>
            <a:off x="3194050" y="4622800"/>
            <a:ext cx="1746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" name="Rectangle 171"/>
          <p:cNvSpPr>
            <a:spLocks noChangeArrowheads="1"/>
          </p:cNvSpPr>
          <p:nvPr/>
        </p:nvSpPr>
        <p:spPr bwMode="auto">
          <a:xfrm>
            <a:off x="3354387" y="5280025"/>
            <a:ext cx="1588" cy="174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2" name="Rectangle 172"/>
          <p:cNvSpPr>
            <a:spLocks noChangeArrowheads="1"/>
          </p:cNvSpPr>
          <p:nvPr/>
        </p:nvSpPr>
        <p:spPr bwMode="auto">
          <a:xfrm>
            <a:off x="6197600" y="5280025"/>
            <a:ext cx="1587" cy="174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" name="Rectangle 178"/>
          <p:cNvSpPr>
            <a:spLocks noChangeArrowheads="1"/>
          </p:cNvSpPr>
          <p:nvPr/>
        </p:nvSpPr>
        <p:spPr bwMode="auto">
          <a:xfrm>
            <a:off x="6392862" y="5546725"/>
            <a:ext cx="1588" cy="174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" name="Rectangle 179"/>
          <p:cNvSpPr>
            <a:spLocks noChangeArrowheads="1"/>
          </p:cNvSpPr>
          <p:nvPr/>
        </p:nvSpPr>
        <p:spPr bwMode="auto">
          <a:xfrm>
            <a:off x="5273675" y="5546725"/>
            <a:ext cx="1587" cy="174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5" name="Rectangle 191"/>
          <p:cNvSpPr>
            <a:spLocks noChangeArrowheads="1"/>
          </p:cNvSpPr>
          <p:nvPr/>
        </p:nvSpPr>
        <p:spPr bwMode="auto">
          <a:xfrm>
            <a:off x="6126162" y="5653088"/>
            <a:ext cx="1588" cy="1746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6" name="Rectangle 192"/>
          <p:cNvSpPr>
            <a:spLocks noChangeArrowheads="1"/>
          </p:cNvSpPr>
          <p:nvPr/>
        </p:nvSpPr>
        <p:spPr bwMode="auto">
          <a:xfrm>
            <a:off x="6197600" y="5653088"/>
            <a:ext cx="1587" cy="1746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" name="Rectangle 197"/>
          <p:cNvSpPr>
            <a:spLocks noChangeArrowheads="1"/>
          </p:cNvSpPr>
          <p:nvPr/>
        </p:nvSpPr>
        <p:spPr bwMode="auto">
          <a:xfrm>
            <a:off x="6392862" y="6026150"/>
            <a:ext cx="1588" cy="174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" name="Rectangle 210"/>
          <p:cNvSpPr>
            <a:spLocks noChangeArrowheads="1"/>
          </p:cNvSpPr>
          <p:nvPr/>
        </p:nvSpPr>
        <p:spPr bwMode="auto">
          <a:xfrm>
            <a:off x="3621087" y="6026150"/>
            <a:ext cx="1588" cy="174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" name="Rectangle 211"/>
          <p:cNvSpPr>
            <a:spLocks noChangeArrowheads="1"/>
          </p:cNvSpPr>
          <p:nvPr/>
        </p:nvSpPr>
        <p:spPr bwMode="auto">
          <a:xfrm>
            <a:off x="3567112" y="6026150"/>
            <a:ext cx="1588" cy="174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0" name="Rectangle 230"/>
          <p:cNvSpPr>
            <a:spLocks noChangeArrowheads="1"/>
          </p:cNvSpPr>
          <p:nvPr/>
        </p:nvSpPr>
        <p:spPr bwMode="auto">
          <a:xfrm>
            <a:off x="7975600" y="6505575"/>
            <a:ext cx="1587" cy="174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1" name="Rectangle 236"/>
          <p:cNvSpPr>
            <a:spLocks noChangeArrowheads="1"/>
          </p:cNvSpPr>
          <p:nvPr/>
        </p:nvSpPr>
        <p:spPr bwMode="auto">
          <a:xfrm>
            <a:off x="6926262" y="6505575"/>
            <a:ext cx="1588" cy="174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" name="Rectangle 274"/>
          <p:cNvSpPr>
            <a:spLocks noChangeArrowheads="1"/>
          </p:cNvSpPr>
          <p:nvPr/>
        </p:nvSpPr>
        <p:spPr bwMode="auto">
          <a:xfrm>
            <a:off x="3354387" y="6345238"/>
            <a:ext cx="1588" cy="1746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3" name="Rectangle 283"/>
          <p:cNvSpPr>
            <a:spLocks noChangeArrowheads="1"/>
          </p:cNvSpPr>
          <p:nvPr/>
        </p:nvSpPr>
        <p:spPr bwMode="auto">
          <a:xfrm>
            <a:off x="6157912" y="6630988"/>
            <a:ext cx="17463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" name="Rectangle 286"/>
          <p:cNvSpPr>
            <a:spLocks noChangeArrowheads="1"/>
          </p:cNvSpPr>
          <p:nvPr/>
        </p:nvSpPr>
        <p:spPr bwMode="auto">
          <a:xfrm>
            <a:off x="6478587" y="6630988"/>
            <a:ext cx="17463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" name="Rectangle 300"/>
          <p:cNvSpPr>
            <a:spLocks noChangeArrowheads="1"/>
          </p:cNvSpPr>
          <p:nvPr/>
        </p:nvSpPr>
        <p:spPr bwMode="auto">
          <a:xfrm>
            <a:off x="3033712" y="6380163"/>
            <a:ext cx="17463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" name="Rectangle 303"/>
          <p:cNvSpPr>
            <a:spLocks noChangeArrowheads="1"/>
          </p:cNvSpPr>
          <p:nvPr/>
        </p:nvSpPr>
        <p:spPr bwMode="auto">
          <a:xfrm>
            <a:off x="3354387" y="6380163"/>
            <a:ext cx="17463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7" name="Rectangle 318"/>
          <p:cNvSpPr>
            <a:spLocks noChangeArrowheads="1"/>
          </p:cNvSpPr>
          <p:nvPr/>
        </p:nvSpPr>
        <p:spPr bwMode="auto">
          <a:xfrm>
            <a:off x="7353300" y="6505575"/>
            <a:ext cx="1587" cy="174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" name="Rectangle 321"/>
          <p:cNvSpPr>
            <a:spLocks noChangeArrowheads="1"/>
          </p:cNvSpPr>
          <p:nvPr/>
        </p:nvSpPr>
        <p:spPr bwMode="auto">
          <a:xfrm>
            <a:off x="7620000" y="6505575"/>
            <a:ext cx="1587" cy="174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" name="Rectangle 379"/>
          <p:cNvSpPr>
            <a:spLocks noChangeArrowheads="1"/>
          </p:cNvSpPr>
          <p:nvPr/>
        </p:nvSpPr>
        <p:spPr bwMode="auto">
          <a:xfrm>
            <a:off x="3662362" y="4667250"/>
            <a:ext cx="4567238" cy="1800225"/>
          </a:xfrm>
          <a:prstGeom prst="rect">
            <a:avLst/>
          </a:prstGeom>
          <a:solidFill>
            <a:srgbClr val="BBE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0" name="Rectangle 380"/>
          <p:cNvSpPr>
            <a:spLocks noChangeArrowheads="1"/>
          </p:cNvSpPr>
          <p:nvPr/>
        </p:nvSpPr>
        <p:spPr bwMode="auto">
          <a:xfrm>
            <a:off x="763587" y="2819400"/>
            <a:ext cx="7054850" cy="1482725"/>
          </a:xfrm>
          <a:prstGeom prst="rect">
            <a:avLst/>
          </a:prstGeom>
          <a:solidFill>
            <a:srgbClr val="BBE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Rectangle 381"/>
          <p:cNvSpPr>
            <a:spLocks noChangeArrowheads="1"/>
          </p:cNvSpPr>
          <p:nvPr/>
        </p:nvSpPr>
        <p:spPr bwMode="auto">
          <a:xfrm>
            <a:off x="784225" y="4557713"/>
            <a:ext cx="2814637" cy="1730375"/>
          </a:xfrm>
          <a:prstGeom prst="rect">
            <a:avLst/>
          </a:prstGeom>
          <a:solidFill>
            <a:srgbClr val="BBE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2" name="Rectangle 384"/>
          <p:cNvSpPr>
            <a:spLocks noChangeArrowheads="1"/>
          </p:cNvSpPr>
          <p:nvPr/>
        </p:nvSpPr>
        <p:spPr bwMode="auto">
          <a:xfrm>
            <a:off x="4224337" y="4721225"/>
            <a:ext cx="47625" cy="508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63" name="Group 385"/>
          <p:cNvGrpSpPr>
            <a:grpSpLocks/>
          </p:cNvGrpSpPr>
          <p:nvPr/>
        </p:nvGrpSpPr>
        <p:grpSpPr bwMode="auto">
          <a:xfrm>
            <a:off x="844550" y="2876550"/>
            <a:ext cx="7366000" cy="3584575"/>
            <a:chOff x="2127" y="559"/>
            <a:chExt cx="3684" cy="1625"/>
          </a:xfrm>
        </p:grpSpPr>
        <p:sp>
          <p:nvSpPr>
            <p:cNvPr id="364" name="Rectangle 386"/>
            <p:cNvSpPr>
              <a:spLocks noChangeArrowheads="1"/>
            </p:cNvSpPr>
            <p:nvPr/>
          </p:nvSpPr>
          <p:spPr bwMode="auto">
            <a:xfrm>
              <a:off x="3027" y="716"/>
              <a:ext cx="1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Rectangle 387"/>
            <p:cNvSpPr>
              <a:spLocks noChangeArrowheads="1"/>
            </p:cNvSpPr>
            <p:nvPr/>
          </p:nvSpPr>
          <p:spPr bwMode="auto">
            <a:xfrm>
              <a:off x="3027" y="1052"/>
              <a:ext cx="1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Rectangle 388"/>
            <p:cNvSpPr>
              <a:spLocks noChangeArrowheads="1"/>
            </p:cNvSpPr>
            <p:nvPr/>
          </p:nvSpPr>
          <p:spPr bwMode="auto">
            <a:xfrm>
              <a:off x="4251" y="1317"/>
              <a:ext cx="12" cy="14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Rectangle 389"/>
            <p:cNvSpPr>
              <a:spLocks noChangeArrowheads="1"/>
            </p:cNvSpPr>
            <p:nvPr/>
          </p:nvSpPr>
          <p:spPr bwMode="auto">
            <a:xfrm>
              <a:off x="4251" y="1317"/>
              <a:ext cx="1020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Rectangle 390"/>
            <p:cNvSpPr>
              <a:spLocks noChangeArrowheads="1"/>
            </p:cNvSpPr>
            <p:nvPr/>
          </p:nvSpPr>
          <p:spPr bwMode="auto">
            <a:xfrm>
              <a:off x="5259" y="1317"/>
              <a:ext cx="12" cy="14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391"/>
            <p:cNvSpPr>
              <a:spLocks/>
            </p:cNvSpPr>
            <p:nvPr/>
          </p:nvSpPr>
          <p:spPr bwMode="auto">
            <a:xfrm>
              <a:off x="4899" y="1124"/>
              <a:ext cx="168" cy="133"/>
            </a:xfrm>
            <a:custGeom>
              <a:avLst/>
              <a:gdLst>
                <a:gd name="T0" fmla="*/ 0 w 168"/>
                <a:gd name="T1" fmla="*/ 121 h 133"/>
                <a:gd name="T2" fmla="*/ 144 w 168"/>
                <a:gd name="T3" fmla="*/ 121 h 133"/>
                <a:gd name="T4" fmla="*/ 156 w 168"/>
                <a:gd name="T5" fmla="*/ 121 h 133"/>
                <a:gd name="T6" fmla="*/ 144 w 168"/>
                <a:gd name="T7" fmla="*/ 133 h 133"/>
                <a:gd name="T8" fmla="*/ 72 w 168"/>
                <a:gd name="T9" fmla="*/ 25 h 133"/>
                <a:gd name="T10" fmla="*/ 72 w 168"/>
                <a:gd name="T11" fmla="*/ 13 h 133"/>
                <a:gd name="T12" fmla="*/ 84 w 168"/>
                <a:gd name="T13" fmla="*/ 0 h 133"/>
                <a:gd name="T14" fmla="*/ 84 w 168"/>
                <a:gd name="T15" fmla="*/ 13 h 133"/>
                <a:gd name="T16" fmla="*/ 156 w 168"/>
                <a:gd name="T17" fmla="*/ 121 h 133"/>
                <a:gd name="T18" fmla="*/ 168 w 168"/>
                <a:gd name="T19" fmla="*/ 133 h 133"/>
                <a:gd name="T20" fmla="*/ 144 w 168"/>
                <a:gd name="T21" fmla="*/ 133 h 133"/>
                <a:gd name="T22" fmla="*/ 0 w 168"/>
                <a:gd name="T23" fmla="*/ 133 h 133"/>
                <a:gd name="T24" fmla="*/ 0 w 168"/>
                <a:gd name="T25" fmla="*/ 121 h 1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133"/>
                <a:gd name="T41" fmla="*/ 168 w 168"/>
                <a:gd name="T42" fmla="*/ 133 h 1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133">
                  <a:moveTo>
                    <a:pt x="0" y="121"/>
                  </a:moveTo>
                  <a:lnTo>
                    <a:pt x="144" y="121"/>
                  </a:lnTo>
                  <a:lnTo>
                    <a:pt x="156" y="121"/>
                  </a:lnTo>
                  <a:lnTo>
                    <a:pt x="144" y="133"/>
                  </a:lnTo>
                  <a:lnTo>
                    <a:pt x="72" y="25"/>
                  </a:lnTo>
                  <a:lnTo>
                    <a:pt x="72" y="13"/>
                  </a:lnTo>
                  <a:lnTo>
                    <a:pt x="84" y="0"/>
                  </a:lnTo>
                  <a:lnTo>
                    <a:pt x="84" y="13"/>
                  </a:lnTo>
                  <a:lnTo>
                    <a:pt x="156" y="121"/>
                  </a:lnTo>
                  <a:lnTo>
                    <a:pt x="168" y="133"/>
                  </a:lnTo>
                  <a:lnTo>
                    <a:pt x="144" y="133"/>
                  </a:lnTo>
                  <a:lnTo>
                    <a:pt x="0" y="133"/>
                  </a:lnTo>
                  <a:lnTo>
                    <a:pt x="0" y="121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392"/>
            <p:cNvSpPr>
              <a:spLocks/>
            </p:cNvSpPr>
            <p:nvPr/>
          </p:nvSpPr>
          <p:spPr bwMode="auto">
            <a:xfrm>
              <a:off x="4887" y="1137"/>
              <a:ext cx="96" cy="120"/>
            </a:xfrm>
            <a:custGeom>
              <a:avLst/>
              <a:gdLst>
                <a:gd name="T0" fmla="*/ 96 w 96"/>
                <a:gd name="T1" fmla="*/ 12 h 120"/>
                <a:gd name="T2" fmla="*/ 24 w 96"/>
                <a:gd name="T3" fmla="*/ 120 h 120"/>
                <a:gd name="T4" fmla="*/ 12 w 96"/>
                <a:gd name="T5" fmla="*/ 120 h 120"/>
                <a:gd name="T6" fmla="*/ 0 w 96"/>
                <a:gd name="T7" fmla="*/ 120 h 120"/>
                <a:gd name="T8" fmla="*/ 12 w 96"/>
                <a:gd name="T9" fmla="*/ 108 h 120"/>
                <a:gd name="T10" fmla="*/ 84 w 96"/>
                <a:gd name="T11" fmla="*/ 0 h 120"/>
                <a:gd name="T12" fmla="*/ 96 w 96"/>
                <a:gd name="T13" fmla="*/ 12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20"/>
                <a:gd name="T23" fmla="*/ 96 w 96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20">
                  <a:moveTo>
                    <a:pt x="96" y="12"/>
                  </a:moveTo>
                  <a:lnTo>
                    <a:pt x="24" y="120"/>
                  </a:lnTo>
                  <a:lnTo>
                    <a:pt x="12" y="120"/>
                  </a:lnTo>
                  <a:lnTo>
                    <a:pt x="0" y="120"/>
                  </a:lnTo>
                  <a:lnTo>
                    <a:pt x="12" y="108"/>
                  </a:lnTo>
                  <a:lnTo>
                    <a:pt x="84" y="0"/>
                  </a:lnTo>
                  <a:lnTo>
                    <a:pt x="96" y="1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Rectangle 393"/>
            <p:cNvSpPr>
              <a:spLocks noChangeArrowheads="1"/>
            </p:cNvSpPr>
            <p:nvPr/>
          </p:nvSpPr>
          <p:spPr bwMode="auto">
            <a:xfrm>
              <a:off x="4971" y="1245"/>
              <a:ext cx="12" cy="7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Rectangle 394"/>
            <p:cNvSpPr>
              <a:spLocks noChangeArrowheads="1"/>
            </p:cNvSpPr>
            <p:nvPr/>
          </p:nvSpPr>
          <p:spPr bwMode="auto">
            <a:xfrm>
              <a:off x="3170" y="740"/>
              <a:ext cx="1333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Rectangle 395"/>
            <p:cNvSpPr>
              <a:spLocks noChangeArrowheads="1"/>
            </p:cNvSpPr>
            <p:nvPr/>
          </p:nvSpPr>
          <p:spPr bwMode="auto">
            <a:xfrm>
              <a:off x="3422" y="968"/>
              <a:ext cx="552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Rectangle 396"/>
            <p:cNvSpPr>
              <a:spLocks noChangeArrowheads="1"/>
            </p:cNvSpPr>
            <p:nvPr/>
          </p:nvSpPr>
          <p:spPr bwMode="auto">
            <a:xfrm>
              <a:off x="3962" y="968"/>
              <a:ext cx="12" cy="22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Rectangle 397"/>
            <p:cNvSpPr>
              <a:spLocks noChangeArrowheads="1"/>
            </p:cNvSpPr>
            <p:nvPr/>
          </p:nvSpPr>
          <p:spPr bwMode="auto">
            <a:xfrm>
              <a:off x="3422" y="1185"/>
              <a:ext cx="540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Rectangle 398"/>
            <p:cNvSpPr>
              <a:spLocks noChangeArrowheads="1"/>
            </p:cNvSpPr>
            <p:nvPr/>
          </p:nvSpPr>
          <p:spPr bwMode="auto">
            <a:xfrm>
              <a:off x="3422" y="968"/>
              <a:ext cx="12" cy="21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Rectangle 399"/>
            <p:cNvSpPr>
              <a:spLocks noChangeArrowheads="1"/>
            </p:cNvSpPr>
            <p:nvPr/>
          </p:nvSpPr>
          <p:spPr bwMode="auto">
            <a:xfrm>
              <a:off x="3494" y="1016"/>
              <a:ext cx="2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u="none">
                  <a:solidFill>
                    <a:srgbClr val="000000"/>
                  </a:solidFill>
                </a:rPr>
                <a:t>Handle</a:t>
              </a:r>
              <a:endParaRPr lang="en-US" b="1" u="none"/>
            </a:p>
          </p:txBody>
        </p:sp>
        <p:sp>
          <p:nvSpPr>
            <p:cNvPr id="378" name="Rectangle 400"/>
            <p:cNvSpPr>
              <a:spLocks noChangeArrowheads="1"/>
            </p:cNvSpPr>
            <p:nvPr/>
          </p:nvSpPr>
          <p:spPr bwMode="auto">
            <a:xfrm>
              <a:off x="2756" y="1437"/>
              <a:ext cx="12" cy="12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401"/>
            <p:cNvSpPr>
              <a:spLocks/>
            </p:cNvSpPr>
            <p:nvPr/>
          </p:nvSpPr>
          <p:spPr bwMode="auto">
            <a:xfrm>
              <a:off x="2756" y="1437"/>
              <a:ext cx="48" cy="157"/>
            </a:xfrm>
            <a:custGeom>
              <a:avLst/>
              <a:gdLst>
                <a:gd name="T0" fmla="*/ 48 w 48"/>
                <a:gd name="T1" fmla="*/ 0 h 157"/>
                <a:gd name="T2" fmla="*/ 36 w 48"/>
                <a:gd name="T3" fmla="*/ 0 h 157"/>
                <a:gd name="T4" fmla="*/ 0 w 48"/>
                <a:gd name="T5" fmla="*/ 121 h 157"/>
                <a:gd name="T6" fmla="*/ 0 w 48"/>
                <a:gd name="T7" fmla="*/ 121 h 157"/>
                <a:gd name="T8" fmla="*/ 12 w 48"/>
                <a:gd name="T9" fmla="*/ 157 h 157"/>
                <a:gd name="T10" fmla="*/ 12 w 48"/>
                <a:gd name="T11" fmla="*/ 121 h 157"/>
                <a:gd name="T12" fmla="*/ 48 w 4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57"/>
                <a:gd name="T23" fmla="*/ 48 w 48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57">
                  <a:moveTo>
                    <a:pt x="48" y="0"/>
                  </a:moveTo>
                  <a:lnTo>
                    <a:pt x="36" y="0"/>
                  </a:lnTo>
                  <a:lnTo>
                    <a:pt x="0" y="121"/>
                  </a:lnTo>
                  <a:lnTo>
                    <a:pt x="12" y="157"/>
                  </a:lnTo>
                  <a:lnTo>
                    <a:pt x="12" y="121"/>
                  </a:lnTo>
                  <a:lnTo>
                    <a:pt x="4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402"/>
            <p:cNvSpPr>
              <a:spLocks/>
            </p:cNvSpPr>
            <p:nvPr/>
          </p:nvSpPr>
          <p:spPr bwMode="auto">
            <a:xfrm>
              <a:off x="2720" y="1437"/>
              <a:ext cx="48" cy="121"/>
            </a:xfrm>
            <a:custGeom>
              <a:avLst/>
              <a:gdLst>
                <a:gd name="T0" fmla="*/ 36 w 48"/>
                <a:gd name="T1" fmla="*/ 121 h 121"/>
                <a:gd name="T2" fmla="*/ 48 w 48"/>
                <a:gd name="T3" fmla="*/ 121 h 121"/>
                <a:gd name="T4" fmla="*/ 12 w 48"/>
                <a:gd name="T5" fmla="*/ 0 h 121"/>
                <a:gd name="T6" fmla="*/ 0 w 48"/>
                <a:gd name="T7" fmla="*/ 0 h 121"/>
                <a:gd name="T8" fmla="*/ 36 w 48"/>
                <a:gd name="T9" fmla="*/ 121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21"/>
                <a:gd name="T17" fmla="*/ 48 w 48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21">
                  <a:moveTo>
                    <a:pt x="36" y="121"/>
                  </a:moveTo>
                  <a:lnTo>
                    <a:pt x="48" y="12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36" y="121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Rectangle 403"/>
            <p:cNvSpPr>
              <a:spLocks noChangeArrowheads="1"/>
            </p:cNvSpPr>
            <p:nvPr/>
          </p:nvSpPr>
          <p:spPr bwMode="auto">
            <a:xfrm>
              <a:off x="2756" y="1221"/>
              <a:ext cx="12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Rectangle 404"/>
            <p:cNvSpPr>
              <a:spLocks noChangeArrowheads="1"/>
            </p:cNvSpPr>
            <p:nvPr/>
          </p:nvSpPr>
          <p:spPr bwMode="auto">
            <a:xfrm>
              <a:off x="2756" y="1389"/>
              <a:ext cx="12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Rectangle 405"/>
            <p:cNvSpPr>
              <a:spLocks noChangeArrowheads="1"/>
            </p:cNvSpPr>
            <p:nvPr/>
          </p:nvSpPr>
          <p:spPr bwMode="auto">
            <a:xfrm>
              <a:off x="3170" y="1076"/>
              <a:ext cx="252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Rectangle 406"/>
            <p:cNvSpPr>
              <a:spLocks noChangeArrowheads="1"/>
            </p:cNvSpPr>
            <p:nvPr/>
          </p:nvSpPr>
          <p:spPr bwMode="auto">
            <a:xfrm>
              <a:off x="3962" y="1076"/>
              <a:ext cx="541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Rectangle 407"/>
            <p:cNvSpPr>
              <a:spLocks noChangeArrowheads="1"/>
            </p:cNvSpPr>
            <p:nvPr/>
          </p:nvSpPr>
          <p:spPr bwMode="auto">
            <a:xfrm>
              <a:off x="3998" y="956"/>
              <a:ext cx="17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u="none">
                  <a:solidFill>
                    <a:srgbClr val="000000"/>
                  </a:solidFill>
                </a:rPr>
                <a:t>owns</a:t>
              </a:r>
              <a:endParaRPr lang="en-US" b="1" u="none"/>
            </a:p>
          </p:txBody>
        </p:sp>
        <p:sp>
          <p:nvSpPr>
            <p:cNvPr id="386" name="Rectangle 408"/>
            <p:cNvSpPr>
              <a:spLocks noChangeArrowheads="1"/>
            </p:cNvSpPr>
            <p:nvPr/>
          </p:nvSpPr>
          <p:spPr bwMode="auto">
            <a:xfrm>
              <a:off x="3962" y="776"/>
              <a:ext cx="363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u="none">
                  <a:solidFill>
                    <a:srgbClr val="000000"/>
                  </a:solidFill>
                </a:rPr>
                <a:t>dispatches</a:t>
              </a:r>
              <a:endParaRPr lang="en-US" b="1" u="none"/>
            </a:p>
          </p:txBody>
        </p:sp>
        <p:sp>
          <p:nvSpPr>
            <p:cNvPr id="387" name="Rectangle 409"/>
            <p:cNvSpPr>
              <a:spLocks noChangeArrowheads="1"/>
            </p:cNvSpPr>
            <p:nvPr/>
          </p:nvSpPr>
          <p:spPr bwMode="auto">
            <a:xfrm>
              <a:off x="4395" y="619"/>
              <a:ext cx="5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u="none">
                  <a:solidFill>
                    <a:srgbClr val="000000"/>
                  </a:solidFill>
                </a:rPr>
                <a:t>*</a:t>
              </a:r>
              <a:endParaRPr lang="en-US" b="1" u="none"/>
            </a:p>
          </p:txBody>
        </p:sp>
        <p:sp>
          <p:nvSpPr>
            <p:cNvPr id="388" name="Rectangle 410"/>
            <p:cNvSpPr>
              <a:spLocks noChangeArrowheads="1"/>
            </p:cNvSpPr>
            <p:nvPr/>
          </p:nvSpPr>
          <p:spPr bwMode="auto">
            <a:xfrm>
              <a:off x="3698" y="1209"/>
              <a:ext cx="241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u="none">
                  <a:solidFill>
                    <a:srgbClr val="000000"/>
                  </a:solidFill>
                </a:rPr>
                <a:t>notifies</a:t>
              </a:r>
              <a:endParaRPr lang="en-US" b="1" u="none"/>
            </a:p>
          </p:txBody>
        </p:sp>
        <p:sp>
          <p:nvSpPr>
            <p:cNvPr id="389" name="Rectangle 411"/>
            <p:cNvSpPr>
              <a:spLocks noChangeArrowheads="1"/>
            </p:cNvSpPr>
            <p:nvPr/>
          </p:nvSpPr>
          <p:spPr bwMode="auto">
            <a:xfrm>
              <a:off x="3314" y="1798"/>
              <a:ext cx="192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Rectangle 412"/>
            <p:cNvSpPr>
              <a:spLocks noChangeArrowheads="1"/>
            </p:cNvSpPr>
            <p:nvPr/>
          </p:nvSpPr>
          <p:spPr bwMode="auto">
            <a:xfrm>
              <a:off x="3494" y="1185"/>
              <a:ext cx="12" cy="6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Rectangle 413"/>
            <p:cNvSpPr>
              <a:spLocks noChangeArrowheads="1"/>
            </p:cNvSpPr>
            <p:nvPr/>
          </p:nvSpPr>
          <p:spPr bwMode="auto">
            <a:xfrm>
              <a:off x="3512" y="1173"/>
              <a:ext cx="5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u="none">
                  <a:solidFill>
                    <a:srgbClr val="000000"/>
                  </a:solidFill>
                </a:rPr>
                <a:t>*</a:t>
              </a:r>
              <a:endParaRPr lang="en-US" b="1" u="none"/>
            </a:p>
          </p:txBody>
        </p:sp>
        <p:sp>
          <p:nvSpPr>
            <p:cNvPr id="392" name="Rectangle 414"/>
            <p:cNvSpPr>
              <a:spLocks noChangeArrowheads="1"/>
            </p:cNvSpPr>
            <p:nvPr/>
          </p:nvSpPr>
          <p:spPr bwMode="auto">
            <a:xfrm>
              <a:off x="3314" y="956"/>
              <a:ext cx="5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u="none">
                  <a:solidFill>
                    <a:srgbClr val="000000"/>
                  </a:solidFill>
                </a:rPr>
                <a:t>*</a:t>
              </a:r>
              <a:endParaRPr lang="en-US" b="1" u="none"/>
            </a:p>
          </p:txBody>
        </p:sp>
        <p:sp>
          <p:nvSpPr>
            <p:cNvPr id="393" name="Freeform 415"/>
            <p:cNvSpPr>
              <a:spLocks/>
            </p:cNvSpPr>
            <p:nvPr/>
          </p:nvSpPr>
          <p:spPr bwMode="auto">
            <a:xfrm>
              <a:off x="3218" y="1137"/>
              <a:ext cx="108" cy="156"/>
            </a:xfrm>
            <a:custGeom>
              <a:avLst/>
              <a:gdLst>
                <a:gd name="T0" fmla="*/ 24 w 108"/>
                <a:gd name="T1" fmla="*/ 120 h 156"/>
                <a:gd name="T2" fmla="*/ 0 w 108"/>
                <a:gd name="T3" fmla="*/ 108 h 156"/>
                <a:gd name="T4" fmla="*/ 0 w 108"/>
                <a:gd name="T5" fmla="*/ 108 h 156"/>
                <a:gd name="T6" fmla="*/ 0 w 108"/>
                <a:gd name="T7" fmla="*/ 108 h 156"/>
                <a:gd name="T8" fmla="*/ 84 w 108"/>
                <a:gd name="T9" fmla="*/ 36 h 156"/>
                <a:gd name="T10" fmla="*/ 108 w 108"/>
                <a:gd name="T11" fmla="*/ 0 h 156"/>
                <a:gd name="T12" fmla="*/ 96 w 108"/>
                <a:gd name="T13" fmla="*/ 48 h 156"/>
                <a:gd name="T14" fmla="*/ 72 w 108"/>
                <a:gd name="T15" fmla="*/ 156 h 156"/>
                <a:gd name="T16" fmla="*/ 72 w 108"/>
                <a:gd name="T17" fmla="*/ 156 h 156"/>
                <a:gd name="T18" fmla="*/ 60 w 108"/>
                <a:gd name="T19" fmla="*/ 144 h 156"/>
                <a:gd name="T20" fmla="*/ 60 w 108"/>
                <a:gd name="T21" fmla="*/ 144 h 156"/>
                <a:gd name="T22" fmla="*/ 84 w 108"/>
                <a:gd name="T23" fmla="*/ 36 h 156"/>
                <a:gd name="T24" fmla="*/ 96 w 108"/>
                <a:gd name="T25" fmla="*/ 48 h 156"/>
                <a:gd name="T26" fmla="*/ 96 w 108"/>
                <a:gd name="T27" fmla="*/ 48 h 156"/>
                <a:gd name="T28" fmla="*/ 12 w 108"/>
                <a:gd name="T29" fmla="*/ 120 h 156"/>
                <a:gd name="T30" fmla="*/ 0 w 108"/>
                <a:gd name="T31" fmla="*/ 108 h 156"/>
                <a:gd name="T32" fmla="*/ 12 w 108"/>
                <a:gd name="T33" fmla="*/ 96 h 156"/>
                <a:gd name="T34" fmla="*/ 36 w 108"/>
                <a:gd name="T35" fmla="*/ 108 h 156"/>
                <a:gd name="T36" fmla="*/ 24 w 108"/>
                <a:gd name="T37" fmla="*/ 12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156"/>
                <a:gd name="T59" fmla="*/ 108 w 108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156">
                  <a:moveTo>
                    <a:pt x="24" y="120"/>
                  </a:moveTo>
                  <a:lnTo>
                    <a:pt x="0" y="108"/>
                  </a:lnTo>
                  <a:lnTo>
                    <a:pt x="84" y="36"/>
                  </a:lnTo>
                  <a:lnTo>
                    <a:pt x="108" y="0"/>
                  </a:lnTo>
                  <a:lnTo>
                    <a:pt x="96" y="48"/>
                  </a:lnTo>
                  <a:lnTo>
                    <a:pt x="72" y="156"/>
                  </a:lnTo>
                  <a:lnTo>
                    <a:pt x="60" y="144"/>
                  </a:lnTo>
                  <a:lnTo>
                    <a:pt x="84" y="36"/>
                  </a:lnTo>
                  <a:lnTo>
                    <a:pt x="96" y="48"/>
                  </a:lnTo>
                  <a:lnTo>
                    <a:pt x="12" y="120"/>
                  </a:lnTo>
                  <a:lnTo>
                    <a:pt x="0" y="108"/>
                  </a:lnTo>
                  <a:lnTo>
                    <a:pt x="12" y="96"/>
                  </a:lnTo>
                  <a:lnTo>
                    <a:pt x="36" y="108"/>
                  </a:lnTo>
                  <a:lnTo>
                    <a:pt x="24" y="120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416"/>
            <p:cNvSpPr>
              <a:spLocks/>
            </p:cNvSpPr>
            <p:nvPr/>
          </p:nvSpPr>
          <p:spPr bwMode="auto">
            <a:xfrm>
              <a:off x="3242" y="1245"/>
              <a:ext cx="48" cy="36"/>
            </a:xfrm>
            <a:custGeom>
              <a:avLst/>
              <a:gdLst>
                <a:gd name="T0" fmla="*/ 36 w 48"/>
                <a:gd name="T1" fmla="*/ 36 h 36"/>
                <a:gd name="T2" fmla="*/ 0 w 48"/>
                <a:gd name="T3" fmla="*/ 12 h 36"/>
                <a:gd name="T4" fmla="*/ 12 w 48"/>
                <a:gd name="T5" fmla="*/ 0 h 36"/>
                <a:gd name="T6" fmla="*/ 12 w 48"/>
                <a:gd name="T7" fmla="*/ 0 h 36"/>
                <a:gd name="T8" fmla="*/ 12 w 48"/>
                <a:gd name="T9" fmla="*/ 0 h 36"/>
                <a:gd name="T10" fmla="*/ 48 w 48"/>
                <a:gd name="T11" fmla="*/ 24 h 36"/>
                <a:gd name="T12" fmla="*/ 36 w 48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36"/>
                <a:gd name="T23" fmla="*/ 48 w 4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36">
                  <a:moveTo>
                    <a:pt x="36" y="36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48" y="24"/>
                  </a:lnTo>
                  <a:lnTo>
                    <a:pt x="36" y="36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417"/>
            <p:cNvSpPr>
              <a:spLocks/>
            </p:cNvSpPr>
            <p:nvPr/>
          </p:nvSpPr>
          <p:spPr bwMode="auto">
            <a:xfrm>
              <a:off x="3218" y="1173"/>
              <a:ext cx="84" cy="108"/>
            </a:xfrm>
            <a:custGeom>
              <a:avLst/>
              <a:gdLst>
                <a:gd name="T0" fmla="*/ 24 w 84"/>
                <a:gd name="T1" fmla="*/ 84 h 108"/>
                <a:gd name="T2" fmla="*/ 0 w 84"/>
                <a:gd name="T3" fmla="*/ 72 h 108"/>
                <a:gd name="T4" fmla="*/ 84 w 84"/>
                <a:gd name="T5" fmla="*/ 0 h 108"/>
                <a:gd name="T6" fmla="*/ 60 w 84"/>
                <a:gd name="T7" fmla="*/ 108 h 108"/>
                <a:gd name="T8" fmla="*/ 24 w 84"/>
                <a:gd name="T9" fmla="*/ 84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08"/>
                <a:gd name="T17" fmla="*/ 84 w 84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08">
                  <a:moveTo>
                    <a:pt x="24" y="84"/>
                  </a:moveTo>
                  <a:lnTo>
                    <a:pt x="0" y="72"/>
                  </a:lnTo>
                  <a:lnTo>
                    <a:pt x="84" y="0"/>
                  </a:lnTo>
                  <a:lnTo>
                    <a:pt x="60" y="108"/>
                  </a:lnTo>
                  <a:lnTo>
                    <a:pt x="24" y="84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418"/>
            <p:cNvSpPr>
              <a:spLocks/>
            </p:cNvSpPr>
            <p:nvPr/>
          </p:nvSpPr>
          <p:spPr bwMode="auto">
            <a:xfrm>
              <a:off x="3206" y="1329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12 w 12"/>
                <a:gd name="T5" fmla="*/ 12 h 12"/>
                <a:gd name="T6" fmla="*/ 12 w 12"/>
                <a:gd name="T7" fmla="*/ 12 h 12"/>
                <a:gd name="T8" fmla="*/ 0 w 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419"/>
            <p:cNvSpPr>
              <a:spLocks/>
            </p:cNvSpPr>
            <p:nvPr/>
          </p:nvSpPr>
          <p:spPr bwMode="auto">
            <a:xfrm>
              <a:off x="3242" y="1269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12 w 12"/>
                <a:gd name="T5" fmla="*/ 12 h 12"/>
                <a:gd name="T6" fmla="*/ 12 w 12"/>
                <a:gd name="T7" fmla="*/ 12 h 12"/>
                <a:gd name="T8" fmla="*/ 0 w 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420"/>
            <p:cNvSpPr>
              <a:spLocks/>
            </p:cNvSpPr>
            <p:nvPr/>
          </p:nvSpPr>
          <p:spPr bwMode="auto">
            <a:xfrm>
              <a:off x="3206" y="1269"/>
              <a:ext cx="48" cy="72"/>
            </a:xfrm>
            <a:custGeom>
              <a:avLst/>
              <a:gdLst>
                <a:gd name="T0" fmla="*/ 0 w 48"/>
                <a:gd name="T1" fmla="*/ 60 h 72"/>
                <a:gd name="T2" fmla="*/ 12 w 48"/>
                <a:gd name="T3" fmla="*/ 72 h 72"/>
                <a:gd name="T4" fmla="*/ 48 w 48"/>
                <a:gd name="T5" fmla="*/ 12 h 72"/>
                <a:gd name="T6" fmla="*/ 36 w 48"/>
                <a:gd name="T7" fmla="*/ 0 h 72"/>
                <a:gd name="T8" fmla="*/ 0 w 48"/>
                <a:gd name="T9" fmla="*/ 6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72"/>
                <a:gd name="T17" fmla="*/ 48 w 4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72">
                  <a:moveTo>
                    <a:pt x="0" y="60"/>
                  </a:moveTo>
                  <a:lnTo>
                    <a:pt x="12" y="7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0" y="60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Rectangle 421"/>
            <p:cNvSpPr>
              <a:spLocks noChangeArrowheads="1"/>
            </p:cNvSpPr>
            <p:nvPr/>
          </p:nvSpPr>
          <p:spPr bwMode="auto">
            <a:xfrm>
              <a:off x="2882" y="1329"/>
              <a:ext cx="350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u="none">
                  <a:solidFill>
                    <a:srgbClr val="000000"/>
                  </a:solidFill>
                </a:rPr>
                <a:t>handle set</a:t>
              </a:r>
              <a:endParaRPr lang="en-US" b="1" u="none"/>
            </a:p>
          </p:txBody>
        </p:sp>
        <p:sp>
          <p:nvSpPr>
            <p:cNvPr id="400" name="Rectangle 422"/>
            <p:cNvSpPr>
              <a:spLocks noChangeArrowheads="1"/>
            </p:cNvSpPr>
            <p:nvPr/>
          </p:nvSpPr>
          <p:spPr bwMode="auto">
            <a:xfrm>
              <a:off x="2139" y="559"/>
              <a:ext cx="962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611188" algn="l"/>
                </a:tabLst>
              </a:pPr>
              <a:r>
                <a:rPr lang="en-GB" sz="1400" b="1" u="none">
                  <a:solidFill>
                    <a:srgbClr val="000000"/>
                  </a:solidFill>
                  <a:cs typeface="Times New Roman" pitchFamily="18" charset="0"/>
                </a:rPr>
                <a:t> Reactor</a:t>
              </a:r>
              <a:endParaRPr lang="en-US" sz="1400" b="1" u="none">
                <a:cs typeface="Times New Roman" pitchFamily="18" charset="0"/>
              </a:endParaRPr>
            </a:p>
            <a:p>
              <a:pPr algn="ctr">
                <a:tabLst>
                  <a:tab pos="611188" algn="l"/>
                </a:tabLst>
              </a:pPr>
              <a:endParaRPr lang="en-US" sz="1400" u="none"/>
            </a:p>
          </p:txBody>
        </p:sp>
        <p:sp>
          <p:nvSpPr>
            <p:cNvPr id="401" name="Rectangle 423"/>
            <p:cNvSpPr>
              <a:spLocks noChangeArrowheads="1"/>
            </p:cNvSpPr>
            <p:nvPr/>
          </p:nvSpPr>
          <p:spPr bwMode="auto">
            <a:xfrm>
              <a:off x="2139" y="559"/>
              <a:ext cx="1024" cy="1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02" name="Rectangle 424"/>
            <p:cNvSpPr>
              <a:spLocks noChangeArrowheads="1"/>
            </p:cNvSpPr>
            <p:nvPr/>
          </p:nvSpPr>
          <p:spPr bwMode="auto">
            <a:xfrm>
              <a:off x="2127" y="734"/>
              <a:ext cx="1101" cy="4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 u="none">
                  <a:solidFill>
                    <a:srgbClr val="000000"/>
                  </a:solidFill>
                  <a:cs typeface="Times New Roman" pitchFamily="18" charset="0"/>
                </a:rPr>
                <a:t>handle_events()</a:t>
              </a:r>
              <a:endParaRPr lang="en-US" sz="1400" u="none">
                <a:cs typeface="Times New Roman" pitchFamily="18" charset="0"/>
              </a:endParaRPr>
            </a:p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 u="none">
                  <a:solidFill>
                    <a:srgbClr val="000000"/>
                  </a:solidFill>
                  <a:cs typeface="Times New Roman" pitchFamily="18" charset="0"/>
                </a:rPr>
                <a:t>register_handler()</a:t>
              </a:r>
              <a:endParaRPr lang="en-US" sz="1400" u="none">
                <a:cs typeface="Times New Roman" pitchFamily="18" charset="0"/>
              </a:endParaRPr>
            </a:p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 u="none">
                  <a:solidFill>
                    <a:srgbClr val="000000"/>
                  </a:solidFill>
                  <a:cs typeface="Times New Roman" pitchFamily="18" charset="0"/>
                </a:rPr>
                <a:t>remove_handler()</a:t>
              </a:r>
              <a:endParaRPr lang="en-US" sz="1400" u="none">
                <a:cs typeface="Times New Roman" pitchFamily="18" charset="0"/>
              </a:endParaRPr>
            </a:p>
            <a:p>
              <a:pPr>
                <a:tabLst>
                  <a:tab pos="611188" algn="l"/>
                </a:tabLst>
              </a:pPr>
              <a:endParaRPr lang="en-US" sz="1400" u="none"/>
            </a:p>
          </p:txBody>
        </p:sp>
        <p:sp>
          <p:nvSpPr>
            <p:cNvPr id="403" name="Rectangle 425"/>
            <p:cNvSpPr>
              <a:spLocks noChangeArrowheads="1"/>
            </p:cNvSpPr>
            <p:nvPr/>
          </p:nvSpPr>
          <p:spPr bwMode="auto">
            <a:xfrm>
              <a:off x="2139" y="734"/>
              <a:ext cx="1024" cy="44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04" name="Rectangle 426"/>
            <p:cNvSpPr>
              <a:spLocks noChangeArrowheads="1"/>
            </p:cNvSpPr>
            <p:nvPr/>
          </p:nvSpPr>
          <p:spPr bwMode="auto">
            <a:xfrm>
              <a:off x="4491" y="591"/>
              <a:ext cx="1089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611188" algn="l"/>
                </a:tabLst>
              </a:pPr>
              <a:r>
                <a:rPr lang="en-GB" sz="1400" b="1" i="1" u="none">
                  <a:solidFill>
                    <a:srgbClr val="000000"/>
                  </a:solidFill>
                  <a:cs typeface="Times New Roman" pitchFamily="18" charset="0"/>
                </a:rPr>
                <a:t>Event Handler</a:t>
              </a:r>
              <a:endParaRPr lang="en-US" sz="1400" b="1" i="1" u="none">
                <a:cs typeface="Times New Roman" pitchFamily="18" charset="0"/>
              </a:endParaRPr>
            </a:p>
            <a:p>
              <a:pPr algn="ctr">
                <a:tabLst>
                  <a:tab pos="611188" algn="l"/>
                </a:tabLst>
              </a:pPr>
              <a:endParaRPr lang="en-US" sz="1400" i="1" u="none"/>
            </a:p>
          </p:txBody>
        </p:sp>
        <p:sp>
          <p:nvSpPr>
            <p:cNvPr id="405" name="Rectangle 427"/>
            <p:cNvSpPr>
              <a:spLocks noChangeArrowheads="1"/>
            </p:cNvSpPr>
            <p:nvPr/>
          </p:nvSpPr>
          <p:spPr bwMode="auto">
            <a:xfrm>
              <a:off x="4509" y="603"/>
              <a:ext cx="1024" cy="1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06" name="Rectangle 428"/>
            <p:cNvSpPr>
              <a:spLocks noChangeArrowheads="1"/>
            </p:cNvSpPr>
            <p:nvPr/>
          </p:nvSpPr>
          <p:spPr bwMode="auto">
            <a:xfrm>
              <a:off x="4497" y="778"/>
              <a:ext cx="1101" cy="4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 i="1" u="none">
                  <a:solidFill>
                    <a:srgbClr val="000000"/>
                  </a:solidFill>
                  <a:cs typeface="Times New Roman" pitchFamily="18" charset="0"/>
                </a:rPr>
                <a:t>handle_event ()</a:t>
              </a:r>
              <a:endParaRPr lang="en-US" sz="1400" i="1" u="none">
                <a:cs typeface="Times New Roman" pitchFamily="18" charset="0"/>
              </a:endParaRPr>
            </a:p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 i="1" u="none">
                  <a:solidFill>
                    <a:srgbClr val="000000"/>
                  </a:solidFill>
                  <a:cs typeface="Times New Roman" pitchFamily="18" charset="0"/>
                </a:rPr>
                <a:t>get_handle()</a:t>
              </a:r>
              <a:endParaRPr lang="en-US" sz="1400" i="1" u="none"/>
            </a:p>
          </p:txBody>
        </p:sp>
        <p:sp>
          <p:nvSpPr>
            <p:cNvPr id="407" name="Rectangle 429"/>
            <p:cNvSpPr>
              <a:spLocks noChangeArrowheads="1"/>
            </p:cNvSpPr>
            <p:nvPr/>
          </p:nvSpPr>
          <p:spPr bwMode="auto">
            <a:xfrm>
              <a:off x="4509" y="778"/>
              <a:ext cx="1024" cy="3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08" name="Rectangle 430"/>
            <p:cNvSpPr>
              <a:spLocks noChangeArrowheads="1"/>
            </p:cNvSpPr>
            <p:nvPr/>
          </p:nvSpPr>
          <p:spPr bwMode="auto">
            <a:xfrm>
              <a:off x="3620" y="1447"/>
              <a:ext cx="1089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611188" algn="l"/>
                </a:tabLst>
              </a:pPr>
              <a:r>
                <a:rPr lang="en-GB" sz="1400" b="1" u="none">
                  <a:solidFill>
                    <a:srgbClr val="000000"/>
                  </a:solidFill>
                  <a:cs typeface="Times New Roman" pitchFamily="18" charset="0"/>
                </a:rPr>
                <a:t>Concrete Event Handler A</a:t>
              </a:r>
              <a:endParaRPr lang="en-US" sz="1400" b="1" u="none">
                <a:cs typeface="Times New Roman" pitchFamily="18" charset="0"/>
              </a:endParaRPr>
            </a:p>
            <a:p>
              <a:pPr algn="ctr">
                <a:tabLst>
                  <a:tab pos="611188" algn="l"/>
                </a:tabLst>
              </a:pPr>
              <a:endParaRPr lang="en-US" sz="1400" u="none"/>
            </a:p>
          </p:txBody>
        </p:sp>
        <p:sp>
          <p:nvSpPr>
            <p:cNvPr id="409" name="Rectangle 431"/>
            <p:cNvSpPr>
              <a:spLocks noChangeArrowheads="1"/>
            </p:cNvSpPr>
            <p:nvPr/>
          </p:nvSpPr>
          <p:spPr bwMode="auto">
            <a:xfrm>
              <a:off x="3638" y="1464"/>
              <a:ext cx="1024" cy="29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10" name="Rectangle 432"/>
            <p:cNvSpPr>
              <a:spLocks noChangeArrowheads="1"/>
            </p:cNvSpPr>
            <p:nvPr/>
          </p:nvSpPr>
          <p:spPr bwMode="auto">
            <a:xfrm>
              <a:off x="3634" y="1754"/>
              <a:ext cx="1101" cy="4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 u="none">
                  <a:solidFill>
                    <a:srgbClr val="000000"/>
                  </a:solidFill>
                  <a:cs typeface="Times New Roman" pitchFamily="18" charset="0"/>
                </a:rPr>
                <a:t>handle_event ()</a:t>
              </a:r>
              <a:endParaRPr lang="en-US" sz="1400" u="none">
                <a:cs typeface="Times New Roman" pitchFamily="18" charset="0"/>
              </a:endParaRPr>
            </a:p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 u="none">
                  <a:solidFill>
                    <a:srgbClr val="000000"/>
                  </a:solidFill>
                  <a:cs typeface="Times New Roman" pitchFamily="18" charset="0"/>
                </a:rPr>
                <a:t>get_handle()</a:t>
              </a:r>
              <a:endParaRPr lang="en-US" sz="1400" u="none"/>
            </a:p>
          </p:txBody>
        </p:sp>
        <p:sp>
          <p:nvSpPr>
            <p:cNvPr id="411" name="Rectangle 433"/>
            <p:cNvSpPr>
              <a:spLocks noChangeArrowheads="1"/>
            </p:cNvSpPr>
            <p:nvPr/>
          </p:nvSpPr>
          <p:spPr bwMode="auto">
            <a:xfrm>
              <a:off x="3638" y="1754"/>
              <a:ext cx="1024" cy="3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12" name="Rectangle 434"/>
            <p:cNvSpPr>
              <a:spLocks noChangeArrowheads="1"/>
            </p:cNvSpPr>
            <p:nvPr/>
          </p:nvSpPr>
          <p:spPr bwMode="auto">
            <a:xfrm>
              <a:off x="4696" y="1453"/>
              <a:ext cx="1089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611188" algn="l"/>
                </a:tabLst>
              </a:pPr>
              <a:r>
                <a:rPr lang="en-GB" sz="1400" b="1" u="none">
                  <a:solidFill>
                    <a:srgbClr val="000000"/>
                  </a:solidFill>
                  <a:cs typeface="Times New Roman" pitchFamily="18" charset="0"/>
                </a:rPr>
                <a:t>Concrete Event Handler B</a:t>
              </a:r>
              <a:endParaRPr lang="en-US" sz="1400" b="1" u="none">
                <a:cs typeface="Times New Roman" pitchFamily="18" charset="0"/>
              </a:endParaRPr>
            </a:p>
            <a:p>
              <a:pPr algn="ctr">
                <a:tabLst>
                  <a:tab pos="611188" algn="l"/>
                </a:tabLst>
              </a:pPr>
              <a:endParaRPr lang="en-US" sz="1400" u="none"/>
            </a:p>
          </p:txBody>
        </p:sp>
        <p:sp>
          <p:nvSpPr>
            <p:cNvPr id="413" name="Rectangle 435"/>
            <p:cNvSpPr>
              <a:spLocks noChangeArrowheads="1"/>
            </p:cNvSpPr>
            <p:nvPr/>
          </p:nvSpPr>
          <p:spPr bwMode="auto">
            <a:xfrm>
              <a:off x="4714" y="1458"/>
              <a:ext cx="1024" cy="29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14" name="Rectangle 436"/>
            <p:cNvSpPr>
              <a:spLocks noChangeArrowheads="1"/>
            </p:cNvSpPr>
            <p:nvPr/>
          </p:nvSpPr>
          <p:spPr bwMode="auto">
            <a:xfrm>
              <a:off x="4710" y="1760"/>
              <a:ext cx="1101" cy="4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 u="none">
                  <a:solidFill>
                    <a:srgbClr val="000000"/>
                  </a:solidFill>
                  <a:cs typeface="Times New Roman" pitchFamily="18" charset="0"/>
                </a:rPr>
                <a:t>handle_event ()</a:t>
              </a:r>
              <a:endParaRPr lang="en-US" sz="1400" u="none">
                <a:cs typeface="Times New Roman" pitchFamily="18" charset="0"/>
              </a:endParaRPr>
            </a:p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 u="none">
                  <a:solidFill>
                    <a:srgbClr val="000000"/>
                  </a:solidFill>
                  <a:cs typeface="Times New Roman" pitchFamily="18" charset="0"/>
                </a:rPr>
                <a:t>get_handle()</a:t>
              </a:r>
              <a:endParaRPr lang="en-US" sz="1400" u="none"/>
            </a:p>
          </p:txBody>
        </p:sp>
        <p:sp>
          <p:nvSpPr>
            <p:cNvPr id="415" name="Rectangle 437"/>
            <p:cNvSpPr>
              <a:spLocks noChangeArrowheads="1"/>
            </p:cNvSpPr>
            <p:nvPr/>
          </p:nvSpPr>
          <p:spPr bwMode="auto">
            <a:xfrm>
              <a:off x="4714" y="1748"/>
              <a:ext cx="1024" cy="3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16" name="Rectangle 438"/>
            <p:cNvSpPr>
              <a:spLocks noChangeArrowheads="1"/>
            </p:cNvSpPr>
            <p:nvPr/>
          </p:nvSpPr>
          <p:spPr bwMode="auto">
            <a:xfrm>
              <a:off x="2269" y="1555"/>
              <a:ext cx="1089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611188" algn="l"/>
                </a:tabLst>
              </a:pPr>
              <a:r>
                <a:rPr lang="en-GB" sz="1400" b="1" u="none">
                  <a:solidFill>
                    <a:srgbClr val="000000"/>
                  </a:solidFill>
                  <a:cs typeface="Times New Roman" pitchFamily="18" charset="0"/>
                </a:rPr>
                <a:t>Synchronous</a:t>
              </a:r>
            </a:p>
            <a:p>
              <a:pPr algn="ctr">
                <a:tabLst>
                  <a:tab pos="611188" algn="l"/>
                </a:tabLst>
              </a:pPr>
              <a:r>
                <a:rPr lang="en-GB" sz="1400" b="1" u="none">
                  <a:solidFill>
                    <a:srgbClr val="000000"/>
                  </a:solidFill>
                  <a:cs typeface="Times New Roman" pitchFamily="18" charset="0"/>
                </a:rPr>
                <a:t>Event Demuxer</a:t>
              </a:r>
              <a:endParaRPr lang="en-US" sz="1400" b="1" u="none">
                <a:cs typeface="Times New Roman" pitchFamily="18" charset="0"/>
              </a:endParaRPr>
            </a:p>
            <a:p>
              <a:pPr algn="ctr">
                <a:tabLst>
                  <a:tab pos="611188" algn="l"/>
                </a:tabLst>
              </a:pPr>
              <a:endParaRPr lang="en-US" sz="1400" u="none"/>
            </a:p>
          </p:txBody>
        </p:sp>
        <p:sp>
          <p:nvSpPr>
            <p:cNvPr id="417" name="Rectangle 439"/>
            <p:cNvSpPr>
              <a:spLocks noChangeArrowheads="1"/>
            </p:cNvSpPr>
            <p:nvPr/>
          </p:nvSpPr>
          <p:spPr bwMode="auto">
            <a:xfrm>
              <a:off x="2287" y="1572"/>
              <a:ext cx="1024" cy="29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18" name="Rectangle 440"/>
            <p:cNvSpPr>
              <a:spLocks noChangeArrowheads="1"/>
            </p:cNvSpPr>
            <p:nvPr/>
          </p:nvSpPr>
          <p:spPr bwMode="auto">
            <a:xfrm>
              <a:off x="2275" y="1862"/>
              <a:ext cx="839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400" u="none">
                  <a:solidFill>
                    <a:srgbClr val="000000"/>
                  </a:solidFill>
                  <a:cs typeface="Times New Roman" pitchFamily="18" charset="0"/>
                </a:rPr>
                <a:t>select ()</a:t>
              </a:r>
              <a:endParaRPr lang="en-US" sz="1400" u="none">
                <a:cs typeface="Times New Roman" pitchFamily="18" charset="0"/>
              </a:endParaRPr>
            </a:p>
          </p:txBody>
        </p:sp>
        <p:sp>
          <p:nvSpPr>
            <p:cNvPr id="419" name="Rectangle 441"/>
            <p:cNvSpPr>
              <a:spLocks noChangeArrowheads="1"/>
            </p:cNvSpPr>
            <p:nvPr/>
          </p:nvSpPr>
          <p:spPr bwMode="auto">
            <a:xfrm>
              <a:off x="2287" y="1862"/>
              <a:ext cx="1024" cy="1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20" name="Rectangle 442"/>
            <p:cNvSpPr>
              <a:spLocks noChangeArrowheads="1"/>
            </p:cNvSpPr>
            <p:nvPr/>
          </p:nvSpPr>
          <p:spPr bwMode="auto">
            <a:xfrm>
              <a:off x="2254" y="1412"/>
              <a:ext cx="338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u="none">
                  <a:solidFill>
                    <a:srgbClr val="000000"/>
                  </a:solidFill>
                </a:rPr>
                <a:t>&lt;&lt;uses&gt;&gt;</a:t>
              </a:r>
              <a:endParaRPr lang="en-US" b="1" u="non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 animBg="1"/>
      <p:bldP spid="360" grpId="0" animBg="1"/>
      <p:bldP spid="3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Proactor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77200" cy="15240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The </a:t>
            </a:r>
            <a:r>
              <a:rPr lang="en-US" b="1" i="1" dirty="0" err="1" smtClean="0"/>
              <a:t>Proactor</a:t>
            </a:r>
            <a:r>
              <a:rPr lang="en-US" i="1" dirty="0" smtClean="0"/>
              <a:t> architectural pattern allows event-driven applications to efficiently </a:t>
            </a:r>
            <a:r>
              <a:rPr lang="en-US" i="1" dirty="0" err="1" smtClean="0"/>
              <a:t>demultiplex</a:t>
            </a:r>
            <a:r>
              <a:rPr lang="en-US" i="1" dirty="0" smtClean="0"/>
              <a:t> and dispatch service requests triggered by the </a:t>
            </a:r>
            <a:r>
              <a:rPr lang="en-US" i="1" dirty="0" smtClean="0">
                <a:solidFill>
                  <a:srgbClr val="FF0000"/>
                </a:solidFill>
              </a:rPr>
              <a:t>completion of asynchronous operations</a:t>
            </a:r>
            <a:r>
              <a:rPr lang="en-US" i="1" dirty="0" smtClean="0"/>
              <a:t>, to achieve the performance benefits of concurrency without incurring certain of its liabilities</a:t>
            </a:r>
            <a:r>
              <a:rPr lang="en-US" dirty="0" smtClean="0"/>
              <a:t>. (Schmidt)</a:t>
            </a:r>
          </a:p>
          <a:p>
            <a:endParaRPr lang="en-US" dirty="0"/>
          </a:p>
        </p:txBody>
      </p:sp>
      <p:grpSp>
        <p:nvGrpSpPr>
          <p:cNvPr id="3" name="Group 293"/>
          <p:cNvGrpSpPr>
            <a:grpSpLocks/>
          </p:cNvGrpSpPr>
          <p:nvPr/>
        </p:nvGrpSpPr>
        <p:grpSpPr bwMode="auto">
          <a:xfrm>
            <a:off x="666750" y="2987675"/>
            <a:ext cx="7943850" cy="3794125"/>
            <a:chOff x="78" y="1942"/>
            <a:chExt cx="5004" cy="2390"/>
          </a:xfrm>
        </p:grpSpPr>
        <p:sp>
          <p:nvSpPr>
            <p:cNvPr id="171" name="Rectangle 138"/>
            <p:cNvSpPr>
              <a:spLocks noChangeArrowheads="1"/>
            </p:cNvSpPr>
            <p:nvPr/>
          </p:nvSpPr>
          <p:spPr bwMode="auto">
            <a:xfrm>
              <a:off x="1998" y="2162"/>
              <a:ext cx="12" cy="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Rectangle 148"/>
            <p:cNvSpPr>
              <a:spLocks noChangeArrowheads="1"/>
            </p:cNvSpPr>
            <p:nvPr/>
          </p:nvSpPr>
          <p:spPr bwMode="auto">
            <a:xfrm>
              <a:off x="2716" y="2162"/>
              <a:ext cx="12" cy="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Rectangle 181"/>
            <p:cNvSpPr>
              <a:spLocks noChangeArrowheads="1"/>
            </p:cNvSpPr>
            <p:nvPr/>
          </p:nvSpPr>
          <p:spPr bwMode="auto">
            <a:xfrm>
              <a:off x="1352" y="3349"/>
              <a:ext cx="12" cy="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Rectangle 188"/>
            <p:cNvSpPr>
              <a:spLocks noChangeArrowheads="1"/>
            </p:cNvSpPr>
            <p:nvPr/>
          </p:nvSpPr>
          <p:spPr bwMode="auto">
            <a:xfrm>
              <a:off x="1819" y="3948"/>
              <a:ext cx="12" cy="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Rectangle 201"/>
            <p:cNvSpPr>
              <a:spLocks noChangeArrowheads="1"/>
            </p:cNvSpPr>
            <p:nvPr/>
          </p:nvSpPr>
          <p:spPr bwMode="auto">
            <a:xfrm>
              <a:off x="3003" y="2054"/>
              <a:ext cx="1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265"/>
            <p:cNvSpPr>
              <a:spLocks noChangeArrowheads="1"/>
            </p:cNvSpPr>
            <p:nvPr/>
          </p:nvSpPr>
          <p:spPr bwMode="auto">
            <a:xfrm>
              <a:off x="850" y="3936"/>
              <a:ext cx="12" cy="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Rectangle 271"/>
            <p:cNvSpPr>
              <a:spLocks noChangeArrowheads="1"/>
            </p:cNvSpPr>
            <p:nvPr/>
          </p:nvSpPr>
          <p:spPr bwMode="auto">
            <a:xfrm>
              <a:off x="1304" y="3984"/>
              <a:ext cx="1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273"/>
            <p:cNvSpPr>
              <a:spLocks noChangeArrowheads="1"/>
            </p:cNvSpPr>
            <p:nvPr/>
          </p:nvSpPr>
          <p:spPr bwMode="auto">
            <a:xfrm>
              <a:off x="1352" y="3948"/>
              <a:ext cx="12" cy="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Rectangle 115"/>
            <p:cNvSpPr>
              <a:spLocks noChangeAspect="1" noChangeArrowheads="1"/>
            </p:cNvSpPr>
            <p:nvPr/>
          </p:nvSpPr>
          <p:spPr bwMode="auto">
            <a:xfrm>
              <a:off x="4472" y="2985"/>
              <a:ext cx="1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Rectangle 99"/>
            <p:cNvSpPr>
              <a:spLocks noChangeAspect="1" noChangeArrowheads="1"/>
            </p:cNvSpPr>
            <p:nvPr/>
          </p:nvSpPr>
          <p:spPr bwMode="auto">
            <a:xfrm>
              <a:off x="3700" y="3077"/>
              <a:ext cx="137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00"/>
            <p:cNvSpPr>
              <a:spLocks noChangeAspect="1"/>
            </p:cNvSpPr>
            <p:nvPr/>
          </p:nvSpPr>
          <p:spPr bwMode="auto">
            <a:xfrm>
              <a:off x="3712" y="3039"/>
              <a:ext cx="163" cy="50"/>
            </a:xfrm>
            <a:custGeom>
              <a:avLst/>
              <a:gdLst>
                <a:gd name="T0" fmla="*/ 0 w 155"/>
                <a:gd name="T1" fmla="*/ 0 h 48"/>
                <a:gd name="T2" fmla="*/ 0 w 155"/>
                <a:gd name="T3" fmla="*/ 12 h 48"/>
                <a:gd name="T4" fmla="*/ 119 w 155"/>
                <a:gd name="T5" fmla="*/ 48 h 48"/>
                <a:gd name="T6" fmla="*/ 119 w 155"/>
                <a:gd name="T7" fmla="*/ 48 h 48"/>
                <a:gd name="T8" fmla="*/ 155 w 155"/>
                <a:gd name="T9" fmla="*/ 36 h 48"/>
                <a:gd name="T10" fmla="*/ 119 w 155"/>
                <a:gd name="T11" fmla="*/ 36 h 48"/>
                <a:gd name="T12" fmla="*/ 0 w 15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"/>
                <a:gd name="T22" fmla="*/ 0 h 48"/>
                <a:gd name="T23" fmla="*/ 155 w 155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" h="48">
                  <a:moveTo>
                    <a:pt x="0" y="0"/>
                  </a:moveTo>
                  <a:lnTo>
                    <a:pt x="0" y="12"/>
                  </a:lnTo>
                  <a:lnTo>
                    <a:pt x="119" y="48"/>
                  </a:lnTo>
                  <a:lnTo>
                    <a:pt x="155" y="36"/>
                  </a:lnTo>
                  <a:lnTo>
                    <a:pt x="119" y="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01"/>
            <p:cNvSpPr>
              <a:spLocks noChangeAspect="1"/>
            </p:cNvSpPr>
            <p:nvPr/>
          </p:nvSpPr>
          <p:spPr bwMode="auto">
            <a:xfrm>
              <a:off x="3712" y="3077"/>
              <a:ext cx="125" cy="50"/>
            </a:xfrm>
            <a:custGeom>
              <a:avLst/>
              <a:gdLst>
                <a:gd name="T0" fmla="*/ 119 w 119"/>
                <a:gd name="T1" fmla="*/ 12 h 48"/>
                <a:gd name="T2" fmla="*/ 119 w 119"/>
                <a:gd name="T3" fmla="*/ 0 h 48"/>
                <a:gd name="T4" fmla="*/ 0 w 119"/>
                <a:gd name="T5" fmla="*/ 36 h 48"/>
                <a:gd name="T6" fmla="*/ 0 w 119"/>
                <a:gd name="T7" fmla="*/ 48 h 48"/>
                <a:gd name="T8" fmla="*/ 119 w 119"/>
                <a:gd name="T9" fmla="*/ 1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48"/>
                <a:gd name="T17" fmla="*/ 119 w 119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48">
                  <a:moveTo>
                    <a:pt x="119" y="12"/>
                  </a:moveTo>
                  <a:lnTo>
                    <a:pt x="119" y="0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19" y="1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05"/>
            <p:cNvSpPr>
              <a:spLocks noChangeAspect="1" noChangeShapeType="1"/>
            </p:cNvSpPr>
            <p:nvPr/>
          </p:nvSpPr>
          <p:spPr bwMode="auto">
            <a:xfrm flipV="1">
              <a:off x="3020" y="3430"/>
              <a:ext cx="2" cy="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06"/>
            <p:cNvSpPr>
              <a:spLocks noChangeAspect="1" noChangeShapeType="1"/>
            </p:cNvSpPr>
            <p:nvPr/>
          </p:nvSpPr>
          <p:spPr bwMode="auto">
            <a:xfrm flipV="1">
              <a:off x="3020" y="3215"/>
              <a:ext cx="2" cy="1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Rectangle 108"/>
            <p:cNvSpPr>
              <a:spLocks noChangeAspect="1" noChangeArrowheads="1"/>
            </p:cNvSpPr>
            <p:nvPr/>
          </p:nvSpPr>
          <p:spPr bwMode="auto">
            <a:xfrm>
              <a:off x="3020" y="3077"/>
              <a:ext cx="13" cy="3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Rectangle 110"/>
            <p:cNvSpPr>
              <a:spLocks noChangeAspect="1" noChangeArrowheads="1"/>
            </p:cNvSpPr>
            <p:nvPr/>
          </p:nvSpPr>
          <p:spPr bwMode="auto">
            <a:xfrm>
              <a:off x="3020" y="3077"/>
              <a:ext cx="50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11"/>
            <p:cNvSpPr>
              <a:spLocks noChangeAspect="1" noChangeShapeType="1"/>
            </p:cNvSpPr>
            <p:nvPr/>
          </p:nvSpPr>
          <p:spPr bwMode="auto">
            <a:xfrm>
              <a:off x="3146" y="3077"/>
              <a:ext cx="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12"/>
            <p:cNvSpPr>
              <a:spLocks noChangeAspect="1" noChangeShapeType="1"/>
            </p:cNvSpPr>
            <p:nvPr/>
          </p:nvSpPr>
          <p:spPr bwMode="auto">
            <a:xfrm>
              <a:off x="3322" y="3077"/>
              <a:ext cx="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13"/>
            <p:cNvSpPr>
              <a:spLocks noChangeAspect="1" noChangeShapeType="1"/>
            </p:cNvSpPr>
            <p:nvPr/>
          </p:nvSpPr>
          <p:spPr bwMode="auto">
            <a:xfrm>
              <a:off x="3485" y="3077"/>
              <a:ext cx="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Rectangle 116"/>
            <p:cNvSpPr>
              <a:spLocks noChangeAspect="1" noChangeArrowheads="1"/>
            </p:cNvSpPr>
            <p:nvPr/>
          </p:nvSpPr>
          <p:spPr bwMode="auto">
            <a:xfrm>
              <a:off x="3662" y="3077"/>
              <a:ext cx="38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Rectangle 117"/>
            <p:cNvSpPr>
              <a:spLocks noChangeAspect="1" noChangeArrowheads="1"/>
            </p:cNvSpPr>
            <p:nvPr/>
          </p:nvSpPr>
          <p:spPr bwMode="auto">
            <a:xfrm>
              <a:off x="1926" y="2635"/>
              <a:ext cx="981" cy="68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Rectangle 120"/>
            <p:cNvSpPr>
              <a:spLocks noChangeAspect="1" noChangeArrowheads="1"/>
            </p:cNvSpPr>
            <p:nvPr/>
          </p:nvSpPr>
          <p:spPr bwMode="auto">
            <a:xfrm>
              <a:off x="2907" y="2849"/>
              <a:ext cx="943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Rectangle 121"/>
            <p:cNvSpPr>
              <a:spLocks noChangeAspect="1" noChangeArrowheads="1"/>
            </p:cNvSpPr>
            <p:nvPr/>
          </p:nvSpPr>
          <p:spPr bwMode="auto">
            <a:xfrm>
              <a:off x="418" y="2635"/>
              <a:ext cx="1357" cy="707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Rectangle 125"/>
            <p:cNvSpPr>
              <a:spLocks noChangeAspect="1" noChangeArrowheads="1"/>
            </p:cNvSpPr>
            <p:nvPr/>
          </p:nvSpPr>
          <p:spPr bwMode="auto">
            <a:xfrm>
              <a:off x="4341" y="3405"/>
              <a:ext cx="12" cy="29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Rectangle 126"/>
            <p:cNvSpPr>
              <a:spLocks noChangeAspect="1" noChangeArrowheads="1"/>
            </p:cNvSpPr>
            <p:nvPr/>
          </p:nvSpPr>
          <p:spPr bwMode="auto">
            <a:xfrm>
              <a:off x="3133" y="2723"/>
              <a:ext cx="567" cy="227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Rectangle 127"/>
            <p:cNvSpPr>
              <a:spLocks noChangeAspect="1" noChangeArrowheads="1"/>
            </p:cNvSpPr>
            <p:nvPr/>
          </p:nvSpPr>
          <p:spPr bwMode="auto">
            <a:xfrm>
              <a:off x="3133" y="2723"/>
              <a:ext cx="579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128"/>
            <p:cNvSpPr>
              <a:spLocks noChangeAspect="1" noChangeArrowheads="1"/>
            </p:cNvSpPr>
            <p:nvPr/>
          </p:nvSpPr>
          <p:spPr bwMode="auto">
            <a:xfrm>
              <a:off x="3700" y="2723"/>
              <a:ext cx="12" cy="24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Rectangle 129"/>
            <p:cNvSpPr>
              <a:spLocks noChangeAspect="1" noChangeArrowheads="1"/>
            </p:cNvSpPr>
            <p:nvPr/>
          </p:nvSpPr>
          <p:spPr bwMode="auto">
            <a:xfrm>
              <a:off x="3133" y="2950"/>
              <a:ext cx="567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Rectangle 130"/>
            <p:cNvSpPr>
              <a:spLocks noChangeAspect="1" noChangeArrowheads="1"/>
            </p:cNvSpPr>
            <p:nvPr/>
          </p:nvSpPr>
          <p:spPr bwMode="auto">
            <a:xfrm>
              <a:off x="3133" y="2723"/>
              <a:ext cx="13" cy="22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Rectangle 131"/>
            <p:cNvSpPr>
              <a:spLocks noChangeAspect="1" noChangeArrowheads="1"/>
            </p:cNvSpPr>
            <p:nvPr/>
          </p:nvSpPr>
          <p:spPr bwMode="auto">
            <a:xfrm>
              <a:off x="3209" y="2774"/>
              <a:ext cx="4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u="none">
                  <a:solidFill>
                    <a:srgbClr val="000000"/>
                  </a:solidFill>
                </a:rPr>
                <a:t>Handle</a:t>
              </a:r>
              <a:endParaRPr lang="en-US" sz="2000" b="1" u="none"/>
            </a:p>
          </p:txBody>
        </p:sp>
        <p:sp>
          <p:nvSpPr>
            <p:cNvPr id="201" name="Rectangle 132"/>
            <p:cNvSpPr>
              <a:spLocks noChangeAspect="1" noChangeArrowheads="1"/>
            </p:cNvSpPr>
            <p:nvPr/>
          </p:nvSpPr>
          <p:spPr bwMode="auto">
            <a:xfrm>
              <a:off x="1662" y="3354"/>
              <a:ext cx="70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u="none">
                  <a:solidFill>
                    <a:srgbClr val="000000"/>
                  </a:solidFill>
                </a:rPr>
                <a:t>&lt;&lt;executes&gt;&gt;</a:t>
              </a:r>
              <a:endParaRPr lang="en-US" sz="2000" b="1" u="none"/>
            </a:p>
          </p:txBody>
        </p:sp>
        <p:sp>
          <p:nvSpPr>
            <p:cNvPr id="202" name="Rectangle 133"/>
            <p:cNvSpPr>
              <a:spLocks noChangeAspect="1" noChangeArrowheads="1"/>
            </p:cNvSpPr>
            <p:nvPr/>
          </p:nvSpPr>
          <p:spPr bwMode="auto">
            <a:xfrm>
              <a:off x="3736" y="3077"/>
              <a:ext cx="7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u="none">
                  <a:solidFill>
                    <a:srgbClr val="000000"/>
                  </a:solidFill>
                </a:rPr>
                <a:t>*</a:t>
              </a:r>
              <a:endParaRPr lang="en-US" sz="2000" b="1" u="none"/>
            </a:p>
          </p:txBody>
        </p:sp>
        <p:sp>
          <p:nvSpPr>
            <p:cNvPr id="203" name="Rectangle 134"/>
            <p:cNvSpPr>
              <a:spLocks noChangeAspect="1" noChangeArrowheads="1"/>
            </p:cNvSpPr>
            <p:nvPr/>
          </p:nvSpPr>
          <p:spPr bwMode="auto">
            <a:xfrm>
              <a:off x="870" y="1942"/>
              <a:ext cx="1471" cy="37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Rectangle 135"/>
            <p:cNvSpPr>
              <a:spLocks noChangeAspect="1" noChangeArrowheads="1"/>
            </p:cNvSpPr>
            <p:nvPr/>
          </p:nvSpPr>
          <p:spPr bwMode="auto">
            <a:xfrm>
              <a:off x="1272" y="2584"/>
              <a:ext cx="13" cy="13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36"/>
            <p:cNvSpPr>
              <a:spLocks noChangeAspect="1"/>
            </p:cNvSpPr>
            <p:nvPr/>
          </p:nvSpPr>
          <p:spPr bwMode="auto">
            <a:xfrm>
              <a:off x="1272" y="2584"/>
              <a:ext cx="51" cy="190"/>
            </a:xfrm>
            <a:custGeom>
              <a:avLst/>
              <a:gdLst>
                <a:gd name="T0" fmla="*/ 48 w 48"/>
                <a:gd name="T1" fmla="*/ 0 h 180"/>
                <a:gd name="T2" fmla="*/ 36 w 48"/>
                <a:gd name="T3" fmla="*/ 0 h 180"/>
                <a:gd name="T4" fmla="*/ 0 w 48"/>
                <a:gd name="T5" fmla="*/ 132 h 180"/>
                <a:gd name="T6" fmla="*/ 0 w 48"/>
                <a:gd name="T7" fmla="*/ 132 h 180"/>
                <a:gd name="T8" fmla="*/ 12 w 48"/>
                <a:gd name="T9" fmla="*/ 180 h 180"/>
                <a:gd name="T10" fmla="*/ 12 w 48"/>
                <a:gd name="T11" fmla="*/ 132 h 180"/>
                <a:gd name="T12" fmla="*/ 48 w 48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80"/>
                <a:gd name="T23" fmla="*/ 48 w 48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80">
                  <a:moveTo>
                    <a:pt x="48" y="0"/>
                  </a:moveTo>
                  <a:lnTo>
                    <a:pt x="36" y="0"/>
                  </a:lnTo>
                  <a:lnTo>
                    <a:pt x="0" y="132"/>
                  </a:lnTo>
                  <a:lnTo>
                    <a:pt x="12" y="180"/>
                  </a:lnTo>
                  <a:lnTo>
                    <a:pt x="12" y="132"/>
                  </a:lnTo>
                  <a:lnTo>
                    <a:pt x="4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37"/>
            <p:cNvSpPr>
              <a:spLocks noChangeAspect="1"/>
            </p:cNvSpPr>
            <p:nvPr/>
          </p:nvSpPr>
          <p:spPr bwMode="auto">
            <a:xfrm>
              <a:off x="1234" y="2584"/>
              <a:ext cx="51" cy="139"/>
            </a:xfrm>
            <a:custGeom>
              <a:avLst/>
              <a:gdLst>
                <a:gd name="T0" fmla="*/ 36 w 48"/>
                <a:gd name="T1" fmla="*/ 132 h 132"/>
                <a:gd name="T2" fmla="*/ 48 w 48"/>
                <a:gd name="T3" fmla="*/ 132 h 132"/>
                <a:gd name="T4" fmla="*/ 12 w 48"/>
                <a:gd name="T5" fmla="*/ 0 h 132"/>
                <a:gd name="T6" fmla="*/ 0 w 48"/>
                <a:gd name="T7" fmla="*/ 0 h 132"/>
                <a:gd name="T8" fmla="*/ 36 w 48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32"/>
                <a:gd name="T17" fmla="*/ 48 w 48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32">
                  <a:moveTo>
                    <a:pt x="36" y="132"/>
                  </a:moveTo>
                  <a:lnTo>
                    <a:pt x="48" y="13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36" y="1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Rectangle 140"/>
            <p:cNvSpPr>
              <a:spLocks noChangeAspect="1" noChangeArrowheads="1"/>
            </p:cNvSpPr>
            <p:nvPr/>
          </p:nvSpPr>
          <p:spPr bwMode="auto">
            <a:xfrm>
              <a:off x="1285" y="2270"/>
              <a:ext cx="12" cy="3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141"/>
            <p:cNvSpPr>
              <a:spLocks noChangeAspect="1" noChangeShapeType="1"/>
            </p:cNvSpPr>
            <p:nvPr/>
          </p:nvSpPr>
          <p:spPr bwMode="auto">
            <a:xfrm>
              <a:off x="1285" y="2384"/>
              <a:ext cx="1" cy="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144"/>
            <p:cNvSpPr>
              <a:spLocks noChangeAspect="1" noChangeArrowheads="1"/>
            </p:cNvSpPr>
            <p:nvPr/>
          </p:nvSpPr>
          <p:spPr bwMode="auto">
            <a:xfrm>
              <a:off x="1285" y="2534"/>
              <a:ext cx="12" cy="5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Rectangle 145"/>
            <p:cNvSpPr>
              <a:spLocks noChangeAspect="1" noChangeArrowheads="1"/>
            </p:cNvSpPr>
            <p:nvPr/>
          </p:nvSpPr>
          <p:spPr bwMode="auto">
            <a:xfrm>
              <a:off x="2027" y="2584"/>
              <a:ext cx="13" cy="13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46"/>
            <p:cNvSpPr>
              <a:spLocks noChangeAspect="1"/>
            </p:cNvSpPr>
            <p:nvPr/>
          </p:nvSpPr>
          <p:spPr bwMode="auto">
            <a:xfrm>
              <a:off x="2027" y="2584"/>
              <a:ext cx="50" cy="190"/>
            </a:xfrm>
            <a:custGeom>
              <a:avLst/>
              <a:gdLst>
                <a:gd name="T0" fmla="*/ 48 w 48"/>
                <a:gd name="T1" fmla="*/ 0 h 180"/>
                <a:gd name="T2" fmla="*/ 36 w 48"/>
                <a:gd name="T3" fmla="*/ 0 h 180"/>
                <a:gd name="T4" fmla="*/ 0 w 48"/>
                <a:gd name="T5" fmla="*/ 132 h 180"/>
                <a:gd name="T6" fmla="*/ 0 w 48"/>
                <a:gd name="T7" fmla="*/ 132 h 180"/>
                <a:gd name="T8" fmla="*/ 12 w 48"/>
                <a:gd name="T9" fmla="*/ 180 h 180"/>
                <a:gd name="T10" fmla="*/ 12 w 48"/>
                <a:gd name="T11" fmla="*/ 132 h 180"/>
                <a:gd name="T12" fmla="*/ 48 w 48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80"/>
                <a:gd name="T23" fmla="*/ 48 w 48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80">
                  <a:moveTo>
                    <a:pt x="48" y="0"/>
                  </a:moveTo>
                  <a:lnTo>
                    <a:pt x="36" y="0"/>
                  </a:lnTo>
                  <a:lnTo>
                    <a:pt x="0" y="132"/>
                  </a:lnTo>
                  <a:lnTo>
                    <a:pt x="12" y="180"/>
                  </a:lnTo>
                  <a:lnTo>
                    <a:pt x="12" y="132"/>
                  </a:lnTo>
                  <a:lnTo>
                    <a:pt x="4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47"/>
            <p:cNvSpPr>
              <a:spLocks noChangeAspect="1"/>
            </p:cNvSpPr>
            <p:nvPr/>
          </p:nvSpPr>
          <p:spPr bwMode="auto">
            <a:xfrm>
              <a:off x="1989" y="2584"/>
              <a:ext cx="51" cy="139"/>
            </a:xfrm>
            <a:custGeom>
              <a:avLst/>
              <a:gdLst>
                <a:gd name="T0" fmla="*/ 36 w 48"/>
                <a:gd name="T1" fmla="*/ 132 h 132"/>
                <a:gd name="T2" fmla="*/ 48 w 48"/>
                <a:gd name="T3" fmla="*/ 132 h 132"/>
                <a:gd name="T4" fmla="*/ 12 w 48"/>
                <a:gd name="T5" fmla="*/ 0 h 132"/>
                <a:gd name="T6" fmla="*/ 0 w 48"/>
                <a:gd name="T7" fmla="*/ 0 h 132"/>
                <a:gd name="T8" fmla="*/ 36 w 48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32"/>
                <a:gd name="T17" fmla="*/ 48 w 48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32">
                  <a:moveTo>
                    <a:pt x="36" y="132"/>
                  </a:moveTo>
                  <a:lnTo>
                    <a:pt x="48" y="13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36" y="1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Rectangle 150"/>
            <p:cNvSpPr>
              <a:spLocks noChangeAspect="1" noChangeArrowheads="1"/>
            </p:cNvSpPr>
            <p:nvPr/>
          </p:nvSpPr>
          <p:spPr bwMode="auto">
            <a:xfrm>
              <a:off x="2040" y="2270"/>
              <a:ext cx="12" cy="3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51"/>
            <p:cNvSpPr>
              <a:spLocks noChangeAspect="1" noChangeShapeType="1"/>
            </p:cNvSpPr>
            <p:nvPr/>
          </p:nvSpPr>
          <p:spPr bwMode="auto">
            <a:xfrm>
              <a:off x="2040" y="2384"/>
              <a:ext cx="1" cy="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Rectangle 154"/>
            <p:cNvSpPr>
              <a:spLocks noChangeAspect="1" noChangeArrowheads="1"/>
            </p:cNvSpPr>
            <p:nvPr/>
          </p:nvSpPr>
          <p:spPr bwMode="auto">
            <a:xfrm>
              <a:off x="2040" y="2534"/>
              <a:ext cx="12" cy="5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Rectangle 155"/>
            <p:cNvSpPr>
              <a:spLocks noChangeAspect="1" noChangeArrowheads="1"/>
            </p:cNvSpPr>
            <p:nvPr/>
          </p:nvSpPr>
          <p:spPr bwMode="auto">
            <a:xfrm>
              <a:off x="757" y="2447"/>
              <a:ext cx="49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u="none">
                  <a:solidFill>
                    <a:srgbClr val="000000"/>
                  </a:solidFill>
                </a:rPr>
                <a:t>&lt;&lt;uses&gt;&gt;</a:t>
              </a:r>
              <a:endParaRPr lang="en-US" sz="2000" b="1" u="none"/>
            </a:p>
          </p:txBody>
        </p:sp>
        <p:sp>
          <p:nvSpPr>
            <p:cNvPr id="217" name="Rectangle 156"/>
            <p:cNvSpPr>
              <a:spLocks noChangeAspect="1" noChangeArrowheads="1"/>
            </p:cNvSpPr>
            <p:nvPr/>
          </p:nvSpPr>
          <p:spPr bwMode="auto">
            <a:xfrm>
              <a:off x="2945" y="2597"/>
              <a:ext cx="8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u="none">
                  <a:solidFill>
                    <a:srgbClr val="000000"/>
                  </a:solidFill>
                </a:rPr>
                <a:t>is associated with</a:t>
              </a:r>
              <a:endParaRPr lang="en-US" sz="2000" b="1" u="none"/>
            </a:p>
          </p:txBody>
        </p:sp>
        <p:sp>
          <p:nvSpPr>
            <p:cNvPr id="218" name="Rectangle 157"/>
            <p:cNvSpPr>
              <a:spLocks noChangeAspect="1" noChangeArrowheads="1"/>
            </p:cNvSpPr>
            <p:nvPr/>
          </p:nvSpPr>
          <p:spPr bwMode="auto">
            <a:xfrm>
              <a:off x="2417" y="3316"/>
              <a:ext cx="12" cy="12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158"/>
            <p:cNvSpPr>
              <a:spLocks noChangeAspect="1"/>
            </p:cNvSpPr>
            <p:nvPr/>
          </p:nvSpPr>
          <p:spPr bwMode="auto">
            <a:xfrm>
              <a:off x="2379" y="3278"/>
              <a:ext cx="50" cy="164"/>
            </a:xfrm>
            <a:custGeom>
              <a:avLst/>
              <a:gdLst>
                <a:gd name="T0" fmla="*/ 0 w 47"/>
                <a:gd name="T1" fmla="*/ 156 h 156"/>
                <a:gd name="T2" fmla="*/ 12 w 47"/>
                <a:gd name="T3" fmla="*/ 156 h 156"/>
                <a:gd name="T4" fmla="*/ 47 w 47"/>
                <a:gd name="T5" fmla="*/ 36 h 156"/>
                <a:gd name="T6" fmla="*/ 47 w 47"/>
                <a:gd name="T7" fmla="*/ 36 h 156"/>
                <a:gd name="T8" fmla="*/ 36 w 47"/>
                <a:gd name="T9" fmla="*/ 0 h 156"/>
                <a:gd name="T10" fmla="*/ 36 w 47"/>
                <a:gd name="T11" fmla="*/ 36 h 156"/>
                <a:gd name="T12" fmla="*/ 0 w 47"/>
                <a:gd name="T13" fmla="*/ 156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156"/>
                <a:gd name="T23" fmla="*/ 47 w 47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156">
                  <a:moveTo>
                    <a:pt x="0" y="156"/>
                  </a:moveTo>
                  <a:lnTo>
                    <a:pt x="12" y="156"/>
                  </a:lnTo>
                  <a:lnTo>
                    <a:pt x="47" y="36"/>
                  </a:lnTo>
                  <a:lnTo>
                    <a:pt x="36" y="0"/>
                  </a:lnTo>
                  <a:lnTo>
                    <a:pt x="36" y="36"/>
                  </a:lnTo>
                  <a:lnTo>
                    <a:pt x="0" y="15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59"/>
            <p:cNvSpPr>
              <a:spLocks noChangeAspect="1"/>
            </p:cNvSpPr>
            <p:nvPr/>
          </p:nvSpPr>
          <p:spPr bwMode="auto">
            <a:xfrm>
              <a:off x="2417" y="3316"/>
              <a:ext cx="49" cy="126"/>
            </a:xfrm>
            <a:custGeom>
              <a:avLst/>
              <a:gdLst>
                <a:gd name="T0" fmla="*/ 11 w 47"/>
                <a:gd name="T1" fmla="*/ 0 h 120"/>
                <a:gd name="T2" fmla="*/ 0 w 47"/>
                <a:gd name="T3" fmla="*/ 0 h 120"/>
                <a:gd name="T4" fmla="*/ 35 w 47"/>
                <a:gd name="T5" fmla="*/ 120 h 120"/>
                <a:gd name="T6" fmla="*/ 47 w 47"/>
                <a:gd name="T7" fmla="*/ 120 h 120"/>
                <a:gd name="T8" fmla="*/ 11 w 47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20"/>
                <a:gd name="T17" fmla="*/ 47 w 4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20">
                  <a:moveTo>
                    <a:pt x="11" y="0"/>
                  </a:moveTo>
                  <a:lnTo>
                    <a:pt x="0" y="0"/>
                  </a:lnTo>
                  <a:lnTo>
                    <a:pt x="35" y="120"/>
                  </a:lnTo>
                  <a:lnTo>
                    <a:pt x="47" y="120"/>
                  </a:lnTo>
                  <a:lnTo>
                    <a:pt x="11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Rectangle 162"/>
            <p:cNvSpPr>
              <a:spLocks noChangeAspect="1" noChangeArrowheads="1"/>
            </p:cNvSpPr>
            <p:nvPr/>
          </p:nvSpPr>
          <p:spPr bwMode="auto">
            <a:xfrm>
              <a:off x="1511" y="3304"/>
              <a:ext cx="12" cy="3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64"/>
            <p:cNvSpPr>
              <a:spLocks noChangeAspect="1" noChangeArrowheads="1"/>
            </p:cNvSpPr>
            <p:nvPr/>
          </p:nvSpPr>
          <p:spPr bwMode="auto">
            <a:xfrm>
              <a:off x="1511" y="3468"/>
              <a:ext cx="12" cy="6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166"/>
            <p:cNvSpPr>
              <a:spLocks noChangeAspect="1" noChangeArrowheads="1"/>
            </p:cNvSpPr>
            <p:nvPr/>
          </p:nvSpPr>
          <p:spPr bwMode="auto">
            <a:xfrm>
              <a:off x="1511" y="3518"/>
              <a:ext cx="50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67"/>
            <p:cNvSpPr>
              <a:spLocks noChangeAspect="1" noChangeShapeType="1"/>
            </p:cNvSpPr>
            <p:nvPr/>
          </p:nvSpPr>
          <p:spPr bwMode="auto">
            <a:xfrm>
              <a:off x="1637" y="3518"/>
              <a:ext cx="1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168"/>
            <p:cNvSpPr>
              <a:spLocks noChangeAspect="1" noChangeShapeType="1"/>
            </p:cNvSpPr>
            <p:nvPr/>
          </p:nvSpPr>
          <p:spPr bwMode="auto">
            <a:xfrm>
              <a:off x="1825" y="3518"/>
              <a:ext cx="1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169"/>
            <p:cNvSpPr>
              <a:spLocks noChangeAspect="1" noChangeShapeType="1"/>
            </p:cNvSpPr>
            <p:nvPr/>
          </p:nvSpPr>
          <p:spPr bwMode="auto">
            <a:xfrm>
              <a:off x="2002" y="3518"/>
              <a:ext cx="1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170"/>
            <p:cNvSpPr>
              <a:spLocks noChangeAspect="1" noChangeShapeType="1"/>
            </p:cNvSpPr>
            <p:nvPr/>
          </p:nvSpPr>
          <p:spPr bwMode="auto">
            <a:xfrm>
              <a:off x="2190" y="3518"/>
              <a:ext cx="1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Rectangle 172"/>
            <p:cNvSpPr>
              <a:spLocks noChangeAspect="1" noChangeArrowheads="1"/>
            </p:cNvSpPr>
            <p:nvPr/>
          </p:nvSpPr>
          <p:spPr bwMode="auto">
            <a:xfrm>
              <a:off x="2367" y="3518"/>
              <a:ext cx="62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Rectangle 174"/>
            <p:cNvSpPr>
              <a:spLocks noChangeAspect="1" noChangeArrowheads="1"/>
            </p:cNvSpPr>
            <p:nvPr/>
          </p:nvSpPr>
          <p:spPr bwMode="auto">
            <a:xfrm>
              <a:off x="2417" y="3442"/>
              <a:ext cx="12" cy="7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175"/>
            <p:cNvSpPr>
              <a:spLocks noChangeAspect="1" noChangeArrowheads="1"/>
            </p:cNvSpPr>
            <p:nvPr/>
          </p:nvSpPr>
          <p:spPr bwMode="auto">
            <a:xfrm>
              <a:off x="593" y="3569"/>
              <a:ext cx="13" cy="12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176"/>
            <p:cNvSpPr>
              <a:spLocks noChangeAspect="1"/>
            </p:cNvSpPr>
            <p:nvPr/>
          </p:nvSpPr>
          <p:spPr bwMode="auto">
            <a:xfrm>
              <a:off x="593" y="3569"/>
              <a:ext cx="51" cy="163"/>
            </a:xfrm>
            <a:custGeom>
              <a:avLst/>
              <a:gdLst>
                <a:gd name="T0" fmla="*/ 48 w 48"/>
                <a:gd name="T1" fmla="*/ 0 h 155"/>
                <a:gd name="T2" fmla="*/ 36 w 48"/>
                <a:gd name="T3" fmla="*/ 0 h 155"/>
                <a:gd name="T4" fmla="*/ 0 w 48"/>
                <a:gd name="T5" fmla="*/ 120 h 155"/>
                <a:gd name="T6" fmla="*/ 0 w 48"/>
                <a:gd name="T7" fmla="*/ 120 h 155"/>
                <a:gd name="T8" fmla="*/ 12 w 48"/>
                <a:gd name="T9" fmla="*/ 155 h 155"/>
                <a:gd name="T10" fmla="*/ 12 w 48"/>
                <a:gd name="T11" fmla="*/ 120 h 155"/>
                <a:gd name="T12" fmla="*/ 48 w 4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55"/>
                <a:gd name="T23" fmla="*/ 48 w 48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55">
                  <a:moveTo>
                    <a:pt x="48" y="0"/>
                  </a:moveTo>
                  <a:lnTo>
                    <a:pt x="36" y="0"/>
                  </a:lnTo>
                  <a:lnTo>
                    <a:pt x="0" y="120"/>
                  </a:lnTo>
                  <a:lnTo>
                    <a:pt x="12" y="155"/>
                  </a:lnTo>
                  <a:lnTo>
                    <a:pt x="12" y="120"/>
                  </a:lnTo>
                  <a:lnTo>
                    <a:pt x="4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177"/>
            <p:cNvSpPr>
              <a:spLocks noChangeAspect="1"/>
            </p:cNvSpPr>
            <p:nvPr/>
          </p:nvSpPr>
          <p:spPr bwMode="auto">
            <a:xfrm>
              <a:off x="555" y="3569"/>
              <a:ext cx="51" cy="126"/>
            </a:xfrm>
            <a:custGeom>
              <a:avLst/>
              <a:gdLst>
                <a:gd name="T0" fmla="*/ 36 w 48"/>
                <a:gd name="T1" fmla="*/ 120 h 120"/>
                <a:gd name="T2" fmla="*/ 48 w 48"/>
                <a:gd name="T3" fmla="*/ 120 h 120"/>
                <a:gd name="T4" fmla="*/ 12 w 48"/>
                <a:gd name="T5" fmla="*/ 0 h 120"/>
                <a:gd name="T6" fmla="*/ 0 w 48"/>
                <a:gd name="T7" fmla="*/ 0 h 120"/>
                <a:gd name="T8" fmla="*/ 36 w 48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20"/>
                <a:gd name="T17" fmla="*/ 48 w 48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20">
                  <a:moveTo>
                    <a:pt x="36" y="120"/>
                  </a:moveTo>
                  <a:lnTo>
                    <a:pt x="48" y="1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36" y="12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Rectangle 180"/>
            <p:cNvSpPr>
              <a:spLocks noChangeAspect="1" noChangeArrowheads="1"/>
            </p:cNvSpPr>
            <p:nvPr/>
          </p:nvSpPr>
          <p:spPr bwMode="auto">
            <a:xfrm>
              <a:off x="596" y="3394"/>
              <a:ext cx="12" cy="3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183"/>
            <p:cNvSpPr>
              <a:spLocks noChangeAspect="1" noChangeArrowheads="1"/>
            </p:cNvSpPr>
            <p:nvPr/>
          </p:nvSpPr>
          <p:spPr bwMode="auto">
            <a:xfrm>
              <a:off x="606" y="3518"/>
              <a:ext cx="12" cy="5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Rectangle 184"/>
            <p:cNvSpPr>
              <a:spLocks noChangeAspect="1" noChangeArrowheads="1"/>
            </p:cNvSpPr>
            <p:nvPr/>
          </p:nvSpPr>
          <p:spPr bwMode="auto">
            <a:xfrm>
              <a:off x="681" y="3354"/>
              <a:ext cx="75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u="none">
                  <a:solidFill>
                    <a:srgbClr val="000000"/>
                  </a:solidFill>
                </a:rPr>
                <a:t>&lt;&lt;enqueues&gt;&gt;</a:t>
              </a:r>
              <a:endParaRPr lang="en-US" sz="2000" b="1" u="none"/>
            </a:p>
          </p:txBody>
        </p:sp>
        <p:sp>
          <p:nvSpPr>
            <p:cNvPr id="236" name="Rectangle 185"/>
            <p:cNvSpPr>
              <a:spLocks noChangeAspect="1" noChangeArrowheads="1"/>
            </p:cNvSpPr>
            <p:nvPr/>
          </p:nvSpPr>
          <p:spPr bwMode="auto">
            <a:xfrm>
              <a:off x="1097" y="4009"/>
              <a:ext cx="12" cy="13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186"/>
            <p:cNvSpPr>
              <a:spLocks noChangeAspect="1"/>
            </p:cNvSpPr>
            <p:nvPr/>
          </p:nvSpPr>
          <p:spPr bwMode="auto">
            <a:xfrm>
              <a:off x="1059" y="3971"/>
              <a:ext cx="50" cy="164"/>
            </a:xfrm>
            <a:custGeom>
              <a:avLst/>
              <a:gdLst>
                <a:gd name="T0" fmla="*/ 0 w 48"/>
                <a:gd name="T1" fmla="*/ 156 h 156"/>
                <a:gd name="T2" fmla="*/ 12 w 48"/>
                <a:gd name="T3" fmla="*/ 156 h 156"/>
                <a:gd name="T4" fmla="*/ 48 w 48"/>
                <a:gd name="T5" fmla="*/ 36 h 156"/>
                <a:gd name="T6" fmla="*/ 48 w 48"/>
                <a:gd name="T7" fmla="*/ 36 h 156"/>
                <a:gd name="T8" fmla="*/ 36 w 48"/>
                <a:gd name="T9" fmla="*/ 0 h 156"/>
                <a:gd name="T10" fmla="*/ 36 w 48"/>
                <a:gd name="T11" fmla="*/ 36 h 156"/>
                <a:gd name="T12" fmla="*/ 0 w 48"/>
                <a:gd name="T13" fmla="*/ 156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56"/>
                <a:gd name="T23" fmla="*/ 48 w 48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56">
                  <a:moveTo>
                    <a:pt x="0" y="156"/>
                  </a:moveTo>
                  <a:lnTo>
                    <a:pt x="12" y="156"/>
                  </a:lnTo>
                  <a:lnTo>
                    <a:pt x="48" y="36"/>
                  </a:lnTo>
                  <a:lnTo>
                    <a:pt x="36" y="0"/>
                  </a:lnTo>
                  <a:lnTo>
                    <a:pt x="36" y="36"/>
                  </a:lnTo>
                  <a:lnTo>
                    <a:pt x="0" y="15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187"/>
            <p:cNvSpPr>
              <a:spLocks noChangeAspect="1"/>
            </p:cNvSpPr>
            <p:nvPr/>
          </p:nvSpPr>
          <p:spPr bwMode="auto">
            <a:xfrm>
              <a:off x="1097" y="4009"/>
              <a:ext cx="49" cy="126"/>
            </a:xfrm>
            <a:custGeom>
              <a:avLst/>
              <a:gdLst>
                <a:gd name="T0" fmla="*/ 12 w 47"/>
                <a:gd name="T1" fmla="*/ 0 h 120"/>
                <a:gd name="T2" fmla="*/ 0 w 47"/>
                <a:gd name="T3" fmla="*/ 0 h 120"/>
                <a:gd name="T4" fmla="*/ 35 w 47"/>
                <a:gd name="T5" fmla="*/ 120 h 120"/>
                <a:gd name="T6" fmla="*/ 47 w 47"/>
                <a:gd name="T7" fmla="*/ 120 h 120"/>
                <a:gd name="T8" fmla="*/ 12 w 47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20"/>
                <a:gd name="T17" fmla="*/ 47 w 4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20">
                  <a:moveTo>
                    <a:pt x="12" y="0"/>
                  </a:moveTo>
                  <a:lnTo>
                    <a:pt x="0" y="0"/>
                  </a:lnTo>
                  <a:lnTo>
                    <a:pt x="35" y="120"/>
                  </a:lnTo>
                  <a:lnTo>
                    <a:pt x="47" y="120"/>
                  </a:lnTo>
                  <a:lnTo>
                    <a:pt x="12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Rectangle 189"/>
            <p:cNvSpPr>
              <a:spLocks noChangeAspect="1" noChangeArrowheads="1"/>
            </p:cNvSpPr>
            <p:nvPr/>
          </p:nvSpPr>
          <p:spPr bwMode="auto">
            <a:xfrm>
              <a:off x="1097" y="4148"/>
              <a:ext cx="12" cy="5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Rectangle 191"/>
            <p:cNvSpPr>
              <a:spLocks noChangeAspect="1" noChangeArrowheads="1"/>
            </p:cNvSpPr>
            <p:nvPr/>
          </p:nvSpPr>
          <p:spPr bwMode="auto">
            <a:xfrm>
              <a:off x="1097" y="4186"/>
              <a:ext cx="49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192"/>
            <p:cNvSpPr>
              <a:spLocks noChangeAspect="1" noChangeShapeType="1"/>
            </p:cNvSpPr>
            <p:nvPr/>
          </p:nvSpPr>
          <p:spPr bwMode="auto">
            <a:xfrm>
              <a:off x="1209" y="4186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Rectangle 196"/>
            <p:cNvSpPr>
              <a:spLocks noChangeAspect="1" noChangeArrowheads="1"/>
            </p:cNvSpPr>
            <p:nvPr/>
          </p:nvSpPr>
          <p:spPr bwMode="auto">
            <a:xfrm>
              <a:off x="1498" y="4186"/>
              <a:ext cx="51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Rectangle 197"/>
            <p:cNvSpPr>
              <a:spLocks noChangeAspect="1" noChangeArrowheads="1"/>
            </p:cNvSpPr>
            <p:nvPr/>
          </p:nvSpPr>
          <p:spPr bwMode="auto">
            <a:xfrm>
              <a:off x="3850" y="2648"/>
              <a:ext cx="981" cy="76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Rectangle 198"/>
            <p:cNvSpPr>
              <a:spLocks noChangeAspect="1" noChangeArrowheads="1"/>
            </p:cNvSpPr>
            <p:nvPr/>
          </p:nvSpPr>
          <p:spPr bwMode="auto">
            <a:xfrm>
              <a:off x="4328" y="2597"/>
              <a:ext cx="13" cy="13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199"/>
            <p:cNvSpPr>
              <a:spLocks noChangeAspect="1"/>
            </p:cNvSpPr>
            <p:nvPr/>
          </p:nvSpPr>
          <p:spPr bwMode="auto">
            <a:xfrm>
              <a:off x="4328" y="2597"/>
              <a:ext cx="50" cy="189"/>
            </a:xfrm>
            <a:custGeom>
              <a:avLst/>
              <a:gdLst>
                <a:gd name="T0" fmla="*/ 47 w 47"/>
                <a:gd name="T1" fmla="*/ 0 h 180"/>
                <a:gd name="T2" fmla="*/ 36 w 47"/>
                <a:gd name="T3" fmla="*/ 0 h 180"/>
                <a:gd name="T4" fmla="*/ 0 w 47"/>
                <a:gd name="T5" fmla="*/ 132 h 180"/>
                <a:gd name="T6" fmla="*/ 0 w 47"/>
                <a:gd name="T7" fmla="*/ 132 h 180"/>
                <a:gd name="T8" fmla="*/ 12 w 47"/>
                <a:gd name="T9" fmla="*/ 180 h 180"/>
                <a:gd name="T10" fmla="*/ 12 w 47"/>
                <a:gd name="T11" fmla="*/ 132 h 180"/>
                <a:gd name="T12" fmla="*/ 47 w 47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180"/>
                <a:gd name="T23" fmla="*/ 47 w 47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180">
                  <a:moveTo>
                    <a:pt x="47" y="0"/>
                  </a:moveTo>
                  <a:lnTo>
                    <a:pt x="36" y="0"/>
                  </a:lnTo>
                  <a:lnTo>
                    <a:pt x="0" y="132"/>
                  </a:lnTo>
                  <a:lnTo>
                    <a:pt x="12" y="180"/>
                  </a:lnTo>
                  <a:lnTo>
                    <a:pt x="12" y="132"/>
                  </a:lnTo>
                  <a:lnTo>
                    <a:pt x="47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00"/>
            <p:cNvSpPr>
              <a:spLocks noChangeAspect="1"/>
            </p:cNvSpPr>
            <p:nvPr/>
          </p:nvSpPr>
          <p:spPr bwMode="auto">
            <a:xfrm>
              <a:off x="4290" y="2597"/>
              <a:ext cx="51" cy="139"/>
            </a:xfrm>
            <a:custGeom>
              <a:avLst/>
              <a:gdLst>
                <a:gd name="T0" fmla="*/ 36 w 48"/>
                <a:gd name="T1" fmla="*/ 132 h 132"/>
                <a:gd name="T2" fmla="*/ 48 w 48"/>
                <a:gd name="T3" fmla="*/ 132 h 132"/>
                <a:gd name="T4" fmla="*/ 12 w 48"/>
                <a:gd name="T5" fmla="*/ 0 h 132"/>
                <a:gd name="T6" fmla="*/ 0 w 48"/>
                <a:gd name="T7" fmla="*/ 0 h 132"/>
                <a:gd name="T8" fmla="*/ 36 w 48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32"/>
                <a:gd name="T17" fmla="*/ 48 w 48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32">
                  <a:moveTo>
                    <a:pt x="36" y="132"/>
                  </a:moveTo>
                  <a:lnTo>
                    <a:pt x="48" y="13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36" y="1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Rectangle 203"/>
            <p:cNvSpPr>
              <a:spLocks noChangeAspect="1" noChangeArrowheads="1"/>
            </p:cNvSpPr>
            <p:nvPr/>
          </p:nvSpPr>
          <p:spPr bwMode="auto">
            <a:xfrm>
              <a:off x="2341" y="2157"/>
              <a:ext cx="51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04"/>
            <p:cNvSpPr>
              <a:spLocks noChangeAspect="1" noChangeShapeType="1"/>
            </p:cNvSpPr>
            <p:nvPr/>
          </p:nvSpPr>
          <p:spPr bwMode="auto">
            <a:xfrm>
              <a:off x="2466" y="2157"/>
              <a:ext cx="1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05"/>
            <p:cNvSpPr>
              <a:spLocks noChangeAspect="1" noChangeShapeType="1"/>
            </p:cNvSpPr>
            <p:nvPr/>
          </p:nvSpPr>
          <p:spPr bwMode="auto">
            <a:xfrm>
              <a:off x="2656" y="2157"/>
              <a:ext cx="1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06"/>
            <p:cNvSpPr>
              <a:spLocks noChangeAspect="1" noChangeShapeType="1"/>
            </p:cNvSpPr>
            <p:nvPr/>
          </p:nvSpPr>
          <p:spPr bwMode="auto">
            <a:xfrm>
              <a:off x="2831" y="2157"/>
              <a:ext cx="1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07"/>
            <p:cNvSpPr>
              <a:spLocks noChangeAspect="1" noChangeShapeType="1"/>
            </p:cNvSpPr>
            <p:nvPr/>
          </p:nvSpPr>
          <p:spPr bwMode="auto">
            <a:xfrm>
              <a:off x="3020" y="2157"/>
              <a:ext cx="1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08"/>
            <p:cNvSpPr>
              <a:spLocks noChangeAspect="1" noChangeShapeType="1"/>
            </p:cNvSpPr>
            <p:nvPr/>
          </p:nvSpPr>
          <p:spPr bwMode="auto">
            <a:xfrm>
              <a:off x="3196" y="2157"/>
              <a:ext cx="1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209"/>
            <p:cNvSpPr>
              <a:spLocks noChangeAspect="1" noChangeShapeType="1"/>
            </p:cNvSpPr>
            <p:nvPr/>
          </p:nvSpPr>
          <p:spPr bwMode="auto">
            <a:xfrm>
              <a:off x="3385" y="2157"/>
              <a:ext cx="1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210"/>
            <p:cNvSpPr>
              <a:spLocks noChangeAspect="1" noChangeShapeType="1"/>
            </p:cNvSpPr>
            <p:nvPr/>
          </p:nvSpPr>
          <p:spPr bwMode="auto">
            <a:xfrm>
              <a:off x="3561" y="2157"/>
              <a:ext cx="1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211"/>
            <p:cNvSpPr>
              <a:spLocks noChangeAspect="1" noChangeShapeType="1"/>
            </p:cNvSpPr>
            <p:nvPr/>
          </p:nvSpPr>
          <p:spPr bwMode="auto">
            <a:xfrm>
              <a:off x="3749" y="2157"/>
              <a:ext cx="1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212"/>
            <p:cNvSpPr>
              <a:spLocks noChangeAspect="1" noChangeShapeType="1"/>
            </p:cNvSpPr>
            <p:nvPr/>
          </p:nvSpPr>
          <p:spPr bwMode="auto">
            <a:xfrm>
              <a:off x="3926" y="2157"/>
              <a:ext cx="1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213"/>
            <p:cNvSpPr>
              <a:spLocks noChangeAspect="1" noChangeShapeType="1"/>
            </p:cNvSpPr>
            <p:nvPr/>
          </p:nvSpPr>
          <p:spPr bwMode="auto">
            <a:xfrm>
              <a:off x="4114" y="2157"/>
              <a:ext cx="1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Rectangle 215"/>
            <p:cNvSpPr>
              <a:spLocks noChangeAspect="1" noChangeArrowheads="1"/>
            </p:cNvSpPr>
            <p:nvPr/>
          </p:nvSpPr>
          <p:spPr bwMode="auto">
            <a:xfrm>
              <a:off x="4290" y="2157"/>
              <a:ext cx="63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Rectangle 217"/>
            <p:cNvSpPr>
              <a:spLocks noChangeAspect="1" noChangeArrowheads="1"/>
            </p:cNvSpPr>
            <p:nvPr/>
          </p:nvSpPr>
          <p:spPr bwMode="auto">
            <a:xfrm>
              <a:off x="4341" y="2157"/>
              <a:ext cx="12" cy="5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218"/>
            <p:cNvSpPr>
              <a:spLocks noChangeAspect="1" noChangeShapeType="1"/>
            </p:cNvSpPr>
            <p:nvPr/>
          </p:nvSpPr>
          <p:spPr bwMode="auto">
            <a:xfrm>
              <a:off x="4341" y="2308"/>
              <a:ext cx="1" cy="1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Rectangle 221"/>
            <p:cNvSpPr>
              <a:spLocks noChangeAspect="1" noChangeArrowheads="1"/>
            </p:cNvSpPr>
            <p:nvPr/>
          </p:nvSpPr>
          <p:spPr bwMode="auto">
            <a:xfrm>
              <a:off x="4341" y="2547"/>
              <a:ext cx="12" cy="5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Rectangle 222"/>
            <p:cNvSpPr>
              <a:spLocks noChangeAspect="1" noChangeArrowheads="1"/>
            </p:cNvSpPr>
            <p:nvPr/>
          </p:nvSpPr>
          <p:spPr bwMode="auto">
            <a:xfrm>
              <a:off x="644" y="4198"/>
              <a:ext cx="75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u="none">
                  <a:solidFill>
                    <a:srgbClr val="000000"/>
                  </a:solidFill>
                </a:rPr>
                <a:t>&lt;&lt;dequeues&gt;&gt;</a:t>
              </a:r>
              <a:endParaRPr lang="en-US" sz="2000" b="1" u="none"/>
            </a:p>
          </p:txBody>
        </p:sp>
        <p:sp>
          <p:nvSpPr>
            <p:cNvPr id="263" name="Rectangle 223"/>
            <p:cNvSpPr>
              <a:spLocks noChangeAspect="1" noChangeArrowheads="1"/>
            </p:cNvSpPr>
            <p:nvPr/>
          </p:nvSpPr>
          <p:spPr bwMode="auto">
            <a:xfrm>
              <a:off x="367" y="2194"/>
              <a:ext cx="49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u="none">
                  <a:solidFill>
                    <a:srgbClr val="000000"/>
                  </a:solidFill>
                </a:rPr>
                <a:t>&lt;&lt;uses&gt;&gt;</a:t>
              </a:r>
              <a:endParaRPr lang="en-US" sz="2000" b="1" u="none"/>
            </a:p>
          </p:txBody>
        </p:sp>
        <p:sp>
          <p:nvSpPr>
            <p:cNvPr id="264" name="Rectangle 224"/>
            <p:cNvSpPr>
              <a:spLocks noChangeAspect="1" noChangeArrowheads="1"/>
            </p:cNvSpPr>
            <p:nvPr/>
          </p:nvSpPr>
          <p:spPr bwMode="auto">
            <a:xfrm>
              <a:off x="2454" y="2194"/>
              <a:ext cx="49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u="none">
                  <a:solidFill>
                    <a:srgbClr val="000000"/>
                  </a:solidFill>
                </a:rPr>
                <a:t>&lt;&lt;uses&gt;&gt;</a:t>
              </a:r>
              <a:endParaRPr lang="en-US" sz="2000" b="1" u="none"/>
            </a:p>
          </p:txBody>
        </p:sp>
        <p:sp>
          <p:nvSpPr>
            <p:cNvPr id="265" name="Rectangle 225"/>
            <p:cNvSpPr>
              <a:spLocks noChangeAspect="1" noChangeArrowheads="1"/>
            </p:cNvSpPr>
            <p:nvPr/>
          </p:nvSpPr>
          <p:spPr bwMode="auto">
            <a:xfrm>
              <a:off x="870" y="2043"/>
              <a:ext cx="1471" cy="227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Rectangle 226"/>
            <p:cNvSpPr>
              <a:spLocks noChangeAspect="1" noChangeArrowheads="1"/>
            </p:cNvSpPr>
            <p:nvPr/>
          </p:nvSpPr>
          <p:spPr bwMode="auto">
            <a:xfrm>
              <a:off x="870" y="2043"/>
              <a:ext cx="1484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Rectangle 227"/>
            <p:cNvSpPr>
              <a:spLocks noChangeAspect="1" noChangeArrowheads="1"/>
            </p:cNvSpPr>
            <p:nvPr/>
          </p:nvSpPr>
          <p:spPr bwMode="auto">
            <a:xfrm>
              <a:off x="2341" y="2043"/>
              <a:ext cx="13" cy="24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228"/>
            <p:cNvSpPr>
              <a:spLocks noChangeAspect="1" noChangeArrowheads="1"/>
            </p:cNvSpPr>
            <p:nvPr/>
          </p:nvSpPr>
          <p:spPr bwMode="auto">
            <a:xfrm>
              <a:off x="870" y="2270"/>
              <a:ext cx="1471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Rectangle 229"/>
            <p:cNvSpPr>
              <a:spLocks noChangeAspect="1" noChangeArrowheads="1"/>
            </p:cNvSpPr>
            <p:nvPr/>
          </p:nvSpPr>
          <p:spPr bwMode="auto">
            <a:xfrm>
              <a:off x="870" y="2043"/>
              <a:ext cx="12" cy="22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Rectangle 230"/>
            <p:cNvSpPr>
              <a:spLocks noChangeAspect="1" noChangeArrowheads="1"/>
            </p:cNvSpPr>
            <p:nvPr/>
          </p:nvSpPr>
          <p:spPr bwMode="auto">
            <a:xfrm>
              <a:off x="1361" y="2089"/>
              <a:ext cx="4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u="none">
                  <a:solidFill>
                    <a:srgbClr val="000000"/>
                  </a:solidFill>
                </a:rPr>
                <a:t>Initiator</a:t>
              </a:r>
              <a:endParaRPr lang="en-US" sz="2000" b="1" u="none"/>
            </a:p>
          </p:txBody>
        </p:sp>
        <p:sp>
          <p:nvSpPr>
            <p:cNvPr id="271" name="Rectangle 231"/>
            <p:cNvSpPr>
              <a:spLocks noChangeAspect="1" noChangeArrowheads="1"/>
            </p:cNvSpPr>
            <p:nvPr/>
          </p:nvSpPr>
          <p:spPr bwMode="auto">
            <a:xfrm>
              <a:off x="3133" y="3291"/>
              <a:ext cx="84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u="none">
                  <a:solidFill>
                    <a:srgbClr val="000000"/>
                  </a:solidFill>
                </a:rPr>
                <a:t>&lt;&lt;demultiplexes </a:t>
              </a:r>
              <a:endParaRPr lang="en-US" sz="2000" b="1" u="none"/>
            </a:p>
          </p:txBody>
        </p:sp>
        <p:sp>
          <p:nvSpPr>
            <p:cNvPr id="272" name="Rectangle 232"/>
            <p:cNvSpPr>
              <a:spLocks noChangeAspect="1" noChangeArrowheads="1"/>
            </p:cNvSpPr>
            <p:nvPr/>
          </p:nvSpPr>
          <p:spPr bwMode="auto">
            <a:xfrm>
              <a:off x="3133" y="3404"/>
              <a:ext cx="76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u="none">
                  <a:solidFill>
                    <a:srgbClr val="000000"/>
                  </a:solidFill>
                </a:rPr>
                <a:t>&amp; dispatches&gt;&gt;</a:t>
              </a:r>
              <a:endParaRPr lang="en-US" sz="2000" b="1" u="none"/>
            </a:p>
          </p:txBody>
        </p:sp>
        <p:sp>
          <p:nvSpPr>
            <p:cNvPr id="273" name="Rectangle 233"/>
            <p:cNvSpPr>
              <a:spLocks noChangeAspect="1" noChangeArrowheads="1"/>
            </p:cNvSpPr>
            <p:nvPr/>
          </p:nvSpPr>
          <p:spPr bwMode="auto">
            <a:xfrm>
              <a:off x="1398" y="3594"/>
              <a:ext cx="1207" cy="68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34"/>
            <p:cNvSpPr>
              <a:spLocks noChangeAspect="1"/>
            </p:cNvSpPr>
            <p:nvPr/>
          </p:nvSpPr>
          <p:spPr bwMode="auto">
            <a:xfrm>
              <a:off x="4265" y="3316"/>
              <a:ext cx="151" cy="114"/>
            </a:xfrm>
            <a:custGeom>
              <a:avLst/>
              <a:gdLst>
                <a:gd name="T0" fmla="*/ 0 w 143"/>
                <a:gd name="T1" fmla="*/ 108 h 108"/>
                <a:gd name="T2" fmla="*/ 143 w 143"/>
                <a:gd name="T3" fmla="*/ 108 h 108"/>
                <a:gd name="T4" fmla="*/ 72 w 143"/>
                <a:gd name="T5" fmla="*/ 0 h 108"/>
                <a:gd name="T6" fmla="*/ 0 w 143"/>
                <a:gd name="T7" fmla="*/ 108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108"/>
                <a:gd name="T14" fmla="*/ 143 w 143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108">
                  <a:moveTo>
                    <a:pt x="0" y="108"/>
                  </a:moveTo>
                  <a:lnTo>
                    <a:pt x="143" y="108"/>
                  </a:lnTo>
                  <a:lnTo>
                    <a:pt x="72" y="0"/>
                  </a:lnTo>
                  <a:lnTo>
                    <a:pt x="0" y="108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35"/>
            <p:cNvSpPr>
              <a:spLocks noChangeAspect="1"/>
            </p:cNvSpPr>
            <p:nvPr/>
          </p:nvSpPr>
          <p:spPr bwMode="auto">
            <a:xfrm>
              <a:off x="4265" y="3304"/>
              <a:ext cx="176" cy="138"/>
            </a:xfrm>
            <a:custGeom>
              <a:avLst/>
              <a:gdLst>
                <a:gd name="T0" fmla="*/ 0 w 167"/>
                <a:gd name="T1" fmla="*/ 120 h 132"/>
                <a:gd name="T2" fmla="*/ 143 w 167"/>
                <a:gd name="T3" fmla="*/ 120 h 132"/>
                <a:gd name="T4" fmla="*/ 155 w 167"/>
                <a:gd name="T5" fmla="*/ 120 h 132"/>
                <a:gd name="T6" fmla="*/ 143 w 167"/>
                <a:gd name="T7" fmla="*/ 132 h 132"/>
                <a:gd name="T8" fmla="*/ 72 w 167"/>
                <a:gd name="T9" fmla="*/ 24 h 132"/>
                <a:gd name="T10" fmla="*/ 72 w 167"/>
                <a:gd name="T11" fmla="*/ 12 h 132"/>
                <a:gd name="T12" fmla="*/ 84 w 167"/>
                <a:gd name="T13" fmla="*/ 0 h 132"/>
                <a:gd name="T14" fmla="*/ 84 w 167"/>
                <a:gd name="T15" fmla="*/ 12 h 132"/>
                <a:gd name="T16" fmla="*/ 155 w 167"/>
                <a:gd name="T17" fmla="*/ 120 h 132"/>
                <a:gd name="T18" fmla="*/ 167 w 167"/>
                <a:gd name="T19" fmla="*/ 132 h 132"/>
                <a:gd name="T20" fmla="*/ 143 w 167"/>
                <a:gd name="T21" fmla="*/ 132 h 132"/>
                <a:gd name="T22" fmla="*/ 0 w 167"/>
                <a:gd name="T23" fmla="*/ 132 h 132"/>
                <a:gd name="T24" fmla="*/ 0 w 167"/>
                <a:gd name="T25" fmla="*/ 120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7"/>
                <a:gd name="T40" fmla="*/ 0 h 132"/>
                <a:gd name="T41" fmla="*/ 167 w 167"/>
                <a:gd name="T42" fmla="*/ 132 h 1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7" h="132">
                  <a:moveTo>
                    <a:pt x="0" y="120"/>
                  </a:moveTo>
                  <a:lnTo>
                    <a:pt x="143" y="120"/>
                  </a:lnTo>
                  <a:lnTo>
                    <a:pt x="155" y="120"/>
                  </a:lnTo>
                  <a:lnTo>
                    <a:pt x="143" y="132"/>
                  </a:lnTo>
                  <a:lnTo>
                    <a:pt x="72" y="24"/>
                  </a:lnTo>
                  <a:lnTo>
                    <a:pt x="72" y="12"/>
                  </a:lnTo>
                  <a:lnTo>
                    <a:pt x="84" y="0"/>
                  </a:lnTo>
                  <a:lnTo>
                    <a:pt x="84" y="12"/>
                  </a:lnTo>
                  <a:lnTo>
                    <a:pt x="155" y="120"/>
                  </a:lnTo>
                  <a:lnTo>
                    <a:pt x="167" y="132"/>
                  </a:lnTo>
                  <a:lnTo>
                    <a:pt x="143" y="132"/>
                  </a:lnTo>
                  <a:lnTo>
                    <a:pt x="0" y="132"/>
                  </a:lnTo>
                  <a:lnTo>
                    <a:pt x="0" y="12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36"/>
            <p:cNvSpPr>
              <a:spLocks noChangeAspect="1"/>
            </p:cNvSpPr>
            <p:nvPr/>
          </p:nvSpPr>
          <p:spPr bwMode="auto">
            <a:xfrm>
              <a:off x="4253" y="3316"/>
              <a:ext cx="100" cy="126"/>
            </a:xfrm>
            <a:custGeom>
              <a:avLst/>
              <a:gdLst>
                <a:gd name="T0" fmla="*/ 96 w 96"/>
                <a:gd name="T1" fmla="*/ 12 h 120"/>
                <a:gd name="T2" fmla="*/ 24 w 96"/>
                <a:gd name="T3" fmla="*/ 120 h 120"/>
                <a:gd name="T4" fmla="*/ 12 w 96"/>
                <a:gd name="T5" fmla="*/ 120 h 120"/>
                <a:gd name="T6" fmla="*/ 0 w 96"/>
                <a:gd name="T7" fmla="*/ 120 h 120"/>
                <a:gd name="T8" fmla="*/ 12 w 96"/>
                <a:gd name="T9" fmla="*/ 108 h 120"/>
                <a:gd name="T10" fmla="*/ 84 w 96"/>
                <a:gd name="T11" fmla="*/ 0 h 120"/>
                <a:gd name="T12" fmla="*/ 96 w 96"/>
                <a:gd name="T13" fmla="*/ 12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20"/>
                <a:gd name="T23" fmla="*/ 96 w 96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20">
                  <a:moveTo>
                    <a:pt x="96" y="12"/>
                  </a:moveTo>
                  <a:lnTo>
                    <a:pt x="24" y="120"/>
                  </a:lnTo>
                  <a:lnTo>
                    <a:pt x="12" y="120"/>
                  </a:lnTo>
                  <a:lnTo>
                    <a:pt x="0" y="120"/>
                  </a:lnTo>
                  <a:lnTo>
                    <a:pt x="12" y="108"/>
                  </a:lnTo>
                  <a:lnTo>
                    <a:pt x="84" y="0"/>
                  </a:lnTo>
                  <a:lnTo>
                    <a:pt x="96" y="1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Rectangle 240"/>
            <p:cNvSpPr>
              <a:spLocks noChangeAspect="1" noChangeArrowheads="1"/>
            </p:cNvSpPr>
            <p:nvPr/>
          </p:nvSpPr>
          <p:spPr bwMode="auto">
            <a:xfrm>
              <a:off x="2114" y="2434"/>
              <a:ext cx="63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u="none">
                  <a:solidFill>
                    <a:srgbClr val="000000"/>
                  </a:solidFill>
                </a:rPr>
                <a:t>&lt;&lt;invokes&gt;&gt;</a:t>
              </a:r>
              <a:endParaRPr lang="en-US" sz="2000" b="1" u="none"/>
            </a:p>
          </p:txBody>
        </p:sp>
        <p:sp>
          <p:nvSpPr>
            <p:cNvPr id="278" name="Rectangle 241"/>
            <p:cNvSpPr>
              <a:spLocks noChangeAspect="1" noChangeArrowheads="1"/>
            </p:cNvSpPr>
            <p:nvPr/>
          </p:nvSpPr>
          <p:spPr bwMode="auto">
            <a:xfrm>
              <a:off x="606" y="4009"/>
              <a:ext cx="12" cy="13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42"/>
            <p:cNvSpPr>
              <a:spLocks noChangeAspect="1"/>
            </p:cNvSpPr>
            <p:nvPr/>
          </p:nvSpPr>
          <p:spPr bwMode="auto">
            <a:xfrm>
              <a:off x="568" y="3971"/>
              <a:ext cx="50" cy="164"/>
            </a:xfrm>
            <a:custGeom>
              <a:avLst/>
              <a:gdLst>
                <a:gd name="T0" fmla="*/ 0 w 48"/>
                <a:gd name="T1" fmla="*/ 156 h 156"/>
                <a:gd name="T2" fmla="*/ 12 w 48"/>
                <a:gd name="T3" fmla="*/ 156 h 156"/>
                <a:gd name="T4" fmla="*/ 48 w 48"/>
                <a:gd name="T5" fmla="*/ 36 h 156"/>
                <a:gd name="T6" fmla="*/ 48 w 48"/>
                <a:gd name="T7" fmla="*/ 36 h 156"/>
                <a:gd name="T8" fmla="*/ 36 w 48"/>
                <a:gd name="T9" fmla="*/ 0 h 156"/>
                <a:gd name="T10" fmla="*/ 36 w 48"/>
                <a:gd name="T11" fmla="*/ 36 h 156"/>
                <a:gd name="T12" fmla="*/ 0 w 48"/>
                <a:gd name="T13" fmla="*/ 156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56"/>
                <a:gd name="T23" fmla="*/ 48 w 48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56">
                  <a:moveTo>
                    <a:pt x="0" y="156"/>
                  </a:moveTo>
                  <a:lnTo>
                    <a:pt x="12" y="156"/>
                  </a:lnTo>
                  <a:lnTo>
                    <a:pt x="48" y="36"/>
                  </a:lnTo>
                  <a:lnTo>
                    <a:pt x="36" y="0"/>
                  </a:lnTo>
                  <a:lnTo>
                    <a:pt x="36" y="36"/>
                  </a:lnTo>
                  <a:lnTo>
                    <a:pt x="0" y="15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43"/>
            <p:cNvSpPr>
              <a:spLocks noChangeAspect="1"/>
            </p:cNvSpPr>
            <p:nvPr/>
          </p:nvSpPr>
          <p:spPr bwMode="auto">
            <a:xfrm>
              <a:off x="606" y="4009"/>
              <a:ext cx="50" cy="126"/>
            </a:xfrm>
            <a:custGeom>
              <a:avLst/>
              <a:gdLst>
                <a:gd name="T0" fmla="*/ 12 w 48"/>
                <a:gd name="T1" fmla="*/ 0 h 120"/>
                <a:gd name="T2" fmla="*/ 0 w 48"/>
                <a:gd name="T3" fmla="*/ 0 h 120"/>
                <a:gd name="T4" fmla="*/ 36 w 48"/>
                <a:gd name="T5" fmla="*/ 120 h 120"/>
                <a:gd name="T6" fmla="*/ 48 w 48"/>
                <a:gd name="T7" fmla="*/ 120 h 120"/>
                <a:gd name="T8" fmla="*/ 12 w 48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20"/>
                <a:gd name="T17" fmla="*/ 48 w 48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20">
                  <a:moveTo>
                    <a:pt x="12" y="0"/>
                  </a:moveTo>
                  <a:lnTo>
                    <a:pt x="0" y="0"/>
                  </a:lnTo>
                  <a:lnTo>
                    <a:pt x="36" y="120"/>
                  </a:lnTo>
                  <a:lnTo>
                    <a:pt x="48" y="120"/>
                  </a:lnTo>
                  <a:lnTo>
                    <a:pt x="12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Rectangle 246"/>
            <p:cNvSpPr>
              <a:spLocks noChangeAspect="1" noChangeArrowheads="1"/>
            </p:cNvSpPr>
            <p:nvPr/>
          </p:nvSpPr>
          <p:spPr bwMode="auto">
            <a:xfrm>
              <a:off x="819" y="2144"/>
              <a:ext cx="51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247"/>
            <p:cNvSpPr>
              <a:spLocks noChangeAspect="1" noChangeShapeType="1"/>
            </p:cNvSpPr>
            <p:nvPr/>
          </p:nvSpPr>
          <p:spPr bwMode="auto">
            <a:xfrm flipH="1">
              <a:off x="608" y="2144"/>
              <a:ext cx="1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248"/>
            <p:cNvSpPr>
              <a:spLocks noChangeAspect="1" noChangeShapeType="1"/>
            </p:cNvSpPr>
            <p:nvPr/>
          </p:nvSpPr>
          <p:spPr bwMode="auto">
            <a:xfrm flipH="1">
              <a:off x="408" y="2144"/>
              <a:ext cx="1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249"/>
            <p:cNvSpPr>
              <a:spLocks noChangeAspect="1" noChangeShapeType="1"/>
            </p:cNvSpPr>
            <p:nvPr/>
          </p:nvSpPr>
          <p:spPr bwMode="auto">
            <a:xfrm flipH="1">
              <a:off x="216" y="2144"/>
              <a:ext cx="1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Rectangle 251"/>
            <p:cNvSpPr>
              <a:spLocks noChangeAspect="1" noChangeArrowheads="1"/>
            </p:cNvSpPr>
            <p:nvPr/>
          </p:nvSpPr>
          <p:spPr bwMode="auto">
            <a:xfrm>
              <a:off x="78" y="2144"/>
              <a:ext cx="50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Rectangle 253"/>
            <p:cNvSpPr>
              <a:spLocks noChangeAspect="1" noChangeArrowheads="1"/>
            </p:cNvSpPr>
            <p:nvPr/>
          </p:nvSpPr>
          <p:spPr bwMode="auto">
            <a:xfrm>
              <a:off x="78" y="2144"/>
              <a:ext cx="13" cy="5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254"/>
            <p:cNvSpPr>
              <a:spLocks noChangeAspect="1" noChangeShapeType="1"/>
            </p:cNvSpPr>
            <p:nvPr/>
          </p:nvSpPr>
          <p:spPr bwMode="auto">
            <a:xfrm>
              <a:off x="78" y="2270"/>
              <a:ext cx="1" cy="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255"/>
            <p:cNvSpPr>
              <a:spLocks noChangeAspect="1" noChangeShapeType="1"/>
            </p:cNvSpPr>
            <p:nvPr/>
          </p:nvSpPr>
          <p:spPr bwMode="auto">
            <a:xfrm>
              <a:off x="78" y="2434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256"/>
            <p:cNvSpPr>
              <a:spLocks noChangeAspect="1" noChangeShapeType="1"/>
            </p:cNvSpPr>
            <p:nvPr/>
          </p:nvSpPr>
          <p:spPr bwMode="auto">
            <a:xfrm>
              <a:off x="78" y="2610"/>
              <a:ext cx="1" cy="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257"/>
            <p:cNvSpPr>
              <a:spLocks noChangeAspect="1" noChangeShapeType="1"/>
            </p:cNvSpPr>
            <p:nvPr/>
          </p:nvSpPr>
          <p:spPr bwMode="auto">
            <a:xfrm>
              <a:off x="78" y="2774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258"/>
            <p:cNvSpPr>
              <a:spLocks noChangeAspect="1" noChangeShapeType="1"/>
            </p:cNvSpPr>
            <p:nvPr/>
          </p:nvSpPr>
          <p:spPr bwMode="auto">
            <a:xfrm>
              <a:off x="78" y="2950"/>
              <a:ext cx="1" cy="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259"/>
            <p:cNvSpPr>
              <a:spLocks noChangeAspect="1" noChangeShapeType="1"/>
            </p:cNvSpPr>
            <p:nvPr/>
          </p:nvSpPr>
          <p:spPr bwMode="auto">
            <a:xfrm>
              <a:off x="78" y="3114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260"/>
            <p:cNvSpPr>
              <a:spLocks noChangeAspect="1" noChangeShapeType="1"/>
            </p:cNvSpPr>
            <p:nvPr/>
          </p:nvSpPr>
          <p:spPr bwMode="auto">
            <a:xfrm>
              <a:off x="78" y="3291"/>
              <a:ext cx="1" cy="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261"/>
            <p:cNvSpPr>
              <a:spLocks noChangeAspect="1" noChangeShapeType="1"/>
            </p:cNvSpPr>
            <p:nvPr/>
          </p:nvSpPr>
          <p:spPr bwMode="auto">
            <a:xfrm>
              <a:off x="78" y="3455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262"/>
            <p:cNvSpPr>
              <a:spLocks noChangeAspect="1" noChangeShapeType="1"/>
            </p:cNvSpPr>
            <p:nvPr/>
          </p:nvSpPr>
          <p:spPr bwMode="auto">
            <a:xfrm>
              <a:off x="78" y="3632"/>
              <a:ext cx="1" cy="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263"/>
            <p:cNvSpPr>
              <a:spLocks noChangeAspect="1" noChangeShapeType="1"/>
            </p:cNvSpPr>
            <p:nvPr/>
          </p:nvSpPr>
          <p:spPr bwMode="auto">
            <a:xfrm>
              <a:off x="78" y="3795"/>
              <a:ext cx="1" cy="1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264"/>
            <p:cNvSpPr>
              <a:spLocks noChangeAspect="1" noChangeShapeType="1"/>
            </p:cNvSpPr>
            <p:nvPr/>
          </p:nvSpPr>
          <p:spPr bwMode="auto">
            <a:xfrm>
              <a:off x="78" y="3971"/>
              <a:ext cx="1" cy="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Rectangle 266"/>
            <p:cNvSpPr>
              <a:spLocks noChangeAspect="1" noChangeArrowheads="1"/>
            </p:cNvSpPr>
            <p:nvPr/>
          </p:nvSpPr>
          <p:spPr bwMode="auto">
            <a:xfrm>
              <a:off x="78" y="4135"/>
              <a:ext cx="13" cy="6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Rectangle 268"/>
            <p:cNvSpPr>
              <a:spLocks noChangeAspect="1" noChangeArrowheads="1"/>
            </p:cNvSpPr>
            <p:nvPr/>
          </p:nvSpPr>
          <p:spPr bwMode="auto">
            <a:xfrm>
              <a:off x="78" y="4186"/>
              <a:ext cx="50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269"/>
            <p:cNvSpPr>
              <a:spLocks noChangeAspect="1" noChangeShapeType="1"/>
            </p:cNvSpPr>
            <p:nvPr/>
          </p:nvSpPr>
          <p:spPr bwMode="auto">
            <a:xfrm>
              <a:off x="203" y="4186"/>
              <a:ext cx="1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270"/>
            <p:cNvSpPr>
              <a:spLocks noChangeAspect="1" noChangeShapeType="1"/>
            </p:cNvSpPr>
            <p:nvPr/>
          </p:nvSpPr>
          <p:spPr bwMode="auto">
            <a:xfrm>
              <a:off x="380" y="4186"/>
              <a:ext cx="1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Rectangle 272"/>
            <p:cNvSpPr>
              <a:spLocks noChangeAspect="1" noChangeArrowheads="1"/>
            </p:cNvSpPr>
            <p:nvPr/>
          </p:nvSpPr>
          <p:spPr bwMode="auto">
            <a:xfrm>
              <a:off x="555" y="4186"/>
              <a:ext cx="63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Rectangle 274"/>
            <p:cNvSpPr>
              <a:spLocks noChangeAspect="1" noChangeArrowheads="1"/>
            </p:cNvSpPr>
            <p:nvPr/>
          </p:nvSpPr>
          <p:spPr bwMode="auto">
            <a:xfrm>
              <a:off x="606" y="4148"/>
              <a:ext cx="12" cy="3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Rectangle 275"/>
            <p:cNvSpPr>
              <a:spLocks noChangeAspect="1" noChangeArrowheads="1"/>
            </p:cNvSpPr>
            <p:nvPr/>
          </p:nvSpPr>
          <p:spPr bwMode="auto">
            <a:xfrm>
              <a:off x="418" y="3695"/>
              <a:ext cx="829" cy="30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Rectangle 276"/>
            <p:cNvSpPr>
              <a:spLocks noChangeAspect="1" noChangeArrowheads="1"/>
            </p:cNvSpPr>
            <p:nvPr/>
          </p:nvSpPr>
          <p:spPr bwMode="auto">
            <a:xfrm>
              <a:off x="418" y="3695"/>
              <a:ext cx="842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Rectangle 277"/>
            <p:cNvSpPr>
              <a:spLocks noChangeAspect="1" noChangeArrowheads="1"/>
            </p:cNvSpPr>
            <p:nvPr/>
          </p:nvSpPr>
          <p:spPr bwMode="auto">
            <a:xfrm>
              <a:off x="1247" y="3695"/>
              <a:ext cx="13" cy="3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Rectangle 278"/>
            <p:cNvSpPr>
              <a:spLocks noChangeAspect="1" noChangeArrowheads="1"/>
            </p:cNvSpPr>
            <p:nvPr/>
          </p:nvSpPr>
          <p:spPr bwMode="auto">
            <a:xfrm>
              <a:off x="418" y="3997"/>
              <a:ext cx="829" cy="1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Rectangle 279"/>
            <p:cNvSpPr>
              <a:spLocks noChangeAspect="1" noChangeArrowheads="1"/>
            </p:cNvSpPr>
            <p:nvPr/>
          </p:nvSpPr>
          <p:spPr bwMode="auto">
            <a:xfrm>
              <a:off x="418" y="3695"/>
              <a:ext cx="12" cy="30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Rectangle 280"/>
            <p:cNvSpPr>
              <a:spLocks noChangeAspect="1" noChangeArrowheads="1"/>
            </p:cNvSpPr>
            <p:nvPr/>
          </p:nvSpPr>
          <p:spPr bwMode="auto">
            <a:xfrm>
              <a:off x="455" y="3831"/>
              <a:ext cx="78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u="none">
                  <a:solidFill>
                    <a:srgbClr val="000000"/>
                  </a:solidFill>
                </a:rPr>
                <a:t>Event Queue</a:t>
              </a:r>
              <a:endParaRPr lang="en-US" sz="2000" b="1" u="none"/>
            </a:p>
          </p:txBody>
        </p:sp>
        <p:sp>
          <p:nvSpPr>
            <p:cNvPr id="310" name="Rectangle 281"/>
            <p:cNvSpPr>
              <a:spLocks noChangeAspect="1" noChangeArrowheads="1"/>
            </p:cNvSpPr>
            <p:nvPr/>
          </p:nvSpPr>
          <p:spPr bwMode="auto">
            <a:xfrm>
              <a:off x="492" y="3720"/>
              <a:ext cx="70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u="none">
                  <a:solidFill>
                    <a:srgbClr val="000000"/>
                  </a:solidFill>
                </a:rPr>
                <a:t>Completion</a:t>
              </a:r>
              <a:endParaRPr lang="en-US" sz="2000" b="1" u="none"/>
            </a:p>
          </p:txBody>
        </p:sp>
        <p:sp>
          <p:nvSpPr>
            <p:cNvPr id="311" name="Rectangle 51"/>
            <p:cNvSpPr>
              <a:spLocks noChangeAspect="1" noChangeArrowheads="1"/>
            </p:cNvSpPr>
            <p:nvPr/>
          </p:nvSpPr>
          <p:spPr bwMode="auto">
            <a:xfrm>
              <a:off x="276" y="2725"/>
              <a:ext cx="1395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611188" algn="l"/>
                </a:tabLst>
              </a:pPr>
              <a:r>
                <a:rPr lang="en-GB" sz="1600" b="1" u="none">
                  <a:solidFill>
                    <a:srgbClr val="000000"/>
                  </a:solidFill>
                  <a:cs typeface="Times New Roman" pitchFamily="18" charset="0"/>
                </a:rPr>
                <a:t>Asynchronous</a:t>
              </a:r>
            </a:p>
            <a:p>
              <a:pPr algn="ctr">
                <a:tabLst>
                  <a:tab pos="611188" algn="l"/>
                </a:tabLst>
              </a:pPr>
              <a:r>
                <a:rPr lang="en-GB" sz="1600" b="1" u="none">
                  <a:solidFill>
                    <a:srgbClr val="000000"/>
                  </a:solidFill>
                  <a:cs typeface="Times New Roman" pitchFamily="18" charset="0"/>
                </a:rPr>
                <a:t>Operation Processor</a:t>
              </a:r>
              <a:endParaRPr lang="en-US" sz="1600" b="1" u="none">
                <a:cs typeface="Times New Roman" pitchFamily="18" charset="0"/>
              </a:endParaRPr>
            </a:p>
            <a:p>
              <a:pPr algn="ctr">
                <a:tabLst>
                  <a:tab pos="611188" algn="l"/>
                </a:tabLst>
              </a:pPr>
              <a:endParaRPr lang="en-US" sz="1600" u="none"/>
            </a:p>
          </p:txBody>
        </p:sp>
        <p:sp>
          <p:nvSpPr>
            <p:cNvPr id="312" name="Rectangle 53"/>
            <p:cNvSpPr>
              <a:spLocks noChangeAspect="1" noChangeArrowheads="1"/>
            </p:cNvSpPr>
            <p:nvPr/>
          </p:nvSpPr>
          <p:spPr bwMode="auto">
            <a:xfrm>
              <a:off x="306" y="3095"/>
              <a:ext cx="1330" cy="2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600" u="none">
                  <a:solidFill>
                    <a:srgbClr val="000000"/>
                  </a:solidFill>
                  <a:cs typeface="Times New Roman" pitchFamily="18" charset="0"/>
                </a:rPr>
                <a:t>execute_async_op()</a:t>
              </a:r>
              <a:endParaRPr lang="en-US" sz="1600" u="none"/>
            </a:p>
          </p:txBody>
        </p:sp>
        <p:grpSp>
          <p:nvGrpSpPr>
            <p:cNvPr id="5" name="Group 292"/>
            <p:cNvGrpSpPr>
              <a:grpSpLocks/>
            </p:cNvGrpSpPr>
            <p:nvPr/>
          </p:nvGrpSpPr>
          <p:grpSpPr bwMode="auto">
            <a:xfrm>
              <a:off x="315" y="2725"/>
              <a:ext cx="1321" cy="567"/>
              <a:chOff x="315" y="2725"/>
              <a:chExt cx="1260" cy="567"/>
            </a:xfrm>
          </p:grpSpPr>
          <p:sp>
            <p:nvSpPr>
              <p:cNvPr id="332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315" y="2725"/>
                <a:ext cx="1260" cy="35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33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15" y="3078"/>
                <a:ext cx="1260" cy="21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sp>
          <p:nvSpPr>
            <p:cNvPr id="314" name="Rectangle 77"/>
            <p:cNvSpPr>
              <a:spLocks noChangeAspect="1" noChangeArrowheads="1"/>
            </p:cNvSpPr>
            <p:nvPr/>
          </p:nvSpPr>
          <p:spPr bwMode="auto">
            <a:xfrm>
              <a:off x="1660" y="2718"/>
              <a:ext cx="1395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611188" algn="l"/>
                </a:tabLst>
              </a:pPr>
              <a:r>
                <a:rPr lang="en-GB" sz="1600" b="1" u="none">
                  <a:solidFill>
                    <a:srgbClr val="000000"/>
                  </a:solidFill>
                  <a:cs typeface="Times New Roman" pitchFamily="18" charset="0"/>
                </a:rPr>
                <a:t>Asynchronous</a:t>
              </a:r>
            </a:p>
            <a:p>
              <a:pPr algn="ctr">
                <a:tabLst>
                  <a:tab pos="611188" algn="l"/>
                </a:tabLst>
              </a:pPr>
              <a:r>
                <a:rPr lang="en-GB" sz="1600" b="1" u="none">
                  <a:solidFill>
                    <a:srgbClr val="000000"/>
                  </a:solidFill>
                  <a:cs typeface="Times New Roman" pitchFamily="18" charset="0"/>
                </a:rPr>
                <a:t>Operation</a:t>
              </a:r>
              <a:endParaRPr lang="en-US" sz="1600" b="1" u="none">
                <a:cs typeface="Times New Roman" pitchFamily="18" charset="0"/>
              </a:endParaRPr>
            </a:p>
            <a:p>
              <a:pPr algn="ctr">
                <a:tabLst>
                  <a:tab pos="611188" algn="l"/>
                </a:tabLst>
              </a:pPr>
              <a:endParaRPr lang="en-US" sz="1600" u="none"/>
            </a:p>
          </p:txBody>
        </p:sp>
        <p:sp>
          <p:nvSpPr>
            <p:cNvPr id="315" name="Rectangle 78"/>
            <p:cNvSpPr>
              <a:spLocks noChangeAspect="1" noChangeArrowheads="1"/>
            </p:cNvSpPr>
            <p:nvPr/>
          </p:nvSpPr>
          <p:spPr bwMode="auto">
            <a:xfrm>
              <a:off x="1815" y="2701"/>
              <a:ext cx="1092" cy="37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16" name="Rectangle 79"/>
            <p:cNvSpPr>
              <a:spLocks noChangeAspect="1" noChangeArrowheads="1"/>
            </p:cNvSpPr>
            <p:nvPr/>
          </p:nvSpPr>
          <p:spPr bwMode="auto">
            <a:xfrm>
              <a:off x="1816" y="3109"/>
              <a:ext cx="121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600" u="none">
                  <a:solidFill>
                    <a:srgbClr val="000000"/>
                  </a:solidFill>
                  <a:cs typeface="Times New Roman" pitchFamily="18" charset="0"/>
                </a:rPr>
                <a:t>async_op()</a:t>
              </a:r>
              <a:endParaRPr lang="en-US" sz="1600" u="none"/>
            </a:p>
          </p:txBody>
        </p:sp>
        <p:sp>
          <p:nvSpPr>
            <p:cNvPr id="317" name="Rectangle 80"/>
            <p:cNvSpPr>
              <a:spLocks noChangeAspect="1" noChangeArrowheads="1"/>
            </p:cNvSpPr>
            <p:nvPr/>
          </p:nvSpPr>
          <p:spPr bwMode="auto">
            <a:xfrm>
              <a:off x="1816" y="3081"/>
              <a:ext cx="1091" cy="2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18" name="Rectangle 81"/>
            <p:cNvSpPr>
              <a:spLocks noChangeAspect="1" noChangeArrowheads="1"/>
            </p:cNvSpPr>
            <p:nvPr/>
          </p:nvSpPr>
          <p:spPr bwMode="auto">
            <a:xfrm>
              <a:off x="1292" y="3606"/>
              <a:ext cx="1395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611188" algn="l"/>
                </a:tabLst>
              </a:pPr>
              <a:r>
                <a:rPr lang="en-GB" sz="1600" b="1" u="none">
                  <a:solidFill>
                    <a:srgbClr val="000000"/>
                  </a:solidFill>
                  <a:cs typeface="Times New Roman" pitchFamily="18" charset="0"/>
                </a:rPr>
                <a:t>Asynchronous</a:t>
              </a:r>
            </a:p>
            <a:p>
              <a:pPr algn="ctr">
                <a:tabLst>
                  <a:tab pos="611188" algn="l"/>
                </a:tabLst>
              </a:pPr>
              <a:r>
                <a:rPr lang="en-GB" sz="1600" b="1" u="none">
                  <a:solidFill>
                    <a:srgbClr val="000000"/>
                  </a:solidFill>
                  <a:cs typeface="Times New Roman" pitchFamily="18" charset="0"/>
                </a:rPr>
                <a:t>Event Demuxer</a:t>
              </a:r>
              <a:endParaRPr lang="en-US" sz="1600" b="1" u="none">
                <a:cs typeface="Times New Roman" pitchFamily="18" charset="0"/>
              </a:endParaRPr>
            </a:p>
            <a:p>
              <a:pPr algn="ctr">
                <a:tabLst>
                  <a:tab pos="611188" algn="l"/>
                </a:tabLst>
              </a:pPr>
              <a:endParaRPr lang="en-US" sz="1600" u="none"/>
            </a:p>
          </p:txBody>
        </p:sp>
        <p:sp>
          <p:nvSpPr>
            <p:cNvPr id="319" name="Rectangle 82"/>
            <p:cNvSpPr>
              <a:spLocks noChangeAspect="1" noChangeArrowheads="1"/>
            </p:cNvSpPr>
            <p:nvPr/>
          </p:nvSpPr>
          <p:spPr bwMode="auto">
            <a:xfrm>
              <a:off x="1343" y="3607"/>
              <a:ext cx="1356" cy="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0" name="Rectangle 83"/>
            <p:cNvSpPr>
              <a:spLocks noChangeAspect="1" noChangeArrowheads="1"/>
            </p:cNvSpPr>
            <p:nvPr/>
          </p:nvSpPr>
          <p:spPr bwMode="auto">
            <a:xfrm>
              <a:off x="1306" y="3987"/>
              <a:ext cx="148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600" u="none">
                  <a:solidFill>
                    <a:srgbClr val="000000"/>
                  </a:solidFill>
                  <a:cs typeface="Times New Roman" pitchFamily="18" charset="0"/>
                </a:rPr>
                <a:t>get_completion_event()</a:t>
              </a:r>
              <a:endParaRPr lang="en-US" sz="1600" u="none"/>
            </a:p>
          </p:txBody>
        </p:sp>
        <p:sp>
          <p:nvSpPr>
            <p:cNvPr id="321" name="Rectangle 84"/>
            <p:cNvSpPr>
              <a:spLocks noChangeAspect="1" noChangeArrowheads="1"/>
            </p:cNvSpPr>
            <p:nvPr/>
          </p:nvSpPr>
          <p:spPr bwMode="auto">
            <a:xfrm>
              <a:off x="1343" y="3963"/>
              <a:ext cx="1356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2" name="Rectangle 89"/>
            <p:cNvSpPr>
              <a:spLocks noChangeAspect="1" noChangeArrowheads="1"/>
            </p:cNvSpPr>
            <p:nvPr/>
          </p:nvSpPr>
          <p:spPr bwMode="auto">
            <a:xfrm>
              <a:off x="2668" y="3621"/>
              <a:ext cx="1395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611188" algn="l"/>
                </a:tabLst>
              </a:pPr>
              <a:r>
                <a:rPr lang="en-GB" sz="1600" b="1" u="none">
                  <a:solidFill>
                    <a:srgbClr val="000000"/>
                  </a:solidFill>
                  <a:cs typeface="Times New Roman" pitchFamily="18" charset="0"/>
                </a:rPr>
                <a:t>Proactor</a:t>
              </a:r>
              <a:endParaRPr lang="en-US" sz="1600" b="1" u="none">
                <a:cs typeface="Times New Roman" pitchFamily="18" charset="0"/>
              </a:endParaRPr>
            </a:p>
            <a:p>
              <a:pPr algn="ctr">
                <a:tabLst>
                  <a:tab pos="611188" algn="l"/>
                </a:tabLst>
              </a:pPr>
              <a:endParaRPr lang="en-US" sz="1600" u="none"/>
            </a:p>
          </p:txBody>
        </p:sp>
        <p:sp>
          <p:nvSpPr>
            <p:cNvPr id="323" name="Rectangle 90"/>
            <p:cNvSpPr>
              <a:spLocks noChangeAspect="1" noChangeArrowheads="1"/>
            </p:cNvSpPr>
            <p:nvPr/>
          </p:nvSpPr>
          <p:spPr bwMode="auto">
            <a:xfrm>
              <a:off x="2884" y="3610"/>
              <a:ext cx="1044" cy="24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4" name="Rectangle 91"/>
            <p:cNvSpPr>
              <a:spLocks noChangeAspect="1" noChangeArrowheads="1"/>
            </p:cNvSpPr>
            <p:nvPr/>
          </p:nvSpPr>
          <p:spPr bwMode="auto">
            <a:xfrm>
              <a:off x="2875" y="3866"/>
              <a:ext cx="121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600" u="none">
                  <a:solidFill>
                    <a:srgbClr val="000000"/>
                  </a:solidFill>
                  <a:cs typeface="Times New Roman" pitchFamily="18" charset="0"/>
                </a:rPr>
                <a:t>handle_events()</a:t>
              </a:r>
              <a:endParaRPr lang="en-US" sz="1600" u="none"/>
            </a:p>
          </p:txBody>
        </p:sp>
        <p:sp>
          <p:nvSpPr>
            <p:cNvPr id="325" name="Rectangle 92"/>
            <p:cNvSpPr>
              <a:spLocks noChangeAspect="1" noChangeArrowheads="1"/>
            </p:cNvSpPr>
            <p:nvPr/>
          </p:nvSpPr>
          <p:spPr bwMode="auto">
            <a:xfrm>
              <a:off x="2885" y="3858"/>
              <a:ext cx="1043" cy="21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6" name="Rectangle 93"/>
            <p:cNvSpPr>
              <a:spLocks noChangeAspect="1" noChangeArrowheads="1"/>
            </p:cNvSpPr>
            <p:nvPr/>
          </p:nvSpPr>
          <p:spPr bwMode="auto">
            <a:xfrm>
              <a:off x="3687" y="2759"/>
              <a:ext cx="1395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611188" algn="l"/>
                </a:tabLst>
              </a:pPr>
              <a:r>
                <a:rPr lang="en-GB" sz="1600" b="1" i="1" u="none">
                  <a:solidFill>
                    <a:srgbClr val="000000"/>
                  </a:solidFill>
                  <a:cs typeface="Times New Roman" pitchFamily="18" charset="0"/>
                </a:rPr>
                <a:t>Completion</a:t>
              </a:r>
            </a:p>
            <a:p>
              <a:pPr algn="ctr">
                <a:tabLst>
                  <a:tab pos="611188" algn="l"/>
                </a:tabLst>
              </a:pPr>
              <a:r>
                <a:rPr lang="en-GB" sz="1600" b="1" i="1" u="none">
                  <a:solidFill>
                    <a:srgbClr val="000000"/>
                  </a:solidFill>
                  <a:cs typeface="Times New Roman" pitchFamily="18" charset="0"/>
                </a:rPr>
                <a:t>Handler</a:t>
              </a:r>
              <a:endParaRPr lang="en-US" sz="1600" b="1" i="1" u="none">
                <a:cs typeface="Times New Roman" pitchFamily="18" charset="0"/>
              </a:endParaRPr>
            </a:p>
            <a:p>
              <a:pPr algn="ctr">
                <a:tabLst>
                  <a:tab pos="611188" algn="l"/>
                </a:tabLst>
              </a:pPr>
              <a:endParaRPr lang="en-US" sz="1600" u="none"/>
            </a:p>
          </p:txBody>
        </p:sp>
        <p:sp>
          <p:nvSpPr>
            <p:cNvPr id="327" name="Rectangle 94"/>
            <p:cNvSpPr>
              <a:spLocks noChangeAspect="1" noChangeArrowheads="1"/>
            </p:cNvSpPr>
            <p:nvPr/>
          </p:nvSpPr>
          <p:spPr bwMode="auto">
            <a:xfrm>
              <a:off x="3843" y="2739"/>
              <a:ext cx="1092" cy="3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8" name="Rectangle 95"/>
            <p:cNvSpPr>
              <a:spLocks noChangeAspect="1" noChangeArrowheads="1"/>
            </p:cNvSpPr>
            <p:nvPr/>
          </p:nvSpPr>
          <p:spPr bwMode="auto">
            <a:xfrm>
              <a:off x="3844" y="3116"/>
              <a:ext cx="1215" cy="2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tabLst>
                  <a:tab pos="611188" algn="l"/>
                </a:tabLst>
              </a:pPr>
              <a:r>
                <a:rPr lang="en-GB" sz="1600" i="1" u="none">
                  <a:solidFill>
                    <a:srgbClr val="000000"/>
                  </a:solidFill>
                  <a:cs typeface="Times New Roman" pitchFamily="18" charset="0"/>
                </a:rPr>
                <a:t>handle_event()</a:t>
              </a:r>
              <a:endParaRPr lang="en-US" sz="1600" i="1" u="none"/>
            </a:p>
          </p:txBody>
        </p:sp>
        <p:sp>
          <p:nvSpPr>
            <p:cNvPr id="329" name="Rectangle 96"/>
            <p:cNvSpPr>
              <a:spLocks noChangeAspect="1" noChangeArrowheads="1"/>
            </p:cNvSpPr>
            <p:nvPr/>
          </p:nvSpPr>
          <p:spPr bwMode="auto">
            <a:xfrm>
              <a:off x="3844" y="3109"/>
              <a:ext cx="1091" cy="16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30" name="Rectangle 97"/>
            <p:cNvSpPr>
              <a:spLocks noChangeAspect="1" noChangeArrowheads="1"/>
            </p:cNvSpPr>
            <p:nvPr/>
          </p:nvSpPr>
          <p:spPr bwMode="auto">
            <a:xfrm>
              <a:off x="4082" y="3692"/>
              <a:ext cx="853" cy="5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611188" algn="l"/>
                </a:tabLst>
              </a:pPr>
              <a:r>
                <a:rPr lang="en-GB" sz="1600" b="1" u="none">
                  <a:solidFill>
                    <a:srgbClr val="000000"/>
                  </a:solidFill>
                  <a:cs typeface="Times New Roman" pitchFamily="18" charset="0"/>
                </a:rPr>
                <a:t>Concrete</a:t>
              </a:r>
            </a:p>
            <a:p>
              <a:pPr algn="ctr">
                <a:tabLst>
                  <a:tab pos="611188" algn="l"/>
                </a:tabLst>
              </a:pPr>
              <a:r>
                <a:rPr lang="en-GB" sz="1600" b="1" u="none">
                  <a:solidFill>
                    <a:srgbClr val="000000"/>
                  </a:solidFill>
                  <a:cs typeface="Times New Roman" pitchFamily="18" charset="0"/>
                </a:rPr>
                <a:t>Completion</a:t>
              </a:r>
            </a:p>
            <a:p>
              <a:pPr algn="ctr">
                <a:tabLst>
                  <a:tab pos="611188" algn="l"/>
                </a:tabLst>
              </a:pPr>
              <a:r>
                <a:rPr lang="en-GB" sz="1600" b="1" u="none">
                  <a:solidFill>
                    <a:srgbClr val="000000"/>
                  </a:solidFill>
                  <a:cs typeface="Times New Roman" pitchFamily="18" charset="0"/>
                </a:rPr>
                <a:t>Handler</a:t>
              </a:r>
              <a:endParaRPr lang="en-US" sz="1600" b="1" u="none">
                <a:cs typeface="Times New Roman" pitchFamily="18" charset="0"/>
              </a:endParaRPr>
            </a:p>
            <a:p>
              <a:pPr algn="ctr">
                <a:tabLst>
                  <a:tab pos="611188" algn="l"/>
                </a:tabLst>
              </a:pPr>
              <a:endParaRPr lang="en-US" sz="1600" u="none"/>
            </a:p>
          </p:txBody>
        </p:sp>
        <p:sp>
          <p:nvSpPr>
            <p:cNvPr id="331" name="Line 283"/>
            <p:cNvSpPr>
              <a:spLocks noChangeShapeType="1"/>
            </p:cNvSpPr>
            <p:nvPr/>
          </p:nvSpPr>
          <p:spPr bwMode="auto">
            <a:xfrm>
              <a:off x="2703" y="369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Reactor/</a:t>
            </a:r>
            <a:r>
              <a:rPr lang="en-US" dirty="0" err="1" smtClean="0"/>
              <a:t>Proactor</a:t>
            </a:r>
            <a:r>
              <a:rPr lang="en-US" dirty="0" smtClean="0"/>
              <a:t> – Web server</a:t>
            </a:r>
          </a:p>
        </p:txBody>
      </p:sp>
      <p:sp>
        <p:nvSpPr>
          <p:cNvPr id="168" name="Content Placeholder 167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Concurrency – The server must perform multiple client requests simultaneously;</a:t>
            </a:r>
          </a:p>
          <a:p>
            <a:r>
              <a:rPr lang="en-US" dirty="0" err="1" smtClean="0"/>
              <a:t>Efﬁciency</a:t>
            </a:r>
            <a:r>
              <a:rPr lang="en-US" dirty="0" smtClean="0"/>
              <a:t> – The server must minimize latency, maximize throughput, and avoid utilizing the CPU(s) unnecessarily.</a:t>
            </a:r>
          </a:p>
          <a:p>
            <a:r>
              <a:rPr lang="en-US" dirty="0" smtClean="0"/>
              <a:t>Programming simplicity – The design of the server should simplify the use of efﬁcient concurrency strategies;</a:t>
            </a:r>
          </a:p>
          <a:p>
            <a:r>
              <a:rPr lang="en-US" dirty="0" smtClean="0"/>
              <a:t>Adaptability – Integrating new or improved transport protocols (such as HTTP 1.1 [3]) should incur minimal maintenance costs.</a:t>
            </a:r>
          </a:p>
          <a:p>
            <a:endParaRPr lang="en-US" dirty="0" smtClean="0"/>
          </a:p>
          <a:p>
            <a:pPr algn="r">
              <a:buNone/>
            </a:pPr>
            <a:r>
              <a:rPr lang="en-US" sz="2300" dirty="0" smtClean="0"/>
              <a:t>Schmidt, 1997</a:t>
            </a:r>
            <a:endParaRPr lang="en-US" sz="23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038600" cy="37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" name="TextBox 312"/>
          <p:cNvSpPr txBox="1"/>
          <p:nvPr/>
        </p:nvSpPr>
        <p:spPr>
          <a:xfrm>
            <a:off x="6096000" y="5791200"/>
            <a:ext cx="2618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(NOT a </a:t>
            </a:r>
            <a:r>
              <a:rPr lang="en-US" b="1" dirty="0" err="1" smtClean="0"/>
              <a:t>Proactor</a:t>
            </a:r>
            <a:r>
              <a:rPr lang="en-US" b="1" dirty="0" smtClean="0"/>
              <a:t>/Reactor)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Reactor</a:t>
            </a:r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90192"/>
            <a:ext cx="4038600" cy="258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18532"/>
            <a:ext cx="4038600" cy="252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Reactor – Connection</a:t>
            </a:r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038600" cy="258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The Web Server registers an Acceptor with the Initiation Dispatcher to accept new connections;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The Web Server invokes event loop of the Initiation Dispatcher;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 client connects to the Web Server;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The Acceptor is notified by the Initiation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Dispatcher of the new connection request and the Acceptor accepts the new connection;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The Acceptor creates an HTTP Handler to service the new client;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HTTP Handler registers the connection with the Initiation Dispatcher for reading client request data (that is, when the connection becomes “ready for reading”);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The HTTP Handler services the request from the new client.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Reactor – Request Processing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18532"/>
            <a:ext cx="4038600" cy="252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client sends an HTTP GET request;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Initiation Dispatcher notifies the HTTP Handler when client request data arrives at the server;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request is read in a non-blocking manner such that the read operation returns EWOULDBLOCK if the operation would cause the calling thread to block (steps 2 and 3 repeat until the request has been completely read);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HTTP Handler parses the HTTP request;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requested file is synchronously read from the file system;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HTTP Handler registers the connection with the Initiation Dispatcher for sending file data (that is, when the connection becomes “ready for writing”);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Initiation Dispatcher notifies the HTTP Handler when the TCP connection is ready for writing;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HTTP Handler sends the requested file to the client in a non-blocking manner such that the write operation returns EWOULDBLOCK if the operation would cause the calling thread to block (steps 7 and 8 will repeat until the data has been delivered completely).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Proactor</a:t>
            </a:r>
            <a:endParaRPr lang="en-US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67396"/>
            <a:ext cx="4038600" cy="259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25102"/>
            <a:ext cx="4038600" cy="227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Proactor</a:t>
            </a:r>
            <a:r>
              <a:rPr lang="en-US" dirty="0" smtClean="0"/>
              <a:t> - Connection</a:t>
            </a:r>
            <a:endParaRPr lang="en-US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67396"/>
            <a:ext cx="4038600" cy="259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648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The Web Server instructs the Acceptor to initiate an asynchronous accept;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The Acceptor initiates an asynchronous accept with the OS and passes itself as a Completion Handler and a reference to the Completion Dispatcher that will be used to notify the Acceptor upon completion of the asynchronous accept;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The Web Server invokes the event loop of the Completion Dispatcher;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The client connects to the Web Server;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When the asynchronous accept operation completes, the Operating System notifies the Completion Dispatcher;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The Completion Dispatcher notifies the Acceptor;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The Acceptor creates an HTTP Handler;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The HTTP Handler initiates an asynchronous operation to read the request data from the client and passes itself as a Completion Handler and a reference to the Completion Dispatcher that will be used to notify the HTTP Handler upon completion of the asynchronous read.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Proactor</a:t>
            </a:r>
            <a:r>
              <a:rPr lang="en-US" dirty="0" smtClean="0"/>
              <a:t> - Processing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2672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The client sends an HTTP GET request;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The read operation completes and the Operating System notifies the Completion Dispatcher;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The Completion Dispatcher notifies the HTTP Handler (steps 2 and 3 will repeat until the entire request has been received);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The HTTP Handler parses the request;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The HTTP Handler synchronously reads the requested file;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The HTTP Handler initiates an asynchronous operation to write the file data to the client connection and passes itself as a Completion Handler and a reference to the Completion Dispatcher that will be used to notify the HTTP Handler upon completion of the asynchronous write;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When the write operation completes, the Operating System notifies the Completion Dispatcher;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The Completion Dispatcher then notifies the Completion Handler (steps 6-8 continue until the file has been delivered completely).</a:t>
            </a:r>
            <a:endParaRPr lang="en-US" sz="1400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67000"/>
            <a:ext cx="4038600" cy="227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Paradigm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From local to distributed</a:t>
            </a:r>
          </a:p>
          <a:p>
            <a:r>
              <a:rPr lang="en-US" dirty="0" smtClean="0"/>
              <a:t>Explicit vs. implicit</a:t>
            </a:r>
          </a:p>
          <a:p>
            <a:r>
              <a:rPr lang="en-US" dirty="0" smtClean="0"/>
              <a:t>Latency</a:t>
            </a:r>
          </a:p>
          <a:p>
            <a:r>
              <a:rPr lang="en-US" dirty="0" smtClean="0"/>
              <a:t>Failures</a:t>
            </a:r>
          </a:p>
          <a:p>
            <a:pPr lvl="1"/>
            <a:r>
              <a:rPr lang="en-US" b="1" dirty="0" smtClean="0"/>
              <a:t>Safety</a:t>
            </a:r>
            <a:r>
              <a:rPr lang="en-US" dirty="0" smtClean="0"/>
              <a:t>: a property is a safety property if it can never be restored once it is broken (e.g. </a:t>
            </a:r>
            <a:r>
              <a:rPr lang="en-US" i="1" dirty="0" smtClean="0"/>
              <a:t>the link will never insert a non-existing message into the media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Liveliness</a:t>
            </a:r>
            <a:r>
              <a:rPr lang="en-US" dirty="0" smtClean="0"/>
              <a:t>: can be restored anytime in the future (e.g. </a:t>
            </a:r>
            <a:r>
              <a:rPr lang="en-US" i="1" dirty="0" smtClean="0"/>
              <a:t>subsystem will answer the request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Reactor vs. </a:t>
            </a:r>
            <a:r>
              <a:rPr lang="en-US" dirty="0" err="1" smtClean="0"/>
              <a:t>Proactor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8217"/>
            <a:ext cx="4038600" cy="252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1676400"/>
            <a:ext cx="679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connections in web server. Reactor (left) vs. </a:t>
            </a:r>
            <a:r>
              <a:rPr lang="en-US" dirty="0" err="1" smtClean="0"/>
              <a:t>Proactor</a:t>
            </a:r>
            <a:r>
              <a:rPr lang="en-US" dirty="0" smtClean="0"/>
              <a:t> (right)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-49421" b="-4942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Proactor</a:t>
            </a:r>
            <a:r>
              <a:rPr lang="en-US" dirty="0" smtClean="0"/>
              <a:t> (Details)</a:t>
            </a:r>
            <a:endParaRPr lang="en-US" dirty="0"/>
          </a:p>
        </p:txBody>
      </p:sp>
      <p:grpSp>
        <p:nvGrpSpPr>
          <p:cNvPr id="6" name="Group 360"/>
          <p:cNvGrpSpPr>
            <a:grpSpLocks noChangeAspect="1"/>
          </p:cNvGrpSpPr>
          <p:nvPr/>
        </p:nvGrpSpPr>
        <p:grpSpPr bwMode="auto">
          <a:xfrm>
            <a:off x="1138238" y="1295400"/>
            <a:ext cx="8005762" cy="4902200"/>
            <a:chOff x="72" y="659"/>
            <a:chExt cx="5605" cy="3432"/>
          </a:xfrm>
        </p:grpSpPr>
        <p:grpSp>
          <p:nvGrpSpPr>
            <p:cNvPr id="7" name="Group 204"/>
            <p:cNvGrpSpPr>
              <a:grpSpLocks noChangeAspect="1"/>
            </p:cNvGrpSpPr>
            <p:nvPr/>
          </p:nvGrpSpPr>
          <p:grpSpPr bwMode="auto">
            <a:xfrm>
              <a:off x="72" y="659"/>
              <a:ext cx="5605" cy="3432"/>
              <a:chOff x="72" y="659"/>
              <a:chExt cx="5605" cy="3432"/>
            </a:xfrm>
          </p:grpSpPr>
          <p:sp>
            <p:nvSpPr>
              <p:cNvPr id="136" name="Freeform 4"/>
              <p:cNvSpPr>
                <a:spLocks noChangeAspect="1"/>
              </p:cNvSpPr>
              <p:nvPr/>
            </p:nvSpPr>
            <p:spPr bwMode="auto">
              <a:xfrm>
                <a:off x="4441" y="3941"/>
                <a:ext cx="136" cy="82"/>
              </a:xfrm>
              <a:custGeom>
                <a:avLst/>
                <a:gdLst>
                  <a:gd name="T0" fmla="*/ 136 w 136"/>
                  <a:gd name="T1" fmla="*/ 54 h 82"/>
                  <a:gd name="T2" fmla="*/ 136 w 136"/>
                  <a:gd name="T3" fmla="*/ 82 h 82"/>
                  <a:gd name="T4" fmla="*/ 136 w 136"/>
                  <a:gd name="T5" fmla="*/ 82 h 82"/>
                  <a:gd name="T6" fmla="*/ 136 w 136"/>
                  <a:gd name="T7" fmla="*/ 82 h 82"/>
                  <a:gd name="T8" fmla="*/ 0 w 136"/>
                  <a:gd name="T9" fmla="*/ 54 h 82"/>
                  <a:gd name="T10" fmla="*/ 0 w 136"/>
                  <a:gd name="T11" fmla="*/ 41 h 82"/>
                  <a:gd name="T12" fmla="*/ 0 w 136"/>
                  <a:gd name="T13" fmla="*/ 41 h 82"/>
                  <a:gd name="T14" fmla="*/ 123 w 136"/>
                  <a:gd name="T15" fmla="*/ 0 h 82"/>
                  <a:gd name="T16" fmla="*/ 123 w 136"/>
                  <a:gd name="T17" fmla="*/ 0 h 82"/>
                  <a:gd name="T18" fmla="*/ 123 w 136"/>
                  <a:gd name="T19" fmla="*/ 14 h 82"/>
                  <a:gd name="T20" fmla="*/ 123 w 136"/>
                  <a:gd name="T21" fmla="*/ 14 h 82"/>
                  <a:gd name="T22" fmla="*/ 0 w 136"/>
                  <a:gd name="T23" fmla="*/ 54 h 82"/>
                  <a:gd name="T24" fmla="*/ 0 w 136"/>
                  <a:gd name="T25" fmla="*/ 54 h 82"/>
                  <a:gd name="T26" fmla="*/ 0 w 136"/>
                  <a:gd name="T27" fmla="*/ 41 h 82"/>
                  <a:gd name="T28" fmla="*/ 136 w 136"/>
                  <a:gd name="T29" fmla="*/ 68 h 82"/>
                  <a:gd name="T30" fmla="*/ 136 w 136"/>
                  <a:gd name="T31" fmla="*/ 82 h 82"/>
                  <a:gd name="T32" fmla="*/ 123 w 136"/>
                  <a:gd name="T33" fmla="*/ 82 h 82"/>
                  <a:gd name="T34" fmla="*/ 123 w 136"/>
                  <a:gd name="T35" fmla="*/ 54 h 82"/>
                  <a:gd name="T36" fmla="*/ 136 w 136"/>
                  <a:gd name="T37" fmla="*/ 54 h 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6"/>
                  <a:gd name="T58" fmla="*/ 0 h 82"/>
                  <a:gd name="T59" fmla="*/ 136 w 136"/>
                  <a:gd name="T60" fmla="*/ 82 h 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6" h="82">
                    <a:moveTo>
                      <a:pt x="136" y="54"/>
                    </a:moveTo>
                    <a:lnTo>
                      <a:pt x="136" y="82"/>
                    </a:lnTo>
                    <a:lnTo>
                      <a:pt x="0" y="54"/>
                    </a:lnTo>
                    <a:lnTo>
                      <a:pt x="0" y="41"/>
                    </a:lnTo>
                    <a:lnTo>
                      <a:pt x="123" y="0"/>
                    </a:lnTo>
                    <a:lnTo>
                      <a:pt x="123" y="14"/>
                    </a:lnTo>
                    <a:lnTo>
                      <a:pt x="0" y="54"/>
                    </a:lnTo>
                    <a:lnTo>
                      <a:pt x="0" y="41"/>
                    </a:lnTo>
                    <a:lnTo>
                      <a:pt x="136" y="68"/>
                    </a:lnTo>
                    <a:lnTo>
                      <a:pt x="136" y="82"/>
                    </a:lnTo>
                    <a:lnTo>
                      <a:pt x="123" y="82"/>
                    </a:lnTo>
                    <a:lnTo>
                      <a:pt x="123" y="54"/>
                    </a:lnTo>
                    <a:lnTo>
                      <a:pt x="136" y="54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5"/>
              <p:cNvSpPr>
                <a:spLocks noChangeAspect="1"/>
              </p:cNvSpPr>
              <p:nvPr/>
            </p:nvSpPr>
            <p:spPr bwMode="auto">
              <a:xfrm>
                <a:off x="4550" y="3955"/>
                <a:ext cx="27" cy="40"/>
              </a:xfrm>
              <a:custGeom>
                <a:avLst/>
                <a:gdLst>
                  <a:gd name="T0" fmla="*/ 14 w 27"/>
                  <a:gd name="T1" fmla="*/ 0 h 40"/>
                  <a:gd name="T2" fmla="*/ 27 w 27"/>
                  <a:gd name="T3" fmla="*/ 40 h 40"/>
                  <a:gd name="T4" fmla="*/ 27 w 27"/>
                  <a:gd name="T5" fmla="*/ 40 h 40"/>
                  <a:gd name="T6" fmla="*/ 27 w 27"/>
                  <a:gd name="T7" fmla="*/ 40 h 40"/>
                  <a:gd name="T8" fmla="*/ 14 w 27"/>
                  <a:gd name="T9" fmla="*/ 40 h 40"/>
                  <a:gd name="T10" fmla="*/ 0 w 27"/>
                  <a:gd name="T11" fmla="*/ 0 h 40"/>
                  <a:gd name="T12" fmla="*/ 14 w 27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40"/>
                  <a:gd name="T23" fmla="*/ 27 w 27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40">
                    <a:moveTo>
                      <a:pt x="14" y="0"/>
                    </a:moveTo>
                    <a:lnTo>
                      <a:pt x="27" y="40"/>
                    </a:lnTo>
                    <a:lnTo>
                      <a:pt x="14" y="40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6"/>
              <p:cNvSpPr>
                <a:spLocks noChangeAspect="1"/>
              </p:cNvSpPr>
              <p:nvPr/>
            </p:nvSpPr>
            <p:spPr bwMode="auto">
              <a:xfrm>
                <a:off x="4441" y="3955"/>
                <a:ext cx="136" cy="68"/>
              </a:xfrm>
              <a:custGeom>
                <a:avLst/>
                <a:gdLst>
                  <a:gd name="T0" fmla="*/ 136 w 136"/>
                  <a:gd name="T1" fmla="*/ 40 h 68"/>
                  <a:gd name="T2" fmla="*/ 136 w 136"/>
                  <a:gd name="T3" fmla="*/ 68 h 68"/>
                  <a:gd name="T4" fmla="*/ 0 w 136"/>
                  <a:gd name="T5" fmla="*/ 40 h 68"/>
                  <a:gd name="T6" fmla="*/ 123 w 136"/>
                  <a:gd name="T7" fmla="*/ 0 h 68"/>
                  <a:gd name="T8" fmla="*/ 136 w 136"/>
                  <a:gd name="T9" fmla="*/ 4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68"/>
                  <a:gd name="T17" fmla="*/ 136 w 13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68">
                    <a:moveTo>
                      <a:pt x="136" y="40"/>
                    </a:moveTo>
                    <a:lnTo>
                      <a:pt x="136" y="68"/>
                    </a:lnTo>
                    <a:lnTo>
                      <a:pt x="0" y="40"/>
                    </a:lnTo>
                    <a:lnTo>
                      <a:pt x="123" y="0"/>
                    </a:lnTo>
                    <a:lnTo>
                      <a:pt x="136" y="4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7"/>
              <p:cNvSpPr>
                <a:spLocks noChangeAspect="1"/>
              </p:cNvSpPr>
              <p:nvPr/>
            </p:nvSpPr>
            <p:spPr bwMode="auto">
              <a:xfrm>
                <a:off x="4686" y="3928"/>
                <a:ext cx="40" cy="40"/>
              </a:xfrm>
              <a:custGeom>
                <a:avLst/>
                <a:gdLst>
                  <a:gd name="T0" fmla="*/ 40 w 40"/>
                  <a:gd name="T1" fmla="*/ 13 h 40"/>
                  <a:gd name="T2" fmla="*/ 27 w 40"/>
                  <a:gd name="T3" fmla="*/ 0 h 40"/>
                  <a:gd name="T4" fmla="*/ 0 w 40"/>
                  <a:gd name="T5" fmla="*/ 27 h 40"/>
                  <a:gd name="T6" fmla="*/ 13 w 40"/>
                  <a:gd name="T7" fmla="*/ 40 h 40"/>
                  <a:gd name="T8" fmla="*/ 40 w 40"/>
                  <a:gd name="T9" fmla="*/ 13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0"/>
                  <a:gd name="T17" fmla="*/ 40 w 4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0">
                    <a:moveTo>
                      <a:pt x="40" y="13"/>
                    </a:moveTo>
                    <a:lnTo>
                      <a:pt x="27" y="0"/>
                    </a:lnTo>
                    <a:lnTo>
                      <a:pt x="0" y="27"/>
                    </a:lnTo>
                    <a:lnTo>
                      <a:pt x="13" y="40"/>
                    </a:lnTo>
                    <a:lnTo>
                      <a:pt x="40" y="13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8"/>
              <p:cNvSpPr>
                <a:spLocks noChangeAspect="1"/>
              </p:cNvSpPr>
              <p:nvPr/>
            </p:nvSpPr>
            <p:spPr bwMode="auto">
              <a:xfrm>
                <a:off x="4577" y="3982"/>
                <a:ext cx="41" cy="27"/>
              </a:xfrm>
              <a:custGeom>
                <a:avLst/>
                <a:gdLst>
                  <a:gd name="T0" fmla="*/ 41 w 41"/>
                  <a:gd name="T1" fmla="*/ 13 h 27"/>
                  <a:gd name="T2" fmla="*/ 41 w 41"/>
                  <a:gd name="T3" fmla="*/ 0 h 27"/>
                  <a:gd name="T4" fmla="*/ 0 w 41"/>
                  <a:gd name="T5" fmla="*/ 13 h 27"/>
                  <a:gd name="T6" fmla="*/ 0 w 41"/>
                  <a:gd name="T7" fmla="*/ 27 h 27"/>
                  <a:gd name="T8" fmla="*/ 41 w 41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27"/>
                  <a:gd name="T17" fmla="*/ 41 w 4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27">
                    <a:moveTo>
                      <a:pt x="41" y="13"/>
                    </a:moveTo>
                    <a:lnTo>
                      <a:pt x="41" y="0"/>
                    </a:lnTo>
                    <a:lnTo>
                      <a:pt x="0" y="13"/>
                    </a:lnTo>
                    <a:lnTo>
                      <a:pt x="0" y="27"/>
                    </a:lnTo>
                    <a:lnTo>
                      <a:pt x="41" y="13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Rectangle 9"/>
              <p:cNvSpPr>
                <a:spLocks noChangeAspect="1" noChangeArrowheads="1"/>
              </p:cNvSpPr>
              <p:nvPr/>
            </p:nvSpPr>
            <p:spPr bwMode="auto">
              <a:xfrm>
                <a:off x="4455" y="3887"/>
                <a:ext cx="81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0"/>
              <p:cNvSpPr>
                <a:spLocks noChangeAspect="1"/>
              </p:cNvSpPr>
              <p:nvPr/>
            </p:nvSpPr>
            <p:spPr bwMode="auto">
              <a:xfrm>
                <a:off x="4645" y="3901"/>
                <a:ext cx="68" cy="40"/>
              </a:xfrm>
              <a:custGeom>
                <a:avLst/>
                <a:gdLst>
                  <a:gd name="T0" fmla="*/ 0 w 68"/>
                  <a:gd name="T1" fmla="*/ 0 h 40"/>
                  <a:gd name="T2" fmla="*/ 0 w 68"/>
                  <a:gd name="T3" fmla="*/ 13 h 40"/>
                  <a:gd name="T4" fmla="*/ 68 w 68"/>
                  <a:gd name="T5" fmla="*/ 40 h 40"/>
                  <a:gd name="T6" fmla="*/ 68 w 68"/>
                  <a:gd name="T7" fmla="*/ 27 h 40"/>
                  <a:gd name="T8" fmla="*/ 0 w 68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0"/>
                  <a:gd name="T17" fmla="*/ 68 w 6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0">
                    <a:moveTo>
                      <a:pt x="0" y="0"/>
                    </a:moveTo>
                    <a:lnTo>
                      <a:pt x="0" y="13"/>
                    </a:lnTo>
                    <a:lnTo>
                      <a:pt x="68" y="40"/>
                    </a:lnTo>
                    <a:lnTo>
                      <a:pt x="68" y="2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4428" y="2951"/>
                <a:ext cx="1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2"/>
              <p:cNvSpPr>
                <a:spLocks noChangeAspect="1"/>
              </p:cNvSpPr>
              <p:nvPr/>
            </p:nvSpPr>
            <p:spPr bwMode="auto">
              <a:xfrm>
                <a:off x="4428" y="2951"/>
                <a:ext cx="203" cy="27"/>
              </a:xfrm>
              <a:custGeom>
                <a:avLst/>
                <a:gdLst>
                  <a:gd name="T0" fmla="*/ 0 w 203"/>
                  <a:gd name="T1" fmla="*/ 0 h 27"/>
                  <a:gd name="T2" fmla="*/ 203 w 203"/>
                  <a:gd name="T3" fmla="*/ 14 h 27"/>
                  <a:gd name="T4" fmla="*/ 203 w 203"/>
                  <a:gd name="T5" fmla="*/ 14 h 27"/>
                  <a:gd name="T6" fmla="*/ 203 w 203"/>
                  <a:gd name="T7" fmla="*/ 27 h 27"/>
                  <a:gd name="T8" fmla="*/ 203 w 203"/>
                  <a:gd name="T9" fmla="*/ 27 h 27"/>
                  <a:gd name="T10" fmla="*/ 0 w 203"/>
                  <a:gd name="T11" fmla="*/ 14 h 27"/>
                  <a:gd name="T12" fmla="*/ 0 w 203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3"/>
                  <a:gd name="T22" fmla="*/ 0 h 27"/>
                  <a:gd name="T23" fmla="*/ 203 w 203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3" h="27">
                    <a:moveTo>
                      <a:pt x="0" y="0"/>
                    </a:moveTo>
                    <a:lnTo>
                      <a:pt x="203" y="14"/>
                    </a:lnTo>
                    <a:lnTo>
                      <a:pt x="203" y="27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3"/>
              <p:cNvSpPr>
                <a:spLocks noChangeAspect="1"/>
              </p:cNvSpPr>
              <p:nvPr/>
            </p:nvSpPr>
            <p:spPr bwMode="auto">
              <a:xfrm>
                <a:off x="4631" y="2965"/>
                <a:ext cx="68" cy="40"/>
              </a:xfrm>
              <a:custGeom>
                <a:avLst/>
                <a:gdLst>
                  <a:gd name="T0" fmla="*/ 0 w 68"/>
                  <a:gd name="T1" fmla="*/ 0 h 40"/>
                  <a:gd name="T2" fmla="*/ 55 w 68"/>
                  <a:gd name="T3" fmla="*/ 27 h 40"/>
                  <a:gd name="T4" fmla="*/ 68 w 68"/>
                  <a:gd name="T5" fmla="*/ 27 h 40"/>
                  <a:gd name="T6" fmla="*/ 55 w 68"/>
                  <a:gd name="T7" fmla="*/ 40 h 40"/>
                  <a:gd name="T8" fmla="*/ 55 w 68"/>
                  <a:gd name="T9" fmla="*/ 40 h 40"/>
                  <a:gd name="T10" fmla="*/ 0 w 68"/>
                  <a:gd name="T11" fmla="*/ 13 h 40"/>
                  <a:gd name="T12" fmla="*/ 0 w 6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0"/>
                  <a:gd name="T23" fmla="*/ 68 w 68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0">
                    <a:moveTo>
                      <a:pt x="0" y="0"/>
                    </a:moveTo>
                    <a:lnTo>
                      <a:pt x="55" y="27"/>
                    </a:lnTo>
                    <a:lnTo>
                      <a:pt x="68" y="27"/>
                    </a:lnTo>
                    <a:lnTo>
                      <a:pt x="55" y="40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4"/>
              <p:cNvSpPr>
                <a:spLocks noChangeAspect="1"/>
              </p:cNvSpPr>
              <p:nvPr/>
            </p:nvSpPr>
            <p:spPr bwMode="auto">
              <a:xfrm>
                <a:off x="4713" y="3033"/>
                <a:ext cx="13" cy="13"/>
              </a:xfrm>
              <a:custGeom>
                <a:avLst/>
                <a:gdLst>
                  <a:gd name="T0" fmla="*/ 13 w 13"/>
                  <a:gd name="T1" fmla="*/ 0 h 13"/>
                  <a:gd name="T2" fmla="*/ 13 w 13"/>
                  <a:gd name="T3" fmla="*/ 0 h 13"/>
                  <a:gd name="T4" fmla="*/ 0 w 13"/>
                  <a:gd name="T5" fmla="*/ 13 h 13"/>
                  <a:gd name="T6" fmla="*/ 0 w 13"/>
                  <a:gd name="T7" fmla="*/ 13 h 13"/>
                  <a:gd name="T8" fmla="*/ 13 w 13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13" y="0"/>
                    </a:moveTo>
                    <a:lnTo>
                      <a:pt x="13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5"/>
              <p:cNvSpPr>
                <a:spLocks noChangeAspect="1"/>
              </p:cNvSpPr>
              <p:nvPr/>
            </p:nvSpPr>
            <p:spPr bwMode="auto">
              <a:xfrm>
                <a:off x="4686" y="2992"/>
                <a:ext cx="40" cy="54"/>
              </a:xfrm>
              <a:custGeom>
                <a:avLst/>
                <a:gdLst>
                  <a:gd name="T0" fmla="*/ 13 w 40"/>
                  <a:gd name="T1" fmla="*/ 0 h 54"/>
                  <a:gd name="T2" fmla="*/ 0 w 40"/>
                  <a:gd name="T3" fmla="*/ 13 h 54"/>
                  <a:gd name="T4" fmla="*/ 27 w 40"/>
                  <a:gd name="T5" fmla="*/ 54 h 54"/>
                  <a:gd name="T6" fmla="*/ 40 w 40"/>
                  <a:gd name="T7" fmla="*/ 41 h 54"/>
                  <a:gd name="T8" fmla="*/ 13 w 40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54"/>
                  <a:gd name="T17" fmla="*/ 40 w 40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54">
                    <a:moveTo>
                      <a:pt x="13" y="0"/>
                    </a:moveTo>
                    <a:lnTo>
                      <a:pt x="0" y="13"/>
                    </a:lnTo>
                    <a:lnTo>
                      <a:pt x="27" y="54"/>
                    </a:lnTo>
                    <a:lnTo>
                      <a:pt x="40" y="41"/>
                    </a:lnTo>
                    <a:lnTo>
                      <a:pt x="13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6"/>
              <p:cNvSpPr>
                <a:spLocks noChangeAspect="1"/>
              </p:cNvSpPr>
              <p:nvPr/>
            </p:nvSpPr>
            <p:spPr bwMode="auto">
              <a:xfrm>
                <a:off x="4482" y="3005"/>
                <a:ext cx="122" cy="95"/>
              </a:xfrm>
              <a:custGeom>
                <a:avLst/>
                <a:gdLst>
                  <a:gd name="T0" fmla="*/ 122 w 122"/>
                  <a:gd name="T1" fmla="*/ 55 h 95"/>
                  <a:gd name="T2" fmla="*/ 122 w 122"/>
                  <a:gd name="T3" fmla="*/ 95 h 95"/>
                  <a:gd name="T4" fmla="*/ 122 w 122"/>
                  <a:gd name="T5" fmla="*/ 95 h 95"/>
                  <a:gd name="T6" fmla="*/ 122 w 122"/>
                  <a:gd name="T7" fmla="*/ 95 h 95"/>
                  <a:gd name="T8" fmla="*/ 0 w 122"/>
                  <a:gd name="T9" fmla="*/ 55 h 95"/>
                  <a:gd name="T10" fmla="*/ 0 w 122"/>
                  <a:gd name="T11" fmla="*/ 41 h 95"/>
                  <a:gd name="T12" fmla="*/ 0 w 122"/>
                  <a:gd name="T13" fmla="*/ 41 h 95"/>
                  <a:gd name="T14" fmla="*/ 122 w 122"/>
                  <a:gd name="T15" fmla="*/ 0 h 95"/>
                  <a:gd name="T16" fmla="*/ 122 w 122"/>
                  <a:gd name="T17" fmla="*/ 0 h 95"/>
                  <a:gd name="T18" fmla="*/ 122 w 122"/>
                  <a:gd name="T19" fmla="*/ 14 h 95"/>
                  <a:gd name="T20" fmla="*/ 122 w 122"/>
                  <a:gd name="T21" fmla="*/ 14 h 95"/>
                  <a:gd name="T22" fmla="*/ 0 w 122"/>
                  <a:gd name="T23" fmla="*/ 55 h 95"/>
                  <a:gd name="T24" fmla="*/ 0 w 122"/>
                  <a:gd name="T25" fmla="*/ 41 h 95"/>
                  <a:gd name="T26" fmla="*/ 0 w 122"/>
                  <a:gd name="T27" fmla="*/ 41 h 95"/>
                  <a:gd name="T28" fmla="*/ 122 w 122"/>
                  <a:gd name="T29" fmla="*/ 82 h 95"/>
                  <a:gd name="T30" fmla="*/ 122 w 122"/>
                  <a:gd name="T31" fmla="*/ 95 h 95"/>
                  <a:gd name="T32" fmla="*/ 109 w 122"/>
                  <a:gd name="T33" fmla="*/ 95 h 95"/>
                  <a:gd name="T34" fmla="*/ 109 w 122"/>
                  <a:gd name="T35" fmla="*/ 55 h 95"/>
                  <a:gd name="T36" fmla="*/ 122 w 122"/>
                  <a:gd name="T37" fmla="*/ 55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2"/>
                  <a:gd name="T58" fmla="*/ 0 h 95"/>
                  <a:gd name="T59" fmla="*/ 122 w 122"/>
                  <a:gd name="T60" fmla="*/ 95 h 9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2" h="95">
                    <a:moveTo>
                      <a:pt x="122" y="55"/>
                    </a:moveTo>
                    <a:lnTo>
                      <a:pt x="122" y="95"/>
                    </a:lnTo>
                    <a:lnTo>
                      <a:pt x="0" y="55"/>
                    </a:lnTo>
                    <a:lnTo>
                      <a:pt x="0" y="41"/>
                    </a:lnTo>
                    <a:lnTo>
                      <a:pt x="122" y="0"/>
                    </a:lnTo>
                    <a:lnTo>
                      <a:pt x="122" y="14"/>
                    </a:lnTo>
                    <a:lnTo>
                      <a:pt x="0" y="55"/>
                    </a:lnTo>
                    <a:lnTo>
                      <a:pt x="0" y="41"/>
                    </a:lnTo>
                    <a:lnTo>
                      <a:pt x="122" y="82"/>
                    </a:lnTo>
                    <a:lnTo>
                      <a:pt x="122" y="95"/>
                    </a:lnTo>
                    <a:lnTo>
                      <a:pt x="109" y="95"/>
                    </a:lnTo>
                    <a:lnTo>
                      <a:pt x="109" y="55"/>
                    </a:lnTo>
                    <a:lnTo>
                      <a:pt x="122" y="55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7"/>
              <p:cNvSpPr>
                <a:spLocks noChangeAspect="1"/>
              </p:cNvSpPr>
              <p:nvPr/>
            </p:nvSpPr>
            <p:spPr bwMode="auto">
              <a:xfrm>
                <a:off x="4591" y="3019"/>
                <a:ext cx="13" cy="41"/>
              </a:xfrm>
              <a:custGeom>
                <a:avLst/>
                <a:gdLst>
                  <a:gd name="T0" fmla="*/ 13 w 13"/>
                  <a:gd name="T1" fmla="*/ 0 h 41"/>
                  <a:gd name="T2" fmla="*/ 13 w 13"/>
                  <a:gd name="T3" fmla="*/ 41 h 41"/>
                  <a:gd name="T4" fmla="*/ 0 w 13"/>
                  <a:gd name="T5" fmla="*/ 41 h 41"/>
                  <a:gd name="T6" fmla="*/ 0 w 13"/>
                  <a:gd name="T7" fmla="*/ 41 h 41"/>
                  <a:gd name="T8" fmla="*/ 0 w 13"/>
                  <a:gd name="T9" fmla="*/ 41 h 41"/>
                  <a:gd name="T10" fmla="*/ 0 w 13"/>
                  <a:gd name="T11" fmla="*/ 0 h 41"/>
                  <a:gd name="T12" fmla="*/ 13 w 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41"/>
                  <a:gd name="T23" fmla="*/ 13 w 13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41">
                    <a:moveTo>
                      <a:pt x="13" y="0"/>
                    </a:moveTo>
                    <a:lnTo>
                      <a:pt x="13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8"/>
              <p:cNvSpPr>
                <a:spLocks noChangeAspect="1"/>
              </p:cNvSpPr>
              <p:nvPr/>
            </p:nvSpPr>
            <p:spPr bwMode="auto">
              <a:xfrm>
                <a:off x="4482" y="3019"/>
                <a:ext cx="122" cy="81"/>
              </a:xfrm>
              <a:custGeom>
                <a:avLst/>
                <a:gdLst>
                  <a:gd name="T0" fmla="*/ 122 w 122"/>
                  <a:gd name="T1" fmla="*/ 41 h 81"/>
                  <a:gd name="T2" fmla="*/ 122 w 122"/>
                  <a:gd name="T3" fmla="*/ 81 h 81"/>
                  <a:gd name="T4" fmla="*/ 0 w 122"/>
                  <a:gd name="T5" fmla="*/ 41 h 81"/>
                  <a:gd name="T6" fmla="*/ 122 w 122"/>
                  <a:gd name="T7" fmla="*/ 0 h 81"/>
                  <a:gd name="T8" fmla="*/ 122 w 122"/>
                  <a:gd name="T9" fmla="*/ 4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81"/>
                  <a:gd name="T17" fmla="*/ 122 w 122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81">
                    <a:moveTo>
                      <a:pt x="122" y="41"/>
                    </a:moveTo>
                    <a:lnTo>
                      <a:pt x="122" y="81"/>
                    </a:lnTo>
                    <a:lnTo>
                      <a:pt x="0" y="41"/>
                    </a:lnTo>
                    <a:lnTo>
                      <a:pt x="122" y="0"/>
                    </a:lnTo>
                    <a:lnTo>
                      <a:pt x="122" y="41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4713" y="3033"/>
                <a:ext cx="1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20"/>
              <p:cNvSpPr>
                <a:spLocks noChangeAspect="1"/>
              </p:cNvSpPr>
              <p:nvPr/>
            </p:nvSpPr>
            <p:spPr bwMode="auto">
              <a:xfrm>
                <a:off x="4686" y="3033"/>
                <a:ext cx="27" cy="27"/>
              </a:xfrm>
              <a:custGeom>
                <a:avLst/>
                <a:gdLst>
                  <a:gd name="T0" fmla="*/ 27 w 27"/>
                  <a:gd name="T1" fmla="*/ 13 h 27"/>
                  <a:gd name="T2" fmla="*/ 27 w 27"/>
                  <a:gd name="T3" fmla="*/ 0 h 27"/>
                  <a:gd name="T4" fmla="*/ 0 w 27"/>
                  <a:gd name="T5" fmla="*/ 13 h 27"/>
                  <a:gd name="T6" fmla="*/ 0 w 27"/>
                  <a:gd name="T7" fmla="*/ 13 h 27"/>
                  <a:gd name="T8" fmla="*/ 0 w 27"/>
                  <a:gd name="T9" fmla="*/ 27 h 27"/>
                  <a:gd name="T10" fmla="*/ 0 w 27"/>
                  <a:gd name="T11" fmla="*/ 27 h 27"/>
                  <a:gd name="T12" fmla="*/ 27 w 27"/>
                  <a:gd name="T13" fmla="*/ 13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27"/>
                  <a:gd name="T23" fmla="*/ 27 w 2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27">
                    <a:moveTo>
                      <a:pt x="27" y="13"/>
                    </a:moveTo>
                    <a:lnTo>
                      <a:pt x="27" y="0"/>
                    </a:lnTo>
                    <a:lnTo>
                      <a:pt x="0" y="13"/>
                    </a:lnTo>
                    <a:lnTo>
                      <a:pt x="0" y="27"/>
                    </a:lnTo>
                    <a:lnTo>
                      <a:pt x="27" y="13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4618" y="3060"/>
                <a:ext cx="1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22"/>
              <p:cNvSpPr>
                <a:spLocks noChangeAspect="1"/>
              </p:cNvSpPr>
              <p:nvPr/>
            </p:nvSpPr>
            <p:spPr bwMode="auto">
              <a:xfrm>
                <a:off x="4618" y="3046"/>
                <a:ext cx="68" cy="27"/>
              </a:xfrm>
              <a:custGeom>
                <a:avLst/>
                <a:gdLst>
                  <a:gd name="T0" fmla="*/ 68 w 68"/>
                  <a:gd name="T1" fmla="*/ 14 h 27"/>
                  <a:gd name="T2" fmla="*/ 68 w 68"/>
                  <a:gd name="T3" fmla="*/ 0 h 27"/>
                  <a:gd name="T4" fmla="*/ 0 w 68"/>
                  <a:gd name="T5" fmla="*/ 14 h 27"/>
                  <a:gd name="T6" fmla="*/ 0 w 68"/>
                  <a:gd name="T7" fmla="*/ 27 h 27"/>
                  <a:gd name="T8" fmla="*/ 68 w 68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27"/>
                  <a:gd name="T17" fmla="*/ 68 w 6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27">
                    <a:moveTo>
                      <a:pt x="68" y="14"/>
                    </a:moveTo>
                    <a:lnTo>
                      <a:pt x="68" y="0"/>
                    </a:lnTo>
                    <a:lnTo>
                      <a:pt x="0" y="14"/>
                    </a:lnTo>
                    <a:lnTo>
                      <a:pt x="0" y="27"/>
                    </a:lnTo>
                    <a:lnTo>
                      <a:pt x="68" y="14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4509" y="3155"/>
                <a:ext cx="530" cy="24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4509" y="3155"/>
                <a:ext cx="543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5039" y="3155"/>
                <a:ext cx="13" cy="257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4509" y="3399"/>
                <a:ext cx="530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4509" y="3155"/>
                <a:ext cx="14" cy="24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4591" y="3209"/>
                <a:ext cx="326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 u="none">
                    <a:solidFill>
                      <a:srgbClr val="000000"/>
                    </a:solidFill>
                  </a:rPr>
                  <a:t>Result</a:t>
                </a:r>
                <a:endParaRPr lang="en-US" sz="1600" b="1" u="none"/>
              </a:p>
            </p:txBody>
          </p:sp>
          <p:sp>
            <p:nvSpPr>
              <p:cNvPr id="161" name="Freeform 29"/>
              <p:cNvSpPr>
                <a:spLocks noChangeAspect="1"/>
              </p:cNvSpPr>
              <p:nvPr/>
            </p:nvSpPr>
            <p:spPr bwMode="auto">
              <a:xfrm>
                <a:off x="5351" y="3697"/>
                <a:ext cx="122" cy="81"/>
              </a:xfrm>
              <a:custGeom>
                <a:avLst/>
                <a:gdLst>
                  <a:gd name="T0" fmla="*/ 122 w 122"/>
                  <a:gd name="T1" fmla="*/ 54 h 81"/>
                  <a:gd name="T2" fmla="*/ 122 w 122"/>
                  <a:gd name="T3" fmla="*/ 81 h 81"/>
                  <a:gd name="T4" fmla="*/ 122 w 122"/>
                  <a:gd name="T5" fmla="*/ 81 h 81"/>
                  <a:gd name="T6" fmla="*/ 122 w 122"/>
                  <a:gd name="T7" fmla="*/ 81 h 81"/>
                  <a:gd name="T8" fmla="*/ 0 w 122"/>
                  <a:gd name="T9" fmla="*/ 54 h 81"/>
                  <a:gd name="T10" fmla="*/ 0 w 122"/>
                  <a:gd name="T11" fmla="*/ 41 h 81"/>
                  <a:gd name="T12" fmla="*/ 0 w 122"/>
                  <a:gd name="T13" fmla="*/ 41 h 81"/>
                  <a:gd name="T14" fmla="*/ 122 w 122"/>
                  <a:gd name="T15" fmla="*/ 0 h 81"/>
                  <a:gd name="T16" fmla="*/ 122 w 122"/>
                  <a:gd name="T17" fmla="*/ 0 h 81"/>
                  <a:gd name="T18" fmla="*/ 122 w 122"/>
                  <a:gd name="T19" fmla="*/ 14 h 81"/>
                  <a:gd name="T20" fmla="*/ 122 w 122"/>
                  <a:gd name="T21" fmla="*/ 14 h 81"/>
                  <a:gd name="T22" fmla="*/ 0 w 122"/>
                  <a:gd name="T23" fmla="*/ 54 h 81"/>
                  <a:gd name="T24" fmla="*/ 0 w 122"/>
                  <a:gd name="T25" fmla="*/ 41 h 81"/>
                  <a:gd name="T26" fmla="*/ 0 w 122"/>
                  <a:gd name="T27" fmla="*/ 41 h 81"/>
                  <a:gd name="T28" fmla="*/ 122 w 122"/>
                  <a:gd name="T29" fmla="*/ 68 h 81"/>
                  <a:gd name="T30" fmla="*/ 122 w 122"/>
                  <a:gd name="T31" fmla="*/ 81 h 81"/>
                  <a:gd name="T32" fmla="*/ 108 w 122"/>
                  <a:gd name="T33" fmla="*/ 81 h 81"/>
                  <a:gd name="T34" fmla="*/ 108 w 122"/>
                  <a:gd name="T35" fmla="*/ 54 h 81"/>
                  <a:gd name="T36" fmla="*/ 122 w 122"/>
                  <a:gd name="T37" fmla="*/ 54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2"/>
                  <a:gd name="T58" fmla="*/ 0 h 81"/>
                  <a:gd name="T59" fmla="*/ 122 w 122"/>
                  <a:gd name="T60" fmla="*/ 81 h 8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2" h="81">
                    <a:moveTo>
                      <a:pt x="122" y="54"/>
                    </a:moveTo>
                    <a:lnTo>
                      <a:pt x="122" y="81"/>
                    </a:lnTo>
                    <a:lnTo>
                      <a:pt x="0" y="54"/>
                    </a:lnTo>
                    <a:lnTo>
                      <a:pt x="0" y="41"/>
                    </a:lnTo>
                    <a:lnTo>
                      <a:pt x="122" y="0"/>
                    </a:lnTo>
                    <a:lnTo>
                      <a:pt x="122" y="14"/>
                    </a:lnTo>
                    <a:lnTo>
                      <a:pt x="0" y="54"/>
                    </a:lnTo>
                    <a:lnTo>
                      <a:pt x="0" y="41"/>
                    </a:lnTo>
                    <a:lnTo>
                      <a:pt x="122" y="68"/>
                    </a:lnTo>
                    <a:lnTo>
                      <a:pt x="122" y="81"/>
                    </a:lnTo>
                    <a:lnTo>
                      <a:pt x="108" y="81"/>
                    </a:lnTo>
                    <a:lnTo>
                      <a:pt x="108" y="54"/>
                    </a:lnTo>
                    <a:lnTo>
                      <a:pt x="122" y="54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30"/>
              <p:cNvSpPr>
                <a:spLocks noChangeAspect="1"/>
              </p:cNvSpPr>
              <p:nvPr/>
            </p:nvSpPr>
            <p:spPr bwMode="auto">
              <a:xfrm>
                <a:off x="5459" y="3711"/>
                <a:ext cx="14" cy="40"/>
              </a:xfrm>
              <a:custGeom>
                <a:avLst/>
                <a:gdLst>
                  <a:gd name="T0" fmla="*/ 14 w 14"/>
                  <a:gd name="T1" fmla="*/ 0 h 40"/>
                  <a:gd name="T2" fmla="*/ 14 w 14"/>
                  <a:gd name="T3" fmla="*/ 40 h 40"/>
                  <a:gd name="T4" fmla="*/ 0 w 14"/>
                  <a:gd name="T5" fmla="*/ 40 h 40"/>
                  <a:gd name="T6" fmla="*/ 0 w 14"/>
                  <a:gd name="T7" fmla="*/ 40 h 40"/>
                  <a:gd name="T8" fmla="*/ 0 w 14"/>
                  <a:gd name="T9" fmla="*/ 40 h 40"/>
                  <a:gd name="T10" fmla="*/ 0 w 14"/>
                  <a:gd name="T11" fmla="*/ 0 h 40"/>
                  <a:gd name="T12" fmla="*/ 14 w 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40"/>
                  <a:gd name="T23" fmla="*/ 14 w 14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40">
                    <a:moveTo>
                      <a:pt x="14" y="0"/>
                    </a:moveTo>
                    <a:lnTo>
                      <a:pt x="14" y="40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31"/>
              <p:cNvSpPr>
                <a:spLocks noChangeAspect="1"/>
              </p:cNvSpPr>
              <p:nvPr/>
            </p:nvSpPr>
            <p:spPr bwMode="auto">
              <a:xfrm>
                <a:off x="5351" y="3711"/>
                <a:ext cx="122" cy="67"/>
              </a:xfrm>
              <a:custGeom>
                <a:avLst/>
                <a:gdLst>
                  <a:gd name="T0" fmla="*/ 122 w 122"/>
                  <a:gd name="T1" fmla="*/ 40 h 67"/>
                  <a:gd name="T2" fmla="*/ 122 w 122"/>
                  <a:gd name="T3" fmla="*/ 67 h 67"/>
                  <a:gd name="T4" fmla="*/ 0 w 122"/>
                  <a:gd name="T5" fmla="*/ 40 h 67"/>
                  <a:gd name="T6" fmla="*/ 122 w 122"/>
                  <a:gd name="T7" fmla="*/ 0 h 67"/>
                  <a:gd name="T8" fmla="*/ 122 w 122"/>
                  <a:gd name="T9" fmla="*/ 4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67"/>
                  <a:gd name="T17" fmla="*/ 122 w 122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67">
                    <a:moveTo>
                      <a:pt x="122" y="40"/>
                    </a:moveTo>
                    <a:lnTo>
                      <a:pt x="122" y="67"/>
                    </a:lnTo>
                    <a:lnTo>
                      <a:pt x="0" y="40"/>
                    </a:lnTo>
                    <a:lnTo>
                      <a:pt x="122" y="0"/>
                    </a:lnTo>
                    <a:lnTo>
                      <a:pt x="122" y="4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32"/>
              <p:cNvSpPr>
                <a:spLocks noChangeAspect="1"/>
              </p:cNvSpPr>
              <p:nvPr/>
            </p:nvSpPr>
            <p:spPr bwMode="auto">
              <a:xfrm>
                <a:off x="5581" y="3684"/>
                <a:ext cx="41" cy="40"/>
              </a:xfrm>
              <a:custGeom>
                <a:avLst/>
                <a:gdLst>
                  <a:gd name="T0" fmla="*/ 41 w 41"/>
                  <a:gd name="T1" fmla="*/ 13 h 40"/>
                  <a:gd name="T2" fmla="*/ 27 w 41"/>
                  <a:gd name="T3" fmla="*/ 0 h 40"/>
                  <a:gd name="T4" fmla="*/ 0 w 41"/>
                  <a:gd name="T5" fmla="*/ 27 h 40"/>
                  <a:gd name="T6" fmla="*/ 14 w 41"/>
                  <a:gd name="T7" fmla="*/ 40 h 40"/>
                  <a:gd name="T8" fmla="*/ 41 w 41"/>
                  <a:gd name="T9" fmla="*/ 13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0"/>
                  <a:gd name="T17" fmla="*/ 41 w 41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0">
                    <a:moveTo>
                      <a:pt x="41" y="13"/>
                    </a:moveTo>
                    <a:lnTo>
                      <a:pt x="27" y="0"/>
                    </a:lnTo>
                    <a:lnTo>
                      <a:pt x="0" y="27"/>
                    </a:lnTo>
                    <a:lnTo>
                      <a:pt x="14" y="40"/>
                    </a:lnTo>
                    <a:lnTo>
                      <a:pt x="41" y="13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33"/>
              <p:cNvSpPr>
                <a:spLocks noChangeAspect="1"/>
              </p:cNvSpPr>
              <p:nvPr/>
            </p:nvSpPr>
            <p:spPr bwMode="auto">
              <a:xfrm>
                <a:off x="5486" y="3738"/>
                <a:ext cx="41" cy="27"/>
              </a:xfrm>
              <a:custGeom>
                <a:avLst/>
                <a:gdLst>
                  <a:gd name="T0" fmla="*/ 41 w 41"/>
                  <a:gd name="T1" fmla="*/ 13 h 27"/>
                  <a:gd name="T2" fmla="*/ 41 w 41"/>
                  <a:gd name="T3" fmla="*/ 0 h 27"/>
                  <a:gd name="T4" fmla="*/ 0 w 41"/>
                  <a:gd name="T5" fmla="*/ 13 h 27"/>
                  <a:gd name="T6" fmla="*/ 0 w 41"/>
                  <a:gd name="T7" fmla="*/ 27 h 27"/>
                  <a:gd name="T8" fmla="*/ 41 w 41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27"/>
                  <a:gd name="T17" fmla="*/ 41 w 4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27">
                    <a:moveTo>
                      <a:pt x="41" y="13"/>
                    </a:moveTo>
                    <a:lnTo>
                      <a:pt x="41" y="0"/>
                    </a:lnTo>
                    <a:lnTo>
                      <a:pt x="0" y="13"/>
                    </a:lnTo>
                    <a:lnTo>
                      <a:pt x="0" y="27"/>
                    </a:lnTo>
                    <a:lnTo>
                      <a:pt x="41" y="13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5364" y="3643"/>
                <a:ext cx="68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35"/>
              <p:cNvSpPr>
                <a:spLocks noChangeAspect="1"/>
              </p:cNvSpPr>
              <p:nvPr/>
            </p:nvSpPr>
            <p:spPr bwMode="auto">
              <a:xfrm>
                <a:off x="5541" y="3656"/>
                <a:ext cx="67" cy="41"/>
              </a:xfrm>
              <a:custGeom>
                <a:avLst/>
                <a:gdLst>
                  <a:gd name="T0" fmla="*/ 0 w 67"/>
                  <a:gd name="T1" fmla="*/ 0 h 41"/>
                  <a:gd name="T2" fmla="*/ 0 w 67"/>
                  <a:gd name="T3" fmla="*/ 14 h 41"/>
                  <a:gd name="T4" fmla="*/ 67 w 67"/>
                  <a:gd name="T5" fmla="*/ 41 h 41"/>
                  <a:gd name="T6" fmla="*/ 67 w 67"/>
                  <a:gd name="T7" fmla="*/ 28 h 41"/>
                  <a:gd name="T8" fmla="*/ 0 w 67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1"/>
                  <a:gd name="T17" fmla="*/ 67 w 6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1">
                    <a:moveTo>
                      <a:pt x="0" y="0"/>
                    </a:moveTo>
                    <a:lnTo>
                      <a:pt x="0" y="14"/>
                    </a:lnTo>
                    <a:lnTo>
                      <a:pt x="67" y="41"/>
                    </a:lnTo>
                    <a:lnTo>
                      <a:pt x="67" y="2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601" y="1324"/>
                <a:ext cx="611" cy="24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601" y="1324"/>
                <a:ext cx="625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1212" y="1324"/>
                <a:ext cx="14" cy="257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601" y="1568"/>
                <a:ext cx="611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601" y="1324"/>
                <a:ext cx="14" cy="24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616" y="1324"/>
                <a:ext cx="536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 u="none">
                    <a:solidFill>
                      <a:srgbClr val="000000"/>
                    </a:solidFill>
                  </a:rPr>
                  <a:t>Completion</a:t>
                </a:r>
                <a:endParaRPr lang="en-US" sz="1600" b="1" u="none"/>
              </a:p>
            </p:txBody>
          </p:sp>
          <p:sp>
            <p:nvSpPr>
              <p:cNvPr id="174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696" y="1433"/>
                <a:ext cx="371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 u="none">
                    <a:solidFill>
                      <a:srgbClr val="000000"/>
                    </a:solidFill>
                  </a:rPr>
                  <a:t>Handler</a:t>
                </a:r>
                <a:endParaRPr lang="en-US" sz="1600" b="1" u="none"/>
              </a:p>
            </p:txBody>
          </p:sp>
          <p:sp>
            <p:nvSpPr>
              <p:cNvPr id="175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601" y="1568"/>
                <a:ext cx="611" cy="24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601" y="1568"/>
                <a:ext cx="625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1212" y="1568"/>
                <a:ext cx="14" cy="257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601" y="1812"/>
                <a:ext cx="611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601" y="1568"/>
                <a:ext cx="14" cy="24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616" y="1568"/>
                <a:ext cx="536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 u="none">
                    <a:solidFill>
                      <a:srgbClr val="000000"/>
                    </a:solidFill>
                  </a:rPr>
                  <a:t>Completion</a:t>
                </a:r>
                <a:endParaRPr lang="en-US" sz="1600" b="1" u="none"/>
              </a:p>
            </p:txBody>
          </p:sp>
          <p:sp>
            <p:nvSpPr>
              <p:cNvPr id="181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5323" y="3439"/>
                <a:ext cx="1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50"/>
              <p:cNvSpPr>
                <a:spLocks noChangeAspect="1"/>
              </p:cNvSpPr>
              <p:nvPr/>
            </p:nvSpPr>
            <p:spPr bwMode="auto">
              <a:xfrm>
                <a:off x="5323" y="3439"/>
                <a:ext cx="204" cy="28"/>
              </a:xfrm>
              <a:custGeom>
                <a:avLst/>
                <a:gdLst>
                  <a:gd name="T0" fmla="*/ 0 w 204"/>
                  <a:gd name="T1" fmla="*/ 0 h 28"/>
                  <a:gd name="T2" fmla="*/ 204 w 204"/>
                  <a:gd name="T3" fmla="*/ 14 h 28"/>
                  <a:gd name="T4" fmla="*/ 204 w 204"/>
                  <a:gd name="T5" fmla="*/ 14 h 28"/>
                  <a:gd name="T6" fmla="*/ 204 w 204"/>
                  <a:gd name="T7" fmla="*/ 28 h 28"/>
                  <a:gd name="T8" fmla="*/ 204 w 204"/>
                  <a:gd name="T9" fmla="*/ 28 h 28"/>
                  <a:gd name="T10" fmla="*/ 0 w 204"/>
                  <a:gd name="T11" fmla="*/ 14 h 28"/>
                  <a:gd name="T12" fmla="*/ 0 w 204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28"/>
                  <a:gd name="T23" fmla="*/ 204 w 204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28">
                    <a:moveTo>
                      <a:pt x="0" y="0"/>
                    </a:moveTo>
                    <a:lnTo>
                      <a:pt x="204" y="14"/>
                    </a:lnTo>
                    <a:lnTo>
                      <a:pt x="204" y="28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51"/>
              <p:cNvSpPr>
                <a:spLocks noChangeAspect="1"/>
              </p:cNvSpPr>
              <p:nvPr/>
            </p:nvSpPr>
            <p:spPr bwMode="auto">
              <a:xfrm>
                <a:off x="5527" y="3453"/>
                <a:ext cx="81" cy="41"/>
              </a:xfrm>
              <a:custGeom>
                <a:avLst/>
                <a:gdLst>
                  <a:gd name="T0" fmla="*/ 0 w 81"/>
                  <a:gd name="T1" fmla="*/ 0 h 41"/>
                  <a:gd name="T2" fmla="*/ 68 w 81"/>
                  <a:gd name="T3" fmla="*/ 27 h 41"/>
                  <a:gd name="T4" fmla="*/ 81 w 81"/>
                  <a:gd name="T5" fmla="*/ 27 h 41"/>
                  <a:gd name="T6" fmla="*/ 68 w 81"/>
                  <a:gd name="T7" fmla="*/ 27 h 41"/>
                  <a:gd name="T8" fmla="*/ 68 w 81"/>
                  <a:gd name="T9" fmla="*/ 41 h 41"/>
                  <a:gd name="T10" fmla="*/ 0 w 81"/>
                  <a:gd name="T11" fmla="*/ 14 h 41"/>
                  <a:gd name="T12" fmla="*/ 0 w 81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1"/>
                  <a:gd name="T23" fmla="*/ 81 w 8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1">
                    <a:moveTo>
                      <a:pt x="0" y="0"/>
                    </a:moveTo>
                    <a:lnTo>
                      <a:pt x="68" y="27"/>
                    </a:lnTo>
                    <a:lnTo>
                      <a:pt x="81" y="27"/>
                    </a:lnTo>
                    <a:lnTo>
                      <a:pt x="68" y="27"/>
                    </a:lnTo>
                    <a:lnTo>
                      <a:pt x="68" y="41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5608" y="3521"/>
                <a:ext cx="14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53"/>
              <p:cNvSpPr>
                <a:spLocks noChangeAspect="1"/>
              </p:cNvSpPr>
              <p:nvPr/>
            </p:nvSpPr>
            <p:spPr bwMode="auto">
              <a:xfrm>
                <a:off x="5595" y="3480"/>
                <a:ext cx="27" cy="41"/>
              </a:xfrm>
              <a:custGeom>
                <a:avLst/>
                <a:gdLst>
                  <a:gd name="T0" fmla="*/ 13 w 27"/>
                  <a:gd name="T1" fmla="*/ 0 h 41"/>
                  <a:gd name="T2" fmla="*/ 0 w 27"/>
                  <a:gd name="T3" fmla="*/ 0 h 41"/>
                  <a:gd name="T4" fmla="*/ 13 w 27"/>
                  <a:gd name="T5" fmla="*/ 41 h 41"/>
                  <a:gd name="T6" fmla="*/ 27 w 27"/>
                  <a:gd name="T7" fmla="*/ 41 h 41"/>
                  <a:gd name="T8" fmla="*/ 13 w 27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41"/>
                  <a:gd name="T17" fmla="*/ 27 w 2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41">
                    <a:moveTo>
                      <a:pt x="13" y="0"/>
                    </a:moveTo>
                    <a:lnTo>
                      <a:pt x="0" y="0"/>
                    </a:lnTo>
                    <a:lnTo>
                      <a:pt x="13" y="41"/>
                    </a:lnTo>
                    <a:lnTo>
                      <a:pt x="27" y="41"/>
                    </a:lnTo>
                    <a:lnTo>
                      <a:pt x="13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54"/>
              <p:cNvSpPr>
                <a:spLocks noChangeAspect="1"/>
              </p:cNvSpPr>
              <p:nvPr/>
            </p:nvSpPr>
            <p:spPr bwMode="auto">
              <a:xfrm>
                <a:off x="5378" y="3494"/>
                <a:ext cx="135" cy="95"/>
              </a:xfrm>
              <a:custGeom>
                <a:avLst/>
                <a:gdLst>
                  <a:gd name="T0" fmla="*/ 135 w 135"/>
                  <a:gd name="T1" fmla="*/ 54 h 95"/>
                  <a:gd name="T2" fmla="*/ 135 w 135"/>
                  <a:gd name="T3" fmla="*/ 95 h 95"/>
                  <a:gd name="T4" fmla="*/ 135 w 135"/>
                  <a:gd name="T5" fmla="*/ 95 h 95"/>
                  <a:gd name="T6" fmla="*/ 135 w 135"/>
                  <a:gd name="T7" fmla="*/ 95 h 95"/>
                  <a:gd name="T8" fmla="*/ 0 w 135"/>
                  <a:gd name="T9" fmla="*/ 54 h 95"/>
                  <a:gd name="T10" fmla="*/ 0 w 135"/>
                  <a:gd name="T11" fmla="*/ 40 h 95"/>
                  <a:gd name="T12" fmla="*/ 0 w 135"/>
                  <a:gd name="T13" fmla="*/ 40 h 95"/>
                  <a:gd name="T14" fmla="*/ 135 w 135"/>
                  <a:gd name="T15" fmla="*/ 0 h 95"/>
                  <a:gd name="T16" fmla="*/ 135 w 135"/>
                  <a:gd name="T17" fmla="*/ 0 h 95"/>
                  <a:gd name="T18" fmla="*/ 135 w 135"/>
                  <a:gd name="T19" fmla="*/ 13 h 95"/>
                  <a:gd name="T20" fmla="*/ 135 w 135"/>
                  <a:gd name="T21" fmla="*/ 13 h 95"/>
                  <a:gd name="T22" fmla="*/ 0 w 135"/>
                  <a:gd name="T23" fmla="*/ 54 h 95"/>
                  <a:gd name="T24" fmla="*/ 0 w 135"/>
                  <a:gd name="T25" fmla="*/ 40 h 95"/>
                  <a:gd name="T26" fmla="*/ 0 w 135"/>
                  <a:gd name="T27" fmla="*/ 40 h 95"/>
                  <a:gd name="T28" fmla="*/ 135 w 135"/>
                  <a:gd name="T29" fmla="*/ 81 h 95"/>
                  <a:gd name="T30" fmla="*/ 135 w 135"/>
                  <a:gd name="T31" fmla="*/ 95 h 95"/>
                  <a:gd name="T32" fmla="*/ 122 w 135"/>
                  <a:gd name="T33" fmla="*/ 95 h 95"/>
                  <a:gd name="T34" fmla="*/ 122 w 135"/>
                  <a:gd name="T35" fmla="*/ 54 h 95"/>
                  <a:gd name="T36" fmla="*/ 135 w 135"/>
                  <a:gd name="T37" fmla="*/ 54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5"/>
                  <a:gd name="T58" fmla="*/ 0 h 95"/>
                  <a:gd name="T59" fmla="*/ 135 w 135"/>
                  <a:gd name="T60" fmla="*/ 95 h 9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5" h="95">
                    <a:moveTo>
                      <a:pt x="135" y="54"/>
                    </a:moveTo>
                    <a:lnTo>
                      <a:pt x="135" y="95"/>
                    </a:lnTo>
                    <a:lnTo>
                      <a:pt x="0" y="54"/>
                    </a:lnTo>
                    <a:lnTo>
                      <a:pt x="0" y="40"/>
                    </a:lnTo>
                    <a:lnTo>
                      <a:pt x="135" y="0"/>
                    </a:lnTo>
                    <a:lnTo>
                      <a:pt x="135" y="13"/>
                    </a:lnTo>
                    <a:lnTo>
                      <a:pt x="0" y="54"/>
                    </a:lnTo>
                    <a:lnTo>
                      <a:pt x="0" y="40"/>
                    </a:lnTo>
                    <a:lnTo>
                      <a:pt x="135" y="81"/>
                    </a:lnTo>
                    <a:lnTo>
                      <a:pt x="135" y="95"/>
                    </a:lnTo>
                    <a:lnTo>
                      <a:pt x="122" y="95"/>
                    </a:lnTo>
                    <a:lnTo>
                      <a:pt x="122" y="54"/>
                    </a:lnTo>
                    <a:lnTo>
                      <a:pt x="135" y="54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55"/>
              <p:cNvSpPr>
                <a:spLocks noChangeAspect="1"/>
              </p:cNvSpPr>
              <p:nvPr/>
            </p:nvSpPr>
            <p:spPr bwMode="auto">
              <a:xfrm>
                <a:off x="5500" y="3507"/>
                <a:ext cx="13" cy="41"/>
              </a:xfrm>
              <a:custGeom>
                <a:avLst/>
                <a:gdLst>
                  <a:gd name="T0" fmla="*/ 13 w 13"/>
                  <a:gd name="T1" fmla="*/ 0 h 41"/>
                  <a:gd name="T2" fmla="*/ 13 w 13"/>
                  <a:gd name="T3" fmla="*/ 41 h 41"/>
                  <a:gd name="T4" fmla="*/ 0 w 13"/>
                  <a:gd name="T5" fmla="*/ 41 h 41"/>
                  <a:gd name="T6" fmla="*/ 0 w 13"/>
                  <a:gd name="T7" fmla="*/ 41 h 41"/>
                  <a:gd name="T8" fmla="*/ 0 w 13"/>
                  <a:gd name="T9" fmla="*/ 41 h 41"/>
                  <a:gd name="T10" fmla="*/ 0 w 13"/>
                  <a:gd name="T11" fmla="*/ 0 h 41"/>
                  <a:gd name="T12" fmla="*/ 13 w 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41"/>
                  <a:gd name="T23" fmla="*/ 13 w 13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41">
                    <a:moveTo>
                      <a:pt x="13" y="0"/>
                    </a:moveTo>
                    <a:lnTo>
                      <a:pt x="13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56"/>
              <p:cNvSpPr>
                <a:spLocks noChangeAspect="1"/>
              </p:cNvSpPr>
              <p:nvPr/>
            </p:nvSpPr>
            <p:spPr bwMode="auto">
              <a:xfrm>
                <a:off x="5378" y="3507"/>
                <a:ext cx="135" cy="82"/>
              </a:xfrm>
              <a:custGeom>
                <a:avLst/>
                <a:gdLst>
                  <a:gd name="T0" fmla="*/ 135 w 135"/>
                  <a:gd name="T1" fmla="*/ 41 h 82"/>
                  <a:gd name="T2" fmla="*/ 135 w 135"/>
                  <a:gd name="T3" fmla="*/ 82 h 82"/>
                  <a:gd name="T4" fmla="*/ 0 w 135"/>
                  <a:gd name="T5" fmla="*/ 41 h 82"/>
                  <a:gd name="T6" fmla="*/ 135 w 135"/>
                  <a:gd name="T7" fmla="*/ 0 h 82"/>
                  <a:gd name="T8" fmla="*/ 135 w 135"/>
                  <a:gd name="T9" fmla="*/ 4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82"/>
                  <a:gd name="T17" fmla="*/ 135 w 135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82">
                    <a:moveTo>
                      <a:pt x="135" y="41"/>
                    </a:moveTo>
                    <a:lnTo>
                      <a:pt x="135" y="82"/>
                    </a:lnTo>
                    <a:lnTo>
                      <a:pt x="0" y="41"/>
                    </a:lnTo>
                    <a:lnTo>
                      <a:pt x="135" y="0"/>
                    </a:lnTo>
                    <a:lnTo>
                      <a:pt x="135" y="41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5608" y="3521"/>
                <a:ext cx="1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58"/>
              <p:cNvSpPr>
                <a:spLocks noChangeAspect="1"/>
              </p:cNvSpPr>
              <p:nvPr/>
            </p:nvSpPr>
            <p:spPr bwMode="auto">
              <a:xfrm>
                <a:off x="5581" y="3521"/>
                <a:ext cx="27" cy="27"/>
              </a:xfrm>
              <a:custGeom>
                <a:avLst/>
                <a:gdLst>
                  <a:gd name="T0" fmla="*/ 27 w 27"/>
                  <a:gd name="T1" fmla="*/ 13 h 27"/>
                  <a:gd name="T2" fmla="*/ 27 w 27"/>
                  <a:gd name="T3" fmla="*/ 0 h 27"/>
                  <a:gd name="T4" fmla="*/ 0 w 27"/>
                  <a:gd name="T5" fmla="*/ 13 h 27"/>
                  <a:gd name="T6" fmla="*/ 0 w 27"/>
                  <a:gd name="T7" fmla="*/ 13 h 27"/>
                  <a:gd name="T8" fmla="*/ 0 w 27"/>
                  <a:gd name="T9" fmla="*/ 27 h 27"/>
                  <a:gd name="T10" fmla="*/ 0 w 27"/>
                  <a:gd name="T11" fmla="*/ 27 h 27"/>
                  <a:gd name="T12" fmla="*/ 27 w 27"/>
                  <a:gd name="T13" fmla="*/ 13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27"/>
                  <a:gd name="T23" fmla="*/ 27 w 2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27">
                    <a:moveTo>
                      <a:pt x="27" y="13"/>
                    </a:moveTo>
                    <a:lnTo>
                      <a:pt x="27" y="0"/>
                    </a:lnTo>
                    <a:lnTo>
                      <a:pt x="0" y="13"/>
                    </a:lnTo>
                    <a:lnTo>
                      <a:pt x="0" y="27"/>
                    </a:lnTo>
                    <a:lnTo>
                      <a:pt x="27" y="13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5513" y="3548"/>
                <a:ext cx="1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60"/>
              <p:cNvSpPr>
                <a:spLocks noChangeAspect="1"/>
              </p:cNvSpPr>
              <p:nvPr/>
            </p:nvSpPr>
            <p:spPr bwMode="auto">
              <a:xfrm>
                <a:off x="5513" y="3534"/>
                <a:ext cx="68" cy="27"/>
              </a:xfrm>
              <a:custGeom>
                <a:avLst/>
                <a:gdLst>
                  <a:gd name="T0" fmla="*/ 68 w 68"/>
                  <a:gd name="T1" fmla="*/ 14 h 27"/>
                  <a:gd name="T2" fmla="*/ 68 w 68"/>
                  <a:gd name="T3" fmla="*/ 0 h 27"/>
                  <a:gd name="T4" fmla="*/ 0 w 68"/>
                  <a:gd name="T5" fmla="*/ 14 h 27"/>
                  <a:gd name="T6" fmla="*/ 0 w 68"/>
                  <a:gd name="T7" fmla="*/ 27 h 27"/>
                  <a:gd name="T8" fmla="*/ 68 w 68"/>
                  <a:gd name="T9" fmla="*/ 1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27"/>
                  <a:gd name="T17" fmla="*/ 68 w 6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27">
                    <a:moveTo>
                      <a:pt x="68" y="14"/>
                    </a:moveTo>
                    <a:lnTo>
                      <a:pt x="68" y="0"/>
                    </a:lnTo>
                    <a:lnTo>
                      <a:pt x="0" y="14"/>
                    </a:lnTo>
                    <a:lnTo>
                      <a:pt x="0" y="27"/>
                    </a:lnTo>
                    <a:lnTo>
                      <a:pt x="68" y="14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4482" y="3792"/>
                <a:ext cx="136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62"/>
              <p:cNvSpPr>
                <a:spLocks noChangeAspect="1"/>
              </p:cNvSpPr>
              <p:nvPr/>
            </p:nvSpPr>
            <p:spPr bwMode="auto">
              <a:xfrm>
                <a:off x="4482" y="3792"/>
                <a:ext cx="136" cy="41"/>
              </a:xfrm>
              <a:custGeom>
                <a:avLst/>
                <a:gdLst>
                  <a:gd name="T0" fmla="*/ 136 w 136"/>
                  <a:gd name="T1" fmla="*/ 41 h 41"/>
                  <a:gd name="T2" fmla="*/ 136 w 136"/>
                  <a:gd name="T3" fmla="*/ 27 h 41"/>
                  <a:gd name="T4" fmla="*/ 0 w 136"/>
                  <a:gd name="T5" fmla="*/ 0 h 41"/>
                  <a:gd name="T6" fmla="*/ 0 w 136"/>
                  <a:gd name="T7" fmla="*/ 14 h 41"/>
                  <a:gd name="T8" fmla="*/ 0 w 136"/>
                  <a:gd name="T9" fmla="*/ 0 h 41"/>
                  <a:gd name="T10" fmla="*/ 0 w 136"/>
                  <a:gd name="T11" fmla="*/ 14 h 41"/>
                  <a:gd name="T12" fmla="*/ 136 w 136"/>
                  <a:gd name="T13" fmla="*/ 4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"/>
                  <a:gd name="T22" fmla="*/ 0 h 41"/>
                  <a:gd name="T23" fmla="*/ 136 w 13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" h="41">
                    <a:moveTo>
                      <a:pt x="136" y="41"/>
                    </a:moveTo>
                    <a:lnTo>
                      <a:pt x="136" y="27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36" y="41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63"/>
              <p:cNvSpPr>
                <a:spLocks noChangeAspect="1"/>
              </p:cNvSpPr>
              <p:nvPr/>
            </p:nvSpPr>
            <p:spPr bwMode="auto">
              <a:xfrm>
                <a:off x="4482" y="3751"/>
                <a:ext cx="136" cy="55"/>
              </a:xfrm>
              <a:custGeom>
                <a:avLst/>
                <a:gdLst>
                  <a:gd name="T0" fmla="*/ 0 w 136"/>
                  <a:gd name="T1" fmla="*/ 41 h 55"/>
                  <a:gd name="T2" fmla="*/ 0 w 136"/>
                  <a:gd name="T3" fmla="*/ 55 h 55"/>
                  <a:gd name="T4" fmla="*/ 136 w 136"/>
                  <a:gd name="T5" fmla="*/ 14 h 55"/>
                  <a:gd name="T6" fmla="*/ 136 w 136"/>
                  <a:gd name="T7" fmla="*/ 0 h 55"/>
                  <a:gd name="T8" fmla="*/ 0 w 136"/>
                  <a:gd name="T9" fmla="*/ 4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55"/>
                  <a:gd name="T17" fmla="*/ 136 w 136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55">
                    <a:moveTo>
                      <a:pt x="0" y="41"/>
                    </a:moveTo>
                    <a:lnTo>
                      <a:pt x="0" y="55"/>
                    </a:lnTo>
                    <a:lnTo>
                      <a:pt x="136" y="14"/>
                    </a:lnTo>
                    <a:lnTo>
                      <a:pt x="136" y="0"/>
                    </a:lnTo>
                    <a:lnTo>
                      <a:pt x="0" y="41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5079" y="3806"/>
                <a:ext cx="1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5025" y="3806"/>
                <a:ext cx="1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5025" y="3806"/>
                <a:ext cx="54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67"/>
              <p:cNvSpPr>
                <a:spLocks noChangeAspect="1" noChangeShapeType="1"/>
              </p:cNvSpPr>
              <p:nvPr/>
            </p:nvSpPr>
            <p:spPr bwMode="auto">
              <a:xfrm flipH="1">
                <a:off x="4781" y="3806"/>
                <a:ext cx="1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4672" y="3806"/>
                <a:ext cx="1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4618" y="3806"/>
                <a:ext cx="1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4618" y="3806"/>
                <a:ext cx="54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1945" y="740"/>
                <a:ext cx="977" cy="285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1945" y="713"/>
                <a:ext cx="883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 u="none">
                    <a:solidFill>
                      <a:srgbClr val="000000"/>
                    </a:solidFill>
                  </a:rPr>
                  <a:t>: Asynchronous</a:t>
                </a:r>
                <a:endParaRPr lang="en-US" sz="1600" b="1" u="none"/>
              </a:p>
            </p:txBody>
          </p:sp>
          <p:sp>
            <p:nvSpPr>
              <p:cNvPr id="205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1945" y="835"/>
                <a:ext cx="977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2108" y="862"/>
                <a:ext cx="548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 u="none">
                    <a:solidFill>
                      <a:srgbClr val="000000"/>
                    </a:solidFill>
                  </a:rPr>
                  <a:t>Operation</a:t>
                </a:r>
                <a:endParaRPr lang="en-US" sz="1600" b="1" u="none"/>
              </a:p>
            </p:txBody>
          </p:sp>
          <p:sp>
            <p:nvSpPr>
              <p:cNvPr id="207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2108" y="985"/>
                <a:ext cx="637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1945" y="659"/>
                <a:ext cx="990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2922" y="659"/>
                <a:ext cx="13" cy="46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1945" y="1107"/>
                <a:ext cx="977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1945" y="659"/>
                <a:ext cx="13" cy="4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3899" y="740"/>
                <a:ext cx="814" cy="299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3994" y="713"/>
                <a:ext cx="547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 u="none">
                    <a:solidFill>
                      <a:srgbClr val="000000"/>
                    </a:solidFill>
                  </a:rPr>
                  <a:t>: Proactor</a:t>
                </a:r>
                <a:endParaRPr lang="en-US" sz="1600" b="1" u="none"/>
              </a:p>
            </p:txBody>
          </p:sp>
          <p:sp>
            <p:nvSpPr>
              <p:cNvPr id="214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994" y="835"/>
                <a:ext cx="624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899" y="673"/>
                <a:ext cx="827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4713" y="673"/>
                <a:ext cx="13" cy="46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3899" y="1120"/>
                <a:ext cx="814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3899" y="673"/>
                <a:ext cx="13" cy="447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794" y="713"/>
                <a:ext cx="855" cy="36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849" y="686"/>
                <a:ext cx="638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 u="none">
                    <a:solidFill>
                      <a:srgbClr val="000000"/>
                    </a:solidFill>
                  </a:rPr>
                  <a:t>Completion</a:t>
                </a:r>
                <a:endParaRPr lang="en-US" sz="1600" b="1" u="none"/>
              </a:p>
            </p:txBody>
          </p:sp>
          <p:sp>
            <p:nvSpPr>
              <p:cNvPr id="221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849" y="808"/>
                <a:ext cx="732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971" y="835"/>
                <a:ext cx="43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 u="none">
                    <a:solidFill>
                      <a:srgbClr val="000000"/>
                    </a:solidFill>
                  </a:rPr>
                  <a:t>Handler</a:t>
                </a:r>
                <a:endParaRPr lang="en-US" sz="1600" b="1" u="none"/>
              </a:p>
            </p:txBody>
          </p:sp>
          <p:sp>
            <p:nvSpPr>
              <p:cNvPr id="22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971" y="957"/>
                <a:ext cx="502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794" y="673"/>
                <a:ext cx="869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5649" y="673"/>
                <a:ext cx="14" cy="46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4794" y="1120"/>
                <a:ext cx="855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4794" y="673"/>
                <a:ext cx="14" cy="447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2433" y="1120"/>
                <a:ext cx="14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2433" y="4090"/>
                <a:ext cx="14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2433" y="1120"/>
                <a:ext cx="14" cy="297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1375" y="1202"/>
                <a:ext cx="13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1375" y="4090"/>
                <a:ext cx="13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1375" y="1202"/>
                <a:ext cx="13" cy="288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439" y="1107"/>
                <a:ext cx="13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439" y="4090"/>
                <a:ext cx="13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439" y="1107"/>
                <a:ext cx="13" cy="298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642" y="1825"/>
                <a:ext cx="620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u="none">
                    <a:solidFill>
                      <a:srgbClr val="000000"/>
                    </a:solidFill>
                  </a:rPr>
                  <a:t>exec_async_</a:t>
                </a:r>
                <a:endParaRPr lang="en-US" sz="1600" b="1" u="none"/>
              </a:p>
            </p:txBody>
          </p:sp>
          <p:sp>
            <p:nvSpPr>
              <p:cNvPr id="238" name="Freeform 106"/>
              <p:cNvSpPr>
                <a:spLocks noChangeAspect="1"/>
              </p:cNvSpPr>
              <p:nvPr/>
            </p:nvSpPr>
            <p:spPr bwMode="auto">
              <a:xfrm>
                <a:off x="4930" y="3358"/>
                <a:ext cx="122" cy="81"/>
              </a:xfrm>
              <a:custGeom>
                <a:avLst/>
                <a:gdLst>
                  <a:gd name="T0" fmla="*/ 0 w 122"/>
                  <a:gd name="T1" fmla="*/ 41 h 81"/>
                  <a:gd name="T2" fmla="*/ 0 w 122"/>
                  <a:gd name="T3" fmla="*/ 0 h 81"/>
                  <a:gd name="T4" fmla="*/ 0 w 122"/>
                  <a:gd name="T5" fmla="*/ 0 h 81"/>
                  <a:gd name="T6" fmla="*/ 0 w 122"/>
                  <a:gd name="T7" fmla="*/ 0 h 81"/>
                  <a:gd name="T8" fmla="*/ 122 w 122"/>
                  <a:gd name="T9" fmla="*/ 41 h 81"/>
                  <a:gd name="T10" fmla="*/ 122 w 122"/>
                  <a:gd name="T11" fmla="*/ 54 h 81"/>
                  <a:gd name="T12" fmla="*/ 122 w 122"/>
                  <a:gd name="T13" fmla="*/ 54 h 81"/>
                  <a:gd name="T14" fmla="*/ 0 w 122"/>
                  <a:gd name="T15" fmla="*/ 81 h 81"/>
                  <a:gd name="T16" fmla="*/ 0 w 122"/>
                  <a:gd name="T17" fmla="*/ 81 h 81"/>
                  <a:gd name="T18" fmla="*/ 0 w 122"/>
                  <a:gd name="T19" fmla="*/ 68 h 81"/>
                  <a:gd name="T20" fmla="*/ 0 w 122"/>
                  <a:gd name="T21" fmla="*/ 68 h 81"/>
                  <a:gd name="T22" fmla="*/ 122 w 122"/>
                  <a:gd name="T23" fmla="*/ 41 h 81"/>
                  <a:gd name="T24" fmla="*/ 122 w 122"/>
                  <a:gd name="T25" fmla="*/ 54 h 81"/>
                  <a:gd name="T26" fmla="*/ 122 w 122"/>
                  <a:gd name="T27" fmla="*/ 54 h 81"/>
                  <a:gd name="T28" fmla="*/ 0 w 122"/>
                  <a:gd name="T29" fmla="*/ 14 h 81"/>
                  <a:gd name="T30" fmla="*/ 0 w 122"/>
                  <a:gd name="T31" fmla="*/ 0 h 81"/>
                  <a:gd name="T32" fmla="*/ 14 w 122"/>
                  <a:gd name="T33" fmla="*/ 0 h 81"/>
                  <a:gd name="T34" fmla="*/ 14 w 122"/>
                  <a:gd name="T35" fmla="*/ 41 h 81"/>
                  <a:gd name="T36" fmla="*/ 0 w 122"/>
                  <a:gd name="T37" fmla="*/ 41 h 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2"/>
                  <a:gd name="T58" fmla="*/ 0 h 81"/>
                  <a:gd name="T59" fmla="*/ 122 w 122"/>
                  <a:gd name="T60" fmla="*/ 81 h 8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2" h="81">
                    <a:moveTo>
                      <a:pt x="0" y="41"/>
                    </a:moveTo>
                    <a:lnTo>
                      <a:pt x="0" y="0"/>
                    </a:lnTo>
                    <a:lnTo>
                      <a:pt x="122" y="41"/>
                    </a:lnTo>
                    <a:lnTo>
                      <a:pt x="122" y="54"/>
                    </a:lnTo>
                    <a:lnTo>
                      <a:pt x="0" y="81"/>
                    </a:lnTo>
                    <a:lnTo>
                      <a:pt x="0" y="68"/>
                    </a:lnTo>
                    <a:lnTo>
                      <a:pt x="122" y="41"/>
                    </a:lnTo>
                    <a:lnTo>
                      <a:pt x="122" y="5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41"/>
                    </a:lnTo>
                    <a:lnTo>
                      <a:pt x="0" y="41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07"/>
              <p:cNvSpPr>
                <a:spLocks noChangeAspect="1"/>
              </p:cNvSpPr>
              <p:nvPr/>
            </p:nvSpPr>
            <p:spPr bwMode="auto">
              <a:xfrm>
                <a:off x="4930" y="3399"/>
                <a:ext cx="14" cy="27"/>
              </a:xfrm>
              <a:custGeom>
                <a:avLst/>
                <a:gdLst>
                  <a:gd name="T0" fmla="*/ 0 w 14"/>
                  <a:gd name="T1" fmla="*/ 27 h 27"/>
                  <a:gd name="T2" fmla="*/ 0 w 14"/>
                  <a:gd name="T3" fmla="*/ 0 h 27"/>
                  <a:gd name="T4" fmla="*/ 14 w 14"/>
                  <a:gd name="T5" fmla="*/ 0 h 27"/>
                  <a:gd name="T6" fmla="*/ 14 w 14"/>
                  <a:gd name="T7" fmla="*/ 0 h 27"/>
                  <a:gd name="T8" fmla="*/ 14 w 14"/>
                  <a:gd name="T9" fmla="*/ 0 h 27"/>
                  <a:gd name="T10" fmla="*/ 14 w 14"/>
                  <a:gd name="T11" fmla="*/ 27 h 27"/>
                  <a:gd name="T12" fmla="*/ 0 w 14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7"/>
                  <a:gd name="T23" fmla="*/ 14 w 14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7">
                    <a:moveTo>
                      <a:pt x="0" y="2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27"/>
                    </a:lnTo>
                    <a:lnTo>
                      <a:pt x="0" y="27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08"/>
              <p:cNvSpPr>
                <a:spLocks noChangeAspect="1"/>
              </p:cNvSpPr>
              <p:nvPr/>
            </p:nvSpPr>
            <p:spPr bwMode="auto">
              <a:xfrm>
                <a:off x="4930" y="3358"/>
                <a:ext cx="122" cy="68"/>
              </a:xfrm>
              <a:custGeom>
                <a:avLst/>
                <a:gdLst>
                  <a:gd name="T0" fmla="*/ 0 w 122"/>
                  <a:gd name="T1" fmla="*/ 41 h 68"/>
                  <a:gd name="T2" fmla="*/ 0 w 122"/>
                  <a:gd name="T3" fmla="*/ 0 h 68"/>
                  <a:gd name="T4" fmla="*/ 122 w 122"/>
                  <a:gd name="T5" fmla="*/ 41 h 68"/>
                  <a:gd name="T6" fmla="*/ 0 w 122"/>
                  <a:gd name="T7" fmla="*/ 68 h 68"/>
                  <a:gd name="T8" fmla="*/ 0 w 122"/>
                  <a:gd name="T9" fmla="*/ 4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68"/>
                  <a:gd name="T17" fmla="*/ 122 w 12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68">
                    <a:moveTo>
                      <a:pt x="0" y="41"/>
                    </a:moveTo>
                    <a:lnTo>
                      <a:pt x="0" y="0"/>
                    </a:lnTo>
                    <a:lnTo>
                      <a:pt x="122" y="41"/>
                    </a:lnTo>
                    <a:lnTo>
                      <a:pt x="0" y="68"/>
                    </a:lnTo>
                    <a:lnTo>
                      <a:pt x="0" y="41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4428" y="3399"/>
                <a:ext cx="1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4916" y="3399"/>
                <a:ext cx="1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4428" y="3399"/>
                <a:ext cx="488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1510" y="2409"/>
                <a:ext cx="136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13"/>
              <p:cNvSpPr>
                <a:spLocks noChangeAspect="1"/>
              </p:cNvSpPr>
              <p:nvPr/>
            </p:nvSpPr>
            <p:spPr bwMode="auto">
              <a:xfrm>
                <a:off x="1470" y="2409"/>
                <a:ext cx="176" cy="54"/>
              </a:xfrm>
              <a:custGeom>
                <a:avLst/>
                <a:gdLst>
                  <a:gd name="T0" fmla="*/ 176 w 176"/>
                  <a:gd name="T1" fmla="*/ 54 h 54"/>
                  <a:gd name="T2" fmla="*/ 176 w 176"/>
                  <a:gd name="T3" fmla="*/ 40 h 54"/>
                  <a:gd name="T4" fmla="*/ 40 w 176"/>
                  <a:gd name="T5" fmla="*/ 0 h 54"/>
                  <a:gd name="T6" fmla="*/ 40 w 176"/>
                  <a:gd name="T7" fmla="*/ 0 h 54"/>
                  <a:gd name="T8" fmla="*/ 0 w 176"/>
                  <a:gd name="T9" fmla="*/ 13 h 54"/>
                  <a:gd name="T10" fmla="*/ 40 w 176"/>
                  <a:gd name="T11" fmla="*/ 13 h 54"/>
                  <a:gd name="T12" fmla="*/ 176 w 176"/>
                  <a:gd name="T13" fmla="*/ 54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54"/>
                  <a:gd name="T23" fmla="*/ 176 w 176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54">
                    <a:moveTo>
                      <a:pt x="176" y="54"/>
                    </a:moveTo>
                    <a:lnTo>
                      <a:pt x="176" y="40"/>
                    </a:lnTo>
                    <a:lnTo>
                      <a:pt x="40" y="0"/>
                    </a:lnTo>
                    <a:lnTo>
                      <a:pt x="0" y="13"/>
                    </a:lnTo>
                    <a:lnTo>
                      <a:pt x="40" y="13"/>
                    </a:lnTo>
                    <a:lnTo>
                      <a:pt x="176" y="54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14"/>
              <p:cNvSpPr>
                <a:spLocks noChangeAspect="1"/>
              </p:cNvSpPr>
              <p:nvPr/>
            </p:nvSpPr>
            <p:spPr bwMode="auto">
              <a:xfrm>
                <a:off x="1510" y="2368"/>
                <a:ext cx="136" cy="54"/>
              </a:xfrm>
              <a:custGeom>
                <a:avLst/>
                <a:gdLst>
                  <a:gd name="T0" fmla="*/ 0 w 136"/>
                  <a:gd name="T1" fmla="*/ 41 h 54"/>
                  <a:gd name="T2" fmla="*/ 0 w 136"/>
                  <a:gd name="T3" fmla="*/ 54 h 54"/>
                  <a:gd name="T4" fmla="*/ 136 w 136"/>
                  <a:gd name="T5" fmla="*/ 14 h 54"/>
                  <a:gd name="T6" fmla="*/ 136 w 136"/>
                  <a:gd name="T7" fmla="*/ 0 h 54"/>
                  <a:gd name="T8" fmla="*/ 0 w 136"/>
                  <a:gd name="T9" fmla="*/ 4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54"/>
                  <a:gd name="T17" fmla="*/ 136 w 13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54">
                    <a:moveTo>
                      <a:pt x="0" y="41"/>
                    </a:moveTo>
                    <a:lnTo>
                      <a:pt x="0" y="54"/>
                    </a:lnTo>
                    <a:lnTo>
                      <a:pt x="136" y="14"/>
                    </a:lnTo>
                    <a:lnTo>
                      <a:pt x="136" y="0"/>
                    </a:lnTo>
                    <a:lnTo>
                      <a:pt x="0" y="41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2311" y="2422"/>
                <a:ext cx="1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2257" y="2422"/>
                <a:ext cx="1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2257" y="2422"/>
                <a:ext cx="54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118"/>
              <p:cNvSpPr>
                <a:spLocks noChangeAspect="1" noChangeShapeType="1"/>
              </p:cNvSpPr>
              <p:nvPr/>
            </p:nvSpPr>
            <p:spPr bwMode="auto">
              <a:xfrm flipH="1">
                <a:off x="2026" y="2422"/>
                <a:ext cx="1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119"/>
              <p:cNvSpPr>
                <a:spLocks noChangeAspect="1" noChangeShapeType="1"/>
              </p:cNvSpPr>
              <p:nvPr/>
            </p:nvSpPr>
            <p:spPr bwMode="auto">
              <a:xfrm flipH="1">
                <a:off x="1809" y="2422"/>
                <a:ext cx="1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1700" y="2422"/>
                <a:ext cx="1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1646" y="2422"/>
                <a:ext cx="1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Rectangle 122"/>
              <p:cNvSpPr>
                <a:spLocks noChangeAspect="1" noChangeArrowheads="1"/>
              </p:cNvSpPr>
              <p:nvPr/>
            </p:nvSpPr>
            <p:spPr bwMode="auto">
              <a:xfrm>
                <a:off x="1646" y="2422"/>
                <a:ext cx="54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4577" y="3412"/>
                <a:ext cx="377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u="none">
                    <a:solidFill>
                      <a:srgbClr val="000000"/>
                    </a:solidFill>
                  </a:rPr>
                  <a:t>handle_</a:t>
                </a:r>
                <a:endParaRPr lang="en-US" sz="1600" b="1" u="none"/>
              </a:p>
            </p:txBody>
          </p:sp>
          <p:sp>
            <p:nvSpPr>
              <p:cNvPr id="256" name="Rectangle 124"/>
              <p:cNvSpPr>
                <a:spLocks noChangeAspect="1" noChangeArrowheads="1"/>
              </p:cNvSpPr>
              <p:nvPr/>
            </p:nvSpPr>
            <p:spPr bwMode="auto">
              <a:xfrm>
                <a:off x="1660" y="2422"/>
                <a:ext cx="570" cy="24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Rectangle 125"/>
              <p:cNvSpPr>
                <a:spLocks noChangeAspect="1" noChangeArrowheads="1"/>
              </p:cNvSpPr>
              <p:nvPr/>
            </p:nvSpPr>
            <p:spPr bwMode="auto">
              <a:xfrm>
                <a:off x="1660" y="2422"/>
                <a:ext cx="583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Rectangle 126"/>
              <p:cNvSpPr>
                <a:spLocks noChangeAspect="1" noChangeArrowheads="1"/>
              </p:cNvSpPr>
              <p:nvPr/>
            </p:nvSpPr>
            <p:spPr bwMode="auto">
              <a:xfrm>
                <a:off x="2230" y="2422"/>
                <a:ext cx="13" cy="25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Rectangle 127"/>
              <p:cNvSpPr>
                <a:spLocks noChangeAspect="1" noChangeArrowheads="1"/>
              </p:cNvSpPr>
              <p:nvPr/>
            </p:nvSpPr>
            <p:spPr bwMode="auto">
              <a:xfrm>
                <a:off x="1660" y="2666"/>
                <a:ext cx="570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1660" y="2422"/>
                <a:ext cx="13" cy="24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1755" y="2476"/>
                <a:ext cx="325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 u="none">
                    <a:solidFill>
                      <a:srgbClr val="000000"/>
                    </a:solidFill>
                  </a:rPr>
                  <a:t>Result</a:t>
                </a:r>
                <a:endParaRPr lang="en-US" sz="1600" b="1" u="none"/>
              </a:p>
            </p:txBody>
          </p:sp>
          <p:sp>
            <p:nvSpPr>
              <p:cNvPr id="262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5269" y="3169"/>
                <a:ext cx="408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u="none">
                    <a:solidFill>
                      <a:srgbClr val="000000"/>
                    </a:solidFill>
                  </a:rPr>
                  <a:t>service()</a:t>
                </a:r>
                <a:endParaRPr lang="en-US" sz="1600" b="1" u="none"/>
              </a:p>
            </p:txBody>
          </p:sp>
          <p:sp>
            <p:nvSpPr>
              <p:cNvPr id="263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316" y="1242"/>
                <a:ext cx="245" cy="1248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316" y="1242"/>
                <a:ext cx="258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561" y="1242"/>
                <a:ext cx="13" cy="126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316" y="2490"/>
                <a:ext cx="245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316" y="1242"/>
                <a:ext cx="14" cy="12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36"/>
              <p:cNvSpPr>
                <a:spLocks noChangeAspect="1"/>
              </p:cNvSpPr>
              <p:nvPr/>
            </p:nvSpPr>
            <p:spPr bwMode="auto">
              <a:xfrm>
                <a:off x="316" y="2463"/>
                <a:ext cx="245" cy="122"/>
              </a:xfrm>
              <a:custGeom>
                <a:avLst/>
                <a:gdLst>
                  <a:gd name="T0" fmla="*/ 0 w 245"/>
                  <a:gd name="T1" fmla="*/ 0 h 122"/>
                  <a:gd name="T2" fmla="*/ 0 w 245"/>
                  <a:gd name="T3" fmla="*/ 122 h 122"/>
                  <a:gd name="T4" fmla="*/ 55 w 245"/>
                  <a:gd name="T5" fmla="*/ 54 h 122"/>
                  <a:gd name="T6" fmla="*/ 55 w 245"/>
                  <a:gd name="T7" fmla="*/ 122 h 122"/>
                  <a:gd name="T8" fmla="*/ 123 w 245"/>
                  <a:gd name="T9" fmla="*/ 54 h 122"/>
                  <a:gd name="T10" fmla="*/ 123 w 245"/>
                  <a:gd name="T11" fmla="*/ 122 h 122"/>
                  <a:gd name="T12" fmla="*/ 177 w 245"/>
                  <a:gd name="T13" fmla="*/ 54 h 122"/>
                  <a:gd name="T14" fmla="*/ 177 w 245"/>
                  <a:gd name="T15" fmla="*/ 122 h 122"/>
                  <a:gd name="T16" fmla="*/ 245 w 245"/>
                  <a:gd name="T17" fmla="*/ 54 h 122"/>
                  <a:gd name="T18" fmla="*/ 245 w 245"/>
                  <a:gd name="T19" fmla="*/ 0 h 122"/>
                  <a:gd name="T20" fmla="*/ 0 w 245"/>
                  <a:gd name="T21" fmla="*/ 0 h 1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5"/>
                  <a:gd name="T34" fmla="*/ 0 h 122"/>
                  <a:gd name="T35" fmla="*/ 245 w 245"/>
                  <a:gd name="T36" fmla="*/ 122 h 1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5" h="122">
                    <a:moveTo>
                      <a:pt x="0" y="0"/>
                    </a:moveTo>
                    <a:lnTo>
                      <a:pt x="0" y="122"/>
                    </a:lnTo>
                    <a:lnTo>
                      <a:pt x="55" y="54"/>
                    </a:lnTo>
                    <a:lnTo>
                      <a:pt x="55" y="122"/>
                    </a:lnTo>
                    <a:lnTo>
                      <a:pt x="123" y="54"/>
                    </a:lnTo>
                    <a:lnTo>
                      <a:pt x="123" y="122"/>
                    </a:lnTo>
                    <a:lnTo>
                      <a:pt x="177" y="54"/>
                    </a:lnTo>
                    <a:lnTo>
                      <a:pt x="177" y="122"/>
                    </a:lnTo>
                    <a:lnTo>
                      <a:pt x="245" y="54"/>
                    </a:lnTo>
                    <a:lnTo>
                      <a:pt x="245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316" y="2463"/>
                <a:ext cx="14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38"/>
              <p:cNvSpPr>
                <a:spLocks noChangeAspect="1"/>
              </p:cNvSpPr>
              <p:nvPr/>
            </p:nvSpPr>
            <p:spPr bwMode="auto">
              <a:xfrm>
                <a:off x="316" y="2463"/>
                <a:ext cx="190" cy="149"/>
              </a:xfrm>
              <a:custGeom>
                <a:avLst/>
                <a:gdLst>
                  <a:gd name="T0" fmla="*/ 14 w 190"/>
                  <a:gd name="T1" fmla="*/ 0 h 149"/>
                  <a:gd name="T2" fmla="*/ 14 w 190"/>
                  <a:gd name="T3" fmla="*/ 122 h 149"/>
                  <a:gd name="T4" fmla="*/ 14 w 190"/>
                  <a:gd name="T5" fmla="*/ 136 h 149"/>
                  <a:gd name="T6" fmla="*/ 0 w 190"/>
                  <a:gd name="T7" fmla="*/ 122 h 149"/>
                  <a:gd name="T8" fmla="*/ 55 w 190"/>
                  <a:gd name="T9" fmla="*/ 54 h 149"/>
                  <a:gd name="T10" fmla="*/ 68 w 190"/>
                  <a:gd name="T11" fmla="*/ 41 h 149"/>
                  <a:gd name="T12" fmla="*/ 68 w 190"/>
                  <a:gd name="T13" fmla="*/ 54 h 149"/>
                  <a:gd name="T14" fmla="*/ 68 w 190"/>
                  <a:gd name="T15" fmla="*/ 122 h 149"/>
                  <a:gd name="T16" fmla="*/ 68 w 190"/>
                  <a:gd name="T17" fmla="*/ 136 h 149"/>
                  <a:gd name="T18" fmla="*/ 55 w 190"/>
                  <a:gd name="T19" fmla="*/ 122 h 149"/>
                  <a:gd name="T20" fmla="*/ 123 w 190"/>
                  <a:gd name="T21" fmla="*/ 54 h 149"/>
                  <a:gd name="T22" fmla="*/ 136 w 190"/>
                  <a:gd name="T23" fmla="*/ 41 h 149"/>
                  <a:gd name="T24" fmla="*/ 136 w 190"/>
                  <a:gd name="T25" fmla="*/ 54 h 149"/>
                  <a:gd name="T26" fmla="*/ 136 w 190"/>
                  <a:gd name="T27" fmla="*/ 122 h 149"/>
                  <a:gd name="T28" fmla="*/ 136 w 190"/>
                  <a:gd name="T29" fmla="*/ 136 h 149"/>
                  <a:gd name="T30" fmla="*/ 123 w 190"/>
                  <a:gd name="T31" fmla="*/ 122 h 149"/>
                  <a:gd name="T32" fmla="*/ 177 w 190"/>
                  <a:gd name="T33" fmla="*/ 54 h 149"/>
                  <a:gd name="T34" fmla="*/ 190 w 190"/>
                  <a:gd name="T35" fmla="*/ 41 h 149"/>
                  <a:gd name="T36" fmla="*/ 190 w 190"/>
                  <a:gd name="T37" fmla="*/ 54 h 149"/>
                  <a:gd name="T38" fmla="*/ 190 w 190"/>
                  <a:gd name="T39" fmla="*/ 122 h 149"/>
                  <a:gd name="T40" fmla="*/ 190 w 190"/>
                  <a:gd name="T41" fmla="*/ 136 h 149"/>
                  <a:gd name="T42" fmla="*/ 177 w 190"/>
                  <a:gd name="T43" fmla="*/ 149 h 149"/>
                  <a:gd name="T44" fmla="*/ 177 w 190"/>
                  <a:gd name="T45" fmla="*/ 122 h 149"/>
                  <a:gd name="T46" fmla="*/ 177 w 190"/>
                  <a:gd name="T47" fmla="*/ 54 h 149"/>
                  <a:gd name="T48" fmla="*/ 190 w 190"/>
                  <a:gd name="T49" fmla="*/ 54 h 149"/>
                  <a:gd name="T50" fmla="*/ 190 w 190"/>
                  <a:gd name="T51" fmla="*/ 68 h 149"/>
                  <a:gd name="T52" fmla="*/ 136 w 190"/>
                  <a:gd name="T53" fmla="*/ 136 h 149"/>
                  <a:gd name="T54" fmla="*/ 123 w 190"/>
                  <a:gd name="T55" fmla="*/ 149 h 149"/>
                  <a:gd name="T56" fmla="*/ 123 w 190"/>
                  <a:gd name="T57" fmla="*/ 122 h 149"/>
                  <a:gd name="T58" fmla="*/ 123 w 190"/>
                  <a:gd name="T59" fmla="*/ 54 h 149"/>
                  <a:gd name="T60" fmla="*/ 136 w 190"/>
                  <a:gd name="T61" fmla="*/ 54 h 149"/>
                  <a:gd name="T62" fmla="*/ 136 w 190"/>
                  <a:gd name="T63" fmla="*/ 68 h 149"/>
                  <a:gd name="T64" fmla="*/ 68 w 190"/>
                  <a:gd name="T65" fmla="*/ 136 h 149"/>
                  <a:gd name="T66" fmla="*/ 55 w 190"/>
                  <a:gd name="T67" fmla="*/ 149 h 149"/>
                  <a:gd name="T68" fmla="*/ 55 w 190"/>
                  <a:gd name="T69" fmla="*/ 122 h 149"/>
                  <a:gd name="T70" fmla="*/ 55 w 190"/>
                  <a:gd name="T71" fmla="*/ 54 h 149"/>
                  <a:gd name="T72" fmla="*/ 68 w 190"/>
                  <a:gd name="T73" fmla="*/ 54 h 149"/>
                  <a:gd name="T74" fmla="*/ 68 w 190"/>
                  <a:gd name="T75" fmla="*/ 68 h 149"/>
                  <a:gd name="T76" fmla="*/ 14 w 190"/>
                  <a:gd name="T77" fmla="*/ 136 h 149"/>
                  <a:gd name="T78" fmla="*/ 0 w 190"/>
                  <a:gd name="T79" fmla="*/ 149 h 149"/>
                  <a:gd name="T80" fmla="*/ 0 w 190"/>
                  <a:gd name="T81" fmla="*/ 122 h 149"/>
                  <a:gd name="T82" fmla="*/ 0 w 190"/>
                  <a:gd name="T83" fmla="*/ 0 h 149"/>
                  <a:gd name="T84" fmla="*/ 14 w 190"/>
                  <a:gd name="T85" fmla="*/ 0 h 14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90"/>
                  <a:gd name="T130" fmla="*/ 0 h 149"/>
                  <a:gd name="T131" fmla="*/ 190 w 190"/>
                  <a:gd name="T132" fmla="*/ 149 h 14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90" h="149">
                    <a:moveTo>
                      <a:pt x="14" y="0"/>
                    </a:moveTo>
                    <a:lnTo>
                      <a:pt x="14" y="122"/>
                    </a:lnTo>
                    <a:lnTo>
                      <a:pt x="14" y="136"/>
                    </a:lnTo>
                    <a:lnTo>
                      <a:pt x="0" y="122"/>
                    </a:lnTo>
                    <a:lnTo>
                      <a:pt x="55" y="54"/>
                    </a:lnTo>
                    <a:lnTo>
                      <a:pt x="68" y="41"/>
                    </a:lnTo>
                    <a:lnTo>
                      <a:pt x="68" y="54"/>
                    </a:lnTo>
                    <a:lnTo>
                      <a:pt x="68" y="122"/>
                    </a:lnTo>
                    <a:lnTo>
                      <a:pt x="68" y="136"/>
                    </a:lnTo>
                    <a:lnTo>
                      <a:pt x="55" y="122"/>
                    </a:lnTo>
                    <a:lnTo>
                      <a:pt x="123" y="54"/>
                    </a:lnTo>
                    <a:lnTo>
                      <a:pt x="136" y="41"/>
                    </a:lnTo>
                    <a:lnTo>
                      <a:pt x="136" y="54"/>
                    </a:lnTo>
                    <a:lnTo>
                      <a:pt x="136" y="122"/>
                    </a:lnTo>
                    <a:lnTo>
                      <a:pt x="136" y="136"/>
                    </a:lnTo>
                    <a:lnTo>
                      <a:pt x="123" y="122"/>
                    </a:lnTo>
                    <a:lnTo>
                      <a:pt x="177" y="54"/>
                    </a:lnTo>
                    <a:lnTo>
                      <a:pt x="190" y="41"/>
                    </a:lnTo>
                    <a:lnTo>
                      <a:pt x="190" y="54"/>
                    </a:lnTo>
                    <a:lnTo>
                      <a:pt x="190" y="122"/>
                    </a:lnTo>
                    <a:lnTo>
                      <a:pt x="190" y="136"/>
                    </a:lnTo>
                    <a:lnTo>
                      <a:pt x="177" y="149"/>
                    </a:lnTo>
                    <a:lnTo>
                      <a:pt x="177" y="122"/>
                    </a:lnTo>
                    <a:lnTo>
                      <a:pt x="177" y="54"/>
                    </a:lnTo>
                    <a:lnTo>
                      <a:pt x="190" y="54"/>
                    </a:lnTo>
                    <a:lnTo>
                      <a:pt x="190" y="68"/>
                    </a:lnTo>
                    <a:lnTo>
                      <a:pt x="136" y="136"/>
                    </a:lnTo>
                    <a:lnTo>
                      <a:pt x="123" y="149"/>
                    </a:lnTo>
                    <a:lnTo>
                      <a:pt x="123" y="122"/>
                    </a:lnTo>
                    <a:lnTo>
                      <a:pt x="123" y="54"/>
                    </a:lnTo>
                    <a:lnTo>
                      <a:pt x="136" y="54"/>
                    </a:lnTo>
                    <a:lnTo>
                      <a:pt x="136" y="68"/>
                    </a:lnTo>
                    <a:lnTo>
                      <a:pt x="68" y="136"/>
                    </a:lnTo>
                    <a:lnTo>
                      <a:pt x="55" y="149"/>
                    </a:lnTo>
                    <a:lnTo>
                      <a:pt x="55" y="122"/>
                    </a:lnTo>
                    <a:lnTo>
                      <a:pt x="55" y="54"/>
                    </a:lnTo>
                    <a:lnTo>
                      <a:pt x="68" y="54"/>
                    </a:lnTo>
                    <a:lnTo>
                      <a:pt x="68" y="68"/>
                    </a:lnTo>
                    <a:lnTo>
                      <a:pt x="14" y="136"/>
                    </a:lnTo>
                    <a:lnTo>
                      <a:pt x="0" y="149"/>
                    </a:lnTo>
                    <a:lnTo>
                      <a:pt x="0" y="122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39"/>
              <p:cNvSpPr>
                <a:spLocks noChangeAspect="1"/>
              </p:cNvSpPr>
              <p:nvPr/>
            </p:nvSpPr>
            <p:spPr bwMode="auto">
              <a:xfrm>
                <a:off x="493" y="2517"/>
                <a:ext cx="81" cy="82"/>
              </a:xfrm>
              <a:custGeom>
                <a:avLst/>
                <a:gdLst>
                  <a:gd name="T0" fmla="*/ 0 w 81"/>
                  <a:gd name="T1" fmla="*/ 68 h 82"/>
                  <a:gd name="T2" fmla="*/ 68 w 81"/>
                  <a:gd name="T3" fmla="*/ 0 h 82"/>
                  <a:gd name="T4" fmla="*/ 81 w 81"/>
                  <a:gd name="T5" fmla="*/ 0 h 82"/>
                  <a:gd name="T6" fmla="*/ 81 w 81"/>
                  <a:gd name="T7" fmla="*/ 14 h 82"/>
                  <a:gd name="T8" fmla="*/ 81 w 81"/>
                  <a:gd name="T9" fmla="*/ 14 h 82"/>
                  <a:gd name="T10" fmla="*/ 13 w 81"/>
                  <a:gd name="T11" fmla="*/ 82 h 82"/>
                  <a:gd name="T12" fmla="*/ 0 w 81"/>
                  <a:gd name="T13" fmla="*/ 68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82"/>
                  <a:gd name="T23" fmla="*/ 81 w 81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82">
                    <a:moveTo>
                      <a:pt x="0" y="68"/>
                    </a:moveTo>
                    <a:lnTo>
                      <a:pt x="68" y="0"/>
                    </a:lnTo>
                    <a:lnTo>
                      <a:pt x="81" y="0"/>
                    </a:lnTo>
                    <a:lnTo>
                      <a:pt x="81" y="14"/>
                    </a:lnTo>
                    <a:lnTo>
                      <a:pt x="13" y="82"/>
                    </a:lnTo>
                    <a:lnTo>
                      <a:pt x="0" y="68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561" y="2463"/>
                <a:ext cx="13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561" y="2463"/>
                <a:ext cx="13" cy="5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2189" y="2422"/>
                <a:ext cx="1" cy="1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2108" y="2422"/>
                <a:ext cx="1" cy="1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2108" y="2422"/>
                <a:ext cx="81" cy="1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1999" y="2422"/>
                <a:ext cx="1" cy="1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1918" y="2422"/>
                <a:ext cx="1" cy="1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1918" y="2422"/>
                <a:ext cx="81" cy="1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1809" y="2422"/>
                <a:ext cx="1" cy="1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1728" y="2422"/>
                <a:ext cx="1" cy="1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1728" y="2422"/>
                <a:ext cx="81" cy="1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2311" y="1839"/>
                <a:ext cx="244" cy="17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2311" y="1839"/>
                <a:ext cx="258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2555" y="1839"/>
                <a:ext cx="14" cy="19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2311" y="2015"/>
                <a:ext cx="244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2311" y="1839"/>
                <a:ext cx="14" cy="17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886" y="754"/>
                <a:ext cx="977" cy="43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886" y="727"/>
                <a:ext cx="883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 u="none">
                    <a:solidFill>
                      <a:srgbClr val="000000"/>
                    </a:solidFill>
                  </a:rPr>
                  <a:t>: Asynchronous</a:t>
                </a:r>
                <a:endParaRPr lang="en-US" sz="1600" b="1" u="none"/>
              </a:p>
            </p:txBody>
          </p:sp>
          <p:sp>
            <p:nvSpPr>
              <p:cNvPr id="290" name="Rectangle 158"/>
              <p:cNvSpPr>
                <a:spLocks noChangeAspect="1" noChangeArrowheads="1"/>
              </p:cNvSpPr>
              <p:nvPr/>
            </p:nvSpPr>
            <p:spPr bwMode="auto">
              <a:xfrm>
                <a:off x="886" y="849"/>
                <a:ext cx="977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Rectangle 159"/>
              <p:cNvSpPr>
                <a:spLocks noChangeAspect="1" noChangeArrowheads="1"/>
              </p:cNvSpPr>
              <p:nvPr/>
            </p:nvSpPr>
            <p:spPr bwMode="auto">
              <a:xfrm>
                <a:off x="1049" y="876"/>
                <a:ext cx="548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 u="none">
                    <a:solidFill>
                      <a:srgbClr val="000000"/>
                    </a:solidFill>
                  </a:rPr>
                  <a:t>Operation</a:t>
                </a:r>
                <a:endParaRPr lang="en-US" sz="1600" b="1" u="none"/>
              </a:p>
            </p:txBody>
          </p:sp>
          <p:sp>
            <p:nvSpPr>
              <p:cNvPr id="292" name="Rectangle 160"/>
              <p:cNvSpPr>
                <a:spLocks noChangeAspect="1" noChangeArrowheads="1"/>
              </p:cNvSpPr>
              <p:nvPr/>
            </p:nvSpPr>
            <p:spPr bwMode="auto">
              <a:xfrm>
                <a:off x="1049" y="998"/>
                <a:ext cx="638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1063" y="1025"/>
                <a:ext cx="566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 u="none">
                    <a:solidFill>
                      <a:srgbClr val="000000"/>
                    </a:solidFill>
                  </a:rPr>
                  <a:t>Processor</a:t>
                </a:r>
                <a:endParaRPr lang="en-US" sz="1600" b="1" u="none"/>
              </a:p>
            </p:txBody>
          </p:sp>
          <p:sp>
            <p:nvSpPr>
              <p:cNvPr id="294" name="Rectangle 162"/>
              <p:cNvSpPr>
                <a:spLocks noChangeAspect="1" noChangeArrowheads="1"/>
              </p:cNvSpPr>
              <p:nvPr/>
            </p:nvSpPr>
            <p:spPr bwMode="auto">
              <a:xfrm>
                <a:off x="1063" y="1147"/>
                <a:ext cx="610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Rectangle 163"/>
              <p:cNvSpPr>
                <a:spLocks noChangeAspect="1" noChangeArrowheads="1"/>
              </p:cNvSpPr>
              <p:nvPr/>
            </p:nvSpPr>
            <p:spPr bwMode="auto">
              <a:xfrm>
                <a:off x="886" y="659"/>
                <a:ext cx="991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Rectangle 164"/>
              <p:cNvSpPr>
                <a:spLocks noChangeAspect="1" noChangeArrowheads="1"/>
              </p:cNvSpPr>
              <p:nvPr/>
            </p:nvSpPr>
            <p:spPr bwMode="auto">
              <a:xfrm>
                <a:off x="1863" y="659"/>
                <a:ext cx="14" cy="54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Rectangle 165"/>
              <p:cNvSpPr>
                <a:spLocks noChangeAspect="1" noChangeArrowheads="1"/>
              </p:cNvSpPr>
              <p:nvPr/>
            </p:nvSpPr>
            <p:spPr bwMode="auto">
              <a:xfrm>
                <a:off x="886" y="1188"/>
                <a:ext cx="977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Rectangle 166"/>
              <p:cNvSpPr>
                <a:spLocks noChangeAspect="1" noChangeArrowheads="1"/>
              </p:cNvSpPr>
              <p:nvPr/>
            </p:nvSpPr>
            <p:spPr bwMode="auto">
              <a:xfrm>
                <a:off x="886" y="659"/>
                <a:ext cx="14" cy="52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Rectangle 167"/>
              <p:cNvSpPr>
                <a:spLocks noChangeAspect="1" noChangeArrowheads="1"/>
              </p:cNvSpPr>
              <p:nvPr/>
            </p:nvSpPr>
            <p:spPr bwMode="auto">
              <a:xfrm>
                <a:off x="72" y="740"/>
                <a:ext cx="733" cy="299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Rectangle 168"/>
              <p:cNvSpPr>
                <a:spLocks noChangeAspect="1" noChangeArrowheads="1"/>
              </p:cNvSpPr>
              <p:nvPr/>
            </p:nvSpPr>
            <p:spPr bwMode="auto">
              <a:xfrm>
                <a:off x="126" y="713"/>
                <a:ext cx="497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 u="none">
                    <a:solidFill>
                      <a:srgbClr val="000000"/>
                    </a:solidFill>
                  </a:rPr>
                  <a:t>: Initiator</a:t>
                </a:r>
                <a:endParaRPr lang="en-US" sz="1600" b="1" u="none"/>
              </a:p>
            </p:txBody>
          </p:sp>
          <p:sp>
            <p:nvSpPr>
              <p:cNvPr id="301" name="Rectangle 169"/>
              <p:cNvSpPr>
                <a:spLocks noChangeAspect="1" noChangeArrowheads="1"/>
              </p:cNvSpPr>
              <p:nvPr/>
            </p:nvSpPr>
            <p:spPr bwMode="auto">
              <a:xfrm>
                <a:off x="126" y="835"/>
                <a:ext cx="611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Rectangle 170"/>
              <p:cNvSpPr>
                <a:spLocks noChangeAspect="1" noChangeArrowheads="1"/>
              </p:cNvSpPr>
              <p:nvPr/>
            </p:nvSpPr>
            <p:spPr bwMode="auto">
              <a:xfrm>
                <a:off x="72" y="673"/>
                <a:ext cx="746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Rectangle 171"/>
              <p:cNvSpPr>
                <a:spLocks noChangeAspect="1" noChangeArrowheads="1"/>
              </p:cNvSpPr>
              <p:nvPr/>
            </p:nvSpPr>
            <p:spPr bwMode="auto">
              <a:xfrm>
                <a:off x="805" y="673"/>
                <a:ext cx="13" cy="447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Rectangle 172"/>
              <p:cNvSpPr>
                <a:spLocks noChangeAspect="1" noChangeArrowheads="1"/>
              </p:cNvSpPr>
              <p:nvPr/>
            </p:nvSpPr>
            <p:spPr bwMode="auto">
              <a:xfrm>
                <a:off x="72" y="1107"/>
                <a:ext cx="733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Rectangle 173"/>
              <p:cNvSpPr>
                <a:spLocks noChangeAspect="1" noChangeArrowheads="1"/>
              </p:cNvSpPr>
              <p:nvPr/>
            </p:nvSpPr>
            <p:spPr bwMode="auto">
              <a:xfrm>
                <a:off x="72" y="673"/>
                <a:ext cx="14" cy="43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Rectangle 174"/>
              <p:cNvSpPr>
                <a:spLocks noChangeAspect="1" noChangeArrowheads="1"/>
              </p:cNvSpPr>
              <p:nvPr/>
            </p:nvSpPr>
            <p:spPr bwMode="auto">
              <a:xfrm>
                <a:off x="4306" y="1120"/>
                <a:ext cx="13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Rectangle 175"/>
              <p:cNvSpPr>
                <a:spLocks noChangeAspect="1" noChangeArrowheads="1"/>
              </p:cNvSpPr>
              <p:nvPr/>
            </p:nvSpPr>
            <p:spPr bwMode="auto">
              <a:xfrm>
                <a:off x="4306" y="4090"/>
                <a:ext cx="13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Rectangle 176"/>
              <p:cNvSpPr>
                <a:spLocks noChangeAspect="1" noChangeArrowheads="1"/>
              </p:cNvSpPr>
              <p:nvPr/>
            </p:nvSpPr>
            <p:spPr bwMode="auto">
              <a:xfrm>
                <a:off x="4306" y="1120"/>
                <a:ext cx="13" cy="297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Rectangle 177"/>
              <p:cNvSpPr>
                <a:spLocks noChangeAspect="1" noChangeArrowheads="1"/>
              </p:cNvSpPr>
              <p:nvPr/>
            </p:nvSpPr>
            <p:spPr bwMode="auto">
              <a:xfrm>
                <a:off x="5201" y="1120"/>
                <a:ext cx="14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Rectangle 178"/>
              <p:cNvSpPr>
                <a:spLocks noChangeAspect="1" noChangeArrowheads="1"/>
              </p:cNvSpPr>
              <p:nvPr/>
            </p:nvSpPr>
            <p:spPr bwMode="auto">
              <a:xfrm>
                <a:off x="5201" y="4090"/>
                <a:ext cx="14" cy="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Rectangle 179"/>
              <p:cNvSpPr>
                <a:spLocks noChangeAspect="1" noChangeArrowheads="1"/>
              </p:cNvSpPr>
              <p:nvPr/>
            </p:nvSpPr>
            <p:spPr bwMode="auto">
              <a:xfrm>
                <a:off x="5201" y="1120"/>
                <a:ext cx="14" cy="297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Rectangle 180"/>
              <p:cNvSpPr>
                <a:spLocks noChangeAspect="1" noChangeArrowheads="1"/>
              </p:cNvSpPr>
              <p:nvPr/>
            </p:nvSpPr>
            <p:spPr bwMode="auto">
              <a:xfrm>
                <a:off x="1497" y="1703"/>
                <a:ext cx="850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u="none">
                    <a:solidFill>
                      <a:srgbClr val="000000"/>
                    </a:solidFill>
                  </a:rPr>
                  <a:t>async_operation()</a:t>
                </a:r>
                <a:endParaRPr lang="en-US" sz="1600" b="1" u="none"/>
              </a:p>
            </p:txBody>
          </p:sp>
          <p:sp>
            <p:nvSpPr>
              <p:cNvPr id="313" name="Rectangle 181"/>
              <p:cNvSpPr>
                <a:spLocks noChangeAspect="1" noChangeArrowheads="1"/>
              </p:cNvSpPr>
              <p:nvPr/>
            </p:nvSpPr>
            <p:spPr bwMode="auto">
              <a:xfrm>
                <a:off x="4184" y="2097"/>
                <a:ext cx="244" cy="1953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Rectangle 182"/>
              <p:cNvSpPr>
                <a:spLocks noChangeAspect="1" noChangeArrowheads="1"/>
              </p:cNvSpPr>
              <p:nvPr/>
            </p:nvSpPr>
            <p:spPr bwMode="auto">
              <a:xfrm>
                <a:off x="4184" y="2097"/>
                <a:ext cx="257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Rectangle 183"/>
              <p:cNvSpPr>
                <a:spLocks noChangeAspect="1" noChangeArrowheads="1"/>
              </p:cNvSpPr>
              <p:nvPr/>
            </p:nvSpPr>
            <p:spPr bwMode="auto">
              <a:xfrm>
                <a:off x="4428" y="2097"/>
                <a:ext cx="13" cy="196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Rectangle 184"/>
              <p:cNvSpPr>
                <a:spLocks noChangeAspect="1" noChangeArrowheads="1"/>
              </p:cNvSpPr>
              <p:nvPr/>
            </p:nvSpPr>
            <p:spPr bwMode="auto">
              <a:xfrm>
                <a:off x="4184" y="4050"/>
                <a:ext cx="244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Rectangle 185"/>
              <p:cNvSpPr>
                <a:spLocks noChangeAspect="1" noChangeArrowheads="1"/>
              </p:cNvSpPr>
              <p:nvPr/>
            </p:nvSpPr>
            <p:spPr bwMode="auto">
              <a:xfrm>
                <a:off x="4184" y="2097"/>
                <a:ext cx="13" cy="195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Rectangle 186"/>
              <p:cNvSpPr>
                <a:spLocks noChangeAspect="1" noChangeArrowheads="1"/>
              </p:cNvSpPr>
              <p:nvPr/>
            </p:nvSpPr>
            <p:spPr bwMode="auto">
              <a:xfrm>
                <a:off x="2352" y="2626"/>
                <a:ext cx="570" cy="244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Rectangle 187"/>
              <p:cNvSpPr>
                <a:spLocks noChangeAspect="1" noChangeArrowheads="1"/>
              </p:cNvSpPr>
              <p:nvPr/>
            </p:nvSpPr>
            <p:spPr bwMode="auto">
              <a:xfrm>
                <a:off x="2352" y="2626"/>
                <a:ext cx="583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Rectangle 188"/>
              <p:cNvSpPr>
                <a:spLocks noChangeAspect="1" noChangeArrowheads="1"/>
              </p:cNvSpPr>
              <p:nvPr/>
            </p:nvSpPr>
            <p:spPr bwMode="auto">
              <a:xfrm>
                <a:off x="2922" y="2626"/>
                <a:ext cx="13" cy="257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Rectangle 189"/>
              <p:cNvSpPr>
                <a:spLocks noChangeAspect="1" noChangeArrowheads="1"/>
              </p:cNvSpPr>
              <p:nvPr/>
            </p:nvSpPr>
            <p:spPr bwMode="auto">
              <a:xfrm>
                <a:off x="2352" y="2870"/>
                <a:ext cx="570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Rectangle 190"/>
              <p:cNvSpPr>
                <a:spLocks noChangeAspect="1" noChangeArrowheads="1"/>
              </p:cNvSpPr>
              <p:nvPr/>
            </p:nvSpPr>
            <p:spPr bwMode="auto">
              <a:xfrm>
                <a:off x="2352" y="2626"/>
                <a:ext cx="13" cy="24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Rectangle 191"/>
              <p:cNvSpPr>
                <a:spLocks noChangeAspect="1" noChangeArrowheads="1"/>
              </p:cNvSpPr>
              <p:nvPr/>
            </p:nvSpPr>
            <p:spPr bwMode="auto">
              <a:xfrm>
                <a:off x="2447" y="2693"/>
                <a:ext cx="326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 u="none">
                    <a:solidFill>
                      <a:srgbClr val="000000"/>
                    </a:solidFill>
                  </a:rPr>
                  <a:t>Result</a:t>
                </a:r>
                <a:endParaRPr lang="en-US" sz="1600" b="1" u="none"/>
              </a:p>
            </p:txBody>
          </p:sp>
          <p:sp>
            <p:nvSpPr>
              <p:cNvPr id="324" name="Rectangle 192"/>
              <p:cNvSpPr>
                <a:spLocks noChangeAspect="1" noChangeArrowheads="1"/>
              </p:cNvSpPr>
              <p:nvPr/>
            </p:nvSpPr>
            <p:spPr bwMode="auto">
              <a:xfrm>
                <a:off x="5079" y="3331"/>
                <a:ext cx="244" cy="515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Rectangle 193"/>
              <p:cNvSpPr>
                <a:spLocks noChangeAspect="1" noChangeArrowheads="1"/>
              </p:cNvSpPr>
              <p:nvPr/>
            </p:nvSpPr>
            <p:spPr bwMode="auto">
              <a:xfrm>
                <a:off x="5079" y="3331"/>
                <a:ext cx="258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Rectangle 194"/>
              <p:cNvSpPr>
                <a:spLocks noChangeAspect="1" noChangeArrowheads="1"/>
              </p:cNvSpPr>
              <p:nvPr/>
            </p:nvSpPr>
            <p:spPr bwMode="auto">
              <a:xfrm>
                <a:off x="5323" y="3331"/>
                <a:ext cx="14" cy="529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Rectangle 195"/>
              <p:cNvSpPr>
                <a:spLocks noChangeAspect="1" noChangeArrowheads="1"/>
              </p:cNvSpPr>
              <p:nvPr/>
            </p:nvSpPr>
            <p:spPr bwMode="auto">
              <a:xfrm>
                <a:off x="5079" y="3846"/>
                <a:ext cx="244" cy="1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Rectangle 196"/>
              <p:cNvSpPr>
                <a:spLocks noChangeAspect="1" noChangeArrowheads="1"/>
              </p:cNvSpPr>
              <p:nvPr/>
            </p:nvSpPr>
            <p:spPr bwMode="auto">
              <a:xfrm>
                <a:off x="5079" y="3331"/>
                <a:ext cx="14" cy="515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Rectangle 197"/>
              <p:cNvSpPr>
                <a:spLocks noChangeAspect="1" noChangeArrowheads="1"/>
              </p:cNvSpPr>
              <p:nvPr/>
            </p:nvSpPr>
            <p:spPr bwMode="auto">
              <a:xfrm>
                <a:off x="5120" y="3521"/>
                <a:ext cx="244" cy="163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Rectangle 198"/>
              <p:cNvSpPr>
                <a:spLocks noChangeAspect="1" noChangeArrowheads="1"/>
              </p:cNvSpPr>
              <p:nvPr/>
            </p:nvSpPr>
            <p:spPr bwMode="auto">
              <a:xfrm>
                <a:off x="5120" y="3521"/>
                <a:ext cx="258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Rectangle 199"/>
              <p:cNvSpPr>
                <a:spLocks noChangeAspect="1" noChangeArrowheads="1"/>
              </p:cNvSpPr>
              <p:nvPr/>
            </p:nvSpPr>
            <p:spPr bwMode="auto">
              <a:xfrm>
                <a:off x="5364" y="3521"/>
                <a:ext cx="14" cy="17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Rectangle 200"/>
              <p:cNvSpPr>
                <a:spLocks noChangeAspect="1" noChangeArrowheads="1"/>
              </p:cNvSpPr>
              <p:nvPr/>
            </p:nvSpPr>
            <p:spPr bwMode="auto">
              <a:xfrm>
                <a:off x="5120" y="3684"/>
                <a:ext cx="244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Rectangle 201"/>
              <p:cNvSpPr>
                <a:spLocks noChangeAspect="1" noChangeArrowheads="1"/>
              </p:cNvSpPr>
              <p:nvPr/>
            </p:nvSpPr>
            <p:spPr bwMode="auto">
              <a:xfrm>
                <a:off x="5120" y="3521"/>
                <a:ext cx="14" cy="16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Rectangle 202"/>
              <p:cNvSpPr>
                <a:spLocks noChangeAspect="1" noChangeArrowheads="1"/>
              </p:cNvSpPr>
              <p:nvPr/>
            </p:nvSpPr>
            <p:spPr bwMode="auto">
              <a:xfrm>
                <a:off x="561" y="1812"/>
                <a:ext cx="1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Rectangle 203"/>
              <p:cNvSpPr>
                <a:spLocks noChangeAspect="1" noChangeArrowheads="1"/>
              </p:cNvSpPr>
              <p:nvPr/>
            </p:nvSpPr>
            <p:spPr bwMode="auto">
              <a:xfrm>
                <a:off x="1253" y="1812"/>
                <a:ext cx="1" cy="13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Rectangle 205"/>
            <p:cNvSpPr>
              <a:spLocks noChangeAspect="1" noChangeArrowheads="1"/>
            </p:cNvSpPr>
            <p:nvPr/>
          </p:nvSpPr>
          <p:spPr bwMode="auto">
            <a:xfrm>
              <a:off x="561" y="1812"/>
              <a:ext cx="692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06"/>
            <p:cNvSpPr>
              <a:spLocks noChangeAspect="1"/>
            </p:cNvSpPr>
            <p:nvPr/>
          </p:nvSpPr>
          <p:spPr bwMode="auto">
            <a:xfrm>
              <a:off x="1131" y="1812"/>
              <a:ext cx="122" cy="41"/>
            </a:xfrm>
            <a:custGeom>
              <a:avLst/>
              <a:gdLst>
                <a:gd name="T0" fmla="*/ 0 w 122"/>
                <a:gd name="T1" fmla="*/ 0 h 41"/>
                <a:gd name="T2" fmla="*/ 0 w 122"/>
                <a:gd name="T3" fmla="*/ 41 h 41"/>
                <a:gd name="T4" fmla="*/ 122 w 122"/>
                <a:gd name="T5" fmla="*/ 0 h 41"/>
                <a:gd name="T6" fmla="*/ 0 w 122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41"/>
                <a:gd name="T14" fmla="*/ 122 w 12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41">
                  <a:moveTo>
                    <a:pt x="0" y="0"/>
                  </a:moveTo>
                  <a:lnTo>
                    <a:pt x="0" y="41"/>
                  </a:lnTo>
                  <a:lnTo>
                    <a:pt x="122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07"/>
            <p:cNvSpPr>
              <a:spLocks noChangeAspect="1"/>
            </p:cNvSpPr>
            <p:nvPr/>
          </p:nvSpPr>
          <p:spPr bwMode="auto">
            <a:xfrm>
              <a:off x="1131" y="1812"/>
              <a:ext cx="122" cy="54"/>
            </a:xfrm>
            <a:custGeom>
              <a:avLst/>
              <a:gdLst>
                <a:gd name="T0" fmla="*/ 13 w 122"/>
                <a:gd name="T1" fmla="*/ 0 h 54"/>
                <a:gd name="T2" fmla="*/ 13 w 122"/>
                <a:gd name="T3" fmla="*/ 41 h 54"/>
                <a:gd name="T4" fmla="*/ 0 w 122"/>
                <a:gd name="T5" fmla="*/ 54 h 54"/>
                <a:gd name="T6" fmla="*/ 0 w 122"/>
                <a:gd name="T7" fmla="*/ 41 h 54"/>
                <a:gd name="T8" fmla="*/ 122 w 122"/>
                <a:gd name="T9" fmla="*/ 0 h 54"/>
                <a:gd name="T10" fmla="*/ 122 w 122"/>
                <a:gd name="T11" fmla="*/ 13 h 54"/>
                <a:gd name="T12" fmla="*/ 122 w 122"/>
                <a:gd name="T13" fmla="*/ 0 h 54"/>
                <a:gd name="T14" fmla="*/ 122 w 122"/>
                <a:gd name="T15" fmla="*/ 13 h 54"/>
                <a:gd name="T16" fmla="*/ 0 w 122"/>
                <a:gd name="T17" fmla="*/ 54 h 54"/>
                <a:gd name="T18" fmla="*/ 0 w 122"/>
                <a:gd name="T19" fmla="*/ 54 h 54"/>
                <a:gd name="T20" fmla="*/ 0 w 122"/>
                <a:gd name="T21" fmla="*/ 41 h 54"/>
                <a:gd name="T22" fmla="*/ 0 w 122"/>
                <a:gd name="T23" fmla="*/ 0 h 54"/>
                <a:gd name="T24" fmla="*/ 13 w 122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54"/>
                <a:gd name="T41" fmla="*/ 122 w 122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54">
                  <a:moveTo>
                    <a:pt x="13" y="0"/>
                  </a:moveTo>
                  <a:lnTo>
                    <a:pt x="13" y="41"/>
                  </a:lnTo>
                  <a:lnTo>
                    <a:pt x="0" y="54"/>
                  </a:lnTo>
                  <a:lnTo>
                    <a:pt x="0" y="41"/>
                  </a:lnTo>
                  <a:lnTo>
                    <a:pt x="122" y="0"/>
                  </a:lnTo>
                  <a:lnTo>
                    <a:pt x="122" y="13"/>
                  </a:lnTo>
                  <a:lnTo>
                    <a:pt x="122" y="0"/>
                  </a:lnTo>
                  <a:lnTo>
                    <a:pt x="122" y="13"/>
                  </a:lnTo>
                  <a:lnTo>
                    <a:pt x="0" y="54"/>
                  </a:lnTo>
                  <a:lnTo>
                    <a:pt x="0" y="41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208"/>
            <p:cNvSpPr>
              <a:spLocks noChangeAspect="1" noChangeArrowheads="1"/>
            </p:cNvSpPr>
            <p:nvPr/>
          </p:nvSpPr>
          <p:spPr bwMode="auto">
            <a:xfrm>
              <a:off x="1131" y="1812"/>
              <a:ext cx="122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209"/>
            <p:cNvSpPr>
              <a:spLocks noChangeAspect="1" noChangeArrowheads="1"/>
            </p:cNvSpPr>
            <p:nvPr/>
          </p:nvSpPr>
          <p:spPr bwMode="auto">
            <a:xfrm>
              <a:off x="3451" y="1947"/>
              <a:ext cx="76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u="none">
                  <a:solidFill>
                    <a:srgbClr val="000000"/>
                  </a:solidFill>
                </a:rPr>
                <a:t>handle_events()</a:t>
              </a:r>
              <a:endParaRPr lang="en-US" sz="1600" b="1" u="none"/>
            </a:p>
          </p:txBody>
        </p:sp>
        <p:sp>
          <p:nvSpPr>
            <p:cNvPr id="13" name="Freeform 210"/>
            <p:cNvSpPr>
              <a:spLocks noChangeAspect="1"/>
            </p:cNvSpPr>
            <p:nvPr/>
          </p:nvSpPr>
          <p:spPr bwMode="auto">
            <a:xfrm>
              <a:off x="4034" y="2097"/>
              <a:ext cx="123" cy="81"/>
            </a:xfrm>
            <a:custGeom>
              <a:avLst/>
              <a:gdLst>
                <a:gd name="T0" fmla="*/ 0 w 123"/>
                <a:gd name="T1" fmla="*/ 40 h 81"/>
                <a:gd name="T2" fmla="*/ 0 w 123"/>
                <a:gd name="T3" fmla="*/ 0 h 81"/>
                <a:gd name="T4" fmla="*/ 0 w 123"/>
                <a:gd name="T5" fmla="*/ 0 h 81"/>
                <a:gd name="T6" fmla="*/ 0 w 123"/>
                <a:gd name="T7" fmla="*/ 0 h 81"/>
                <a:gd name="T8" fmla="*/ 123 w 123"/>
                <a:gd name="T9" fmla="*/ 40 h 81"/>
                <a:gd name="T10" fmla="*/ 123 w 123"/>
                <a:gd name="T11" fmla="*/ 54 h 81"/>
                <a:gd name="T12" fmla="*/ 123 w 123"/>
                <a:gd name="T13" fmla="*/ 54 h 81"/>
                <a:gd name="T14" fmla="*/ 0 w 123"/>
                <a:gd name="T15" fmla="*/ 81 h 81"/>
                <a:gd name="T16" fmla="*/ 0 w 123"/>
                <a:gd name="T17" fmla="*/ 81 h 81"/>
                <a:gd name="T18" fmla="*/ 0 w 123"/>
                <a:gd name="T19" fmla="*/ 67 h 81"/>
                <a:gd name="T20" fmla="*/ 0 w 123"/>
                <a:gd name="T21" fmla="*/ 67 h 81"/>
                <a:gd name="T22" fmla="*/ 123 w 123"/>
                <a:gd name="T23" fmla="*/ 40 h 81"/>
                <a:gd name="T24" fmla="*/ 123 w 123"/>
                <a:gd name="T25" fmla="*/ 54 h 81"/>
                <a:gd name="T26" fmla="*/ 123 w 123"/>
                <a:gd name="T27" fmla="*/ 54 h 81"/>
                <a:gd name="T28" fmla="*/ 0 w 123"/>
                <a:gd name="T29" fmla="*/ 13 h 81"/>
                <a:gd name="T30" fmla="*/ 0 w 123"/>
                <a:gd name="T31" fmla="*/ 0 h 81"/>
                <a:gd name="T32" fmla="*/ 14 w 123"/>
                <a:gd name="T33" fmla="*/ 0 h 81"/>
                <a:gd name="T34" fmla="*/ 14 w 123"/>
                <a:gd name="T35" fmla="*/ 40 h 81"/>
                <a:gd name="T36" fmla="*/ 0 w 123"/>
                <a:gd name="T37" fmla="*/ 40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81"/>
                <a:gd name="T59" fmla="*/ 123 w 123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81">
                  <a:moveTo>
                    <a:pt x="0" y="40"/>
                  </a:moveTo>
                  <a:lnTo>
                    <a:pt x="0" y="0"/>
                  </a:lnTo>
                  <a:lnTo>
                    <a:pt x="123" y="40"/>
                  </a:lnTo>
                  <a:lnTo>
                    <a:pt x="123" y="54"/>
                  </a:lnTo>
                  <a:lnTo>
                    <a:pt x="0" y="81"/>
                  </a:lnTo>
                  <a:lnTo>
                    <a:pt x="0" y="67"/>
                  </a:lnTo>
                  <a:lnTo>
                    <a:pt x="123" y="40"/>
                  </a:lnTo>
                  <a:lnTo>
                    <a:pt x="123" y="54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0"/>
                  </a:lnTo>
                  <a:lnTo>
                    <a:pt x="0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11"/>
            <p:cNvSpPr>
              <a:spLocks noChangeAspect="1"/>
            </p:cNvSpPr>
            <p:nvPr/>
          </p:nvSpPr>
          <p:spPr bwMode="auto">
            <a:xfrm>
              <a:off x="4034" y="2137"/>
              <a:ext cx="14" cy="27"/>
            </a:xfrm>
            <a:custGeom>
              <a:avLst/>
              <a:gdLst>
                <a:gd name="T0" fmla="*/ 0 w 14"/>
                <a:gd name="T1" fmla="*/ 27 h 27"/>
                <a:gd name="T2" fmla="*/ 0 w 14"/>
                <a:gd name="T3" fmla="*/ 0 h 27"/>
                <a:gd name="T4" fmla="*/ 14 w 14"/>
                <a:gd name="T5" fmla="*/ 0 h 27"/>
                <a:gd name="T6" fmla="*/ 14 w 14"/>
                <a:gd name="T7" fmla="*/ 0 h 27"/>
                <a:gd name="T8" fmla="*/ 14 w 14"/>
                <a:gd name="T9" fmla="*/ 0 h 27"/>
                <a:gd name="T10" fmla="*/ 14 w 14"/>
                <a:gd name="T11" fmla="*/ 27 h 27"/>
                <a:gd name="T12" fmla="*/ 0 w 14"/>
                <a:gd name="T13" fmla="*/ 2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7"/>
                <a:gd name="T23" fmla="*/ 14 w 14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7">
                  <a:moveTo>
                    <a:pt x="0" y="27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27"/>
                  </a:lnTo>
                  <a:lnTo>
                    <a:pt x="0" y="27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12"/>
            <p:cNvSpPr>
              <a:spLocks noChangeAspect="1"/>
            </p:cNvSpPr>
            <p:nvPr/>
          </p:nvSpPr>
          <p:spPr bwMode="auto">
            <a:xfrm>
              <a:off x="4034" y="2097"/>
              <a:ext cx="123" cy="67"/>
            </a:xfrm>
            <a:custGeom>
              <a:avLst/>
              <a:gdLst>
                <a:gd name="T0" fmla="*/ 0 w 123"/>
                <a:gd name="T1" fmla="*/ 40 h 67"/>
                <a:gd name="T2" fmla="*/ 0 w 123"/>
                <a:gd name="T3" fmla="*/ 0 h 67"/>
                <a:gd name="T4" fmla="*/ 123 w 123"/>
                <a:gd name="T5" fmla="*/ 40 h 67"/>
                <a:gd name="T6" fmla="*/ 0 w 123"/>
                <a:gd name="T7" fmla="*/ 67 h 67"/>
                <a:gd name="T8" fmla="*/ 0 w 123"/>
                <a:gd name="T9" fmla="*/ 4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67"/>
                <a:gd name="T17" fmla="*/ 123 w 123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67">
                  <a:moveTo>
                    <a:pt x="0" y="40"/>
                  </a:moveTo>
                  <a:lnTo>
                    <a:pt x="0" y="0"/>
                  </a:lnTo>
                  <a:lnTo>
                    <a:pt x="123" y="40"/>
                  </a:lnTo>
                  <a:lnTo>
                    <a:pt x="0" y="67"/>
                  </a:lnTo>
                  <a:lnTo>
                    <a:pt x="0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215"/>
            <p:cNvSpPr>
              <a:spLocks noChangeAspect="1" noChangeArrowheads="1"/>
            </p:cNvSpPr>
            <p:nvPr/>
          </p:nvSpPr>
          <p:spPr bwMode="auto">
            <a:xfrm>
              <a:off x="561" y="2137"/>
              <a:ext cx="3460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16"/>
            <p:cNvSpPr>
              <a:spLocks noChangeAspect="1"/>
            </p:cNvSpPr>
            <p:nvPr/>
          </p:nvSpPr>
          <p:spPr bwMode="auto">
            <a:xfrm>
              <a:off x="2311" y="1947"/>
              <a:ext cx="244" cy="123"/>
            </a:xfrm>
            <a:custGeom>
              <a:avLst/>
              <a:gdLst>
                <a:gd name="T0" fmla="*/ 0 w 244"/>
                <a:gd name="T1" fmla="*/ 0 h 123"/>
                <a:gd name="T2" fmla="*/ 0 w 244"/>
                <a:gd name="T3" fmla="*/ 123 h 123"/>
                <a:gd name="T4" fmla="*/ 54 w 244"/>
                <a:gd name="T5" fmla="*/ 68 h 123"/>
                <a:gd name="T6" fmla="*/ 54 w 244"/>
                <a:gd name="T7" fmla="*/ 123 h 123"/>
                <a:gd name="T8" fmla="*/ 122 w 244"/>
                <a:gd name="T9" fmla="*/ 68 h 123"/>
                <a:gd name="T10" fmla="*/ 122 w 244"/>
                <a:gd name="T11" fmla="*/ 123 h 123"/>
                <a:gd name="T12" fmla="*/ 176 w 244"/>
                <a:gd name="T13" fmla="*/ 68 h 123"/>
                <a:gd name="T14" fmla="*/ 176 w 244"/>
                <a:gd name="T15" fmla="*/ 123 h 123"/>
                <a:gd name="T16" fmla="*/ 244 w 244"/>
                <a:gd name="T17" fmla="*/ 68 h 123"/>
                <a:gd name="T18" fmla="*/ 244 w 244"/>
                <a:gd name="T19" fmla="*/ 0 h 123"/>
                <a:gd name="T20" fmla="*/ 0 w 244"/>
                <a:gd name="T21" fmla="*/ 0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4"/>
                <a:gd name="T34" fmla="*/ 0 h 123"/>
                <a:gd name="T35" fmla="*/ 244 w 244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4" h="123">
                  <a:moveTo>
                    <a:pt x="0" y="0"/>
                  </a:moveTo>
                  <a:lnTo>
                    <a:pt x="0" y="123"/>
                  </a:lnTo>
                  <a:lnTo>
                    <a:pt x="54" y="68"/>
                  </a:lnTo>
                  <a:lnTo>
                    <a:pt x="54" y="123"/>
                  </a:lnTo>
                  <a:lnTo>
                    <a:pt x="122" y="68"/>
                  </a:lnTo>
                  <a:lnTo>
                    <a:pt x="122" y="123"/>
                  </a:lnTo>
                  <a:lnTo>
                    <a:pt x="176" y="68"/>
                  </a:lnTo>
                  <a:lnTo>
                    <a:pt x="176" y="123"/>
                  </a:lnTo>
                  <a:lnTo>
                    <a:pt x="244" y="68"/>
                  </a:lnTo>
                  <a:lnTo>
                    <a:pt x="244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217"/>
            <p:cNvSpPr>
              <a:spLocks noChangeAspect="1" noChangeArrowheads="1"/>
            </p:cNvSpPr>
            <p:nvPr/>
          </p:nvSpPr>
          <p:spPr bwMode="auto">
            <a:xfrm>
              <a:off x="2311" y="1947"/>
              <a:ext cx="14" cy="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8"/>
            <p:cNvSpPr>
              <a:spLocks noChangeAspect="1"/>
            </p:cNvSpPr>
            <p:nvPr/>
          </p:nvSpPr>
          <p:spPr bwMode="auto">
            <a:xfrm>
              <a:off x="2311" y="1947"/>
              <a:ext cx="190" cy="150"/>
            </a:xfrm>
            <a:custGeom>
              <a:avLst/>
              <a:gdLst>
                <a:gd name="T0" fmla="*/ 14 w 190"/>
                <a:gd name="T1" fmla="*/ 0 h 150"/>
                <a:gd name="T2" fmla="*/ 14 w 190"/>
                <a:gd name="T3" fmla="*/ 123 h 150"/>
                <a:gd name="T4" fmla="*/ 14 w 190"/>
                <a:gd name="T5" fmla="*/ 136 h 150"/>
                <a:gd name="T6" fmla="*/ 0 w 190"/>
                <a:gd name="T7" fmla="*/ 123 h 150"/>
                <a:gd name="T8" fmla="*/ 54 w 190"/>
                <a:gd name="T9" fmla="*/ 68 h 150"/>
                <a:gd name="T10" fmla="*/ 68 w 190"/>
                <a:gd name="T11" fmla="*/ 55 h 150"/>
                <a:gd name="T12" fmla="*/ 68 w 190"/>
                <a:gd name="T13" fmla="*/ 68 h 150"/>
                <a:gd name="T14" fmla="*/ 68 w 190"/>
                <a:gd name="T15" fmla="*/ 123 h 150"/>
                <a:gd name="T16" fmla="*/ 68 w 190"/>
                <a:gd name="T17" fmla="*/ 136 h 150"/>
                <a:gd name="T18" fmla="*/ 54 w 190"/>
                <a:gd name="T19" fmla="*/ 123 h 150"/>
                <a:gd name="T20" fmla="*/ 122 w 190"/>
                <a:gd name="T21" fmla="*/ 68 h 150"/>
                <a:gd name="T22" fmla="*/ 136 w 190"/>
                <a:gd name="T23" fmla="*/ 55 h 150"/>
                <a:gd name="T24" fmla="*/ 136 w 190"/>
                <a:gd name="T25" fmla="*/ 68 h 150"/>
                <a:gd name="T26" fmla="*/ 136 w 190"/>
                <a:gd name="T27" fmla="*/ 123 h 150"/>
                <a:gd name="T28" fmla="*/ 136 w 190"/>
                <a:gd name="T29" fmla="*/ 136 h 150"/>
                <a:gd name="T30" fmla="*/ 122 w 190"/>
                <a:gd name="T31" fmla="*/ 123 h 150"/>
                <a:gd name="T32" fmla="*/ 176 w 190"/>
                <a:gd name="T33" fmla="*/ 68 h 150"/>
                <a:gd name="T34" fmla="*/ 190 w 190"/>
                <a:gd name="T35" fmla="*/ 55 h 150"/>
                <a:gd name="T36" fmla="*/ 190 w 190"/>
                <a:gd name="T37" fmla="*/ 68 h 150"/>
                <a:gd name="T38" fmla="*/ 190 w 190"/>
                <a:gd name="T39" fmla="*/ 123 h 150"/>
                <a:gd name="T40" fmla="*/ 190 w 190"/>
                <a:gd name="T41" fmla="*/ 136 h 150"/>
                <a:gd name="T42" fmla="*/ 176 w 190"/>
                <a:gd name="T43" fmla="*/ 150 h 150"/>
                <a:gd name="T44" fmla="*/ 176 w 190"/>
                <a:gd name="T45" fmla="*/ 123 h 150"/>
                <a:gd name="T46" fmla="*/ 176 w 190"/>
                <a:gd name="T47" fmla="*/ 68 h 150"/>
                <a:gd name="T48" fmla="*/ 190 w 190"/>
                <a:gd name="T49" fmla="*/ 68 h 150"/>
                <a:gd name="T50" fmla="*/ 190 w 190"/>
                <a:gd name="T51" fmla="*/ 82 h 150"/>
                <a:gd name="T52" fmla="*/ 136 w 190"/>
                <a:gd name="T53" fmla="*/ 136 h 150"/>
                <a:gd name="T54" fmla="*/ 122 w 190"/>
                <a:gd name="T55" fmla="*/ 150 h 150"/>
                <a:gd name="T56" fmla="*/ 122 w 190"/>
                <a:gd name="T57" fmla="*/ 123 h 150"/>
                <a:gd name="T58" fmla="*/ 122 w 190"/>
                <a:gd name="T59" fmla="*/ 68 h 150"/>
                <a:gd name="T60" fmla="*/ 136 w 190"/>
                <a:gd name="T61" fmla="*/ 68 h 150"/>
                <a:gd name="T62" fmla="*/ 136 w 190"/>
                <a:gd name="T63" fmla="*/ 82 h 150"/>
                <a:gd name="T64" fmla="*/ 68 w 190"/>
                <a:gd name="T65" fmla="*/ 136 h 150"/>
                <a:gd name="T66" fmla="*/ 54 w 190"/>
                <a:gd name="T67" fmla="*/ 150 h 150"/>
                <a:gd name="T68" fmla="*/ 54 w 190"/>
                <a:gd name="T69" fmla="*/ 123 h 150"/>
                <a:gd name="T70" fmla="*/ 54 w 190"/>
                <a:gd name="T71" fmla="*/ 68 h 150"/>
                <a:gd name="T72" fmla="*/ 68 w 190"/>
                <a:gd name="T73" fmla="*/ 68 h 150"/>
                <a:gd name="T74" fmla="*/ 68 w 190"/>
                <a:gd name="T75" fmla="*/ 82 h 150"/>
                <a:gd name="T76" fmla="*/ 14 w 190"/>
                <a:gd name="T77" fmla="*/ 136 h 150"/>
                <a:gd name="T78" fmla="*/ 0 w 190"/>
                <a:gd name="T79" fmla="*/ 150 h 150"/>
                <a:gd name="T80" fmla="*/ 0 w 190"/>
                <a:gd name="T81" fmla="*/ 123 h 150"/>
                <a:gd name="T82" fmla="*/ 0 w 190"/>
                <a:gd name="T83" fmla="*/ 0 h 150"/>
                <a:gd name="T84" fmla="*/ 14 w 190"/>
                <a:gd name="T85" fmla="*/ 0 h 1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0"/>
                <a:gd name="T130" fmla="*/ 0 h 150"/>
                <a:gd name="T131" fmla="*/ 190 w 190"/>
                <a:gd name="T132" fmla="*/ 150 h 1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0" h="150">
                  <a:moveTo>
                    <a:pt x="14" y="0"/>
                  </a:moveTo>
                  <a:lnTo>
                    <a:pt x="14" y="123"/>
                  </a:lnTo>
                  <a:lnTo>
                    <a:pt x="14" y="136"/>
                  </a:lnTo>
                  <a:lnTo>
                    <a:pt x="0" y="123"/>
                  </a:lnTo>
                  <a:lnTo>
                    <a:pt x="54" y="68"/>
                  </a:lnTo>
                  <a:lnTo>
                    <a:pt x="68" y="55"/>
                  </a:lnTo>
                  <a:lnTo>
                    <a:pt x="68" y="68"/>
                  </a:lnTo>
                  <a:lnTo>
                    <a:pt x="68" y="123"/>
                  </a:lnTo>
                  <a:lnTo>
                    <a:pt x="68" y="136"/>
                  </a:lnTo>
                  <a:lnTo>
                    <a:pt x="54" y="123"/>
                  </a:lnTo>
                  <a:lnTo>
                    <a:pt x="122" y="68"/>
                  </a:lnTo>
                  <a:lnTo>
                    <a:pt x="136" y="55"/>
                  </a:lnTo>
                  <a:lnTo>
                    <a:pt x="136" y="68"/>
                  </a:lnTo>
                  <a:lnTo>
                    <a:pt x="136" y="123"/>
                  </a:lnTo>
                  <a:lnTo>
                    <a:pt x="136" y="136"/>
                  </a:lnTo>
                  <a:lnTo>
                    <a:pt x="122" y="123"/>
                  </a:lnTo>
                  <a:lnTo>
                    <a:pt x="176" y="68"/>
                  </a:lnTo>
                  <a:lnTo>
                    <a:pt x="190" y="55"/>
                  </a:lnTo>
                  <a:lnTo>
                    <a:pt x="190" y="68"/>
                  </a:lnTo>
                  <a:lnTo>
                    <a:pt x="190" y="123"/>
                  </a:lnTo>
                  <a:lnTo>
                    <a:pt x="190" y="136"/>
                  </a:lnTo>
                  <a:lnTo>
                    <a:pt x="176" y="150"/>
                  </a:lnTo>
                  <a:lnTo>
                    <a:pt x="176" y="123"/>
                  </a:lnTo>
                  <a:lnTo>
                    <a:pt x="176" y="68"/>
                  </a:lnTo>
                  <a:lnTo>
                    <a:pt x="190" y="68"/>
                  </a:lnTo>
                  <a:lnTo>
                    <a:pt x="190" y="82"/>
                  </a:lnTo>
                  <a:lnTo>
                    <a:pt x="136" y="136"/>
                  </a:lnTo>
                  <a:lnTo>
                    <a:pt x="122" y="150"/>
                  </a:lnTo>
                  <a:lnTo>
                    <a:pt x="122" y="123"/>
                  </a:lnTo>
                  <a:lnTo>
                    <a:pt x="122" y="68"/>
                  </a:lnTo>
                  <a:lnTo>
                    <a:pt x="136" y="68"/>
                  </a:lnTo>
                  <a:lnTo>
                    <a:pt x="136" y="82"/>
                  </a:lnTo>
                  <a:lnTo>
                    <a:pt x="68" y="136"/>
                  </a:lnTo>
                  <a:lnTo>
                    <a:pt x="54" y="150"/>
                  </a:lnTo>
                  <a:lnTo>
                    <a:pt x="54" y="123"/>
                  </a:lnTo>
                  <a:lnTo>
                    <a:pt x="54" y="68"/>
                  </a:lnTo>
                  <a:lnTo>
                    <a:pt x="68" y="68"/>
                  </a:lnTo>
                  <a:lnTo>
                    <a:pt x="68" y="82"/>
                  </a:lnTo>
                  <a:lnTo>
                    <a:pt x="14" y="136"/>
                  </a:lnTo>
                  <a:lnTo>
                    <a:pt x="0" y="150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9"/>
            <p:cNvSpPr>
              <a:spLocks noChangeAspect="1"/>
            </p:cNvSpPr>
            <p:nvPr/>
          </p:nvSpPr>
          <p:spPr bwMode="auto">
            <a:xfrm>
              <a:off x="2487" y="2015"/>
              <a:ext cx="82" cy="68"/>
            </a:xfrm>
            <a:custGeom>
              <a:avLst/>
              <a:gdLst>
                <a:gd name="T0" fmla="*/ 0 w 82"/>
                <a:gd name="T1" fmla="*/ 55 h 68"/>
                <a:gd name="T2" fmla="*/ 68 w 82"/>
                <a:gd name="T3" fmla="*/ 0 h 68"/>
                <a:gd name="T4" fmla="*/ 82 w 82"/>
                <a:gd name="T5" fmla="*/ 0 h 68"/>
                <a:gd name="T6" fmla="*/ 82 w 82"/>
                <a:gd name="T7" fmla="*/ 14 h 68"/>
                <a:gd name="T8" fmla="*/ 82 w 82"/>
                <a:gd name="T9" fmla="*/ 14 h 68"/>
                <a:gd name="T10" fmla="*/ 14 w 82"/>
                <a:gd name="T11" fmla="*/ 68 h 68"/>
                <a:gd name="T12" fmla="*/ 0 w 82"/>
                <a:gd name="T13" fmla="*/ 55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68"/>
                <a:gd name="T23" fmla="*/ 82 w 82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68">
                  <a:moveTo>
                    <a:pt x="0" y="55"/>
                  </a:moveTo>
                  <a:lnTo>
                    <a:pt x="68" y="0"/>
                  </a:lnTo>
                  <a:lnTo>
                    <a:pt x="82" y="0"/>
                  </a:lnTo>
                  <a:lnTo>
                    <a:pt x="82" y="14"/>
                  </a:lnTo>
                  <a:lnTo>
                    <a:pt x="14" y="68"/>
                  </a:lnTo>
                  <a:lnTo>
                    <a:pt x="0" y="55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220"/>
            <p:cNvSpPr>
              <a:spLocks noChangeAspect="1" noChangeArrowheads="1"/>
            </p:cNvSpPr>
            <p:nvPr/>
          </p:nvSpPr>
          <p:spPr bwMode="auto">
            <a:xfrm>
              <a:off x="2555" y="1947"/>
              <a:ext cx="14" cy="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21"/>
            <p:cNvSpPr>
              <a:spLocks noChangeAspect="1" noChangeArrowheads="1"/>
            </p:cNvSpPr>
            <p:nvPr/>
          </p:nvSpPr>
          <p:spPr bwMode="auto">
            <a:xfrm>
              <a:off x="2555" y="1947"/>
              <a:ext cx="14" cy="6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22"/>
            <p:cNvSpPr>
              <a:spLocks noChangeAspect="1" noChangeArrowheads="1"/>
            </p:cNvSpPr>
            <p:nvPr/>
          </p:nvSpPr>
          <p:spPr bwMode="auto">
            <a:xfrm>
              <a:off x="2311" y="2259"/>
              <a:ext cx="244" cy="20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23"/>
            <p:cNvSpPr>
              <a:spLocks noChangeAspect="1" noChangeArrowheads="1"/>
            </p:cNvSpPr>
            <p:nvPr/>
          </p:nvSpPr>
          <p:spPr bwMode="auto">
            <a:xfrm>
              <a:off x="2311" y="2259"/>
              <a:ext cx="258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24"/>
            <p:cNvSpPr>
              <a:spLocks noChangeAspect="1" noChangeArrowheads="1"/>
            </p:cNvSpPr>
            <p:nvPr/>
          </p:nvSpPr>
          <p:spPr bwMode="auto">
            <a:xfrm>
              <a:off x="2555" y="2259"/>
              <a:ext cx="14" cy="21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25"/>
            <p:cNvSpPr>
              <a:spLocks noChangeAspect="1" noChangeArrowheads="1"/>
            </p:cNvSpPr>
            <p:nvPr/>
          </p:nvSpPr>
          <p:spPr bwMode="auto">
            <a:xfrm>
              <a:off x="2311" y="2463"/>
              <a:ext cx="244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26"/>
            <p:cNvSpPr>
              <a:spLocks noChangeAspect="1" noChangeArrowheads="1"/>
            </p:cNvSpPr>
            <p:nvPr/>
          </p:nvSpPr>
          <p:spPr bwMode="auto">
            <a:xfrm>
              <a:off x="2311" y="2259"/>
              <a:ext cx="14" cy="2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7"/>
            <p:cNvSpPr>
              <a:spLocks noChangeAspect="1"/>
            </p:cNvSpPr>
            <p:nvPr/>
          </p:nvSpPr>
          <p:spPr bwMode="auto">
            <a:xfrm>
              <a:off x="2311" y="2178"/>
              <a:ext cx="244" cy="122"/>
            </a:xfrm>
            <a:custGeom>
              <a:avLst/>
              <a:gdLst>
                <a:gd name="T0" fmla="*/ 244 w 244"/>
                <a:gd name="T1" fmla="*/ 122 h 122"/>
                <a:gd name="T2" fmla="*/ 244 w 244"/>
                <a:gd name="T3" fmla="*/ 0 h 122"/>
                <a:gd name="T4" fmla="*/ 176 w 244"/>
                <a:gd name="T5" fmla="*/ 54 h 122"/>
                <a:gd name="T6" fmla="*/ 176 w 244"/>
                <a:gd name="T7" fmla="*/ 0 h 122"/>
                <a:gd name="T8" fmla="*/ 122 w 244"/>
                <a:gd name="T9" fmla="*/ 54 h 122"/>
                <a:gd name="T10" fmla="*/ 122 w 244"/>
                <a:gd name="T11" fmla="*/ 0 h 122"/>
                <a:gd name="T12" fmla="*/ 54 w 244"/>
                <a:gd name="T13" fmla="*/ 54 h 122"/>
                <a:gd name="T14" fmla="*/ 54 w 244"/>
                <a:gd name="T15" fmla="*/ 0 h 122"/>
                <a:gd name="T16" fmla="*/ 0 w 244"/>
                <a:gd name="T17" fmla="*/ 54 h 122"/>
                <a:gd name="T18" fmla="*/ 0 w 244"/>
                <a:gd name="T19" fmla="*/ 122 h 122"/>
                <a:gd name="T20" fmla="*/ 244 w 244"/>
                <a:gd name="T21" fmla="*/ 122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4"/>
                <a:gd name="T34" fmla="*/ 0 h 122"/>
                <a:gd name="T35" fmla="*/ 244 w 244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4" h="122">
                  <a:moveTo>
                    <a:pt x="244" y="122"/>
                  </a:moveTo>
                  <a:lnTo>
                    <a:pt x="244" y="0"/>
                  </a:lnTo>
                  <a:lnTo>
                    <a:pt x="176" y="54"/>
                  </a:lnTo>
                  <a:lnTo>
                    <a:pt x="176" y="0"/>
                  </a:lnTo>
                  <a:lnTo>
                    <a:pt x="122" y="54"/>
                  </a:lnTo>
                  <a:lnTo>
                    <a:pt x="122" y="0"/>
                  </a:lnTo>
                  <a:lnTo>
                    <a:pt x="54" y="54"/>
                  </a:lnTo>
                  <a:lnTo>
                    <a:pt x="54" y="0"/>
                  </a:lnTo>
                  <a:lnTo>
                    <a:pt x="0" y="54"/>
                  </a:lnTo>
                  <a:lnTo>
                    <a:pt x="0" y="122"/>
                  </a:lnTo>
                  <a:lnTo>
                    <a:pt x="244" y="122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28"/>
            <p:cNvSpPr>
              <a:spLocks noChangeAspect="1" noChangeArrowheads="1"/>
            </p:cNvSpPr>
            <p:nvPr/>
          </p:nvSpPr>
          <p:spPr bwMode="auto">
            <a:xfrm>
              <a:off x="2555" y="2300"/>
              <a:ext cx="14" cy="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9"/>
            <p:cNvSpPr>
              <a:spLocks noChangeAspect="1"/>
            </p:cNvSpPr>
            <p:nvPr/>
          </p:nvSpPr>
          <p:spPr bwMode="auto">
            <a:xfrm>
              <a:off x="2365" y="2164"/>
              <a:ext cx="204" cy="136"/>
            </a:xfrm>
            <a:custGeom>
              <a:avLst/>
              <a:gdLst>
                <a:gd name="T0" fmla="*/ 190 w 204"/>
                <a:gd name="T1" fmla="*/ 136 h 136"/>
                <a:gd name="T2" fmla="*/ 190 w 204"/>
                <a:gd name="T3" fmla="*/ 14 h 136"/>
                <a:gd name="T4" fmla="*/ 190 w 204"/>
                <a:gd name="T5" fmla="*/ 14 h 136"/>
                <a:gd name="T6" fmla="*/ 204 w 204"/>
                <a:gd name="T7" fmla="*/ 28 h 136"/>
                <a:gd name="T8" fmla="*/ 136 w 204"/>
                <a:gd name="T9" fmla="*/ 82 h 136"/>
                <a:gd name="T10" fmla="*/ 122 w 204"/>
                <a:gd name="T11" fmla="*/ 95 h 136"/>
                <a:gd name="T12" fmla="*/ 122 w 204"/>
                <a:gd name="T13" fmla="*/ 68 h 136"/>
                <a:gd name="T14" fmla="*/ 122 w 204"/>
                <a:gd name="T15" fmla="*/ 14 h 136"/>
                <a:gd name="T16" fmla="*/ 122 w 204"/>
                <a:gd name="T17" fmla="*/ 14 h 136"/>
                <a:gd name="T18" fmla="*/ 136 w 204"/>
                <a:gd name="T19" fmla="*/ 28 h 136"/>
                <a:gd name="T20" fmla="*/ 82 w 204"/>
                <a:gd name="T21" fmla="*/ 82 h 136"/>
                <a:gd name="T22" fmla="*/ 68 w 204"/>
                <a:gd name="T23" fmla="*/ 95 h 136"/>
                <a:gd name="T24" fmla="*/ 68 w 204"/>
                <a:gd name="T25" fmla="*/ 68 h 136"/>
                <a:gd name="T26" fmla="*/ 68 w 204"/>
                <a:gd name="T27" fmla="*/ 14 h 136"/>
                <a:gd name="T28" fmla="*/ 68 w 204"/>
                <a:gd name="T29" fmla="*/ 14 h 136"/>
                <a:gd name="T30" fmla="*/ 82 w 204"/>
                <a:gd name="T31" fmla="*/ 28 h 136"/>
                <a:gd name="T32" fmla="*/ 14 w 204"/>
                <a:gd name="T33" fmla="*/ 82 h 136"/>
                <a:gd name="T34" fmla="*/ 0 w 204"/>
                <a:gd name="T35" fmla="*/ 95 h 136"/>
                <a:gd name="T36" fmla="*/ 0 w 204"/>
                <a:gd name="T37" fmla="*/ 68 h 136"/>
                <a:gd name="T38" fmla="*/ 0 w 204"/>
                <a:gd name="T39" fmla="*/ 14 h 136"/>
                <a:gd name="T40" fmla="*/ 0 w 204"/>
                <a:gd name="T41" fmla="*/ 14 h 136"/>
                <a:gd name="T42" fmla="*/ 14 w 204"/>
                <a:gd name="T43" fmla="*/ 0 h 136"/>
                <a:gd name="T44" fmla="*/ 14 w 204"/>
                <a:gd name="T45" fmla="*/ 14 h 136"/>
                <a:gd name="T46" fmla="*/ 14 w 204"/>
                <a:gd name="T47" fmla="*/ 68 h 136"/>
                <a:gd name="T48" fmla="*/ 0 w 204"/>
                <a:gd name="T49" fmla="*/ 68 h 136"/>
                <a:gd name="T50" fmla="*/ 0 w 204"/>
                <a:gd name="T51" fmla="*/ 68 h 136"/>
                <a:gd name="T52" fmla="*/ 68 w 204"/>
                <a:gd name="T53" fmla="*/ 14 h 136"/>
                <a:gd name="T54" fmla="*/ 82 w 204"/>
                <a:gd name="T55" fmla="*/ 0 h 136"/>
                <a:gd name="T56" fmla="*/ 82 w 204"/>
                <a:gd name="T57" fmla="*/ 14 h 136"/>
                <a:gd name="T58" fmla="*/ 82 w 204"/>
                <a:gd name="T59" fmla="*/ 68 h 136"/>
                <a:gd name="T60" fmla="*/ 68 w 204"/>
                <a:gd name="T61" fmla="*/ 68 h 136"/>
                <a:gd name="T62" fmla="*/ 68 w 204"/>
                <a:gd name="T63" fmla="*/ 68 h 136"/>
                <a:gd name="T64" fmla="*/ 122 w 204"/>
                <a:gd name="T65" fmla="*/ 14 h 136"/>
                <a:gd name="T66" fmla="*/ 136 w 204"/>
                <a:gd name="T67" fmla="*/ 0 h 136"/>
                <a:gd name="T68" fmla="*/ 136 w 204"/>
                <a:gd name="T69" fmla="*/ 14 h 136"/>
                <a:gd name="T70" fmla="*/ 136 w 204"/>
                <a:gd name="T71" fmla="*/ 68 h 136"/>
                <a:gd name="T72" fmla="*/ 122 w 204"/>
                <a:gd name="T73" fmla="*/ 68 h 136"/>
                <a:gd name="T74" fmla="*/ 122 w 204"/>
                <a:gd name="T75" fmla="*/ 68 h 136"/>
                <a:gd name="T76" fmla="*/ 190 w 204"/>
                <a:gd name="T77" fmla="*/ 14 h 136"/>
                <a:gd name="T78" fmla="*/ 204 w 204"/>
                <a:gd name="T79" fmla="*/ 0 h 136"/>
                <a:gd name="T80" fmla="*/ 204 w 204"/>
                <a:gd name="T81" fmla="*/ 14 h 136"/>
                <a:gd name="T82" fmla="*/ 204 w 204"/>
                <a:gd name="T83" fmla="*/ 136 h 136"/>
                <a:gd name="T84" fmla="*/ 190 w 204"/>
                <a:gd name="T85" fmla="*/ 136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4"/>
                <a:gd name="T130" fmla="*/ 0 h 136"/>
                <a:gd name="T131" fmla="*/ 204 w 204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4" h="136">
                  <a:moveTo>
                    <a:pt x="190" y="136"/>
                  </a:moveTo>
                  <a:lnTo>
                    <a:pt x="190" y="14"/>
                  </a:lnTo>
                  <a:lnTo>
                    <a:pt x="204" y="28"/>
                  </a:lnTo>
                  <a:lnTo>
                    <a:pt x="136" y="82"/>
                  </a:lnTo>
                  <a:lnTo>
                    <a:pt x="122" y="95"/>
                  </a:lnTo>
                  <a:lnTo>
                    <a:pt x="122" y="68"/>
                  </a:lnTo>
                  <a:lnTo>
                    <a:pt x="122" y="14"/>
                  </a:lnTo>
                  <a:lnTo>
                    <a:pt x="136" y="28"/>
                  </a:lnTo>
                  <a:lnTo>
                    <a:pt x="82" y="82"/>
                  </a:lnTo>
                  <a:lnTo>
                    <a:pt x="68" y="95"/>
                  </a:lnTo>
                  <a:lnTo>
                    <a:pt x="68" y="68"/>
                  </a:lnTo>
                  <a:lnTo>
                    <a:pt x="68" y="14"/>
                  </a:lnTo>
                  <a:lnTo>
                    <a:pt x="82" y="28"/>
                  </a:lnTo>
                  <a:lnTo>
                    <a:pt x="14" y="82"/>
                  </a:lnTo>
                  <a:lnTo>
                    <a:pt x="0" y="95"/>
                  </a:lnTo>
                  <a:lnTo>
                    <a:pt x="0" y="6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14" y="68"/>
                  </a:lnTo>
                  <a:lnTo>
                    <a:pt x="0" y="68"/>
                  </a:lnTo>
                  <a:lnTo>
                    <a:pt x="68" y="14"/>
                  </a:lnTo>
                  <a:lnTo>
                    <a:pt x="82" y="0"/>
                  </a:lnTo>
                  <a:lnTo>
                    <a:pt x="82" y="14"/>
                  </a:lnTo>
                  <a:lnTo>
                    <a:pt x="82" y="68"/>
                  </a:lnTo>
                  <a:lnTo>
                    <a:pt x="68" y="68"/>
                  </a:lnTo>
                  <a:lnTo>
                    <a:pt x="122" y="14"/>
                  </a:lnTo>
                  <a:lnTo>
                    <a:pt x="136" y="0"/>
                  </a:lnTo>
                  <a:lnTo>
                    <a:pt x="136" y="14"/>
                  </a:lnTo>
                  <a:lnTo>
                    <a:pt x="136" y="68"/>
                  </a:lnTo>
                  <a:lnTo>
                    <a:pt x="122" y="68"/>
                  </a:lnTo>
                  <a:lnTo>
                    <a:pt x="190" y="14"/>
                  </a:lnTo>
                  <a:lnTo>
                    <a:pt x="204" y="0"/>
                  </a:lnTo>
                  <a:lnTo>
                    <a:pt x="204" y="14"/>
                  </a:lnTo>
                  <a:lnTo>
                    <a:pt x="204" y="136"/>
                  </a:lnTo>
                  <a:lnTo>
                    <a:pt x="190" y="13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0"/>
            <p:cNvSpPr>
              <a:spLocks noChangeAspect="1"/>
            </p:cNvSpPr>
            <p:nvPr/>
          </p:nvSpPr>
          <p:spPr bwMode="auto">
            <a:xfrm>
              <a:off x="2311" y="2178"/>
              <a:ext cx="68" cy="68"/>
            </a:xfrm>
            <a:custGeom>
              <a:avLst/>
              <a:gdLst>
                <a:gd name="T0" fmla="*/ 68 w 68"/>
                <a:gd name="T1" fmla="*/ 14 h 68"/>
                <a:gd name="T2" fmla="*/ 14 w 68"/>
                <a:gd name="T3" fmla="*/ 68 h 68"/>
                <a:gd name="T4" fmla="*/ 0 w 68"/>
                <a:gd name="T5" fmla="*/ 54 h 68"/>
                <a:gd name="T6" fmla="*/ 0 w 68"/>
                <a:gd name="T7" fmla="*/ 54 h 68"/>
                <a:gd name="T8" fmla="*/ 0 w 68"/>
                <a:gd name="T9" fmla="*/ 54 h 68"/>
                <a:gd name="T10" fmla="*/ 54 w 68"/>
                <a:gd name="T11" fmla="*/ 0 h 68"/>
                <a:gd name="T12" fmla="*/ 68 w 68"/>
                <a:gd name="T13" fmla="*/ 14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68"/>
                <a:gd name="T23" fmla="*/ 68 w 68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68">
                  <a:moveTo>
                    <a:pt x="68" y="14"/>
                  </a:moveTo>
                  <a:lnTo>
                    <a:pt x="14" y="68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68" y="1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231"/>
            <p:cNvSpPr>
              <a:spLocks noChangeAspect="1" noChangeArrowheads="1"/>
            </p:cNvSpPr>
            <p:nvPr/>
          </p:nvSpPr>
          <p:spPr bwMode="auto">
            <a:xfrm>
              <a:off x="2311" y="2300"/>
              <a:ext cx="14" cy="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232"/>
            <p:cNvSpPr>
              <a:spLocks noChangeAspect="1" noChangeArrowheads="1"/>
            </p:cNvSpPr>
            <p:nvPr/>
          </p:nvSpPr>
          <p:spPr bwMode="auto">
            <a:xfrm>
              <a:off x="2311" y="2232"/>
              <a:ext cx="14" cy="6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233"/>
            <p:cNvSpPr>
              <a:spLocks noChangeAspect="1" noChangeArrowheads="1"/>
            </p:cNvSpPr>
            <p:nvPr/>
          </p:nvSpPr>
          <p:spPr bwMode="auto">
            <a:xfrm>
              <a:off x="1253" y="2300"/>
              <a:ext cx="244" cy="69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234"/>
            <p:cNvSpPr>
              <a:spLocks noChangeAspect="1" noChangeArrowheads="1"/>
            </p:cNvSpPr>
            <p:nvPr/>
          </p:nvSpPr>
          <p:spPr bwMode="auto">
            <a:xfrm>
              <a:off x="1253" y="2300"/>
              <a:ext cx="257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235"/>
            <p:cNvSpPr>
              <a:spLocks noChangeAspect="1" noChangeArrowheads="1"/>
            </p:cNvSpPr>
            <p:nvPr/>
          </p:nvSpPr>
          <p:spPr bwMode="auto">
            <a:xfrm>
              <a:off x="1497" y="2300"/>
              <a:ext cx="13" cy="70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236"/>
            <p:cNvSpPr>
              <a:spLocks noChangeAspect="1" noChangeArrowheads="1"/>
            </p:cNvSpPr>
            <p:nvPr/>
          </p:nvSpPr>
          <p:spPr bwMode="auto">
            <a:xfrm>
              <a:off x="1253" y="2992"/>
              <a:ext cx="244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237"/>
            <p:cNvSpPr>
              <a:spLocks noChangeAspect="1" noChangeArrowheads="1"/>
            </p:cNvSpPr>
            <p:nvPr/>
          </p:nvSpPr>
          <p:spPr bwMode="auto">
            <a:xfrm>
              <a:off x="1253" y="2300"/>
              <a:ext cx="13" cy="6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38"/>
            <p:cNvSpPr>
              <a:spLocks noChangeAspect="1"/>
            </p:cNvSpPr>
            <p:nvPr/>
          </p:nvSpPr>
          <p:spPr bwMode="auto">
            <a:xfrm>
              <a:off x="1253" y="2219"/>
              <a:ext cx="244" cy="122"/>
            </a:xfrm>
            <a:custGeom>
              <a:avLst/>
              <a:gdLst>
                <a:gd name="T0" fmla="*/ 244 w 244"/>
                <a:gd name="T1" fmla="*/ 122 h 122"/>
                <a:gd name="T2" fmla="*/ 244 w 244"/>
                <a:gd name="T3" fmla="*/ 0 h 122"/>
                <a:gd name="T4" fmla="*/ 176 w 244"/>
                <a:gd name="T5" fmla="*/ 54 h 122"/>
                <a:gd name="T6" fmla="*/ 176 w 244"/>
                <a:gd name="T7" fmla="*/ 0 h 122"/>
                <a:gd name="T8" fmla="*/ 122 w 244"/>
                <a:gd name="T9" fmla="*/ 54 h 122"/>
                <a:gd name="T10" fmla="*/ 122 w 244"/>
                <a:gd name="T11" fmla="*/ 0 h 122"/>
                <a:gd name="T12" fmla="*/ 54 w 244"/>
                <a:gd name="T13" fmla="*/ 54 h 122"/>
                <a:gd name="T14" fmla="*/ 54 w 244"/>
                <a:gd name="T15" fmla="*/ 0 h 122"/>
                <a:gd name="T16" fmla="*/ 0 w 244"/>
                <a:gd name="T17" fmla="*/ 54 h 122"/>
                <a:gd name="T18" fmla="*/ 0 w 244"/>
                <a:gd name="T19" fmla="*/ 122 h 122"/>
                <a:gd name="T20" fmla="*/ 244 w 244"/>
                <a:gd name="T21" fmla="*/ 122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4"/>
                <a:gd name="T34" fmla="*/ 0 h 122"/>
                <a:gd name="T35" fmla="*/ 244 w 244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4" h="122">
                  <a:moveTo>
                    <a:pt x="244" y="122"/>
                  </a:moveTo>
                  <a:lnTo>
                    <a:pt x="244" y="0"/>
                  </a:lnTo>
                  <a:lnTo>
                    <a:pt x="176" y="54"/>
                  </a:lnTo>
                  <a:lnTo>
                    <a:pt x="176" y="0"/>
                  </a:lnTo>
                  <a:lnTo>
                    <a:pt x="122" y="54"/>
                  </a:lnTo>
                  <a:lnTo>
                    <a:pt x="122" y="0"/>
                  </a:lnTo>
                  <a:lnTo>
                    <a:pt x="54" y="54"/>
                  </a:lnTo>
                  <a:lnTo>
                    <a:pt x="54" y="0"/>
                  </a:lnTo>
                  <a:lnTo>
                    <a:pt x="0" y="54"/>
                  </a:lnTo>
                  <a:lnTo>
                    <a:pt x="0" y="122"/>
                  </a:lnTo>
                  <a:lnTo>
                    <a:pt x="244" y="122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40"/>
            <p:cNvSpPr>
              <a:spLocks noChangeAspect="1"/>
            </p:cNvSpPr>
            <p:nvPr/>
          </p:nvSpPr>
          <p:spPr bwMode="auto">
            <a:xfrm>
              <a:off x="1307" y="2205"/>
              <a:ext cx="203" cy="136"/>
            </a:xfrm>
            <a:custGeom>
              <a:avLst/>
              <a:gdLst>
                <a:gd name="T0" fmla="*/ 190 w 203"/>
                <a:gd name="T1" fmla="*/ 136 h 136"/>
                <a:gd name="T2" fmla="*/ 190 w 203"/>
                <a:gd name="T3" fmla="*/ 14 h 136"/>
                <a:gd name="T4" fmla="*/ 190 w 203"/>
                <a:gd name="T5" fmla="*/ 14 h 136"/>
                <a:gd name="T6" fmla="*/ 203 w 203"/>
                <a:gd name="T7" fmla="*/ 27 h 136"/>
                <a:gd name="T8" fmla="*/ 136 w 203"/>
                <a:gd name="T9" fmla="*/ 82 h 136"/>
                <a:gd name="T10" fmla="*/ 122 w 203"/>
                <a:gd name="T11" fmla="*/ 95 h 136"/>
                <a:gd name="T12" fmla="*/ 122 w 203"/>
                <a:gd name="T13" fmla="*/ 68 h 136"/>
                <a:gd name="T14" fmla="*/ 122 w 203"/>
                <a:gd name="T15" fmla="*/ 14 h 136"/>
                <a:gd name="T16" fmla="*/ 122 w 203"/>
                <a:gd name="T17" fmla="*/ 14 h 136"/>
                <a:gd name="T18" fmla="*/ 136 w 203"/>
                <a:gd name="T19" fmla="*/ 27 h 136"/>
                <a:gd name="T20" fmla="*/ 81 w 203"/>
                <a:gd name="T21" fmla="*/ 82 h 136"/>
                <a:gd name="T22" fmla="*/ 68 w 203"/>
                <a:gd name="T23" fmla="*/ 95 h 136"/>
                <a:gd name="T24" fmla="*/ 68 w 203"/>
                <a:gd name="T25" fmla="*/ 68 h 136"/>
                <a:gd name="T26" fmla="*/ 68 w 203"/>
                <a:gd name="T27" fmla="*/ 14 h 136"/>
                <a:gd name="T28" fmla="*/ 68 w 203"/>
                <a:gd name="T29" fmla="*/ 14 h 136"/>
                <a:gd name="T30" fmla="*/ 81 w 203"/>
                <a:gd name="T31" fmla="*/ 27 h 136"/>
                <a:gd name="T32" fmla="*/ 14 w 203"/>
                <a:gd name="T33" fmla="*/ 82 h 136"/>
                <a:gd name="T34" fmla="*/ 0 w 203"/>
                <a:gd name="T35" fmla="*/ 95 h 136"/>
                <a:gd name="T36" fmla="*/ 0 w 203"/>
                <a:gd name="T37" fmla="*/ 68 h 136"/>
                <a:gd name="T38" fmla="*/ 0 w 203"/>
                <a:gd name="T39" fmla="*/ 14 h 136"/>
                <a:gd name="T40" fmla="*/ 0 w 203"/>
                <a:gd name="T41" fmla="*/ 14 h 136"/>
                <a:gd name="T42" fmla="*/ 14 w 203"/>
                <a:gd name="T43" fmla="*/ 0 h 136"/>
                <a:gd name="T44" fmla="*/ 14 w 203"/>
                <a:gd name="T45" fmla="*/ 14 h 136"/>
                <a:gd name="T46" fmla="*/ 14 w 203"/>
                <a:gd name="T47" fmla="*/ 68 h 136"/>
                <a:gd name="T48" fmla="*/ 0 w 203"/>
                <a:gd name="T49" fmla="*/ 68 h 136"/>
                <a:gd name="T50" fmla="*/ 0 w 203"/>
                <a:gd name="T51" fmla="*/ 68 h 136"/>
                <a:gd name="T52" fmla="*/ 68 w 203"/>
                <a:gd name="T53" fmla="*/ 14 h 136"/>
                <a:gd name="T54" fmla="*/ 81 w 203"/>
                <a:gd name="T55" fmla="*/ 0 h 136"/>
                <a:gd name="T56" fmla="*/ 81 w 203"/>
                <a:gd name="T57" fmla="*/ 14 h 136"/>
                <a:gd name="T58" fmla="*/ 81 w 203"/>
                <a:gd name="T59" fmla="*/ 68 h 136"/>
                <a:gd name="T60" fmla="*/ 68 w 203"/>
                <a:gd name="T61" fmla="*/ 68 h 136"/>
                <a:gd name="T62" fmla="*/ 68 w 203"/>
                <a:gd name="T63" fmla="*/ 68 h 136"/>
                <a:gd name="T64" fmla="*/ 122 w 203"/>
                <a:gd name="T65" fmla="*/ 14 h 136"/>
                <a:gd name="T66" fmla="*/ 136 w 203"/>
                <a:gd name="T67" fmla="*/ 0 h 136"/>
                <a:gd name="T68" fmla="*/ 136 w 203"/>
                <a:gd name="T69" fmla="*/ 14 h 136"/>
                <a:gd name="T70" fmla="*/ 136 w 203"/>
                <a:gd name="T71" fmla="*/ 68 h 136"/>
                <a:gd name="T72" fmla="*/ 122 w 203"/>
                <a:gd name="T73" fmla="*/ 68 h 136"/>
                <a:gd name="T74" fmla="*/ 122 w 203"/>
                <a:gd name="T75" fmla="*/ 68 h 136"/>
                <a:gd name="T76" fmla="*/ 190 w 203"/>
                <a:gd name="T77" fmla="*/ 14 h 136"/>
                <a:gd name="T78" fmla="*/ 203 w 203"/>
                <a:gd name="T79" fmla="*/ 0 h 136"/>
                <a:gd name="T80" fmla="*/ 203 w 203"/>
                <a:gd name="T81" fmla="*/ 14 h 136"/>
                <a:gd name="T82" fmla="*/ 203 w 203"/>
                <a:gd name="T83" fmla="*/ 136 h 136"/>
                <a:gd name="T84" fmla="*/ 190 w 203"/>
                <a:gd name="T85" fmla="*/ 136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3"/>
                <a:gd name="T130" fmla="*/ 0 h 136"/>
                <a:gd name="T131" fmla="*/ 203 w 203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3" h="136">
                  <a:moveTo>
                    <a:pt x="190" y="136"/>
                  </a:moveTo>
                  <a:lnTo>
                    <a:pt x="190" y="14"/>
                  </a:lnTo>
                  <a:lnTo>
                    <a:pt x="203" y="27"/>
                  </a:lnTo>
                  <a:lnTo>
                    <a:pt x="136" y="82"/>
                  </a:lnTo>
                  <a:lnTo>
                    <a:pt x="122" y="95"/>
                  </a:lnTo>
                  <a:lnTo>
                    <a:pt x="122" y="68"/>
                  </a:lnTo>
                  <a:lnTo>
                    <a:pt x="122" y="14"/>
                  </a:lnTo>
                  <a:lnTo>
                    <a:pt x="136" y="27"/>
                  </a:lnTo>
                  <a:lnTo>
                    <a:pt x="81" y="82"/>
                  </a:lnTo>
                  <a:lnTo>
                    <a:pt x="68" y="95"/>
                  </a:lnTo>
                  <a:lnTo>
                    <a:pt x="68" y="68"/>
                  </a:lnTo>
                  <a:lnTo>
                    <a:pt x="68" y="14"/>
                  </a:lnTo>
                  <a:lnTo>
                    <a:pt x="81" y="27"/>
                  </a:lnTo>
                  <a:lnTo>
                    <a:pt x="14" y="82"/>
                  </a:lnTo>
                  <a:lnTo>
                    <a:pt x="0" y="95"/>
                  </a:lnTo>
                  <a:lnTo>
                    <a:pt x="0" y="6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14" y="68"/>
                  </a:lnTo>
                  <a:lnTo>
                    <a:pt x="0" y="68"/>
                  </a:lnTo>
                  <a:lnTo>
                    <a:pt x="68" y="14"/>
                  </a:lnTo>
                  <a:lnTo>
                    <a:pt x="81" y="0"/>
                  </a:lnTo>
                  <a:lnTo>
                    <a:pt x="81" y="14"/>
                  </a:lnTo>
                  <a:lnTo>
                    <a:pt x="81" y="68"/>
                  </a:lnTo>
                  <a:lnTo>
                    <a:pt x="68" y="68"/>
                  </a:lnTo>
                  <a:lnTo>
                    <a:pt x="122" y="14"/>
                  </a:lnTo>
                  <a:lnTo>
                    <a:pt x="136" y="0"/>
                  </a:lnTo>
                  <a:lnTo>
                    <a:pt x="136" y="14"/>
                  </a:lnTo>
                  <a:lnTo>
                    <a:pt x="136" y="68"/>
                  </a:lnTo>
                  <a:lnTo>
                    <a:pt x="122" y="68"/>
                  </a:lnTo>
                  <a:lnTo>
                    <a:pt x="190" y="14"/>
                  </a:lnTo>
                  <a:lnTo>
                    <a:pt x="203" y="0"/>
                  </a:lnTo>
                  <a:lnTo>
                    <a:pt x="203" y="14"/>
                  </a:lnTo>
                  <a:lnTo>
                    <a:pt x="203" y="136"/>
                  </a:lnTo>
                  <a:lnTo>
                    <a:pt x="190" y="13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41"/>
            <p:cNvSpPr>
              <a:spLocks noChangeAspect="1"/>
            </p:cNvSpPr>
            <p:nvPr/>
          </p:nvSpPr>
          <p:spPr bwMode="auto">
            <a:xfrm>
              <a:off x="1253" y="2219"/>
              <a:ext cx="68" cy="68"/>
            </a:xfrm>
            <a:custGeom>
              <a:avLst/>
              <a:gdLst>
                <a:gd name="T0" fmla="*/ 68 w 68"/>
                <a:gd name="T1" fmla="*/ 13 h 68"/>
                <a:gd name="T2" fmla="*/ 13 w 68"/>
                <a:gd name="T3" fmla="*/ 68 h 68"/>
                <a:gd name="T4" fmla="*/ 0 w 68"/>
                <a:gd name="T5" fmla="*/ 54 h 68"/>
                <a:gd name="T6" fmla="*/ 0 w 68"/>
                <a:gd name="T7" fmla="*/ 54 h 68"/>
                <a:gd name="T8" fmla="*/ 0 w 68"/>
                <a:gd name="T9" fmla="*/ 54 h 68"/>
                <a:gd name="T10" fmla="*/ 54 w 68"/>
                <a:gd name="T11" fmla="*/ 0 h 68"/>
                <a:gd name="T12" fmla="*/ 68 w 68"/>
                <a:gd name="T13" fmla="*/ 13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68"/>
                <a:gd name="T23" fmla="*/ 68 w 68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68">
                  <a:moveTo>
                    <a:pt x="68" y="13"/>
                  </a:moveTo>
                  <a:lnTo>
                    <a:pt x="13" y="68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68" y="13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243"/>
            <p:cNvSpPr>
              <a:spLocks noChangeAspect="1" noChangeArrowheads="1"/>
            </p:cNvSpPr>
            <p:nvPr/>
          </p:nvSpPr>
          <p:spPr bwMode="auto">
            <a:xfrm>
              <a:off x="1253" y="2273"/>
              <a:ext cx="13" cy="6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44"/>
            <p:cNvSpPr>
              <a:spLocks noChangeAspect="1"/>
            </p:cNvSpPr>
            <p:nvPr/>
          </p:nvSpPr>
          <p:spPr bwMode="auto">
            <a:xfrm>
              <a:off x="3139" y="2829"/>
              <a:ext cx="122" cy="81"/>
            </a:xfrm>
            <a:custGeom>
              <a:avLst/>
              <a:gdLst>
                <a:gd name="T0" fmla="*/ 0 w 122"/>
                <a:gd name="T1" fmla="*/ 41 h 81"/>
                <a:gd name="T2" fmla="*/ 0 w 122"/>
                <a:gd name="T3" fmla="*/ 0 h 81"/>
                <a:gd name="T4" fmla="*/ 0 w 122"/>
                <a:gd name="T5" fmla="*/ 0 h 81"/>
                <a:gd name="T6" fmla="*/ 0 w 122"/>
                <a:gd name="T7" fmla="*/ 0 h 81"/>
                <a:gd name="T8" fmla="*/ 122 w 122"/>
                <a:gd name="T9" fmla="*/ 41 h 81"/>
                <a:gd name="T10" fmla="*/ 122 w 122"/>
                <a:gd name="T11" fmla="*/ 54 h 81"/>
                <a:gd name="T12" fmla="*/ 122 w 122"/>
                <a:gd name="T13" fmla="*/ 54 h 81"/>
                <a:gd name="T14" fmla="*/ 0 w 122"/>
                <a:gd name="T15" fmla="*/ 81 h 81"/>
                <a:gd name="T16" fmla="*/ 0 w 122"/>
                <a:gd name="T17" fmla="*/ 81 h 81"/>
                <a:gd name="T18" fmla="*/ 0 w 122"/>
                <a:gd name="T19" fmla="*/ 68 h 81"/>
                <a:gd name="T20" fmla="*/ 0 w 122"/>
                <a:gd name="T21" fmla="*/ 68 h 81"/>
                <a:gd name="T22" fmla="*/ 122 w 122"/>
                <a:gd name="T23" fmla="*/ 41 h 81"/>
                <a:gd name="T24" fmla="*/ 122 w 122"/>
                <a:gd name="T25" fmla="*/ 54 h 81"/>
                <a:gd name="T26" fmla="*/ 122 w 122"/>
                <a:gd name="T27" fmla="*/ 54 h 81"/>
                <a:gd name="T28" fmla="*/ 0 w 122"/>
                <a:gd name="T29" fmla="*/ 14 h 81"/>
                <a:gd name="T30" fmla="*/ 0 w 122"/>
                <a:gd name="T31" fmla="*/ 0 h 81"/>
                <a:gd name="T32" fmla="*/ 13 w 122"/>
                <a:gd name="T33" fmla="*/ 0 h 81"/>
                <a:gd name="T34" fmla="*/ 13 w 122"/>
                <a:gd name="T35" fmla="*/ 41 h 81"/>
                <a:gd name="T36" fmla="*/ 0 w 122"/>
                <a:gd name="T37" fmla="*/ 41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2"/>
                <a:gd name="T58" fmla="*/ 0 h 81"/>
                <a:gd name="T59" fmla="*/ 122 w 122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2" h="81">
                  <a:moveTo>
                    <a:pt x="0" y="41"/>
                  </a:moveTo>
                  <a:lnTo>
                    <a:pt x="0" y="0"/>
                  </a:lnTo>
                  <a:lnTo>
                    <a:pt x="122" y="41"/>
                  </a:lnTo>
                  <a:lnTo>
                    <a:pt x="122" y="54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122" y="41"/>
                  </a:lnTo>
                  <a:lnTo>
                    <a:pt x="122" y="5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41"/>
                  </a:lnTo>
                  <a:lnTo>
                    <a:pt x="0" y="41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45"/>
            <p:cNvSpPr>
              <a:spLocks noChangeAspect="1"/>
            </p:cNvSpPr>
            <p:nvPr/>
          </p:nvSpPr>
          <p:spPr bwMode="auto">
            <a:xfrm>
              <a:off x="3139" y="2870"/>
              <a:ext cx="13" cy="27"/>
            </a:xfrm>
            <a:custGeom>
              <a:avLst/>
              <a:gdLst>
                <a:gd name="T0" fmla="*/ 0 w 13"/>
                <a:gd name="T1" fmla="*/ 27 h 27"/>
                <a:gd name="T2" fmla="*/ 0 w 13"/>
                <a:gd name="T3" fmla="*/ 0 h 27"/>
                <a:gd name="T4" fmla="*/ 13 w 13"/>
                <a:gd name="T5" fmla="*/ 0 h 27"/>
                <a:gd name="T6" fmla="*/ 13 w 13"/>
                <a:gd name="T7" fmla="*/ 0 h 27"/>
                <a:gd name="T8" fmla="*/ 13 w 13"/>
                <a:gd name="T9" fmla="*/ 0 h 27"/>
                <a:gd name="T10" fmla="*/ 13 w 13"/>
                <a:gd name="T11" fmla="*/ 27 h 27"/>
                <a:gd name="T12" fmla="*/ 0 w 13"/>
                <a:gd name="T13" fmla="*/ 2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7"/>
                <a:gd name="T23" fmla="*/ 13 w 13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7">
                  <a:moveTo>
                    <a:pt x="0" y="27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0" y="27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46"/>
            <p:cNvSpPr>
              <a:spLocks noChangeAspect="1"/>
            </p:cNvSpPr>
            <p:nvPr/>
          </p:nvSpPr>
          <p:spPr bwMode="auto">
            <a:xfrm>
              <a:off x="3139" y="2829"/>
              <a:ext cx="122" cy="68"/>
            </a:xfrm>
            <a:custGeom>
              <a:avLst/>
              <a:gdLst>
                <a:gd name="T0" fmla="*/ 0 w 122"/>
                <a:gd name="T1" fmla="*/ 41 h 68"/>
                <a:gd name="T2" fmla="*/ 0 w 122"/>
                <a:gd name="T3" fmla="*/ 0 h 68"/>
                <a:gd name="T4" fmla="*/ 122 w 122"/>
                <a:gd name="T5" fmla="*/ 41 h 68"/>
                <a:gd name="T6" fmla="*/ 0 w 122"/>
                <a:gd name="T7" fmla="*/ 68 h 68"/>
                <a:gd name="T8" fmla="*/ 0 w 122"/>
                <a:gd name="T9" fmla="*/ 41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68"/>
                <a:gd name="T17" fmla="*/ 122 w 122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68">
                  <a:moveTo>
                    <a:pt x="0" y="41"/>
                  </a:moveTo>
                  <a:lnTo>
                    <a:pt x="0" y="0"/>
                  </a:lnTo>
                  <a:lnTo>
                    <a:pt x="122" y="41"/>
                  </a:lnTo>
                  <a:lnTo>
                    <a:pt x="0" y="68"/>
                  </a:lnTo>
                  <a:lnTo>
                    <a:pt x="0" y="41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249"/>
            <p:cNvSpPr>
              <a:spLocks noChangeAspect="1" noChangeArrowheads="1"/>
            </p:cNvSpPr>
            <p:nvPr/>
          </p:nvSpPr>
          <p:spPr bwMode="auto">
            <a:xfrm>
              <a:off x="1497" y="2870"/>
              <a:ext cx="1628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50"/>
            <p:cNvSpPr>
              <a:spLocks noChangeAspect="1"/>
            </p:cNvSpPr>
            <p:nvPr/>
          </p:nvSpPr>
          <p:spPr bwMode="auto">
            <a:xfrm>
              <a:off x="2569" y="2246"/>
              <a:ext cx="136" cy="81"/>
            </a:xfrm>
            <a:custGeom>
              <a:avLst/>
              <a:gdLst>
                <a:gd name="T0" fmla="*/ 136 w 136"/>
                <a:gd name="T1" fmla="*/ 54 h 81"/>
                <a:gd name="T2" fmla="*/ 136 w 136"/>
                <a:gd name="T3" fmla="*/ 81 h 81"/>
                <a:gd name="T4" fmla="*/ 136 w 136"/>
                <a:gd name="T5" fmla="*/ 81 h 81"/>
                <a:gd name="T6" fmla="*/ 136 w 136"/>
                <a:gd name="T7" fmla="*/ 81 h 81"/>
                <a:gd name="T8" fmla="*/ 0 w 136"/>
                <a:gd name="T9" fmla="*/ 54 h 81"/>
                <a:gd name="T10" fmla="*/ 0 w 136"/>
                <a:gd name="T11" fmla="*/ 41 h 81"/>
                <a:gd name="T12" fmla="*/ 0 w 136"/>
                <a:gd name="T13" fmla="*/ 41 h 81"/>
                <a:gd name="T14" fmla="*/ 136 w 136"/>
                <a:gd name="T15" fmla="*/ 0 h 81"/>
                <a:gd name="T16" fmla="*/ 136 w 136"/>
                <a:gd name="T17" fmla="*/ 0 h 81"/>
                <a:gd name="T18" fmla="*/ 136 w 136"/>
                <a:gd name="T19" fmla="*/ 13 h 81"/>
                <a:gd name="T20" fmla="*/ 136 w 136"/>
                <a:gd name="T21" fmla="*/ 13 h 81"/>
                <a:gd name="T22" fmla="*/ 0 w 136"/>
                <a:gd name="T23" fmla="*/ 54 h 81"/>
                <a:gd name="T24" fmla="*/ 0 w 136"/>
                <a:gd name="T25" fmla="*/ 54 h 81"/>
                <a:gd name="T26" fmla="*/ 0 w 136"/>
                <a:gd name="T27" fmla="*/ 41 h 81"/>
                <a:gd name="T28" fmla="*/ 136 w 136"/>
                <a:gd name="T29" fmla="*/ 68 h 81"/>
                <a:gd name="T30" fmla="*/ 136 w 136"/>
                <a:gd name="T31" fmla="*/ 81 h 81"/>
                <a:gd name="T32" fmla="*/ 122 w 136"/>
                <a:gd name="T33" fmla="*/ 81 h 81"/>
                <a:gd name="T34" fmla="*/ 122 w 136"/>
                <a:gd name="T35" fmla="*/ 54 h 81"/>
                <a:gd name="T36" fmla="*/ 136 w 136"/>
                <a:gd name="T37" fmla="*/ 54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81"/>
                <a:gd name="T59" fmla="*/ 136 w 136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81">
                  <a:moveTo>
                    <a:pt x="136" y="54"/>
                  </a:moveTo>
                  <a:lnTo>
                    <a:pt x="136" y="81"/>
                  </a:lnTo>
                  <a:lnTo>
                    <a:pt x="0" y="54"/>
                  </a:lnTo>
                  <a:lnTo>
                    <a:pt x="0" y="41"/>
                  </a:lnTo>
                  <a:lnTo>
                    <a:pt x="136" y="0"/>
                  </a:lnTo>
                  <a:lnTo>
                    <a:pt x="136" y="13"/>
                  </a:lnTo>
                  <a:lnTo>
                    <a:pt x="0" y="54"/>
                  </a:lnTo>
                  <a:lnTo>
                    <a:pt x="0" y="41"/>
                  </a:lnTo>
                  <a:lnTo>
                    <a:pt x="136" y="68"/>
                  </a:lnTo>
                  <a:lnTo>
                    <a:pt x="136" y="81"/>
                  </a:lnTo>
                  <a:lnTo>
                    <a:pt x="122" y="81"/>
                  </a:lnTo>
                  <a:lnTo>
                    <a:pt x="122" y="54"/>
                  </a:lnTo>
                  <a:lnTo>
                    <a:pt x="136" y="5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51"/>
            <p:cNvSpPr>
              <a:spLocks noChangeAspect="1"/>
            </p:cNvSpPr>
            <p:nvPr/>
          </p:nvSpPr>
          <p:spPr bwMode="auto">
            <a:xfrm>
              <a:off x="2691" y="2259"/>
              <a:ext cx="14" cy="41"/>
            </a:xfrm>
            <a:custGeom>
              <a:avLst/>
              <a:gdLst>
                <a:gd name="T0" fmla="*/ 14 w 14"/>
                <a:gd name="T1" fmla="*/ 0 h 41"/>
                <a:gd name="T2" fmla="*/ 14 w 14"/>
                <a:gd name="T3" fmla="*/ 41 h 41"/>
                <a:gd name="T4" fmla="*/ 0 w 14"/>
                <a:gd name="T5" fmla="*/ 41 h 41"/>
                <a:gd name="T6" fmla="*/ 0 w 14"/>
                <a:gd name="T7" fmla="*/ 41 h 41"/>
                <a:gd name="T8" fmla="*/ 0 w 14"/>
                <a:gd name="T9" fmla="*/ 41 h 41"/>
                <a:gd name="T10" fmla="*/ 0 w 14"/>
                <a:gd name="T11" fmla="*/ 0 h 41"/>
                <a:gd name="T12" fmla="*/ 14 w 14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41"/>
                <a:gd name="T23" fmla="*/ 14 w 14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41">
                  <a:moveTo>
                    <a:pt x="14" y="0"/>
                  </a:moveTo>
                  <a:lnTo>
                    <a:pt x="14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52"/>
            <p:cNvSpPr>
              <a:spLocks noChangeAspect="1"/>
            </p:cNvSpPr>
            <p:nvPr/>
          </p:nvSpPr>
          <p:spPr bwMode="auto">
            <a:xfrm>
              <a:off x="2569" y="2259"/>
              <a:ext cx="136" cy="68"/>
            </a:xfrm>
            <a:custGeom>
              <a:avLst/>
              <a:gdLst>
                <a:gd name="T0" fmla="*/ 136 w 136"/>
                <a:gd name="T1" fmla="*/ 41 h 68"/>
                <a:gd name="T2" fmla="*/ 136 w 136"/>
                <a:gd name="T3" fmla="*/ 68 h 68"/>
                <a:gd name="T4" fmla="*/ 0 w 136"/>
                <a:gd name="T5" fmla="*/ 41 h 68"/>
                <a:gd name="T6" fmla="*/ 136 w 136"/>
                <a:gd name="T7" fmla="*/ 0 h 68"/>
                <a:gd name="T8" fmla="*/ 136 w 136"/>
                <a:gd name="T9" fmla="*/ 41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68"/>
                <a:gd name="T17" fmla="*/ 136 w 13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68">
                  <a:moveTo>
                    <a:pt x="136" y="41"/>
                  </a:moveTo>
                  <a:lnTo>
                    <a:pt x="136" y="68"/>
                  </a:lnTo>
                  <a:lnTo>
                    <a:pt x="0" y="41"/>
                  </a:lnTo>
                  <a:lnTo>
                    <a:pt x="136" y="0"/>
                  </a:lnTo>
                  <a:lnTo>
                    <a:pt x="136" y="41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253"/>
            <p:cNvSpPr>
              <a:spLocks noChangeAspect="1" noChangeArrowheads="1"/>
            </p:cNvSpPr>
            <p:nvPr/>
          </p:nvSpPr>
          <p:spPr bwMode="auto">
            <a:xfrm>
              <a:off x="3003" y="2300"/>
              <a:ext cx="1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255"/>
            <p:cNvSpPr>
              <a:spLocks noChangeAspect="1" noChangeArrowheads="1"/>
            </p:cNvSpPr>
            <p:nvPr/>
          </p:nvSpPr>
          <p:spPr bwMode="auto">
            <a:xfrm>
              <a:off x="2705" y="2300"/>
              <a:ext cx="298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258"/>
            <p:cNvSpPr>
              <a:spLocks noChangeAspect="1" noChangeArrowheads="1"/>
            </p:cNvSpPr>
            <p:nvPr/>
          </p:nvSpPr>
          <p:spPr bwMode="auto">
            <a:xfrm>
              <a:off x="1497" y="1893"/>
              <a:ext cx="814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59"/>
            <p:cNvSpPr>
              <a:spLocks noChangeAspect="1"/>
            </p:cNvSpPr>
            <p:nvPr/>
          </p:nvSpPr>
          <p:spPr bwMode="auto">
            <a:xfrm>
              <a:off x="2189" y="1893"/>
              <a:ext cx="122" cy="41"/>
            </a:xfrm>
            <a:custGeom>
              <a:avLst/>
              <a:gdLst>
                <a:gd name="T0" fmla="*/ 0 w 122"/>
                <a:gd name="T1" fmla="*/ 0 h 41"/>
                <a:gd name="T2" fmla="*/ 0 w 122"/>
                <a:gd name="T3" fmla="*/ 41 h 41"/>
                <a:gd name="T4" fmla="*/ 122 w 122"/>
                <a:gd name="T5" fmla="*/ 0 h 41"/>
                <a:gd name="T6" fmla="*/ 0 w 122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41"/>
                <a:gd name="T14" fmla="*/ 122 w 12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41">
                  <a:moveTo>
                    <a:pt x="0" y="0"/>
                  </a:moveTo>
                  <a:lnTo>
                    <a:pt x="0" y="41"/>
                  </a:lnTo>
                  <a:lnTo>
                    <a:pt x="122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60"/>
            <p:cNvSpPr>
              <a:spLocks noChangeAspect="1"/>
            </p:cNvSpPr>
            <p:nvPr/>
          </p:nvSpPr>
          <p:spPr bwMode="auto">
            <a:xfrm>
              <a:off x="2189" y="1893"/>
              <a:ext cx="122" cy="54"/>
            </a:xfrm>
            <a:custGeom>
              <a:avLst/>
              <a:gdLst>
                <a:gd name="T0" fmla="*/ 14 w 122"/>
                <a:gd name="T1" fmla="*/ 0 h 54"/>
                <a:gd name="T2" fmla="*/ 14 w 122"/>
                <a:gd name="T3" fmla="*/ 41 h 54"/>
                <a:gd name="T4" fmla="*/ 0 w 122"/>
                <a:gd name="T5" fmla="*/ 54 h 54"/>
                <a:gd name="T6" fmla="*/ 0 w 122"/>
                <a:gd name="T7" fmla="*/ 41 h 54"/>
                <a:gd name="T8" fmla="*/ 122 w 122"/>
                <a:gd name="T9" fmla="*/ 0 h 54"/>
                <a:gd name="T10" fmla="*/ 122 w 122"/>
                <a:gd name="T11" fmla="*/ 14 h 54"/>
                <a:gd name="T12" fmla="*/ 122 w 122"/>
                <a:gd name="T13" fmla="*/ 0 h 54"/>
                <a:gd name="T14" fmla="*/ 122 w 122"/>
                <a:gd name="T15" fmla="*/ 14 h 54"/>
                <a:gd name="T16" fmla="*/ 0 w 122"/>
                <a:gd name="T17" fmla="*/ 54 h 54"/>
                <a:gd name="T18" fmla="*/ 0 w 122"/>
                <a:gd name="T19" fmla="*/ 54 h 54"/>
                <a:gd name="T20" fmla="*/ 0 w 122"/>
                <a:gd name="T21" fmla="*/ 41 h 54"/>
                <a:gd name="T22" fmla="*/ 0 w 122"/>
                <a:gd name="T23" fmla="*/ 0 h 54"/>
                <a:gd name="T24" fmla="*/ 14 w 122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54"/>
                <a:gd name="T41" fmla="*/ 122 w 122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54">
                  <a:moveTo>
                    <a:pt x="14" y="0"/>
                  </a:moveTo>
                  <a:lnTo>
                    <a:pt x="14" y="41"/>
                  </a:lnTo>
                  <a:lnTo>
                    <a:pt x="0" y="54"/>
                  </a:lnTo>
                  <a:lnTo>
                    <a:pt x="0" y="41"/>
                  </a:lnTo>
                  <a:lnTo>
                    <a:pt x="122" y="0"/>
                  </a:lnTo>
                  <a:lnTo>
                    <a:pt x="122" y="14"/>
                  </a:lnTo>
                  <a:lnTo>
                    <a:pt x="122" y="0"/>
                  </a:lnTo>
                  <a:lnTo>
                    <a:pt x="122" y="14"/>
                  </a:lnTo>
                  <a:lnTo>
                    <a:pt x="0" y="54"/>
                  </a:lnTo>
                  <a:lnTo>
                    <a:pt x="0" y="41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261"/>
            <p:cNvSpPr>
              <a:spLocks noChangeAspect="1" noChangeArrowheads="1"/>
            </p:cNvSpPr>
            <p:nvPr/>
          </p:nvSpPr>
          <p:spPr bwMode="auto">
            <a:xfrm>
              <a:off x="2189" y="1893"/>
              <a:ext cx="122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262"/>
            <p:cNvSpPr>
              <a:spLocks noChangeAspect="1" noChangeArrowheads="1"/>
            </p:cNvSpPr>
            <p:nvPr/>
          </p:nvSpPr>
          <p:spPr bwMode="auto">
            <a:xfrm>
              <a:off x="2759" y="2314"/>
              <a:ext cx="26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 u="none">
                  <a:solidFill>
                    <a:srgbClr val="000000"/>
                  </a:solidFill>
                </a:rPr>
                <a:t>event</a:t>
              </a:r>
              <a:endParaRPr lang="en-US" sz="1600" b="1" u="none"/>
            </a:p>
          </p:txBody>
        </p:sp>
        <p:sp>
          <p:nvSpPr>
            <p:cNvPr id="57" name="Rectangle 263"/>
            <p:cNvSpPr>
              <a:spLocks noChangeAspect="1" noChangeArrowheads="1"/>
            </p:cNvSpPr>
            <p:nvPr/>
          </p:nvSpPr>
          <p:spPr bwMode="auto">
            <a:xfrm>
              <a:off x="3778" y="2721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 u="none">
                  <a:solidFill>
                    <a:srgbClr val="000000"/>
                  </a:solidFill>
                </a:rPr>
                <a:t>event</a:t>
              </a:r>
              <a:endParaRPr lang="en-US" sz="1600" b="1" u="none"/>
            </a:p>
          </p:txBody>
        </p:sp>
        <p:sp>
          <p:nvSpPr>
            <p:cNvPr id="58" name="Rectangle 264"/>
            <p:cNvSpPr>
              <a:spLocks noChangeAspect="1" noChangeArrowheads="1"/>
            </p:cNvSpPr>
            <p:nvPr/>
          </p:nvSpPr>
          <p:spPr bwMode="auto">
            <a:xfrm>
              <a:off x="628" y="1676"/>
              <a:ext cx="50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 u="none">
                  <a:solidFill>
                    <a:srgbClr val="000000"/>
                  </a:solidFill>
                </a:rPr>
                <a:t>Ev. Queue</a:t>
              </a:r>
              <a:endParaRPr lang="en-US" sz="1600" b="1" u="none"/>
            </a:p>
          </p:txBody>
        </p:sp>
        <p:sp>
          <p:nvSpPr>
            <p:cNvPr id="59" name="Rectangle 265"/>
            <p:cNvSpPr>
              <a:spLocks noChangeAspect="1" noChangeArrowheads="1"/>
            </p:cNvSpPr>
            <p:nvPr/>
          </p:nvSpPr>
          <p:spPr bwMode="auto">
            <a:xfrm>
              <a:off x="642" y="1934"/>
              <a:ext cx="54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u="none">
                  <a:solidFill>
                    <a:srgbClr val="000000"/>
                  </a:solidFill>
                </a:rPr>
                <a:t>operation ()</a:t>
              </a:r>
              <a:endParaRPr lang="en-US" sz="1600" b="1" u="none"/>
            </a:p>
          </p:txBody>
        </p:sp>
        <p:sp>
          <p:nvSpPr>
            <p:cNvPr id="60" name="Rectangle 266"/>
            <p:cNvSpPr>
              <a:spLocks noChangeAspect="1" noChangeArrowheads="1"/>
            </p:cNvSpPr>
            <p:nvPr/>
          </p:nvSpPr>
          <p:spPr bwMode="auto">
            <a:xfrm>
              <a:off x="3003" y="740"/>
              <a:ext cx="814" cy="38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267"/>
            <p:cNvSpPr>
              <a:spLocks noChangeAspect="1" noChangeArrowheads="1"/>
            </p:cNvSpPr>
            <p:nvPr/>
          </p:nvSpPr>
          <p:spPr bwMode="auto">
            <a:xfrm>
              <a:off x="3003" y="713"/>
              <a:ext cx="709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 u="none">
                  <a:solidFill>
                    <a:srgbClr val="000000"/>
                  </a:solidFill>
                </a:rPr>
                <a:t>: Completion</a:t>
              </a:r>
              <a:endParaRPr lang="en-US" sz="1600" b="1" u="none"/>
            </a:p>
          </p:txBody>
        </p:sp>
        <p:sp>
          <p:nvSpPr>
            <p:cNvPr id="62" name="Rectangle 268"/>
            <p:cNvSpPr>
              <a:spLocks noChangeAspect="1" noChangeArrowheads="1"/>
            </p:cNvSpPr>
            <p:nvPr/>
          </p:nvSpPr>
          <p:spPr bwMode="auto">
            <a:xfrm>
              <a:off x="3003" y="835"/>
              <a:ext cx="814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269"/>
            <p:cNvSpPr>
              <a:spLocks noChangeAspect="1" noChangeArrowheads="1"/>
            </p:cNvSpPr>
            <p:nvPr/>
          </p:nvSpPr>
          <p:spPr bwMode="auto">
            <a:xfrm>
              <a:off x="3003" y="890"/>
              <a:ext cx="709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 u="none">
                  <a:solidFill>
                    <a:srgbClr val="000000"/>
                  </a:solidFill>
                </a:rPr>
                <a:t>Event Queue</a:t>
              </a:r>
              <a:endParaRPr lang="en-US" sz="1600" b="1" u="none"/>
            </a:p>
          </p:txBody>
        </p:sp>
        <p:sp>
          <p:nvSpPr>
            <p:cNvPr id="64" name="Rectangle 270"/>
            <p:cNvSpPr>
              <a:spLocks noChangeAspect="1" noChangeArrowheads="1"/>
            </p:cNvSpPr>
            <p:nvPr/>
          </p:nvSpPr>
          <p:spPr bwMode="auto">
            <a:xfrm>
              <a:off x="3003" y="1012"/>
              <a:ext cx="814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271"/>
            <p:cNvSpPr>
              <a:spLocks noChangeAspect="1" noChangeArrowheads="1"/>
            </p:cNvSpPr>
            <p:nvPr/>
          </p:nvSpPr>
          <p:spPr bwMode="auto">
            <a:xfrm>
              <a:off x="3003" y="673"/>
              <a:ext cx="828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272"/>
            <p:cNvSpPr>
              <a:spLocks noChangeAspect="1" noChangeArrowheads="1"/>
            </p:cNvSpPr>
            <p:nvPr/>
          </p:nvSpPr>
          <p:spPr bwMode="auto">
            <a:xfrm>
              <a:off x="3817" y="673"/>
              <a:ext cx="14" cy="46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273"/>
            <p:cNvSpPr>
              <a:spLocks noChangeAspect="1" noChangeArrowheads="1"/>
            </p:cNvSpPr>
            <p:nvPr/>
          </p:nvSpPr>
          <p:spPr bwMode="auto">
            <a:xfrm>
              <a:off x="3003" y="1120"/>
              <a:ext cx="814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274"/>
            <p:cNvSpPr>
              <a:spLocks noChangeAspect="1" noChangeArrowheads="1"/>
            </p:cNvSpPr>
            <p:nvPr/>
          </p:nvSpPr>
          <p:spPr bwMode="auto">
            <a:xfrm>
              <a:off x="3003" y="673"/>
              <a:ext cx="14" cy="44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277"/>
            <p:cNvSpPr>
              <a:spLocks noChangeAspect="1" noChangeArrowheads="1"/>
            </p:cNvSpPr>
            <p:nvPr/>
          </p:nvSpPr>
          <p:spPr bwMode="auto">
            <a:xfrm>
              <a:off x="3410" y="1120"/>
              <a:ext cx="14" cy="297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278"/>
            <p:cNvSpPr>
              <a:spLocks noChangeAspect="1" noChangeArrowheads="1"/>
            </p:cNvSpPr>
            <p:nvPr/>
          </p:nvSpPr>
          <p:spPr bwMode="auto">
            <a:xfrm>
              <a:off x="3288" y="2829"/>
              <a:ext cx="244" cy="163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279"/>
            <p:cNvSpPr>
              <a:spLocks noChangeAspect="1" noChangeArrowheads="1"/>
            </p:cNvSpPr>
            <p:nvPr/>
          </p:nvSpPr>
          <p:spPr bwMode="auto">
            <a:xfrm>
              <a:off x="3288" y="2829"/>
              <a:ext cx="258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280"/>
            <p:cNvSpPr>
              <a:spLocks noChangeAspect="1" noChangeArrowheads="1"/>
            </p:cNvSpPr>
            <p:nvPr/>
          </p:nvSpPr>
          <p:spPr bwMode="auto">
            <a:xfrm>
              <a:off x="3532" y="2829"/>
              <a:ext cx="14" cy="17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281"/>
            <p:cNvSpPr>
              <a:spLocks noChangeAspect="1" noChangeArrowheads="1"/>
            </p:cNvSpPr>
            <p:nvPr/>
          </p:nvSpPr>
          <p:spPr bwMode="auto">
            <a:xfrm>
              <a:off x="3288" y="2992"/>
              <a:ext cx="244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282"/>
            <p:cNvSpPr>
              <a:spLocks noChangeAspect="1" noChangeArrowheads="1"/>
            </p:cNvSpPr>
            <p:nvPr/>
          </p:nvSpPr>
          <p:spPr bwMode="auto">
            <a:xfrm>
              <a:off x="3288" y="2829"/>
              <a:ext cx="14" cy="16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283"/>
            <p:cNvSpPr>
              <a:spLocks noChangeAspect="1" noChangeArrowheads="1"/>
            </p:cNvSpPr>
            <p:nvPr/>
          </p:nvSpPr>
          <p:spPr bwMode="auto">
            <a:xfrm>
              <a:off x="1510" y="2938"/>
              <a:ext cx="136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84"/>
            <p:cNvSpPr>
              <a:spLocks noChangeAspect="1"/>
            </p:cNvSpPr>
            <p:nvPr/>
          </p:nvSpPr>
          <p:spPr bwMode="auto">
            <a:xfrm>
              <a:off x="1470" y="2938"/>
              <a:ext cx="176" cy="54"/>
            </a:xfrm>
            <a:custGeom>
              <a:avLst/>
              <a:gdLst>
                <a:gd name="T0" fmla="*/ 176 w 176"/>
                <a:gd name="T1" fmla="*/ 54 h 54"/>
                <a:gd name="T2" fmla="*/ 176 w 176"/>
                <a:gd name="T3" fmla="*/ 40 h 54"/>
                <a:gd name="T4" fmla="*/ 40 w 176"/>
                <a:gd name="T5" fmla="*/ 0 h 54"/>
                <a:gd name="T6" fmla="*/ 40 w 176"/>
                <a:gd name="T7" fmla="*/ 0 h 54"/>
                <a:gd name="T8" fmla="*/ 0 w 176"/>
                <a:gd name="T9" fmla="*/ 13 h 54"/>
                <a:gd name="T10" fmla="*/ 40 w 176"/>
                <a:gd name="T11" fmla="*/ 13 h 54"/>
                <a:gd name="T12" fmla="*/ 176 w 176"/>
                <a:gd name="T13" fmla="*/ 54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6"/>
                <a:gd name="T22" fmla="*/ 0 h 54"/>
                <a:gd name="T23" fmla="*/ 176 w 17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6" h="54">
                  <a:moveTo>
                    <a:pt x="176" y="54"/>
                  </a:moveTo>
                  <a:lnTo>
                    <a:pt x="176" y="40"/>
                  </a:lnTo>
                  <a:lnTo>
                    <a:pt x="40" y="0"/>
                  </a:lnTo>
                  <a:lnTo>
                    <a:pt x="0" y="13"/>
                  </a:lnTo>
                  <a:lnTo>
                    <a:pt x="40" y="13"/>
                  </a:lnTo>
                  <a:lnTo>
                    <a:pt x="176" y="5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85"/>
            <p:cNvSpPr>
              <a:spLocks noChangeAspect="1"/>
            </p:cNvSpPr>
            <p:nvPr/>
          </p:nvSpPr>
          <p:spPr bwMode="auto">
            <a:xfrm>
              <a:off x="1510" y="2897"/>
              <a:ext cx="136" cy="54"/>
            </a:xfrm>
            <a:custGeom>
              <a:avLst/>
              <a:gdLst>
                <a:gd name="T0" fmla="*/ 0 w 136"/>
                <a:gd name="T1" fmla="*/ 41 h 54"/>
                <a:gd name="T2" fmla="*/ 0 w 136"/>
                <a:gd name="T3" fmla="*/ 54 h 54"/>
                <a:gd name="T4" fmla="*/ 136 w 136"/>
                <a:gd name="T5" fmla="*/ 13 h 54"/>
                <a:gd name="T6" fmla="*/ 136 w 136"/>
                <a:gd name="T7" fmla="*/ 0 h 54"/>
                <a:gd name="T8" fmla="*/ 0 w 136"/>
                <a:gd name="T9" fmla="*/ 4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4"/>
                <a:gd name="T17" fmla="*/ 136 w 136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4">
                  <a:moveTo>
                    <a:pt x="0" y="41"/>
                  </a:moveTo>
                  <a:lnTo>
                    <a:pt x="0" y="54"/>
                  </a:lnTo>
                  <a:lnTo>
                    <a:pt x="136" y="13"/>
                  </a:lnTo>
                  <a:lnTo>
                    <a:pt x="136" y="0"/>
                  </a:lnTo>
                  <a:lnTo>
                    <a:pt x="0" y="41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288"/>
            <p:cNvSpPr>
              <a:spLocks noChangeAspect="1" noChangeArrowheads="1"/>
            </p:cNvSpPr>
            <p:nvPr/>
          </p:nvSpPr>
          <p:spPr bwMode="auto">
            <a:xfrm>
              <a:off x="3234" y="2951"/>
              <a:ext cx="54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289"/>
            <p:cNvSpPr>
              <a:spLocks noChangeAspect="1" noChangeShapeType="1"/>
            </p:cNvSpPr>
            <p:nvPr/>
          </p:nvSpPr>
          <p:spPr bwMode="auto">
            <a:xfrm flipH="1">
              <a:off x="3057" y="2951"/>
              <a:ext cx="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290"/>
            <p:cNvSpPr>
              <a:spLocks noChangeAspect="1" noChangeShapeType="1"/>
            </p:cNvSpPr>
            <p:nvPr/>
          </p:nvSpPr>
          <p:spPr bwMode="auto">
            <a:xfrm flipH="1">
              <a:off x="2867" y="2951"/>
              <a:ext cx="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291"/>
            <p:cNvSpPr>
              <a:spLocks noChangeAspect="1" noChangeShapeType="1"/>
            </p:cNvSpPr>
            <p:nvPr/>
          </p:nvSpPr>
          <p:spPr bwMode="auto">
            <a:xfrm flipH="1">
              <a:off x="2691" y="2951"/>
              <a:ext cx="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292"/>
            <p:cNvSpPr>
              <a:spLocks noChangeAspect="1" noChangeShapeType="1"/>
            </p:cNvSpPr>
            <p:nvPr/>
          </p:nvSpPr>
          <p:spPr bwMode="auto">
            <a:xfrm flipH="1">
              <a:off x="2515" y="2951"/>
              <a:ext cx="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293"/>
            <p:cNvSpPr>
              <a:spLocks noChangeAspect="1" noChangeShapeType="1"/>
            </p:cNvSpPr>
            <p:nvPr/>
          </p:nvSpPr>
          <p:spPr bwMode="auto">
            <a:xfrm flipH="1">
              <a:off x="2325" y="2951"/>
              <a:ext cx="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94"/>
            <p:cNvSpPr>
              <a:spLocks noChangeAspect="1" noChangeShapeType="1"/>
            </p:cNvSpPr>
            <p:nvPr/>
          </p:nvSpPr>
          <p:spPr bwMode="auto">
            <a:xfrm flipH="1">
              <a:off x="2148" y="2951"/>
              <a:ext cx="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295"/>
            <p:cNvSpPr>
              <a:spLocks noChangeAspect="1" noChangeShapeType="1"/>
            </p:cNvSpPr>
            <p:nvPr/>
          </p:nvSpPr>
          <p:spPr bwMode="auto">
            <a:xfrm flipH="1">
              <a:off x="1972" y="2951"/>
              <a:ext cx="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296"/>
            <p:cNvSpPr>
              <a:spLocks noChangeAspect="1" noChangeShapeType="1"/>
            </p:cNvSpPr>
            <p:nvPr/>
          </p:nvSpPr>
          <p:spPr bwMode="auto">
            <a:xfrm flipH="1">
              <a:off x="1782" y="2951"/>
              <a:ext cx="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297"/>
            <p:cNvSpPr>
              <a:spLocks noChangeAspect="1" noChangeArrowheads="1"/>
            </p:cNvSpPr>
            <p:nvPr/>
          </p:nvSpPr>
          <p:spPr bwMode="auto">
            <a:xfrm>
              <a:off x="1700" y="2951"/>
              <a:ext cx="1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299"/>
            <p:cNvSpPr>
              <a:spLocks noChangeAspect="1" noChangeArrowheads="1"/>
            </p:cNvSpPr>
            <p:nvPr/>
          </p:nvSpPr>
          <p:spPr bwMode="auto">
            <a:xfrm>
              <a:off x="1646" y="2951"/>
              <a:ext cx="54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00"/>
            <p:cNvSpPr>
              <a:spLocks noChangeAspect="1"/>
            </p:cNvSpPr>
            <p:nvPr/>
          </p:nvSpPr>
          <p:spPr bwMode="auto">
            <a:xfrm>
              <a:off x="4034" y="2870"/>
              <a:ext cx="123" cy="81"/>
            </a:xfrm>
            <a:custGeom>
              <a:avLst/>
              <a:gdLst>
                <a:gd name="T0" fmla="*/ 0 w 123"/>
                <a:gd name="T1" fmla="*/ 40 h 81"/>
                <a:gd name="T2" fmla="*/ 0 w 123"/>
                <a:gd name="T3" fmla="*/ 0 h 81"/>
                <a:gd name="T4" fmla="*/ 0 w 123"/>
                <a:gd name="T5" fmla="*/ 0 h 81"/>
                <a:gd name="T6" fmla="*/ 0 w 123"/>
                <a:gd name="T7" fmla="*/ 0 h 81"/>
                <a:gd name="T8" fmla="*/ 123 w 123"/>
                <a:gd name="T9" fmla="*/ 40 h 81"/>
                <a:gd name="T10" fmla="*/ 123 w 123"/>
                <a:gd name="T11" fmla="*/ 54 h 81"/>
                <a:gd name="T12" fmla="*/ 123 w 123"/>
                <a:gd name="T13" fmla="*/ 54 h 81"/>
                <a:gd name="T14" fmla="*/ 0 w 123"/>
                <a:gd name="T15" fmla="*/ 81 h 81"/>
                <a:gd name="T16" fmla="*/ 0 w 123"/>
                <a:gd name="T17" fmla="*/ 81 h 81"/>
                <a:gd name="T18" fmla="*/ 0 w 123"/>
                <a:gd name="T19" fmla="*/ 68 h 81"/>
                <a:gd name="T20" fmla="*/ 0 w 123"/>
                <a:gd name="T21" fmla="*/ 68 h 81"/>
                <a:gd name="T22" fmla="*/ 123 w 123"/>
                <a:gd name="T23" fmla="*/ 40 h 81"/>
                <a:gd name="T24" fmla="*/ 123 w 123"/>
                <a:gd name="T25" fmla="*/ 54 h 81"/>
                <a:gd name="T26" fmla="*/ 123 w 123"/>
                <a:gd name="T27" fmla="*/ 54 h 81"/>
                <a:gd name="T28" fmla="*/ 0 w 123"/>
                <a:gd name="T29" fmla="*/ 13 h 81"/>
                <a:gd name="T30" fmla="*/ 0 w 123"/>
                <a:gd name="T31" fmla="*/ 0 h 81"/>
                <a:gd name="T32" fmla="*/ 14 w 123"/>
                <a:gd name="T33" fmla="*/ 0 h 81"/>
                <a:gd name="T34" fmla="*/ 14 w 123"/>
                <a:gd name="T35" fmla="*/ 40 h 81"/>
                <a:gd name="T36" fmla="*/ 0 w 123"/>
                <a:gd name="T37" fmla="*/ 40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81"/>
                <a:gd name="T59" fmla="*/ 123 w 123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81">
                  <a:moveTo>
                    <a:pt x="0" y="40"/>
                  </a:moveTo>
                  <a:lnTo>
                    <a:pt x="0" y="0"/>
                  </a:lnTo>
                  <a:lnTo>
                    <a:pt x="123" y="40"/>
                  </a:lnTo>
                  <a:lnTo>
                    <a:pt x="123" y="54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123" y="40"/>
                  </a:lnTo>
                  <a:lnTo>
                    <a:pt x="123" y="54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0"/>
                  </a:lnTo>
                  <a:lnTo>
                    <a:pt x="0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01"/>
            <p:cNvSpPr>
              <a:spLocks noChangeAspect="1"/>
            </p:cNvSpPr>
            <p:nvPr/>
          </p:nvSpPr>
          <p:spPr bwMode="auto">
            <a:xfrm>
              <a:off x="4034" y="2910"/>
              <a:ext cx="14" cy="28"/>
            </a:xfrm>
            <a:custGeom>
              <a:avLst/>
              <a:gdLst>
                <a:gd name="T0" fmla="*/ 0 w 14"/>
                <a:gd name="T1" fmla="*/ 28 h 28"/>
                <a:gd name="T2" fmla="*/ 0 w 14"/>
                <a:gd name="T3" fmla="*/ 0 h 28"/>
                <a:gd name="T4" fmla="*/ 14 w 14"/>
                <a:gd name="T5" fmla="*/ 0 h 28"/>
                <a:gd name="T6" fmla="*/ 14 w 14"/>
                <a:gd name="T7" fmla="*/ 0 h 28"/>
                <a:gd name="T8" fmla="*/ 14 w 14"/>
                <a:gd name="T9" fmla="*/ 0 h 28"/>
                <a:gd name="T10" fmla="*/ 14 w 14"/>
                <a:gd name="T11" fmla="*/ 28 h 28"/>
                <a:gd name="T12" fmla="*/ 0 w 14"/>
                <a:gd name="T13" fmla="*/ 28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8"/>
                <a:gd name="T23" fmla="*/ 14 w 14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8">
                  <a:moveTo>
                    <a:pt x="0" y="2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28"/>
                  </a:lnTo>
                  <a:lnTo>
                    <a:pt x="0" y="2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02"/>
            <p:cNvSpPr>
              <a:spLocks noChangeAspect="1"/>
            </p:cNvSpPr>
            <p:nvPr/>
          </p:nvSpPr>
          <p:spPr bwMode="auto">
            <a:xfrm>
              <a:off x="4034" y="2870"/>
              <a:ext cx="123" cy="68"/>
            </a:xfrm>
            <a:custGeom>
              <a:avLst/>
              <a:gdLst>
                <a:gd name="T0" fmla="*/ 0 w 123"/>
                <a:gd name="T1" fmla="*/ 40 h 68"/>
                <a:gd name="T2" fmla="*/ 0 w 123"/>
                <a:gd name="T3" fmla="*/ 0 h 68"/>
                <a:gd name="T4" fmla="*/ 123 w 123"/>
                <a:gd name="T5" fmla="*/ 40 h 68"/>
                <a:gd name="T6" fmla="*/ 0 w 123"/>
                <a:gd name="T7" fmla="*/ 68 h 68"/>
                <a:gd name="T8" fmla="*/ 0 w 123"/>
                <a:gd name="T9" fmla="*/ 4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68"/>
                <a:gd name="T17" fmla="*/ 123 w 123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68">
                  <a:moveTo>
                    <a:pt x="0" y="40"/>
                  </a:moveTo>
                  <a:lnTo>
                    <a:pt x="0" y="0"/>
                  </a:lnTo>
                  <a:lnTo>
                    <a:pt x="123" y="40"/>
                  </a:lnTo>
                  <a:lnTo>
                    <a:pt x="0" y="68"/>
                  </a:lnTo>
                  <a:lnTo>
                    <a:pt x="0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303"/>
            <p:cNvSpPr>
              <a:spLocks noChangeAspect="1" noChangeArrowheads="1"/>
            </p:cNvSpPr>
            <p:nvPr/>
          </p:nvSpPr>
          <p:spPr bwMode="auto">
            <a:xfrm>
              <a:off x="3532" y="2910"/>
              <a:ext cx="1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305"/>
            <p:cNvSpPr>
              <a:spLocks noChangeAspect="1" noChangeArrowheads="1"/>
            </p:cNvSpPr>
            <p:nvPr/>
          </p:nvSpPr>
          <p:spPr bwMode="auto">
            <a:xfrm>
              <a:off x="3532" y="2910"/>
              <a:ext cx="489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306"/>
            <p:cNvSpPr>
              <a:spLocks noChangeAspect="1" noChangeArrowheads="1"/>
            </p:cNvSpPr>
            <p:nvPr/>
          </p:nvSpPr>
          <p:spPr bwMode="auto">
            <a:xfrm>
              <a:off x="3288" y="3073"/>
              <a:ext cx="244" cy="163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ectangle 307"/>
            <p:cNvSpPr>
              <a:spLocks noChangeAspect="1" noChangeArrowheads="1"/>
            </p:cNvSpPr>
            <p:nvPr/>
          </p:nvSpPr>
          <p:spPr bwMode="auto">
            <a:xfrm>
              <a:off x="3288" y="3073"/>
              <a:ext cx="258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308"/>
            <p:cNvSpPr>
              <a:spLocks noChangeAspect="1" noChangeArrowheads="1"/>
            </p:cNvSpPr>
            <p:nvPr/>
          </p:nvSpPr>
          <p:spPr bwMode="auto">
            <a:xfrm>
              <a:off x="3532" y="3073"/>
              <a:ext cx="14" cy="17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309"/>
            <p:cNvSpPr>
              <a:spLocks noChangeAspect="1" noChangeArrowheads="1"/>
            </p:cNvSpPr>
            <p:nvPr/>
          </p:nvSpPr>
          <p:spPr bwMode="auto">
            <a:xfrm>
              <a:off x="3288" y="3236"/>
              <a:ext cx="244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310"/>
            <p:cNvSpPr>
              <a:spLocks noChangeAspect="1" noChangeArrowheads="1"/>
            </p:cNvSpPr>
            <p:nvPr/>
          </p:nvSpPr>
          <p:spPr bwMode="auto">
            <a:xfrm>
              <a:off x="3288" y="3073"/>
              <a:ext cx="14" cy="16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311"/>
            <p:cNvSpPr>
              <a:spLocks noChangeAspect="1" noChangeArrowheads="1"/>
            </p:cNvSpPr>
            <p:nvPr/>
          </p:nvSpPr>
          <p:spPr bwMode="auto">
            <a:xfrm>
              <a:off x="3573" y="3195"/>
              <a:ext cx="529" cy="24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312"/>
            <p:cNvSpPr>
              <a:spLocks noChangeAspect="1" noChangeArrowheads="1"/>
            </p:cNvSpPr>
            <p:nvPr/>
          </p:nvSpPr>
          <p:spPr bwMode="auto">
            <a:xfrm>
              <a:off x="3573" y="3195"/>
              <a:ext cx="543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313"/>
            <p:cNvSpPr>
              <a:spLocks noChangeAspect="1" noChangeArrowheads="1"/>
            </p:cNvSpPr>
            <p:nvPr/>
          </p:nvSpPr>
          <p:spPr bwMode="auto">
            <a:xfrm>
              <a:off x="4102" y="3195"/>
              <a:ext cx="14" cy="25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314"/>
            <p:cNvSpPr>
              <a:spLocks noChangeAspect="1" noChangeArrowheads="1"/>
            </p:cNvSpPr>
            <p:nvPr/>
          </p:nvSpPr>
          <p:spPr bwMode="auto">
            <a:xfrm>
              <a:off x="3573" y="3439"/>
              <a:ext cx="529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315"/>
            <p:cNvSpPr>
              <a:spLocks noChangeAspect="1" noChangeArrowheads="1"/>
            </p:cNvSpPr>
            <p:nvPr/>
          </p:nvSpPr>
          <p:spPr bwMode="auto">
            <a:xfrm>
              <a:off x="3573" y="3195"/>
              <a:ext cx="14" cy="24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316"/>
            <p:cNvSpPr>
              <a:spLocks noChangeAspect="1" noChangeArrowheads="1"/>
            </p:cNvSpPr>
            <p:nvPr/>
          </p:nvSpPr>
          <p:spPr bwMode="auto">
            <a:xfrm>
              <a:off x="3654" y="3250"/>
              <a:ext cx="32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u="none">
                  <a:solidFill>
                    <a:srgbClr val="000000"/>
                  </a:solidFill>
                </a:rPr>
                <a:t>Result</a:t>
              </a:r>
              <a:endParaRPr lang="en-US" sz="1600" b="1" u="none"/>
            </a:p>
          </p:txBody>
        </p:sp>
        <p:sp>
          <p:nvSpPr>
            <p:cNvPr id="105" name="Freeform 317"/>
            <p:cNvSpPr>
              <a:spLocks noChangeAspect="1"/>
            </p:cNvSpPr>
            <p:nvPr/>
          </p:nvSpPr>
          <p:spPr bwMode="auto">
            <a:xfrm>
              <a:off x="3546" y="3060"/>
              <a:ext cx="136" cy="81"/>
            </a:xfrm>
            <a:custGeom>
              <a:avLst/>
              <a:gdLst>
                <a:gd name="T0" fmla="*/ 136 w 136"/>
                <a:gd name="T1" fmla="*/ 54 h 81"/>
                <a:gd name="T2" fmla="*/ 136 w 136"/>
                <a:gd name="T3" fmla="*/ 81 h 81"/>
                <a:gd name="T4" fmla="*/ 136 w 136"/>
                <a:gd name="T5" fmla="*/ 81 h 81"/>
                <a:gd name="T6" fmla="*/ 136 w 136"/>
                <a:gd name="T7" fmla="*/ 81 h 81"/>
                <a:gd name="T8" fmla="*/ 0 w 136"/>
                <a:gd name="T9" fmla="*/ 54 h 81"/>
                <a:gd name="T10" fmla="*/ 0 w 136"/>
                <a:gd name="T11" fmla="*/ 40 h 81"/>
                <a:gd name="T12" fmla="*/ 0 w 136"/>
                <a:gd name="T13" fmla="*/ 40 h 81"/>
                <a:gd name="T14" fmla="*/ 136 w 136"/>
                <a:gd name="T15" fmla="*/ 0 h 81"/>
                <a:gd name="T16" fmla="*/ 136 w 136"/>
                <a:gd name="T17" fmla="*/ 0 h 81"/>
                <a:gd name="T18" fmla="*/ 136 w 136"/>
                <a:gd name="T19" fmla="*/ 13 h 81"/>
                <a:gd name="T20" fmla="*/ 136 w 136"/>
                <a:gd name="T21" fmla="*/ 13 h 81"/>
                <a:gd name="T22" fmla="*/ 0 w 136"/>
                <a:gd name="T23" fmla="*/ 54 h 81"/>
                <a:gd name="T24" fmla="*/ 0 w 136"/>
                <a:gd name="T25" fmla="*/ 54 h 81"/>
                <a:gd name="T26" fmla="*/ 0 w 136"/>
                <a:gd name="T27" fmla="*/ 40 h 81"/>
                <a:gd name="T28" fmla="*/ 136 w 136"/>
                <a:gd name="T29" fmla="*/ 67 h 81"/>
                <a:gd name="T30" fmla="*/ 136 w 136"/>
                <a:gd name="T31" fmla="*/ 81 h 81"/>
                <a:gd name="T32" fmla="*/ 122 w 136"/>
                <a:gd name="T33" fmla="*/ 81 h 81"/>
                <a:gd name="T34" fmla="*/ 122 w 136"/>
                <a:gd name="T35" fmla="*/ 54 h 81"/>
                <a:gd name="T36" fmla="*/ 136 w 136"/>
                <a:gd name="T37" fmla="*/ 54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81"/>
                <a:gd name="T59" fmla="*/ 136 w 136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81">
                  <a:moveTo>
                    <a:pt x="136" y="54"/>
                  </a:moveTo>
                  <a:lnTo>
                    <a:pt x="136" y="81"/>
                  </a:lnTo>
                  <a:lnTo>
                    <a:pt x="0" y="54"/>
                  </a:lnTo>
                  <a:lnTo>
                    <a:pt x="0" y="40"/>
                  </a:lnTo>
                  <a:lnTo>
                    <a:pt x="136" y="0"/>
                  </a:lnTo>
                  <a:lnTo>
                    <a:pt x="136" y="13"/>
                  </a:lnTo>
                  <a:lnTo>
                    <a:pt x="0" y="54"/>
                  </a:lnTo>
                  <a:lnTo>
                    <a:pt x="0" y="40"/>
                  </a:lnTo>
                  <a:lnTo>
                    <a:pt x="136" y="67"/>
                  </a:lnTo>
                  <a:lnTo>
                    <a:pt x="136" y="81"/>
                  </a:lnTo>
                  <a:lnTo>
                    <a:pt x="122" y="81"/>
                  </a:lnTo>
                  <a:lnTo>
                    <a:pt x="122" y="54"/>
                  </a:lnTo>
                  <a:lnTo>
                    <a:pt x="136" y="5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18"/>
            <p:cNvSpPr>
              <a:spLocks noChangeAspect="1"/>
            </p:cNvSpPr>
            <p:nvPr/>
          </p:nvSpPr>
          <p:spPr bwMode="auto">
            <a:xfrm>
              <a:off x="3668" y="3073"/>
              <a:ext cx="14" cy="41"/>
            </a:xfrm>
            <a:custGeom>
              <a:avLst/>
              <a:gdLst>
                <a:gd name="T0" fmla="*/ 14 w 14"/>
                <a:gd name="T1" fmla="*/ 0 h 41"/>
                <a:gd name="T2" fmla="*/ 14 w 14"/>
                <a:gd name="T3" fmla="*/ 41 h 41"/>
                <a:gd name="T4" fmla="*/ 0 w 14"/>
                <a:gd name="T5" fmla="*/ 41 h 41"/>
                <a:gd name="T6" fmla="*/ 0 w 14"/>
                <a:gd name="T7" fmla="*/ 41 h 41"/>
                <a:gd name="T8" fmla="*/ 0 w 14"/>
                <a:gd name="T9" fmla="*/ 41 h 41"/>
                <a:gd name="T10" fmla="*/ 0 w 14"/>
                <a:gd name="T11" fmla="*/ 0 h 41"/>
                <a:gd name="T12" fmla="*/ 14 w 14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41"/>
                <a:gd name="T23" fmla="*/ 14 w 14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41">
                  <a:moveTo>
                    <a:pt x="14" y="0"/>
                  </a:moveTo>
                  <a:lnTo>
                    <a:pt x="14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19"/>
            <p:cNvSpPr>
              <a:spLocks noChangeAspect="1"/>
            </p:cNvSpPr>
            <p:nvPr/>
          </p:nvSpPr>
          <p:spPr bwMode="auto">
            <a:xfrm>
              <a:off x="3546" y="3073"/>
              <a:ext cx="136" cy="68"/>
            </a:xfrm>
            <a:custGeom>
              <a:avLst/>
              <a:gdLst>
                <a:gd name="T0" fmla="*/ 136 w 136"/>
                <a:gd name="T1" fmla="*/ 41 h 68"/>
                <a:gd name="T2" fmla="*/ 136 w 136"/>
                <a:gd name="T3" fmla="*/ 68 h 68"/>
                <a:gd name="T4" fmla="*/ 0 w 136"/>
                <a:gd name="T5" fmla="*/ 41 h 68"/>
                <a:gd name="T6" fmla="*/ 136 w 136"/>
                <a:gd name="T7" fmla="*/ 0 h 68"/>
                <a:gd name="T8" fmla="*/ 136 w 136"/>
                <a:gd name="T9" fmla="*/ 41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68"/>
                <a:gd name="T17" fmla="*/ 136 w 136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68">
                  <a:moveTo>
                    <a:pt x="136" y="41"/>
                  </a:moveTo>
                  <a:lnTo>
                    <a:pt x="136" y="68"/>
                  </a:lnTo>
                  <a:lnTo>
                    <a:pt x="0" y="41"/>
                  </a:lnTo>
                  <a:lnTo>
                    <a:pt x="136" y="0"/>
                  </a:lnTo>
                  <a:lnTo>
                    <a:pt x="136" y="41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322"/>
            <p:cNvSpPr>
              <a:spLocks noChangeAspect="1" noChangeArrowheads="1"/>
            </p:cNvSpPr>
            <p:nvPr/>
          </p:nvSpPr>
          <p:spPr bwMode="auto">
            <a:xfrm>
              <a:off x="3682" y="3114"/>
              <a:ext cx="542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323"/>
            <p:cNvSpPr>
              <a:spLocks noChangeAspect="1" noChangeArrowheads="1"/>
            </p:cNvSpPr>
            <p:nvPr/>
          </p:nvSpPr>
          <p:spPr bwMode="auto">
            <a:xfrm>
              <a:off x="4062" y="3195"/>
              <a:ext cx="149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24"/>
            <p:cNvSpPr>
              <a:spLocks noChangeAspect="1"/>
            </p:cNvSpPr>
            <p:nvPr/>
          </p:nvSpPr>
          <p:spPr bwMode="auto">
            <a:xfrm>
              <a:off x="4062" y="3155"/>
              <a:ext cx="203" cy="54"/>
            </a:xfrm>
            <a:custGeom>
              <a:avLst/>
              <a:gdLst>
                <a:gd name="T0" fmla="*/ 0 w 203"/>
                <a:gd name="T1" fmla="*/ 0 h 54"/>
                <a:gd name="T2" fmla="*/ 0 w 203"/>
                <a:gd name="T3" fmla="*/ 13 h 54"/>
                <a:gd name="T4" fmla="*/ 149 w 203"/>
                <a:gd name="T5" fmla="*/ 54 h 54"/>
                <a:gd name="T6" fmla="*/ 149 w 203"/>
                <a:gd name="T7" fmla="*/ 54 h 54"/>
                <a:gd name="T8" fmla="*/ 203 w 203"/>
                <a:gd name="T9" fmla="*/ 40 h 54"/>
                <a:gd name="T10" fmla="*/ 149 w 203"/>
                <a:gd name="T11" fmla="*/ 40 h 54"/>
                <a:gd name="T12" fmla="*/ 0 w 203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54"/>
                <a:gd name="T23" fmla="*/ 203 w 203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54">
                  <a:moveTo>
                    <a:pt x="0" y="0"/>
                  </a:moveTo>
                  <a:lnTo>
                    <a:pt x="0" y="13"/>
                  </a:lnTo>
                  <a:lnTo>
                    <a:pt x="149" y="54"/>
                  </a:lnTo>
                  <a:lnTo>
                    <a:pt x="203" y="40"/>
                  </a:lnTo>
                  <a:lnTo>
                    <a:pt x="149" y="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25"/>
            <p:cNvSpPr>
              <a:spLocks noChangeAspect="1"/>
            </p:cNvSpPr>
            <p:nvPr/>
          </p:nvSpPr>
          <p:spPr bwMode="auto">
            <a:xfrm>
              <a:off x="4062" y="3195"/>
              <a:ext cx="149" cy="55"/>
            </a:xfrm>
            <a:custGeom>
              <a:avLst/>
              <a:gdLst>
                <a:gd name="T0" fmla="*/ 149 w 149"/>
                <a:gd name="T1" fmla="*/ 14 h 55"/>
                <a:gd name="T2" fmla="*/ 149 w 149"/>
                <a:gd name="T3" fmla="*/ 0 h 55"/>
                <a:gd name="T4" fmla="*/ 0 w 149"/>
                <a:gd name="T5" fmla="*/ 41 h 55"/>
                <a:gd name="T6" fmla="*/ 0 w 149"/>
                <a:gd name="T7" fmla="*/ 55 h 55"/>
                <a:gd name="T8" fmla="*/ 149 w 149"/>
                <a:gd name="T9" fmla="*/ 1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55"/>
                <a:gd name="T17" fmla="*/ 149 w 14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55">
                  <a:moveTo>
                    <a:pt x="149" y="14"/>
                  </a:moveTo>
                  <a:lnTo>
                    <a:pt x="149" y="0"/>
                  </a:lnTo>
                  <a:lnTo>
                    <a:pt x="0" y="41"/>
                  </a:lnTo>
                  <a:lnTo>
                    <a:pt x="0" y="55"/>
                  </a:lnTo>
                  <a:lnTo>
                    <a:pt x="149" y="1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326"/>
            <p:cNvSpPr>
              <a:spLocks noChangeAspect="1" noChangeArrowheads="1"/>
            </p:cNvSpPr>
            <p:nvPr/>
          </p:nvSpPr>
          <p:spPr bwMode="auto">
            <a:xfrm>
              <a:off x="3532" y="3195"/>
              <a:ext cx="1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328"/>
            <p:cNvSpPr>
              <a:spLocks noChangeAspect="1" noChangeArrowheads="1"/>
            </p:cNvSpPr>
            <p:nvPr/>
          </p:nvSpPr>
          <p:spPr bwMode="auto">
            <a:xfrm>
              <a:off x="3532" y="3195"/>
              <a:ext cx="41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329"/>
            <p:cNvSpPr>
              <a:spLocks noChangeAspect="1" noChangeShapeType="1"/>
            </p:cNvSpPr>
            <p:nvPr/>
          </p:nvSpPr>
          <p:spPr bwMode="auto">
            <a:xfrm>
              <a:off x="3654" y="3195"/>
              <a:ext cx="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30"/>
            <p:cNvSpPr>
              <a:spLocks noChangeAspect="1" noChangeShapeType="1"/>
            </p:cNvSpPr>
            <p:nvPr/>
          </p:nvSpPr>
          <p:spPr bwMode="auto">
            <a:xfrm>
              <a:off x="3831" y="3195"/>
              <a:ext cx="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333"/>
            <p:cNvSpPr>
              <a:spLocks noChangeAspect="1" noChangeArrowheads="1"/>
            </p:cNvSpPr>
            <p:nvPr/>
          </p:nvSpPr>
          <p:spPr bwMode="auto">
            <a:xfrm>
              <a:off x="4007" y="3195"/>
              <a:ext cx="55" cy="1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335"/>
            <p:cNvSpPr>
              <a:spLocks noChangeAspect="1" noChangeArrowheads="1"/>
            </p:cNvSpPr>
            <p:nvPr/>
          </p:nvSpPr>
          <p:spPr bwMode="auto">
            <a:xfrm>
              <a:off x="3980" y="3195"/>
              <a:ext cx="1" cy="1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ectangle 336"/>
            <p:cNvSpPr>
              <a:spLocks noChangeAspect="1" noChangeArrowheads="1"/>
            </p:cNvSpPr>
            <p:nvPr/>
          </p:nvSpPr>
          <p:spPr bwMode="auto">
            <a:xfrm>
              <a:off x="3980" y="3195"/>
              <a:ext cx="82" cy="1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339"/>
            <p:cNvSpPr>
              <a:spLocks noChangeAspect="1" noChangeArrowheads="1"/>
            </p:cNvSpPr>
            <p:nvPr/>
          </p:nvSpPr>
          <p:spPr bwMode="auto">
            <a:xfrm>
              <a:off x="3790" y="3195"/>
              <a:ext cx="82" cy="1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342"/>
            <p:cNvSpPr>
              <a:spLocks noChangeAspect="1" noChangeArrowheads="1"/>
            </p:cNvSpPr>
            <p:nvPr/>
          </p:nvSpPr>
          <p:spPr bwMode="auto">
            <a:xfrm>
              <a:off x="3600" y="3195"/>
              <a:ext cx="82" cy="1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343"/>
            <p:cNvSpPr>
              <a:spLocks noChangeAspect="1" noChangeArrowheads="1"/>
            </p:cNvSpPr>
            <p:nvPr/>
          </p:nvSpPr>
          <p:spPr bwMode="auto">
            <a:xfrm>
              <a:off x="4224" y="2992"/>
              <a:ext cx="245" cy="936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344"/>
            <p:cNvSpPr>
              <a:spLocks noChangeAspect="1" noChangeArrowheads="1"/>
            </p:cNvSpPr>
            <p:nvPr/>
          </p:nvSpPr>
          <p:spPr bwMode="auto">
            <a:xfrm>
              <a:off x="4224" y="2992"/>
              <a:ext cx="258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345"/>
            <p:cNvSpPr>
              <a:spLocks noChangeAspect="1" noChangeArrowheads="1"/>
            </p:cNvSpPr>
            <p:nvPr/>
          </p:nvSpPr>
          <p:spPr bwMode="auto">
            <a:xfrm>
              <a:off x="4469" y="2992"/>
              <a:ext cx="13" cy="94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346"/>
            <p:cNvSpPr>
              <a:spLocks noChangeAspect="1" noChangeArrowheads="1"/>
            </p:cNvSpPr>
            <p:nvPr/>
          </p:nvSpPr>
          <p:spPr bwMode="auto">
            <a:xfrm>
              <a:off x="4224" y="3928"/>
              <a:ext cx="245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347"/>
            <p:cNvSpPr>
              <a:spLocks noChangeAspect="1" noChangeArrowheads="1"/>
            </p:cNvSpPr>
            <p:nvPr/>
          </p:nvSpPr>
          <p:spPr bwMode="auto">
            <a:xfrm>
              <a:off x="4224" y="2992"/>
              <a:ext cx="14" cy="93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348"/>
            <p:cNvSpPr>
              <a:spLocks noChangeAspect="1" noChangeArrowheads="1"/>
            </p:cNvSpPr>
            <p:nvPr/>
          </p:nvSpPr>
          <p:spPr bwMode="auto">
            <a:xfrm>
              <a:off x="4577" y="3521"/>
              <a:ext cx="33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u="none">
                  <a:solidFill>
                    <a:srgbClr val="000000"/>
                  </a:solidFill>
                </a:rPr>
                <a:t>event()</a:t>
              </a:r>
              <a:endParaRPr lang="en-US" sz="1600" b="1" u="none"/>
            </a:p>
          </p:txBody>
        </p:sp>
        <p:sp>
          <p:nvSpPr>
            <p:cNvPr id="127" name="Rectangle 349"/>
            <p:cNvSpPr>
              <a:spLocks noChangeAspect="1" noChangeArrowheads="1"/>
            </p:cNvSpPr>
            <p:nvPr/>
          </p:nvSpPr>
          <p:spPr bwMode="auto">
            <a:xfrm>
              <a:off x="1253" y="1717"/>
              <a:ext cx="244" cy="258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350"/>
            <p:cNvSpPr>
              <a:spLocks noChangeAspect="1" noChangeArrowheads="1"/>
            </p:cNvSpPr>
            <p:nvPr/>
          </p:nvSpPr>
          <p:spPr bwMode="auto">
            <a:xfrm>
              <a:off x="1253" y="1717"/>
              <a:ext cx="257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351"/>
            <p:cNvSpPr>
              <a:spLocks noChangeAspect="1" noChangeArrowheads="1"/>
            </p:cNvSpPr>
            <p:nvPr/>
          </p:nvSpPr>
          <p:spPr bwMode="auto">
            <a:xfrm>
              <a:off x="1497" y="1717"/>
              <a:ext cx="13" cy="27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352"/>
            <p:cNvSpPr>
              <a:spLocks noChangeAspect="1" noChangeArrowheads="1"/>
            </p:cNvSpPr>
            <p:nvPr/>
          </p:nvSpPr>
          <p:spPr bwMode="auto">
            <a:xfrm>
              <a:off x="1253" y="1975"/>
              <a:ext cx="244" cy="13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353"/>
            <p:cNvSpPr>
              <a:spLocks noChangeAspect="1" noChangeArrowheads="1"/>
            </p:cNvSpPr>
            <p:nvPr/>
          </p:nvSpPr>
          <p:spPr bwMode="auto">
            <a:xfrm>
              <a:off x="1253" y="1717"/>
              <a:ext cx="13" cy="25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54"/>
            <p:cNvSpPr>
              <a:spLocks noChangeAspect="1"/>
            </p:cNvSpPr>
            <p:nvPr/>
          </p:nvSpPr>
          <p:spPr bwMode="auto">
            <a:xfrm>
              <a:off x="1253" y="1893"/>
              <a:ext cx="244" cy="163"/>
            </a:xfrm>
            <a:custGeom>
              <a:avLst/>
              <a:gdLst>
                <a:gd name="T0" fmla="*/ 0 w 244"/>
                <a:gd name="T1" fmla="*/ 0 h 163"/>
                <a:gd name="T2" fmla="*/ 0 w 244"/>
                <a:gd name="T3" fmla="*/ 163 h 163"/>
                <a:gd name="T4" fmla="*/ 54 w 244"/>
                <a:gd name="T5" fmla="*/ 82 h 163"/>
                <a:gd name="T6" fmla="*/ 54 w 244"/>
                <a:gd name="T7" fmla="*/ 163 h 163"/>
                <a:gd name="T8" fmla="*/ 122 w 244"/>
                <a:gd name="T9" fmla="*/ 82 h 163"/>
                <a:gd name="T10" fmla="*/ 122 w 244"/>
                <a:gd name="T11" fmla="*/ 163 h 163"/>
                <a:gd name="T12" fmla="*/ 176 w 244"/>
                <a:gd name="T13" fmla="*/ 82 h 163"/>
                <a:gd name="T14" fmla="*/ 176 w 244"/>
                <a:gd name="T15" fmla="*/ 163 h 163"/>
                <a:gd name="T16" fmla="*/ 244 w 244"/>
                <a:gd name="T17" fmla="*/ 82 h 163"/>
                <a:gd name="T18" fmla="*/ 244 w 244"/>
                <a:gd name="T19" fmla="*/ 0 h 163"/>
                <a:gd name="T20" fmla="*/ 0 w 244"/>
                <a:gd name="T21" fmla="*/ 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4"/>
                <a:gd name="T34" fmla="*/ 0 h 163"/>
                <a:gd name="T35" fmla="*/ 244 w 244"/>
                <a:gd name="T36" fmla="*/ 163 h 1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4" h="163">
                  <a:moveTo>
                    <a:pt x="0" y="0"/>
                  </a:moveTo>
                  <a:lnTo>
                    <a:pt x="0" y="163"/>
                  </a:lnTo>
                  <a:lnTo>
                    <a:pt x="54" y="82"/>
                  </a:lnTo>
                  <a:lnTo>
                    <a:pt x="54" y="163"/>
                  </a:lnTo>
                  <a:lnTo>
                    <a:pt x="122" y="82"/>
                  </a:lnTo>
                  <a:lnTo>
                    <a:pt x="122" y="163"/>
                  </a:lnTo>
                  <a:lnTo>
                    <a:pt x="176" y="82"/>
                  </a:lnTo>
                  <a:lnTo>
                    <a:pt x="176" y="163"/>
                  </a:lnTo>
                  <a:lnTo>
                    <a:pt x="244" y="82"/>
                  </a:lnTo>
                  <a:lnTo>
                    <a:pt x="244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6"/>
            <p:cNvSpPr>
              <a:spLocks noChangeAspect="1"/>
            </p:cNvSpPr>
            <p:nvPr/>
          </p:nvSpPr>
          <p:spPr bwMode="auto">
            <a:xfrm>
              <a:off x="1253" y="1893"/>
              <a:ext cx="190" cy="204"/>
            </a:xfrm>
            <a:custGeom>
              <a:avLst/>
              <a:gdLst>
                <a:gd name="T0" fmla="*/ 13 w 190"/>
                <a:gd name="T1" fmla="*/ 0 h 204"/>
                <a:gd name="T2" fmla="*/ 13 w 190"/>
                <a:gd name="T3" fmla="*/ 163 h 204"/>
                <a:gd name="T4" fmla="*/ 13 w 190"/>
                <a:gd name="T5" fmla="*/ 177 h 204"/>
                <a:gd name="T6" fmla="*/ 0 w 190"/>
                <a:gd name="T7" fmla="*/ 163 h 204"/>
                <a:gd name="T8" fmla="*/ 54 w 190"/>
                <a:gd name="T9" fmla="*/ 82 h 204"/>
                <a:gd name="T10" fmla="*/ 68 w 190"/>
                <a:gd name="T11" fmla="*/ 54 h 204"/>
                <a:gd name="T12" fmla="*/ 68 w 190"/>
                <a:gd name="T13" fmla="*/ 82 h 204"/>
                <a:gd name="T14" fmla="*/ 68 w 190"/>
                <a:gd name="T15" fmla="*/ 163 h 204"/>
                <a:gd name="T16" fmla="*/ 68 w 190"/>
                <a:gd name="T17" fmla="*/ 177 h 204"/>
                <a:gd name="T18" fmla="*/ 54 w 190"/>
                <a:gd name="T19" fmla="*/ 163 h 204"/>
                <a:gd name="T20" fmla="*/ 122 w 190"/>
                <a:gd name="T21" fmla="*/ 82 h 204"/>
                <a:gd name="T22" fmla="*/ 135 w 190"/>
                <a:gd name="T23" fmla="*/ 68 h 204"/>
                <a:gd name="T24" fmla="*/ 135 w 190"/>
                <a:gd name="T25" fmla="*/ 82 h 204"/>
                <a:gd name="T26" fmla="*/ 135 w 190"/>
                <a:gd name="T27" fmla="*/ 163 h 204"/>
                <a:gd name="T28" fmla="*/ 135 w 190"/>
                <a:gd name="T29" fmla="*/ 177 h 204"/>
                <a:gd name="T30" fmla="*/ 122 w 190"/>
                <a:gd name="T31" fmla="*/ 163 h 204"/>
                <a:gd name="T32" fmla="*/ 176 w 190"/>
                <a:gd name="T33" fmla="*/ 82 h 204"/>
                <a:gd name="T34" fmla="*/ 190 w 190"/>
                <a:gd name="T35" fmla="*/ 54 h 204"/>
                <a:gd name="T36" fmla="*/ 190 w 190"/>
                <a:gd name="T37" fmla="*/ 82 h 204"/>
                <a:gd name="T38" fmla="*/ 190 w 190"/>
                <a:gd name="T39" fmla="*/ 163 h 204"/>
                <a:gd name="T40" fmla="*/ 190 w 190"/>
                <a:gd name="T41" fmla="*/ 177 h 204"/>
                <a:gd name="T42" fmla="*/ 176 w 190"/>
                <a:gd name="T43" fmla="*/ 190 h 204"/>
                <a:gd name="T44" fmla="*/ 176 w 190"/>
                <a:gd name="T45" fmla="*/ 163 h 204"/>
                <a:gd name="T46" fmla="*/ 176 w 190"/>
                <a:gd name="T47" fmla="*/ 82 h 204"/>
                <a:gd name="T48" fmla="*/ 190 w 190"/>
                <a:gd name="T49" fmla="*/ 82 h 204"/>
                <a:gd name="T50" fmla="*/ 190 w 190"/>
                <a:gd name="T51" fmla="*/ 95 h 204"/>
                <a:gd name="T52" fmla="*/ 135 w 190"/>
                <a:gd name="T53" fmla="*/ 177 h 204"/>
                <a:gd name="T54" fmla="*/ 122 w 190"/>
                <a:gd name="T55" fmla="*/ 204 h 204"/>
                <a:gd name="T56" fmla="*/ 122 w 190"/>
                <a:gd name="T57" fmla="*/ 163 h 204"/>
                <a:gd name="T58" fmla="*/ 122 w 190"/>
                <a:gd name="T59" fmla="*/ 82 h 204"/>
                <a:gd name="T60" fmla="*/ 135 w 190"/>
                <a:gd name="T61" fmla="*/ 82 h 204"/>
                <a:gd name="T62" fmla="*/ 135 w 190"/>
                <a:gd name="T63" fmla="*/ 95 h 204"/>
                <a:gd name="T64" fmla="*/ 68 w 190"/>
                <a:gd name="T65" fmla="*/ 177 h 204"/>
                <a:gd name="T66" fmla="*/ 54 w 190"/>
                <a:gd name="T67" fmla="*/ 190 h 204"/>
                <a:gd name="T68" fmla="*/ 54 w 190"/>
                <a:gd name="T69" fmla="*/ 163 h 204"/>
                <a:gd name="T70" fmla="*/ 54 w 190"/>
                <a:gd name="T71" fmla="*/ 82 h 204"/>
                <a:gd name="T72" fmla="*/ 68 w 190"/>
                <a:gd name="T73" fmla="*/ 82 h 204"/>
                <a:gd name="T74" fmla="*/ 68 w 190"/>
                <a:gd name="T75" fmla="*/ 95 h 204"/>
                <a:gd name="T76" fmla="*/ 13 w 190"/>
                <a:gd name="T77" fmla="*/ 177 h 204"/>
                <a:gd name="T78" fmla="*/ 0 w 190"/>
                <a:gd name="T79" fmla="*/ 204 h 204"/>
                <a:gd name="T80" fmla="*/ 0 w 190"/>
                <a:gd name="T81" fmla="*/ 163 h 204"/>
                <a:gd name="T82" fmla="*/ 0 w 190"/>
                <a:gd name="T83" fmla="*/ 0 h 204"/>
                <a:gd name="T84" fmla="*/ 13 w 190"/>
                <a:gd name="T85" fmla="*/ 0 h 2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0"/>
                <a:gd name="T130" fmla="*/ 0 h 204"/>
                <a:gd name="T131" fmla="*/ 190 w 190"/>
                <a:gd name="T132" fmla="*/ 204 h 2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0" h="204">
                  <a:moveTo>
                    <a:pt x="13" y="0"/>
                  </a:moveTo>
                  <a:lnTo>
                    <a:pt x="13" y="163"/>
                  </a:lnTo>
                  <a:lnTo>
                    <a:pt x="13" y="177"/>
                  </a:lnTo>
                  <a:lnTo>
                    <a:pt x="0" y="163"/>
                  </a:lnTo>
                  <a:lnTo>
                    <a:pt x="54" y="82"/>
                  </a:lnTo>
                  <a:lnTo>
                    <a:pt x="68" y="54"/>
                  </a:lnTo>
                  <a:lnTo>
                    <a:pt x="68" y="82"/>
                  </a:lnTo>
                  <a:lnTo>
                    <a:pt x="68" y="163"/>
                  </a:lnTo>
                  <a:lnTo>
                    <a:pt x="68" y="177"/>
                  </a:lnTo>
                  <a:lnTo>
                    <a:pt x="54" y="163"/>
                  </a:lnTo>
                  <a:lnTo>
                    <a:pt x="122" y="82"/>
                  </a:lnTo>
                  <a:lnTo>
                    <a:pt x="135" y="68"/>
                  </a:lnTo>
                  <a:lnTo>
                    <a:pt x="135" y="82"/>
                  </a:lnTo>
                  <a:lnTo>
                    <a:pt x="135" y="163"/>
                  </a:lnTo>
                  <a:lnTo>
                    <a:pt x="135" y="177"/>
                  </a:lnTo>
                  <a:lnTo>
                    <a:pt x="122" y="163"/>
                  </a:lnTo>
                  <a:lnTo>
                    <a:pt x="176" y="82"/>
                  </a:lnTo>
                  <a:lnTo>
                    <a:pt x="190" y="54"/>
                  </a:lnTo>
                  <a:lnTo>
                    <a:pt x="190" y="82"/>
                  </a:lnTo>
                  <a:lnTo>
                    <a:pt x="190" y="163"/>
                  </a:lnTo>
                  <a:lnTo>
                    <a:pt x="190" y="177"/>
                  </a:lnTo>
                  <a:lnTo>
                    <a:pt x="176" y="190"/>
                  </a:lnTo>
                  <a:lnTo>
                    <a:pt x="176" y="163"/>
                  </a:lnTo>
                  <a:lnTo>
                    <a:pt x="176" y="82"/>
                  </a:lnTo>
                  <a:lnTo>
                    <a:pt x="190" y="82"/>
                  </a:lnTo>
                  <a:lnTo>
                    <a:pt x="190" y="95"/>
                  </a:lnTo>
                  <a:lnTo>
                    <a:pt x="135" y="177"/>
                  </a:lnTo>
                  <a:lnTo>
                    <a:pt x="122" y="204"/>
                  </a:lnTo>
                  <a:lnTo>
                    <a:pt x="122" y="163"/>
                  </a:lnTo>
                  <a:lnTo>
                    <a:pt x="122" y="82"/>
                  </a:lnTo>
                  <a:lnTo>
                    <a:pt x="135" y="82"/>
                  </a:lnTo>
                  <a:lnTo>
                    <a:pt x="135" y="95"/>
                  </a:lnTo>
                  <a:lnTo>
                    <a:pt x="68" y="177"/>
                  </a:lnTo>
                  <a:lnTo>
                    <a:pt x="54" y="190"/>
                  </a:lnTo>
                  <a:lnTo>
                    <a:pt x="54" y="163"/>
                  </a:lnTo>
                  <a:lnTo>
                    <a:pt x="54" y="82"/>
                  </a:lnTo>
                  <a:lnTo>
                    <a:pt x="68" y="82"/>
                  </a:lnTo>
                  <a:lnTo>
                    <a:pt x="68" y="95"/>
                  </a:lnTo>
                  <a:lnTo>
                    <a:pt x="13" y="177"/>
                  </a:lnTo>
                  <a:lnTo>
                    <a:pt x="0" y="204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57"/>
            <p:cNvSpPr>
              <a:spLocks noChangeAspect="1"/>
            </p:cNvSpPr>
            <p:nvPr/>
          </p:nvSpPr>
          <p:spPr bwMode="auto">
            <a:xfrm>
              <a:off x="1429" y="1975"/>
              <a:ext cx="81" cy="95"/>
            </a:xfrm>
            <a:custGeom>
              <a:avLst/>
              <a:gdLst>
                <a:gd name="T0" fmla="*/ 0 w 81"/>
                <a:gd name="T1" fmla="*/ 81 h 95"/>
                <a:gd name="T2" fmla="*/ 68 w 81"/>
                <a:gd name="T3" fmla="*/ 0 h 95"/>
                <a:gd name="T4" fmla="*/ 81 w 81"/>
                <a:gd name="T5" fmla="*/ 0 h 95"/>
                <a:gd name="T6" fmla="*/ 81 w 81"/>
                <a:gd name="T7" fmla="*/ 13 h 95"/>
                <a:gd name="T8" fmla="*/ 81 w 81"/>
                <a:gd name="T9" fmla="*/ 13 h 95"/>
                <a:gd name="T10" fmla="*/ 14 w 81"/>
                <a:gd name="T11" fmla="*/ 95 h 95"/>
                <a:gd name="T12" fmla="*/ 0 w 81"/>
                <a:gd name="T13" fmla="*/ 81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5"/>
                <a:gd name="T23" fmla="*/ 81 w 81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5">
                  <a:moveTo>
                    <a:pt x="0" y="81"/>
                  </a:moveTo>
                  <a:lnTo>
                    <a:pt x="68" y="0"/>
                  </a:lnTo>
                  <a:lnTo>
                    <a:pt x="81" y="0"/>
                  </a:lnTo>
                  <a:lnTo>
                    <a:pt x="81" y="13"/>
                  </a:lnTo>
                  <a:lnTo>
                    <a:pt x="14" y="95"/>
                  </a:lnTo>
                  <a:lnTo>
                    <a:pt x="0" y="81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359"/>
            <p:cNvSpPr>
              <a:spLocks noChangeAspect="1" noChangeArrowheads="1"/>
            </p:cNvSpPr>
            <p:nvPr/>
          </p:nvSpPr>
          <p:spPr bwMode="auto">
            <a:xfrm>
              <a:off x="1497" y="1893"/>
              <a:ext cx="13" cy="8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6" name="Text Box 361"/>
          <p:cNvSpPr txBox="1">
            <a:spLocks noChangeArrowheads="1"/>
          </p:cNvSpPr>
          <p:nvPr/>
        </p:nvSpPr>
        <p:spPr bwMode="auto">
          <a:xfrm>
            <a:off x="-92075" y="2114550"/>
            <a:ext cx="1568450" cy="476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i="1" u="none" dirty="0"/>
              <a:t>Initiate operation</a:t>
            </a:r>
          </a:p>
          <a:p>
            <a:pPr marL="228600" indent="-228600">
              <a:buFontTx/>
              <a:buAutoNum type="arabicPeriod"/>
            </a:pPr>
            <a:r>
              <a:rPr lang="en-US" i="1" u="none" dirty="0"/>
              <a:t>Process operation</a:t>
            </a:r>
          </a:p>
          <a:p>
            <a:pPr marL="228600" indent="-228600">
              <a:buFontTx/>
              <a:buAutoNum type="arabicPeriod"/>
            </a:pPr>
            <a:r>
              <a:rPr lang="en-US" i="1" u="none" dirty="0"/>
              <a:t>Run event loop</a:t>
            </a:r>
          </a:p>
          <a:p>
            <a:pPr marL="228600" indent="-228600">
              <a:buFontTx/>
              <a:buAutoNum type="arabicPeriod"/>
            </a:pPr>
            <a:r>
              <a:rPr lang="en-US" i="1" u="none" dirty="0"/>
              <a:t>Generate &amp; queue completion event</a:t>
            </a:r>
          </a:p>
          <a:p>
            <a:pPr marL="228600" indent="-228600">
              <a:buFontTx/>
              <a:buAutoNum type="arabicPeriod"/>
            </a:pPr>
            <a:r>
              <a:rPr lang="en-US" i="1" u="none" dirty="0" err="1"/>
              <a:t>Dequeue</a:t>
            </a:r>
            <a:r>
              <a:rPr lang="en-US" i="1" u="none" dirty="0"/>
              <a:t> completion event &amp; perform completion processing</a:t>
            </a:r>
          </a:p>
          <a:p>
            <a:pPr marL="228600" indent="-228600">
              <a:buFontTx/>
              <a:buAutoNum type="arabicPeriod"/>
            </a:pPr>
            <a:endParaRPr lang="en-US" i="1" u="non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design to code and towards reactive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8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Runnable – Simplest </a:t>
            </a:r>
            <a:r>
              <a:rPr lang="en-US" sz="3600" dirty="0" err="1" smtClean="0"/>
              <a:t>Async</a:t>
            </a:r>
            <a:r>
              <a:rPr lang="en-US" sz="3600" dirty="0" smtClean="0"/>
              <a:t> Execution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Andale Mono"/>
                <a:cs typeface="Andale Mono"/>
              </a:rPr>
              <a:t>new </a:t>
            </a:r>
            <a:r>
              <a:rPr lang="en-US" sz="2400" dirty="0">
                <a:latin typeface="Andale Mono"/>
                <a:cs typeface="Andale Mono"/>
              </a:rPr>
              <a:t>Thread</a:t>
            </a:r>
            <a:r>
              <a:rPr lang="en-US" sz="2400" dirty="0" smtClean="0">
                <a:latin typeface="Andale Mono"/>
                <a:cs typeface="Andale Mono"/>
              </a:rPr>
              <a:t>(</a:t>
            </a:r>
          </a:p>
          <a:p>
            <a:pPr marL="0" indent="0">
              <a:buNone/>
            </a:pPr>
            <a:r>
              <a:rPr lang="en-US" sz="2400" b="1" dirty="0" smtClean="0">
                <a:latin typeface="Andale Mono"/>
                <a:cs typeface="Andale Mono"/>
              </a:rPr>
              <a:t>  new </a:t>
            </a:r>
            <a:r>
              <a:rPr lang="en-US" sz="2400" dirty="0">
                <a:latin typeface="Andale Mono"/>
                <a:cs typeface="Andale Mono"/>
              </a:rPr>
              <a:t>Runnable(){</a:t>
            </a:r>
            <a:br>
              <a:rPr lang="en-US" sz="2400" dirty="0">
                <a:latin typeface="Andale Mono"/>
                <a:cs typeface="Andale Mono"/>
              </a:rPr>
            </a:br>
            <a:r>
              <a:rPr lang="en-US" sz="2400" dirty="0">
                <a:latin typeface="Andale Mono"/>
                <a:cs typeface="Andale Mono"/>
              </a:rPr>
              <a:t>    </a:t>
            </a:r>
            <a:r>
              <a:rPr lang="en-US" sz="2400" b="1" dirty="0" smtClean="0">
                <a:latin typeface="Andale Mono"/>
                <a:cs typeface="Andale Mono"/>
              </a:rPr>
              <a:t>public </a:t>
            </a:r>
            <a:r>
              <a:rPr lang="en-US" sz="2400" b="1" dirty="0">
                <a:latin typeface="Andale Mono"/>
                <a:cs typeface="Andale Mono"/>
              </a:rPr>
              <a:t>void </a:t>
            </a:r>
            <a:r>
              <a:rPr lang="en-US" sz="2400" dirty="0">
                <a:latin typeface="Andale Mono"/>
                <a:cs typeface="Andale Mono"/>
              </a:rPr>
              <a:t>run() {</a:t>
            </a:r>
            <a:br>
              <a:rPr lang="en-US" sz="2400" dirty="0">
                <a:latin typeface="Andale Mono"/>
                <a:cs typeface="Andale Mono"/>
              </a:rPr>
            </a:br>
            <a:r>
              <a:rPr lang="en-US" sz="2400" dirty="0">
                <a:latin typeface="Andale Mono"/>
                <a:cs typeface="Andale Mono"/>
              </a:rPr>
              <a:t>      </a:t>
            </a:r>
            <a:r>
              <a:rPr lang="en-US" sz="2400" b="1" dirty="0" smtClean="0">
                <a:latin typeface="Andale Mono"/>
                <a:cs typeface="Andale Mono"/>
              </a:rPr>
              <a:t>try </a:t>
            </a:r>
            <a:r>
              <a:rPr lang="en-US" sz="2400" dirty="0">
                <a:latin typeface="Andale Mono"/>
                <a:cs typeface="Andale Mono"/>
              </a:rPr>
              <a:t>{</a:t>
            </a:r>
            <a:br>
              <a:rPr lang="en-US" sz="2400" dirty="0">
                <a:latin typeface="Andale Mono"/>
                <a:cs typeface="Andale Mono"/>
              </a:rPr>
            </a:br>
            <a:r>
              <a:rPr lang="en-US" sz="2400" dirty="0">
                <a:latin typeface="Andale Mono"/>
                <a:cs typeface="Andale Mono"/>
              </a:rPr>
              <a:t>        </a:t>
            </a:r>
            <a:r>
              <a:rPr lang="en-US" sz="2400" dirty="0" err="1" smtClean="0">
                <a:latin typeface="Andale Mono"/>
                <a:cs typeface="Andale Mono"/>
              </a:rPr>
              <a:t>Thread.</a:t>
            </a:r>
            <a:r>
              <a:rPr lang="en-US" sz="2400" i="1" dirty="0" err="1" smtClean="0">
                <a:latin typeface="Andale Mono"/>
                <a:cs typeface="Andale Mono"/>
              </a:rPr>
              <a:t>sleep</a:t>
            </a:r>
            <a:r>
              <a:rPr lang="en-US" sz="2400" dirty="0">
                <a:latin typeface="Andale Mono"/>
                <a:cs typeface="Andale Mono"/>
              </a:rPr>
              <a:t>(1000);</a:t>
            </a:r>
            <a:br>
              <a:rPr lang="en-US" sz="2400" dirty="0">
                <a:latin typeface="Andale Mono"/>
                <a:cs typeface="Andale Mono"/>
              </a:rPr>
            </a:br>
            <a:r>
              <a:rPr lang="en-US" sz="2400" dirty="0">
                <a:latin typeface="Andale Mono"/>
                <a:cs typeface="Andale Mono"/>
              </a:rPr>
              <a:t>       </a:t>
            </a:r>
            <a:r>
              <a:rPr lang="en-US" sz="2400" dirty="0" smtClean="0">
                <a:latin typeface="Andale Mono"/>
                <a:cs typeface="Andale Mono"/>
              </a:rPr>
              <a:t> </a:t>
            </a:r>
            <a:r>
              <a:rPr lang="en-US" sz="2400" dirty="0" err="1" smtClean="0">
                <a:latin typeface="Andale Mono"/>
                <a:cs typeface="Andale Mono"/>
              </a:rPr>
              <a:t>System.</a:t>
            </a:r>
            <a:r>
              <a:rPr lang="en-US" sz="2400" b="1" i="1" dirty="0" err="1" smtClean="0">
                <a:latin typeface="Andale Mono"/>
                <a:cs typeface="Andale Mono"/>
              </a:rPr>
              <a:t>out</a:t>
            </a:r>
            <a:r>
              <a:rPr lang="en-US" sz="2400" dirty="0" err="1" smtClean="0">
                <a:latin typeface="Andale Mono"/>
                <a:cs typeface="Andale Mono"/>
              </a:rPr>
              <a:t>.println</a:t>
            </a:r>
            <a:r>
              <a:rPr lang="en-US" sz="2400" dirty="0">
                <a:latin typeface="Andale Mono"/>
                <a:cs typeface="Andale Mono"/>
              </a:rPr>
              <a:t>(</a:t>
            </a:r>
            <a:r>
              <a:rPr lang="en-US" sz="2400" b="1" dirty="0">
                <a:latin typeface="Andale Mono"/>
                <a:cs typeface="Andale Mono"/>
              </a:rPr>
              <a:t>"inside"</a:t>
            </a:r>
            <a:r>
              <a:rPr lang="en-US" sz="2400" dirty="0">
                <a:latin typeface="Andale Mono"/>
                <a:cs typeface="Andale Mono"/>
              </a:rPr>
              <a:t>)</a:t>
            </a:r>
            <a:r>
              <a:rPr lang="en-US" sz="2400" dirty="0" smtClean="0">
                <a:latin typeface="Andale Mono"/>
                <a:cs typeface="Andale Mono"/>
              </a:rPr>
              <a:t>;} </a:t>
            </a:r>
          </a:p>
          <a:p>
            <a:pPr marL="0" indent="0">
              <a:buNone/>
            </a:pPr>
            <a:r>
              <a:rPr lang="en-US" sz="2400" b="1" dirty="0">
                <a:latin typeface="Andale Mono"/>
                <a:cs typeface="Andale Mono"/>
              </a:rPr>
              <a:t>	</a:t>
            </a:r>
            <a:r>
              <a:rPr lang="en-US" sz="2400" b="1" dirty="0" smtClean="0">
                <a:latin typeface="Andale Mono"/>
                <a:cs typeface="Andale Mono"/>
              </a:rPr>
              <a:t> catch </a:t>
            </a:r>
            <a:r>
              <a:rPr lang="en-US" sz="2400" dirty="0">
                <a:latin typeface="Andale Mono"/>
                <a:cs typeface="Andale Mono"/>
              </a:rPr>
              <a:t>(</a:t>
            </a:r>
            <a:r>
              <a:rPr lang="en-US" sz="2400" dirty="0" err="1">
                <a:latin typeface="Andale Mono"/>
                <a:cs typeface="Andale Mono"/>
              </a:rPr>
              <a:t>InterruptedException</a:t>
            </a:r>
            <a:r>
              <a:rPr lang="en-US" sz="2400" dirty="0">
                <a:latin typeface="Andale Mono"/>
                <a:cs typeface="Andale Mono"/>
              </a:rPr>
              <a:t> e) {</a:t>
            </a:r>
            <a:br>
              <a:rPr lang="en-US" sz="2400" dirty="0">
                <a:latin typeface="Andale Mono"/>
                <a:cs typeface="Andale Mono"/>
              </a:rPr>
            </a:br>
            <a:r>
              <a:rPr lang="en-US" sz="2400" dirty="0">
                <a:latin typeface="Andale Mono"/>
                <a:cs typeface="Andale Mono"/>
              </a:rPr>
              <a:t>        </a:t>
            </a:r>
            <a:r>
              <a:rPr lang="en-US" sz="2400" dirty="0" smtClean="0">
                <a:latin typeface="Andale Mono"/>
                <a:cs typeface="Andale Mono"/>
              </a:rPr>
              <a:t>  </a:t>
            </a:r>
            <a:r>
              <a:rPr lang="en-US" sz="2400" dirty="0" err="1" smtClean="0">
                <a:latin typeface="Andale Mono"/>
                <a:cs typeface="Andale Mono"/>
              </a:rPr>
              <a:t>e.printStackTrace</a:t>
            </a:r>
            <a:r>
              <a:rPr lang="en-US" sz="2400" dirty="0">
                <a:latin typeface="Andale Mono"/>
                <a:cs typeface="Andale Mono"/>
              </a:rPr>
              <a:t>()</a:t>
            </a:r>
            <a:r>
              <a:rPr lang="en-US" sz="2400" dirty="0" smtClean="0">
                <a:latin typeface="Andale Mono"/>
                <a:cs typeface="Andale Mono"/>
              </a:rPr>
              <a:t>;}</a:t>
            </a:r>
            <a:r>
              <a:rPr lang="en-US" sz="2400" dirty="0">
                <a:latin typeface="Andale Mono"/>
                <a:cs typeface="Andale Mono"/>
              </a:rPr>
              <a:t/>
            </a:r>
            <a:br>
              <a:rPr lang="en-US" sz="2400" dirty="0">
                <a:latin typeface="Andale Mono"/>
                <a:cs typeface="Andale Mono"/>
              </a:rPr>
            </a:br>
            <a:r>
              <a:rPr lang="en-US" sz="2400" dirty="0">
                <a:latin typeface="Andale Mono"/>
                <a:cs typeface="Andale Mono"/>
              </a:rPr>
              <a:t>    }</a:t>
            </a:r>
            <a:br>
              <a:rPr lang="en-US" sz="2400" dirty="0">
                <a:latin typeface="Andale Mono"/>
                <a:cs typeface="Andale Mono"/>
              </a:rPr>
            </a:br>
            <a:r>
              <a:rPr lang="en-US" sz="2400" dirty="0" smtClean="0">
                <a:latin typeface="Andale Mono"/>
                <a:cs typeface="Andale Mono"/>
              </a:rPr>
              <a:t>  }</a:t>
            </a:r>
          </a:p>
          <a:p>
            <a:pPr marL="0" indent="0">
              <a:buNone/>
            </a:pPr>
            <a:r>
              <a:rPr lang="en-US" sz="2400" dirty="0" smtClean="0">
                <a:latin typeface="Andale Mono"/>
                <a:cs typeface="Andale Mono"/>
              </a:rPr>
              <a:t>)</a:t>
            </a:r>
            <a:r>
              <a:rPr lang="en-US" sz="2400" dirty="0">
                <a:latin typeface="Andale Mono"/>
                <a:cs typeface="Andale Mono"/>
              </a:rPr>
              <a:t>.start();</a:t>
            </a:r>
            <a:br>
              <a:rPr lang="en-US" sz="2400" dirty="0">
                <a:latin typeface="Andale Mono"/>
                <a:cs typeface="Andale Mono"/>
              </a:rPr>
            </a:br>
            <a:endParaRPr lang="en-US" sz="2400" dirty="0">
              <a:latin typeface="Andale Mono"/>
              <a:cs typeface="Andale Mon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362200"/>
            <a:ext cx="7162800" cy="25146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91400" y="2373868"/>
            <a:ext cx="93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Method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981200"/>
            <a:ext cx="7696200" cy="3124200"/>
          </a:xfrm>
          <a:prstGeom prst="rect">
            <a:avLst/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1981200"/>
            <a:ext cx="2007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Runnable instance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600200"/>
            <a:ext cx="8229599" cy="396240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1600200"/>
            <a:ext cx="908003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Thread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172200"/>
            <a:ext cx="340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See details in David’s presentation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010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Callable and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We might need to return value</a:t>
            </a:r>
            <a:r>
              <a:rPr lang="is-IS" sz="2400" dirty="0" smtClean="0"/>
              <a:t>…</a:t>
            </a:r>
          </a:p>
          <a:p>
            <a:pPr marL="0" indent="0">
              <a:buNone/>
            </a:pPr>
            <a:endParaRPr lang="en-US" sz="1800" dirty="0" smtClean="0">
              <a:latin typeface="Andale Mono"/>
              <a:cs typeface="Andale Mono"/>
            </a:endParaRPr>
          </a:p>
          <a:p>
            <a:pPr marL="0" indent="0">
              <a:buNone/>
            </a:pPr>
            <a:r>
              <a:rPr lang="en-US" sz="1800" dirty="0" smtClean="0">
                <a:latin typeface="Andale Mono"/>
                <a:cs typeface="Andale Mono"/>
              </a:rPr>
              <a:t>Callable</a:t>
            </a:r>
            <a:r>
              <a:rPr lang="en-US" sz="1800" dirty="0">
                <a:latin typeface="Andale Mono"/>
                <a:cs typeface="Andale Mono"/>
              </a:rPr>
              <a:t>&lt;Long&gt; callable = </a:t>
            </a:r>
            <a:r>
              <a:rPr lang="en-US" sz="1800" b="1" dirty="0">
                <a:latin typeface="Andale Mono"/>
                <a:cs typeface="Andale Mono"/>
              </a:rPr>
              <a:t>new </a:t>
            </a:r>
            <a:r>
              <a:rPr lang="en-US" sz="1800" dirty="0">
                <a:latin typeface="Andale Mono"/>
                <a:cs typeface="Andale Mono"/>
              </a:rPr>
              <a:t>Callable&lt;Long&gt;() {</a:t>
            </a:r>
            <a:br>
              <a:rPr lang="en-US" sz="1800" dirty="0">
                <a:latin typeface="Andale Mono"/>
                <a:cs typeface="Andale Mono"/>
              </a:rPr>
            </a:br>
            <a:r>
              <a:rPr lang="en-US" sz="1800" dirty="0">
                <a:latin typeface="Andale Mono"/>
                <a:cs typeface="Andale Mono"/>
              </a:rPr>
              <a:t>    </a:t>
            </a:r>
            <a:r>
              <a:rPr lang="en-US" sz="1800" b="1" dirty="0">
                <a:latin typeface="Andale Mono"/>
                <a:cs typeface="Andale Mono"/>
              </a:rPr>
              <a:t>public </a:t>
            </a:r>
            <a:r>
              <a:rPr lang="en-US" sz="1800" dirty="0">
                <a:latin typeface="Andale Mono"/>
                <a:cs typeface="Andale Mono"/>
              </a:rPr>
              <a:t>Long call() </a:t>
            </a:r>
            <a:r>
              <a:rPr lang="en-US" sz="1800" b="1" dirty="0">
                <a:latin typeface="Andale Mono"/>
                <a:cs typeface="Andale Mono"/>
              </a:rPr>
              <a:t>throws </a:t>
            </a:r>
            <a:r>
              <a:rPr lang="en-US" sz="1800" dirty="0">
                <a:latin typeface="Andale Mono"/>
                <a:cs typeface="Andale Mono"/>
              </a:rPr>
              <a:t>Exception {</a:t>
            </a:r>
            <a:br>
              <a:rPr lang="en-US" sz="1800" dirty="0">
                <a:latin typeface="Andale Mono"/>
                <a:cs typeface="Andale Mono"/>
              </a:rPr>
            </a:br>
            <a:r>
              <a:rPr lang="en-US" sz="1800" dirty="0">
                <a:latin typeface="Andale Mono"/>
                <a:cs typeface="Andale Mono"/>
              </a:rPr>
              <a:t>        Long a = </a:t>
            </a:r>
            <a:r>
              <a:rPr lang="en-US" sz="1800" b="1" dirty="0">
                <a:latin typeface="Andale Mono"/>
                <a:cs typeface="Andale Mono"/>
              </a:rPr>
              <a:t>new </a:t>
            </a:r>
            <a:r>
              <a:rPr lang="en-US" sz="1800" dirty="0">
                <a:latin typeface="Andale Mono"/>
                <a:cs typeface="Andale Mono"/>
              </a:rPr>
              <a:t>Long(</a:t>
            </a:r>
            <a:r>
              <a:rPr lang="en-US" sz="1800" dirty="0" err="1">
                <a:latin typeface="Andale Mono"/>
                <a:cs typeface="Andale Mono"/>
              </a:rPr>
              <a:t>System.</a:t>
            </a:r>
            <a:r>
              <a:rPr lang="en-US" sz="1800" i="1" dirty="0" err="1">
                <a:latin typeface="Andale Mono"/>
                <a:cs typeface="Andale Mono"/>
              </a:rPr>
              <a:t>currentTimeMillis</a:t>
            </a:r>
            <a:r>
              <a:rPr lang="en-US" sz="1800" dirty="0">
                <a:latin typeface="Andale Mono"/>
                <a:cs typeface="Andale Mono"/>
              </a:rPr>
              <a:t>() % 5);</a:t>
            </a:r>
            <a:br>
              <a:rPr lang="en-US" sz="1800" dirty="0">
                <a:latin typeface="Andale Mono"/>
                <a:cs typeface="Andale Mono"/>
              </a:rPr>
            </a:br>
            <a:r>
              <a:rPr lang="en-US" sz="1800" dirty="0">
                <a:latin typeface="Andale Mono"/>
                <a:cs typeface="Andale Mono"/>
              </a:rPr>
              <a:t>        </a:t>
            </a:r>
            <a:r>
              <a:rPr lang="en-US" sz="1800" dirty="0" err="1">
                <a:latin typeface="Andale Mono"/>
                <a:cs typeface="Andale Mono"/>
              </a:rPr>
              <a:t>Thread.</a:t>
            </a:r>
            <a:r>
              <a:rPr lang="en-US" sz="1800" i="1" dirty="0" err="1">
                <a:latin typeface="Andale Mono"/>
                <a:cs typeface="Andale Mono"/>
              </a:rPr>
              <a:t>sleep</a:t>
            </a:r>
            <a:r>
              <a:rPr lang="en-US" sz="1800" dirty="0">
                <a:latin typeface="Andale Mono"/>
                <a:cs typeface="Andale Mono"/>
              </a:rPr>
              <a:t>(1000 * a);</a:t>
            </a:r>
            <a:br>
              <a:rPr lang="en-US" sz="1800" dirty="0">
                <a:latin typeface="Andale Mono"/>
                <a:cs typeface="Andale Mono"/>
              </a:rPr>
            </a:br>
            <a:r>
              <a:rPr lang="en-US" sz="1800" dirty="0">
                <a:latin typeface="Andale Mono"/>
                <a:cs typeface="Andale Mono"/>
              </a:rPr>
              <a:t>        </a:t>
            </a:r>
            <a:r>
              <a:rPr lang="en-US" sz="1800" b="1" dirty="0">
                <a:latin typeface="Andale Mono"/>
                <a:cs typeface="Andale Mono"/>
              </a:rPr>
              <a:t>return </a:t>
            </a:r>
            <a:r>
              <a:rPr lang="en-US" sz="1800" dirty="0">
                <a:latin typeface="Andale Mono"/>
                <a:cs typeface="Andale Mono"/>
              </a:rPr>
              <a:t>a</a:t>
            </a:r>
            <a:r>
              <a:rPr lang="en-US" sz="1800" dirty="0" smtClean="0">
                <a:latin typeface="Andale Mono"/>
                <a:cs typeface="Andale Mono"/>
              </a:rPr>
              <a:t>;}</a:t>
            </a:r>
            <a:r>
              <a:rPr lang="en-US" sz="1800" dirty="0">
                <a:latin typeface="Andale Mono"/>
                <a:cs typeface="Andale Mono"/>
              </a:rPr>
              <a:t/>
            </a:r>
            <a:br>
              <a:rPr lang="en-US" sz="1800" dirty="0">
                <a:latin typeface="Andale Mono"/>
                <a:cs typeface="Andale Mono"/>
              </a:rPr>
            </a:br>
            <a:r>
              <a:rPr lang="en-US" sz="1800" dirty="0">
                <a:latin typeface="Andale Mono"/>
                <a:cs typeface="Andale Mono"/>
              </a:rPr>
              <a:t>};</a:t>
            </a:r>
            <a:endParaRPr lang="is-IS" sz="1800" dirty="0">
              <a:latin typeface="Andale Mono"/>
              <a:cs typeface="Andale Mono"/>
            </a:endParaRPr>
          </a:p>
          <a:p>
            <a:endParaRPr lang="en-US" sz="2400" dirty="0" smtClean="0"/>
          </a:p>
          <a:p>
            <a:r>
              <a:rPr lang="en-US" sz="2400" dirty="0" smtClean="0"/>
              <a:t>And run it using an </a:t>
            </a:r>
            <a:r>
              <a:rPr lang="en-US" sz="2400" dirty="0" err="1" smtClean="0"/>
              <a:t>ExecutorService</a:t>
            </a:r>
            <a:endParaRPr lang="en-US" sz="2400" dirty="0" smtClean="0"/>
          </a:p>
          <a:p>
            <a:pPr marL="0" indent="0">
              <a:buNone/>
            </a:pPr>
            <a:r>
              <a:rPr lang="en-US" sz="1800" dirty="0" err="1">
                <a:latin typeface="Andale Mono"/>
                <a:cs typeface="Andale Mono"/>
              </a:rPr>
              <a:t>ExecutorService</a:t>
            </a:r>
            <a:r>
              <a:rPr lang="en-US" sz="1800" dirty="0">
                <a:latin typeface="Andale Mono"/>
                <a:cs typeface="Andale Mono"/>
              </a:rPr>
              <a:t> </a:t>
            </a:r>
            <a:r>
              <a:rPr lang="en-US" sz="1800" dirty="0" err="1">
                <a:latin typeface="Andale Mono"/>
                <a:cs typeface="Andale Mono"/>
              </a:rPr>
              <a:t>executorService</a:t>
            </a:r>
            <a:r>
              <a:rPr lang="en-US" sz="1800" dirty="0">
                <a:latin typeface="Andale Mono"/>
                <a:cs typeface="Andale Mono"/>
              </a:rPr>
              <a:t> = </a:t>
            </a:r>
            <a:r>
              <a:rPr lang="en-US" sz="1800" dirty="0" smtClean="0">
                <a:latin typeface="Andale Mono"/>
                <a:cs typeface="Andale Mono"/>
              </a:rPr>
              <a:t>	</a:t>
            </a:r>
            <a:r>
              <a:rPr lang="en-US" sz="1800" dirty="0" err="1" smtClean="0">
                <a:latin typeface="Andale Mono"/>
                <a:cs typeface="Andale Mono"/>
              </a:rPr>
              <a:t>Executors.</a:t>
            </a:r>
            <a:r>
              <a:rPr lang="en-US" sz="1800" i="1" dirty="0" err="1" smtClean="0">
                <a:latin typeface="Andale Mono"/>
                <a:cs typeface="Andale Mono"/>
              </a:rPr>
              <a:t>newSingleThreadExecutor</a:t>
            </a:r>
            <a:r>
              <a:rPr lang="en-US" sz="1800" dirty="0">
                <a:latin typeface="Andale Mono"/>
                <a:cs typeface="Andale Mono"/>
              </a:rPr>
              <a:t>();</a:t>
            </a:r>
            <a:br>
              <a:rPr lang="en-US" sz="1800" dirty="0">
                <a:latin typeface="Andale Mono"/>
                <a:cs typeface="Andale Mono"/>
              </a:rPr>
            </a:br>
            <a:r>
              <a:rPr lang="en-US" sz="1800" b="1" dirty="0">
                <a:latin typeface="Andale Mono"/>
                <a:cs typeface="Andale Mono"/>
              </a:rPr>
              <a:t>Future</a:t>
            </a:r>
            <a:r>
              <a:rPr lang="en-US" sz="1800" dirty="0">
                <a:latin typeface="Andale Mono"/>
                <a:cs typeface="Andale Mono"/>
              </a:rPr>
              <a:t>&lt;Long&gt; </a:t>
            </a:r>
            <a:r>
              <a:rPr lang="en-US" sz="1800" dirty="0" err="1">
                <a:latin typeface="Andale Mono"/>
                <a:cs typeface="Andale Mono"/>
              </a:rPr>
              <a:t>fRes</a:t>
            </a:r>
            <a:r>
              <a:rPr lang="en-US" sz="1800" dirty="0">
                <a:latin typeface="Andale Mono"/>
                <a:cs typeface="Andale Mono"/>
              </a:rPr>
              <a:t> = </a:t>
            </a:r>
            <a:r>
              <a:rPr lang="en-US" sz="1800" dirty="0" err="1">
                <a:latin typeface="Andale Mono"/>
                <a:cs typeface="Andale Mono"/>
              </a:rPr>
              <a:t>executorService.submit</a:t>
            </a:r>
            <a:r>
              <a:rPr lang="en-US" sz="1800" dirty="0">
                <a:latin typeface="Andale Mono"/>
                <a:cs typeface="Andale Mono"/>
              </a:rPr>
              <a:t>(callable)</a:t>
            </a:r>
            <a:r>
              <a:rPr lang="en-US" sz="1800" dirty="0" smtClean="0">
                <a:latin typeface="Andale Mono"/>
                <a:cs typeface="Andale Mono"/>
              </a:rPr>
              <a:t>;</a:t>
            </a:r>
          </a:p>
          <a:p>
            <a:pPr marL="0" indent="0">
              <a:buNone/>
            </a:pPr>
            <a:r>
              <a:rPr lang="is-IS" sz="1800" dirty="0" smtClean="0"/>
              <a:t>…[exception handling]...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Long </a:t>
            </a:r>
            <a:r>
              <a:rPr lang="en-US" sz="1800" dirty="0" err="1"/>
              <a:t>aLong</a:t>
            </a:r>
            <a:r>
              <a:rPr lang="en-US" sz="1800" dirty="0"/>
              <a:t> = </a:t>
            </a:r>
            <a:r>
              <a:rPr lang="en-US" sz="1800" dirty="0" err="1"/>
              <a:t>fRes.get</a:t>
            </a:r>
            <a:r>
              <a:rPr lang="en-US" sz="1800" dirty="0"/>
              <a:t>();</a:t>
            </a:r>
            <a:endParaRPr lang="en-US" sz="1800" dirty="0" smtClean="0">
              <a:latin typeface="Andale Mono"/>
              <a:cs typeface="Andale Mon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590800"/>
            <a:ext cx="7391400" cy="1143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7600" y="3429000"/>
            <a:ext cx="96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Method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286000"/>
            <a:ext cx="8159075" cy="1828800"/>
          </a:xfrm>
          <a:prstGeom prst="rect">
            <a:avLst/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81800" y="2332037"/>
            <a:ext cx="207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Callable instance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7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Key </a:t>
            </a:r>
            <a:r>
              <a:rPr lang="en-US" sz="2400" dirty="0" err="1" smtClean="0"/>
              <a:t>ExecutorService</a:t>
            </a:r>
            <a:r>
              <a:rPr lang="en-US" sz="2400" dirty="0" smtClean="0"/>
              <a:t> methods: </a:t>
            </a:r>
          </a:p>
          <a:p>
            <a:pPr lvl="1"/>
            <a:r>
              <a:rPr lang="en-US" sz="2000" dirty="0"/>
              <a:t>execute(Runnable</a:t>
            </a:r>
            <a:r>
              <a:rPr lang="en-US" sz="2000" dirty="0" smtClean="0"/>
              <a:t>) – execute Runnable</a:t>
            </a:r>
            <a:endParaRPr lang="en-US" sz="2000" dirty="0"/>
          </a:p>
          <a:p>
            <a:pPr lvl="1"/>
            <a:r>
              <a:rPr lang="en-US" sz="2000" dirty="0"/>
              <a:t>submit(Runnable</a:t>
            </a:r>
            <a:r>
              <a:rPr lang="en-US" sz="2000" dirty="0" smtClean="0"/>
              <a:t>) – execute Runnable and return null Future on success</a:t>
            </a:r>
            <a:endParaRPr lang="en-US" sz="2000" dirty="0"/>
          </a:p>
          <a:p>
            <a:pPr lvl="1"/>
            <a:r>
              <a:rPr lang="en-US" sz="2000" dirty="0"/>
              <a:t>submit(Callable</a:t>
            </a:r>
            <a:r>
              <a:rPr lang="en-US" sz="2000" dirty="0" smtClean="0"/>
              <a:t>) – execute a callable</a:t>
            </a:r>
            <a:endParaRPr lang="en-US" sz="2000" dirty="0"/>
          </a:p>
          <a:p>
            <a:pPr lvl="1"/>
            <a:r>
              <a:rPr lang="en-US" sz="2000" dirty="0" err="1"/>
              <a:t>invokeAny</a:t>
            </a:r>
            <a:r>
              <a:rPr lang="en-US" sz="2000" dirty="0" smtClean="0"/>
              <a:t>(</a:t>
            </a:r>
            <a:r>
              <a:rPr lang="en-US" sz="2000" i="1" dirty="0" smtClean="0"/>
              <a:t>collection of Callable</a:t>
            </a:r>
            <a:r>
              <a:rPr lang="en-US" sz="2000" dirty="0" smtClean="0"/>
              <a:t>) – execute </a:t>
            </a:r>
            <a:r>
              <a:rPr lang="en-US" sz="2000" dirty="0" err="1" smtClean="0"/>
              <a:t>Callables</a:t>
            </a:r>
            <a:r>
              <a:rPr lang="en-US" sz="2000" dirty="0" smtClean="0"/>
              <a:t> and wait for any (the first) result</a:t>
            </a:r>
            <a:endParaRPr lang="en-US" sz="2000" dirty="0"/>
          </a:p>
          <a:p>
            <a:pPr lvl="1"/>
            <a:r>
              <a:rPr lang="en-US" sz="2000" dirty="0" err="1"/>
              <a:t>invokeAll</a:t>
            </a:r>
            <a:r>
              <a:rPr lang="en-US" sz="2000" dirty="0" smtClean="0"/>
              <a:t>(</a:t>
            </a:r>
            <a:r>
              <a:rPr lang="en-US" sz="2000" i="1" dirty="0"/>
              <a:t>collection of Callable</a:t>
            </a:r>
            <a:r>
              <a:rPr lang="en-US" sz="2000" dirty="0" smtClean="0"/>
              <a:t>) – execute </a:t>
            </a:r>
            <a:r>
              <a:rPr lang="en-US" sz="2000" dirty="0" err="1" smtClean="0"/>
              <a:t>Callables</a:t>
            </a:r>
            <a:r>
              <a:rPr lang="en-US" sz="2000" dirty="0" smtClean="0"/>
              <a:t> and wait for all results</a:t>
            </a:r>
            <a:endParaRPr lang="en-US" sz="2000" dirty="0"/>
          </a:p>
          <a:p>
            <a:r>
              <a:rPr lang="en-US" sz="2400" dirty="0" smtClean="0"/>
              <a:t>Executors are provided in many flavors, can be extended (build your own):</a:t>
            </a:r>
          </a:p>
          <a:p>
            <a:pPr lvl="1"/>
            <a:r>
              <a:rPr lang="en-US" sz="2000" dirty="0" smtClean="0"/>
              <a:t>Single Threads, Thread pools, </a:t>
            </a:r>
            <a:r>
              <a:rPr lang="is-IS" sz="2000" dirty="0" smtClean="0"/>
              <a:t>…</a:t>
            </a:r>
            <a:endParaRPr lang="en-US" sz="20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1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 functions -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300" dirty="0" smtClean="0"/>
              <a:t>Callback interfaces are traditional in Java:</a:t>
            </a:r>
          </a:p>
          <a:p>
            <a:pPr marL="0" indent="0">
              <a:buNone/>
            </a:pPr>
            <a:endParaRPr lang="en-US" sz="2400" dirty="0" smtClean="0">
              <a:latin typeface="Andale Mono"/>
              <a:cs typeface="Andale Mono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Andale Mono"/>
                <a:cs typeface="Andale Mono"/>
              </a:rPr>
              <a:t>something.subscribe</a:t>
            </a:r>
            <a:r>
              <a:rPr lang="en-US" sz="2400" dirty="0" smtClean="0">
                <a:latin typeface="Andale Mono"/>
                <a:cs typeface="Andale Mono"/>
              </a:rPr>
              <a:t>(new </a:t>
            </a:r>
            <a:r>
              <a:rPr lang="en-US" sz="2400" dirty="0" err="1" smtClean="0">
                <a:latin typeface="Andale Mono"/>
                <a:cs typeface="Andale Mono"/>
              </a:rPr>
              <a:t>CallbackListener</a:t>
            </a:r>
            <a:r>
              <a:rPr lang="en-US" sz="2400" dirty="0" smtClean="0">
                <a:latin typeface="Andale Mono"/>
                <a:cs typeface="Andale Mono"/>
              </a:rPr>
              <a:t>(){</a:t>
            </a:r>
          </a:p>
          <a:p>
            <a:pPr marL="457200" lvl="1" indent="0">
              <a:buNone/>
            </a:pPr>
            <a:r>
              <a:rPr lang="en-US" sz="2000" dirty="0">
                <a:latin typeface="Andale Mono"/>
                <a:cs typeface="Andale Mono"/>
              </a:rPr>
              <a:t>p</a:t>
            </a:r>
            <a:r>
              <a:rPr lang="en-US" sz="2000" dirty="0" smtClean="0">
                <a:latin typeface="Andale Mono"/>
                <a:cs typeface="Andale Mono"/>
              </a:rPr>
              <a:t>ublic </a:t>
            </a:r>
            <a:r>
              <a:rPr lang="en-US" sz="2000" dirty="0" err="1" smtClean="0">
                <a:latin typeface="Andale Mono"/>
                <a:cs typeface="Andale Mono"/>
              </a:rPr>
              <a:t>int</a:t>
            </a:r>
            <a:r>
              <a:rPr lang="en-US" sz="2000" dirty="0" smtClean="0">
                <a:latin typeface="Andale Mono"/>
                <a:cs typeface="Andale Mono"/>
              </a:rPr>
              <a:t> sum(</a:t>
            </a:r>
            <a:r>
              <a:rPr lang="en-US" sz="2000" dirty="0" err="1" smtClean="0">
                <a:latin typeface="Andale Mono"/>
                <a:cs typeface="Andale Mono"/>
              </a:rPr>
              <a:t>int</a:t>
            </a:r>
            <a:r>
              <a:rPr lang="en-US" sz="2000" dirty="0" smtClean="0">
                <a:latin typeface="Andale Mono"/>
                <a:cs typeface="Andale Mono"/>
              </a:rPr>
              <a:t> a, </a:t>
            </a:r>
            <a:r>
              <a:rPr lang="en-US" sz="2000" dirty="0" err="1" smtClean="0">
                <a:latin typeface="Andale Mono"/>
                <a:cs typeface="Andale Mono"/>
              </a:rPr>
              <a:t>int</a:t>
            </a:r>
            <a:r>
              <a:rPr lang="en-US" sz="2000" dirty="0" smtClean="0">
                <a:latin typeface="Andale Mono"/>
                <a:cs typeface="Andale Mono"/>
              </a:rPr>
              <a:t> b){</a:t>
            </a:r>
          </a:p>
          <a:p>
            <a:pPr marL="914400" lvl="2" indent="0">
              <a:buNone/>
            </a:pPr>
            <a:r>
              <a:rPr lang="en-US" sz="1800" dirty="0">
                <a:latin typeface="Andale Mono"/>
                <a:cs typeface="Andale Mono"/>
              </a:rPr>
              <a:t>r</a:t>
            </a:r>
            <a:r>
              <a:rPr lang="en-US" sz="1800" dirty="0" smtClean="0">
                <a:latin typeface="Andale Mono"/>
                <a:cs typeface="Andale Mono"/>
              </a:rPr>
              <a:t>eturn </a:t>
            </a:r>
            <a:r>
              <a:rPr lang="en-US" sz="1800" dirty="0" err="1" smtClean="0">
                <a:latin typeface="Andale Mono"/>
                <a:cs typeface="Andale Mono"/>
              </a:rPr>
              <a:t>a+b</a:t>
            </a:r>
            <a:r>
              <a:rPr lang="en-US" sz="1800" dirty="0" smtClean="0">
                <a:latin typeface="Andale Mono"/>
                <a:cs typeface="Andale Mono"/>
              </a:rPr>
              <a:t>;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Andale Mono"/>
                <a:cs typeface="Andale Mono"/>
              </a:rPr>
              <a:t>};</a:t>
            </a:r>
            <a:endParaRPr lang="en-US" sz="2000" dirty="0">
              <a:latin typeface="Andale Mono"/>
              <a:cs typeface="Andale Mono"/>
            </a:endParaRPr>
          </a:p>
          <a:p>
            <a:pPr marL="0" indent="0">
              <a:buNone/>
            </a:pPr>
            <a:r>
              <a:rPr lang="en-US" sz="2400" dirty="0" smtClean="0">
                <a:latin typeface="Andale Mono"/>
                <a:cs typeface="Andale Mono"/>
              </a:rPr>
              <a:t>});</a:t>
            </a:r>
          </a:p>
          <a:p>
            <a:pPr marL="0" indent="0">
              <a:buNone/>
            </a:pPr>
            <a:endParaRPr lang="en-US" sz="2400" dirty="0">
              <a:latin typeface="Andale Mono"/>
              <a:cs typeface="Andale Mono"/>
            </a:endParaRPr>
          </a:p>
          <a:p>
            <a:r>
              <a:rPr lang="en-US" sz="3300" dirty="0" smtClean="0">
                <a:cs typeface="Andale Mono"/>
              </a:rPr>
              <a:t>One trivial operation:</a:t>
            </a:r>
          </a:p>
          <a:p>
            <a:pPr lvl="1"/>
            <a:r>
              <a:rPr lang="en-US" sz="3300" dirty="0" smtClean="0">
                <a:cs typeface="Andale Mono"/>
              </a:rPr>
              <a:t>one class, one method, 5 lines</a:t>
            </a:r>
          </a:p>
          <a:p>
            <a:pPr lvl="1"/>
            <a:r>
              <a:rPr lang="en-US" sz="3300" dirty="0">
                <a:cs typeface="Andale Mono"/>
              </a:rPr>
              <a:t>h</a:t>
            </a:r>
            <a:r>
              <a:rPr lang="en-US" sz="3300" dirty="0" smtClean="0">
                <a:cs typeface="Andale Mono"/>
              </a:rPr>
              <a:t>ow many tests?</a:t>
            </a:r>
          </a:p>
          <a:p>
            <a:r>
              <a:rPr lang="en-US" sz="3300" dirty="0" smtClean="0">
                <a:cs typeface="Andale Mono"/>
              </a:rPr>
              <a:t>Similar pattern for filters, search, comparators,</a:t>
            </a:r>
            <a:r>
              <a:rPr lang="is-IS" sz="3300" dirty="0" smtClean="0">
                <a:cs typeface="Andale Mono"/>
              </a:rPr>
              <a:t>…</a:t>
            </a:r>
            <a:endParaRPr lang="en-US" sz="3300" dirty="0">
              <a:cs typeface="Andale Mon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3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Lambda functions </a:t>
            </a:r>
            <a:r>
              <a:rPr lang="en-US" sz="1800" dirty="0" smtClean="0"/>
              <a:t>(for those who don’t know it yet)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Procedural (Imperative ) vs. Functional programming</a:t>
            </a:r>
            <a:endParaRPr lang="en-US" dirty="0"/>
          </a:p>
          <a:p>
            <a:r>
              <a:rPr lang="en-US" dirty="0" smtClean="0"/>
              <a:t>In Java, everything is an object</a:t>
            </a:r>
          </a:p>
          <a:p>
            <a:pPr lvl="1"/>
            <a:r>
              <a:rPr lang="en-US" dirty="0" smtClean="0"/>
              <a:t>Object-oriented approach is compatible with both Imperative and Functional styles</a:t>
            </a:r>
          </a:p>
          <a:p>
            <a:pPr lvl="1"/>
            <a:r>
              <a:rPr lang="en-US" dirty="0" smtClean="0"/>
              <a:t>Until recently, Imperative approaches were dominant</a:t>
            </a:r>
          </a:p>
          <a:p>
            <a:pPr lvl="1"/>
            <a:r>
              <a:rPr lang="en-US" dirty="0" smtClean="0"/>
              <a:t>Not (so much) today</a:t>
            </a:r>
            <a:r>
              <a:rPr lang="is-IS" dirty="0" smtClean="0"/>
              <a:t>…due to changing nature of IT</a:t>
            </a:r>
            <a:endParaRPr lang="en-US" dirty="0" smtClean="0"/>
          </a:p>
          <a:p>
            <a:r>
              <a:rPr lang="en-US" dirty="0" smtClean="0"/>
              <a:t>Java was, until very recently, a procedural, object-oriented language</a:t>
            </a:r>
          </a:p>
          <a:p>
            <a:r>
              <a:rPr lang="en-US" dirty="0" smtClean="0"/>
              <a:t>Competition from </a:t>
            </a:r>
            <a:r>
              <a:rPr lang="en-US" dirty="0" err="1" smtClean="0"/>
              <a:t>Scala</a:t>
            </a:r>
            <a:r>
              <a:rPr lang="en-US" dirty="0" smtClean="0"/>
              <a:t>, .NET and other factors pushed it to adopt more functional paradigm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5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 functions under the 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Couple of issues:</a:t>
            </a:r>
          </a:p>
          <a:p>
            <a:pPr lvl="1"/>
            <a:r>
              <a:rPr lang="en-US" dirty="0" smtClean="0"/>
              <a:t>To which class (class structure) does the function belong to</a:t>
            </a:r>
          </a:p>
          <a:p>
            <a:pPr lvl="1"/>
            <a:r>
              <a:rPr lang="en-US" dirty="0" smtClean="0"/>
              <a:t>Important for access control and other issues</a:t>
            </a:r>
          </a:p>
          <a:p>
            <a:r>
              <a:rPr lang="en-US" dirty="0" smtClean="0"/>
              <a:t>There are two ways how to approach the problem:</a:t>
            </a:r>
          </a:p>
          <a:p>
            <a:r>
              <a:rPr lang="en-US" dirty="0" smtClean="0"/>
              <a:t>Create anonymous inner class under the hood at compile time</a:t>
            </a:r>
          </a:p>
          <a:p>
            <a:pPr lvl="1"/>
            <a:r>
              <a:rPr lang="en-US" dirty="0"/>
              <a:t>But (even anonymous/inner) classes are not free – they consume </a:t>
            </a:r>
            <a:r>
              <a:rPr lang="en-US" dirty="0" smtClean="0"/>
              <a:t>memory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nvokedynamic</a:t>
            </a:r>
            <a:r>
              <a:rPr lang="en-US" dirty="0" smtClean="0"/>
              <a:t> – build the representation at runtime (on first invocation) and call it one or more times</a:t>
            </a:r>
          </a:p>
          <a:p>
            <a:pPr lvl="1"/>
            <a:r>
              <a:rPr lang="en-US" dirty="0" smtClean="0"/>
              <a:t>Static method + factory instance</a:t>
            </a:r>
          </a:p>
          <a:p>
            <a:pPr lvl="1"/>
            <a:r>
              <a:rPr lang="en-US" dirty="0" smtClean="0"/>
              <a:t>Inner class (still theoretically possible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</a:p>
          <a:p>
            <a:pPr lvl="1"/>
            <a:r>
              <a:rPr lang="is-IS" dirty="0" smtClean="0"/>
              <a:t>… anything that any compiler might deem efficient in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0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Reactive programming and Observables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Observer</a:t>
            </a:r>
            <a:r>
              <a:rPr lang="en-US" dirty="0" smtClean="0"/>
              <a:t>: (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very traditional</a:t>
            </a:r>
            <a:r>
              <a:rPr lang="en-US" dirty="0" smtClean="0"/>
              <a:t>) pattern where an object (subject) holds a list of listeners that get notified by the object about (any) state changes</a:t>
            </a:r>
          </a:p>
          <a:p>
            <a:r>
              <a:rPr lang="en-US" b="1" dirty="0" err="1" smtClean="0"/>
              <a:t>ReactiveX</a:t>
            </a:r>
            <a:r>
              <a:rPr lang="en-US" dirty="0"/>
              <a:t>:  Functional-like reactive programming </a:t>
            </a:r>
            <a:r>
              <a:rPr lang="en-US" dirty="0" smtClean="0"/>
              <a:t>approach that </a:t>
            </a:r>
            <a:r>
              <a:rPr lang="en-US" dirty="0"/>
              <a:t>allows efficient decoupling </a:t>
            </a:r>
            <a:r>
              <a:rPr lang="en-US" dirty="0" smtClean="0"/>
              <a:t>between</a:t>
            </a:r>
          </a:p>
          <a:p>
            <a:pPr lvl="1"/>
            <a:r>
              <a:rPr lang="en-US" dirty="0" smtClean="0"/>
              <a:t>Event happening</a:t>
            </a:r>
          </a:p>
          <a:p>
            <a:pPr lvl="1"/>
            <a:r>
              <a:rPr lang="en-US" dirty="0" smtClean="0"/>
              <a:t>Transformations on the event data</a:t>
            </a:r>
          </a:p>
          <a:p>
            <a:pPr lvl="1"/>
            <a:r>
              <a:rPr lang="en-US" dirty="0" smtClean="0"/>
              <a:t>Reaction to an event </a:t>
            </a:r>
          </a:p>
          <a:p>
            <a:r>
              <a:rPr lang="en-US" dirty="0" smtClean="0"/>
              <a:t>Similar to Java 8 Streams, but on a different level </a:t>
            </a:r>
          </a:p>
          <a:p>
            <a:r>
              <a:rPr lang="en-US" dirty="0" smtClean="0"/>
              <a:t>Exists across many programming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0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Remote resource localization</a:t>
            </a:r>
            <a:endParaRPr lang="en-US" sz="3200" dirty="0" smtClean="0"/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Remote resource creation and usage</a:t>
            </a:r>
            <a:endParaRPr lang="en-US" dirty="0" smtClean="0"/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synchronization management</a:t>
            </a:r>
            <a:endParaRPr lang="en-US" dirty="0" smtClean="0"/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 detection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 management, recovery and failover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Resource destruction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600200"/>
            <a:ext cx="2514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Subject</a:t>
            </a:r>
            <a:r>
              <a:rPr lang="en-US" dirty="0" smtClean="0"/>
              <a:t> keeps reference to 0-n </a:t>
            </a:r>
            <a:r>
              <a:rPr lang="en-US" b="1" dirty="0" smtClean="0"/>
              <a:t>Observers</a:t>
            </a:r>
          </a:p>
          <a:p>
            <a:pPr lvl="1"/>
            <a:r>
              <a:rPr lang="en-US" i="1" dirty="0"/>
              <a:t>a</a:t>
            </a:r>
            <a:r>
              <a:rPr lang="en-US" i="1" dirty="0" smtClean="0"/>
              <a:t>dd(), remove()</a:t>
            </a:r>
          </a:p>
          <a:p>
            <a:r>
              <a:rPr lang="en-US" dirty="0" smtClean="0"/>
              <a:t>Observers get notified about any status change </a:t>
            </a:r>
            <a:r>
              <a:rPr lang="en-US" dirty="0" err="1" smtClean="0"/>
              <a:t>w.r.t</a:t>
            </a:r>
            <a:r>
              <a:rPr lang="en-US" dirty="0" smtClean="0"/>
              <a:t>. subject - </a:t>
            </a:r>
            <a:r>
              <a:rPr lang="en-US" i="1" dirty="0" smtClean="0"/>
              <a:t>update()</a:t>
            </a:r>
            <a:endParaRPr lang="en-US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5688947" cy="43402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6248400"/>
            <a:ext cx="66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David Geary</a:t>
            </a:r>
            <a:r>
              <a:rPr lang="en-US" i="1" dirty="0"/>
              <a:t>, </a:t>
            </a:r>
            <a:r>
              <a:rPr lang="en-US" i="1" dirty="0" smtClean="0"/>
              <a:t>An </a:t>
            </a:r>
            <a:r>
              <a:rPr lang="en-US" i="1" dirty="0"/>
              <a:t>inside view of </a:t>
            </a:r>
            <a:r>
              <a:rPr lang="en-US" i="1" dirty="0" smtClean="0"/>
              <a:t>Observer, </a:t>
            </a:r>
            <a:r>
              <a:rPr lang="en-US" i="1" dirty="0" err="1" smtClean="0"/>
              <a:t>Javaworld</a:t>
            </a:r>
            <a:r>
              <a:rPr lang="en-US" i="1" dirty="0" smtClean="0"/>
              <a:t>, 2003 – very old!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4734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Incarnation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Reactive Rx framework takes the Observer framework forward by combining it with multiple inspiration sources:</a:t>
            </a:r>
          </a:p>
          <a:p>
            <a:r>
              <a:rPr lang="en-US" dirty="0" smtClean="0"/>
              <a:t>Observer</a:t>
            </a:r>
          </a:p>
          <a:p>
            <a:pPr lvl="1"/>
            <a:r>
              <a:rPr lang="en-US" dirty="0" smtClean="0"/>
              <a:t>Null Pointer exceptions and hanging references</a:t>
            </a:r>
          </a:p>
          <a:p>
            <a:r>
              <a:rPr lang="en-US" dirty="0" smtClean="0"/>
              <a:t>Functional programming</a:t>
            </a:r>
          </a:p>
          <a:p>
            <a:pPr lvl="1"/>
            <a:r>
              <a:rPr lang="en-US" dirty="0" smtClean="0"/>
              <a:t>map, reduce, operator chaining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ambda functions make syntax bearable</a:t>
            </a:r>
          </a:p>
          <a:p>
            <a:pPr lvl="1"/>
            <a:r>
              <a:rPr lang="en-US" dirty="0" err="1" smtClean="0"/>
              <a:t>Scala</a:t>
            </a:r>
            <a:r>
              <a:rPr lang="en-US" dirty="0" smtClean="0"/>
              <a:t>, Java streams</a:t>
            </a:r>
          </a:p>
          <a:p>
            <a:r>
              <a:rPr lang="en-US" dirty="0" smtClean="0"/>
              <a:t>Agent (Active object), Actor models, </a:t>
            </a:r>
            <a:r>
              <a:rPr lang="en-US" dirty="0" err="1" smtClean="0"/>
              <a:t>Erlang</a:t>
            </a:r>
            <a:r>
              <a:rPr lang="en-US" dirty="0" smtClean="0"/>
              <a:t>, Reactor</a:t>
            </a:r>
          </a:p>
          <a:p>
            <a:pPr lvl="1"/>
            <a:r>
              <a:rPr lang="en-US" dirty="0" smtClean="0"/>
              <a:t> asynchronous execution, scheduling</a:t>
            </a:r>
          </a:p>
          <a:p>
            <a:pPr lvl="1"/>
            <a:r>
              <a:rPr lang="en-US" dirty="0" smtClean="0"/>
              <a:t>Future-based programming, </a:t>
            </a:r>
            <a:r>
              <a:rPr lang="en-US" dirty="0" err="1" smtClean="0"/>
              <a:t>CompletableFuture</a:t>
            </a:r>
            <a:r>
              <a:rPr lang="is-IS" dirty="0" smtClean="0"/>
              <a:t>…[not so clean]</a:t>
            </a:r>
            <a:endParaRPr lang="en-US" dirty="0" smtClean="0"/>
          </a:p>
          <a:p>
            <a:r>
              <a:rPr lang="en-US" dirty="0" smtClean="0"/>
              <a:t>Android/Mobile Apps</a:t>
            </a:r>
          </a:p>
          <a:p>
            <a:pPr lvl="1"/>
            <a:r>
              <a:rPr lang="en-US" dirty="0" smtClean="0"/>
              <a:t>notification handling, battery-life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6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ReactiveX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</a:t>
            </a:r>
            <a:r>
              <a:rPr lang="en-US" i="1" dirty="0" err="1" smtClean="0"/>
              <a:t>ReactiveX</a:t>
            </a:r>
            <a:r>
              <a:rPr lang="en-US" i="1" dirty="0" smtClean="0"/>
              <a:t> </a:t>
            </a:r>
            <a:r>
              <a:rPr lang="en-US" i="1" dirty="0"/>
              <a:t>is a library for composing asynchronous and event-based programs by using observable sequences</a:t>
            </a:r>
            <a:r>
              <a:rPr lang="en-US" dirty="0" smtClean="0"/>
              <a:t>.”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“</a:t>
            </a:r>
            <a:r>
              <a:rPr lang="en-US" i="1" dirty="0" smtClean="0"/>
              <a:t>It </a:t>
            </a:r>
            <a:r>
              <a:rPr lang="en-US" i="1" dirty="0"/>
              <a:t>extends the observer pattern to support sequences of data and/or events and adds operators that allow you to compose sequences together declaratively </a:t>
            </a:r>
            <a:r>
              <a:rPr lang="en-US" i="1" dirty="0" smtClean="0">
                <a:solidFill>
                  <a:srgbClr val="7F7F7F"/>
                </a:solidFill>
              </a:rPr>
              <a:t>while </a:t>
            </a:r>
            <a:r>
              <a:rPr lang="en-US" i="1" dirty="0">
                <a:solidFill>
                  <a:srgbClr val="7F7F7F"/>
                </a:solidFill>
              </a:rPr>
              <a:t>abstracting away concerns about things like low-level threading, synchronization, thread-safety, concurrent data structures, and non-blocking I/O</a:t>
            </a:r>
            <a:r>
              <a:rPr lang="en-US" dirty="0" smtClean="0">
                <a:solidFill>
                  <a:srgbClr val="7F7F7F"/>
                </a:solidFill>
              </a:rPr>
              <a:t>.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324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reactivex.io</a:t>
            </a:r>
            <a:r>
              <a:rPr lang="en-US" i="1" dirty="0"/>
              <a:t>/</a:t>
            </a:r>
            <a:r>
              <a:rPr lang="en-US" i="1" dirty="0" err="1" smtClean="0"/>
              <a:t>intro.html</a:t>
            </a:r>
            <a:r>
              <a:rPr lang="en-US" i="1" dirty="0" smtClean="0"/>
              <a:t>, March 2016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4182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Observable&lt;T&gt;: </a:t>
            </a:r>
          </a:p>
          <a:p>
            <a:pPr lvl="1"/>
            <a:r>
              <a:rPr lang="en-US" dirty="0" smtClean="0"/>
              <a:t>Provides 0 or more instances of T. </a:t>
            </a:r>
          </a:p>
          <a:p>
            <a:pPr lvl="1"/>
            <a:r>
              <a:rPr lang="en-US" dirty="0" smtClean="0"/>
              <a:t>Does have a list of subscribers</a:t>
            </a:r>
          </a:p>
          <a:p>
            <a:pPr lvl="1"/>
            <a:r>
              <a:rPr lang="en-US" dirty="0" smtClean="0"/>
              <a:t>Each subscriber gets an </a:t>
            </a:r>
            <a:r>
              <a:rPr lang="en-US" dirty="0" err="1" smtClean="0"/>
              <a:t>onNext</a:t>
            </a:r>
            <a:r>
              <a:rPr lang="en-US" dirty="0" smtClean="0"/>
              <a:t> call for each new instance of T provided </a:t>
            </a:r>
          </a:p>
          <a:p>
            <a:r>
              <a:rPr lang="en-US" dirty="0" smtClean="0"/>
              <a:t>Subscriber</a:t>
            </a:r>
          </a:p>
          <a:p>
            <a:pPr lvl="1"/>
            <a:r>
              <a:rPr lang="en-US" dirty="0" smtClean="0"/>
              <a:t>Implements Interface or lambda (for </a:t>
            </a:r>
            <a:r>
              <a:rPr lang="en-US" dirty="0" err="1" smtClean="0"/>
              <a:t>onNext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onNext</a:t>
            </a:r>
            <a:r>
              <a:rPr lang="en-US" dirty="0" smtClean="0"/>
              <a:t>(): called for each instance of T</a:t>
            </a:r>
          </a:p>
          <a:p>
            <a:pPr lvl="1"/>
            <a:r>
              <a:rPr lang="en-US" dirty="0" err="1" smtClean="0"/>
              <a:t>onComplete</a:t>
            </a:r>
            <a:r>
              <a:rPr lang="en-US" dirty="0" smtClean="0"/>
              <a:t>(): called after the last instance</a:t>
            </a:r>
          </a:p>
          <a:p>
            <a:pPr lvl="1"/>
            <a:r>
              <a:rPr lang="en-US" dirty="0" err="1" smtClean="0"/>
              <a:t>onError</a:t>
            </a:r>
            <a:r>
              <a:rPr lang="en-US" dirty="0" smtClean="0"/>
              <a:t>(): called upon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3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Observable&lt;String&gt; source =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Observable.</a:t>
            </a:r>
            <a:r>
              <a:rPr lang="en-US" sz="2400" i="1" dirty="0" err="1" smtClean="0"/>
              <a:t>from</a:t>
            </a:r>
            <a:r>
              <a:rPr lang="en-US" sz="2400" dirty="0"/>
              <a:t>(</a:t>
            </a:r>
            <a:r>
              <a:rPr lang="en-US" sz="2400" b="1" dirty="0"/>
              <a:t>new </a:t>
            </a:r>
            <a:r>
              <a:rPr lang="en-US" sz="2400" dirty="0"/>
              <a:t>String[]{</a:t>
            </a:r>
            <a:r>
              <a:rPr lang="en-US" sz="2400" b="1" dirty="0"/>
              <a:t>"1"</a:t>
            </a:r>
            <a:r>
              <a:rPr lang="en-US" sz="2400" dirty="0"/>
              <a:t>,</a:t>
            </a:r>
            <a:r>
              <a:rPr lang="en-US" sz="2400" b="1" dirty="0"/>
              <a:t>"2"</a:t>
            </a:r>
            <a:r>
              <a:rPr lang="en-US" sz="2400" dirty="0"/>
              <a:t>,</a:t>
            </a:r>
            <a:r>
              <a:rPr lang="en-US" sz="2400" b="1" dirty="0"/>
              <a:t>"3"</a:t>
            </a:r>
            <a:r>
              <a:rPr lang="en-US" sz="2400" dirty="0"/>
              <a:t>,</a:t>
            </a:r>
            <a:r>
              <a:rPr lang="en-US" sz="2400" b="1" dirty="0"/>
              <a:t>"4"</a:t>
            </a:r>
            <a:r>
              <a:rPr lang="en-US" sz="2400" dirty="0"/>
              <a:t>,</a:t>
            </a:r>
            <a:r>
              <a:rPr lang="en-US" sz="2400" b="1" dirty="0"/>
              <a:t>"5"</a:t>
            </a:r>
            <a:r>
              <a:rPr lang="en-US" sz="2400" dirty="0"/>
              <a:t>})</a:t>
            </a:r>
            <a:r>
              <a:rPr lang="en-US" sz="2400" dirty="0" smtClean="0"/>
              <a:t>;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Observable&lt;Integer&gt; </a:t>
            </a:r>
            <a:r>
              <a:rPr lang="en-US" sz="2400" dirty="0" err="1" smtClean="0"/>
              <a:t>io</a:t>
            </a:r>
            <a:r>
              <a:rPr lang="en-US" sz="2400" dirty="0" smtClean="0"/>
              <a:t> = </a:t>
            </a:r>
          </a:p>
          <a:p>
            <a:pPr marL="0" indent="0">
              <a:buNone/>
            </a:pPr>
            <a:r>
              <a:rPr lang="en-US" sz="2400" dirty="0" err="1" smtClean="0"/>
              <a:t>source.map</a:t>
            </a:r>
            <a:r>
              <a:rPr lang="en-US" sz="2400" dirty="0" smtClean="0"/>
              <a:t>( </a:t>
            </a:r>
            <a:r>
              <a:rPr lang="en-US" sz="2400" dirty="0"/>
              <a:t>s -&gt; </a:t>
            </a:r>
            <a:r>
              <a:rPr lang="en-US" sz="2400" dirty="0" err="1"/>
              <a:t>Integer.</a:t>
            </a:r>
            <a:r>
              <a:rPr lang="en-US" sz="2400" i="1" dirty="0" err="1"/>
              <a:t>parseInt</a:t>
            </a:r>
            <a:r>
              <a:rPr lang="en-US" sz="2400" dirty="0"/>
              <a:t>(s)</a:t>
            </a:r>
            <a:r>
              <a:rPr lang="en-US" sz="2400" dirty="0" smtClean="0"/>
              <a:t>).reduce</a:t>
            </a:r>
            <a:r>
              <a:rPr lang="is-IS" sz="2400" dirty="0" smtClean="0"/>
              <a:t>(</a:t>
            </a:r>
            <a:r>
              <a:rPr lang="is-IS" sz="2400" dirty="0"/>
              <a:t>(i, i2) -&gt; i+i2</a:t>
            </a:r>
            <a:r>
              <a:rPr lang="is-IS" sz="2400" dirty="0" smtClean="0"/>
              <a:t>);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i</a:t>
            </a:r>
            <a:r>
              <a:rPr lang="is-IS" sz="2400" dirty="0" smtClean="0"/>
              <a:t>o.subscribe(</a:t>
            </a:r>
          </a:p>
          <a:p>
            <a:pPr marL="0" indent="0">
              <a:buNone/>
            </a:pPr>
            <a:r>
              <a:rPr lang="en-US" sz="2400" dirty="0" smtClean="0"/>
              <a:t>integer </a:t>
            </a:r>
            <a:r>
              <a:rPr lang="en-US" sz="2400" dirty="0"/>
              <a:t>-&gt; {</a:t>
            </a:r>
            <a:r>
              <a:rPr lang="en-US" sz="2400" dirty="0" err="1"/>
              <a:t>System.</a:t>
            </a:r>
            <a:r>
              <a:rPr lang="en-US" sz="2400" b="1" i="1" dirty="0" err="1"/>
              <a:t>out</a:t>
            </a:r>
            <a:r>
              <a:rPr lang="en-US" sz="2400" dirty="0" err="1"/>
              <a:t>.println</a:t>
            </a:r>
            <a:r>
              <a:rPr lang="en-US" sz="2400" dirty="0"/>
              <a:t>(</a:t>
            </a:r>
            <a:r>
              <a:rPr lang="en-US" sz="2400" b="1" dirty="0"/>
              <a:t>"integer = " </a:t>
            </a:r>
            <a:r>
              <a:rPr lang="en-US" sz="2400" dirty="0"/>
              <a:t>+ integer);</a:t>
            </a:r>
            <a:r>
              <a:rPr lang="en-US" sz="2400" dirty="0" smtClean="0"/>
              <a:t>}</a:t>
            </a:r>
          </a:p>
          <a:p>
            <a:pPr marL="0" indent="0">
              <a:buNone/>
            </a:pPr>
            <a:r>
              <a:rPr lang="is-IS" sz="2400" dirty="0" smtClean="0"/>
              <a:t>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09882" y="480716"/>
            <a:ext cx="2514600" cy="4572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152400"/>
            <a:ext cx="322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Observable for String items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>
            <a:off x="3048000" y="337066"/>
            <a:ext cx="1371600" cy="196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81200" y="914400"/>
            <a:ext cx="685800" cy="4572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0" y="1600200"/>
            <a:ext cx="392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Creates an Observable from a collection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>
            <a:stCxn id="10" idx="1"/>
            <a:endCxn id="9" idx="3"/>
          </p:cNvCxnSpPr>
          <p:nvPr/>
        </p:nvCxnSpPr>
        <p:spPr>
          <a:xfrm flipH="1" flipV="1">
            <a:off x="2667000" y="1143000"/>
            <a:ext cx="1905000" cy="6418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33600" y="2667000"/>
            <a:ext cx="2819400" cy="4572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67000" y="3352800"/>
            <a:ext cx="336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ambda converts String to Integer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>
            <a:stCxn id="14" idx="1"/>
            <a:endCxn id="13" idx="2"/>
          </p:cNvCxnSpPr>
          <p:nvPr/>
        </p:nvCxnSpPr>
        <p:spPr>
          <a:xfrm flipV="1">
            <a:off x="2667000" y="3124200"/>
            <a:ext cx="876300" cy="413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371600" y="2667000"/>
            <a:ext cx="685800" cy="4572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57400" y="3886200"/>
            <a:ext cx="43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ap applies lambda to all items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rom source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>
            <a:stCxn id="21" idx="1"/>
            <a:endCxn id="20" idx="3"/>
          </p:cNvCxnSpPr>
          <p:nvPr/>
        </p:nvCxnSpPr>
        <p:spPr>
          <a:xfrm flipV="1">
            <a:off x="2057400" y="2895600"/>
            <a:ext cx="0" cy="1175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38200" y="4419600"/>
            <a:ext cx="1219200" cy="4572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581400" y="4419600"/>
            <a:ext cx="384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Creates a consumer for the Observable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>
            <a:stCxn id="25" idx="1"/>
            <a:endCxn id="24" idx="3"/>
          </p:cNvCxnSpPr>
          <p:nvPr/>
        </p:nvCxnSpPr>
        <p:spPr>
          <a:xfrm flipH="1">
            <a:off x="2057400" y="4604266"/>
            <a:ext cx="1524000" cy="439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105400" y="2667000"/>
            <a:ext cx="2667000" cy="4572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391400" y="3657600"/>
            <a:ext cx="1747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Reduces items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a single value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>
            <a:stCxn id="30" idx="1"/>
            <a:endCxn id="29" idx="2"/>
          </p:cNvCxnSpPr>
          <p:nvPr/>
        </p:nvCxnSpPr>
        <p:spPr>
          <a:xfrm flipH="1" flipV="1">
            <a:off x="6438900" y="3124200"/>
            <a:ext cx="952500" cy="8565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0"/>
            <a:ext cx="9144000" cy="4307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62484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http://</a:t>
            </a:r>
            <a:r>
              <a:rPr lang="en-US" i="1" dirty="0" err="1"/>
              <a:t>reactivex.io</a:t>
            </a:r>
            <a:r>
              <a:rPr lang="en-US" i="1" dirty="0"/>
              <a:t>/documentation/</a:t>
            </a:r>
            <a:r>
              <a:rPr lang="en-US" i="1" dirty="0" err="1"/>
              <a:t>observable.html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773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3-29 at 10.53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596"/>
            <a:ext cx="6781800" cy="2514804"/>
          </a:xfrm>
          <a:prstGeom prst="rect">
            <a:avLst/>
          </a:prstGeom>
        </p:spPr>
      </p:pic>
      <p:pic>
        <p:nvPicPr>
          <p:cNvPr id="6" name="Picture 5" descr="Screen Shot 2016-03-29 at 10.54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05200"/>
            <a:ext cx="6909676" cy="24337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62484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http://</a:t>
            </a:r>
            <a:r>
              <a:rPr lang="en-US" i="1" dirty="0" err="1"/>
              <a:t>reactivex.io</a:t>
            </a:r>
            <a:r>
              <a:rPr lang="en-US" i="1" dirty="0"/>
              <a:t>/documentation/operators/</a:t>
            </a:r>
          </a:p>
        </p:txBody>
      </p:sp>
    </p:spTree>
    <p:extLst>
      <p:ext uri="{BB962C8B-B14F-4D97-AF65-F5344CB8AC3E}">
        <p14:creationId xmlns:p14="http://schemas.microsoft.com/office/powerpoint/2010/main" val="34125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is the big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Operators</a:t>
            </a:r>
            <a:r>
              <a:rPr lang="en-US" dirty="0" smtClean="0"/>
              <a:t>: (Most often) transform an Observable into another observable of the same of different type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Chaining</a:t>
            </a:r>
            <a:r>
              <a:rPr lang="en-US" dirty="0" smtClean="0"/>
              <a:t>: Observables can be chained using operators that either transform the items or manage the handling of the observables</a:t>
            </a:r>
          </a:p>
          <a:p>
            <a:pPr lvl="1"/>
            <a:r>
              <a:rPr lang="en-US" dirty="0" smtClean="0"/>
              <a:t>Buffer, merge, 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862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one subscriber?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05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err="1" smtClean="0"/>
              <a:t>ConnectableObservable</a:t>
            </a:r>
            <a:r>
              <a:rPr lang="en-US" dirty="0" smtClean="0"/>
              <a:t> only starts issuing items after the </a:t>
            </a:r>
            <a:r>
              <a:rPr lang="en-US" i="1" dirty="0" smtClean="0"/>
              <a:t>connect()</a:t>
            </a:r>
            <a:r>
              <a:rPr lang="en-US" dirty="0" smtClean="0"/>
              <a:t> is called</a:t>
            </a:r>
          </a:p>
          <a:p>
            <a:r>
              <a:rPr lang="en-US" i="1" dirty="0"/>
              <a:t>r</a:t>
            </a:r>
            <a:r>
              <a:rPr lang="en-US" i="1" dirty="0" smtClean="0"/>
              <a:t>eplay() </a:t>
            </a:r>
            <a:r>
              <a:rPr lang="en-US" dirty="0" smtClean="0"/>
              <a:t>ensures that all futures subscribers all get the same sequence</a:t>
            </a:r>
          </a:p>
          <a:p>
            <a:r>
              <a:rPr lang="en-US" dirty="0" smtClean="0"/>
              <a:t>Created from Observable by </a:t>
            </a:r>
            <a:r>
              <a:rPr lang="en-US" i="1" dirty="0" smtClean="0"/>
              <a:t>publish()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178" y="1828800"/>
            <a:ext cx="535491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6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Execution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 err="1" smtClean="0"/>
              <a:t>subscribeOn</a:t>
            </a:r>
            <a:r>
              <a:rPr lang="en-GB" i="1" dirty="0" smtClean="0"/>
              <a:t>() </a:t>
            </a:r>
            <a:r>
              <a:rPr lang="en-GB" dirty="0" smtClean="0"/>
              <a:t>– specifies the Scheduler used by the observable itself </a:t>
            </a:r>
            <a:endParaRPr lang="en-GB" dirty="0"/>
          </a:p>
          <a:p>
            <a:pPr lvl="1"/>
            <a:r>
              <a:rPr lang="en-GB" b="1" dirty="0" smtClean="0"/>
              <a:t>from the </a:t>
            </a:r>
            <a:r>
              <a:rPr lang="en-GB" b="1" dirty="0" smtClean="0">
                <a:solidFill>
                  <a:srgbClr val="FF0000"/>
                </a:solidFill>
              </a:rPr>
              <a:t>beginning</a:t>
            </a:r>
            <a:r>
              <a:rPr lang="en-GB" b="1" dirty="0" smtClean="0"/>
              <a:t> of the chain of observables, regardless of the position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i="1" dirty="0" err="1" smtClean="0"/>
              <a:t>observeOn</a:t>
            </a:r>
            <a:r>
              <a:rPr lang="en-GB" i="1" dirty="0" smtClean="0"/>
              <a:t>() </a:t>
            </a:r>
            <a:r>
              <a:rPr lang="en-GB" dirty="0" smtClean="0"/>
              <a:t>– </a:t>
            </a:r>
            <a:r>
              <a:rPr lang="en-GB" dirty="0" err="1" smtClean="0"/>
              <a:t>specifes</a:t>
            </a:r>
            <a:r>
              <a:rPr lang="en-GB" dirty="0" smtClean="0"/>
              <a:t> the scheduler on which the notifications are delivered to </a:t>
            </a:r>
            <a:r>
              <a:rPr lang="en-GB" dirty="0" smtClean="0"/>
              <a:t>subscribers</a:t>
            </a:r>
          </a:p>
          <a:p>
            <a:pPr lvl="1"/>
            <a:r>
              <a:rPr lang="en-GB" b="1" dirty="0"/>
              <a:t>f</a:t>
            </a:r>
            <a:r>
              <a:rPr lang="en-GB" b="1" dirty="0" smtClean="0"/>
              <a:t>rom the </a:t>
            </a:r>
            <a:r>
              <a:rPr lang="en-GB" b="1" dirty="0" err="1" smtClean="0">
                <a:solidFill>
                  <a:srgbClr val="FF0000"/>
                </a:solidFill>
              </a:rPr>
              <a:t>observeOn</a:t>
            </a:r>
            <a:r>
              <a:rPr lang="en-GB" b="1" dirty="0" smtClean="0">
                <a:solidFill>
                  <a:srgbClr val="FF0000"/>
                </a:solidFill>
              </a:rPr>
              <a:t> position </a:t>
            </a:r>
            <a:r>
              <a:rPr lang="en-GB" b="1" dirty="0" smtClean="0"/>
              <a:t>in the chain onwards</a:t>
            </a:r>
            <a:endParaRPr lang="en-GB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2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Facade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Façade pattern hides the complexity and heterogeneity of system, subsystem or library behind  a simple interface</a:t>
            </a:r>
          </a:p>
          <a:p>
            <a:r>
              <a:rPr lang="en-US" dirty="0" smtClean="0"/>
              <a:t>Typically replaces/hides more than one object</a:t>
            </a:r>
          </a:p>
          <a:p>
            <a:pPr lvl="1"/>
            <a:r>
              <a:rPr lang="en-US" dirty="0" smtClean="0"/>
              <a:t>Simplifies client access</a:t>
            </a:r>
          </a:p>
          <a:p>
            <a:pPr lvl="1"/>
            <a:r>
              <a:rPr lang="en-US" dirty="0" smtClean="0"/>
              <a:t>Allows transparent resource management</a:t>
            </a:r>
          </a:p>
          <a:p>
            <a:pPr lvl="1"/>
            <a:r>
              <a:rPr lang="en-US" dirty="0" smtClean="0"/>
              <a:t>Allows transparent lazy initialization</a:t>
            </a:r>
            <a:endParaRPr lang="en-US" dirty="0"/>
          </a:p>
        </p:txBody>
      </p:sp>
      <p:pic>
        <p:nvPicPr>
          <p:cNvPr id="6146" name="Picture 2" descr="File:FacadeDesignPatter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05509"/>
            <a:ext cx="4038600" cy="306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parallel processing (?)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>
                <a:latin typeface="Andale Mono"/>
                <a:cs typeface="Andale Mono"/>
              </a:rPr>
              <a:t>private static </a:t>
            </a:r>
            <a:r>
              <a:rPr lang="en-US" sz="1200" dirty="0">
                <a:latin typeface="Andale Mono"/>
                <a:cs typeface="Andale Mono"/>
              </a:rPr>
              <a:t>Integer </a:t>
            </a:r>
            <a:r>
              <a:rPr lang="en-US" sz="1200" dirty="0" err="1">
                <a:latin typeface="Andale Mono"/>
                <a:cs typeface="Andale Mono"/>
              </a:rPr>
              <a:t>calc</a:t>
            </a:r>
            <a:r>
              <a:rPr lang="en-US" sz="1200" dirty="0">
                <a:latin typeface="Andale Mono"/>
                <a:cs typeface="Andale Mono"/>
              </a:rPr>
              <a:t>(Integer </a:t>
            </a:r>
            <a:r>
              <a:rPr lang="en-US" sz="1200" dirty="0" err="1">
                <a:latin typeface="Andale Mono"/>
                <a:cs typeface="Andale Mono"/>
              </a:rPr>
              <a:t>i</a:t>
            </a:r>
            <a:r>
              <a:rPr lang="en-US" sz="1200" dirty="0">
                <a:latin typeface="Andale Mono"/>
                <a:cs typeface="Andale Mono"/>
              </a:rPr>
              <a:t>){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    </a:t>
            </a:r>
            <a:r>
              <a:rPr lang="en-US" sz="1200" b="1" dirty="0">
                <a:latin typeface="Andale Mono"/>
                <a:cs typeface="Andale Mono"/>
              </a:rPr>
              <a:t>try </a:t>
            </a:r>
            <a:r>
              <a:rPr lang="en-US" sz="1200" dirty="0">
                <a:latin typeface="Andale Mono"/>
                <a:cs typeface="Andale Mono"/>
              </a:rPr>
              <a:t>{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        </a:t>
            </a:r>
            <a:r>
              <a:rPr lang="en-US" sz="1200" dirty="0" err="1">
                <a:latin typeface="Andale Mono"/>
                <a:cs typeface="Andale Mono"/>
              </a:rPr>
              <a:t>Thread.</a:t>
            </a:r>
            <a:r>
              <a:rPr lang="en-US" sz="1200" i="1" dirty="0" err="1">
                <a:latin typeface="Andale Mono"/>
                <a:cs typeface="Andale Mono"/>
              </a:rPr>
              <a:t>sleep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dirty="0">
                <a:latin typeface="Andale Mono"/>
                <a:cs typeface="Andale Mono"/>
              </a:rPr>
              <a:t>100</a:t>
            </a:r>
            <a:r>
              <a:rPr lang="en-US" sz="1200" dirty="0">
                <a:latin typeface="Andale Mono"/>
                <a:cs typeface="Andale Mono"/>
              </a:rPr>
              <a:t>*</a:t>
            </a:r>
            <a:r>
              <a:rPr lang="en-US" sz="1200" dirty="0" err="1">
                <a:latin typeface="Andale Mono"/>
                <a:cs typeface="Andale Mono"/>
              </a:rPr>
              <a:t>i</a:t>
            </a:r>
            <a:r>
              <a:rPr lang="en-US" sz="1200" dirty="0">
                <a:latin typeface="Andale Mono"/>
                <a:cs typeface="Andale Mono"/>
              </a:rPr>
              <a:t>);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        </a:t>
            </a:r>
            <a:r>
              <a:rPr lang="en-US" sz="1200" dirty="0" err="1">
                <a:latin typeface="Andale Mono"/>
                <a:cs typeface="Andale Mono"/>
              </a:rPr>
              <a:t>System.</a:t>
            </a:r>
            <a:r>
              <a:rPr lang="en-US" sz="1200" b="1" i="1" dirty="0" err="1">
                <a:latin typeface="Andale Mono"/>
                <a:cs typeface="Andale Mono"/>
              </a:rPr>
              <a:t>out</a:t>
            </a:r>
            <a:r>
              <a:rPr lang="en-US" sz="1200" dirty="0" err="1">
                <a:latin typeface="Andale Mono"/>
                <a:cs typeface="Andale Mono"/>
              </a:rPr>
              <a:t>.println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b="1" dirty="0">
                <a:latin typeface="Andale Mono"/>
                <a:cs typeface="Andale Mono"/>
              </a:rPr>
              <a:t>"Processing </a:t>
            </a:r>
            <a:r>
              <a:rPr lang="en-US" sz="1200" b="1" dirty="0" err="1">
                <a:latin typeface="Andale Mono"/>
                <a:cs typeface="Andale Mono"/>
              </a:rPr>
              <a:t>i</a:t>
            </a:r>
            <a:r>
              <a:rPr lang="en-US" sz="1200" b="1" dirty="0">
                <a:latin typeface="Andale Mono"/>
                <a:cs typeface="Andale Mono"/>
              </a:rPr>
              <a:t> = " </a:t>
            </a:r>
            <a:r>
              <a:rPr lang="en-US" sz="1200" dirty="0">
                <a:latin typeface="Andale Mono"/>
                <a:cs typeface="Andale Mono"/>
              </a:rPr>
              <a:t>+ </a:t>
            </a:r>
            <a:r>
              <a:rPr lang="en-US" sz="1200" dirty="0" err="1">
                <a:latin typeface="Andale Mono"/>
                <a:cs typeface="Andale Mono"/>
              </a:rPr>
              <a:t>i</a:t>
            </a:r>
            <a:r>
              <a:rPr lang="en-US" sz="1200" dirty="0">
                <a:latin typeface="Andale Mono"/>
                <a:cs typeface="Andale Mono"/>
              </a:rPr>
              <a:t> + </a:t>
            </a:r>
            <a:r>
              <a:rPr lang="en-US" sz="1200" b="1" dirty="0">
                <a:latin typeface="Andale Mono"/>
                <a:cs typeface="Andale Mono"/>
              </a:rPr>
              <a:t>" on thread " </a:t>
            </a:r>
            <a:r>
              <a:rPr lang="en-US" sz="1200" dirty="0">
                <a:latin typeface="Andale Mono"/>
                <a:cs typeface="Andale Mono"/>
              </a:rPr>
              <a:t>+ </a:t>
            </a:r>
            <a:r>
              <a:rPr lang="en-US" sz="1200" dirty="0" err="1">
                <a:latin typeface="Andale Mono"/>
                <a:cs typeface="Andale Mono"/>
              </a:rPr>
              <a:t>Thread.</a:t>
            </a:r>
            <a:r>
              <a:rPr lang="en-US" sz="1200" i="1" dirty="0" err="1">
                <a:latin typeface="Andale Mono"/>
                <a:cs typeface="Andale Mono"/>
              </a:rPr>
              <a:t>currentThread</a:t>
            </a:r>
            <a:r>
              <a:rPr lang="en-US" sz="1200" dirty="0">
                <a:latin typeface="Andale Mono"/>
                <a:cs typeface="Andale Mono"/>
              </a:rPr>
              <a:t>().</a:t>
            </a:r>
            <a:r>
              <a:rPr lang="en-US" sz="1200" dirty="0" err="1">
                <a:latin typeface="Andale Mono"/>
                <a:cs typeface="Andale Mono"/>
              </a:rPr>
              <a:t>getId</a:t>
            </a:r>
            <a:r>
              <a:rPr lang="en-US" sz="1200" dirty="0">
                <a:latin typeface="Andale Mono"/>
                <a:cs typeface="Andale Mono"/>
              </a:rPr>
              <a:t>());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    } </a:t>
            </a:r>
            <a:r>
              <a:rPr lang="en-US" sz="1200" b="1" dirty="0">
                <a:latin typeface="Andale Mono"/>
                <a:cs typeface="Andale Mono"/>
              </a:rPr>
              <a:t>catch 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dirty="0" err="1">
                <a:latin typeface="Andale Mono"/>
                <a:cs typeface="Andale Mono"/>
              </a:rPr>
              <a:t>InterruptedException</a:t>
            </a:r>
            <a:r>
              <a:rPr lang="en-US" sz="1200" dirty="0">
                <a:latin typeface="Andale Mono"/>
                <a:cs typeface="Andale Mono"/>
              </a:rPr>
              <a:t> e) {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        </a:t>
            </a:r>
            <a:r>
              <a:rPr lang="en-US" sz="1200" dirty="0" err="1">
                <a:latin typeface="Andale Mono"/>
                <a:cs typeface="Andale Mono"/>
              </a:rPr>
              <a:t>e.printStackTrace</a:t>
            </a:r>
            <a:r>
              <a:rPr lang="en-US" sz="1200" dirty="0">
                <a:latin typeface="Andale Mono"/>
                <a:cs typeface="Andale Mono"/>
              </a:rPr>
              <a:t>()</a:t>
            </a:r>
            <a:r>
              <a:rPr lang="en-US" sz="1200" dirty="0" smtClean="0">
                <a:latin typeface="Andale Mono"/>
                <a:cs typeface="Andale Mono"/>
              </a:rPr>
              <a:t>;}</a:t>
            </a:r>
            <a:r>
              <a:rPr lang="en-US" sz="1200" dirty="0">
                <a:latin typeface="Andale Mono"/>
                <a:cs typeface="Andale Mono"/>
              </a:rPr>
              <a:t/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    </a:t>
            </a:r>
            <a:r>
              <a:rPr lang="en-US" sz="1200" b="1" dirty="0">
                <a:latin typeface="Andale Mono"/>
                <a:cs typeface="Andale Mono"/>
              </a:rPr>
              <a:t>return </a:t>
            </a:r>
            <a:r>
              <a:rPr lang="en-US" sz="1200" dirty="0" err="1">
                <a:latin typeface="Andale Mono"/>
                <a:cs typeface="Andale Mono"/>
              </a:rPr>
              <a:t>i</a:t>
            </a:r>
            <a:r>
              <a:rPr lang="en-US" sz="1200" dirty="0">
                <a:latin typeface="Andale Mono"/>
                <a:cs typeface="Andale Mono"/>
              </a:rPr>
              <a:t>;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}</a:t>
            </a:r>
            <a:r>
              <a:rPr lang="en-US" sz="1200" dirty="0" smtClean="0">
                <a:latin typeface="Andale Mono"/>
                <a:cs typeface="Andale Mono"/>
              </a:rPr>
              <a:t>;</a:t>
            </a:r>
          </a:p>
          <a:p>
            <a:pPr marL="0" indent="0">
              <a:buNone/>
            </a:pPr>
            <a:endParaRPr lang="en-US" sz="1200" dirty="0">
              <a:latin typeface="Andale Mono"/>
              <a:cs typeface="Andale Mono"/>
            </a:endParaRPr>
          </a:p>
          <a:p>
            <a:pPr marL="0" indent="0">
              <a:buNone/>
            </a:pPr>
            <a:r>
              <a:rPr lang="en-US" sz="1200" dirty="0" err="1">
                <a:latin typeface="Andale Mono"/>
                <a:cs typeface="Andale Mono"/>
              </a:rPr>
              <a:t>ExecutorService</a:t>
            </a:r>
            <a:r>
              <a:rPr lang="en-US" sz="1200" dirty="0">
                <a:latin typeface="Andale Mono"/>
                <a:cs typeface="Andale Mono"/>
              </a:rPr>
              <a:t> </a:t>
            </a:r>
            <a:r>
              <a:rPr lang="en-US" sz="1200" dirty="0" err="1">
                <a:latin typeface="Andale Mono"/>
                <a:cs typeface="Andale Mono"/>
              </a:rPr>
              <a:t>es</a:t>
            </a:r>
            <a:r>
              <a:rPr lang="en-US" sz="1200" dirty="0">
                <a:latin typeface="Andale Mono"/>
                <a:cs typeface="Andale Mono"/>
              </a:rPr>
              <a:t> = </a:t>
            </a:r>
            <a:r>
              <a:rPr lang="en-US" sz="1200" dirty="0" err="1">
                <a:latin typeface="Andale Mono"/>
                <a:cs typeface="Andale Mono"/>
              </a:rPr>
              <a:t>Executors.</a:t>
            </a:r>
            <a:r>
              <a:rPr lang="en-US" sz="1200" i="1" dirty="0" err="1">
                <a:latin typeface="Andale Mono"/>
                <a:cs typeface="Andale Mono"/>
              </a:rPr>
              <a:t>newFixedThreadPool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dirty="0">
                <a:latin typeface="Andale Mono"/>
                <a:cs typeface="Andale Mono"/>
              </a:rPr>
              <a:t>5</a:t>
            </a:r>
            <a:r>
              <a:rPr lang="en-US" sz="1200" dirty="0">
                <a:latin typeface="Andale Mono"/>
                <a:cs typeface="Andale Mono"/>
              </a:rPr>
              <a:t>);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Observable&lt;Integer&gt; map = </a:t>
            </a:r>
            <a:r>
              <a:rPr lang="en-US" sz="1200" dirty="0" err="1">
                <a:latin typeface="Andale Mono"/>
                <a:cs typeface="Andale Mono"/>
              </a:rPr>
              <a:t>Observable.</a:t>
            </a:r>
            <a:r>
              <a:rPr lang="en-US" sz="1200" i="1" dirty="0" err="1">
                <a:latin typeface="Andale Mono"/>
                <a:cs typeface="Andale Mono"/>
              </a:rPr>
              <a:t>range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dirty="0">
                <a:latin typeface="Andale Mono"/>
                <a:cs typeface="Andale Mono"/>
              </a:rPr>
              <a:t>0</a:t>
            </a:r>
            <a:r>
              <a:rPr lang="en-US" sz="1200" dirty="0">
                <a:latin typeface="Andale Mono"/>
                <a:cs typeface="Andale Mono"/>
              </a:rPr>
              <a:t>, </a:t>
            </a:r>
            <a:r>
              <a:rPr lang="en-US" sz="1200" dirty="0">
                <a:latin typeface="Andale Mono"/>
                <a:cs typeface="Andale Mono"/>
              </a:rPr>
              <a:t>20</a:t>
            </a:r>
            <a:r>
              <a:rPr lang="en-US" sz="1200" dirty="0">
                <a:latin typeface="Andale Mono"/>
                <a:cs typeface="Andale Mono"/>
              </a:rPr>
              <a:t>).map(</a:t>
            </a:r>
            <a:r>
              <a:rPr lang="en-US" sz="1200" dirty="0" err="1">
                <a:latin typeface="Andale Mono"/>
                <a:cs typeface="Andale Mono"/>
              </a:rPr>
              <a:t>i</a:t>
            </a:r>
            <a:r>
              <a:rPr lang="en-US" sz="1200" dirty="0">
                <a:latin typeface="Andale Mono"/>
                <a:cs typeface="Andale Mono"/>
              </a:rPr>
              <a:t> -&gt; </a:t>
            </a:r>
            <a:r>
              <a:rPr lang="en-US" sz="1200" dirty="0" smtClean="0">
                <a:latin typeface="Andale Mono"/>
                <a:cs typeface="Andale Mono"/>
              </a:rPr>
              <a:t>	</a:t>
            </a:r>
            <a:r>
              <a:rPr lang="en-US" sz="1200" i="1" dirty="0" err="1" smtClean="0">
                <a:latin typeface="Andale Mono"/>
                <a:cs typeface="Andale Mono"/>
              </a:rPr>
              <a:t>calc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dirty="0" err="1">
                <a:latin typeface="Andale Mono"/>
                <a:cs typeface="Andale Mono"/>
              </a:rPr>
              <a:t>i</a:t>
            </a:r>
            <a:r>
              <a:rPr lang="en-US" sz="1200" dirty="0">
                <a:latin typeface="Andale Mono"/>
                <a:cs typeface="Andale Mono"/>
              </a:rPr>
              <a:t>))</a:t>
            </a:r>
            <a:r>
              <a:rPr lang="en-US" sz="1200" dirty="0" smtClean="0">
                <a:latin typeface="Andale Mono"/>
                <a:cs typeface="Andale Mono"/>
              </a:rPr>
              <a:t>.</a:t>
            </a:r>
            <a:r>
              <a:rPr lang="en-US" sz="1200" b="1" dirty="0" err="1" smtClean="0">
                <a:solidFill>
                  <a:srgbClr val="FF0000"/>
                </a:solidFill>
                <a:latin typeface="Andale Mono"/>
                <a:cs typeface="Andale Mono"/>
              </a:rPr>
              <a:t>subscribeOn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dirty="0" err="1">
                <a:latin typeface="Andale Mono"/>
                <a:cs typeface="Andale Mono"/>
              </a:rPr>
              <a:t>Schedulers.</a:t>
            </a:r>
            <a:r>
              <a:rPr lang="en-US" sz="1200" i="1" dirty="0" err="1">
                <a:latin typeface="Andale Mono"/>
                <a:cs typeface="Andale Mono"/>
              </a:rPr>
              <a:t>from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dirty="0" err="1">
                <a:latin typeface="Andale Mono"/>
                <a:cs typeface="Andale Mono"/>
              </a:rPr>
              <a:t>es</a:t>
            </a:r>
            <a:r>
              <a:rPr lang="en-US" sz="1200" dirty="0">
                <a:latin typeface="Andale Mono"/>
                <a:cs typeface="Andale Mono"/>
              </a:rPr>
              <a:t>));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Observable&lt;Integer&gt; map1 = </a:t>
            </a:r>
            <a:r>
              <a:rPr lang="en-US" sz="1200" dirty="0" err="1">
                <a:latin typeface="Andale Mono"/>
                <a:cs typeface="Andale Mono"/>
              </a:rPr>
              <a:t>map.map</a:t>
            </a:r>
            <a:r>
              <a:rPr lang="en-US" sz="1200" dirty="0">
                <a:latin typeface="Andale Mono"/>
                <a:cs typeface="Andale Mono"/>
              </a:rPr>
              <a:t>(integer -&gt; {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    </a:t>
            </a:r>
            <a:r>
              <a:rPr lang="en-US" sz="1200" dirty="0" err="1">
                <a:latin typeface="Andale Mono"/>
                <a:cs typeface="Andale Mono"/>
              </a:rPr>
              <a:t>System.</a:t>
            </a:r>
            <a:r>
              <a:rPr lang="en-US" sz="1200" b="1" i="1" dirty="0" err="1">
                <a:latin typeface="Andale Mono"/>
                <a:cs typeface="Andale Mono"/>
              </a:rPr>
              <a:t>out</a:t>
            </a:r>
            <a:r>
              <a:rPr lang="en-US" sz="1200" dirty="0" err="1">
                <a:latin typeface="Andale Mono"/>
                <a:cs typeface="Andale Mono"/>
              </a:rPr>
              <a:t>.println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b="1" dirty="0">
                <a:latin typeface="Andale Mono"/>
                <a:cs typeface="Andale Mono"/>
              </a:rPr>
              <a:t>"integer = " </a:t>
            </a:r>
            <a:r>
              <a:rPr lang="en-US" sz="1200" dirty="0">
                <a:latin typeface="Andale Mono"/>
                <a:cs typeface="Andale Mono"/>
              </a:rPr>
              <a:t>+ integer + </a:t>
            </a:r>
            <a:r>
              <a:rPr lang="en-US" sz="1200" b="1" dirty="0" smtClean="0">
                <a:latin typeface="Andale Mono"/>
                <a:cs typeface="Andale Mono"/>
              </a:rPr>
              <a:t>“ on " </a:t>
            </a:r>
            <a:r>
              <a:rPr lang="en-US" sz="1200" dirty="0" smtClean="0">
                <a:latin typeface="Andale Mono"/>
                <a:cs typeface="Andale Mono"/>
              </a:rPr>
              <a:t>+ </a:t>
            </a:r>
            <a:r>
              <a:rPr lang="en-US" sz="1200" dirty="0" err="1" smtClean="0">
                <a:latin typeface="Andale Mono"/>
                <a:cs typeface="Andale Mono"/>
              </a:rPr>
              <a:t>Thread.</a:t>
            </a:r>
            <a:r>
              <a:rPr lang="en-US" sz="1200" i="1" dirty="0" err="1" smtClean="0">
                <a:latin typeface="Andale Mono"/>
                <a:cs typeface="Andale Mono"/>
              </a:rPr>
              <a:t>currentThread</a:t>
            </a:r>
            <a:r>
              <a:rPr lang="en-US" sz="1200" dirty="0">
                <a:latin typeface="Andale Mono"/>
                <a:cs typeface="Andale Mono"/>
              </a:rPr>
              <a:t>().</a:t>
            </a:r>
            <a:r>
              <a:rPr lang="en-US" sz="1200" dirty="0" err="1">
                <a:latin typeface="Andale Mono"/>
                <a:cs typeface="Andale Mono"/>
              </a:rPr>
              <a:t>getId</a:t>
            </a:r>
            <a:r>
              <a:rPr lang="en-US" sz="1200" dirty="0">
                <a:latin typeface="Andale Mono"/>
                <a:cs typeface="Andale Mono"/>
              </a:rPr>
              <a:t>());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    </a:t>
            </a:r>
            <a:r>
              <a:rPr lang="en-US" sz="1200" b="1" dirty="0">
                <a:latin typeface="Andale Mono"/>
                <a:cs typeface="Andale Mono"/>
              </a:rPr>
              <a:t>return </a:t>
            </a:r>
            <a:r>
              <a:rPr lang="en-US" sz="1200" dirty="0">
                <a:latin typeface="Andale Mono"/>
                <a:cs typeface="Andale Mono"/>
              </a:rPr>
              <a:t>integer;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});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Observable&lt;Integer&gt; </a:t>
            </a:r>
            <a:r>
              <a:rPr lang="en-US" sz="1200" dirty="0" err="1">
                <a:latin typeface="Andale Mono"/>
                <a:cs typeface="Andale Mono"/>
              </a:rPr>
              <a:t>obs</a:t>
            </a:r>
            <a:r>
              <a:rPr lang="en-US" sz="1200" dirty="0">
                <a:latin typeface="Andale Mono"/>
                <a:cs typeface="Andale Mono"/>
              </a:rPr>
              <a:t> = map1.reduce((integer, integer2) -&gt; integer + integer2);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 err="1">
                <a:latin typeface="Andale Mono"/>
                <a:cs typeface="Andale Mono"/>
              </a:rPr>
              <a:t>obs.subscribe</a:t>
            </a:r>
            <a:r>
              <a:rPr lang="en-US" sz="1200" dirty="0">
                <a:latin typeface="Andale Mono"/>
                <a:cs typeface="Andale Mono"/>
              </a:rPr>
              <a:t>(integer -&gt; </a:t>
            </a:r>
            <a:r>
              <a:rPr lang="en-US" sz="1200" dirty="0" err="1">
                <a:latin typeface="Andale Mono"/>
                <a:cs typeface="Andale Mono"/>
              </a:rPr>
              <a:t>System.</a:t>
            </a:r>
            <a:r>
              <a:rPr lang="en-US" sz="1200" b="1" i="1" dirty="0" err="1">
                <a:latin typeface="Andale Mono"/>
                <a:cs typeface="Andale Mono"/>
              </a:rPr>
              <a:t>out</a:t>
            </a:r>
            <a:r>
              <a:rPr lang="en-US" sz="1200" dirty="0" err="1">
                <a:latin typeface="Andale Mono"/>
                <a:cs typeface="Andale Mono"/>
              </a:rPr>
              <a:t>.println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b="1" dirty="0">
                <a:latin typeface="Andale Mono"/>
                <a:cs typeface="Andale Mono"/>
              </a:rPr>
              <a:t>"result = " </a:t>
            </a:r>
            <a:r>
              <a:rPr lang="en-US" sz="1200" dirty="0">
                <a:latin typeface="Andale Mono"/>
                <a:cs typeface="Andale Mono"/>
              </a:rPr>
              <a:t>+ integer));</a:t>
            </a:r>
            <a:endParaRPr lang="en-US" sz="1200" dirty="0" smtClean="0">
              <a:latin typeface="Andale Mono"/>
              <a:cs typeface="Andale Mono"/>
            </a:endParaRPr>
          </a:p>
          <a:p>
            <a:pPr marL="0" indent="0">
              <a:buNone/>
            </a:pPr>
            <a:endParaRPr lang="en-US" sz="1200" dirty="0">
              <a:latin typeface="Andale Mono"/>
              <a:cs typeface="Andale Mono"/>
            </a:endParaRPr>
          </a:p>
          <a:p>
            <a:pPr marL="0" indent="0">
              <a:buNone/>
            </a:pPr>
            <a:endParaRPr lang="en-US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422654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parallel processing (?)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>
                <a:latin typeface="Andale Mono"/>
                <a:cs typeface="Andale Mono"/>
              </a:rPr>
              <a:t>private static </a:t>
            </a:r>
            <a:r>
              <a:rPr lang="en-US" sz="1200" dirty="0">
                <a:latin typeface="Andale Mono"/>
                <a:cs typeface="Andale Mono"/>
              </a:rPr>
              <a:t>Integer </a:t>
            </a:r>
            <a:r>
              <a:rPr lang="en-US" sz="1200" dirty="0" err="1">
                <a:latin typeface="Andale Mono"/>
                <a:cs typeface="Andale Mono"/>
              </a:rPr>
              <a:t>calc</a:t>
            </a:r>
            <a:r>
              <a:rPr lang="en-US" sz="1200" dirty="0">
                <a:latin typeface="Andale Mono"/>
                <a:cs typeface="Andale Mono"/>
              </a:rPr>
              <a:t>(Integer </a:t>
            </a:r>
            <a:r>
              <a:rPr lang="en-US" sz="1200" dirty="0" err="1">
                <a:latin typeface="Andale Mono"/>
                <a:cs typeface="Andale Mono"/>
              </a:rPr>
              <a:t>i</a:t>
            </a:r>
            <a:r>
              <a:rPr lang="en-US" sz="1200" dirty="0">
                <a:latin typeface="Andale Mono"/>
                <a:cs typeface="Andale Mono"/>
              </a:rPr>
              <a:t>){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    </a:t>
            </a:r>
            <a:r>
              <a:rPr lang="en-US" sz="1200" b="1" dirty="0">
                <a:latin typeface="Andale Mono"/>
                <a:cs typeface="Andale Mono"/>
              </a:rPr>
              <a:t>try </a:t>
            </a:r>
            <a:r>
              <a:rPr lang="en-US" sz="1200" dirty="0">
                <a:latin typeface="Andale Mono"/>
                <a:cs typeface="Andale Mono"/>
              </a:rPr>
              <a:t>{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        </a:t>
            </a:r>
            <a:r>
              <a:rPr lang="en-US" sz="1200" dirty="0" err="1">
                <a:latin typeface="Andale Mono"/>
                <a:cs typeface="Andale Mono"/>
              </a:rPr>
              <a:t>Thread.</a:t>
            </a:r>
            <a:r>
              <a:rPr lang="en-US" sz="1200" i="1" dirty="0" err="1">
                <a:latin typeface="Andale Mono"/>
                <a:cs typeface="Andale Mono"/>
              </a:rPr>
              <a:t>sleep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dirty="0">
                <a:latin typeface="Andale Mono"/>
                <a:cs typeface="Andale Mono"/>
              </a:rPr>
              <a:t>100</a:t>
            </a:r>
            <a:r>
              <a:rPr lang="en-US" sz="1200" dirty="0">
                <a:latin typeface="Andale Mono"/>
                <a:cs typeface="Andale Mono"/>
              </a:rPr>
              <a:t>*</a:t>
            </a:r>
            <a:r>
              <a:rPr lang="en-US" sz="1200" dirty="0" err="1">
                <a:latin typeface="Andale Mono"/>
                <a:cs typeface="Andale Mono"/>
              </a:rPr>
              <a:t>i</a:t>
            </a:r>
            <a:r>
              <a:rPr lang="en-US" sz="1200" dirty="0">
                <a:latin typeface="Andale Mono"/>
                <a:cs typeface="Andale Mono"/>
              </a:rPr>
              <a:t>);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        </a:t>
            </a:r>
            <a:r>
              <a:rPr lang="en-US" sz="1200" dirty="0" err="1">
                <a:latin typeface="Andale Mono"/>
                <a:cs typeface="Andale Mono"/>
              </a:rPr>
              <a:t>System.</a:t>
            </a:r>
            <a:r>
              <a:rPr lang="en-US" sz="1200" b="1" i="1" dirty="0" err="1">
                <a:latin typeface="Andale Mono"/>
                <a:cs typeface="Andale Mono"/>
              </a:rPr>
              <a:t>out</a:t>
            </a:r>
            <a:r>
              <a:rPr lang="en-US" sz="1200" dirty="0" err="1">
                <a:latin typeface="Andale Mono"/>
                <a:cs typeface="Andale Mono"/>
              </a:rPr>
              <a:t>.println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b="1" dirty="0">
                <a:latin typeface="Andale Mono"/>
                <a:cs typeface="Andale Mono"/>
              </a:rPr>
              <a:t>"Processing </a:t>
            </a:r>
            <a:r>
              <a:rPr lang="en-US" sz="1200" b="1" dirty="0" err="1">
                <a:latin typeface="Andale Mono"/>
                <a:cs typeface="Andale Mono"/>
              </a:rPr>
              <a:t>i</a:t>
            </a:r>
            <a:r>
              <a:rPr lang="en-US" sz="1200" b="1" dirty="0">
                <a:latin typeface="Andale Mono"/>
                <a:cs typeface="Andale Mono"/>
              </a:rPr>
              <a:t> = " </a:t>
            </a:r>
            <a:r>
              <a:rPr lang="en-US" sz="1200" dirty="0">
                <a:latin typeface="Andale Mono"/>
                <a:cs typeface="Andale Mono"/>
              </a:rPr>
              <a:t>+ </a:t>
            </a:r>
            <a:r>
              <a:rPr lang="en-US" sz="1200" dirty="0" err="1">
                <a:latin typeface="Andale Mono"/>
                <a:cs typeface="Andale Mono"/>
              </a:rPr>
              <a:t>i</a:t>
            </a:r>
            <a:r>
              <a:rPr lang="en-US" sz="1200" dirty="0">
                <a:latin typeface="Andale Mono"/>
                <a:cs typeface="Andale Mono"/>
              </a:rPr>
              <a:t> + </a:t>
            </a:r>
            <a:r>
              <a:rPr lang="en-US" sz="1200" b="1" dirty="0">
                <a:latin typeface="Andale Mono"/>
                <a:cs typeface="Andale Mono"/>
              </a:rPr>
              <a:t>" on thread " </a:t>
            </a:r>
            <a:r>
              <a:rPr lang="en-US" sz="1200" dirty="0">
                <a:latin typeface="Andale Mono"/>
                <a:cs typeface="Andale Mono"/>
              </a:rPr>
              <a:t>+ </a:t>
            </a:r>
            <a:r>
              <a:rPr lang="en-US" sz="1200" dirty="0" err="1">
                <a:latin typeface="Andale Mono"/>
                <a:cs typeface="Andale Mono"/>
              </a:rPr>
              <a:t>Thread.</a:t>
            </a:r>
            <a:r>
              <a:rPr lang="en-US" sz="1200" i="1" dirty="0" err="1">
                <a:latin typeface="Andale Mono"/>
                <a:cs typeface="Andale Mono"/>
              </a:rPr>
              <a:t>currentThread</a:t>
            </a:r>
            <a:r>
              <a:rPr lang="en-US" sz="1200" dirty="0">
                <a:latin typeface="Andale Mono"/>
                <a:cs typeface="Andale Mono"/>
              </a:rPr>
              <a:t>().</a:t>
            </a:r>
            <a:r>
              <a:rPr lang="en-US" sz="1200" dirty="0" err="1">
                <a:latin typeface="Andale Mono"/>
                <a:cs typeface="Andale Mono"/>
              </a:rPr>
              <a:t>getId</a:t>
            </a:r>
            <a:r>
              <a:rPr lang="en-US" sz="1200" dirty="0">
                <a:latin typeface="Andale Mono"/>
                <a:cs typeface="Andale Mono"/>
              </a:rPr>
              <a:t>());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    } </a:t>
            </a:r>
            <a:r>
              <a:rPr lang="en-US" sz="1200" b="1" dirty="0">
                <a:latin typeface="Andale Mono"/>
                <a:cs typeface="Andale Mono"/>
              </a:rPr>
              <a:t>catch 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dirty="0" err="1">
                <a:latin typeface="Andale Mono"/>
                <a:cs typeface="Andale Mono"/>
              </a:rPr>
              <a:t>InterruptedException</a:t>
            </a:r>
            <a:r>
              <a:rPr lang="en-US" sz="1200" dirty="0">
                <a:latin typeface="Andale Mono"/>
                <a:cs typeface="Andale Mono"/>
              </a:rPr>
              <a:t> e) {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        </a:t>
            </a:r>
            <a:r>
              <a:rPr lang="en-US" sz="1200" dirty="0" err="1">
                <a:latin typeface="Andale Mono"/>
                <a:cs typeface="Andale Mono"/>
              </a:rPr>
              <a:t>e.printStackTrace</a:t>
            </a:r>
            <a:r>
              <a:rPr lang="en-US" sz="1200" dirty="0">
                <a:latin typeface="Andale Mono"/>
                <a:cs typeface="Andale Mono"/>
              </a:rPr>
              <a:t>()</a:t>
            </a:r>
            <a:r>
              <a:rPr lang="en-US" sz="1200" dirty="0" smtClean="0">
                <a:latin typeface="Andale Mono"/>
                <a:cs typeface="Andale Mono"/>
              </a:rPr>
              <a:t>;}</a:t>
            </a:r>
            <a:r>
              <a:rPr lang="en-US" sz="1200" dirty="0">
                <a:latin typeface="Andale Mono"/>
                <a:cs typeface="Andale Mono"/>
              </a:rPr>
              <a:t/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    </a:t>
            </a:r>
            <a:r>
              <a:rPr lang="en-US" sz="1200" b="1" dirty="0">
                <a:latin typeface="Andale Mono"/>
                <a:cs typeface="Andale Mono"/>
              </a:rPr>
              <a:t>return </a:t>
            </a:r>
            <a:r>
              <a:rPr lang="en-US" sz="1200" dirty="0" err="1">
                <a:latin typeface="Andale Mono"/>
                <a:cs typeface="Andale Mono"/>
              </a:rPr>
              <a:t>i</a:t>
            </a:r>
            <a:r>
              <a:rPr lang="en-US" sz="1200" dirty="0">
                <a:latin typeface="Andale Mono"/>
                <a:cs typeface="Andale Mono"/>
              </a:rPr>
              <a:t>;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}</a:t>
            </a:r>
            <a:r>
              <a:rPr lang="en-US" sz="1200" dirty="0" smtClean="0">
                <a:latin typeface="Andale Mono"/>
                <a:cs typeface="Andale Mono"/>
              </a:rPr>
              <a:t>;</a:t>
            </a:r>
          </a:p>
          <a:p>
            <a:pPr marL="0" indent="0">
              <a:buNone/>
            </a:pPr>
            <a:endParaRPr lang="en-US" sz="1200" dirty="0">
              <a:latin typeface="Andale Mono"/>
              <a:cs typeface="Andale Mono"/>
            </a:endParaRPr>
          </a:p>
          <a:p>
            <a:pPr marL="0" indent="0">
              <a:buNone/>
            </a:pPr>
            <a:r>
              <a:rPr lang="en-US" sz="1200" dirty="0" err="1">
                <a:latin typeface="Andale Mono"/>
                <a:cs typeface="Andale Mono"/>
              </a:rPr>
              <a:t>ExecutorService</a:t>
            </a:r>
            <a:r>
              <a:rPr lang="en-US" sz="1200" dirty="0">
                <a:latin typeface="Andale Mono"/>
                <a:cs typeface="Andale Mono"/>
              </a:rPr>
              <a:t> </a:t>
            </a:r>
            <a:r>
              <a:rPr lang="en-US" sz="1200" dirty="0" err="1">
                <a:latin typeface="Andale Mono"/>
                <a:cs typeface="Andale Mono"/>
              </a:rPr>
              <a:t>es</a:t>
            </a:r>
            <a:r>
              <a:rPr lang="en-US" sz="1200" dirty="0">
                <a:latin typeface="Andale Mono"/>
                <a:cs typeface="Andale Mono"/>
              </a:rPr>
              <a:t> = </a:t>
            </a:r>
            <a:r>
              <a:rPr lang="en-US" sz="1200" dirty="0" err="1">
                <a:latin typeface="Andale Mono"/>
                <a:cs typeface="Andale Mono"/>
              </a:rPr>
              <a:t>Executors.</a:t>
            </a:r>
            <a:r>
              <a:rPr lang="en-US" sz="1200" i="1" dirty="0" err="1">
                <a:latin typeface="Andale Mono"/>
                <a:cs typeface="Andale Mono"/>
              </a:rPr>
              <a:t>newFixedThreadPool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dirty="0">
                <a:latin typeface="Andale Mono"/>
                <a:cs typeface="Andale Mono"/>
              </a:rPr>
              <a:t>5</a:t>
            </a:r>
            <a:r>
              <a:rPr lang="en-US" sz="1200" dirty="0">
                <a:latin typeface="Andale Mono"/>
                <a:cs typeface="Andale Mono"/>
              </a:rPr>
              <a:t>);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Observable&lt;Integer&gt; map = </a:t>
            </a:r>
            <a:r>
              <a:rPr lang="en-US" sz="1200" dirty="0" err="1">
                <a:latin typeface="Andale Mono"/>
                <a:cs typeface="Andale Mono"/>
              </a:rPr>
              <a:t>Observable.</a:t>
            </a:r>
            <a:r>
              <a:rPr lang="en-US" sz="1200" i="1" dirty="0" err="1">
                <a:latin typeface="Andale Mono"/>
                <a:cs typeface="Andale Mono"/>
              </a:rPr>
              <a:t>range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dirty="0">
                <a:latin typeface="Andale Mono"/>
                <a:cs typeface="Andale Mono"/>
              </a:rPr>
              <a:t>0</a:t>
            </a:r>
            <a:r>
              <a:rPr lang="en-US" sz="1200" dirty="0">
                <a:latin typeface="Andale Mono"/>
                <a:cs typeface="Andale Mono"/>
              </a:rPr>
              <a:t>, </a:t>
            </a:r>
            <a:r>
              <a:rPr lang="en-US" sz="1200" dirty="0">
                <a:latin typeface="Andale Mono"/>
                <a:cs typeface="Andale Mono"/>
              </a:rPr>
              <a:t>20</a:t>
            </a:r>
            <a:r>
              <a:rPr lang="en-US" sz="1200" dirty="0">
                <a:latin typeface="Andale Mono"/>
                <a:cs typeface="Andale Mono"/>
              </a:rPr>
              <a:t>).map(</a:t>
            </a:r>
            <a:r>
              <a:rPr lang="en-US" sz="1200" dirty="0" err="1">
                <a:latin typeface="Andale Mono"/>
                <a:cs typeface="Andale Mono"/>
              </a:rPr>
              <a:t>i</a:t>
            </a:r>
            <a:r>
              <a:rPr lang="en-US" sz="1200" dirty="0">
                <a:latin typeface="Andale Mono"/>
                <a:cs typeface="Andale Mono"/>
              </a:rPr>
              <a:t> -&gt; </a:t>
            </a:r>
            <a:r>
              <a:rPr lang="en-US" sz="1200" dirty="0" smtClean="0">
                <a:latin typeface="Andale Mono"/>
                <a:cs typeface="Andale Mono"/>
              </a:rPr>
              <a:t>	</a:t>
            </a:r>
            <a:r>
              <a:rPr lang="en-US" sz="1200" i="1" dirty="0" err="1" smtClean="0">
                <a:latin typeface="Andale Mono"/>
                <a:cs typeface="Andale Mono"/>
              </a:rPr>
              <a:t>calc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dirty="0" err="1">
                <a:latin typeface="Andale Mono"/>
                <a:cs typeface="Andale Mono"/>
              </a:rPr>
              <a:t>i</a:t>
            </a:r>
            <a:r>
              <a:rPr lang="en-US" sz="1200" dirty="0">
                <a:latin typeface="Andale Mono"/>
                <a:cs typeface="Andale Mono"/>
              </a:rPr>
              <a:t>)).</a:t>
            </a:r>
            <a:r>
              <a:rPr lang="en-US" sz="1200" b="1" dirty="0" err="1">
                <a:solidFill>
                  <a:srgbClr val="FF0000"/>
                </a:solidFill>
                <a:latin typeface="Andale Mono"/>
                <a:cs typeface="Andale Mono"/>
              </a:rPr>
              <a:t>observeOn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dirty="0" err="1">
                <a:latin typeface="Andale Mono"/>
                <a:cs typeface="Andale Mono"/>
              </a:rPr>
              <a:t>Schedulers.</a:t>
            </a:r>
            <a:r>
              <a:rPr lang="en-US" sz="1200" i="1" dirty="0" err="1">
                <a:latin typeface="Andale Mono"/>
                <a:cs typeface="Andale Mono"/>
              </a:rPr>
              <a:t>from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dirty="0" err="1">
                <a:latin typeface="Andale Mono"/>
                <a:cs typeface="Andale Mono"/>
              </a:rPr>
              <a:t>es</a:t>
            </a:r>
            <a:r>
              <a:rPr lang="en-US" sz="1200" dirty="0">
                <a:latin typeface="Andale Mono"/>
                <a:cs typeface="Andale Mono"/>
              </a:rPr>
              <a:t>));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Observable&lt;Integer&gt; map1 = </a:t>
            </a:r>
            <a:r>
              <a:rPr lang="en-US" sz="1200" dirty="0" err="1">
                <a:latin typeface="Andale Mono"/>
                <a:cs typeface="Andale Mono"/>
              </a:rPr>
              <a:t>map.map</a:t>
            </a:r>
            <a:r>
              <a:rPr lang="en-US" sz="1200" dirty="0">
                <a:latin typeface="Andale Mono"/>
                <a:cs typeface="Andale Mono"/>
              </a:rPr>
              <a:t>(integer -&gt; {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    </a:t>
            </a:r>
            <a:r>
              <a:rPr lang="en-US" sz="1200" dirty="0" err="1">
                <a:latin typeface="Andale Mono"/>
                <a:cs typeface="Andale Mono"/>
              </a:rPr>
              <a:t>System.</a:t>
            </a:r>
            <a:r>
              <a:rPr lang="en-US" sz="1200" b="1" i="1" dirty="0" err="1">
                <a:latin typeface="Andale Mono"/>
                <a:cs typeface="Andale Mono"/>
              </a:rPr>
              <a:t>out</a:t>
            </a:r>
            <a:r>
              <a:rPr lang="en-US" sz="1200" dirty="0" err="1">
                <a:latin typeface="Andale Mono"/>
                <a:cs typeface="Andale Mono"/>
              </a:rPr>
              <a:t>.println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b="1" dirty="0">
                <a:latin typeface="Andale Mono"/>
                <a:cs typeface="Andale Mono"/>
              </a:rPr>
              <a:t>"integer = " </a:t>
            </a:r>
            <a:r>
              <a:rPr lang="en-US" sz="1200" dirty="0">
                <a:latin typeface="Andale Mono"/>
                <a:cs typeface="Andale Mono"/>
              </a:rPr>
              <a:t>+ integer + </a:t>
            </a:r>
            <a:r>
              <a:rPr lang="en-US" sz="1200" b="1" dirty="0" smtClean="0">
                <a:latin typeface="Andale Mono"/>
                <a:cs typeface="Andale Mono"/>
              </a:rPr>
              <a:t>“ on " </a:t>
            </a:r>
            <a:r>
              <a:rPr lang="en-US" sz="1200" dirty="0" smtClean="0">
                <a:latin typeface="Andale Mono"/>
                <a:cs typeface="Andale Mono"/>
              </a:rPr>
              <a:t>+ </a:t>
            </a:r>
            <a:r>
              <a:rPr lang="en-US" sz="1200" dirty="0" err="1" smtClean="0">
                <a:latin typeface="Andale Mono"/>
                <a:cs typeface="Andale Mono"/>
              </a:rPr>
              <a:t>Thread.</a:t>
            </a:r>
            <a:r>
              <a:rPr lang="en-US" sz="1200" i="1" dirty="0" err="1" smtClean="0">
                <a:latin typeface="Andale Mono"/>
                <a:cs typeface="Andale Mono"/>
              </a:rPr>
              <a:t>currentThread</a:t>
            </a:r>
            <a:r>
              <a:rPr lang="en-US" sz="1200" dirty="0">
                <a:latin typeface="Andale Mono"/>
                <a:cs typeface="Andale Mono"/>
              </a:rPr>
              <a:t>().</a:t>
            </a:r>
            <a:r>
              <a:rPr lang="en-US" sz="1200" dirty="0" err="1">
                <a:latin typeface="Andale Mono"/>
                <a:cs typeface="Andale Mono"/>
              </a:rPr>
              <a:t>getId</a:t>
            </a:r>
            <a:r>
              <a:rPr lang="en-US" sz="1200" dirty="0">
                <a:latin typeface="Andale Mono"/>
                <a:cs typeface="Andale Mono"/>
              </a:rPr>
              <a:t>());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    </a:t>
            </a:r>
            <a:r>
              <a:rPr lang="en-US" sz="1200" b="1" dirty="0">
                <a:latin typeface="Andale Mono"/>
                <a:cs typeface="Andale Mono"/>
              </a:rPr>
              <a:t>return </a:t>
            </a:r>
            <a:r>
              <a:rPr lang="en-US" sz="1200" dirty="0">
                <a:latin typeface="Andale Mono"/>
                <a:cs typeface="Andale Mono"/>
              </a:rPr>
              <a:t>integer;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});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>
                <a:latin typeface="Andale Mono"/>
                <a:cs typeface="Andale Mono"/>
              </a:rPr>
              <a:t>Observable&lt;Integer&gt; </a:t>
            </a:r>
            <a:r>
              <a:rPr lang="en-US" sz="1200" dirty="0" err="1">
                <a:latin typeface="Andale Mono"/>
                <a:cs typeface="Andale Mono"/>
              </a:rPr>
              <a:t>obs</a:t>
            </a:r>
            <a:r>
              <a:rPr lang="en-US" sz="1200" dirty="0">
                <a:latin typeface="Andale Mono"/>
                <a:cs typeface="Andale Mono"/>
              </a:rPr>
              <a:t> = map1.reduce((integer, integer2) -&gt; integer + integer2);</a:t>
            </a:r>
            <a:br>
              <a:rPr lang="en-US" sz="1200" dirty="0">
                <a:latin typeface="Andale Mono"/>
                <a:cs typeface="Andale Mono"/>
              </a:rPr>
            </a:br>
            <a:r>
              <a:rPr lang="en-US" sz="1200" dirty="0" err="1">
                <a:latin typeface="Andale Mono"/>
                <a:cs typeface="Andale Mono"/>
              </a:rPr>
              <a:t>obs.subscribe</a:t>
            </a:r>
            <a:r>
              <a:rPr lang="en-US" sz="1200" dirty="0">
                <a:latin typeface="Andale Mono"/>
                <a:cs typeface="Andale Mono"/>
              </a:rPr>
              <a:t>(integer -&gt; </a:t>
            </a:r>
            <a:r>
              <a:rPr lang="en-US" sz="1200" dirty="0" err="1">
                <a:latin typeface="Andale Mono"/>
                <a:cs typeface="Andale Mono"/>
              </a:rPr>
              <a:t>System.</a:t>
            </a:r>
            <a:r>
              <a:rPr lang="en-US" sz="1200" b="1" i="1" dirty="0" err="1">
                <a:latin typeface="Andale Mono"/>
                <a:cs typeface="Andale Mono"/>
              </a:rPr>
              <a:t>out</a:t>
            </a:r>
            <a:r>
              <a:rPr lang="en-US" sz="1200" dirty="0" err="1">
                <a:latin typeface="Andale Mono"/>
                <a:cs typeface="Andale Mono"/>
              </a:rPr>
              <a:t>.println</a:t>
            </a:r>
            <a:r>
              <a:rPr lang="en-US" sz="1200" dirty="0">
                <a:latin typeface="Andale Mono"/>
                <a:cs typeface="Andale Mono"/>
              </a:rPr>
              <a:t>(</a:t>
            </a:r>
            <a:r>
              <a:rPr lang="en-US" sz="1200" b="1" dirty="0">
                <a:latin typeface="Andale Mono"/>
                <a:cs typeface="Andale Mono"/>
              </a:rPr>
              <a:t>"result = " </a:t>
            </a:r>
            <a:r>
              <a:rPr lang="en-US" sz="1200" dirty="0">
                <a:latin typeface="Andale Mono"/>
                <a:cs typeface="Andale Mono"/>
              </a:rPr>
              <a:t>+ integer));</a:t>
            </a:r>
            <a:endParaRPr lang="en-US" sz="1200" dirty="0" smtClean="0">
              <a:latin typeface="Andale Mono"/>
              <a:cs typeface="Andale Mono"/>
            </a:endParaRPr>
          </a:p>
          <a:p>
            <a:pPr marL="0" indent="0">
              <a:buNone/>
            </a:pPr>
            <a:endParaRPr lang="en-US" sz="1200" dirty="0">
              <a:latin typeface="Andale Mono"/>
              <a:cs typeface="Andale Mono"/>
            </a:endParaRPr>
          </a:p>
          <a:p>
            <a:pPr marL="0" indent="0">
              <a:buNone/>
            </a:pPr>
            <a:endParaRPr lang="en-US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235460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Parallel Processing – Observable Splitting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 smtClean="0">
              <a:latin typeface="Andale Mono"/>
              <a:cs typeface="Andale Mono"/>
            </a:endParaRPr>
          </a:p>
          <a:p>
            <a:pPr marL="0" indent="0">
              <a:buNone/>
            </a:pPr>
            <a:endParaRPr lang="en-US" sz="1200" dirty="0">
              <a:latin typeface="Andale Mono"/>
              <a:cs typeface="Andale Mono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Andale Mono"/>
                <a:cs typeface="Andale Mono"/>
              </a:rPr>
              <a:t>ExecutorService</a:t>
            </a:r>
            <a:r>
              <a:rPr lang="en-US" sz="1600" dirty="0" smtClean="0">
                <a:latin typeface="Andale Mono"/>
                <a:cs typeface="Andale Mono"/>
              </a:rPr>
              <a:t> </a:t>
            </a:r>
            <a:r>
              <a:rPr lang="en-US" sz="1600" dirty="0" err="1">
                <a:latin typeface="Andale Mono"/>
                <a:cs typeface="Andale Mono"/>
              </a:rPr>
              <a:t>es</a:t>
            </a:r>
            <a:r>
              <a:rPr lang="en-US" sz="1600" dirty="0">
                <a:latin typeface="Andale Mono"/>
                <a:cs typeface="Andale Mono"/>
              </a:rPr>
              <a:t> = </a:t>
            </a:r>
            <a:r>
              <a:rPr lang="en-US" sz="1600" dirty="0" err="1">
                <a:latin typeface="Andale Mono"/>
                <a:cs typeface="Andale Mono"/>
              </a:rPr>
              <a:t>Executors.</a:t>
            </a:r>
            <a:r>
              <a:rPr lang="en-US" sz="1600" i="1" dirty="0" err="1">
                <a:latin typeface="Andale Mono"/>
                <a:cs typeface="Andale Mono"/>
              </a:rPr>
              <a:t>newFixedThreadPool</a:t>
            </a:r>
            <a:r>
              <a:rPr lang="en-US" sz="1600" dirty="0">
                <a:latin typeface="Andale Mono"/>
                <a:cs typeface="Andale Mono"/>
              </a:rPr>
              <a:t>(</a:t>
            </a:r>
            <a:r>
              <a:rPr lang="en-US" sz="1600" dirty="0">
                <a:latin typeface="Andale Mono"/>
                <a:cs typeface="Andale Mono"/>
              </a:rPr>
              <a:t>10</a:t>
            </a:r>
            <a:r>
              <a:rPr lang="en-US" sz="1600" dirty="0">
                <a:latin typeface="Andale Mono"/>
                <a:cs typeface="Andale Mono"/>
              </a:rPr>
              <a:t>);</a:t>
            </a:r>
            <a:br>
              <a:rPr lang="en-US" sz="1600" dirty="0">
                <a:latin typeface="Andale Mono"/>
                <a:cs typeface="Andale Mono"/>
              </a:rPr>
            </a:br>
            <a:r>
              <a:rPr lang="en-US" sz="1400" dirty="0" err="1">
                <a:latin typeface="Andale Mono"/>
                <a:cs typeface="Andale Mono"/>
              </a:rPr>
              <a:t>System.</a:t>
            </a:r>
            <a:r>
              <a:rPr lang="en-US" sz="1400" b="1" i="1" dirty="0" err="1">
                <a:latin typeface="Andale Mono"/>
                <a:cs typeface="Andale Mono"/>
              </a:rPr>
              <a:t>out</a:t>
            </a:r>
            <a:r>
              <a:rPr lang="en-US" sz="1400" dirty="0" err="1">
                <a:latin typeface="Andale Mono"/>
                <a:cs typeface="Andale Mono"/>
              </a:rPr>
              <a:t>.println</a:t>
            </a:r>
            <a:r>
              <a:rPr lang="en-US" sz="1400" dirty="0">
                <a:latin typeface="Andale Mono"/>
                <a:cs typeface="Andale Mono"/>
              </a:rPr>
              <a:t>(</a:t>
            </a:r>
            <a:r>
              <a:rPr lang="en-US" sz="1400" b="1" dirty="0">
                <a:latin typeface="Andale Mono"/>
                <a:cs typeface="Andale Mono"/>
              </a:rPr>
              <a:t>"Started </a:t>
            </a:r>
            <a:r>
              <a:rPr lang="en-US" sz="1400" b="1" dirty="0" smtClean="0">
                <a:latin typeface="Andale Mono"/>
                <a:cs typeface="Andale Mono"/>
              </a:rPr>
              <a:t>on " </a:t>
            </a:r>
            <a:r>
              <a:rPr lang="en-US" sz="1400" dirty="0">
                <a:latin typeface="Andale Mono"/>
                <a:cs typeface="Andale Mono"/>
              </a:rPr>
              <a:t>+ </a:t>
            </a:r>
            <a:r>
              <a:rPr lang="en-US" sz="1400" dirty="0" err="1">
                <a:latin typeface="Andale Mono"/>
                <a:cs typeface="Andale Mono"/>
              </a:rPr>
              <a:t>Thread.</a:t>
            </a:r>
            <a:r>
              <a:rPr lang="en-US" sz="1400" i="1" dirty="0" err="1">
                <a:latin typeface="Andale Mono"/>
                <a:cs typeface="Andale Mono"/>
              </a:rPr>
              <a:t>currentThread</a:t>
            </a:r>
            <a:r>
              <a:rPr lang="en-US" sz="1400" dirty="0">
                <a:latin typeface="Andale Mono"/>
                <a:cs typeface="Andale Mono"/>
              </a:rPr>
              <a:t>().</a:t>
            </a:r>
            <a:r>
              <a:rPr lang="en-US" sz="1400" dirty="0" err="1">
                <a:latin typeface="Andale Mono"/>
                <a:cs typeface="Andale Mono"/>
              </a:rPr>
              <a:t>getId</a:t>
            </a:r>
            <a:r>
              <a:rPr lang="en-US" sz="1400" dirty="0">
                <a:latin typeface="Andale Mono"/>
                <a:cs typeface="Andale Mono"/>
              </a:rPr>
              <a:t>());</a:t>
            </a:r>
            <a:r>
              <a:rPr lang="en-US" sz="1600" dirty="0">
                <a:latin typeface="Andale Mono"/>
                <a:cs typeface="Andale Mono"/>
              </a:rPr>
              <a:t/>
            </a:r>
            <a:br>
              <a:rPr lang="en-US" sz="1600" dirty="0">
                <a:latin typeface="Andale Mono"/>
                <a:cs typeface="Andale Mono"/>
              </a:rPr>
            </a:br>
            <a:r>
              <a:rPr lang="en-US" sz="1600" dirty="0">
                <a:latin typeface="Andale Mono"/>
                <a:cs typeface="Andale Mono"/>
              </a:rPr>
              <a:t>Observable&lt;Integer&gt; range = </a:t>
            </a:r>
            <a:r>
              <a:rPr lang="en-US" sz="1600" dirty="0" err="1">
                <a:latin typeface="Andale Mono"/>
                <a:cs typeface="Andale Mono"/>
              </a:rPr>
              <a:t>Observable.</a:t>
            </a:r>
            <a:r>
              <a:rPr lang="en-US" sz="1600" i="1" dirty="0" err="1">
                <a:latin typeface="Andale Mono"/>
                <a:cs typeface="Andale Mono"/>
              </a:rPr>
              <a:t>range</a:t>
            </a:r>
            <a:r>
              <a:rPr lang="en-US" sz="1600" dirty="0">
                <a:latin typeface="Andale Mono"/>
                <a:cs typeface="Andale Mono"/>
              </a:rPr>
              <a:t>(</a:t>
            </a:r>
            <a:r>
              <a:rPr lang="en-US" sz="1600" dirty="0">
                <a:latin typeface="Andale Mono"/>
                <a:cs typeface="Andale Mono"/>
              </a:rPr>
              <a:t>0</a:t>
            </a:r>
            <a:r>
              <a:rPr lang="en-US" sz="1600" dirty="0">
                <a:latin typeface="Andale Mono"/>
                <a:cs typeface="Andale Mono"/>
              </a:rPr>
              <a:t>, </a:t>
            </a:r>
            <a:r>
              <a:rPr lang="en-US" sz="1600" dirty="0">
                <a:latin typeface="Andale Mono"/>
                <a:cs typeface="Andale Mono"/>
              </a:rPr>
              <a:t>22</a:t>
            </a:r>
            <a:r>
              <a:rPr lang="en-US" sz="1600" dirty="0">
                <a:latin typeface="Andale Mono"/>
                <a:cs typeface="Andale Mono"/>
              </a:rPr>
              <a:t>);</a:t>
            </a:r>
            <a:br>
              <a:rPr lang="en-US" sz="1600" dirty="0">
                <a:latin typeface="Andale Mono"/>
                <a:cs typeface="Andale Mono"/>
              </a:rPr>
            </a:br>
            <a:r>
              <a:rPr lang="en-US" sz="1600" dirty="0">
                <a:latin typeface="Andale Mono"/>
                <a:cs typeface="Andale Mono"/>
              </a:rPr>
              <a:t>Observable&lt;Integer&gt; map = </a:t>
            </a:r>
            <a:r>
              <a:rPr lang="en-US" sz="1600" dirty="0" err="1" smtClean="0">
                <a:latin typeface="Andale Mono"/>
                <a:cs typeface="Andale Mono"/>
              </a:rPr>
              <a:t>range.</a:t>
            </a:r>
            <a:r>
              <a:rPr lang="en-US" sz="1600" b="1" dirty="0" err="1" smtClean="0">
                <a:solidFill>
                  <a:srgbClr val="FF0000"/>
                </a:solidFill>
                <a:latin typeface="Andale Mono"/>
                <a:cs typeface="Andale Mono"/>
              </a:rPr>
              <a:t>flatMap</a:t>
            </a:r>
            <a:endParaRPr lang="en-US" sz="1600" b="1" dirty="0" smtClean="0">
              <a:solidFill>
                <a:srgbClr val="FF0000"/>
              </a:solidFill>
              <a:latin typeface="Andale Mono"/>
              <a:cs typeface="Andale Mono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Andale Mono"/>
                <a:cs typeface="Andale Mono"/>
              </a:rPr>
              <a:t>	</a:t>
            </a:r>
            <a:r>
              <a:rPr lang="en-US" sz="1600" dirty="0" smtClean="0">
                <a:latin typeface="Andale Mono"/>
                <a:cs typeface="Andale Mono"/>
              </a:rPr>
              <a:t>(</a:t>
            </a:r>
            <a:r>
              <a:rPr lang="en-US" sz="1600" dirty="0" err="1">
                <a:latin typeface="Andale Mono"/>
                <a:cs typeface="Andale Mono"/>
              </a:rPr>
              <a:t>i</a:t>
            </a:r>
            <a:r>
              <a:rPr lang="en-US" sz="1600" dirty="0">
                <a:latin typeface="Andale Mono"/>
                <a:cs typeface="Andale Mono"/>
              </a:rPr>
              <a:t> -</a:t>
            </a:r>
            <a:r>
              <a:rPr lang="en-US" sz="1600" dirty="0" smtClean="0">
                <a:latin typeface="Andale Mono"/>
                <a:cs typeface="Andale Mono"/>
              </a:rPr>
              <a:t>&gt; </a:t>
            </a:r>
            <a:r>
              <a:rPr lang="en-US" sz="1600" dirty="0" err="1" smtClean="0">
                <a:latin typeface="Andale Mono"/>
                <a:cs typeface="Andale Mono"/>
              </a:rPr>
              <a:t>Observable.</a:t>
            </a:r>
            <a:r>
              <a:rPr lang="en-US" sz="1600" i="1" dirty="0" err="1" smtClean="0">
                <a:solidFill>
                  <a:schemeClr val="tx2"/>
                </a:solidFill>
                <a:latin typeface="Andale Mono"/>
                <a:cs typeface="Andale Mono"/>
              </a:rPr>
              <a:t>just</a:t>
            </a:r>
            <a:r>
              <a:rPr lang="en-US" sz="1600" dirty="0">
                <a:solidFill>
                  <a:schemeClr val="tx2"/>
                </a:solidFill>
                <a:latin typeface="Andale Mono"/>
                <a:cs typeface="Andale Mono"/>
              </a:rPr>
              <a:t>(</a:t>
            </a:r>
            <a:r>
              <a:rPr lang="en-US" sz="1600" dirty="0" err="1">
                <a:solidFill>
                  <a:schemeClr val="tx2"/>
                </a:solidFill>
                <a:latin typeface="Andale Mono"/>
                <a:cs typeface="Andale Mono"/>
              </a:rPr>
              <a:t>i</a:t>
            </a:r>
            <a:r>
              <a:rPr lang="en-US" sz="1600" dirty="0">
                <a:solidFill>
                  <a:schemeClr val="tx2"/>
                </a:solidFill>
                <a:latin typeface="Andale Mono"/>
                <a:cs typeface="Andale Mono"/>
              </a:rPr>
              <a:t>)</a:t>
            </a:r>
            <a:r>
              <a:rPr lang="en-US" sz="1600" dirty="0" smtClean="0">
                <a:latin typeface="Andale Mono"/>
                <a:cs typeface="Andale Mono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3"/>
                </a:solidFill>
                <a:latin typeface="Andale Mono"/>
                <a:cs typeface="Andale Mono"/>
              </a:rPr>
              <a:t>	</a:t>
            </a:r>
            <a:r>
              <a:rPr lang="en-US" sz="1600" dirty="0" smtClean="0">
                <a:solidFill>
                  <a:schemeClr val="accent3"/>
                </a:solidFill>
                <a:latin typeface="Andale Mono"/>
                <a:cs typeface="Andale Mono"/>
              </a:rPr>
              <a:t>	</a:t>
            </a:r>
            <a:r>
              <a:rPr lang="en-US" sz="1600" dirty="0" err="1" smtClean="0">
                <a:solidFill>
                  <a:schemeClr val="accent3"/>
                </a:solidFill>
                <a:latin typeface="Andale Mono"/>
                <a:cs typeface="Andale Mono"/>
              </a:rPr>
              <a:t>subscribeOn</a:t>
            </a:r>
            <a:r>
              <a:rPr lang="en-US" sz="1600" dirty="0">
                <a:latin typeface="Andale Mono"/>
                <a:cs typeface="Andale Mono"/>
              </a:rPr>
              <a:t>(</a:t>
            </a:r>
            <a:r>
              <a:rPr lang="en-US" sz="1600" dirty="0" err="1">
                <a:latin typeface="Andale Mono"/>
                <a:cs typeface="Andale Mono"/>
              </a:rPr>
              <a:t>Schedulers.</a:t>
            </a:r>
            <a:r>
              <a:rPr lang="en-US" sz="1600" i="1" dirty="0" err="1">
                <a:latin typeface="Andale Mono"/>
                <a:cs typeface="Andale Mono"/>
              </a:rPr>
              <a:t>from</a:t>
            </a:r>
            <a:r>
              <a:rPr lang="en-US" sz="1600" dirty="0">
                <a:latin typeface="Andale Mono"/>
                <a:cs typeface="Andale Mono"/>
              </a:rPr>
              <a:t>(</a:t>
            </a:r>
            <a:r>
              <a:rPr lang="en-US" sz="1600" dirty="0" err="1">
                <a:latin typeface="Andale Mono"/>
                <a:cs typeface="Andale Mono"/>
              </a:rPr>
              <a:t>es</a:t>
            </a:r>
            <a:r>
              <a:rPr lang="en-US" sz="1600" dirty="0">
                <a:latin typeface="Andale Mono"/>
                <a:cs typeface="Andale Mono"/>
              </a:rPr>
              <a:t>)</a:t>
            </a:r>
            <a:r>
              <a:rPr lang="en-US" sz="1600" dirty="0" smtClean="0">
                <a:latin typeface="Andale Mono"/>
                <a:cs typeface="Andale Mono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	</a:t>
            </a:r>
            <a:r>
              <a:rPr lang="en-US" sz="1600" dirty="0" smtClean="0">
                <a:latin typeface="Andale Mono"/>
                <a:cs typeface="Andale Mono"/>
              </a:rPr>
              <a:t>	.</a:t>
            </a:r>
            <a:r>
              <a:rPr lang="en-US" sz="1600" dirty="0">
                <a:latin typeface="Andale Mono"/>
                <a:cs typeface="Andale Mono"/>
              </a:rPr>
              <a:t>map(integer -&gt; </a:t>
            </a:r>
            <a:r>
              <a:rPr lang="en-US" sz="1600" i="1" dirty="0" err="1">
                <a:latin typeface="Andale Mono"/>
                <a:cs typeface="Andale Mono"/>
              </a:rPr>
              <a:t>calc</a:t>
            </a:r>
            <a:r>
              <a:rPr lang="en-US" sz="1600" dirty="0">
                <a:latin typeface="Andale Mono"/>
                <a:cs typeface="Andale Mono"/>
              </a:rPr>
              <a:t>(integer)));</a:t>
            </a:r>
            <a:br>
              <a:rPr lang="en-US" sz="1600" dirty="0">
                <a:latin typeface="Andale Mono"/>
                <a:cs typeface="Andale Mono"/>
              </a:rPr>
            </a:br>
            <a:endParaRPr lang="en-US" sz="1600" dirty="0" smtClean="0">
              <a:latin typeface="Andale Mono"/>
              <a:cs typeface="Andale Mono"/>
            </a:endParaRPr>
          </a:p>
          <a:p>
            <a:pPr marL="0" indent="0">
              <a:buNone/>
            </a:pPr>
            <a:endParaRPr lang="en-US" sz="1600" dirty="0" smtClean="0">
              <a:latin typeface="Andale Mono"/>
              <a:cs typeface="Andale Mono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Andale Mono"/>
                <a:cs typeface="Andale Mono"/>
              </a:rPr>
              <a:t>map.reduce</a:t>
            </a:r>
            <a:r>
              <a:rPr lang="en-US" sz="1600" dirty="0">
                <a:latin typeface="Andale Mono"/>
                <a:cs typeface="Andale Mono"/>
              </a:rPr>
              <a:t>((</a:t>
            </a:r>
            <a:r>
              <a:rPr lang="en-US" sz="1600" dirty="0" err="1">
                <a:latin typeface="Andale Mono"/>
                <a:cs typeface="Andale Mono"/>
              </a:rPr>
              <a:t>ir</a:t>
            </a:r>
            <a:r>
              <a:rPr lang="en-US" sz="1600" dirty="0">
                <a:latin typeface="Andale Mono"/>
                <a:cs typeface="Andale Mono"/>
              </a:rPr>
              <a:t>, i2) -&gt; </a:t>
            </a:r>
            <a:r>
              <a:rPr lang="en-US" sz="1600" dirty="0" err="1">
                <a:latin typeface="Andale Mono"/>
                <a:cs typeface="Andale Mono"/>
              </a:rPr>
              <a:t>ir</a:t>
            </a:r>
            <a:r>
              <a:rPr lang="en-US" sz="1600" dirty="0">
                <a:latin typeface="Andale Mono"/>
                <a:cs typeface="Andale Mono"/>
              </a:rPr>
              <a:t> + i2).subscribe(integer -&gt; </a:t>
            </a:r>
            <a:r>
              <a:rPr lang="en-US" sz="1600" dirty="0" err="1">
                <a:latin typeface="Andale Mono"/>
                <a:cs typeface="Andale Mono"/>
              </a:rPr>
              <a:t>System.</a:t>
            </a:r>
            <a:r>
              <a:rPr lang="en-US" sz="1600" b="1" i="1" dirty="0" err="1">
                <a:latin typeface="Andale Mono"/>
                <a:cs typeface="Andale Mono"/>
              </a:rPr>
              <a:t>out</a:t>
            </a:r>
            <a:r>
              <a:rPr lang="en-US" sz="1600" dirty="0" err="1">
                <a:latin typeface="Andale Mono"/>
                <a:cs typeface="Andale Mono"/>
              </a:rPr>
              <a:t>.println</a:t>
            </a:r>
            <a:r>
              <a:rPr lang="en-US" sz="1600" dirty="0">
                <a:latin typeface="Andale Mono"/>
                <a:cs typeface="Andale Mono"/>
              </a:rPr>
              <a:t>(</a:t>
            </a:r>
            <a:r>
              <a:rPr lang="en-US" sz="1600" b="1" dirty="0">
                <a:latin typeface="Andale Mono"/>
                <a:cs typeface="Andale Mono"/>
              </a:rPr>
              <a:t>"result = " </a:t>
            </a:r>
            <a:r>
              <a:rPr lang="en-US" sz="1600" dirty="0">
                <a:latin typeface="Andale Mono"/>
                <a:cs typeface="Andale Mono"/>
              </a:rPr>
              <a:t>+ integer));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3124200"/>
            <a:ext cx="7391400" cy="8382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3200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Observables created inside </a:t>
            </a:r>
            <a:r>
              <a:rPr lang="en-US" dirty="0" err="1" smtClean="0">
                <a:solidFill>
                  <a:srgbClr val="FF0000"/>
                </a:solidFill>
              </a:rPr>
              <a:t>flatMap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is-IS" dirty="0" smtClean="0">
                <a:solidFill>
                  <a:srgbClr val="FF0000"/>
                </a:solidFill>
              </a:rPr>
              <a:t>…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nd collected by </a:t>
            </a:r>
            <a:r>
              <a:rPr lang="en-US" dirty="0" err="1" smtClean="0">
                <a:solidFill>
                  <a:srgbClr val="FF0000"/>
                </a:solidFill>
              </a:rPr>
              <a:t>flatMap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5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and Reliability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 introduction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6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Distributing Workload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Single server – baseline, obviously prone to failures</a:t>
            </a:r>
          </a:p>
          <a:p>
            <a:r>
              <a:rPr lang="en-US" dirty="0" smtClean="0"/>
              <a:t>Single server with standby backup</a:t>
            </a:r>
          </a:p>
          <a:p>
            <a:pPr lvl="1"/>
            <a:r>
              <a:rPr lang="en-US" dirty="0" smtClean="0"/>
              <a:t>Activity/liveliness monitoring</a:t>
            </a:r>
          </a:p>
          <a:p>
            <a:pPr lvl="1"/>
            <a:r>
              <a:rPr lang="en-US" dirty="0" smtClean="0"/>
              <a:t>Consistency Update</a:t>
            </a:r>
          </a:p>
          <a:p>
            <a:r>
              <a:rPr lang="en-US" dirty="0" smtClean="0"/>
              <a:t>Quality tiers: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Cold</a:t>
            </a:r>
            <a:r>
              <a:rPr lang="en-US" dirty="0" smtClean="0"/>
              <a:t>: HW ready and wired, no SW stack</a:t>
            </a:r>
          </a:p>
          <a:p>
            <a:pPr lvl="1"/>
            <a:r>
              <a:rPr lang="en-US" b="1" dirty="0" smtClean="0">
                <a:solidFill>
                  <a:schemeClr val="accent6"/>
                </a:solidFill>
              </a:rPr>
              <a:t>Warm</a:t>
            </a:r>
            <a:r>
              <a:rPr lang="en-US" dirty="0" smtClean="0"/>
              <a:t>: Wired, installed, powered, with no state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Hot</a:t>
            </a:r>
            <a:r>
              <a:rPr lang="en-US" dirty="0" smtClean="0"/>
              <a:t>: State maintained, system operational, but not servicing request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Active-Active</a:t>
            </a:r>
            <a:r>
              <a:rPr lang="en-US" dirty="0" smtClean="0"/>
              <a:t>: Load Balanced, parallel processing of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2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Cost Implications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754223"/>
              </p:ext>
            </p:extLst>
          </p:nvPr>
        </p:nvGraphicFramePr>
        <p:xfrm>
          <a:off x="457200" y="1905000"/>
          <a:ext cx="8229600" cy="381000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114800"/>
                <a:gridCol w="4114800"/>
              </a:tblGrid>
              <a:tr h="590510"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HW </a:t>
                      </a:r>
                      <a:r>
                        <a:rPr lang="en-US" dirty="0" err="1" smtClean="0"/>
                        <a:t>Config</a:t>
                      </a:r>
                      <a:r>
                        <a:rPr lang="en-US" dirty="0" smtClean="0"/>
                        <a:t>/requirements</a:t>
                      </a:r>
                      <a:endParaRPr lang="en-US" dirty="0"/>
                    </a:p>
                  </a:txBody>
                  <a:tcPr/>
                </a:tc>
              </a:tr>
              <a:tr h="1019236">
                <a:tc>
                  <a:txBody>
                    <a:bodyPr/>
                    <a:lstStyle/>
                    <a:p>
                      <a:r>
                        <a:rPr lang="en-US" dirty="0" smtClean="0"/>
                        <a:t>Cold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N+1 (or </a:t>
                      </a:r>
                      <a:r>
                        <a:rPr lang="en-US" dirty="0" err="1" smtClean="0"/>
                        <a:t>N+x</a:t>
                      </a:r>
                      <a:r>
                        <a:rPr lang="en-US" dirty="0" smtClean="0"/>
                        <a:t>). Resources can be pooled.</a:t>
                      </a:r>
                    </a:p>
                    <a:p>
                      <a:r>
                        <a:rPr lang="en-US" dirty="0" smtClean="0"/>
                        <a:t>Failover</a:t>
                      </a:r>
                      <a:r>
                        <a:rPr lang="en-US" baseline="0" dirty="0" smtClean="0"/>
                        <a:t> to AWS/cloud possible.</a:t>
                      </a:r>
                      <a:endParaRPr lang="en-US" dirty="0"/>
                    </a:p>
                  </a:txBody>
                  <a:tcPr/>
                </a:tc>
              </a:tr>
              <a:tr h="1019236">
                <a:tc>
                  <a:txBody>
                    <a:bodyPr/>
                    <a:lstStyle/>
                    <a:p>
                      <a:r>
                        <a:rPr lang="en-US" dirty="0" smtClean="0"/>
                        <a:t>Warm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+ 1 (or x) per each system tier, (web server, app server, </a:t>
                      </a:r>
                      <a:r>
                        <a:rPr lang="en-US" dirty="0" err="1" smtClean="0"/>
                        <a:t>db</a:t>
                      </a:r>
                      <a:r>
                        <a:rPr lang="en-US" dirty="0" smtClean="0"/>
                        <a:t> server)</a:t>
                      </a:r>
                      <a:endParaRPr lang="en-US" dirty="0"/>
                    </a:p>
                  </a:txBody>
                  <a:tcPr/>
                </a:tc>
              </a:tr>
              <a:tr h="590510">
                <a:tc>
                  <a:txBody>
                    <a:bodyPr/>
                    <a:lstStyle/>
                    <a:p>
                      <a:r>
                        <a:rPr lang="en-US" dirty="0" smtClean="0"/>
                        <a:t>Hot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2N</a:t>
                      </a:r>
                      <a:r>
                        <a:rPr lang="en-US" baseline="0" dirty="0" smtClean="0"/>
                        <a:t> (or more) – system duplicated</a:t>
                      </a:r>
                      <a:endParaRPr lang="en-US" dirty="0"/>
                    </a:p>
                  </a:txBody>
                  <a:tcPr/>
                </a:tc>
              </a:tr>
              <a:tr h="590510">
                <a:tc>
                  <a:txBody>
                    <a:bodyPr/>
                    <a:lstStyle/>
                    <a:p>
                      <a:r>
                        <a:rPr lang="en-US" dirty="0" smtClean="0"/>
                        <a:t>Active-Active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+</a:t>
                      </a:r>
                      <a:r>
                        <a:rPr lang="en-US" baseline="0" dirty="0" smtClean="0"/>
                        <a:t> 1 </a:t>
                      </a:r>
                      <a:r>
                        <a:rPr lang="en-US" dirty="0" smtClean="0"/>
                        <a:t>(or </a:t>
                      </a:r>
                      <a:r>
                        <a:rPr lang="en-US" dirty="0" err="1" smtClean="0"/>
                        <a:t>N+x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87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use Active-Active all over?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Load-balancing</a:t>
            </a:r>
          </a:p>
          <a:p>
            <a:r>
              <a:rPr lang="en-US" dirty="0" smtClean="0"/>
              <a:t>Easy for isolated, stateless requests</a:t>
            </a:r>
          </a:p>
          <a:p>
            <a:r>
              <a:rPr lang="en-US" dirty="0" smtClean="0"/>
              <a:t>More complex for sticky sessions </a:t>
            </a:r>
          </a:p>
          <a:p>
            <a:pPr lvl="1"/>
            <a:r>
              <a:rPr lang="en-US" dirty="0" smtClean="0"/>
              <a:t>We need to maintain per session state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Consistent distribution for long-term-stage</a:t>
            </a:r>
          </a:p>
          <a:p>
            <a:pPr lvl="1"/>
            <a:r>
              <a:rPr lang="en-US" dirty="0" smtClean="0"/>
              <a:t>Individual duplication necessary for each </a:t>
            </a:r>
            <a:r>
              <a:rPr lang="en-US" b="1" dirty="0" smtClean="0"/>
              <a:t>unique</a:t>
            </a:r>
            <a:r>
              <a:rPr lang="en-US" dirty="0" smtClean="0"/>
              <a:t> resource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0200"/>
            <a:ext cx="444050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6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Corollaly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Uniqueness is expensive</a:t>
            </a:r>
          </a:p>
          <a:p>
            <a:endParaRPr lang="en-US" dirty="0"/>
          </a:p>
          <a:p>
            <a:r>
              <a:rPr lang="en-US" dirty="0" smtClean="0"/>
              <a:t>Pooling is efficient and scalable</a:t>
            </a:r>
          </a:p>
          <a:p>
            <a:endParaRPr lang="en-US" dirty="0"/>
          </a:p>
          <a:p>
            <a:r>
              <a:rPr lang="en-US" dirty="0" smtClean="0"/>
              <a:t>State persistence/management incurs non-trivial costs and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1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Remote resource localization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/>
              <a:t>Yellow pages, </a:t>
            </a:r>
            <a:r>
              <a:rPr lang="en-US" sz="2800" b="1" dirty="0" smtClean="0"/>
              <a:t>Singleton</a:t>
            </a: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Remote resource creation and usage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Factory</a:t>
            </a:r>
            <a:r>
              <a:rPr lang="en-US" dirty="0" smtClean="0"/>
              <a:t>, </a:t>
            </a:r>
            <a:r>
              <a:rPr lang="en-US" b="1" dirty="0" smtClean="0"/>
              <a:t>Façade, Reactor, </a:t>
            </a:r>
            <a:r>
              <a:rPr lang="en-US" b="1" dirty="0" err="1" smtClean="0"/>
              <a:t>Proactor</a:t>
            </a:r>
            <a:r>
              <a:rPr lang="en-US" b="1" dirty="0" smtClean="0"/>
              <a:t>, Half-Sync/</a:t>
            </a:r>
            <a:r>
              <a:rPr lang="en-US" b="1" dirty="0" err="1" smtClean="0"/>
              <a:t>Async</a:t>
            </a:r>
            <a:endParaRPr lang="en-US" b="1" dirty="0" smtClean="0"/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synchronization management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Façade</a:t>
            </a:r>
            <a:r>
              <a:rPr lang="en-US" dirty="0" smtClean="0"/>
              <a:t>, </a:t>
            </a:r>
            <a:r>
              <a:rPr lang="en-US" b="1" dirty="0" smtClean="0"/>
              <a:t>Proxy, Active Object</a:t>
            </a: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 detection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 management, recovery and failover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Resource destruction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Proxy</a:t>
            </a:r>
            <a:r>
              <a:rPr lang="en-US" dirty="0" smtClean="0"/>
              <a:t>, </a:t>
            </a:r>
            <a:r>
              <a:rPr lang="en-US" b="1" dirty="0" smtClean="0"/>
              <a:t>Façade</a:t>
            </a:r>
            <a:r>
              <a:rPr lang="en-US" dirty="0" smtClean="0"/>
              <a:t>, Garbage collection,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2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Facade vs.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Interface (in Java sense) is far more restricted than Façade</a:t>
            </a:r>
          </a:p>
          <a:p>
            <a:r>
              <a:rPr lang="en-US" dirty="0" smtClean="0"/>
              <a:t>Only defines a contract between the library/implementing class and its user – programmer</a:t>
            </a:r>
          </a:p>
          <a:p>
            <a:r>
              <a:rPr lang="en-US" dirty="0" smtClean="0"/>
              <a:t>Façade pattern allows active handling of more complex issues than actual business logic</a:t>
            </a:r>
          </a:p>
          <a:p>
            <a:pPr lvl="1"/>
            <a:r>
              <a:rPr lang="en-US" dirty="0" smtClean="0"/>
              <a:t>Most of the code in distributed applications is NOT directly related to business logic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(Wrapper) Façade Example: JDBC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Database Connectivity provides a unified API for most database work in Java</a:t>
            </a:r>
          </a:p>
          <a:p>
            <a:r>
              <a:rPr lang="en-US" dirty="0" smtClean="0"/>
              <a:t>Unified methods and constants</a:t>
            </a:r>
          </a:p>
          <a:p>
            <a:r>
              <a:rPr lang="en-US" dirty="0" smtClean="0"/>
              <a:t>Uses the </a:t>
            </a:r>
            <a:r>
              <a:rPr lang="en-US" b="1" dirty="0" smtClean="0"/>
              <a:t>Adapter</a:t>
            </a:r>
            <a:r>
              <a:rPr lang="en-US" dirty="0" smtClean="0"/>
              <a:t> pattern to incorporate third-party DBMS drivers</a:t>
            </a:r>
          </a:p>
          <a:p>
            <a:r>
              <a:rPr lang="en-US" dirty="0" smtClean="0"/>
              <a:t>Successfully hides most of the connection complexity/decisions from the Application Developer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Adapter/Wrapper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Adapter pattern provides mapping between two (</a:t>
            </a:r>
            <a:r>
              <a:rPr lang="en-US" dirty="0" err="1" smtClean="0"/>
              <a:t>isofunctional</a:t>
            </a:r>
            <a:r>
              <a:rPr lang="en-US" dirty="0" smtClean="0"/>
              <a:t>) interfaces</a:t>
            </a:r>
          </a:p>
          <a:p>
            <a:r>
              <a:rPr lang="en-US" dirty="0" smtClean="0"/>
              <a:t>Ensures syntactic and semantic compatibility of calls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Wrapper Façade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The </a:t>
            </a:r>
            <a:r>
              <a:rPr lang="en-US" b="1" i="1" dirty="0" smtClean="0"/>
              <a:t>Wrapper Facade </a:t>
            </a:r>
            <a:r>
              <a:rPr lang="en-US" i="1" dirty="0" smtClean="0"/>
              <a:t>design pattern encapsulates the functions and data provided by existing non-object-oriented APIs within more concise, robust, portable, maintainable, and cohesive object-oriented class interfaces</a:t>
            </a:r>
          </a:p>
          <a:p>
            <a:pPr algn="r">
              <a:buNone/>
            </a:pPr>
            <a:r>
              <a:rPr lang="en-US" sz="1500" dirty="0" smtClean="0"/>
              <a:t>Douglas C. Schmidt, C++ Report 1999</a:t>
            </a:r>
          </a:p>
          <a:p>
            <a:endParaRPr lang="en-US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038600" cy="256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648200" y="4114800"/>
            <a:ext cx="4038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Usages: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Java Swing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300" dirty="0" smtClean="0"/>
              <a:t>ACE/ORB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Platform independent threading/synchronization libraries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300" dirty="0" smtClean="0"/>
              <a:t>ACE Library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28258</TotalTime>
  <Words>3140</Words>
  <Application>Microsoft Macintosh PowerPoint</Application>
  <PresentationFormat>On-screen Show (4:3)</PresentationFormat>
  <Paragraphs>461</Paragraphs>
  <Slides>58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Architecture of Software Systems – Lecture 4 Design Patterns for Distributed Systems</vt:lpstr>
      <vt:lpstr>Overview</vt:lpstr>
      <vt:lpstr>Paradigm Shift</vt:lpstr>
      <vt:lpstr>Distribution Issues</vt:lpstr>
      <vt:lpstr>Facade</vt:lpstr>
      <vt:lpstr>Facade vs. Interface</vt:lpstr>
      <vt:lpstr>(Wrapper) Façade Example: JDBC</vt:lpstr>
      <vt:lpstr>Adapter/Wrapper</vt:lpstr>
      <vt:lpstr>Wrapper Façade</vt:lpstr>
      <vt:lpstr>Proxy </vt:lpstr>
      <vt:lpstr>Implicit vs. Explicit Distribution</vt:lpstr>
      <vt:lpstr>Implicit vs. Explicit Distribution</vt:lpstr>
      <vt:lpstr>Failure Propagation (1)</vt:lpstr>
      <vt:lpstr>Failure Propagation (2)</vt:lpstr>
      <vt:lpstr>Failure Propagation (3)</vt:lpstr>
      <vt:lpstr>Failure Propagation (4)</vt:lpstr>
      <vt:lpstr>Stateful vs. Stateless design</vt:lpstr>
      <vt:lpstr>Active Object </vt:lpstr>
      <vt:lpstr>Active Object </vt:lpstr>
      <vt:lpstr>What is the downside of AO?</vt:lpstr>
      <vt:lpstr>Reactor</vt:lpstr>
      <vt:lpstr>Proactor</vt:lpstr>
      <vt:lpstr>Reactor/Proactor – Web server</vt:lpstr>
      <vt:lpstr>Reactor</vt:lpstr>
      <vt:lpstr>Reactor – Connection</vt:lpstr>
      <vt:lpstr>Reactor – Request Processing</vt:lpstr>
      <vt:lpstr>Proactor</vt:lpstr>
      <vt:lpstr>Proactor - Connection</vt:lpstr>
      <vt:lpstr>Proactor - Processing</vt:lpstr>
      <vt:lpstr>Reactor vs. Proactor</vt:lpstr>
      <vt:lpstr>Proactor (Details)</vt:lpstr>
      <vt:lpstr>PRACTICAL Examples</vt:lpstr>
      <vt:lpstr>Runnable – Simplest Async Execution</vt:lpstr>
      <vt:lpstr>Using Callable and Future</vt:lpstr>
      <vt:lpstr>Executors</vt:lpstr>
      <vt:lpstr>Lambda functions - motivation</vt:lpstr>
      <vt:lpstr>Lambda functions (for those who don’t know it yet)</vt:lpstr>
      <vt:lpstr>Lambda functions under the hood</vt:lpstr>
      <vt:lpstr>Reactive programming and Observables</vt:lpstr>
      <vt:lpstr>Observer</vt:lpstr>
      <vt:lpstr>Modern Incarnation</vt:lpstr>
      <vt:lpstr>ReactiveX</vt:lpstr>
      <vt:lpstr>How does it work?</vt:lpstr>
      <vt:lpstr>PowerPoint Presentation</vt:lpstr>
      <vt:lpstr>PowerPoint Presentation</vt:lpstr>
      <vt:lpstr>PowerPoint Presentation</vt:lpstr>
      <vt:lpstr>So, what is the big change?</vt:lpstr>
      <vt:lpstr>More than one subscriber?</vt:lpstr>
      <vt:lpstr>Execution Models</vt:lpstr>
      <vt:lpstr>Example – parallel processing (?)</vt:lpstr>
      <vt:lpstr>Example – parallel processing (?)</vt:lpstr>
      <vt:lpstr>Parallel Processing – Observable Splitting</vt:lpstr>
      <vt:lpstr>Distribution and Reliability</vt:lpstr>
      <vt:lpstr>Distributing Workload</vt:lpstr>
      <vt:lpstr>HW Cost Implications</vt:lpstr>
      <vt:lpstr>Why not use Active-Active all over?</vt:lpstr>
      <vt:lpstr>Corollaly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Architektury softwarových systémů Architecture of Software Systems</dc:title>
  <dc:creator>Martin Rehak</dc:creator>
  <cp:lastModifiedBy>Martin Rehak</cp:lastModifiedBy>
  <cp:revision>119</cp:revision>
  <dcterms:created xsi:type="dcterms:W3CDTF">2011-02-11T15:28:32Z</dcterms:created>
  <dcterms:modified xsi:type="dcterms:W3CDTF">2016-04-12T09:55:28Z</dcterms:modified>
</cp:coreProperties>
</file>