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3" r:id="rId2"/>
    <p:sldId id="313" r:id="rId3"/>
    <p:sldId id="314" r:id="rId4"/>
    <p:sldId id="279" r:id="rId5"/>
    <p:sldId id="304" r:id="rId6"/>
    <p:sldId id="309" r:id="rId7"/>
    <p:sldId id="278" r:id="rId8"/>
    <p:sldId id="280" r:id="rId9"/>
    <p:sldId id="318" r:id="rId10"/>
    <p:sldId id="281" r:id="rId11"/>
    <p:sldId id="319" r:id="rId12"/>
    <p:sldId id="282" r:id="rId13"/>
    <p:sldId id="310" r:id="rId14"/>
    <p:sldId id="302" r:id="rId15"/>
    <p:sldId id="289" r:id="rId16"/>
    <p:sldId id="306" r:id="rId17"/>
    <p:sldId id="283" r:id="rId18"/>
    <p:sldId id="287" r:id="rId19"/>
    <p:sldId id="288" r:id="rId20"/>
    <p:sldId id="284" r:id="rId21"/>
    <p:sldId id="315" r:id="rId22"/>
    <p:sldId id="311" r:id="rId23"/>
    <p:sldId id="316" r:id="rId24"/>
    <p:sldId id="307" r:id="rId25"/>
    <p:sldId id="291" r:id="rId26"/>
    <p:sldId id="293" r:id="rId27"/>
    <p:sldId id="294" r:id="rId28"/>
    <p:sldId id="295" r:id="rId29"/>
    <p:sldId id="296" r:id="rId30"/>
    <p:sldId id="297" r:id="rId31"/>
    <p:sldId id="290" r:id="rId32"/>
    <p:sldId id="312" r:id="rId33"/>
    <p:sldId id="298" r:id="rId34"/>
    <p:sldId id="299" r:id="rId35"/>
    <p:sldId id="300" r:id="rId36"/>
    <p:sldId id="301" r:id="rId37"/>
    <p:sldId id="317" r:id="rId38"/>
  </p:sldIdLst>
  <p:sldSz cx="9144000" cy="6858000" type="screen4x3"/>
  <p:notesSz cx="6794500" cy="9931400"/>
  <p:custDataLst>
    <p:tags r:id="rId4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FF80"/>
    <a:srgbClr val="CCCCFF"/>
    <a:srgbClr val="FDE63D"/>
    <a:srgbClr val="E3D913"/>
    <a:srgbClr val="80ABE0"/>
    <a:srgbClr val="62CAFE"/>
    <a:srgbClr val="FD8DA0"/>
    <a:srgbClr val="B0E4FE"/>
    <a:srgbClr val="8CD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1" autoAdjust="0"/>
    <p:restoredTop sz="94660"/>
  </p:normalViewPr>
  <p:slideViewPr>
    <p:cSldViewPr>
      <p:cViewPr varScale="1">
        <p:scale>
          <a:sx n="85" d="100"/>
          <a:sy n="85" d="100"/>
        </p:scale>
        <p:origin x="52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7BC791F-143F-4FD3-BE91-6239353EC702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31BC79C-849F-4633-9DB3-2B5556B00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5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02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6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7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8EEC-22F3-4B92-B070-C21867D6ADA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congruential_generator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460.png"/><Relationship Id="rId5" Type="http://schemas.openxmlformats.org/officeDocument/2006/relationships/image" Target="../media/image86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69.pn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7.png"/><Relationship Id="rId4" Type="http://schemas.openxmlformats.org/officeDocument/2006/relationships/image" Target="../media/image9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eis.org/" TargetMode="External"/><Relationship Id="rId5" Type="http://schemas.openxmlformats.org/officeDocument/2006/relationships/hyperlink" Target="https://en.wikipedia.org/wiki/On-Line_Encyclopedia_of_Integer_Sequences" TargetMode="External"/><Relationship Id="rId4" Type="http://schemas.openxmlformats.org/officeDocument/2006/relationships/hyperlink" Target="https://oeis.org/A00299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420" y="1556740"/>
            <a:ext cx="626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John von Neumann: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one who considers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arithmetical methods of producing random digits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is, of course, in a state of sin.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For, as has been pointed out several times,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such thing as a random number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— there are only methods to produce random numbers, and a strict arithmetic procedure of course is not such a method.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430" y="5373270"/>
            <a:ext cx="813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"Various Techniques Used in Connection with Random Digits,", in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Method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S. Householder, G. E. Forsythe, and H. H.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Germond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eds.), National Bureau of Standards Applied Mathematics Series, 12, Washington, D.C.: U.S. Government Printing Office, 1951, pp. 36–38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edia-2.web.britannica.com/eb-media/23/26823-004-6E168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2060810"/>
            <a:ext cx="1750933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6" name="Rectangle 1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40058" y="1412720"/>
                <a:ext cx="620233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27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187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mod</m:t>
                      </m:r>
                      <m:r>
                        <a:rPr lang="en-US" sz="240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69</m:t>
                      </m:r>
                    </m:oMath>
                  </m:oMathPara>
                </a14:m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</a:rPr>
                  <a:t>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</a:rPr>
                  <a:t>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coprimes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</a:rPr>
                  <a:t>A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4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divisible by each prime factor of 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 </a:t>
                </a:r>
                <a:r>
                  <a:rPr lang="en-US" sz="24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4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divides 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then also </a:t>
                </a:r>
                <a:r>
                  <a:rPr lang="en-US" sz="24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4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divides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</a:rPr>
                  <a:t>A</a:t>
                </a:r>
                <a:r>
                  <a:rPr lang="en-US" sz="24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4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58" y="1412720"/>
                <a:ext cx="6202339" cy="1938992"/>
              </a:xfrm>
              <a:prstGeom prst="rect">
                <a:avLst/>
              </a:prstGeom>
              <a:blipFill>
                <a:blip r:embed="rId2"/>
                <a:stretch>
                  <a:fillRect l="-1573" r="-590" b="-6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4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9" name="Rectangle 4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smtClean="0">
                <a:solidFill>
                  <a:srgbClr val="5B5B5B"/>
                </a:solidFill>
              </a:rPr>
              <a:t>Vyberte správnou odpověď.</a:t>
            </a:r>
            <a:endParaRPr lang="cs-CZ" sz="3600" b="1">
              <a:solidFill>
                <a:srgbClr val="5B5B5B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poll results on this slide.</a:t>
            </a:r>
            <a:endParaRPr lang="cs-CZ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7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90" y="76463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Randomnes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issues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1998082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-9020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131800" y="2564880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2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07630" y="2996940"/>
            <a:ext cx="60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0, 1, 0, 1, 0, 1, 0, 1, 0, 1, 0, 1, 0, 1, 0, 1, 0, 1, 0, 1, 0, 1, 0, 1, 0, ...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07630" y="3428999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1, 0, 2, 1, 0, 2, 1, 0, 2, 1, 0, 2, 1, 0, 2, 1, 0 ,2, 1, 0, 2, 1, 0, 2, 1, ...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4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07630" y="3923788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0, 3, 0, 0, 3, 4, 4, 2, 3, 3, 1, 2, 2, 0, 2, 1, 0 ,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0, 3, 0, 0, 3, 4, 4,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400" y="11966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Example 6 </a:t>
            </a:r>
            <a:r>
              <a:rPr lang="en-US" b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390" y="450915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Trouble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410" y="4941210"/>
            <a:ext cx="856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order bits of values generated by LCG exhibit significant lack of randomness.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Output the sequence                                 , where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¼ log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(M)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390" y="530126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emedy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3410" y="5661310"/>
            <a:ext cx="74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Disregard the lower bits in the output (not in the generation process!).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Left Bracket 2"/>
          <p:cNvSpPr/>
          <p:nvPr/>
        </p:nvSpPr>
        <p:spPr>
          <a:xfrm rot="16200000">
            <a:off x="223167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Left Bracket 47"/>
          <p:cNvSpPr/>
          <p:nvPr/>
        </p:nvSpPr>
        <p:spPr>
          <a:xfrm rot="16200000">
            <a:off x="292320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Left Bracket 48"/>
          <p:cNvSpPr/>
          <p:nvPr/>
        </p:nvSpPr>
        <p:spPr>
          <a:xfrm rot="16200000">
            <a:off x="359986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Left Bracket 49"/>
          <p:cNvSpPr/>
          <p:nvPr/>
        </p:nvSpPr>
        <p:spPr>
          <a:xfrm rot="16200000">
            <a:off x="429139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Left Bracket 50"/>
          <p:cNvSpPr/>
          <p:nvPr/>
        </p:nvSpPr>
        <p:spPr>
          <a:xfrm rot="16200000">
            <a:off x="496805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Left Bracket 51"/>
          <p:cNvSpPr/>
          <p:nvPr/>
        </p:nvSpPr>
        <p:spPr>
          <a:xfrm rot="16200000">
            <a:off x="565958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Left Bracket 52"/>
          <p:cNvSpPr/>
          <p:nvPr/>
        </p:nvSpPr>
        <p:spPr>
          <a:xfrm rot="16200000">
            <a:off x="633624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Left Bracket 53"/>
          <p:cNvSpPr/>
          <p:nvPr/>
        </p:nvSpPr>
        <p:spPr>
          <a:xfrm rot="16200000">
            <a:off x="704682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ft Bracket 54"/>
          <p:cNvSpPr/>
          <p:nvPr/>
        </p:nvSpPr>
        <p:spPr>
          <a:xfrm rot="16200000">
            <a:off x="212366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Left Bracket 55"/>
          <p:cNvSpPr/>
          <p:nvPr/>
        </p:nvSpPr>
        <p:spPr>
          <a:xfrm rot="16200000">
            <a:off x="257477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Left Bracket 56"/>
          <p:cNvSpPr/>
          <p:nvPr/>
        </p:nvSpPr>
        <p:spPr>
          <a:xfrm rot="16200000">
            <a:off x="301635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Left Bracket 57"/>
          <p:cNvSpPr/>
          <p:nvPr/>
        </p:nvSpPr>
        <p:spPr>
          <a:xfrm rot="16200000">
            <a:off x="348232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Left Bracket 58"/>
          <p:cNvSpPr/>
          <p:nvPr/>
        </p:nvSpPr>
        <p:spPr>
          <a:xfrm rot="16200000">
            <a:off x="392391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Left Bracket 59"/>
          <p:cNvSpPr/>
          <p:nvPr/>
        </p:nvSpPr>
        <p:spPr>
          <a:xfrm rot="16200000">
            <a:off x="437502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Left Bracket 60"/>
          <p:cNvSpPr/>
          <p:nvPr/>
        </p:nvSpPr>
        <p:spPr>
          <a:xfrm rot="16200000">
            <a:off x="485051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Left Bracket 61"/>
          <p:cNvSpPr/>
          <p:nvPr/>
        </p:nvSpPr>
        <p:spPr>
          <a:xfrm rot="16200000">
            <a:off x="529210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Left Bracket 62"/>
          <p:cNvSpPr/>
          <p:nvPr/>
        </p:nvSpPr>
        <p:spPr>
          <a:xfrm rot="16200000">
            <a:off x="573368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Left Bracket 63"/>
          <p:cNvSpPr/>
          <p:nvPr/>
        </p:nvSpPr>
        <p:spPr>
          <a:xfrm rot="16200000">
            <a:off x="620918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Left Bracket 64"/>
          <p:cNvSpPr/>
          <p:nvPr/>
        </p:nvSpPr>
        <p:spPr>
          <a:xfrm rot="16200000">
            <a:off x="666029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Left Bracket 65"/>
          <p:cNvSpPr/>
          <p:nvPr/>
        </p:nvSpPr>
        <p:spPr>
          <a:xfrm rot="16200000">
            <a:off x="709235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Left Bracket 66"/>
          <p:cNvSpPr/>
          <p:nvPr/>
        </p:nvSpPr>
        <p:spPr>
          <a:xfrm rot="16200000">
            <a:off x="3959915" y="2240835"/>
            <a:ext cx="72010" cy="403256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ectangle 6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ectangle 6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72" name="Rectangle 7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520"/>
            <a:ext cx="9144000" cy="5124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213" y="188550"/>
            <a:ext cx="597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Examples of LCGs in common use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88" y="11154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8" name="Rectangle 1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5844" y="6115666"/>
            <a:ext cx="592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https://en.wikipedia.org/wiki/Linear_congruential_generator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2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any generators produce a  sequence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}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the general recurrence rule         </a:t>
                </a:r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564" t="-7692" r="-5783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&gt; 0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then also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250108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ubsequence of minimum possible length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p &gt;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0,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…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blipFill rotWithShape="1">
                <a:blip r:embed="rId6"/>
                <a:stretch>
                  <a:fillRect l="-589" t="-6957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0" name="Rectangle 1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390" y="80692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390" y="332727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10" y="951539"/>
            <a:ext cx="68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Let there be </a:t>
            </a:r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linear congruential generators defined by relations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combined linear congruential generator is a sequence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06" t="-8333" r="-6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...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blipFill rotWithShape="1"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possible period length (not always attained!)  is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84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390" y="41913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7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40014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2147483562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1≤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blipFill rotWithShape="1"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40692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399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=2305842648436451838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blipFill rotWithShape="1">
                <a:blip r:embed="rId13"/>
                <a:stretch>
                  <a:fillRect l="-75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7" name="Rectangle 3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00" y="87296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=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0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2, 7, 12, 2, 2, 6, 6, 7, 7, 5, 2, 0, 9, 1, 1, 9, 11, 7, 9, 2, 8, 9, 12, 1, 1, 14, 2, 12, 9, 7, 4, 9, 8, 1, 6, 14, 5, 9, 0, 1, 4, 8, 8, 6, 9, 4, 4, 3, 11, 4, 3, 11, 14, 9, 12, 1, 7, 11, 11, 0, 0, 1, 1, 0, 11, 10, 3, 11, 11, 3, 6, 1, 4, 11, 2, 3, 6, 10, 10, 9, 11, 7, 3, 2, 14, 3, 3, 10, 1, 8, 14, 3, 9, 10, 13, 3, 2, 1, 3, 14, 14, 12, 6, 13, 13, 5, 8, 3, 6, 10, 1, 6, 5, 10, 9, 11, 11, 9, 6, 4, 13, 5, 5, 12, 0, 10, 13, 6, 11, 13, 0, 5, 5, 3, 6, 1, 13, 11, 8, 12, 12, 4, 10, 3, 8, 13, 3, 5, 8, 12, 12, 10, 13, 8, 8, 6, 0, 7, 7, 0, 2, 13, 0, 5, 11, 0, 0, 4, 4, 5, 5, 3, 0, 13, 7, 0, 14, 7, 9, 5, 8, 0, 6, 7, 10, 14, 14, 12, 0, 10, 7, 6, 2, 7, 6, 14, 5, 12, 3, 7, 13, 14, 2, 6, 6, 4, 7, 3, 2, 1, 9, 2, 2, 9, 12, 7, 10, 14, 5, 9, 9, 13, 13, 0, 14, 13, 9, 8, 2, 9, 9, 1, 4, 14, 2, 9, 0, 1, 4, 9, 8, 7, 9, 5, 2, 0, 12, 1, 1, 8, 14, 6, 12, 1, 7, 9, 11, 1, 0, 14, 2, 12, 12, 10, 4, 11, 11, 3, 6, 1, 4, 9, 14, 4, 3, 8, 8, 9, 9, 7, 4, 2, 11, 3, 3, 10, 13, 9, 11, 4, 9, 11, 14, 3, 3, 1, 4, 14, 11, 9, 6, 10, 10, 3, 8, 1, 6, 11, 2, 3, 6, 10, 10, 8, 11, 6, 6, 4, 13, 6, 5, 13, 0, 11, 14, 3, 9, 13, 13, 2, 2, 3, 3, 1, 13, 12, 5, 13, 12, 5, 8, 3, 6, 13, 4, 5, 8, 12, 12, 10, 13, 9, 5, 4, 0, 5, 5, 12, 3, 10, 1, 5, 11, 12, 0, 4, 4, 3, 5, 1, 0, 14, 8, 0, 0, 7, 10, 5, 8, 12, 3, 7, 7, 12, 11, 13, 12, 11, 8, 6, 0, 7, 7, 14, 2, 12, 0, 7, 13, 0, 2, 7, 6, 5, 8, 3, 0, 13, 10, 14, 14, 6, 12, 4, 10, 0, 5, 7, 9, 14, 14, 12, 0, 10, 10, 8, 2, 9, 9,   (sequence restarts:) 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0, 2, 7, 12, 2, 2,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7, 5,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356" t="-741" r="-711" b="-1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16,    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=3,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3,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+8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27,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2&lt;15∙17∙26 / 4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Lehmer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55" r="-95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275820" y="212353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390" y="262760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9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59540" y="349172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1, 6, 10, 8, 9, 2, 12, 7, 3, 5, 4, 11, 1, 6, 10, 8, 9, 2, 12,  ...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2699740" y="2483588"/>
            <a:ext cx="288040" cy="30244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979640" y="406780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12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00" y="457187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10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91600" y="550800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2, 10, 11, 3,  2, 10, 11, 3, 2, 10, 11, 3, ...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2231675" y="5399993"/>
            <a:ext cx="216030" cy="115216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123660" y="608408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1" name="Rectangle 4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13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sequence period length produced by a Lehmer generator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maximal and 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b="0" i="0" smtClean="0">
                  <a:solidFill>
                    <a:srgbClr val="0000FF"/>
                  </a:solidFill>
                  <a:latin typeface="Cambria Math"/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prime and   </a:t>
                </a:r>
                <a:endParaRPr lang="en-US" i="1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 of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64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78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Primitive root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    G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              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sz="2400" i="1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p</a:t>
                </a:r>
                <a:r>
                  <a:rPr lang="en-US" sz="2000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1,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2,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...,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(powers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are taken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55" t="-5660" r="-555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141272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390" y="4236842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11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2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</a:t>
                </a: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= {2, 4, 8, 3, 6, 12, 11, 9, 5, 10, 7,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</a:t>
                </a:r>
                <a:endParaRPr lang="en-US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6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            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{6, 10, 8, 9, 2, 12, 7, 3, 5, 4, 11, 1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12}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5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not a primitive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{5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12, 8, 1, 5, 12, 8, 1, 5, 12, 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5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 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</a:t>
                </a:r>
                <a:endPara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blipFill rotWithShape="1">
                <a:blip r:embed="rId7"/>
                <a:stretch>
                  <a:fillRect l="-564" t="-1829"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9" name="Rectangle 1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14</a:t>
            </a:r>
            <a:endParaRPr lang="cs-CZ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Notation             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Multiplicative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group of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integers modulo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: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59"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390" y="836640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Finding group primitive roots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80" y="1268700"/>
            <a:ext cx="89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elementary and effective method is known. Some cases has been studied in detail.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8th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Mersenne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prime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Arial" panose="020B060402020202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0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=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ambria Math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1 = 2 147 483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</a:rPr>
                  <a:t>647  </a:t>
                </a:r>
                <a:endParaRPr lang="en-US" sz="2000" dirty="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endParaRPr lang="en-US" sz="800" dirty="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8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</a:p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Fact  </a:t>
                </a:r>
                <a:r>
                  <a:rPr lang="en-US" sz="2000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 sz="2000" dirty="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  <a:cs typeface="Arial" panose="020B0604020202020204" pitchFamily="34" charset="0"/>
                    <a:sym typeface="Symbol"/>
                  </a:rPr>
                  <a:t>            </a:t>
                </a:r>
                <a:r>
                  <a:rPr lang="en-US" sz="2000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 7</a:t>
                </a:r>
                <a:r>
                  <a:rPr lang="en-US" sz="2000" i="1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 (mod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)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where </a:t>
                </a:r>
                <a:r>
                  <a:rPr lang="en-US" sz="20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coprime to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</a:rPr>
                  <a:t>1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1=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</a:rPr>
                  <a:t>2 147 483 646 = 2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3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7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11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31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151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</a:rPr>
                  <a:t>331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blipFill>
                <a:blip r:embed="rId2"/>
                <a:stretch>
                  <a:fillRect l="-699" t="-1948" b="-4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9390" y="400508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12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00" y="4437140"/>
                <a:ext cx="8641200" cy="205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5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 = 16807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 5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1116395447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48271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116395447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a prime and therefore coprime to 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1058580763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69621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 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1058580763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19∙41∙61∙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22277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and therefore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437140"/>
                <a:ext cx="8641200" cy="2054986"/>
              </a:xfrm>
              <a:prstGeom prst="rect">
                <a:avLst/>
              </a:prstGeom>
              <a:blipFill>
                <a:blip r:embed="rId3"/>
                <a:stretch>
                  <a:fillRect l="-564" t="-1780" b="-2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1" name="Rectangle 2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15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smtClean="0">
                <a:solidFill>
                  <a:srgbClr val="5B5B5B"/>
                </a:solidFill>
              </a:rPr>
              <a:t>Join at slido.com</a:t>
            </a:r>
            <a:br>
              <a:rPr lang="cs-CZ" sz="3600" b="1" smtClean="0">
                <a:solidFill>
                  <a:srgbClr val="5B5B5B"/>
                </a:solidFill>
              </a:rPr>
            </a:br>
            <a:r>
              <a:rPr lang="cs-CZ" sz="3600" b="1" smtClean="0">
                <a:solidFill>
                  <a:srgbClr val="5B5B5B"/>
                </a:solidFill>
              </a:rPr>
              <a:t>#784396</a:t>
            </a:r>
            <a:endParaRPr lang="cs-CZ" sz="3600" b="1">
              <a:solidFill>
                <a:srgbClr val="5B5B5B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joining instructions on this slide.</a:t>
            </a:r>
            <a:endParaRPr lang="cs-CZ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3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Blum Blum Shub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Blum Blum Shub 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158" r="-94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mod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cs-CZ" i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Seed         coprime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Modulus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two large distinct primes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and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</a:t>
                </a:r>
                <a:r>
                  <a:rPr lang="en-US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3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dirty="0" err="1" smtClean="0">
                    <a:solidFill>
                      <a:srgbClr val="0000FF"/>
                    </a:solidFill>
                    <a:latin typeface="Cambria Math"/>
                  </a:rPr>
                  <a:t>gcd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blipFill>
                <a:blip r:embed="rId8"/>
                <a:stretch>
                  <a:fillRect l="-726" t="-3061" b="-7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400" y="414910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=11∙47,       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gcd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(4, 22)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15520" y="4950492"/>
            <a:ext cx="7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16, 256, 394, 136, 401, 14, 196, 158, 148, 190, 427, 345, 115, 300, 42, 213, 390, 102, 64, 477, 49, 333, 251, 444, 159, 465, 119, 202, 478, 487, 383, 378, 192, 157, 350, 488, 324, 25, 108, 290, 346, 289, 284, 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517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.</a:t>
                </a:r>
                <a:endParaRPr lang="cs-CZ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4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3734603" y="3402277"/>
            <a:ext cx="234594" cy="51847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67680" y="6165380"/>
            <a:ext cx="36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0" name="Rectangle 3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smtClean="0">
                <a:solidFill>
                  <a:srgbClr val="5B5B5B"/>
                </a:solidFill>
              </a:rPr>
              <a:t>Audience Q&amp;A Session</a:t>
            </a:r>
            <a:endParaRPr lang="cs-CZ" sz="3600" b="1">
              <a:solidFill>
                <a:srgbClr val="5B5B5B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audience questions on this slide.</a:t>
            </a:r>
            <a:endParaRPr lang="cs-CZ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6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0190" y="169400"/>
            <a:ext cx="295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Algebrogram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5896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0" name="Rectangle 3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17</a:t>
            </a:r>
            <a:endParaRPr lang="cs-CZ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5570" y="1540498"/>
            <a:ext cx="5888235" cy="4220839"/>
            <a:chOff x="844065" y="1529861"/>
            <a:chExt cx="2868550" cy="205625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626" y="2215211"/>
              <a:ext cx="596845" cy="59066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928" y="1529861"/>
              <a:ext cx="403052" cy="59213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048" y="1606492"/>
              <a:ext cx="504056" cy="50405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85" y="2970021"/>
              <a:ext cx="518637" cy="5556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422" y="1545607"/>
              <a:ext cx="432048" cy="56923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004" y="1541315"/>
              <a:ext cx="432048" cy="56923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052" y="2204830"/>
              <a:ext cx="432048" cy="56923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004" y="2199646"/>
              <a:ext cx="432048" cy="56923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135" y="2217383"/>
              <a:ext cx="518637" cy="55568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016" y="2987644"/>
              <a:ext cx="596845" cy="59066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203" y="2987029"/>
              <a:ext cx="596845" cy="59066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01" y="2993973"/>
              <a:ext cx="403052" cy="59213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422" y="2987029"/>
              <a:ext cx="432048" cy="569233"/>
            </a:xfrm>
            <a:prstGeom prst="rect">
              <a:avLst/>
            </a:prstGeom>
          </p:spPr>
        </p:pic>
        <p:cxnSp>
          <p:nvCxnSpPr>
            <p:cNvPr id="65" name="Straight Connector 64"/>
            <p:cNvCxnSpPr/>
            <p:nvPr/>
          </p:nvCxnSpPr>
          <p:spPr bwMode="auto">
            <a:xfrm flipV="1">
              <a:off x="844065" y="2884017"/>
              <a:ext cx="2868550" cy="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0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smtClean="0">
                <a:solidFill>
                  <a:srgbClr val="5B5B5B"/>
                </a:solidFill>
              </a:rPr>
              <a:t>Vyřešte algebrogram.</a:t>
            </a:r>
            <a:endParaRPr lang="cs-CZ" sz="3600" b="1">
              <a:solidFill>
                <a:srgbClr val="5B5B5B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poll results on this slide.</a:t>
            </a:r>
            <a:endParaRPr lang="cs-CZ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3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90" y="8366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Prime counting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smtClean="0">
                <a:solidFill>
                  <a:srgbClr val="0000FF"/>
                </a:solidFill>
              </a:rPr>
              <a:t>π(</a:t>
            </a:r>
            <a:r>
              <a:rPr lang="en-US" sz="2000" i="1" smtClean="0">
                <a:solidFill>
                  <a:srgbClr val="0000FF"/>
                </a:solidFill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00" y="119669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Counts the number of prime numbers less than or equal to n.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90" y="15567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30" y="1907508"/>
            <a:ext cx="5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  4.   Primes less than or equal to 10:  2, 3, 5, 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2195548"/>
            <a:ext cx="81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37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12.   Primes less than or equal to 37:  2, 3, 5, 7, 11, 13, 17, 19, 23, 29, 31, 37.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420" y="2483588"/>
            <a:ext cx="856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25.  Primes less than or equal to 100:  2, 3, 5, 7, 11, 13, 17, 19, 23, 29, 31, 37, 41,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90" y="314096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for</m:t>
                      </m:r>
                      <m:r>
                        <a:rPr lang="en-US" smtClean="0">
                          <a:latin typeface="Cambria Math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&gt;16.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9390" y="55172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Limit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21.715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7.253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9390" y="38540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15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2382.4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=78498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90844.3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6549" y="2771628"/>
            <a:ext cx="87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                                                                                    </a:t>
            </a:r>
            <a:r>
              <a:rPr lang="en-US" smtClean="0"/>
              <a:t>43, 47, 53, 59, 61, 67, 71, 73, 79, 83, 89, 97.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5" name="Rectangle 3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410" y="594065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121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19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509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3" name="Rectangle 1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0268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21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46537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8" name="Rectangle 1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22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1216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8930" y="1306800"/>
            <a:ext cx="432060" cy="41291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23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smtClean="0">
                <a:solidFill>
                  <a:srgbClr val="5B5B5B"/>
                </a:solidFill>
              </a:rPr>
              <a:t>Audience Q&amp;A Session</a:t>
            </a:r>
            <a:endParaRPr lang="cs-CZ" sz="3600" b="1">
              <a:solidFill>
                <a:srgbClr val="5B5B5B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audience questions on this slide.</a:t>
            </a:r>
            <a:endParaRPr lang="cs-CZ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7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EratosthenesSieve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i="1" smtClean="0"/>
                  <a:t>      </a:t>
                </a:r>
                <a:r>
                  <a:rPr lang="en-US" smtClean="0"/>
                  <a:t>Let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/>
                  <a:t> be an array of Boolean values, indexed by integers </a:t>
                </a:r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initially all set to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 = 2</a:t>
                </a:r>
                <a:r>
                  <a:rPr lang="en-US" smtClean="0"/>
                  <a:t> </a:t>
                </a:r>
                <a:r>
                  <a:rPr lang="en-US" b="1" dirty="0" smtClean="0"/>
                  <a:t>to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smtClean="0"/>
                  <a:t>            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r>
                  <a:rPr lang="en-US" b="1" smtClean="0"/>
                  <a:t> then</a:t>
                </a:r>
                <a:endParaRPr lang="en-US" b="1" dirty="0" smtClean="0"/>
              </a:p>
              <a:p>
                <a:r>
                  <a:rPr lang="en-US" b="1" i="1" smtClean="0"/>
                  <a:t>                  </a:t>
                </a:r>
                <a:r>
                  <a:rPr lang="nn-NO" b="1" smtClean="0"/>
                  <a:t>for</a:t>
                </a:r>
                <a:r>
                  <a:rPr lang="nn-NO" smtClean="0"/>
                  <a:t> </a:t>
                </a:r>
                <a:r>
                  <a:rPr lang="nn-NO" i="1" smtClean="0">
                    <a:solidFill>
                      <a:srgbClr val="0000FF"/>
                    </a:solidFill>
                  </a:rPr>
                  <a:t>j</a:t>
                </a:r>
                <a:r>
                  <a:rPr lang="nn-NO" smtClean="0">
                    <a:solidFill>
                      <a:srgbClr val="0000FF"/>
                    </a:solidFill>
                  </a:rPr>
                  <a:t> =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+2i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+3i</a:t>
                </a:r>
                <a:r>
                  <a:rPr lang="nn-NO" smtClean="0"/>
                  <a:t>, ..., not exceeding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nn-NO" dirty="0">
                  <a:solidFill>
                    <a:srgbClr val="0000FF"/>
                  </a:solidFill>
                </a:endParaRPr>
              </a:p>
              <a:p>
                <a:r>
                  <a:rPr lang="nn-NO" smtClean="0">
                    <a:solidFill>
                      <a:srgbClr val="0000FF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:=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false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output all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/>
                  <a:t> such that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]</a:t>
                </a:r>
                <a:r>
                  <a:rPr lang="en-US" smtClean="0"/>
                  <a:t> is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blipFill rotWithShape="1">
                <a:blip r:embed="rId2"/>
                <a:stretch>
                  <a:fillRect l="-641" t="-1176" b="-2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9" t="-9836" r="-131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390" y="10126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4" name="Rectangle 1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24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00" y="134071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scheme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8634" y="1142466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0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&lt; p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blipFill>
                <a:blip r:embed="rId2"/>
                <a:stretch>
                  <a:fillRect l="-974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01500" y="1123796"/>
            <a:ext cx="1224170" cy="72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3179749" y="1483846"/>
            <a:ext cx="621751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34781" y="123733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31302" y="173111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64110" y="10526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Composite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2992" y="155419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Prime (most likely)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4383" y="1299180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011" y="2175811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(little) theorem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00" y="2852920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FermatTest (</a:t>
                </a:r>
                <a:r>
                  <a:rPr lang="en-US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,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i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smtClean="0"/>
                  <a:t>random integer in </a:t>
                </a:r>
                <a:r>
                  <a:rPr lang="en-US" smtClean="0">
                    <a:solidFill>
                      <a:srgbClr val="0000FF"/>
                    </a:solidFill>
                  </a:rPr>
                  <a:t>[2,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r>
                  <a:rPr lang="en-US" smtClean="0"/>
                  <a:t>            </a:t>
                </a:r>
                <a:r>
                  <a:rPr lang="en-US" b="1" smtClean="0"/>
                  <a:t>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≢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mod</m:t>
                        </m:r>
                        <m:r>
                          <a:rPr lang="en-US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then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Composite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Prime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988" t="-1502" r="-494" b="-39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5420" y="5229250"/>
            <a:ext cx="864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There are infinitely many composite numbers for which the test always fails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Carmichael numbers: </a:t>
            </a:r>
            <a:r>
              <a:rPr lang="cs-CZ" dirty="0" smtClean="0">
                <a:solidFill>
                  <a:srgbClr val="0000FF"/>
                </a:solidFill>
              </a:rPr>
              <a:t>561</a:t>
            </a:r>
            <a:r>
              <a:rPr lang="cs-CZ" dirty="0">
                <a:solidFill>
                  <a:srgbClr val="0000FF"/>
                </a:solidFill>
              </a:rPr>
              <a:t>, 1105, 1729, 2465, 2821, 6601, 8911, 10585</a:t>
            </a:r>
            <a:r>
              <a:rPr lang="cs-CZ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 ....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(sequence</a:t>
            </a:r>
            <a:r>
              <a:rPr lang="en-US" dirty="0" smtClean="0"/>
              <a:t> </a:t>
            </a:r>
            <a:r>
              <a:rPr lang="en-US" dirty="0" smtClean="0">
                <a:hlinkClick r:id="rId4" tooltip="oeis:A002997"/>
              </a:rPr>
              <a:t>A002997</a:t>
            </a:r>
            <a:r>
              <a:rPr lang="en-US" dirty="0" smtClean="0"/>
              <a:t> 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the </a:t>
            </a:r>
            <a:r>
              <a:rPr lang="en-US" dirty="0" smtClean="0"/>
              <a:t> </a:t>
            </a:r>
            <a:r>
              <a:rPr lang="en-US" dirty="0" smtClean="0">
                <a:hlinkClick r:id="rId5" tooltip="On-Line Encyclopedia of Integer Sequences"/>
              </a:rPr>
              <a:t>OEIS</a:t>
            </a:r>
            <a:r>
              <a:rPr lang="en-US" dirty="0"/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OEIS = </a:t>
            </a:r>
            <a:r>
              <a:rPr lang="en-US" dirty="0"/>
              <a:t>The On-Line Encyclopedia of Integer </a:t>
            </a:r>
            <a:r>
              <a:rPr lang="en-US" dirty="0" smtClean="0"/>
              <a:t>Sequences, ( </a:t>
            </a:r>
            <a:r>
              <a:rPr lang="en-US" dirty="0" smtClean="0">
                <a:hlinkClick r:id="rId6"/>
              </a:rPr>
              <a:t>https://oeis.org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7" name="Rectangle 2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25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410" y="1772770"/>
                <a:ext cx="8000845" cy="397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If 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772770"/>
                <a:ext cx="8000845" cy="397609"/>
              </a:xfrm>
              <a:prstGeom prst="rect">
                <a:avLst/>
              </a:prstGeom>
              <a:blipFill>
                <a:blip r:embed="rId3"/>
                <a:stretch>
                  <a:fillRect l="-609" t="-4615" b="-23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79206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26</a:t>
            </a:r>
            <a:endParaRPr lang="cs-CZ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410" y="1313773"/>
                <a:ext cx="7345020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cs typeface="Arial" panose="020B0604020202020204" pitchFamily="34" charset="0"/>
                  </a:rPr>
                  <a:t>Fermat</a:t>
                </a:r>
                <a:r>
                  <a:rPr lang="en-US" b="1" dirty="0" smtClean="0">
                    <a:cs typeface="Arial" panose="020B0604020202020204" pitchFamily="34" charset="0"/>
                  </a:rPr>
                  <a:t>:</a:t>
                </a:r>
                <a:r>
                  <a:rPr lang="en-US" dirty="0" smtClean="0"/>
                  <a:t> If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0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&lt; p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313773"/>
                <a:ext cx="7345020" cy="429990"/>
              </a:xfrm>
              <a:prstGeom prst="rect">
                <a:avLst/>
              </a:prstGeom>
              <a:blipFill>
                <a:blip r:embed="rId4"/>
                <a:stretch>
                  <a:fillRect l="-664" b="-1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4992" y="2564880"/>
                <a:ext cx="7831759" cy="3768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Example:</a:t>
                </a:r>
                <a:endParaRPr lang="cs-CZ" dirty="0"/>
              </a:p>
              <a:p>
                <a:endParaRPr lang="en-US" dirty="0" smtClean="0"/>
              </a:p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a prime?</a:t>
                </a:r>
              </a:p>
              <a:p>
                <a:endParaRPr lang="en-US" dirty="0" smtClean="0"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 smtClean="0"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Fermat test: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21=1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… OK</a:t>
                </a:r>
                <a:r>
                  <a:rPr lang="cs-CZ" dirty="0" smtClean="0">
                    <a:cs typeface="Arial" panose="020B0604020202020204" pitchFamily="34" charset="0"/>
                  </a:rPr>
                  <a:t>.</a:t>
                </a:r>
                <a:endParaRPr lang="en-US" dirty="0" smtClean="0">
                  <a:cs typeface="Arial" panose="020B0604020202020204" pitchFamily="34" charset="0"/>
                </a:endParaRPr>
              </a:p>
              <a:p>
                <a:endParaRPr lang="en-US" dirty="0" smtClean="0"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Apply the lemma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--&gt;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is a prime, 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21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1,−1</m:t>
                        </m:r>
                      </m:e>
                    </m:d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It really holds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21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=1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 smtClean="0"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Apply the lemma again. </a:t>
                </a:r>
                <a:r>
                  <a:rPr lang="en-US" dirty="0"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is </a:t>
                </a:r>
                <a:r>
                  <a:rPr lang="en-US" dirty="0" smtClean="0">
                    <a:cs typeface="Arial" panose="020B0604020202020204" pitchFamily="34" charset="0"/>
                  </a:rPr>
                  <a:t>a prime</a:t>
                </a:r>
                <a:r>
                  <a:rPr lang="en-US" dirty="0"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ra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21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1,−1</m:t>
                        </m:r>
                      </m:e>
                    </m:d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However,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21=8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, 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 smtClean="0"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is </a:t>
                </a:r>
                <a:r>
                  <a:rPr lang="en-US" dirty="0" smtClean="0">
                    <a:cs typeface="Arial" panose="020B0604020202020204" pitchFamily="34" charset="0"/>
                  </a:rPr>
                  <a:t>a composite number.</a:t>
                </a:r>
                <a:endParaRPr lang="en-US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92" y="2564880"/>
                <a:ext cx="7831759" cy="3768852"/>
              </a:xfrm>
              <a:prstGeom prst="rect">
                <a:avLst/>
              </a:prstGeom>
              <a:blipFill>
                <a:blip r:embed="rId5"/>
                <a:stretch>
                  <a:fillRect l="-700" t="-971" b="-17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6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If 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/>
                  <a:t>          Let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&gt; 2</a:t>
                </a:r>
                <a:r>
                  <a:rPr lang="en-US" dirty="0" smtClean="0"/>
                  <a:t> be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where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d </a:t>
                </a:r>
                <a:r>
                  <a:rPr lang="en-US" dirty="0" smtClean="0"/>
                  <a:t>is odd,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1&lt;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dirty="0" smtClean="0"/>
                  <a:t>Then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sSubSup>
                          <m:sSubSupPr>
                            <m:ctrlPr>
                              <a:rPr lang="cs-CZ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>
                            <a:solidFill>
                              <a:srgbClr val="0000FF"/>
                            </a:solidFill>
                          </a:rPr>
                          <m:t>·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blipFill rotWithShape="1">
                <a:blip r:embed="rId3"/>
                <a:stretch>
                  <a:fillRect l="-705" t="-3846" b="-9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79206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MillerRabinTest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     compute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such that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is odd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 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WitnessLoop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random integer in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[2,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2]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/>
                      <m:t>or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for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i="1" dirty="0" smtClean="0">
                    <a:solidFill>
                      <a:srgbClr val="0000FF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return </a:t>
                </a:r>
                <a:r>
                  <a:rPr lang="en-US" i="1" dirty="0" smtClean="0"/>
                  <a:t>Composite</a:t>
                </a: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end</a:t>
                </a:r>
              </a:p>
              <a:p>
                <a:r>
                  <a:rPr lang="en-US" b="1" dirty="0" smtClean="0"/>
                  <a:t>            return </a:t>
                </a:r>
                <a:r>
                  <a:rPr lang="en-US" i="1" dirty="0" smtClean="0"/>
                  <a:t>Composite</a:t>
                </a:r>
                <a:endParaRPr lang="en-US" b="1" dirty="0" smtClean="0"/>
              </a:p>
              <a:p>
                <a:r>
                  <a:rPr lang="en-US" b="1" dirty="0" smtClean="0"/>
                  <a:t>            </a:t>
                </a:r>
                <a:r>
                  <a:rPr lang="en-US" dirty="0" err="1" smtClean="0"/>
                  <a:t>EndOfLoop</a:t>
                </a:r>
                <a:r>
                  <a:rPr lang="en-US" dirty="0"/>
                  <a:t>:</a:t>
                </a:r>
                <a:endParaRPr lang="en-US" b="1" dirty="0" smtClean="0"/>
              </a:p>
              <a:p>
                <a:r>
                  <a:rPr lang="en-US" b="1" dirty="0" smtClean="0"/>
                  <a:t>      end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Prime</a:t>
                </a:r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blipFill rotWithShape="1">
                <a:blip r:embed="rId4"/>
                <a:stretch>
                  <a:fillRect l="-1134" t="-663" r="-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8110" y="1485248"/>
            <a:ext cx="288040" cy="21603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1105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389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1039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1041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781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/>
                  <a:t>-&gt; Composite</a:t>
                </a:r>
                <a:endParaRPr lang="en-US" dirty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1105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390</a:t>
                </a:r>
                <a:endParaRPr lang="en-US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539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1101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6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-&gt; Composite</a:t>
                </a:r>
                <a:endParaRPr lang="en-US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blipFill rotWithShape="1">
                <a:blip r:embed="rId5"/>
                <a:stretch>
                  <a:fillRect l="-2616" t="-714" r="-2326" b="-1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13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3+1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7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5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12 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−1 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mod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13)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b="0" smtClean="0"/>
                  <a:t>WitnessLoop passes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blipFill rotWithShape="1">
                <a:blip r:embed="rId6"/>
                <a:stretch>
                  <a:fillRect l="-2228" r="-2228" b="-3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64110" y="2204830"/>
            <a:ext cx="3589820" cy="4266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27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is composite then the test declares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prime with a probability at most </a:t>
                </a:r>
                <a:r>
                  <a:rPr lang="en-US" smtClean="0">
                    <a:solidFill>
                      <a:srgbClr val="0000FF"/>
                    </a:solidFill>
                  </a:rPr>
                  <a:t>4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−</a:t>
                </a:r>
                <a:r>
                  <a:rPr lang="en-US" i="1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A deterministic variant exists, however it relies on unproven generalized Riemann</a:t>
                </a:r>
                <a:endParaRPr lang="en-US" dirty="0" smtClean="0"/>
              </a:p>
              <a:p>
                <a:r>
                  <a:rPr lang="en-US" smtClean="0"/>
                  <a:t>      hypothesis</a:t>
                </a:r>
                <a:r>
                  <a:rPr lang="en-US" dirty="0" smtClean="0"/>
                  <a:t>.</a:t>
                </a:r>
                <a:endParaRPr lang="cs-CZ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2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903472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3885" y="3031822"/>
                <a:ext cx="7738722" cy="123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known deterministic polynomial-time primality test.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A</a:t>
                </a:r>
                <a:r>
                  <a:rPr lang="en-US" dirty="0" smtClean="0"/>
                  <a:t>grawal, </a:t>
                </a:r>
                <a:r>
                  <a:rPr lang="en-US" b="1" dirty="0" err="1" smtClean="0"/>
                  <a:t>K</a:t>
                </a:r>
                <a:r>
                  <a:rPr lang="en-US" dirty="0" err="1" smtClean="0"/>
                  <a:t>ayal</a:t>
                </a:r>
                <a:r>
                  <a:rPr lang="en-US" dirty="0" smtClean="0"/>
                  <a:t>, </a:t>
                </a:r>
                <a:r>
                  <a:rPr lang="en-US" b="1" dirty="0" err="1" smtClean="0"/>
                  <a:t>S</a:t>
                </a:r>
                <a:r>
                  <a:rPr lang="en-US" dirty="0" err="1" smtClean="0"/>
                  <a:t>axena</a:t>
                </a:r>
                <a:r>
                  <a:rPr lang="en-US" dirty="0" smtClean="0"/>
                  <a:t>, 2002 - Gödel Prize in 2006.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algorithm is of immense theoretical importance, but not used in practice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5" y="3031822"/>
                <a:ext cx="7738722" cy="1230273"/>
              </a:xfrm>
              <a:prstGeom prst="rect">
                <a:avLst/>
              </a:prstGeom>
              <a:blipFill>
                <a:blip r:embed="rId3"/>
                <a:stretch>
                  <a:fillRect l="-472" t="-2475" b="-69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390" y="2631712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28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1315037"/>
            <a:ext cx="864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No efficient algorithm is known</a:t>
            </a:r>
            <a:r>
              <a:rPr lang="en-US" dirty="0" smtClean="0"/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The presumed difficulty is at the heart of widely used algorithms in cryptography (</a:t>
            </a:r>
            <a:r>
              <a:rPr lang="en-US" dirty="0" smtClean="0"/>
              <a:t>RSA).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935" y="914927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of the problem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5" y="2611977"/>
            <a:ext cx="620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Effective for a composite number having a small prime factor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90" y="2211867"/>
            <a:ext cx="297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3147997"/>
            <a:ext cx="25444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PollardRho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i="1" dirty="0" smtClean="0">
                <a:solidFill>
                  <a:srgbClr val="0000FF"/>
                </a:solidFill>
              </a:rPr>
              <a:t>y = 2</a:t>
            </a:r>
            <a:r>
              <a:rPr lang="en-US" i="1" dirty="0" smtClean="0"/>
              <a:t>;</a:t>
            </a:r>
            <a:r>
              <a:rPr lang="en-US" i="1" dirty="0" smtClean="0">
                <a:solidFill>
                  <a:srgbClr val="0000FF"/>
                </a:solidFill>
              </a:rPr>
              <a:t> d = 1</a:t>
            </a:r>
            <a:endParaRPr lang="en-US" i="1" dirty="0" smtClean="0"/>
          </a:p>
          <a:p>
            <a:r>
              <a:rPr lang="en-US" dirty="0" smtClean="0"/>
              <a:t>      </a:t>
            </a:r>
            <a:r>
              <a:rPr lang="en-US" b="1" dirty="0" smtClean="0"/>
              <a:t>while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= 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mod</a:t>
            </a:r>
            <a:r>
              <a:rPr lang="en-US" i="1" dirty="0" smtClean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y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))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mod</a:t>
            </a:r>
            <a:r>
              <a:rPr lang="en-US" i="1" dirty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d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gcd</a:t>
            </a:r>
            <a:r>
              <a:rPr lang="en-US" dirty="0" smtClean="0">
                <a:solidFill>
                  <a:srgbClr val="0000FF"/>
                </a:solidFill>
              </a:rPr>
              <a:t> (|</a:t>
            </a:r>
            <a:r>
              <a:rPr lang="en-US" i="1" dirty="0" smtClean="0">
                <a:solidFill>
                  <a:srgbClr val="0000FF"/>
                </a:solidFill>
              </a:rPr>
              <a:t>x-y</a:t>
            </a:r>
            <a:r>
              <a:rPr lang="en-US" dirty="0" smtClean="0">
                <a:solidFill>
                  <a:srgbClr val="0000FF"/>
                </a:solidFill>
              </a:rPr>
              <a:t>|,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/>
          </a:p>
          <a:p>
            <a:r>
              <a:rPr lang="en-US" b="1" dirty="0" smtClean="0"/>
              <a:t>      end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if </a:t>
            </a:r>
            <a:r>
              <a:rPr lang="en-US" i="1" dirty="0" smtClean="0">
                <a:solidFill>
                  <a:srgbClr val="0000FF"/>
                </a:solidFill>
              </a:rPr>
              <a:t>d = n </a:t>
            </a:r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i="1" dirty="0" smtClean="0"/>
              <a:t>Failure</a:t>
            </a:r>
          </a:p>
          <a:p>
            <a:r>
              <a:rPr lang="en-US" i="1" dirty="0" smtClean="0"/>
              <a:t>      </a:t>
            </a:r>
            <a:r>
              <a:rPr lang="en-US" b="1" dirty="0" smtClean="0"/>
              <a:t>else return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endParaRPr lang="en-US" i="1" dirty="0" smtClean="0"/>
          </a:p>
          <a:p>
            <a:r>
              <a:rPr lang="en-US" b="1" dirty="0" smtClean="0"/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g(x) .. a suitable polynomial function</a:t>
                </a:r>
              </a:p>
              <a:p>
                <a:r>
                  <a:rPr lang="en-US" dirty="0" smtClean="0"/>
                  <a:t>For example,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g(x)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FF"/>
                            </a:solidFill>
                          </a:rPr>
                          <m:t>x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b="0" i="1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gcd</a:t>
                </a:r>
                <a:r>
                  <a:rPr lang="en-US" dirty="0" smtClean="0"/>
                  <a:t> .. the greatest common divisor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356" t="-2538" r="-84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7920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29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𝑝𝑞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/>
                  <a:t>form </a:t>
                </a:r>
                <a:r>
                  <a:rPr lang="en-US" smtClean="0"/>
                  <a:t>two sequences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and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respectively,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for</m:t>
                    </m:r>
                  </m:oMath>
                </a14:m>
                <a:endParaRPr lang="en-US" b="0" i="0" dirty="0" smtClean="0"/>
              </a:p>
              <a:p>
                <a:r>
                  <a:rPr lang="en-US" b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each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Both sequences enter a cycle. This implies there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Sequences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typically enter a cycle of shorter length</a:t>
                </a:r>
                <a:r>
                  <a:rPr lang="en-US" dirty="0" smtClean="0"/>
                  <a:t>.</a:t>
                </a:r>
              </a:p>
              <a:p>
                <a:r>
                  <a:rPr lang="en-US" smtClean="0"/>
                  <a:t>      If, for some</a:t>
                </a:r>
                <a:r>
                  <a:rPr lang="en-US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s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&lt;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b="0" i="0" dirty="0" smtClean="0"/>
                      <m:t>vides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:r>
                  <a:rPr lang="en-US" dirty="0" smtClean="0"/>
                  <a:t> </a:t>
                </a:r>
                <a:r>
                  <a:rPr lang="en-US" smtClean="0"/>
                  <a:t>and the algorithm halts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expected number of iterations is </a:t>
                </a:r>
                <a:r>
                  <a:rPr lang="en-US" smtClean="0">
                    <a:solidFill>
                      <a:srgbClr val="0000FF"/>
                    </a:solidFill>
                  </a:rPr>
                  <a:t>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)=O(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blipFill rotWithShape="1">
                <a:blip r:embed="rId2"/>
                <a:stretch>
                  <a:fillRect l="-510" t="-1479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898431"/>
            <a:ext cx="434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 – analysis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30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717040"/>
            <a:ext cx="9163202" cy="47659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References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470" y="4293120"/>
            <a:ext cx="76654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T. H. Cormen, C. E. Leiserson, R. L. Rivest, C. Stein: Introduction to Algorithms, </a:t>
            </a:r>
            <a:endParaRPr lang="en-US" sz="1600" smtClean="0"/>
          </a:p>
          <a:p>
            <a:r>
              <a:rPr lang="cs-CZ" sz="1600" smtClean="0"/>
              <a:t>3rd </a:t>
            </a:r>
            <a:r>
              <a:rPr lang="cs-CZ" sz="1600"/>
              <a:t>ed., MIT Press, 2009</a:t>
            </a:r>
            <a:r>
              <a:rPr lang="cs-CZ" sz="1600" smtClean="0"/>
              <a:t>,</a:t>
            </a:r>
            <a:r>
              <a:rPr lang="en-US" sz="1600" smtClean="0"/>
              <a:t>  Chapter </a:t>
            </a:r>
            <a:r>
              <a:rPr lang="cs-CZ" sz="1600" smtClean="0"/>
              <a:t>31 </a:t>
            </a:r>
            <a:r>
              <a:rPr lang="cs-CZ" sz="1600"/>
              <a:t>Number-Theoretic </a:t>
            </a:r>
            <a:r>
              <a:rPr lang="cs-CZ" sz="1600" smtClean="0"/>
              <a:t>Algorithms</a:t>
            </a:r>
            <a:endParaRPr lang="en-US" sz="1600" smtClean="0"/>
          </a:p>
          <a:p>
            <a:endParaRPr lang="en-US" sz="700" smtClean="0"/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OEIS, </a:t>
            </a:r>
            <a:r>
              <a:rPr lang="en-US" sz="1600"/>
              <a:t>The On-Line Encyclopedia of Integer </a:t>
            </a:r>
            <a:r>
              <a:rPr lang="en-US" sz="1600" smtClean="0"/>
              <a:t>Sequences</a:t>
            </a:r>
            <a:r>
              <a:rPr lang="en-US" sz="1600"/>
              <a:t> </a:t>
            </a:r>
            <a:r>
              <a:rPr lang="en-US" sz="1600" smtClean="0"/>
              <a:t>(https</a:t>
            </a:r>
            <a:r>
              <a:rPr lang="en-US" sz="1600"/>
              <a:t>://oeis.org)</a:t>
            </a:r>
            <a:endParaRPr lang="en-US" sz="1600" smtClean="0"/>
          </a:p>
          <a:p>
            <a:endParaRPr lang="en-US" sz="800"/>
          </a:p>
          <a:p>
            <a:r>
              <a:rPr lang="en-US" sz="1600" smtClean="0"/>
              <a:t>Stephen K. Park, Keith W. MIller: Random </a:t>
            </a:r>
            <a:r>
              <a:rPr lang="en-US" sz="1600"/>
              <a:t>number generators: good ones are hard to </a:t>
            </a:r>
            <a:r>
              <a:rPr lang="en-US" sz="1600" smtClean="0"/>
              <a:t>find, </a:t>
            </a:r>
            <a:endParaRPr lang="en-US" sz="1600"/>
          </a:p>
          <a:p>
            <a:r>
              <a:rPr lang="en-US" sz="1600"/>
              <a:t>Communications of the </a:t>
            </a:r>
            <a:r>
              <a:rPr lang="en-US" sz="1600" smtClean="0"/>
              <a:t>ACM,  Volume </a:t>
            </a:r>
            <a:r>
              <a:rPr lang="en-US" sz="1600"/>
              <a:t>31 Issue 10, Oct. </a:t>
            </a:r>
            <a:r>
              <a:rPr lang="en-US" sz="1600" smtClean="0"/>
              <a:t>1988</a:t>
            </a:r>
          </a:p>
          <a:p>
            <a:endParaRPr lang="en-US" sz="800"/>
          </a:p>
          <a:p>
            <a:r>
              <a:rPr lang="cs-CZ" sz="1600"/>
              <a:t>Pierre </a:t>
            </a:r>
            <a:r>
              <a:rPr lang="cs-CZ" sz="1600" smtClean="0"/>
              <a:t>L'Ecuyer</a:t>
            </a:r>
            <a:r>
              <a:rPr lang="en-US" sz="1600" smtClean="0"/>
              <a:t>: Efficient </a:t>
            </a:r>
            <a:r>
              <a:rPr lang="en-US" sz="1600"/>
              <a:t>and portable combined random number </a:t>
            </a:r>
            <a:r>
              <a:rPr lang="en-US" sz="1600" smtClean="0"/>
              <a:t>generators, </a:t>
            </a:r>
          </a:p>
          <a:p>
            <a:r>
              <a:rPr lang="en-US" sz="1600" smtClean="0"/>
              <a:t>Communications </a:t>
            </a:r>
            <a:r>
              <a:rPr lang="en-US" sz="1600"/>
              <a:t>of the ACM,  </a:t>
            </a:r>
            <a:r>
              <a:rPr lang="en-US" sz="1600" smtClean="0"/>
              <a:t>Volume </a:t>
            </a:r>
            <a:r>
              <a:rPr lang="en-US" sz="1600"/>
              <a:t>31 Issue 6, June 1988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smtClean="0">
                <a:solidFill>
                  <a:srgbClr val="5B5B5B"/>
                </a:solidFill>
              </a:rPr>
              <a:t>Audience Q&amp;A Session</a:t>
            </a:r>
            <a:endParaRPr lang="cs-CZ" sz="3600" b="1">
              <a:solidFill>
                <a:srgbClr val="5B5B5B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audience questions on this slide.</a:t>
            </a:r>
            <a:endParaRPr lang="cs-CZ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…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410" y="5075948"/>
            <a:ext cx="837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 pseudo-random integer generator is an algorithm which produces a sequence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10" y="5796048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non-negative integers, which manifest pseudo-random behaviour.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899368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vs. pseudorandom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420" y="1331428"/>
            <a:ext cx="84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behavior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-- Typically, its outcome is unpredictable and the parameters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generating process cannot be determined by any known method.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Examples: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Parity of number of passengers in a coach in rush hour.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Weight of a book  on a shelf in grams modulo 10.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Direction of movement of a particular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molecule in the air in a quiet room.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410" y="3419718"/>
            <a:ext cx="849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Pseudo-random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-- Deterministic formula,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 Local unpredictability,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output looks like 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--  Statistical tests might reveal more or less "random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4715898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important statistical properties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Uniformity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Independence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 in a interval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must be independently drawn from a uniform distribution with probability density function: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blipFill>
                <a:blip r:embed="rId2"/>
                <a:stretch>
                  <a:fillRect l="-564" t="-2058" b="-5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3910" y="2663077"/>
                <a:ext cx="28804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]    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10" y="2663077"/>
                <a:ext cx="2880400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3003" y="3311167"/>
                <a:ext cx="1008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003" y="3311167"/>
                <a:ext cx="10081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8372" y="3311167"/>
                <a:ext cx="1512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elsewhere</m:t>
                      </m:r>
                      <m:r>
                        <a:rPr lang="en-US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72" y="3311167"/>
                <a:ext cx="15122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flipH="1">
            <a:off x="3779890" y="2807097"/>
            <a:ext cx="216030" cy="792110"/>
          </a:xfrm>
          <a:prstGeom prst="rightBrace">
            <a:avLst>
              <a:gd name="adj1" fmla="val 24824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Good generator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Uniform distribution over large range of values: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	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is long, period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generates all integers in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Simple generation formula.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	Modulus (if possible) equal to a power of two – fast bit operations.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blipFill>
                <a:blip r:embed="rId7"/>
                <a:stretch>
                  <a:fillRect l="-705" t="-1479" b="-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934837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390" y="982419"/>
            <a:ext cx="532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floating point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1: Generate (pseudo) random integer values from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2: Generate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(pseudo)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random floating point values from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the solution of  Task 1 to produce the solution of Task 2.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 the sequence of values generated in Task 1.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 / 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1)}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belongs 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"Random" real numbers are thus approximated by "random" fractions.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length of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guarantees sufficiently dense division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blipFill>
                <a:blip r:embed="rId2"/>
                <a:stretch>
                  <a:fillRect l="-559" t="-1064" b="-23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380" y="443714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=[0, 1024]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{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={712,  84,  233,  269,  810,  944, …}</m:t>
                      </m:r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{712/1023,  84/1023,   233/1023,   269/1023,  810/1023,  944/1023,  ... }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= {0.696,  0.082,  0.228,  0.263, 0.792,  0,923,  ...}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0" name="Rectangle 2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410" y="1259418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produces a sequence         defined by relations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73701" y="125941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01" y="1259418"/>
                <a:ext cx="576080" cy="369332"/>
              </a:xfrm>
              <a:prstGeom prst="rect">
                <a:avLst/>
              </a:prstGeom>
              <a:blipFill>
                <a:blip r:embed="rId4"/>
                <a:stretch>
                  <a:fillRect r="-17895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42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165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75820" y="2483588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and increment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blipFill>
                <a:blip r:embed="rId7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3338426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2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80" y="899368"/>
            <a:ext cx="482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4931928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284363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203810" y="5580018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Rectangle 3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9" name="Rectangle 3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390" y="97137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=15,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2564880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8, 14, 5, 11, 2, 8, 14, 5, 11, 2, 8, 14,   ...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1758969" y="2344209"/>
            <a:ext cx="225312" cy="136819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259540" y="3203688"/>
            <a:ext cx="39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5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00" y="377976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4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=13,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67920" y="5435998"/>
            <a:ext cx="22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7, 7, 7, 7, 7,   ...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1335740" y="5800238"/>
            <a:ext cx="216030" cy="20765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Box 46"/>
          <p:cNvSpPr txBox="1"/>
          <p:nvPr/>
        </p:nvSpPr>
        <p:spPr>
          <a:xfrm>
            <a:off x="1187530" y="6012078"/>
            <a:ext cx="30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8" name="Rectangle 2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10" y="1187408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Prime numbers are "more random" than composite numbers, therefore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using prime numbers in a generator improves randomness.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Counterexample: Example 4, all parameters are primes: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00" y="899368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Misconception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42" y="3031822"/>
            <a:ext cx="7729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Hull-Dobell Theorem: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period is maximum, i.e. equal to </a:t>
            </a:r>
            <a:r>
              <a:rPr lang="en-US" i="1" dirty="0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conditions 1. - 3. hold: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i="1" dirty="0">
                <a:solidFill>
                  <a:srgbClr val="0000FF"/>
                </a:solidFill>
                <a:latin typeface="Cambria Math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coprimes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i="1" dirty="0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 dirty="0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 dirty="0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divisible by each prime factor of </a:t>
            </a:r>
            <a:r>
              <a:rPr lang="en-US" i="1" dirty="0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3. If </a:t>
            </a:r>
            <a:r>
              <a:rPr lang="en-US" dirty="0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i="1" dirty="0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then also </a:t>
            </a:r>
            <a:r>
              <a:rPr lang="en-US" dirty="0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 dirty="0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 dirty="0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612" y="259976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Maximum period length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612" y="4499868"/>
            <a:ext cx="190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4682" y="49319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682" y="52106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79102" y="521068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682" y="57867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679102" y="578676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4682" y="60840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07092" y="6084088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All three conditions hold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9102" y="49319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1.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48678" y="55080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3098" y="550800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4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9" name="Rectangle 4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d38ab7b1-af39-45db-8ed7-984f47bc2135"/>
  <p:tag name="SLIDO_EVENT_SECTION_UUID" val="df4c9be0-faee-4144-8186-bc84164b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zc3NDAyMjZ9"/>
  <p:tag name="SLIDO_TYPE" val="SlidoPoll"/>
  <p:tag name="SLIDO_POLL_UUID" val="d059e7a4-140a-4c9b-aa38-ed651fcc0c81"/>
  <p:tag name="SLIDO_TIMELINE" val="W3sicG9sbFF1ZXN0aW9uVXVpZCI6ImU5NmJiMThkLTNkNDItNDk5MC1hY2EwLTA3OTE1ZDFmZGYxNS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zc3Mzk0NzJ9"/>
  <p:tag name="SLIDO_TYPE" val="Slido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zc3Mzk0MjB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zc3Mzk2Njh9"/>
  <p:tag name="SLIDO_TYPE" val="SlidoPoll"/>
  <p:tag name="SLIDO_POLL_UUID" val="9836edd9-85b2-4b3c-bfcd-915a580eff44"/>
  <p:tag name="SLIDO_TIMELINE" val="W3sicG9sbFF1ZXN0aW9uVXVpZCI6ImY0NDczNDAxLWNmNDAtNGVkMS04MjMwLWNkM2MxMWJiMjIyMy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zc3Mzk0NzJ9"/>
  <p:tag name="SLIDO_TYPE" val="Slido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zc3Mzk0NzJ9"/>
  <p:tag name="SLIDO_TYPE" val="Slido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16733</TotalTime>
  <Words>3658</Words>
  <Application>Microsoft Office PowerPoint</Application>
  <PresentationFormat>On-screen Show (4:3)</PresentationFormat>
  <Paragraphs>1014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berezovs</dc:creator>
  <cp:lastModifiedBy>prusapa1</cp:lastModifiedBy>
  <cp:revision>605</cp:revision>
  <cp:lastPrinted>2017-12-05T14:16:24Z</cp:lastPrinted>
  <dcterms:created xsi:type="dcterms:W3CDTF">2015-03-09T22:38:17Z</dcterms:created>
  <dcterms:modified xsi:type="dcterms:W3CDTF">2021-11-24T08:11:20Z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</Properties>
</file>