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6" r:id="rId2"/>
    <p:sldId id="280" r:id="rId3"/>
    <p:sldId id="282" r:id="rId4"/>
    <p:sldId id="281" r:id="rId5"/>
    <p:sldId id="283" r:id="rId6"/>
    <p:sldId id="284" r:id="rId7"/>
    <p:sldId id="285" r:id="rId8"/>
    <p:sldId id="286" r:id="rId9"/>
    <p:sldId id="279" r:id="rId10"/>
    <p:sldId id="267" r:id="rId11"/>
    <p:sldId id="268" r:id="rId12"/>
    <p:sldId id="269" r:id="rId13"/>
    <p:sldId id="270" r:id="rId14"/>
    <p:sldId id="275" r:id="rId15"/>
    <p:sldId id="278" r:id="rId16"/>
    <p:sldId id="256" r:id="rId17"/>
    <p:sldId id="257" r:id="rId18"/>
    <p:sldId id="258" r:id="rId19"/>
    <p:sldId id="260" r:id="rId20"/>
    <p:sldId id="259" r:id="rId21"/>
    <p:sldId id="261" r:id="rId22"/>
    <p:sldId id="262" r:id="rId23"/>
    <p:sldId id="263" r:id="rId24"/>
    <p:sldId id="273" r:id="rId25"/>
    <p:sldId id="265" r:id="rId26"/>
    <p:sldId id="276" r:id="rId27"/>
  </p:sldIdLst>
  <p:sldSz cx="9144000" cy="6858000" type="screen4x3"/>
  <p:notesSz cx="7010400" cy="9296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9EC"/>
    <a:srgbClr val="FD6041"/>
    <a:srgbClr val="FF5D5D"/>
    <a:srgbClr val="99CCFF"/>
    <a:srgbClr val="0000FF"/>
    <a:srgbClr val="FF8F8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85" autoAdjust="0"/>
    <p:restoredTop sz="94660"/>
  </p:normalViewPr>
  <p:slideViewPr>
    <p:cSldViewPr>
      <p:cViewPr varScale="1">
        <p:scale>
          <a:sx n="102" d="100"/>
          <a:sy n="102" d="100"/>
        </p:scale>
        <p:origin x="-4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4" tIns="46587" rIns="93174" bIns="46587" rtlCol="0"/>
          <a:lstStyle>
            <a:lvl1pPr algn="l">
              <a:defRPr sz="1200"/>
            </a:lvl1pPr>
          </a:lstStyle>
          <a:p>
            <a:endParaRPr lang="cs-CZ"/>
          </a:p>
        </p:txBody>
      </p:sp>
      <p:sp>
        <p:nvSpPr>
          <p:cNvPr id="3" name="Date Placeholder 2"/>
          <p:cNvSpPr>
            <a:spLocks noGrp="1"/>
          </p:cNvSpPr>
          <p:nvPr>
            <p:ph type="dt" idx="1"/>
          </p:nvPr>
        </p:nvSpPr>
        <p:spPr>
          <a:xfrm>
            <a:off x="3970938" y="1"/>
            <a:ext cx="3037840" cy="464820"/>
          </a:xfrm>
          <a:prstGeom prst="rect">
            <a:avLst/>
          </a:prstGeom>
        </p:spPr>
        <p:txBody>
          <a:bodyPr vert="horz" lIns="93174" tIns="46587" rIns="93174" bIns="46587" rtlCol="0"/>
          <a:lstStyle>
            <a:lvl1pPr algn="r">
              <a:defRPr sz="1200"/>
            </a:lvl1pPr>
          </a:lstStyle>
          <a:p>
            <a:fld id="{C64335FB-641E-4E85-95EA-37A2BF6D739D}" type="datetimeFigureOut">
              <a:rPr lang="cs-CZ" smtClean="0"/>
              <a:t>16.10.2022</a:t>
            </a:fld>
            <a:endParaRPr lang="cs-CZ"/>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4" tIns="46587" rIns="93174" bIns="46587" rtlCol="0" anchor="ctr"/>
          <a:lstStyle/>
          <a:p>
            <a:endParaRPr lang="cs-CZ"/>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7" rIns="93174"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7" rIns="93174" bIns="46587" rtlCol="0" anchor="b"/>
          <a:lstStyle>
            <a:lvl1pPr algn="l">
              <a:defRPr sz="1200"/>
            </a:lvl1pPr>
          </a:lstStyle>
          <a:p>
            <a:endParaRPr lang="cs-CZ"/>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4" tIns="46587" rIns="93174" bIns="46587" rtlCol="0" anchor="b"/>
          <a:lstStyle>
            <a:lvl1pPr algn="r">
              <a:defRPr sz="1200"/>
            </a:lvl1pPr>
          </a:lstStyle>
          <a:p>
            <a:fld id="{51DF9332-E55B-4CBF-B04E-445A7E14BB88}" type="slidenum">
              <a:rPr lang="cs-CZ" smtClean="0"/>
              <a:t>‹#›</a:t>
            </a:fld>
            <a:endParaRPr lang="cs-CZ"/>
          </a:p>
        </p:txBody>
      </p:sp>
    </p:spTree>
    <p:extLst>
      <p:ext uri="{BB962C8B-B14F-4D97-AF65-F5344CB8AC3E}">
        <p14:creationId xmlns:p14="http://schemas.microsoft.com/office/powerpoint/2010/main" val="229124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798828D3-5D92-4F62-B4CF-184F3F216B7C}" type="datetime1">
              <a:rPr lang="cs-CZ" smtClean="0"/>
              <a:t>16.10.2022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6876256" y="6381328"/>
            <a:ext cx="2133600" cy="365125"/>
          </a:xfrm>
        </p:spPr>
        <p:txBody>
          <a:bodyPr/>
          <a:lstStyle>
            <a:lvl1pPr>
              <a:defRPr sz="1600"/>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2614811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2D03773A-EF66-4614-BDC2-E3AFAA0936F4}" type="datetime1">
              <a:rPr lang="cs-CZ" smtClean="0"/>
              <a:t>16.10.2022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3054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C24B54E-48A3-4BBD-94FF-0A45365E894B}" type="datetime1">
              <a:rPr lang="cs-CZ" smtClean="0"/>
              <a:t>16.10.2022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5942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3066B21E-0947-44C3-BD06-CFC5A562B4D8}" type="datetime1">
              <a:rPr lang="cs-CZ" smtClean="0"/>
              <a:t>16.10.2022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5448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46CF5F-0068-4B63-84D0-E0673C7AB4CA}" type="datetime1">
              <a:rPr lang="cs-CZ" smtClean="0"/>
              <a:t>16.10.2022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2070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7CE80B49-F8A6-46AB-924F-BB6A6628FE6C}" type="datetime1">
              <a:rPr lang="cs-CZ" smtClean="0"/>
              <a:t>16.10.2022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6481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E1979A2C-729A-4537-A24C-0D4AB3484C68}" type="datetime1">
              <a:rPr lang="cs-CZ" smtClean="0"/>
              <a:t>16.10.2022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0266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DAF8A6FB-289A-467D-9CE3-71AA293F7DE8}" type="datetime1">
              <a:rPr lang="cs-CZ" smtClean="0"/>
              <a:t>16.10.2022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7546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1BCDC-7319-4FB5-8B5A-1CD904631C71}" type="datetime1">
              <a:rPr lang="cs-CZ" smtClean="0"/>
              <a:t>16.10.2022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8318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3F9C4-6574-4DE5-A4AA-64D5393436F6}" type="datetime1">
              <a:rPr lang="cs-CZ" smtClean="0"/>
              <a:t>16.10.2022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18294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07D35-912D-41E7-877E-84D6CDFFE129}" type="datetime1">
              <a:rPr lang="cs-CZ" smtClean="0"/>
              <a:t>16.10.2022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04900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B159-3288-44C0-9DD8-D1A74C6CA34F}" type="datetime1">
              <a:rPr lang="cs-CZ" smtClean="0"/>
              <a:t>16.10.2022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solidFill>
              </a:defRPr>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173086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sagecell.sagemath.or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Line 153"/>
          <p:cNvSpPr>
            <a:spLocks noChangeShapeType="1"/>
          </p:cNvSpPr>
          <p:nvPr/>
        </p:nvSpPr>
        <p:spPr bwMode="auto">
          <a:xfrm flipH="1" flipV="1">
            <a:off x="6875809" y="4501569"/>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7" name="Line 153"/>
          <p:cNvSpPr>
            <a:spLocks noChangeShapeType="1"/>
          </p:cNvSpPr>
          <p:nvPr/>
        </p:nvSpPr>
        <p:spPr bwMode="auto">
          <a:xfrm flipH="1" flipV="1">
            <a:off x="7739905" y="4501569"/>
            <a:ext cx="28803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Isomorphism motivation</a:t>
            </a:r>
          </a:p>
        </p:txBody>
      </p:sp>
      <p:sp>
        <p:nvSpPr>
          <p:cNvPr id="5" name="Slide Number Placeholder 4"/>
          <p:cNvSpPr>
            <a:spLocks noGrp="1"/>
          </p:cNvSpPr>
          <p:nvPr>
            <p:ph type="sldNum" sz="quarter" idx="12"/>
          </p:nvPr>
        </p:nvSpPr>
        <p:spPr/>
        <p:txBody>
          <a:bodyPr/>
          <a:lstStyle/>
          <a:p>
            <a:fld id="{D3D84833-73A0-4179-9B12-9EFD1189A6FA}" type="slidenum">
              <a:rPr lang="cs-CZ" smtClean="0"/>
              <a:t>1</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57" name="Line 153"/>
          <p:cNvSpPr>
            <a:spLocks noChangeShapeType="1"/>
          </p:cNvSpPr>
          <p:nvPr/>
        </p:nvSpPr>
        <p:spPr bwMode="auto">
          <a:xfrm flipH="1" flipV="1">
            <a:off x="1763688" y="1556792"/>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153"/>
          <p:cNvSpPr>
            <a:spLocks noChangeShapeType="1"/>
          </p:cNvSpPr>
          <p:nvPr/>
        </p:nvSpPr>
        <p:spPr bwMode="auto">
          <a:xfrm flipH="1">
            <a:off x="1763688" y="1844824"/>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9" name="Line 153"/>
          <p:cNvSpPr>
            <a:spLocks noChangeShapeType="1"/>
          </p:cNvSpPr>
          <p:nvPr/>
        </p:nvSpPr>
        <p:spPr bwMode="auto">
          <a:xfrm flipH="1" flipV="1">
            <a:off x="1043608" y="213285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0" name="Line 153"/>
          <p:cNvSpPr>
            <a:spLocks noChangeShapeType="1"/>
          </p:cNvSpPr>
          <p:nvPr/>
        </p:nvSpPr>
        <p:spPr bwMode="auto">
          <a:xfrm flipH="1" flipV="1">
            <a:off x="1043608" y="1556792"/>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1" name="Line 153"/>
          <p:cNvSpPr>
            <a:spLocks noChangeShapeType="1"/>
          </p:cNvSpPr>
          <p:nvPr/>
        </p:nvSpPr>
        <p:spPr bwMode="auto">
          <a:xfrm flipH="1" flipV="1">
            <a:off x="1763688"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Line 153"/>
          <p:cNvSpPr>
            <a:spLocks noChangeShapeType="1"/>
          </p:cNvSpPr>
          <p:nvPr/>
        </p:nvSpPr>
        <p:spPr bwMode="auto">
          <a:xfrm flipH="1" flipV="1">
            <a:off x="1043608"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176368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104360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a:off x="1619672"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Line 153"/>
          <p:cNvSpPr>
            <a:spLocks noChangeShapeType="1"/>
          </p:cNvSpPr>
          <p:nvPr/>
        </p:nvSpPr>
        <p:spPr bwMode="auto">
          <a:xfrm flipH="1">
            <a:off x="899592"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7" name="Line 153"/>
          <p:cNvSpPr>
            <a:spLocks noChangeShapeType="1"/>
          </p:cNvSpPr>
          <p:nvPr/>
        </p:nvSpPr>
        <p:spPr bwMode="auto">
          <a:xfrm flipH="1" flipV="1">
            <a:off x="899592" y="1340768"/>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Oval 169"/>
          <p:cNvSpPr>
            <a:spLocks noChangeArrowheads="1"/>
          </p:cNvSpPr>
          <p:nvPr/>
        </p:nvSpPr>
        <p:spPr bwMode="auto">
          <a:xfrm>
            <a:off x="827584"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69" name="Oval 169"/>
          <p:cNvSpPr>
            <a:spLocks noChangeArrowheads="1"/>
          </p:cNvSpPr>
          <p:nvPr/>
        </p:nvSpPr>
        <p:spPr bwMode="auto">
          <a:xfrm>
            <a:off x="971600"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0" name="Oval 169"/>
          <p:cNvSpPr>
            <a:spLocks noChangeArrowheads="1"/>
          </p:cNvSpPr>
          <p:nvPr/>
        </p:nvSpPr>
        <p:spPr bwMode="auto">
          <a:xfrm>
            <a:off x="111561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1" name="Oval 169"/>
          <p:cNvSpPr>
            <a:spLocks noChangeArrowheads="1"/>
          </p:cNvSpPr>
          <p:nvPr/>
        </p:nvSpPr>
        <p:spPr bwMode="auto">
          <a:xfrm>
            <a:off x="1547664"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2" name="Oval 169"/>
          <p:cNvSpPr>
            <a:spLocks noChangeArrowheads="1"/>
          </p:cNvSpPr>
          <p:nvPr/>
        </p:nvSpPr>
        <p:spPr bwMode="auto">
          <a:xfrm>
            <a:off x="1691680"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3" name="Oval 169"/>
          <p:cNvSpPr>
            <a:spLocks noChangeArrowheads="1"/>
          </p:cNvSpPr>
          <p:nvPr/>
        </p:nvSpPr>
        <p:spPr bwMode="auto">
          <a:xfrm>
            <a:off x="183569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4" name="Oval 169"/>
          <p:cNvSpPr>
            <a:spLocks noChangeArrowheads="1"/>
          </p:cNvSpPr>
          <p:nvPr/>
        </p:nvSpPr>
        <p:spPr bwMode="auto">
          <a:xfrm>
            <a:off x="2051720"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175" name="Oval 169"/>
          <p:cNvSpPr>
            <a:spLocks noChangeArrowheads="1"/>
          </p:cNvSpPr>
          <p:nvPr/>
        </p:nvSpPr>
        <p:spPr bwMode="auto">
          <a:xfrm>
            <a:off x="1691680"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6" name="Oval 169"/>
          <p:cNvSpPr>
            <a:spLocks noChangeArrowheads="1"/>
          </p:cNvSpPr>
          <p:nvPr/>
        </p:nvSpPr>
        <p:spPr bwMode="auto">
          <a:xfrm>
            <a:off x="971600"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7" name="Oval 169"/>
          <p:cNvSpPr>
            <a:spLocks noChangeArrowheads="1"/>
          </p:cNvSpPr>
          <p:nvPr/>
        </p:nvSpPr>
        <p:spPr bwMode="auto">
          <a:xfrm>
            <a:off x="827584" y="1268760"/>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178" name="Line 153"/>
          <p:cNvSpPr>
            <a:spLocks noChangeShapeType="1"/>
          </p:cNvSpPr>
          <p:nvPr/>
        </p:nvSpPr>
        <p:spPr bwMode="auto">
          <a:xfrm flipV="1">
            <a:off x="3275857" y="1556792"/>
            <a:ext cx="576512"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9" name="Line 153"/>
          <p:cNvSpPr>
            <a:spLocks noChangeShapeType="1"/>
          </p:cNvSpPr>
          <p:nvPr/>
        </p:nvSpPr>
        <p:spPr bwMode="auto">
          <a:xfrm>
            <a:off x="3275857" y="1844824"/>
            <a:ext cx="576511"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0" name="Line 153"/>
          <p:cNvSpPr>
            <a:spLocks noChangeShapeType="1"/>
          </p:cNvSpPr>
          <p:nvPr/>
        </p:nvSpPr>
        <p:spPr bwMode="auto">
          <a:xfrm>
            <a:off x="3851920" y="2132856"/>
            <a:ext cx="93610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2" name="Line 153"/>
          <p:cNvSpPr>
            <a:spLocks noChangeShapeType="1"/>
          </p:cNvSpPr>
          <p:nvPr/>
        </p:nvSpPr>
        <p:spPr bwMode="auto">
          <a:xfrm flipV="1">
            <a:off x="3852367"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3" name="Line 153"/>
          <p:cNvSpPr>
            <a:spLocks noChangeShapeType="1"/>
          </p:cNvSpPr>
          <p:nvPr/>
        </p:nvSpPr>
        <p:spPr bwMode="auto">
          <a:xfrm flipV="1">
            <a:off x="4788024"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4" name="Line 153"/>
          <p:cNvSpPr>
            <a:spLocks noChangeShapeType="1"/>
          </p:cNvSpPr>
          <p:nvPr/>
        </p:nvSpPr>
        <p:spPr bwMode="auto">
          <a:xfrm flipV="1">
            <a:off x="3708351"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5" name="Line 153"/>
          <p:cNvSpPr>
            <a:spLocks noChangeShapeType="1"/>
          </p:cNvSpPr>
          <p:nvPr/>
        </p:nvSpPr>
        <p:spPr bwMode="auto">
          <a:xfrm flipV="1">
            <a:off x="464400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6" name="Line 153"/>
          <p:cNvSpPr>
            <a:spLocks noChangeShapeType="1"/>
          </p:cNvSpPr>
          <p:nvPr/>
        </p:nvSpPr>
        <p:spPr bwMode="auto">
          <a:xfrm>
            <a:off x="3852367"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7" name="Line 153"/>
          <p:cNvSpPr>
            <a:spLocks noChangeShapeType="1"/>
          </p:cNvSpPr>
          <p:nvPr/>
        </p:nvSpPr>
        <p:spPr bwMode="auto">
          <a:xfrm>
            <a:off x="4788024"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8" name="Line 153"/>
          <p:cNvSpPr>
            <a:spLocks noChangeShapeType="1"/>
          </p:cNvSpPr>
          <p:nvPr/>
        </p:nvSpPr>
        <p:spPr bwMode="auto">
          <a:xfrm flipV="1">
            <a:off x="4788024" y="1412776"/>
            <a:ext cx="43204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9" name="Oval 169"/>
          <p:cNvSpPr>
            <a:spLocks noChangeArrowheads="1"/>
          </p:cNvSpPr>
          <p:nvPr/>
        </p:nvSpPr>
        <p:spPr bwMode="auto">
          <a:xfrm flipH="1">
            <a:off x="4859585"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0" name="Oval 169"/>
          <p:cNvSpPr>
            <a:spLocks noChangeArrowheads="1"/>
          </p:cNvSpPr>
          <p:nvPr/>
        </p:nvSpPr>
        <p:spPr bwMode="auto">
          <a:xfrm flipH="1">
            <a:off x="4715569"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1" name="Oval 190"/>
          <p:cNvSpPr>
            <a:spLocks noChangeArrowheads="1"/>
          </p:cNvSpPr>
          <p:nvPr/>
        </p:nvSpPr>
        <p:spPr bwMode="auto">
          <a:xfrm flipH="1">
            <a:off x="4571553"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2" name="Oval 169"/>
          <p:cNvSpPr>
            <a:spLocks noChangeArrowheads="1"/>
          </p:cNvSpPr>
          <p:nvPr/>
        </p:nvSpPr>
        <p:spPr bwMode="auto">
          <a:xfrm flipH="1">
            <a:off x="3923928"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3" name="Oval 169"/>
          <p:cNvSpPr>
            <a:spLocks noChangeArrowheads="1"/>
          </p:cNvSpPr>
          <p:nvPr/>
        </p:nvSpPr>
        <p:spPr bwMode="auto">
          <a:xfrm flipH="1">
            <a:off x="3779912"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4" name="Oval 169"/>
          <p:cNvSpPr>
            <a:spLocks noChangeArrowheads="1"/>
          </p:cNvSpPr>
          <p:nvPr/>
        </p:nvSpPr>
        <p:spPr bwMode="auto">
          <a:xfrm flipH="1">
            <a:off x="363589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5" name="Oval 169"/>
          <p:cNvSpPr>
            <a:spLocks noChangeArrowheads="1"/>
          </p:cNvSpPr>
          <p:nvPr/>
        </p:nvSpPr>
        <p:spPr bwMode="auto">
          <a:xfrm flipH="1">
            <a:off x="3203848"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198" name="Oval 169"/>
          <p:cNvSpPr>
            <a:spLocks noChangeArrowheads="1"/>
          </p:cNvSpPr>
          <p:nvPr/>
        </p:nvSpPr>
        <p:spPr bwMode="auto">
          <a:xfrm flipH="1">
            <a:off x="5147617" y="1340768"/>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14" name="Arc 13"/>
          <p:cNvSpPr/>
          <p:nvPr/>
        </p:nvSpPr>
        <p:spPr>
          <a:xfrm flipH="1">
            <a:off x="3851920" y="1412776"/>
            <a:ext cx="936104" cy="360040"/>
          </a:xfrm>
          <a:prstGeom prst="arc">
            <a:avLst>
              <a:gd name="adj1" fmla="val 10922775"/>
              <a:gd name="adj2" fmla="val 0"/>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 name="Oval 169"/>
          <p:cNvSpPr>
            <a:spLocks noChangeArrowheads="1"/>
          </p:cNvSpPr>
          <p:nvPr/>
        </p:nvSpPr>
        <p:spPr bwMode="auto">
          <a:xfrm flipH="1">
            <a:off x="3779912"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7" name="Oval 169"/>
          <p:cNvSpPr>
            <a:spLocks noChangeArrowheads="1"/>
          </p:cNvSpPr>
          <p:nvPr/>
        </p:nvSpPr>
        <p:spPr bwMode="auto">
          <a:xfrm flipH="1">
            <a:off x="4715569"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9" name="Line 153"/>
          <p:cNvSpPr>
            <a:spLocks noChangeShapeType="1"/>
          </p:cNvSpPr>
          <p:nvPr/>
        </p:nvSpPr>
        <p:spPr bwMode="auto">
          <a:xfrm flipH="1">
            <a:off x="7451873" y="1845271"/>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0" name="Line 153"/>
          <p:cNvSpPr>
            <a:spLocks noChangeShapeType="1"/>
          </p:cNvSpPr>
          <p:nvPr/>
        </p:nvSpPr>
        <p:spPr bwMode="auto">
          <a:xfrm flipH="1" flipV="1">
            <a:off x="7451873" y="1557239"/>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1" name="Line 153"/>
          <p:cNvSpPr>
            <a:spLocks noChangeShapeType="1"/>
          </p:cNvSpPr>
          <p:nvPr/>
        </p:nvSpPr>
        <p:spPr bwMode="auto">
          <a:xfrm flipH="1">
            <a:off x="6731793" y="1557239"/>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2" name="Line 153"/>
          <p:cNvSpPr>
            <a:spLocks noChangeShapeType="1"/>
          </p:cNvSpPr>
          <p:nvPr/>
        </p:nvSpPr>
        <p:spPr bwMode="auto">
          <a:xfrm flipH="1">
            <a:off x="6731793" y="2133303"/>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3" name="Line 153"/>
          <p:cNvSpPr>
            <a:spLocks noChangeShapeType="1"/>
          </p:cNvSpPr>
          <p:nvPr/>
        </p:nvSpPr>
        <p:spPr bwMode="auto">
          <a:xfrm flipH="1">
            <a:off x="7451873" y="1557239"/>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4" name="Line 153"/>
          <p:cNvSpPr>
            <a:spLocks noChangeShapeType="1"/>
          </p:cNvSpPr>
          <p:nvPr/>
        </p:nvSpPr>
        <p:spPr bwMode="auto">
          <a:xfrm flipH="1">
            <a:off x="6731793" y="1557239"/>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5" name="Line 153"/>
          <p:cNvSpPr>
            <a:spLocks noChangeShapeType="1"/>
          </p:cNvSpPr>
          <p:nvPr/>
        </p:nvSpPr>
        <p:spPr bwMode="auto">
          <a:xfrm flipH="1">
            <a:off x="7451873"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6" name="Line 153"/>
          <p:cNvSpPr>
            <a:spLocks noChangeShapeType="1"/>
          </p:cNvSpPr>
          <p:nvPr/>
        </p:nvSpPr>
        <p:spPr bwMode="auto">
          <a:xfrm flipH="1">
            <a:off x="6731793"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7" name="Line 153"/>
          <p:cNvSpPr>
            <a:spLocks noChangeShapeType="1"/>
          </p:cNvSpPr>
          <p:nvPr/>
        </p:nvSpPr>
        <p:spPr bwMode="auto">
          <a:xfrm flipH="1" flipV="1">
            <a:off x="7307857"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8" name="Line 153"/>
          <p:cNvSpPr>
            <a:spLocks noChangeShapeType="1"/>
          </p:cNvSpPr>
          <p:nvPr/>
        </p:nvSpPr>
        <p:spPr bwMode="auto">
          <a:xfrm flipH="1" flipV="1">
            <a:off x="6587777"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9" name="Line 153"/>
          <p:cNvSpPr>
            <a:spLocks noChangeShapeType="1"/>
          </p:cNvSpPr>
          <p:nvPr/>
        </p:nvSpPr>
        <p:spPr bwMode="auto">
          <a:xfrm flipH="1">
            <a:off x="6587777" y="2133303"/>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0" name="Oval 169"/>
          <p:cNvSpPr>
            <a:spLocks noChangeArrowheads="1"/>
          </p:cNvSpPr>
          <p:nvPr/>
        </p:nvSpPr>
        <p:spPr bwMode="auto">
          <a:xfrm flipV="1">
            <a:off x="6515769"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1" name="Oval 169"/>
          <p:cNvSpPr>
            <a:spLocks noChangeArrowheads="1"/>
          </p:cNvSpPr>
          <p:nvPr/>
        </p:nvSpPr>
        <p:spPr bwMode="auto">
          <a:xfrm flipV="1">
            <a:off x="6659785"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2" name="Oval 211"/>
          <p:cNvSpPr>
            <a:spLocks noChangeArrowheads="1"/>
          </p:cNvSpPr>
          <p:nvPr/>
        </p:nvSpPr>
        <p:spPr bwMode="auto">
          <a:xfrm flipV="1">
            <a:off x="6803801"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3" name="Oval 169"/>
          <p:cNvSpPr>
            <a:spLocks noChangeArrowheads="1"/>
          </p:cNvSpPr>
          <p:nvPr/>
        </p:nvSpPr>
        <p:spPr bwMode="auto">
          <a:xfrm flipV="1">
            <a:off x="7235849"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4" name="Oval 169"/>
          <p:cNvSpPr>
            <a:spLocks noChangeArrowheads="1"/>
          </p:cNvSpPr>
          <p:nvPr/>
        </p:nvSpPr>
        <p:spPr bwMode="auto">
          <a:xfrm flipV="1">
            <a:off x="7379865"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5" name="Oval 169"/>
          <p:cNvSpPr>
            <a:spLocks noChangeArrowheads="1"/>
          </p:cNvSpPr>
          <p:nvPr/>
        </p:nvSpPr>
        <p:spPr bwMode="auto">
          <a:xfrm flipV="1">
            <a:off x="7523881"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6" name="Oval 169"/>
          <p:cNvSpPr>
            <a:spLocks noChangeArrowheads="1"/>
          </p:cNvSpPr>
          <p:nvPr/>
        </p:nvSpPr>
        <p:spPr bwMode="auto">
          <a:xfrm flipV="1">
            <a:off x="7739905"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217" name="Oval 169"/>
          <p:cNvSpPr>
            <a:spLocks noChangeArrowheads="1"/>
          </p:cNvSpPr>
          <p:nvPr/>
        </p:nvSpPr>
        <p:spPr bwMode="auto">
          <a:xfrm flipV="1">
            <a:off x="7379865"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8" name="Oval 169"/>
          <p:cNvSpPr>
            <a:spLocks noChangeArrowheads="1"/>
          </p:cNvSpPr>
          <p:nvPr/>
        </p:nvSpPr>
        <p:spPr bwMode="auto">
          <a:xfrm flipV="1">
            <a:off x="6659785"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9" name="Oval 169"/>
          <p:cNvSpPr>
            <a:spLocks noChangeArrowheads="1"/>
          </p:cNvSpPr>
          <p:nvPr/>
        </p:nvSpPr>
        <p:spPr bwMode="auto">
          <a:xfrm flipV="1">
            <a:off x="6515769" y="2276872"/>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287" name="Line 153"/>
          <p:cNvSpPr>
            <a:spLocks noChangeShapeType="1"/>
          </p:cNvSpPr>
          <p:nvPr/>
        </p:nvSpPr>
        <p:spPr bwMode="auto">
          <a:xfrm flipH="1" flipV="1">
            <a:off x="1403648" y="4141529"/>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8" name="Line 153"/>
          <p:cNvSpPr>
            <a:spLocks noChangeShapeType="1"/>
          </p:cNvSpPr>
          <p:nvPr/>
        </p:nvSpPr>
        <p:spPr bwMode="auto">
          <a:xfrm flipH="1">
            <a:off x="1403648" y="3853497"/>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9" name="Line 153"/>
          <p:cNvSpPr>
            <a:spLocks noChangeShapeType="1"/>
          </p:cNvSpPr>
          <p:nvPr/>
        </p:nvSpPr>
        <p:spPr bwMode="auto">
          <a:xfrm flipH="1" flipV="1">
            <a:off x="1043608" y="4429561"/>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0" name="Line 153"/>
          <p:cNvSpPr>
            <a:spLocks noChangeShapeType="1"/>
          </p:cNvSpPr>
          <p:nvPr/>
        </p:nvSpPr>
        <p:spPr bwMode="auto">
          <a:xfrm flipH="1" flipV="1">
            <a:off x="1043608" y="3853497"/>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1" name="Line 153"/>
          <p:cNvSpPr>
            <a:spLocks noChangeShapeType="1"/>
          </p:cNvSpPr>
          <p:nvPr/>
        </p:nvSpPr>
        <p:spPr bwMode="auto">
          <a:xfrm flipH="1" flipV="1">
            <a:off x="1763688" y="3853497"/>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2" name="Line 153"/>
          <p:cNvSpPr>
            <a:spLocks noChangeShapeType="1"/>
          </p:cNvSpPr>
          <p:nvPr/>
        </p:nvSpPr>
        <p:spPr bwMode="auto">
          <a:xfrm flipH="1" flipV="1">
            <a:off x="1043608" y="3853497"/>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3" name="Line 153"/>
          <p:cNvSpPr>
            <a:spLocks noChangeShapeType="1"/>
          </p:cNvSpPr>
          <p:nvPr/>
        </p:nvSpPr>
        <p:spPr bwMode="auto">
          <a:xfrm flipH="1" flipV="1">
            <a:off x="1763688"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4" name="Line 153"/>
          <p:cNvSpPr>
            <a:spLocks noChangeShapeType="1"/>
          </p:cNvSpPr>
          <p:nvPr/>
        </p:nvSpPr>
        <p:spPr bwMode="auto">
          <a:xfrm flipH="1" flipV="1">
            <a:off x="1043608"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5" name="Line 153"/>
          <p:cNvSpPr>
            <a:spLocks noChangeShapeType="1"/>
          </p:cNvSpPr>
          <p:nvPr/>
        </p:nvSpPr>
        <p:spPr bwMode="auto">
          <a:xfrm flipH="1">
            <a:off x="1619672"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6" name="Line 153"/>
          <p:cNvSpPr>
            <a:spLocks noChangeShapeType="1"/>
          </p:cNvSpPr>
          <p:nvPr/>
        </p:nvSpPr>
        <p:spPr bwMode="auto">
          <a:xfrm flipH="1">
            <a:off x="899592"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7" name="Line 153"/>
          <p:cNvSpPr>
            <a:spLocks noChangeShapeType="1"/>
          </p:cNvSpPr>
          <p:nvPr/>
        </p:nvSpPr>
        <p:spPr bwMode="auto">
          <a:xfrm flipH="1" flipV="1">
            <a:off x="1043608" y="3853497"/>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8" name="Oval 169"/>
          <p:cNvSpPr>
            <a:spLocks noChangeArrowheads="1"/>
          </p:cNvSpPr>
          <p:nvPr/>
        </p:nvSpPr>
        <p:spPr bwMode="auto">
          <a:xfrm>
            <a:off x="827584"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99" name="Oval 169"/>
          <p:cNvSpPr>
            <a:spLocks noChangeArrowheads="1"/>
          </p:cNvSpPr>
          <p:nvPr/>
        </p:nvSpPr>
        <p:spPr bwMode="auto">
          <a:xfrm>
            <a:off x="971600" y="435755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0" name="Oval 299"/>
          <p:cNvSpPr>
            <a:spLocks noChangeArrowheads="1"/>
          </p:cNvSpPr>
          <p:nvPr/>
        </p:nvSpPr>
        <p:spPr bwMode="auto">
          <a:xfrm>
            <a:off x="1115616"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1" name="Oval 169"/>
          <p:cNvSpPr>
            <a:spLocks noChangeArrowheads="1"/>
          </p:cNvSpPr>
          <p:nvPr/>
        </p:nvSpPr>
        <p:spPr bwMode="auto">
          <a:xfrm>
            <a:off x="1547664"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2" name="Oval 169"/>
          <p:cNvSpPr>
            <a:spLocks noChangeArrowheads="1"/>
          </p:cNvSpPr>
          <p:nvPr/>
        </p:nvSpPr>
        <p:spPr bwMode="auto">
          <a:xfrm>
            <a:off x="1691680" y="435755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3" name="Oval 169"/>
          <p:cNvSpPr>
            <a:spLocks noChangeArrowheads="1"/>
          </p:cNvSpPr>
          <p:nvPr/>
        </p:nvSpPr>
        <p:spPr bwMode="auto">
          <a:xfrm>
            <a:off x="1835696"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4" name="Oval 169"/>
          <p:cNvSpPr>
            <a:spLocks noChangeArrowheads="1"/>
          </p:cNvSpPr>
          <p:nvPr/>
        </p:nvSpPr>
        <p:spPr bwMode="auto">
          <a:xfrm>
            <a:off x="1403648" y="4069521"/>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05" name="Oval 169"/>
          <p:cNvSpPr>
            <a:spLocks noChangeArrowheads="1"/>
          </p:cNvSpPr>
          <p:nvPr/>
        </p:nvSpPr>
        <p:spPr bwMode="auto">
          <a:xfrm>
            <a:off x="1691680" y="37814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6" name="Oval 169"/>
          <p:cNvSpPr>
            <a:spLocks noChangeArrowheads="1"/>
          </p:cNvSpPr>
          <p:nvPr/>
        </p:nvSpPr>
        <p:spPr bwMode="auto">
          <a:xfrm>
            <a:off x="971600" y="37814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7" name="Oval 169"/>
          <p:cNvSpPr>
            <a:spLocks noChangeArrowheads="1"/>
          </p:cNvSpPr>
          <p:nvPr/>
        </p:nvSpPr>
        <p:spPr bwMode="auto">
          <a:xfrm>
            <a:off x="1115616" y="3997513"/>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308" name="Line 153"/>
          <p:cNvSpPr>
            <a:spLocks noChangeShapeType="1"/>
          </p:cNvSpPr>
          <p:nvPr/>
        </p:nvSpPr>
        <p:spPr bwMode="auto">
          <a:xfrm flipH="1">
            <a:off x="3275856" y="3707740"/>
            <a:ext cx="1008112" cy="86409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9" name="Line 153"/>
          <p:cNvSpPr>
            <a:spLocks noChangeShapeType="1"/>
          </p:cNvSpPr>
          <p:nvPr/>
        </p:nvSpPr>
        <p:spPr bwMode="auto">
          <a:xfrm flipH="1" flipV="1">
            <a:off x="4283968" y="3707740"/>
            <a:ext cx="864096" cy="100811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0" name="Line 153"/>
          <p:cNvSpPr>
            <a:spLocks noChangeShapeType="1"/>
          </p:cNvSpPr>
          <p:nvPr/>
        </p:nvSpPr>
        <p:spPr bwMode="auto">
          <a:xfrm flipH="1" flipV="1">
            <a:off x="3275856" y="4571836"/>
            <a:ext cx="187220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1" name="Line 153"/>
          <p:cNvSpPr>
            <a:spLocks noChangeShapeType="1"/>
          </p:cNvSpPr>
          <p:nvPr/>
        </p:nvSpPr>
        <p:spPr bwMode="auto">
          <a:xfrm flipH="1">
            <a:off x="3275856" y="4067780"/>
            <a:ext cx="936104"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2" name="Line 153"/>
          <p:cNvSpPr>
            <a:spLocks noChangeShapeType="1"/>
          </p:cNvSpPr>
          <p:nvPr/>
        </p:nvSpPr>
        <p:spPr bwMode="auto">
          <a:xfrm flipH="1" flipV="1">
            <a:off x="4211960" y="4067780"/>
            <a:ext cx="936104"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4" name="Line 153"/>
          <p:cNvSpPr>
            <a:spLocks noChangeShapeType="1"/>
          </p:cNvSpPr>
          <p:nvPr/>
        </p:nvSpPr>
        <p:spPr bwMode="auto">
          <a:xfrm flipH="1" flipV="1">
            <a:off x="4499992" y="4427820"/>
            <a:ext cx="648072"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5" name="Line 153"/>
          <p:cNvSpPr>
            <a:spLocks noChangeShapeType="1"/>
          </p:cNvSpPr>
          <p:nvPr/>
        </p:nvSpPr>
        <p:spPr bwMode="auto">
          <a:xfrm flipH="1" flipV="1">
            <a:off x="4211960" y="4499828"/>
            <a:ext cx="936104"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6" name="Line 153"/>
          <p:cNvSpPr>
            <a:spLocks noChangeShapeType="1"/>
          </p:cNvSpPr>
          <p:nvPr/>
        </p:nvSpPr>
        <p:spPr bwMode="auto">
          <a:xfrm flipV="1">
            <a:off x="3851920" y="4211796"/>
            <a:ext cx="7200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7" name="Line 153"/>
          <p:cNvSpPr>
            <a:spLocks noChangeShapeType="1"/>
          </p:cNvSpPr>
          <p:nvPr/>
        </p:nvSpPr>
        <p:spPr bwMode="auto">
          <a:xfrm flipV="1">
            <a:off x="4211960" y="3995772"/>
            <a:ext cx="792088"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8" name="Line 153"/>
          <p:cNvSpPr>
            <a:spLocks noChangeShapeType="1"/>
          </p:cNvSpPr>
          <p:nvPr/>
        </p:nvSpPr>
        <p:spPr bwMode="auto">
          <a:xfrm flipV="1">
            <a:off x="4211960" y="3779748"/>
            <a:ext cx="576064"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9" name="Oval 169"/>
          <p:cNvSpPr>
            <a:spLocks noChangeArrowheads="1"/>
          </p:cNvSpPr>
          <p:nvPr/>
        </p:nvSpPr>
        <p:spPr bwMode="auto">
          <a:xfrm>
            <a:off x="3203848" y="44998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0" name="Oval 169"/>
          <p:cNvSpPr>
            <a:spLocks noChangeArrowheads="1"/>
          </p:cNvSpPr>
          <p:nvPr/>
        </p:nvSpPr>
        <p:spPr bwMode="auto">
          <a:xfrm>
            <a:off x="3779912" y="4355812"/>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321" name="Oval 169"/>
          <p:cNvSpPr>
            <a:spLocks noChangeArrowheads="1"/>
          </p:cNvSpPr>
          <p:nvPr/>
        </p:nvSpPr>
        <p:spPr bwMode="auto">
          <a:xfrm>
            <a:off x="3851920" y="413978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2" name="Oval 169"/>
          <p:cNvSpPr>
            <a:spLocks noChangeArrowheads="1"/>
          </p:cNvSpPr>
          <p:nvPr/>
        </p:nvSpPr>
        <p:spPr bwMode="auto">
          <a:xfrm>
            <a:off x="4139952" y="442782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3" name="Oval 169"/>
          <p:cNvSpPr>
            <a:spLocks noChangeArrowheads="1"/>
          </p:cNvSpPr>
          <p:nvPr/>
        </p:nvSpPr>
        <p:spPr bwMode="auto">
          <a:xfrm>
            <a:off x="4427984" y="435581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4" name="Oval 169"/>
          <p:cNvSpPr>
            <a:spLocks noChangeArrowheads="1"/>
          </p:cNvSpPr>
          <p:nvPr/>
        </p:nvSpPr>
        <p:spPr bwMode="auto">
          <a:xfrm>
            <a:off x="4139952" y="39957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5" name="Oval 169"/>
          <p:cNvSpPr>
            <a:spLocks noChangeArrowheads="1"/>
          </p:cNvSpPr>
          <p:nvPr/>
        </p:nvSpPr>
        <p:spPr bwMode="auto">
          <a:xfrm>
            <a:off x="4715569" y="370774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6" name="Oval 169"/>
          <p:cNvSpPr>
            <a:spLocks noChangeArrowheads="1"/>
          </p:cNvSpPr>
          <p:nvPr/>
        </p:nvSpPr>
        <p:spPr bwMode="auto">
          <a:xfrm>
            <a:off x="4932040" y="3923764"/>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7" name="Oval 169"/>
          <p:cNvSpPr>
            <a:spLocks noChangeArrowheads="1"/>
          </p:cNvSpPr>
          <p:nvPr/>
        </p:nvSpPr>
        <p:spPr bwMode="auto">
          <a:xfrm>
            <a:off x="4211960" y="3635732"/>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28" name="Oval 169"/>
          <p:cNvSpPr>
            <a:spLocks noChangeArrowheads="1"/>
          </p:cNvSpPr>
          <p:nvPr/>
        </p:nvSpPr>
        <p:spPr bwMode="auto">
          <a:xfrm>
            <a:off x="5076056" y="464384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0" name="TextBox 329"/>
          <p:cNvSpPr txBox="1"/>
          <p:nvPr/>
        </p:nvSpPr>
        <p:spPr>
          <a:xfrm>
            <a:off x="683568" y="2564904"/>
            <a:ext cx="1584176" cy="369332"/>
          </a:xfrm>
          <a:prstGeom prst="rect">
            <a:avLst/>
          </a:prstGeom>
          <a:noFill/>
        </p:spPr>
        <p:txBody>
          <a:bodyPr wrap="square" rtlCol="0">
            <a:spAutoFit/>
          </a:bodyPr>
          <a:lstStyle/>
          <a:p>
            <a:r>
              <a:rPr lang="en-US" dirty="0" smtClean="0"/>
              <a:t>Tiny </a:t>
            </a:r>
            <a:r>
              <a:rPr lang="en-US" dirty="0" smtClean="0"/>
              <a:t>piglet</a:t>
            </a:r>
            <a:endParaRPr lang="en-US" b="1" baseline="-25000" dirty="0" smtClean="0"/>
          </a:p>
        </p:txBody>
      </p:sp>
      <p:sp>
        <p:nvSpPr>
          <p:cNvPr id="331" name="TextBox 330"/>
          <p:cNvSpPr txBox="1"/>
          <p:nvPr/>
        </p:nvSpPr>
        <p:spPr>
          <a:xfrm>
            <a:off x="2771800" y="2564904"/>
            <a:ext cx="3024336" cy="369332"/>
          </a:xfrm>
          <a:prstGeom prst="rect">
            <a:avLst/>
          </a:prstGeom>
          <a:noFill/>
        </p:spPr>
        <p:txBody>
          <a:bodyPr wrap="square" rtlCol="0">
            <a:spAutoFit/>
          </a:bodyPr>
          <a:lstStyle/>
          <a:p>
            <a:r>
              <a:rPr lang="en-US" dirty="0" smtClean="0"/>
              <a:t>Getting strong and backwards</a:t>
            </a:r>
            <a:endParaRPr lang="en-US" b="1" baseline="-25000" dirty="0" smtClean="0"/>
          </a:p>
        </p:txBody>
      </p:sp>
      <p:sp>
        <p:nvSpPr>
          <p:cNvPr id="332" name="TextBox 331"/>
          <p:cNvSpPr txBox="1"/>
          <p:nvPr/>
        </p:nvSpPr>
        <p:spPr>
          <a:xfrm>
            <a:off x="6227737" y="2564904"/>
            <a:ext cx="1872208" cy="369332"/>
          </a:xfrm>
          <a:prstGeom prst="rect">
            <a:avLst/>
          </a:prstGeom>
          <a:noFill/>
        </p:spPr>
        <p:txBody>
          <a:bodyPr wrap="square" rtlCol="0">
            <a:spAutoFit/>
          </a:bodyPr>
          <a:lstStyle/>
          <a:p>
            <a:r>
              <a:rPr lang="en-US" dirty="0" smtClean="0"/>
              <a:t>Reflected in water</a:t>
            </a:r>
            <a:endParaRPr lang="en-US" b="1" baseline="-25000" dirty="0" smtClean="0"/>
          </a:p>
        </p:txBody>
      </p:sp>
      <p:sp>
        <p:nvSpPr>
          <p:cNvPr id="333" name="TextBox 332"/>
          <p:cNvSpPr txBox="1"/>
          <p:nvPr/>
        </p:nvSpPr>
        <p:spPr>
          <a:xfrm>
            <a:off x="539552" y="4931876"/>
            <a:ext cx="1800200" cy="369332"/>
          </a:xfrm>
          <a:prstGeom prst="rect">
            <a:avLst/>
          </a:prstGeom>
          <a:noFill/>
        </p:spPr>
        <p:txBody>
          <a:bodyPr wrap="square" rtlCol="0">
            <a:spAutoFit/>
          </a:bodyPr>
          <a:lstStyle/>
          <a:p>
            <a:r>
              <a:rPr lang="en-US" dirty="0" smtClean="0"/>
              <a:t>Inspecting its tail</a:t>
            </a:r>
            <a:endParaRPr lang="en-US" b="1" baseline="-25000" dirty="0" smtClean="0"/>
          </a:p>
        </p:txBody>
      </p:sp>
      <p:sp>
        <p:nvSpPr>
          <p:cNvPr id="334" name="TextBox 333"/>
          <p:cNvSpPr txBox="1"/>
          <p:nvPr/>
        </p:nvSpPr>
        <p:spPr>
          <a:xfrm>
            <a:off x="3059832" y="4931876"/>
            <a:ext cx="2592288" cy="369332"/>
          </a:xfrm>
          <a:prstGeom prst="rect">
            <a:avLst/>
          </a:prstGeom>
          <a:noFill/>
        </p:spPr>
        <p:txBody>
          <a:bodyPr wrap="square" rtlCol="0">
            <a:spAutoFit/>
          </a:bodyPr>
          <a:lstStyle/>
          <a:p>
            <a:r>
              <a:rPr lang="en-US" dirty="0" smtClean="0"/>
              <a:t>Painted by abstract artist</a:t>
            </a:r>
            <a:endParaRPr lang="en-US" b="1" baseline="-25000" dirty="0" smtClean="0"/>
          </a:p>
        </p:txBody>
      </p:sp>
      <p:sp>
        <p:nvSpPr>
          <p:cNvPr id="345" name="Line 153"/>
          <p:cNvSpPr>
            <a:spLocks noChangeShapeType="1"/>
          </p:cNvSpPr>
          <p:nvPr/>
        </p:nvSpPr>
        <p:spPr bwMode="auto">
          <a:xfrm flipH="1" flipV="1">
            <a:off x="6299745" y="4501569"/>
            <a:ext cx="28803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46" name="Line 153"/>
          <p:cNvSpPr>
            <a:spLocks noChangeShapeType="1"/>
          </p:cNvSpPr>
          <p:nvPr/>
        </p:nvSpPr>
        <p:spPr bwMode="auto">
          <a:xfrm flipH="1" flipV="1">
            <a:off x="7739905" y="4501569"/>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361" name="Group 360"/>
          <p:cNvGrpSpPr/>
          <p:nvPr/>
        </p:nvGrpSpPr>
        <p:grpSpPr>
          <a:xfrm>
            <a:off x="6011713" y="4357553"/>
            <a:ext cx="576064" cy="288032"/>
            <a:chOff x="7380312" y="3140968"/>
            <a:chExt cx="648072" cy="288032"/>
          </a:xfrm>
        </p:grpSpPr>
        <p:sp>
          <p:nvSpPr>
            <p:cNvPr id="362" name="Arc 361"/>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3" name="Arc 362"/>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7" name="Group 366"/>
          <p:cNvGrpSpPr/>
          <p:nvPr/>
        </p:nvGrpSpPr>
        <p:grpSpPr>
          <a:xfrm>
            <a:off x="7163841" y="4285545"/>
            <a:ext cx="864096" cy="432048"/>
            <a:chOff x="7380312" y="3140968"/>
            <a:chExt cx="648072" cy="288032"/>
          </a:xfrm>
        </p:grpSpPr>
        <p:sp>
          <p:nvSpPr>
            <p:cNvPr id="368" name="Arc 367"/>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 name="Arc 368"/>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0" name="Group 369"/>
          <p:cNvGrpSpPr/>
          <p:nvPr/>
        </p:nvGrpSpPr>
        <p:grpSpPr>
          <a:xfrm flipV="1">
            <a:off x="6587777" y="4285545"/>
            <a:ext cx="1728192" cy="432048"/>
            <a:chOff x="7380312" y="3140968"/>
            <a:chExt cx="648072" cy="288032"/>
          </a:xfrm>
        </p:grpSpPr>
        <p:sp>
          <p:nvSpPr>
            <p:cNvPr id="371" name="Arc 370"/>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2" name="Arc 371"/>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3" name="Oval 169"/>
          <p:cNvSpPr>
            <a:spLocks noChangeArrowheads="1"/>
          </p:cNvSpPr>
          <p:nvPr/>
        </p:nvSpPr>
        <p:spPr bwMode="auto">
          <a:xfrm>
            <a:off x="6227290"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4" name="Oval 169"/>
          <p:cNvSpPr>
            <a:spLocks noChangeArrowheads="1"/>
          </p:cNvSpPr>
          <p:nvPr/>
        </p:nvSpPr>
        <p:spPr bwMode="auto">
          <a:xfrm>
            <a:off x="651532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6" name="Oval 169"/>
          <p:cNvSpPr>
            <a:spLocks noChangeArrowheads="1"/>
          </p:cNvSpPr>
          <p:nvPr/>
        </p:nvSpPr>
        <p:spPr bwMode="auto">
          <a:xfrm>
            <a:off x="6803354"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8" name="Oval 169"/>
          <p:cNvSpPr>
            <a:spLocks noChangeArrowheads="1"/>
          </p:cNvSpPr>
          <p:nvPr/>
        </p:nvSpPr>
        <p:spPr bwMode="auto">
          <a:xfrm>
            <a:off x="5939705"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grpSp>
        <p:nvGrpSpPr>
          <p:cNvPr id="393" name="Group 392"/>
          <p:cNvGrpSpPr/>
          <p:nvPr/>
        </p:nvGrpSpPr>
        <p:grpSpPr>
          <a:xfrm>
            <a:off x="6587777" y="4357553"/>
            <a:ext cx="576064" cy="288032"/>
            <a:chOff x="7380312" y="3140968"/>
            <a:chExt cx="648072" cy="288032"/>
          </a:xfrm>
        </p:grpSpPr>
        <p:sp>
          <p:nvSpPr>
            <p:cNvPr id="394" name="Arc 393"/>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5" name="Arc 394"/>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 name="Group 395"/>
          <p:cNvGrpSpPr/>
          <p:nvPr/>
        </p:nvGrpSpPr>
        <p:grpSpPr>
          <a:xfrm>
            <a:off x="7163841" y="4357553"/>
            <a:ext cx="576064" cy="288032"/>
            <a:chOff x="7380312" y="3140968"/>
            <a:chExt cx="648072" cy="288032"/>
          </a:xfrm>
        </p:grpSpPr>
        <p:sp>
          <p:nvSpPr>
            <p:cNvPr id="397" name="Arc 396"/>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8" name="Arc 397"/>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 name="Oval 169"/>
          <p:cNvSpPr>
            <a:spLocks noChangeArrowheads="1"/>
          </p:cNvSpPr>
          <p:nvPr/>
        </p:nvSpPr>
        <p:spPr bwMode="auto">
          <a:xfrm>
            <a:off x="6227737"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0" name="Oval 169"/>
          <p:cNvSpPr>
            <a:spLocks noChangeArrowheads="1"/>
          </p:cNvSpPr>
          <p:nvPr/>
        </p:nvSpPr>
        <p:spPr bwMode="auto">
          <a:xfrm>
            <a:off x="594015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7" name="Oval 169"/>
          <p:cNvSpPr>
            <a:spLocks noChangeArrowheads="1"/>
          </p:cNvSpPr>
          <p:nvPr/>
        </p:nvSpPr>
        <p:spPr bwMode="auto">
          <a:xfrm>
            <a:off x="7667450" y="4429561"/>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78" name="Oval 169"/>
          <p:cNvSpPr>
            <a:spLocks noChangeArrowheads="1"/>
          </p:cNvSpPr>
          <p:nvPr/>
        </p:nvSpPr>
        <p:spPr bwMode="auto">
          <a:xfrm>
            <a:off x="795548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9" name="Oval 169"/>
          <p:cNvSpPr>
            <a:spLocks noChangeArrowheads="1"/>
          </p:cNvSpPr>
          <p:nvPr/>
        </p:nvSpPr>
        <p:spPr bwMode="auto">
          <a:xfrm>
            <a:off x="7379865"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80" name="Oval 169"/>
          <p:cNvSpPr>
            <a:spLocks noChangeArrowheads="1"/>
          </p:cNvSpPr>
          <p:nvPr/>
        </p:nvSpPr>
        <p:spPr bwMode="auto">
          <a:xfrm>
            <a:off x="7091833"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1" name="Oval 169"/>
          <p:cNvSpPr>
            <a:spLocks noChangeArrowheads="1"/>
          </p:cNvSpPr>
          <p:nvPr/>
        </p:nvSpPr>
        <p:spPr bwMode="auto">
          <a:xfrm>
            <a:off x="8243961"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2" name="Oval 169"/>
          <p:cNvSpPr>
            <a:spLocks noChangeArrowheads="1"/>
          </p:cNvSpPr>
          <p:nvPr/>
        </p:nvSpPr>
        <p:spPr bwMode="auto">
          <a:xfrm>
            <a:off x="8531993" y="4429561"/>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401" name="Oval 169"/>
          <p:cNvSpPr>
            <a:spLocks noChangeArrowheads="1"/>
          </p:cNvSpPr>
          <p:nvPr/>
        </p:nvSpPr>
        <p:spPr bwMode="auto">
          <a:xfrm>
            <a:off x="6515769"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2" name="Oval 169"/>
          <p:cNvSpPr>
            <a:spLocks noChangeArrowheads="1"/>
          </p:cNvSpPr>
          <p:nvPr/>
        </p:nvSpPr>
        <p:spPr bwMode="auto">
          <a:xfrm>
            <a:off x="6803801"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3" name="Oval 169"/>
          <p:cNvSpPr>
            <a:spLocks noChangeArrowheads="1"/>
          </p:cNvSpPr>
          <p:nvPr/>
        </p:nvSpPr>
        <p:spPr bwMode="auto">
          <a:xfrm>
            <a:off x="6228184"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4" name="Oval 169"/>
          <p:cNvSpPr>
            <a:spLocks noChangeArrowheads="1"/>
          </p:cNvSpPr>
          <p:nvPr/>
        </p:nvSpPr>
        <p:spPr bwMode="auto">
          <a:xfrm>
            <a:off x="5940599"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5" name="TextBox 404"/>
          <p:cNvSpPr txBox="1"/>
          <p:nvPr/>
        </p:nvSpPr>
        <p:spPr>
          <a:xfrm>
            <a:off x="6227737" y="4931876"/>
            <a:ext cx="2232248" cy="369332"/>
          </a:xfrm>
          <a:prstGeom prst="rect">
            <a:avLst/>
          </a:prstGeom>
          <a:noFill/>
        </p:spPr>
        <p:txBody>
          <a:bodyPr wrap="square" rtlCol="0">
            <a:spAutoFit/>
          </a:bodyPr>
          <a:lstStyle/>
          <a:p>
            <a:r>
              <a:rPr lang="en-US" dirty="0" smtClean="0"/>
              <a:t>Serialized in Java file</a:t>
            </a:r>
            <a:endParaRPr lang="en-US" b="1" baseline="-25000" dirty="0" smtClean="0"/>
          </a:p>
        </p:txBody>
      </p:sp>
    </p:spTree>
    <p:extLst>
      <p:ext uri="{BB962C8B-B14F-4D97-AF65-F5344CB8AC3E}">
        <p14:creationId xmlns:p14="http://schemas.microsoft.com/office/powerpoint/2010/main" val="2311495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95"/>
          <p:cNvSpPr/>
          <p:nvPr/>
        </p:nvSpPr>
        <p:spPr>
          <a:xfrm>
            <a:off x="1691680" y="1124744"/>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623481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6248553" y="1057275"/>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971600" y="1988840"/>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971600"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241176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97160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97160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226774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82758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82758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1" name="TextBox 90"/>
          <p:cNvSpPr txBox="1"/>
          <p:nvPr/>
        </p:nvSpPr>
        <p:spPr>
          <a:xfrm>
            <a:off x="539552" y="3068960"/>
            <a:ext cx="3096344" cy="2031325"/>
          </a:xfrm>
          <a:prstGeom prst="rect">
            <a:avLst/>
          </a:prstGeom>
          <a:noFill/>
        </p:spPr>
        <p:txBody>
          <a:bodyPr wrap="square" rtlCol="0">
            <a:spAutoFit/>
          </a:bodyPr>
          <a:lstStyle/>
          <a:p>
            <a:r>
              <a:rPr lang="en-US" smtClean="0"/>
              <a:t>|V(G</a:t>
            </a:r>
            <a:r>
              <a:rPr lang="en-US" b="1" baseline="-25000" smtClean="0"/>
              <a:t>1</a:t>
            </a:r>
            <a:r>
              <a:rPr lang="en-US" smtClean="0"/>
              <a:t>)| = 5</a:t>
            </a:r>
          </a:p>
          <a:p>
            <a:r>
              <a:rPr lang="en-US" smtClean="0"/>
              <a:t>|E(G</a:t>
            </a:r>
            <a:r>
              <a:rPr lang="en-US" b="1" baseline="-25000" smtClean="0"/>
              <a:t>1</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2" name="TextBox 91"/>
          <p:cNvSpPr txBox="1"/>
          <p:nvPr/>
        </p:nvSpPr>
        <p:spPr>
          <a:xfrm>
            <a:off x="5364088" y="3068960"/>
            <a:ext cx="3456384" cy="2031325"/>
          </a:xfrm>
          <a:prstGeom prst="rect">
            <a:avLst/>
          </a:prstGeom>
          <a:noFill/>
        </p:spPr>
        <p:txBody>
          <a:bodyPr wrap="square" rtlCol="0">
            <a:spAutoFit/>
          </a:bodyPr>
          <a:lstStyle/>
          <a:p>
            <a:r>
              <a:rPr lang="en-US" smtClean="0"/>
              <a:t>|V(G</a:t>
            </a:r>
            <a:r>
              <a:rPr lang="en-US" b="1" baseline="-25000" smtClean="0"/>
              <a:t>2</a:t>
            </a:r>
            <a:r>
              <a:rPr lang="en-US" smtClean="0"/>
              <a:t>)| = 5</a:t>
            </a:r>
          </a:p>
          <a:p>
            <a:r>
              <a:rPr lang="en-US" smtClean="0"/>
              <a:t>|E(G</a:t>
            </a:r>
            <a:r>
              <a:rPr lang="en-US" b="1" baseline="-25000" smtClean="0"/>
              <a:t>2</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3" name="TextBox 92"/>
          <p:cNvSpPr txBox="1"/>
          <p:nvPr/>
        </p:nvSpPr>
        <p:spPr>
          <a:xfrm>
            <a:off x="755576" y="1052736"/>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987824" y="3284984"/>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987824" y="3573016"/>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flipV="1">
            <a:off x="3419872" y="3789040"/>
            <a:ext cx="1872208" cy="10848"/>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419872"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3635896" y="4365104"/>
            <a:ext cx="1656184"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5298707" y="1052736"/>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69168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226774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5514731" y="191683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5514731"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95489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551473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551473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681087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537071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537071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6090795"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681087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547664"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97" name="TextBox 96"/>
          <p:cNvSpPr txBox="1"/>
          <p:nvPr/>
        </p:nvSpPr>
        <p:spPr>
          <a:xfrm>
            <a:off x="2483768" y="5661248"/>
            <a:ext cx="4464496" cy="369332"/>
          </a:xfrm>
          <a:prstGeom prst="rect">
            <a:avLst/>
          </a:prstGeom>
          <a:noFill/>
        </p:spPr>
        <p:txBody>
          <a:bodyPr wrap="square" rtlCol="0">
            <a:spAutoFit/>
          </a:bodyPr>
          <a:lstStyle/>
          <a:p>
            <a:r>
              <a:rPr lang="en-US" dirty="0" smtClean="0"/>
              <a:t>Are G</a:t>
            </a:r>
            <a:r>
              <a:rPr lang="en-US" b="1" baseline="-25000" dirty="0" smtClean="0"/>
              <a:t>1 </a:t>
            </a:r>
            <a:r>
              <a:rPr lang="en-US" dirty="0" smtClean="0"/>
              <a:t> and  G</a:t>
            </a:r>
            <a:r>
              <a:rPr lang="en-US" b="1" baseline="-25000" dirty="0" smtClean="0"/>
              <a:t>2  </a:t>
            </a:r>
            <a:r>
              <a:rPr lang="en-US" dirty="0" smtClean="0"/>
              <a:t>isomorphic to each other? </a:t>
            </a:r>
            <a:endParaRPr lang="en-US" b="1" baseline="-25000" dirty="0" smtClean="0"/>
          </a:p>
        </p:txBody>
      </p:sp>
      <p:sp>
        <p:nvSpPr>
          <p:cNvPr id="16" name="Down Arrow 15"/>
          <p:cNvSpPr/>
          <p:nvPr/>
        </p:nvSpPr>
        <p:spPr>
          <a:xfrm>
            <a:off x="4355976" y="4653136"/>
            <a:ext cx="432048" cy="93610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99" name="TextBox 98"/>
          <p:cNvSpPr txBox="1"/>
          <p:nvPr/>
        </p:nvSpPr>
        <p:spPr>
          <a:xfrm>
            <a:off x="2915816" y="4869160"/>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00" name="Down Arrow 99"/>
          <p:cNvSpPr/>
          <p:nvPr/>
        </p:nvSpPr>
        <p:spPr>
          <a:xfrm>
            <a:off x="4355976" y="6093296"/>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10</a:t>
            </a:fld>
            <a:endParaRPr lang="cs-CZ"/>
          </a:p>
        </p:txBody>
      </p:sp>
      <p:sp>
        <p:nvSpPr>
          <p:cNvPr id="42" name="TextBox 4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3" name="TextBox 4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1726397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2555776" y="3645024"/>
            <a:ext cx="1656184" cy="1728192"/>
          </a:xfrm>
          <a:prstGeom prst="rightArrow">
            <a:avLst>
              <a:gd name="adj1" fmla="val 78676"/>
              <a:gd name="adj2" fmla="val 33766"/>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 name="Freeform 95"/>
          <p:cNvSpPr/>
          <p:nvPr/>
        </p:nvSpPr>
        <p:spPr>
          <a:xfrm>
            <a:off x="1259632" y="1052736"/>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7674971"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7688713" y="985267"/>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539552" y="1916832"/>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553294"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1979712"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539552"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539552"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183569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39553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395536"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3" name="TextBox 92"/>
          <p:cNvSpPr txBox="1"/>
          <p:nvPr/>
        </p:nvSpPr>
        <p:spPr>
          <a:xfrm>
            <a:off x="323528" y="980728"/>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6738867" y="980728"/>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259632"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1835696"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6954891" y="1844824"/>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6954891"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8395051"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6954891"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6954891"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8251035"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6810875"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6810875"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7530955" y="8367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8251035"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115616"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9" name="TextBox 38"/>
          <p:cNvSpPr txBox="1"/>
          <p:nvPr/>
        </p:nvSpPr>
        <p:spPr>
          <a:xfrm>
            <a:off x="971600" y="3433539"/>
            <a:ext cx="936104" cy="2031325"/>
          </a:xfrm>
          <a:prstGeom prst="rect">
            <a:avLst/>
          </a:prstGeom>
          <a:solidFill>
            <a:schemeClr val="accent1">
              <a:lumMod val="20000"/>
              <a:lumOff val="80000"/>
            </a:schemeClr>
          </a:solidFill>
        </p:spPr>
        <p:txBody>
          <a:bodyPr wrap="square" rtlCol="0">
            <a:spAutoFit/>
          </a:bodyPr>
          <a:lstStyle/>
          <a:p>
            <a:r>
              <a:rPr lang="en-US" dirty="0" smtClean="0"/>
              <a:t>{ {a, e}</a:t>
            </a:r>
          </a:p>
          <a:p>
            <a:r>
              <a:rPr lang="en-US" dirty="0" smtClean="0"/>
              <a:t>  {a, b}</a:t>
            </a:r>
          </a:p>
          <a:p>
            <a:r>
              <a:rPr lang="en-US" dirty="0" smtClean="0"/>
              <a:t>  {b, c}</a:t>
            </a:r>
          </a:p>
          <a:p>
            <a:r>
              <a:rPr lang="en-US" dirty="0" smtClean="0"/>
              <a:t>  {c, e}</a:t>
            </a:r>
          </a:p>
          <a:p>
            <a:r>
              <a:rPr lang="en-US" dirty="0" smtClean="0"/>
              <a:t>  {e, d}</a:t>
            </a:r>
          </a:p>
          <a:p>
            <a:r>
              <a:rPr lang="en-US" dirty="0" smtClean="0"/>
              <a:t>  {c, d}</a:t>
            </a:r>
          </a:p>
          <a:p>
            <a:r>
              <a:rPr lang="en-US" dirty="0" smtClean="0"/>
              <a:t>  {b, d} }</a:t>
            </a:r>
          </a:p>
        </p:txBody>
      </p:sp>
      <p:sp>
        <p:nvSpPr>
          <p:cNvPr id="41" name="TextBox 40"/>
          <p:cNvSpPr txBox="1"/>
          <p:nvPr/>
        </p:nvSpPr>
        <p:spPr>
          <a:xfrm>
            <a:off x="7308304" y="3501008"/>
            <a:ext cx="936104" cy="2031325"/>
          </a:xfrm>
          <a:prstGeom prst="rect">
            <a:avLst/>
          </a:prstGeom>
          <a:solidFill>
            <a:schemeClr val="accent3">
              <a:lumMod val="40000"/>
              <a:lumOff val="60000"/>
            </a:schemeClr>
          </a:solidFill>
        </p:spPr>
        <p:txBody>
          <a:bodyPr wrap="square" rtlCol="0">
            <a:spAutoFit/>
          </a:bodyPr>
          <a:lstStyle/>
          <a:p>
            <a:r>
              <a:rPr lang="en-US" dirty="0" smtClean="0"/>
              <a:t>{ {1, 2}</a:t>
            </a:r>
          </a:p>
          <a:p>
            <a:r>
              <a:rPr lang="en-US" dirty="0" smtClean="0"/>
              <a:t>  {1, 3}</a:t>
            </a:r>
          </a:p>
          <a:p>
            <a:r>
              <a:rPr lang="en-US" dirty="0" smtClean="0"/>
              <a:t>  {1, 5}</a:t>
            </a:r>
          </a:p>
          <a:p>
            <a:r>
              <a:rPr lang="en-US" dirty="0" smtClean="0"/>
              <a:t>  {2, 3}</a:t>
            </a:r>
          </a:p>
          <a:p>
            <a:r>
              <a:rPr lang="en-US" dirty="0" smtClean="0"/>
              <a:t>  {2, 4}</a:t>
            </a:r>
          </a:p>
          <a:p>
            <a:r>
              <a:rPr lang="en-US" dirty="0" smtClean="0"/>
              <a:t>  {3, 5}</a:t>
            </a:r>
          </a:p>
          <a:p>
            <a:r>
              <a:rPr lang="en-US" dirty="0" smtClean="0"/>
              <a:t>  {4, 5} }</a:t>
            </a:r>
          </a:p>
        </p:txBody>
      </p:sp>
      <p:sp>
        <p:nvSpPr>
          <p:cNvPr id="42" name="TextBox 41"/>
          <p:cNvSpPr txBox="1"/>
          <p:nvPr/>
        </p:nvSpPr>
        <p:spPr>
          <a:xfrm>
            <a:off x="2555776" y="3212976"/>
            <a:ext cx="1656184" cy="369332"/>
          </a:xfrm>
          <a:prstGeom prst="rect">
            <a:avLst/>
          </a:prstGeom>
          <a:noFill/>
        </p:spPr>
        <p:txBody>
          <a:bodyPr wrap="square" rtlCol="0">
            <a:spAutoFit/>
          </a:bodyPr>
          <a:lstStyle/>
          <a:p>
            <a:r>
              <a:rPr lang="en-US" dirty="0" smtClean="0"/>
              <a:t>Nodes mapping</a:t>
            </a:r>
          </a:p>
        </p:txBody>
      </p:sp>
      <p:sp>
        <p:nvSpPr>
          <p:cNvPr id="43" name="TextBox 42"/>
          <p:cNvSpPr txBox="1"/>
          <p:nvPr/>
        </p:nvSpPr>
        <p:spPr>
          <a:xfrm>
            <a:off x="2771800" y="3793579"/>
            <a:ext cx="792088" cy="1477328"/>
          </a:xfrm>
          <a:prstGeom prst="rect">
            <a:avLst/>
          </a:prstGeom>
          <a:noFill/>
        </p:spPr>
        <p:txBody>
          <a:bodyPr wrap="square" rtlCol="0">
            <a:spAutoFit/>
          </a:bodyPr>
          <a:lstStyle/>
          <a:p>
            <a:r>
              <a:rPr lang="en-US" dirty="0" smtClean="0"/>
              <a:t>a --- 4</a:t>
            </a:r>
          </a:p>
          <a:p>
            <a:r>
              <a:rPr lang="en-US" dirty="0" smtClean="0"/>
              <a:t>b --- 5</a:t>
            </a:r>
          </a:p>
          <a:p>
            <a:r>
              <a:rPr lang="en-US" dirty="0" smtClean="0"/>
              <a:t>c --- </a:t>
            </a:r>
            <a:r>
              <a:rPr lang="en-US" sz="1400" dirty="0" smtClean="0"/>
              <a:t> </a:t>
            </a:r>
            <a:r>
              <a:rPr lang="en-US" dirty="0" smtClean="0"/>
              <a:t>3</a:t>
            </a:r>
          </a:p>
          <a:p>
            <a:r>
              <a:rPr lang="en-US" dirty="0" smtClean="0"/>
              <a:t>d --- 1</a:t>
            </a:r>
          </a:p>
          <a:p>
            <a:r>
              <a:rPr lang="en-US" dirty="0" smtClean="0"/>
              <a:t>e --- 2</a:t>
            </a:r>
          </a:p>
        </p:txBody>
      </p:sp>
      <p:sp>
        <p:nvSpPr>
          <p:cNvPr id="44" name="TextBox 43"/>
          <p:cNvSpPr txBox="1"/>
          <p:nvPr/>
        </p:nvSpPr>
        <p:spPr>
          <a:xfrm>
            <a:off x="4427984" y="3501008"/>
            <a:ext cx="936104" cy="2031325"/>
          </a:xfrm>
          <a:prstGeom prst="rect">
            <a:avLst/>
          </a:prstGeom>
          <a:solidFill>
            <a:schemeClr val="accent1">
              <a:lumMod val="20000"/>
              <a:lumOff val="80000"/>
            </a:schemeClr>
          </a:solidFill>
        </p:spPr>
        <p:txBody>
          <a:bodyPr wrap="square" rtlCol="0">
            <a:spAutoFit/>
          </a:bodyPr>
          <a:lstStyle/>
          <a:p>
            <a:r>
              <a:rPr lang="en-US" dirty="0" smtClean="0"/>
              <a:t>{ {4, 2}</a:t>
            </a:r>
          </a:p>
          <a:p>
            <a:r>
              <a:rPr lang="en-US" dirty="0" smtClean="0"/>
              <a:t>  {4, 5}</a:t>
            </a:r>
          </a:p>
          <a:p>
            <a:r>
              <a:rPr lang="en-US" dirty="0" smtClean="0"/>
              <a:t>  {5, 3}</a:t>
            </a:r>
          </a:p>
          <a:p>
            <a:r>
              <a:rPr lang="en-US" dirty="0" smtClean="0"/>
              <a:t>  {3, 2}</a:t>
            </a:r>
          </a:p>
          <a:p>
            <a:r>
              <a:rPr lang="en-US" dirty="0" smtClean="0"/>
              <a:t>  {2, 1}</a:t>
            </a:r>
          </a:p>
          <a:p>
            <a:r>
              <a:rPr lang="en-US" dirty="0" smtClean="0"/>
              <a:t>  {3, 1}</a:t>
            </a:r>
          </a:p>
          <a:p>
            <a:r>
              <a:rPr lang="en-US" dirty="0" smtClean="0"/>
              <a:t>  {5, 1} }</a:t>
            </a:r>
          </a:p>
        </p:txBody>
      </p:sp>
      <p:sp>
        <p:nvSpPr>
          <p:cNvPr id="47" name="TextBox 46"/>
          <p:cNvSpPr txBox="1"/>
          <p:nvPr/>
        </p:nvSpPr>
        <p:spPr>
          <a:xfrm>
            <a:off x="827584" y="2996952"/>
            <a:ext cx="1944216" cy="369332"/>
          </a:xfrm>
          <a:prstGeom prst="rect">
            <a:avLst/>
          </a:prstGeom>
          <a:noFill/>
        </p:spPr>
        <p:txBody>
          <a:bodyPr wrap="square" rtlCol="0">
            <a:spAutoFit/>
          </a:bodyPr>
          <a:lstStyle/>
          <a:p>
            <a:r>
              <a:rPr lang="en-US" dirty="0" smtClean="0"/>
              <a:t>G</a:t>
            </a:r>
            <a:r>
              <a:rPr lang="en-US" b="1" baseline="-25000" dirty="0" smtClean="0"/>
              <a:t>1</a:t>
            </a:r>
            <a:r>
              <a:rPr lang="en-US" dirty="0" smtClean="0"/>
              <a:t>: Set of edges:</a:t>
            </a:r>
          </a:p>
        </p:txBody>
      </p:sp>
      <p:sp>
        <p:nvSpPr>
          <p:cNvPr id="48" name="TextBox 47"/>
          <p:cNvSpPr txBox="1"/>
          <p:nvPr/>
        </p:nvSpPr>
        <p:spPr>
          <a:xfrm>
            <a:off x="6732240" y="3068960"/>
            <a:ext cx="1944216" cy="369332"/>
          </a:xfrm>
          <a:prstGeom prst="rect">
            <a:avLst/>
          </a:prstGeom>
          <a:noFill/>
        </p:spPr>
        <p:txBody>
          <a:bodyPr wrap="square" rtlCol="0">
            <a:spAutoFit/>
          </a:bodyPr>
          <a:lstStyle/>
          <a:p>
            <a:r>
              <a:rPr lang="en-US" dirty="0" smtClean="0"/>
              <a:t>G</a:t>
            </a:r>
            <a:r>
              <a:rPr lang="en-US" b="1" baseline="-25000" dirty="0" smtClean="0"/>
              <a:t>2</a:t>
            </a:r>
            <a:r>
              <a:rPr lang="en-US" dirty="0" smtClean="0"/>
              <a:t>: Set of edges:</a:t>
            </a:r>
          </a:p>
        </p:txBody>
      </p:sp>
      <p:sp>
        <p:nvSpPr>
          <p:cNvPr id="52" name="TextBox 51"/>
          <p:cNvSpPr txBox="1"/>
          <p:nvPr/>
        </p:nvSpPr>
        <p:spPr>
          <a:xfrm>
            <a:off x="4211960" y="2857475"/>
            <a:ext cx="1944216" cy="646331"/>
          </a:xfrm>
          <a:prstGeom prst="rect">
            <a:avLst/>
          </a:prstGeom>
          <a:noFill/>
        </p:spPr>
        <p:txBody>
          <a:bodyPr wrap="square" rtlCol="0">
            <a:spAutoFit/>
          </a:bodyPr>
          <a:lstStyle/>
          <a:p>
            <a:r>
              <a:rPr lang="en-US" dirty="0" smtClean="0"/>
              <a:t>G</a:t>
            </a:r>
            <a:r>
              <a:rPr lang="en-US" b="1" baseline="-25000" dirty="0" smtClean="0"/>
              <a:t>1</a:t>
            </a:r>
            <a:r>
              <a:rPr lang="en-US" dirty="0" smtClean="0"/>
              <a:t>: Set of </a:t>
            </a:r>
          </a:p>
          <a:p>
            <a:r>
              <a:rPr lang="en-US" dirty="0" smtClean="0"/>
              <a:t>mapped edges:</a:t>
            </a:r>
          </a:p>
        </p:txBody>
      </p:sp>
      <p:sp>
        <p:nvSpPr>
          <p:cNvPr id="58" name="TextBox 57"/>
          <p:cNvSpPr txBox="1"/>
          <p:nvPr/>
        </p:nvSpPr>
        <p:spPr>
          <a:xfrm>
            <a:off x="2627784" y="5733256"/>
            <a:ext cx="6192688" cy="646331"/>
          </a:xfrm>
          <a:prstGeom prst="rect">
            <a:avLst/>
          </a:prstGeom>
          <a:noFill/>
          <a:ln>
            <a:solidFill>
              <a:srgbClr val="00B0F0"/>
            </a:solidFill>
          </a:ln>
        </p:spPr>
        <p:txBody>
          <a:bodyPr wrap="square" rtlCol="0">
            <a:spAutoFit/>
          </a:bodyPr>
          <a:lstStyle/>
          <a:p>
            <a:r>
              <a:rPr lang="en-US" b="1" dirty="0" smtClean="0"/>
              <a:t>Both sets of edges are the same.  G</a:t>
            </a:r>
            <a:r>
              <a:rPr lang="en-US" b="1" baseline="-25000" dirty="0" smtClean="0"/>
              <a:t>1</a:t>
            </a:r>
            <a:r>
              <a:rPr lang="en-US" b="1" dirty="0" smtClean="0"/>
              <a:t> and G</a:t>
            </a:r>
            <a:r>
              <a:rPr lang="en-US" b="1" baseline="-25000" dirty="0" smtClean="0"/>
              <a:t>2</a:t>
            </a:r>
            <a:r>
              <a:rPr lang="en-US" b="1" dirty="0" smtClean="0"/>
              <a:t> are isomorphic.</a:t>
            </a:r>
          </a:p>
          <a:p>
            <a:r>
              <a:rPr lang="en-US" i="1" dirty="0" smtClean="0"/>
              <a:t>(Verification:  Sort all sets, compare items one by one.)</a:t>
            </a:r>
            <a:r>
              <a:rPr lang="en-US" dirty="0" smtClean="0"/>
              <a:t> </a:t>
            </a:r>
            <a:endParaRPr lang="en-US" dirty="0"/>
          </a:p>
        </p:txBody>
      </p:sp>
      <p:sp>
        <p:nvSpPr>
          <p:cNvPr id="5" name="Bent Arrow 4"/>
          <p:cNvSpPr/>
          <p:nvPr/>
        </p:nvSpPr>
        <p:spPr>
          <a:xfrm rot="5400000">
            <a:off x="5364088" y="4797152"/>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Bent Arrow 58"/>
          <p:cNvSpPr/>
          <p:nvPr/>
        </p:nvSpPr>
        <p:spPr>
          <a:xfrm rot="16200000" flipH="1">
            <a:off x="6444208" y="4797152"/>
            <a:ext cx="864096" cy="864096"/>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Bent Arrow 61"/>
          <p:cNvSpPr/>
          <p:nvPr/>
        </p:nvSpPr>
        <p:spPr>
          <a:xfrm rot="8756548">
            <a:off x="8091425" y="3024051"/>
            <a:ext cx="881203" cy="881909"/>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Bent Arrow 62"/>
          <p:cNvSpPr/>
          <p:nvPr/>
        </p:nvSpPr>
        <p:spPr>
          <a:xfrm rot="2269381" flipV="1">
            <a:off x="281677" y="3099117"/>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11</a:t>
            </a:fld>
            <a:endParaRPr lang="cs-CZ"/>
          </a:p>
        </p:txBody>
      </p:sp>
      <p:sp>
        <p:nvSpPr>
          <p:cNvPr id="66" name="TextBox 6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7" name="TextBox 66"/>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cxnSp>
        <p:nvCxnSpPr>
          <p:cNvPr id="76" name="Straight Connector 75"/>
          <p:cNvCxnSpPr/>
          <p:nvPr/>
        </p:nvCxnSpPr>
        <p:spPr>
          <a:xfrm flipH="1">
            <a:off x="899592"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H="1" flipV="1">
            <a:off x="899592"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1187624" y="6021288"/>
            <a:ext cx="0" cy="28803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1187624"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flipV="1">
            <a:off x="1187624"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H="1" flipV="1">
            <a:off x="1187624"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115616" y="5661248"/>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9" name="Oval 88"/>
          <p:cNvSpPr/>
          <p:nvPr/>
        </p:nvSpPr>
        <p:spPr>
          <a:xfrm>
            <a:off x="827584"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1" name="Oval 90"/>
          <p:cNvSpPr/>
          <p:nvPr/>
        </p:nvSpPr>
        <p:spPr>
          <a:xfrm>
            <a:off x="1115616" y="5949280"/>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2" name="Oval 91"/>
          <p:cNvSpPr/>
          <p:nvPr/>
        </p:nvSpPr>
        <p:spPr>
          <a:xfrm>
            <a:off x="1115616" y="6237312"/>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4" name="Oval 93"/>
          <p:cNvSpPr/>
          <p:nvPr/>
        </p:nvSpPr>
        <p:spPr>
          <a:xfrm>
            <a:off x="1403648"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7" name="TextBox 96"/>
          <p:cNvSpPr txBox="1"/>
          <p:nvPr/>
        </p:nvSpPr>
        <p:spPr>
          <a:xfrm>
            <a:off x="539552" y="5805264"/>
            <a:ext cx="360040" cy="276999"/>
          </a:xfrm>
          <a:prstGeom prst="rect">
            <a:avLst/>
          </a:prstGeom>
          <a:noFill/>
        </p:spPr>
        <p:txBody>
          <a:bodyPr wrap="square" lIns="0" tIns="0" rIns="36000" bIns="0" rtlCol="0" anchor="ctr" anchorCtr="1">
            <a:spAutoFit/>
          </a:bodyPr>
          <a:lstStyle/>
          <a:p>
            <a:r>
              <a:rPr lang="en-US" smtClean="0"/>
              <a:t>G</a:t>
            </a:r>
            <a:r>
              <a:rPr lang="en-US" b="1" baseline="-25000" smtClean="0"/>
              <a:t>3</a:t>
            </a:r>
          </a:p>
        </p:txBody>
      </p:sp>
      <p:sp>
        <p:nvSpPr>
          <p:cNvPr id="69" name="Freeform 68"/>
          <p:cNvSpPr/>
          <p:nvPr/>
        </p:nvSpPr>
        <p:spPr>
          <a:xfrm>
            <a:off x="5004048" y="1052736"/>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0" name="Straight Connector 69"/>
          <p:cNvCxnSpPr/>
          <p:nvPr/>
        </p:nvCxnSpPr>
        <p:spPr>
          <a:xfrm flipV="1">
            <a:off x="4283968" y="1916832"/>
            <a:ext cx="144016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a:off x="4297710" y="2636912"/>
            <a:ext cx="1440160" cy="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flipV="1">
            <a:off x="5724128" y="1916832"/>
            <a:ext cx="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4283968" y="1916832"/>
            <a:ext cx="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4283968" y="1052736"/>
            <a:ext cx="720080" cy="864096"/>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0" name="TextBox 99"/>
          <p:cNvSpPr txBox="1"/>
          <p:nvPr/>
        </p:nvSpPr>
        <p:spPr>
          <a:xfrm>
            <a:off x="4067944" y="980728"/>
            <a:ext cx="504056" cy="369332"/>
          </a:xfrm>
          <a:prstGeom prst="rect">
            <a:avLst/>
          </a:prstGeom>
          <a:noFill/>
        </p:spPr>
        <p:txBody>
          <a:bodyPr wrap="square" rtlCol="0">
            <a:spAutoFit/>
          </a:bodyPr>
          <a:lstStyle/>
          <a:p>
            <a:r>
              <a:rPr lang="en-US" smtClean="0"/>
              <a:t>G</a:t>
            </a:r>
            <a:r>
              <a:rPr lang="en-US" b="1" baseline="-25000" smtClean="0"/>
              <a:t>1</a:t>
            </a:r>
          </a:p>
        </p:txBody>
      </p:sp>
      <p:cxnSp>
        <p:nvCxnSpPr>
          <p:cNvPr id="101" name="Straight Connector 100"/>
          <p:cNvCxnSpPr/>
          <p:nvPr/>
        </p:nvCxnSpPr>
        <p:spPr>
          <a:xfrm>
            <a:off x="5004048" y="1052736"/>
            <a:ext cx="720080" cy="864096"/>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5" name="Oval 74"/>
          <p:cNvSpPr/>
          <p:nvPr/>
        </p:nvSpPr>
        <p:spPr>
          <a:xfrm>
            <a:off x="5580112" y="249289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cs-CZ" dirty="0">
              <a:solidFill>
                <a:schemeClr val="tx1"/>
              </a:solidFill>
            </a:endParaRPr>
          </a:p>
        </p:txBody>
      </p:sp>
      <p:sp>
        <p:nvSpPr>
          <p:cNvPr id="98" name="Oval 97"/>
          <p:cNvSpPr/>
          <p:nvPr/>
        </p:nvSpPr>
        <p:spPr>
          <a:xfrm>
            <a:off x="4139952" y="249289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cs-CZ" dirty="0">
              <a:solidFill>
                <a:schemeClr val="tx1"/>
              </a:solidFill>
            </a:endParaRPr>
          </a:p>
        </p:txBody>
      </p:sp>
      <p:sp>
        <p:nvSpPr>
          <p:cNvPr id="99" name="Oval 98"/>
          <p:cNvSpPr/>
          <p:nvPr/>
        </p:nvSpPr>
        <p:spPr>
          <a:xfrm>
            <a:off x="4139952" y="177281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cs-CZ" dirty="0">
              <a:solidFill>
                <a:schemeClr val="tx1"/>
              </a:solidFill>
            </a:endParaRPr>
          </a:p>
        </p:txBody>
      </p:sp>
      <p:sp>
        <p:nvSpPr>
          <p:cNvPr id="102" name="Oval 101"/>
          <p:cNvSpPr/>
          <p:nvPr/>
        </p:nvSpPr>
        <p:spPr>
          <a:xfrm>
            <a:off x="5580112" y="177281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cs-CZ" dirty="0">
              <a:solidFill>
                <a:schemeClr val="tx1"/>
              </a:solidFill>
            </a:endParaRPr>
          </a:p>
        </p:txBody>
      </p:sp>
      <p:sp>
        <p:nvSpPr>
          <p:cNvPr id="103" name="Oval 102"/>
          <p:cNvSpPr/>
          <p:nvPr/>
        </p:nvSpPr>
        <p:spPr>
          <a:xfrm>
            <a:off x="4860032" y="908720"/>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cs-CZ" dirty="0">
              <a:solidFill>
                <a:schemeClr val="tx1"/>
              </a:solidFill>
            </a:endParaRPr>
          </a:p>
        </p:txBody>
      </p:sp>
      <p:sp>
        <p:nvSpPr>
          <p:cNvPr id="105" name="Right Arrow 104"/>
          <p:cNvSpPr/>
          <p:nvPr/>
        </p:nvSpPr>
        <p:spPr>
          <a:xfrm>
            <a:off x="2555776" y="1052736"/>
            <a:ext cx="1440160" cy="1728192"/>
          </a:xfrm>
          <a:prstGeom prst="rightArrow">
            <a:avLst>
              <a:gd name="adj1" fmla="val 78676"/>
              <a:gd name="adj2" fmla="val 49747"/>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6" name="TextBox 105"/>
          <p:cNvSpPr txBox="1"/>
          <p:nvPr/>
        </p:nvSpPr>
        <p:spPr>
          <a:xfrm>
            <a:off x="2411760" y="620688"/>
            <a:ext cx="1728192" cy="369332"/>
          </a:xfrm>
          <a:prstGeom prst="rect">
            <a:avLst/>
          </a:prstGeom>
          <a:noFill/>
        </p:spPr>
        <p:txBody>
          <a:bodyPr wrap="square" rtlCol="0">
            <a:spAutoFit/>
          </a:bodyPr>
          <a:lstStyle/>
          <a:p>
            <a:r>
              <a:rPr lang="en-US" dirty="0" smtClean="0"/>
              <a:t>Nodes mapping</a:t>
            </a:r>
          </a:p>
        </p:txBody>
      </p:sp>
      <p:sp>
        <p:nvSpPr>
          <p:cNvPr id="107" name="TextBox 106"/>
          <p:cNvSpPr txBox="1"/>
          <p:nvPr/>
        </p:nvSpPr>
        <p:spPr>
          <a:xfrm>
            <a:off x="2771800" y="1201291"/>
            <a:ext cx="792088" cy="1477328"/>
          </a:xfrm>
          <a:prstGeom prst="rect">
            <a:avLst/>
          </a:prstGeom>
          <a:noFill/>
        </p:spPr>
        <p:txBody>
          <a:bodyPr wrap="square" rtlCol="0">
            <a:spAutoFit/>
          </a:bodyPr>
          <a:lstStyle/>
          <a:p>
            <a:r>
              <a:rPr lang="en-US" dirty="0" smtClean="0"/>
              <a:t>a --- 4</a:t>
            </a:r>
          </a:p>
          <a:p>
            <a:r>
              <a:rPr lang="en-US" dirty="0" smtClean="0"/>
              <a:t>b --- 5</a:t>
            </a:r>
          </a:p>
          <a:p>
            <a:r>
              <a:rPr lang="en-US" dirty="0" smtClean="0"/>
              <a:t>c --- </a:t>
            </a:r>
            <a:r>
              <a:rPr lang="en-US" sz="1100" dirty="0" smtClean="0"/>
              <a:t> </a:t>
            </a:r>
            <a:r>
              <a:rPr lang="en-US" dirty="0" smtClean="0"/>
              <a:t>3</a:t>
            </a:r>
          </a:p>
          <a:p>
            <a:r>
              <a:rPr lang="en-US" dirty="0" smtClean="0"/>
              <a:t>d --- 1</a:t>
            </a:r>
          </a:p>
          <a:p>
            <a:r>
              <a:rPr lang="en-US" dirty="0" smtClean="0"/>
              <a:t>e --- 2</a:t>
            </a:r>
          </a:p>
        </p:txBody>
      </p:sp>
      <p:cxnSp>
        <p:nvCxnSpPr>
          <p:cNvPr id="4" name="Straight Connector 3"/>
          <p:cNvCxnSpPr/>
          <p:nvPr/>
        </p:nvCxnSpPr>
        <p:spPr>
          <a:xfrm>
            <a:off x="6300192" y="692696"/>
            <a:ext cx="0" cy="5040560"/>
          </a:xfrm>
          <a:prstGeom prst="line">
            <a:avLst/>
          </a:prstGeom>
          <a:solidFill>
            <a:schemeClr val="accent1">
              <a:lumMod val="20000"/>
              <a:lumOff val="80000"/>
            </a:schemeClr>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6372200" y="692696"/>
            <a:ext cx="0" cy="5040560"/>
          </a:xfrm>
          <a:prstGeom prst="line">
            <a:avLst/>
          </a:prstGeom>
          <a:solidFill>
            <a:schemeClr val="accent1">
              <a:lumMod val="20000"/>
              <a:lumOff val="80000"/>
            </a:schemeClr>
          </a:solidFill>
          <a:ln w="762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047532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475656" y="2837835"/>
            <a:ext cx="3096344" cy="2031325"/>
          </a:xfrm>
          <a:prstGeom prst="rect">
            <a:avLst/>
          </a:prstGeom>
          <a:noFill/>
        </p:spPr>
        <p:txBody>
          <a:bodyPr wrap="square" rtlCol="0">
            <a:spAutoFit/>
          </a:bodyPr>
          <a:lstStyle/>
          <a:p>
            <a:r>
              <a:rPr lang="en-US" smtClean="0"/>
              <a:t>|V(G</a:t>
            </a:r>
            <a:r>
              <a:rPr lang="en-US" b="1" baseline="-25000" smtClean="0"/>
              <a:t>1</a:t>
            </a:r>
            <a:r>
              <a:rPr lang="en-US" smtClean="0"/>
              <a:t>)| = 14</a:t>
            </a:r>
          </a:p>
          <a:p>
            <a:r>
              <a:rPr lang="en-US" smtClean="0"/>
              <a:t>|E(G</a:t>
            </a:r>
            <a:r>
              <a:rPr lang="en-US" b="1" baseline="-25000" smtClean="0"/>
              <a:t>1</a:t>
            </a:r>
            <a:r>
              <a:rPr lang="en-US" smtClean="0"/>
              <a:t>)| = 16</a:t>
            </a:r>
          </a:p>
          <a:p>
            <a:r>
              <a:rPr lang="en-US" smtClean="0"/>
              <a:t>degree sequence  = </a:t>
            </a:r>
          </a:p>
          <a:p>
            <a:r>
              <a:rPr lang="en-US" smtClean="0"/>
              <a:t>     [3 3 3 3 2 2 2 2 2 2 2 2 2 2]</a:t>
            </a:r>
          </a:p>
          <a:p>
            <a:r>
              <a:rPr lang="en-US" smtClean="0"/>
              <a:t>diameter = 7,  ( distance(l, e) )</a:t>
            </a:r>
          </a:p>
          <a:p>
            <a:r>
              <a:rPr lang="en-US" smtClean="0"/>
              <a:t>isBipartite = yes</a:t>
            </a:r>
          </a:p>
          <a:p>
            <a:r>
              <a:rPr lang="en-US" smtClean="0"/>
              <a:t>...</a:t>
            </a:r>
          </a:p>
        </p:txBody>
      </p:sp>
      <p:sp>
        <p:nvSpPr>
          <p:cNvPr id="138" name="TextBox 137"/>
          <p:cNvSpPr txBox="1"/>
          <p:nvPr/>
        </p:nvSpPr>
        <p:spPr>
          <a:xfrm>
            <a:off x="5364088" y="2837835"/>
            <a:ext cx="3168352" cy="2031325"/>
          </a:xfrm>
          <a:prstGeom prst="rect">
            <a:avLst/>
          </a:prstGeom>
          <a:noFill/>
        </p:spPr>
        <p:txBody>
          <a:bodyPr wrap="square" rtlCol="0">
            <a:spAutoFit/>
          </a:bodyPr>
          <a:lstStyle/>
          <a:p>
            <a:r>
              <a:rPr lang="en-US" smtClean="0"/>
              <a:t>|V(G</a:t>
            </a:r>
            <a:r>
              <a:rPr lang="en-US" b="1" baseline="-25000" smtClean="0"/>
              <a:t>2</a:t>
            </a:r>
            <a:r>
              <a:rPr lang="en-US" smtClean="0"/>
              <a:t>)| = 14</a:t>
            </a:r>
          </a:p>
          <a:p>
            <a:r>
              <a:rPr lang="en-US" smtClean="0"/>
              <a:t>|E(G</a:t>
            </a:r>
            <a:r>
              <a:rPr lang="en-US" b="1" baseline="-25000" smtClean="0"/>
              <a:t>2</a:t>
            </a:r>
            <a:r>
              <a:rPr lang="en-US" smtClean="0"/>
              <a:t>)| = 16</a:t>
            </a:r>
          </a:p>
          <a:p>
            <a:r>
              <a:rPr lang="en-US" smtClean="0"/>
              <a:t>degree sequence  = </a:t>
            </a:r>
          </a:p>
          <a:p>
            <a:r>
              <a:rPr lang="en-US" smtClean="0"/>
              <a:t>     [3 3 3 3 2 2 2 2 2 2 2 2 2 2]</a:t>
            </a:r>
          </a:p>
          <a:p>
            <a:r>
              <a:rPr lang="en-US" smtClean="0"/>
              <a:t>diameter = 7,  ( distance(4, 11) )</a:t>
            </a:r>
          </a:p>
          <a:p>
            <a:r>
              <a:rPr lang="en-US" smtClean="0"/>
              <a:t>isBipartite = yes</a:t>
            </a:r>
          </a:p>
          <a:p>
            <a:r>
              <a:rPr lang="en-US" smtClean="0"/>
              <a:t>...</a:t>
            </a:r>
          </a:p>
        </p:txBody>
      </p:sp>
      <p:cxnSp>
        <p:nvCxnSpPr>
          <p:cNvPr id="139" name="Straight Connector 138"/>
          <p:cNvCxnSpPr/>
          <p:nvPr/>
        </p:nvCxnSpPr>
        <p:spPr>
          <a:xfrm>
            <a:off x="3851920" y="298185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3851920" y="3269883"/>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2" name="Straight Connector 141"/>
          <p:cNvCxnSpPr/>
          <p:nvPr/>
        </p:nvCxnSpPr>
        <p:spPr>
          <a:xfrm>
            <a:off x="3851920" y="3557915"/>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3" name="Straight Connector 142"/>
          <p:cNvCxnSpPr/>
          <p:nvPr/>
        </p:nvCxnSpPr>
        <p:spPr>
          <a:xfrm>
            <a:off x="4572000" y="4133979"/>
            <a:ext cx="79208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45" name="TextBox 144"/>
          <p:cNvSpPr txBox="1"/>
          <p:nvPr/>
        </p:nvSpPr>
        <p:spPr>
          <a:xfrm>
            <a:off x="2843808" y="5805264"/>
            <a:ext cx="4464496" cy="369332"/>
          </a:xfrm>
          <a:prstGeom prst="rect">
            <a:avLst/>
          </a:prstGeom>
          <a:noFill/>
        </p:spPr>
        <p:txBody>
          <a:bodyPr wrap="square" rtlCol="0">
            <a:spAutoFit/>
          </a:bodyPr>
          <a:lstStyle/>
          <a:p>
            <a:r>
              <a:rPr lang="en-US" smtClean="0"/>
              <a:t>Are G</a:t>
            </a:r>
            <a:r>
              <a:rPr lang="en-US" b="1" baseline="-25000" smtClean="0"/>
              <a:t>1 </a:t>
            </a:r>
            <a:r>
              <a:rPr lang="en-US" smtClean="0"/>
              <a:t> and  G</a:t>
            </a:r>
            <a:r>
              <a:rPr lang="en-US" b="1" baseline="-25000" smtClean="0"/>
              <a:t>2  </a:t>
            </a:r>
            <a:r>
              <a:rPr lang="en-US" smtClean="0"/>
              <a:t>isomorphic to each other? </a:t>
            </a:r>
            <a:endParaRPr lang="en-US" b="1" baseline="-25000" smtClean="0"/>
          </a:p>
        </p:txBody>
      </p:sp>
      <p:sp>
        <p:nvSpPr>
          <p:cNvPr id="146" name="Down Arrow 145"/>
          <p:cNvSpPr/>
          <p:nvPr/>
        </p:nvSpPr>
        <p:spPr>
          <a:xfrm>
            <a:off x="4860032" y="5013176"/>
            <a:ext cx="432048" cy="64807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147" name="TextBox 146"/>
          <p:cNvSpPr txBox="1"/>
          <p:nvPr/>
        </p:nvSpPr>
        <p:spPr>
          <a:xfrm>
            <a:off x="3419872" y="4941168"/>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cxnSp>
        <p:nvCxnSpPr>
          <p:cNvPr id="153" name="Straight Connector 152"/>
          <p:cNvCxnSpPr/>
          <p:nvPr/>
        </p:nvCxnSpPr>
        <p:spPr>
          <a:xfrm>
            <a:off x="3851920" y="442201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Down Arrow 153"/>
          <p:cNvSpPr/>
          <p:nvPr/>
        </p:nvSpPr>
        <p:spPr>
          <a:xfrm>
            <a:off x="4860032" y="6237312"/>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12</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350834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547664"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d</a:t>
            </a:r>
          </a:p>
          <a:p>
            <a:r>
              <a:rPr lang="en-US" smtClean="0"/>
              <a:t>  {3 2 2}      // f</a:t>
            </a:r>
          </a:p>
          <a:p>
            <a:r>
              <a:rPr lang="en-US" smtClean="0"/>
              <a:t>  {3 3 2}      // g</a:t>
            </a:r>
          </a:p>
          <a:p>
            <a:r>
              <a:rPr lang="en-US" smtClean="0"/>
              <a:t>  {3 3 2} }   //  j</a:t>
            </a:r>
          </a:p>
        </p:txBody>
      </p:sp>
      <p:sp>
        <p:nvSpPr>
          <p:cNvPr id="145" name="TextBox 144"/>
          <p:cNvSpPr txBox="1"/>
          <p:nvPr/>
        </p:nvSpPr>
        <p:spPr>
          <a:xfrm>
            <a:off x="2123728" y="4869160"/>
            <a:ext cx="4824536" cy="369332"/>
          </a:xfrm>
          <a:prstGeom prst="rect">
            <a:avLst/>
          </a:prstGeom>
          <a:noFill/>
          <a:ln w="28575">
            <a:solidFill>
              <a:srgbClr val="FF0000"/>
            </a:solidFill>
          </a:ln>
        </p:spPr>
        <p:txBody>
          <a:bodyPr wrap="square" rtlCol="0">
            <a:spAutoFit/>
          </a:bodyPr>
          <a:lstStyle/>
          <a:p>
            <a:r>
              <a:rPr lang="en-US"/>
              <a:t>G</a:t>
            </a:r>
            <a:r>
              <a:rPr lang="en-US" b="1" baseline="-25000" smtClean="0"/>
              <a:t>1 </a:t>
            </a:r>
            <a:r>
              <a:rPr lang="en-US" smtClean="0"/>
              <a:t> and  G</a:t>
            </a:r>
            <a:r>
              <a:rPr lang="en-US" b="1" baseline="-25000" smtClean="0"/>
              <a:t>2  </a:t>
            </a:r>
            <a:r>
              <a:rPr lang="en-US" smtClean="0"/>
              <a:t>are not isomorphic to each other.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sp>
        <p:nvSpPr>
          <p:cNvPr id="84" name="TextBox 83"/>
          <p:cNvSpPr txBox="1"/>
          <p:nvPr/>
        </p:nvSpPr>
        <p:spPr>
          <a:xfrm>
            <a:off x="5580112"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5</a:t>
            </a:r>
          </a:p>
          <a:p>
            <a:r>
              <a:rPr lang="en-US" smtClean="0"/>
              <a:t>  {3 2 2}       // 6</a:t>
            </a:r>
          </a:p>
          <a:p>
            <a:r>
              <a:rPr lang="en-US" smtClean="0"/>
              <a:t>  {3 2 2}       // 9</a:t>
            </a:r>
          </a:p>
          <a:p>
            <a:r>
              <a:rPr lang="en-US" smtClean="0"/>
              <a:t>  {3 2 2} }    // 10</a:t>
            </a:r>
          </a:p>
        </p:txBody>
      </p:sp>
      <p:cxnSp>
        <p:nvCxnSpPr>
          <p:cNvPr id="85" name="Straight Connector 84"/>
          <p:cNvCxnSpPr/>
          <p:nvPr/>
        </p:nvCxnSpPr>
        <p:spPr>
          <a:xfrm flipV="1">
            <a:off x="3419872" y="4293096"/>
            <a:ext cx="2088232" cy="10848"/>
          </a:xfrm>
          <a:prstGeom prst="line">
            <a:avLst/>
          </a:prstGeom>
          <a:noFill/>
          <a:ln w="57150">
            <a:solidFill>
              <a:srgbClr val="FF0000"/>
            </a:solidFill>
            <a:prstDash val="dash"/>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86" name="TextBox 85"/>
          <p:cNvSpPr txBox="1"/>
          <p:nvPr/>
        </p:nvSpPr>
        <p:spPr>
          <a:xfrm>
            <a:off x="539552" y="5229200"/>
            <a:ext cx="3168352" cy="923330"/>
          </a:xfrm>
          <a:prstGeom prst="rect">
            <a:avLst/>
          </a:prstGeom>
          <a:noFill/>
        </p:spPr>
        <p:txBody>
          <a:bodyPr wrap="square" rtlCol="0">
            <a:spAutoFit/>
          </a:bodyPr>
          <a:lstStyle/>
          <a:p>
            <a:r>
              <a:rPr lang="en-US" smtClean="0"/>
              <a:t>Another Invariant: </a:t>
            </a:r>
          </a:p>
          <a:p>
            <a:r>
              <a:rPr lang="en-US" smtClean="0"/>
              <a:t>G</a:t>
            </a:r>
            <a:r>
              <a:rPr lang="en-US" b="1" baseline="-25000" smtClean="0"/>
              <a:t>1 </a:t>
            </a:r>
            <a:r>
              <a:rPr lang="en-US" smtClean="0"/>
              <a:t> -- nodes of degree 3 </a:t>
            </a:r>
          </a:p>
          <a:p>
            <a:r>
              <a:rPr lang="en-US" smtClean="0"/>
              <a:t>form a connected subgraph. </a:t>
            </a:r>
            <a:endParaRPr lang="en-US" b="1" baseline="-25000" smtClean="0"/>
          </a:p>
        </p:txBody>
      </p:sp>
      <p:sp>
        <p:nvSpPr>
          <p:cNvPr id="87" name="TextBox 86"/>
          <p:cNvSpPr txBox="1"/>
          <p:nvPr/>
        </p:nvSpPr>
        <p:spPr>
          <a:xfrm>
            <a:off x="3635896" y="5517232"/>
            <a:ext cx="4392488" cy="646331"/>
          </a:xfrm>
          <a:prstGeom prst="rect">
            <a:avLst/>
          </a:prstGeom>
          <a:noFill/>
        </p:spPr>
        <p:txBody>
          <a:bodyPr wrap="square" rtlCol="0">
            <a:spAutoFit/>
          </a:bodyPr>
          <a:lstStyle/>
          <a:p>
            <a:r>
              <a:rPr lang="en-US" smtClean="0"/>
              <a:t>G</a:t>
            </a:r>
            <a:r>
              <a:rPr lang="en-US" b="1" baseline="-25000" smtClean="0"/>
              <a:t>2 </a:t>
            </a:r>
            <a:r>
              <a:rPr lang="en-US" smtClean="0"/>
              <a:t> -- nodes of degree 3 </a:t>
            </a:r>
          </a:p>
          <a:p>
            <a:r>
              <a:rPr lang="en-US" smtClean="0"/>
              <a:t>form two mutually unconnected subgraphs.</a:t>
            </a:r>
            <a:endParaRPr lang="en-US" b="1" baseline="-25000" smtClean="0"/>
          </a:p>
        </p:txBody>
      </p:sp>
      <p:sp>
        <p:nvSpPr>
          <p:cNvPr id="88" name="TextBox 87"/>
          <p:cNvSpPr txBox="1"/>
          <p:nvPr/>
        </p:nvSpPr>
        <p:spPr>
          <a:xfrm>
            <a:off x="539552" y="6237312"/>
            <a:ext cx="7200800" cy="369332"/>
          </a:xfrm>
          <a:prstGeom prst="rect">
            <a:avLst/>
          </a:prstGeom>
          <a:noFill/>
        </p:spPr>
        <p:txBody>
          <a:bodyPr wrap="square" rtlCol="0">
            <a:spAutoFit/>
          </a:bodyPr>
          <a:lstStyle/>
          <a:p>
            <a:r>
              <a:rPr lang="en-US" smtClean="0"/>
              <a:t>More invariants: Try yourself....</a:t>
            </a:r>
            <a:endParaRPr lang="en-US" b="1" baseline="-25000" smtClean="0"/>
          </a:p>
        </p:txBody>
      </p:sp>
      <p:sp>
        <p:nvSpPr>
          <p:cNvPr id="3" name="Slide Number Placeholder 2"/>
          <p:cNvSpPr>
            <a:spLocks noGrp="1"/>
          </p:cNvSpPr>
          <p:nvPr>
            <p:ph type="sldNum" sz="quarter" idx="12"/>
          </p:nvPr>
        </p:nvSpPr>
        <p:spPr/>
        <p:txBody>
          <a:bodyPr/>
          <a:lstStyle/>
          <a:p>
            <a:fld id="{D3D84833-73A0-4179-9B12-9EFD1189A6FA}" type="slidenum">
              <a:rPr lang="cs-CZ" smtClean="0"/>
              <a:t>13</a:t>
            </a:fld>
            <a:endParaRPr lang="cs-CZ"/>
          </a:p>
        </p:txBody>
      </p:sp>
      <p:sp>
        <p:nvSpPr>
          <p:cNvPr id="90" name="TextBox 8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94" name="TextBox 9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
        <p:nvSpPr>
          <p:cNvPr id="95" name="Cross 94"/>
          <p:cNvSpPr/>
          <p:nvPr/>
        </p:nvSpPr>
        <p:spPr>
          <a:xfrm rot="18720185">
            <a:off x="4301022" y="4094127"/>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71472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80"/>
          <p:cNvSpPr txBox="1"/>
          <p:nvPr/>
        </p:nvSpPr>
        <p:spPr>
          <a:xfrm>
            <a:off x="1403648" y="2996952"/>
            <a:ext cx="6192688" cy="369332"/>
          </a:xfrm>
          <a:prstGeom prst="rect">
            <a:avLst/>
          </a:prstGeom>
          <a:solidFill>
            <a:srgbClr val="FD6041"/>
          </a:solidFill>
        </p:spPr>
        <p:txBody>
          <a:bodyPr wrap="square" rtlCol="0">
            <a:spAutoFit/>
          </a:bodyPr>
          <a:lstStyle/>
          <a:p>
            <a:pPr algn="ctr"/>
            <a:r>
              <a:rPr lang="en-US" b="1" dirty="0" smtClean="0"/>
              <a:t>So far, no such set of properties is known.</a:t>
            </a:r>
          </a:p>
        </p:txBody>
      </p:sp>
      <p:sp>
        <p:nvSpPr>
          <p:cNvPr id="39" name="TextBox 38"/>
          <p:cNvSpPr txBox="1"/>
          <p:nvPr/>
        </p:nvSpPr>
        <p:spPr>
          <a:xfrm>
            <a:off x="251520" y="764704"/>
            <a:ext cx="8568952" cy="2031325"/>
          </a:xfrm>
          <a:prstGeom prst="rect">
            <a:avLst/>
          </a:prstGeom>
          <a:noFill/>
        </p:spPr>
        <p:txBody>
          <a:bodyPr wrap="square" rtlCol="0">
            <a:spAutoFit/>
          </a:bodyPr>
          <a:lstStyle/>
          <a:p>
            <a:r>
              <a:rPr lang="en-US" dirty="0" smtClean="0"/>
              <a:t>Is there a </a:t>
            </a:r>
            <a:r>
              <a:rPr lang="en-US" b="1" dirty="0" smtClean="0"/>
              <a:t>fixed set of properties </a:t>
            </a:r>
            <a:r>
              <a:rPr lang="en-US" dirty="0" smtClean="0"/>
              <a:t>which values can be calculated  for any graph,</a:t>
            </a:r>
          </a:p>
          <a:p>
            <a:r>
              <a:rPr lang="en-US" dirty="0"/>
              <a:t>n</a:t>
            </a:r>
            <a:r>
              <a:rPr lang="en-US" dirty="0" smtClean="0"/>
              <a:t>o matter how effectively (linearly, </a:t>
            </a:r>
            <a:r>
              <a:rPr lang="en-US" dirty="0" err="1" smtClean="0"/>
              <a:t>polynomially</a:t>
            </a:r>
            <a:r>
              <a:rPr lang="en-US" dirty="0" smtClean="0"/>
              <a:t> , exponentially), </a:t>
            </a:r>
          </a:p>
          <a:p>
            <a:r>
              <a:rPr lang="en-US" dirty="0" smtClean="0"/>
              <a:t>and which values would decide whether two given graphs G</a:t>
            </a:r>
            <a:r>
              <a:rPr lang="en-US" baseline="-25000" dirty="0" smtClean="0"/>
              <a:t>1</a:t>
            </a:r>
            <a:r>
              <a:rPr lang="en-US" dirty="0" smtClean="0"/>
              <a:t>, G</a:t>
            </a:r>
            <a:r>
              <a:rPr lang="en-US" baseline="-25000" dirty="0" smtClean="0"/>
              <a:t>2</a:t>
            </a:r>
            <a:r>
              <a:rPr lang="en-US" dirty="0" smtClean="0"/>
              <a:t>  are isomorphic?</a:t>
            </a:r>
          </a:p>
          <a:p>
            <a:r>
              <a:rPr lang="en-US" dirty="0" smtClean="0"/>
              <a:t>In the sense:                                </a:t>
            </a:r>
          </a:p>
          <a:p>
            <a:r>
              <a:rPr lang="en-US" dirty="0"/>
              <a:t> </a:t>
            </a:r>
            <a:r>
              <a:rPr lang="en-US" dirty="0" smtClean="0"/>
              <a:t>                               values calculated on G</a:t>
            </a:r>
            <a:r>
              <a:rPr lang="en-US" baseline="-25000" dirty="0" smtClean="0"/>
              <a:t>1</a:t>
            </a:r>
            <a:r>
              <a:rPr lang="en-US" dirty="0" smtClean="0"/>
              <a:t> == </a:t>
            </a:r>
            <a:r>
              <a:rPr lang="en-US" dirty="0"/>
              <a:t> </a:t>
            </a:r>
            <a:r>
              <a:rPr lang="en-US" dirty="0" smtClean="0"/>
              <a:t>values calculated on G</a:t>
            </a:r>
            <a:r>
              <a:rPr lang="en-US" baseline="-25000" dirty="0" smtClean="0"/>
              <a:t>2</a:t>
            </a:r>
            <a:r>
              <a:rPr lang="en-US" dirty="0" smtClean="0"/>
              <a:t> </a:t>
            </a:r>
          </a:p>
          <a:p>
            <a:r>
              <a:rPr lang="en-US" dirty="0"/>
              <a:t> </a:t>
            </a:r>
            <a:r>
              <a:rPr lang="en-US" dirty="0" smtClean="0"/>
              <a:t>                                                               if </a:t>
            </a:r>
            <a:r>
              <a:rPr lang="en-US" dirty="0"/>
              <a:t>and only if   </a:t>
            </a:r>
            <a:r>
              <a:rPr lang="en-US" dirty="0" smtClean="0"/>
              <a:t>   </a:t>
            </a:r>
          </a:p>
          <a:p>
            <a:r>
              <a:rPr lang="en-US" dirty="0" smtClean="0"/>
              <a:t>                                                      G</a:t>
            </a:r>
            <a:r>
              <a:rPr lang="en-US" baseline="-25000" dirty="0" smtClean="0"/>
              <a:t>1</a:t>
            </a:r>
            <a:r>
              <a:rPr lang="en-US" dirty="0" smtClean="0"/>
              <a:t>  is isomorphic to  G</a:t>
            </a:r>
            <a:r>
              <a:rPr lang="en-US" baseline="-25000" dirty="0" smtClean="0"/>
              <a:t>2</a:t>
            </a:r>
            <a:endParaRPr lang="en-US" dirty="0" smtClean="0"/>
          </a:p>
        </p:txBody>
      </p:sp>
      <p:sp>
        <p:nvSpPr>
          <p:cNvPr id="41" name="Slide Number Placeholder 40"/>
          <p:cNvSpPr>
            <a:spLocks noGrp="1"/>
          </p:cNvSpPr>
          <p:nvPr>
            <p:ph type="sldNum" sz="quarter" idx="12"/>
          </p:nvPr>
        </p:nvSpPr>
        <p:spPr/>
        <p:txBody>
          <a:bodyPr/>
          <a:lstStyle/>
          <a:p>
            <a:fld id="{D3D84833-73A0-4179-9B12-9EFD1189A6FA}" type="slidenum">
              <a:rPr lang="cs-CZ" smtClean="0"/>
              <a:t>14</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Difficulty</a:t>
            </a:r>
          </a:p>
        </p:txBody>
      </p:sp>
      <p:sp>
        <p:nvSpPr>
          <p:cNvPr id="11" name="TextBox 10"/>
          <p:cNvSpPr txBox="1"/>
          <p:nvPr/>
        </p:nvSpPr>
        <p:spPr>
          <a:xfrm>
            <a:off x="251520" y="4509120"/>
            <a:ext cx="8568952" cy="1661993"/>
          </a:xfrm>
          <a:prstGeom prst="rect">
            <a:avLst/>
          </a:prstGeom>
          <a:noFill/>
        </p:spPr>
        <p:txBody>
          <a:bodyPr wrap="square" rtlCol="0">
            <a:spAutoFit/>
          </a:bodyPr>
          <a:lstStyle/>
          <a:p>
            <a:r>
              <a:rPr lang="en-US" sz="2000" smtClean="0"/>
              <a:t>Advanced heuristical approaches solve the problem in many practical settings: </a:t>
            </a:r>
          </a:p>
          <a:p>
            <a:r>
              <a:rPr lang="en-US" sz="1600" smtClean="0"/>
              <a:t>SW:    </a:t>
            </a:r>
            <a:r>
              <a:rPr lang="cs-CZ" b="1"/>
              <a:t>nauty</a:t>
            </a:r>
            <a:r>
              <a:rPr lang="cs-CZ"/>
              <a:t> and </a:t>
            </a:r>
            <a:r>
              <a:rPr lang="cs-CZ" b="1" smtClean="0"/>
              <a:t>Traces</a:t>
            </a:r>
            <a:r>
              <a:rPr lang="en-US" b="1" smtClean="0"/>
              <a:t>: </a:t>
            </a:r>
            <a:r>
              <a:rPr lang="en-US" smtClean="0"/>
              <a:t>     https</a:t>
            </a:r>
            <a:r>
              <a:rPr lang="en-US"/>
              <a:t>://pallini.di.uniroma1.it</a:t>
            </a:r>
            <a:r>
              <a:rPr lang="en-US" smtClean="0"/>
              <a:t>/  </a:t>
            </a:r>
          </a:p>
          <a:p>
            <a:endParaRPr lang="en-US" sz="1600" smtClean="0"/>
          </a:p>
          <a:p>
            <a:r>
              <a:rPr lang="en-US" sz="1600"/>
              <a:t>based on papers by Brendan </a:t>
            </a:r>
            <a:r>
              <a:rPr lang="en-US" sz="1600" smtClean="0"/>
              <a:t>D.McKay and AdolfoPiperno</a:t>
            </a:r>
            <a:r>
              <a:rPr lang="en-US" sz="1600"/>
              <a:t>: </a:t>
            </a:r>
            <a:r>
              <a:rPr lang="en-US" sz="1600" smtClean="0"/>
              <a:t> </a:t>
            </a:r>
            <a:r>
              <a:rPr lang="cs-CZ" sz="1600" i="1"/>
              <a:t>Practical graph isomorphism</a:t>
            </a:r>
            <a:r>
              <a:rPr lang="en-US" sz="1600" i="1"/>
              <a:t> I and </a:t>
            </a:r>
            <a:r>
              <a:rPr lang="en-US" sz="1600" i="1" smtClean="0"/>
              <a:t>II</a:t>
            </a:r>
            <a:r>
              <a:rPr lang="en-US" sz="1600" smtClean="0"/>
              <a:t>.</a:t>
            </a:r>
            <a:endParaRPr lang="en-US" sz="1600"/>
          </a:p>
          <a:p>
            <a:r>
              <a:rPr lang="en-US" sz="1600" smtClean="0"/>
              <a:t>       http</a:t>
            </a:r>
            <a:r>
              <a:rPr lang="en-US" sz="1600"/>
              <a:t>://</a:t>
            </a:r>
            <a:r>
              <a:rPr lang="en-US" sz="1600" smtClean="0"/>
              <a:t>citeseerx.ist.psu.edu/viewdoc/summary?doi=10.1.1.169.6684</a:t>
            </a:r>
          </a:p>
          <a:p>
            <a:r>
              <a:rPr lang="en-US" sz="1600" smtClean="0"/>
              <a:t>       https</a:t>
            </a:r>
            <a:r>
              <a:rPr lang="en-US" sz="1600"/>
              <a:t>://arxiv.org/abs/1301.1493</a:t>
            </a:r>
            <a:endParaRPr lang="en-US" sz="1600" smtClean="0"/>
          </a:p>
        </p:txBody>
      </p:sp>
      <p:sp>
        <p:nvSpPr>
          <p:cNvPr id="12" name="TextBox 11"/>
          <p:cNvSpPr txBox="1"/>
          <p:nvPr/>
        </p:nvSpPr>
        <p:spPr>
          <a:xfrm>
            <a:off x="323528" y="4160113"/>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Partial solution</a:t>
            </a:r>
          </a:p>
        </p:txBody>
      </p:sp>
      <p:sp>
        <p:nvSpPr>
          <p:cNvPr id="13" name="TextBox 12"/>
          <p:cNvSpPr txBox="1"/>
          <p:nvPr/>
        </p:nvSpPr>
        <p:spPr>
          <a:xfrm>
            <a:off x="107504" y="3645024"/>
            <a:ext cx="8856984" cy="369332"/>
          </a:xfrm>
          <a:prstGeom prst="rect">
            <a:avLst/>
          </a:prstGeom>
          <a:noFill/>
        </p:spPr>
        <p:txBody>
          <a:bodyPr wrap="square" rtlCol="0">
            <a:spAutoFit/>
          </a:bodyPr>
          <a:lstStyle/>
          <a:p>
            <a:r>
              <a:rPr lang="en-US" dirty="0" smtClean="0"/>
              <a:t>It is also unknown whether it is </a:t>
            </a:r>
            <a:r>
              <a:rPr lang="en-US" b="1" dirty="0" smtClean="0"/>
              <a:t>NP-hard/complete</a:t>
            </a:r>
            <a:r>
              <a:rPr lang="en-US" dirty="0" smtClean="0"/>
              <a:t>  to check if two graphs are isomorphic.</a:t>
            </a:r>
          </a:p>
        </p:txBody>
      </p:sp>
      <p:grpSp>
        <p:nvGrpSpPr>
          <p:cNvPr id="14" name="Group 13"/>
          <p:cNvGrpSpPr/>
          <p:nvPr/>
        </p:nvGrpSpPr>
        <p:grpSpPr>
          <a:xfrm>
            <a:off x="7740352" y="1700808"/>
            <a:ext cx="1224136" cy="1944216"/>
            <a:chOff x="2699792" y="3861048"/>
            <a:chExt cx="720080" cy="1296144"/>
          </a:xfrm>
          <a:solidFill>
            <a:srgbClr val="FF5D5D"/>
          </a:solidFill>
        </p:grpSpPr>
        <p:sp>
          <p:nvSpPr>
            <p:cNvPr id="15" name="Block Arc 14"/>
            <p:cNvSpPr/>
            <p:nvPr/>
          </p:nvSpPr>
          <p:spPr>
            <a:xfrm>
              <a:off x="2699792" y="3861048"/>
              <a:ext cx="720080" cy="792088"/>
            </a:xfrm>
            <a:prstGeom prst="blockArc">
              <a:avLst>
                <a:gd name="adj1" fmla="val 10800000"/>
                <a:gd name="adj2" fmla="val 5426437"/>
                <a:gd name="adj3" fmla="val 3327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Rectangle 15"/>
            <p:cNvSpPr/>
            <p:nvPr/>
          </p:nvSpPr>
          <p:spPr>
            <a:xfrm rot="16200000">
              <a:off x="2799332" y="4510027"/>
              <a:ext cx="448992" cy="2160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val 16"/>
            <p:cNvSpPr/>
            <p:nvPr/>
          </p:nvSpPr>
          <p:spPr>
            <a:xfrm>
              <a:off x="2915816" y="4941168"/>
              <a:ext cx="216024" cy="2160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18" name="Group 17"/>
          <p:cNvGrpSpPr/>
          <p:nvPr/>
        </p:nvGrpSpPr>
        <p:grpSpPr>
          <a:xfrm>
            <a:off x="395536" y="2060848"/>
            <a:ext cx="1008112" cy="1512168"/>
            <a:chOff x="2699792" y="3861048"/>
            <a:chExt cx="720080" cy="1296144"/>
          </a:xfrm>
          <a:solidFill>
            <a:srgbClr val="FF5D5D"/>
          </a:solidFill>
        </p:grpSpPr>
        <p:sp>
          <p:nvSpPr>
            <p:cNvPr id="19" name="Block Arc 18"/>
            <p:cNvSpPr/>
            <p:nvPr/>
          </p:nvSpPr>
          <p:spPr>
            <a:xfrm>
              <a:off x="2699792" y="3861048"/>
              <a:ext cx="720080" cy="792088"/>
            </a:xfrm>
            <a:prstGeom prst="blockArc">
              <a:avLst>
                <a:gd name="adj1" fmla="val 10800000"/>
                <a:gd name="adj2" fmla="val 5426437"/>
                <a:gd name="adj3" fmla="val 3327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Rectangle 19"/>
            <p:cNvSpPr/>
            <p:nvPr/>
          </p:nvSpPr>
          <p:spPr>
            <a:xfrm rot="16200000">
              <a:off x="2799332" y="4510027"/>
              <a:ext cx="448992" cy="2160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val 20"/>
            <p:cNvSpPr/>
            <p:nvPr/>
          </p:nvSpPr>
          <p:spPr>
            <a:xfrm>
              <a:off x="2915816" y="4941168"/>
              <a:ext cx="216024" cy="2160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719240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251520" y="692696"/>
            <a:ext cx="8568952" cy="1477328"/>
          </a:xfrm>
          <a:prstGeom prst="rect">
            <a:avLst/>
          </a:prstGeom>
          <a:noFill/>
        </p:spPr>
        <p:txBody>
          <a:bodyPr wrap="square" rtlCol="0">
            <a:spAutoFit/>
          </a:bodyPr>
          <a:lstStyle/>
          <a:p>
            <a:r>
              <a:rPr lang="en-US" smtClean="0"/>
              <a:t>Isomorphism is difficult to confirm/reject when the graphs are highly symmetric.</a:t>
            </a:r>
          </a:p>
          <a:p>
            <a:r>
              <a:rPr lang="en-US" smtClean="0"/>
              <a:t>Informally, symmetry means that a graph "looks the same" in the vicinity of each node. The number of candidate bijections is then difficult to reduce when there are no obvious invariants which values would help to distinguish between different nodes. </a:t>
            </a:r>
          </a:p>
          <a:p>
            <a:r>
              <a:rPr lang="en-US" smtClean="0"/>
              <a:t>As a simple example, consider the following pair of graphs.</a:t>
            </a:r>
          </a:p>
        </p:txBody>
      </p:sp>
      <p:sp>
        <p:nvSpPr>
          <p:cNvPr id="41" name="Slide Number Placeholder 40"/>
          <p:cNvSpPr>
            <a:spLocks noGrp="1"/>
          </p:cNvSpPr>
          <p:nvPr>
            <p:ph type="sldNum" sz="quarter" idx="12"/>
          </p:nvPr>
        </p:nvSpPr>
        <p:spPr/>
        <p:txBody>
          <a:bodyPr/>
          <a:lstStyle/>
          <a:p>
            <a:fld id="{D3D84833-73A0-4179-9B12-9EFD1189A6FA}" type="slidenum">
              <a:rPr lang="cs-CZ" smtClean="0"/>
              <a:t>15</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pic>
        <p:nvPicPr>
          <p:cNvPr id="1026" name="Picture 2" descr="https://sagecell.sagemath.org/kernel/c956b986-aedb-4c2d-85bb-0c80a08b5a1f/files/tmp_5070p1w6.png?m=1634074404.24256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agecell.sagemath.org/kernel/c956b986-aedb-4c2d-85bb-0c80a08b5a1f/files/tmp_9jajb894.png?m=1634074404.0465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3419872" y="6021288"/>
            <a:ext cx="5077072" cy="677108"/>
          </a:xfrm>
          <a:prstGeom prst="rect">
            <a:avLst/>
          </a:prstGeom>
          <a:noFill/>
        </p:spPr>
        <p:txBody>
          <a:bodyPr wrap="square" rtlCol="0">
            <a:spAutoFit/>
          </a:bodyPr>
          <a:lstStyle/>
          <a:p>
            <a:r>
              <a:rPr lang="en-US" sz="1400" smtClean="0"/>
              <a:t>Picture credit to  </a:t>
            </a:r>
            <a:r>
              <a:rPr lang="en-US" sz="1400" smtClean="0">
                <a:hlinkClick r:id="rId4"/>
              </a:rPr>
              <a:t>https://sagecell.sagemath.org</a:t>
            </a:r>
            <a:r>
              <a:rPr lang="en-US" sz="1400" smtClean="0"/>
              <a:t> and code</a:t>
            </a:r>
          </a:p>
          <a:p>
            <a:r>
              <a:rPr lang="en-US" sz="1200" b="1">
                <a:latin typeface="Courier New" panose="02070309020205020404" pitchFamily="49" charset="0"/>
                <a:cs typeface="Courier New" panose="02070309020205020404" pitchFamily="49" charset="0"/>
              </a:rPr>
              <a:t>g1 = graphs.CirculantGraph(19, [1,5,8] ); g1.show() </a:t>
            </a:r>
          </a:p>
          <a:p>
            <a:r>
              <a:rPr lang="en-US" sz="1200" b="1">
                <a:latin typeface="Courier New" panose="02070309020205020404" pitchFamily="49" charset="0"/>
                <a:cs typeface="Courier New" panose="02070309020205020404" pitchFamily="49" charset="0"/>
              </a:rPr>
              <a:t>g2 = graphs.CirculantGraph(19, [1,4,7] ); g2.show</a:t>
            </a:r>
            <a:r>
              <a:rPr lang="en-US" sz="1200" b="1" smtClean="0">
                <a:latin typeface="Courier New" panose="02070309020205020404" pitchFamily="49" charset="0"/>
                <a:cs typeface="Courier New" panose="02070309020205020404" pitchFamily="49" charset="0"/>
              </a:rPr>
              <a:t>() </a:t>
            </a:r>
            <a:endParaRPr lang="en-US" sz="12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61970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1259632" y="2996952"/>
                <a:ext cx="6390456" cy="400110"/>
              </a:xfrm>
              <a:prstGeom prst="rect">
                <a:avLst/>
              </a:prstGeom>
            </p:spPr>
            <p:txBody>
              <a:bodyPr wrap="square">
                <a:spAutoFit/>
              </a:bodyPr>
              <a:lstStyle/>
              <a:p>
                <a:pPr lvl="0" algn="ctr" eaLnBrk="0" fontAlgn="base" hangingPunct="0">
                  <a:spcBef>
                    <a:spcPct val="50000"/>
                  </a:spcBef>
                  <a:spcAft>
                    <a:spcPct val="0"/>
                  </a:spcAft>
                  <a:buClr>
                    <a:srgbClr val="FFAE5D"/>
                  </a:buClr>
                  <a:buSzPct val="75000"/>
                </a:pP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 x,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V</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x</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a:ln>
                      <a:noFill/>
                    </a:ln>
                    <a:solidFill>
                      <a:srgbClr val="9999FF">
                        <a:lumMod val="50000"/>
                      </a:srgbClr>
                    </a:solidFill>
                    <a:effectLst/>
                    <a:uLnTx/>
                    <a:uFillTx/>
                    <a:latin typeface="Cambria" pitchFamily="18" charset="0"/>
                    <a:ea typeface="+mn-ea"/>
                    <a:cs typeface="+mn-cs"/>
                  </a:rPr>
                  <a:t>2</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b="0" i="0" u="none" strike="noStrike" kern="0" cap="none" spc="0" normalizeH="0" baseline="0" noProof="0" smtClean="0">
                    <a:ln>
                      <a:noFill/>
                    </a:ln>
                    <a:solidFill>
                      <a:srgbClr val="9999FF">
                        <a:lumMod val="50000"/>
                      </a:srgbClr>
                    </a:solidFill>
                    <a:effectLst/>
                    <a:uLnTx/>
                    <a:uFillTx/>
                    <a:latin typeface="Tahoma"/>
                    <a:ea typeface="+mn-ea"/>
                    <a:cs typeface="+mn-cs"/>
                  </a:rPr>
                  <a:t> </a:t>
                </a:r>
                <a:r>
                  <a:rPr lang="en-US" sz="2000" kern="0" smtClean="0">
                    <a:solidFill>
                      <a:srgbClr val="9999FF">
                        <a:lumMod val="50000"/>
                      </a:srgbClr>
                    </a:solidFill>
                    <a:latin typeface="Cambria" pitchFamily="18" charset="0"/>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rPr>
                  <a:t>x, y</a:t>
                </a:r>
                <a:r>
                  <a:rPr lang="en-US" sz="2000" kern="0" smtClean="0">
                    <a:solidFill>
                      <a:srgbClr val="9999FF">
                        <a:lumMod val="50000"/>
                      </a:srgbClr>
                    </a:solidFill>
                    <a:latin typeface="Cambria" pitchFamily="18" charset="0"/>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p>
            </p:txBody>
          </p:sp>
        </mc:Choice>
        <mc:Fallback xmlns="">
          <p:sp>
            <p:nvSpPr>
              <p:cNvPr id="5" name="Rectangle 4"/>
              <p:cNvSpPr>
                <a:spLocks noRot="1" noChangeAspect="1" noMove="1" noResize="1" noEditPoints="1" noAdjustHandles="1" noChangeArrowheads="1" noChangeShapeType="1" noTextEdit="1"/>
              </p:cNvSpPr>
              <p:nvPr/>
            </p:nvSpPr>
            <p:spPr>
              <a:xfrm>
                <a:off x="1259632" y="2996952"/>
                <a:ext cx="6390456" cy="400110"/>
              </a:xfrm>
              <a:prstGeom prst="rect">
                <a:avLst/>
              </a:prstGeom>
              <a:blipFill rotWithShape="1">
                <a:blip r:embed="rId2"/>
                <a:stretch>
                  <a:fillRect t="-7692" b="-27692"/>
                </a:stretch>
              </a:blipFill>
            </p:spPr>
            <p:txBody>
              <a:bodyPr/>
              <a:lstStyle/>
              <a:p>
                <a:r>
                  <a:rPr lang="cs-CZ">
                    <a:noFill/>
                  </a:rPr>
                  <a:t> </a:t>
                </a:r>
              </a:p>
            </p:txBody>
          </p:sp>
        </mc:Fallback>
      </mc:AlternateContent>
      <p:sp>
        <p:nvSpPr>
          <p:cNvPr id="6" name="Rectangle 5"/>
          <p:cNvSpPr/>
          <p:nvPr/>
        </p:nvSpPr>
        <p:spPr>
          <a:xfrm>
            <a:off x="539552" y="2276872"/>
            <a:ext cx="8208912" cy="646331"/>
          </a:xfrm>
          <a:prstGeom prst="rect">
            <a:avLst/>
          </a:prstGeom>
        </p:spPr>
        <p:txBody>
          <a:bodyPr wrap="square">
            <a:spAutoFit/>
          </a:bodyPr>
          <a:lstStyle/>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Two directed graphs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and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are </a:t>
            </a:r>
            <a:r>
              <a:rPr kumimoji="0" lang="en-US" b="0" i="1" u="none" strike="noStrike" kern="0" cap="none" spc="0" normalizeH="0" baseline="0" noProof="0" smtClean="0">
                <a:ln>
                  <a:noFill/>
                </a:ln>
                <a:solidFill>
                  <a:srgbClr val="000000"/>
                </a:solidFill>
                <a:effectLst/>
                <a:uLnTx/>
                <a:uFillTx/>
                <a:latin typeface="Cambria" pitchFamily="18" charset="0"/>
                <a:cs typeface="+mn-cs"/>
              </a:rPr>
              <a:t>i</a:t>
            </a:r>
            <a:r>
              <a:rPr kumimoji="0" lang="en-US" b="0" i="1" u="none" strike="noStrike" kern="0" cap="none" spc="0" normalizeH="0" baseline="0" noProof="0" smtClean="0">
                <a:ln>
                  <a:noFill/>
                </a:ln>
                <a:solidFill>
                  <a:srgbClr val="000000"/>
                </a:solidFill>
                <a:effectLst/>
                <a:uLnTx/>
                <a:uFillTx/>
                <a:latin typeface="Cambria" pitchFamily="18" charset="0"/>
                <a:ea typeface="Cambria Math" pitchFamily="18" charset="0"/>
                <a:cs typeface="+mn-cs"/>
              </a:rPr>
              <a:t>somorphic</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0" u="none" strike="noStrike" kern="0" cap="none" spc="0" normalizeH="0" noProof="0" smtClean="0">
                <a:ln>
                  <a:noFill/>
                </a:ln>
                <a:solidFill>
                  <a:srgbClr val="000000"/>
                </a:solidFill>
                <a:effectLst/>
                <a:uLnTx/>
                <a:uFillTx/>
                <a:latin typeface="Tahoma"/>
                <a:cs typeface="+mn-cs"/>
              </a:rPr>
              <a:t>  </a:t>
            </a:r>
          </a:p>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if there is a bijection </a:t>
            </a:r>
            <a:r>
              <a:rPr kumimoji="0" lang="en-US" b="0" i="1" u="none" strike="noStrike" kern="0" cap="none" spc="0" normalizeH="0" baseline="0" noProof="0" smtClean="0">
                <a:ln>
                  <a:noFill/>
                </a:ln>
                <a:solidFill>
                  <a:srgbClr val="000000"/>
                </a:solidFill>
                <a:effectLst/>
                <a:uLnTx/>
                <a:uFillTx/>
                <a:latin typeface="Cambria" pitchFamily="18" charset="0"/>
                <a:cs typeface="+mn-cs"/>
              </a:rPr>
              <a:t>f</a:t>
            </a:r>
            <a:r>
              <a:rPr kumimoji="0" lang="en-US" b="0" i="0" u="none" strike="noStrike" kern="0" cap="none" spc="0" normalizeH="0" baseline="0" noProof="0" smtClean="0">
                <a:ln>
                  <a:noFill/>
                </a:ln>
                <a:solidFill>
                  <a:srgbClr val="000000"/>
                </a:solidFill>
                <a:effectLst/>
                <a:uLnTx/>
                <a:uFillTx/>
                <a:latin typeface="Cambria" pitchFamily="18" charset="0"/>
                <a:cs typeface="+mn-cs"/>
              </a:rPr>
              <a:t> :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Tahoma"/>
                <a:cs typeface="+mn-cs"/>
              </a:rPr>
              <a:t> such that</a:t>
            </a:r>
            <a:endParaRPr kumimoji="0" lang="en-US" b="0" i="0" u="none" strike="noStrike" kern="0" cap="none" spc="0" normalizeH="0" baseline="0" noProof="0" dirty="0" smtClean="0">
              <a:ln>
                <a:noFill/>
              </a:ln>
              <a:solidFill>
                <a:srgbClr val="000000"/>
              </a:solidFill>
              <a:effectLst/>
              <a:uLnTx/>
              <a:uFillTx/>
              <a:latin typeface="Tahoma"/>
              <a:cs typeface="+mn-cs"/>
            </a:endParaRPr>
          </a:p>
        </p:txBody>
      </p:sp>
      <p:sp>
        <p:nvSpPr>
          <p:cNvPr id="10" name="TextBox 9"/>
          <p:cNvSpPr txBox="1"/>
          <p:nvPr/>
        </p:nvSpPr>
        <p:spPr>
          <a:xfrm>
            <a:off x="251520" y="1268760"/>
            <a:ext cx="8136904" cy="923330"/>
          </a:xfrm>
          <a:prstGeom prst="rect">
            <a:avLst/>
          </a:prstGeom>
          <a:noFill/>
        </p:spPr>
        <p:txBody>
          <a:bodyPr wrap="square" rtlCol="0">
            <a:spAutoFit/>
          </a:bodyPr>
          <a:lstStyle/>
          <a:p>
            <a:r>
              <a:rPr lang="en-US" smtClean="0"/>
              <a:t>All isomorphism properties, algorithms, notions, etc. defined for undirected graphs, can be analogously defined and analyzed/solved in analogous manner </a:t>
            </a:r>
          </a:p>
          <a:p>
            <a:r>
              <a:rPr lang="en-US" smtClean="0"/>
              <a:t>for directed graphs.</a:t>
            </a:r>
          </a:p>
        </p:txBody>
      </p:sp>
      <p:sp>
        <p:nvSpPr>
          <p:cNvPr id="11" name="Freeform 10"/>
          <p:cNvSpPr/>
          <p:nvPr/>
        </p:nvSpPr>
        <p:spPr>
          <a:xfrm>
            <a:off x="1331640" y="386104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2" name="Freeform 11"/>
          <p:cNvSpPr/>
          <p:nvPr/>
        </p:nvSpPr>
        <p:spPr>
          <a:xfrm rot="10800000">
            <a:off x="1403648" y="4077072"/>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15" name="Straight Connector 14"/>
          <p:cNvCxnSpPr/>
          <p:nvPr/>
        </p:nvCxnSpPr>
        <p:spPr>
          <a:xfrm>
            <a:off x="2051720"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a:endCxn id="13" idx="5"/>
          </p:cNvCxnSpPr>
          <p:nvPr/>
        </p:nvCxnSpPr>
        <p:spPr>
          <a:xfrm flipH="1" flipV="1">
            <a:off x="2102637" y="4127989"/>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a:off x="2051720" y="4581128"/>
            <a:ext cx="504057"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27" name="Freeform 26"/>
          <p:cNvSpPr/>
          <p:nvPr/>
        </p:nvSpPr>
        <p:spPr>
          <a:xfrm>
            <a:off x="3368955" y="3810131"/>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8" name="Freeform 27"/>
          <p:cNvSpPr/>
          <p:nvPr/>
        </p:nvSpPr>
        <p:spPr>
          <a:xfrm rot="10800000">
            <a:off x="3419873" y="4026155"/>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9" name="Oval 28"/>
          <p:cNvSpPr/>
          <p:nvPr/>
        </p:nvSpPr>
        <p:spPr>
          <a:xfrm>
            <a:off x="3995936"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0" name="Straight Connector 29"/>
          <p:cNvCxnSpPr/>
          <p:nvPr/>
        </p:nvCxnSpPr>
        <p:spPr>
          <a:xfrm flipV="1">
            <a:off x="4067944"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1" name="Oval 30"/>
          <p:cNvSpPr/>
          <p:nvPr/>
        </p:nvSpPr>
        <p:spPr>
          <a:xfrm>
            <a:off x="399593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3" name="Straight Connector 32"/>
          <p:cNvCxnSpPr/>
          <p:nvPr/>
        </p:nvCxnSpPr>
        <p:spPr>
          <a:xfrm>
            <a:off x="4118861" y="4055981"/>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p:nvCxnSpPr>
        <p:spPr>
          <a:xfrm flipH="1">
            <a:off x="4139952" y="4581128"/>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766310" y="3759214"/>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8" name="Freeform 37"/>
          <p:cNvSpPr/>
          <p:nvPr/>
        </p:nvSpPr>
        <p:spPr>
          <a:xfrm rot="10800000">
            <a:off x="5789796" y="397523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9" name="Oval 38"/>
          <p:cNvSpPr/>
          <p:nvPr/>
        </p:nvSpPr>
        <p:spPr>
          <a:xfrm>
            <a:off x="6393291" y="388213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0" name="Straight Connector 39"/>
          <p:cNvCxnSpPr/>
          <p:nvPr/>
        </p:nvCxnSpPr>
        <p:spPr>
          <a:xfrm flipV="1">
            <a:off x="6465299" y="4026155"/>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2" name="Oval 41"/>
          <p:cNvSpPr/>
          <p:nvPr/>
        </p:nvSpPr>
        <p:spPr>
          <a:xfrm>
            <a:off x="7041363"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3" name="Straight Connector 42"/>
          <p:cNvCxnSpPr/>
          <p:nvPr/>
        </p:nvCxnSpPr>
        <p:spPr>
          <a:xfrm>
            <a:off x="6516216" y="4005064"/>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a:off x="6444208" y="4509120"/>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5" name="TextovéPole 5"/>
          <p:cNvSpPr txBox="1"/>
          <p:nvPr/>
        </p:nvSpPr>
        <p:spPr>
          <a:xfrm>
            <a:off x="1619672" y="4797152"/>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1</a:t>
            </a:r>
            <a:r>
              <a:rPr lang="en-US" sz="2400" i="1">
                <a:latin typeface="Cambria" pitchFamily="18" charset="0"/>
              </a:rPr>
              <a:t> </a:t>
            </a:r>
            <a:endParaRPr lang="cs-CZ" sz="2400" dirty="0"/>
          </a:p>
        </p:txBody>
      </p:sp>
      <p:sp>
        <p:nvSpPr>
          <p:cNvPr id="46" name="TextovéPole 5"/>
          <p:cNvSpPr txBox="1"/>
          <p:nvPr/>
        </p:nvSpPr>
        <p:spPr>
          <a:xfrm>
            <a:off x="3995936"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2</a:t>
            </a:r>
            <a:r>
              <a:rPr lang="en-US" sz="2400" i="1" smtClean="0">
                <a:latin typeface="Cambria" pitchFamily="18" charset="0"/>
              </a:rPr>
              <a:t> </a:t>
            </a:r>
            <a:endParaRPr lang="cs-CZ" sz="2400" dirty="0"/>
          </a:p>
        </p:txBody>
      </p:sp>
      <p:sp>
        <p:nvSpPr>
          <p:cNvPr id="47" name="TextovéPole 5"/>
          <p:cNvSpPr txBox="1"/>
          <p:nvPr/>
        </p:nvSpPr>
        <p:spPr>
          <a:xfrm>
            <a:off x="6372200"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3</a:t>
            </a:r>
            <a:r>
              <a:rPr lang="en-US" sz="2400" i="1" smtClean="0">
                <a:latin typeface="Cambria" pitchFamily="18" charset="0"/>
              </a:rPr>
              <a:t> </a:t>
            </a:r>
            <a:endParaRPr lang="cs-CZ" sz="2400" dirty="0"/>
          </a:p>
        </p:txBody>
      </p:sp>
      <p:sp>
        <p:nvSpPr>
          <p:cNvPr id="48" name="Rectangle 47"/>
          <p:cNvSpPr/>
          <p:nvPr/>
        </p:nvSpPr>
        <p:spPr>
          <a:xfrm>
            <a:off x="611560" y="5413286"/>
            <a:ext cx="7848872" cy="369332"/>
          </a:xfrm>
          <a:prstGeom prst="rect">
            <a:avLst/>
          </a:prstGeom>
        </p:spPr>
        <p:txBody>
          <a:bodyPr wrap="square">
            <a:spAutoFit/>
          </a:bodyPr>
          <a:lstStyle/>
          <a:p>
            <a:pPr lvl="0" eaLnBrk="0" fontAlgn="base" hangingPunct="0">
              <a:spcAft>
                <a:spcPct val="0"/>
              </a:spcAft>
              <a:buClr>
                <a:srgbClr val="FFAE5D"/>
              </a:buClr>
              <a:buSzPct val="75000"/>
            </a:pPr>
            <a:r>
              <a:rPr lang="en-US" kern="0">
                <a:solidFill>
                  <a:srgbClr val="000000"/>
                </a:solidFill>
                <a:latin typeface="Tahoma"/>
              </a:rPr>
              <a:t>G</a:t>
            </a:r>
            <a:r>
              <a:rPr kumimoji="0" lang="en-US" b="0" i="0" u="none" strike="noStrike" kern="0" cap="none" spc="0" normalizeH="0" baseline="0" noProof="0" smtClean="0">
                <a:ln>
                  <a:noFill/>
                </a:ln>
                <a:solidFill>
                  <a:srgbClr val="000000"/>
                </a:solidFill>
                <a:effectLst/>
                <a:uLnTx/>
                <a:uFillTx/>
                <a:latin typeface="Tahoma"/>
              </a:rPr>
              <a:t>raphs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and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 </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are isomorphic,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3</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is</a:t>
            </a:r>
            <a:r>
              <a:rPr kumimoji="0" lang="en-US" b="0" i="0" u="none" strike="noStrike" kern="0" cap="none" spc="0" normalizeH="0" noProof="0" smtClean="0">
                <a:ln>
                  <a:noFill/>
                </a:ln>
                <a:solidFill>
                  <a:srgbClr val="000000"/>
                </a:solidFill>
                <a:effectLst/>
                <a:uLnTx/>
                <a:uFillTx/>
                <a:latin typeface="Tahoma"/>
              </a:rPr>
              <a:t> not isomorphic to any of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Tahoma"/>
              </a:rPr>
              <a:t>,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a:t>
            </a:r>
            <a:r>
              <a:rPr kumimoji="0" lang="en-US" b="0" i="0" u="none" strike="noStrike" kern="0" cap="none" spc="0" normalizeH="0" noProof="0" smtClean="0">
                <a:ln>
                  <a:noFill/>
                </a:ln>
                <a:solidFill>
                  <a:srgbClr val="000000"/>
                </a:solidFill>
                <a:effectLst/>
                <a:uLnTx/>
                <a:uFillTx/>
                <a:latin typeface="Tahoma"/>
              </a:rPr>
              <a:t>.</a:t>
            </a:r>
            <a:r>
              <a:rPr kumimoji="0" lang="en-US" b="0" i="0" u="none" strike="noStrike" kern="0" cap="none" spc="0" normalizeH="0" baseline="0" noProof="0" smtClean="0">
                <a:ln>
                  <a:noFill/>
                </a:ln>
                <a:solidFill>
                  <a:srgbClr val="000000"/>
                </a:solidFill>
                <a:effectLst/>
                <a:uLnTx/>
                <a:uFillTx/>
                <a:latin typeface="Tahoma"/>
              </a:rPr>
              <a:t> </a:t>
            </a:r>
          </a:p>
        </p:txBody>
      </p:sp>
      <p:sp>
        <p:nvSpPr>
          <p:cNvPr id="49" name="TextBox 48"/>
          <p:cNvSpPr txBox="1"/>
          <p:nvPr/>
        </p:nvSpPr>
        <p:spPr>
          <a:xfrm>
            <a:off x="34677" y="836712"/>
            <a:ext cx="8892480" cy="369332"/>
          </a:xfrm>
          <a:prstGeom prst="rect">
            <a:avLst/>
          </a:prstGeom>
          <a:noFill/>
        </p:spPr>
        <p:txBody>
          <a:bodyPr wrap="square" rtlCol="0">
            <a:spAutoFit/>
          </a:bodyPr>
          <a:lstStyle/>
          <a:p>
            <a:r>
              <a:rPr lang="en-US" smtClean="0"/>
              <a:t> In these slides, term graph always refers to an undirected graph, if not specified otherwise. </a:t>
            </a:r>
          </a:p>
        </p:txBody>
      </p:sp>
      <p:sp>
        <p:nvSpPr>
          <p:cNvPr id="50" name="Rectangle 49"/>
          <p:cNvSpPr/>
          <p:nvPr/>
        </p:nvSpPr>
        <p:spPr>
          <a:xfrm>
            <a:off x="179512" y="3397062"/>
            <a:ext cx="8640960" cy="369332"/>
          </a:xfrm>
          <a:prstGeom prst="rect">
            <a:avLst/>
          </a:prstGeom>
        </p:spPr>
        <p:txBody>
          <a:bodyPr wrap="square">
            <a:spAutoFit/>
          </a:bodyPr>
          <a:lstStyle/>
          <a:p>
            <a:pPr lvl="0" eaLnBrk="0" fontAlgn="base" hangingPunct="0">
              <a:spcAft>
                <a:spcPct val="0"/>
              </a:spcAft>
              <a:buClr>
                <a:srgbClr val="FFAE5D"/>
              </a:buClr>
              <a:buSzPct val="75000"/>
            </a:pPr>
            <a:r>
              <a:rPr lang="en-US" kern="0" smtClean="0">
                <a:solidFill>
                  <a:srgbClr val="000000"/>
                </a:solidFill>
                <a:latin typeface="Tahoma"/>
              </a:rPr>
              <a:t>Example:</a:t>
            </a:r>
            <a:r>
              <a:rPr kumimoji="0" lang="en-US" b="0" i="0" u="none" strike="noStrike" kern="0" cap="none" spc="0" normalizeH="0" baseline="0" noProof="0" smtClean="0">
                <a:ln>
                  <a:noFill/>
                </a:ln>
                <a:solidFill>
                  <a:srgbClr val="000000"/>
                </a:solidFill>
                <a:effectLst/>
                <a:uLnTx/>
                <a:uFillTx/>
                <a:latin typeface="Tahoma"/>
              </a:rPr>
              <a:t> </a:t>
            </a:r>
          </a:p>
        </p:txBody>
      </p:sp>
      <p:sp>
        <p:nvSpPr>
          <p:cNvPr id="3" name="Slide Number Placeholder 2"/>
          <p:cNvSpPr>
            <a:spLocks noGrp="1"/>
          </p:cNvSpPr>
          <p:nvPr>
            <p:ph type="sldNum" sz="quarter" idx="12"/>
          </p:nvPr>
        </p:nvSpPr>
        <p:spPr/>
        <p:txBody>
          <a:bodyPr/>
          <a:lstStyle/>
          <a:p>
            <a:fld id="{D3D84833-73A0-4179-9B12-9EFD1189A6FA}" type="slidenum">
              <a:rPr lang="cs-CZ" smtClean="0"/>
              <a:t>16</a:t>
            </a:fld>
            <a:endParaRPr lang="cs-CZ"/>
          </a:p>
        </p:txBody>
      </p:sp>
      <p:sp>
        <p:nvSpPr>
          <p:cNvPr id="51" name="TextBox 50"/>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52" name="TextBox 51"/>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Isomorphism </a:t>
            </a:r>
            <a:r>
              <a:rPr lang="en-US"/>
              <a:t>of directed </a:t>
            </a:r>
            <a:r>
              <a:rPr lang="en-US" smtClean="0"/>
              <a:t>graphs</a:t>
            </a:r>
          </a:p>
        </p:txBody>
      </p:sp>
      <p:sp>
        <p:nvSpPr>
          <p:cNvPr id="9" name="Oval 8"/>
          <p:cNvSpPr/>
          <p:nvPr/>
        </p:nvSpPr>
        <p:spPr>
          <a:xfrm>
            <a:off x="125963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3" name="Oval 12"/>
          <p:cNvSpPr/>
          <p:nvPr/>
        </p:nvSpPr>
        <p:spPr>
          <a:xfrm>
            <a:off x="197971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7" name="Oval 16"/>
          <p:cNvSpPr/>
          <p:nvPr/>
        </p:nvSpPr>
        <p:spPr>
          <a:xfrm>
            <a:off x="1979712"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8" name="Oval 17"/>
          <p:cNvSpPr/>
          <p:nvPr/>
        </p:nvSpPr>
        <p:spPr>
          <a:xfrm>
            <a:off x="255577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6" name="Oval 25"/>
          <p:cNvSpPr/>
          <p:nvPr/>
        </p:nvSpPr>
        <p:spPr>
          <a:xfrm>
            <a:off x="3296947"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2" name="Oval 31"/>
          <p:cNvSpPr/>
          <p:nvPr/>
        </p:nvSpPr>
        <p:spPr>
          <a:xfrm>
            <a:off x="4644008"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6" name="Oval 35"/>
          <p:cNvSpPr/>
          <p:nvPr/>
        </p:nvSpPr>
        <p:spPr>
          <a:xfrm>
            <a:off x="5694302" y="390323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41" name="Oval 40"/>
          <p:cNvSpPr/>
          <p:nvPr/>
        </p:nvSpPr>
        <p:spPr>
          <a:xfrm>
            <a:off x="6393291"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Tree>
    <p:extLst>
      <p:ext uri="{BB962C8B-B14F-4D97-AF65-F5344CB8AC3E}">
        <p14:creationId xmlns:p14="http://schemas.microsoft.com/office/powerpoint/2010/main" val="211968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9788571"/>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graphs on N nodes (incl. unconnected ones)          </a:t>
                      </a:r>
                      <a:r>
                        <a:rPr lang="en-US" sz="1400" baseline="0" smtClean="0">
                          <a:solidFill>
                            <a:schemeClr val="tx1"/>
                          </a:solidFill>
                        </a:rPr>
                        <a:t> </a:t>
                      </a:r>
                      <a:r>
                        <a:rPr lang="cs-CZ" sz="1400" smtClean="0">
                          <a:solidFill>
                            <a:schemeClr val="tx1"/>
                          </a:solidFill>
                        </a:rPr>
                        <a:t>https://oeis.org/A000088</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4</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11</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cs-CZ" sz="1600" b="1" smtClean="0"/>
                        <a:t>34 </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r>
                        <a:rPr lang="cs-CZ" sz="1600" b="1" smtClean="0"/>
                        <a:t>156 </a:t>
                      </a:r>
                      <a:endParaRPr lang="cs-CZ" sz="1600" b="1"/>
                    </a:p>
                  </a:txBody>
                  <a:tcPr marR="108000" marT="0" marB="0" anchor="ctr"/>
                </a:tc>
              </a:tr>
              <a:tr h="311539">
                <a:tc>
                  <a:txBody>
                    <a:bodyPr/>
                    <a:lstStyle/>
                    <a:p>
                      <a:r>
                        <a:rPr lang="cs-CZ" sz="1600" b="1" smtClean="0"/>
                        <a:t>7 </a:t>
                      </a:r>
                      <a:endParaRPr lang="cs-CZ" sz="1600" b="1"/>
                    </a:p>
                  </a:txBody>
                  <a:tcPr marR="108000" marT="0" marB="0" anchor="ctr"/>
                </a:tc>
                <a:tc>
                  <a:txBody>
                    <a:bodyPr/>
                    <a:lstStyle/>
                    <a:p>
                      <a:r>
                        <a:rPr lang="cs-CZ" sz="1600" b="1" smtClean="0"/>
                        <a:t>1044 </a:t>
                      </a:r>
                      <a:endParaRPr lang="cs-CZ" sz="1600" b="1"/>
                    </a:p>
                  </a:txBody>
                  <a:tcPr marR="108000" marT="0" marB="0" anchor="ctr"/>
                </a:tc>
              </a:tr>
              <a:tr h="311539">
                <a:tc>
                  <a:txBody>
                    <a:bodyPr/>
                    <a:lstStyle/>
                    <a:p>
                      <a:r>
                        <a:rPr lang="cs-CZ" sz="1600" b="1" smtClean="0"/>
                        <a:t>8 </a:t>
                      </a:r>
                      <a:endParaRPr lang="cs-CZ" sz="1600" b="1"/>
                    </a:p>
                  </a:txBody>
                  <a:tcPr marR="108000" marT="0" marB="0" anchor="ctr"/>
                </a:tc>
                <a:tc>
                  <a:txBody>
                    <a:bodyPr/>
                    <a:lstStyle/>
                    <a:p>
                      <a:r>
                        <a:rPr lang="cs-CZ" sz="1600" b="1" smtClean="0"/>
                        <a:t>12346 </a:t>
                      </a:r>
                      <a:endParaRPr lang="cs-CZ" sz="1600" b="1"/>
                    </a:p>
                  </a:txBody>
                  <a:tcPr marR="108000" marT="0" marB="0" anchor="ctr"/>
                </a:tc>
              </a:tr>
              <a:tr h="311539">
                <a:tc>
                  <a:txBody>
                    <a:bodyPr/>
                    <a:lstStyle/>
                    <a:p>
                      <a:r>
                        <a:rPr lang="cs-CZ" sz="1600" b="1" smtClean="0"/>
                        <a:t>9 </a:t>
                      </a:r>
                      <a:endParaRPr lang="cs-CZ" sz="1600" b="1"/>
                    </a:p>
                  </a:txBody>
                  <a:tcPr marR="108000" marT="0" marB="0" anchor="ctr"/>
                </a:tc>
                <a:tc>
                  <a:txBody>
                    <a:bodyPr/>
                    <a:lstStyle/>
                    <a:p>
                      <a:r>
                        <a:rPr lang="cs-CZ" sz="1600" b="1" smtClean="0"/>
                        <a:t>274668 </a:t>
                      </a:r>
                      <a:endParaRPr lang="cs-CZ" sz="1600" b="1"/>
                    </a:p>
                  </a:txBody>
                  <a:tcPr marR="108000" marT="0" marB="0" anchor="ctr"/>
                </a:tc>
              </a:tr>
              <a:tr h="311539">
                <a:tc>
                  <a:txBody>
                    <a:bodyPr/>
                    <a:lstStyle/>
                    <a:p>
                      <a:r>
                        <a:rPr lang="cs-CZ" sz="1600" b="1" smtClean="0"/>
                        <a:t>10 </a:t>
                      </a:r>
                      <a:endParaRPr lang="cs-CZ" sz="1600" b="1"/>
                    </a:p>
                  </a:txBody>
                  <a:tcPr marR="108000" marT="0" marB="0" anchor="ctr"/>
                </a:tc>
                <a:tc>
                  <a:txBody>
                    <a:bodyPr/>
                    <a:lstStyle/>
                    <a:p>
                      <a:r>
                        <a:rPr lang="cs-CZ" sz="1600" b="1" smtClean="0"/>
                        <a:t>12005168 </a:t>
                      </a:r>
                      <a:endParaRPr lang="cs-CZ" sz="1600" b="1"/>
                    </a:p>
                  </a:txBody>
                  <a:tcPr marR="108000" marT="0" marB="0" anchor="ctr"/>
                </a:tc>
              </a:tr>
              <a:tr h="311539">
                <a:tc>
                  <a:txBody>
                    <a:bodyPr/>
                    <a:lstStyle/>
                    <a:p>
                      <a:r>
                        <a:rPr lang="cs-CZ" sz="1600" b="1" smtClean="0"/>
                        <a:t>15</a:t>
                      </a:r>
                      <a:endParaRPr lang="cs-CZ" sz="1600" b="1"/>
                    </a:p>
                  </a:txBody>
                  <a:tcPr marR="108000" marT="0" marB="0" anchor="ctr"/>
                </a:tc>
                <a:tc>
                  <a:txBody>
                    <a:bodyPr/>
                    <a:lstStyle/>
                    <a:p>
                      <a:r>
                        <a:rPr lang="cs-CZ" sz="1600" b="1" smtClean="0"/>
                        <a:t>31426485969804308768</a:t>
                      </a:r>
                      <a:endParaRPr lang="cs-CZ" sz="1600" b="1"/>
                    </a:p>
                  </a:txBody>
                  <a:tcPr marR="108000" marT="0" marB="0" anchor="ctr"/>
                </a:tc>
              </a:tr>
              <a:tr h="311539">
                <a:tc>
                  <a:txBody>
                    <a:bodyPr/>
                    <a:lstStyle/>
                    <a:p>
                      <a:r>
                        <a:rPr lang="cs-CZ" sz="1600" b="1" smtClean="0"/>
                        <a:t>20</a:t>
                      </a:r>
                      <a:endParaRPr lang="cs-CZ" sz="1600" b="1"/>
                    </a:p>
                  </a:txBody>
                  <a:tcPr marR="108000" marT="0" marB="0" anchor="ctr"/>
                </a:tc>
                <a:tc>
                  <a:txBody>
                    <a:bodyPr/>
                    <a:lstStyle/>
                    <a:p>
                      <a:r>
                        <a:rPr lang="cs-CZ" sz="1600" b="1" smtClean="0"/>
                        <a:t>645490122795799841856164638490742749440</a:t>
                      </a:r>
                      <a:r>
                        <a:rPr lang="en-US" sz="1600" b="1" smtClean="0"/>
                        <a:t> ~  6.5 </a:t>
                      </a:r>
                      <a:r>
                        <a:rPr lang="en-US" sz="1600" b="1" smtClean="0">
                          <a:latin typeface="Calibri"/>
                        </a:rPr>
                        <a:t>∙ </a:t>
                      </a:r>
                      <a:r>
                        <a:rPr lang="en-US" sz="1600" b="1" smtClean="0"/>
                        <a:t>10</a:t>
                      </a:r>
                      <a:r>
                        <a:rPr lang="en-US" sz="1600" b="1" baseline="30000" smtClean="0"/>
                        <a:t>38</a:t>
                      </a:r>
                      <a:r>
                        <a:rPr lang="en-US" sz="1600" b="1" smtClean="0"/>
                        <a:t> </a:t>
                      </a:r>
                      <a:endParaRPr lang="cs-CZ" sz="1600" b="1"/>
                    </a:p>
                  </a:txBody>
                  <a:tcPr marR="108000" marT="0" marB="0" anchor="ctr"/>
                </a:tc>
              </a:tr>
              <a:tr h="311539">
                <a:tc>
                  <a:txBody>
                    <a:bodyPr/>
                    <a:lstStyle/>
                    <a:p>
                      <a:r>
                        <a:rPr lang="cs-CZ" sz="1600" b="1" smtClean="0"/>
                        <a:t>30 </a:t>
                      </a:r>
                      <a:endParaRPr lang="cs-CZ" sz="1600" b="1"/>
                    </a:p>
                  </a:txBody>
                  <a:tcPr marR="108000" marT="0" marB="0" anchor="ctr"/>
                </a:tc>
                <a:tc>
                  <a:txBody>
                    <a:bodyPr/>
                    <a:lstStyle/>
                    <a:p>
                      <a:r>
                        <a:rPr lang="cs-CZ" sz="1600" b="1" smtClean="0"/>
                        <a:t>334494316309257669249439569928080028956631479935393064329967834887217734534880582749030521599504384</a:t>
                      </a:r>
                      <a:r>
                        <a:rPr lang="en-US" sz="1600" b="1" smtClean="0"/>
                        <a:t>   ~ 3.3 </a:t>
                      </a:r>
                      <a:r>
                        <a:rPr lang="en-US" sz="1600" b="1" smtClean="0">
                          <a:latin typeface="+mn-lt"/>
                        </a:rPr>
                        <a:t>∙ </a:t>
                      </a:r>
                      <a:r>
                        <a:rPr lang="en-US" sz="1600" b="1" smtClean="0"/>
                        <a:t>10</a:t>
                      </a:r>
                      <a:r>
                        <a:rPr lang="en-US" sz="1600" b="1" baseline="30000" smtClean="0"/>
                        <a:t>98</a:t>
                      </a:r>
                      <a:endParaRPr lang="cs-CZ" sz="1600" b="1"/>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r>
                        <a:rPr lang="cs-CZ" sz="1600" b="1" kern="1200" smtClean="0">
                          <a:solidFill>
                            <a:schemeClr val="dk1"/>
                          </a:solidFill>
                          <a:latin typeface="+mn-lt"/>
                          <a:ea typeface="+mn-ea"/>
                          <a:cs typeface="+mn-cs"/>
                        </a:rPr>
                        <a:t>7793841167914977954582550817575177766066055272533160501864210580719699592280766598762108507458913936081932965352037372886593259286753883857016383307981863462449691949358853053120648183808</a:t>
                      </a:r>
                      <a:r>
                        <a:rPr lang="en-US" sz="1600" b="1" kern="1200" smtClean="0">
                          <a:solidFill>
                            <a:schemeClr val="dk1"/>
                          </a:solidFill>
                          <a:latin typeface="+mn-lt"/>
                          <a:ea typeface="+mn-ea"/>
                          <a:cs typeface="+mn-cs"/>
                        </a:rPr>
                        <a:t>  </a:t>
                      </a:r>
                      <a:r>
                        <a:rPr lang="en-US" sz="1600" b="1" smtClean="0"/>
                        <a:t>~ 7.8 </a:t>
                      </a:r>
                      <a:r>
                        <a:rPr lang="en-US" sz="1600" b="1" smtClean="0">
                          <a:latin typeface="+mn-lt"/>
                        </a:rPr>
                        <a:t>∙ </a:t>
                      </a:r>
                      <a:r>
                        <a:rPr lang="en-US" sz="1600" b="1" smtClean="0"/>
                        <a:t>10</a:t>
                      </a:r>
                      <a:r>
                        <a:rPr lang="en-US" sz="1600" b="1" baseline="30000" smtClean="0"/>
                        <a:t>186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en-US" sz="1600" smtClean="0">
                          <a:latin typeface="Calibri"/>
                          <a:sym typeface="Symbol"/>
                        </a:rPr>
                        <a:t> see inset </a:t>
                      </a:r>
                      <a:endParaRPr lang="cs-CZ" sz="1600"/>
                    </a:p>
                  </a:txBody>
                  <a:tcPr marR="108000" marT="0" marB="0" anchor="ctr"/>
                </a:tc>
              </a:tr>
            </a:tbl>
          </a:graphicData>
        </a:graphic>
      </p:graphicFrame>
      <p:sp>
        <p:nvSpPr>
          <p:cNvPr id="3" name="TextBox 2"/>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
        <p:nvSpPr>
          <p:cNvPr id="6" name="Slide Number Placeholder 5"/>
          <p:cNvSpPr>
            <a:spLocks noGrp="1"/>
          </p:cNvSpPr>
          <p:nvPr>
            <p:ph type="sldNum" sz="quarter" idx="12"/>
          </p:nvPr>
        </p:nvSpPr>
        <p:spPr/>
        <p:txBody>
          <a:bodyPr/>
          <a:lstStyle/>
          <a:p>
            <a:fld id="{D3D84833-73A0-4179-9B12-9EFD1189A6FA}" type="slidenum">
              <a:rPr lang="cs-CZ" smtClean="0"/>
              <a:t>17</a:t>
            </a:fld>
            <a:endParaRPr lang="cs-CZ"/>
          </a:p>
        </p:txBody>
      </p:sp>
      <p:sp>
        <p:nvSpPr>
          <p:cNvPr id="7" name="TextBox 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 name="Rectangle 3"/>
          <p:cNvSpPr/>
          <p:nvPr/>
        </p:nvSpPr>
        <p:spPr>
          <a:xfrm>
            <a:off x="3995936" y="2132856"/>
            <a:ext cx="4752528"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7" name="Group 46"/>
          <p:cNvGrpSpPr/>
          <p:nvPr/>
        </p:nvGrpSpPr>
        <p:grpSpPr>
          <a:xfrm>
            <a:off x="6444208" y="2245068"/>
            <a:ext cx="2232248" cy="1111924"/>
            <a:chOff x="4644008" y="2276872"/>
            <a:chExt cx="2232248" cy="1111924"/>
          </a:xfrm>
        </p:grpSpPr>
        <p:sp>
          <p:nvSpPr>
            <p:cNvPr id="8" name="Rectangle 7"/>
            <p:cNvSpPr/>
            <p:nvPr/>
          </p:nvSpPr>
          <p:spPr>
            <a:xfrm>
              <a:off x="5292080" y="2276872"/>
              <a:ext cx="10801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endParaRPr lang="cs-CZ">
                <a:solidFill>
                  <a:schemeClr val="tx1"/>
                </a:solidFill>
              </a:endParaRPr>
            </a:p>
          </p:txBody>
        </p:sp>
        <p:grpSp>
          <p:nvGrpSpPr>
            <p:cNvPr id="22" name="Group 21"/>
            <p:cNvGrpSpPr/>
            <p:nvPr/>
          </p:nvGrpSpPr>
          <p:grpSpPr>
            <a:xfrm>
              <a:off x="5508104" y="2492896"/>
              <a:ext cx="663974" cy="895900"/>
              <a:chOff x="6372200" y="1669004"/>
              <a:chExt cx="663974" cy="895900"/>
            </a:xfrm>
            <a:noFill/>
          </p:grpSpPr>
          <p:sp>
            <p:nvSpPr>
              <p:cNvPr id="13" name="Rectangle 12"/>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16" name="Group 15"/>
              <p:cNvGrpSpPr/>
              <p:nvPr/>
            </p:nvGrpSpPr>
            <p:grpSpPr>
              <a:xfrm>
                <a:off x="6564371" y="1732612"/>
                <a:ext cx="360040" cy="440448"/>
                <a:chOff x="6540518" y="1732612"/>
                <a:chExt cx="360040" cy="440448"/>
              </a:xfrm>
              <a:grpFill/>
            </p:grpSpPr>
            <p:sp>
              <p:nvSpPr>
                <p:cNvPr id="14" name="Rectangle 13"/>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15" name="Rectangle 14"/>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18" name="Rectangle 17"/>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9" name="Rectangle 18"/>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10" name="Straight Connector 9"/>
              <p:cNvCxnSpPr/>
              <p:nvPr/>
            </p:nvCxnSpPr>
            <p:spPr>
              <a:xfrm>
                <a:off x="6444208" y="2268921"/>
                <a:ext cx="50405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44008" y="2420888"/>
              <a:ext cx="1008112" cy="504056"/>
              <a:chOff x="4283968" y="2420888"/>
              <a:chExt cx="1008112" cy="504056"/>
            </a:xfrm>
            <a:noFill/>
          </p:grpSpPr>
          <p:sp>
            <p:nvSpPr>
              <p:cNvPr id="17" name="Rectangle 16"/>
              <p:cNvSpPr/>
              <p:nvPr/>
            </p:nvSpPr>
            <p:spPr>
              <a:xfrm>
                <a:off x="4283968" y="2420888"/>
                <a:ext cx="1008112"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lim</a:t>
                </a:r>
                <a:endParaRPr lang="cs-CZ">
                  <a:solidFill>
                    <a:schemeClr val="tx1"/>
                  </a:solidFill>
                </a:endParaRPr>
              </a:p>
            </p:txBody>
          </p:sp>
          <p:sp>
            <p:nvSpPr>
              <p:cNvPr id="31" name="Rectangle 30"/>
              <p:cNvSpPr/>
              <p:nvPr/>
            </p:nvSpPr>
            <p:spPr>
              <a:xfrm>
                <a:off x="4355976" y="2636912"/>
                <a:ext cx="936104"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dk1"/>
                    </a:solidFill>
                  </a:rPr>
                  <a:t>N</a:t>
                </a:r>
                <a:r>
                  <a:rPr lang="en-US" sz="1400" b="1">
                    <a:solidFill>
                      <a:schemeClr val="dk1"/>
                    </a:solidFill>
                    <a:sym typeface="Symbol"/>
                  </a:rPr>
                  <a:t></a:t>
                </a:r>
                <a:endParaRPr lang="cs-CZ" sz="1400">
                  <a:solidFill>
                    <a:schemeClr val="tx1"/>
                  </a:solidFill>
                </a:endParaRPr>
              </a:p>
            </p:txBody>
          </p:sp>
        </p:grpSp>
        <p:cxnSp>
          <p:nvCxnSpPr>
            <p:cNvPr id="34" name="Straight Connector 33"/>
            <p:cNvCxnSpPr/>
            <p:nvPr/>
          </p:nvCxnSpPr>
          <p:spPr>
            <a:xfrm>
              <a:off x="5436096" y="2564904"/>
              <a:ext cx="86409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372200" y="242088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 1 </a:t>
              </a:r>
              <a:endParaRPr lang="cs-CZ">
                <a:solidFill>
                  <a:schemeClr val="tx1"/>
                </a:solidFill>
              </a:endParaRPr>
            </a:p>
          </p:txBody>
        </p:sp>
      </p:grpSp>
      <p:sp>
        <p:nvSpPr>
          <p:cNvPr id="48" name="Rectangle 47"/>
          <p:cNvSpPr/>
          <p:nvPr/>
        </p:nvSpPr>
        <p:spPr>
          <a:xfrm>
            <a:off x="3995936" y="2348880"/>
            <a:ext cx="26642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 formula approximates</a:t>
            </a:r>
          </a:p>
          <a:p>
            <a:pPr algn="ctr"/>
            <a:r>
              <a:rPr lang="en-US">
                <a:solidFill>
                  <a:schemeClr val="tx1"/>
                </a:solidFill>
              </a:rPr>
              <a:t>f(N) </a:t>
            </a:r>
            <a:r>
              <a:rPr lang="en-US" smtClean="0">
                <a:solidFill>
                  <a:schemeClr val="tx1"/>
                </a:solidFill>
              </a:rPr>
              <a:t>tightly, </a:t>
            </a:r>
            <a:r>
              <a:rPr lang="en-US">
                <a:solidFill>
                  <a:schemeClr val="tx1"/>
                </a:solidFill>
              </a:rPr>
              <a:t>in the sense:</a:t>
            </a:r>
            <a:endParaRPr lang="cs-CZ">
              <a:solidFill>
                <a:schemeClr val="tx1"/>
              </a:solidFill>
            </a:endParaRPr>
          </a:p>
        </p:txBody>
      </p:sp>
      <p:sp>
        <p:nvSpPr>
          <p:cNvPr id="49" name="Rectangle 48"/>
          <p:cNvSpPr/>
          <p:nvPr/>
        </p:nvSpPr>
        <p:spPr>
          <a:xfrm>
            <a:off x="3995936" y="764704"/>
            <a:ext cx="4752528"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6" name="Group 45"/>
          <p:cNvGrpSpPr/>
          <p:nvPr/>
        </p:nvGrpSpPr>
        <p:grpSpPr>
          <a:xfrm>
            <a:off x="6876256" y="836712"/>
            <a:ext cx="1456062" cy="895900"/>
            <a:chOff x="4283968" y="1124744"/>
            <a:chExt cx="1456062" cy="895900"/>
          </a:xfrm>
        </p:grpSpPr>
        <p:sp>
          <p:nvSpPr>
            <p:cNvPr id="5" name="Rectangle 4"/>
            <p:cNvSpPr/>
            <p:nvPr/>
          </p:nvSpPr>
          <p:spPr>
            <a:xfrm>
              <a:off x="4283968" y="1556792"/>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r>
                <a:rPr lang="en-US" b="1" smtClean="0">
                  <a:solidFill>
                    <a:schemeClr val="dk1"/>
                  </a:solidFill>
                </a:rPr>
                <a:t>) </a:t>
              </a:r>
              <a:r>
                <a:rPr lang="en-US" b="1" smtClean="0">
                  <a:solidFill>
                    <a:schemeClr val="dk1"/>
                  </a:solidFill>
                  <a:latin typeface="Calibri"/>
                </a:rPr>
                <a:t>≤ </a:t>
              </a:r>
              <a:r>
                <a:rPr lang="en-US" b="1" smtClean="0">
                  <a:solidFill>
                    <a:schemeClr val="dk1"/>
                  </a:solidFill>
                </a:rPr>
                <a:t>  </a:t>
              </a:r>
              <a:endParaRPr lang="cs-CZ">
                <a:solidFill>
                  <a:schemeClr val="tx1"/>
                </a:solidFill>
              </a:endParaRPr>
            </a:p>
          </p:txBody>
        </p:sp>
        <p:grpSp>
          <p:nvGrpSpPr>
            <p:cNvPr id="23" name="Group 22"/>
            <p:cNvGrpSpPr/>
            <p:nvPr/>
          </p:nvGrpSpPr>
          <p:grpSpPr>
            <a:xfrm>
              <a:off x="5076056" y="1124744"/>
              <a:ext cx="663974" cy="895900"/>
              <a:chOff x="6372200" y="1669004"/>
              <a:chExt cx="663974" cy="895900"/>
            </a:xfrm>
            <a:noFill/>
          </p:grpSpPr>
          <p:sp>
            <p:nvSpPr>
              <p:cNvPr id="24" name="Rectangle 23"/>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25" name="Group 24"/>
              <p:cNvGrpSpPr/>
              <p:nvPr/>
            </p:nvGrpSpPr>
            <p:grpSpPr>
              <a:xfrm>
                <a:off x="6564371" y="1732612"/>
                <a:ext cx="360040" cy="440448"/>
                <a:chOff x="6540518" y="1732612"/>
                <a:chExt cx="360040" cy="440448"/>
              </a:xfrm>
              <a:grpFill/>
            </p:grpSpPr>
            <p:sp>
              <p:nvSpPr>
                <p:cNvPr id="29" name="Rectangle 28"/>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30" name="Rectangle 29"/>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26" name="Rectangle 25"/>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27" name="Rectangle 26"/>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28" name="Straight Connector 27"/>
              <p:cNvCxnSpPr/>
              <p:nvPr/>
            </p:nvCxnSpPr>
            <p:spPr>
              <a:xfrm>
                <a:off x="6372200" y="2276872"/>
                <a:ext cx="648072"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0" name="Rectangle 49"/>
          <p:cNvSpPr/>
          <p:nvPr/>
        </p:nvSpPr>
        <p:spPr>
          <a:xfrm>
            <a:off x="4340074" y="908720"/>
            <a:ext cx="244827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Approximation of</a:t>
            </a:r>
          </a:p>
          <a:p>
            <a:pPr algn="ctr"/>
            <a:r>
              <a:rPr lang="en-US" smtClean="0">
                <a:solidFill>
                  <a:schemeClr val="tx1"/>
                </a:solidFill>
              </a:rPr>
              <a:t>the number of graphs:</a:t>
            </a:r>
            <a:endParaRPr lang="cs-CZ">
              <a:solidFill>
                <a:schemeClr val="tx1"/>
              </a:solidFill>
            </a:endParaRPr>
          </a:p>
        </p:txBody>
      </p:sp>
    </p:spTree>
    <p:extLst>
      <p:ext uri="{BB962C8B-B14F-4D97-AF65-F5344CB8AC3E}">
        <p14:creationId xmlns:p14="http://schemas.microsoft.com/office/powerpoint/2010/main" val="1311978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8761009"/>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a:t>
                      </a:r>
                      <a:r>
                        <a:rPr lang="en-US" sz="1600" i="1" baseline="0" smtClean="0">
                          <a:solidFill>
                            <a:schemeClr val="tx1"/>
                          </a:solidFill>
                        </a:rPr>
                        <a:t>connected</a:t>
                      </a:r>
                      <a:r>
                        <a:rPr lang="en-US" sz="1600" baseline="0" smtClean="0">
                          <a:solidFill>
                            <a:schemeClr val="tx1"/>
                          </a:solidFill>
                        </a:rPr>
                        <a:t> graphs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6</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en-US" sz="1600" b="1" smtClean="0"/>
                        <a:t>21</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112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7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853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8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11117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9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261080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11716571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15</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31397381142761241960</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20</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645465483198722799426731128794502283004</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30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334494297617902927474062588988771420592400340448497175735486787573919763092664433461017585013705594</a:t>
                      </a:r>
                      <a:endParaRPr lang="cs-CZ" sz="1600" b="1" kern="1200">
                        <a:solidFill>
                          <a:schemeClr val="dk1"/>
                        </a:solidFill>
                        <a:latin typeface="+mn-lt"/>
                        <a:ea typeface="+mn-ea"/>
                        <a:cs typeface="+mn-cs"/>
                      </a:endParaRPr>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7793841167347901373159586190645563996131177435680973666982243627070377497235417417874832398758242541676880552704610707981079722988312447533133201112640604192083672776028633590109166374659</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cs-CZ" sz="1600" b="1" kern="1200" smtClean="0">
                          <a:solidFill>
                            <a:schemeClr val="dk1"/>
                          </a:solidFill>
                          <a:latin typeface="+mn-lt"/>
                          <a:ea typeface="+mn-ea"/>
                          <a:cs typeface="+mn-cs"/>
                        </a:rPr>
                        <a:t>asymptotically same as all graphs,  </a:t>
                      </a:r>
                      <a:r>
                        <a:rPr lang="en-US" sz="1600" b="1" kern="1200" smtClean="0">
                          <a:solidFill>
                            <a:schemeClr val="dk1"/>
                          </a:solidFill>
                          <a:latin typeface="+mn-lt"/>
                          <a:ea typeface="+mn-ea"/>
                          <a:cs typeface="+mn-cs"/>
                        </a:rPr>
                        <a:t>                       in the sense:   lim { N</a:t>
                      </a:r>
                      <a:r>
                        <a:rPr lang="en-US" sz="1600" b="1" kern="1200" smtClean="0">
                          <a:solidFill>
                            <a:schemeClr val="dk1"/>
                          </a:solidFill>
                          <a:latin typeface="+mn-lt"/>
                          <a:ea typeface="+mn-ea"/>
                          <a:cs typeface="+mn-cs"/>
                          <a:sym typeface="Symbol"/>
                        </a:rPr>
                        <a:t> ,  </a:t>
                      </a:r>
                      <a:r>
                        <a:rPr lang="en-US" sz="1600" b="1" kern="1200" smtClean="0">
                          <a:solidFill>
                            <a:schemeClr val="dk1"/>
                          </a:solidFill>
                          <a:latin typeface="+mn-lt"/>
                          <a:ea typeface="+mn-ea"/>
                          <a:cs typeface="+mn-cs"/>
                        </a:rPr>
                        <a:t>f'(N) / </a:t>
                      </a:r>
                      <a:r>
                        <a:rPr lang="cs-CZ" sz="1600" b="1" kern="1200" smtClean="0">
                          <a:solidFill>
                            <a:schemeClr val="dk1"/>
                          </a:solidFill>
                          <a:latin typeface="+mn-lt"/>
                          <a:ea typeface="+mn-ea"/>
                          <a:cs typeface="+mn-cs"/>
                        </a:rPr>
                        <a:t>f</a:t>
                      </a:r>
                      <a:r>
                        <a:rPr lang="en-US" sz="1600" b="1" kern="1200" smtClean="0">
                          <a:solidFill>
                            <a:schemeClr val="dk1"/>
                          </a:solidFill>
                          <a:latin typeface="+mn-lt"/>
                          <a:ea typeface="+mn-ea"/>
                          <a:cs typeface="+mn-cs"/>
                        </a:rPr>
                        <a:t>(</a:t>
                      </a:r>
                      <a:r>
                        <a:rPr lang="cs-CZ" sz="1600" b="1" kern="1200" smtClean="0">
                          <a:solidFill>
                            <a:schemeClr val="dk1"/>
                          </a:solidFill>
                          <a:latin typeface="+mn-lt"/>
                          <a:ea typeface="+mn-ea"/>
                          <a:cs typeface="+mn-cs"/>
                        </a:rPr>
                        <a:t>N</a:t>
                      </a:r>
                      <a:r>
                        <a:rPr lang="en-US" sz="1600" b="1" kern="1200" smtClean="0">
                          <a:solidFill>
                            <a:schemeClr val="dk1"/>
                          </a:solidFill>
                          <a:latin typeface="+mn-lt"/>
                          <a:ea typeface="+mn-ea"/>
                          <a:cs typeface="+mn-cs"/>
                        </a:rPr>
                        <a:t>) } = 1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18</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Tree>
    <p:extLst>
      <p:ext uri="{BB962C8B-B14F-4D97-AF65-F5344CB8AC3E}">
        <p14:creationId xmlns:p14="http://schemas.microsoft.com/office/powerpoint/2010/main" val="1861458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812714"/>
              </p:ext>
            </p:extLst>
          </p:nvPr>
        </p:nvGraphicFramePr>
        <p:xfrm>
          <a:off x="323528" y="260648"/>
          <a:ext cx="8568952" cy="5350384"/>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undirected trees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5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6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7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11</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8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9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47</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106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15</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7741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20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823065</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30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14830871802</a:t>
                      </a:r>
                      <a:r>
                        <a:rPr lang="en-US" sz="1600" b="1" kern="1200" smtClean="0">
                          <a:solidFill>
                            <a:schemeClr val="dk1"/>
                          </a:solidFill>
                          <a:latin typeface="+mn-lt"/>
                          <a:ea typeface="+mn-ea"/>
                          <a:cs typeface="+mn-cs"/>
                        </a:rPr>
                        <a:t> </a:t>
                      </a:r>
                      <a:r>
                        <a:rPr lang="en-US" sz="1600" b="1" smtClean="0"/>
                        <a:t>~ 1.5 </a:t>
                      </a:r>
                      <a:r>
                        <a:rPr lang="en-US" sz="1600" b="1" smtClean="0">
                          <a:latin typeface="+mn-lt"/>
                        </a:rPr>
                        <a:t>∙ </a:t>
                      </a:r>
                      <a:r>
                        <a:rPr lang="en-US" sz="1600" b="1" smtClean="0"/>
                        <a:t>10</a:t>
                      </a:r>
                      <a:r>
                        <a:rPr lang="en-US" sz="1600" b="1" baseline="30000" smtClean="0"/>
                        <a:t>10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363990257783343</a:t>
                      </a:r>
                      <a:r>
                        <a:rPr lang="en-US" sz="1600" b="1" kern="1200" smtClean="0">
                          <a:solidFill>
                            <a:schemeClr val="dk1"/>
                          </a:solidFill>
                          <a:latin typeface="+mn-lt"/>
                          <a:ea typeface="+mn-ea"/>
                          <a:cs typeface="+mn-cs"/>
                        </a:rPr>
                        <a:t> </a:t>
                      </a:r>
                      <a:r>
                        <a:rPr lang="en-US" sz="1600" b="1" smtClean="0"/>
                        <a:t>~ 3.6 </a:t>
                      </a:r>
                      <a:r>
                        <a:rPr lang="en-US" sz="1600" b="1" smtClean="0">
                          <a:latin typeface="+mn-lt"/>
                        </a:rPr>
                        <a:t>∙ </a:t>
                      </a:r>
                      <a:r>
                        <a:rPr lang="en-US" sz="1600" b="1" smtClean="0"/>
                        <a:t>10</a:t>
                      </a:r>
                      <a:r>
                        <a:rPr lang="en-US" sz="1600" b="1" baseline="30000" smtClean="0"/>
                        <a:t>14</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100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630134658347465720563607281977639527019590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 Formula is too complex to fit here, see the </a:t>
                      </a:r>
                      <a:r>
                        <a:rPr lang="en-US" sz="1600" b="1" kern="1200" baseline="0" smtClean="0">
                          <a:solidFill>
                            <a:schemeClr val="dk1"/>
                          </a:solidFill>
                          <a:latin typeface="+mn-lt"/>
                          <a:ea typeface="+mn-ea"/>
                          <a:cs typeface="+mn-cs"/>
                        </a:rPr>
                        <a:t>OEIS </a:t>
                      </a:r>
                      <a:r>
                        <a:rPr lang="en-US" sz="1600" b="1" kern="1200" smtClean="0">
                          <a:solidFill>
                            <a:schemeClr val="dk1"/>
                          </a:solidFill>
                          <a:latin typeface="+mn-lt"/>
                          <a:ea typeface="+mn-ea"/>
                          <a:cs typeface="+mn-cs"/>
                        </a:rPr>
                        <a:t>reference</a:t>
                      </a:r>
                      <a:r>
                        <a:rPr lang="en-US" sz="1600" b="1" kern="1200" baseline="0" smtClean="0">
                          <a:solidFill>
                            <a:schemeClr val="dk1"/>
                          </a:solidFill>
                          <a:latin typeface="+mn-lt"/>
                          <a:ea typeface="+mn-ea"/>
                          <a:cs typeface="+mn-cs"/>
                        </a:rPr>
                        <a:t> above</a:t>
                      </a:r>
                      <a:r>
                        <a:rPr lang="en-US" sz="1600" b="1" kern="1200" smtClean="0">
                          <a:solidFill>
                            <a:schemeClr val="dk1"/>
                          </a:solidFill>
                          <a:latin typeface="+mn-lt"/>
                          <a:ea typeface="+mn-ea"/>
                          <a:cs typeface="+mn-cs"/>
                        </a:rPr>
                        <a:t>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19</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661248"/>
            <a:ext cx="8640960" cy="307777"/>
          </a:xfrm>
          <a:prstGeom prst="rect">
            <a:avLst/>
          </a:prstGeom>
          <a:noFill/>
        </p:spPr>
        <p:txBody>
          <a:bodyPr wrap="square" rtlCol="0">
            <a:spAutoFit/>
          </a:bodyPr>
          <a:lstStyle/>
          <a:p>
            <a:r>
              <a:rPr lang="en-US" sz="1400" b="1" dirty="0" smtClean="0"/>
              <a:t>Applying brute force and checking all trees would be a hopeless effort. </a:t>
            </a:r>
          </a:p>
        </p:txBody>
      </p:sp>
    </p:spTree>
    <p:extLst>
      <p:ext uri="{BB962C8B-B14F-4D97-AF65-F5344CB8AC3E}">
        <p14:creationId xmlns:p14="http://schemas.microsoft.com/office/powerpoint/2010/main" val="3444768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a:xfrm>
            <a:off x="3983732" y="5800725"/>
            <a:ext cx="881063" cy="219075"/>
          </a:xfrm>
          <a:custGeom>
            <a:avLst/>
            <a:gdLst>
              <a:gd name="connsiteX0" fmla="*/ 442913 w 881063"/>
              <a:gd name="connsiteY0" fmla="*/ 0 h 219075"/>
              <a:gd name="connsiteX1" fmla="*/ 0 w 881063"/>
              <a:gd name="connsiteY1" fmla="*/ 219075 h 219075"/>
              <a:gd name="connsiteX2" fmla="*/ 881063 w 881063"/>
              <a:gd name="connsiteY2" fmla="*/ 214313 h 219075"/>
              <a:gd name="connsiteX3" fmla="*/ 442913 w 881063"/>
              <a:gd name="connsiteY3" fmla="*/ 0 h 219075"/>
            </a:gdLst>
            <a:ahLst/>
            <a:cxnLst>
              <a:cxn ang="0">
                <a:pos x="connsiteX0" y="connsiteY0"/>
              </a:cxn>
              <a:cxn ang="0">
                <a:pos x="connsiteX1" y="connsiteY1"/>
              </a:cxn>
              <a:cxn ang="0">
                <a:pos x="connsiteX2" y="connsiteY2"/>
              </a:cxn>
              <a:cxn ang="0">
                <a:pos x="connsiteX3" y="connsiteY3"/>
              </a:cxn>
            </a:cxnLst>
            <a:rect l="l" t="t" r="r" b="b"/>
            <a:pathLst>
              <a:path w="881063" h="219075">
                <a:moveTo>
                  <a:pt x="442913" y="0"/>
                </a:moveTo>
                <a:lnTo>
                  <a:pt x="0" y="219075"/>
                </a:lnTo>
                <a:lnTo>
                  <a:pt x="881063" y="214313"/>
                </a:lnTo>
                <a:lnTo>
                  <a:pt x="442913" y="0"/>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4351586" y="4000624"/>
            <a:ext cx="361950" cy="357187"/>
          </a:xfrm>
          <a:custGeom>
            <a:avLst/>
            <a:gdLst>
              <a:gd name="connsiteX0" fmla="*/ 0 w 361950"/>
              <a:gd name="connsiteY0" fmla="*/ 0 h 357187"/>
              <a:gd name="connsiteX1" fmla="*/ 361950 w 361950"/>
              <a:gd name="connsiteY1" fmla="*/ 152400 h 357187"/>
              <a:gd name="connsiteX2" fmla="*/ 209550 w 361950"/>
              <a:gd name="connsiteY2" fmla="*/ 357187 h 357187"/>
              <a:gd name="connsiteX3" fmla="*/ 0 w 361950"/>
              <a:gd name="connsiteY3" fmla="*/ 0 h 357187"/>
            </a:gdLst>
            <a:ahLst/>
            <a:cxnLst>
              <a:cxn ang="0">
                <a:pos x="connsiteX0" y="connsiteY0"/>
              </a:cxn>
              <a:cxn ang="0">
                <a:pos x="connsiteX1" y="connsiteY1"/>
              </a:cxn>
              <a:cxn ang="0">
                <a:pos x="connsiteX2" y="connsiteY2"/>
              </a:cxn>
              <a:cxn ang="0">
                <a:pos x="connsiteX3" y="connsiteY3"/>
              </a:cxn>
            </a:cxnLst>
            <a:rect l="l" t="t" r="r" b="b"/>
            <a:pathLst>
              <a:path w="361950" h="357187">
                <a:moveTo>
                  <a:pt x="0" y="0"/>
                </a:moveTo>
                <a:lnTo>
                  <a:pt x="361950" y="152400"/>
                </a:lnTo>
                <a:lnTo>
                  <a:pt x="209550" y="357187"/>
                </a:lnTo>
                <a:lnTo>
                  <a:pt x="0" y="0"/>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695450" y="5229225"/>
            <a:ext cx="1000125" cy="419100"/>
          </a:xfrm>
          <a:custGeom>
            <a:avLst/>
            <a:gdLst>
              <a:gd name="connsiteX0" fmla="*/ 0 w 1000125"/>
              <a:gd name="connsiteY0" fmla="*/ 214313 h 419100"/>
              <a:gd name="connsiteX1" fmla="*/ 1000125 w 1000125"/>
              <a:gd name="connsiteY1" fmla="*/ 0 h 419100"/>
              <a:gd name="connsiteX2" fmla="*/ 500063 w 1000125"/>
              <a:gd name="connsiteY2" fmla="*/ 419100 h 419100"/>
              <a:gd name="connsiteX3" fmla="*/ 0 w 1000125"/>
              <a:gd name="connsiteY3" fmla="*/ 214313 h 419100"/>
            </a:gdLst>
            <a:ahLst/>
            <a:cxnLst>
              <a:cxn ang="0">
                <a:pos x="connsiteX0" y="connsiteY0"/>
              </a:cxn>
              <a:cxn ang="0">
                <a:pos x="connsiteX1" y="connsiteY1"/>
              </a:cxn>
              <a:cxn ang="0">
                <a:pos x="connsiteX2" y="connsiteY2"/>
              </a:cxn>
              <a:cxn ang="0">
                <a:pos x="connsiteX3" y="connsiteY3"/>
              </a:cxn>
            </a:cxnLst>
            <a:rect l="l" t="t" r="r" b="b"/>
            <a:pathLst>
              <a:path w="1000125" h="419100">
                <a:moveTo>
                  <a:pt x="0" y="214313"/>
                </a:moveTo>
                <a:lnTo>
                  <a:pt x="1000125" y="0"/>
                </a:lnTo>
                <a:lnTo>
                  <a:pt x="500063" y="419100"/>
                </a:lnTo>
                <a:lnTo>
                  <a:pt x="0" y="214313"/>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846761" y="3571999"/>
            <a:ext cx="1195387" cy="571500"/>
          </a:xfrm>
          <a:custGeom>
            <a:avLst/>
            <a:gdLst>
              <a:gd name="connsiteX0" fmla="*/ 1195387 w 1195387"/>
              <a:gd name="connsiteY0" fmla="*/ 490537 h 571500"/>
              <a:gd name="connsiteX1" fmla="*/ 871537 w 1195387"/>
              <a:gd name="connsiteY1" fmla="*/ 571500 h 571500"/>
              <a:gd name="connsiteX2" fmla="*/ 519112 w 1195387"/>
              <a:gd name="connsiteY2" fmla="*/ 428625 h 571500"/>
              <a:gd name="connsiteX3" fmla="*/ 0 w 1195387"/>
              <a:gd name="connsiteY3" fmla="*/ 0 h 571500"/>
              <a:gd name="connsiteX4" fmla="*/ 1195387 w 1195387"/>
              <a:gd name="connsiteY4" fmla="*/ 490537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387" h="571500">
                <a:moveTo>
                  <a:pt x="1195387" y="490537"/>
                </a:moveTo>
                <a:lnTo>
                  <a:pt x="871537" y="571500"/>
                </a:lnTo>
                <a:lnTo>
                  <a:pt x="519112" y="428625"/>
                </a:lnTo>
                <a:lnTo>
                  <a:pt x="0" y="0"/>
                </a:lnTo>
                <a:lnTo>
                  <a:pt x="1195387" y="490537"/>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16200000">
            <a:off x="4247964" y="5408773"/>
            <a:ext cx="792088" cy="432048"/>
          </a:xfrm>
          <a:prstGeom prst="trapezoid">
            <a:avLst>
              <a:gd name="adj" fmla="val 44842"/>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p:cNvSpPr/>
          <p:nvPr/>
        </p:nvSpPr>
        <p:spPr>
          <a:xfrm rot="16200000" flipV="1">
            <a:off x="1907704" y="4869160"/>
            <a:ext cx="1080120" cy="504056"/>
          </a:xfrm>
          <a:prstGeom prst="parallelogram">
            <a:avLst>
              <a:gd name="adj" fmla="val 85470"/>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Isosceles Triangle 153"/>
          <p:cNvSpPr/>
          <p:nvPr/>
        </p:nvSpPr>
        <p:spPr>
          <a:xfrm rot="16200000" flipH="1">
            <a:off x="3599892" y="1160748"/>
            <a:ext cx="576066" cy="360042"/>
          </a:xfrm>
          <a:prstGeom prst="triangl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rot="5400000">
            <a:off x="1655676" y="1160748"/>
            <a:ext cx="576064" cy="360040"/>
          </a:xfrm>
          <a:prstGeom prst="triangl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motivation</a:t>
            </a:r>
          </a:p>
        </p:txBody>
      </p:sp>
      <p:sp>
        <p:nvSpPr>
          <p:cNvPr id="5" name="Slide Number Placeholder 4"/>
          <p:cNvSpPr>
            <a:spLocks noGrp="1"/>
          </p:cNvSpPr>
          <p:nvPr>
            <p:ph type="sldNum" sz="quarter" idx="12"/>
          </p:nvPr>
        </p:nvSpPr>
        <p:spPr/>
        <p:txBody>
          <a:bodyPr/>
          <a:lstStyle/>
          <a:p>
            <a:fld id="{D3D84833-73A0-4179-9B12-9EFD1189A6FA}" type="slidenum">
              <a:rPr lang="cs-CZ" smtClean="0"/>
              <a:t>2</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57" name="Line 153"/>
          <p:cNvSpPr>
            <a:spLocks noChangeShapeType="1"/>
          </p:cNvSpPr>
          <p:nvPr/>
        </p:nvSpPr>
        <p:spPr bwMode="auto">
          <a:xfrm flipH="1" flipV="1">
            <a:off x="1763688" y="1052736"/>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153"/>
          <p:cNvSpPr>
            <a:spLocks noChangeShapeType="1"/>
          </p:cNvSpPr>
          <p:nvPr/>
        </p:nvSpPr>
        <p:spPr bwMode="auto">
          <a:xfrm flipH="1">
            <a:off x="1763688" y="1340768"/>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9" name="Line 153"/>
          <p:cNvSpPr>
            <a:spLocks noChangeShapeType="1"/>
          </p:cNvSpPr>
          <p:nvPr/>
        </p:nvSpPr>
        <p:spPr bwMode="auto">
          <a:xfrm flipH="1" flipV="1">
            <a:off x="1043608" y="1628800"/>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0" name="Line 153"/>
          <p:cNvSpPr>
            <a:spLocks noChangeShapeType="1"/>
          </p:cNvSpPr>
          <p:nvPr/>
        </p:nvSpPr>
        <p:spPr bwMode="auto">
          <a:xfrm flipH="1" flipV="1">
            <a:off x="1043608" y="105273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1" name="Line 153"/>
          <p:cNvSpPr>
            <a:spLocks noChangeShapeType="1"/>
          </p:cNvSpPr>
          <p:nvPr/>
        </p:nvSpPr>
        <p:spPr bwMode="auto">
          <a:xfrm flipH="1" flipV="1">
            <a:off x="1763688"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Line 153"/>
          <p:cNvSpPr>
            <a:spLocks noChangeShapeType="1"/>
          </p:cNvSpPr>
          <p:nvPr/>
        </p:nvSpPr>
        <p:spPr bwMode="auto">
          <a:xfrm flipH="1" flipV="1">
            <a:off x="1043608"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176368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104360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a:off x="1619672"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Line 153"/>
          <p:cNvSpPr>
            <a:spLocks noChangeShapeType="1"/>
          </p:cNvSpPr>
          <p:nvPr/>
        </p:nvSpPr>
        <p:spPr bwMode="auto">
          <a:xfrm flipH="1">
            <a:off x="899592"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7" name="Line 153"/>
          <p:cNvSpPr>
            <a:spLocks noChangeShapeType="1"/>
          </p:cNvSpPr>
          <p:nvPr/>
        </p:nvSpPr>
        <p:spPr bwMode="auto">
          <a:xfrm flipH="1" flipV="1">
            <a:off x="899592" y="836712"/>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Oval 169"/>
          <p:cNvSpPr>
            <a:spLocks noChangeArrowheads="1"/>
          </p:cNvSpPr>
          <p:nvPr/>
        </p:nvSpPr>
        <p:spPr bwMode="auto">
          <a:xfrm>
            <a:off x="827584"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9" name="Oval 169"/>
          <p:cNvSpPr>
            <a:spLocks noChangeArrowheads="1"/>
          </p:cNvSpPr>
          <p:nvPr/>
        </p:nvSpPr>
        <p:spPr bwMode="auto">
          <a:xfrm>
            <a:off x="971600"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0" name="Oval 169"/>
          <p:cNvSpPr>
            <a:spLocks noChangeArrowheads="1"/>
          </p:cNvSpPr>
          <p:nvPr/>
        </p:nvSpPr>
        <p:spPr bwMode="auto">
          <a:xfrm>
            <a:off x="111561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1" name="Oval 169"/>
          <p:cNvSpPr>
            <a:spLocks noChangeArrowheads="1"/>
          </p:cNvSpPr>
          <p:nvPr/>
        </p:nvSpPr>
        <p:spPr bwMode="auto">
          <a:xfrm>
            <a:off x="1547664"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2" name="Oval 169"/>
          <p:cNvSpPr>
            <a:spLocks noChangeArrowheads="1"/>
          </p:cNvSpPr>
          <p:nvPr/>
        </p:nvSpPr>
        <p:spPr bwMode="auto">
          <a:xfrm>
            <a:off x="1691680"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3" name="Oval 169"/>
          <p:cNvSpPr>
            <a:spLocks noChangeArrowheads="1"/>
          </p:cNvSpPr>
          <p:nvPr/>
        </p:nvSpPr>
        <p:spPr bwMode="auto">
          <a:xfrm>
            <a:off x="183569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4" name="Oval 169"/>
          <p:cNvSpPr>
            <a:spLocks noChangeArrowheads="1"/>
          </p:cNvSpPr>
          <p:nvPr/>
        </p:nvSpPr>
        <p:spPr bwMode="auto">
          <a:xfrm>
            <a:off x="2051720"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5" name="Oval 169"/>
          <p:cNvSpPr>
            <a:spLocks noChangeArrowheads="1"/>
          </p:cNvSpPr>
          <p:nvPr/>
        </p:nvSpPr>
        <p:spPr bwMode="auto">
          <a:xfrm>
            <a:off x="169168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6" name="Oval 169"/>
          <p:cNvSpPr>
            <a:spLocks noChangeArrowheads="1"/>
          </p:cNvSpPr>
          <p:nvPr/>
        </p:nvSpPr>
        <p:spPr bwMode="auto">
          <a:xfrm>
            <a:off x="97160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7" name="Oval 169"/>
          <p:cNvSpPr>
            <a:spLocks noChangeArrowheads="1"/>
          </p:cNvSpPr>
          <p:nvPr/>
        </p:nvSpPr>
        <p:spPr bwMode="auto">
          <a:xfrm>
            <a:off x="827584" y="76470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87" name="Line 153"/>
          <p:cNvSpPr>
            <a:spLocks noChangeShapeType="1"/>
          </p:cNvSpPr>
          <p:nvPr/>
        </p:nvSpPr>
        <p:spPr bwMode="auto">
          <a:xfrm flipH="1" flipV="1">
            <a:off x="3707904" y="1340768"/>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8" name="Line 153"/>
          <p:cNvSpPr>
            <a:spLocks noChangeShapeType="1"/>
          </p:cNvSpPr>
          <p:nvPr/>
        </p:nvSpPr>
        <p:spPr bwMode="auto">
          <a:xfrm flipH="1">
            <a:off x="3707904" y="1052736"/>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9" name="Line 153"/>
          <p:cNvSpPr>
            <a:spLocks noChangeShapeType="1"/>
          </p:cNvSpPr>
          <p:nvPr/>
        </p:nvSpPr>
        <p:spPr bwMode="auto">
          <a:xfrm flipH="1" flipV="1">
            <a:off x="3347864" y="1628800"/>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0" name="Line 153"/>
          <p:cNvSpPr>
            <a:spLocks noChangeShapeType="1"/>
          </p:cNvSpPr>
          <p:nvPr/>
        </p:nvSpPr>
        <p:spPr bwMode="auto">
          <a:xfrm flipH="1" flipV="1">
            <a:off x="3347864" y="105273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1" name="Line 153"/>
          <p:cNvSpPr>
            <a:spLocks noChangeShapeType="1"/>
          </p:cNvSpPr>
          <p:nvPr/>
        </p:nvSpPr>
        <p:spPr bwMode="auto">
          <a:xfrm flipH="1" flipV="1">
            <a:off x="4067944"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2" name="Line 153"/>
          <p:cNvSpPr>
            <a:spLocks noChangeShapeType="1"/>
          </p:cNvSpPr>
          <p:nvPr/>
        </p:nvSpPr>
        <p:spPr bwMode="auto">
          <a:xfrm flipH="1" flipV="1">
            <a:off x="3347864"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3" name="Line 153"/>
          <p:cNvSpPr>
            <a:spLocks noChangeShapeType="1"/>
          </p:cNvSpPr>
          <p:nvPr/>
        </p:nvSpPr>
        <p:spPr bwMode="auto">
          <a:xfrm flipH="1" flipV="1">
            <a:off x="4067944"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4" name="Line 153"/>
          <p:cNvSpPr>
            <a:spLocks noChangeShapeType="1"/>
          </p:cNvSpPr>
          <p:nvPr/>
        </p:nvSpPr>
        <p:spPr bwMode="auto">
          <a:xfrm flipH="1" flipV="1">
            <a:off x="3347864"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5" name="Line 153"/>
          <p:cNvSpPr>
            <a:spLocks noChangeShapeType="1"/>
          </p:cNvSpPr>
          <p:nvPr/>
        </p:nvSpPr>
        <p:spPr bwMode="auto">
          <a:xfrm flipH="1">
            <a:off x="392392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6" name="Line 153"/>
          <p:cNvSpPr>
            <a:spLocks noChangeShapeType="1"/>
          </p:cNvSpPr>
          <p:nvPr/>
        </p:nvSpPr>
        <p:spPr bwMode="auto">
          <a:xfrm flipH="1">
            <a:off x="320384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7" name="Line 153"/>
          <p:cNvSpPr>
            <a:spLocks noChangeShapeType="1"/>
          </p:cNvSpPr>
          <p:nvPr/>
        </p:nvSpPr>
        <p:spPr bwMode="auto">
          <a:xfrm flipH="1" flipV="1">
            <a:off x="3347864" y="105273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8" name="Oval 169"/>
          <p:cNvSpPr>
            <a:spLocks noChangeArrowheads="1"/>
          </p:cNvSpPr>
          <p:nvPr/>
        </p:nvSpPr>
        <p:spPr bwMode="auto">
          <a:xfrm>
            <a:off x="3131840"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99" name="Oval 169"/>
          <p:cNvSpPr>
            <a:spLocks noChangeArrowheads="1"/>
          </p:cNvSpPr>
          <p:nvPr/>
        </p:nvSpPr>
        <p:spPr bwMode="auto">
          <a:xfrm>
            <a:off x="3275856"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0" name="Oval 299"/>
          <p:cNvSpPr>
            <a:spLocks noChangeArrowheads="1"/>
          </p:cNvSpPr>
          <p:nvPr/>
        </p:nvSpPr>
        <p:spPr bwMode="auto">
          <a:xfrm>
            <a:off x="341987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1" name="Oval 169"/>
          <p:cNvSpPr>
            <a:spLocks noChangeArrowheads="1"/>
          </p:cNvSpPr>
          <p:nvPr/>
        </p:nvSpPr>
        <p:spPr bwMode="auto">
          <a:xfrm>
            <a:off x="3851920"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2" name="Oval 169"/>
          <p:cNvSpPr>
            <a:spLocks noChangeArrowheads="1"/>
          </p:cNvSpPr>
          <p:nvPr/>
        </p:nvSpPr>
        <p:spPr bwMode="auto">
          <a:xfrm>
            <a:off x="3995936"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3" name="Oval 169"/>
          <p:cNvSpPr>
            <a:spLocks noChangeArrowheads="1"/>
          </p:cNvSpPr>
          <p:nvPr/>
        </p:nvSpPr>
        <p:spPr bwMode="auto">
          <a:xfrm>
            <a:off x="413995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4" name="Oval 169"/>
          <p:cNvSpPr>
            <a:spLocks noChangeArrowheads="1"/>
          </p:cNvSpPr>
          <p:nvPr/>
        </p:nvSpPr>
        <p:spPr bwMode="auto">
          <a:xfrm>
            <a:off x="3707904"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5" name="Oval 169"/>
          <p:cNvSpPr>
            <a:spLocks noChangeArrowheads="1"/>
          </p:cNvSpPr>
          <p:nvPr/>
        </p:nvSpPr>
        <p:spPr bwMode="auto">
          <a:xfrm>
            <a:off x="399593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6" name="Oval 169"/>
          <p:cNvSpPr>
            <a:spLocks noChangeArrowheads="1"/>
          </p:cNvSpPr>
          <p:nvPr/>
        </p:nvSpPr>
        <p:spPr bwMode="auto">
          <a:xfrm>
            <a:off x="327585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7" name="Oval 169"/>
          <p:cNvSpPr>
            <a:spLocks noChangeArrowheads="1"/>
          </p:cNvSpPr>
          <p:nvPr/>
        </p:nvSpPr>
        <p:spPr bwMode="auto">
          <a:xfrm>
            <a:off x="3419872"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0" name="TextBox 149"/>
          <p:cNvSpPr txBox="1"/>
          <p:nvPr/>
        </p:nvSpPr>
        <p:spPr>
          <a:xfrm>
            <a:off x="467544" y="2204864"/>
            <a:ext cx="1800200" cy="646331"/>
          </a:xfrm>
          <a:prstGeom prst="rect">
            <a:avLst/>
          </a:prstGeom>
          <a:noFill/>
        </p:spPr>
        <p:txBody>
          <a:bodyPr wrap="square" rtlCol="0">
            <a:spAutoFit/>
          </a:bodyPr>
          <a:lstStyle/>
          <a:p>
            <a:r>
              <a:rPr lang="en-US" dirty="0" smtClean="0"/>
              <a:t>Triangle </a:t>
            </a:r>
            <a:r>
              <a:rPr lang="en-US" b="1" dirty="0" smtClean="0"/>
              <a:t>outside</a:t>
            </a:r>
            <a:r>
              <a:rPr lang="en-US" dirty="0" smtClean="0"/>
              <a:t>  the square</a:t>
            </a:r>
            <a:endParaRPr lang="en-US" b="1" baseline="-25000" dirty="0" smtClean="0"/>
          </a:p>
        </p:txBody>
      </p:sp>
      <p:sp>
        <p:nvSpPr>
          <p:cNvPr id="151" name="TextBox 150"/>
          <p:cNvSpPr txBox="1"/>
          <p:nvPr/>
        </p:nvSpPr>
        <p:spPr>
          <a:xfrm>
            <a:off x="2987824" y="2204864"/>
            <a:ext cx="1800200" cy="646331"/>
          </a:xfrm>
          <a:prstGeom prst="rect">
            <a:avLst/>
          </a:prstGeom>
          <a:noFill/>
        </p:spPr>
        <p:txBody>
          <a:bodyPr wrap="square" rtlCol="0">
            <a:spAutoFit/>
          </a:bodyPr>
          <a:lstStyle/>
          <a:p>
            <a:r>
              <a:rPr lang="en-US" dirty="0" smtClean="0"/>
              <a:t>Triangle </a:t>
            </a:r>
            <a:r>
              <a:rPr lang="en-US" b="1" dirty="0" smtClean="0"/>
              <a:t>inside</a:t>
            </a:r>
            <a:r>
              <a:rPr lang="en-US" dirty="0" smtClean="0"/>
              <a:t>  the square</a:t>
            </a:r>
            <a:endParaRPr lang="en-US" b="1" baseline="-25000" dirty="0" smtClean="0"/>
          </a:p>
        </p:txBody>
      </p:sp>
      <p:sp>
        <p:nvSpPr>
          <p:cNvPr id="155" name="TextBox 154"/>
          <p:cNvSpPr txBox="1"/>
          <p:nvPr/>
        </p:nvSpPr>
        <p:spPr>
          <a:xfrm>
            <a:off x="6588224" y="980728"/>
            <a:ext cx="2088232" cy="147732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tx1"/>
                </a:solidFill>
              </a:rPr>
              <a:t>Should we consider these two schemes to be identical regardless of the </a:t>
            </a:r>
          </a:p>
          <a:p>
            <a:r>
              <a:rPr lang="en-US" dirty="0">
                <a:solidFill>
                  <a:schemeClr val="tx1"/>
                </a:solidFill>
              </a:rPr>
              <a:t>pictures geometry?  </a:t>
            </a:r>
          </a:p>
        </p:txBody>
      </p:sp>
      <p:grpSp>
        <p:nvGrpSpPr>
          <p:cNvPr id="156" name="Group 155"/>
          <p:cNvGrpSpPr/>
          <p:nvPr/>
        </p:nvGrpSpPr>
        <p:grpSpPr>
          <a:xfrm>
            <a:off x="5292080" y="836712"/>
            <a:ext cx="1008112" cy="1584176"/>
            <a:chOff x="2699792" y="3861048"/>
            <a:chExt cx="720080" cy="1296144"/>
          </a:xfrm>
        </p:grpSpPr>
        <p:sp>
          <p:nvSpPr>
            <p:cNvPr id="181" name="Block Arc 180"/>
            <p:cNvSpPr/>
            <p:nvPr/>
          </p:nvSpPr>
          <p:spPr>
            <a:xfrm>
              <a:off x="2699792" y="3861048"/>
              <a:ext cx="720080" cy="792088"/>
            </a:xfrm>
            <a:prstGeom prst="blockArc">
              <a:avLst>
                <a:gd name="adj1" fmla="val 10800000"/>
                <a:gd name="adj2" fmla="val 5426437"/>
                <a:gd name="adj3" fmla="val 33274"/>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0" name="Rectangle 219"/>
            <p:cNvSpPr/>
            <p:nvPr/>
          </p:nvSpPr>
          <p:spPr>
            <a:xfrm rot="16200000">
              <a:off x="2799332" y="4510027"/>
              <a:ext cx="448992" cy="216024"/>
            </a:xfrm>
            <a:prstGeom prst="rect">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1" name="Oval 220"/>
            <p:cNvSpPr/>
            <p:nvPr/>
          </p:nvSpPr>
          <p:spPr>
            <a:xfrm>
              <a:off x="2915816" y="4941168"/>
              <a:ext cx="216024" cy="216024"/>
            </a:xfrm>
            <a:prstGeom prst="ellipse">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222" name="Line 153"/>
          <p:cNvSpPr>
            <a:spLocks noChangeShapeType="1"/>
          </p:cNvSpPr>
          <p:nvPr/>
        </p:nvSpPr>
        <p:spPr bwMode="auto">
          <a:xfrm flipH="1">
            <a:off x="1691680" y="4581128"/>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3" name="Line 153"/>
          <p:cNvSpPr>
            <a:spLocks noChangeShapeType="1"/>
          </p:cNvSpPr>
          <p:nvPr/>
        </p:nvSpPr>
        <p:spPr bwMode="auto">
          <a:xfrm flipH="1" flipV="1">
            <a:off x="1691680" y="4797152"/>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5" name="Line 153"/>
          <p:cNvSpPr>
            <a:spLocks noChangeShapeType="1"/>
          </p:cNvSpPr>
          <p:nvPr/>
        </p:nvSpPr>
        <p:spPr bwMode="auto">
          <a:xfrm flipH="1">
            <a:off x="2195736" y="45811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8" name="Line 153"/>
          <p:cNvSpPr>
            <a:spLocks noChangeShapeType="1"/>
          </p:cNvSpPr>
          <p:nvPr/>
        </p:nvSpPr>
        <p:spPr bwMode="auto">
          <a:xfrm flipH="1" flipV="1">
            <a:off x="2195736" y="50131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9" name="Line 153"/>
          <p:cNvSpPr>
            <a:spLocks noChangeShapeType="1"/>
          </p:cNvSpPr>
          <p:nvPr/>
        </p:nvSpPr>
        <p:spPr bwMode="auto">
          <a:xfrm flipH="1" flipV="1">
            <a:off x="2699792" y="4581128"/>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0" name="Line 153"/>
          <p:cNvSpPr>
            <a:spLocks noChangeShapeType="1"/>
          </p:cNvSpPr>
          <p:nvPr/>
        </p:nvSpPr>
        <p:spPr bwMode="auto">
          <a:xfrm flipH="1" flipV="1">
            <a:off x="1691680" y="4797152"/>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1" name="Line 153"/>
          <p:cNvSpPr>
            <a:spLocks noChangeShapeType="1"/>
          </p:cNvSpPr>
          <p:nvPr/>
        </p:nvSpPr>
        <p:spPr bwMode="auto">
          <a:xfrm flipH="1" flipV="1">
            <a:off x="1691680" y="5445224"/>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2" name="Line 153"/>
          <p:cNvSpPr>
            <a:spLocks noChangeShapeType="1"/>
          </p:cNvSpPr>
          <p:nvPr/>
        </p:nvSpPr>
        <p:spPr bwMode="auto">
          <a:xfrm flipH="1">
            <a:off x="2195736" y="522920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153"/>
          <p:cNvSpPr>
            <a:spLocks noChangeShapeType="1"/>
          </p:cNvSpPr>
          <p:nvPr/>
        </p:nvSpPr>
        <p:spPr bwMode="auto">
          <a:xfrm flipH="1">
            <a:off x="1691680" y="5229200"/>
            <a:ext cx="1008112" cy="216024"/>
          </a:xfrm>
          <a:prstGeom prst="line">
            <a:avLst/>
          </a:prstGeom>
          <a:noFill/>
          <a:ln w="19050">
            <a:solidFill>
              <a:schemeClr val="tx1"/>
            </a:solidFill>
            <a:prstDash val="dash"/>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4" name="Line 153"/>
          <p:cNvSpPr>
            <a:spLocks noChangeShapeType="1"/>
          </p:cNvSpPr>
          <p:nvPr/>
        </p:nvSpPr>
        <p:spPr bwMode="auto">
          <a:xfrm flipH="1">
            <a:off x="899592" y="5373216"/>
            <a:ext cx="648072" cy="288032"/>
          </a:xfrm>
          <a:prstGeom prst="line">
            <a:avLst/>
          </a:prstGeom>
          <a:noFill/>
          <a:ln w="28575">
            <a:solidFill>
              <a:schemeClr val="tx1"/>
            </a:solidFill>
            <a:prstDash val="sysDot"/>
            <a:round/>
            <a:headEnd type="triangle"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5" name="Line 153"/>
          <p:cNvSpPr>
            <a:spLocks noChangeShapeType="1"/>
          </p:cNvSpPr>
          <p:nvPr/>
        </p:nvSpPr>
        <p:spPr bwMode="auto">
          <a:xfrm flipH="1" flipV="1">
            <a:off x="2195736" y="4005065"/>
            <a:ext cx="0" cy="504056"/>
          </a:xfrm>
          <a:prstGeom prst="line">
            <a:avLst/>
          </a:prstGeom>
          <a:noFill/>
          <a:ln w="28575">
            <a:solidFill>
              <a:schemeClr val="tx1"/>
            </a:solidFill>
            <a:prstDash val="sysDot"/>
            <a:round/>
            <a:headEnd type="triangle"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6" name="TextBox 235"/>
          <p:cNvSpPr txBox="1"/>
          <p:nvPr/>
        </p:nvSpPr>
        <p:spPr>
          <a:xfrm>
            <a:off x="179512" y="5085184"/>
            <a:ext cx="936104" cy="369332"/>
          </a:xfrm>
          <a:prstGeom prst="rect">
            <a:avLst/>
          </a:prstGeom>
          <a:noFill/>
        </p:spPr>
        <p:txBody>
          <a:bodyPr wrap="square" rtlCol="0">
            <a:spAutoFit/>
          </a:bodyPr>
          <a:lstStyle/>
          <a:p>
            <a:r>
              <a:rPr lang="en-US" dirty="0" err="1" smtClean="0"/>
              <a:t>Wiew</a:t>
            </a:r>
            <a:r>
              <a:rPr lang="en-US" dirty="0" smtClean="0"/>
              <a:t> </a:t>
            </a:r>
            <a:r>
              <a:rPr lang="en-US" dirty="0" smtClean="0"/>
              <a:t>B</a:t>
            </a:r>
            <a:endParaRPr lang="en-US" b="1" baseline="-25000" dirty="0" smtClean="0"/>
          </a:p>
        </p:txBody>
      </p:sp>
      <p:sp>
        <p:nvSpPr>
          <p:cNvPr id="237" name="TextBox 236"/>
          <p:cNvSpPr txBox="1"/>
          <p:nvPr/>
        </p:nvSpPr>
        <p:spPr>
          <a:xfrm>
            <a:off x="971600" y="3645024"/>
            <a:ext cx="1080120" cy="369332"/>
          </a:xfrm>
          <a:prstGeom prst="rect">
            <a:avLst/>
          </a:prstGeom>
          <a:noFill/>
        </p:spPr>
        <p:txBody>
          <a:bodyPr wrap="square" rtlCol="0">
            <a:spAutoFit/>
          </a:bodyPr>
          <a:lstStyle/>
          <a:p>
            <a:r>
              <a:rPr lang="en-US" dirty="0" err="1" smtClean="0"/>
              <a:t>Wiew</a:t>
            </a:r>
            <a:r>
              <a:rPr lang="en-US" dirty="0" smtClean="0"/>
              <a:t> </a:t>
            </a:r>
            <a:r>
              <a:rPr lang="en-US" dirty="0" smtClean="0"/>
              <a:t>A</a:t>
            </a:r>
            <a:endParaRPr lang="en-US" b="1" baseline="-25000" dirty="0" smtClean="0"/>
          </a:p>
        </p:txBody>
      </p:sp>
      <p:grpSp>
        <p:nvGrpSpPr>
          <p:cNvPr id="256" name="Group 255"/>
          <p:cNvGrpSpPr/>
          <p:nvPr/>
        </p:nvGrpSpPr>
        <p:grpSpPr>
          <a:xfrm rot="20217357">
            <a:off x="308923" y="5614399"/>
            <a:ext cx="504056" cy="396044"/>
            <a:chOff x="6300192" y="3645024"/>
            <a:chExt cx="2340260" cy="2124236"/>
          </a:xfrm>
        </p:grpSpPr>
        <p:grpSp>
          <p:nvGrpSpPr>
            <p:cNvPr id="257" name="Group 256"/>
            <p:cNvGrpSpPr/>
            <p:nvPr/>
          </p:nvGrpSpPr>
          <p:grpSpPr>
            <a:xfrm rot="5400000">
              <a:off x="7380312" y="4473116"/>
              <a:ext cx="1800200" cy="504056"/>
              <a:chOff x="5364088" y="3573016"/>
              <a:chExt cx="1728192" cy="504056"/>
            </a:xfrm>
            <a:solidFill>
              <a:schemeClr val="tx2">
                <a:lumMod val="40000"/>
                <a:lumOff val="60000"/>
              </a:schemeClr>
            </a:solidFill>
          </p:grpSpPr>
          <p:sp>
            <p:nvSpPr>
              <p:cNvPr id="265" name="Chord 264"/>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Chord 265"/>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8" name="Line 153"/>
            <p:cNvSpPr>
              <a:spLocks noChangeShapeType="1"/>
            </p:cNvSpPr>
            <p:nvPr/>
          </p:nvSpPr>
          <p:spPr bwMode="auto">
            <a:xfrm rot="5400000" flipH="1" flipV="1">
              <a:off x="6912260" y="3032956"/>
              <a:ext cx="1116124" cy="234026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9" name="Line 153"/>
            <p:cNvSpPr>
              <a:spLocks noChangeShapeType="1"/>
            </p:cNvSpPr>
            <p:nvPr/>
          </p:nvSpPr>
          <p:spPr bwMode="auto">
            <a:xfrm rot="5400000" flipV="1">
              <a:off x="6948264" y="4113076"/>
              <a:ext cx="972108" cy="226825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0" name="Line 153"/>
            <p:cNvSpPr>
              <a:spLocks noChangeShapeType="1"/>
            </p:cNvSpPr>
            <p:nvPr/>
          </p:nvSpPr>
          <p:spPr bwMode="auto">
            <a:xfrm rot="5400000" flipH="1" flipV="1">
              <a:off x="7218294" y="3266982"/>
              <a:ext cx="720080" cy="14761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1" name="Line 153"/>
            <p:cNvSpPr>
              <a:spLocks noChangeShapeType="1"/>
            </p:cNvSpPr>
            <p:nvPr/>
          </p:nvSpPr>
          <p:spPr bwMode="auto">
            <a:xfrm rot="5400000" flipV="1">
              <a:off x="7056276" y="4509120"/>
              <a:ext cx="756084" cy="176419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262" name="Group 261"/>
            <p:cNvGrpSpPr/>
            <p:nvPr/>
          </p:nvGrpSpPr>
          <p:grpSpPr>
            <a:xfrm rot="5400000">
              <a:off x="8136396" y="4653136"/>
              <a:ext cx="576064" cy="144016"/>
              <a:chOff x="5364088" y="3573016"/>
              <a:chExt cx="1728192" cy="504056"/>
            </a:xfrm>
            <a:solidFill>
              <a:schemeClr val="tx1"/>
            </a:solidFill>
          </p:grpSpPr>
          <p:sp>
            <p:nvSpPr>
              <p:cNvPr id="263" name="Chord 262"/>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Chord 263"/>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8" name="Line 153"/>
          <p:cNvSpPr>
            <a:spLocks noChangeShapeType="1"/>
          </p:cNvSpPr>
          <p:nvPr/>
        </p:nvSpPr>
        <p:spPr bwMode="auto">
          <a:xfrm flipH="1" flipV="1">
            <a:off x="3995936" y="5228753"/>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9" name="Line 153"/>
          <p:cNvSpPr>
            <a:spLocks noChangeShapeType="1"/>
          </p:cNvSpPr>
          <p:nvPr/>
        </p:nvSpPr>
        <p:spPr bwMode="auto">
          <a:xfrm flipH="1" flipV="1">
            <a:off x="3995936" y="6020841"/>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0" name="Line 153"/>
          <p:cNvSpPr>
            <a:spLocks noChangeShapeType="1"/>
          </p:cNvSpPr>
          <p:nvPr/>
        </p:nvSpPr>
        <p:spPr bwMode="auto">
          <a:xfrm flipV="1">
            <a:off x="4427984" y="5228753"/>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1" name="Line 153"/>
          <p:cNvSpPr>
            <a:spLocks noChangeShapeType="1"/>
          </p:cNvSpPr>
          <p:nvPr/>
        </p:nvSpPr>
        <p:spPr bwMode="auto">
          <a:xfrm flipH="1" flipV="1">
            <a:off x="3995936" y="5228753"/>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2" name="Line 153"/>
          <p:cNvSpPr>
            <a:spLocks noChangeShapeType="1"/>
          </p:cNvSpPr>
          <p:nvPr/>
        </p:nvSpPr>
        <p:spPr bwMode="auto">
          <a:xfrm flipV="1">
            <a:off x="3995936" y="5804817"/>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3" name="Line 153"/>
          <p:cNvSpPr>
            <a:spLocks noChangeShapeType="1"/>
          </p:cNvSpPr>
          <p:nvPr/>
        </p:nvSpPr>
        <p:spPr bwMode="auto">
          <a:xfrm flipH="1" flipV="1">
            <a:off x="4427984" y="5804817"/>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4" name="Line 153"/>
          <p:cNvSpPr>
            <a:spLocks noChangeShapeType="1"/>
          </p:cNvSpPr>
          <p:nvPr/>
        </p:nvSpPr>
        <p:spPr bwMode="auto">
          <a:xfrm flipH="1" flipV="1">
            <a:off x="3995936" y="5228753"/>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5" name="Line 153"/>
          <p:cNvSpPr>
            <a:spLocks noChangeShapeType="1"/>
          </p:cNvSpPr>
          <p:nvPr/>
        </p:nvSpPr>
        <p:spPr bwMode="auto">
          <a:xfrm flipH="1" flipV="1">
            <a:off x="4860032" y="5228753"/>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6" name="Line 153"/>
          <p:cNvSpPr>
            <a:spLocks noChangeShapeType="1"/>
          </p:cNvSpPr>
          <p:nvPr/>
        </p:nvSpPr>
        <p:spPr bwMode="auto">
          <a:xfrm flipH="1" flipV="1">
            <a:off x="4427984" y="5444777"/>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3" name="Oval 169"/>
          <p:cNvSpPr>
            <a:spLocks noChangeArrowheads="1"/>
          </p:cNvSpPr>
          <p:nvPr/>
        </p:nvSpPr>
        <p:spPr bwMode="auto">
          <a:xfrm>
            <a:off x="3923928" y="51567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9" name="Oval 328"/>
          <p:cNvSpPr>
            <a:spLocks noChangeArrowheads="1"/>
          </p:cNvSpPr>
          <p:nvPr/>
        </p:nvSpPr>
        <p:spPr bwMode="auto">
          <a:xfrm>
            <a:off x="4788024" y="51567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5" name="Oval 334"/>
          <p:cNvSpPr>
            <a:spLocks noChangeArrowheads="1"/>
          </p:cNvSpPr>
          <p:nvPr/>
        </p:nvSpPr>
        <p:spPr bwMode="auto">
          <a:xfrm>
            <a:off x="4355976" y="537276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6" name="Oval 335"/>
          <p:cNvSpPr>
            <a:spLocks noChangeArrowheads="1"/>
          </p:cNvSpPr>
          <p:nvPr/>
        </p:nvSpPr>
        <p:spPr bwMode="auto">
          <a:xfrm>
            <a:off x="3923928" y="594883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8" name="Oval 337"/>
          <p:cNvSpPr>
            <a:spLocks noChangeArrowheads="1"/>
          </p:cNvSpPr>
          <p:nvPr/>
        </p:nvSpPr>
        <p:spPr bwMode="auto">
          <a:xfrm>
            <a:off x="4355976" y="57328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9" name="Oval 338"/>
          <p:cNvSpPr>
            <a:spLocks noChangeArrowheads="1"/>
          </p:cNvSpPr>
          <p:nvPr/>
        </p:nvSpPr>
        <p:spPr bwMode="auto">
          <a:xfrm>
            <a:off x="4788024" y="594883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58" name="Line 153"/>
          <p:cNvSpPr>
            <a:spLocks noChangeShapeType="1"/>
          </p:cNvSpPr>
          <p:nvPr/>
        </p:nvSpPr>
        <p:spPr bwMode="auto">
          <a:xfrm flipH="1">
            <a:off x="4572000" y="4148633"/>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9" name="Line 153"/>
          <p:cNvSpPr>
            <a:spLocks noChangeShapeType="1"/>
          </p:cNvSpPr>
          <p:nvPr/>
        </p:nvSpPr>
        <p:spPr bwMode="auto">
          <a:xfrm>
            <a:off x="4355976" y="4004617"/>
            <a:ext cx="216024"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0" name="Line 153"/>
          <p:cNvSpPr>
            <a:spLocks noChangeShapeType="1"/>
          </p:cNvSpPr>
          <p:nvPr/>
        </p:nvSpPr>
        <p:spPr bwMode="auto">
          <a:xfrm>
            <a:off x="4355976" y="4004617"/>
            <a:ext cx="360040"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4" name="Line 153"/>
          <p:cNvSpPr>
            <a:spLocks noChangeShapeType="1"/>
          </p:cNvSpPr>
          <p:nvPr/>
        </p:nvSpPr>
        <p:spPr bwMode="auto">
          <a:xfrm>
            <a:off x="3851920" y="3572569"/>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5" name="Line 153"/>
          <p:cNvSpPr>
            <a:spLocks noChangeShapeType="1"/>
          </p:cNvSpPr>
          <p:nvPr/>
        </p:nvSpPr>
        <p:spPr bwMode="auto">
          <a:xfrm flipH="1">
            <a:off x="4572000" y="4364657"/>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6" name="Line 153"/>
          <p:cNvSpPr>
            <a:spLocks noChangeShapeType="1"/>
          </p:cNvSpPr>
          <p:nvPr/>
        </p:nvSpPr>
        <p:spPr bwMode="auto">
          <a:xfrm flipH="1">
            <a:off x="4716016" y="4076625"/>
            <a:ext cx="28803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3" name="Line 153"/>
          <p:cNvSpPr>
            <a:spLocks noChangeShapeType="1"/>
          </p:cNvSpPr>
          <p:nvPr/>
        </p:nvSpPr>
        <p:spPr bwMode="auto">
          <a:xfrm>
            <a:off x="3851920" y="3572569"/>
            <a:ext cx="1224136"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4" name="Line 153"/>
          <p:cNvSpPr>
            <a:spLocks noChangeShapeType="1"/>
          </p:cNvSpPr>
          <p:nvPr/>
        </p:nvSpPr>
        <p:spPr bwMode="auto">
          <a:xfrm>
            <a:off x="3851920" y="3572569"/>
            <a:ext cx="720080" cy="115212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5" name="Line 153"/>
          <p:cNvSpPr>
            <a:spLocks noChangeShapeType="1"/>
          </p:cNvSpPr>
          <p:nvPr/>
        </p:nvSpPr>
        <p:spPr bwMode="auto">
          <a:xfrm flipV="1">
            <a:off x="4572000" y="4076625"/>
            <a:ext cx="432048"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6" name="Oval 385"/>
          <p:cNvSpPr>
            <a:spLocks noChangeArrowheads="1"/>
          </p:cNvSpPr>
          <p:nvPr/>
        </p:nvSpPr>
        <p:spPr bwMode="auto">
          <a:xfrm>
            <a:off x="4499992" y="46526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0" name="Oval 389"/>
          <p:cNvSpPr>
            <a:spLocks noChangeArrowheads="1"/>
          </p:cNvSpPr>
          <p:nvPr/>
        </p:nvSpPr>
        <p:spPr bwMode="auto">
          <a:xfrm>
            <a:off x="4956418" y="398023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1" name="Oval 390"/>
          <p:cNvSpPr>
            <a:spLocks noChangeArrowheads="1"/>
          </p:cNvSpPr>
          <p:nvPr/>
        </p:nvSpPr>
        <p:spPr bwMode="auto">
          <a:xfrm>
            <a:off x="3779912" y="3500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2" name="Oval 391"/>
          <p:cNvSpPr>
            <a:spLocks noChangeArrowheads="1"/>
          </p:cNvSpPr>
          <p:nvPr/>
        </p:nvSpPr>
        <p:spPr bwMode="auto">
          <a:xfrm>
            <a:off x="4644008" y="407662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6" name="Oval 405"/>
          <p:cNvSpPr>
            <a:spLocks noChangeArrowheads="1"/>
          </p:cNvSpPr>
          <p:nvPr/>
        </p:nvSpPr>
        <p:spPr bwMode="auto">
          <a:xfrm>
            <a:off x="4499992" y="429264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7" name="Oval 406"/>
          <p:cNvSpPr>
            <a:spLocks noChangeArrowheads="1"/>
          </p:cNvSpPr>
          <p:nvPr/>
        </p:nvSpPr>
        <p:spPr bwMode="auto">
          <a:xfrm>
            <a:off x="4283968" y="39326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8" name="Line 153"/>
          <p:cNvSpPr>
            <a:spLocks noChangeShapeType="1"/>
          </p:cNvSpPr>
          <p:nvPr/>
        </p:nvSpPr>
        <p:spPr bwMode="auto">
          <a:xfrm flipH="1" flipV="1">
            <a:off x="395536" y="2996952"/>
            <a:ext cx="828092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09" name="TextBox 408"/>
          <p:cNvSpPr txBox="1"/>
          <p:nvPr/>
        </p:nvSpPr>
        <p:spPr>
          <a:xfrm>
            <a:off x="3995936" y="6165304"/>
            <a:ext cx="936104" cy="369332"/>
          </a:xfrm>
          <a:prstGeom prst="rect">
            <a:avLst/>
          </a:prstGeom>
          <a:noFill/>
        </p:spPr>
        <p:txBody>
          <a:bodyPr wrap="square" rtlCol="0">
            <a:spAutoFit/>
          </a:bodyPr>
          <a:lstStyle/>
          <a:p>
            <a:r>
              <a:rPr lang="en-US" dirty="0" err="1" smtClean="0"/>
              <a:t>Wiew</a:t>
            </a:r>
            <a:r>
              <a:rPr lang="en-US" dirty="0" smtClean="0"/>
              <a:t> </a:t>
            </a:r>
            <a:r>
              <a:rPr lang="en-US" dirty="0" smtClean="0"/>
              <a:t>B</a:t>
            </a:r>
            <a:endParaRPr lang="en-US" b="1" baseline="-25000" dirty="0" smtClean="0"/>
          </a:p>
        </p:txBody>
      </p:sp>
      <p:sp>
        <p:nvSpPr>
          <p:cNvPr id="410" name="TextBox 409"/>
          <p:cNvSpPr txBox="1"/>
          <p:nvPr/>
        </p:nvSpPr>
        <p:spPr>
          <a:xfrm>
            <a:off x="4164777" y="3356992"/>
            <a:ext cx="1080120" cy="369332"/>
          </a:xfrm>
          <a:prstGeom prst="rect">
            <a:avLst/>
          </a:prstGeom>
          <a:noFill/>
        </p:spPr>
        <p:txBody>
          <a:bodyPr wrap="square" rtlCol="0">
            <a:spAutoFit/>
          </a:bodyPr>
          <a:lstStyle/>
          <a:p>
            <a:r>
              <a:rPr lang="en-US" dirty="0" err="1" smtClean="0"/>
              <a:t>Wiew</a:t>
            </a:r>
            <a:r>
              <a:rPr lang="en-US" dirty="0" smtClean="0"/>
              <a:t> </a:t>
            </a:r>
            <a:r>
              <a:rPr lang="en-US" dirty="0" smtClean="0"/>
              <a:t>A</a:t>
            </a:r>
            <a:endParaRPr lang="en-US" b="1" baseline="-25000" dirty="0" smtClean="0"/>
          </a:p>
        </p:txBody>
      </p:sp>
      <p:sp>
        <p:nvSpPr>
          <p:cNvPr id="411" name="Right Arrow 410"/>
          <p:cNvSpPr/>
          <p:nvPr/>
        </p:nvSpPr>
        <p:spPr>
          <a:xfrm rot="1945762">
            <a:off x="3086137" y="5161333"/>
            <a:ext cx="720080" cy="576064"/>
          </a:xfrm>
          <a:prstGeom prst="rightArrow">
            <a:avLst>
              <a:gd name="adj1" fmla="val 42300"/>
              <a:gd name="adj2" fmla="val 52873"/>
            </a:avLst>
          </a:prstGeom>
          <a:solidFill>
            <a:srgbClr val="CAD9EC"/>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2" name="Right Arrow 411"/>
          <p:cNvSpPr/>
          <p:nvPr/>
        </p:nvSpPr>
        <p:spPr>
          <a:xfrm rot="20285480">
            <a:off x="3213310" y="4190610"/>
            <a:ext cx="720080" cy="576064"/>
          </a:xfrm>
          <a:prstGeom prst="rightArrow">
            <a:avLst>
              <a:gd name="adj1" fmla="val 42300"/>
              <a:gd name="adj2" fmla="val 52873"/>
            </a:avLst>
          </a:prstGeom>
          <a:solidFill>
            <a:srgbClr val="CAD9EC"/>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3" name="TextBox 412"/>
          <p:cNvSpPr txBox="1"/>
          <p:nvPr/>
        </p:nvSpPr>
        <p:spPr>
          <a:xfrm>
            <a:off x="5508104" y="3356992"/>
            <a:ext cx="2088232" cy="923330"/>
          </a:xfrm>
          <a:prstGeom prst="rect">
            <a:avLst/>
          </a:prstGeom>
          <a:noFill/>
        </p:spPr>
        <p:txBody>
          <a:bodyPr wrap="square" rtlCol="0">
            <a:spAutoFit/>
          </a:bodyPr>
          <a:lstStyle/>
          <a:p>
            <a:r>
              <a:rPr lang="en-US" b="1" dirty="0" smtClean="0"/>
              <a:t>One</a:t>
            </a:r>
            <a:r>
              <a:rPr lang="en-US" dirty="0" smtClean="0"/>
              <a:t> triangle and </a:t>
            </a:r>
            <a:r>
              <a:rPr lang="en-US" b="1" dirty="0" smtClean="0"/>
              <a:t>three</a:t>
            </a:r>
            <a:r>
              <a:rPr lang="en-US" dirty="0" smtClean="0"/>
              <a:t> quadrilaterals</a:t>
            </a:r>
          </a:p>
          <a:p>
            <a:r>
              <a:rPr lang="en-US" dirty="0"/>
              <a:t>i</a:t>
            </a:r>
            <a:r>
              <a:rPr lang="en-US" dirty="0" smtClean="0"/>
              <a:t>nside a </a:t>
            </a:r>
            <a:r>
              <a:rPr lang="en-US" b="1" dirty="0" smtClean="0"/>
              <a:t>triangle</a:t>
            </a:r>
            <a:r>
              <a:rPr lang="en-US" dirty="0" smtClean="0"/>
              <a:t>.</a:t>
            </a:r>
            <a:r>
              <a:rPr lang="en-US" b="1" dirty="0" smtClean="0"/>
              <a:t>  </a:t>
            </a:r>
          </a:p>
        </p:txBody>
      </p:sp>
      <p:sp>
        <p:nvSpPr>
          <p:cNvPr id="414" name="TextBox 413"/>
          <p:cNvSpPr txBox="1"/>
          <p:nvPr/>
        </p:nvSpPr>
        <p:spPr>
          <a:xfrm>
            <a:off x="5508104" y="5598532"/>
            <a:ext cx="2088232" cy="923330"/>
          </a:xfrm>
          <a:prstGeom prst="rect">
            <a:avLst/>
          </a:prstGeom>
          <a:noFill/>
        </p:spPr>
        <p:txBody>
          <a:bodyPr wrap="square" rtlCol="0">
            <a:spAutoFit/>
          </a:bodyPr>
          <a:lstStyle/>
          <a:p>
            <a:r>
              <a:rPr lang="en-US" b="1" dirty="0"/>
              <a:t>T</a:t>
            </a:r>
            <a:r>
              <a:rPr lang="en-US" b="1" dirty="0" smtClean="0"/>
              <a:t>wo</a:t>
            </a:r>
            <a:r>
              <a:rPr lang="en-US" dirty="0" smtClean="0"/>
              <a:t> triangles and </a:t>
            </a:r>
            <a:r>
              <a:rPr lang="en-US" b="1" dirty="0" smtClean="0"/>
              <a:t>two</a:t>
            </a:r>
            <a:r>
              <a:rPr lang="en-US" dirty="0" smtClean="0"/>
              <a:t> quadrilaterals</a:t>
            </a:r>
          </a:p>
          <a:p>
            <a:r>
              <a:rPr lang="en-US" dirty="0"/>
              <a:t>i</a:t>
            </a:r>
            <a:r>
              <a:rPr lang="en-US" dirty="0" smtClean="0"/>
              <a:t>nside a </a:t>
            </a:r>
            <a:r>
              <a:rPr lang="en-US" b="1" dirty="0" smtClean="0"/>
              <a:t>rectangle</a:t>
            </a:r>
            <a:r>
              <a:rPr lang="en-US" dirty="0" smtClean="0"/>
              <a:t>.  </a:t>
            </a:r>
          </a:p>
        </p:txBody>
      </p:sp>
      <p:sp>
        <p:nvSpPr>
          <p:cNvPr id="415" name="TextBox 414"/>
          <p:cNvSpPr txBox="1"/>
          <p:nvPr/>
        </p:nvSpPr>
        <p:spPr>
          <a:xfrm>
            <a:off x="6156176" y="4449886"/>
            <a:ext cx="2736304" cy="92333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a:solidFill>
                  <a:schemeClr val="tx1"/>
                </a:solidFill>
              </a:rPr>
              <a:t>Different  representations (views) of </a:t>
            </a:r>
            <a:r>
              <a:rPr lang="en-US" b="1" dirty="0">
                <a:solidFill>
                  <a:schemeClr val="tx1"/>
                </a:solidFill>
              </a:rPr>
              <a:t>the same </a:t>
            </a:r>
            <a:r>
              <a:rPr lang="en-US" dirty="0">
                <a:solidFill>
                  <a:schemeClr val="tx1"/>
                </a:solidFill>
              </a:rPr>
              <a:t>original structure.</a:t>
            </a:r>
          </a:p>
        </p:txBody>
      </p:sp>
      <p:sp>
        <p:nvSpPr>
          <p:cNvPr id="416" name="TextBox 415"/>
          <p:cNvSpPr txBox="1"/>
          <p:nvPr/>
        </p:nvSpPr>
        <p:spPr>
          <a:xfrm>
            <a:off x="5508104" y="3068960"/>
            <a:ext cx="1080120" cy="369332"/>
          </a:xfrm>
          <a:prstGeom prst="rect">
            <a:avLst/>
          </a:prstGeom>
          <a:noFill/>
        </p:spPr>
        <p:txBody>
          <a:bodyPr wrap="square" rtlCol="0">
            <a:spAutoFit/>
          </a:bodyPr>
          <a:lstStyle/>
          <a:p>
            <a:r>
              <a:rPr lang="en-US" dirty="0" err="1" smtClean="0"/>
              <a:t>Wiew</a:t>
            </a:r>
            <a:r>
              <a:rPr lang="en-US" dirty="0" smtClean="0"/>
              <a:t> </a:t>
            </a:r>
            <a:r>
              <a:rPr lang="en-US" dirty="0" smtClean="0"/>
              <a:t>A</a:t>
            </a:r>
            <a:endParaRPr lang="en-US" b="1" baseline="-25000" dirty="0" smtClean="0"/>
          </a:p>
        </p:txBody>
      </p:sp>
      <p:sp>
        <p:nvSpPr>
          <p:cNvPr id="417" name="TextBox 416"/>
          <p:cNvSpPr txBox="1"/>
          <p:nvPr/>
        </p:nvSpPr>
        <p:spPr>
          <a:xfrm>
            <a:off x="5508104" y="5373216"/>
            <a:ext cx="936104" cy="369332"/>
          </a:xfrm>
          <a:prstGeom prst="rect">
            <a:avLst/>
          </a:prstGeom>
          <a:noFill/>
        </p:spPr>
        <p:txBody>
          <a:bodyPr wrap="square" rtlCol="0">
            <a:spAutoFit/>
          </a:bodyPr>
          <a:lstStyle/>
          <a:p>
            <a:r>
              <a:rPr lang="en-US" dirty="0" err="1" smtClean="0"/>
              <a:t>Wiew</a:t>
            </a:r>
            <a:r>
              <a:rPr lang="en-US" dirty="0" smtClean="0"/>
              <a:t> </a:t>
            </a:r>
            <a:r>
              <a:rPr lang="en-US" dirty="0" smtClean="0"/>
              <a:t>B</a:t>
            </a:r>
            <a:endParaRPr lang="en-US" b="1" baseline="-25000" dirty="0" smtClean="0"/>
          </a:p>
        </p:txBody>
      </p:sp>
      <p:sp>
        <p:nvSpPr>
          <p:cNvPr id="418" name="Line 153"/>
          <p:cNvSpPr>
            <a:spLocks noChangeShapeType="1"/>
          </p:cNvSpPr>
          <p:nvPr/>
        </p:nvSpPr>
        <p:spPr bwMode="auto">
          <a:xfrm flipH="1" flipV="1">
            <a:off x="2987824" y="4941168"/>
            <a:ext cx="3168352" cy="0"/>
          </a:xfrm>
          <a:prstGeom prst="line">
            <a:avLst/>
          </a:prstGeom>
          <a:solidFill>
            <a:schemeClr val="accent1">
              <a:lumMod val="20000"/>
              <a:lumOff val="80000"/>
            </a:schemeClr>
          </a:solidFill>
          <a:ln w="63500">
            <a:solidFill>
              <a:schemeClr val="accent1">
                <a:lumMod val="40000"/>
                <a:lumOff val="60000"/>
              </a:schemeClr>
            </a:solid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a:p>
        </p:txBody>
      </p:sp>
      <p:grpSp>
        <p:nvGrpSpPr>
          <p:cNvPr id="30" name="Group 29"/>
          <p:cNvGrpSpPr/>
          <p:nvPr/>
        </p:nvGrpSpPr>
        <p:grpSpPr>
          <a:xfrm>
            <a:off x="2023145" y="3429000"/>
            <a:ext cx="360041" cy="504056"/>
            <a:chOff x="467543" y="3145954"/>
            <a:chExt cx="1224137" cy="1651198"/>
          </a:xfrm>
        </p:grpSpPr>
        <p:grpSp>
          <p:nvGrpSpPr>
            <p:cNvPr id="420" name="Group 419"/>
            <p:cNvGrpSpPr/>
            <p:nvPr/>
          </p:nvGrpSpPr>
          <p:grpSpPr>
            <a:xfrm rot="10800000">
              <a:off x="550534" y="4221088"/>
              <a:ext cx="1037403" cy="499624"/>
              <a:chOff x="5364088" y="3573016"/>
              <a:chExt cx="1728192" cy="504056"/>
            </a:xfrm>
            <a:solidFill>
              <a:schemeClr val="tx2">
                <a:lumMod val="40000"/>
                <a:lumOff val="60000"/>
              </a:schemeClr>
            </a:solidFill>
          </p:grpSpPr>
          <p:sp>
            <p:nvSpPr>
              <p:cNvPr id="428" name="Chord 427"/>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9" name="Chord 428"/>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1" name="Line 153"/>
            <p:cNvSpPr>
              <a:spLocks noChangeShapeType="1"/>
            </p:cNvSpPr>
            <p:nvPr/>
          </p:nvSpPr>
          <p:spPr bwMode="auto">
            <a:xfrm rot="10800000" flipH="1" flipV="1">
              <a:off x="1048490" y="3146112"/>
              <a:ext cx="643190" cy="1651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2" name="Line 153"/>
            <p:cNvSpPr>
              <a:spLocks noChangeShapeType="1"/>
            </p:cNvSpPr>
            <p:nvPr/>
          </p:nvSpPr>
          <p:spPr bwMode="auto">
            <a:xfrm rot="10800000" flipV="1">
              <a:off x="488292" y="3145954"/>
              <a:ext cx="560198" cy="160023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3" name="Line 153"/>
            <p:cNvSpPr>
              <a:spLocks noChangeShapeType="1"/>
            </p:cNvSpPr>
            <p:nvPr/>
          </p:nvSpPr>
          <p:spPr bwMode="auto">
            <a:xfrm rot="10800000" flipH="1" flipV="1">
              <a:off x="1276719" y="3526408"/>
              <a:ext cx="414961" cy="1041425"/>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4" name="Line 153"/>
            <p:cNvSpPr>
              <a:spLocks noChangeShapeType="1"/>
            </p:cNvSpPr>
            <p:nvPr/>
          </p:nvSpPr>
          <p:spPr bwMode="auto">
            <a:xfrm rot="10800000" flipV="1">
              <a:off x="467543" y="3323204"/>
              <a:ext cx="435709" cy="124463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425" name="Group 424"/>
            <p:cNvGrpSpPr/>
            <p:nvPr/>
          </p:nvGrpSpPr>
          <p:grpSpPr>
            <a:xfrm rot="10800000">
              <a:off x="836574" y="4509120"/>
              <a:ext cx="485540" cy="186112"/>
              <a:chOff x="5364088" y="3573016"/>
              <a:chExt cx="1728192" cy="504056"/>
            </a:xfrm>
            <a:solidFill>
              <a:schemeClr val="tx1"/>
            </a:solidFill>
          </p:grpSpPr>
          <p:sp>
            <p:nvSpPr>
              <p:cNvPr id="426" name="Chord 425"/>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Chord 426"/>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98995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548680"/>
            <a:ext cx="8640960" cy="5601533"/>
          </a:xfrm>
          <a:prstGeom prst="rect">
            <a:avLst/>
          </a:prstGeom>
          <a:noFill/>
        </p:spPr>
        <p:txBody>
          <a:bodyPr wrap="square" rtlCol="0">
            <a:spAutoFit/>
          </a:bodyPr>
          <a:lstStyle/>
          <a:p>
            <a:endParaRPr lang="en-US" dirty="0" smtClean="0"/>
          </a:p>
          <a:p>
            <a:r>
              <a:rPr lang="en-US" dirty="0"/>
              <a:t>(.) Maximum/maximum node degree</a:t>
            </a:r>
          </a:p>
          <a:p>
            <a:r>
              <a:rPr lang="en-US" dirty="0"/>
              <a:t>(.) Degree sequence (sequence of all node degrees sorted in non-increasing order)</a:t>
            </a:r>
          </a:p>
          <a:p>
            <a:r>
              <a:rPr lang="en-US" dirty="0" smtClean="0"/>
              <a:t>(.) Connected - yes/no</a:t>
            </a:r>
          </a:p>
          <a:p>
            <a:r>
              <a:rPr lang="en-US" dirty="0"/>
              <a:t>(.) Number of edges</a:t>
            </a:r>
          </a:p>
          <a:p>
            <a:r>
              <a:rPr lang="en-US" dirty="0" smtClean="0"/>
              <a:t>(.) Bipartite - yes/no</a:t>
            </a:r>
          </a:p>
          <a:p>
            <a:r>
              <a:rPr lang="en-US" dirty="0" smtClean="0"/>
              <a:t>(.) Regular - yes/no (the degree of all nodes is the same) </a:t>
            </a:r>
          </a:p>
          <a:p>
            <a:r>
              <a:rPr lang="en-US" dirty="0" smtClean="0"/>
              <a:t>(.) Tree - yes/no</a:t>
            </a:r>
          </a:p>
          <a:p>
            <a:r>
              <a:rPr lang="en-US" dirty="0" smtClean="0"/>
              <a:t>(.) Planar - yes/no (can be drawn in a plane without edges crossing)</a:t>
            </a:r>
          </a:p>
          <a:p>
            <a:r>
              <a:rPr lang="en-US" dirty="0"/>
              <a:t>(X) Diameter, </a:t>
            </a:r>
            <a:r>
              <a:rPr lang="en-US" dirty="0" smtClean="0"/>
              <a:t>radius, eccentricity</a:t>
            </a:r>
            <a:r>
              <a:rPr lang="en-US" dirty="0"/>
              <a:t>, number of centers</a:t>
            </a:r>
          </a:p>
          <a:p>
            <a:r>
              <a:rPr lang="en-US" dirty="0" smtClean="0"/>
              <a:t>(</a:t>
            </a:r>
            <a:r>
              <a:rPr lang="en-US" dirty="0"/>
              <a:t>X) Number of triangles</a:t>
            </a:r>
          </a:p>
          <a:p>
            <a:r>
              <a:rPr lang="en-US" dirty="0"/>
              <a:t>(X) Length of the shortest cycle (so called </a:t>
            </a:r>
            <a:r>
              <a:rPr lang="en-US" i="1" dirty="0"/>
              <a:t>girth</a:t>
            </a:r>
            <a:r>
              <a:rPr lang="en-US" dirty="0"/>
              <a:t> of the graph)</a:t>
            </a:r>
          </a:p>
          <a:p>
            <a:r>
              <a:rPr lang="en-US" dirty="0"/>
              <a:t>(.) Number of bridges/</a:t>
            </a:r>
            <a:r>
              <a:rPr lang="en-US" dirty="0" err="1"/>
              <a:t>cutvertices</a:t>
            </a:r>
            <a:r>
              <a:rPr lang="en-US" dirty="0"/>
              <a:t>/blocks</a:t>
            </a:r>
          </a:p>
          <a:p>
            <a:r>
              <a:rPr lang="en-US" dirty="0" smtClean="0"/>
              <a:t>(X) Hamiltonian - yes/no  (Hamilton path or cycle exists in the graph)</a:t>
            </a:r>
          </a:p>
          <a:p>
            <a:r>
              <a:rPr lang="en-US" dirty="0" smtClean="0"/>
              <a:t>(X) Spectrum (= multiset of eigenvalues) of adjacency (Laplacian) matrix of the graph</a:t>
            </a:r>
          </a:p>
          <a:p>
            <a:r>
              <a:rPr lang="en-US" dirty="0" smtClean="0"/>
              <a:t>(X) Number of </a:t>
            </a:r>
            <a:r>
              <a:rPr lang="en-US" dirty="0" err="1" smtClean="0"/>
              <a:t>automorphisms</a:t>
            </a:r>
            <a:endParaRPr lang="en-US" dirty="0" smtClean="0"/>
          </a:p>
          <a:p>
            <a:r>
              <a:rPr lang="en-US" dirty="0" smtClean="0"/>
              <a:t>(X) Chromatic/independence/dominancy/clique  numbers  (see respective definitions...)</a:t>
            </a:r>
          </a:p>
          <a:p>
            <a:r>
              <a:rPr lang="en-US" dirty="0" smtClean="0"/>
              <a:t>...</a:t>
            </a:r>
          </a:p>
          <a:p>
            <a:r>
              <a:rPr lang="en-US" dirty="0" smtClean="0"/>
              <a:t>…</a:t>
            </a:r>
          </a:p>
          <a:p>
            <a:r>
              <a:rPr lang="en-US" sz="1600" dirty="0" smtClean="0"/>
              <a:t>(.)</a:t>
            </a:r>
            <a:r>
              <a:rPr lang="en-US" sz="1600" i="1" dirty="0" smtClean="0"/>
              <a:t> O(E+V),    </a:t>
            </a:r>
            <a:r>
              <a:rPr lang="en-US" sz="1600" dirty="0" smtClean="0"/>
              <a:t> (X)</a:t>
            </a:r>
            <a:r>
              <a:rPr lang="en-US" sz="1600" i="1" dirty="0" smtClean="0"/>
              <a:t> more complex than O(E+V),  polynomial or exponential. </a:t>
            </a:r>
          </a:p>
        </p:txBody>
      </p:sp>
      <p:sp>
        <p:nvSpPr>
          <p:cNvPr id="3" name="Slide Number Placeholder 2"/>
          <p:cNvSpPr>
            <a:spLocks noGrp="1"/>
          </p:cNvSpPr>
          <p:nvPr>
            <p:ph type="sldNum" sz="quarter" idx="12"/>
          </p:nvPr>
        </p:nvSpPr>
        <p:spPr/>
        <p:txBody>
          <a:bodyPr/>
          <a:lstStyle/>
          <a:p>
            <a:fld id="{D3D84833-73A0-4179-9B12-9EFD1189A6FA}" type="slidenum">
              <a:rPr lang="cs-CZ" smtClean="0"/>
              <a:t>20</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a:t>Examples of more graph invariants  (a tiny! selection): </a:t>
            </a:r>
          </a:p>
        </p:txBody>
      </p:sp>
    </p:spTree>
    <p:extLst>
      <p:ext uri="{BB962C8B-B14F-4D97-AF65-F5344CB8AC3E}">
        <p14:creationId xmlns:p14="http://schemas.microsoft.com/office/powerpoint/2010/main" val="1037007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548680"/>
            <a:ext cx="8640960" cy="4247317"/>
          </a:xfrm>
          <a:prstGeom prst="rect">
            <a:avLst/>
          </a:prstGeom>
          <a:noFill/>
        </p:spPr>
        <p:txBody>
          <a:bodyPr wrap="square" rtlCol="0">
            <a:spAutoFit/>
          </a:bodyPr>
          <a:lstStyle/>
          <a:p>
            <a:r>
              <a:rPr lang="en-US" smtClean="0"/>
              <a:t>When two graphs  G1, G2 are selected randomly from the set of all graphs on N nodes or when they are generated randomly, then  </a:t>
            </a:r>
          </a:p>
          <a:p>
            <a:endParaRPr lang="en-US" smtClean="0"/>
          </a:p>
          <a:p>
            <a:r>
              <a:rPr lang="en-US" smtClean="0"/>
              <a:t>A. </a:t>
            </a:r>
            <a:r>
              <a:rPr lang="en-US"/>
              <a:t>T</a:t>
            </a:r>
            <a:r>
              <a:rPr lang="en-US" smtClean="0"/>
              <a:t>he probability that  G1 and G2 are isomorphic is very close to 0.  *)</a:t>
            </a:r>
          </a:p>
          <a:p>
            <a:r>
              <a:rPr lang="en-US" smtClean="0"/>
              <a:t>B. The probability that the values of some (in fact, of many) of invariants in G1 and G2 are different is very close to 1.</a:t>
            </a:r>
          </a:p>
          <a:p>
            <a:endParaRPr lang="en-US"/>
          </a:p>
          <a:p>
            <a:r>
              <a:rPr lang="en-US" smtClean="0"/>
              <a:t>A.  </a:t>
            </a:r>
            <a:r>
              <a:rPr lang="en-US" smtClean="0">
                <a:sym typeface="Symbol"/>
              </a:rPr>
              <a:t>   Very probably,  </a:t>
            </a:r>
            <a:r>
              <a:rPr lang="en-US" smtClean="0"/>
              <a:t>G1 and G2</a:t>
            </a:r>
            <a:r>
              <a:rPr lang="en-US" smtClean="0">
                <a:sym typeface="Symbol"/>
              </a:rPr>
              <a:t> are not isomorphic.</a:t>
            </a:r>
            <a:endParaRPr lang="en-US" smtClean="0"/>
          </a:p>
          <a:p>
            <a:r>
              <a:rPr lang="en-US" smtClean="0"/>
              <a:t>B.  </a:t>
            </a:r>
            <a:r>
              <a:rPr lang="en-US" smtClean="0">
                <a:sym typeface="Symbol"/>
              </a:rPr>
              <a:t>   Very probably,  it is (relatively) easy to verify </a:t>
            </a:r>
            <a:r>
              <a:rPr lang="en-US" smtClean="0"/>
              <a:t>G1 and G2</a:t>
            </a:r>
            <a:r>
              <a:rPr lang="en-US" smtClean="0">
                <a:sym typeface="Symbol"/>
              </a:rPr>
              <a:t> are not isomorphic . </a:t>
            </a:r>
            <a:endParaRPr lang="en-US" smtClean="0"/>
          </a:p>
          <a:p>
            <a:endParaRPr lang="en-US" smtClean="0"/>
          </a:p>
          <a:p>
            <a:endParaRPr lang="en-US" smtClean="0"/>
          </a:p>
          <a:p>
            <a:r>
              <a:rPr lang="en-US" smtClean="0"/>
              <a:t>Conclusion:</a:t>
            </a:r>
          </a:p>
          <a:p>
            <a:r>
              <a:rPr lang="en-US" smtClean="0"/>
              <a:t>When the graphs are not isomorphic, </a:t>
            </a:r>
          </a:p>
          <a:p>
            <a:r>
              <a:rPr lang="en-US" smtClean="0"/>
              <a:t>checking the values of various (easy to compute, preferentially! ) invariants in both graphs, </a:t>
            </a:r>
          </a:p>
          <a:p>
            <a:r>
              <a:rPr lang="en-US" smtClean="0"/>
              <a:t>quickly confirms the fact in majority of (random) cases. </a:t>
            </a:r>
            <a:endParaRPr lang="en-US"/>
          </a:p>
        </p:txBody>
      </p:sp>
      <p:sp>
        <p:nvSpPr>
          <p:cNvPr id="3" name="TextBox 2"/>
          <p:cNvSpPr txBox="1"/>
          <p:nvPr/>
        </p:nvSpPr>
        <p:spPr>
          <a:xfrm>
            <a:off x="251520" y="5517232"/>
            <a:ext cx="8568952" cy="646331"/>
          </a:xfrm>
          <a:prstGeom prst="rect">
            <a:avLst/>
          </a:prstGeom>
          <a:noFill/>
        </p:spPr>
        <p:txBody>
          <a:bodyPr wrap="square" rtlCol="0">
            <a:spAutoFit/>
          </a:bodyPr>
          <a:lstStyle/>
          <a:p>
            <a:r>
              <a:rPr lang="en-US" dirty="0" smtClean="0"/>
              <a:t>*) How close? The probability p is in  the order of   </a:t>
            </a:r>
            <a:r>
              <a:rPr lang="en-US" dirty="0" smtClean="0">
                <a:solidFill>
                  <a:srgbClr val="0000FF"/>
                </a:solidFill>
              </a:rPr>
              <a:t>n! / 2</a:t>
            </a:r>
            <a:r>
              <a:rPr lang="en-US" baseline="30000" dirty="0" smtClean="0">
                <a:solidFill>
                  <a:srgbClr val="0000FF"/>
                </a:solidFill>
              </a:rPr>
              <a:t>comb(n,2)</a:t>
            </a:r>
            <a:r>
              <a:rPr lang="en-US" dirty="0" smtClean="0"/>
              <a:t>. </a:t>
            </a:r>
          </a:p>
          <a:p>
            <a:r>
              <a:rPr lang="en-US" dirty="0" smtClean="0"/>
              <a:t>For example, n = 10, p = 10! / 2</a:t>
            </a:r>
            <a:r>
              <a:rPr lang="en-US" baseline="30000" dirty="0" smtClean="0"/>
              <a:t>45</a:t>
            </a:r>
            <a:r>
              <a:rPr lang="en-US" dirty="0" smtClean="0"/>
              <a:t> </a:t>
            </a:r>
            <a:r>
              <a:rPr lang="en-US" dirty="0" smtClean="0">
                <a:sym typeface="Symbol"/>
              </a:rPr>
              <a:t> </a:t>
            </a:r>
            <a:r>
              <a:rPr lang="en-US" dirty="0" smtClean="0"/>
              <a:t> 10</a:t>
            </a:r>
            <a:r>
              <a:rPr lang="en-US" b="1" baseline="30000" dirty="0" smtClean="0">
                <a:sym typeface="Symbol"/>
              </a:rPr>
              <a:t></a:t>
            </a:r>
            <a:r>
              <a:rPr lang="en-US" b="1" baseline="30000" dirty="0" smtClean="0"/>
              <a:t>7</a:t>
            </a:r>
            <a:r>
              <a:rPr lang="en-US" dirty="0" smtClean="0"/>
              <a:t>;      n = 100, p = 100! / 2</a:t>
            </a:r>
            <a:r>
              <a:rPr lang="en-US" baseline="30000" dirty="0" smtClean="0"/>
              <a:t>4950</a:t>
            </a:r>
            <a:r>
              <a:rPr lang="en-US" dirty="0" smtClean="0"/>
              <a:t> </a:t>
            </a:r>
            <a:r>
              <a:rPr lang="en-US" dirty="0" smtClean="0">
                <a:sym typeface="Symbol"/>
              </a:rPr>
              <a:t> </a:t>
            </a:r>
            <a:r>
              <a:rPr lang="en-US" dirty="0" smtClean="0"/>
              <a:t> 10</a:t>
            </a:r>
            <a:r>
              <a:rPr lang="en-US" b="1" baseline="30000" dirty="0" smtClean="0">
                <a:sym typeface="Symbol"/>
              </a:rPr>
              <a:t>1332</a:t>
            </a:r>
            <a:r>
              <a:rPr lang="en-US" dirty="0" smtClean="0"/>
              <a:t>.</a:t>
            </a:r>
            <a:endParaRPr lang="en-US" b="1" baseline="30000" dirty="0" smtClean="0">
              <a:sym typeface="Symbol"/>
            </a:endParaRPr>
          </a:p>
        </p:txBody>
      </p:sp>
      <p:sp>
        <p:nvSpPr>
          <p:cNvPr id="4" name="Slide Number Placeholder 3"/>
          <p:cNvSpPr>
            <a:spLocks noGrp="1"/>
          </p:cNvSpPr>
          <p:nvPr>
            <p:ph type="sldNum" sz="quarter" idx="12"/>
          </p:nvPr>
        </p:nvSpPr>
        <p:spPr/>
        <p:txBody>
          <a:bodyPr/>
          <a:lstStyle/>
          <a:p>
            <a:fld id="{D3D84833-73A0-4179-9B12-9EFD1189A6FA}" type="slidenum">
              <a:rPr lang="cs-CZ" smtClean="0"/>
              <a:t>21</a:t>
            </a:fld>
            <a:endParaRPr lang="cs-CZ"/>
          </a:p>
        </p:txBody>
      </p:sp>
      <p:sp>
        <p:nvSpPr>
          <p:cNvPr id="6" name="TextBox 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7" name="TextBox 6"/>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Two random graphs are extremely(!) probably NOT isomorphic</a:t>
            </a:r>
            <a:endParaRPr lang="en-US"/>
          </a:p>
        </p:txBody>
      </p:sp>
    </p:spTree>
    <p:extLst>
      <p:ext uri="{BB962C8B-B14F-4D97-AF65-F5344CB8AC3E}">
        <p14:creationId xmlns:p14="http://schemas.microsoft.com/office/powerpoint/2010/main" val="3449707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a:xfrm>
            <a:off x="2339752"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8" name="Straight Connector 97"/>
          <p:cNvCxnSpPr/>
          <p:nvPr/>
        </p:nvCxnSpPr>
        <p:spPr>
          <a:xfrm>
            <a:off x="457200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268760"/>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26876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13285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2852936"/>
            <a:ext cx="234038" cy="276999"/>
          </a:xfrm>
          <a:prstGeom prst="rect">
            <a:avLst/>
          </a:prstGeom>
          <a:noFill/>
        </p:spPr>
        <p:txBody>
          <a:bodyPr wrap="none" lIns="0" tIns="0" rIns="0" bIns="0" rtlCol="0" anchor="ctr" anchorCtr="1">
            <a:spAutoFit/>
          </a:bodyPr>
          <a:lstStyle/>
          <a:p>
            <a:r>
              <a:rPr lang="en-US" b="1" smtClean="0"/>
              <a:t>01</a:t>
            </a:r>
            <a:endParaRPr lang="cs-CZ" b="1"/>
          </a:p>
        </p:txBody>
      </p:sp>
      <p:cxnSp>
        <p:nvCxnSpPr>
          <p:cNvPr id="62" name="Straight Connector 61"/>
          <p:cNvCxnSpPr/>
          <p:nvPr/>
        </p:nvCxnSpPr>
        <p:spPr>
          <a:xfrm>
            <a:off x="5292080" y="1279793"/>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a:off x="6012160" y="127979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5292080"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9" name="Oval 68"/>
          <p:cNvSpPr/>
          <p:nvPr/>
        </p:nvSpPr>
        <p:spPr>
          <a:xfrm>
            <a:off x="514806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71" name="Straight Connector 70"/>
          <p:cNvCxnSpPr/>
          <p:nvPr/>
        </p:nvCxnSpPr>
        <p:spPr>
          <a:xfrm>
            <a:off x="5292080"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3" name="Oval 72"/>
          <p:cNvSpPr/>
          <p:nvPr/>
        </p:nvSpPr>
        <p:spPr>
          <a:xfrm>
            <a:off x="586814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80" name="TextBox 79"/>
          <p:cNvSpPr txBox="1"/>
          <p:nvPr/>
        </p:nvSpPr>
        <p:spPr>
          <a:xfrm>
            <a:off x="514806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1" name="TextBox 80"/>
          <p:cNvSpPr txBox="1"/>
          <p:nvPr/>
        </p:nvSpPr>
        <p:spPr>
          <a:xfrm>
            <a:off x="586814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4" name="TextBox 83"/>
          <p:cNvSpPr txBox="1"/>
          <p:nvPr/>
        </p:nvSpPr>
        <p:spPr>
          <a:xfrm>
            <a:off x="4860032"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5" name="TextBox 84"/>
          <p:cNvSpPr txBox="1"/>
          <p:nvPr/>
        </p:nvSpPr>
        <p:spPr>
          <a:xfrm>
            <a:off x="5868144" y="214388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8" name="TextBox 87"/>
          <p:cNvSpPr txBox="1"/>
          <p:nvPr/>
        </p:nvSpPr>
        <p:spPr>
          <a:xfrm>
            <a:off x="5004048" y="2863969"/>
            <a:ext cx="702115" cy="276999"/>
          </a:xfrm>
          <a:prstGeom prst="rect">
            <a:avLst/>
          </a:prstGeom>
          <a:noFill/>
        </p:spPr>
        <p:txBody>
          <a:bodyPr wrap="none" lIns="0" tIns="0" rIns="0" bIns="0" rtlCol="0" anchor="ctr" anchorCtr="1">
            <a:spAutoFit/>
          </a:bodyPr>
          <a:lstStyle/>
          <a:p>
            <a:r>
              <a:rPr lang="en-US" b="1" smtClean="0"/>
              <a:t>001011</a:t>
            </a:r>
            <a:endParaRPr lang="cs-CZ" b="1"/>
          </a:p>
        </p:txBody>
      </p:sp>
      <p:sp>
        <p:nvSpPr>
          <p:cNvPr id="97" name="TextBox 96"/>
          <p:cNvSpPr txBox="1"/>
          <p:nvPr/>
        </p:nvSpPr>
        <p:spPr>
          <a:xfrm>
            <a:off x="6948264" y="1855857"/>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99" name="Oval 98"/>
          <p:cNvSpPr/>
          <p:nvPr/>
        </p:nvSpPr>
        <p:spPr>
          <a:xfrm>
            <a:off x="442798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03" name="Straight Connector 102"/>
          <p:cNvCxnSpPr/>
          <p:nvPr/>
        </p:nvCxnSpPr>
        <p:spPr>
          <a:xfrm>
            <a:off x="4572000" y="2719953"/>
            <a:ext cx="144016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4" name="Straight Connector 103"/>
          <p:cNvCxnSpPr/>
          <p:nvPr/>
        </p:nvCxnSpPr>
        <p:spPr>
          <a:xfrm rot="16200000">
            <a:off x="6372200" y="235991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5" name="Oval 104"/>
          <p:cNvSpPr/>
          <p:nvPr/>
        </p:nvSpPr>
        <p:spPr>
          <a:xfrm>
            <a:off x="658822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6" name="Oval 105"/>
          <p:cNvSpPr/>
          <p:nvPr/>
        </p:nvSpPr>
        <p:spPr>
          <a:xfrm>
            <a:off x="442798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4" name="Oval 73"/>
          <p:cNvSpPr/>
          <p:nvPr/>
        </p:nvSpPr>
        <p:spPr>
          <a:xfrm>
            <a:off x="514806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77" name="Oval 76"/>
          <p:cNvSpPr/>
          <p:nvPr/>
        </p:nvSpPr>
        <p:spPr>
          <a:xfrm>
            <a:off x="5148064"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96" name="Oval 95"/>
          <p:cNvSpPr/>
          <p:nvPr/>
        </p:nvSpPr>
        <p:spPr>
          <a:xfrm>
            <a:off x="658822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cxnSp>
        <p:nvCxnSpPr>
          <p:cNvPr id="100" name="Straight Connector 99"/>
          <p:cNvCxnSpPr/>
          <p:nvPr/>
        </p:nvCxnSpPr>
        <p:spPr>
          <a:xfrm>
            <a:off x="601216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8" name="Oval 67"/>
          <p:cNvSpPr/>
          <p:nvPr/>
        </p:nvSpPr>
        <p:spPr>
          <a:xfrm>
            <a:off x="586814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01" name="Oval 100"/>
          <p:cNvSpPr/>
          <p:nvPr/>
        </p:nvSpPr>
        <p:spPr>
          <a:xfrm>
            <a:off x="658822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3" name="Oval 112"/>
          <p:cNvSpPr/>
          <p:nvPr/>
        </p:nvSpPr>
        <p:spPr>
          <a:xfrm>
            <a:off x="586814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15" name="Straight Connector 114"/>
          <p:cNvCxnSpPr/>
          <p:nvPr/>
        </p:nvCxnSpPr>
        <p:spPr>
          <a:xfrm>
            <a:off x="1619672" y="423212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339752" y="4232121"/>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a:off x="1619672" y="4952201"/>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219573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23" name="TextBox 122"/>
          <p:cNvSpPr txBox="1"/>
          <p:nvPr/>
        </p:nvSpPr>
        <p:spPr>
          <a:xfrm>
            <a:off x="2411710" y="3789040"/>
            <a:ext cx="936154" cy="276999"/>
          </a:xfrm>
          <a:prstGeom prst="rect">
            <a:avLst/>
          </a:prstGeom>
          <a:noFill/>
        </p:spPr>
        <p:txBody>
          <a:bodyPr wrap="none" lIns="0" tIns="0" rIns="0" bIns="0" rtlCol="0" anchor="ctr" anchorCtr="1">
            <a:spAutoFit/>
          </a:bodyPr>
          <a:lstStyle/>
          <a:p>
            <a:r>
              <a:rPr lang="en-US" b="1" smtClean="0"/>
              <a:t>00011011</a:t>
            </a:r>
            <a:endParaRPr lang="cs-CZ" b="1"/>
          </a:p>
        </p:txBody>
      </p:sp>
      <p:sp>
        <p:nvSpPr>
          <p:cNvPr id="124" name="TextBox 123"/>
          <p:cNvSpPr txBox="1"/>
          <p:nvPr/>
        </p:nvSpPr>
        <p:spPr>
          <a:xfrm>
            <a:off x="467544" y="4808185"/>
            <a:ext cx="936154" cy="276999"/>
          </a:xfrm>
          <a:prstGeom prst="rect">
            <a:avLst/>
          </a:prstGeom>
          <a:noFill/>
        </p:spPr>
        <p:txBody>
          <a:bodyPr wrap="none" lIns="0" tIns="0" rIns="0" bIns="0" rtlCol="0" anchor="ctr" anchorCtr="1">
            <a:spAutoFit/>
          </a:bodyPr>
          <a:lstStyle/>
          <a:p>
            <a:r>
              <a:rPr lang="en-US" b="1" smtClean="0"/>
              <a:t>00010111</a:t>
            </a:r>
            <a:endParaRPr lang="cs-CZ" b="1"/>
          </a:p>
        </p:txBody>
      </p:sp>
      <p:sp>
        <p:nvSpPr>
          <p:cNvPr id="127" name="TextBox 126"/>
          <p:cNvSpPr txBox="1"/>
          <p:nvPr/>
        </p:nvSpPr>
        <p:spPr>
          <a:xfrm>
            <a:off x="2051720" y="5096217"/>
            <a:ext cx="702115" cy="276999"/>
          </a:xfrm>
          <a:prstGeom prst="rect">
            <a:avLst/>
          </a:prstGeom>
          <a:noFill/>
        </p:spPr>
        <p:txBody>
          <a:bodyPr wrap="none" lIns="0" tIns="0" rIns="0" bIns="0" rtlCol="0" anchor="ctr" anchorCtr="1">
            <a:spAutoFit/>
          </a:bodyPr>
          <a:lstStyle/>
          <a:p>
            <a:r>
              <a:rPr lang="en-US" b="1" smtClean="0"/>
              <a:t>000111</a:t>
            </a:r>
            <a:endParaRPr lang="cs-CZ" b="1"/>
          </a:p>
        </p:txBody>
      </p:sp>
      <p:sp>
        <p:nvSpPr>
          <p:cNvPr id="128" name="Oval 127"/>
          <p:cNvSpPr/>
          <p:nvPr/>
        </p:nvSpPr>
        <p:spPr>
          <a:xfrm>
            <a:off x="1475656"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30" name="Straight Connector 129"/>
          <p:cNvCxnSpPr/>
          <p:nvPr/>
        </p:nvCxnSpPr>
        <p:spPr>
          <a:xfrm rot="16200000">
            <a:off x="1259632" y="531224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1" name="Oval 130"/>
          <p:cNvSpPr/>
          <p:nvPr/>
        </p:nvSpPr>
        <p:spPr>
          <a:xfrm>
            <a:off x="1475656" y="552826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33" name="Oval 132"/>
          <p:cNvSpPr/>
          <p:nvPr/>
        </p:nvSpPr>
        <p:spPr>
          <a:xfrm>
            <a:off x="147565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37" name="Oval 136"/>
          <p:cNvSpPr/>
          <p:nvPr/>
        </p:nvSpPr>
        <p:spPr>
          <a:xfrm>
            <a:off x="2195736" y="408810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42" name="Oval 141"/>
          <p:cNvSpPr/>
          <p:nvPr/>
        </p:nvSpPr>
        <p:spPr>
          <a:xfrm>
            <a:off x="2915816"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43" name="TextBox 142"/>
          <p:cNvSpPr txBox="1"/>
          <p:nvPr/>
        </p:nvSpPr>
        <p:spPr>
          <a:xfrm>
            <a:off x="4427984"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4" name="TextBox 143"/>
          <p:cNvSpPr txBox="1"/>
          <p:nvPr/>
        </p:nvSpPr>
        <p:spPr>
          <a:xfrm>
            <a:off x="6660232"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5" name="TextBox 144"/>
          <p:cNvSpPr txBox="1"/>
          <p:nvPr/>
        </p:nvSpPr>
        <p:spPr>
          <a:xfrm>
            <a:off x="666023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6" name="TextBox 145"/>
          <p:cNvSpPr txBox="1"/>
          <p:nvPr/>
        </p:nvSpPr>
        <p:spPr>
          <a:xfrm>
            <a:off x="594015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7" name="TextBox 146"/>
          <p:cNvSpPr txBox="1"/>
          <p:nvPr/>
        </p:nvSpPr>
        <p:spPr>
          <a:xfrm>
            <a:off x="4427984"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8" name="TextBox 147"/>
          <p:cNvSpPr txBox="1"/>
          <p:nvPr/>
        </p:nvSpPr>
        <p:spPr>
          <a:xfrm>
            <a:off x="1331640" y="5816297"/>
            <a:ext cx="702115"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001011</a:t>
            </a:r>
            <a:endParaRPr lang="cs-CZ" b="1">
              <a:solidFill>
                <a:schemeClr val="bg1">
                  <a:lumMod val="65000"/>
                </a:schemeClr>
              </a:solidFill>
            </a:endParaRPr>
          </a:p>
        </p:txBody>
      </p:sp>
      <p:sp>
        <p:nvSpPr>
          <p:cNvPr id="149" name="TextBox 148"/>
          <p:cNvSpPr txBox="1"/>
          <p:nvPr/>
        </p:nvSpPr>
        <p:spPr>
          <a:xfrm>
            <a:off x="3275856" y="4808185"/>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sp>
        <p:nvSpPr>
          <p:cNvPr id="150" name="TextBox 149"/>
          <p:cNvSpPr txBox="1"/>
          <p:nvPr/>
        </p:nvSpPr>
        <p:spPr>
          <a:xfrm>
            <a:off x="1403648" y="3800073"/>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cxnSp>
        <p:nvCxnSpPr>
          <p:cNvPr id="152" name="Straight Connector 151"/>
          <p:cNvCxnSpPr/>
          <p:nvPr/>
        </p:nvCxnSpPr>
        <p:spPr>
          <a:xfrm>
            <a:off x="6012160" y="4232121"/>
            <a:ext cx="0" cy="72008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53" name="Straight Connector 152"/>
          <p:cNvCxnSpPr/>
          <p:nvPr/>
        </p:nvCxnSpPr>
        <p:spPr>
          <a:xfrm>
            <a:off x="5292080"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Oval 153"/>
          <p:cNvSpPr/>
          <p:nvPr/>
        </p:nvSpPr>
        <p:spPr>
          <a:xfrm>
            <a:off x="5868144"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55" name="TextBox 154"/>
          <p:cNvSpPr txBox="1"/>
          <p:nvPr/>
        </p:nvSpPr>
        <p:spPr>
          <a:xfrm>
            <a:off x="5724128" y="3800073"/>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00011011</a:t>
            </a:r>
            <a:endParaRPr lang="cs-CZ" b="1">
              <a:solidFill>
                <a:schemeClr val="bg1">
                  <a:lumMod val="65000"/>
                </a:schemeClr>
              </a:solidFill>
            </a:endParaRPr>
          </a:p>
        </p:txBody>
      </p:sp>
      <p:sp>
        <p:nvSpPr>
          <p:cNvPr id="156" name="TextBox 155"/>
          <p:cNvSpPr txBox="1"/>
          <p:nvPr/>
        </p:nvSpPr>
        <p:spPr>
          <a:xfrm>
            <a:off x="4139952" y="4808185"/>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00010111</a:t>
            </a:r>
            <a:endParaRPr lang="cs-CZ" b="1">
              <a:solidFill>
                <a:schemeClr val="bg1">
                  <a:lumMod val="65000"/>
                </a:schemeClr>
              </a:solidFill>
            </a:endParaRPr>
          </a:p>
        </p:txBody>
      </p:sp>
      <p:sp>
        <p:nvSpPr>
          <p:cNvPr id="158" name="Oval 157"/>
          <p:cNvSpPr/>
          <p:nvPr/>
        </p:nvSpPr>
        <p:spPr>
          <a:xfrm>
            <a:off x="5148064"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59" name="Oval 158"/>
          <p:cNvSpPr/>
          <p:nvPr/>
        </p:nvSpPr>
        <p:spPr>
          <a:xfrm>
            <a:off x="5868144"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60" name="TextBox 159"/>
          <p:cNvSpPr txBox="1"/>
          <p:nvPr/>
        </p:nvSpPr>
        <p:spPr>
          <a:xfrm>
            <a:off x="6084168" y="5085184"/>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75" name="Right Brace 174"/>
          <p:cNvSpPr/>
          <p:nvPr/>
        </p:nvSpPr>
        <p:spPr>
          <a:xfrm rot="5400000">
            <a:off x="8324367"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6" name="Right Brace 175"/>
          <p:cNvSpPr/>
          <p:nvPr/>
        </p:nvSpPr>
        <p:spPr>
          <a:xfrm rot="5400000">
            <a:off x="7640291"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7" name="Right Brace 176"/>
          <p:cNvSpPr/>
          <p:nvPr/>
        </p:nvSpPr>
        <p:spPr>
          <a:xfrm rot="5400000">
            <a:off x="6704187"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9" name="Right Brace 178"/>
          <p:cNvSpPr/>
          <p:nvPr/>
        </p:nvSpPr>
        <p:spPr>
          <a:xfrm rot="5400000">
            <a:off x="2750083" y="3695315"/>
            <a:ext cx="288032" cy="907529"/>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1" name="Right Brace 180"/>
          <p:cNvSpPr/>
          <p:nvPr/>
        </p:nvSpPr>
        <p:spPr>
          <a:xfrm rot="5400000">
            <a:off x="808534" y="4706094"/>
            <a:ext cx="288032" cy="90219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2" name="Right Brace 181"/>
          <p:cNvSpPr/>
          <p:nvPr/>
        </p:nvSpPr>
        <p:spPr>
          <a:xfrm rot="5400000">
            <a:off x="2267744"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6" name="Freeform 185"/>
          <p:cNvSpPr/>
          <p:nvPr/>
        </p:nvSpPr>
        <p:spPr>
          <a:xfrm>
            <a:off x="2915816" y="4293096"/>
            <a:ext cx="4879732" cy="1656184"/>
          </a:xfrm>
          <a:custGeom>
            <a:avLst/>
            <a:gdLst>
              <a:gd name="connsiteX0" fmla="*/ 0 w 4391025"/>
              <a:gd name="connsiteY0" fmla="*/ 0 h 1885666"/>
              <a:gd name="connsiteX1" fmla="*/ 219075 w 4391025"/>
              <a:gd name="connsiteY1" fmla="*/ 304800 h 1885666"/>
              <a:gd name="connsiteX2" fmla="*/ 933450 w 4391025"/>
              <a:gd name="connsiteY2" fmla="*/ 400050 h 1885666"/>
              <a:gd name="connsiteX3" fmla="*/ 1047750 w 4391025"/>
              <a:gd name="connsiteY3" fmla="*/ 1076325 h 1885666"/>
              <a:gd name="connsiteX4" fmla="*/ 1047750 w 4391025"/>
              <a:gd name="connsiteY4" fmla="*/ 1628775 h 1885666"/>
              <a:gd name="connsiteX5" fmla="*/ 1171575 w 4391025"/>
              <a:gd name="connsiteY5" fmla="*/ 1828800 h 1885666"/>
              <a:gd name="connsiteX6" fmla="*/ 1371600 w 4391025"/>
              <a:gd name="connsiteY6" fmla="*/ 1857375 h 1885666"/>
              <a:gd name="connsiteX7" fmla="*/ 4076700 w 4391025"/>
              <a:gd name="connsiteY7" fmla="*/ 1866900 h 1885666"/>
              <a:gd name="connsiteX8" fmla="*/ 4286250 w 4391025"/>
              <a:gd name="connsiteY8" fmla="*/ 1590675 h 1885666"/>
              <a:gd name="connsiteX9" fmla="*/ 4391025 w 4391025"/>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398838"/>
              <a:gd name="connsiteY0" fmla="*/ 0 h 1906798"/>
              <a:gd name="connsiteX1" fmla="*/ 219075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98838"/>
              <a:gd name="connsiteY0" fmla="*/ 0 h 1906798"/>
              <a:gd name="connsiteX1" fmla="*/ 152400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83735"/>
              <a:gd name="connsiteY0" fmla="*/ 0 h 1906798"/>
              <a:gd name="connsiteX1" fmla="*/ 152400 w 4383735"/>
              <a:gd name="connsiteY1" fmla="*/ 304800 h 1906798"/>
              <a:gd name="connsiteX2" fmla="*/ 933450 w 4383735"/>
              <a:gd name="connsiteY2" fmla="*/ 400050 h 1906798"/>
              <a:gd name="connsiteX3" fmla="*/ 1047750 w 4383735"/>
              <a:gd name="connsiteY3" fmla="*/ 1076325 h 1906798"/>
              <a:gd name="connsiteX4" fmla="*/ 1047750 w 4383735"/>
              <a:gd name="connsiteY4" fmla="*/ 1628775 h 1906798"/>
              <a:gd name="connsiteX5" fmla="*/ 1171575 w 4383735"/>
              <a:gd name="connsiteY5" fmla="*/ 1828800 h 1906798"/>
              <a:gd name="connsiteX6" fmla="*/ 1371600 w 4383735"/>
              <a:gd name="connsiteY6" fmla="*/ 1857375 h 1906798"/>
              <a:gd name="connsiteX7" fmla="*/ 4076700 w 4383735"/>
              <a:gd name="connsiteY7" fmla="*/ 1866900 h 1906798"/>
              <a:gd name="connsiteX8" fmla="*/ 4362453 w 4383735"/>
              <a:gd name="connsiteY8" fmla="*/ 1471613 h 190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3735" h="1906798">
                <a:moveTo>
                  <a:pt x="0" y="0"/>
                </a:moveTo>
                <a:cubicBezTo>
                  <a:pt x="31750" y="119062"/>
                  <a:pt x="-3175" y="238125"/>
                  <a:pt x="152400" y="304800"/>
                </a:cubicBezTo>
                <a:cubicBezTo>
                  <a:pt x="307975" y="371475"/>
                  <a:pt x="784225" y="271463"/>
                  <a:pt x="933450" y="400050"/>
                </a:cubicBezTo>
                <a:cubicBezTo>
                  <a:pt x="1082675" y="528637"/>
                  <a:pt x="1028700" y="871538"/>
                  <a:pt x="1047750" y="1076325"/>
                </a:cubicBezTo>
                <a:cubicBezTo>
                  <a:pt x="1066800" y="1281112"/>
                  <a:pt x="1027113" y="1503363"/>
                  <a:pt x="1047750" y="1628775"/>
                </a:cubicBezTo>
                <a:cubicBezTo>
                  <a:pt x="1068388" y="1754188"/>
                  <a:pt x="1117600" y="1790700"/>
                  <a:pt x="1171575" y="1828800"/>
                </a:cubicBezTo>
                <a:cubicBezTo>
                  <a:pt x="1225550" y="1866900"/>
                  <a:pt x="1371600" y="1857375"/>
                  <a:pt x="1371600" y="1857375"/>
                </a:cubicBezTo>
                <a:cubicBezTo>
                  <a:pt x="1855788" y="1863725"/>
                  <a:pt x="3573463" y="1958975"/>
                  <a:pt x="4076700" y="1866900"/>
                </a:cubicBezTo>
                <a:cubicBezTo>
                  <a:pt x="4579937" y="1774825"/>
                  <a:pt x="4296969" y="1588691"/>
                  <a:pt x="4362453" y="1471613"/>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7" name="Freeform 186"/>
          <p:cNvSpPr/>
          <p:nvPr/>
        </p:nvSpPr>
        <p:spPr>
          <a:xfrm>
            <a:off x="2411760" y="5589241"/>
            <a:ext cx="6120680" cy="576063"/>
          </a:xfrm>
          <a:custGeom>
            <a:avLst/>
            <a:gdLst>
              <a:gd name="connsiteX0" fmla="*/ 404195 w 6006191"/>
              <a:gd name="connsiteY0" fmla="*/ 19050 h 900657"/>
              <a:gd name="connsiteX1" fmla="*/ 404195 w 6006191"/>
              <a:gd name="connsiteY1" fmla="*/ 781050 h 900657"/>
              <a:gd name="connsiteX2" fmla="*/ 4604720 w 6006191"/>
              <a:gd name="connsiteY2" fmla="*/ 866775 h 900657"/>
              <a:gd name="connsiteX3" fmla="*/ 5900120 w 6006191"/>
              <a:gd name="connsiteY3" fmla="*/ 457200 h 900657"/>
              <a:gd name="connsiteX4" fmla="*/ 5928695 w 6006191"/>
              <a:gd name="connsiteY4" fmla="*/ 0 h 900657"/>
              <a:gd name="connsiteX5" fmla="*/ 5928695 w 6006191"/>
              <a:gd name="connsiteY5" fmla="*/ 0 h 900657"/>
              <a:gd name="connsiteX6" fmla="*/ 5928695 w 6006191"/>
              <a:gd name="connsiteY6" fmla="*/ 0 h 900657"/>
              <a:gd name="connsiteX0" fmla="*/ 404195 w 5997955"/>
              <a:gd name="connsiteY0" fmla="*/ 19050 h 882861"/>
              <a:gd name="connsiteX1" fmla="*/ 404195 w 5997955"/>
              <a:gd name="connsiteY1" fmla="*/ 781050 h 882861"/>
              <a:gd name="connsiteX2" fmla="*/ 4604720 w 5997955"/>
              <a:gd name="connsiteY2" fmla="*/ 866775 h 882861"/>
              <a:gd name="connsiteX3" fmla="*/ 5890595 w 5997955"/>
              <a:gd name="connsiteY3" fmla="*/ 704850 h 882861"/>
              <a:gd name="connsiteX4" fmla="*/ 5928695 w 5997955"/>
              <a:gd name="connsiteY4" fmla="*/ 0 h 882861"/>
              <a:gd name="connsiteX5" fmla="*/ 5928695 w 5997955"/>
              <a:gd name="connsiteY5" fmla="*/ 0 h 882861"/>
              <a:gd name="connsiteX6" fmla="*/ 5928695 w 5997955"/>
              <a:gd name="connsiteY6" fmla="*/ 0 h 882861"/>
              <a:gd name="connsiteX0" fmla="*/ 314345 w 5908105"/>
              <a:gd name="connsiteY0" fmla="*/ 19050 h 870253"/>
              <a:gd name="connsiteX1" fmla="*/ 304820 w 5908105"/>
              <a:gd name="connsiteY1" fmla="*/ 400050 h 870253"/>
              <a:gd name="connsiteX2" fmla="*/ 314345 w 5908105"/>
              <a:gd name="connsiteY2" fmla="*/ 781050 h 870253"/>
              <a:gd name="connsiteX3" fmla="*/ 4514870 w 5908105"/>
              <a:gd name="connsiteY3" fmla="*/ 866775 h 870253"/>
              <a:gd name="connsiteX4" fmla="*/ 5800745 w 5908105"/>
              <a:gd name="connsiteY4" fmla="*/ 704850 h 870253"/>
              <a:gd name="connsiteX5" fmla="*/ 5838845 w 5908105"/>
              <a:gd name="connsiteY5" fmla="*/ 0 h 870253"/>
              <a:gd name="connsiteX6" fmla="*/ 5838845 w 5908105"/>
              <a:gd name="connsiteY6" fmla="*/ 0 h 870253"/>
              <a:gd name="connsiteX7" fmla="*/ 5838845 w 5908105"/>
              <a:gd name="connsiteY7" fmla="*/ 0 h 870253"/>
              <a:gd name="connsiteX0" fmla="*/ 30224 w 5623984"/>
              <a:gd name="connsiteY0" fmla="*/ 19050 h 884991"/>
              <a:gd name="connsiteX1" fmla="*/ 20699 w 5623984"/>
              <a:gd name="connsiteY1" fmla="*/ 400050 h 884991"/>
              <a:gd name="connsiteX2" fmla="*/ 592199 w 5623984"/>
              <a:gd name="connsiteY2" fmla="*/ 828675 h 884991"/>
              <a:gd name="connsiteX3" fmla="*/ 4230749 w 5623984"/>
              <a:gd name="connsiteY3" fmla="*/ 866775 h 884991"/>
              <a:gd name="connsiteX4" fmla="*/ 5516624 w 5623984"/>
              <a:gd name="connsiteY4" fmla="*/ 704850 h 884991"/>
              <a:gd name="connsiteX5" fmla="*/ 5554724 w 5623984"/>
              <a:gd name="connsiteY5" fmla="*/ 0 h 884991"/>
              <a:gd name="connsiteX6" fmla="*/ 5554724 w 5623984"/>
              <a:gd name="connsiteY6" fmla="*/ 0 h 884991"/>
              <a:gd name="connsiteX7" fmla="*/ 5554724 w 5623984"/>
              <a:gd name="connsiteY7" fmla="*/ 0 h 88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3984" h="884991">
                <a:moveTo>
                  <a:pt x="30224" y="19050"/>
                </a:moveTo>
                <a:cubicBezTo>
                  <a:pt x="-31688" y="92075"/>
                  <a:pt x="20699" y="273050"/>
                  <a:pt x="20699" y="400050"/>
                </a:cubicBezTo>
                <a:cubicBezTo>
                  <a:pt x="20699" y="527050"/>
                  <a:pt x="-109476" y="750888"/>
                  <a:pt x="592199" y="828675"/>
                </a:cubicBezTo>
                <a:cubicBezTo>
                  <a:pt x="1293874" y="906463"/>
                  <a:pt x="3410012" y="887412"/>
                  <a:pt x="4230749" y="866775"/>
                </a:cubicBezTo>
                <a:cubicBezTo>
                  <a:pt x="5051486" y="846138"/>
                  <a:pt x="5295962" y="849313"/>
                  <a:pt x="5516624" y="704850"/>
                </a:cubicBezTo>
                <a:cubicBezTo>
                  <a:pt x="5737287" y="560388"/>
                  <a:pt x="5548374" y="117475"/>
                  <a:pt x="5554724" y="0"/>
                </a:cubicBezTo>
                <a:lnTo>
                  <a:pt x="5554724" y="0"/>
                </a:lnTo>
                <a:lnTo>
                  <a:pt x="5554724" y="0"/>
                </a:ln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8" name="Freeform 187"/>
          <p:cNvSpPr/>
          <p:nvPr/>
        </p:nvSpPr>
        <p:spPr>
          <a:xfrm>
            <a:off x="944254" y="5301208"/>
            <a:ext cx="5932002" cy="483803"/>
          </a:xfrm>
          <a:custGeom>
            <a:avLst/>
            <a:gdLst>
              <a:gd name="connsiteX0" fmla="*/ 26483 w 5620243"/>
              <a:gd name="connsiteY0" fmla="*/ 0 h 457809"/>
              <a:gd name="connsiteX1" fmla="*/ 74108 w 5620243"/>
              <a:gd name="connsiteY1" fmla="*/ 219075 h 457809"/>
              <a:gd name="connsiteX2" fmla="*/ 236033 w 5620243"/>
              <a:gd name="connsiteY2" fmla="*/ 381000 h 457809"/>
              <a:gd name="connsiteX3" fmla="*/ 2693483 w 5620243"/>
              <a:gd name="connsiteY3" fmla="*/ 457200 h 457809"/>
              <a:gd name="connsiteX4" fmla="*/ 5360483 w 5620243"/>
              <a:gd name="connsiteY4" fmla="*/ 409575 h 457809"/>
              <a:gd name="connsiteX5" fmla="*/ 5370008 w 5620243"/>
              <a:gd name="connsiteY5" fmla="*/ 285750 h 457809"/>
              <a:gd name="connsiteX0" fmla="*/ 26483 w 5440924"/>
              <a:gd name="connsiteY0" fmla="*/ 0 h 473214"/>
              <a:gd name="connsiteX1" fmla="*/ 74108 w 5440924"/>
              <a:gd name="connsiteY1" fmla="*/ 219075 h 473214"/>
              <a:gd name="connsiteX2" fmla="*/ 236033 w 5440924"/>
              <a:gd name="connsiteY2" fmla="*/ 381000 h 473214"/>
              <a:gd name="connsiteX3" fmla="*/ 2693483 w 5440924"/>
              <a:gd name="connsiteY3" fmla="*/ 457200 h 473214"/>
              <a:gd name="connsiteX4" fmla="*/ 4827083 w 5440924"/>
              <a:gd name="connsiteY4" fmla="*/ 457200 h 473214"/>
              <a:gd name="connsiteX5" fmla="*/ 5370008 w 5440924"/>
              <a:gd name="connsiteY5" fmla="*/ 285750 h 473214"/>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2182 w 5397125"/>
              <a:gd name="connsiteY0" fmla="*/ 0 h 494256"/>
              <a:gd name="connsiteX1" fmla="*/ 79332 w 5397125"/>
              <a:gd name="connsiteY1" fmla="*/ 209550 h 494256"/>
              <a:gd name="connsiteX2" fmla="*/ 231732 w 5397125"/>
              <a:gd name="connsiteY2" fmla="*/ 381000 h 494256"/>
              <a:gd name="connsiteX3" fmla="*/ 2689182 w 5397125"/>
              <a:gd name="connsiteY3" fmla="*/ 457200 h 494256"/>
              <a:gd name="connsiteX4" fmla="*/ 4822782 w 5397125"/>
              <a:gd name="connsiteY4" fmla="*/ 457200 h 494256"/>
              <a:gd name="connsiteX5" fmla="*/ 5356182 w 5397125"/>
              <a:gd name="connsiteY5" fmla="*/ 485774 h 494256"/>
              <a:gd name="connsiteX6" fmla="*/ 5365707 w 5397125"/>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46584 w 5421527"/>
              <a:gd name="connsiteY0" fmla="*/ 0 h 494256"/>
              <a:gd name="connsiteX1" fmla="*/ 256134 w 5421527"/>
              <a:gd name="connsiteY1" fmla="*/ 381000 h 494256"/>
              <a:gd name="connsiteX2" fmla="*/ 2713584 w 5421527"/>
              <a:gd name="connsiteY2" fmla="*/ 457200 h 494256"/>
              <a:gd name="connsiteX3" fmla="*/ 4847184 w 5421527"/>
              <a:gd name="connsiteY3" fmla="*/ 457200 h 494256"/>
              <a:gd name="connsiteX4" fmla="*/ 5380584 w 5421527"/>
              <a:gd name="connsiteY4" fmla="*/ 485774 h 494256"/>
              <a:gd name="connsiteX5" fmla="*/ 5390109 w 5421527"/>
              <a:gd name="connsiteY5" fmla="*/ 285750 h 494256"/>
              <a:gd name="connsiteX0" fmla="*/ 0 w 5374943"/>
              <a:gd name="connsiteY0" fmla="*/ 0 h 494256"/>
              <a:gd name="connsiteX1" fmla="*/ 333375 w 5374943"/>
              <a:gd name="connsiteY1" fmla="*/ 447675 h 494256"/>
              <a:gd name="connsiteX2" fmla="*/ 2667000 w 5374943"/>
              <a:gd name="connsiteY2" fmla="*/ 457200 h 494256"/>
              <a:gd name="connsiteX3" fmla="*/ 4800600 w 5374943"/>
              <a:gd name="connsiteY3" fmla="*/ 457200 h 494256"/>
              <a:gd name="connsiteX4" fmla="*/ 5334000 w 5374943"/>
              <a:gd name="connsiteY4" fmla="*/ 485774 h 494256"/>
              <a:gd name="connsiteX5" fmla="*/ 5343525 w 5374943"/>
              <a:gd name="connsiteY5" fmla="*/ 285750 h 494256"/>
              <a:gd name="connsiteX0" fmla="*/ 0 w 5355938"/>
              <a:gd name="connsiteY0" fmla="*/ 0 h 483803"/>
              <a:gd name="connsiteX1" fmla="*/ 333375 w 5355938"/>
              <a:gd name="connsiteY1" fmla="*/ 447675 h 483803"/>
              <a:gd name="connsiteX2" fmla="*/ 2667000 w 5355938"/>
              <a:gd name="connsiteY2" fmla="*/ 457200 h 483803"/>
              <a:gd name="connsiteX3" fmla="*/ 4800600 w 5355938"/>
              <a:gd name="connsiteY3" fmla="*/ 457200 h 483803"/>
              <a:gd name="connsiteX4" fmla="*/ 5305425 w 5355938"/>
              <a:gd name="connsiteY4" fmla="*/ 466724 h 483803"/>
              <a:gd name="connsiteX5" fmla="*/ 5343525 w 5355938"/>
              <a:gd name="connsiteY5" fmla="*/ 285750 h 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5938" h="483803">
                <a:moveTo>
                  <a:pt x="0" y="0"/>
                </a:moveTo>
                <a:cubicBezTo>
                  <a:pt x="43656" y="79375"/>
                  <a:pt x="-111125" y="371475"/>
                  <a:pt x="333375" y="447675"/>
                </a:cubicBezTo>
                <a:cubicBezTo>
                  <a:pt x="777875" y="523875"/>
                  <a:pt x="1922463" y="455613"/>
                  <a:pt x="2667000" y="457200"/>
                </a:cubicBezTo>
                <a:lnTo>
                  <a:pt x="4800600" y="457200"/>
                </a:lnTo>
                <a:cubicBezTo>
                  <a:pt x="5240337" y="458787"/>
                  <a:pt x="5214938" y="495299"/>
                  <a:pt x="5305425" y="466724"/>
                </a:cubicBezTo>
                <a:cubicBezTo>
                  <a:pt x="5395912" y="438149"/>
                  <a:pt x="5335588" y="304800"/>
                  <a:pt x="5343525" y="285750"/>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Slide Number Placeholder 2"/>
          <p:cNvSpPr>
            <a:spLocks noGrp="1"/>
          </p:cNvSpPr>
          <p:nvPr>
            <p:ph type="sldNum" sz="quarter" idx="12"/>
          </p:nvPr>
        </p:nvSpPr>
        <p:spPr/>
        <p:txBody>
          <a:bodyPr/>
          <a:lstStyle/>
          <a:p>
            <a:fld id="{D3D84833-73A0-4179-9B12-9EFD1189A6FA}" type="slidenum">
              <a:rPr lang="cs-CZ" smtClean="0"/>
              <a:t>22</a:t>
            </a:fld>
            <a:endParaRPr lang="cs-CZ"/>
          </a:p>
        </p:txBody>
      </p:sp>
      <p:sp>
        <p:nvSpPr>
          <p:cNvPr id="102" name="TextBox 10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07" name="TextBox 106"/>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
        <p:nvSpPr>
          <p:cNvPr id="2" name="Down Arrow 1"/>
          <p:cNvSpPr/>
          <p:nvPr/>
        </p:nvSpPr>
        <p:spPr>
          <a:xfrm>
            <a:off x="6339947"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8" name="Down Arrow 107"/>
          <p:cNvSpPr/>
          <p:nvPr/>
        </p:nvSpPr>
        <p:spPr>
          <a:xfrm>
            <a:off x="7252198"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9" name="Down Arrow 108"/>
          <p:cNvSpPr/>
          <p:nvPr/>
        </p:nvSpPr>
        <p:spPr>
          <a:xfrm>
            <a:off x="8188302"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89" name="TextBox 188"/>
          <p:cNvSpPr txBox="1"/>
          <p:nvPr/>
        </p:nvSpPr>
        <p:spPr>
          <a:xfrm>
            <a:off x="6372200" y="4293096"/>
            <a:ext cx="2160240" cy="553998"/>
          </a:xfrm>
          <a:prstGeom prst="rect">
            <a:avLst/>
          </a:prstGeom>
          <a:solidFill>
            <a:schemeClr val="accent6">
              <a:lumMod val="40000"/>
              <a:lumOff val="60000"/>
            </a:schemeClr>
          </a:solidFill>
        </p:spPr>
        <p:txBody>
          <a:bodyPr wrap="square" lIns="0" tIns="0" rIns="0" bIns="0" rtlCol="0" anchor="ctr" anchorCtr="1">
            <a:spAutoFit/>
          </a:bodyPr>
          <a:lstStyle/>
          <a:p>
            <a:r>
              <a:rPr lang="en-US" smtClean="0"/>
              <a:t>nondecreasing </a:t>
            </a:r>
          </a:p>
          <a:p>
            <a:r>
              <a:rPr lang="en-US" smtClean="0"/>
              <a:t>lexicographic order</a:t>
            </a:r>
            <a:endParaRPr lang="cs-CZ"/>
          </a:p>
        </p:txBody>
      </p:sp>
    </p:spTree>
    <p:extLst>
      <p:ext uri="{BB962C8B-B14F-4D97-AF65-F5344CB8AC3E}">
        <p14:creationId xmlns:p14="http://schemas.microsoft.com/office/powerpoint/2010/main" val="517525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14388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279793"/>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27979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71995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14388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368025"/>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143889"/>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286396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42380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27979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18558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1357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78384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23504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1999873"/>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13577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22400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29601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36802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50392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50392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19278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448145"/>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199" name="Right Brace 198"/>
          <p:cNvSpPr/>
          <p:nvPr/>
        </p:nvSpPr>
        <p:spPr>
          <a:xfrm rot="5400000">
            <a:off x="4968044" y="3032956"/>
            <a:ext cx="216024" cy="158417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0" name="Right Brace 199"/>
          <p:cNvSpPr/>
          <p:nvPr/>
        </p:nvSpPr>
        <p:spPr>
          <a:xfrm rot="16200000" flipV="1">
            <a:off x="5148064"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1" name="Right Brace 200"/>
          <p:cNvSpPr/>
          <p:nvPr/>
        </p:nvSpPr>
        <p:spPr>
          <a:xfrm rot="16200000" flipV="1">
            <a:off x="6516216"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2" name="Right Brace 201"/>
          <p:cNvSpPr/>
          <p:nvPr/>
        </p:nvSpPr>
        <p:spPr>
          <a:xfrm rot="5400000">
            <a:off x="6516216" y="3140968"/>
            <a:ext cx="216024" cy="1368152"/>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3" name="Right Brace 202"/>
          <p:cNvSpPr/>
          <p:nvPr/>
        </p:nvSpPr>
        <p:spPr>
          <a:xfrm rot="5400000">
            <a:off x="7632340" y="3537012"/>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4" name="Right Brace 203"/>
          <p:cNvSpPr/>
          <p:nvPr/>
        </p:nvSpPr>
        <p:spPr>
          <a:xfrm rot="16200000" flipV="1">
            <a:off x="7488324" y="4052101"/>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9" name="Straight Arrow Connector 78"/>
          <p:cNvCxnSpPr/>
          <p:nvPr/>
        </p:nvCxnSpPr>
        <p:spPr>
          <a:xfrm>
            <a:off x="507605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759633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6626324" y="3933056"/>
            <a:ext cx="0"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D3D84833-73A0-4179-9B12-9EFD1189A6FA}" type="slidenum">
              <a:rPr lang="cs-CZ" smtClean="0"/>
              <a:t>23</a:t>
            </a:fld>
            <a:endParaRPr lang="cs-CZ"/>
          </a:p>
        </p:txBody>
      </p:sp>
      <p:sp>
        <p:nvSpPr>
          <p:cNvPr id="87" name="TextBox 8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8" name="TextBox 87"/>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2622785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29893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495817"/>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4958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93597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207188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35991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584049"/>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298938"/>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301901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57885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434842"/>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201090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29082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93889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39009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215492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29082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37905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65897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65897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2082914"/>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160113"/>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2" name="Freeform 1"/>
          <p:cNvSpPr/>
          <p:nvPr/>
        </p:nvSpPr>
        <p:spPr>
          <a:xfrm>
            <a:off x="4234061" y="898001"/>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6067166"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7075277"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480000" y="2438674"/>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8008392" y="2870721"/>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1" name="TextBox 90"/>
          <p:cNvSpPr txBox="1"/>
          <p:nvPr/>
        </p:nvSpPr>
        <p:spPr>
          <a:xfrm>
            <a:off x="251520" y="4581128"/>
            <a:ext cx="8568952" cy="1754326"/>
          </a:xfrm>
          <a:prstGeom prst="rect">
            <a:avLst/>
          </a:prstGeom>
          <a:noFill/>
        </p:spPr>
        <p:txBody>
          <a:bodyPr wrap="square" rtlCol="0">
            <a:spAutoFit/>
          </a:bodyPr>
          <a:lstStyle/>
          <a:p>
            <a:pPr marL="342900" indent="-342900">
              <a:buFont typeface="Wingdings" panose="05000000000000000000" pitchFamily="2" charset="2"/>
              <a:buChar char="v"/>
            </a:pPr>
            <a:r>
              <a:rPr lang="en-US" smtClean="0"/>
              <a:t>Perform DFS from the root == center of the tree. Always expand DFS into that subtree which certificate is lexicographically the smallest. </a:t>
            </a:r>
          </a:p>
          <a:p>
            <a:pPr marL="342900" indent="-342900">
              <a:buFont typeface="Wingdings" panose="05000000000000000000" pitchFamily="2" charset="2"/>
              <a:buChar char="v"/>
            </a:pPr>
            <a:r>
              <a:rPr lang="en-US" smtClean="0"/>
              <a:t>Output 0 when the node is being open and output 1 when the node is being closed.</a:t>
            </a:r>
          </a:p>
          <a:p>
            <a:pPr marL="342900" indent="-342900">
              <a:buFont typeface="Wingdings" panose="05000000000000000000" pitchFamily="2" charset="2"/>
              <a:buChar char="v"/>
            </a:pPr>
            <a:r>
              <a:rPr lang="en-US" smtClean="0"/>
              <a:t>The  output sequence is the tree certificate, it is obvious by induction.</a:t>
            </a:r>
          </a:p>
          <a:p>
            <a:pPr marL="342900" indent="-342900">
              <a:buFont typeface="Wingdings" panose="05000000000000000000" pitchFamily="2" charset="2"/>
              <a:buChar char="v"/>
            </a:pPr>
            <a:r>
              <a:rPr lang="en-US" smtClean="0"/>
              <a:t>Drawback:  DFS cannot know the subtrees certificates in advance. </a:t>
            </a:r>
          </a:p>
          <a:p>
            <a:pPr marL="342900" indent="-342900">
              <a:buFont typeface="Wingdings" panose="05000000000000000000" pitchFamily="2" charset="2"/>
              <a:buChar char="v"/>
            </a:pPr>
            <a:r>
              <a:rPr lang="en-US" smtClean="0"/>
              <a:t>The idea can be used only for reconstructing the tree from the certificate.</a:t>
            </a:r>
          </a:p>
        </p:txBody>
      </p:sp>
      <p:sp>
        <p:nvSpPr>
          <p:cNvPr id="5" name="Slide Number Placeholder 4"/>
          <p:cNvSpPr>
            <a:spLocks noGrp="1"/>
          </p:cNvSpPr>
          <p:nvPr>
            <p:ph type="sldNum" sz="quarter" idx="12"/>
          </p:nvPr>
        </p:nvSpPr>
        <p:spPr/>
        <p:txBody>
          <a:bodyPr/>
          <a:lstStyle/>
          <a:p>
            <a:fld id="{D3D84833-73A0-4179-9B12-9EFD1189A6FA}" type="slidenum">
              <a:rPr lang="cs-CZ" smtClean="0"/>
              <a:t>24</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310069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197"/>
          <p:cNvSpPr txBox="1"/>
          <p:nvPr/>
        </p:nvSpPr>
        <p:spPr>
          <a:xfrm>
            <a:off x="5580112" y="3501008"/>
            <a:ext cx="3246884" cy="246221"/>
          </a:xfrm>
          <a:prstGeom prst="rect">
            <a:avLst/>
          </a:prstGeom>
          <a:noFill/>
        </p:spPr>
        <p:txBody>
          <a:bodyPr wrap="square" lIns="0" tIns="0" rIns="0" bIns="0" rtlCol="0" anchor="ctr" anchorCtr="1">
            <a:spAutoFit/>
          </a:bodyPr>
          <a:lstStyle/>
          <a:p>
            <a:r>
              <a:rPr lang="en-US" sz="1600" b="1" smtClean="0"/>
              <a:t>0 0 0 0 1 0 1 1 1 0 0 0 1 1 0 1 1 0 0 1 1 1</a:t>
            </a:r>
            <a:endParaRPr lang="cs-CZ" sz="1600" b="1" smtClean="0"/>
          </a:p>
        </p:txBody>
      </p:sp>
      <p:grpSp>
        <p:nvGrpSpPr>
          <p:cNvPr id="4" name="Group 3"/>
          <p:cNvGrpSpPr/>
          <p:nvPr/>
        </p:nvGrpSpPr>
        <p:grpSpPr>
          <a:xfrm>
            <a:off x="5580112" y="764704"/>
            <a:ext cx="2952328" cy="2664296"/>
            <a:chOff x="179512" y="293145"/>
            <a:chExt cx="3958150" cy="3484654"/>
          </a:xfrm>
        </p:grpSpPr>
        <p:cxnSp>
          <p:nvCxnSpPr>
            <p:cNvPr id="134" name="Straight Connector 133"/>
            <p:cNvCxnSpPr/>
            <p:nvPr/>
          </p:nvCxnSpPr>
          <p:spPr>
            <a:xfrm>
              <a:off x="3685803" y="19496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1" name="Oval 110"/>
            <p:cNvSpPr/>
            <p:nvPr/>
          </p:nvSpPr>
          <p:spPr>
            <a:xfrm>
              <a:off x="354178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152556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58945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949499" y="1949617"/>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94949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2245643" y="26696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260568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224564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2605683" y="122953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260568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2461667" y="108552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138154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246166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354178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282170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210162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2101627"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805483"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116552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544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123753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661467"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1165523"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2749699" y="166158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2749699" y="94150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3829819" y="15895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1453555"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2344647" y="3040770"/>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1741587" y="180560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2317651" y="94150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231765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2029619" y="30297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1021507"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760471"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328423"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238965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195761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310973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267769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3829819" y="23096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3397771" y="23096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3325763" y="1733593"/>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2" name="Freeform 1"/>
            <p:cNvSpPr/>
            <p:nvPr/>
          </p:nvSpPr>
          <p:spPr>
            <a:xfrm>
              <a:off x="179512" y="548680"/>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2012617"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3020728"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25451" y="2089353"/>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3953843" y="2521400"/>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82" name="TextBox 81"/>
          <p:cNvSpPr txBox="1"/>
          <p:nvPr/>
        </p:nvSpPr>
        <p:spPr>
          <a:xfrm>
            <a:off x="323528" y="692696"/>
            <a:ext cx="7704856" cy="5262979"/>
          </a:xfrm>
          <a:prstGeom prst="rect">
            <a:avLst/>
          </a:prstGeom>
          <a:noFill/>
        </p:spPr>
        <p:txBody>
          <a:bodyPr wrap="square" rtlCol="0">
            <a:spAutoFit/>
          </a:bodyPr>
          <a:lstStyle/>
          <a:p>
            <a:r>
              <a:rPr lang="en-US" sz="1600" b="1" u="sng" smtClean="0">
                <a:solidFill>
                  <a:srgbClr val="0000FF"/>
                </a:solidFill>
                <a:latin typeface="Courier New" panose="02070309020205020404" pitchFamily="49" charset="0"/>
                <a:cs typeface="Courier New" panose="02070309020205020404" pitchFamily="49" charset="0"/>
              </a:rPr>
              <a:t>proc</a:t>
            </a:r>
            <a:r>
              <a:rPr lang="en-US" sz="1600" b="1" smtClean="0">
                <a:solidFill>
                  <a:srgbClr val="0000FF"/>
                </a:solidFill>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reconstructTree( certificate )</a:t>
            </a:r>
          </a:p>
          <a:p>
            <a:r>
              <a:rPr lang="en-US" sz="1600" b="1" smtClean="0">
                <a:latin typeface="Courier New" panose="02070309020205020404" pitchFamily="49" charset="0"/>
                <a:cs typeface="Courier New" panose="02070309020205020404" pitchFamily="49" charset="0"/>
              </a:rPr>
              <a:t> nodesList = emptyList() </a:t>
            </a:r>
          </a:p>
          <a:p>
            <a:r>
              <a:rPr lang="en-US" sz="1600" b="1" smtClean="0">
                <a:latin typeface="Courier New" panose="02070309020205020404" pitchFamily="49" charset="0"/>
                <a:cs typeface="Courier New" panose="02070309020205020404" pitchFamily="49" charset="0"/>
              </a:rPr>
              <a:t> edgesList = emptyList() </a:t>
            </a:r>
          </a:p>
          <a:p>
            <a:r>
              <a:rPr lang="en-US" sz="1600" b="1" smtClean="0">
                <a:latin typeface="Courier New" panose="02070309020205020404" pitchFamily="49" charset="0"/>
                <a:cs typeface="Courier New" panose="02070309020205020404" pitchFamily="49" charset="0"/>
              </a:rPr>
              <a:t> centers = emptyList()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one or two centers</a:t>
            </a:r>
          </a:p>
          <a:p>
            <a:r>
              <a:rPr lang="en-US" sz="1600" b="1" smtClean="0">
                <a:latin typeface="Courier New" panose="02070309020205020404" pitchFamily="49" charset="0"/>
                <a:cs typeface="Courier New" panose="02070309020205020404" pitchFamily="49" charset="0"/>
              </a:rPr>
              <a:t> stack = emptyStack()</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digit in certificate</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digit == '0' </a:t>
            </a:r>
          </a:p>
          <a:p>
            <a:r>
              <a:rPr lang="en-US" sz="1600" b="1" smtClean="0">
                <a:latin typeface="Courier New" panose="02070309020205020404" pitchFamily="49" charset="0"/>
                <a:cs typeface="Courier New" panose="02070309020205020404" pitchFamily="49" charset="0"/>
              </a:rPr>
              <a:t>     create node X </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nodesList.add( X )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stack.isEmpty()</a:t>
            </a:r>
          </a:p>
          <a:p>
            <a:r>
              <a:rPr lang="en-US" sz="1600" b="1" smtClean="0">
                <a:latin typeface="Courier New" panose="02070309020205020404" pitchFamily="49" charset="0"/>
                <a:cs typeface="Courier New" panose="02070309020205020404" pitchFamily="49" charset="0"/>
              </a:rPr>
              <a:t>       centers.add(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edgesList.add( pair(stack.top(),X) )</a:t>
            </a:r>
          </a:p>
          <a:p>
            <a:r>
              <a:rPr lang="en-US" sz="1600" b="1" smtClean="0">
                <a:latin typeface="Courier New" panose="02070309020205020404" pitchFamily="49" charset="0"/>
                <a:cs typeface="Courier New" panose="02070309020205020404" pitchFamily="49" charset="0"/>
              </a:rPr>
              <a:t>     stack.push(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stack.pop()</a:t>
            </a:r>
          </a:p>
          <a:p>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centers.size() == 2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two centers</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edgesList.add( pair(centers[0],centers[1]) )  </a:t>
            </a:r>
          </a:p>
          <a:p>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nodesList, edgesList, centers  </a:t>
            </a:r>
          </a:p>
        </p:txBody>
      </p:sp>
      <p:grpSp>
        <p:nvGrpSpPr>
          <p:cNvPr id="85" name="Group 84"/>
          <p:cNvGrpSpPr/>
          <p:nvPr/>
        </p:nvGrpSpPr>
        <p:grpSpPr>
          <a:xfrm>
            <a:off x="6228184" y="4365104"/>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5796136" y="6309320"/>
            <a:ext cx="3168352" cy="215444"/>
          </a:xfrm>
          <a:prstGeom prst="rect">
            <a:avLst/>
          </a:prstGeom>
          <a:noFill/>
        </p:spPr>
        <p:txBody>
          <a:bodyPr wrap="square" lIns="0" tIns="0" rIns="0" bIns="0" rtlCol="0" anchor="ctr" anchorCtr="1">
            <a:spAutoFit/>
          </a:bodyPr>
          <a:lstStyle/>
          <a:p>
            <a:r>
              <a:rPr lang="en-US" sz="1400" b="1" smtClean="0">
                <a:latin typeface="Courier New" panose="02070309020205020404" pitchFamily="49" charset="0"/>
                <a:cs typeface="Courier New" panose="02070309020205020404" pitchFamily="49" charset="0"/>
              </a:rPr>
              <a:t>0000101110001101110000111011</a:t>
            </a:r>
            <a:endParaRPr lang="cs-CZ" sz="14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25</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584399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395536" y="476672"/>
            <a:ext cx="8064896" cy="5755422"/>
          </a:xfrm>
          <a:prstGeom prst="rect">
            <a:avLst/>
          </a:prstGeom>
          <a:solidFill>
            <a:schemeClr val="bg1"/>
          </a:solidFill>
          <a:ln w="28575">
            <a:solidFill>
              <a:srgbClr val="0000FF"/>
            </a:solidFill>
          </a:ln>
        </p:spPr>
        <p:txBody>
          <a:bodyPr wrap="square" rtlCol="0">
            <a:spAutoFit/>
          </a:bodyPr>
          <a:lstStyle/>
          <a:p>
            <a:r>
              <a:rPr lang="en-US" sz="1600" b="1" u="sng">
                <a:solidFill>
                  <a:srgbClr val="0000FF"/>
                </a:solidFill>
                <a:latin typeface="Courier New" panose="02070309020205020404" pitchFamily="49" charset="0"/>
                <a:cs typeface="Courier New" panose="02070309020205020404" pitchFamily="49" charset="0"/>
              </a:rPr>
              <a:t>def</a:t>
            </a:r>
            <a:r>
              <a:rPr lang="en-US" sz="1600" b="1">
                <a:latin typeface="Courier New" panose="02070309020205020404" pitchFamily="49" charset="0"/>
                <a:cs typeface="Courier New" panose="02070309020205020404" pitchFamily="49" charset="0"/>
              </a:rPr>
              <a:t> reconstruct( </a:t>
            </a:r>
            <a:r>
              <a:rPr lang="en-US" sz="1600" b="1" smtClean="0">
                <a:latin typeface="Courier New" panose="02070309020205020404" pitchFamily="49" charset="0"/>
                <a:cs typeface="Courier New" panose="02070309020205020404" pitchFamily="49" charset="0"/>
              </a:rPr>
              <a:t>certificate </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nodes, edges, stack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centers </a:t>
            </a:r>
            <a:r>
              <a:rPr lang="en-US" sz="1600" b="1">
                <a:latin typeface="Courier New" panose="02070309020205020404" pitchFamily="49" charset="0"/>
                <a:cs typeface="Courier New" panose="02070309020205020404" pitchFamily="49" charset="0"/>
              </a:rPr>
              <a:t>= [] </a:t>
            </a:r>
            <a:r>
              <a:rPr lang="en-US" sz="1600" b="1">
                <a:solidFill>
                  <a:schemeClr val="tx1">
                    <a:lumMod val="50000"/>
                    <a:lumOff val="50000"/>
                  </a:schemeClr>
                </a:solidFill>
                <a:latin typeface="Courier New" panose="02070309020205020404" pitchFamily="49" charset="0"/>
                <a:cs typeface="Courier New" panose="02070309020205020404" pitchFamily="49" charset="0"/>
              </a:rPr>
              <a:t># 1 or 2 centers</a:t>
            </a:r>
          </a:p>
          <a:p>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newNode</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0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nodes are integers</a:t>
            </a:r>
            <a:endParaRPr lang="en-US" sz="1600" b="1" smtClean="0">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a:t>
            </a:r>
            <a:r>
              <a:rPr lang="en-US" sz="1600" b="1" u="sng">
                <a:solidFill>
                  <a:srgbClr val="0000FF"/>
                </a:solidFill>
                <a:latin typeface="Courier New" panose="02070309020205020404" pitchFamily="49" charset="0"/>
                <a:cs typeface="Courier New" panose="02070309020205020404" pitchFamily="49" charset="0"/>
              </a:rPr>
              <a:t>in</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certificate: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 </a:t>
            </a:r>
            <a:r>
              <a:rPr lang="en-US" sz="1600" b="1" smtClean="0">
                <a:latin typeface="Courier New" panose="02070309020205020404" pitchFamily="49" charset="0"/>
                <a:cs typeface="Courier New" panose="02070309020205020404" pitchFamily="49" charset="0"/>
              </a:rPr>
              <a:t>'0':</a:t>
            </a:r>
          </a:p>
          <a:p>
            <a:r>
              <a:rPr lang="en-US" sz="1600" b="1" smtClean="0">
                <a:latin typeface="Courier New" panose="02070309020205020404" pitchFamily="49" charset="0"/>
                <a:cs typeface="Courier New" panose="02070309020205020404" pitchFamily="49" charset="0"/>
              </a:rPr>
              <a:t>         newNode += 1  </a:t>
            </a:r>
            <a:r>
              <a:rPr lang="en-US" sz="1600" b="1">
                <a:solidFill>
                  <a:schemeClr val="tx1">
                    <a:lumMod val="50000"/>
                    <a:lumOff val="50000"/>
                  </a:schemeClr>
                </a:solidFill>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'create' new </a:t>
            </a:r>
            <a:r>
              <a:rPr lang="en-US" sz="1600" b="1">
                <a:solidFill>
                  <a:schemeClr val="tx1">
                    <a:lumMod val="50000"/>
                    <a:lumOff val="50000"/>
                  </a:schemeClr>
                </a:solidFill>
                <a:latin typeface="Courier New" panose="02070309020205020404" pitchFamily="49" charset="0"/>
                <a:cs typeface="Courier New" panose="02070309020205020404" pitchFamily="49" charset="0"/>
              </a:rPr>
              <a:t>node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nodes.append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stack ) == 0: </a:t>
            </a:r>
            <a:r>
              <a:rPr lang="en-US" sz="1600" b="1">
                <a:solidFill>
                  <a:schemeClr val="tx1">
                    <a:lumMod val="50000"/>
                    <a:lumOff val="50000"/>
                  </a:schemeClr>
                </a:solidFill>
                <a:latin typeface="Courier New" panose="02070309020205020404" pitchFamily="49" charset="0"/>
                <a:cs typeface="Courier New" panose="02070309020205020404" pitchFamily="49" charset="0"/>
              </a:rPr>
              <a:t># empty</a:t>
            </a:r>
          </a:p>
          <a:p>
            <a:r>
              <a:rPr lang="en-US" sz="1600" b="1" smtClean="0">
                <a:latin typeface="Courier New" panose="02070309020205020404" pitchFamily="49" charset="0"/>
                <a:cs typeface="Courier New" panose="02070309020205020404" pitchFamily="49" charset="0"/>
              </a:rPr>
              <a:t>            centers.append</a:t>
            </a:r>
            <a:r>
              <a:rPr lang="en-US" sz="1600" b="1">
                <a:latin typeface="Courier New" panose="02070309020205020404" pitchFamily="49" charset="0"/>
                <a:cs typeface="Courier New" panose="02070309020205020404" pitchFamily="49" charset="0"/>
              </a:rPr>
              <a:t>( newNode </a:t>
            </a:r>
            <a:r>
              <a:rPr lang="en-US" sz="1600" b="1" smtClean="0">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[newNode, stack[-1]] )</a:t>
            </a:r>
          </a:p>
          <a:p>
            <a:r>
              <a:rPr lang="en-US" sz="1600" b="1" smtClean="0">
                <a:latin typeface="Courier New" panose="02070309020205020404" pitchFamily="49" charset="0"/>
                <a:cs typeface="Courier New" panose="02070309020205020404" pitchFamily="49" charset="0"/>
              </a:rPr>
              <a:t>         stack.append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 </a:t>
            </a:r>
            <a:r>
              <a:rPr lang="en-US" sz="1600" b="1">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smtClean="0">
                <a:latin typeface="Courier New" panose="02070309020205020404" pitchFamily="49" charset="0"/>
                <a:cs typeface="Courier New" panose="02070309020205020404" pitchFamily="49" charset="0"/>
              </a:rPr>
              <a:t>         stack.pop()  </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centers ) == 2:</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[centers[0], centers[1]]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nodes, </a:t>
            </a:r>
            <a:r>
              <a:rPr lang="en-US" sz="1600" b="1" smtClean="0">
                <a:latin typeface="Courier New" panose="02070309020205020404" pitchFamily="49" charset="0"/>
                <a:cs typeface="Courier New" panose="02070309020205020404" pitchFamily="49" charset="0"/>
              </a:rPr>
              <a:t>edges, centers</a:t>
            </a:r>
          </a:p>
          <a:p>
            <a:endParaRPr lang="en-US" sz="1600" b="1" smtClean="0">
              <a:latin typeface="Courier New" panose="02070309020205020404" pitchFamily="49" charset="0"/>
              <a:cs typeface="Courier New" panose="02070309020205020404" pitchFamily="49" charset="0"/>
            </a:endParaRPr>
          </a:p>
          <a:p>
            <a:r>
              <a:rPr lang="pt-BR" sz="1600" b="1">
                <a:latin typeface="Courier New" panose="02070309020205020404" pitchFamily="49" charset="0"/>
                <a:cs typeface="Courier New" panose="02070309020205020404" pitchFamily="49" charset="0"/>
              </a:rPr>
              <a:t>cer = "</a:t>
            </a:r>
            <a:r>
              <a:rPr lang="pt-BR" sz="1600" b="1" smtClean="0">
                <a:latin typeface="Courier New" panose="02070309020205020404" pitchFamily="49" charset="0"/>
                <a:cs typeface="Courier New" panose="02070309020205020404" pitchFamily="49" charset="0"/>
              </a:rPr>
              <a:t>0000101110001101110000111011"</a:t>
            </a:r>
            <a:endParaRPr lang="pt-BR" sz="1600" b="1">
              <a:latin typeface="Courier New" panose="02070309020205020404" pitchFamily="49" charset="0"/>
              <a:cs typeface="Courier New" panose="02070309020205020404" pitchFamily="49" charset="0"/>
            </a:endParaRPr>
          </a:p>
          <a:p>
            <a:r>
              <a:rPr lang="pt-BR" sz="1600" b="1" smtClean="0">
                <a:latin typeface="Courier New" panose="02070309020205020404" pitchFamily="49" charset="0"/>
                <a:cs typeface="Courier New" panose="02070309020205020404" pitchFamily="49" charset="0"/>
              </a:rPr>
              <a:t>nodes, edges, centers </a:t>
            </a:r>
            <a:r>
              <a:rPr lang="pt-BR" sz="1600" b="1">
                <a:latin typeface="Courier New" panose="02070309020205020404" pitchFamily="49" charset="0"/>
                <a:cs typeface="Courier New" panose="02070309020205020404" pitchFamily="49" charset="0"/>
              </a:rPr>
              <a:t>= reconstruct( cer )</a:t>
            </a:r>
            <a:endParaRPr lang="en-US" sz="1600" b="1" smtClean="0">
              <a:latin typeface="Courier New" panose="02070309020205020404" pitchFamily="49" charset="0"/>
              <a:cs typeface="Courier New" panose="02070309020205020404" pitchFamily="49" charset="0"/>
            </a:endParaRPr>
          </a:p>
        </p:txBody>
      </p:sp>
      <p:sp>
        <p:nvSpPr>
          <p:cNvPr id="5" name="Rounded Rectangle 4"/>
          <p:cNvSpPr/>
          <p:nvPr/>
        </p:nvSpPr>
        <p:spPr>
          <a:xfrm>
            <a:off x="6084168" y="764704"/>
            <a:ext cx="2880320" cy="2304256"/>
          </a:xfrm>
          <a:prstGeom prst="roundRect">
            <a:avLst>
              <a:gd name="adj" fmla="val 64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85" name="Group 84"/>
          <p:cNvGrpSpPr/>
          <p:nvPr/>
        </p:nvGrpSpPr>
        <p:grpSpPr>
          <a:xfrm>
            <a:off x="6228184" y="908720"/>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6156176" y="2712767"/>
            <a:ext cx="2736304" cy="184666"/>
          </a:xfrm>
          <a:prstGeom prst="rect">
            <a:avLst/>
          </a:prstGeom>
          <a:noFill/>
        </p:spPr>
        <p:txBody>
          <a:bodyPr wrap="square" lIns="0" tIns="0" rIns="0" bIns="0" rtlCol="0" anchor="ctr" anchorCtr="1">
            <a:spAutoFit/>
          </a:bodyPr>
          <a:lstStyle/>
          <a:p>
            <a:r>
              <a:rPr lang="en-US" sz="1200" b="1" smtClean="0">
                <a:latin typeface="Courier New" panose="02070309020205020404" pitchFamily="49" charset="0"/>
                <a:cs typeface="Courier New" panose="02070309020205020404" pitchFamily="49" charset="0"/>
              </a:rPr>
              <a:t>0000101110001101110000111011</a:t>
            </a:r>
            <a:endParaRPr lang="cs-CZ" sz="12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26</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  Python reconstruction  </a:t>
            </a:r>
          </a:p>
        </p:txBody>
      </p:sp>
    </p:spTree>
    <p:extLst>
      <p:ext uri="{BB962C8B-B14F-4D97-AF65-F5344CB8AC3E}">
        <p14:creationId xmlns:p14="http://schemas.microsoft.com/office/powerpoint/2010/main" val="3041620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Line 153"/>
          <p:cNvSpPr>
            <a:spLocks noChangeShapeType="1"/>
          </p:cNvSpPr>
          <p:nvPr/>
        </p:nvSpPr>
        <p:spPr bwMode="auto">
          <a:xfrm flipV="1">
            <a:off x="6804248"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a:t>informally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3</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278" name="Line 153"/>
          <p:cNvSpPr>
            <a:spLocks noChangeShapeType="1"/>
          </p:cNvSpPr>
          <p:nvPr/>
        </p:nvSpPr>
        <p:spPr bwMode="auto">
          <a:xfrm flipH="1" flipV="1">
            <a:off x="5868144" y="105273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9" name="Line 153"/>
          <p:cNvSpPr>
            <a:spLocks noChangeShapeType="1"/>
          </p:cNvSpPr>
          <p:nvPr/>
        </p:nvSpPr>
        <p:spPr bwMode="auto">
          <a:xfrm flipH="1" flipV="1">
            <a:off x="5868144" y="1844824"/>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0" name="Line 153"/>
          <p:cNvSpPr>
            <a:spLocks noChangeShapeType="1"/>
          </p:cNvSpPr>
          <p:nvPr/>
        </p:nvSpPr>
        <p:spPr bwMode="auto">
          <a:xfrm flipV="1">
            <a:off x="6300192" y="1052736"/>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1" name="Line 153"/>
          <p:cNvSpPr>
            <a:spLocks noChangeShapeType="1"/>
          </p:cNvSpPr>
          <p:nvPr/>
        </p:nvSpPr>
        <p:spPr bwMode="auto">
          <a:xfrm flipH="1" flipV="1">
            <a:off x="5868144" y="1052736"/>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2" name="Line 153"/>
          <p:cNvSpPr>
            <a:spLocks noChangeShapeType="1"/>
          </p:cNvSpPr>
          <p:nvPr/>
        </p:nvSpPr>
        <p:spPr bwMode="auto">
          <a:xfrm flipV="1">
            <a:off x="5868144" y="1628800"/>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3" name="Line 153"/>
          <p:cNvSpPr>
            <a:spLocks noChangeShapeType="1"/>
          </p:cNvSpPr>
          <p:nvPr/>
        </p:nvSpPr>
        <p:spPr bwMode="auto">
          <a:xfrm flipH="1" flipV="1">
            <a:off x="6300192" y="1628800"/>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4" name="Line 153"/>
          <p:cNvSpPr>
            <a:spLocks noChangeShapeType="1"/>
          </p:cNvSpPr>
          <p:nvPr/>
        </p:nvSpPr>
        <p:spPr bwMode="auto">
          <a:xfrm flipH="1" flipV="1">
            <a:off x="5868144" y="1052736"/>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5" name="Line 153"/>
          <p:cNvSpPr>
            <a:spLocks noChangeShapeType="1"/>
          </p:cNvSpPr>
          <p:nvPr/>
        </p:nvSpPr>
        <p:spPr bwMode="auto">
          <a:xfrm flipH="1" flipV="1">
            <a:off x="6732240" y="1052736"/>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6" name="Line 153"/>
          <p:cNvSpPr>
            <a:spLocks noChangeShapeType="1"/>
          </p:cNvSpPr>
          <p:nvPr/>
        </p:nvSpPr>
        <p:spPr bwMode="auto">
          <a:xfrm flipH="1" flipV="1">
            <a:off x="6300192" y="1268760"/>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3" name="Oval 169"/>
          <p:cNvSpPr>
            <a:spLocks noChangeArrowheads="1"/>
          </p:cNvSpPr>
          <p:nvPr/>
        </p:nvSpPr>
        <p:spPr bwMode="auto">
          <a:xfrm>
            <a:off x="579613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9" name="Oval 328"/>
          <p:cNvSpPr>
            <a:spLocks noChangeArrowheads="1"/>
          </p:cNvSpPr>
          <p:nvPr/>
        </p:nvSpPr>
        <p:spPr bwMode="auto">
          <a:xfrm>
            <a:off x="6660232"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5" name="Oval 334"/>
          <p:cNvSpPr>
            <a:spLocks noChangeArrowheads="1"/>
          </p:cNvSpPr>
          <p:nvPr/>
        </p:nvSpPr>
        <p:spPr bwMode="auto">
          <a:xfrm>
            <a:off x="6228184"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6" name="Oval 335"/>
          <p:cNvSpPr>
            <a:spLocks noChangeArrowheads="1"/>
          </p:cNvSpPr>
          <p:nvPr/>
        </p:nvSpPr>
        <p:spPr bwMode="auto">
          <a:xfrm>
            <a:off x="579613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8" name="Oval 337"/>
          <p:cNvSpPr>
            <a:spLocks noChangeArrowheads="1"/>
          </p:cNvSpPr>
          <p:nvPr/>
        </p:nvSpPr>
        <p:spPr bwMode="auto">
          <a:xfrm>
            <a:off x="6228184"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9" name="Oval 338"/>
          <p:cNvSpPr>
            <a:spLocks noChangeArrowheads="1"/>
          </p:cNvSpPr>
          <p:nvPr/>
        </p:nvSpPr>
        <p:spPr bwMode="auto">
          <a:xfrm>
            <a:off x="666023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15" name="TextBox 414"/>
          <p:cNvSpPr txBox="1"/>
          <p:nvPr/>
        </p:nvSpPr>
        <p:spPr>
          <a:xfrm>
            <a:off x="467544" y="2348880"/>
            <a:ext cx="8280920" cy="1008112"/>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Geometry does not help to confirm the fact that</a:t>
            </a:r>
            <a:r>
              <a:rPr lang="en-US" dirty="0" smtClean="0">
                <a:solidFill>
                  <a:schemeClr val="tx1"/>
                </a:solidFill>
              </a:rPr>
              <a:t> </a:t>
            </a:r>
            <a:r>
              <a:rPr lang="en-US" b="1" dirty="0" smtClean="0">
                <a:solidFill>
                  <a:schemeClr val="tx1"/>
                </a:solidFill>
              </a:rPr>
              <a:t>different</a:t>
            </a:r>
            <a:r>
              <a:rPr lang="en-US" dirty="0" smtClean="0">
                <a:solidFill>
                  <a:schemeClr val="tx1"/>
                </a:solidFill>
              </a:rPr>
              <a:t> </a:t>
            </a:r>
            <a:r>
              <a:rPr lang="en-US" b="1" dirty="0" smtClean="0">
                <a:solidFill>
                  <a:schemeClr val="tx1"/>
                </a:solidFill>
              </a:rPr>
              <a:t>r</a:t>
            </a:r>
            <a:r>
              <a:rPr lang="en-US" b="1" dirty="0" smtClean="0">
                <a:solidFill>
                  <a:schemeClr val="tx1"/>
                </a:solidFill>
              </a:rPr>
              <a:t>epresentations</a:t>
            </a:r>
            <a:r>
              <a:rPr lang="en-US" dirty="0" smtClean="0">
                <a:solidFill>
                  <a:schemeClr val="tx1"/>
                </a:solidFill>
              </a:rPr>
              <a:t> (</a:t>
            </a:r>
            <a:r>
              <a:rPr lang="en-US" b="1" dirty="0" smtClean="0">
                <a:solidFill>
                  <a:schemeClr val="tx1"/>
                </a:solidFill>
              </a:rPr>
              <a:t>pictures, descriptions…) </a:t>
            </a:r>
            <a:r>
              <a:rPr lang="en-US" dirty="0" smtClean="0">
                <a:solidFill>
                  <a:schemeClr val="tx1"/>
                </a:solidFill>
              </a:rPr>
              <a:t>correspond to the </a:t>
            </a:r>
            <a:r>
              <a:rPr lang="en-US" b="1" dirty="0" smtClean="0">
                <a:solidFill>
                  <a:schemeClr val="tx1"/>
                </a:solidFill>
              </a:rPr>
              <a:t>same structure</a:t>
            </a:r>
            <a:r>
              <a:rPr lang="en-US" dirty="0" smtClean="0">
                <a:solidFill>
                  <a:schemeClr val="tx1"/>
                </a:solidFill>
              </a:rPr>
              <a:t>. </a:t>
            </a:r>
          </a:p>
          <a:p>
            <a:pPr algn="l"/>
            <a:r>
              <a:rPr lang="en-US" dirty="0" smtClean="0">
                <a:solidFill>
                  <a:schemeClr val="tx1"/>
                </a:solidFill>
              </a:rPr>
              <a:t>On the contrary, it rather seems to obscure the fact quite easily:</a:t>
            </a:r>
            <a:endParaRPr lang="en-US" dirty="0">
              <a:solidFill>
                <a:schemeClr val="tx1"/>
              </a:solidFill>
            </a:endParaRPr>
          </a:p>
        </p:txBody>
      </p:sp>
      <p:sp>
        <p:nvSpPr>
          <p:cNvPr id="140" name="Line 153"/>
          <p:cNvSpPr>
            <a:spLocks noChangeShapeType="1"/>
          </p:cNvSpPr>
          <p:nvPr/>
        </p:nvSpPr>
        <p:spPr bwMode="auto">
          <a:xfrm flipH="1">
            <a:off x="2123728" y="908720"/>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1" name="Line 153"/>
          <p:cNvSpPr>
            <a:spLocks noChangeShapeType="1"/>
          </p:cNvSpPr>
          <p:nvPr/>
        </p:nvSpPr>
        <p:spPr bwMode="auto">
          <a:xfrm flipH="1" flipV="1">
            <a:off x="2123728" y="1124744"/>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2" name="Line 153"/>
          <p:cNvSpPr>
            <a:spLocks noChangeShapeType="1"/>
          </p:cNvSpPr>
          <p:nvPr/>
        </p:nvSpPr>
        <p:spPr bwMode="auto">
          <a:xfrm flipH="1">
            <a:off x="2627784" y="90872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3" name="Line 153"/>
          <p:cNvSpPr>
            <a:spLocks noChangeShapeType="1"/>
          </p:cNvSpPr>
          <p:nvPr/>
        </p:nvSpPr>
        <p:spPr bwMode="auto">
          <a:xfrm flipH="1" flipV="1">
            <a:off x="2627784" y="1340768"/>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4" name="Line 153"/>
          <p:cNvSpPr>
            <a:spLocks noChangeShapeType="1"/>
          </p:cNvSpPr>
          <p:nvPr/>
        </p:nvSpPr>
        <p:spPr bwMode="auto">
          <a:xfrm flipH="1" flipV="1">
            <a:off x="3131840" y="908720"/>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153"/>
          <p:cNvSpPr>
            <a:spLocks noChangeShapeType="1"/>
          </p:cNvSpPr>
          <p:nvPr/>
        </p:nvSpPr>
        <p:spPr bwMode="auto">
          <a:xfrm flipH="1" flipV="1">
            <a:off x="2123728" y="1124744"/>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153"/>
          <p:cNvSpPr>
            <a:spLocks noChangeShapeType="1"/>
          </p:cNvSpPr>
          <p:nvPr/>
        </p:nvSpPr>
        <p:spPr bwMode="auto">
          <a:xfrm flipH="1" flipV="1">
            <a:off x="2123728" y="1772816"/>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153"/>
          <p:cNvSpPr>
            <a:spLocks noChangeShapeType="1"/>
          </p:cNvSpPr>
          <p:nvPr/>
        </p:nvSpPr>
        <p:spPr bwMode="auto">
          <a:xfrm flipH="1">
            <a:off x="2627784" y="1556792"/>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9" name="Line 153"/>
          <p:cNvSpPr>
            <a:spLocks noChangeShapeType="1"/>
          </p:cNvSpPr>
          <p:nvPr/>
        </p:nvSpPr>
        <p:spPr bwMode="auto">
          <a:xfrm flipH="1">
            <a:off x="2123728" y="1556792"/>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2" name="Oval 169"/>
          <p:cNvSpPr>
            <a:spLocks noChangeArrowheads="1"/>
          </p:cNvSpPr>
          <p:nvPr/>
        </p:nvSpPr>
        <p:spPr bwMode="auto">
          <a:xfrm>
            <a:off x="2051720" y="105273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3" name="Oval 152"/>
          <p:cNvSpPr>
            <a:spLocks noChangeArrowheads="1"/>
          </p:cNvSpPr>
          <p:nvPr/>
        </p:nvSpPr>
        <p:spPr bwMode="auto">
          <a:xfrm>
            <a:off x="3059832" y="83671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8" name="Oval 177"/>
          <p:cNvSpPr>
            <a:spLocks noChangeArrowheads="1"/>
          </p:cNvSpPr>
          <p:nvPr/>
        </p:nvSpPr>
        <p:spPr bwMode="auto">
          <a:xfrm>
            <a:off x="2555776"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2" name="Oval 169"/>
          <p:cNvSpPr>
            <a:spLocks noChangeArrowheads="1"/>
          </p:cNvSpPr>
          <p:nvPr/>
        </p:nvSpPr>
        <p:spPr bwMode="auto">
          <a:xfrm>
            <a:off x="2051720" y="170080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3" name="Oval 182"/>
          <p:cNvSpPr>
            <a:spLocks noChangeArrowheads="1"/>
          </p:cNvSpPr>
          <p:nvPr/>
        </p:nvSpPr>
        <p:spPr bwMode="auto">
          <a:xfrm>
            <a:off x="3059832"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4" name="Oval 183"/>
          <p:cNvSpPr>
            <a:spLocks noChangeArrowheads="1"/>
          </p:cNvSpPr>
          <p:nvPr/>
        </p:nvSpPr>
        <p:spPr bwMode="auto">
          <a:xfrm>
            <a:off x="2555776" y="191683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7" name="Line 153"/>
          <p:cNvSpPr>
            <a:spLocks noChangeShapeType="1"/>
          </p:cNvSpPr>
          <p:nvPr/>
        </p:nvSpPr>
        <p:spPr bwMode="auto">
          <a:xfrm flipH="1">
            <a:off x="4644008" y="1484784"/>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8" name="Line 153"/>
          <p:cNvSpPr>
            <a:spLocks noChangeShapeType="1"/>
          </p:cNvSpPr>
          <p:nvPr/>
        </p:nvSpPr>
        <p:spPr bwMode="auto">
          <a:xfrm>
            <a:off x="4427984" y="1340768"/>
            <a:ext cx="216024"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9" name="Line 153"/>
          <p:cNvSpPr>
            <a:spLocks noChangeShapeType="1"/>
          </p:cNvSpPr>
          <p:nvPr/>
        </p:nvSpPr>
        <p:spPr bwMode="auto">
          <a:xfrm>
            <a:off x="4427984" y="1340768"/>
            <a:ext cx="360040"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0" name="Line 153"/>
          <p:cNvSpPr>
            <a:spLocks noChangeShapeType="1"/>
          </p:cNvSpPr>
          <p:nvPr/>
        </p:nvSpPr>
        <p:spPr bwMode="auto">
          <a:xfrm>
            <a:off x="3923928" y="90872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1" name="Line 153"/>
          <p:cNvSpPr>
            <a:spLocks noChangeShapeType="1"/>
          </p:cNvSpPr>
          <p:nvPr/>
        </p:nvSpPr>
        <p:spPr bwMode="auto">
          <a:xfrm flipH="1">
            <a:off x="4644008" y="1700808"/>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2" name="Line 153"/>
          <p:cNvSpPr>
            <a:spLocks noChangeShapeType="1"/>
          </p:cNvSpPr>
          <p:nvPr/>
        </p:nvSpPr>
        <p:spPr bwMode="auto">
          <a:xfrm flipH="1">
            <a:off x="4788024" y="1412776"/>
            <a:ext cx="28803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3" name="Line 153"/>
          <p:cNvSpPr>
            <a:spLocks noChangeShapeType="1"/>
          </p:cNvSpPr>
          <p:nvPr/>
        </p:nvSpPr>
        <p:spPr bwMode="auto">
          <a:xfrm>
            <a:off x="3923928" y="908720"/>
            <a:ext cx="1224136"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4" name="Line 153"/>
          <p:cNvSpPr>
            <a:spLocks noChangeShapeType="1"/>
          </p:cNvSpPr>
          <p:nvPr/>
        </p:nvSpPr>
        <p:spPr bwMode="auto">
          <a:xfrm>
            <a:off x="3923928" y="908720"/>
            <a:ext cx="720080" cy="115212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5" name="Line 153"/>
          <p:cNvSpPr>
            <a:spLocks noChangeShapeType="1"/>
          </p:cNvSpPr>
          <p:nvPr/>
        </p:nvSpPr>
        <p:spPr bwMode="auto">
          <a:xfrm flipV="1">
            <a:off x="4644008" y="1412776"/>
            <a:ext cx="432048"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Oval 195"/>
          <p:cNvSpPr>
            <a:spLocks noChangeArrowheads="1"/>
          </p:cNvSpPr>
          <p:nvPr/>
        </p:nvSpPr>
        <p:spPr bwMode="auto">
          <a:xfrm>
            <a:off x="4572000"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7" name="Oval 196"/>
          <p:cNvSpPr>
            <a:spLocks noChangeArrowheads="1"/>
          </p:cNvSpPr>
          <p:nvPr/>
        </p:nvSpPr>
        <p:spPr bwMode="auto">
          <a:xfrm>
            <a:off x="5028426" y="131639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8" name="Oval 197"/>
          <p:cNvSpPr>
            <a:spLocks noChangeArrowheads="1"/>
          </p:cNvSpPr>
          <p:nvPr/>
        </p:nvSpPr>
        <p:spPr bwMode="auto">
          <a:xfrm>
            <a:off x="3851920" y="83671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9" name="Oval 198"/>
          <p:cNvSpPr>
            <a:spLocks noChangeArrowheads="1"/>
          </p:cNvSpPr>
          <p:nvPr/>
        </p:nvSpPr>
        <p:spPr bwMode="auto">
          <a:xfrm>
            <a:off x="4716016" y="14127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0" name="Oval 199"/>
          <p:cNvSpPr>
            <a:spLocks noChangeArrowheads="1"/>
          </p:cNvSpPr>
          <p:nvPr/>
        </p:nvSpPr>
        <p:spPr bwMode="auto">
          <a:xfrm>
            <a:off x="4572000" y="162880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1" name="Oval 200"/>
          <p:cNvSpPr>
            <a:spLocks noChangeArrowheads="1"/>
          </p:cNvSpPr>
          <p:nvPr/>
        </p:nvSpPr>
        <p:spPr bwMode="auto">
          <a:xfrm>
            <a:off x="4355976"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3" name="Line 153"/>
          <p:cNvSpPr>
            <a:spLocks noChangeShapeType="1"/>
          </p:cNvSpPr>
          <p:nvPr/>
        </p:nvSpPr>
        <p:spPr bwMode="auto">
          <a:xfrm flipV="1">
            <a:off x="1259632" y="3717032"/>
            <a:ext cx="447"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5" name="Line 153"/>
          <p:cNvSpPr>
            <a:spLocks noChangeShapeType="1"/>
          </p:cNvSpPr>
          <p:nvPr/>
        </p:nvSpPr>
        <p:spPr bwMode="auto">
          <a:xfrm flipH="1" flipV="1">
            <a:off x="1260079"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6" name="Line 153"/>
          <p:cNvSpPr>
            <a:spLocks noChangeShapeType="1"/>
          </p:cNvSpPr>
          <p:nvPr/>
        </p:nvSpPr>
        <p:spPr bwMode="auto">
          <a:xfrm flipV="1">
            <a:off x="2843808" y="3717032"/>
            <a:ext cx="447"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7" name="Line 153"/>
          <p:cNvSpPr>
            <a:spLocks noChangeShapeType="1"/>
          </p:cNvSpPr>
          <p:nvPr/>
        </p:nvSpPr>
        <p:spPr bwMode="auto">
          <a:xfrm flipH="1" flipV="1">
            <a:off x="1260079"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9" name="Line 153"/>
          <p:cNvSpPr>
            <a:spLocks noChangeShapeType="1"/>
          </p:cNvSpPr>
          <p:nvPr/>
        </p:nvSpPr>
        <p:spPr bwMode="auto">
          <a:xfrm flipV="1">
            <a:off x="1260079"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0" name="Line 153"/>
          <p:cNvSpPr>
            <a:spLocks noChangeShapeType="1"/>
          </p:cNvSpPr>
          <p:nvPr/>
        </p:nvSpPr>
        <p:spPr bwMode="auto">
          <a:xfrm flipH="1">
            <a:off x="1548111"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2" name="Line 153"/>
          <p:cNvSpPr>
            <a:spLocks noChangeShapeType="1"/>
          </p:cNvSpPr>
          <p:nvPr/>
        </p:nvSpPr>
        <p:spPr bwMode="auto">
          <a:xfrm flipV="1">
            <a:off x="1260079" y="4509120"/>
            <a:ext cx="359593"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153"/>
          <p:cNvSpPr>
            <a:spLocks noChangeShapeType="1"/>
          </p:cNvSpPr>
          <p:nvPr/>
        </p:nvSpPr>
        <p:spPr bwMode="auto">
          <a:xfrm>
            <a:off x="1548111"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 name="Line 153"/>
          <p:cNvSpPr>
            <a:spLocks noChangeShapeType="1"/>
          </p:cNvSpPr>
          <p:nvPr/>
        </p:nvSpPr>
        <p:spPr bwMode="auto">
          <a:xfrm flipH="1" flipV="1">
            <a:off x="1259632"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6" name="Line 153"/>
          <p:cNvSpPr>
            <a:spLocks noChangeShapeType="1"/>
          </p:cNvSpPr>
          <p:nvPr/>
        </p:nvSpPr>
        <p:spPr bwMode="auto">
          <a:xfrm flipV="1">
            <a:off x="2556223"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7" name="Line 153"/>
          <p:cNvSpPr>
            <a:spLocks noChangeShapeType="1"/>
          </p:cNvSpPr>
          <p:nvPr/>
        </p:nvSpPr>
        <p:spPr bwMode="auto">
          <a:xfrm flipH="1" flipV="1">
            <a:off x="2556223"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8" name="Line 153"/>
          <p:cNvSpPr>
            <a:spLocks noChangeShapeType="1"/>
          </p:cNvSpPr>
          <p:nvPr/>
        </p:nvSpPr>
        <p:spPr bwMode="auto">
          <a:xfrm flipH="1" flipV="1">
            <a:off x="1547664" y="4077072"/>
            <a:ext cx="72008" cy="43204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9" name="Line 153"/>
          <p:cNvSpPr>
            <a:spLocks noChangeShapeType="1"/>
          </p:cNvSpPr>
          <p:nvPr/>
        </p:nvSpPr>
        <p:spPr bwMode="auto">
          <a:xfrm flipV="1">
            <a:off x="1620119" y="4437112"/>
            <a:ext cx="936104" cy="7200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4" name="Line 153"/>
          <p:cNvSpPr>
            <a:spLocks noChangeShapeType="1"/>
          </p:cNvSpPr>
          <p:nvPr/>
        </p:nvSpPr>
        <p:spPr bwMode="auto">
          <a:xfrm>
            <a:off x="1620119"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153"/>
          <p:cNvSpPr>
            <a:spLocks noChangeShapeType="1"/>
          </p:cNvSpPr>
          <p:nvPr/>
        </p:nvSpPr>
        <p:spPr bwMode="auto">
          <a:xfrm flipV="1">
            <a:off x="1620119"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7" name="Oval 226"/>
          <p:cNvSpPr>
            <a:spLocks noChangeArrowheads="1"/>
          </p:cNvSpPr>
          <p:nvPr/>
        </p:nvSpPr>
        <p:spPr bwMode="auto">
          <a:xfrm>
            <a:off x="1188071"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38" name="Oval 237"/>
          <p:cNvSpPr>
            <a:spLocks noChangeArrowheads="1"/>
          </p:cNvSpPr>
          <p:nvPr/>
        </p:nvSpPr>
        <p:spPr bwMode="auto">
          <a:xfrm>
            <a:off x="1187624"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39" name="Oval 238"/>
          <p:cNvSpPr>
            <a:spLocks noChangeArrowheads="1"/>
          </p:cNvSpPr>
          <p:nvPr/>
        </p:nvSpPr>
        <p:spPr bwMode="auto">
          <a:xfrm>
            <a:off x="2772247"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0" name="Oval 239"/>
          <p:cNvSpPr>
            <a:spLocks noChangeArrowheads="1"/>
          </p:cNvSpPr>
          <p:nvPr/>
        </p:nvSpPr>
        <p:spPr bwMode="auto">
          <a:xfrm>
            <a:off x="2771800"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1" name="Oval 240"/>
          <p:cNvSpPr>
            <a:spLocks noChangeArrowheads="1"/>
          </p:cNvSpPr>
          <p:nvPr/>
        </p:nvSpPr>
        <p:spPr bwMode="auto">
          <a:xfrm>
            <a:off x="1475656"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2" name="Oval 241"/>
          <p:cNvSpPr>
            <a:spLocks noChangeArrowheads="1"/>
          </p:cNvSpPr>
          <p:nvPr/>
        </p:nvSpPr>
        <p:spPr bwMode="auto">
          <a:xfrm>
            <a:off x="1547664"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3" name="Oval 242"/>
          <p:cNvSpPr>
            <a:spLocks noChangeArrowheads="1"/>
          </p:cNvSpPr>
          <p:nvPr/>
        </p:nvSpPr>
        <p:spPr bwMode="auto">
          <a:xfrm>
            <a:off x="2483768"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4" name="Line 153"/>
          <p:cNvSpPr>
            <a:spLocks noChangeShapeType="1"/>
          </p:cNvSpPr>
          <p:nvPr/>
        </p:nvSpPr>
        <p:spPr bwMode="auto">
          <a:xfrm flipH="1" flipV="1">
            <a:off x="3923928" y="3717032"/>
            <a:ext cx="0"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5" name="Line 153"/>
          <p:cNvSpPr>
            <a:spLocks noChangeShapeType="1"/>
          </p:cNvSpPr>
          <p:nvPr/>
        </p:nvSpPr>
        <p:spPr bwMode="auto">
          <a:xfrm flipH="1" flipV="1">
            <a:off x="3923928"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6" name="Line 153"/>
          <p:cNvSpPr>
            <a:spLocks noChangeShapeType="1"/>
          </p:cNvSpPr>
          <p:nvPr/>
        </p:nvSpPr>
        <p:spPr bwMode="auto">
          <a:xfrm flipH="1" flipV="1">
            <a:off x="5508104" y="3717032"/>
            <a:ext cx="0" cy="108012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7" name="Line 153"/>
          <p:cNvSpPr>
            <a:spLocks noChangeShapeType="1"/>
          </p:cNvSpPr>
          <p:nvPr/>
        </p:nvSpPr>
        <p:spPr bwMode="auto">
          <a:xfrm flipH="1" flipV="1">
            <a:off x="3923928"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8" name="Line 153"/>
          <p:cNvSpPr>
            <a:spLocks noChangeShapeType="1"/>
          </p:cNvSpPr>
          <p:nvPr/>
        </p:nvSpPr>
        <p:spPr bwMode="auto">
          <a:xfrm flipV="1">
            <a:off x="3923928"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9" name="Line 153"/>
          <p:cNvSpPr>
            <a:spLocks noChangeShapeType="1"/>
          </p:cNvSpPr>
          <p:nvPr/>
        </p:nvSpPr>
        <p:spPr bwMode="auto">
          <a:xfrm flipH="1">
            <a:off x="4211960"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0" name="Line 153"/>
          <p:cNvSpPr>
            <a:spLocks noChangeShapeType="1"/>
          </p:cNvSpPr>
          <p:nvPr/>
        </p:nvSpPr>
        <p:spPr bwMode="auto">
          <a:xfrm flipV="1">
            <a:off x="3923928" y="4509120"/>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1" name="Line 153"/>
          <p:cNvSpPr>
            <a:spLocks noChangeShapeType="1"/>
          </p:cNvSpPr>
          <p:nvPr/>
        </p:nvSpPr>
        <p:spPr bwMode="auto">
          <a:xfrm>
            <a:off x="4211960"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2" name="Line 153"/>
          <p:cNvSpPr>
            <a:spLocks noChangeShapeType="1"/>
          </p:cNvSpPr>
          <p:nvPr/>
        </p:nvSpPr>
        <p:spPr bwMode="auto">
          <a:xfrm flipH="1" flipV="1">
            <a:off x="3923928"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3" name="Line 153"/>
          <p:cNvSpPr>
            <a:spLocks noChangeShapeType="1"/>
          </p:cNvSpPr>
          <p:nvPr/>
        </p:nvSpPr>
        <p:spPr bwMode="auto">
          <a:xfrm flipV="1">
            <a:off x="5220072"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4" name="Line 153"/>
          <p:cNvSpPr>
            <a:spLocks noChangeShapeType="1"/>
          </p:cNvSpPr>
          <p:nvPr/>
        </p:nvSpPr>
        <p:spPr bwMode="auto">
          <a:xfrm flipH="1" flipV="1">
            <a:off x="5220072"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5" name="Line 153"/>
          <p:cNvSpPr>
            <a:spLocks noChangeShapeType="1"/>
          </p:cNvSpPr>
          <p:nvPr/>
        </p:nvSpPr>
        <p:spPr bwMode="auto">
          <a:xfrm flipH="1" flipV="1">
            <a:off x="4211960" y="4077072"/>
            <a:ext cx="72008" cy="43204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7" name="Line 153"/>
          <p:cNvSpPr>
            <a:spLocks noChangeShapeType="1"/>
          </p:cNvSpPr>
          <p:nvPr/>
        </p:nvSpPr>
        <p:spPr bwMode="auto">
          <a:xfrm flipV="1">
            <a:off x="3923928" y="443711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8" name="Line 153"/>
          <p:cNvSpPr>
            <a:spLocks noChangeShapeType="1"/>
          </p:cNvSpPr>
          <p:nvPr/>
        </p:nvSpPr>
        <p:spPr bwMode="auto">
          <a:xfrm>
            <a:off x="4283968"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9" name="Line 153"/>
          <p:cNvSpPr>
            <a:spLocks noChangeShapeType="1"/>
          </p:cNvSpPr>
          <p:nvPr/>
        </p:nvSpPr>
        <p:spPr bwMode="auto">
          <a:xfrm flipV="1">
            <a:off x="4283968"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0" name="Oval 269"/>
          <p:cNvSpPr>
            <a:spLocks noChangeArrowheads="1"/>
          </p:cNvSpPr>
          <p:nvPr/>
        </p:nvSpPr>
        <p:spPr bwMode="auto">
          <a:xfrm>
            <a:off x="3851920"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1" name="Oval 270"/>
          <p:cNvSpPr>
            <a:spLocks noChangeArrowheads="1"/>
          </p:cNvSpPr>
          <p:nvPr/>
        </p:nvSpPr>
        <p:spPr bwMode="auto">
          <a:xfrm>
            <a:off x="3851920"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2" name="Oval 271"/>
          <p:cNvSpPr>
            <a:spLocks noChangeArrowheads="1"/>
          </p:cNvSpPr>
          <p:nvPr/>
        </p:nvSpPr>
        <p:spPr bwMode="auto">
          <a:xfrm>
            <a:off x="5436096"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3" name="Oval 272"/>
          <p:cNvSpPr>
            <a:spLocks noChangeArrowheads="1"/>
          </p:cNvSpPr>
          <p:nvPr/>
        </p:nvSpPr>
        <p:spPr bwMode="auto">
          <a:xfrm>
            <a:off x="5436096"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4" name="Oval 273"/>
          <p:cNvSpPr>
            <a:spLocks noChangeArrowheads="1"/>
          </p:cNvSpPr>
          <p:nvPr/>
        </p:nvSpPr>
        <p:spPr bwMode="auto">
          <a:xfrm>
            <a:off x="4139952"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5" name="Oval 274"/>
          <p:cNvSpPr>
            <a:spLocks noChangeArrowheads="1"/>
          </p:cNvSpPr>
          <p:nvPr/>
        </p:nvSpPr>
        <p:spPr bwMode="auto">
          <a:xfrm>
            <a:off x="4211960"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6" name="Oval 275"/>
          <p:cNvSpPr>
            <a:spLocks noChangeArrowheads="1"/>
          </p:cNvSpPr>
          <p:nvPr/>
        </p:nvSpPr>
        <p:spPr bwMode="auto">
          <a:xfrm>
            <a:off x="5148064"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7" name="Line 153"/>
          <p:cNvSpPr>
            <a:spLocks noChangeShapeType="1"/>
          </p:cNvSpPr>
          <p:nvPr/>
        </p:nvSpPr>
        <p:spPr bwMode="auto">
          <a:xfrm flipH="1" flipV="1">
            <a:off x="6516216" y="3717032"/>
            <a:ext cx="0" cy="108012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8" name="Line 153"/>
          <p:cNvSpPr>
            <a:spLocks noChangeShapeType="1"/>
          </p:cNvSpPr>
          <p:nvPr/>
        </p:nvSpPr>
        <p:spPr bwMode="auto">
          <a:xfrm flipH="1" flipV="1">
            <a:off x="6516216"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9" name="Line 153"/>
          <p:cNvSpPr>
            <a:spLocks noChangeShapeType="1"/>
          </p:cNvSpPr>
          <p:nvPr/>
        </p:nvSpPr>
        <p:spPr bwMode="auto">
          <a:xfrm flipH="1" flipV="1">
            <a:off x="8100392" y="3717032"/>
            <a:ext cx="0"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0" name="Line 153"/>
          <p:cNvSpPr>
            <a:spLocks noChangeShapeType="1"/>
          </p:cNvSpPr>
          <p:nvPr/>
        </p:nvSpPr>
        <p:spPr bwMode="auto">
          <a:xfrm flipH="1" flipV="1">
            <a:off x="6516216"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1" name="Line 153"/>
          <p:cNvSpPr>
            <a:spLocks noChangeShapeType="1"/>
          </p:cNvSpPr>
          <p:nvPr/>
        </p:nvSpPr>
        <p:spPr bwMode="auto">
          <a:xfrm flipV="1">
            <a:off x="6516216"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2" name="Line 153"/>
          <p:cNvSpPr>
            <a:spLocks noChangeShapeType="1"/>
          </p:cNvSpPr>
          <p:nvPr/>
        </p:nvSpPr>
        <p:spPr bwMode="auto">
          <a:xfrm flipH="1">
            <a:off x="6876256" y="4437112"/>
            <a:ext cx="936104" cy="7200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4" name="Line 153"/>
          <p:cNvSpPr>
            <a:spLocks noChangeShapeType="1"/>
          </p:cNvSpPr>
          <p:nvPr/>
        </p:nvSpPr>
        <p:spPr bwMode="auto">
          <a:xfrm flipV="1">
            <a:off x="6516216" y="4509120"/>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5" name="Line 153"/>
          <p:cNvSpPr>
            <a:spLocks noChangeShapeType="1"/>
          </p:cNvSpPr>
          <p:nvPr/>
        </p:nvSpPr>
        <p:spPr bwMode="auto">
          <a:xfrm>
            <a:off x="6804248"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6" name="Line 153"/>
          <p:cNvSpPr>
            <a:spLocks noChangeShapeType="1"/>
          </p:cNvSpPr>
          <p:nvPr/>
        </p:nvSpPr>
        <p:spPr bwMode="auto">
          <a:xfrm flipH="1" flipV="1">
            <a:off x="6516216"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7" name="Line 153"/>
          <p:cNvSpPr>
            <a:spLocks noChangeShapeType="1"/>
          </p:cNvSpPr>
          <p:nvPr/>
        </p:nvSpPr>
        <p:spPr bwMode="auto">
          <a:xfrm flipV="1">
            <a:off x="7812360"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8" name="Line 153"/>
          <p:cNvSpPr>
            <a:spLocks noChangeShapeType="1"/>
          </p:cNvSpPr>
          <p:nvPr/>
        </p:nvSpPr>
        <p:spPr bwMode="auto">
          <a:xfrm flipH="1" flipV="1">
            <a:off x="7812360"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0" name="Line 153"/>
          <p:cNvSpPr>
            <a:spLocks noChangeShapeType="1"/>
          </p:cNvSpPr>
          <p:nvPr/>
        </p:nvSpPr>
        <p:spPr bwMode="auto">
          <a:xfrm>
            <a:off x="6804248" y="4077072"/>
            <a:ext cx="1296144"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1" name="Line 153"/>
          <p:cNvSpPr>
            <a:spLocks noChangeShapeType="1"/>
          </p:cNvSpPr>
          <p:nvPr/>
        </p:nvSpPr>
        <p:spPr bwMode="auto">
          <a:xfrm>
            <a:off x="6876256"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2" name="Line 153"/>
          <p:cNvSpPr>
            <a:spLocks noChangeShapeType="1"/>
          </p:cNvSpPr>
          <p:nvPr/>
        </p:nvSpPr>
        <p:spPr bwMode="auto">
          <a:xfrm flipV="1">
            <a:off x="6876256"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3" name="Oval 322"/>
          <p:cNvSpPr>
            <a:spLocks noChangeArrowheads="1"/>
          </p:cNvSpPr>
          <p:nvPr/>
        </p:nvSpPr>
        <p:spPr bwMode="auto">
          <a:xfrm>
            <a:off x="6444208"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4" name="Oval 323"/>
          <p:cNvSpPr>
            <a:spLocks noChangeArrowheads="1"/>
          </p:cNvSpPr>
          <p:nvPr/>
        </p:nvSpPr>
        <p:spPr bwMode="auto">
          <a:xfrm>
            <a:off x="6444208"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5" name="Oval 324"/>
          <p:cNvSpPr>
            <a:spLocks noChangeArrowheads="1"/>
          </p:cNvSpPr>
          <p:nvPr/>
        </p:nvSpPr>
        <p:spPr bwMode="auto">
          <a:xfrm>
            <a:off x="8028384"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6" name="Oval 325"/>
          <p:cNvSpPr>
            <a:spLocks noChangeArrowheads="1"/>
          </p:cNvSpPr>
          <p:nvPr/>
        </p:nvSpPr>
        <p:spPr bwMode="auto">
          <a:xfrm>
            <a:off x="8028384"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7" name="Oval 326"/>
          <p:cNvSpPr>
            <a:spLocks noChangeArrowheads="1"/>
          </p:cNvSpPr>
          <p:nvPr/>
        </p:nvSpPr>
        <p:spPr bwMode="auto">
          <a:xfrm>
            <a:off x="6732240"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8" name="Oval 327"/>
          <p:cNvSpPr>
            <a:spLocks noChangeArrowheads="1"/>
          </p:cNvSpPr>
          <p:nvPr/>
        </p:nvSpPr>
        <p:spPr bwMode="auto">
          <a:xfrm>
            <a:off x="6804248"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30" name="Oval 329"/>
          <p:cNvSpPr>
            <a:spLocks noChangeArrowheads="1"/>
          </p:cNvSpPr>
          <p:nvPr/>
        </p:nvSpPr>
        <p:spPr bwMode="auto">
          <a:xfrm>
            <a:off x="7740352"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31" name="TextBox 330"/>
          <p:cNvSpPr txBox="1"/>
          <p:nvPr/>
        </p:nvSpPr>
        <p:spPr>
          <a:xfrm>
            <a:off x="899592" y="5013176"/>
            <a:ext cx="7344816" cy="369332"/>
          </a:xfrm>
          <a:prstGeom prst="rect">
            <a:avLst/>
          </a:prstGeom>
          <a:noFill/>
        </p:spPr>
        <p:txBody>
          <a:bodyPr wrap="square" rtlCol="0">
            <a:spAutoFit/>
          </a:bodyPr>
          <a:lstStyle/>
          <a:p>
            <a:r>
              <a:rPr lang="en-US" dirty="0" smtClean="0"/>
              <a:t>G1 and G2 do not depict the same structure, while G1 and G3 do.</a:t>
            </a:r>
            <a:endParaRPr lang="en-US" b="1" baseline="-25000" dirty="0" smtClean="0"/>
          </a:p>
        </p:txBody>
      </p:sp>
      <p:sp>
        <p:nvSpPr>
          <p:cNvPr id="332" name="TextBox 331"/>
          <p:cNvSpPr txBox="1"/>
          <p:nvPr/>
        </p:nvSpPr>
        <p:spPr>
          <a:xfrm>
            <a:off x="683568" y="3717032"/>
            <a:ext cx="504056" cy="369332"/>
          </a:xfrm>
          <a:prstGeom prst="rect">
            <a:avLst/>
          </a:prstGeom>
          <a:noFill/>
        </p:spPr>
        <p:txBody>
          <a:bodyPr wrap="square" rtlCol="0">
            <a:spAutoFit/>
          </a:bodyPr>
          <a:lstStyle/>
          <a:p>
            <a:r>
              <a:rPr lang="en-US" dirty="0" smtClean="0"/>
              <a:t>G1</a:t>
            </a:r>
            <a:endParaRPr lang="en-US" b="1" baseline="-25000" dirty="0" smtClean="0"/>
          </a:p>
        </p:txBody>
      </p:sp>
      <p:sp>
        <p:nvSpPr>
          <p:cNvPr id="333" name="TextBox 332"/>
          <p:cNvSpPr txBox="1"/>
          <p:nvPr/>
        </p:nvSpPr>
        <p:spPr>
          <a:xfrm>
            <a:off x="3347864" y="3717032"/>
            <a:ext cx="504056" cy="369332"/>
          </a:xfrm>
          <a:prstGeom prst="rect">
            <a:avLst/>
          </a:prstGeom>
          <a:noFill/>
        </p:spPr>
        <p:txBody>
          <a:bodyPr wrap="square" rtlCol="0">
            <a:spAutoFit/>
          </a:bodyPr>
          <a:lstStyle/>
          <a:p>
            <a:r>
              <a:rPr lang="en-US" dirty="0" smtClean="0"/>
              <a:t>G2</a:t>
            </a:r>
            <a:endParaRPr lang="en-US" b="1" baseline="-25000" dirty="0" smtClean="0"/>
          </a:p>
        </p:txBody>
      </p:sp>
      <p:sp>
        <p:nvSpPr>
          <p:cNvPr id="334" name="TextBox 333"/>
          <p:cNvSpPr txBox="1"/>
          <p:nvPr/>
        </p:nvSpPr>
        <p:spPr>
          <a:xfrm>
            <a:off x="5940152" y="3717032"/>
            <a:ext cx="504056" cy="369332"/>
          </a:xfrm>
          <a:prstGeom prst="rect">
            <a:avLst/>
          </a:prstGeom>
          <a:noFill/>
        </p:spPr>
        <p:txBody>
          <a:bodyPr wrap="square" rtlCol="0">
            <a:spAutoFit/>
          </a:bodyPr>
          <a:lstStyle/>
          <a:p>
            <a:r>
              <a:rPr lang="en-US" dirty="0" smtClean="0"/>
              <a:t>G3</a:t>
            </a:r>
            <a:endParaRPr lang="en-US" b="1" baseline="-25000" dirty="0" smtClean="0"/>
          </a:p>
        </p:txBody>
      </p:sp>
      <p:sp>
        <p:nvSpPr>
          <p:cNvPr id="340" name="TextBox 339"/>
          <p:cNvSpPr txBox="1"/>
          <p:nvPr/>
        </p:nvSpPr>
        <p:spPr>
          <a:xfrm>
            <a:off x="467544" y="5589240"/>
            <a:ext cx="8280920" cy="43204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The structure, in this context, is the set of nodes and the set of edges between them. </a:t>
            </a:r>
            <a:endParaRPr lang="en-US" dirty="0">
              <a:solidFill>
                <a:schemeClr val="tx1"/>
              </a:solidFill>
            </a:endParaRPr>
          </a:p>
        </p:txBody>
      </p:sp>
      <p:sp>
        <p:nvSpPr>
          <p:cNvPr id="122" name="Line 153"/>
          <p:cNvSpPr>
            <a:spLocks noChangeShapeType="1"/>
          </p:cNvSpPr>
          <p:nvPr/>
        </p:nvSpPr>
        <p:spPr bwMode="auto">
          <a:xfrm flipH="1" flipV="1">
            <a:off x="4427984" y="6525344"/>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extLst>
      <p:ext uri="{BB962C8B-B14F-4D97-AF65-F5344CB8AC3E}">
        <p14:creationId xmlns:p14="http://schemas.microsoft.com/office/powerpoint/2010/main" val="389561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Rounded Rectangle 377"/>
          <p:cNvSpPr/>
          <p:nvPr/>
        </p:nvSpPr>
        <p:spPr>
          <a:xfrm>
            <a:off x="323528" y="3717032"/>
            <a:ext cx="2232248" cy="2664296"/>
          </a:xfrm>
          <a:prstGeom prst="roundRect">
            <a:avLst>
              <a:gd name="adj" fmla="val 8559"/>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7" name="Rounded Rectangle 376"/>
          <p:cNvSpPr/>
          <p:nvPr/>
        </p:nvSpPr>
        <p:spPr>
          <a:xfrm>
            <a:off x="5724128" y="4005064"/>
            <a:ext cx="2808312" cy="2304256"/>
          </a:xfrm>
          <a:prstGeom prst="roundRect">
            <a:avLst>
              <a:gd name="adj" fmla="val 14123"/>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6" name="Rounded Rectangle 375"/>
          <p:cNvSpPr/>
          <p:nvPr/>
        </p:nvSpPr>
        <p:spPr>
          <a:xfrm>
            <a:off x="6156176" y="1844824"/>
            <a:ext cx="2808312" cy="1872208"/>
          </a:xfrm>
          <a:prstGeom prst="roundRect">
            <a:avLst>
              <a:gd name="adj" fmla="val 14123"/>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5" name="Rounded Rectangle 374"/>
          <p:cNvSpPr/>
          <p:nvPr/>
        </p:nvSpPr>
        <p:spPr>
          <a:xfrm>
            <a:off x="2267744" y="1772816"/>
            <a:ext cx="3744416" cy="122413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6" name="Rounded Rectangle 5"/>
          <p:cNvSpPr/>
          <p:nvPr/>
        </p:nvSpPr>
        <p:spPr>
          <a:xfrm>
            <a:off x="395536" y="1700808"/>
            <a:ext cx="1656184" cy="1728192"/>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smtClean="0"/>
              <a:t>informally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4</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467544" y="692696"/>
            <a:ext cx="8280920" cy="86409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Two graphs are called </a:t>
            </a:r>
            <a:r>
              <a:rPr lang="en-US" b="1" dirty="0" smtClean="0">
                <a:solidFill>
                  <a:schemeClr val="tx1"/>
                </a:solidFill>
              </a:rPr>
              <a:t>isomorphic </a:t>
            </a:r>
            <a:r>
              <a:rPr lang="en-US" dirty="0" smtClean="0">
                <a:solidFill>
                  <a:schemeClr val="tx1"/>
                </a:solidFill>
              </a:rPr>
              <a:t> to each other when, in fact, they are absolutely  the same graph. They only pretend to be different (if they pretend it at all). </a:t>
            </a:r>
            <a:endParaRPr lang="en-US" dirty="0">
              <a:solidFill>
                <a:schemeClr val="tx1"/>
              </a:solidFill>
            </a:endParaRPr>
          </a:p>
        </p:txBody>
      </p:sp>
      <p:sp>
        <p:nvSpPr>
          <p:cNvPr id="213" name="Line 153"/>
          <p:cNvSpPr>
            <a:spLocks noChangeShapeType="1"/>
          </p:cNvSpPr>
          <p:nvPr/>
        </p:nvSpPr>
        <p:spPr bwMode="auto">
          <a:xfrm>
            <a:off x="755576" y="2060848"/>
            <a:ext cx="432048"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8" name="Line 153"/>
          <p:cNvSpPr>
            <a:spLocks noChangeShapeType="1"/>
          </p:cNvSpPr>
          <p:nvPr/>
        </p:nvSpPr>
        <p:spPr bwMode="auto">
          <a:xfrm flipH="1" flipV="1">
            <a:off x="755576" y="2060848"/>
            <a:ext cx="0" cy="504056"/>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9" name="Line 153"/>
          <p:cNvSpPr>
            <a:spLocks noChangeShapeType="1"/>
          </p:cNvSpPr>
          <p:nvPr/>
        </p:nvSpPr>
        <p:spPr bwMode="auto">
          <a:xfrm flipV="1">
            <a:off x="755576" y="2348880"/>
            <a:ext cx="432048" cy="216024"/>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1" name="Oval 240"/>
          <p:cNvSpPr>
            <a:spLocks noChangeArrowheads="1"/>
          </p:cNvSpPr>
          <p:nvPr/>
        </p:nvSpPr>
        <p:spPr bwMode="auto">
          <a:xfrm>
            <a:off x="683568" y="1988840"/>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2" name="Oval 241"/>
          <p:cNvSpPr>
            <a:spLocks noChangeArrowheads="1"/>
          </p:cNvSpPr>
          <p:nvPr/>
        </p:nvSpPr>
        <p:spPr bwMode="auto">
          <a:xfrm>
            <a:off x="683568" y="249289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1" name="Line 153"/>
          <p:cNvSpPr>
            <a:spLocks noChangeShapeType="1"/>
          </p:cNvSpPr>
          <p:nvPr/>
        </p:nvSpPr>
        <p:spPr bwMode="auto">
          <a:xfrm flipH="1">
            <a:off x="1187624" y="2060848"/>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3" name="Oval 242"/>
          <p:cNvSpPr>
            <a:spLocks noChangeArrowheads="1"/>
          </p:cNvSpPr>
          <p:nvPr/>
        </p:nvSpPr>
        <p:spPr bwMode="auto">
          <a:xfrm>
            <a:off x="1115616" y="227687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2" name="Oval 341"/>
          <p:cNvSpPr>
            <a:spLocks noChangeArrowheads="1"/>
          </p:cNvSpPr>
          <p:nvPr/>
        </p:nvSpPr>
        <p:spPr bwMode="auto">
          <a:xfrm>
            <a:off x="1475656" y="1988840"/>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3" name="TextBox 342"/>
          <p:cNvSpPr txBox="1"/>
          <p:nvPr/>
        </p:nvSpPr>
        <p:spPr>
          <a:xfrm>
            <a:off x="971600" y="1700808"/>
            <a:ext cx="504056" cy="369332"/>
          </a:xfrm>
          <a:prstGeom prst="rect">
            <a:avLst/>
          </a:prstGeom>
          <a:noFill/>
        </p:spPr>
        <p:txBody>
          <a:bodyPr wrap="square" rtlCol="0">
            <a:spAutoFit/>
          </a:bodyPr>
          <a:lstStyle/>
          <a:p>
            <a:r>
              <a:rPr lang="en-US" dirty="0" smtClean="0"/>
              <a:t>G1</a:t>
            </a:r>
            <a:endParaRPr lang="en-US" b="1" baseline="-25000" dirty="0" smtClean="0"/>
          </a:p>
        </p:txBody>
      </p:sp>
      <p:sp>
        <p:nvSpPr>
          <p:cNvPr id="344" name="TextBox 343"/>
          <p:cNvSpPr txBox="1"/>
          <p:nvPr/>
        </p:nvSpPr>
        <p:spPr>
          <a:xfrm>
            <a:off x="2339752" y="1916832"/>
            <a:ext cx="3600400" cy="923330"/>
          </a:xfrm>
          <a:prstGeom prst="rect">
            <a:avLst/>
          </a:prstGeom>
          <a:noFill/>
        </p:spPr>
        <p:txBody>
          <a:bodyPr wrap="square" rtlCol="0">
            <a:spAutoFit/>
          </a:bodyPr>
          <a:lstStyle/>
          <a:p>
            <a:r>
              <a:rPr lang="en-US" dirty="0" smtClean="0"/>
              <a:t>G2 = ( {</a:t>
            </a:r>
            <a:r>
              <a:rPr lang="en-US" dirty="0" err="1" smtClean="0"/>
              <a:t>a,b,c,d</a:t>
            </a:r>
            <a:r>
              <a:rPr lang="en-US" dirty="0" smtClean="0"/>
              <a:t>}, </a:t>
            </a:r>
          </a:p>
          <a:p>
            <a:r>
              <a:rPr lang="en-US" dirty="0" smtClean="0"/>
              <a:t>            { {</a:t>
            </a:r>
            <a:r>
              <a:rPr lang="en-US" dirty="0" err="1" smtClean="0"/>
              <a:t>a,b</a:t>
            </a:r>
            <a:r>
              <a:rPr lang="en-US" dirty="0" smtClean="0"/>
              <a:t>}, {</a:t>
            </a:r>
            <a:r>
              <a:rPr lang="en-US" dirty="0" err="1" smtClean="0"/>
              <a:t>b,c</a:t>
            </a:r>
            <a:r>
              <a:rPr lang="en-US" dirty="0" smtClean="0"/>
              <a:t>}, {</a:t>
            </a:r>
            <a:r>
              <a:rPr lang="en-US" dirty="0" err="1" smtClean="0"/>
              <a:t>c,a</a:t>
            </a:r>
            <a:r>
              <a:rPr lang="en-US" dirty="0" smtClean="0"/>
              <a:t>}, {</a:t>
            </a:r>
            <a:r>
              <a:rPr lang="en-US" dirty="0" err="1" smtClean="0"/>
              <a:t>b,d</a:t>
            </a:r>
            <a:r>
              <a:rPr lang="en-US" dirty="0" smtClean="0"/>
              <a:t>} } )</a:t>
            </a:r>
          </a:p>
          <a:p>
            <a:r>
              <a:rPr lang="en-US" dirty="0" smtClean="0"/>
              <a:t>         </a:t>
            </a:r>
            <a:r>
              <a:rPr lang="en-US" i="1" dirty="0" smtClean="0"/>
              <a:t>// Set of nodes and set of edges</a:t>
            </a:r>
            <a:r>
              <a:rPr lang="en-US" dirty="0" smtClean="0"/>
              <a:t>             </a:t>
            </a:r>
            <a:endParaRPr lang="en-US" b="1" baseline="-25000" dirty="0"/>
          </a:p>
        </p:txBody>
      </p:sp>
      <p:sp>
        <p:nvSpPr>
          <p:cNvPr id="345" name="TextBox 344"/>
          <p:cNvSpPr txBox="1"/>
          <p:nvPr/>
        </p:nvSpPr>
        <p:spPr>
          <a:xfrm>
            <a:off x="7164288" y="2060848"/>
            <a:ext cx="1152128" cy="1200329"/>
          </a:xfrm>
          <a:prstGeom prst="rect">
            <a:avLst/>
          </a:prstGeom>
          <a:noFill/>
        </p:spPr>
        <p:txBody>
          <a:bodyPr wrap="square" rtlCol="0">
            <a:spAutoFit/>
          </a:bodyPr>
          <a:lstStyle/>
          <a:p>
            <a:r>
              <a:rPr lang="en-US" b="1" dirty="0" smtClean="0">
                <a:latin typeface="Courier New" panose="02070309020205020404" pitchFamily="49" charset="0"/>
                <a:cs typeface="Courier New" panose="02070309020205020404" pitchFamily="49" charset="0"/>
              </a:rPr>
              <a:t>0 1 1 0</a:t>
            </a:r>
          </a:p>
          <a:p>
            <a:r>
              <a:rPr lang="en-US" b="1" dirty="0" smtClean="0">
                <a:latin typeface="Courier New" panose="02070309020205020404" pitchFamily="49" charset="0"/>
                <a:cs typeface="Courier New" panose="02070309020205020404" pitchFamily="49" charset="0"/>
              </a:rPr>
              <a:t>1 0 1 0</a:t>
            </a:r>
          </a:p>
          <a:p>
            <a:r>
              <a:rPr lang="en-US" b="1" dirty="0" smtClean="0">
                <a:latin typeface="Courier New" panose="02070309020205020404" pitchFamily="49" charset="0"/>
                <a:cs typeface="Courier New" panose="02070309020205020404" pitchFamily="49" charset="0"/>
              </a:rPr>
              <a:t>1 1 0 1</a:t>
            </a:r>
          </a:p>
          <a:p>
            <a:r>
              <a:rPr lang="en-US" b="1" dirty="0" smtClean="0">
                <a:latin typeface="Courier New" panose="02070309020205020404" pitchFamily="49" charset="0"/>
                <a:cs typeface="Courier New" panose="02070309020205020404" pitchFamily="49" charset="0"/>
              </a:rPr>
              <a:t>0 0 1 0</a:t>
            </a:r>
            <a:endParaRPr lang="en-US" b="1" dirty="0" smtClean="0">
              <a:latin typeface="Courier New" panose="02070309020205020404" pitchFamily="49" charset="0"/>
              <a:cs typeface="Courier New" panose="02070309020205020404" pitchFamily="49" charset="0"/>
            </a:endParaRPr>
          </a:p>
        </p:txBody>
      </p:sp>
      <p:sp>
        <p:nvSpPr>
          <p:cNvPr id="2" name="Left Bracket 1"/>
          <p:cNvSpPr/>
          <p:nvPr/>
        </p:nvSpPr>
        <p:spPr>
          <a:xfrm>
            <a:off x="7164288" y="2060848"/>
            <a:ext cx="72008" cy="1152128"/>
          </a:xfrm>
          <a:prstGeom prst="leftBracket">
            <a:avLst>
              <a:gd name="adj" fmla="val 2125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Left Bracket 345"/>
          <p:cNvSpPr/>
          <p:nvPr/>
        </p:nvSpPr>
        <p:spPr>
          <a:xfrm flipH="1">
            <a:off x="8244408" y="2060848"/>
            <a:ext cx="72008" cy="1152128"/>
          </a:xfrm>
          <a:prstGeom prst="leftBracket">
            <a:avLst>
              <a:gd name="adj" fmla="val 2125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TextBox 346"/>
          <p:cNvSpPr txBox="1"/>
          <p:nvPr/>
        </p:nvSpPr>
        <p:spPr>
          <a:xfrm>
            <a:off x="6300192" y="3284984"/>
            <a:ext cx="2664296" cy="369332"/>
          </a:xfrm>
          <a:prstGeom prst="rect">
            <a:avLst/>
          </a:prstGeom>
          <a:noFill/>
        </p:spPr>
        <p:txBody>
          <a:bodyPr wrap="square" rtlCol="0">
            <a:spAutoFit/>
          </a:bodyPr>
          <a:lstStyle/>
          <a:p>
            <a:r>
              <a:rPr lang="en-US" i="1" dirty="0" smtClean="0"/>
              <a:t>// Adjacency matrix of G3</a:t>
            </a:r>
            <a:endParaRPr lang="en-US" b="1" i="1" baseline="-25000" dirty="0"/>
          </a:p>
        </p:txBody>
      </p:sp>
      <p:sp>
        <p:nvSpPr>
          <p:cNvPr id="348" name="TextBox 347"/>
          <p:cNvSpPr txBox="1"/>
          <p:nvPr/>
        </p:nvSpPr>
        <p:spPr>
          <a:xfrm>
            <a:off x="6444208" y="1916832"/>
            <a:ext cx="648072" cy="369332"/>
          </a:xfrm>
          <a:prstGeom prst="rect">
            <a:avLst/>
          </a:prstGeom>
          <a:noFill/>
        </p:spPr>
        <p:txBody>
          <a:bodyPr wrap="square" rtlCol="0">
            <a:spAutoFit/>
          </a:bodyPr>
          <a:lstStyle/>
          <a:p>
            <a:r>
              <a:rPr lang="en-US" dirty="0" smtClean="0"/>
              <a:t>G3:</a:t>
            </a:r>
            <a:endParaRPr lang="en-US" b="1" baseline="-25000" dirty="0"/>
          </a:p>
        </p:txBody>
      </p:sp>
      <p:sp>
        <p:nvSpPr>
          <p:cNvPr id="356" name="Left Bracket 355"/>
          <p:cNvSpPr/>
          <p:nvPr/>
        </p:nvSpPr>
        <p:spPr>
          <a:xfrm rot="5400000">
            <a:off x="1115617" y="4355812"/>
            <a:ext cx="216024" cy="360040"/>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Left Bracket 360"/>
          <p:cNvSpPr/>
          <p:nvPr/>
        </p:nvSpPr>
        <p:spPr>
          <a:xfrm rot="16200000">
            <a:off x="1187625" y="4499828"/>
            <a:ext cx="360040" cy="648072"/>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Left Bracket 361"/>
          <p:cNvSpPr/>
          <p:nvPr/>
        </p:nvSpPr>
        <p:spPr>
          <a:xfrm rot="5400000">
            <a:off x="971602" y="3923763"/>
            <a:ext cx="504054" cy="936104"/>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ket 366"/>
          <p:cNvSpPr/>
          <p:nvPr/>
        </p:nvSpPr>
        <p:spPr>
          <a:xfrm rot="16200000">
            <a:off x="1043609" y="4355812"/>
            <a:ext cx="648072" cy="1224136"/>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Left Bracket 367"/>
          <p:cNvSpPr/>
          <p:nvPr/>
        </p:nvSpPr>
        <p:spPr>
          <a:xfrm rot="5400000">
            <a:off x="827585" y="3491716"/>
            <a:ext cx="792088" cy="1512168"/>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Left Bracket 368"/>
          <p:cNvSpPr/>
          <p:nvPr/>
        </p:nvSpPr>
        <p:spPr>
          <a:xfrm rot="16200000">
            <a:off x="899593" y="4211796"/>
            <a:ext cx="936104" cy="1800200"/>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Left Bracket 369"/>
          <p:cNvSpPr/>
          <p:nvPr/>
        </p:nvSpPr>
        <p:spPr>
          <a:xfrm rot="5400000">
            <a:off x="1835698" y="4211795"/>
            <a:ext cx="288030" cy="576064"/>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Oval 349"/>
          <p:cNvSpPr>
            <a:spLocks noChangeArrowheads="1"/>
          </p:cNvSpPr>
          <p:nvPr/>
        </p:nvSpPr>
        <p:spPr bwMode="auto">
          <a:xfrm>
            <a:off x="1331641"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1" name="Oval 350"/>
          <p:cNvSpPr>
            <a:spLocks noChangeArrowheads="1"/>
          </p:cNvSpPr>
          <p:nvPr/>
        </p:nvSpPr>
        <p:spPr bwMode="auto">
          <a:xfrm>
            <a:off x="1619673"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2" name="Oval 351"/>
          <p:cNvSpPr>
            <a:spLocks noChangeArrowheads="1"/>
          </p:cNvSpPr>
          <p:nvPr/>
        </p:nvSpPr>
        <p:spPr bwMode="auto">
          <a:xfrm>
            <a:off x="1907705"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3" name="Oval 352"/>
          <p:cNvSpPr>
            <a:spLocks noChangeArrowheads="1"/>
          </p:cNvSpPr>
          <p:nvPr/>
        </p:nvSpPr>
        <p:spPr bwMode="auto">
          <a:xfrm>
            <a:off x="2195737"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71" name="TextBox 370"/>
          <p:cNvSpPr txBox="1"/>
          <p:nvPr/>
        </p:nvSpPr>
        <p:spPr>
          <a:xfrm>
            <a:off x="1979713" y="3851756"/>
            <a:ext cx="504056" cy="369332"/>
          </a:xfrm>
          <a:prstGeom prst="rect">
            <a:avLst/>
          </a:prstGeom>
          <a:noFill/>
        </p:spPr>
        <p:txBody>
          <a:bodyPr wrap="square" rtlCol="0">
            <a:spAutoFit/>
          </a:bodyPr>
          <a:lstStyle/>
          <a:p>
            <a:r>
              <a:rPr lang="en-US" dirty="0" smtClean="0"/>
              <a:t>G4</a:t>
            </a:r>
            <a:endParaRPr lang="en-US" b="1" baseline="-25000" dirty="0" smtClean="0"/>
          </a:p>
        </p:txBody>
      </p:sp>
      <p:sp>
        <p:nvSpPr>
          <p:cNvPr id="372" name="TextBox 371"/>
          <p:cNvSpPr txBox="1"/>
          <p:nvPr/>
        </p:nvSpPr>
        <p:spPr>
          <a:xfrm>
            <a:off x="5940152" y="4149080"/>
            <a:ext cx="2592288" cy="2031325"/>
          </a:xfrm>
          <a:prstGeom prst="rect">
            <a:avLst/>
          </a:prstGeom>
          <a:noFill/>
        </p:spPr>
        <p:txBody>
          <a:bodyPr wrap="square" rtlCol="0">
            <a:spAutoFit/>
          </a:bodyPr>
          <a:lstStyle/>
          <a:p>
            <a:r>
              <a:rPr lang="en-US" dirty="0" smtClean="0"/>
              <a:t>G5 is an undirected simple graph consisting of 4 nodes and 4 edges.</a:t>
            </a:r>
          </a:p>
          <a:p>
            <a:r>
              <a:rPr lang="en-US" dirty="0" smtClean="0"/>
              <a:t>It contains a node of degree 1.</a:t>
            </a:r>
          </a:p>
          <a:p>
            <a:r>
              <a:rPr lang="en-US" i="1" dirty="0" smtClean="0"/>
              <a:t>// This defines G5 unambiguously. </a:t>
            </a:r>
            <a:endParaRPr lang="en-US" i="1" dirty="0" smtClean="0"/>
          </a:p>
        </p:txBody>
      </p:sp>
      <p:sp>
        <p:nvSpPr>
          <p:cNvPr id="373" name="TextBox 372"/>
          <p:cNvSpPr txBox="1"/>
          <p:nvPr/>
        </p:nvSpPr>
        <p:spPr>
          <a:xfrm>
            <a:off x="395536" y="5661248"/>
            <a:ext cx="2088232" cy="646331"/>
          </a:xfrm>
          <a:prstGeom prst="rect">
            <a:avLst/>
          </a:prstGeom>
          <a:noFill/>
        </p:spPr>
        <p:txBody>
          <a:bodyPr wrap="square" rtlCol="0">
            <a:spAutoFit/>
          </a:bodyPr>
          <a:lstStyle/>
          <a:p>
            <a:r>
              <a:rPr lang="en-US" i="1" dirty="0" smtClean="0"/>
              <a:t>// </a:t>
            </a:r>
            <a:r>
              <a:rPr lang="en-US" i="1" dirty="0"/>
              <a:t>P</a:t>
            </a:r>
            <a:r>
              <a:rPr lang="en-US" i="1" dirty="0" smtClean="0"/>
              <a:t>osh garden       // scheme</a:t>
            </a:r>
            <a:endParaRPr lang="en-US" b="1" i="1" baseline="-25000" dirty="0"/>
          </a:p>
        </p:txBody>
      </p:sp>
      <p:sp>
        <p:nvSpPr>
          <p:cNvPr id="374" name="TextBox 373"/>
          <p:cNvSpPr txBox="1"/>
          <p:nvPr/>
        </p:nvSpPr>
        <p:spPr>
          <a:xfrm>
            <a:off x="395536" y="2708920"/>
            <a:ext cx="1800200" cy="646331"/>
          </a:xfrm>
          <a:prstGeom prst="rect">
            <a:avLst/>
          </a:prstGeom>
          <a:noFill/>
        </p:spPr>
        <p:txBody>
          <a:bodyPr wrap="square" rtlCol="0">
            <a:spAutoFit/>
          </a:bodyPr>
          <a:lstStyle/>
          <a:p>
            <a:r>
              <a:rPr lang="en-US" i="1" dirty="0" smtClean="0"/>
              <a:t>// Plain vanilla </a:t>
            </a:r>
          </a:p>
          <a:p>
            <a:r>
              <a:rPr lang="en-US" i="1" dirty="0" smtClean="0"/>
              <a:t>// scheme</a:t>
            </a:r>
          </a:p>
        </p:txBody>
      </p:sp>
      <p:sp>
        <p:nvSpPr>
          <p:cNvPr id="379" name="TextBox 378"/>
          <p:cNvSpPr txBox="1"/>
          <p:nvPr/>
        </p:nvSpPr>
        <p:spPr>
          <a:xfrm>
            <a:off x="3131840" y="3356992"/>
            <a:ext cx="2088232" cy="2954655"/>
          </a:xfrm>
          <a:prstGeom prst="rect">
            <a:avLst/>
          </a:prstGeom>
          <a:solidFill>
            <a:schemeClr val="tx2">
              <a:lumMod val="20000"/>
              <a:lumOff val="80000"/>
            </a:schemeClr>
          </a:solidFill>
          <a:ln w="38100">
            <a:solidFill>
              <a:schemeClr val="accent1">
                <a:lumMod val="60000"/>
                <a:lumOff val="40000"/>
              </a:schemeClr>
            </a:solidFill>
          </a:ln>
          <a:effectLst>
            <a:outerShdw blurRad="50800" dist="38100" dir="2700000" algn="tl" rotWithShape="0">
              <a:prstClr val="black">
                <a:alpha val="40000"/>
              </a:prstClr>
            </a:outerShdw>
          </a:effectLst>
        </p:spPr>
        <p:txBody>
          <a:bodyPr wrap="square" lIns="182880" tIns="91440" rIns="91440" bIns="91440" rtlCol="0" anchor="ctr" anchorCtr="0">
            <a:spAutoFit/>
          </a:bodyPr>
          <a:lstStyle>
            <a:defPPr>
              <a:defRPr lang="cs-CZ"/>
            </a:defPPr>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smtClean="0"/>
              <a:t>Clearly,   G1</a:t>
            </a:r>
            <a:r>
              <a:rPr lang="en-US" dirty="0"/>
              <a:t>, G2, G3, G4, G5,</a:t>
            </a:r>
          </a:p>
          <a:p>
            <a:r>
              <a:rPr lang="en-US" dirty="0"/>
              <a:t>are all </a:t>
            </a:r>
            <a:r>
              <a:rPr lang="en-US" dirty="0" smtClean="0"/>
              <a:t>pairwise  isomorphic</a:t>
            </a:r>
            <a:endParaRPr lang="en-US" dirty="0"/>
          </a:p>
          <a:p>
            <a:r>
              <a:rPr lang="en-US" dirty="0"/>
              <a:t>to each other. </a:t>
            </a:r>
          </a:p>
          <a:p>
            <a:endParaRPr lang="en-US" dirty="0"/>
          </a:p>
          <a:p>
            <a:r>
              <a:rPr lang="en-US" dirty="0" smtClean="0"/>
              <a:t>Each time </a:t>
            </a:r>
          </a:p>
          <a:p>
            <a:r>
              <a:rPr lang="en-US" dirty="0" smtClean="0"/>
              <a:t>it is the same graph.</a:t>
            </a:r>
          </a:p>
          <a:p>
            <a:endParaRPr lang="en-US" dirty="0"/>
          </a:p>
        </p:txBody>
      </p:sp>
    </p:spTree>
    <p:extLst>
      <p:ext uri="{BB962C8B-B14F-4D97-AF65-F5344CB8AC3E}">
        <p14:creationId xmlns:p14="http://schemas.microsoft.com/office/powerpoint/2010/main" val="3893540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a:t>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5</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539552" y="836712"/>
            <a:ext cx="8280920" cy="259228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Two graphs, G1 and G2, are called </a:t>
            </a:r>
            <a:r>
              <a:rPr lang="en-US" b="1" dirty="0" smtClean="0">
                <a:solidFill>
                  <a:schemeClr val="tx1"/>
                </a:solidFill>
              </a:rPr>
              <a:t>isomorphic </a:t>
            </a:r>
            <a:r>
              <a:rPr lang="en-US" dirty="0" smtClean="0">
                <a:solidFill>
                  <a:schemeClr val="tx1"/>
                </a:solidFill>
              </a:rPr>
              <a:t> to each other when  </a:t>
            </a:r>
            <a:r>
              <a:rPr lang="en-US" dirty="0" smtClean="0">
                <a:solidFill>
                  <a:schemeClr val="tx1"/>
                </a:solidFill>
              </a:rPr>
              <a:t>there exists </a:t>
            </a:r>
          </a:p>
          <a:p>
            <a:pPr algn="l"/>
            <a:r>
              <a:rPr lang="en-US" dirty="0">
                <a:solidFill>
                  <a:schemeClr val="tx1"/>
                </a:solidFill>
              </a:rPr>
              <a:t>a</a:t>
            </a:r>
            <a:r>
              <a:rPr lang="en-US" dirty="0" smtClean="0">
                <a:solidFill>
                  <a:schemeClr val="tx1"/>
                </a:solidFill>
              </a:rPr>
              <a:t> one-to-one correspondence between  the nodes of G1 and the nodes of G2. </a:t>
            </a:r>
          </a:p>
          <a:p>
            <a:pPr algn="l"/>
            <a:r>
              <a:rPr lang="en-US" dirty="0" smtClean="0">
                <a:solidFill>
                  <a:schemeClr val="tx1"/>
                </a:solidFill>
              </a:rPr>
              <a:t>Additionally</a:t>
            </a:r>
            <a:r>
              <a:rPr lang="en-US" dirty="0" smtClean="0">
                <a:solidFill>
                  <a:schemeClr val="tx1"/>
                </a:solidFill>
              </a:rPr>
              <a:t>, this correspondence between the nodes also  completely mirrors the information about the edges in both graphs, in the sense:</a:t>
            </a:r>
          </a:p>
          <a:p>
            <a:pPr algn="l"/>
            <a:endParaRPr lang="en-US" dirty="0" smtClean="0">
              <a:solidFill>
                <a:schemeClr val="tx1"/>
              </a:solidFill>
            </a:endParaRPr>
          </a:p>
          <a:p>
            <a:r>
              <a:rPr lang="en-US" dirty="0" smtClean="0">
                <a:solidFill>
                  <a:schemeClr val="tx1"/>
                </a:solidFill>
              </a:rPr>
              <a:t>There is and edge between x and y in G1</a:t>
            </a:r>
          </a:p>
          <a:p>
            <a:r>
              <a:rPr lang="en-US" dirty="0">
                <a:solidFill>
                  <a:schemeClr val="tx1"/>
                </a:solidFill>
              </a:rPr>
              <a:t>i</a:t>
            </a:r>
            <a:r>
              <a:rPr lang="en-US" dirty="0" smtClean="0">
                <a:solidFill>
                  <a:schemeClr val="tx1"/>
                </a:solidFill>
              </a:rPr>
              <a:t>f and only if</a:t>
            </a:r>
          </a:p>
          <a:p>
            <a:r>
              <a:rPr lang="en-US" dirty="0">
                <a:solidFill>
                  <a:schemeClr val="tx1"/>
                </a:solidFill>
              </a:rPr>
              <a:t>t</a:t>
            </a:r>
            <a:r>
              <a:rPr lang="en-US" dirty="0" smtClean="0">
                <a:solidFill>
                  <a:schemeClr val="tx1"/>
                </a:solidFill>
              </a:rPr>
              <a:t>here is an edge between nodes corresponding to x and y in G2</a:t>
            </a:r>
            <a:endParaRPr lang="en-US" dirty="0">
              <a:solidFill>
                <a:schemeClr val="tx1"/>
              </a:solidFill>
            </a:endParaRPr>
          </a:p>
        </p:txBody>
      </p:sp>
      <p:sp>
        <p:nvSpPr>
          <p:cNvPr id="42" name="TextBox 41"/>
          <p:cNvSpPr txBox="1"/>
          <p:nvPr/>
        </p:nvSpPr>
        <p:spPr>
          <a:xfrm>
            <a:off x="611560" y="3573016"/>
            <a:ext cx="8280920" cy="230425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There may be more than one such correspondence between then nodes of G! and G2</a:t>
            </a:r>
            <a:r>
              <a:rPr lang="en-US" dirty="0">
                <a:solidFill>
                  <a:schemeClr val="tx1"/>
                </a:solidFill>
              </a:rPr>
              <a:t> </a:t>
            </a:r>
            <a:r>
              <a:rPr lang="en-US" dirty="0" smtClean="0">
                <a:solidFill>
                  <a:schemeClr val="tx1"/>
                </a:solidFill>
              </a:rPr>
              <a:t>when the graphs are isomorphic.</a:t>
            </a:r>
          </a:p>
          <a:p>
            <a:pPr algn="l"/>
            <a:endParaRPr lang="en-US" dirty="0">
              <a:solidFill>
                <a:schemeClr val="tx1"/>
              </a:solidFill>
            </a:endParaRPr>
          </a:p>
          <a:p>
            <a:pPr algn="l"/>
            <a:r>
              <a:rPr lang="en-US" dirty="0" smtClean="0">
                <a:solidFill>
                  <a:schemeClr val="tx1"/>
                </a:solidFill>
              </a:rPr>
              <a:t>According to informal definition, when G1 and G2 are isomorphic, they both represent the same graph. In effect, the one-to-one correspondence  between the nodes of G1 and G2 is  a </a:t>
            </a:r>
            <a:r>
              <a:rPr lang="en-US" dirty="0">
                <a:solidFill>
                  <a:schemeClr val="tx1"/>
                </a:solidFill>
              </a:rPr>
              <a:t>one-to-one correspondence  between the </a:t>
            </a:r>
            <a:r>
              <a:rPr lang="en-US" dirty="0" smtClean="0">
                <a:solidFill>
                  <a:schemeClr val="tx1"/>
                </a:solidFill>
              </a:rPr>
              <a:t>nodes of a single graph. </a:t>
            </a:r>
          </a:p>
          <a:p>
            <a:pPr algn="l"/>
            <a:r>
              <a:rPr lang="en-US" dirty="0" smtClean="0">
                <a:solidFill>
                  <a:schemeClr val="tx1"/>
                </a:solidFill>
              </a:rPr>
              <a:t>Is there any practical sense of studying  ?    </a:t>
            </a:r>
          </a:p>
        </p:txBody>
      </p:sp>
    </p:spTree>
    <p:extLst>
      <p:ext uri="{BB962C8B-B14F-4D97-AF65-F5344CB8AC3E}">
        <p14:creationId xmlns:p14="http://schemas.microsoft.com/office/powerpoint/2010/main" val="73969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a:t>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6</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539552" y="836712"/>
            <a:ext cx="8280920" cy="1728192"/>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Let G be a graph. A one-to-one  co</a:t>
            </a:r>
            <a:r>
              <a:rPr lang="en-US" dirty="0" smtClean="0">
                <a:solidFill>
                  <a:schemeClr val="tx1"/>
                </a:solidFill>
              </a:rPr>
              <a:t>rrespondence between  the nodes of G is called a </a:t>
            </a:r>
            <a:r>
              <a:rPr lang="en-US" dirty="0" err="1" smtClean="0">
                <a:solidFill>
                  <a:schemeClr val="tx1"/>
                </a:solidFill>
              </a:rPr>
              <a:t>automorphism</a:t>
            </a:r>
            <a:r>
              <a:rPr lang="en-US" dirty="0" smtClean="0">
                <a:solidFill>
                  <a:schemeClr val="tx1"/>
                </a:solidFill>
              </a:rPr>
              <a:t> of G when </a:t>
            </a:r>
          </a:p>
          <a:p>
            <a:pPr algn="l"/>
            <a:endParaRPr lang="en-US" dirty="0" smtClean="0">
              <a:solidFill>
                <a:schemeClr val="tx1"/>
              </a:solidFill>
            </a:endParaRPr>
          </a:p>
          <a:p>
            <a:r>
              <a:rPr lang="en-US" dirty="0" smtClean="0">
                <a:solidFill>
                  <a:schemeClr val="tx1"/>
                </a:solidFill>
              </a:rPr>
              <a:t>There is and edge between x and y in G1</a:t>
            </a:r>
          </a:p>
          <a:p>
            <a:r>
              <a:rPr lang="en-US" dirty="0" smtClean="0">
                <a:solidFill>
                  <a:schemeClr val="tx1"/>
                </a:solidFill>
              </a:rPr>
              <a:t>if and only if           </a:t>
            </a:r>
          </a:p>
          <a:p>
            <a:r>
              <a:rPr lang="en-US" dirty="0">
                <a:solidFill>
                  <a:schemeClr val="tx1"/>
                </a:solidFill>
              </a:rPr>
              <a:t>t</a:t>
            </a:r>
            <a:r>
              <a:rPr lang="en-US" dirty="0" smtClean="0">
                <a:solidFill>
                  <a:schemeClr val="tx1"/>
                </a:solidFill>
              </a:rPr>
              <a:t>here is an edge between nodes corresponding to x and y in G2</a:t>
            </a:r>
            <a:endParaRPr lang="en-US" dirty="0">
              <a:solidFill>
                <a:schemeClr val="tx1"/>
              </a:solidFill>
            </a:endParaRPr>
          </a:p>
        </p:txBody>
      </p:sp>
      <p:sp>
        <p:nvSpPr>
          <p:cNvPr id="42" name="TextBox 41"/>
          <p:cNvSpPr txBox="1"/>
          <p:nvPr/>
        </p:nvSpPr>
        <p:spPr>
          <a:xfrm>
            <a:off x="611560" y="3573016"/>
            <a:ext cx="8280920" cy="266429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US" dirty="0" smtClean="0">
              <a:solidFill>
                <a:schemeClr val="tx1"/>
              </a:solidFill>
            </a:endParaRPr>
          </a:p>
          <a:p>
            <a:pPr algn="l"/>
            <a:r>
              <a:rPr lang="en-US" dirty="0" smtClean="0">
                <a:solidFill>
                  <a:schemeClr val="tx1"/>
                </a:solidFill>
              </a:rPr>
              <a:t>There always exists at least one </a:t>
            </a:r>
            <a:r>
              <a:rPr lang="en-US" dirty="0" err="1" smtClean="0">
                <a:solidFill>
                  <a:schemeClr val="tx1"/>
                </a:solidFill>
              </a:rPr>
              <a:t>automorphism</a:t>
            </a:r>
            <a:r>
              <a:rPr lang="en-US" dirty="0" smtClean="0">
                <a:solidFill>
                  <a:schemeClr val="tx1"/>
                </a:solidFill>
              </a:rPr>
              <a:t> for any graph. Trivially,  it is possible to map each node to itself. </a:t>
            </a:r>
            <a:endParaRPr lang="en-US" dirty="0">
              <a:solidFill>
                <a:schemeClr val="tx1"/>
              </a:solidFill>
            </a:endParaRPr>
          </a:p>
          <a:p>
            <a:pPr algn="l"/>
            <a:endParaRPr lang="en-US" dirty="0" smtClean="0">
              <a:solidFill>
                <a:schemeClr val="tx1"/>
              </a:solidFill>
            </a:endParaRPr>
          </a:p>
          <a:p>
            <a:pPr algn="l"/>
            <a:r>
              <a:rPr lang="en-US" dirty="0" smtClean="0">
                <a:solidFill>
                  <a:schemeClr val="tx1"/>
                </a:solidFill>
              </a:rPr>
              <a:t>The one-to-one correspondence between the nodes of a graph is a permutation of the nodes.</a:t>
            </a:r>
          </a:p>
          <a:p>
            <a:pPr algn="l"/>
            <a:endParaRPr lang="en-US" dirty="0">
              <a:solidFill>
                <a:schemeClr val="tx1"/>
              </a:solidFill>
            </a:endParaRPr>
          </a:p>
          <a:p>
            <a:pPr algn="l"/>
            <a:r>
              <a:rPr lang="en-US" dirty="0" smtClean="0">
                <a:solidFill>
                  <a:schemeClr val="tx1"/>
                </a:solidFill>
              </a:rPr>
              <a:t>There are N! different permutations of the nodes. Which of them are </a:t>
            </a:r>
            <a:r>
              <a:rPr lang="en-US" dirty="0" err="1" smtClean="0">
                <a:solidFill>
                  <a:schemeClr val="tx1"/>
                </a:solidFill>
              </a:rPr>
              <a:t>automorphisms</a:t>
            </a:r>
            <a:r>
              <a:rPr lang="en-US" dirty="0" smtClean="0">
                <a:solidFill>
                  <a:schemeClr val="tx1"/>
                </a:solidFill>
              </a:rPr>
              <a:t>, and which of them are not, that depends on the graph itself</a:t>
            </a:r>
          </a:p>
        </p:txBody>
      </p:sp>
    </p:spTree>
    <p:extLst>
      <p:ext uri="{BB962C8B-B14F-4D97-AF65-F5344CB8AC3E}">
        <p14:creationId xmlns:p14="http://schemas.microsoft.com/office/powerpoint/2010/main" val="2088719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a:t>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7</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2" name="TextBox 41"/>
          <p:cNvSpPr txBox="1"/>
          <p:nvPr/>
        </p:nvSpPr>
        <p:spPr>
          <a:xfrm>
            <a:off x="2195736" y="1124744"/>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complete graph on N nodes, there are N! </a:t>
            </a:r>
            <a:r>
              <a:rPr lang="en-US" dirty="0" err="1" smtClean="0">
                <a:solidFill>
                  <a:schemeClr val="tx1"/>
                </a:solidFill>
              </a:rPr>
              <a:t>automorphisms</a:t>
            </a:r>
            <a:r>
              <a:rPr lang="en-US" dirty="0" smtClean="0">
                <a:solidFill>
                  <a:schemeClr val="tx1"/>
                </a:solidFill>
              </a:rPr>
              <a:t>, any permutation of the nodes is an </a:t>
            </a:r>
            <a:r>
              <a:rPr lang="en-US" dirty="0" err="1" smtClean="0">
                <a:solidFill>
                  <a:schemeClr val="tx1"/>
                </a:solidFill>
              </a:rPr>
              <a:t>automorphisms</a:t>
            </a:r>
            <a:r>
              <a:rPr lang="en-US" dirty="0" smtClean="0">
                <a:solidFill>
                  <a:schemeClr val="tx1"/>
                </a:solidFill>
              </a:rPr>
              <a:t>. For N = 6 there are 720 different </a:t>
            </a:r>
            <a:r>
              <a:rPr lang="en-US" dirty="0" err="1" smtClean="0">
                <a:solidFill>
                  <a:schemeClr val="tx1"/>
                </a:solidFill>
              </a:rPr>
              <a:t>automorphisms</a:t>
            </a:r>
            <a:r>
              <a:rPr lang="en-US" dirty="0" smtClean="0">
                <a:solidFill>
                  <a:schemeClr val="tx1"/>
                </a:solidFill>
              </a:rPr>
              <a:t>.  </a:t>
            </a:r>
          </a:p>
        </p:txBody>
      </p:sp>
      <p:sp>
        <p:nvSpPr>
          <p:cNvPr id="7" name="Line 153"/>
          <p:cNvSpPr>
            <a:spLocks noChangeShapeType="1"/>
          </p:cNvSpPr>
          <p:nvPr/>
        </p:nvSpPr>
        <p:spPr bwMode="auto">
          <a:xfrm flipH="1" flipV="1">
            <a:off x="1187624" y="9807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 name="Line 153"/>
          <p:cNvSpPr>
            <a:spLocks noChangeShapeType="1"/>
          </p:cNvSpPr>
          <p:nvPr/>
        </p:nvSpPr>
        <p:spPr bwMode="auto">
          <a:xfrm flipH="1" flipV="1">
            <a:off x="1691680" y="14127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153"/>
          <p:cNvSpPr>
            <a:spLocks noChangeShapeType="1"/>
          </p:cNvSpPr>
          <p:nvPr/>
        </p:nvSpPr>
        <p:spPr bwMode="auto">
          <a:xfrm flipH="1">
            <a:off x="683568" y="9807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153"/>
          <p:cNvSpPr>
            <a:spLocks noChangeShapeType="1"/>
          </p:cNvSpPr>
          <p:nvPr/>
        </p:nvSpPr>
        <p:spPr bwMode="auto">
          <a:xfrm flipH="1">
            <a:off x="1187624" y="206084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153"/>
          <p:cNvSpPr>
            <a:spLocks noChangeShapeType="1"/>
          </p:cNvSpPr>
          <p:nvPr/>
        </p:nvSpPr>
        <p:spPr bwMode="auto">
          <a:xfrm flipH="1" flipV="1">
            <a:off x="683568" y="206084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153"/>
          <p:cNvSpPr>
            <a:spLocks noChangeShapeType="1"/>
          </p:cNvSpPr>
          <p:nvPr/>
        </p:nvSpPr>
        <p:spPr bwMode="auto">
          <a:xfrm flipH="1" flipV="1">
            <a:off x="683568" y="14127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 name="Line 153"/>
          <p:cNvSpPr>
            <a:spLocks noChangeShapeType="1"/>
          </p:cNvSpPr>
          <p:nvPr/>
        </p:nvSpPr>
        <p:spPr bwMode="auto">
          <a:xfrm flipH="1" flipV="1">
            <a:off x="1187624" y="980728"/>
            <a:ext cx="0" cy="151216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 name="Line 153"/>
          <p:cNvSpPr>
            <a:spLocks noChangeShapeType="1"/>
          </p:cNvSpPr>
          <p:nvPr/>
        </p:nvSpPr>
        <p:spPr bwMode="auto">
          <a:xfrm flipV="1">
            <a:off x="683568" y="1412776"/>
            <a:ext cx="1008112"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153"/>
          <p:cNvSpPr>
            <a:spLocks noChangeShapeType="1"/>
          </p:cNvSpPr>
          <p:nvPr/>
        </p:nvSpPr>
        <p:spPr bwMode="auto">
          <a:xfrm>
            <a:off x="683568" y="1412776"/>
            <a:ext cx="1008112"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153"/>
          <p:cNvSpPr>
            <a:spLocks noChangeShapeType="1"/>
          </p:cNvSpPr>
          <p:nvPr/>
        </p:nvSpPr>
        <p:spPr bwMode="auto">
          <a:xfrm flipH="1" flipV="1">
            <a:off x="683568" y="1412776"/>
            <a:ext cx="100811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153"/>
          <p:cNvSpPr>
            <a:spLocks noChangeShapeType="1"/>
          </p:cNvSpPr>
          <p:nvPr/>
        </p:nvSpPr>
        <p:spPr bwMode="auto">
          <a:xfrm flipH="1" flipV="1">
            <a:off x="683568" y="2060848"/>
            <a:ext cx="100811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153"/>
          <p:cNvSpPr>
            <a:spLocks noChangeShapeType="1"/>
          </p:cNvSpPr>
          <p:nvPr/>
        </p:nvSpPr>
        <p:spPr bwMode="auto">
          <a:xfrm flipH="1" flipV="1">
            <a:off x="1187624" y="980728"/>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153"/>
          <p:cNvSpPr>
            <a:spLocks noChangeShapeType="1"/>
          </p:cNvSpPr>
          <p:nvPr/>
        </p:nvSpPr>
        <p:spPr bwMode="auto">
          <a:xfrm flipV="1">
            <a:off x="683568" y="980728"/>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 name="Line 153"/>
          <p:cNvSpPr>
            <a:spLocks noChangeShapeType="1"/>
          </p:cNvSpPr>
          <p:nvPr/>
        </p:nvSpPr>
        <p:spPr bwMode="auto">
          <a:xfrm flipV="1">
            <a:off x="1187624" y="1412776"/>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 name="Line 153"/>
          <p:cNvSpPr>
            <a:spLocks noChangeShapeType="1"/>
          </p:cNvSpPr>
          <p:nvPr/>
        </p:nvSpPr>
        <p:spPr bwMode="auto">
          <a:xfrm>
            <a:off x="683568" y="1412776"/>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Oval 169"/>
          <p:cNvSpPr>
            <a:spLocks noChangeArrowheads="1"/>
          </p:cNvSpPr>
          <p:nvPr/>
        </p:nvSpPr>
        <p:spPr bwMode="auto">
          <a:xfrm>
            <a:off x="611560"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3" name="Oval 169"/>
          <p:cNvSpPr>
            <a:spLocks noChangeArrowheads="1"/>
          </p:cNvSpPr>
          <p:nvPr/>
        </p:nvSpPr>
        <p:spPr bwMode="auto">
          <a:xfrm>
            <a:off x="611560"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4" name="Oval 169"/>
          <p:cNvSpPr>
            <a:spLocks noChangeArrowheads="1"/>
          </p:cNvSpPr>
          <p:nvPr/>
        </p:nvSpPr>
        <p:spPr bwMode="auto">
          <a:xfrm>
            <a:off x="1115616" y="90872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5" name="Oval 169"/>
          <p:cNvSpPr>
            <a:spLocks noChangeArrowheads="1"/>
          </p:cNvSpPr>
          <p:nvPr/>
        </p:nvSpPr>
        <p:spPr bwMode="auto">
          <a:xfrm>
            <a:off x="1619672"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6" name="Oval 169"/>
          <p:cNvSpPr>
            <a:spLocks noChangeArrowheads="1"/>
          </p:cNvSpPr>
          <p:nvPr/>
        </p:nvSpPr>
        <p:spPr bwMode="auto">
          <a:xfrm>
            <a:off x="1619672"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7" name="Oval 169"/>
          <p:cNvSpPr>
            <a:spLocks noChangeArrowheads="1"/>
          </p:cNvSpPr>
          <p:nvPr/>
        </p:nvSpPr>
        <p:spPr bwMode="auto">
          <a:xfrm>
            <a:off x="1115616" y="242088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8" name="Line 153"/>
          <p:cNvSpPr>
            <a:spLocks noChangeShapeType="1"/>
          </p:cNvSpPr>
          <p:nvPr/>
        </p:nvSpPr>
        <p:spPr bwMode="auto">
          <a:xfrm flipH="1" flipV="1">
            <a:off x="755576" y="3140968"/>
            <a:ext cx="64807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 name="Line 153"/>
          <p:cNvSpPr>
            <a:spLocks noChangeShapeType="1"/>
          </p:cNvSpPr>
          <p:nvPr/>
        </p:nvSpPr>
        <p:spPr bwMode="auto">
          <a:xfrm flipH="1" flipV="1">
            <a:off x="755576" y="3429000"/>
            <a:ext cx="64807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 name="Line 153"/>
          <p:cNvSpPr>
            <a:spLocks noChangeShapeType="1"/>
          </p:cNvSpPr>
          <p:nvPr/>
        </p:nvSpPr>
        <p:spPr bwMode="auto">
          <a:xfrm flipH="1" flipV="1">
            <a:off x="755576" y="3140968"/>
            <a:ext cx="648072"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Line 153"/>
          <p:cNvSpPr>
            <a:spLocks noChangeShapeType="1"/>
          </p:cNvSpPr>
          <p:nvPr/>
        </p:nvSpPr>
        <p:spPr bwMode="auto">
          <a:xfrm flipH="1">
            <a:off x="755576" y="3212976"/>
            <a:ext cx="64807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 name="Line 153"/>
          <p:cNvSpPr>
            <a:spLocks noChangeShapeType="1"/>
          </p:cNvSpPr>
          <p:nvPr/>
        </p:nvSpPr>
        <p:spPr bwMode="auto">
          <a:xfrm flipH="1" flipV="1">
            <a:off x="755576" y="3140968"/>
            <a:ext cx="648072"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3" name="Oval 169"/>
          <p:cNvSpPr>
            <a:spLocks noChangeArrowheads="1"/>
          </p:cNvSpPr>
          <p:nvPr/>
        </p:nvSpPr>
        <p:spPr bwMode="auto">
          <a:xfrm>
            <a:off x="683568" y="306851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4" name="Line 153"/>
          <p:cNvSpPr>
            <a:spLocks noChangeShapeType="1"/>
          </p:cNvSpPr>
          <p:nvPr/>
        </p:nvSpPr>
        <p:spPr bwMode="auto">
          <a:xfrm>
            <a:off x="755576" y="3429000"/>
            <a:ext cx="648072"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 name="Line 153"/>
          <p:cNvSpPr>
            <a:spLocks noChangeShapeType="1"/>
          </p:cNvSpPr>
          <p:nvPr/>
        </p:nvSpPr>
        <p:spPr bwMode="auto">
          <a:xfrm flipV="1">
            <a:off x="755576" y="3573016"/>
            <a:ext cx="648072"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 name="Line 153"/>
          <p:cNvSpPr>
            <a:spLocks noChangeShapeType="1"/>
          </p:cNvSpPr>
          <p:nvPr/>
        </p:nvSpPr>
        <p:spPr bwMode="auto">
          <a:xfrm>
            <a:off x="755576" y="3717032"/>
            <a:ext cx="64807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7" name="Line 153"/>
          <p:cNvSpPr>
            <a:spLocks noChangeShapeType="1"/>
          </p:cNvSpPr>
          <p:nvPr/>
        </p:nvSpPr>
        <p:spPr bwMode="auto">
          <a:xfrm flipV="1">
            <a:off x="755576" y="3212976"/>
            <a:ext cx="64807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 name="Line 153"/>
          <p:cNvSpPr>
            <a:spLocks noChangeShapeType="1"/>
          </p:cNvSpPr>
          <p:nvPr/>
        </p:nvSpPr>
        <p:spPr bwMode="auto">
          <a:xfrm flipH="1">
            <a:off x="755576" y="3933056"/>
            <a:ext cx="64807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9" name="Line 153"/>
          <p:cNvSpPr>
            <a:spLocks noChangeShapeType="1"/>
          </p:cNvSpPr>
          <p:nvPr/>
        </p:nvSpPr>
        <p:spPr bwMode="auto">
          <a:xfrm flipV="1">
            <a:off x="755576" y="3573016"/>
            <a:ext cx="648072"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0" name="Line 153"/>
          <p:cNvSpPr>
            <a:spLocks noChangeShapeType="1"/>
          </p:cNvSpPr>
          <p:nvPr/>
        </p:nvSpPr>
        <p:spPr bwMode="auto">
          <a:xfrm flipV="1">
            <a:off x="755576" y="3212976"/>
            <a:ext cx="648072"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1" name="Oval 169"/>
          <p:cNvSpPr>
            <a:spLocks noChangeArrowheads="1"/>
          </p:cNvSpPr>
          <p:nvPr/>
        </p:nvSpPr>
        <p:spPr bwMode="auto">
          <a:xfrm>
            <a:off x="683568" y="39326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3" name="Oval 169"/>
          <p:cNvSpPr>
            <a:spLocks noChangeArrowheads="1"/>
          </p:cNvSpPr>
          <p:nvPr/>
        </p:nvSpPr>
        <p:spPr bwMode="auto">
          <a:xfrm>
            <a:off x="683568" y="3644577"/>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4" name="Oval 169"/>
          <p:cNvSpPr>
            <a:spLocks noChangeArrowheads="1"/>
          </p:cNvSpPr>
          <p:nvPr/>
        </p:nvSpPr>
        <p:spPr bwMode="auto">
          <a:xfrm>
            <a:off x="683568" y="33565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5" name="Oval 169"/>
          <p:cNvSpPr>
            <a:spLocks noChangeArrowheads="1"/>
          </p:cNvSpPr>
          <p:nvPr/>
        </p:nvSpPr>
        <p:spPr bwMode="auto">
          <a:xfrm>
            <a:off x="1331640" y="38610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6" name="Oval 169"/>
          <p:cNvSpPr>
            <a:spLocks noChangeArrowheads="1"/>
          </p:cNvSpPr>
          <p:nvPr/>
        </p:nvSpPr>
        <p:spPr bwMode="auto">
          <a:xfrm>
            <a:off x="1331640" y="350100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7" name="Oval 169"/>
          <p:cNvSpPr>
            <a:spLocks noChangeArrowheads="1"/>
          </p:cNvSpPr>
          <p:nvPr/>
        </p:nvSpPr>
        <p:spPr bwMode="auto">
          <a:xfrm>
            <a:off x="1331640" y="31409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8" name="TextBox 47"/>
          <p:cNvSpPr txBox="1"/>
          <p:nvPr/>
        </p:nvSpPr>
        <p:spPr>
          <a:xfrm>
            <a:off x="2195736" y="2996952"/>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complete bipartite graph on M and </a:t>
            </a:r>
            <a:r>
              <a:rPr lang="en-US" dirty="0">
                <a:solidFill>
                  <a:schemeClr val="tx1"/>
                </a:solidFill>
              </a:rPr>
              <a:t>N</a:t>
            </a:r>
            <a:r>
              <a:rPr lang="en-US" dirty="0" smtClean="0">
                <a:solidFill>
                  <a:schemeClr val="tx1"/>
                </a:solidFill>
              </a:rPr>
              <a:t> nodes, there are  M! × N! </a:t>
            </a:r>
            <a:r>
              <a:rPr lang="en-US" dirty="0" err="1" smtClean="0">
                <a:solidFill>
                  <a:schemeClr val="tx1"/>
                </a:solidFill>
              </a:rPr>
              <a:t>automorphisms</a:t>
            </a:r>
            <a:r>
              <a:rPr lang="en-US" dirty="0" smtClean="0">
                <a:solidFill>
                  <a:schemeClr val="tx1"/>
                </a:solidFill>
              </a:rPr>
              <a:t>, any permutation which maps a node to another node in the same partition is  an </a:t>
            </a:r>
            <a:r>
              <a:rPr lang="en-US" dirty="0" err="1" smtClean="0">
                <a:solidFill>
                  <a:schemeClr val="tx1"/>
                </a:solidFill>
              </a:rPr>
              <a:t>automorphisms</a:t>
            </a:r>
            <a:r>
              <a:rPr lang="en-US" dirty="0" smtClean="0">
                <a:solidFill>
                  <a:schemeClr val="tx1"/>
                </a:solidFill>
              </a:rPr>
              <a:t>. For M = 4, N = 3, there are 4! </a:t>
            </a:r>
            <a:r>
              <a:rPr lang="en-US" dirty="0">
                <a:solidFill>
                  <a:schemeClr val="tx1"/>
                </a:solidFill>
              </a:rPr>
              <a:t>× </a:t>
            </a:r>
            <a:r>
              <a:rPr lang="en-US" dirty="0" smtClean="0">
                <a:solidFill>
                  <a:schemeClr val="tx1"/>
                </a:solidFill>
              </a:rPr>
              <a:t>3! = 24 </a:t>
            </a:r>
            <a:r>
              <a:rPr lang="en-US" dirty="0">
                <a:solidFill>
                  <a:schemeClr val="tx1"/>
                </a:solidFill>
              </a:rPr>
              <a:t>× 6</a:t>
            </a:r>
            <a:r>
              <a:rPr lang="en-US" dirty="0" smtClean="0">
                <a:solidFill>
                  <a:schemeClr val="tx1"/>
                </a:solidFill>
              </a:rPr>
              <a:t>  = 144 different </a:t>
            </a:r>
            <a:r>
              <a:rPr lang="en-US" dirty="0" err="1" smtClean="0">
                <a:solidFill>
                  <a:schemeClr val="tx1"/>
                </a:solidFill>
              </a:rPr>
              <a:t>automorphisms</a:t>
            </a:r>
            <a:r>
              <a:rPr lang="en-US" dirty="0" smtClean="0">
                <a:solidFill>
                  <a:schemeClr val="tx1"/>
                </a:solidFill>
              </a:rPr>
              <a:t>.  </a:t>
            </a:r>
          </a:p>
        </p:txBody>
      </p:sp>
      <p:sp>
        <p:nvSpPr>
          <p:cNvPr id="50" name="Line 153"/>
          <p:cNvSpPr>
            <a:spLocks noChangeShapeType="1"/>
          </p:cNvSpPr>
          <p:nvPr/>
        </p:nvSpPr>
        <p:spPr bwMode="auto">
          <a:xfrm>
            <a:off x="899592" y="5949280"/>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1" name="Line 153"/>
          <p:cNvSpPr>
            <a:spLocks noChangeShapeType="1"/>
          </p:cNvSpPr>
          <p:nvPr/>
        </p:nvSpPr>
        <p:spPr bwMode="auto">
          <a:xfrm>
            <a:off x="539552" y="5589240"/>
            <a:ext cx="36004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2" name="Line 153"/>
          <p:cNvSpPr>
            <a:spLocks noChangeShapeType="1"/>
          </p:cNvSpPr>
          <p:nvPr/>
        </p:nvSpPr>
        <p:spPr bwMode="auto">
          <a:xfrm>
            <a:off x="1403648" y="5517232"/>
            <a:ext cx="72008"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153"/>
          <p:cNvSpPr>
            <a:spLocks noChangeShapeType="1"/>
          </p:cNvSpPr>
          <p:nvPr/>
        </p:nvSpPr>
        <p:spPr bwMode="auto">
          <a:xfrm>
            <a:off x="1403648" y="5517232"/>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4" name="Line 153"/>
          <p:cNvSpPr>
            <a:spLocks noChangeShapeType="1"/>
          </p:cNvSpPr>
          <p:nvPr/>
        </p:nvSpPr>
        <p:spPr bwMode="auto">
          <a:xfrm flipV="1">
            <a:off x="539552" y="5229200"/>
            <a:ext cx="432048"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5" name="Line 153"/>
          <p:cNvSpPr>
            <a:spLocks noChangeShapeType="1"/>
          </p:cNvSpPr>
          <p:nvPr/>
        </p:nvSpPr>
        <p:spPr bwMode="auto">
          <a:xfrm flipV="1">
            <a:off x="971600" y="5085184"/>
            <a:ext cx="43204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6" name="Line 153"/>
          <p:cNvSpPr>
            <a:spLocks noChangeShapeType="1"/>
          </p:cNvSpPr>
          <p:nvPr/>
        </p:nvSpPr>
        <p:spPr bwMode="auto">
          <a:xfrm>
            <a:off x="899592" y="4797152"/>
            <a:ext cx="504056" cy="254933"/>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7" name="Oval 169"/>
          <p:cNvSpPr>
            <a:spLocks noChangeArrowheads="1"/>
          </p:cNvSpPr>
          <p:nvPr/>
        </p:nvSpPr>
        <p:spPr bwMode="auto">
          <a:xfrm>
            <a:off x="827584" y="472514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58" name="Oval 169"/>
          <p:cNvSpPr>
            <a:spLocks noChangeArrowheads="1"/>
          </p:cNvSpPr>
          <p:nvPr/>
        </p:nvSpPr>
        <p:spPr bwMode="auto">
          <a:xfrm>
            <a:off x="899592" y="51571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59" name="Oval 169"/>
          <p:cNvSpPr>
            <a:spLocks noChangeArrowheads="1"/>
          </p:cNvSpPr>
          <p:nvPr/>
        </p:nvSpPr>
        <p:spPr bwMode="auto">
          <a:xfrm>
            <a:off x="1331640" y="50131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0" name="Oval 169"/>
          <p:cNvSpPr>
            <a:spLocks noChangeArrowheads="1"/>
          </p:cNvSpPr>
          <p:nvPr/>
        </p:nvSpPr>
        <p:spPr bwMode="auto">
          <a:xfrm>
            <a:off x="467544" y="551723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1" name="Oval 169"/>
          <p:cNvSpPr>
            <a:spLocks noChangeArrowheads="1"/>
          </p:cNvSpPr>
          <p:nvPr/>
        </p:nvSpPr>
        <p:spPr bwMode="auto">
          <a:xfrm>
            <a:off x="827584" y="58772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2" name="Oval 61"/>
          <p:cNvSpPr>
            <a:spLocks noChangeArrowheads="1"/>
          </p:cNvSpPr>
          <p:nvPr/>
        </p:nvSpPr>
        <p:spPr bwMode="auto">
          <a:xfrm>
            <a:off x="1403648" y="58772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3" name="Oval 169"/>
          <p:cNvSpPr>
            <a:spLocks noChangeArrowheads="1"/>
          </p:cNvSpPr>
          <p:nvPr/>
        </p:nvSpPr>
        <p:spPr bwMode="auto">
          <a:xfrm>
            <a:off x="1331640" y="54452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4" name="Oval 169"/>
          <p:cNvSpPr>
            <a:spLocks noChangeArrowheads="1"/>
          </p:cNvSpPr>
          <p:nvPr/>
        </p:nvSpPr>
        <p:spPr bwMode="auto">
          <a:xfrm>
            <a:off x="1907704" y="54452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5" name="TextBox 64"/>
          <p:cNvSpPr txBox="1"/>
          <p:nvPr/>
        </p:nvSpPr>
        <p:spPr>
          <a:xfrm>
            <a:off x="2195736" y="4797152"/>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path  graph N nodes, there are  2 </a:t>
            </a:r>
            <a:r>
              <a:rPr lang="en-US" dirty="0" err="1" smtClean="0">
                <a:solidFill>
                  <a:schemeClr val="tx1"/>
                </a:solidFill>
              </a:rPr>
              <a:t>automorphisms</a:t>
            </a:r>
            <a:r>
              <a:rPr lang="en-US" dirty="0">
                <a:solidFill>
                  <a:schemeClr val="tx1"/>
                </a:solidFill>
              </a:rPr>
              <a:t>.</a:t>
            </a:r>
            <a:r>
              <a:rPr lang="en-US" dirty="0" smtClean="0">
                <a:solidFill>
                  <a:schemeClr val="tx1"/>
                </a:solidFill>
              </a:rPr>
              <a:t> One is identity permutation, the other is the permutation which maps each node to its counterpart on the same place on the “reversed” path.</a:t>
            </a:r>
          </a:p>
        </p:txBody>
      </p:sp>
    </p:spTree>
    <p:extLst>
      <p:ext uri="{BB962C8B-B14F-4D97-AF65-F5344CB8AC3E}">
        <p14:creationId xmlns:p14="http://schemas.microsoft.com/office/powerpoint/2010/main" val="57529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a:t>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8</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2" name="TextBox 41"/>
          <p:cNvSpPr txBox="1"/>
          <p:nvPr/>
        </p:nvSpPr>
        <p:spPr>
          <a:xfrm>
            <a:off x="2195736" y="1124744"/>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many graphs, there is only one </a:t>
            </a:r>
            <a:r>
              <a:rPr lang="en-US" dirty="0" err="1" smtClean="0">
                <a:solidFill>
                  <a:schemeClr val="tx1"/>
                </a:solidFill>
              </a:rPr>
              <a:t>automorphism</a:t>
            </a:r>
            <a:r>
              <a:rPr lang="en-US" dirty="0" smtClean="0">
                <a:solidFill>
                  <a:schemeClr val="tx1"/>
                </a:solidFill>
              </a:rPr>
              <a:t>, </a:t>
            </a:r>
            <a:r>
              <a:rPr lang="en-US" dirty="0">
                <a:solidFill>
                  <a:schemeClr val="tx1"/>
                </a:solidFill>
              </a:rPr>
              <a:t> </a:t>
            </a:r>
            <a:r>
              <a:rPr lang="en-US" dirty="0" smtClean="0">
                <a:solidFill>
                  <a:schemeClr val="tx1"/>
                </a:solidFill>
              </a:rPr>
              <a:t>represented by the identity permutation of the nodes.</a:t>
            </a:r>
          </a:p>
        </p:txBody>
      </p:sp>
      <p:sp>
        <p:nvSpPr>
          <p:cNvPr id="105" name="Line 153"/>
          <p:cNvSpPr>
            <a:spLocks noChangeShapeType="1"/>
          </p:cNvSpPr>
          <p:nvPr/>
        </p:nvSpPr>
        <p:spPr bwMode="auto">
          <a:xfrm>
            <a:off x="1259632" y="1700808"/>
            <a:ext cx="28803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6" name="Line 153"/>
          <p:cNvSpPr>
            <a:spLocks noChangeShapeType="1"/>
          </p:cNvSpPr>
          <p:nvPr/>
        </p:nvSpPr>
        <p:spPr bwMode="auto">
          <a:xfrm flipV="1">
            <a:off x="971600" y="1700808"/>
            <a:ext cx="28803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7" name="Line 153"/>
          <p:cNvSpPr>
            <a:spLocks noChangeShapeType="1"/>
          </p:cNvSpPr>
          <p:nvPr/>
        </p:nvSpPr>
        <p:spPr bwMode="auto">
          <a:xfrm flipH="1" flipV="1">
            <a:off x="971600" y="2204864"/>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 name="Line 153"/>
          <p:cNvSpPr>
            <a:spLocks noChangeShapeType="1"/>
          </p:cNvSpPr>
          <p:nvPr/>
        </p:nvSpPr>
        <p:spPr bwMode="auto">
          <a:xfrm flipH="1">
            <a:off x="1547664" y="1844824"/>
            <a:ext cx="144016"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9" name="Line 153"/>
          <p:cNvSpPr>
            <a:spLocks noChangeShapeType="1"/>
          </p:cNvSpPr>
          <p:nvPr/>
        </p:nvSpPr>
        <p:spPr bwMode="auto">
          <a:xfrm flipH="1">
            <a:off x="1691680" y="1412776"/>
            <a:ext cx="0"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 name="Line 153"/>
          <p:cNvSpPr>
            <a:spLocks noChangeShapeType="1"/>
          </p:cNvSpPr>
          <p:nvPr/>
        </p:nvSpPr>
        <p:spPr bwMode="auto">
          <a:xfrm flipH="1" flipV="1">
            <a:off x="611560" y="1916832"/>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1" name="Line 153"/>
          <p:cNvSpPr>
            <a:spLocks noChangeShapeType="1"/>
          </p:cNvSpPr>
          <p:nvPr/>
        </p:nvSpPr>
        <p:spPr bwMode="auto">
          <a:xfrm flipH="1">
            <a:off x="611560" y="1484784"/>
            <a:ext cx="216024"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2" name="Line 153"/>
          <p:cNvSpPr>
            <a:spLocks noChangeShapeType="1"/>
          </p:cNvSpPr>
          <p:nvPr/>
        </p:nvSpPr>
        <p:spPr bwMode="auto">
          <a:xfrm>
            <a:off x="683568" y="1052736"/>
            <a:ext cx="14401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3" name="Line 153"/>
          <p:cNvSpPr>
            <a:spLocks noChangeShapeType="1"/>
          </p:cNvSpPr>
          <p:nvPr/>
        </p:nvSpPr>
        <p:spPr bwMode="auto">
          <a:xfrm flipH="1" flipV="1">
            <a:off x="1259632" y="1268760"/>
            <a:ext cx="0"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4" name="Oval 169"/>
          <p:cNvSpPr>
            <a:spLocks noChangeArrowheads="1"/>
          </p:cNvSpPr>
          <p:nvPr/>
        </p:nvSpPr>
        <p:spPr bwMode="auto">
          <a:xfrm>
            <a:off x="1619672"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5" name="Oval 169"/>
          <p:cNvSpPr>
            <a:spLocks noChangeArrowheads="1"/>
          </p:cNvSpPr>
          <p:nvPr/>
        </p:nvSpPr>
        <p:spPr bwMode="auto">
          <a:xfrm>
            <a:off x="161967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6" name="Oval 169"/>
          <p:cNvSpPr>
            <a:spLocks noChangeArrowheads="1"/>
          </p:cNvSpPr>
          <p:nvPr/>
        </p:nvSpPr>
        <p:spPr bwMode="auto">
          <a:xfrm>
            <a:off x="1475656" y="213285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7" name="Oval 169"/>
          <p:cNvSpPr>
            <a:spLocks noChangeArrowheads="1"/>
          </p:cNvSpPr>
          <p:nvPr/>
        </p:nvSpPr>
        <p:spPr bwMode="auto">
          <a:xfrm>
            <a:off x="1187624" y="162880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8" name="Oval 169"/>
          <p:cNvSpPr>
            <a:spLocks noChangeArrowheads="1"/>
          </p:cNvSpPr>
          <p:nvPr/>
        </p:nvSpPr>
        <p:spPr bwMode="auto">
          <a:xfrm>
            <a:off x="1187624"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9" name="Oval 169"/>
          <p:cNvSpPr>
            <a:spLocks noChangeArrowheads="1"/>
          </p:cNvSpPr>
          <p:nvPr/>
        </p:nvSpPr>
        <p:spPr bwMode="auto">
          <a:xfrm>
            <a:off x="899592" y="213285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0" name="Oval 169"/>
          <p:cNvSpPr>
            <a:spLocks noChangeArrowheads="1"/>
          </p:cNvSpPr>
          <p:nvPr/>
        </p:nvSpPr>
        <p:spPr bwMode="auto">
          <a:xfrm>
            <a:off x="539552" y="18448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1" name="Oval 169"/>
          <p:cNvSpPr>
            <a:spLocks noChangeArrowheads="1"/>
          </p:cNvSpPr>
          <p:nvPr/>
        </p:nvSpPr>
        <p:spPr bwMode="auto">
          <a:xfrm>
            <a:off x="755576" y="14127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2" name="Oval 169"/>
          <p:cNvSpPr>
            <a:spLocks noChangeArrowheads="1"/>
          </p:cNvSpPr>
          <p:nvPr/>
        </p:nvSpPr>
        <p:spPr bwMode="auto">
          <a:xfrm>
            <a:off x="61156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3" name="TextBox 122"/>
          <p:cNvSpPr txBox="1"/>
          <p:nvPr/>
        </p:nvSpPr>
        <p:spPr>
          <a:xfrm>
            <a:off x="323528" y="2708920"/>
            <a:ext cx="8352928" cy="115212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In </a:t>
            </a:r>
            <a:r>
              <a:rPr lang="en-US" dirty="0">
                <a:solidFill>
                  <a:schemeClr val="tx1"/>
                </a:solidFill>
              </a:rPr>
              <a:t>general, </a:t>
            </a:r>
            <a:r>
              <a:rPr lang="en-US" dirty="0" smtClean="0">
                <a:solidFill>
                  <a:schemeClr val="tx1"/>
                </a:solidFill>
              </a:rPr>
              <a:t> the </a:t>
            </a:r>
            <a:r>
              <a:rPr lang="en-US" dirty="0">
                <a:solidFill>
                  <a:schemeClr val="tx1"/>
                </a:solidFill>
              </a:rPr>
              <a:t>composition of two </a:t>
            </a:r>
            <a:r>
              <a:rPr lang="en-US" dirty="0" err="1">
                <a:solidFill>
                  <a:schemeClr val="tx1"/>
                </a:solidFill>
              </a:rPr>
              <a:t>automorphisms</a:t>
            </a:r>
            <a:r>
              <a:rPr lang="en-US" dirty="0">
                <a:solidFill>
                  <a:schemeClr val="tx1"/>
                </a:solidFill>
              </a:rPr>
              <a:t> is another </a:t>
            </a:r>
            <a:r>
              <a:rPr lang="en-US" dirty="0" err="1" smtClean="0">
                <a:solidFill>
                  <a:schemeClr val="tx1"/>
                </a:solidFill>
              </a:rPr>
              <a:t>automorphism</a:t>
            </a:r>
            <a:r>
              <a:rPr lang="en-US" dirty="0" smtClean="0">
                <a:solidFill>
                  <a:schemeClr val="tx1"/>
                </a:solidFill>
              </a:rPr>
              <a:t>  (it is a composition of  permutations), </a:t>
            </a:r>
            <a:r>
              <a:rPr lang="en-US" dirty="0">
                <a:solidFill>
                  <a:schemeClr val="tx1"/>
                </a:solidFill>
              </a:rPr>
              <a:t>and the set of </a:t>
            </a:r>
            <a:r>
              <a:rPr lang="en-US" dirty="0" err="1">
                <a:solidFill>
                  <a:schemeClr val="tx1"/>
                </a:solidFill>
              </a:rPr>
              <a:t>automorphisms</a:t>
            </a:r>
            <a:r>
              <a:rPr lang="en-US" dirty="0">
                <a:solidFill>
                  <a:schemeClr val="tx1"/>
                </a:solidFill>
              </a:rPr>
              <a:t> of a given graph, under the composition operation, forms a group, the </a:t>
            </a:r>
            <a:r>
              <a:rPr lang="en-US" dirty="0" err="1">
                <a:solidFill>
                  <a:schemeClr val="tx1"/>
                </a:solidFill>
              </a:rPr>
              <a:t>automorphism</a:t>
            </a:r>
            <a:r>
              <a:rPr lang="en-US" dirty="0">
                <a:solidFill>
                  <a:schemeClr val="tx1"/>
                </a:solidFill>
              </a:rPr>
              <a:t> group of the graph. </a:t>
            </a:r>
            <a:endParaRPr lang="en-US" dirty="0" smtClean="0">
              <a:solidFill>
                <a:schemeClr val="tx1"/>
              </a:solidFill>
            </a:endParaRPr>
          </a:p>
        </p:txBody>
      </p:sp>
      <p:sp>
        <p:nvSpPr>
          <p:cNvPr id="124" name="Line 153"/>
          <p:cNvSpPr>
            <a:spLocks noChangeShapeType="1"/>
          </p:cNvSpPr>
          <p:nvPr/>
        </p:nvSpPr>
        <p:spPr bwMode="auto">
          <a:xfrm flipH="1" flipV="1">
            <a:off x="1228276"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5" name="Line 153"/>
          <p:cNvSpPr>
            <a:spLocks noChangeShapeType="1"/>
          </p:cNvSpPr>
          <p:nvPr/>
        </p:nvSpPr>
        <p:spPr bwMode="auto">
          <a:xfrm flipH="1" flipV="1">
            <a:off x="1228276"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0" name="Line 153"/>
          <p:cNvSpPr>
            <a:spLocks noChangeShapeType="1"/>
          </p:cNvSpPr>
          <p:nvPr/>
        </p:nvSpPr>
        <p:spPr bwMode="auto">
          <a:xfrm flipH="1" flipV="1">
            <a:off x="1228276"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1" name="Line 153"/>
          <p:cNvSpPr>
            <a:spLocks noChangeShapeType="1"/>
          </p:cNvSpPr>
          <p:nvPr/>
        </p:nvSpPr>
        <p:spPr bwMode="auto">
          <a:xfrm flipH="1" flipV="1">
            <a:off x="209237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3" name="Oval 169"/>
          <p:cNvSpPr>
            <a:spLocks noChangeArrowheads="1"/>
          </p:cNvSpPr>
          <p:nvPr/>
        </p:nvSpPr>
        <p:spPr bwMode="auto">
          <a:xfrm>
            <a:off x="1156268"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4" name="Oval 133"/>
          <p:cNvSpPr>
            <a:spLocks noChangeArrowheads="1"/>
          </p:cNvSpPr>
          <p:nvPr/>
        </p:nvSpPr>
        <p:spPr bwMode="auto">
          <a:xfrm>
            <a:off x="202036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6" name="Oval 135"/>
          <p:cNvSpPr>
            <a:spLocks noChangeArrowheads="1"/>
          </p:cNvSpPr>
          <p:nvPr/>
        </p:nvSpPr>
        <p:spPr bwMode="auto">
          <a:xfrm>
            <a:off x="1156268"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8" name="Oval 137"/>
          <p:cNvSpPr>
            <a:spLocks noChangeArrowheads="1"/>
          </p:cNvSpPr>
          <p:nvPr/>
        </p:nvSpPr>
        <p:spPr bwMode="auto">
          <a:xfrm>
            <a:off x="202036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9" name="Left Bracket 138"/>
          <p:cNvSpPr/>
          <p:nvPr/>
        </p:nvSpPr>
        <p:spPr>
          <a:xfrm rot="5400000">
            <a:off x="1592962" y="4288450"/>
            <a:ext cx="206729" cy="792088"/>
          </a:xfrm>
          <a:prstGeom prst="leftBracket">
            <a:avLst>
              <a:gd name="adj" fmla="val 212500"/>
            </a:avLst>
          </a:prstGeom>
          <a:ln w="25400">
            <a:solidFill>
              <a:schemeClr val="tx2">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Left Bracket 139"/>
          <p:cNvSpPr/>
          <p:nvPr/>
        </p:nvSpPr>
        <p:spPr>
          <a:xfrm rot="5400000">
            <a:off x="1592963" y="4288449"/>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Left Bracket 140"/>
          <p:cNvSpPr/>
          <p:nvPr/>
        </p:nvSpPr>
        <p:spPr>
          <a:xfrm rot="5400000" flipH="1" flipV="1">
            <a:off x="1520956" y="5584592"/>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Left Bracket 142"/>
          <p:cNvSpPr/>
          <p:nvPr/>
        </p:nvSpPr>
        <p:spPr>
          <a:xfrm flipH="1" flipV="1">
            <a:off x="223638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Left Bracket 143"/>
          <p:cNvSpPr/>
          <p:nvPr/>
        </p:nvSpPr>
        <p:spPr>
          <a:xfrm rot="10800000" flipH="1" flipV="1">
            <a:off x="868236"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Line 153"/>
          <p:cNvSpPr>
            <a:spLocks noChangeShapeType="1"/>
          </p:cNvSpPr>
          <p:nvPr/>
        </p:nvSpPr>
        <p:spPr bwMode="auto">
          <a:xfrm flipH="1" flipV="1">
            <a:off x="7348956"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153"/>
          <p:cNvSpPr>
            <a:spLocks noChangeShapeType="1"/>
          </p:cNvSpPr>
          <p:nvPr/>
        </p:nvSpPr>
        <p:spPr bwMode="auto">
          <a:xfrm flipH="1" flipV="1">
            <a:off x="7348956"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153"/>
          <p:cNvSpPr>
            <a:spLocks noChangeShapeType="1"/>
          </p:cNvSpPr>
          <p:nvPr/>
        </p:nvSpPr>
        <p:spPr bwMode="auto">
          <a:xfrm flipH="1" flipV="1">
            <a:off x="7348956"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8" name="Line 153"/>
          <p:cNvSpPr>
            <a:spLocks noChangeShapeType="1"/>
          </p:cNvSpPr>
          <p:nvPr/>
        </p:nvSpPr>
        <p:spPr bwMode="auto">
          <a:xfrm flipH="1" flipV="1">
            <a:off x="821305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9" name="Oval 169"/>
          <p:cNvSpPr>
            <a:spLocks noChangeArrowheads="1"/>
          </p:cNvSpPr>
          <p:nvPr/>
        </p:nvSpPr>
        <p:spPr bwMode="auto">
          <a:xfrm>
            <a:off x="7276948"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0" name="Oval 149"/>
          <p:cNvSpPr>
            <a:spLocks noChangeArrowheads="1"/>
          </p:cNvSpPr>
          <p:nvPr/>
        </p:nvSpPr>
        <p:spPr bwMode="auto">
          <a:xfrm>
            <a:off x="814104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1" name="Oval 150"/>
          <p:cNvSpPr>
            <a:spLocks noChangeArrowheads="1"/>
          </p:cNvSpPr>
          <p:nvPr/>
        </p:nvSpPr>
        <p:spPr bwMode="auto">
          <a:xfrm>
            <a:off x="7276948"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2" name="Oval 151"/>
          <p:cNvSpPr>
            <a:spLocks noChangeArrowheads="1"/>
          </p:cNvSpPr>
          <p:nvPr/>
        </p:nvSpPr>
        <p:spPr bwMode="auto">
          <a:xfrm>
            <a:off x="814104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4" name="Left Bracket 153"/>
          <p:cNvSpPr/>
          <p:nvPr/>
        </p:nvSpPr>
        <p:spPr>
          <a:xfrm rot="16200000" flipH="1">
            <a:off x="7713644" y="4288449"/>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Left Bracket 157"/>
          <p:cNvSpPr/>
          <p:nvPr/>
        </p:nvSpPr>
        <p:spPr>
          <a:xfrm rot="16200000">
            <a:off x="7708997" y="5589239"/>
            <a:ext cx="216024" cy="792089"/>
          </a:xfrm>
          <a:prstGeom prst="leftBracket">
            <a:avLst>
              <a:gd name="adj" fmla="val 212500"/>
            </a:avLst>
          </a:prstGeom>
          <a:ln w="25400">
            <a:solidFill>
              <a:schemeClr val="tx2">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Left Bracket 159"/>
          <p:cNvSpPr/>
          <p:nvPr/>
        </p:nvSpPr>
        <p:spPr>
          <a:xfrm flipH="1">
            <a:off x="835706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Left Bracket 160"/>
          <p:cNvSpPr/>
          <p:nvPr/>
        </p:nvSpPr>
        <p:spPr>
          <a:xfrm rot="10800000" flipH="1">
            <a:off x="691690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Line 153"/>
          <p:cNvSpPr>
            <a:spLocks noChangeShapeType="1"/>
          </p:cNvSpPr>
          <p:nvPr/>
        </p:nvSpPr>
        <p:spPr bwMode="auto">
          <a:xfrm flipH="1" flipV="1">
            <a:off x="4252612"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4252612"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425261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flipV="1">
            <a:off x="5116708"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Oval 169"/>
          <p:cNvSpPr>
            <a:spLocks noChangeArrowheads="1"/>
          </p:cNvSpPr>
          <p:nvPr/>
        </p:nvSpPr>
        <p:spPr bwMode="auto">
          <a:xfrm>
            <a:off x="418060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7" name="Oval 166"/>
          <p:cNvSpPr>
            <a:spLocks noChangeArrowheads="1"/>
          </p:cNvSpPr>
          <p:nvPr/>
        </p:nvSpPr>
        <p:spPr bwMode="auto">
          <a:xfrm>
            <a:off x="5044700"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8" name="Oval 167"/>
          <p:cNvSpPr>
            <a:spLocks noChangeArrowheads="1"/>
          </p:cNvSpPr>
          <p:nvPr/>
        </p:nvSpPr>
        <p:spPr bwMode="auto">
          <a:xfrm>
            <a:off x="418060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9" name="Oval 168"/>
          <p:cNvSpPr>
            <a:spLocks noChangeArrowheads="1"/>
          </p:cNvSpPr>
          <p:nvPr/>
        </p:nvSpPr>
        <p:spPr bwMode="auto">
          <a:xfrm>
            <a:off x="5044700"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 name="Freeform 5"/>
          <p:cNvSpPr/>
          <p:nvPr/>
        </p:nvSpPr>
        <p:spPr>
          <a:xfrm>
            <a:off x="4415695" y="5011959"/>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5" name="Freeform 174"/>
          <p:cNvSpPr/>
          <p:nvPr/>
        </p:nvSpPr>
        <p:spPr>
          <a:xfrm rot="10800000">
            <a:off x="4324620" y="5013176"/>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7" name="Freeform 176"/>
          <p:cNvSpPr/>
          <p:nvPr/>
        </p:nvSpPr>
        <p:spPr>
          <a:xfrm rot="5400000">
            <a:off x="4405958" y="5075854"/>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9" name="Freeform 178"/>
          <p:cNvSpPr/>
          <p:nvPr/>
        </p:nvSpPr>
        <p:spPr>
          <a:xfrm rot="16200000">
            <a:off x="4333952" y="5003845"/>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80" name="TextBox 179"/>
          <p:cNvSpPr txBox="1"/>
          <p:nvPr/>
        </p:nvSpPr>
        <p:spPr>
          <a:xfrm>
            <a:off x="2740444" y="5013176"/>
            <a:ext cx="1157368" cy="646331"/>
          </a:xfrm>
          <a:prstGeom prst="rect">
            <a:avLst/>
          </a:prstGeom>
          <a:noFill/>
        </p:spPr>
        <p:txBody>
          <a:bodyPr wrap="none" rtlCol="0">
            <a:spAutoFit/>
          </a:bodyPr>
          <a:lstStyle/>
          <a:p>
            <a:r>
              <a:rPr lang="en-US" dirty="0"/>
              <a:t>c</a:t>
            </a:r>
            <a:r>
              <a:rPr lang="en-US" dirty="0" smtClean="0"/>
              <a:t>omposed</a:t>
            </a:r>
          </a:p>
          <a:p>
            <a:r>
              <a:rPr lang="en-US" dirty="0" smtClean="0"/>
              <a:t>with</a:t>
            </a:r>
            <a:endParaRPr lang="en-US" dirty="0"/>
          </a:p>
        </p:txBody>
      </p:sp>
      <p:sp>
        <p:nvSpPr>
          <p:cNvPr id="181" name="TextBox 180"/>
          <p:cNvSpPr txBox="1"/>
          <p:nvPr/>
        </p:nvSpPr>
        <p:spPr>
          <a:xfrm>
            <a:off x="5548756" y="5013176"/>
            <a:ext cx="721672" cy="369332"/>
          </a:xfrm>
          <a:prstGeom prst="rect">
            <a:avLst/>
          </a:prstGeom>
          <a:noFill/>
        </p:spPr>
        <p:txBody>
          <a:bodyPr wrap="none" rtlCol="0">
            <a:spAutoFit/>
          </a:bodyPr>
          <a:lstStyle/>
          <a:p>
            <a:r>
              <a:rPr lang="en-US" dirty="0" smtClean="0"/>
              <a:t>yields</a:t>
            </a:r>
            <a:endParaRPr lang="en-US" dirty="0"/>
          </a:p>
        </p:txBody>
      </p:sp>
      <p:sp>
        <p:nvSpPr>
          <p:cNvPr id="182" name="TextBox 181"/>
          <p:cNvSpPr txBox="1"/>
          <p:nvPr/>
        </p:nvSpPr>
        <p:spPr>
          <a:xfrm>
            <a:off x="755576" y="4149080"/>
            <a:ext cx="2232248" cy="369332"/>
          </a:xfrm>
          <a:prstGeom prst="rect">
            <a:avLst/>
          </a:prstGeom>
          <a:noFill/>
        </p:spPr>
        <p:txBody>
          <a:bodyPr wrap="square" rtlCol="0">
            <a:spAutoFit/>
          </a:bodyPr>
          <a:lstStyle/>
          <a:p>
            <a:r>
              <a:rPr lang="en-US" dirty="0" smtClean="0"/>
              <a:t>one </a:t>
            </a:r>
            <a:r>
              <a:rPr lang="en-US" dirty="0" err="1" smtClean="0"/>
              <a:t>automorphism</a:t>
            </a:r>
            <a:endParaRPr lang="en-US" dirty="0"/>
          </a:p>
        </p:txBody>
      </p:sp>
      <p:sp>
        <p:nvSpPr>
          <p:cNvPr id="183" name="TextBox 182"/>
          <p:cNvSpPr txBox="1"/>
          <p:nvPr/>
        </p:nvSpPr>
        <p:spPr>
          <a:xfrm>
            <a:off x="3635896" y="4149080"/>
            <a:ext cx="2520280" cy="369332"/>
          </a:xfrm>
          <a:prstGeom prst="rect">
            <a:avLst/>
          </a:prstGeom>
          <a:noFill/>
        </p:spPr>
        <p:txBody>
          <a:bodyPr wrap="square" rtlCol="0">
            <a:spAutoFit/>
          </a:bodyPr>
          <a:lstStyle/>
          <a:p>
            <a:r>
              <a:rPr lang="en-US" dirty="0" smtClean="0"/>
              <a:t>another </a:t>
            </a:r>
            <a:r>
              <a:rPr lang="en-US" dirty="0" err="1" smtClean="0"/>
              <a:t>automorphism</a:t>
            </a:r>
            <a:r>
              <a:rPr lang="en-US" dirty="0" smtClean="0"/>
              <a:t> </a:t>
            </a:r>
            <a:endParaRPr lang="en-US" dirty="0"/>
          </a:p>
        </p:txBody>
      </p:sp>
      <p:sp>
        <p:nvSpPr>
          <p:cNvPr id="184" name="TextBox 183"/>
          <p:cNvSpPr txBox="1"/>
          <p:nvPr/>
        </p:nvSpPr>
        <p:spPr>
          <a:xfrm>
            <a:off x="6623720" y="4149080"/>
            <a:ext cx="2520280" cy="369332"/>
          </a:xfrm>
          <a:prstGeom prst="rect">
            <a:avLst/>
          </a:prstGeom>
          <a:noFill/>
        </p:spPr>
        <p:txBody>
          <a:bodyPr wrap="square" rtlCol="0">
            <a:spAutoFit/>
          </a:bodyPr>
          <a:lstStyle/>
          <a:p>
            <a:r>
              <a:rPr lang="en-US" dirty="0" smtClean="0"/>
              <a:t>a third </a:t>
            </a:r>
            <a:r>
              <a:rPr lang="en-US" dirty="0" err="1" smtClean="0"/>
              <a:t>automorphism</a:t>
            </a:r>
            <a:r>
              <a:rPr lang="en-US" dirty="0" smtClean="0"/>
              <a:t> </a:t>
            </a:r>
            <a:endParaRPr lang="en-US" dirty="0"/>
          </a:p>
        </p:txBody>
      </p:sp>
    </p:spTree>
    <p:extLst>
      <p:ext uri="{BB962C8B-B14F-4D97-AF65-F5344CB8AC3E}">
        <p14:creationId xmlns:p14="http://schemas.microsoft.com/office/powerpoint/2010/main" val="1700951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03648" y="4797152"/>
            <a:ext cx="6552728" cy="576064"/>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Examples of isomorphic and non-isomorphic graphs</a:t>
            </a:r>
          </a:p>
        </p:txBody>
      </p:sp>
      <p:cxnSp>
        <p:nvCxnSpPr>
          <p:cNvPr id="54" name="Straight Connector 53"/>
          <p:cNvCxnSpPr/>
          <p:nvPr/>
        </p:nvCxnSpPr>
        <p:spPr>
          <a:xfrm>
            <a:off x="14756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14756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36358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4756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2" name="Straight Connector 61"/>
          <p:cNvCxnSpPr/>
          <p:nvPr/>
        </p:nvCxnSpPr>
        <p:spPr>
          <a:xfrm>
            <a:off x="2483768" y="1772816"/>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flipV="1">
            <a:off x="2483768" y="1412778"/>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2483768" y="2492896"/>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1475656" y="177281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p:cNvCxnSpPr/>
          <p:nvPr/>
        </p:nvCxnSpPr>
        <p:spPr>
          <a:xfrm>
            <a:off x="1475656" y="141277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2" name="Oval 51"/>
          <p:cNvSpPr/>
          <p:nvPr/>
        </p:nvSpPr>
        <p:spPr>
          <a:xfrm>
            <a:off x="13316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53" name="Oval 52"/>
          <p:cNvSpPr/>
          <p:nvPr/>
        </p:nvSpPr>
        <p:spPr>
          <a:xfrm>
            <a:off x="34918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2339752" y="162880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13316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58" name="Oval 57"/>
          <p:cNvSpPr/>
          <p:nvPr/>
        </p:nvSpPr>
        <p:spPr>
          <a:xfrm>
            <a:off x="2339752"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59" name="Oval 58"/>
          <p:cNvSpPr/>
          <p:nvPr/>
        </p:nvSpPr>
        <p:spPr>
          <a:xfrm>
            <a:off x="34918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cxnSp>
        <p:nvCxnSpPr>
          <p:cNvPr id="69" name="Straight Connector 68"/>
          <p:cNvCxnSpPr/>
          <p:nvPr/>
        </p:nvCxnSpPr>
        <p:spPr>
          <a:xfrm>
            <a:off x="50760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50760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72362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flipV="1">
            <a:off x="50760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a:off x="5796136" y="2132856"/>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651621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6516216" y="2132856"/>
            <a:ext cx="720080" cy="72007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flipV="1">
            <a:off x="5076056" y="2132856"/>
            <a:ext cx="720080" cy="720083"/>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a:off x="507605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8" name="Oval 77"/>
          <p:cNvSpPr/>
          <p:nvPr/>
        </p:nvSpPr>
        <p:spPr>
          <a:xfrm>
            <a:off x="49320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79" name="Oval 78"/>
          <p:cNvSpPr/>
          <p:nvPr/>
        </p:nvSpPr>
        <p:spPr>
          <a:xfrm>
            <a:off x="70922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80" name="Oval 79"/>
          <p:cNvSpPr/>
          <p:nvPr/>
        </p:nvSpPr>
        <p:spPr>
          <a:xfrm>
            <a:off x="565212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81" name="Oval 80"/>
          <p:cNvSpPr/>
          <p:nvPr/>
        </p:nvSpPr>
        <p:spPr>
          <a:xfrm>
            <a:off x="49320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82" name="Oval 81"/>
          <p:cNvSpPr/>
          <p:nvPr/>
        </p:nvSpPr>
        <p:spPr>
          <a:xfrm>
            <a:off x="637220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3" name="Oval 82"/>
          <p:cNvSpPr/>
          <p:nvPr/>
        </p:nvSpPr>
        <p:spPr>
          <a:xfrm>
            <a:off x="70922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91" name="TextBox 90"/>
          <p:cNvSpPr txBox="1"/>
          <p:nvPr/>
        </p:nvSpPr>
        <p:spPr>
          <a:xfrm>
            <a:off x="1403648" y="3356992"/>
            <a:ext cx="2232248" cy="1754326"/>
          </a:xfrm>
          <a:prstGeom prst="rect">
            <a:avLst/>
          </a:prstGeom>
          <a:noFill/>
        </p:spPr>
        <p:txBody>
          <a:bodyPr wrap="square" rtlCol="0">
            <a:spAutoFit/>
          </a:bodyPr>
          <a:lstStyle/>
          <a:p>
            <a:r>
              <a:rPr lang="en-US" dirty="0" smtClean="0"/>
              <a:t>|nodes| = 6</a:t>
            </a:r>
          </a:p>
          <a:p>
            <a:r>
              <a:rPr lang="en-US" dirty="0" smtClean="0"/>
              <a:t>|edges| = 9</a:t>
            </a:r>
          </a:p>
          <a:p>
            <a:r>
              <a:rPr lang="en-US" dirty="0" smtClean="0"/>
              <a:t>is regular = true</a:t>
            </a:r>
          </a:p>
          <a:p>
            <a:r>
              <a:rPr lang="en-US" dirty="0" smtClean="0"/>
              <a:t>max degree = 3</a:t>
            </a:r>
          </a:p>
          <a:p>
            <a:r>
              <a:rPr lang="en-US" dirty="0" smtClean="0"/>
              <a:t>diameter = 2</a:t>
            </a:r>
          </a:p>
          <a:p>
            <a:r>
              <a:rPr lang="en-US" dirty="0" smtClean="0"/>
              <a:t>no. of triangles = 0</a:t>
            </a:r>
          </a:p>
        </p:txBody>
      </p:sp>
      <p:sp>
        <p:nvSpPr>
          <p:cNvPr id="92" name="TextBox 91"/>
          <p:cNvSpPr txBox="1"/>
          <p:nvPr/>
        </p:nvSpPr>
        <p:spPr>
          <a:xfrm>
            <a:off x="5076056" y="3356992"/>
            <a:ext cx="3456384" cy="2031325"/>
          </a:xfrm>
          <a:prstGeom prst="rect">
            <a:avLst/>
          </a:prstGeom>
          <a:noFill/>
        </p:spPr>
        <p:txBody>
          <a:bodyPr wrap="square" rtlCol="0">
            <a:spAutoFit/>
          </a:bodyPr>
          <a:lstStyle/>
          <a:p>
            <a:r>
              <a:rPr lang="en-US" dirty="0" smtClean="0"/>
              <a:t>|nodes| = 6</a:t>
            </a:r>
          </a:p>
          <a:p>
            <a:r>
              <a:rPr lang="en-US" dirty="0" smtClean="0"/>
              <a:t>|</a:t>
            </a:r>
            <a:r>
              <a:rPr lang="en-US" dirty="0"/>
              <a:t>e</a:t>
            </a:r>
            <a:r>
              <a:rPr lang="en-US" dirty="0" smtClean="0"/>
              <a:t>dges| = 9</a:t>
            </a:r>
          </a:p>
          <a:p>
            <a:r>
              <a:rPr lang="en-US" dirty="0" smtClean="0"/>
              <a:t>is regular = true</a:t>
            </a:r>
          </a:p>
          <a:p>
            <a:r>
              <a:rPr lang="en-US" dirty="0" smtClean="0"/>
              <a:t>max degree = 3</a:t>
            </a:r>
          </a:p>
          <a:p>
            <a:r>
              <a:rPr lang="en-US" dirty="0" smtClean="0"/>
              <a:t>diameter = 2</a:t>
            </a:r>
          </a:p>
          <a:p>
            <a:r>
              <a:rPr lang="en-US" dirty="0" smtClean="0"/>
              <a:t>no. of triangles = 2</a:t>
            </a:r>
          </a:p>
          <a:p>
            <a:r>
              <a:rPr lang="en-US" dirty="0"/>
              <a:t> </a:t>
            </a:r>
            <a:r>
              <a:rPr lang="en-US" dirty="0" smtClean="0"/>
              <a:t>  ( triangles 1-4-6 and  2-3-5 )</a:t>
            </a:r>
          </a:p>
        </p:txBody>
      </p:sp>
      <p:sp>
        <p:nvSpPr>
          <p:cNvPr id="93" name="TextBox 92"/>
          <p:cNvSpPr txBox="1"/>
          <p:nvPr/>
        </p:nvSpPr>
        <p:spPr>
          <a:xfrm>
            <a:off x="2699792" y="836712"/>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699792" y="3501008"/>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699792" y="3789040"/>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a:off x="3131840"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131840" y="4365104"/>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2771800" y="4653136"/>
            <a:ext cx="223224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a:off x="3347864" y="4941168"/>
            <a:ext cx="1656184" cy="0"/>
          </a:xfrm>
          <a:prstGeom prst="line">
            <a:avLst/>
          </a:prstGeom>
          <a:noFill/>
          <a:ln w="57150">
            <a:solidFill>
              <a:srgbClr val="FF0000"/>
            </a:solidFill>
            <a:prstDash val="sysDot"/>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6084168" y="908720"/>
            <a:ext cx="504056" cy="369332"/>
          </a:xfrm>
          <a:prstGeom prst="rect">
            <a:avLst/>
          </a:prstGeom>
          <a:noFill/>
        </p:spPr>
        <p:txBody>
          <a:bodyPr wrap="square" rtlCol="0">
            <a:spAutoFit/>
          </a:bodyPr>
          <a:lstStyle/>
          <a:p>
            <a:r>
              <a:rPr lang="en-US" smtClean="0"/>
              <a:t>G</a:t>
            </a:r>
            <a:r>
              <a:rPr lang="en-US" b="1" baseline="-25000" smtClean="0"/>
              <a:t>2</a:t>
            </a:r>
          </a:p>
        </p:txBody>
      </p:sp>
      <p:sp>
        <p:nvSpPr>
          <p:cNvPr id="5" name="Slide Number Placeholder 4"/>
          <p:cNvSpPr>
            <a:spLocks noGrp="1"/>
          </p:cNvSpPr>
          <p:nvPr>
            <p:ph type="sldNum" sz="quarter" idx="12"/>
          </p:nvPr>
        </p:nvSpPr>
        <p:spPr/>
        <p:txBody>
          <a:bodyPr/>
          <a:lstStyle/>
          <a:p>
            <a:fld id="{D3D84833-73A0-4179-9B12-9EFD1189A6FA}" type="slidenum">
              <a:rPr lang="cs-CZ" smtClean="0"/>
              <a:t>9</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3" name="Cross 12"/>
          <p:cNvSpPr/>
          <p:nvPr/>
        </p:nvSpPr>
        <p:spPr>
          <a:xfrm rot="18720185">
            <a:off x="3940981" y="4742199"/>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4950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7949</TotalTime>
  <Words>3399</Words>
  <Application>Microsoft Office PowerPoint</Application>
  <PresentationFormat>On-screen Show (4:3)</PresentationFormat>
  <Paragraphs>901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berezovs</dc:creator>
  <cp:lastModifiedBy>RNDr. Marko Genyk-Berezovskyj</cp:lastModifiedBy>
  <cp:revision>347</cp:revision>
  <cp:lastPrinted>2022-10-19T08:41:35Z</cp:lastPrinted>
  <dcterms:created xsi:type="dcterms:W3CDTF">2020-10-12T16:34:03Z</dcterms:created>
  <dcterms:modified xsi:type="dcterms:W3CDTF">2022-10-19T08:42:09Z</dcterms:modified>
</cp:coreProperties>
</file>