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5" r:id="rId8"/>
    <p:sldId id="263" r:id="rId9"/>
    <p:sldId id="266" r:id="rId10"/>
    <p:sldId id="261" r:id="rId11"/>
    <p:sldId id="264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9B08F-FF01-4295-8E34-61ECCDB0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623DF9-82D7-4E7C-B8A5-AF7C099C3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038BA7-B037-4A97-B466-826B1972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855F1-2FAE-441A-A41B-281BBD0F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0806E9-03DB-4D67-B83D-8840FAC7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95A57-A912-4A78-97B5-54FF8F2C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BB322C-5878-49A3-A470-718421852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BA29DD-DE5F-482C-9867-F33DA6E7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850040-E1F2-419E-AEF7-4B610616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D0513B-DFBC-4ED7-83B5-193239E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E712DA-D947-4015-BF6F-C169E8D46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789810-C910-4339-93FC-5A5B191C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517280-2649-4712-A902-4EAFE9D4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1DC54F-A2AB-4919-8738-7424874E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76DCE1-7469-42B2-B255-181D9320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7AC48-1107-4D46-9033-6C1F1E1E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42205-C8A8-4D71-88FE-B53CDE4D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151228-0B3B-425D-8DBD-AB97A97D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44C18-9649-4A49-AE03-36144638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81371-BFC4-4C25-8A09-C4DE61CF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3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4879D-020B-4C51-A3B4-750D9AD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C42E7-596C-4927-8E58-7BCB6DCD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65B3F-4D4E-41D5-8362-00E2DED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1612C9-A7B2-4526-95BB-4755BF35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0F23C-39A9-4A09-9F27-27ACD6C9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3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D9A4-5200-474A-8481-37DF4255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24EB9-3F58-4509-923D-0BC959F34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015C8F-E8DC-49B9-9782-296923DE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B7AD1-52A9-4716-AE44-5E45F789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AC5DD7-0FF3-48F2-9FD4-DA2A819E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557B7B-2051-4ED0-83F7-78147D09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95013-F303-407E-8078-A07DA1DC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1EA9C2-613C-46FE-A0B4-9422BD7E8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628ED7-848A-4227-A599-F7DBC8885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9D7A76-9876-4812-97D7-57758C2E3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288A8A-C679-4A9C-BEC8-34C5A9744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E112C3-67FF-4586-8104-48A75B4F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493BAA-F704-45B1-A62C-976EE74D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B98DFF-EDB0-476C-9B37-130A331E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298DA-6F9D-42C1-8FC4-A946E065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A439B1-0D2D-461C-8F95-F6EE172F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DE359E-9BD4-4E87-B1BC-011E231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86D76B-7852-471F-A96D-76C5A9F4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5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26459A-0802-4BE4-B231-F256E035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916EBC-E3AB-4C77-8151-01ECA567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AA64AB-BB6F-43F3-ABD7-C248D345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1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57A43-0B07-49E5-A9D9-E5056144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7A57B-7D8D-4E45-9324-96ACAB8C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31A151-1E15-4F5A-BE3A-6A21C6B14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21063D-82FD-445F-9E43-E61C670E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78CB41-FBFC-45BA-9F67-8D4E93EE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00AFE8-A580-4B6E-A7BD-700B1D91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9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0BDDF-69F1-4FD1-AF27-66FB6402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48270B-CC40-4F21-B362-060DF83B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97C4DE-F20D-47E3-8795-FF2F7172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F11CF1-3604-4B13-99AD-28E0125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34767-4775-4245-85D3-91A85577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AD17A8-4F05-4381-B1E9-D780DE8D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D3F60D-97BD-4288-B107-68D6DA9F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B6C84C-0128-47DF-88FA-A1C51393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4FE7B7-CF4D-4823-97CA-D9AF847DB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5F1-9AE1-4F8F-B853-E984FB1569FA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E51DF7-AF18-464E-950F-605E65603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DDE8FC-17AA-4746-A463-9445C2D5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C9E3-6658-4F8F-B7FD-C8EDEF26D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1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burrard-lucas.com/antarctica/full/chinstrap_penguin.jpg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-graph-gallery.com/38-rcolorbrewers-palett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-graph-gallery.com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jSaMm1lK_j8/maxresdefaul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conet.com/traps/GIFs/xlLive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3BB84-78F8-4672-BB2B-5388B77D3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B4M36SAN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D63102-43E9-4A98-8CCA-8433CAFCF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 lab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9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6DD13-BFE8-4E73-A5A6-4738D6A2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Statistical</a:t>
            </a:r>
            <a:r>
              <a:rPr lang="cs-CZ" dirty="0"/>
              <a:t> part – h</a:t>
            </a:r>
            <a:r>
              <a:rPr lang="en-US" dirty="0" err="1"/>
              <a:t>ypothesis</a:t>
            </a:r>
            <a:r>
              <a:rPr lang="en-US" dirty="0"/>
              <a:t> testing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B1289-158A-4A73-ADB2-C23D3155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cs-CZ" i="1" dirty="0"/>
              <a:t>N</a:t>
            </a:r>
            <a:r>
              <a:rPr lang="en-US" i="1" dirty="0" err="1"/>
              <a:t>ull</a:t>
            </a:r>
            <a:r>
              <a:rPr lang="en-US" i="1" dirty="0"/>
              <a:t> hypothesis</a:t>
            </a:r>
            <a:r>
              <a:rPr lang="cs-CZ" dirty="0"/>
              <a:t> (</a:t>
            </a:r>
            <a:r>
              <a:rPr lang="en-US" dirty="0"/>
              <a:t>Hypothesis we </a:t>
            </a:r>
            <a:r>
              <a:rPr lang="en-US" dirty="0" err="1"/>
              <a:t>assum</a:t>
            </a:r>
            <a:r>
              <a:rPr lang="cs-CZ" dirty="0"/>
              <a:t>e</a:t>
            </a:r>
            <a:r>
              <a:rPr lang="en-US" dirty="0"/>
              <a:t> is true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A</a:t>
            </a:r>
            <a:r>
              <a:rPr lang="en-US" dirty="0"/>
              <a:t>: Alternative hypothesis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observation is too unlikely </a:t>
            </a:r>
            <a:r>
              <a:rPr lang="en-US" u="sng" dirty="0"/>
              <a:t>under H</a:t>
            </a:r>
            <a:r>
              <a:rPr lang="en-US" u="sng" baseline="-25000" dirty="0"/>
              <a:t>0</a:t>
            </a:r>
            <a:r>
              <a:rPr lang="en-US" dirty="0"/>
              <a:t>, we say we </a:t>
            </a:r>
          </a:p>
          <a:p>
            <a:pPr marL="457200" lvl="1" indent="0">
              <a:buNone/>
            </a:pPr>
            <a:r>
              <a:rPr lang="en-US" dirty="0"/>
              <a:t>“reject the null hypothesis in favor of the alternative hypothesis”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is </a:t>
            </a:r>
            <a:r>
              <a:rPr lang="en-US" i="1" dirty="0"/>
              <a:t>likely/unlikely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p-value </a:t>
            </a:r>
          </a:p>
          <a:p>
            <a:pPr lvl="2"/>
            <a:r>
              <a:rPr lang="en-US" dirty="0"/>
              <a:t>probability of the observation (or more extreme one) under H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α-level (significance level)</a:t>
            </a:r>
          </a:p>
          <a:p>
            <a:pPr lvl="2"/>
            <a:r>
              <a:rPr lang="en-US" dirty="0"/>
              <a:t>Intuitively </a:t>
            </a:r>
            <a:r>
              <a:rPr lang="en-US" dirty="0" err="1"/>
              <a:t>thre</a:t>
            </a:r>
            <a:r>
              <a:rPr lang="cs-CZ" dirty="0"/>
              <a:t>s</a:t>
            </a:r>
            <a:r>
              <a:rPr lang="en-US" dirty="0"/>
              <a:t>hold for p-value</a:t>
            </a:r>
          </a:p>
          <a:p>
            <a:pPr lvl="2"/>
            <a:r>
              <a:rPr lang="en-US" dirty="0"/>
              <a:t>It’s up to us!</a:t>
            </a:r>
          </a:p>
          <a:p>
            <a:pPr lvl="1"/>
            <a:r>
              <a:rPr lang="cs-CZ" dirty="0"/>
              <a:t>Point </a:t>
            </a:r>
            <a:r>
              <a:rPr lang="cs-CZ" dirty="0" err="1"/>
              <a:t>unlikely</a:t>
            </a:r>
            <a:r>
              <a:rPr lang="cs-CZ" dirty="0"/>
              <a:t> </a:t>
            </a:r>
            <a:r>
              <a:rPr lang="en-US" dirty="0"/>
              <a:t>when </a:t>
            </a:r>
            <a:r>
              <a:rPr lang="cs-CZ" dirty="0"/>
              <a:t>p </a:t>
            </a:r>
            <a:r>
              <a:rPr lang="en-US" dirty="0"/>
              <a:t>&lt; 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ECA9A-49FF-42B4-B909-60CB98A71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8904" r="6396"/>
          <a:stretch/>
        </p:blipFill>
        <p:spPr bwMode="auto">
          <a:xfrm>
            <a:off x="8367823" y="4291865"/>
            <a:ext cx="3814866" cy="22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8C77FC-CF29-469E-AE39-FEF6BA601C04}"/>
              </a:ext>
            </a:extLst>
          </p:cNvPr>
          <p:cNvSpPr txBox="1"/>
          <p:nvPr/>
        </p:nvSpPr>
        <p:spPr>
          <a:xfrm>
            <a:off x="4295554" y="1506022"/>
            <a:ext cx="317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bird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penguin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let 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go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2459AC-F7F0-4B99-B373-AF1B2E64B90B}"/>
              </a:ext>
            </a:extLst>
          </p:cNvPr>
          <p:cNvSpPr txBox="1"/>
          <p:nvPr/>
        </p:nvSpPr>
        <p:spPr>
          <a:xfrm>
            <a:off x="5082363" y="2239852"/>
            <a:ext cx="480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b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ird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just 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caught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is NOT a penguin -&gt;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notify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FA6055-D4C8-43E7-B48E-95207E60097D}"/>
              </a:ext>
            </a:extLst>
          </p:cNvPr>
          <p:cNvSpPr txBox="1"/>
          <p:nvPr/>
        </p:nvSpPr>
        <p:spPr>
          <a:xfrm>
            <a:off x="5226353" y="3530754"/>
            <a:ext cx="612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likely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cs-CZ" i="1" dirty="0" err="1">
                <a:solidFill>
                  <a:schemeClr val="accent1">
                    <a:lumMod val="50000"/>
                  </a:schemeClr>
                </a:solidFill>
              </a:rPr>
              <a:t>unli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kely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is that a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</a:rPr>
              <a:t>penguin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would have such a weight?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EF6690-82AC-4AB6-801D-9A653AC75089}"/>
              </a:ext>
            </a:extLst>
          </p:cNvPr>
          <p:cNvSpPr/>
          <p:nvPr/>
        </p:nvSpPr>
        <p:spPr>
          <a:xfrm>
            <a:off x="7538708" y="6591190"/>
            <a:ext cx="41867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http://med.stanford.edu/content/dam/sm-news/images/2016/03/p-value-index.jpg</a:t>
            </a:r>
          </a:p>
        </p:txBody>
      </p:sp>
    </p:spTree>
    <p:extLst>
      <p:ext uri="{BB962C8B-B14F-4D97-AF65-F5344CB8AC3E}">
        <p14:creationId xmlns:p14="http://schemas.microsoft.com/office/powerpoint/2010/main" val="26437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570FC-435B-4F7A-8E2B-0A4C0B59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Voluntary</a:t>
            </a:r>
            <a:r>
              <a:rPr lang="cs-CZ" dirty="0"/>
              <a:t> </a:t>
            </a:r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C0AA6-8D43-42A8-B9CE-ADCAB6AC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null hypothesis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alternative hypothesis. </a:t>
            </a:r>
            <a:endParaRPr lang="cs-CZ" dirty="0"/>
          </a:p>
          <a:p>
            <a:r>
              <a:rPr lang="en-US" dirty="0"/>
              <a:t>How would proceed to reject/not reject the null hypothesis</a:t>
            </a:r>
            <a:r>
              <a:rPr lang="cs-CZ" dirty="0"/>
              <a:t> (no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calculations</a:t>
            </a:r>
            <a:r>
              <a:rPr lang="cs-CZ" dirty="0"/>
              <a:t>)</a:t>
            </a:r>
            <a:r>
              <a:rPr lang="en-US" dirty="0"/>
              <a:t>. </a:t>
            </a:r>
          </a:p>
          <a:p>
            <a:endParaRPr lang="en-US" dirty="0"/>
          </a:p>
          <a:p>
            <a:pPr lvl="1"/>
            <a:r>
              <a:rPr lang="en-US" dirty="0"/>
              <a:t>Bartender 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following beers is unfair</a:t>
            </a:r>
          </a:p>
          <a:p>
            <a:pPr lvl="2"/>
            <a:r>
              <a:rPr lang="en-US" dirty="0"/>
              <a:t>490ml, 452ml, 466ml, 492ml, 460ml, 523ml, 488ml, 492ml, 480ml </a:t>
            </a:r>
          </a:p>
          <a:p>
            <a:pPr lvl="1"/>
            <a:r>
              <a:rPr lang="en-US" dirty="0"/>
              <a:t>Older people (60+) vote more for ANO, than younger people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Upload as .</a:t>
            </a:r>
            <a:r>
              <a:rPr lang="cs-CZ" i="1" dirty="0" err="1"/>
              <a:t>txt</a:t>
            </a:r>
            <a:r>
              <a:rPr lang="cs-CZ" i="1" dirty="0"/>
              <a:t> .doc .</a:t>
            </a:r>
            <a:r>
              <a:rPr lang="cs-CZ" i="1" dirty="0" err="1"/>
              <a:t>pdf</a:t>
            </a:r>
            <a:r>
              <a:rPr lang="cs-CZ" i="1" dirty="0"/>
              <a:t> on BRUTE</a:t>
            </a:r>
          </a:p>
        </p:txBody>
      </p:sp>
    </p:spTree>
    <p:extLst>
      <p:ext uri="{BB962C8B-B14F-4D97-AF65-F5344CB8AC3E}">
        <p14:creationId xmlns:p14="http://schemas.microsoft.com/office/powerpoint/2010/main" val="295780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577F2-BC0E-416D-A9ED-14F38139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5CA62-283B-4946-A32B-4A76972F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create basic plots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What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cs typeface="Courier New" panose="02070309020205020404" pitchFamily="49" charset="0"/>
              </a:rPr>
              <a:t>does</a:t>
            </a:r>
          </a:p>
          <a:p>
            <a:r>
              <a:rPr lang="en-US" dirty="0">
                <a:cs typeface="Courier New" panose="02070309020205020404" pitchFamily="49" charset="0"/>
              </a:rPr>
              <a:t>Understand the role of standard deviation (variance) in normal distribution</a:t>
            </a:r>
          </a:p>
          <a:p>
            <a:r>
              <a:rPr lang="en-US" dirty="0">
                <a:cs typeface="Courier New" panose="02070309020205020404" pitchFamily="49" charset="0"/>
              </a:rPr>
              <a:t>What terms like </a:t>
            </a:r>
            <a:r>
              <a:rPr lang="en-US" i="1" dirty="0">
                <a:cs typeface="Courier New" panose="02070309020205020404" pitchFamily="49" charset="0"/>
              </a:rPr>
              <a:t>p-value, alpha level, null hypothesis </a:t>
            </a:r>
            <a:r>
              <a:rPr lang="en-US" dirty="0">
                <a:cs typeface="Courier New" panose="02070309020205020404" pitchFamily="49" charset="0"/>
              </a:rPr>
              <a:t>mean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Not covered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Z-score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Type I and type II errors in hypothesis testing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Types of t-test (one-sample, two-sample, paired)</a:t>
            </a:r>
            <a:endParaRPr lang="cs-CZ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4E13-87FA-3FC6-EB55-FCA4178A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D4B77-E324-AD6D-030F-ED66D6D2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9" y="3195756"/>
            <a:ext cx="10898121" cy="168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CC365C-88D6-96B5-DE26-8346DC4A0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9" y="5100550"/>
            <a:ext cx="3296110" cy="1247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E2C1F-E690-7AB7-06D0-AA314CB2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6" y="1590269"/>
            <a:ext cx="6420746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5BB73-2137-49B9-AF64-5004F6D9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15"/>
            <a:ext cx="10515600" cy="1325563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505CE-BCCB-4BB2-BE05-DC4E775D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basics</a:t>
            </a:r>
          </a:p>
          <a:p>
            <a:r>
              <a:rPr lang="en-US" dirty="0"/>
              <a:t>Statistics basics</a:t>
            </a:r>
          </a:p>
          <a:p>
            <a:endParaRPr lang="en-US" dirty="0"/>
          </a:p>
          <a:p>
            <a:r>
              <a:rPr lang="cs-CZ" dirty="0" err="1"/>
              <a:t>Explore</a:t>
            </a:r>
            <a:r>
              <a:rPr lang="cs-CZ" dirty="0"/>
              <a:t>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penguins</a:t>
            </a:r>
            <a:r>
              <a:rPr lang="cs-CZ" dirty="0"/>
              <a:t> </a:t>
            </a:r>
            <a:r>
              <a:rPr lang="cs-CZ" dirty="0" err="1"/>
              <a:t>dataset</a:t>
            </a:r>
            <a:endParaRPr lang="en-US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E38E4C-9EF8-4DDD-A362-894B377E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09" y="744281"/>
            <a:ext cx="5745891" cy="51673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385E9D-D506-4095-A28A-C92DAF8E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05" y="4338381"/>
            <a:ext cx="7849695" cy="1838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099ED-22C0-4872-644F-88142602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3595582"/>
            <a:ext cx="4410319" cy="3052798"/>
          </a:xfrm>
          <a:prstGeom prst="rect">
            <a:avLst/>
          </a:prstGeom>
        </p:spPr>
      </p:pic>
      <p:pic>
        <p:nvPicPr>
          <p:cNvPr id="9" name="Picture 8" descr="A pengui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7E1B4E87-BA78-7A2F-AAD1-6EE482EC7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89" y="3817492"/>
            <a:ext cx="2133600" cy="2880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F4EE13-5F97-E08C-4B79-3222142C4391}"/>
              </a:ext>
            </a:extLst>
          </p:cNvPr>
          <p:cNvSpPr txBox="1"/>
          <p:nvPr/>
        </p:nvSpPr>
        <p:spPr>
          <a:xfrm>
            <a:off x="1912883" y="6668644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6"/>
              </a:rPr>
              <a:t>chinstrap_penguin.jpg (1482×2000) (burrard-lucas.com)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944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395B-1467-4D82-A1BE-5A2D9A0B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r>
              <a:rPr lang="cs-CZ" dirty="0"/>
              <a:t> – </a:t>
            </a:r>
            <a:r>
              <a:rPr lang="en-GB" dirty="0"/>
              <a:t>try</a:t>
            </a:r>
            <a:r>
              <a:rPr lang="cs-CZ" dirty="0"/>
              <a:t> </a:t>
            </a:r>
            <a:r>
              <a:rPr lang="en-US" dirty="0"/>
              <a:t>scatter</a:t>
            </a:r>
            <a:r>
              <a:rPr lang="cs-CZ" dirty="0"/>
              <a:t> </a:t>
            </a:r>
            <a:r>
              <a:rPr lang="cs-CZ" dirty="0" err="1"/>
              <a:t>plots</a:t>
            </a:r>
            <a:endParaRPr lang="cs-CZ" dirty="0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416D2B85-F503-426C-9CC3-9D8D9730A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2674"/>
            <a:ext cx="4105848" cy="3181794"/>
          </a:xfr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6DD3426B-C694-4B5E-A805-6988EF459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04" y="2982674"/>
            <a:ext cx="4096322" cy="31817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2A3ECD-DBC6-4E25-B8D7-FA485296D207}"/>
              </a:ext>
            </a:extLst>
          </p:cNvPr>
          <p:cNvSpPr txBox="1"/>
          <p:nvPr/>
        </p:nvSpPr>
        <p:spPr>
          <a:xfrm>
            <a:off x="838201" y="1851949"/>
            <a:ext cx="903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Replicate following graphs. How each penguin species look like according to them?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872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E1122-4B90-443E-BE96-E14516D8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– </a:t>
            </a:r>
            <a:r>
              <a:rPr lang="cs-CZ" dirty="0" err="1"/>
              <a:t>explore</a:t>
            </a:r>
            <a:r>
              <a:rPr lang="cs-CZ" dirty="0"/>
              <a:t> more </a:t>
            </a:r>
            <a:r>
              <a:rPr lang="cs-CZ" dirty="0" err="1"/>
              <a:t>palletes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A8D8E-8E4A-425F-9D6E-05E25AB7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4409"/>
            <a:ext cx="10515600" cy="1010172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https://www.r-graph-gallery.com/38-rcolorbrewers-palettes</a:t>
            </a:r>
            <a:r>
              <a:rPr lang="cs-CZ" dirty="0"/>
              <a:t>	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8F5757A9-98A5-4D47-AD1F-CE7EE93CE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85" y="1526253"/>
            <a:ext cx="4389866" cy="33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CF57-A2AB-4BF6-9F27-8ED10218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Merging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plots</a:t>
            </a:r>
            <a:endParaRPr lang="cs-CZ" dirty="0"/>
          </a:p>
        </p:txBody>
      </p:sp>
      <p:pic>
        <p:nvPicPr>
          <p:cNvPr id="4" name="Zástupný obsah 3" descr="Obsah obrázku text, mapa&#10;&#10;Popis byl vytvořen automaticky">
            <a:extLst>
              <a:ext uri="{FF2B5EF4-FFF2-40B4-BE49-F238E27FC236}">
                <a16:creationId xmlns:a16="http://schemas.microsoft.com/office/drawing/2014/main" id="{05FEC158-A30E-403B-8994-04F3F6FE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1569"/>
            <a:ext cx="4096322" cy="3181794"/>
          </a:xfrm>
          <a:prstGeom prst="rect">
            <a:avLst/>
          </a:prstGeom>
        </p:spPr>
      </p:pic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14C68D9-B9E0-42FF-A4E8-F9695D46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69" y="1275562"/>
            <a:ext cx="4389866" cy="33278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63E309-EF4A-4324-BE04-9A96E92FC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37" y="3666680"/>
            <a:ext cx="4134427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30FE-85EC-40AE-8618-23B2433F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vizualization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5B21-26FA-4B5F-BEB6-F551A773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R Graph Gallery – Help and inspiration for R charts (r-graph-gallery.com)</a:t>
            </a:r>
            <a:endParaRPr lang="cs-CZ" dirty="0"/>
          </a:p>
          <a:p>
            <a:pPr lvl="1"/>
            <a:r>
              <a:rPr lang="cs-CZ" dirty="0"/>
              <a:t>Boxplots</a:t>
            </a:r>
          </a:p>
          <a:p>
            <a:pPr lvl="1"/>
            <a:r>
              <a:rPr lang="cs-CZ" dirty="0"/>
              <a:t>Histograms</a:t>
            </a:r>
          </a:p>
          <a:p>
            <a:pPr lvl="1"/>
            <a:r>
              <a:rPr lang="cs-CZ" dirty="0"/>
              <a:t>Dognut charts</a:t>
            </a:r>
          </a:p>
          <a:p>
            <a:pPr lvl="1"/>
            <a:r>
              <a:rPr lang="cs-CZ" dirty="0"/>
              <a:t>Heatmaps</a:t>
            </a:r>
          </a:p>
          <a:p>
            <a:pPr lvl="1"/>
            <a:r>
              <a:rPr lang="cs-CZ" dirty="0"/>
              <a:t>Time series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More in future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2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F26DC-09A6-4F2F-A91D-5EA0A10A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860"/>
            <a:ext cx="10515600" cy="1325563"/>
          </a:xfrm>
        </p:spPr>
        <p:txBody>
          <a:bodyPr/>
          <a:lstStyle/>
          <a:p>
            <a:r>
              <a:rPr lang="cs-CZ" dirty="0" err="1"/>
              <a:t>Statistical</a:t>
            </a:r>
            <a:r>
              <a:rPr lang="cs-CZ" dirty="0"/>
              <a:t> part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C9DC6B-DED2-4514-95B6-22ED87CE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3440"/>
            <a:ext cx="8026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65AE91-BA12-4EBA-AF85-37E256396F7D}"/>
              </a:ext>
            </a:extLst>
          </p:cNvPr>
          <p:cNvSpPr txBox="1"/>
          <p:nvPr/>
        </p:nvSpPr>
        <p:spPr>
          <a:xfrm>
            <a:off x="838200" y="63282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https://i.ytimg.com/vi/jSaMm1lK_j8/maxresdefault.jpg</a:t>
            </a:r>
            <a:r>
              <a:rPr lang="cs-CZ" sz="1200" dirty="0"/>
              <a:t>	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13C25-5180-4103-9A9F-E696D54A9A4B}"/>
              </a:ext>
            </a:extLst>
          </p:cNvPr>
          <p:cNvSpPr txBox="1"/>
          <p:nvPr/>
        </p:nvSpPr>
        <p:spPr>
          <a:xfrm>
            <a:off x="3886200" y="4483913"/>
            <a:ext cx="16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statistical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C8FCC-4911-93ED-E9E5-6A71CFECE1AB}"/>
              </a:ext>
            </a:extLst>
          </p:cNvPr>
          <p:cNvSpPr/>
          <p:nvPr/>
        </p:nvSpPr>
        <p:spPr>
          <a:xfrm>
            <a:off x="535709" y="1727200"/>
            <a:ext cx="9097818" cy="506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1FDECF2-F4E3-43C4-87C8-BE9ABDAB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H</a:t>
            </a:r>
            <a:r>
              <a:rPr lang="en-US" dirty="0" err="1"/>
              <a:t>ypothesis</a:t>
            </a:r>
            <a:r>
              <a:rPr lang="en-US" dirty="0"/>
              <a:t> testing</a:t>
            </a:r>
            <a:r>
              <a:rPr lang="cs-CZ" dirty="0"/>
              <a:t> - intuition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8CA7F0C-0C2F-4D34-872B-AA78E2F1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6" y="1861121"/>
            <a:ext cx="7143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DB685-E140-4BD2-ADEE-95EA89A9CFE3}"/>
              </a:ext>
            </a:extLst>
          </p:cNvPr>
          <p:cNvSpPr txBox="1"/>
          <p:nvPr/>
        </p:nvSpPr>
        <p:spPr>
          <a:xfrm>
            <a:off x="8661588" y="6492875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xlLive2.jpg (750×368) (biconet.com)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730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11079</TotalTime>
  <Words>411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Motiv Office</vt:lpstr>
      <vt:lpstr>B4M36SAN</vt:lpstr>
      <vt:lpstr>Previously</vt:lpstr>
      <vt:lpstr>This week</vt:lpstr>
      <vt:lpstr>Task – try scatter plots</vt:lpstr>
      <vt:lpstr>Task – explore more palletes</vt:lpstr>
      <vt:lpstr>Merging two plots</vt:lpstr>
      <vt:lpstr>More vizualization </vt:lpstr>
      <vt:lpstr>Statistical part</vt:lpstr>
      <vt:lpstr>Hypothesis testing - intuition</vt:lpstr>
      <vt:lpstr>Statistical part – hypothesis testing</vt:lpstr>
      <vt:lpstr>Voluntary task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Stastisics</dc:title>
  <dc:creator>Anh vu</dc:creator>
  <cp:lastModifiedBy>Anh vu</cp:lastModifiedBy>
  <cp:revision>41</cp:revision>
  <dcterms:created xsi:type="dcterms:W3CDTF">2020-09-17T07:45:49Z</dcterms:created>
  <dcterms:modified xsi:type="dcterms:W3CDTF">2022-09-26T11:53:02Z</dcterms:modified>
</cp:coreProperties>
</file>