
<file path=[Content_Types].xml><?xml version="1.0" encoding="utf-8"?>
<Types xmlns="http://schemas.openxmlformats.org/package/2006/content-types"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67" r:id="rId5"/>
    <p:sldId id="268" r:id="rId6"/>
    <p:sldId id="259" r:id="rId7"/>
    <p:sldId id="269" r:id="rId8"/>
    <p:sldId id="261" r:id="rId9"/>
    <p:sldId id="262" r:id="rId10"/>
    <p:sldId id="270" r:id="rId11"/>
    <p:sldId id="271" r:id="rId12"/>
    <p:sldId id="272" r:id="rId13"/>
    <p:sldId id="263" r:id="rId14"/>
    <p:sldId id="264" r:id="rId15"/>
    <p:sldId id="265" r:id="rId16"/>
    <p:sldId id="266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h vu" initials="Av" lastIdx="1" clrIdx="0">
    <p:extLst>
      <p:ext uri="{19B8F6BF-5375-455C-9EA6-DF929625EA0E}">
        <p15:presenceInfo xmlns:p15="http://schemas.microsoft.com/office/powerpoint/2012/main" userId="7b891c718a9dabc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80" y="9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h vu" userId="7b891c718a9dabcf" providerId="LiveId" clId="{DC55E7EB-8F67-42DC-ACBF-57A004E298E0}"/>
    <pc:docChg chg="modSld">
      <pc:chgData name="Anh vu" userId="7b891c718a9dabcf" providerId="LiveId" clId="{DC55E7EB-8F67-42DC-ACBF-57A004E298E0}" dt="2023-01-09T12:21:24.969" v="9" actId="20577"/>
      <pc:docMkLst>
        <pc:docMk/>
      </pc:docMkLst>
      <pc:sldChg chg="modSp mod">
        <pc:chgData name="Anh vu" userId="7b891c718a9dabcf" providerId="LiveId" clId="{DC55E7EB-8F67-42DC-ACBF-57A004E298E0}" dt="2023-01-09T12:21:24.969" v="9" actId="20577"/>
        <pc:sldMkLst>
          <pc:docMk/>
          <pc:sldMk cId="0" sldId="256"/>
        </pc:sldMkLst>
        <pc:spChg chg="mod">
          <ac:chgData name="Anh vu" userId="7b891c718a9dabcf" providerId="LiveId" clId="{DC55E7EB-8F67-42DC-ACBF-57A004E298E0}" dt="2023-01-09T12:21:24.969" v="9" actId="20577"/>
          <ac:spMkLst>
            <pc:docMk/>
            <pc:sldMk cId="0" sldId="256"/>
            <ac:spMk id="5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6d15231042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6d15231042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6d15231042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6d15231042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6d15231042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6d15231042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6d1523104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6d1523104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6d15231042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6d15231042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How k-means work? Can you walk me through these images? I’ll give you a few moments…(solution)...Any disadvantages (globular, outlier)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Now how hierarchical clustering works (use the image)?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6d1523104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6d1523104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763eadb17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763eadb17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63eadb171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763eadb171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6d15231042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6d15231042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gfycat.com/somelonelycaterpillar" TargetMode="External"/><Relationship Id="rId3" Type="http://schemas.openxmlformats.org/officeDocument/2006/relationships/hyperlink" Target="http://www.cse.msu.edu/~cse802/EnsembleClustering_Jinfeng_jain.pptx" TargetMode="External"/><Relationship Id="rId7" Type="http://schemas.openxmlformats.org/officeDocument/2006/relationships/hyperlink" Target="https://images.amcnetworks.com/ifc.com/wp-content/uploads/2015/03/EnemyAtTheGates_MF.jp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researchgate.net/figure/An-example-of-the-Laplacian-matrix-of-a-simple-network-n-4_fig1_305653264" TargetMode="External"/><Relationship Id="rId5" Type="http://schemas.openxmlformats.org/officeDocument/2006/relationships/hyperlink" Target="https://csdl-images.computer.org/trans/tk/2012/03/figures/ttk20120304131.gif" TargetMode="External"/><Relationship Id="rId10" Type="http://schemas.openxmlformats.org/officeDocument/2006/relationships/hyperlink" Target="https://arxiv.org/abs/1209.1960" TargetMode="External"/><Relationship Id="rId4" Type="http://schemas.openxmlformats.org/officeDocument/2006/relationships/hyperlink" Target="https://stanford.edu/~cpiech/cs221/handouts/kmeans.html" TargetMode="External"/><Relationship Id="rId9" Type="http://schemas.openxmlformats.org/officeDocument/2006/relationships/hyperlink" Target="http://people.csail.mit.edu/dsontag/courses/ml14/notes/Luxburg07_tutorial_spectral_clustering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Advanced clustering</a:t>
            </a:r>
            <a:endParaRPr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B4M36SAN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9C249-0437-4FEE-93E7-DBCFF728D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K-means relation</a:t>
            </a:r>
            <a:r>
              <a:rPr lang="cs-CZ" dirty="0"/>
              <a:t> to PCA and LDA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C3434E-6464-4054-8709-076D810361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8407" y="1139897"/>
            <a:ext cx="8520600" cy="2702001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Initialization issues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Repeated starts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b="1" i="1" dirty="0">
                <a:solidFill>
                  <a:schemeClr val="tx1"/>
                </a:solidFill>
              </a:rPr>
              <a:t>PCA-Part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A divisive hierarchical approach based on </a:t>
            </a:r>
            <a:r>
              <a:rPr lang="en-US" b="1" dirty="0">
                <a:solidFill>
                  <a:schemeClr val="tx1"/>
                </a:solidFill>
              </a:rPr>
              <a:t>PCA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Starting from an initial cluster that contains the entire data set, the iteratively select the </a:t>
            </a:r>
            <a:r>
              <a:rPr lang="en-US" b="1" dirty="0">
                <a:solidFill>
                  <a:schemeClr val="tx1"/>
                </a:solidFill>
              </a:rPr>
              <a:t>cluster with the greatest SSE </a:t>
            </a:r>
            <a:r>
              <a:rPr lang="en-US" dirty="0">
                <a:solidFill>
                  <a:schemeClr val="tx1"/>
                </a:solidFill>
              </a:rPr>
              <a:t>and divide it into two subclusters using a </a:t>
            </a:r>
            <a:r>
              <a:rPr lang="en-US" b="1" dirty="0">
                <a:solidFill>
                  <a:schemeClr val="tx1"/>
                </a:solidFill>
              </a:rPr>
              <a:t>hyperplane</a:t>
            </a:r>
            <a:r>
              <a:rPr lang="en-US" dirty="0">
                <a:solidFill>
                  <a:schemeClr val="tx1"/>
                </a:solidFill>
              </a:rPr>
              <a:t> that passes through the cluster centroid and is </a:t>
            </a:r>
            <a:r>
              <a:rPr lang="en-US" b="1" dirty="0">
                <a:solidFill>
                  <a:schemeClr val="tx1"/>
                </a:solidFill>
              </a:rPr>
              <a:t>orthogonal to the principal eigenvector</a:t>
            </a:r>
            <a:r>
              <a:rPr lang="en-US" dirty="0">
                <a:solidFill>
                  <a:schemeClr val="tx1"/>
                </a:solidFill>
              </a:rPr>
              <a:t> of the cluster covariance matrix. This procedure is repeated until K clusters are found</a:t>
            </a:r>
            <a:br>
              <a:rPr lang="cs-CZ" dirty="0">
                <a:solidFill>
                  <a:schemeClr val="tx1"/>
                </a:solidFill>
              </a:rPr>
            </a:br>
            <a:br>
              <a:rPr lang="cs-CZ" dirty="0">
                <a:solidFill>
                  <a:schemeClr val="tx1"/>
                </a:solidFill>
              </a:rPr>
            </a:br>
            <a:r>
              <a:rPr lang="en-US" sz="9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Celebi, M.E., Kingravi, H.A. and Vela, P.A., 2013. A comparative study of efficient initialization methods for the k-means</a:t>
            </a:r>
            <a:r>
              <a:rPr lang="cs-CZ" sz="9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9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clustering algorithm.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26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F3AF92-967C-44A5-9AC0-1F5E5763E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1834" y="120742"/>
            <a:ext cx="2343759" cy="14636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D3BBB6-7946-4D76-B312-5902A81FF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0036" y="1584421"/>
            <a:ext cx="2833148" cy="173965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673BD19-CB28-4BDA-95CF-5D6DA0419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/>
          <a:lstStyle/>
          <a:p>
            <a:r>
              <a:rPr lang="en-GB" dirty="0"/>
              <a:t>K-means relation</a:t>
            </a:r>
            <a:r>
              <a:rPr lang="cs-CZ" dirty="0"/>
              <a:t> to PCA and LDA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5785EFF-6F53-45B5-9E1F-8A0DC0C63E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8407" y="1139897"/>
            <a:ext cx="5472412" cy="173965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LDA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</a:rPr>
              <a:t>Assumes data for each </a:t>
            </a:r>
            <a:r>
              <a:rPr lang="en-US" b="1" dirty="0">
                <a:solidFill>
                  <a:schemeClr val="tx1"/>
                </a:solidFill>
              </a:rPr>
              <a:t>class</a:t>
            </a:r>
            <a:r>
              <a:rPr lang="en-US" dirty="0">
                <a:solidFill>
                  <a:schemeClr val="tx1"/>
                </a:solidFill>
              </a:rPr>
              <a:t> come from (</a:t>
            </a:r>
            <a:r>
              <a:rPr lang="en-US" dirty="0" err="1">
                <a:solidFill>
                  <a:schemeClr val="tx1"/>
                </a:solidFill>
              </a:rPr>
              <a:t>mulitvar</a:t>
            </a:r>
            <a:r>
              <a:rPr lang="en-US" dirty="0">
                <a:solidFill>
                  <a:schemeClr val="tx1"/>
                </a:solidFill>
              </a:rPr>
              <a:t>.) normal distributions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</a:rPr>
              <a:t>Uses Bayes theorem to decide which class a sample belongs to</a:t>
            </a:r>
          </a:p>
        </p:txBody>
      </p:sp>
      <p:sp>
        <p:nvSpPr>
          <p:cNvPr id="11" name="AutoShape 4">
            <a:extLst>
              <a:ext uri="{FF2B5EF4-FFF2-40B4-BE49-F238E27FC236}">
                <a16:creationId xmlns:a16="http://schemas.microsoft.com/office/drawing/2014/main" id="{8F2994FF-14F3-49DA-9B72-05968CBBBA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61D0405-12DE-4D53-A56F-0DC18E7A34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3697" y="3403847"/>
            <a:ext cx="2220031" cy="1739653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748278E-35E6-4858-8274-33059E9A4EFF}"/>
              </a:ext>
            </a:extLst>
          </p:cNvPr>
          <p:cNvSpPr txBox="1">
            <a:spLocks/>
          </p:cNvSpPr>
          <p:nvPr/>
        </p:nvSpPr>
        <p:spPr>
          <a:xfrm>
            <a:off x="364867" y="2802117"/>
            <a:ext cx="5472412" cy="1429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EM-GMM clustering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</a:rPr>
              <a:t>Soft version of K-means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</a:rPr>
              <a:t>Also assumes data for each </a:t>
            </a:r>
            <a:r>
              <a:rPr lang="en-US" b="1" dirty="0">
                <a:solidFill>
                  <a:schemeClr val="tx1"/>
                </a:solidFill>
              </a:rPr>
              <a:t>cluster</a:t>
            </a:r>
            <a:r>
              <a:rPr lang="en-US" dirty="0">
                <a:solidFill>
                  <a:schemeClr val="tx1"/>
                </a:solidFill>
              </a:rPr>
              <a:t> come from (</a:t>
            </a:r>
            <a:r>
              <a:rPr lang="en-US" dirty="0" err="1">
                <a:solidFill>
                  <a:schemeClr val="tx1"/>
                </a:solidFill>
              </a:rPr>
              <a:t>mulitvar</a:t>
            </a:r>
            <a:r>
              <a:rPr lang="en-US" dirty="0">
                <a:solidFill>
                  <a:schemeClr val="tx1"/>
                </a:solidFill>
              </a:rPr>
              <a:t>.) normal distributions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8FA7A5B-A810-41E1-8314-44FF35692B24}"/>
              </a:ext>
            </a:extLst>
          </p:cNvPr>
          <p:cNvSpPr txBox="1">
            <a:spLocks/>
          </p:cNvSpPr>
          <p:nvPr/>
        </p:nvSpPr>
        <p:spPr>
          <a:xfrm>
            <a:off x="368407" y="4003603"/>
            <a:ext cx="5472412" cy="1429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</a:rPr>
              <a:t>The parameters estimated are </a:t>
            </a:r>
            <a:r>
              <a:rPr lang="el-GR" b="1" i="1" dirty="0">
                <a:solidFill>
                  <a:schemeClr val="tx1"/>
                </a:solidFill>
              </a:rPr>
              <a:t>μ</a:t>
            </a:r>
            <a:r>
              <a:rPr lang="en-US" b="1" i="1" baseline="-25000" dirty="0">
                <a:solidFill>
                  <a:schemeClr val="tx1"/>
                </a:solidFill>
              </a:rPr>
              <a:t>c</a:t>
            </a:r>
            <a:r>
              <a:rPr lang="en-US" b="1" i="1" dirty="0">
                <a:solidFill>
                  <a:schemeClr val="tx1"/>
                </a:solidFill>
              </a:rPr>
              <a:t>,</a:t>
            </a:r>
            <a:r>
              <a:rPr lang="el-GR" b="1" i="1" dirty="0">
                <a:solidFill>
                  <a:schemeClr val="tx1"/>
                </a:solidFill>
              </a:rPr>
              <a:t>σ</a:t>
            </a:r>
            <a:r>
              <a:rPr lang="en-US" b="1" i="1" baseline="-25000" dirty="0">
                <a:solidFill>
                  <a:schemeClr val="tx1"/>
                </a:solidFill>
              </a:rPr>
              <a:t>c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b="1" i="1" dirty="0">
                <a:solidFill>
                  <a:schemeClr val="tx1"/>
                </a:solidFill>
              </a:rPr>
              <a:t>p</a:t>
            </a:r>
            <a:r>
              <a:rPr lang="en-US" b="1" i="1" baseline="-25000" dirty="0">
                <a:solidFill>
                  <a:schemeClr val="tx1"/>
                </a:solidFill>
              </a:rPr>
              <a:t>c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of the clusters </a:t>
            </a:r>
          </a:p>
        </p:txBody>
      </p:sp>
    </p:spTree>
    <p:extLst>
      <p:ext uri="{BB962C8B-B14F-4D97-AF65-F5344CB8AC3E}">
        <p14:creationId xmlns:p14="http://schemas.microsoft.com/office/powerpoint/2010/main" val="244738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4" grpId="0" build="p"/>
      <p:bldP spid="1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7D38CA1-9A8E-4E82-A51E-C81DFE84CE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7"/>
          <a:stretch/>
        </p:blipFill>
        <p:spPr>
          <a:xfrm>
            <a:off x="4745865" y="1389322"/>
            <a:ext cx="3774420" cy="22753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A2E014-719F-4CCE-949A-59456AF6AE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715" y="1389322"/>
            <a:ext cx="3832317" cy="2403490"/>
          </a:xfrm>
          <a:prstGeom prst="rect">
            <a:avLst/>
          </a:prstGeom>
        </p:spPr>
      </p:pic>
      <p:sp>
        <p:nvSpPr>
          <p:cNvPr id="9" name="Google Shape;111;p20">
            <a:extLst>
              <a:ext uri="{FF2B5EF4-FFF2-40B4-BE49-F238E27FC236}">
                <a16:creationId xmlns:a16="http://schemas.microsoft.com/office/drawing/2014/main" id="{B8242098-B3F6-4135-8CB8-B232F8C77F8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EM clustering on </a:t>
            </a:r>
            <a:r>
              <a:rPr lang="en-GB" i="1" dirty="0"/>
              <a:t>Breast cancer </a:t>
            </a:r>
            <a:r>
              <a:rPr lang="en-GB" dirty="0"/>
              <a:t>dataset</a:t>
            </a:r>
            <a:endParaRPr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0F27C10-B073-49DF-B02E-37E14F3C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4104167"/>
            <a:ext cx="6124542" cy="73886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Demo in the .</a:t>
            </a:r>
            <a:r>
              <a:rPr lang="en-US" i="1" dirty="0">
                <a:solidFill>
                  <a:schemeClr val="tx1"/>
                </a:solidFill>
              </a:rPr>
              <a:t>/extra</a:t>
            </a:r>
            <a:r>
              <a:rPr lang="en-US" dirty="0">
                <a:solidFill>
                  <a:schemeClr val="tx1"/>
                </a:solidFill>
              </a:rPr>
              <a:t> folder of the course materials</a:t>
            </a:r>
          </a:p>
        </p:txBody>
      </p:sp>
    </p:spTree>
    <p:extLst>
      <p:ext uri="{BB962C8B-B14F-4D97-AF65-F5344CB8AC3E}">
        <p14:creationId xmlns:p14="http://schemas.microsoft.com/office/powerpoint/2010/main" val="2265893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Ensemble clustering</a:t>
            </a:r>
            <a:endParaRPr dirty="0"/>
          </a:p>
        </p:txBody>
      </p:sp>
      <p:pic>
        <p:nvPicPr>
          <p:cNvPr id="112" name="Google Shape;11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100" y="3278550"/>
            <a:ext cx="7777899" cy="149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7421" y="1102838"/>
            <a:ext cx="4503003" cy="211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How to generate clusters?</a:t>
            </a:r>
            <a:endParaRPr dirty="0"/>
          </a:p>
        </p:txBody>
      </p:sp>
      <p:pic>
        <p:nvPicPr>
          <p:cNvPr id="126" name="Google Shape;12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1271" y="2841950"/>
            <a:ext cx="4503003" cy="211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1"/>
          <p:cNvSpPr/>
          <p:nvPr/>
        </p:nvSpPr>
        <p:spPr>
          <a:xfrm>
            <a:off x="4856825" y="2793925"/>
            <a:ext cx="2034600" cy="2160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28;p21"/>
          <p:cNvSpPr txBox="1"/>
          <p:nvPr/>
        </p:nvSpPr>
        <p:spPr>
          <a:xfrm>
            <a:off x="495750" y="1218750"/>
            <a:ext cx="8520600" cy="13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 dirty="0">
                <a:solidFill>
                  <a:schemeClr val="dk1"/>
                </a:solidFill>
              </a:rPr>
              <a:t>Using </a:t>
            </a:r>
            <a:r>
              <a:rPr lang="en-GB" b="1" dirty="0">
                <a:solidFill>
                  <a:schemeClr val="dk1"/>
                </a:solidFill>
              </a:rPr>
              <a:t>different clustering algorithms</a:t>
            </a:r>
            <a:br>
              <a:rPr lang="en-GB" b="1" dirty="0">
                <a:solidFill>
                  <a:schemeClr val="dk1"/>
                </a:solidFill>
              </a:rPr>
            </a:br>
            <a:r>
              <a:rPr lang="en-GB" dirty="0">
                <a:solidFill>
                  <a:schemeClr val="dk1"/>
                </a:solidFill>
              </a:rPr>
              <a:t>	e.g. </a:t>
            </a:r>
            <a:r>
              <a:rPr lang="en-GB" i="1" dirty="0">
                <a:solidFill>
                  <a:schemeClr val="dk1"/>
                </a:solidFill>
              </a:rPr>
              <a:t>K-means, hierarchical clustering, spectral clustering</a:t>
            </a:r>
            <a:r>
              <a:rPr lang="en-GB" dirty="0">
                <a:solidFill>
                  <a:schemeClr val="dk1"/>
                </a:solidFill>
              </a:rPr>
              <a:t>, …</a:t>
            </a:r>
            <a:endParaRPr dirty="0">
              <a:solidFill>
                <a:srgbClr val="6EA0B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 dirty="0">
                <a:solidFill>
                  <a:schemeClr val="dk1"/>
                </a:solidFill>
              </a:rPr>
              <a:t>Running </a:t>
            </a:r>
            <a:r>
              <a:rPr lang="en-GB" b="1" dirty="0">
                <a:solidFill>
                  <a:schemeClr val="dk1"/>
                </a:solidFill>
              </a:rPr>
              <a:t>the same algorithm with different parameters</a:t>
            </a:r>
            <a:r>
              <a:rPr lang="en-GB" dirty="0">
                <a:solidFill>
                  <a:schemeClr val="dk1"/>
                </a:solidFill>
              </a:rPr>
              <a:t> or initializations, e.g.,</a:t>
            </a:r>
            <a:endParaRPr dirty="0">
              <a:solidFill>
                <a:schemeClr val="dk1"/>
              </a:solidFill>
            </a:endParaRPr>
          </a:p>
          <a:p>
            <a:pPr marL="457200" lvl="0" indent="4572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solidFill>
                  <a:schemeClr val="dk1"/>
                </a:solidFill>
              </a:rPr>
              <a:t>use different dissimilarity measures</a:t>
            </a:r>
            <a:endParaRPr dirty="0">
              <a:solidFill>
                <a:schemeClr val="dk1"/>
              </a:solidFill>
            </a:endParaRPr>
          </a:p>
          <a:p>
            <a:pPr marL="457200" lvl="0" indent="4572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</a:rPr>
              <a:t>use different number of clusters</a:t>
            </a:r>
            <a:endParaRPr dirty="0"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 dirty="0">
                <a:solidFill>
                  <a:schemeClr val="dk1"/>
                </a:solidFill>
              </a:rPr>
              <a:t>Using </a:t>
            </a:r>
            <a:r>
              <a:rPr lang="en-GB" b="1" dirty="0">
                <a:solidFill>
                  <a:schemeClr val="dk1"/>
                </a:solidFill>
              </a:rPr>
              <a:t>different samples of the data</a:t>
            </a: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How to combine the partitions?</a:t>
            </a:r>
            <a:endParaRPr dirty="0"/>
          </a:p>
        </p:txBody>
      </p:sp>
      <p:pic>
        <p:nvPicPr>
          <p:cNvPr id="134" name="Google Shape;13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1271" y="2841950"/>
            <a:ext cx="4503003" cy="211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2"/>
          <p:cNvSpPr/>
          <p:nvPr/>
        </p:nvSpPr>
        <p:spPr>
          <a:xfrm>
            <a:off x="6838025" y="2793925"/>
            <a:ext cx="2034600" cy="2160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36;p22"/>
          <p:cNvSpPr txBox="1"/>
          <p:nvPr/>
        </p:nvSpPr>
        <p:spPr>
          <a:xfrm>
            <a:off x="495750" y="1218750"/>
            <a:ext cx="8520600" cy="13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 b="1" dirty="0">
                <a:solidFill>
                  <a:schemeClr val="dk1"/>
                </a:solidFill>
              </a:rPr>
              <a:t>Median partition</a:t>
            </a:r>
            <a:r>
              <a:rPr lang="en-GB" dirty="0">
                <a:solidFill>
                  <a:schemeClr val="dk1"/>
                </a:solidFill>
              </a:rPr>
              <a:t> based approaches</a:t>
            </a:r>
            <a:endParaRPr dirty="0"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GB" dirty="0">
                <a:solidFill>
                  <a:schemeClr val="dk1"/>
                </a:solidFill>
              </a:rPr>
              <a:t>“Averaging” all ensemble partitions</a:t>
            </a:r>
            <a:endParaRPr dirty="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 b="1" dirty="0">
                <a:solidFill>
                  <a:schemeClr val="dk1"/>
                </a:solidFill>
              </a:rPr>
              <a:t>Co-occurrence</a:t>
            </a:r>
            <a:r>
              <a:rPr lang="en-GB" dirty="0">
                <a:solidFill>
                  <a:schemeClr val="dk1"/>
                </a:solidFill>
              </a:rPr>
              <a:t> based approaches</a:t>
            </a:r>
            <a:endParaRPr dirty="0"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GB" dirty="0">
                <a:solidFill>
                  <a:schemeClr val="dk1"/>
                </a:solidFill>
              </a:rPr>
              <a:t>Relabeling/voting based methods</a:t>
            </a:r>
            <a:endParaRPr dirty="0"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GB" u="sng" dirty="0">
                <a:solidFill>
                  <a:schemeClr val="dk1"/>
                </a:solidFill>
              </a:rPr>
              <a:t>Co-association matrix </a:t>
            </a:r>
            <a:r>
              <a:rPr lang="en-GB" dirty="0">
                <a:solidFill>
                  <a:schemeClr val="dk1"/>
                </a:solidFill>
              </a:rPr>
              <a:t>based methods</a:t>
            </a:r>
            <a:endParaRPr dirty="0"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GB" dirty="0">
                <a:solidFill>
                  <a:schemeClr val="dk1"/>
                </a:solidFill>
              </a:rPr>
              <a:t>Graph based methods</a:t>
            </a:r>
            <a:endParaRPr dirty="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37" name="Google Shape;13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63475" y="183400"/>
            <a:ext cx="2498017" cy="226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Resources</a:t>
            </a:r>
            <a:endParaRPr dirty="0"/>
          </a:p>
        </p:txBody>
      </p:sp>
      <p:sp>
        <p:nvSpPr>
          <p:cNvPr id="143" name="Google Shape;143;p23"/>
          <p:cNvSpPr txBox="1">
            <a:spLocks noGrp="1"/>
          </p:cNvSpPr>
          <p:nvPr>
            <p:ph type="body" idx="1"/>
          </p:nvPr>
        </p:nvSpPr>
        <p:spPr>
          <a:xfrm>
            <a:off x="311700" y="1152474"/>
            <a:ext cx="8520600" cy="37597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 dirty="0">
                <a:solidFill>
                  <a:schemeClr val="hlink"/>
                </a:solidFill>
                <a:hlinkClick r:id="rId3"/>
              </a:rPr>
              <a:t>http://www.cse.msu.edu/~cse802/EnsembleClustering_Jinfeng_jain.pptx</a:t>
            </a:r>
            <a:endParaRPr sz="12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200" u="sng" dirty="0">
                <a:solidFill>
                  <a:schemeClr val="hlink"/>
                </a:solidFill>
                <a:hlinkClick r:id="rId4"/>
              </a:rPr>
              <a:t>https://stanford.edu/~cpiech/cs221/handouts/kmeans.html</a:t>
            </a:r>
            <a:endParaRPr sz="12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200" u="sng" dirty="0">
                <a:solidFill>
                  <a:schemeClr val="hlink"/>
                </a:solidFill>
                <a:hlinkClick r:id="rId5"/>
              </a:rPr>
              <a:t>https://csdl-images.computer.org/trans/tk/2012/03/figures/ttk20120304131.gif</a:t>
            </a:r>
            <a:endParaRPr sz="12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200" u="sng" dirty="0">
                <a:solidFill>
                  <a:schemeClr val="hlink"/>
                </a:solidFill>
                <a:hlinkClick r:id="rId6"/>
              </a:rPr>
              <a:t>https://www.researchgate.net/figure/An-example-of-the-Laplacian-matrix-of-a-simple-network-n-4_fig1_305653264</a:t>
            </a:r>
            <a:endParaRPr sz="12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200" u="sng" dirty="0">
                <a:solidFill>
                  <a:schemeClr val="hlink"/>
                </a:solidFill>
                <a:hlinkClick r:id="rId7"/>
              </a:rPr>
              <a:t>https://images.amcnetworks.com/ifc.com/wp-content/uploads/2015/03/EnemyAtTheGates_MF.jpg</a:t>
            </a:r>
            <a:endParaRPr lang="en-GB" sz="1200" u="sng" dirty="0">
              <a:solidFill>
                <a:schemeClr val="hlink"/>
              </a:solidFill>
            </a:endParaRPr>
          </a:p>
          <a:p>
            <a:pPr marL="0" indent="0">
              <a:spcBef>
                <a:spcPts val="1600"/>
              </a:spcBef>
              <a:buNone/>
            </a:pPr>
            <a:r>
              <a:rPr lang="en-GB" sz="1200" u="sng" dirty="0">
                <a:solidFill>
                  <a:schemeClr val="hlink"/>
                </a:solidFill>
                <a:hlinkClick r:id="rId8"/>
              </a:rPr>
              <a:t>https://gfycat.com/somelonelycaterpillar</a:t>
            </a:r>
            <a:endParaRPr lang="en-GB" sz="105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1200" dirty="0">
                <a:hlinkClick r:id="rId9"/>
              </a:rPr>
              <a:t>Luxburg07_tutorial_spectral_clustering.pdf (mit.edu)</a:t>
            </a:r>
            <a:endParaRPr lang="en-US" sz="12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1200" dirty="0">
                <a:hlinkClick r:id="rId10"/>
              </a:rPr>
              <a:t>[1209.1960] A Comparative Study of Efficient Initialization Methods for the K-Means Clustering Algorithm (arxiv.org)</a:t>
            </a:r>
            <a:endParaRPr lang="en-US" sz="12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Rajaraman, Anand, and Jeffrey David Ullman.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Mining of massive datasets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Cambridge University Press, 2011.</a:t>
            </a:r>
            <a:endParaRPr sz="12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Outline</a:t>
            </a:r>
            <a:endParaRPr dirty="0"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Review of baseline methods</a:t>
            </a:r>
            <a:endParaRPr lang="cs-CZ" sz="1800" b="0" i="0" u="none" strike="noStrike" dirty="0">
              <a:solidFill>
                <a:srgbClr val="595959"/>
              </a:solidFill>
              <a:effectLst/>
              <a:latin typeface="Arial" panose="020B0604020202020204" pitchFamily="34" charset="0"/>
            </a:endParaRPr>
          </a:p>
          <a:p>
            <a:pPr lvl="1" fontAlgn="base">
              <a:spcBef>
                <a:spcPts val="0"/>
              </a:spcBef>
            </a:pPr>
            <a:r>
              <a:rPr lang="en-US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K-means, Hierarchical clustering, DBSCAN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 dirty="0"/>
              <a:t>Spectral clustering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 dirty="0"/>
              <a:t>Principles and intuition</a:t>
            </a:r>
            <a:r>
              <a:rPr lang="cs-CZ" dirty="0"/>
              <a:t>, </a:t>
            </a:r>
            <a:r>
              <a:rPr lang="en-GB" dirty="0"/>
              <a:t>Showcase</a:t>
            </a:r>
          </a:p>
          <a:p>
            <a:pPr lvl="1">
              <a:spcBef>
                <a:spcPts val="0"/>
              </a:spcBef>
            </a:pPr>
            <a:r>
              <a:rPr lang="en-US" sz="14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DIY implementation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s-CZ" dirty="0"/>
              <a:t>K-means on </a:t>
            </a:r>
            <a:r>
              <a:rPr lang="en-NZ" dirty="0"/>
              <a:t>steroids</a:t>
            </a:r>
          </a:p>
          <a:p>
            <a:pPr lvl="1" indent="-342900">
              <a:spcBef>
                <a:spcPts val="0"/>
              </a:spcBef>
              <a:buSzPts val="1800"/>
            </a:pPr>
            <a:r>
              <a:rPr lang="en-GB" dirty="0"/>
              <a:t>Relation</a:t>
            </a:r>
            <a:r>
              <a:rPr lang="cs-CZ" dirty="0"/>
              <a:t> to LDA and PCA</a:t>
            </a:r>
          </a:p>
          <a:p>
            <a:pPr lvl="1" indent="-342900">
              <a:spcBef>
                <a:spcPts val="0"/>
              </a:spcBef>
              <a:buSzPts val="1800"/>
            </a:pPr>
            <a:r>
              <a:rPr lang="cs-CZ" dirty="0"/>
              <a:t>Ensemble </a:t>
            </a:r>
            <a:r>
              <a:rPr lang="en-GB" dirty="0"/>
              <a:t>clustering</a:t>
            </a:r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4" name="Google Shape;114;p20">
            <a:extLst>
              <a:ext uri="{FF2B5EF4-FFF2-40B4-BE49-F238E27FC236}">
                <a16:creationId xmlns:a16="http://schemas.microsoft.com/office/drawing/2014/main" id="{1382F2BD-FA39-4986-95FB-19820E14C8C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5063" y="3039925"/>
            <a:ext cx="3187032" cy="1902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15;p20">
            <a:extLst>
              <a:ext uri="{FF2B5EF4-FFF2-40B4-BE49-F238E27FC236}">
                <a16:creationId xmlns:a16="http://schemas.microsoft.com/office/drawing/2014/main" id="{7B304348-4607-476A-AC07-740B1045E5DD}"/>
              </a:ext>
            </a:extLst>
          </p:cNvPr>
          <p:cNvSpPr txBox="1"/>
          <p:nvPr/>
        </p:nvSpPr>
        <p:spPr>
          <a:xfrm>
            <a:off x="4531076" y="3847180"/>
            <a:ext cx="565200" cy="1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solidFill>
                  <a:srgbClr val="CCCCCC"/>
                </a:solidFill>
              </a:rPr>
              <a:t>kmeans</a:t>
            </a:r>
            <a:endParaRPr sz="800" dirty="0">
              <a:solidFill>
                <a:srgbClr val="CCCCCC"/>
              </a:solidFill>
            </a:endParaRPr>
          </a:p>
        </p:txBody>
      </p:sp>
      <p:sp>
        <p:nvSpPr>
          <p:cNvPr id="6" name="Google Shape;116;p20">
            <a:extLst>
              <a:ext uri="{FF2B5EF4-FFF2-40B4-BE49-F238E27FC236}">
                <a16:creationId xmlns:a16="http://schemas.microsoft.com/office/drawing/2014/main" id="{BAF88852-2560-44C8-841D-8FC1CAB511B6}"/>
              </a:ext>
            </a:extLst>
          </p:cNvPr>
          <p:cNvSpPr txBox="1"/>
          <p:nvPr/>
        </p:nvSpPr>
        <p:spPr>
          <a:xfrm>
            <a:off x="4904729" y="3639640"/>
            <a:ext cx="609436" cy="2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dirty="0">
                <a:solidFill>
                  <a:srgbClr val="CCCCCC"/>
                </a:solidFill>
              </a:rPr>
              <a:t>kmeans</a:t>
            </a:r>
            <a:endParaRPr sz="900" dirty="0">
              <a:solidFill>
                <a:srgbClr val="CCCCCC"/>
              </a:solidFill>
            </a:endParaRPr>
          </a:p>
        </p:txBody>
      </p:sp>
      <p:sp>
        <p:nvSpPr>
          <p:cNvPr id="7" name="Google Shape;117;p20">
            <a:extLst>
              <a:ext uri="{FF2B5EF4-FFF2-40B4-BE49-F238E27FC236}">
                <a16:creationId xmlns:a16="http://schemas.microsoft.com/office/drawing/2014/main" id="{A8181B28-6691-4A4F-A85F-6E1C8C7E8966}"/>
              </a:ext>
            </a:extLst>
          </p:cNvPr>
          <p:cNvSpPr txBox="1"/>
          <p:nvPr/>
        </p:nvSpPr>
        <p:spPr>
          <a:xfrm>
            <a:off x="6321984" y="3599254"/>
            <a:ext cx="715078" cy="2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rgbClr val="CCCCCC"/>
                </a:solidFill>
              </a:rPr>
              <a:t>kmeans</a:t>
            </a:r>
            <a:endParaRPr sz="1000" dirty="0">
              <a:solidFill>
                <a:srgbClr val="CCCCCC"/>
              </a:solidFill>
            </a:endParaRPr>
          </a:p>
        </p:txBody>
      </p:sp>
      <p:sp>
        <p:nvSpPr>
          <p:cNvPr id="8" name="Google Shape;118;p20">
            <a:extLst>
              <a:ext uri="{FF2B5EF4-FFF2-40B4-BE49-F238E27FC236}">
                <a16:creationId xmlns:a16="http://schemas.microsoft.com/office/drawing/2014/main" id="{A6F38110-ACC8-4DEA-A395-A3BE1270981C}"/>
              </a:ext>
            </a:extLst>
          </p:cNvPr>
          <p:cNvSpPr txBox="1"/>
          <p:nvPr/>
        </p:nvSpPr>
        <p:spPr>
          <a:xfrm>
            <a:off x="5514165" y="4003401"/>
            <a:ext cx="914100" cy="2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rgbClr val="CCCCCC"/>
                </a:solidFill>
              </a:rPr>
              <a:t>kmeans</a:t>
            </a:r>
            <a:endParaRPr sz="1600" dirty="0">
              <a:solidFill>
                <a:srgbClr val="CCCCCC"/>
              </a:solidFill>
            </a:endParaRPr>
          </a:p>
        </p:txBody>
      </p:sp>
      <p:sp>
        <p:nvSpPr>
          <p:cNvPr id="9" name="Google Shape;119;p20">
            <a:extLst>
              <a:ext uri="{FF2B5EF4-FFF2-40B4-BE49-F238E27FC236}">
                <a16:creationId xmlns:a16="http://schemas.microsoft.com/office/drawing/2014/main" id="{E57B4292-118B-4D0C-8E0B-89013A44D9F6}"/>
              </a:ext>
            </a:extLst>
          </p:cNvPr>
          <p:cNvSpPr txBox="1"/>
          <p:nvPr/>
        </p:nvSpPr>
        <p:spPr>
          <a:xfrm>
            <a:off x="6857862" y="3535770"/>
            <a:ext cx="565200" cy="2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solidFill>
                  <a:srgbClr val="CCCCCC"/>
                </a:solidFill>
              </a:rPr>
              <a:t>kmeans</a:t>
            </a:r>
            <a:endParaRPr sz="700" dirty="0">
              <a:solidFill>
                <a:srgbClr val="CCCCCC"/>
              </a:solidFill>
            </a:endParaRPr>
          </a:p>
        </p:txBody>
      </p:sp>
      <p:sp>
        <p:nvSpPr>
          <p:cNvPr id="10" name="Google Shape;120;p20">
            <a:extLst>
              <a:ext uri="{FF2B5EF4-FFF2-40B4-BE49-F238E27FC236}">
                <a16:creationId xmlns:a16="http://schemas.microsoft.com/office/drawing/2014/main" id="{46C0BEF3-E200-4F29-B20C-178B314E2401}"/>
              </a:ext>
            </a:extLst>
          </p:cNvPr>
          <p:cNvSpPr txBox="1"/>
          <p:nvPr/>
        </p:nvSpPr>
        <p:spPr>
          <a:xfrm>
            <a:off x="7112177" y="3912924"/>
            <a:ext cx="565200" cy="2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solidFill>
                  <a:srgbClr val="CCCCCC"/>
                </a:solidFill>
              </a:rPr>
              <a:t>kmeans</a:t>
            </a:r>
            <a:endParaRPr sz="800" dirty="0">
              <a:solidFill>
                <a:srgbClr val="CCCCCC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B65CA8-05D4-4E1A-A80F-CC153D129153}"/>
              </a:ext>
            </a:extLst>
          </p:cNvPr>
          <p:cNvSpPr txBox="1"/>
          <p:nvPr/>
        </p:nvSpPr>
        <p:spPr>
          <a:xfrm>
            <a:off x="5996860" y="3003148"/>
            <a:ext cx="16101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tx2">
                    <a:lumMod val="25000"/>
                  </a:schemeClr>
                </a:solidFill>
              </a:rPr>
              <a:t>For the mother-cluster!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K-means</a:t>
            </a:r>
            <a:endParaRPr dirty="0"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126" y="1358042"/>
            <a:ext cx="4305475" cy="29047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F50820-6C53-4498-B60B-0D55117FF560}"/>
              </a:ext>
            </a:extLst>
          </p:cNvPr>
          <p:cNvSpPr txBox="1"/>
          <p:nvPr/>
        </p:nvSpPr>
        <p:spPr>
          <a:xfrm>
            <a:off x="5600698" y="2839390"/>
            <a:ext cx="2414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Susceptible to:</a:t>
            </a:r>
            <a:endParaRPr lang="en-US" sz="1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41EE22-E891-4CEF-A048-C57632CAD345}"/>
              </a:ext>
            </a:extLst>
          </p:cNvPr>
          <p:cNvSpPr txBox="1"/>
          <p:nvPr/>
        </p:nvSpPr>
        <p:spPr>
          <a:xfrm>
            <a:off x="5618924" y="3234668"/>
            <a:ext cx="32748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Cluster shapes and densities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Initialization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Outliers</a:t>
            </a:r>
          </a:p>
          <a:p>
            <a:endParaRPr lang="en-US" sz="1600" dirty="0"/>
          </a:p>
          <a:p>
            <a:r>
              <a:rPr lang="en-US" sz="1600" dirty="0"/>
              <a:t>-  Predefined number of clusters*</a:t>
            </a:r>
          </a:p>
          <a:p>
            <a:endParaRPr lang="en-US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2D4991-2B33-42C8-8E91-DF7DA2A92952}"/>
              </a:ext>
            </a:extLst>
          </p:cNvPr>
          <p:cNvSpPr txBox="1"/>
          <p:nvPr/>
        </p:nvSpPr>
        <p:spPr>
          <a:xfrm>
            <a:off x="5539043" y="1314464"/>
            <a:ext cx="2414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Advantages:</a:t>
            </a:r>
            <a:endParaRPr lang="en-US" sz="1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6107FF-68F7-445E-9A2B-40BAB2D0ABF3}"/>
              </a:ext>
            </a:extLst>
          </p:cNvPr>
          <p:cNvSpPr txBox="1"/>
          <p:nvPr/>
        </p:nvSpPr>
        <p:spPr>
          <a:xfrm>
            <a:off x="5557270" y="1709742"/>
            <a:ext cx="2414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+"/>
            </a:pPr>
            <a:r>
              <a:rPr lang="en-US" sz="1600" dirty="0"/>
              <a:t>Fast, easy, simple</a:t>
            </a:r>
          </a:p>
          <a:p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algn="l" rtl="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US" dirty="0"/>
              <a:t>Hierarchical clustering</a:t>
            </a: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8839" y="2231081"/>
            <a:ext cx="3654445" cy="2532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SomeLonelyCaterpillar-mobile">
            <a:hlinkClick r:id="" action="ppaction://media"/>
            <a:extLst>
              <a:ext uri="{FF2B5EF4-FFF2-40B4-BE49-F238E27FC236}">
                <a16:creationId xmlns:a16="http://schemas.microsoft.com/office/drawing/2014/main" id="{2B7BD0BA-2E1F-44B1-8D36-EF49C8CAC13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90402" y="1159430"/>
            <a:ext cx="1828800" cy="17986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01E019-D921-4386-9153-9D301DD51C07}"/>
              </a:ext>
            </a:extLst>
          </p:cNvPr>
          <p:cNvSpPr txBox="1"/>
          <p:nvPr/>
        </p:nvSpPr>
        <p:spPr>
          <a:xfrm>
            <a:off x="5600698" y="3115835"/>
            <a:ext cx="2414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Susceptible to:</a:t>
            </a:r>
            <a:endParaRPr lang="en-US" sz="1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3C53C5-0ED7-4335-B8BB-CC8C0D801E4D}"/>
              </a:ext>
            </a:extLst>
          </p:cNvPr>
          <p:cNvSpPr txBox="1"/>
          <p:nvPr/>
        </p:nvSpPr>
        <p:spPr>
          <a:xfrm>
            <a:off x="5618924" y="3518201"/>
            <a:ext cx="34045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Noise (single link)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Outliers (complete link)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Non-spherical clusters (average link)</a:t>
            </a:r>
          </a:p>
          <a:p>
            <a:endParaRPr lang="en-US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A608B1-5505-4013-A14C-38BCECBC62BE}"/>
              </a:ext>
            </a:extLst>
          </p:cNvPr>
          <p:cNvSpPr txBox="1"/>
          <p:nvPr/>
        </p:nvSpPr>
        <p:spPr>
          <a:xfrm>
            <a:off x="5539043" y="1314464"/>
            <a:ext cx="2414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Advantages:</a:t>
            </a:r>
            <a:endParaRPr lang="en-US" sz="1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D127B8-64EE-4AF3-9546-FF04E946B68D}"/>
              </a:ext>
            </a:extLst>
          </p:cNvPr>
          <p:cNvSpPr txBox="1"/>
          <p:nvPr/>
        </p:nvSpPr>
        <p:spPr>
          <a:xfrm>
            <a:off x="5557269" y="1709742"/>
            <a:ext cx="32078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+"/>
            </a:pPr>
            <a:r>
              <a:rPr lang="en-US" sz="1600" dirty="0"/>
              <a:t>More informative hierarchical structure </a:t>
            </a:r>
          </a:p>
          <a:p>
            <a:pPr marL="285750" indent="-285750">
              <a:buFont typeface="Arial" panose="020B0604020202020204" pitchFamily="34" charset="0"/>
              <a:buChar char="+"/>
            </a:pPr>
            <a:r>
              <a:rPr lang="en-US" sz="1600" dirty="0"/>
              <a:t>Can vary number of clusters without re-computation</a:t>
            </a:r>
          </a:p>
        </p:txBody>
      </p:sp>
    </p:spTree>
    <p:extLst>
      <p:ext uri="{BB962C8B-B14F-4D97-AF65-F5344CB8AC3E}">
        <p14:creationId xmlns:p14="http://schemas.microsoft.com/office/powerpoint/2010/main" val="418372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DBSCAN</a:t>
            </a:r>
            <a:endParaRPr dirty="0"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9946" y="1994050"/>
            <a:ext cx="3626801" cy="26160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F6CA343-629D-41B4-A235-FD277BCECB2C}"/>
              </a:ext>
            </a:extLst>
          </p:cNvPr>
          <p:cNvSpPr txBox="1"/>
          <p:nvPr/>
        </p:nvSpPr>
        <p:spPr>
          <a:xfrm>
            <a:off x="5600698" y="3115835"/>
            <a:ext cx="2414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Susceptible to:</a:t>
            </a:r>
            <a:endParaRPr lang="en-US" sz="1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F27A4F-FAC4-4B6B-86D3-2C50F31AC784}"/>
              </a:ext>
            </a:extLst>
          </p:cNvPr>
          <p:cNvSpPr txBox="1"/>
          <p:nvPr/>
        </p:nvSpPr>
        <p:spPr>
          <a:xfrm>
            <a:off x="5618924" y="3518201"/>
            <a:ext cx="3404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Cluster densities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Parametrization (</a:t>
            </a:r>
            <a:r>
              <a:rPr lang="en-US" sz="1600" i="1" dirty="0"/>
              <a:t>eps, MinPts</a:t>
            </a:r>
            <a:r>
              <a:rPr lang="en-US" sz="1600" dirty="0"/>
              <a:t>)</a:t>
            </a:r>
          </a:p>
          <a:p>
            <a:endParaRPr lang="en-US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D99811-8AC9-421A-ADF1-BA12D9AD9B48}"/>
              </a:ext>
            </a:extLst>
          </p:cNvPr>
          <p:cNvSpPr txBox="1"/>
          <p:nvPr/>
        </p:nvSpPr>
        <p:spPr>
          <a:xfrm>
            <a:off x="5539043" y="1314464"/>
            <a:ext cx="2414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Advantages:</a:t>
            </a:r>
            <a:endParaRPr lang="en-US" sz="1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910D4B-0F28-420D-94F2-C37B6547E67C}"/>
              </a:ext>
            </a:extLst>
          </p:cNvPr>
          <p:cNvSpPr txBox="1"/>
          <p:nvPr/>
        </p:nvSpPr>
        <p:spPr>
          <a:xfrm>
            <a:off x="5557269" y="1709742"/>
            <a:ext cx="3466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+"/>
            </a:pPr>
            <a:r>
              <a:rPr lang="en-US" sz="1600" dirty="0"/>
              <a:t>Cluster shapes are not an issue</a:t>
            </a:r>
          </a:p>
          <a:p>
            <a:pPr marL="285750" indent="-285750">
              <a:buFont typeface="Arial" panose="020B0604020202020204" pitchFamily="34" charset="0"/>
              <a:buChar char="+"/>
            </a:pPr>
            <a:r>
              <a:rPr lang="en-US" sz="1600" dirty="0"/>
              <a:t>Robust towards outliers/noise</a:t>
            </a:r>
          </a:p>
        </p:txBody>
      </p:sp>
    </p:spTree>
    <p:extLst>
      <p:ext uri="{BB962C8B-B14F-4D97-AF65-F5344CB8AC3E}">
        <p14:creationId xmlns:p14="http://schemas.microsoft.com/office/powerpoint/2010/main" val="244773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Datasets</a:t>
            </a:r>
            <a:endParaRPr dirty="0"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78" name="Google Shape;78;p16"/>
          <p:cNvPicPr preferRelativeResize="0"/>
          <p:nvPr/>
        </p:nvPicPr>
        <p:blipFill rotWithShape="1">
          <a:blip r:embed="rId3">
            <a:alphaModFix/>
          </a:blip>
          <a:srcRect l="822" t="10520" r="56090" b="50001"/>
          <a:stretch/>
        </p:blipFill>
        <p:spPr>
          <a:xfrm>
            <a:off x="4663805" y="1732926"/>
            <a:ext cx="3939900" cy="2030474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/>
        </p:nvSpPr>
        <p:spPr>
          <a:xfrm>
            <a:off x="5038955" y="3782276"/>
            <a:ext cx="32085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Jain dataset</a:t>
            </a:r>
            <a:endParaRPr dirty="0"/>
          </a:p>
        </p:txBody>
      </p:sp>
      <p:pic>
        <p:nvPicPr>
          <p:cNvPr id="80" name="Google Shape;80;p16"/>
          <p:cNvPicPr preferRelativeResize="0"/>
          <p:nvPr/>
        </p:nvPicPr>
        <p:blipFill rotWithShape="1">
          <a:blip r:embed="rId4">
            <a:alphaModFix/>
          </a:blip>
          <a:srcRect t="7559" r="1224" b="8723"/>
          <a:stretch/>
        </p:blipFill>
        <p:spPr>
          <a:xfrm>
            <a:off x="311700" y="1732926"/>
            <a:ext cx="4004124" cy="209452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/>
          <p:nvPr/>
        </p:nvSpPr>
        <p:spPr>
          <a:xfrm>
            <a:off x="845100" y="3827450"/>
            <a:ext cx="32085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2 spirals dataset</a:t>
            </a:r>
            <a:endParaRPr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07FA33-6EE9-45D1-A85F-9DF39DEA03D0}"/>
              </a:ext>
            </a:extLst>
          </p:cNvPr>
          <p:cNvSpPr txBox="1"/>
          <p:nvPr/>
        </p:nvSpPr>
        <p:spPr>
          <a:xfrm>
            <a:off x="3675455" y="4276409"/>
            <a:ext cx="212992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Experiment yourself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4C3B1-9CB7-43D3-8B83-94B40A7FE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Spectral clustering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6BE0BA-AB57-44E8-A038-9510D66385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Turns data into a graph</a:t>
            </a:r>
          </a:p>
          <a:p>
            <a:r>
              <a:rPr lang="en-US" dirty="0"/>
              <a:t>Finds a </a:t>
            </a:r>
            <a:r>
              <a:rPr lang="en-US" i="1" dirty="0"/>
              <a:t>min-cut</a:t>
            </a:r>
            <a:r>
              <a:rPr lang="en-US" dirty="0"/>
              <a:t> of the graph</a:t>
            </a:r>
          </a:p>
          <a:p>
            <a:pPr lvl="1"/>
            <a:r>
              <a:rPr lang="en-US" dirty="0"/>
              <a:t>The partition forms the clusters</a:t>
            </a:r>
          </a:p>
          <a:p>
            <a:endParaRPr lang="en-US" dirty="0"/>
          </a:p>
          <a:p>
            <a:r>
              <a:rPr lang="en-US" dirty="0"/>
              <a:t>Simple idea, not so simple steps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A76AC6-3024-4BCD-AD5C-450D68224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8684" y="0"/>
            <a:ext cx="356881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320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DEEFE32-8EA3-4642-9634-84FFCEFBE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1410" y="0"/>
            <a:ext cx="3102590" cy="4471555"/>
          </a:xfrm>
          <a:prstGeom prst="rect">
            <a:avLst/>
          </a:prstGeom>
        </p:spPr>
      </p:pic>
      <p:sp>
        <p:nvSpPr>
          <p:cNvPr id="92" name="Google Shape;92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Spectral clustering</a:t>
            </a:r>
            <a:endParaRPr dirty="0"/>
          </a:p>
        </p:txBody>
      </p:sp>
      <p:pic>
        <p:nvPicPr>
          <p:cNvPr id="93" name="Google Shape;93;p18"/>
          <p:cNvPicPr preferRelativeResize="0"/>
          <p:nvPr/>
        </p:nvPicPr>
        <p:blipFill rotWithShape="1">
          <a:blip r:embed="rId4">
            <a:alphaModFix/>
          </a:blip>
          <a:srcRect r="15253"/>
          <a:stretch/>
        </p:blipFill>
        <p:spPr>
          <a:xfrm>
            <a:off x="381000" y="1114707"/>
            <a:ext cx="5237018" cy="404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86846" y="2947975"/>
            <a:ext cx="3745451" cy="187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 rotWithShape="1">
          <a:blip r:embed="rId6">
            <a:alphaModFix/>
          </a:blip>
          <a:srcRect l="4852" b="10960"/>
          <a:stretch/>
        </p:blipFill>
        <p:spPr>
          <a:xfrm>
            <a:off x="5414200" y="889925"/>
            <a:ext cx="3563676" cy="205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Why 2nd eigenvector?</a:t>
            </a:r>
            <a:endParaRPr dirty="0"/>
          </a:p>
        </p:txBody>
      </p:sp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7750" y="1228725"/>
            <a:ext cx="7048500" cy="2990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9"/>
          <p:cNvSpPr txBox="1"/>
          <p:nvPr/>
        </p:nvSpPr>
        <p:spPr>
          <a:xfrm>
            <a:off x="314125" y="2829675"/>
            <a:ext cx="2392200" cy="7521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434343"/>
                </a:solidFill>
              </a:rPr>
              <a:t>2nd eigenvector is </a:t>
            </a:r>
            <a:r>
              <a:rPr lang="en-GB" i="1" dirty="0">
                <a:solidFill>
                  <a:srgbClr val="434343"/>
                </a:solidFill>
              </a:rPr>
              <a:t>f, </a:t>
            </a:r>
            <a:r>
              <a:rPr lang="en-GB" dirty="0">
                <a:solidFill>
                  <a:srgbClr val="434343"/>
                </a:solidFill>
              </a:rPr>
              <a:t>that minimizes this function</a:t>
            </a:r>
            <a:endParaRPr dirty="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434343"/>
                </a:solidFill>
              </a:rPr>
              <a:t>(without proof)</a:t>
            </a:r>
            <a:endParaRPr dirty="0">
              <a:solidFill>
                <a:srgbClr val="434343"/>
              </a:solidFill>
            </a:endParaRPr>
          </a:p>
        </p:txBody>
      </p:sp>
      <p:cxnSp>
        <p:nvCxnSpPr>
          <p:cNvPr id="103" name="Google Shape;103;p19"/>
          <p:cNvCxnSpPr>
            <a:stCxn id="102" idx="0"/>
          </p:cNvCxnSpPr>
          <p:nvPr/>
        </p:nvCxnSpPr>
        <p:spPr>
          <a:xfrm rot="10800000" flipH="1">
            <a:off x="1510225" y="2267475"/>
            <a:ext cx="1013700" cy="562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4" name="Google Shape;104;p19"/>
          <p:cNvSpPr txBox="1"/>
          <p:nvPr/>
        </p:nvSpPr>
        <p:spPr>
          <a:xfrm>
            <a:off x="319850" y="3827725"/>
            <a:ext cx="2132400" cy="8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434343"/>
                </a:solidFill>
              </a:rPr>
              <a:t>But what is this function telling?</a:t>
            </a:r>
            <a:endParaRPr b="1" dirty="0">
              <a:solidFill>
                <a:srgbClr val="434343"/>
              </a:solidFill>
            </a:endParaRPr>
          </a:p>
        </p:txBody>
      </p:sp>
      <p:sp>
        <p:nvSpPr>
          <p:cNvPr id="105" name="Google Shape;105;p19"/>
          <p:cNvSpPr txBox="1"/>
          <p:nvPr/>
        </p:nvSpPr>
        <p:spPr>
          <a:xfrm>
            <a:off x="4964075" y="4049750"/>
            <a:ext cx="3868200" cy="9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434343"/>
                </a:solidFill>
              </a:rPr>
              <a:t>It’s a cost function!</a:t>
            </a:r>
            <a:endParaRPr b="1" dirty="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434343"/>
                </a:solidFill>
              </a:rPr>
              <a:t>If two points are connected i.e </a:t>
            </a:r>
            <a:r>
              <a:rPr lang="en-GB" i="1" dirty="0">
                <a:solidFill>
                  <a:srgbClr val="434343"/>
                </a:solidFill>
              </a:rPr>
              <a:t>s</a:t>
            </a:r>
            <a:r>
              <a:rPr lang="en-GB" i="1" baseline="-25000" dirty="0">
                <a:solidFill>
                  <a:srgbClr val="434343"/>
                </a:solidFill>
              </a:rPr>
              <a:t>ij</a:t>
            </a:r>
            <a:r>
              <a:rPr lang="en-GB" i="1" dirty="0">
                <a:solidFill>
                  <a:srgbClr val="434343"/>
                </a:solidFill>
              </a:rPr>
              <a:t>=1</a:t>
            </a:r>
            <a:r>
              <a:rPr lang="en-GB" dirty="0">
                <a:solidFill>
                  <a:srgbClr val="434343"/>
                </a:solidFill>
              </a:rPr>
              <a:t>, </a:t>
            </a:r>
            <a:endParaRPr dirty="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434343"/>
                </a:solidFill>
              </a:rPr>
              <a:t>it penalizes the difference in their labels</a:t>
            </a:r>
            <a:endParaRPr dirty="0">
              <a:solidFill>
                <a:srgbClr val="434343"/>
              </a:solidFill>
            </a:endParaRPr>
          </a:p>
        </p:txBody>
      </p:sp>
      <p:sp>
        <p:nvSpPr>
          <p:cNvPr id="106" name="Google Shape;106;p19"/>
          <p:cNvSpPr/>
          <p:nvPr/>
        </p:nvSpPr>
        <p:spPr>
          <a:xfrm>
            <a:off x="2985175" y="3532800"/>
            <a:ext cx="1900500" cy="6981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6211</TotalTime>
  <Words>675</Words>
  <Application>Microsoft Office PowerPoint</Application>
  <PresentationFormat>On-screen Show (16:9)</PresentationFormat>
  <Paragraphs>104</Paragraphs>
  <Slides>16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Arial</vt:lpstr>
      <vt:lpstr>Simple Light</vt:lpstr>
      <vt:lpstr>Advanced clustering</vt:lpstr>
      <vt:lpstr>Outline</vt:lpstr>
      <vt:lpstr>K-means</vt:lpstr>
      <vt:lpstr>Hierarchical clustering</vt:lpstr>
      <vt:lpstr>DBSCAN</vt:lpstr>
      <vt:lpstr>Datasets</vt:lpstr>
      <vt:lpstr>Spectral clustering</vt:lpstr>
      <vt:lpstr>Spectral clustering</vt:lpstr>
      <vt:lpstr>Why 2nd eigenvector?</vt:lpstr>
      <vt:lpstr>K-means relation to PCA and LDA</vt:lpstr>
      <vt:lpstr>K-means relation to PCA and LDA</vt:lpstr>
      <vt:lpstr>EM clustering on Breast cancer dataset</vt:lpstr>
      <vt:lpstr>Ensemble clustering</vt:lpstr>
      <vt:lpstr>How to generate clusters?</vt:lpstr>
      <vt:lpstr>How to combine the partitions?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clustering</dc:title>
  <dc:creator>Anh vu</dc:creator>
  <cp:lastModifiedBy>Anh vu</cp:lastModifiedBy>
  <cp:revision>21</cp:revision>
  <dcterms:modified xsi:type="dcterms:W3CDTF">2023-01-09T12:21:32Z</dcterms:modified>
</cp:coreProperties>
</file>