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714" r:id="rId2"/>
  </p:sldMasterIdLst>
  <p:notesMasterIdLst>
    <p:notesMasterId r:id="rId44"/>
  </p:notesMasterIdLst>
  <p:handoutMasterIdLst>
    <p:handoutMasterId r:id="rId45"/>
  </p:handoutMasterIdLst>
  <p:sldIdLst>
    <p:sldId id="256" r:id="rId3"/>
    <p:sldId id="426" r:id="rId4"/>
    <p:sldId id="427" r:id="rId5"/>
    <p:sldId id="428" r:id="rId6"/>
    <p:sldId id="429" r:id="rId7"/>
    <p:sldId id="430" r:id="rId8"/>
    <p:sldId id="431" r:id="rId9"/>
    <p:sldId id="464" r:id="rId10"/>
    <p:sldId id="432" r:id="rId11"/>
    <p:sldId id="433" r:id="rId12"/>
    <p:sldId id="434" r:id="rId13"/>
    <p:sldId id="435" r:id="rId14"/>
    <p:sldId id="436" r:id="rId15"/>
    <p:sldId id="437" r:id="rId16"/>
    <p:sldId id="438" r:id="rId17"/>
    <p:sldId id="439" r:id="rId18"/>
    <p:sldId id="440" r:id="rId19"/>
    <p:sldId id="441" r:id="rId20"/>
    <p:sldId id="444" r:id="rId21"/>
    <p:sldId id="445" r:id="rId22"/>
    <p:sldId id="446" r:id="rId23"/>
    <p:sldId id="447" r:id="rId24"/>
    <p:sldId id="448" r:id="rId25"/>
    <p:sldId id="449" r:id="rId26"/>
    <p:sldId id="450" r:id="rId27"/>
    <p:sldId id="451" r:id="rId28"/>
    <p:sldId id="452" r:id="rId29"/>
    <p:sldId id="453" r:id="rId30"/>
    <p:sldId id="457" r:id="rId31"/>
    <p:sldId id="458" r:id="rId32"/>
    <p:sldId id="459" r:id="rId33"/>
    <p:sldId id="460" r:id="rId34"/>
    <p:sldId id="461" r:id="rId35"/>
    <p:sldId id="462" r:id="rId36"/>
    <p:sldId id="463" r:id="rId37"/>
    <p:sldId id="468" r:id="rId38"/>
    <p:sldId id="465" r:id="rId39"/>
    <p:sldId id="466" r:id="rId40"/>
    <p:sldId id="467" r:id="rId41"/>
    <p:sldId id="455" r:id="rId42"/>
    <p:sldId id="456"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CA304"/>
    <a:srgbClr val="1AD3E6"/>
    <a:srgbClr val="003399"/>
    <a:srgbClr val="66FFFF"/>
    <a:srgbClr val="FF9999"/>
    <a:srgbClr val="66FF66"/>
    <a:srgbClr val="219501"/>
    <a:srgbClr val="00964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1" autoAdjust="0"/>
    <p:restoredTop sz="93873" autoAdjust="0"/>
  </p:normalViewPr>
  <p:slideViewPr>
    <p:cSldViewPr>
      <p:cViewPr>
        <p:scale>
          <a:sx n="80" d="100"/>
          <a:sy n="80" d="100"/>
        </p:scale>
        <p:origin x="-1632" y="-576"/>
      </p:cViewPr>
      <p:guideLst>
        <p:guide orient="horz" pos="2160"/>
        <p:guide pos="2880"/>
      </p:guideLst>
    </p:cSldViewPr>
  </p:slideViewPr>
  <p:outlineViewPr>
    <p:cViewPr>
      <p:scale>
        <a:sx n="33" d="100"/>
        <a:sy n="33" d="100"/>
      </p:scale>
      <p:origin x="0" y="-609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261"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074D5F-AE63-4DB1-BF53-B2F2A605B7ED}" type="datetimeFigureOut">
              <a:rPr lang="cs-CZ"/>
              <a:pPr>
                <a:defRPr/>
              </a:pPr>
              <a:t>11.10.2022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F9B39E6-B53D-4B89-B7DB-8FA96AB63F49}" type="slidenum">
              <a:rPr lang="cs-CZ"/>
              <a:pPr>
                <a:defRPr/>
              </a:pPr>
              <a:t>‹#›</a:t>
            </a:fld>
            <a:endParaRPr lang="cs-CZ"/>
          </a:p>
        </p:txBody>
      </p:sp>
    </p:spTree>
    <p:extLst>
      <p:ext uri="{BB962C8B-B14F-4D97-AF65-F5344CB8AC3E}">
        <p14:creationId xmlns:p14="http://schemas.microsoft.com/office/powerpoint/2010/main" val="333618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latin typeface="Apple Chancery" charset="0"/>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Apple Chancery"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a:latin typeface="Apple Chancery" charset="0"/>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Apple Chancery" charset="0"/>
              </a:defRPr>
            </a:lvl1pPr>
          </a:lstStyle>
          <a:p>
            <a:pPr>
              <a:defRPr/>
            </a:pPr>
            <a:fld id="{5EFB8513-9E74-40B8-9364-EB829848744E}" type="slidenum">
              <a:rPr lang="en-US"/>
              <a:pPr>
                <a:defRPr/>
              </a:pPr>
              <a:t>‹#›</a:t>
            </a:fld>
            <a:endParaRPr lang="en-US"/>
          </a:p>
        </p:txBody>
      </p:sp>
    </p:spTree>
    <p:extLst>
      <p:ext uri="{BB962C8B-B14F-4D97-AF65-F5344CB8AC3E}">
        <p14:creationId xmlns:p14="http://schemas.microsoft.com/office/powerpoint/2010/main" val="185067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18"/>
        <a:ea typeface="+mn-ea"/>
        <a:cs typeface="+mn-cs"/>
      </a:defRPr>
    </a:lvl1pPr>
    <a:lvl2pPr marL="457200" algn="l" rtl="0" eaLnBrk="0" fontAlgn="base" hangingPunct="0">
      <a:spcBef>
        <a:spcPct val="30000"/>
      </a:spcBef>
      <a:spcAft>
        <a:spcPct val="0"/>
      </a:spcAft>
      <a:defRPr sz="1200" kern="1200">
        <a:solidFill>
          <a:schemeClr val="tx1"/>
        </a:solidFill>
        <a:latin typeface="Times" charset="-18"/>
        <a:ea typeface="+mn-ea"/>
        <a:cs typeface="+mn-cs"/>
      </a:defRPr>
    </a:lvl2pPr>
    <a:lvl3pPr marL="914400" algn="l" rtl="0" eaLnBrk="0" fontAlgn="base" hangingPunct="0">
      <a:spcBef>
        <a:spcPct val="30000"/>
      </a:spcBef>
      <a:spcAft>
        <a:spcPct val="0"/>
      </a:spcAft>
      <a:defRPr sz="1200" kern="1200">
        <a:solidFill>
          <a:schemeClr val="tx1"/>
        </a:solidFill>
        <a:latin typeface="Times" charset="-18"/>
        <a:ea typeface="+mn-ea"/>
        <a:cs typeface="+mn-cs"/>
      </a:defRPr>
    </a:lvl3pPr>
    <a:lvl4pPr marL="1371600" algn="l" rtl="0" eaLnBrk="0" fontAlgn="base" hangingPunct="0">
      <a:spcBef>
        <a:spcPct val="30000"/>
      </a:spcBef>
      <a:spcAft>
        <a:spcPct val="0"/>
      </a:spcAft>
      <a:defRPr sz="1200" kern="1200">
        <a:solidFill>
          <a:schemeClr val="tx1"/>
        </a:solidFill>
        <a:latin typeface="Times" charset="-18"/>
        <a:ea typeface="+mn-ea"/>
        <a:cs typeface="+mn-cs"/>
      </a:defRPr>
    </a:lvl4pPr>
    <a:lvl5pPr marL="1828800" algn="l" rtl="0" eaLnBrk="0" fontAlgn="base" hangingPunct="0">
      <a:spcBef>
        <a:spcPct val="30000"/>
      </a:spcBef>
      <a:spcAft>
        <a:spcPct val="0"/>
      </a:spcAft>
      <a:defRPr sz="1200" kern="1200">
        <a:solidFill>
          <a:schemeClr val="tx1"/>
        </a:solidFill>
        <a:latin typeface="Times"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4</a:t>
            </a:fld>
            <a:endParaRPr lang="en-US" dirty="0"/>
          </a:p>
        </p:txBody>
      </p:sp>
    </p:spTree>
    <p:extLst>
      <p:ext uri="{BB962C8B-B14F-4D97-AF65-F5344CB8AC3E}">
        <p14:creationId xmlns:p14="http://schemas.microsoft.com/office/powerpoint/2010/main" val="51100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6</a:t>
            </a:fld>
            <a:endParaRPr lang="en-US"/>
          </a:p>
        </p:txBody>
      </p:sp>
    </p:spTree>
    <p:extLst>
      <p:ext uri="{BB962C8B-B14F-4D97-AF65-F5344CB8AC3E}">
        <p14:creationId xmlns:p14="http://schemas.microsoft.com/office/powerpoint/2010/main" val="422470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7</a:t>
            </a:fld>
            <a:endParaRPr lang="en-US"/>
          </a:p>
        </p:txBody>
      </p:sp>
    </p:spTree>
    <p:extLst>
      <p:ext uri="{BB962C8B-B14F-4D97-AF65-F5344CB8AC3E}">
        <p14:creationId xmlns:p14="http://schemas.microsoft.com/office/powerpoint/2010/main" val="26615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9</a:t>
            </a:fld>
            <a:endParaRPr lang="en-US"/>
          </a:p>
        </p:txBody>
      </p:sp>
    </p:spTree>
    <p:extLst>
      <p:ext uri="{BB962C8B-B14F-4D97-AF65-F5344CB8AC3E}">
        <p14:creationId xmlns:p14="http://schemas.microsoft.com/office/powerpoint/2010/main" val="381041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5EFB8513-9E74-40B8-9364-EB829848744E}" type="slidenum">
              <a:rPr lang="en-US" smtClean="0"/>
              <a:pPr>
                <a:defRPr/>
              </a:pPr>
              <a:t>12</a:t>
            </a:fld>
            <a:endParaRPr lang="en-US"/>
          </a:p>
        </p:txBody>
      </p:sp>
    </p:spTree>
    <p:extLst>
      <p:ext uri="{BB962C8B-B14F-4D97-AF65-F5344CB8AC3E}">
        <p14:creationId xmlns:p14="http://schemas.microsoft.com/office/powerpoint/2010/main" val="206024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cs-CZ"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cs-CZ"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cs-CZ" sz="2400">
                  <a:latin typeface="Times New Roman" pitchFamily="18" charset="0"/>
                </a:endParaRPr>
              </a:p>
            </p:txBody>
          </p:sp>
        </p:grpSp>
      </p:grpSp>
      <p:sp>
        <p:nvSpPr>
          <p:cNvPr id="125971" name="Rectangle 19"/>
          <p:cNvSpPr>
            <a:spLocks noGrp="1" noChangeArrowheads="1"/>
          </p:cNvSpPr>
          <p:nvPr>
            <p:ph type="ctrTitle"/>
          </p:nvPr>
        </p:nvSpPr>
        <p:spPr>
          <a:xfrm>
            <a:off x="2971800" y="1828800"/>
            <a:ext cx="6019800" cy="2209800"/>
          </a:xfrm>
        </p:spPr>
        <p:txBody>
          <a:bodyPr/>
          <a:lstStyle>
            <a:lvl1pPr>
              <a:defRPr>
                <a:solidFill>
                  <a:schemeClr val="bg1"/>
                </a:solidFill>
                <a:effectLst/>
              </a:defRPr>
            </a:lvl1pPr>
          </a:lstStyle>
          <a:p>
            <a:r>
              <a:rPr lang="cs-CZ" smtClean="0"/>
              <a:t>Klepnutím lze upravit styl předlohy nadpisů.</a:t>
            </a:r>
            <a:endParaRPr lang="en-GB"/>
          </a:p>
        </p:txBody>
      </p:sp>
      <p:sp>
        <p:nvSpPr>
          <p:cNvPr id="125972" name="Rectangle 20"/>
          <p:cNvSpPr>
            <a:spLocks noGrp="1" noChangeArrowheads="1"/>
          </p:cNvSpPr>
          <p:nvPr>
            <p:ph type="subTitle" idx="1"/>
          </p:nvPr>
        </p:nvSpPr>
        <p:spPr>
          <a:xfrm>
            <a:off x="2971800" y="4267200"/>
            <a:ext cx="6019800" cy="1825625"/>
          </a:xfrm>
        </p:spPr>
        <p:txBody>
          <a:bodyPr/>
          <a:lstStyle>
            <a:lvl1pPr marL="0" indent="0" algn="ctr">
              <a:buFont typeface="Wingdings" pitchFamily="2" charset="2"/>
              <a:buNone/>
              <a:defRPr/>
            </a:lvl1pPr>
          </a:lstStyle>
          <a:p>
            <a:r>
              <a:rPr lang="cs-CZ" smtClean="0"/>
              <a:t>Klepnutím lze upravit styl předlohy podnadpisů.</a:t>
            </a:r>
            <a:endParaRPr lang="en-GB"/>
          </a:p>
        </p:txBody>
      </p:sp>
      <p:sp>
        <p:nvSpPr>
          <p:cNvPr id="18" name="Rectangle 16"/>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p>
        </p:txBody>
      </p:sp>
      <p:sp>
        <p:nvSpPr>
          <p:cNvPr id="19" name="Rectangle 17"/>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cs-CZ"/>
          </a:p>
        </p:txBody>
      </p:sp>
      <p:sp>
        <p:nvSpPr>
          <p:cNvPr id="20"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0BBCC27E-196B-4629-88E3-FB5D9F45C89D}" type="slidenum">
              <a:rPr lang="cs-CZ"/>
              <a:pPr>
                <a:defRPr/>
              </a:pPr>
              <a:t>‹#›</a:t>
            </a:fld>
            <a:endParaRPr lang="cs-CZ"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04000" y="188913"/>
            <a:ext cx="2071688" cy="590391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3" y="188913"/>
            <a:ext cx="6065837" cy="59039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88913"/>
            <a:ext cx="8207375" cy="720725"/>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385763" y="1196975"/>
            <a:ext cx="8218487" cy="4895850"/>
          </a:xfrm>
        </p:spPr>
        <p:txBody>
          <a:bodyPr/>
          <a:lstStyle/>
          <a:p>
            <a:pPr lvl="0"/>
            <a:r>
              <a:rPr lang="cs-CZ" noProof="0" smtClean="0"/>
              <a:t>Klepnutím na ikonu přidáte tabulku.</a:t>
            </a:r>
            <a:endParaRPr lang="cs-CZ" noProof="0"/>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B33B3C1-4A8A-4725-8E2B-7453E9331F3E}" type="datetimeFigureOut">
              <a:rPr lang="cs-CZ" smtClean="0"/>
              <a:pPr/>
              <a:t>11.10.2022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83414E-757B-47A2-B484-8AB335962A1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5763" y="1196975"/>
            <a:ext cx="403225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0413" y="1196975"/>
            <a:ext cx="4033837"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
          <p:cNvSpPr>
            <a:spLocks noGrp="1" noChangeArrowheads="1"/>
          </p:cNvSpPr>
          <p:nvPr>
            <p:ph type="ftr" sz="quarter" idx="10"/>
          </p:nvPr>
        </p:nvSpPr>
        <p:spPr>
          <a:ln/>
        </p:spPr>
        <p:txBody>
          <a:bodyPr/>
          <a:lstStyle>
            <a:lvl1pPr>
              <a:defRPr/>
            </a:lvl1pPr>
          </a:lstStyle>
          <a:p>
            <a:pPr>
              <a:defRPr/>
            </a:pPr>
            <a:endParaRPr lang="cs-CZ"/>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Skupina 22"/>
          <p:cNvGrpSpPr>
            <a:grpSpLocks/>
          </p:cNvGrpSpPr>
          <p:nvPr/>
        </p:nvGrpSpPr>
        <p:grpSpPr bwMode="auto">
          <a:xfrm rot="10800000">
            <a:off x="2571750" y="6572250"/>
            <a:ext cx="5927725" cy="80963"/>
            <a:chOff x="539750" y="6597650"/>
            <a:chExt cx="5927725" cy="80963"/>
          </a:xfrm>
        </p:grpSpPr>
        <p:sp>
          <p:nvSpPr>
            <p:cNvPr id="124930" name="Rectangle 2"/>
            <p:cNvSpPr>
              <a:spLocks noChangeArrowheads="1"/>
            </p:cNvSpPr>
            <p:nvPr/>
          </p:nvSpPr>
          <p:spPr bwMode="auto">
            <a:xfrm flipH="1">
              <a:off x="549275" y="6597650"/>
              <a:ext cx="5472112" cy="80963"/>
            </a:xfrm>
            <a:prstGeom prst="rect">
              <a:avLst/>
            </a:prstGeom>
            <a:gradFill rotWithShape="1">
              <a:gsLst>
                <a:gs pos="0">
                  <a:schemeClr val="folHlink"/>
                </a:gs>
                <a:gs pos="100000">
                  <a:schemeClr val="folHlink">
                    <a:gamma/>
                    <a:tint val="0"/>
                    <a:invGamma/>
                  </a:schemeClr>
                </a:gs>
              </a:gsLst>
              <a:lin ang="0" scaled="1"/>
            </a:gradFill>
            <a:ln w="9525">
              <a:noFill/>
              <a:miter lim="800000"/>
              <a:headEnd/>
              <a:tailEnd/>
            </a:ln>
          </p:spPr>
          <p:txBody>
            <a:bodyPr/>
            <a:lstStyle/>
            <a:p>
              <a:pPr eaLnBrk="1" hangingPunct="1">
                <a:defRPr/>
              </a:pPr>
              <a:endParaRPr lang="cs-CZ" sz="2400">
                <a:latin typeface="Times New Roman" pitchFamily="18" charset="0"/>
              </a:endParaRPr>
            </a:p>
          </p:txBody>
        </p:sp>
        <p:sp>
          <p:nvSpPr>
            <p:cNvPr id="124948" name="Rectangle 20"/>
            <p:cNvSpPr>
              <a:spLocks noChangeArrowheads="1"/>
            </p:cNvSpPr>
            <p:nvPr/>
          </p:nvSpPr>
          <p:spPr bwMode="auto">
            <a:xfrm>
              <a:off x="6118225" y="6597650"/>
              <a:ext cx="71437" cy="71438"/>
            </a:xfrm>
            <a:prstGeom prst="rect">
              <a:avLst/>
            </a:prstGeom>
            <a:solidFill>
              <a:srgbClr val="FFD1A3"/>
            </a:solidFill>
            <a:ln w="9525">
              <a:noFill/>
              <a:miter lim="800000"/>
              <a:headEnd/>
              <a:tailEnd/>
            </a:ln>
            <a:effectLst/>
          </p:spPr>
          <p:txBody>
            <a:bodyPr wrap="none" anchor="ctr"/>
            <a:lstStyle/>
            <a:p>
              <a:pPr algn="ctr">
                <a:defRPr/>
              </a:pPr>
              <a:endParaRPr lang="cs-CZ">
                <a:solidFill>
                  <a:schemeClr val="folHlink"/>
                </a:solidFill>
              </a:endParaRPr>
            </a:p>
          </p:txBody>
        </p:sp>
        <p:sp>
          <p:nvSpPr>
            <p:cNvPr id="124949" name="Rectangle 21"/>
            <p:cNvSpPr>
              <a:spLocks noChangeArrowheads="1"/>
            </p:cNvSpPr>
            <p:nvPr/>
          </p:nvSpPr>
          <p:spPr bwMode="auto">
            <a:xfrm>
              <a:off x="6262687" y="6597650"/>
              <a:ext cx="71438" cy="71438"/>
            </a:xfrm>
            <a:prstGeom prst="rect">
              <a:avLst/>
            </a:prstGeom>
            <a:solidFill>
              <a:srgbClr val="FFD1A3"/>
            </a:solidFill>
            <a:ln w="9525">
              <a:noFill/>
              <a:miter lim="800000"/>
              <a:headEnd/>
              <a:tailEnd/>
            </a:ln>
            <a:effectLst/>
          </p:spPr>
          <p:txBody>
            <a:bodyPr wrap="none" anchor="ctr"/>
            <a:lstStyle/>
            <a:p>
              <a:pPr algn="ctr">
                <a:defRPr/>
              </a:pPr>
              <a:endParaRPr lang="cs-CZ">
                <a:solidFill>
                  <a:schemeClr val="folHlink"/>
                </a:solidFill>
              </a:endParaRPr>
            </a:p>
          </p:txBody>
        </p:sp>
        <p:sp>
          <p:nvSpPr>
            <p:cNvPr id="124950" name="Rectangle 22"/>
            <p:cNvSpPr>
              <a:spLocks noChangeArrowheads="1"/>
            </p:cNvSpPr>
            <p:nvPr/>
          </p:nvSpPr>
          <p:spPr bwMode="auto">
            <a:xfrm>
              <a:off x="6405562" y="6597650"/>
              <a:ext cx="71438" cy="71438"/>
            </a:xfrm>
            <a:prstGeom prst="rect">
              <a:avLst/>
            </a:prstGeom>
            <a:solidFill>
              <a:srgbClr val="FFD1A3"/>
            </a:solidFill>
            <a:ln w="9525">
              <a:noFill/>
              <a:miter lim="800000"/>
              <a:headEnd/>
              <a:tailEnd/>
            </a:ln>
            <a:effectLst/>
          </p:spPr>
          <p:txBody>
            <a:bodyPr wrap="none" anchor="ctr"/>
            <a:lstStyle/>
            <a:p>
              <a:pPr algn="ctr">
                <a:defRPr/>
              </a:pPr>
              <a:endParaRPr lang="cs-CZ">
                <a:solidFill>
                  <a:schemeClr val="folHlink"/>
                </a:solidFill>
              </a:endParaRPr>
            </a:p>
          </p:txBody>
        </p:sp>
      </p:grpSp>
      <p:sp>
        <p:nvSpPr>
          <p:cNvPr id="124931" name="Rectangle 3"/>
          <p:cNvSpPr>
            <a:spLocks noGrp="1" noChangeArrowheads="1"/>
          </p:cNvSpPr>
          <p:nvPr>
            <p:ph type="ftr" sz="quarter" idx="3"/>
          </p:nvPr>
        </p:nvSpPr>
        <p:spPr bwMode="auto">
          <a:xfrm>
            <a:off x="3338513" y="6577013"/>
            <a:ext cx="2447925" cy="242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accent2"/>
                </a:solidFill>
              </a:defRPr>
            </a:lvl1pPr>
          </a:lstStyle>
          <a:p>
            <a:pPr>
              <a:defRPr/>
            </a:pPr>
            <a:endParaRPr lang="cs-CZ"/>
          </a:p>
        </p:txBody>
      </p:sp>
      <p:grpSp>
        <p:nvGrpSpPr>
          <p:cNvPr id="14340" name="Group 4"/>
          <p:cNvGrpSpPr>
            <a:grpSpLocks/>
          </p:cNvGrpSpPr>
          <p:nvPr/>
        </p:nvGrpSpPr>
        <p:grpSpPr bwMode="auto">
          <a:xfrm>
            <a:off x="0" y="128588"/>
            <a:ext cx="9144000" cy="520700"/>
            <a:chOff x="0" y="119"/>
            <a:chExt cx="5760" cy="328"/>
          </a:xfrm>
        </p:grpSpPr>
        <p:sp>
          <p:nvSpPr>
            <p:cNvPr id="124933" name="Rectangle 5"/>
            <p:cNvSpPr>
              <a:spLocks noChangeArrowheads="1"/>
            </p:cNvSpPr>
            <p:nvPr/>
          </p:nvSpPr>
          <p:spPr bwMode="auto">
            <a:xfrm>
              <a:off x="0" y="119"/>
              <a:ext cx="180" cy="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cs-CZ" sz="2400">
                <a:latin typeface="Times New Roman" pitchFamily="18" charset="0"/>
              </a:endParaRPr>
            </a:p>
          </p:txBody>
        </p:sp>
        <p:sp>
          <p:nvSpPr>
            <p:cNvPr id="124934" name="Rectangle 6"/>
            <p:cNvSpPr>
              <a:spLocks noChangeArrowheads="1"/>
            </p:cNvSpPr>
            <p:nvPr/>
          </p:nvSpPr>
          <p:spPr bwMode="auto">
            <a:xfrm>
              <a:off x="260" y="200"/>
              <a:ext cx="5500" cy="165"/>
            </a:xfrm>
            <a:prstGeom prst="rect">
              <a:avLst/>
            </a:prstGeom>
            <a:gradFill rotWithShape="0">
              <a:gsLst>
                <a:gs pos="0">
                  <a:srgbClr val="32329C"/>
                </a:gs>
                <a:gs pos="100000">
                  <a:srgbClr val="F3F3FF"/>
                </a:gs>
              </a:gsLst>
              <a:lin ang="0" scaled="1"/>
            </a:gradFill>
            <a:ln w="9525">
              <a:noFill/>
              <a:miter lim="800000"/>
              <a:headEnd/>
              <a:tailEnd/>
            </a:ln>
          </p:spPr>
          <p:txBody>
            <a:bodyPr/>
            <a:lstStyle/>
            <a:p>
              <a:pPr eaLnBrk="1" hangingPunct="1">
                <a:defRPr/>
              </a:pPr>
              <a:endParaRPr lang="cs-CZ" sz="2400">
                <a:latin typeface="Times New Roman" pitchFamily="18" charset="0"/>
              </a:endParaRPr>
            </a:p>
          </p:txBody>
        </p:sp>
        <p:sp>
          <p:nvSpPr>
            <p:cNvPr id="124935" name="Rectangle 7"/>
            <p:cNvSpPr>
              <a:spLocks noChangeArrowheads="1"/>
            </p:cNvSpPr>
            <p:nvPr/>
          </p:nvSpPr>
          <p:spPr bwMode="auto">
            <a:xfrm>
              <a:off x="258" y="200"/>
              <a:ext cx="87" cy="85"/>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124936" name="Rectangle 8"/>
            <p:cNvSpPr>
              <a:spLocks noChangeArrowheads="1"/>
            </p:cNvSpPr>
            <p:nvPr/>
          </p:nvSpPr>
          <p:spPr bwMode="auto">
            <a:xfrm>
              <a:off x="345" y="119"/>
              <a:ext cx="88" cy="83"/>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124937" name="Rectangle 9"/>
            <p:cNvSpPr>
              <a:spLocks noChangeArrowheads="1"/>
            </p:cNvSpPr>
            <p:nvPr/>
          </p:nvSpPr>
          <p:spPr bwMode="auto">
            <a:xfrm>
              <a:off x="345" y="200"/>
              <a:ext cx="88" cy="85"/>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sp>
          <p:nvSpPr>
            <p:cNvPr id="124938" name="Rectangle 10"/>
            <p:cNvSpPr>
              <a:spLocks noChangeArrowheads="1"/>
            </p:cNvSpPr>
            <p:nvPr/>
          </p:nvSpPr>
          <p:spPr bwMode="auto">
            <a:xfrm>
              <a:off x="173" y="284"/>
              <a:ext cx="86" cy="83"/>
            </a:xfrm>
            <a:prstGeom prst="rect">
              <a:avLst/>
            </a:prstGeom>
            <a:solidFill>
              <a:schemeClr val="folHlink"/>
            </a:solidFill>
            <a:ln w="9525">
              <a:noFill/>
              <a:miter lim="800000"/>
              <a:headEnd/>
              <a:tailEnd/>
            </a:ln>
          </p:spPr>
          <p:txBody>
            <a:bodyPr/>
            <a:lstStyle/>
            <a:p>
              <a:pPr eaLnBrk="1" hangingPunct="1">
                <a:defRPr/>
              </a:pPr>
              <a:endParaRPr lang="cs-CZ">
                <a:solidFill>
                  <a:schemeClr val="hlink"/>
                </a:solidFill>
              </a:endParaRPr>
            </a:p>
          </p:txBody>
        </p:sp>
        <p:sp>
          <p:nvSpPr>
            <p:cNvPr id="124939" name="Rectangle 11"/>
            <p:cNvSpPr>
              <a:spLocks noChangeArrowheads="1"/>
            </p:cNvSpPr>
            <p:nvPr/>
          </p:nvSpPr>
          <p:spPr bwMode="auto">
            <a:xfrm>
              <a:off x="83" y="201"/>
              <a:ext cx="89" cy="83"/>
            </a:xfrm>
            <a:prstGeom prst="rect">
              <a:avLst/>
            </a:prstGeom>
            <a:solidFill>
              <a:schemeClr val="bg2"/>
            </a:solidFill>
            <a:ln w="9525">
              <a:noFill/>
              <a:miter lim="800000"/>
              <a:headEnd/>
              <a:tailEnd/>
            </a:ln>
          </p:spPr>
          <p:txBody>
            <a:bodyPr/>
            <a:lstStyle/>
            <a:p>
              <a:pPr eaLnBrk="1" hangingPunct="1">
                <a:defRPr/>
              </a:pPr>
              <a:endParaRPr lang="cs-CZ" sz="2400">
                <a:latin typeface="Times New Roman" pitchFamily="18" charset="0"/>
              </a:endParaRPr>
            </a:p>
          </p:txBody>
        </p:sp>
        <p:sp>
          <p:nvSpPr>
            <p:cNvPr id="124940" name="Rectangle 12"/>
            <p:cNvSpPr>
              <a:spLocks noChangeArrowheads="1"/>
            </p:cNvSpPr>
            <p:nvPr/>
          </p:nvSpPr>
          <p:spPr bwMode="auto">
            <a:xfrm>
              <a:off x="258" y="282"/>
              <a:ext cx="87" cy="83"/>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sp>
          <p:nvSpPr>
            <p:cNvPr id="124941" name="Rectangle 13"/>
            <p:cNvSpPr>
              <a:spLocks noChangeArrowheads="1"/>
            </p:cNvSpPr>
            <p:nvPr/>
          </p:nvSpPr>
          <p:spPr bwMode="auto">
            <a:xfrm>
              <a:off x="173" y="365"/>
              <a:ext cx="86" cy="82"/>
            </a:xfrm>
            <a:prstGeom prst="rect">
              <a:avLst/>
            </a:prstGeom>
            <a:solidFill>
              <a:schemeClr val="accent2"/>
            </a:solidFill>
            <a:ln w="9525">
              <a:noFill/>
              <a:miter lim="800000"/>
              <a:headEnd/>
              <a:tailEnd/>
            </a:ln>
          </p:spPr>
          <p:txBody>
            <a:bodyPr/>
            <a:lstStyle/>
            <a:p>
              <a:pPr eaLnBrk="1" hangingPunct="1">
                <a:defRPr/>
              </a:pPr>
              <a:endParaRPr lang="cs-CZ">
                <a:solidFill>
                  <a:schemeClr val="accent2"/>
                </a:solidFill>
              </a:endParaRPr>
            </a:p>
          </p:txBody>
        </p:sp>
      </p:grpSp>
      <p:sp>
        <p:nvSpPr>
          <p:cNvPr id="124942" name="Rectangle 14"/>
          <p:cNvSpPr>
            <a:spLocks noGrp="1" noChangeArrowheads="1"/>
          </p:cNvSpPr>
          <p:nvPr>
            <p:ph type="title"/>
          </p:nvPr>
        </p:nvSpPr>
        <p:spPr bwMode="auto">
          <a:xfrm>
            <a:off x="468313" y="188913"/>
            <a:ext cx="8207375"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Klepnutím lze upravit styl předlohy nadpisů.</a:t>
            </a:r>
          </a:p>
        </p:txBody>
      </p:sp>
      <p:sp>
        <p:nvSpPr>
          <p:cNvPr id="14342" name="Rectangle 15"/>
          <p:cNvSpPr>
            <a:spLocks noGrp="1" noChangeArrowheads="1"/>
          </p:cNvSpPr>
          <p:nvPr>
            <p:ph type="body" idx="1"/>
          </p:nvPr>
        </p:nvSpPr>
        <p:spPr bwMode="auto">
          <a:xfrm>
            <a:off x="385763" y="1196975"/>
            <a:ext cx="821848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Klepnutím lze upravit styly předlohy textu.</a:t>
            </a:r>
          </a:p>
          <a:p>
            <a:pPr lvl="1"/>
            <a:r>
              <a:rPr lang="en-GB" smtClean="0"/>
              <a:t>Druhá úroveň</a:t>
            </a:r>
          </a:p>
          <a:p>
            <a:pPr lvl="2"/>
            <a:r>
              <a:rPr lang="en-GB" smtClean="0"/>
              <a:t>Třetí úroveň</a:t>
            </a:r>
          </a:p>
          <a:p>
            <a:pPr lvl="3"/>
            <a:r>
              <a:rPr lang="en-GB" smtClean="0"/>
              <a:t>Čtvrtá úroveň</a:t>
            </a:r>
          </a:p>
          <a:p>
            <a:pPr lvl="4"/>
            <a:r>
              <a:rPr lang="en-GB" smtClean="0"/>
              <a:t>Pátá úroveň</a:t>
            </a:r>
          </a:p>
        </p:txBody>
      </p:sp>
      <p:sp>
        <p:nvSpPr>
          <p:cNvPr id="124945" name="Text Box 17"/>
          <p:cNvSpPr txBox="1">
            <a:spLocks noChangeArrowheads="1"/>
          </p:cNvSpPr>
          <p:nvPr/>
        </p:nvSpPr>
        <p:spPr bwMode="auto">
          <a:xfrm>
            <a:off x="357188" y="6480175"/>
            <a:ext cx="2843212" cy="261610"/>
          </a:xfrm>
          <a:prstGeom prst="rect">
            <a:avLst/>
          </a:prstGeom>
          <a:noFill/>
          <a:ln w="9525">
            <a:noFill/>
            <a:miter lim="800000"/>
            <a:headEnd/>
            <a:tailEnd/>
          </a:ln>
          <a:effectLst/>
        </p:spPr>
        <p:txBody>
          <a:bodyPr>
            <a:spAutoFit/>
          </a:bodyPr>
          <a:lstStyle/>
          <a:p>
            <a:pPr>
              <a:spcBef>
                <a:spcPct val="50000"/>
              </a:spcBef>
              <a:defRPr/>
            </a:pPr>
            <a:r>
              <a:rPr lang="en-US" sz="1100" dirty="0" smtClean="0">
                <a:solidFill>
                  <a:srgbClr val="5F5F5F"/>
                </a:solidFill>
                <a:latin typeface="Verdana" pitchFamily="34" charset="0"/>
              </a:rPr>
              <a:t>Advanced algorithms</a:t>
            </a:r>
          </a:p>
        </p:txBody>
      </p:sp>
      <p:sp>
        <p:nvSpPr>
          <p:cNvPr id="124946" name="Rectangle 18"/>
          <p:cNvSpPr>
            <a:spLocks noChangeArrowheads="1"/>
          </p:cNvSpPr>
          <p:nvPr/>
        </p:nvSpPr>
        <p:spPr bwMode="auto">
          <a:xfrm>
            <a:off x="7858125" y="6640513"/>
            <a:ext cx="792163" cy="217487"/>
          </a:xfrm>
          <a:prstGeom prst="rect">
            <a:avLst/>
          </a:prstGeom>
          <a:gradFill rotWithShape="1">
            <a:gsLst>
              <a:gs pos="0">
                <a:srgbClr val="FFD9B3">
                  <a:gamma/>
                  <a:tint val="66667"/>
                  <a:invGamma/>
                </a:srgbClr>
              </a:gs>
              <a:gs pos="100000">
                <a:srgbClr val="FFD9B3"/>
              </a:gs>
            </a:gsLst>
            <a:lin ang="5400000" scaled="1"/>
          </a:gradFill>
          <a:ln w="9525">
            <a:noFill/>
            <a:miter lim="800000"/>
            <a:headEnd/>
            <a:tailEnd/>
          </a:ln>
          <a:effectLst/>
        </p:spPr>
        <p:txBody>
          <a:bodyPr wrap="none" anchor="ctr"/>
          <a:lstStyle/>
          <a:p>
            <a:pPr algn="ctr">
              <a:defRPr/>
            </a:pPr>
            <a:endParaRPr lang="cs-CZ">
              <a:solidFill>
                <a:schemeClr val="folHlink"/>
              </a:solidFill>
            </a:endParaRPr>
          </a:p>
        </p:txBody>
      </p:sp>
      <p:sp>
        <p:nvSpPr>
          <p:cNvPr id="124947" name="Rectangle 19"/>
          <p:cNvSpPr>
            <a:spLocks noChangeArrowheads="1"/>
          </p:cNvSpPr>
          <p:nvPr/>
        </p:nvSpPr>
        <p:spPr bwMode="auto">
          <a:xfrm>
            <a:off x="7786688" y="6616700"/>
            <a:ext cx="936625" cy="241300"/>
          </a:xfrm>
          <a:prstGeom prst="rect">
            <a:avLst/>
          </a:prstGeom>
          <a:noFill/>
          <a:ln w="9525">
            <a:noFill/>
            <a:miter lim="800000"/>
            <a:headEnd/>
            <a:tailEnd/>
          </a:ln>
          <a:effectLst/>
        </p:spPr>
        <p:txBody>
          <a:bodyPr anchor="b"/>
          <a:lstStyle/>
          <a:p>
            <a:pPr algn="ctr" eaLnBrk="1" hangingPunct="1">
              <a:defRPr/>
            </a:pPr>
            <a:fld id="{330E7E5B-3AAF-4BCE-8683-A49EA2C6BD66}" type="slidenum">
              <a:rPr lang="cs-CZ" sz="1200" b="1">
                <a:solidFill>
                  <a:schemeClr val="bg1"/>
                </a:solidFill>
              </a:rPr>
              <a:pPr algn="ctr" eaLnBrk="1" hangingPunct="1">
                <a:defRPr/>
              </a:pPr>
              <a:t>‹#›</a:t>
            </a:fld>
            <a:r>
              <a:rPr lang="en-US" sz="1200" b="1" dirty="0">
                <a:solidFill>
                  <a:schemeClr val="bg1"/>
                </a:solidFill>
              </a:rPr>
              <a:t> </a:t>
            </a:r>
            <a:r>
              <a:rPr lang="cs-CZ" sz="1200" b="1" dirty="0">
                <a:solidFill>
                  <a:schemeClr val="bg1"/>
                </a:solidFill>
              </a:rPr>
              <a:t>/</a:t>
            </a:r>
            <a:r>
              <a:rPr lang="en-US" sz="1200" b="1" dirty="0">
                <a:solidFill>
                  <a:schemeClr val="bg1"/>
                </a:solidFill>
              </a:rPr>
              <a:t> </a:t>
            </a:r>
            <a:r>
              <a:rPr lang="cs-CZ" sz="1200" b="1" dirty="0" smtClean="0">
                <a:solidFill>
                  <a:schemeClr val="bg1"/>
                </a:solidFill>
              </a:rPr>
              <a:t>3</a:t>
            </a:r>
            <a:r>
              <a:rPr lang="en-US" sz="1200" b="1" smtClean="0">
                <a:solidFill>
                  <a:schemeClr val="bg1"/>
                </a:solidFill>
              </a:rPr>
              <a:t>8</a:t>
            </a:r>
            <a:endParaRPr lang="cs-CZ"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timing>
    <p:tnLst>
      <p:par>
        <p:cTn id="1" dur="indefinite" restart="never" nodeType="tmRoot"/>
      </p:par>
    </p:tnLst>
  </p:timing>
  <p:txStyles>
    <p:titleStyle>
      <a:lvl1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2pPr>
      <a:lvl3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3pPr>
      <a:lvl4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4pPr>
      <a:lvl5pPr algn="r" rtl="0" eaLnBrk="0" fontAlgn="base" hangingPunct="0">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5pPr>
      <a:lvl6pPr marL="4572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6pPr>
      <a:lvl7pPr marL="9144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7pPr>
      <a:lvl8pPr marL="13716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8pPr>
      <a:lvl9pPr marL="1828800" algn="r" rtl="0" eaLnBrk="1" fontAlgn="base" hangingPunct="1">
        <a:spcBef>
          <a:spcPct val="0"/>
        </a:spcBef>
        <a:spcAft>
          <a:spcPct val="0"/>
        </a:spcAft>
        <a:defRPr sz="4500" b="1">
          <a:solidFill>
            <a:schemeClr val="tx1"/>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50000"/>
        </a:spcBef>
        <a:spcAft>
          <a:spcPct val="0"/>
        </a:spcAft>
        <a:buClr>
          <a:srgbClr val="FFAE5D"/>
        </a:buClr>
        <a:buSzPct val="75000"/>
        <a:buFont typeface="Wingdings" pitchFamily="2" charset="2"/>
        <a:buChar char="n"/>
        <a:defRPr sz="2300">
          <a:solidFill>
            <a:schemeClr val="tx1"/>
          </a:solidFill>
          <a:latin typeface="+mn-lt"/>
          <a:ea typeface="+mn-ea"/>
          <a:cs typeface="+mn-cs"/>
        </a:defRPr>
      </a:lvl1pPr>
      <a:lvl2pPr marL="742950" indent="-285750" algn="l" rtl="0" eaLnBrk="0" fontAlgn="base" hangingPunct="0">
        <a:lnSpc>
          <a:spcPct val="105000"/>
        </a:lnSpc>
        <a:spcBef>
          <a:spcPct val="15000"/>
        </a:spcBef>
        <a:spcAft>
          <a:spcPct val="0"/>
        </a:spcAft>
        <a:buClr>
          <a:schemeClr val="accent2"/>
        </a:buClr>
        <a:buSzPct val="80000"/>
        <a:buFont typeface="Wingdings" pitchFamily="2" charset="2"/>
        <a:buChar char="¨"/>
        <a:defRPr sz="1900">
          <a:solidFill>
            <a:schemeClr val="tx1"/>
          </a:solidFill>
          <a:latin typeface="Arial" pitchFamily="34" charset="0"/>
        </a:defRPr>
      </a:lvl2pPr>
      <a:lvl3pPr marL="1143000" indent="-228600" algn="l" rtl="0" eaLnBrk="0" fontAlgn="base" hangingPunct="0">
        <a:spcBef>
          <a:spcPct val="20000"/>
        </a:spcBef>
        <a:spcAft>
          <a:spcPct val="0"/>
        </a:spcAft>
        <a:buClr>
          <a:srgbClr val="FFAE5D"/>
        </a:buClr>
        <a:buSzPct val="65000"/>
        <a:buFont typeface="Wingdings" pitchFamily="2" charset="2"/>
        <a:buChar char="n"/>
        <a:defRPr sz="1600">
          <a:solidFill>
            <a:schemeClr val="tx1"/>
          </a:solidFill>
          <a:latin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400">
          <a:solidFill>
            <a:schemeClr val="tx1"/>
          </a:solidFill>
          <a:latin typeface="Arial"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200">
          <a:solidFill>
            <a:schemeClr val="tx1"/>
          </a:solidFill>
          <a:latin typeface="Arial"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6pPr>
      <a:lvl7pPr marL="29718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7pPr>
      <a:lvl8pPr marL="34290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8pPr>
      <a:lvl9pPr marL="3886200" indent="-228600" algn="l" rtl="0" eaLnBrk="1" fontAlgn="base" hangingPunct="1">
        <a:spcBef>
          <a:spcPct val="20000"/>
        </a:spcBef>
        <a:spcAft>
          <a:spcPct val="0"/>
        </a:spcAft>
        <a:buClr>
          <a:schemeClr val="bg2"/>
        </a:buClr>
        <a:buFont typeface="Wingdings" pitchFamily="2" charset="2"/>
        <a:buChar char="§"/>
        <a:defRPr sz="1200">
          <a:solidFill>
            <a:schemeClr val="tx1"/>
          </a:solidFill>
          <a:latin typeface="Arial" pitchFamily="34"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3B3C1-4A8A-4725-8E2B-7453E9331F3E}" type="datetimeFigureOut">
              <a:rPr lang="cs-CZ" smtClean="0"/>
              <a:pPr/>
              <a:t>11.10.2022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3414E-757B-47A2-B484-8AB335962A1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8822"/>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971800" y="1916832"/>
            <a:ext cx="6019800" cy="2088232"/>
          </a:xfrm>
        </p:spPr>
        <p:txBody>
          <a:bodyPr/>
          <a:lstStyle/>
          <a:p>
            <a:pPr eaLnBrk="1" hangingPunct="1"/>
            <a:r>
              <a:rPr lang="en-US" sz="4400" dirty="0" smtClean="0"/>
              <a:t>Advanced algorithms</a:t>
            </a:r>
            <a:r>
              <a:rPr lang="en-US" sz="3600" dirty="0" smtClean="0"/>
              <a:t/>
            </a:r>
            <a:br>
              <a:rPr lang="en-US" sz="3600" dirty="0" smtClean="0"/>
            </a:br>
            <a:r>
              <a:rPr lang="en-US" sz="2400" dirty="0" smtClean="0"/>
              <a:t/>
            </a:r>
            <a:br>
              <a:rPr lang="en-US" sz="2400" dirty="0" smtClean="0"/>
            </a:br>
            <a:r>
              <a:rPr lang="en-US" sz="2400" b="0" dirty="0" smtClean="0"/>
              <a:t>binary heap, </a:t>
            </a:r>
            <a:r>
              <a:rPr lang="en-US" sz="2400" b="0" i="1" dirty="0" smtClean="0"/>
              <a:t>d</a:t>
            </a:r>
            <a:r>
              <a:rPr lang="en-US" sz="2400" b="0" dirty="0" smtClean="0"/>
              <a:t>-</a:t>
            </a:r>
            <a:r>
              <a:rPr lang="en-US" sz="2400" b="0" dirty="0" err="1" smtClean="0"/>
              <a:t>ary</a:t>
            </a:r>
            <a:r>
              <a:rPr lang="en-US" sz="2400" b="0" dirty="0" smtClean="0"/>
              <a:t> heap, binomial heap, </a:t>
            </a:r>
            <a:br>
              <a:rPr lang="en-US" sz="2400" b="0" dirty="0" smtClean="0"/>
            </a:br>
            <a:r>
              <a:rPr lang="en-US" sz="2400" b="0" dirty="0"/>
              <a:t>amortized </a:t>
            </a:r>
            <a:r>
              <a:rPr lang="en-US" sz="2400" b="0" dirty="0" smtClean="0"/>
              <a:t>analysis, </a:t>
            </a:r>
            <a:r>
              <a:rPr lang="en-US" sz="2400" b="0" dirty="0"/>
              <a:t>Fibonacci </a:t>
            </a:r>
            <a:r>
              <a:rPr lang="en-US" sz="2400" b="0" dirty="0" smtClean="0"/>
              <a:t>heap </a:t>
            </a:r>
            <a:endParaRPr lang="en-US" sz="2400" b="0" i="1" dirty="0" smtClean="0"/>
          </a:p>
        </p:txBody>
      </p:sp>
      <p:sp>
        <p:nvSpPr>
          <p:cNvPr id="16387" name="Rectangle 3"/>
          <p:cNvSpPr>
            <a:spLocks noGrp="1" noChangeArrowheads="1"/>
          </p:cNvSpPr>
          <p:nvPr>
            <p:ph type="subTitle" idx="1"/>
          </p:nvPr>
        </p:nvSpPr>
        <p:spPr/>
        <p:txBody>
          <a:bodyPr/>
          <a:lstStyle/>
          <a:p>
            <a:pPr eaLnBrk="1" hangingPunct="1"/>
            <a:endParaRPr lang="cs-CZ" dirty="0" smtClean="0"/>
          </a:p>
          <a:p>
            <a:pPr algn="r" eaLnBrk="1" hangingPunct="1"/>
            <a:r>
              <a:rPr lang="cs-CZ" dirty="0"/>
              <a:t>Jiří Vyskočil, Radek Mařík</a:t>
            </a:r>
          </a:p>
          <a:p>
            <a:pPr algn="r" eaLnBrk="1" hangingPunct="1"/>
            <a:r>
              <a:rPr lang="cs-CZ" dirty="0" smtClean="0"/>
              <a:t>201</a:t>
            </a:r>
            <a:r>
              <a:rPr lang="en-US" dirty="0" smtClean="0"/>
              <a:t>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i="1" dirty="0" smtClean="0"/>
              <a:t>d</a:t>
            </a:r>
            <a:r>
              <a:rPr lang="en-US" dirty="0" smtClean="0"/>
              <a:t>-</a:t>
            </a:r>
            <a:r>
              <a:rPr lang="en-US" dirty="0" err="1" smtClean="0"/>
              <a:t>ary</a:t>
            </a:r>
            <a:r>
              <a:rPr lang="en-US" dirty="0" smtClean="0"/>
              <a:t> heap</a:t>
            </a:r>
            <a:r>
              <a:rPr lang="cs-CZ" dirty="0" smtClean="0"/>
              <a:t> </a:t>
            </a:r>
            <a:r>
              <a:rPr lang="en-US" sz="2400" dirty="0" smtClean="0"/>
              <a:t>[</a:t>
            </a:r>
            <a:r>
              <a:rPr lang="en-US" sz="2400" dirty="0"/>
              <a:t>d-</a:t>
            </a:r>
            <a:r>
              <a:rPr lang="cs-CZ" sz="2400" dirty="0"/>
              <a:t>regulární halda</a:t>
            </a:r>
            <a:r>
              <a:rPr lang="en-US" sz="2400" dirty="0" smtClean="0"/>
              <a:t>]</a:t>
            </a:r>
            <a:endParaRPr lang="cs-CZ" sz="2400" dirty="0"/>
          </a:p>
        </p:txBody>
      </p:sp>
      <p:sp>
        <p:nvSpPr>
          <p:cNvPr id="3" name="Zástupný symbol pro obsah 2"/>
          <p:cNvSpPr>
            <a:spLocks noGrp="1"/>
          </p:cNvSpPr>
          <p:nvPr>
            <p:ph idx="1"/>
          </p:nvPr>
        </p:nvSpPr>
        <p:spPr>
          <a:xfrm>
            <a:off x="323528" y="1196974"/>
            <a:ext cx="8218487" cy="5040337"/>
          </a:xfrm>
        </p:spPr>
        <p:txBody>
          <a:bodyPr/>
          <a:lstStyle/>
          <a:p>
            <a:r>
              <a:rPr lang="en-US" sz="2000" dirty="0"/>
              <a:t>A</a:t>
            </a:r>
            <a:r>
              <a:rPr lang="en-US" sz="2000" i="1" dirty="0"/>
              <a:t> d</a:t>
            </a:r>
            <a:r>
              <a:rPr lang="en-US" sz="2000" dirty="0"/>
              <a:t>-</a:t>
            </a:r>
            <a:r>
              <a:rPr lang="en-US" sz="2000" dirty="0" err="1"/>
              <a:t>ary</a:t>
            </a:r>
            <a:r>
              <a:rPr lang="en-US" sz="2000" dirty="0"/>
              <a:t> heap is a generalization of the binary heap in which the nodes have </a:t>
            </a:r>
            <a:r>
              <a:rPr lang="en-US" sz="2000" i="1" dirty="0"/>
              <a:t>d</a:t>
            </a:r>
            <a:r>
              <a:rPr lang="en-US" sz="2000" dirty="0"/>
              <a:t> children instead of 2.</a:t>
            </a:r>
            <a:endParaRPr lang="cs-CZ" sz="2000" dirty="0"/>
          </a:p>
          <a:p>
            <a:r>
              <a:rPr lang="en-US" sz="2000" dirty="0"/>
              <a:t>Operations for </a:t>
            </a:r>
            <a:r>
              <a:rPr lang="en-US" sz="2000" i="1" dirty="0"/>
              <a:t>d</a:t>
            </a:r>
            <a:r>
              <a:rPr lang="en-US" sz="2000" dirty="0"/>
              <a:t>-</a:t>
            </a:r>
            <a:r>
              <a:rPr lang="en-US" sz="2000" dirty="0" err="1"/>
              <a:t>ary</a:t>
            </a:r>
            <a:r>
              <a:rPr lang="en-US" sz="2000" dirty="0"/>
              <a:t> heap are analogical to the operations for binary heap.</a:t>
            </a:r>
            <a:endParaRPr lang="cs-CZ" sz="2000" dirty="0"/>
          </a:p>
          <a:p>
            <a:r>
              <a:rPr lang="en-US" sz="2000" dirty="0"/>
              <a:t>Asymptotic time complexity of </a:t>
            </a:r>
            <a:r>
              <a:rPr lang="en-US" sz="2000" i="1" dirty="0"/>
              <a:t>d</a:t>
            </a:r>
            <a:r>
              <a:rPr lang="en-US" sz="2000" dirty="0"/>
              <a:t>-</a:t>
            </a:r>
            <a:r>
              <a:rPr lang="en-US" sz="2000" dirty="0" err="1"/>
              <a:t>ary</a:t>
            </a:r>
            <a:r>
              <a:rPr lang="en-US" sz="2000" dirty="0"/>
              <a:t> heap operations is the same as binary heap operations</a:t>
            </a:r>
            <a:r>
              <a:rPr lang="cs-CZ" sz="2000" dirty="0"/>
              <a:t>.</a:t>
            </a:r>
          </a:p>
          <a:p>
            <a:r>
              <a:rPr lang="en-US" sz="2000" dirty="0"/>
              <a:t>Exact complexity differs because of a different logarithm base (the base is </a:t>
            </a:r>
            <a:r>
              <a:rPr lang="en-US" sz="2000" i="1" dirty="0"/>
              <a:t>d</a:t>
            </a:r>
            <a:r>
              <a:rPr lang="en-US" sz="2000" dirty="0"/>
              <a:t>). For Delete operation it is needed to check </a:t>
            </a:r>
            <a:r>
              <a:rPr lang="en-US" sz="2000" i="1" dirty="0"/>
              <a:t>d</a:t>
            </a:r>
            <a:r>
              <a:rPr lang="en-US" sz="2000" dirty="0"/>
              <a:t>  instead of 2 descendants in every loop.</a:t>
            </a:r>
            <a:endParaRPr lang="cs-CZ" sz="2000" dirty="0"/>
          </a:p>
          <a:p>
            <a:r>
              <a:rPr lang="en-US" sz="2000" dirty="0"/>
              <a:t>For an efficient implementation it is convenient to choose </a:t>
            </a:r>
            <a:r>
              <a:rPr lang="en-US" sz="2000" i="1" dirty="0"/>
              <a:t>d</a:t>
            </a:r>
            <a:r>
              <a:rPr lang="en-US" sz="2000" dirty="0"/>
              <a:t>  as powers of 2. In this case, bit shifts can be used for traversing the array representation.</a:t>
            </a:r>
          </a:p>
          <a:p>
            <a:r>
              <a:rPr lang="en-US" sz="2000" dirty="0"/>
              <a:t>A </a:t>
            </a:r>
            <a:r>
              <a:rPr lang="en-US" sz="2000" i="1" dirty="0"/>
              <a:t>d</a:t>
            </a:r>
            <a:r>
              <a:rPr lang="en-US" sz="2000" dirty="0"/>
              <a:t>-</a:t>
            </a:r>
            <a:r>
              <a:rPr lang="en-US" sz="2000" dirty="0" err="1"/>
              <a:t>ary</a:t>
            </a:r>
            <a:r>
              <a:rPr lang="en-US" sz="2000" dirty="0"/>
              <a:t> heap typically runs much faster than a binary heap for heap sizes that exceed the size of the computer's cache memory.</a:t>
            </a:r>
            <a:endParaRPr lang="cs-CZ" sz="2000" dirty="0"/>
          </a:p>
        </p:txBody>
      </p:sp>
    </p:spTree>
    <p:extLst>
      <p:ext uri="{BB962C8B-B14F-4D97-AF65-F5344CB8AC3E}">
        <p14:creationId xmlns:p14="http://schemas.microsoft.com/office/powerpoint/2010/main" val="4825334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Binomial </a:t>
            </a:r>
            <a:r>
              <a:rPr lang="en-US" sz="4800" dirty="0" smtClean="0"/>
              <a:t>Heap </a:t>
            </a:r>
            <a:r>
              <a:rPr lang="en-US" sz="2400" dirty="0" smtClean="0"/>
              <a:t>[</a:t>
            </a:r>
            <a:r>
              <a:rPr lang="cs-CZ" sz="2400" dirty="0" err="1" smtClean="0"/>
              <a:t>binomiální</a:t>
            </a:r>
            <a:r>
              <a:rPr lang="cs-CZ" sz="2400" dirty="0" smtClean="0"/>
              <a:t> halda</a:t>
            </a:r>
            <a:r>
              <a:rPr lang="en-US" sz="2400" dirty="0" smtClean="0"/>
              <a:t>]</a:t>
            </a:r>
            <a:endParaRPr lang="cs-CZ" sz="2400" dirty="0"/>
          </a:p>
        </p:txBody>
      </p:sp>
      <p:sp>
        <p:nvSpPr>
          <p:cNvPr id="3" name="Zástupný symbol pro obsah 2"/>
          <p:cNvSpPr>
            <a:spLocks noGrp="1"/>
          </p:cNvSpPr>
          <p:nvPr>
            <p:ph idx="1"/>
          </p:nvPr>
        </p:nvSpPr>
        <p:spPr>
          <a:xfrm>
            <a:off x="323528" y="692696"/>
            <a:ext cx="8218487" cy="3295137"/>
          </a:xfrm>
        </p:spPr>
        <p:txBody>
          <a:bodyPr/>
          <a:lstStyle/>
          <a:p>
            <a:r>
              <a:rPr lang="en-US" sz="2000" b="1" dirty="0" smtClean="0"/>
              <a:t>binomial heap</a:t>
            </a:r>
            <a:endParaRPr lang="cs-CZ" sz="2000" b="1" dirty="0" smtClean="0"/>
          </a:p>
          <a:p>
            <a:pPr lvl="1"/>
            <a:r>
              <a:rPr lang="en-US" sz="1800" dirty="0"/>
              <a:t>A </a:t>
            </a:r>
            <a:r>
              <a:rPr lang="en-US" sz="1800" i="1" dirty="0"/>
              <a:t>binomial heap</a:t>
            </a:r>
            <a:r>
              <a:rPr lang="en-US" sz="1800" dirty="0"/>
              <a:t> </a:t>
            </a:r>
            <a:r>
              <a:rPr lang="en-US" sz="1800" dirty="0" smtClean="0"/>
              <a:t>is </a:t>
            </a:r>
            <a:r>
              <a:rPr lang="en-US" sz="1800" dirty="0"/>
              <a:t>a collection of binomial trees </a:t>
            </a:r>
            <a:r>
              <a:rPr lang="en-US" sz="1800" dirty="0" smtClean="0"/>
              <a:t>of degrees: </a:t>
            </a:r>
            <a:r>
              <a:rPr lang="cs-CZ" sz="1800" i="1" dirty="0" smtClean="0"/>
              <a:t>i</a:t>
            </a:r>
            <a:r>
              <a:rPr lang="cs-CZ" sz="1800" dirty="0" smtClean="0"/>
              <a:t>=</a:t>
            </a:r>
            <a:r>
              <a:rPr lang="en-US" sz="1800" dirty="0" smtClean="0"/>
              <a:t>0</a:t>
            </a:r>
            <a:r>
              <a:rPr lang="cs-CZ" sz="1800" dirty="0" smtClean="0"/>
              <a:t>,…,</a:t>
            </a:r>
            <a:r>
              <a:rPr lang="cs-CZ" sz="1800" dirty="0" smtClean="0">
                <a:latin typeface="Cambria Math"/>
                <a:ea typeface="Cambria Math"/>
              </a:rPr>
              <a:t>⌊</a:t>
            </a:r>
            <a:r>
              <a:rPr lang="cs-CZ" sz="1800" dirty="0" smtClean="0"/>
              <a:t>log(</a:t>
            </a:r>
            <a:r>
              <a:rPr lang="cs-CZ" sz="1800" i="1" dirty="0" smtClean="0"/>
              <a:t>n</a:t>
            </a:r>
            <a:r>
              <a:rPr lang="cs-CZ" sz="1800" dirty="0" smtClean="0"/>
              <a:t>)</a:t>
            </a:r>
            <a:r>
              <a:rPr lang="cs-CZ" sz="1800" dirty="0" smtClean="0">
                <a:latin typeface="Cambria Math"/>
                <a:ea typeface="Cambria Math"/>
              </a:rPr>
              <a:t>⌋</a:t>
            </a:r>
            <a:r>
              <a:rPr lang="cs-CZ" sz="1800" dirty="0" smtClean="0"/>
              <a:t>. </a:t>
            </a:r>
            <a:r>
              <a:rPr lang="en-US" sz="1800" dirty="0"/>
              <a:t>There can only be either </a:t>
            </a:r>
            <a:r>
              <a:rPr lang="en-US" sz="1800" i="1" dirty="0"/>
              <a:t>one</a:t>
            </a:r>
            <a:r>
              <a:rPr lang="en-US" sz="1800" dirty="0"/>
              <a:t> or </a:t>
            </a:r>
            <a:r>
              <a:rPr lang="en-US" sz="1800" i="1" dirty="0"/>
              <a:t>zero</a:t>
            </a:r>
            <a:r>
              <a:rPr lang="en-US" sz="1800" dirty="0"/>
              <a:t> binomial trees for each </a:t>
            </a:r>
            <a:r>
              <a:rPr lang="en-US" sz="1800" dirty="0" smtClean="0"/>
              <a:t>degree, </a:t>
            </a:r>
            <a:r>
              <a:rPr lang="en-US" sz="1800" dirty="0"/>
              <a:t>including zero </a:t>
            </a:r>
            <a:r>
              <a:rPr lang="en-US" sz="1800" dirty="0" smtClean="0"/>
              <a:t>degree. </a:t>
            </a:r>
            <a:r>
              <a:rPr lang="en-US" sz="1800" dirty="0"/>
              <a:t>Each binomial tree in a heap obeys the </a:t>
            </a:r>
            <a:r>
              <a:rPr lang="en-US" sz="1800" dirty="0" smtClean="0"/>
              <a:t>heap </a:t>
            </a:r>
            <a:r>
              <a:rPr lang="en-US" sz="1800" dirty="0"/>
              <a:t>property: </a:t>
            </a:r>
            <a:r>
              <a:rPr lang="en-US" sz="1800" dirty="0" smtClean="0"/>
              <a:t>the </a:t>
            </a:r>
            <a:r>
              <a:rPr lang="en-US" sz="1800" dirty="0"/>
              <a:t>key of a node is </a:t>
            </a:r>
            <a:r>
              <a:rPr lang="en-US" sz="1800" dirty="0" smtClean="0"/>
              <a:t>less </a:t>
            </a:r>
            <a:r>
              <a:rPr lang="en-US" sz="1800" dirty="0"/>
              <a:t>than or equal to the key of its </a:t>
            </a:r>
            <a:r>
              <a:rPr lang="en-US" sz="1800" dirty="0" smtClean="0"/>
              <a:t>child.</a:t>
            </a:r>
          </a:p>
          <a:p>
            <a:pPr lvl="1"/>
            <a:r>
              <a:rPr lang="en-US" sz="2000" dirty="0" smtClean="0"/>
              <a:t>A </a:t>
            </a:r>
            <a:r>
              <a:rPr lang="en-US" sz="2000" b="1" dirty="0"/>
              <a:t>binomial tree</a:t>
            </a:r>
            <a:r>
              <a:rPr lang="en-US" sz="2000" dirty="0"/>
              <a:t> is defined recursively: </a:t>
            </a:r>
          </a:p>
          <a:p>
            <a:pPr lvl="2"/>
            <a:r>
              <a:rPr lang="en-US" sz="1800" dirty="0" smtClean="0"/>
              <a:t>A </a:t>
            </a:r>
            <a:r>
              <a:rPr lang="en-US" sz="1800" dirty="0"/>
              <a:t>binomial tree of order 0 is a single node </a:t>
            </a:r>
            <a:endParaRPr lang="en-US" sz="1800" dirty="0" smtClean="0"/>
          </a:p>
          <a:p>
            <a:pPr lvl="2"/>
            <a:r>
              <a:rPr lang="en-US" sz="1800" dirty="0"/>
              <a:t>A binomial tree of </a:t>
            </a:r>
            <a:r>
              <a:rPr lang="en-US" sz="1800" dirty="0" smtClean="0"/>
              <a:t>degree </a:t>
            </a:r>
            <a:r>
              <a:rPr lang="en-US" sz="1800" i="1" dirty="0"/>
              <a:t>k</a:t>
            </a:r>
            <a:r>
              <a:rPr lang="en-US" sz="1800" dirty="0"/>
              <a:t> has a root node whose children are roots of binomial trees of </a:t>
            </a:r>
            <a:r>
              <a:rPr lang="en-US" sz="1800" dirty="0" smtClean="0"/>
              <a:t>degrees </a:t>
            </a:r>
            <a:r>
              <a:rPr lang="en-US" sz="1800" i="1" dirty="0"/>
              <a:t>k</a:t>
            </a:r>
            <a:r>
              <a:rPr lang="en-US" sz="1800" dirty="0"/>
              <a:t>−1, </a:t>
            </a:r>
            <a:r>
              <a:rPr lang="en-US" sz="1800" i="1" dirty="0"/>
              <a:t>k</a:t>
            </a:r>
            <a:r>
              <a:rPr lang="en-US" sz="1800" dirty="0"/>
              <a:t>−2, ..., 2, 1, 0 (in this order).</a:t>
            </a:r>
            <a:endParaRPr lang="cs-CZ" sz="2000" dirty="0"/>
          </a:p>
        </p:txBody>
      </p:sp>
      <p:pic>
        <p:nvPicPr>
          <p:cNvPr id="993" name="Obrázek 992" descr="Binomial_Trees.png"/>
          <p:cNvPicPr>
            <a:picLocks noChangeAspect="1"/>
          </p:cNvPicPr>
          <p:nvPr/>
        </p:nvPicPr>
        <p:blipFill>
          <a:blip r:embed="rId2" cstate="print"/>
          <a:srcRect l="9449" t="15354" r="2025" b="9449"/>
          <a:stretch>
            <a:fillRect/>
          </a:stretch>
        </p:blipFill>
        <p:spPr>
          <a:xfrm>
            <a:off x="2290011" y="4278036"/>
            <a:ext cx="4721924" cy="2291942"/>
          </a:xfrm>
          <a:prstGeom prst="rect">
            <a:avLst/>
          </a:prstGeom>
        </p:spPr>
      </p:pic>
      <p:sp>
        <p:nvSpPr>
          <p:cNvPr id="995" name="TextovéPole 994"/>
          <p:cNvSpPr txBox="1"/>
          <p:nvPr/>
        </p:nvSpPr>
        <p:spPr>
          <a:xfrm>
            <a:off x="1232496" y="3987833"/>
            <a:ext cx="5917004" cy="369332"/>
          </a:xfrm>
          <a:prstGeom prst="rect">
            <a:avLst/>
          </a:prstGeom>
          <a:noFill/>
        </p:spPr>
        <p:txBody>
          <a:bodyPr wrap="none" rtlCol="0">
            <a:spAutoFit/>
          </a:bodyPr>
          <a:lstStyle/>
          <a:p>
            <a:r>
              <a:rPr lang="en-US" dirty="0" smtClean="0"/>
              <a:t>degree</a:t>
            </a:r>
            <a:r>
              <a:rPr lang="cs-CZ" dirty="0" smtClean="0"/>
              <a:t>:     0       1                  2                                    3</a:t>
            </a:r>
            <a:endParaRPr lang="cs-CZ" dirty="0"/>
          </a:p>
        </p:txBody>
      </p:sp>
    </p:spTree>
    <p:extLst>
      <p:ext uri="{BB962C8B-B14F-4D97-AF65-F5344CB8AC3E}">
        <p14:creationId xmlns:p14="http://schemas.microsoft.com/office/powerpoint/2010/main" val="39204097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2" t="-2958" r="49430" b="72981"/>
          <a:stretch/>
        </p:blipFill>
        <p:spPr bwMode="auto">
          <a:xfrm>
            <a:off x="6876256" y="4061402"/>
            <a:ext cx="2232249" cy="197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lstStyle/>
          <a:p>
            <a:r>
              <a:rPr lang="en-US" sz="4000" dirty="0"/>
              <a:t>Binomial Heap</a:t>
            </a:r>
            <a:r>
              <a:rPr lang="cs-CZ" sz="4000" dirty="0" smtClean="0"/>
              <a:t> – </a:t>
            </a:r>
            <a:r>
              <a:rPr lang="en-US" sz="4000" dirty="0" smtClean="0"/>
              <a:t>Binomial Tree</a:t>
            </a:r>
            <a:endParaRPr lang="cs-CZ" sz="40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57159" y="1000108"/>
                <a:ext cx="6951146" cy="4895850"/>
              </a:xfrm>
            </p:spPr>
            <p:txBody>
              <a:bodyPr/>
              <a:lstStyle/>
              <a:p>
                <a:endParaRPr lang="cs-CZ" b="1" dirty="0"/>
              </a:p>
              <a:p>
                <a:r>
                  <a:rPr lang="en-US" b="1" dirty="0"/>
                  <a:t>for a binomial tree </a:t>
                </a:r>
                <a:r>
                  <a:rPr lang="en-US" b="1" dirty="0" err="1"/>
                  <a:t>B</a:t>
                </a:r>
                <a:r>
                  <a:rPr lang="en-US" b="1" i="1" baseline="-25000" dirty="0" err="1"/>
                  <a:t>k</a:t>
                </a:r>
                <a:r>
                  <a:rPr lang="en-US" b="1" baseline="-25000" dirty="0"/>
                  <a:t> </a:t>
                </a:r>
                <a:r>
                  <a:rPr lang="en-US" b="1" dirty="0"/>
                  <a:t>(of degree </a:t>
                </a:r>
                <a:r>
                  <a:rPr lang="en-US" b="1" i="1" dirty="0"/>
                  <a:t>k</a:t>
                </a:r>
                <a:r>
                  <a:rPr lang="en-US" b="1"/>
                  <a:t>) it holds</a:t>
                </a:r>
                <a:r>
                  <a:rPr lang="en-US" b="1" dirty="0"/>
                  <a:t>:</a:t>
                </a:r>
              </a:p>
              <a:p>
                <a:pPr lvl="1"/>
                <a:r>
                  <a:rPr lang="en-US" dirty="0"/>
                  <a:t>It satisfies the heap property, </a:t>
                </a:r>
              </a:p>
              <a:p>
                <a:pPr lvl="1"/>
                <a:r>
                  <a:rPr lang="en-US" dirty="0"/>
                  <a:t>the height of the tree is </a:t>
                </a:r>
                <a:r>
                  <a:rPr lang="en-US" i="1" dirty="0"/>
                  <a:t>k</a:t>
                </a:r>
                <a:r>
                  <a:rPr lang="en-US" dirty="0"/>
                  <a:t>,</a:t>
                </a:r>
              </a:p>
              <a:p>
                <a:pPr lvl="1"/>
                <a:r>
                  <a:rPr lang="en-US" dirty="0"/>
                  <a:t>its root has </a:t>
                </a:r>
                <a:r>
                  <a:rPr lang="en-US" i="1" dirty="0"/>
                  <a:t>k</a:t>
                </a:r>
                <a:r>
                  <a:rPr lang="en-US" dirty="0"/>
                  <a:t> children,</a:t>
                </a:r>
                <a:r>
                  <a:rPr lang="cs-CZ" dirty="0"/>
                  <a:t> </a:t>
                </a:r>
                <a:endParaRPr lang="cs-CZ" b="1" dirty="0"/>
              </a:p>
              <a:p>
                <a:pPr lvl="1"/>
                <a:r>
                  <a:rPr lang="cs-CZ" dirty="0" err="1"/>
                  <a:t>there</a:t>
                </a:r>
                <a:r>
                  <a:rPr lang="cs-CZ" dirty="0"/>
                  <a:t> are 2</a:t>
                </a:r>
                <a:r>
                  <a:rPr lang="cs-CZ" i="1" baseline="30000" dirty="0"/>
                  <a:t>k</a:t>
                </a:r>
                <a:r>
                  <a:rPr lang="cs-CZ" dirty="0"/>
                  <a:t> </a:t>
                </a:r>
                <a:r>
                  <a:rPr lang="cs-CZ" dirty="0" err="1"/>
                  <a:t>nodes</a:t>
                </a:r>
                <a:r>
                  <a:rPr lang="en-US" dirty="0"/>
                  <a:t>,</a:t>
                </a:r>
                <a:r>
                  <a:rPr lang="cs-CZ" dirty="0"/>
                  <a:t> </a:t>
                </a:r>
                <a:endParaRPr lang="en-US" dirty="0"/>
              </a:p>
              <a:p>
                <a:pPr lvl="1"/>
                <a:r>
                  <a:rPr lang="en-US" dirty="0"/>
                  <a:t>there are exactly </a:t>
                </a:r>
                <a14:m>
                  <m:oMath xmlns:m="http://schemas.openxmlformats.org/officeDocument/2006/math">
                    <m:d>
                      <m:dPr>
                        <m:ctrlPr>
                          <a:rPr lang="pt-BR" i="1">
                            <a:latin typeface="Cambria Math"/>
                          </a:rPr>
                        </m:ctrlPr>
                      </m:dPr>
                      <m:e>
                        <m:f>
                          <m:fPr>
                            <m:type m:val="noBar"/>
                            <m:ctrlPr>
                              <a:rPr lang="pt-BR" i="1">
                                <a:latin typeface="Cambria Math"/>
                              </a:rPr>
                            </m:ctrlPr>
                          </m:fPr>
                          <m:num>
                            <m:r>
                              <a:rPr lang="en-US" b="0" i="1">
                                <a:latin typeface="Cambria Math"/>
                              </a:rPr>
                              <m:t>𝑘</m:t>
                            </m:r>
                          </m:num>
                          <m:den>
                            <m:r>
                              <a:rPr lang="en-US" b="0" i="1">
                                <a:latin typeface="Cambria Math"/>
                              </a:rPr>
                              <m:t>𝑖</m:t>
                            </m:r>
                          </m:den>
                        </m:f>
                      </m:e>
                    </m:d>
                  </m:oMath>
                </a14:m>
                <a:r>
                  <a:rPr lang="en-US" dirty="0">
                    <a:cs typeface="Arial" pitchFamily="34" charset="0"/>
                  </a:rPr>
                  <a:t> </a:t>
                </a:r>
                <a:r>
                  <a:rPr lang="en-US" dirty="0"/>
                  <a:t>nodes at depth </a:t>
                </a:r>
                <a:r>
                  <a:rPr lang="en-US" i="1" dirty="0" err="1"/>
                  <a:t>i</a:t>
                </a:r>
                <a:r>
                  <a:rPr lang="en-US" dirty="0"/>
                  <a:t> for </a:t>
                </a:r>
                <a:r>
                  <a:rPr lang="en-US" i="1" dirty="0" err="1"/>
                  <a:t>i</a:t>
                </a:r>
                <a:r>
                  <a:rPr lang="en-US" dirty="0"/>
                  <a:t> = 0, 1, ..., </a:t>
                </a:r>
                <a:r>
                  <a:rPr lang="en-US" i="1" dirty="0"/>
                  <a:t>k</a:t>
                </a:r>
                <a:r>
                  <a:rPr lang="en-US" dirty="0"/>
                  <a:t>.</a:t>
                </a:r>
              </a:p>
              <a:p>
                <a:pPr lvl="1"/>
                <a:endParaRPr lang="cs-CZ" i="1" dirty="0"/>
              </a:p>
              <a:p>
                <a:r>
                  <a:rPr lang="en-US" b="1" dirty="0"/>
                  <a:t>an alternative definition of a binomial tree</a:t>
                </a:r>
                <a:r>
                  <a:rPr lang="cs-CZ" b="1" dirty="0"/>
                  <a:t>: </a:t>
                </a:r>
              </a:p>
              <a:p>
                <a:pPr lvl="1"/>
                <a:r>
                  <a:rPr lang="en-US"/>
                  <a:t>A binomial </a:t>
                </a:r>
                <a:r>
                  <a:rPr lang="en-US" dirty="0"/>
                  <a:t>tree </a:t>
                </a:r>
                <a:r>
                  <a:rPr lang="en-US" i="1" dirty="0" err="1"/>
                  <a:t>B</a:t>
                </a:r>
                <a:r>
                  <a:rPr lang="en-US" i="1" baseline="-25000" dirty="0" err="1"/>
                  <a:t>k</a:t>
                </a:r>
                <a:r>
                  <a:rPr lang="en-US" dirty="0"/>
                  <a:t> (of degree </a:t>
                </a:r>
                <a:r>
                  <a:rPr lang="en-US" i="1" dirty="0"/>
                  <a:t>k</a:t>
                </a:r>
                <a:r>
                  <a:rPr lang="en-US" dirty="0"/>
                  <a:t>) consists of two binomial trees </a:t>
                </a:r>
                <a:r>
                  <a:rPr lang="en-US" i="1" dirty="0"/>
                  <a:t>B</a:t>
                </a:r>
                <a:r>
                  <a:rPr lang="en-US" i="1" baseline="-25000" dirty="0"/>
                  <a:t>k</a:t>
                </a:r>
                <a:r>
                  <a:rPr lang="en-US" baseline="-25000" dirty="0"/>
                  <a:t>-1</a:t>
                </a:r>
                <a:r>
                  <a:rPr lang="en-US" dirty="0"/>
                  <a:t> (of degree </a:t>
                </a:r>
                <a:r>
                  <a:rPr lang="en-US" i="1" dirty="0"/>
                  <a:t>k</a:t>
                </a:r>
                <a:r>
                  <a:rPr lang="en-US" dirty="0"/>
                  <a:t>-1) that are </a:t>
                </a:r>
                <a:r>
                  <a:rPr lang="en-US" b="1" i="1" dirty="0"/>
                  <a:t>linked</a:t>
                </a:r>
                <a:r>
                  <a:rPr lang="en-US" dirty="0"/>
                  <a:t> together: the root of one, which is greater than the other, is the leftmost child of the root of the other. </a:t>
                </a:r>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57159" y="1000108"/>
                <a:ext cx="6951146" cy="4895850"/>
              </a:xfrm>
              <a:blipFill rotWithShape="1">
                <a:blip r:embed="rId4"/>
                <a:stretch>
                  <a:fillRect l="-526" r="-1140" b="-2117"/>
                </a:stretch>
              </a:blipFill>
            </p:spPr>
            <p:txBody>
              <a:bodyPr/>
              <a:lstStyle/>
              <a:p>
                <a:r>
                  <a:rPr lang="en-US">
                    <a:noFill/>
                  </a:rPr>
                  <a:t> </a:t>
                </a:r>
              </a:p>
            </p:txBody>
          </p:sp>
        </mc:Fallback>
      </mc:AlternateContent>
    </p:spTree>
    <p:extLst>
      <p:ext uri="{BB962C8B-B14F-4D97-AF65-F5344CB8AC3E}">
        <p14:creationId xmlns:p14="http://schemas.microsoft.com/office/powerpoint/2010/main" val="27382992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Binomial </a:t>
            </a:r>
            <a:r>
              <a:rPr lang="en-US" sz="4000" dirty="0" smtClean="0"/>
              <a:t>Heap </a:t>
            </a:r>
            <a:r>
              <a:rPr lang="cs-CZ" sz="4000" dirty="0" smtClean="0"/>
              <a:t>– </a:t>
            </a:r>
            <a:r>
              <a:rPr lang="en-US" sz="4000" dirty="0" smtClean="0"/>
              <a:t>representation</a:t>
            </a:r>
            <a:endParaRPr lang="cs-CZ" sz="4000" dirty="0"/>
          </a:p>
        </p:txBody>
      </p:sp>
      <p:sp>
        <p:nvSpPr>
          <p:cNvPr id="3" name="Zástupný symbol pro obsah 2"/>
          <p:cNvSpPr>
            <a:spLocks noGrp="1"/>
          </p:cNvSpPr>
          <p:nvPr>
            <p:ph idx="1"/>
          </p:nvPr>
        </p:nvSpPr>
        <p:spPr>
          <a:xfrm>
            <a:off x="395536" y="1052736"/>
            <a:ext cx="8218487" cy="4895850"/>
          </a:xfrm>
        </p:spPr>
        <p:txBody>
          <a:bodyPr/>
          <a:lstStyle/>
          <a:p>
            <a:endParaRPr lang="cs-CZ" b="1" dirty="0" smtClean="0"/>
          </a:p>
          <a:p>
            <a:r>
              <a:rPr lang="en-US" dirty="0" smtClean="0"/>
              <a:t>Because </a:t>
            </a:r>
            <a:r>
              <a:rPr lang="en-US" dirty="0"/>
              <a:t>no operation requires random access to the root nodes of the binomial trees, the roots of the binomial trees can be stored in a linked list, ordered by increasing </a:t>
            </a:r>
            <a:r>
              <a:rPr lang="en-US" dirty="0" smtClean="0"/>
              <a:t>degree </a:t>
            </a:r>
            <a:r>
              <a:rPr lang="en-US" dirty="0"/>
              <a:t>of the tree</a:t>
            </a:r>
            <a:r>
              <a:rPr lang="en-US" dirty="0" smtClean="0"/>
              <a:t>. But of course, binomial trees can be stored in array as well.</a:t>
            </a:r>
          </a:p>
          <a:p>
            <a:r>
              <a:rPr lang="en-US" dirty="0" smtClean="0"/>
              <a:t>The whole binomial heap is formed by binomial trees and an additional </a:t>
            </a:r>
            <a:r>
              <a:rPr lang="en-US" dirty="0"/>
              <a:t>pointer to </a:t>
            </a:r>
            <a:r>
              <a:rPr lang="en-US" dirty="0" smtClean="0"/>
              <a:t>a binomial tree with a the minimum node of the whole heap (</a:t>
            </a:r>
            <a:r>
              <a:rPr lang="cs-CZ" i="1" dirty="0" smtClean="0"/>
              <a:t>MIN</a:t>
            </a:r>
            <a:r>
              <a:rPr lang="en-US" i="1" dirty="0" smtClean="0"/>
              <a:t> pointer </a:t>
            </a:r>
            <a:r>
              <a:rPr lang="en-US" dirty="0" smtClean="0"/>
              <a:t>). </a:t>
            </a:r>
            <a:r>
              <a:rPr lang="en-US" i="1" dirty="0" smtClean="0"/>
              <a:t>MIN</a:t>
            </a:r>
            <a:r>
              <a:rPr lang="en-US" dirty="0" smtClean="0"/>
              <a:t> is always root by the heap property</a:t>
            </a:r>
            <a:r>
              <a:rPr lang="en-US" dirty="0"/>
              <a:t>. </a:t>
            </a:r>
            <a:r>
              <a:rPr lang="en-US" i="1" dirty="0"/>
              <a:t>MIN </a:t>
            </a:r>
            <a:r>
              <a:rPr lang="en-US" i="1" dirty="0" smtClean="0"/>
              <a:t> </a:t>
            </a:r>
            <a:r>
              <a:rPr lang="en-US" dirty="0" smtClean="0"/>
              <a:t>must </a:t>
            </a:r>
            <a:r>
              <a:rPr lang="en-US" dirty="0"/>
              <a:t>be updated when performing any operation other than </a:t>
            </a:r>
            <a:r>
              <a:rPr lang="en-US" sz="2400" dirty="0" err="1" smtClean="0"/>
              <a:t>AccessMin</a:t>
            </a:r>
            <a:r>
              <a:rPr lang="en-US" dirty="0" smtClean="0"/>
              <a:t>. </a:t>
            </a:r>
            <a:r>
              <a:rPr lang="en-US" dirty="0"/>
              <a:t>This can be done in O(log </a:t>
            </a:r>
            <a:r>
              <a:rPr lang="en-US" i="1" dirty="0"/>
              <a:t>n</a:t>
            </a:r>
            <a:r>
              <a:rPr lang="en-US" dirty="0"/>
              <a:t>) without raising the running time of any operation.</a:t>
            </a:r>
            <a:endParaRPr lang="cs-CZ" dirty="0" smtClean="0"/>
          </a:p>
          <a:p>
            <a:endParaRPr lang="cs-CZ" dirty="0"/>
          </a:p>
        </p:txBody>
      </p:sp>
    </p:spTree>
    <p:extLst>
      <p:ext uri="{BB962C8B-B14F-4D97-AF65-F5344CB8AC3E}">
        <p14:creationId xmlns:p14="http://schemas.microsoft.com/office/powerpoint/2010/main" val="14350954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207375" cy="720725"/>
          </a:xfrm>
        </p:spPr>
        <p:txBody>
          <a:bodyPr/>
          <a:lstStyle/>
          <a:p>
            <a:pPr lvl="2"/>
            <a:r>
              <a:rPr lang="en-US" sz="3200" dirty="0"/>
              <a:t>Binomial </a:t>
            </a:r>
            <a:r>
              <a:rPr lang="en-US" sz="3200" dirty="0" smtClean="0"/>
              <a:t>Heap </a:t>
            </a:r>
            <a:r>
              <a:rPr lang="cs-CZ" sz="3200" dirty="0" smtClean="0"/>
              <a:t>– </a:t>
            </a:r>
            <a:r>
              <a:rPr lang="en-US" sz="3200" dirty="0" smtClean="0"/>
              <a:t>Insert, </a:t>
            </a:r>
            <a:r>
              <a:rPr lang="cs-CZ" sz="3200" dirty="0" err="1" smtClean="0"/>
              <a:t>AccessMin</a:t>
            </a:r>
            <a:r>
              <a:rPr lang="en-US" sz="3200" dirty="0" smtClean="0"/>
              <a:t>, Merge</a:t>
            </a:r>
            <a:r>
              <a:rPr lang="cs-CZ" dirty="0" smtClean="0"/>
              <a:t/>
            </a:r>
            <a:br>
              <a:rPr lang="cs-CZ" dirty="0" smtClean="0"/>
            </a:br>
            <a:endParaRPr lang="cs-CZ" sz="4000" dirty="0"/>
          </a:p>
        </p:txBody>
      </p:sp>
      <p:sp>
        <p:nvSpPr>
          <p:cNvPr id="3" name="Zástupný symbol pro obsah 2"/>
          <p:cNvSpPr>
            <a:spLocks noGrp="1"/>
          </p:cNvSpPr>
          <p:nvPr>
            <p:ph idx="1"/>
          </p:nvPr>
        </p:nvSpPr>
        <p:spPr>
          <a:xfrm>
            <a:off x="107504" y="404664"/>
            <a:ext cx="8856984" cy="6264696"/>
          </a:xfrm>
        </p:spPr>
        <p:txBody>
          <a:bodyPr/>
          <a:lstStyle/>
          <a:p>
            <a:endParaRPr lang="cs-CZ" b="1" dirty="0" smtClean="0"/>
          </a:p>
          <a:p>
            <a:r>
              <a:rPr lang="cs-CZ" sz="2000" b="1" dirty="0" smtClean="0"/>
              <a:t>Insert</a:t>
            </a:r>
            <a:r>
              <a:rPr lang="cs-CZ" sz="2000" dirty="0" smtClean="0"/>
              <a:t> (</a:t>
            </a:r>
            <a:r>
              <a:rPr lang="cs-CZ" sz="2000" i="1" dirty="0" smtClean="0">
                <a:latin typeface="Cambria" pitchFamily="18" charset="0"/>
              </a:rPr>
              <a:t>x</a:t>
            </a:r>
            <a:r>
              <a:rPr lang="cs-CZ" sz="2000" dirty="0" smtClean="0"/>
              <a:t>)</a:t>
            </a:r>
            <a:endParaRPr lang="en-US" sz="2000" dirty="0" smtClean="0"/>
          </a:p>
          <a:p>
            <a:pPr marL="800100" lvl="1" indent="-342900">
              <a:buFont typeface="+mj-lt"/>
              <a:buAutoNum type="arabicPeriod"/>
            </a:pPr>
            <a:r>
              <a:rPr lang="en-US" sz="1800" dirty="0"/>
              <a:t>C</a:t>
            </a:r>
            <a:r>
              <a:rPr lang="en-US" sz="1800" dirty="0" smtClean="0"/>
              <a:t>reate </a:t>
            </a:r>
            <a:r>
              <a:rPr lang="en-US" sz="1800" dirty="0"/>
              <a:t>a new heap containing only this </a:t>
            </a:r>
            <a:r>
              <a:rPr lang="en-US" sz="1800" dirty="0" smtClean="0"/>
              <a:t>element (there is only one tree of degree 0).</a:t>
            </a:r>
          </a:p>
          <a:p>
            <a:pPr marL="800100" lvl="1" indent="-342900">
              <a:buFont typeface="+mj-lt"/>
              <a:buAutoNum type="arabicPeriod"/>
            </a:pPr>
            <a:r>
              <a:rPr lang="en-US" sz="1800" dirty="0"/>
              <a:t>M</a:t>
            </a:r>
            <a:r>
              <a:rPr lang="en-US" sz="1800" dirty="0" smtClean="0"/>
              <a:t>erge </a:t>
            </a:r>
            <a:r>
              <a:rPr lang="en-US" sz="1800" dirty="0"/>
              <a:t>it with the original heap. </a:t>
            </a:r>
            <a:endParaRPr lang="en-US" sz="1800" dirty="0" smtClean="0"/>
          </a:p>
          <a:p>
            <a:r>
              <a:rPr lang="en-US" sz="2000" b="1" dirty="0" err="1" smtClean="0"/>
              <a:t>AccessMin</a:t>
            </a:r>
            <a:endParaRPr lang="en-US" sz="2000" b="1" dirty="0" smtClean="0"/>
          </a:p>
          <a:p>
            <a:pPr marL="914400" lvl="1" indent="-457200"/>
            <a:r>
              <a:rPr lang="en-US" sz="1800" dirty="0" smtClean="0"/>
              <a:t>It returns the root of a binomial tree from </a:t>
            </a:r>
            <a:r>
              <a:rPr lang="en-US" sz="1800" i="1" dirty="0" smtClean="0"/>
              <a:t>MIN</a:t>
            </a:r>
            <a:r>
              <a:rPr lang="en-US" sz="1800" dirty="0" smtClean="0"/>
              <a:t> pointer.</a:t>
            </a:r>
            <a:endParaRPr lang="cs-CZ" sz="1800" dirty="0" smtClean="0"/>
          </a:p>
          <a:p>
            <a:pPr marL="514350" indent="-457200"/>
            <a:r>
              <a:rPr lang="cs-CZ" sz="2000" b="1" dirty="0" err="1" smtClean="0"/>
              <a:t>Merge</a:t>
            </a:r>
            <a:r>
              <a:rPr lang="cs-CZ" sz="2000" b="1" dirty="0" smtClean="0"/>
              <a:t> </a:t>
            </a:r>
            <a:r>
              <a:rPr lang="cs-CZ" sz="2000" dirty="0" smtClean="0"/>
              <a:t>(</a:t>
            </a:r>
            <a:r>
              <a:rPr lang="en-US" sz="2000" dirty="0" smtClean="0"/>
              <a:t>H</a:t>
            </a:r>
            <a:r>
              <a:rPr lang="en-US" sz="2000" baseline="-25000" dirty="0" smtClean="0"/>
              <a:t>1</a:t>
            </a:r>
            <a:r>
              <a:rPr lang="cs-CZ" sz="2000" dirty="0" smtClean="0"/>
              <a:t>, </a:t>
            </a:r>
            <a:r>
              <a:rPr lang="en-US" sz="2000" dirty="0" smtClean="0"/>
              <a:t>H</a:t>
            </a:r>
            <a:r>
              <a:rPr lang="en-US" sz="2000" baseline="-25000" dirty="0" smtClean="0"/>
              <a:t>2</a:t>
            </a:r>
            <a:r>
              <a:rPr lang="cs-CZ" sz="2000" dirty="0" smtClean="0"/>
              <a:t>)</a:t>
            </a:r>
            <a:endParaRPr lang="en-US" sz="2000" b="1" dirty="0" smtClean="0"/>
          </a:p>
          <a:p>
            <a:pPr marL="914400" lvl="1" indent="-457200"/>
            <a:r>
              <a:rPr lang="en-US" sz="1800" dirty="0"/>
              <a:t>Because each binomial tree in a binomial heap corresponds to a bit in the binary representation of its size, there is an analogy between the merging of two heaps and the binary addition of the sizes of the two heaps, from right-to-left. Whenever a carry occurs during addition, this corresponds to a merging of two binomial trees during the merge. </a:t>
            </a:r>
            <a:r>
              <a:rPr lang="en-US" sz="1800" dirty="0" smtClean="0"/>
              <a:t>Due </a:t>
            </a:r>
            <a:r>
              <a:rPr lang="en-US" sz="1800" dirty="0"/>
              <a:t>to the structure of binomial trees, they can be merged trivially. </a:t>
            </a:r>
            <a:r>
              <a:rPr lang="en-US" sz="1800" dirty="0" smtClean="0"/>
              <a:t>As their root </a:t>
            </a:r>
            <a:r>
              <a:rPr lang="en-US" sz="1800" dirty="0"/>
              <a:t>node is the smallest element within the tree, by comparing  </a:t>
            </a:r>
            <a:r>
              <a:rPr lang="en-US" sz="1800" dirty="0" smtClean="0"/>
              <a:t>the </a:t>
            </a:r>
            <a:r>
              <a:rPr lang="en-US" sz="1800" dirty="0"/>
              <a:t> </a:t>
            </a:r>
            <a:r>
              <a:rPr lang="en-US" sz="1800" dirty="0" smtClean="0"/>
              <a:t>two </a:t>
            </a:r>
            <a:r>
              <a:rPr lang="en-US" sz="1800" dirty="0"/>
              <a:t>keys, the smaller of them is the minimum key, and becomes </a:t>
            </a:r>
            <a:r>
              <a:rPr lang="en-US" sz="1800" dirty="0" smtClean="0"/>
              <a:t>the new </a:t>
            </a:r>
            <a:r>
              <a:rPr lang="en-US" sz="1800" dirty="0"/>
              <a:t>root node. Then the other tree </a:t>
            </a:r>
            <a:r>
              <a:rPr lang="en-US" sz="1800" dirty="0" smtClean="0"/>
              <a:t>becomes </a:t>
            </a:r>
            <a:r>
              <a:rPr lang="en-US" sz="1800" dirty="0"/>
              <a:t>a </a:t>
            </a:r>
            <a:r>
              <a:rPr lang="en-US" sz="1800" dirty="0" err="1"/>
              <a:t>subtree</a:t>
            </a:r>
            <a:r>
              <a:rPr lang="en-US" sz="1800" dirty="0"/>
              <a:t> of the </a:t>
            </a:r>
            <a:r>
              <a:rPr lang="en-US" sz="1800" dirty="0" smtClean="0"/>
              <a:t>combined tree. In the end, we update </a:t>
            </a:r>
            <a:r>
              <a:rPr lang="en-US" sz="1800" i="1" dirty="0" smtClean="0"/>
              <a:t>MIN</a:t>
            </a:r>
            <a:r>
              <a:rPr lang="en-US" sz="1800" dirty="0" smtClean="0"/>
              <a:t> pointer.</a:t>
            </a:r>
            <a:endParaRPr lang="cs-CZ" dirty="0"/>
          </a:p>
        </p:txBody>
      </p:sp>
    </p:spTree>
    <p:extLst>
      <p:ext uri="{BB962C8B-B14F-4D97-AF65-F5344CB8AC3E}">
        <p14:creationId xmlns:p14="http://schemas.microsoft.com/office/powerpoint/2010/main" val="23113794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Binomial Heap</a:t>
            </a:r>
            <a:r>
              <a:rPr lang="cs-CZ" sz="4800" dirty="0" smtClean="0"/>
              <a:t> - </a:t>
            </a:r>
            <a:r>
              <a:rPr lang="cs-CZ" sz="4800" dirty="0" err="1" smtClean="0"/>
              <a:t>Merge</a:t>
            </a:r>
            <a:endParaRPr lang="cs-CZ" dirty="0"/>
          </a:p>
        </p:txBody>
      </p:sp>
      <p:pic>
        <p:nvPicPr>
          <p:cNvPr id="4" name="Obrázek 3" descr="575px-Binomial_heap_merge2_svg.png"/>
          <p:cNvPicPr>
            <a:picLocks noChangeAspect="1"/>
          </p:cNvPicPr>
          <p:nvPr/>
        </p:nvPicPr>
        <p:blipFill>
          <a:blip r:embed="rId2" cstate="print"/>
          <a:stretch>
            <a:fillRect/>
          </a:stretch>
        </p:blipFill>
        <p:spPr>
          <a:xfrm>
            <a:off x="2428860" y="1928802"/>
            <a:ext cx="4381500" cy="3619500"/>
          </a:xfrm>
          <a:prstGeom prst="rect">
            <a:avLst/>
          </a:prstGeom>
        </p:spPr>
      </p:pic>
      <p:grpSp>
        <p:nvGrpSpPr>
          <p:cNvPr id="13" name="Skupina 12"/>
          <p:cNvGrpSpPr/>
          <p:nvPr/>
        </p:nvGrpSpPr>
        <p:grpSpPr>
          <a:xfrm>
            <a:off x="2765924" y="1523974"/>
            <a:ext cx="607859" cy="428628"/>
            <a:chOff x="2718314" y="1214422"/>
            <a:chExt cx="607859" cy="428628"/>
          </a:xfrm>
        </p:grpSpPr>
        <p:cxnSp>
          <p:nvCxnSpPr>
            <p:cNvPr id="6" name="Přímá spojovací šipka 5"/>
            <p:cNvCxnSpPr/>
            <p:nvPr/>
          </p:nvCxnSpPr>
          <p:spPr bwMode="auto">
            <a:xfrm rot="5400000">
              <a:off x="2963588" y="1570818"/>
              <a:ext cx="142876"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7" name="TextovéPole 6"/>
            <p:cNvSpPr txBox="1"/>
            <p:nvPr/>
          </p:nvSpPr>
          <p:spPr>
            <a:xfrm>
              <a:off x="2718314" y="1214422"/>
              <a:ext cx="607859" cy="369332"/>
            </a:xfrm>
            <a:prstGeom prst="rect">
              <a:avLst/>
            </a:prstGeom>
            <a:noFill/>
          </p:spPr>
          <p:txBody>
            <a:bodyPr wrap="none" rtlCol="0">
              <a:spAutoFit/>
            </a:bodyPr>
            <a:lstStyle/>
            <a:p>
              <a:r>
                <a:rPr lang="cs-CZ" dirty="0" smtClean="0"/>
                <a:t>M</a:t>
              </a:r>
              <a:r>
                <a:rPr lang="en-US" dirty="0" smtClean="0"/>
                <a:t>IN</a:t>
              </a:r>
              <a:endParaRPr lang="cs-CZ" dirty="0"/>
            </a:p>
          </p:txBody>
        </p:sp>
      </p:grpSp>
      <p:grpSp>
        <p:nvGrpSpPr>
          <p:cNvPr id="14" name="Skupina 13"/>
          <p:cNvGrpSpPr/>
          <p:nvPr/>
        </p:nvGrpSpPr>
        <p:grpSpPr>
          <a:xfrm>
            <a:off x="2765924" y="2616180"/>
            <a:ext cx="607859" cy="428628"/>
            <a:chOff x="2718314" y="1214422"/>
            <a:chExt cx="607859" cy="428628"/>
          </a:xfrm>
        </p:grpSpPr>
        <p:cxnSp>
          <p:nvCxnSpPr>
            <p:cNvPr id="15" name="Přímá spojovací šipka 14"/>
            <p:cNvCxnSpPr/>
            <p:nvPr/>
          </p:nvCxnSpPr>
          <p:spPr bwMode="auto">
            <a:xfrm rot="5400000">
              <a:off x="2963588" y="1570818"/>
              <a:ext cx="142876"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6" name="TextovéPole 15"/>
            <p:cNvSpPr txBox="1"/>
            <p:nvPr/>
          </p:nvSpPr>
          <p:spPr>
            <a:xfrm>
              <a:off x="2718314" y="1214422"/>
              <a:ext cx="607859" cy="369332"/>
            </a:xfrm>
            <a:prstGeom prst="rect">
              <a:avLst/>
            </a:prstGeom>
            <a:noFill/>
          </p:spPr>
          <p:txBody>
            <a:bodyPr wrap="none" rtlCol="0">
              <a:spAutoFit/>
            </a:bodyPr>
            <a:lstStyle/>
            <a:p>
              <a:r>
                <a:rPr lang="cs-CZ" dirty="0" smtClean="0"/>
                <a:t>M</a:t>
              </a:r>
              <a:r>
                <a:rPr lang="en-US" dirty="0" smtClean="0"/>
                <a:t>IN</a:t>
              </a:r>
              <a:endParaRPr lang="cs-CZ" dirty="0"/>
            </a:p>
          </p:txBody>
        </p:sp>
      </p:grpSp>
      <p:cxnSp>
        <p:nvCxnSpPr>
          <p:cNvPr id="18" name="Přímá spojovací šipka 17"/>
          <p:cNvCxnSpPr/>
          <p:nvPr/>
        </p:nvCxnSpPr>
        <p:spPr bwMode="auto">
          <a:xfrm>
            <a:off x="3556507" y="4112676"/>
            <a:ext cx="107420"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9" name="TextovéPole 18"/>
          <p:cNvSpPr txBox="1"/>
          <p:nvPr/>
        </p:nvSpPr>
        <p:spPr>
          <a:xfrm>
            <a:off x="3014106" y="3918998"/>
            <a:ext cx="607859" cy="369332"/>
          </a:xfrm>
          <a:prstGeom prst="rect">
            <a:avLst/>
          </a:prstGeom>
          <a:noFill/>
        </p:spPr>
        <p:txBody>
          <a:bodyPr wrap="none" rtlCol="0">
            <a:spAutoFit/>
          </a:bodyPr>
          <a:lstStyle/>
          <a:p>
            <a:r>
              <a:rPr lang="cs-CZ" dirty="0" smtClean="0"/>
              <a:t>M</a:t>
            </a:r>
            <a:r>
              <a:rPr lang="en-US" dirty="0" smtClean="0"/>
              <a:t>IN</a:t>
            </a:r>
            <a:endParaRPr lang="cs-CZ" dirty="0"/>
          </a:p>
        </p:txBody>
      </p:sp>
    </p:spTree>
    <p:extLst>
      <p:ext uri="{BB962C8B-B14F-4D97-AF65-F5344CB8AC3E}">
        <p14:creationId xmlns:p14="http://schemas.microsoft.com/office/powerpoint/2010/main" val="8693526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400" dirty="0" smtClean="0"/>
              <a:t>Binomial Heap</a:t>
            </a:r>
            <a:r>
              <a:rPr lang="cs-CZ" sz="4400" dirty="0" smtClean="0"/>
              <a:t> - </a:t>
            </a:r>
            <a:r>
              <a:rPr lang="cs-CZ" sz="4400" dirty="0" err="1" smtClean="0"/>
              <a:t>DeleteMin</a:t>
            </a:r>
            <a:endParaRPr lang="cs-CZ" dirty="0"/>
          </a:p>
        </p:txBody>
      </p:sp>
      <p:sp>
        <p:nvSpPr>
          <p:cNvPr id="3" name="Zástupný symbol pro obsah 2"/>
          <p:cNvSpPr>
            <a:spLocks noGrp="1"/>
          </p:cNvSpPr>
          <p:nvPr>
            <p:ph idx="1"/>
          </p:nvPr>
        </p:nvSpPr>
        <p:spPr>
          <a:xfrm>
            <a:off x="385763" y="1196974"/>
            <a:ext cx="8218487" cy="5089545"/>
          </a:xfrm>
        </p:spPr>
        <p:txBody>
          <a:bodyPr/>
          <a:lstStyle/>
          <a:p>
            <a:pPr marL="457200" indent="-457200">
              <a:buFont typeface="+mj-lt"/>
              <a:buAutoNum type="arabicPeriod"/>
            </a:pPr>
            <a:r>
              <a:rPr lang="cs-CZ" b="1" dirty="0" err="1" smtClean="0">
                <a:latin typeface="Cambria" pitchFamily="18" charset="0"/>
              </a:rPr>
              <a:t>procedure</a:t>
            </a:r>
            <a:r>
              <a:rPr lang="cs-CZ" dirty="0" smtClean="0">
                <a:latin typeface="Cambria" pitchFamily="18" charset="0"/>
              </a:rPr>
              <a:t> </a:t>
            </a:r>
            <a:r>
              <a:rPr lang="cs-CZ" dirty="0" err="1" smtClean="0">
                <a:latin typeface="Cambria" pitchFamily="18" charset="0"/>
              </a:rPr>
              <a:t>DeleteMin</a:t>
            </a:r>
            <a:r>
              <a:rPr lang="cs-CZ" dirty="0" smtClean="0">
                <a:latin typeface="Cambria" pitchFamily="18" charset="0"/>
              </a:rPr>
              <a:t>(</a:t>
            </a:r>
            <a:r>
              <a:rPr lang="en-US" dirty="0" smtClean="0">
                <a:latin typeface="Cambria" pitchFamily="18" charset="0"/>
              </a:rPr>
              <a:t>binomial_</a:t>
            </a:r>
            <a:r>
              <a:rPr lang="cs-CZ" dirty="0" err="1" smtClean="0">
                <a:latin typeface="Cambria" pitchFamily="18" charset="0"/>
              </a:rPr>
              <a:t>heap</a:t>
            </a:r>
            <a:r>
              <a:rPr lang="cs-CZ" dirty="0" smtClean="0">
                <a:latin typeface="Cambria" pitchFamily="18" charset="0"/>
              </a:rPr>
              <a:t> H)</a:t>
            </a:r>
          </a:p>
          <a:p>
            <a:pPr marL="457200" indent="-457200">
              <a:buFont typeface="+mj-lt"/>
              <a:buAutoNum type="arabicPeriod"/>
            </a:pPr>
            <a:r>
              <a:rPr lang="en-US" dirty="0" err="1" smtClean="0">
                <a:latin typeface="Cambria" pitchFamily="18" charset="0"/>
              </a:rPr>
              <a:t>tree_with</a:t>
            </a:r>
            <a:r>
              <a:rPr lang="en-US" dirty="0" smtClean="0">
                <a:latin typeface="Cambria" pitchFamily="18" charset="0"/>
              </a:rPr>
              <a:t>_</a:t>
            </a:r>
            <a:r>
              <a:rPr lang="cs-CZ" dirty="0" smtClean="0">
                <a:latin typeface="Cambria" pitchFamily="18" charset="0"/>
              </a:rPr>
              <a:t>min</a:t>
            </a:r>
            <a:r>
              <a:rPr lang="en-US" dirty="0" err="1" smtClean="0">
                <a:latin typeface="Cambria" pitchFamily="18" charset="0"/>
              </a:rPr>
              <a:t>imum</a:t>
            </a:r>
            <a:r>
              <a:rPr lang="cs-CZ" dirty="0" smtClean="0">
                <a:latin typeface="Cambria" pitchFamily="18" charset="0"/>
              </a:rPr>
              <a:t> = H.</a:t>
            </a:r>
            <a:r>
              <a:rPr lang="en-US" i="1" dirty="0" smtClean="0">
                <a:latin typeface="Cambria" pitchFamily="18" charset="0"/>
              </a:rPr>
              <a:t>MIN</a:t>
            </a:r>
            <a:r>
              <a:rPr lang="en-US" dirty="0" smtClean="0">
                <a:latin typeface="Cambria" pitchFamily="18" charset="0"/>
              </a:rPr>
              <a:t>;</a:t>
            </a:r>
            <a:endParaRPr lang="cs-CZ" dirty="0" smtClean="0">
              <a:latin typeface="Cambria" pitchFamily="18" charset="0"/>
            </a:endParaRPr>
          </a:p>
          <a:p>
            <a:pPr marL="457200" indent="-457200">
              <a:buFont typeface="+mj-lt"/>
              <a:buAutoNum type="arabicPeriod"/>
            </a:pPr>
            <a:r>
              <a:rPr lang="cs-CZ" b="1" dirty="0" err="1" smtClean="0">
                <a:latin typeface="Cambria" pitchFamily="18" charset="0"/>
              </a:rPr>
              <a:t>for</a:t>
            </a:r>
            <a:r>
              <a:rPr lang="cs-CZ" b="1" dirty="0" smtClean="0">
                <a:latin typeface="Cambria" pitchFamily="18" charset="0"/>
              </a:rPr>
              <a:t> </a:t>
            </a:r>
            <a:r>
              <a:rPr lang="cs-CZ" b="1" dirty="0" err="1" smtClean="0">
                <a:latin typeface="Cambria" pitchFamily="18" charset="0"/>
              </a:rPr>
              <a:t>each</a:t>
            </a:r>
            <a:r>
              <a:rPr lang="cs-CZ" dirty="0" smtClean="0">
                <a:latin typeface="Cambria" pitchFamily="18" charset="0"/>
              </a:rPr>
              <a:t> </a:t>
            </a:r>
            <a:r>
              <a:rPr lang="cs-CZ" dirty="0" err="1" smtClean="0">
                <a:latin typeface="Cambria" pitchFamily="18" charset="0"/>
              </a:rPr>
              <a:t>tree</a:t>
            </a:r>
            <a:r>
              <a:rPr lang="cs-CZ" dirty="0" smtClean="0">
                <a:latin typeface="Cambria" pitchFamily="18" charset="0"/>
              </a:rPr>
              <a:t> </a:t>
            </a:r>
            <a:r>
              <a:rPr lang="en-US" sz="2400" dirty="0" smtClean="0">
                <a:latin typeface="Cambria Math"/>
                <a:ea typeface="Cambria Math"/>
              </a:rPr>
              <a:t>∈</a:t>
            </a:r>
            <a:r>
              <a:rPr lang="cs-CZ" dirty="0" smtClean="0">
                <a:latin typeface="Cambria" pitchFamily="18" charset="0"/>
              </a:rPr>
              <a:t> </a:t>
            </a:r>
            <a:r>
              <a:rPr lang="en-US" dirty="0" err="1" smtClean="0">
                <a:latin typeface="Cambria" pitchFamily="18" charset="0"/>
              </a:rPr>
              <a:t>tree_with</a:t>
            </a:r>
            <a:r>
              <a:rPr lang="en-US" dirty="0" smtClean="0">
                <a:latin typeface="Cambria" pitchFamily="18" charset="0"/>
              </a:rPr>
              <a:t>_</a:t>
            </a:r>
            <a:r>
              <a:rPr lang="cs-CZ" dirty="0" smtClean="0">
                <a:latin typeface="Cambria" pitchFamily="18" charset="0"/>
              </a:rPr>
              <a:t>min</a:t>
            </a:r>
            <a:r>
              <a:rPr lang="en-US" dirty="0" err="1" smtClean="0">
                <a:latin typeface="Cambria" pitchFamily="18" charset="0"/>
              </a:rPr>
              <a:t>imum</a:t>
            </a:r>
            <a:r>
              <a:rPr lang="cs-CZ" dirty="0" smtClean="0">
                <a:latin typeface="Cambria" pitchFamily="18" charset="0"/>
              </a:rPr>
              <a:t>.</a:t>
            </a:r>
            <a:r>
              <a:rPr lang="cs-CZ" dirty="0" err="1" smtClean="0">
                <a:latin typeface="Cambria" pitchFamily="18" charset="0"/>
              </a:rPr>
              <a:t>subTrees</a:t>
            </a:r>
            <a:r>
              <a:rPr lang="en-US" dirty="0" smtClean="0">
                <a:latin typeface="Cambria" pitchFamily="18" charset="0"/>
              </a:rPr>
              <a:t>  </a:t>
            </a:r>
            <a:r>
              <a:rPr lang="cs-CZ" b="1" dirty="0" smtClean="0">
                <a:latin typeface="Cambria" pitchFamily="18" charset="0"/>
              </a:rPr>
              <a:t>do</a:t>
            </a:r>
            <a:r>
              <a:rPr lang="en-US" dirty="0" smtClean="0">
                <a:latin typeface="Cambria" pitchFamily="18" charset="0"/>
              </a:rPr>
              <a:t> </a:t>
            </a:r>
            <a:r>
              <a:rPr lang="en-US" b="1" dirty="0" smtClean="0">
                <a:latin typeface="Cambria" pitchFamily="18" charset="0"/>
              </a:rPr>
              <a:t>{</a:t>
            </a:r>
            <a:endParaRPr lang="cs-CZ" b="1" dirty="0" smtClean="0">
              <a:latin typeface="Cambria" pitchFamily="18" charset="0"/>
            </a:endParaRPr>
          </a:p>
          <a:p>
            <a:pPr marL="457200" indent="-457200">
              <a:buFont typeface="+mj-lt"/>
              <a:buAutoNum type="arabicPeriod"/>
            </a:pPr>
            <a:r>
              <a:rPr lang="en-US" dirty="0" smtClean="0">
                <a:latin typeface="Cambria" pitchFamily="18" charset="0"/>
              </a:rPr>
              <a:t>     </a:t>
            </a:r>
            <a:r>
              <a:rPr lang="cs-CZ" dirty="0" err="1" smtClean="0">
                <a:latin typeface="Cambria" pitchFamily="18" charset="0"/>
              </a:rPr>
              <a:t>tmp.addTree</a:t>
            </a:r>
            <a:r>
              <a:rPr lang="cs-CZ" dirty="0" smtClean="0">
                <a:latin typeface="Cambria" pitchFamily="18" charset="0"/>
              </a:rPr>
              <a:t>(</a:t>
            </a:r>
            <a:r>
              <a:rPr lang="cs-CZ" dirty="0" err="1" smtClean="0">
                <a:latin typeface="Cambria" pitchFamily="18" charset="0"/>
              </a:rPr>
              <a:t>tree</a:t>
            </a:r>
            <a:r>
              <a:rPr lang="cs-CZ" dirty="0" smtClean="0">
                <a:latin typeface="Cambria" pitchFamily="18" charset="0"/>
              </a:rPr>
              <a:t>)</a:t>
            </a:r>
            <a:r>
              <a:rPr lang="en-US" dirty="0" smtClean="0">
                <a:latin typeface="Cambria" pitchFamily="18" charset="0"/>
              </a:rPr>
              <a:t>;</a:t>
            </a:r>
          </a:p>
          <a:p>
            <a:pPr marL="457200" indent="-457200">
              <a:buFont typeface="+mj-lt"/>
              <a:buAutoNum type="arabicPeriod"/>
            </a:pPr>
            <a:r>
              <a:rPr lang="en-US" b="1" dirty="0" smtClean="0">
                <a:latin typeface="Cambria" pitchFamily="18" charset="0"/>
              </a:rPr>
              <a:t>}</a:t>
            </a:r>
            <a:r>
              <a:rPr lang="cs-CZ" dirty="0" smtClean="0">
                <a:latin typeface="Cambria" pitchFamily="18" charset="0"/>
              </a:rPr>
              <a:t> </a:t>
            </a:r>
          </a:p>
          <a:p>
            <a:pPr marL="457200" indent="-457200">
              <a:buFont typeface="+mj-lt"/>
              <a:buAutoNum type="arabicPeriod"/>
            </a:pPr>
            <a:r>
              <a:rPr lang="en-US" dirty="0" smtClean="0">
                <a:latin typeface="Cambria" pitchFamily="18" charset="0"/>
              </a:rPr>
              <a:t>H</a:t>
            </a:r>
            <a:r>
              <a:rPr lang="cs-CZ" dirty="0" smtClean="0">
                <a:latin typeface="Cambria" pitchFamily="18" charset="0"/>
              </a:rPr>
              <a:t>.</a:t>
            </a:r>
            <a:r>
              <a:rPr lang="cs-CZ" dirty="0" err="1" smtClean="0">
                <a:latin typeface="Cambria" pitchFamily="18" charset="0"/>
              </a:rPr>
              <a:t>removeTree</a:t>
            </a:r>
            <a:r>
              <a:rPr lang="cs-CZ" dirty="0" smtClean="0">
                <a:latin typeface="Cambria" pitchFamily="18" charset="0"/>
              </a:rPr>
              <a:t>(</a:t>
            </a:r>
            <a:r>
              <a:rPr lang="en-US" dirty="0" err="1" smtClean="0">
                <a:latin typeface="Cambria" pitchFamily="18" charset="0"/>
              </a:rPr>
              <a:t>tree_with</a:t>
            </a:r>
            <a:r>
              <a:rPr lang="en-US" dirty="0" smtClean="0">
                <a:latin typeface="Cambria" pitchFamily="18" charset="0"/>
              </a:rPr>
              <a:t>_</a:t>
            </a:r>
            <a:r>
              <a:rPr lang="cs-CZ" dirty="0" smtClean="0">
                <a:latin typeface="Cambria" pitchFamily="18" charset="0"/>
              </a:rPr>
              <a:t>min</a:t>
            </a:r>
            <a:r>
              <a:rPr lang="en-US" dirty="0" err="1" smtClean="0">
                <a:latin typeface="Cambria" pitchFamily="18" charset="0"/>
              </a:rPr>
              <a:t>imum</a:t>
            </a:r>
            <a:r>
              <a:rPr lang="cs-CZ" dirty="0" smtClean="0">
                <a:latin typeface="Cambria" pitchFamily="18" charset="0"/>
              </a:rPr>
              <a:t> )</a:t>
            </a:r>
            <a:r>
              <a:rPr lang="cs-CZ" baseline="30000" dirty="0" smtClean="0">
                <a:latin typeface="Cambria" pitchFamily="18" charset="0"/>
              </a:rPr>
              <a:t>†</a:t>
            </a:r>
            <a:r>
              <a:rPr lang="en-US" dirty="0" smtClean="0">
                <a:latin typeface="Cambria" pitchFamily="18" charset="0"/>
              </a:rPr>
              <a:t>;</a:t>
            </a:r>
            <a:r>
              <a:rPr lang="cs-CZ" dirty="0" smtClean="0">
                <a:latin typeface="Cambria" pitchFamily="18" charset="0"/>
              </a:rPr>
              <a:t> </a:t>
            </a:r>
          </a:p>
          <a:p>
            <a:pPr marL="457200" indent="-457200">
              <a:buFont typeface="+mj-lt"/>
              <a:buAutoNum type="arabicPeriod"/>
            </a:pPr>
            <a:r>
              <a:rPr lang="en-US" dirty="0" smtClean="0">
                <a:latin typeface="Cambria" pitchFamily="18" charset="0"/>
              </a:rPr>
              <a:t>H = </a:t>
            </a:r>
            <a:r>
              <a:rPr lang="en-US" b="1" dirty="0" smtClean="0">
                <a:latin typeface="Cambria" pitchFamily="18" charset="0"/>
              </a:rPr>
              <a:t>M</a:t>
            </a:r>
            <a:r>
              <a:rPr lang="cs-CZ" b="1" dirty="0" err="1" smtClean="0">
                <a:latin typeface="Cambria" pitchFamily="18" charset="0"/>
              </a:rPr>
              <a:t>erge</a:t>
            </a:r>
            <a:r>
              <a:rPr lang="cs-CZ" dirty="0" smtClean="0">
                <a:latin typeface="Cambria" pitchFamily="18" charset="0"/>
              </a:rPr>
              <a:t>(</a:t>
            </a:r>
            <a:r>
              <a:rPr lang="en-US" dirty="0" smtClean="0">
                <a:latin typeface="Cambria" pitchFamily="18" charset="0"/>
              </a:rPr>
              <a:t>H</a:t>
            </a:r>
            <a:r>
              <a:rPr lang="cs-CZ" dirty="0" smtClean="0">
                <a:latin typeface="Cambria" pitchFamily="18" charset="0"/>
              </a:rPr>
              <a:t>, </a:t>
            </a:r>
            <a:r>
              <a:rPr lang="cs-CZ" dirty="0" err="1" smtClean="0">
                <a:latin typeface="Cambria" pitchFamily="18" charset="0"/>
              </a:rPr>
              <a:t>tmp</a:t>
            </a:r>
            <a:r>
              <a:rPr lang="cs-CZ" dirty="0" smtClean="0">
                <a:latin typeface="Cambria" pitchFamily="18" charset="0"/>
              </a:rPr>
              <a:t>)</a:t>
            </a:r>
            <a:r>
              <a:rPr lang="en-US" dirty="0" smtClean="0">
                <a:latin typeface="Cambria" pitchFamily="18" charset="0"/>
              </a:rPr>
              <a:t>;</a:t>
            </a:r>
            <a:endParaRPr lang="cs-CZ" dirty="0" smtClean="0">
              <a:latin typeface="Cambria" pitchFamily="18" charset="0"/>
            </a:endParaRPr>
          </a:p>
          <a:p>
            <a:pPr marL="457200" indent="-457200">
              <a:buNone/>
            </a:pPr>
            <a:endParaRPr lang="cs-CZ" dirty="0" smtClean="0">
              <a:latin typeface="Cambria" pitchFamily="18" charset="0"/>
            </a:endParaRPr>
          </a:p>
          <a:p>
            <a:pPr marL="457200" indent="-457200">
              <a:buNone/>
            </a:pPr>
            <a:r>
              <a:rPr lang="cs-CZ" sz="2000" baseline="30000" dirty="0" smtClean="0">
                <a:latin typeface="Cambria" pitchFamily="18" charset="0"/>
              </a:rPr>
              <a:t>†	</a:t>
            </a:r>
            <a:r>
              <a:rPr lang="en-US" sz="1800" dirty="0" smtClean="0"/>
              <a:t>Technically, this operation removes only the root of </a:t>
            </a:r>
            <a:r>
              <a:rPr lang="en-US" sz="1800" dirty="0" err="1">
                <a:latin typeface="Cambria" pitchFamily="18" charset="0"/>
              </a:rPr>
              <a:t>tree_with</a:t>
            </a:r>
            <a:r>
              <a:rPr lang="en-US" sz="1800" dirty="0">
                <a:latin typeface="Cambria" pitchFamily="18" charset="0"/>
              </a:rPr>
              <a:t>_</a:t>
            </a:r>
            <a:r>
              <a:rPr lang="cs-CZ" sz="1800" dirty="0">
                <a:latin typeface="Cambria" pitchFamily="18" charset="0"/>
              </a:rPr>
              <a:t>min</a:t>
            </a:r>
            <a:r>
              <a:rPr lang="en-US" sz="1800" dirty="0" err="1" smtClean="0">
                <a:latin typeface="Cambria" pitchFamily="18" charset="0"/>
              </a:rPr>
              <a:t>imum</a:t>
            </a:r>
            <a:r>
              <a:rPr lang="en-US" sz="1800" dirty="0" smtClean="0"/>
              <a:t>. All children </a:t>
            </a:r>
            <a:r>
              <a:rPr lang="en-US" sz="1800" dirty="0" err="1" smtClean="0"/>
              <a:t>subtrees</a:t>
            </a:r>
            <a:r>
              <a:rPr lang="en-US" sz="1800" dirty="0" smtClean="0"/>
              <a:t> of the root are used in </a:t>
            </a:r>
            <a:r>
              <a:rPr lang="cs-CZ" sz="1800" dirty="0" err="1">
                <a:latin typeface="Cambria" pitchFamily="18" charset="0"/>
              </a:rPr>
              <a:t>tmp</a:t>
            </a:r>
            <a:r>
              <a:rPr lang="cs-CZ" sz="1800" dirty="0">
                <a:latin typeface="Cambria" pitchFamily="18" charset="0"/>
              </a:rPr>
              <a:t> </a:t>
            </a:r>
            <a:r>
              <a:rPr lang="en-US" sz="1800" dirty="0" smtClean="0"/>
              <a:t>heap which is merged at line 7. </a:t>
            </a:r>
            <a:endParaRPr lang="cs-CZ" sz="2000" dirty="0">
              <a:latin typeface="Cambria" pitchFamily="18" charset="0"/>
            </a:endParaRPr>
          </a:p>
        </p:txBody>
      </p:sp>
    </p:spTree>
    <p:extLst>
      <p:ext uri="{BB962C8B-B14F-4D97-AF65-F5344CB8AC3E}">
        <p14:creationId xmlns:p14="http://schemas.microsoft.com/office/powerpoint/2010/main" val="15334469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Binomial </a:t>
            </a:r>
            <a:r>
              <a:rPr lang="en-US" sz="4000" dirty="0" smtClean="0"/>
              <a:t>Heap </a:t>
            </a:r>
            <a:r>
              <a:rPr lang="cs-CZ" sz="4000" dirty="0" smtClean="0"/>
              <a:t>– De</a:t>
            </a:r>
            <a:r>
              <a:rPr lang="en-US" sz="4000" dirty="0" err="1" smtClean="0"/>
              <a:t>creaseKey</a:t>
            </a:r>
            <a:r>
              <a:rPr lang="en-US" sz="4000" dirty="0" smtClean="0"/>
              <a:t>, Delete</a:t>
            </a:r>
            <a:endParaRPr lang="cs-CZ" sz="4400" dirty="0"/>
          </a:p>
        </p:txBody>
      </p:sp>
      <p:sp>
        <p:nvSpPr>
          <p:cNvPr id="3" name="Zástupný symbol pro obsah 2"/>
          <p:cNvSpPr>
            <a:spLocks noGrp="1"/>
          </p:cNvSpPr>
          <p:nvPr>
            <p:ph idx="1"/>
          </p:nvPr>
        </p:nvSpPr>
        <p:spPr>
          <a:xfrm>
            <a:off x="395536" y="1340768"/>
            <a:ext cx="8218487" cy="4306899"/>
          </a:xfrm>
        </p:spPr>
        <p:txBody>
          <a:bodyPr/>
          <a:lstStyle/>
          <a:p>
            <a:pPr marL="457200" indent="-457200"/>
            <a:r>
              <a:rPr lang="cs-CZ" sz="2400" b="1" dirty="0" smtClean="0"/>
              <a:t>De</a:t>
            </a:r>
            <a:r>
              <a:rPr lang="en-US" sz="2400" b="1" dirty="0" err="1" smtClean="0"/>
              <a:t>creaseKey</a:t>
            </a:r>
            <a:endParaRPr lang="en-US" sz="2400" b="1" dirty="0" smtClean="0"/>
          </a:p>
          <a:p>
            <a:pPr marL="857250" lvl="1" indent="-457200"/>
            <a:r>
              <a:rPr lang="en-US" dirty="0" smtClean="0">
                <a:latin typeface="+mn-lt"/>
              </a:rPr>
              <a:t>It is analogical to binary heap </a:t>
            </a:r>
            <a:r>
              <a:rPr lang="en-US" dirty="0" err="1" smtClean="0">
                <a:latin typeface="+mn-lt"/>
              </a:rPr>
              <a:t>DecreaseKey</a:t>
            </a:r>
            <a:r>
              <a:rPr lang="en-US" dirty="0" smtClean="0">
                <a:latin typeface="+mn-lt"/>
              </a:rPr>
              <a:t>.</a:t>
            </a:r>
          </a:p>
          <a:p>
            <a:pPr marL="857250" lvl="1" indent="-457200"/>
            <a:r>
              <a:rPr lang="en-US" dirty="0">
                <a:latin typeface="+mn-lt"/>
              </a:rPr>
              <a:t>After decreasing the key of an element, it may become smaller than the key of its parent, violating the </a:t>
            </a:r>
            <a:r>
              <a:rPr lang="en-US" dirty="0" smtClean="0">
                <a:latin typeface="+mn-lt"/>
              </a:rPr>
              <a:t>heap </a:t>
            </a:r>
            <a:r>
              <a:rPr lang="en-US" dirty="0">
                <a:latin typeface="+mn-lt"/>
              </a:rPr>
              <a:t>property. If this is the case, exchange the element with its parent, and possibly also with its grandparent, and so on, until the </a:t>
            </a:r>
            <a:r>
              <a:rPr lang="en-US" dirty="0" smtClean="0">
                <a:latin typeface="+mn-lt"/>
              </a:rPr>
              <a:t>heap </a:t>
            </a:r>
            <a:r>
              <a:rPr lang="en-US" dirty="0">
                <a:latin typeface="+mn-lt"/>
              </a:rPr>
              <a:t>property is no longer violated. Each binomial tree has height at most log </a:t>
            </a:r>
            <a:r>
              <a:rPr lang="en-US" i="1" dirty="0">
                <a:latin typeface="+mn-lt"/>
              </a:rPr>
              <a:t>n</a:t>
            </a:r>
            <a:r>
              <a:rPr lang="en-US" dirty="0">
                <a:latin typeface="+mn-lt"/>
              </a:rPr>
              <a:t>, so this takes O(log </a:t>
            </a:r>
            <a:r>
              <a:rPr lang="en-US" i="1" dirty="0">
                <a:latin typeface="+mn-lt"/>
              </a:rPr>
              <a:t>n</a:t>
            </a:r>
            <a:r>
              <a:rPr lang="en-US" dirty="0">
                <a:latin typeface="+mn-lt"/>
              </a:rPr>
              <a:t>) time</a:t>
            </a:r>
            <a:r>
              <a:rPr lang="en-US" dirty="0" smtClean="0">
                <a:latin typeface="+mn-lt"/>
              </a:rPr>
              <a:t>.</a:t>
            </a:r>
            <a:endParaRPr lang="cs-CZ" dirty="0" smtClean="0">
              <a:latin typeface="+mn-lt"/>
            </a:endParaRPr>
          </a:p>
          <a:p>
            <a:pPr marL="457200" indent="-457200"/>
            <a:r>
              <a:rPr lang="en-US" b="1" dirty="0" smtClean="0"/>
              <a:t>Delete</a:t>
            </a:r>
            <a:r>
              <a:rPr lang="cs-CZ" dirty="0" smtClean="0"/>
              <a:t> (</a:t>
            </a:r>
            <a:r>
              <a:rPr lang="cs-CZ" i="1" dirty="0" smtClean="0">
                <a:latin typeface="Cambria" pitchFamily="18" charset="0"/>
              </a:rPr>
              <a:t>x</a:t>
            </a:r>
            <a:r>
              <a:rPr lang="cs-CZ" dirty="0" smtClean="0"/>
              <a:t>)</a:t>
            </a:r>
          </a:p>
          <a:p>
            <a:pPr marL="857250" lvl="1" indent="-457200">
              <a:buFont typeface="+mj-lt"/>
              <a:buAutoNum type="arabicPeriod"/>
            </a:pPr>
            <a:r>
              <a:rPr lang="en-US" dirty="0">
                <a:latin typeface="+mn-lt"/>
              </a:rPr>
              <a:t>decrease </a:t>
            </a:r>
            <a:r>
              <a:rPr lang="cs-CZ" i="1" dirty="0">
                <a:latin typeface="+mn-lt"/>
              </a:rPr>
              <a:t>x</a:t>
            </a:r>
            <a:r>
              <a:rPr lang="en-US" dirty="0" smtClean="0">
                <a:latin typeface="+mn-lt"/>
              </a:rPr>
              <a:t> </a:t>
            </a:r>
            <a:r>
              <a:rPr lang="en-US" dirty="0">
                <a:latin typeface="+mn-lt"/>
              </a:rPr>
              <a:t>key to </a:t>
            </a:r>
            <a:r>
              <a:rPr lang="cs-CZ" dirty="0" smtClean="0">
                <a:latin typeface="+mn-lt"/>
              </a:rPr>
              <a:t>-∞</a:t>
            </a:r>
            <a:r>
              <a:rPr lang="en-US" dirty="0" smtClean="0">
                <a:latin typeface="+mn-lt"/>
              </a:rPr>
              <a:t> </a:t>
            </a:r>
            <a:r>
              <a:rPr lang="en-US" dirty="0">
                <a:latin typeface="+mn-lt"/>
              </a:rPr>
              <a:t>(that is, some value lower than any element in the heap) </a:t>
            </a:r>
            <a:r>
              <a:rPr lang="en-US" dirty="0" smtClean="0">
                <a:latin typeface="+mn-lt"/>
              </a:rPr>
              <a:t>by</a:t>
            </a:r>
            <a:r>
              <a:rPr lang="cs-CZ" dirty="0" smtClean="0">
                <a:latin typeface="+mn-lt"/>
              </a:rPr>
              <a:t> </a:t>
            </a:r>
            <a:r>
              <a:rPr lang="cs-CZ" dirty="0" err="1" smtClean="0">
                <a:latin typeface="+mn-lt"/>
              </a:rPr>
              <a:t>DecreaseKey</a:t>
            </a:r>
            <a:r>
              <a:rPr lang="cs-CZ" dirty="0" smtClean="0">
                <a:latin typeface="+mn-lt"/>
              </a:rPr>
              <a:t>.</a:t>
            </a:r>
          </a:p>
          <a:p>
            <a:pPr marL="857250" lvl="1" indent="-457200">
              <a:buFont typeface="+mj-lt"/>
              <a:buAutoNum type="arabicPeriod"/>
            </a:pPr>
            <a:r>
              <a:rPr lang="en-US" dirty="0">
                <a:latin typeface="+mn-lt"/>
              </a:rPr>
              <a:t>delete the minimum in the heap </a:t>
            </a:r>
            <a:r>
              <a:rPr lang="en-US" dirty="0" smtClean="0">
                <a:latin typeface="+mn-lt"/>
              </a:rPr>
              <a:t>by</a:t>
            </a:r>
            <a:r>
              <a:rPr lang="cs-CZ" dirty="0" smtClean="0">
                <a:latin typeface="+mn-lt"/>
              </a:rPr>
              <a:t> </a:t>
            </a:r>
            <a:r>
              <a:rPr lang="cs-CZ" dirty="0" err="1" smtClean="0">
                <a:latin typeface="+mn-lt"/>
              </a:rPr>
              <a:t>DeleteMin</a:t>
            </a:r>
            <a:r>
              <a:rPr lang="cs-CZ" dirty="0" smtClean="0">
                <a:latin typeface="+mn-lt"/>
              </a:rPr>
              <a:t>.</a:t>
            </a:r>
          </a:p>
          <a:p>
            <a:pPr marL="457200" indent="-457200"/>
            <a:endParaRPr lang="cs-CZ" b="1" dirty="0"/>
          </a:p>
        </p:txBody>
      </p:sp>
    </p:spTree>
    <p:extLst>
      <p:ext uri="{BB962C8B-B14F-4D97-AF65-F5344CB8AC3E}">
        <p14:creationId xmlns:p14="http://schemas.microsoft.com/office/powerpoint/2010/main" val="36087355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Binomial </a:t>
            </a:r>
            <a:r>
              <a:rPr lang="en-US" sz="4000" dirty="0" smtClean="0"/>
              <a:t>Heap </a:t>
            </a:r>
            <a:r>
              <a:rPr lang="cs-CZ" sz="4000" dirty="0" smtClean="0"/>
              <a:t>– </a:t>
            </a:r>
            <a:r>
              <a:rPr lang="en-US" sz="4000" dirty="0" smtClean="0"/>
              <a:t>Time Complexity</a:t>
            </a:r>
            <a:endParaRPr lang="cs-CZ" sz="4400" dirty="0"/>
          </a:p>
        </p:txBody>
      </p:sp>
      <p:sp>
        <p:nvSpPr>
          <p:cNvPr id="3" name="Zástupný symbol pro obsah 2"/>
          <p:cNvSpPr>
            <a:spLocks noGrp="1"/>
          </p:cNvSpPr>
          <p:nvPr>
            <p:ph idx="1"/>
          </p:nvPr>
        </p:nvSpPr>
        <p:spPr>
          <a:xfrm>
            <a:off x="357158" y="1142984"/>
            <a:ext cx="8218487" cy="5143536"/>
          </a:xfrm>
        </p:spPr>
        <p:txBody>
          <a:bodyPr/>
          <a:lstStyle/>
          <a:p>
            <a:r>
              <a:rPr lang="cs-CZ" sz="1800" b="1" dirty="0" err="1" smtClean="0"/>
              <a:t>Merge</a:t>
            </a:r>
            <a:endParaRPr lang="cs-CZ" sz="1800" b="1" dirty="0" smtClean="0"/>
          </a:p>
          <a:p>
            <a:pPr lvl="1"/>
            <a:r>
              <a:rPr lang="cs-CZ" sz="1600" dirty="0" smtClean="0"/>
              <a:t>O</a:t>
            </a:r>
            <a:r>
              <a:rPr lang="en-US" sz="1600" dirty="0" smtClean="0"/>
              <a:t>(log(</a:t>
            </a:r>
            <a:r>
              <a:rPr lang="cs-CZ" sz="1600" i="1" dirty="0" smtClean="0">
                <a:latin typeface="Cambria" pitchFamily="18" charset="0"/>
              </a:rPr>
              <a:t>n</a:t>
            </a:r>
            <a:r>
              <a:rPr lang="en-US" sz="1600" dirty="0" smtClean="0"/>
              <a:t>))</a:t>
            </a:r>
            <a:endParaRPr lang="cs-CZ" sz="1600" dirty="0" smtClean="0"/>
          </a:p>
          <a:p>
            <a:r>
              <a:rPr lang="cs-CZ" sz="1800" b="1" dirty="0" smtClean="0"/>
              <a:t>Insert</a:t>
            </a:r>
            <a:endParaRPr lang="cs-CZ" sz="1800" dirty="0" smtClean="0"/>
          </a:p>
          <a:p>
            <a:pPr lvl="1"/>
            <a:r>
              <a:rPr lang="cs-CZ" sz="1600" dirty="0" smtClean="0"/>
              <a:t>O(log(</a:t>
            </a:r>
            <a:r>
              <a:rPr lang="cs-CZ" sz="1600" i="1" dirty="0" smtClean="0">
                <a:latin typeface="Cambria" pitchFamily="18" charset="0"/>
              </a:rPr>
              <a:t>n</a:t>
            </a:r>
            <a:r>
              <a:rPr lang="cs-CZ" sz="1600" dirty="0" smtClean="0"/>
              <a:t>))</a:t>
            </a:r>
            <a:endParaRPr lang="en-US" sz="1600" dirty="0" smtClean="0"/>
          </a:p>
          <a:p>
            <a:pPr lvl="1"/>
            <a:r>
              <a:rPr lang="en-US" sz="1600" dirty="0" smtClean="0"/>
              <a:t>The amortized complexity is </a:t>
            </a:r>
            <a:r>
              <a:rPr lang="cs-CZ" sz="1600" dirty="0" smtClean="0"/>
              <a:t>O(1). </a:t>
            </a:r>
            <a:r>
              <a:rPr lang="en-US" sz="1600" dirty="0" smtClean="0"/>
              <a:t>It is analogical to a binary counter increment</a:t>
            </a:r>
            <a:r>
              <a:rPr lang="cs-CZ" sz="1600" dirty="0" smtClean="0"/>
              <a:t>.</a:t>
            </a:r>
          </a:p>
          <a:p>
            <a:r>
              <a:rPr lang="cs-CZ" sz="1800" b="1" dirty="0" err="1" smtClean="0"/>
              <a:t>AccessMin</a:t>
            </a:r>
            <a:endParaRPr lang="cs-CZ" sz="1800" b="1" dirty="0" smtClean="0"/>
          </a:p>
          <a:p>
            <a:pPr lvl="1"/>
            <a:r>
              <a:rPr lang="cs-CZ" sz="1600" dirty="0" smtClean="0"/>
              <a:t>O(1)</a:t>
            </a:r>
          </a:p>
          <a:p>
            <a:r>
              <a:rPr lang="cs-CZ" sz="1800" b="1" dirty="0" err="1" smtClean="0"/>
              <a:t>DeleteMin</a:t>
            </a:r>
            <a:endParaRPr lang="cs-CZ" sz="1800" b="1" dirty="0" smtClean="0"/>
          </a:p>
          <a:p>
            <a:pPr lvl="1"/>
            <a:r>
              <a:rPr lang="cs-CZ" sz="1600" dirty="0" smtClean="0"/>
              <a:t>O(log(</a:t>
            </a:r>
            <a:r>
              <a:rPr lang="cs-CZ" sz="1600" i="1" dirty="0" smtClean="0">
                <a:latin typeface="Cambria" pitchFamily="18" charset="0"/>
              </a:rPr>
              <a:t>n</a:t>
            </a:r>
            <a:r>
              <a:rPr lang="cs-CZ" sz="1600" dirty="0" smtClean="0"/>
              <a:t>))</a:t>
            </a:r>
          </a:p>
          <a:p>
            <a:r>
              <a:rPr lang="cs-CZ" sz="1800" b="1" dirty="0" err="1" smtClean="0"/>
              <a:t>DecreaseKey</a:t>
            </a:r>
            <a:endParaRPr lang="cs-CZ" sz="1800" dirty="0" smtClean="0"/>
          </a:p>
          <a:p>
            <a:pPr lvl="1"/>
            <a:r>
              <a:rPr lang="cs-CZ" sz="1600" dirty="0" smtClean="0"/>
              <a:t>O(log(</a:t>
            </a:r>
            <a:r>
              <a:rPr lang="cs-CZ" sz="1600" i="1" dirty="0" smtClean="0">
                <a:latin typeface="Cambria" pitchFamily="18" charset="0"/>
              </a:rPr>
              <a:t>n</a:t>
            </a:r>
            <a:r>
              <a:rPr lang="cs-CZ" sz="1600" dirty="0" smtClean="0"/>
              <a:t>))</a:t>
            </a:r>
          </a:p>
          <a:p>
            <a:r>
              <a:rPr lang="cs-CZ" sz="1800" b="1" dirty="0" err="1" smtClean="0"/>
              <a:t>Delete</a:t>
            </a:r>
            <a:endParaRPr lang="cs-CZ" sz="1800" b="1" dirty="0" smtClean="0"/>
          </a:p>
          <a:p>
            <a:pPr lvl="1"/>
            <a:r>
              <a:rPr lang="cs-CZ" sz="1600" dirty="0" smtClean="0"/>
              <a:t>O(log(</a:t>
            </a:r>
            <a:r>
              <a:rPr lang="cs-CZ" sz="1600" i="1" dirty="0" smtClean="0">
                <a:latin typeface="Cambria" pitchFamily="18" charset="0"/>
              </a:rPr>
              <a:t>n</a:t>
            </a:r>
            <a:r>
              <a:rPr lang="cs-CZ" sz="1600" dirty="0" smtClean="0"/>
              <a:t>))</a:t>
            </a:r>
          </a:p>
          <a:p>
            <a:pPr lvl="1"/>
            <a:endParaRPr lang="cs-CZ" sz="1600" dirty="0" smtClean="0"/>
          </a:p>
          <a:p>
            <a:pPr marL="457200" indent="-457200"/>
            <a:endParaRPr lang="cs-CZ" b="1" dirty="0"/>
          </a:p>
        </p:txBody>
      </p:sp>
    </p:spTree>
    <p:extLst>
      <p:ext uri="{BB962C8B-B14F-4D97-AF65-F5344CB8AC3E}">
        <p14:creationId xmlns:p14="http://schemas.microsoft.com/office/powerpoint/2010/main" val="41763950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Amortized </a:t>
            </a:r>
            <a:r>
              <a:rPr lang="en-US" dirty="0" smtClean="0"/>
              <a:t>Complexity</a:t>
            </a:r>
            <a:r>
              <a:rPr lang="cs-CZ" sz="2400" dirty="0" smtClean="0"/>
              <a:t> </a:t>
            </a:r>
            <a:r>
              <a:rPr lang="en-US" sz="2400" dirty="0" smtClean="0"/>
              <a:t>[</a:t>
            </a:r>
            <a:r>
              <a:rPr lang="cs-CZ" sz="2400" dirty="0" smtClean="0"/>
              <a:t>amortizovaná složitost</a:t>
            </a:r>
            <a:r>
              <a:rPr lang="en-US" sz="2400" dirty="0" smtClean="0"/>
              <a:t>]</a:t>
            </a:r>
            <a:endParaRPr lang="cs-CZ" sz="2400" dirty="0"/>
          </a:p>
        </p:txBody>
      </p:sp>
      <p:sp>
        <p:nvSpPr>
          <p:cNvPr id="3" name="Zástupný symbol pro obsah 2"/>
          <p:cNvSpPr>
            <a:spLocks noGrp="1"/>
          </p:cNvSpPr>
          <p:nvPr>
            <p:ph idx="1"/>
          </p:nvPr>
        </p:nvSpPr>
        <p:spPr/>
        <p:txBody>
          <a:bodyPr/>
          <a:lstStyle/>
          <a:p>
            <a:r>
              <a:rPr lang="en-US" dirty="0"/>
              <a:t>In an </a:t>
            </a:r>
            <a:r>
              <a:rPr lang="en-US" b="1" i="1" dirty="0"/>
              <a:t>amortized analysis</a:t>
            </a:r>
            <a:r>
              <a:rPr lang="en-US" dirty="0"/>
              <a:t>, the time required to perform a sequence of data-structure operations is averaged over all the operations </a:t>
            </a:r>
            <a:r>
              <a:rPr lang="en-US" dirty="0" smtClean="0"/>
              <a:t>performed.</a:t>
            </a:r>
          </a:p>
          <a:p>
            <a:r>
              <a:rPr lang="en-US" dirty="0" smtClean="0"/>
              <a:t>Amortized </a:t>
            </a:r>
            <a:r>
              <a:rPr lang="en-US" dirty="0"/>
              <a:t>analysis can be used to show that the average cost of an operation is small, if one averages over a sequence of operations, even though a single operation within the sequence might be expensive. </a:t>
            </a:r>
            <a:endParaRPr lang="en-US" dirty="0" smtClean="0"/>
          </a:p>
          <a:p>
            <a:r>
              <a:rPr lang="en-US" dirty="0" smtClean="0"/>
              <a:t>Amortized </a:t>
            </a:r>
            <a:r>
              <a:rPr lang="en-US" dirty="0"/>
              <a:t>analysis differs from average-case analysis in that probability is not involved; an amortized analysis guarantees the </a:t>
            </a:r>
            <a:r>
              <a:rPr lang="en-US" b="1" i="1" dirty="0"/>
              <a:t>average performance of each operation in the worst case</a:t>
            </a:r>
            <a:r>
              <a:rPr lang="en-US" dirty="0"/>
              <a:t>.</a:t>
            </a:r>
          </a:p>
          <a:p>
            <a:endParaRPr lang="cs-CZ" dirty="0"/>
          </a:p>
        </p:txBody>
      </p:sp>
    </p:spTree>
    <p:extLst>
      <p:ext uri="{BB962C8B-B14F-4D97-AF65-F5344CB8AC3E}">
        <p14:creationId xmlns:p14="http://schemas.microsoft.com/office/powerpoint/2010/main" val="40691277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Heaps</a:t>
            </a:r>
            <a:r>
              <a:rPr lang="cs-CZ" dirty="0" smtClean="0"/>
              <a:t> </a:t>
            </a:r>
            <a:r>
              <a:rPr lang="en-US" sz="2400" dirty="0" smtClean="0"/>
              <a:t>[</a:t>
            </a:r>
            <a:r>
              <a:rPr lang="en-US" sz="2400" dirty="0" err="1" smtClean="0"/>
              <a:t>haldy</a:t>
            </a:r>
            <a:r>
              <a:rPr lang="en-US" sz="2400" dirty="0" smtClean="0"/>
              <a:t>]</a:t>
            </a:r>
            <a:endParaRPr lang="cs-CZ" sz="2400" dirty="0"/>
          </a:p>
        </p:txBody>
      </p:sp>
      <p:sp>
        <p:nvSpPr>
          <p:cNvPr id="3" name="Zástupný symbol pro obsah 2"/>
          <p:cNvSpPr>
            <a:spLocks noGrp="1"/>
          </p:cNvSpPr>
          <p:nvPr>
            <p:ph idx="1"/>
          </p:nvPr>
        </p:nvSpPr>
        <p:spPr>
          <a:xfrm>
            <a:off x="179512" y="548680"/>
            <a:ext cx="8722741" cy="5976664"/>
          </a:xfrm>
        </p:spPr>
        <p:txBody>
          <a:bodyPr/>
          <a:lstStyle/>
          <a:p>
            <a:r>
              <a:rPr lang="en-US" dirty="0"/>
              <a:t>heap</a:t>
            </a:r>
            <a:endParaRPr lang="cs-CZ" dirty="0"/>
          </a:p>
          <a:p>
            <a:pPr lvl="1"/>
            <a:r>
              <a:rPr lang="en-US" sz="1600" dirty="0"/>
              <a:t>a </a:t>
            </a:r>
            <a:r>
              <a:rPr lang="en-US" sz="1600" i="1" dirty="0"/>
              <a:t>heap</a:t>
            </a:r>
            <a:r>
              <a:rPr lang="en-US" sz="1600" dirty="0"/>
              <a:t> is a specialized data structure (usually tree-based) that satisfies the            </a:t>
            </a:r>
            <a:r>
              <a:rPr lang="en-US" sz="1600" b="1" dirty="0"/>
              <a:t>heap property</a:t>
            </a:r>
            <a:r>
              <a:rPr lang="en-US" sz="1600" dirty="0"/>
              <a:t>: </a:t>
            </a:r>
          </a:p>
          <a:p>
            <a:pPr marL="457200" lvl="1" indent="0" algn="ctr">
              <a:buNone/>
            </a:pPr>
            <a:r>
              <a:rPr lang="en-US" sz="1600" dirty="0"/>
              <a:t>	</a:t>
            </a:r>
            <a:r>
              <a:rPr lang="en-US" sz="2000" b="1" dirty="0">
                <a:solidFill>
                  <a:schemeClr val="accent1">
                    <a:lumMod val="25000"/>
                  </a:schemeClr>
                </a:solidFill>
              </a:rPr>
              <a:t>If B is a child node of A, then key(B) ≥ key(A). </a:t>
            </a:r>
            <a:endParaRPr lang="en-US" sz="1600" b="1" dirty="0">
              <a:solidFill>
                <a:schemeClr val="accent1">
                  <a:lumMod val="25000"/>
                </a:schemeClr>
              </a:solidFill>
            </a:endParaRPr>
          </a:p>
          <a:p>
            <a:pPr lvl="1"/>
            <a:r>
              <a:rPr lang="en-US" sz="1600" dirty="0"/>
              <a:t>The heap is one the most efficient implementation of an abstract data type called a priority queue. </a:t>
            </a:r>
          </a:p>
          <a:p>
            <a:pPr lvl="1"/>
            <a:r>
              <a:rPr lang="en-US" sz="1600" dirty="0"/>
              <a:t>The operations commonly performed with a heap are:</a:t>
            </a:r>
            <a:endParaRPr lang="cs-CZ" sz="1600" dirty="0"/>
          </a:p>
          <a:p>
            <a:pPr lvl="2"/>
            <a:r>
              <a:rPr lang="en-US" b="1" dirty="0"/>
              <a:t>Insert</a:t>
            </a:r>
            <a:r>
              <a:rPr lang="en-US" dirty="0"/>
              <a:t> (</a:t>
            </a:r>
            <a:r>
              <a:rPr lang="en-US" i="1" dirty="0"/>
              <a:t>x</a:t>
            </a:r>
            <a:r>
              <a:rPr lang="en-US" dirty="0"/>
              <a:t>)</a:t>
            </a:r>
          </a:p>
          <a:p>
            <a:pPr lvl="3"/>
            <a:r>
              <a:rPr lang="en-US" dirty="0"/>
              <a:t>adds a new key </a:t>
            </a:r>
            <a:r>
              <a:rPr lang="en-US" i="1" dirty="0"/>
              <a:t>x</a:t>
            </a:r>
            <a:r>
              <a:rPr lang="en-US" dirty="0"/>
              <a:t> to the heap.</a:t>
            </a:r>
          </a:p>
          <a:p>
            <a:pPr lvl="2"/>
            <a:r>
              <a:rPr lang="en-US" b="1" dirty="0" err="1"/>
              <a:t>AccessMin</a:t>
            </a:r>
            <a:endParaRPr lang="en-US" b="1" dirty="0"/>
          </a:p>
          <a:p>
            <a:pPr lvl="3"/>
            <a:r>
              <a:rPr lang="en-US" dirty="0"/>
              <a:t>f</a:t>
            </a:r>
            <a:r>
              <a:rPr lang="en-US" dirty="0" smtClean="0"/>
              <a:t>inds </a:t>
            </a:r>
            <a:r>
              <a:rPr lang="en-US" dirty="0"/>
              <a:t>and returns the minimum item of the heap.</a:t>
            </a:r>
          </a:p>
          <a:p>
            <a:pPr lvl="2"/>
            <a:r>
              <a:rPr lang="en-US" b="1" dirty="0" err="1"/>
              <a:t>DeleteMin</a:t>
            </a:r>
            <a:endParaRPr lang="en-US" b="1" dirty="0"/>
          </a:p>
          <a:p>
            <a:pPr lvl="3"/>
            <a:r>
              <a:rPr lang="en-US" dirty="0"/>
              <a:t>removes the minimum node of the heap (usually, the minimum node is the root of a heap).</a:t>
            </a:r>
          </a:p>
          <a:p>
            <a:pPr lvl="2"/>
            <a:r>
              <a:rPr lang="en-US" b="1" dirty="0" err="1"/>
              <a:t>DecreaseKey</a:t>
            </a:r>
            <a:r>
              <a:rPr lang="en-US" dirty="0"/>
              <a:t> (</a:t>
            </a:r>
            <a:r>
              <a:rPr lang="en-US" i="1" dirty="0" err="1"/>
              <a:t>x,d</a:t>
            </a:r>
            <a:r>
              <a:rPr lang="en-US" dirty="0"/>
              <a:t>)</a:t>
            </a:r>
          </a:p>
          <a:p>
            <a:pPr lvl="3"/>
            <a:r>
              <a:rPr lang="en-US" dirty="0"/>
              <a:t>decreases </a:t>
            </a:r>
            <a:r>
              <a:rPr lang="en-US" i="1" dirty="0"/>
              <a:t>x</a:t>
            </a:r>
            <a:r>
              <a:rPr lang="en-US" dirty="0"/>
              <a:t> key within the heap by </a:t>
            </a:r>
            <a:r>
              <a:rPr lang="en-US" i="1" dirty="0"/>
              <a:t>d</a:t>
            </a:r>
            <a:r>
              <a:rPr lang="en-US" dirty="0"/>
              <a:t>.</a:t>
            </a:r>
          </a:p>
          <a:p>
            <a:pPr lvl="2"/>
            <a:r>
              <a:rPr lang="en-US" b="1" dirty="0"/>
              <a:t>Merge</a:t>
            </a:r>
            <a:r>
              <a:rPr lang="en-US" dirty="0"/>
              <a:t> (H</a:t>
            </a:r>
            <a:r>
              <a:rPr lang="en-US" baseline="-25000" dirty="0"/>
              <a:t>1</a:t>
            </a:r>
            <a:r>
              <a:rPr lang="en-US" dirty="0"/>
              <a:t>, H</a:t>
            </a:r>
            <a:r>
              <a:rPr lang="en-US" baseline="-25000" dirty="0"/>
              <a:t>2</a:t>
            </a:r>
            <a:r>
              <a:rPr lang="en-US" dirty="0"/>
              <a:t>)</a:t>
            </a:r>
            <a:endParaRPr lang="en-US" baseline="-25000" dirty="0"/>
          </a:p>
          <a:p>
            <a:pPr lvl="3"/>
            <a:r>
              <a:rPr lang="en-US" dirty="0"/>
              <a:t>joins two heaps H</a:t>
            </a:r>
            <a:r>
              <a:rPr lang="en-US" baseline="-25000" dirty="0"/>
              <a:t>1</a:t>
            </a:r>
            <a:r>
              <a:rPr lang="en-US" dirty="0"/>
              <a:t> and H</a:t>
            </a:r>
            <a:r>
              <a:rPr lang="en-US" baseline="-25000" dirty="0"/>
              <a:t>2</a:t>
            </a:r>
            <a:r>
              <a:rPr lang="en-US" dirty="0"/>
              <a:t> to form a valid new heap containing all the elements of both.</a:t>
            </a:r>
          </a:p>
          <a:p>
            <a:pPr lvl="2"/>
            <a:r>
              <a:rPr lang="en-US" b="1" dirty="0"/>
              <a:t>Delete</a:t>
            </a:r>
            <a:r>
              <a:rPr lang="en-US" dirty="0"/>
              <a:t> (</a:t>
            </a:r>
            <a:r>
              <a:rPr lang="en-US" i="1" dirty="0"/>
              <a:t>x</a:t>
            </a:r>
            <a:r>
              <a:rPr lang="en-US" dirty="0"/>
              <a:t>)</a:t>
            </a:r>
          </a:p>
          <a:p>
            <a:pPr lvl="3"/>
            <a:r>
              <a:rPr lang="en-US" dirty="0"/>
              <a:t>removes a key </a:t>
            </a:r>
            <a:r>
              <a:rPr lang="en-US" i="1" dirty="0"/>
              <a:t>x</a:t>
            </a:r>
            <a:r>
              <a:rPr lang="en-US" dirty="0"/>
              <a:t> of a heap.</a:t>
            </a:r>
          </a:p>
          <a:p>
            <a:pPr lvl="3"/>
            <a:endParaRPr lang="cs-CZ" dirty="0"/>
          </a:p>
        </p:txBody>
      </p:sp>
    </p:spTree>
    <p:extLst>
      <p:ext uri="{BB962C8B-B14F-4D97-AF65-F5344CB8AC3E}">
        <p14:creationId xmlns:p14="http://schemas.microsoft.com/office/powerpoint/2010/main" val="31829226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Amortized Complexity</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95536" y="914372"/>
                <a:ext cx="8218487" cy="5250931"/>
              </a:xfrm>
            </p:spPr>
            <p:txBody>
              <a:bodyPr/>
              <a:lstStyle/>
              <a:p>
                <a:r>
                  <a:rPr lang="en-US" dirty="0"/>
                  <a:t>Example: </a:t>
                </a:r>
                <a:r>
                  <a:rPr lang="en-US" b="1" dirty="0"/>
                  <a:t>A Complexity of INSERT in a dynamic array</a:t>
                </a:r>
                <a:r>
                  <a:rPr lang="cs-CZ" b="1" dirty="0"/>
                  <a:t> </a:t>
                </a:r>
              </a:p>
              <a:p>
                <a:pPr lvl="1"/>
                <a:r>
                  <a:rPr lang="en-US" dirty="0"/>
                  <a:t>A </a:t>
                </a:r>
                <a:r>
                  <a:rPr lang="en-US" i="1" dirty="0"/>
                  <a:t>dynamic array</a:t>
                </a:r>
                <a:r>
                  <a:rPr lang="en-US" dirty="0"/>
                  <a:t> is an array which resizes by a doubling in size </a:t>
                </a:r>
                <a:r>
                  <a:rPr lang="en-US"/>
                  <a:t>in the case </a:t>
                </a:r>
                <a:r>
                  <a:rPr lang="en-US" dirty="0"/>
                  <a:t>that it is full, </a:t>
                </a:r>
                <a:r>
                  <a:rPr lang="en-US"/>
                  <a:t>and uses </a:t>
                </a:r>
                <a:r>
                  <a:rPr lang="en-US" dirty="0"/>
                  <a:t>the reserved space for future expansions. </a:t>
                </a:r>
                <a:endParaRPr lang="cs-CZ" dirty="0"/>
              </a:p>
              <a:p>
                <a:pPr lvl="1"/>
                <a:r>
                  <a:rPr lang="en-US" dirty="0"/>
                  <a:t>INSERT  without resize requires </a:t>
                </a:r>
                <a:r>
                  <a:rPr lang="cs-CZ" dirty="0"/>
                  <a:t>O(1), </a:t>
                </a:r>
                <a:r>
                  <a:rPr lang="en-US" dirty="0"/>
                  <a:t>for</a:t>
                </a:r>
                <a:r>
                  <a:rPr lang="cs-CZ" dirty="0"/>
                  <a:t> </a:t>
                </a:r>
                <a:r>
                  <a:rPr lang="cs-CZ" i="1" dirty="0"/>
                  <a:t>N</a:t>
                </a:r>
                <a:r>
                  <a:rPr lang="cs-CZ" dirty="0"/>
                  <a:t> </a:t>
                </a:r>
                <a:r>
                  <a:rPr lang="en-US" dirty="0"/>
                  <a:t>elements</a:t>
                </a:r>
                <a:r>
                  <a:rPr lang="cs-CZ" dirty="0"/>
                  <a:t> </a:t>
                </a:r>
                <a:r>
                  <a:rPr lang="en-US" dirty="0"/>
                  <a:t>without resize </a:t>
                </a:r>
                <a:r>
                  <a:rPr lang="cs-CZ" dirty="0"/>
                  <a:t>O(</a:t>
                </a:r>
                <a:r>
                  <a:rPr lang="cs-CZ" i="1" dirty="0"/>
                  <a:t>N</a:t>
                </a:r>
                <a:r>
                  <a:rPr lang="cs-CZ" dirty="0"/>
                  <a:t>).</a:t>
                </a:r>
              </a:p>
              <a:p>
                <a:pPr lvl="1"/>
                <a:r>
                  <a:rPr lang="en-US" dirty="0"/>
                  <a:t>If the array is full then the reallocation (resizing) is needed. In the worst case, this operation takes</a:t>
                </a:r>
                <a:r>
                  <a:rPr lang="cs-CZ" dirty="0"/>
                  <a:t> O(</a:t>
                </a:r>
                <a:r>
                  <a:rPr lang="cs-CZ" i="1" dirty="0"/>
                  <a:t>N</a:t>
                </a:r>
                <a:r>
                  <a:rPr lang="cs-CZ" dirty="0"/>
                  <a:t>). </a:t>
                </a:r>
              </a:p>
              <a:p>
                <a:pPr lvl="1"/>
                <a:r>
                  <a:rPr lang="en-US" dirty="0"/>
                  <a:t>For insertion of </a:t>
                </a:r>
                <a:r>
                  <a:rPr lang="cs-CZ" i="1" dirty="0"/>
                  <a:t>N</a:t>
                </a:r>
                <a:r>
                  <a:rPr lang="cs-CZ" dirty="0"/>
                  <a:t> </a:t>
                </a:r>
                <a:r>
                  <a:rPr lang="en-US" dirty="0"/>
                  <a:t>elements including</a:t>
                </a:r>
                <a:r>
                  <a:rPr lang="cs-CZ" dirty="0"/>
                  <a:t> </a:t>
                </a:r>
                <a:r>
                  <a:rPr lang="en-US" dirty="0"/>
                  <a:t>reallocation</a:t>
                </a:r>
                <a:r>
                  <a:rPr lang="cs-CZ" dirty="0"/>
                  <a:t> </a:t>
                </a:r>
                <a:r>
                  <a:rPr lang="en-US" dirty="0"/>
                  <a:t>we need in the worst case</a:t>
                </a:r>
                <a:r>
                  <a:rPr lang="cs-CZ" dirty="0"/>
                  <a:t> O(</a:t>
                </a:r>
                <a:r>
                  <a:rPr lang="cs-CZ" i="1" dirty="0"/>
                  <a:t>N</a:t>
                </a:r>
                <a:r>
                  <a:rPr lang="en-US" i="1" dirty="0"/>
                  <a:t>/2</a:t>
                </a:r>
                <a:r>
                  <a:rPr lang="cs-CZ" dirty="0"/>
                  <a:t>) + O(</a:t>
                </a:r>
                <a:r>
                  <a:rPr lang="cs-CZ" i="1" dirty="0"/>
                  <a:t>N</a:t>
                </a:r>
                <a:r>
                  <a:rPr lang="en-US" i="1" dirty="0"/>
                  <a:t>/4</a:t>
                </a:r>
                <a:r>
                  <a:rPr lang="cs-CZ" dirty="0"/>
                  <a:t>) +</a:t>
                </a:r>
                <a:r>
                  <a:rPr lang="en-US" dirty="0"/>
                  <a:t>...+</a:t>
                </a:r>
                <a:r>
                  <a:rPr lang="cs-CZ" dirty="0"/>
                  <a:t> O(</a:t>
                </a:r>
                <a:r>
                  <a:rPr lang="cs-CZ" i="1" dirty="0"/>
                  <a:t>N</a:t>
                </a:r>
                <a:r>
                  <a:rPr lang="en-US" i="1" dirty="0"/>
                  <a:t>/2</a:t>
                </a:r>
                <a:r>
                  <a:rPr lang="en-US" i="1" baseline="30000" dirty="0"/>
                  <a:t> </a:t>
                </a:r>
                <a:r>
                  <a:rPr lang="en-US" baseline="30000" dirty="0">
                    <a:sym typeface="Symbol"/>
                  </a:rPr>
                  <a:t>log </a:t>
                </a:r>
                <a:r>
                  <a:rPr lang="en-US" i="1" baseline="30000" dirty="0">
                    <a:sym typeface="Symbol"/>
                  </a:rPr>
                  <a:t>N</a:t>
                </a:r>
                <a:r>
                  <a:rPr lang="en-US" baseline="30000" dirty="0">
                    <a:sym typeface="Symbol"/>
                  </a:rPr>
                  <a:t></a:t>
                </a:r>
                <a:r>
                  <a:rPr lang="cs-CZ" dirty="0"/>
                  <a:t>) + O(</a:t>
                </a:r>
                <a:r>
                  <a:rPr lang="cs-CZ" i="1" dirty="0"/>
                  <a:t>N</a:t>
                </a:r>
                <a:r>
                  <a:rPr lang="cs-CZ" dirty="0"/>
                  <a:t>) = O(</a:t>
                </a:r>
                <a:r>
                  <a:rPr lang="cs-CZ" i="1" dirty="0"/>
                  <a:t>N</a:t>
                </a:r>
                <a:r>
                  <a:rPr lang="cs-CZ" dirty="0"/>
                  <a:t>) + O(</a:t>
                </a:r>
                <a:r>
                  <a:rPr lang="cs-CZ" i="1" dirty="0"/>
                  <a:t>N</a:t>
                </a:r>
                <a:r>
                  <a:rPr lang="cs-CZ" dirty="0"/>
                  <a:t>) = O(</a:t>
                </a:r>
                <a:r>
                  <a:rPr lang="cs-CZ" i="1" dirty="0"/>
                  <a:t>N</a:t>
                </a:r>
                <a:r>
                  <a:rPr lang="cs-CZ" dirty="0"/>
                  <a:t>). </a:t>
                </a:r>
                <a:endParaRPr lang="en-US" dirty="0"/>
              </a:p>
              <a:p>
                <a:pPr marL="457200" lvl="1" indent="0">
                  <a:buNone/>
                </a:pPr>
                <a14:m>
                  <m:oMathPara xmlns:m="http://schemas.openxmlformats.org/officeDocument/2006/math">
                    <m:oMathParaPr>
                      <m:jc m:val="centerGroup"/>
                    </m:oMathParaPr>
                    <m:oMath xmlns:m="http://schemas.openxmlformats.org/officeDocument/2006/math">
                      <m:nary>
                        <m:naryPr>
                          <m:chr m:val="∑"/>
                          <m:ctrlPr>
                            <a:rPr lang="pt-BR" i="1">
                              <a:solidFill>
                                <a:schemeClr val="accent1">
                                  <a:lumMod val="25000"/>
                                </a:schemeClr>
                              </a:solidFill>
                              <a:latin typeface="Cambria Math"/>
                            </a:rPr>
                          </m:ctrlPr>
                        </m:naryPr>
                        <m:sub>
                          <m:r>
                            <a:rPr lang="en-US" i="1">
                              <a:solidFill>
                                <a:schemeClr val="accent1">
                                  <a:lumMod val="25000"/>
                                </a:schemeClr>
                              </a:solidFill>
                              <a:latin typeface="Cambria Math"/>
                            </a:rPr>
                            <m:t>𝑖</m:t>
                          </m:r>
                          <m:r>
                            <a:rPr lang="pt-BR" i="1">
                              <a:solidFill>
                                <a:schemeClr val="accent1">
                                  <a:lumMod val="25000"/>
                                </a:schemeClr>
                              </a:solidFill>
                              <a:latin typeface="Cambria Math"/>
                            </a:rPr>
                            <m:t>=</m:t>
                          </m:r>
                          <m:r>
                            <a:rPr lang="en-US" b="0" i="1">
                              <a:solidFill>
                                <a:schemeClr val="accent1">
                                  <a:lumMod val="25000"/>
                                </a:schemeClr>
                              </a:solidFill>
                              <a:latin typeface="Cambria Math"/>
                            </a:rPr>
                            <m:t>0</m:t>
                          </m:r>
                        </m:sub>
                        <m:sup>
                          <m:d>
                            <m:dPr>
                              <m:begChr m:val="⌊"/>
                              <m:endChr m:val="⌋"/>
                              <m:ctrlPr>
                                <a:rPr lang="en-US" i="1">
                                  <a:solidFill>
                                    <a:schemeClr val="accent1">
                                      <a:lumMod val="25000"/>
                                    </a:schemeClr>
                                  </a:solidFill>
                                  <a:latin typeface="Cambria Math"/>
                                </a:rPr>
                              </m:ctrlPr>
                            </m:dPr>
                            <m:e>
                              <m:func>
                                <m:funcPr>
                                  <m:ctrlPr>
                                    <a:rPr lang="en-US" i="1">
                                      <a:solidFill>
                                        <a:schemeClr val="accent1">
                                          <a:lumMod val="25000"/>
                                        </a:schemeClr>
                                      </a:solidFill>
                                      <a:latin typeface="Cambria Math"/>
                                    </a:rPr>
                                  </m:ctrlPr>
                                </m:funcPr>
                                <m:fName>
                                  <m:r>
                                    <m:rPr>
                                      <m:sty m:val="p"/>
                                    </m:rPr>
                                    <a:rPr lang="en-US">
                                      <a:solidFill>
                                        <a:schemeClr val="accent1">
                                          <a:lumMod val="25000"/>
                                        </a:schemeClr>
                                      </a:solidFill>
                                      <a:latin typeface="Cambria Math"/>
                                    </a:rPr>
                                    <m:t>log</m:t>
                                  </m:r>
                                </m:fName>
                                <m:e>
                                  <m:r>
                                    <a:rPr lang="en-US" i="1">
                                      <a:solidFill>
                                        <a:schemeClr val="accent1">
                                          <a:lumMod val="25000"/>
                                        </a:schemeClr>
                                      </a:solidFill>
                                      <a:latin typeface="Cambria Math"/>
                                    </a:rPr>
                                    <m:t>𝑁</m:t>
                                  </m:r>
                                </m:e>
                              </m:func>
                            </m:e>
                          </m:d>
                        </m:sup>
                        <m:e>
                          <m:d>
                            <m:dPr>
                              <m:begChr m:val="⌊"/>
                              <m:endChr m:val="⌋"/>
                              <m:ctrlPr>
                                <a:rPr lang="pt-BR" i="1">
                                  <a:solidFill>
                                    <a:schemeClr val="accent1">
                                      <a:lumMod val="25000"/>
                                    </a:schemeClr>
                                  </a:solidFill>
                                  <a:latin typeface="Cambria Math"/>
                                </a:rPr>
                              </m:ctrlPr>
                            </m:dPr>
                            <m:e>
                              <m:f>
                                <m:fPr>
                                  <m:ctrlPr>
                                    <a:rPr lang="pt-BR" i="1">
                                      <a:solidFill>
                                        <a:schemeClr val="accent1">
                                          <a:lumMod val="25000"/>
                                        </a:schemeClr>
                                      </a:solidFill>
                                      <a:latin typeface="Cambria Math"/>
                                    </a:rPr>
                                  </m:ctrlPr>
                                </m:fPr>
                                <m:num>
                                  <m:r>
                                    <a:rPr lang="en-US" i="1">
                                      <a:solidFill>
                                        <a:schemeClr val="accent1">
                                          <a:lumMod val="25000"/>
                                        </a:schemeClr>
                                      </a:solidFill>
                                      <a:latin typeface="Cambria Math"/>
                                    </a:rPr>
                                    <m:t>𝑁</m:t>
                                  </m:r>
                                </m:num>
                                <m:den>
                                  <m:sSup>
                                    <m:sSupPr>
                                      <m:ctrlPr>
                                        <a:rPr lang="en-US" i="1">
                                          <a:solidFill>
                                            <a:schemeClr val="accent1">
                                              <a:lumMod val="25000"/>
                                            </a:schemeClr>
                                          </a:solidFill>
                                          <a:latin typeface="Cambria Math"/>
                                        </a:rPr>
                                      </m:ctrlPr>
                                    </m:sSupPr>
                                    <m:e>
                                      <m:r>
                                        <a:rPr lang="en-US" i="1">
                                          <a:solidFill>
                                            <a:schemeClr val="accent1">
                                              <a:lumMod val="25000"/>
                                            </a:schemeClr>
                                          </a:solidFill>
                                          <a:latin typeface="Cambria Math"/>
                                        </a:rPr>
                                        <m:t>2</m:t>
                                      </m:r>
                                    </m:e>
                                    <m:sup>
                                      <m:r>
                                        <a:rPr lang="en-US" i="1">
                                          <a:solidFill>
                                            <a:schemeClr val="accent1">
                                              <a:lumMod val="25000"/>
                                            </a:schemeClr>
                                          </a:solidFill>
                                          <a:latin typeface="Cambria Math"/>
                                        </a:rPr>
                                        <m:t>𝑖</m:t>
                                      </m:r>
                                    </m:sup>
                                  </m:sSup>
                                </m:den>
                              </m:f>
                            </m:e>
                          </m:d>
                        </m:e>
                      </m:nary>
                      <m:r>
                        <a:rPr lang="en-US" b="0" i="1">
                          <a:solidFill>
                            <a:schemeClr val="accent1">
                              <a:lumMod val="25000"/>
                            </a:schemeClr>
                          </a:solidFill>
                          <a:latin typeface="Cambria Math"/>
                        </a:rPr>
                        <m:t>  &lt;  </m:t>
                      </m:r>
                      <m:r>
                        <a:rPr lang="en-US" b="0" i="1">
                          <a:solidFill>
                            <a:schemeClr val="accent1">
                              <a:lumMod val="25000"/>
                            </a:schemeClr>
                          </a:solidFill>
                          <a:latin typeface="Cambria Math"/>
                        </a:rPr>
                        <m:t>𝑁</m:t>
                      </m:r>
                      <m:r>
                        <a:rPr lang="en-US" b="0" i="1">
                          <a:solidFill>
                            <a:schemeClr val="accent1">
                              <a:lumMod val="25000"/>
                            </a:schemeClr>
                          </a:solidFill>
                          <a:latin typeface="Cambria Math"/>
                          <a:ea typeface="Cambria Math"/>
                        </a:rPr>
                        <m:t>∙</m:t>
                      </m:r>
                      <m:nary>
                        <m:naryPr>
                          <m:chr m:val="∑"/>
                          <m:ctrlPr>
                            <a:rPr lang="pt-BR" i="1">
                              <a:solidFill>
                                <a:schemeClr val="accent1">
                                  <a:lumMod val="25000"/>
                                </a:schemeClr>
                              </a:solidFill>
                              <a:latin typeface="Cambria Math"/>
                            </a:rPr>
                          </m:ctrlPr>
                        </m:naryPr>
                        <m:sub>
                          <m:r>
                            <a:rPr lang="en-US" b="0" i="1">
                              <a:solidFill>
                                <a:schemeClr val="accent1">
                                  <a:lumMod val="25000"/>
                                </a:schemeClr>
                              </a:solidFill>
                              <a:latin typeface="Cambria Math"/>
                            </a:rPr>
                            <m:t>𝑖</m:t>
                          </m:r>
                          <m:r>
                            <a:rPr lang="pt-BR" i="1">
                              <a:solidFill>
                                <a:schemeClr val="accent1">
                                  <a:lumMod val="25000"/>
                                </a:schemeClr>
                              </a:solidFill>
                              <a:latin typeface="Cambria Math"/>
                            </a:rPr>
                            <m:t>=</m:t>
                          </m:r>
                          <m:r>
                            <a:rPr lang="en-US" b="0" i="1">
                              <a:solidFill>
                                <a:schemeClr val="accent1">
                                  <a:lumMod val="25000"/>
                                </a:schemeClr>
                              </a:solidFill>
                              <a:latin typeface="Cambria Math"/>
                            </a:rPr>
                            <m:t>0</m:t>
                          </m:r>
                        </m:sub>
                        <m:sup>
                          <m:r>
                            <a:rPr lang="pt-BR" i="1">
                              <a:solidFill>
                                <a:schemeClr val="accent1">
                                  <a:lumMod val="25000"/>
                                </a:schemeClr>
                              </a:solidFill>
                              <a:latin typeface="Cambria Math"/>
                            </a:rPr>
                            <m:t>∞</m:t>
                          </m:r>
                        </m:sup>
                        <m:e>
                          <m:f>
                            <m:fPr>
                              <m:ctrlPr>
                                <a:rPr lang="pt-BR" i="1">
                                  <a:solidFill>
                                    <a:schemeClr val="accent1">
                                      <a:lumMod val="25000"/>
                                    </a:schemeClr>
                                  </a:solidFill>
                                  <a:latin typeface="Cambria Math"/>
                                </a:rPr>
                              </m:ctrlPr>
                            </m:fPr>
                            <m:num>
                              <m:r>
                                <a:rPr lang="en-US" i="1">
                                  <a:solidFill>
                                    <a:schemeClr val="accent1">
                                      <a:lumMod val="25000"/>
                                    </a:schemeClr>
                                  </a:solidFill>
                                  <a:latin typeface="Cambria Math"/>
                                </a:rPr>
                                <m:t>1</m:t>
                              </m:r>
                            </m:num>
                            <m:den>
                              <m:sSup>
                                <m:sSupPr>
                                  <m:ctrlPr>
                                    <a:rPr lang="en-US" i="1">
                                      <a:solidFill>
                                        <a:schemeClr val="accent1">
                                          <a:lumMod val="25000"/>
                                        </a:schemeClr>
                                      </a:solidFill>
                                      <a:latin typeface="Cambria Math"/>
                                    </a:rPr>
                                  </m:ctrlPr>
                                </m:sSupPr>
                                <m:e>
                                  <m:r>
                                    <a:rPr lang="en-US" i="1">
                                      <a:solidFill>
                                        <a:schemeClr val="accent1">
                                          <a:lumMod val="25000"/>
                                        </a:schemeClr>
                                      </a:solidFill>
                                      <a:latin typeface="Cambria Math"/>
                                    </a:rPr>
                                    <m:t>2</m:t>
                                  </m:r>
                                </m:e>
                                <m:sup>
                                  <m:r>
                                    <a:rPr lang="en-US" i="1">
                                      <a:solidFill>
                                        <a:schemeClr val="accent1">
                                          <a:lumMod val="25000"/>
                                        </a:schemeClr>
                                      </a:solidFill>
                                      <a:latin typeface="Cambria Math"/>
                                    </a:rPr>
                                    <m:t>𝑖</m:t>
                                  </m:r>
                                </m:sup>
                              </m:sSup>
                            </m:den>
                          </m:f>
                          <m:r>
                            <a:rPr lang="en-US" b="0" i="1">
                              <a:solidFill>
                                <a:schemeClr val="accent1">
                                  <a:lumMod val="25000"/>
                                </a:schemeClr>
                              </a:solidFill>
                              <a:latin typeface="Cambria Math"/>
                            </a:rPr>
                            <m:t>  =  2</m:t>
                          </m:r>
                          <m:r>
                            <a:rPr lang="en-US" b="0" i="1">
                              <a:solidFill>
                                <a:schemeClr val="accent1">
                                  <a:lumMod val="25000"/>
                                </a:schemeClr>
                              </a:solidFill>
                              <a:latin typeface="Cambria Math"/>
                            </a:rPr>
                            <m:t>𝑁</m:t>
                          </m:r>
                        </m:e>
                      </m:nary>
                    </m:oMath>
                  </m:oMathPara>
                </a14:m>
                <a:endParaRPr lang="en-US" dirty="0"/>
              </a:p>
              <a:p>
                <a:pPr marL="457200" lvl="1" indent="0">
                  <a:buNone/>
                </a:pPr>
                <a:endParaRPr lang="cs-CZ" dirty="0"/>
              </a:p>
              <a:p>
                <a:pPr lvl="1"/>
                <a:r>
                  <a:rPr lang="en-US" dirty="0"/>
                  <a:t>Then the amortized time complexity for one INSERT operation is </a:t>
                </a:r>
                <a:r>
                  <a:rPr lang="cs-CZ" dirty="0"/>
                  <a:t>O(</a:t>
                </a:r>
                <a:r>
                  <a:rPr lang="cs-CZ" i="1" dirty="0"/>
                  <a:t>N</a:t>
                </a:r>
                <a:r>
                  <a:rPr lang="cs-CZ" dirty="0"/>
                  <a:t>)/</a:t>
                </a:r>
                <a:r>
                  <a:rPr lang="cs-CZ" i="1" dirty="0"/>
                  <a:t>N</a:t>
                </a:r>
                <a:r>
                  <a:rPr lang="cs-CZ" dirty="0"/>
                  <a:t> = O(1).</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95536" y="914372"/>
                <a:ext cx="8218487" cy="5250931"/>
              </a:xfrm>
              <a:blipFill rotWithShape="1">
                <a:blip r:embed="rId2"/>
                <a:stretch>
                  <a:fillRect l="-445" t="-813" r="-890" b="-6969"/>
                </a:stretch>
              </a:blipFill>
            </p:spPr>
            <p:txBody>
              <a:bodyPr/>
              <a:lstStyle/>
              <a:p>
                <a:r>
                  <a:rPr lang="en-US">
                    <a:noFill/>
                  </a:rPr>
                  <a:t> </a:t>
                </a:r>
              </a:p>
            </p:txBody>
          </p:sp>
        </mc:Fallback>
      </mc:AlternateContent>
      <p:sp>
        <p:nvSpPr>
          <p:cNvPr id="4" name="TextovéPole 3"/>
          <p:cNvSpPr txBox="1"/>
          <p:nvPr/>
        </p:nvSpPr>
        <p:spPr>
          <a:xfrm>
            <a:off x="4114800" y="2992966"/>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27492512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err="1"/>
              <a:t>Fibonacci</a:t>
            </a:r>
            <a:r>
              <a:rPr lang="cs-CZ" sz="4400" dirty="0"/>
              <a:t> </a:t>
            </a:r>
            <a:r>
              <a:rPr lang="en-US" sz="4400" dirty="0" smtClean="0"/>
              <a:t>Heap</a:t>
            </a:r>
            <a:r>
              <a:rPr lang="cs-CZ" sz="4400" dirty="0" smtClean="0"/>
              <a:t> </a:t>
            </a:r>
            <a:r>
              <a:rPr lang="en-US" sz="2400" dirty="0" smtClean="0"/>
              <a:t>[</a:t>
            </a:r>
            <a:r>
              <a:rPr lang="en-US" sz="2400" dirty="0" err="1" smtClean="0"/>
              <a:t>Fibonacciho</a:t>
            </a:r>
            <a:r>
              <a:rPr lang="en-US" sz="2400" dirty="0" smtClean="0"/>
              <a:t> </a:t>
            </a:r>
            <a:r>
              <a:rPr lang="en-US" sz="2400" dirty="0" err="1" smtClean="0"/>
              <a:t>halda</a:t>
            </a:r>
            <a:r>
              <a:rPr lang="en-US" sz="2400" dirty="0" smtClean="0"/>
              <a:t>]</a:t>
            </a:r>
            <a:endParaRPr lang="cs-CZ" sz="2400" dirty="0"/>
          </a:p>
        </p:txBody>
      </p:sp>
      <p:sp>
        <p:nvSpPr>
          <p:cNvPr id="3" name="Zástupný symbol pro obsah 2"/>
          <p:cNvSpPr>
            <a:spLocks noGrp="1"/>
          </p:cNvSpPr>
          <p:nvPr>
            <p:ph idx="1"/>
          </p:nvPr>
        </p:nvSpPr>
        <p:spPr>
          <a:xfrm>
            <a:off x="395536" y="764704"/>
            <a:ext cx="8218487" cy="5688632"/>
          </a:xfrm>
        </p:spPr>
        <p:txBody>
          <a:bodyPr/>
          <a:lstStyle/>
          <a:p>
            <a:r>
              <a:rPr lang="en-US" sz="2000" dirty="0"/>
              <a:t>A </a:t>
            </a:r>
            <a:r>
              <a:rPr lang="en-US" sz="2000" b="1" dirty="0"/>
              <a:t>Fibonacci heap</a:t>
            </a:r>
            <a:r>
              <a:rPr lang="en-US" sz="2000" dirty="0"/>
              <a:t>, in fact, is loosely based on binomial heap.</a:t>
            </a:r>
          </a:p>
          <a:p>
            <a:r>
              <a:rPr lang="en-US" sz="2000" dirty="0"/>
              <a:t>Fibonacci heaps have a more relaxed structure than binomial heaps, however, allowing for improved asymptotic time bounds.</a:t>
            </a:r>
          </a:p>
          <a:p>
            <a:r>
              <a:rPr lang="en-US" sz="2000" dirty="0"/>
              <a:t>Fibonacci heaps support the same operations but have the advantage that operations that do not involve deleting an element (</a:t>
            </a:r>
            <a:r>
              <a:rPr lang="cs-CZ" sz="2000" b="1" dirty="0" err="1"/>
              <a:t>AccessMin</a:t>
            </a:r>
            <a:r>
              <a:rPr lang="en-US" sz="2000" dirty="0"/>
              <a:t>, </a:t>
            </a:r>
            <a:r>
              <a:rPr lang="cs-CZ" sz="2000" b="1" dirty="0" err="1"/>
              <a:t>Merge</a:t>
            </a:r>
            <a:r>
              <a:rPr lang="en-US" sz="2000" dirty="0"/>
              <a:t>, and</a:t>
            </a:r>
            <a:r>
              <a:rPr lang="cs-CZ" sz="2000" dirty="0"/>
              <a:t> </a:t>
            </a:r>
            <a:r>
              <a:rPr lang="cs-CZ" sz="2000" b="1" dirty="0" err="1"/>
              <a:t>DecreaseKey</a:t>
            </a:r>
            <a:r>
              <a:rPr lang="en-US" sz="2000" dirty="0"/>
              <a:t>) run in </a:t>
            </a:r>
            <a:r>
              <a:rPr lang="en-US" sz="2000" b="1" dirty="0"/>
              <a:t>O(1) amortized time</a:t>
            </a:r>
            <a:r>
              <a:rPr lang="en-US" sz="2000" dirty="0"/>
              <a:t>.</a:t>
            </a:r>
            <a:r>
              <a:rPr lang="cs-CZ" sz="2000" dirty="0"/>
              <a:t> </a:t>
            </a:r>
          </a:p>
          <a:p>
            <a:r>
              <a:rPr lang="en-US" sz="2000" dirty="0"/>
              <a:t>Operations</a:t>
            </a:r>
            <a:r>
              <a:rPr lang="cs-CZ" sz="2000" dirty="0"/>
              <a:t> </a:t>
            </a:r>
            <a:r>
              <a:rPr lang="cs-CZ" sz="2000" b="1" dirty="0" err="1"/>
              <a:t>Delete</a:t>
            </a:r>
            <a:r>
              <a:rPr lang="cs-CZ" sz="2000" dirty="0"/>
              <a:t> </a:t>
            </a:r>
            <a:r>
              <a:rPr lang="en-US" sz="2000" dirty="0"/>
              <a:t>and</a:t>
            </a:r>
            <a:r>
              <a:rPr lang="cs-CZ" sz="2000" dirty="0"/>
              <a:t> </a:t>
            </a:r>
            <a:r>
              <a:rPr lang="cs-CZ" sz="2000" b="1" dirty="0" err="1"/>
              <a:t>DeleteMin</a:t>
            </a:r>
            <a:r>
              <a:rPr lang="cs-CZ" sz="2000" dirty="0"/>
              <a:t> </a:t>
            </a:r>
            <a:r>
              <a:rPr lang="en-US" sz="2000" dirty="0"/>
              <a:t>have </a:t>
            </a:r>
            <a:r>
              <a:rPr lang="cs-CZ" sz="2000" b="1" dirty="0"/>
              <a:t>O(log(</a:t>
            </a:r>
            <a:r>
              <a:rPr lang="cs-CZ" sz="2000" b="1" i="1" dirty="0">
                <a:latin typeface="Cambria" pitchFamily="18" charset="0"/>
              </a:rPr>
              <a:t>n</a:t>
            </a:r>
            <a:r>
              <a:rPr lang="cs-CZ" sz="2000" b="1" dirty="0"/>
              <a:t>))</a:t>
            </a:r>
            <a:r>
              <a:rPr lang="en-US" sz="2000" b="1" dirty="0"/>
              <a:t> </a:t>
            </a:r>
            <a:r>
              <a:rPr lang="en-US" sz="2000" dirty="0"/>
              <a:t>amortized time complexity</a:t>
            </a:r>
            <a:r>
              <a:rPr lang="cs-CZ" sz="2000" dirty="0"/>
              <a:t>.</a:t>
            </a:r>
          </a:p>
          <a:p>
            <a:r>
              <a:rPr lang="en-US" sz="2000" dirty="0"/>
              <a:t>The usage of Fibonacci heaps is </a:t>
            </a:r>
            <a:r>
              <a:rPr lang="en-US" sz="2000"/>
              <a:t>not suitable for </a:t>
            </a:r>
            <a:r>
              <a:rPr lang="en-US" sz="2000" dirty="0"/>
              <a:t>real-time systems, because some operations can have a linear time complexity in the worst case</a:t>
            </a:r>
            <a:r>
              <a:rPr lang="cs-CZ" sz="2000" dirty="0"/>
              <a:t>.</a:t>
            </a:r>
            <a:endParaRPr lang="en-US" sz="2000" dirty="0"/>
          </a:p>
          <a:p>
            <a:r>
              <a:rPr lang="en-US" sz="2000" dirty="0"/>
              <a:t>From a practical point of view, however, the constant factors and programming complexity of Fibonacci heaps make them less desirable than ordinary binary (or </a:t>
            </a:r>
            <a:r>
              <a:rPr lang="en-US" sz="2000" i="1" dirty="0"/>
              <a:t>d</a:t>
            </a:r>
            <a:r>
              <a:rPr lang="en-US" sz="2000" dirty="0"/>
              <a:t>-</a:t>
            </a:r>
            <a:r>
              <a:rPr lang="en-US" sz="2000" dirty="0" err="1"/>
              <a:t>ary</a:t>
            </a:r>
            <a:r>
              <a:rPr lang="en-US" sz="2000" dirty="0"/>
              <a:t>) heaps for most applications.</a:t>
            </a:r>
            <a:endParaRPr lang="cs-CZ" sz="2000" dirty="0"/>
          </a:p>
        </p:txBody>
      </p:sp>
    </p:spTree>
    <p:extLst>
      <p:ext uri="{BB962C8B-B14F-4D97-AF65-F5344CB8AC3E}">
        <p14:creationId xmlns:p14="http://schemas.microsoft.com/office/powerpoint/2010/main" val="10115141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err="1"/>
              <a:t>Fibonacci</a:t>
            </a:r>
            <a:r>
              <a:rPr lang="cs-CZ" sz="4400" dirty="0"/>
              <a:t> </a:t>
            </a:r>
            <a:r>
              <a:rPr lang="en-US" sz="4400" dirty="0"/>
              <a:t>Heap</a:t>
            </a:r>
            <a:endParaRPr lang="cs-CZ" dirty="0"/>
          </a:p>
        </p:txBody>
      </p:sp>
      <p:sp>
        <p:nvSpPr>
          <p:cNvPr id="3" name="Zástupný symbol pro obsah 2"/>
          <p:cNvSpPr>
            <a:spLocks noGrp="1"/>
          </p:cNvSpPr>
          <p:nvPr>
            <p:ph idx="1"/>
          </p:nvPr>
        </p:nvSpPr>
        <p:spPr>
          <a:xfrm>
            <a:off x="385763" y="1196975"/>
            <a:ext cx="8218487" cy="5400377"/>
          </a:xfrm>
        </p:spPr>
        <p:txBody>
          <a:bodyPr/>
          <a:lstStyle/>
          <a:p>
            <a:r>
              <a:rPr lang="en-US" sz="1800" dirty="0"/>
              <a:t>Like a binomial heap, a </a:t>
            </a:r>
            <a:r>
              <a:rPr lang="en-US" sz="1800" b="1" i="1" dirty="0"/>
              <a:t>Fibonacci heap</a:t>
            </a:r>
            <a:r>
              <a:rPr lang="en-US" sz="1800" dirty="0"/>
              <a:t>  is a collection of trees that satisfy the heap property.</a:t>
            </a:r>
          </a:p>
          <a:p>
            <a:r>
              <a:rPr lang="en-US" sz="1800" dirty="0"/>
              <a:t>Unlike trees within binomial heaps, which are ordered, trees within Fibonacci heaps are rooted but unordered. </a:t>
            </a:r>
          </a:p>
          <a:p>
            <a:r>
              <a:rPr lang="en-US" sz="1800" dirty="0"/>
              <a:t>An </a:t>
            </a:r>
            <a:r>
              <a:rPr lang="en-US" sz="1800" b="1" i="1" dirty="0"/>
              <a:t>unordered binomial tree</a:t>
            </a:r>
            <a:r>
              <a:rPr lang="en-US" sz="1800" dirty="0"/>
              <a:t> is like a binomial tree, and it is also defined recursively. The unordered binomial tree </a:t>
            </a:r>
            <a:r>
              <a:rPr lang="en-US" sz="1800" i="1" dirty="0"/>
              <a:t>U</a:t>
            </a:r>
            <a:r>
              <a:rPr lang="en-US" sz="1800" baseline="-25000" dirty="0"/>
              <a:t>0</a:t>
            </a:r>
            <a:r>
              <a:rPr lang="en-US" sz="1800" dirty="0"/>
              <a:t> consists of a single node, and an unordered binomial tree </a:t>
            </a:r>
            <a:r>
              <a:rPr lang="en-US" sz="1800" i="1" dirty="0" err="1"/>
              <a:t>U</a:t>
            </a:r>
            <a:r>
              <a:rPr lang="en-US" sz="1800" i="1" baseline="-25000" dirty="0" err="1"/>
              <a:t>k</a:t>
            </a:r>
            <a:r>
              <a:rPr lang="en-US" sz="1800" dirty="0"/>
              <a:t> consists of two unordered binomial trees </a:t>
            </a:r>
            <a:r>
              <a:rPr lang="en-US" sz="1800" i="1" dirty="0"/>
              <a:t>U</a:t>
            </a:r>
            <a:r>
              <a:rPr lang="en-US" sz="1800" i="1" baseline="-25000" dirty="0"/>
              <a:t>k</a:t>
            </a:r>
            <a:r>
              <a:rPr lang="en-US" sz="1800" baseline="-25000" dirty="0"/>
              <a:t>-1</a:t>
            </a:r>
            <a:r>
              <a:rPr lang="en-US" sz="1800" dirty="0"/>
              <a:t> so that the root of one is made into </a:t>
            </a:r>
            <a:r>
              <a:rPr lang="en-US" sz="1800" i="1" dirty="0"/>
              <a:t>any</a:t>
            </a:r>
            <a:r>
              <a:rPr lang="en-US" sz="1800" dirty="0"/>
              <a:t> child of the root of the other.</a:t>
            </a:r>
          </a:p>
          <a:p>
            <a:r>
              <a:rPr lang="en-US" sz="1800" dirty="0"/>
              <a:t>Compared with binomial heaps, the structure of a Fibonacci heap is more flexible. The trees do not have a prescribed shape and in the extreme case the heap can have every element in a separate tree. </a:t>
            </a:r>
          </a:p>
          <a:p>
            <a:r>
              <a:rPr lang="en-US" sz="1800" dirty="0"/>
              <a:t>This flexibility allows some operations to be executed in a "lazy" manner, postponing the work for later operations. For example merging heaps is done simply by concatenating the two lists of trees, and sometimes operation </a:t>
            </a:r>
            <a:r>
              <a:rPr lang="en-US" sz="1800" i="1" dirty="0"/>
              <a:t>decrease key</a:t>
            </a:r>
            <a:r>
              <a:rPr lang="en-US" sz="1800" dirty="0"/>
              <a:t> </a:t>
            </a:r>
            <a:r>
              <a:rPr lang="en-US" sz="1800" dirty="0" smtClean="0"/>
              <a:t>cuts </a:t>
            </a:r>
            <a:r>
              <a:rPr lang="en-US" sz="1800" dirty="0"/>
              <a:t>a node from its parent and forms a new tree.</a:t>
            </a:r>
          </a:p>
        </p:txBody>
      </p:sp>
    </p:spTree>
    <p:extLst>
      <p:ext uri="{BB962C8B-B14F-4D97-AF65-F5344CB8AC3E}">
        <p14:creationId xmlns:p14="http://schemas.microsoft.com/office/powerpoint/2010/main" val="14904916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800px-Fib_heap.png"/>
          <p:cNvPicPr>
            <a:picLocks noChangeAspect="1"/>
          </p:cNvPicPr>
          <p:nvPr/>
        </p:nvPicPr>
        <p:blipFill>
          <a:blip r:embed="rId2" cstate="print"/>
          <a:srcRect t="12769"/>
          <a:stretch>
            <a:fillRect/>
          </a:stretch>
        </p:blipFill>
        <p:spPr>
          <a:xfrm>
            <a:off x="535753" y="4437112"/>
            <a:ext cx="8072494" cy="1954048"/>
          </a:xfrm>
          <a:prstGeom prst="rect">
            <a:avLst/>
          </a:prstGeom>
        </p:spPr>
      </p:pic>
      <p:sp>
        <p:nvSpPr>
          <p:cNvPr id="2" name="Nadpis 1"/>
          <p:cNvSpPr>
            <a:spLocks noGrp="1"/>
          </p:cNvSpPr>
          <p:nvPr>
            <p:ph type="title"/>
          </p:nvPr>
        </p:nvSpPr>
        <p:spPr/>
        <p:txBody>
          <a:bodyPr/>
          <a:lstStyle/>
          <a:p>
            <a:r>
              <a:rPr lang="cs-CZ" sz="4400" dirty="0" err="1"/>
              <a:t>Fibonacci</a:t>
            </a:r>
            <a:r>
              <a:rPr lang="cs-CZ" sz="4400" dirty="0"/>
              <a:t> </a:t>
            </a:r>
            <a:r>
              <a:rPr lang="en-US" sz="4400" dirty="0" smtClean="0"/>
              <a:t>Heap – </a:t>
            </a:r>
            <a:r>
              <a:rPr lang="cs-CZ" sz="4800" dirty="0" err="1" smtClean="0"/>
              <a:t>Fibonacci</a:t>
            </a:r>
            <a:r>
              <a:rPr lang="en-US" sz="4800" dirty="0" smtClean="0"/>
              <a:t> Trees</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54041" y="908720"/>
                <a:ext cx="8321647" cy="3456384"/>
              </a:xfrm>
            </p:spPr>
            <p:txBody>
              <a:bodyPr/>
              <a:lstStyle/>
              <a:p>
                <a:r>
                  <a:rPr lang="en-US" sz="1400" dirty="0" smtClean="0"/>
                  <a:t>Every </a:t>
                </a:r>
                <a:r>
                  <a:rPr lang="en-US" sz="1400" dirty="0"/>
                  <a:t>node has </a:t>
                </a:r>
                <a:r>
                  <a:rPr lang="en-US" sz="1400" dirty="0" smtClean="0"/>
                  <a:t>degree (= </a:t>
                </a:r>
                <a:r>
                  <a:rPr lang="cs-CZ" sz="1400" dirty="0" err="1" smtClean="0"/>
                  <a:t>the</a:t>
                </a:r>
                <a:r>
                  <a:rPr lang="cs-CZ" sz="1400" dirty="0" smtClean="0"/>
                  <a:t> </a:t>
                </a:r>
                <a:r>
                  <a:rPr lang="cs-CZ" sz="1400" dirty="0" err="1"/>
                  <a:t>number</a:t>
                </a:r>
                <a:r>
                  <a:rPr lang="cs-CZ" sz="1400" dirty="0"/>
                  <a:t> </a:t>
                </a:r>
                <a:r>
                  <a:rPr lang="cs-CZ" sz="1400" dirty="0" err="1"/>
                  <a:t>of</a:t>
                </a:r>
                <a:r>
                  <a:rPr lang="cs-CZ" sz="1400" dirty="0"/>
                  <a:t> </a:t>
                </a:r>
                <a:r>
                  <a:rPr lang="cs-CZ" sz="1400" dirty="0" err="1" smtClean="0"/>
                  <a:t>children</a:t>
                </a:r>
                <a:r>
                  <a:rPr lang="en-US" sz="1400" dirty="0" smtClean="0"/>
                  <a:t>) </a:t>
                </a:r>
                <a:r>
                  <a:rPr lang="en-US" sz="1400" dirty="0"/>
                  <a:t>at most O(log </a:t>
                </a:r>
                <a:r>
                  <a:rPr lang="en-US" sz="1400" i="1" dirty="0">
                    <a:latin typeface="Cambria" pitchFamily="18" charset="0"/>
                  </a:rPr>
                  <a:t>n</a:t>
                </a:r>
                <a:r>
                  <a:rPr lang="en-US" sz="1400" dirty="0"/>
                  <a:t>) and the size of a </a:t>
                </a:r>
                <a:r>
                  <a:rPr lang="en-US" sz="1400" dirty="0" err="1"/>
                  <a:t>subtree</a:t>
                </a:r>
                <a:r>
                  <a:rPr lang="en-US" sz="1400" dirty="0"/>
                  <a:t> rooted in a node of degree </a:t>
                </a:r>
                <a:r>
                  <a:rPr lang="en-US" sz="1400" i="1" dirty="0">
                    <a:latin typeface="Cambria" pitchFamily="18" charset="0"/>
                  </a:rPr>
                  <a:t>k</a:t>
                </a:r>
                <a:r>
                  <a:rPr lang="en-US" sz="1400" dirty="0"/>
                  <a:t> is at least </a:t>
                </a:r>
                <a:r>
                  <a:rPr lang="cs-CZ" sz="1400" dirty="0"/>
                  <a:t>F</a:t>
                </a:r>
                <a:r>
                  <a:rPr lang="cs-CZ" sz="1400" i="1" dirty="0">
                    <a:latin typeface="Cambria" pitchFamily="18" charset="0"/>
                  </a:rPr>
                  <a:t> </a:t>
                </a:r>
                <a:r>
                  <a:rPr lang="cs-CZ" sz="1400" i="1" baseline="-25000" dirty="0">
                    <a:latin typeface="Cambria" pitchFamily="18" charset="0"/>
                  </a:rPr>
                  <a:t>k </a:t>
                </a:r>
                <a:r>
                  <a:rPr lang="cs-CZ" sz="1400" baseline="-25000" dirty="0"/>
                  <a:t>+2</a:t>
                </a:r>
                <a:r>
                  <a:rPr lang="en-US" sz="1400" dirty="0" smtClean="0"/>
                  <a:t>, </a:t>
                </a:r>
                <a:r>
                  <a:rPr lang="en-US" sz="1400" dirty="0"/>
                  <a:t>where </a:t>
                </a:r>
                <a:r>
                  <a:rPr lang="cs-CZ" sz="1400" dirty="0"/>
                  <a:t>F</a:t>
                </a:r>
                <a:r>
                  <a:rPr lang="cs-CZ" sz="1400" i="1" baseline="-25000" dirty="0">
                    <a:latin typeface="Cambria" pitchFamily="18" charset="0"/>
                  </a:rPr>
                  <a:t> k</a:t>
                </a:r>
                <a:r>
                  <a:rPr lang="en-US" sz="1400" dirty="0" smtClean="0"/>
                  <a:t> </a:t>
                </a:r>
                <a:r>
                  <a:rPr lang="en-US" sz="1400" dirty="0"/>
                  <a:t>is the </a:t>
                </a:r>
                <a:r>
                  <a:rPr lang="en-US" sz="1400" i="1" dirty="0" smtClean="0">
                    <a:latin typeface="Cambria" pitchFamily="18" charset="0"/>
                  </a:rPr>
                  <a:t>k-</a:t>
                </a:r>
                <a:r>
                  <a:rPr lang="en-US" sz="1400" dirty="0" err="1" smtClean="0"/>
                  <a:t>th</a:t>
                </a:r>
                <a:r>
                  <a:rPr lang="en-US" sz="1400" dirty="0" smtClean="0"/>
                  <a:t> </a:t>
                </a:r>
                <a:r>
                  <a:rPr lang="en-US" sz="1400" dirty="0"/>
                  <a:t>Fibonacci number</a:t>
                </a:r>
                <a:r>
                  <a:rPr lang="en-US" sz="1400" dirty="0" smtClean="0"/>
                  <a:t>. </a:t>
                </a:r>
                <a14:m>
                  <m:oMath xmlns:m="http://schemas.openxmlformats.org/officeDocument/2006/math">
                    <m:m>
                      <m:mPr>
                        <m:mcs>
                          <m:mc>
                            <m:mcPr>
                              <m:count m:val="3"/>
                              <m:mcJc m:val="center"/>
                            </m:mcPr>
                          </m:mc>
                        </m:mcs>
                        <m:ctrlPr>
                          <a:rPr lang="cs-CZ" sz="1800" i="1" smtClean="0">
                            <a:solidFill>
                              <a:schemeClr val="accent1">
                                <a:lumMod val="25000"/>
                              </a:schemeClr>
                            </a:solidFill>
                            <a:latin typeface="Cambria Math"/>
                          </a:rPr>
                        </m:ctrlPr>
                      </m:mPr>
                      <m:mr>
                        <m:e>
                          <m:sSub>
                            <m:sSubPr>
                              <m:ctrlPr>
                                <a:rPr lang="cs-CZ" sz="1800" i="1">
                                  <a:solidFill>
                                    <a:schemeClr val="accent1">
                                      <a:lumMod val="25000"/>
                                    </a:schemeClr>
                                  </a:solidFill>
                                  <a:latin typeface="Cambria Math"/>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sub>
                          </m:sSub>
                          <m:r>
                            <a:rPr lang="cs-CZ" sz="1800" i="1">
                              <a:solidFill>
                                <a:schemeClr val="accent1">
                                  <a:lumMod val="25000"/>
                                </a:schemeClr>
                              </a:solidFill>
                              <a:latin typeface="Cambria Math"/>
                            </a:rPr>
                            <m:t>=</m:t>
                          </m:r>
                          <m:d>
                            <m:dPr>
                              <m:begChr m:val="{"/>
                              <m:endChr m:val=""/>
                              <m:ctrlPr>
                                <a:rPr lang="cs-CZ" sz="1800" i="1">
                                  <a:solidFill>
                                    <a:schemeClr val="accent1">
                                      <a:lumMod val="25000"/>
                                    </a:schemeClr>
                                  </a:solidFill>
                                  <a:latin typeface="Cambria Math"/>
                                </a:rPr>
                              </m:ctrlPr>
                            </m:dPr>
                            <m:e>
                              <m:m>
                                <m:mPr>
                                  <m:mcs>
                                    <m:mc>
                                      <m:mcPr>
                                        <m:count m:val="1"/>
                                        <m:mcJc m:val="center"/>
                                      </m:mcPr>
                                    </m:mc>
                                  </m:mcs>
                                  <m:ctrlPr>
                                    <a:rPr lang="cs-CZ" sz="1800" i="1">
                                      <a:solidFill>
                                        <a:schemeClr val="accent1">
                                          <a:lumMod val="25000"/>
                                        </a:schemeClr>
                                      </a:solidFill>
                                      <a:latin typeface="Cambria Math"/>
                                    </a:rPr>
                                  </m:ctrlPr>
                                </m:mPr>
                                <m:mr>
                                  <m:e>
                                    <m:r>
                                      <a:rPr lang="cs-CZ" sz="1800" i="1">
                                        <a:solidFill>
                                          <a:schemeClr val="accent1">
                                            <a:lumMod val="25000"/>
                                          </a:schemeClr>
                                        </a:solidFill>
                                        <a:latin typeface="Cambria Math"/>
                                      </a:rPr>
                                      <m:t>0,             </m:t>
                                    </m:r>
                                    <m:r>
                                      <m:rPr>
                                        <m:nor/>
                                      </m:rPr>
                                      <a:rPr lang="en-US" sz="1800">
                                        <a:solidFill>
                                          <a:schemeClr val="accent1">
                                            <a:lumMod val="25000"/>
                                          </a:schemeClr>
                                        </a:solidFill>
                                      </a:rPr>
                                      <m:t>for</m:t>
                                    </m:r>
                                    <m:r>
                                      <a:rPr lang="cs-CZ" sz="1800" i="1">
                                        <a:solidFill>
                                          <a:schemeClr val="accent1">
                                            <a:lumMod val="25000"/>
                                          </a:schemeClr>
                                        </a:solidFill>
                                        <a:latin typeface="Cambria Math"/>
                                      </a:rPr>
                                      <m:t> </m:t>
                                    </m:r>
                                    <m:r>
                                      <a:rPr lang="cs-CZ" sz="1800" i="1">
                                        <a:solidFill>
                                          <a:schemeClr val="accent1">
                                            <a:lumMod val="25000"/>
                                          </a:schemeClr>
                                        </a:solidFill>
                                        <a:latin typeface="Cambria Math"/>
                                      </a:rPr>
                                      <m:t>𝑛</m:t>
                                    </m:r>
                                    <m:r>
                                      <a:rPr lang="cs-CZ" sz="1800" i="1">
                                        <a:solidFill>
                                          <a:schemeClr val="accent1">
                                            <a:lumMod val="25000"/>
                                          </a:schemeClr>
                                        </a:solidFill>
                                        <a:latin typeface="Cambria Math"/>
                                      </a:rPr>
                                      <m:t>=0;</m:t>
                                    </m:r>
                                  </m:e>
                                </m:mr>
                                <m:mr>
                                  <m:e>
                                    <m:r>
                                      <a:rPr lang="cs-CZ" sz="1800" i="1">
                                        <a:solidFill>
                                          <a:schemeClr val="accent1">
                                            <a:lumMod val="25000"/>
                                          </a:schemeClr>
                                        </a:solidFill>
                                        <a:latin typeface="Cambria Math"/>
                                      </a:rPr>
                                      <m:t>1,            </m:t>
                                    </m:r>
                                    <m:r>
                                      <m:rPr>
                                        <m:nor/>
                                      </m:rPr>
                                      <a:rPr lang="en-US" sz="1800">
                                        <a:solidFill>
                                          <a:schemeClr val="accent1">
                                            <a:lumMod val="25000"/>
                                          </a:schemeClr>
                                        </a:solidFill>
                                      </a:rPr>
                                      <m:t> </m:t>
                                    </m:r>
                                    <m:r>
                                      <m:rPr>
                                        <m:nor/>
                                      </m:rPr>
                                      <a:rPr lang="en-US" sz="1800">
                                        <a:solidFill>
                                          <a:schemeClr val="accent1">
                                            <a:lumMod val="25000"/>
                                          </a:schemeClr>
                                        </a:solidFill>
                                      </a:rPr>
                                      <m:t>for</m:t>
                                    </m:r>
                                    <m:r>
                                      <a:rPr lang="cs-CZ" sz="1800" i="1">
                                        <a:solidFill>
                                          <a:schemeClr val="accent1">
                                            <a:lumMod val="25000"/>
                                          </a:schemeClr>
                                        </a:solidFill>
                                        <a:latin typeface="Cambria Math"/>
                                      </a:rPr>
                                      <m:t> </m:t>
                                    </m:r>
                                    <m:r>
                                      <a:rPr lang="cs-CZ" sz="1800" i="1">
                                        <a:solidFill>
                                          <a:schemeClr val="accent1">
                                            <a:lumMod val="25000"/>
                                          </a:schemeClr>
                                        </a:solidFill>
                                        <a:latin typeface="Cambria Math"/>
                                      </a:rPr>
                                      <m:t>𝑛</m:t>
                                    </m:r>
                                    <m:r>
                                      <a:rPr lang="cs-CZ" sz="1800" i="1">
                                        <a:solidFill>
                                          <a:schemeClr val="accent1">
                                            <a:lumMod val="25000"/>
                                          </a:schemeClr>
                                        </a:solidFill>
                                        <a:latin typeface="Cambria Math"/>
                                      </a:rPr>
                                      <m:t>=1;</m:t>
                                    </m:r>
                                  </m:e>
                                </m:mr>
                                <m:mr>
                                  <m:e>
                                    <m:sSub>
                                      <m:sSubPr>
                                        <m:ctrlPr>
                                          <a:rPr lang="cs-CZ" sz="1800" i="1">
                                            <a:solidFill>
                                              <a:schemeClr val="accent1">
                                                <a:lumMod val="25000"/>
                                              </a:schemeClr>
                                            </a:solidFill>
                                            <a:latin typeface="Cambria Math"/>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r>
                                          <a:rPr lang="cs-CZ" sz="1800" i="1">
                                            <a:solidFill>
                                              <a:schemeClr val="accent1">
                                                <a:lumMod val="25000"/>
                                              </a:schemeClr>
                                            </a:solidFill>
                                            <a:latin typeface="Cambria Math"/>
                                          </a:rPr>
                                          <m:t>−2</m:t>
                                        </m:r>
                                      </m:sub>
                                    </m:sSub>
                                    <m:r>
                                      <a:rPr lang="cs-CZ" sz="1800" i="1">
                                        <a:solidFill>
                                          <a:schemeClr val="accent1">
                                            <a:lumMod val="25000"/>
                                          </a:schemeClr>
                                        </a:solidFill>
                                        <a:latin typeface="Cambria Math"/>
                                      </a:rPr>
                                      <m:t>+</m:t>
                                    </m:r>
                                    <m:sSub>
                                      <m:sSubPr>
                                        <m:ctrlPr>
                                          <a:rPr lang="cs-CZ" sz="1800" i="1">
                                            <a:solidFill>
                                              <a:schemeClr val="accent1">
                                                <a:lumMod val="25000"/>
                                              </a:schemeClr>
                                            </a:solidFill>
                                            <a:latin typeface="Cambria Math"/>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r>
                                          <a:rPr lang="cs-CZ" sz="1800" i="1">
                                            <a:solidFill>
                                              <a:schemeClr val="accent1">
                                                <a:lumMod val="25000"/>
                                              </a:schemeClr>
                                            </a:solidFill>
                                            <a:latin typeface="Cambria Math"/>
                                          </a:rPr>
                                          <m:t>−1</m:t>
                                        </m:r>
                                      </m:sub>
                                    </m:sSub>
                                    <m:r>
                                      <a:rPr lang="cs-CZ" sz="1800" i="1">
                                        <a:solidFill>
                                          <a:schemeClr val="accent1">
                                            <a:lumMod val="25000"/>
                                          </a:schemeClr>
                                        </a:solidFill>
                                        <a:latin typeface="Cambria Math"/>
                                      </a:rPr>
                                      <m:t>   </m:t>
                                    </m:r>
                                    <m:r>
                                      <m:rPr>
                                        <m:nor/>
                                      </m:rPr>
                                      <a:rPr lang="en-US" sz="1800">
                                        <a:solidFill>
                                          <a:schemeClr val="accent1">
                                            <a:lumMod val="25000"/>
                                          </a:schemeClr>
                                        </a:solidFill>
                                      </a:rPr>
                                      <m:t>otherwise</m:t>
                                    </m:r>
                                    <m:r>
                                      <m:rPr>
                                        <m:nor/>
                                      </m:rPr>
                                      <a:rPr lang="cs-CZ" sz="1800">
                                        <a:solidFill>
                                          <a:schemeClr val="accent1">
                                            <a:lumMod val="25000"/>
                                          </a:schemeClr>
                                        </a:solidFill>
                                      </a:rPr>
                                      <m:t>.</m:t>
                                    </m:r>
                                  </m:e>
                                </m:mr>
                              </m:m>
                            </m:e>
                          </m:d>
                        </m:e>
                        <m:e>
                          <m:r>
                            <a:rPr lang="cs-CZ" sz="1800" i="1">
                              <a:solidFill>
                                <a:schemeClr val="accent1">
                                  <a:lumMod val="25000"/>
                                </a:schemeClr>
                              </a:solidFill>
                              <a:latin typeface="Cambria Math" panose="02040503050406030204" pitchFamily="18" charset="0"/>
                              <a:ea typeface="Cambria Math" panose="02040503050406030204" pitchFamily="18" charset="0"/>
                            </a:rPr>
                            <m:t>⇔</m:t>
                          </m:r>
                        </m:e>
                        <m:e>
                          <m:sSub>
                            <m:sSubPr>
                              <m:ctrlPr>
                                <a:rPr lang="cs-CZ" sz="1800" i="1">
                                  <a:solidFill>
                                    <a:schemeClr val="accent1">
                                      <a:lumMod val="25000"/>
                                    </a:schemeClr>
                                  </a:solidFill>
                                  <a:latin typeface="Cambria Math"/>
                                </a:rPr>
                              </m:ctrlPr>
                            </m:sSubPr>
                            <m:e>
                              <m:r>
                                <m:rPr>
                                  <m:nor/>
                                </m:rPr>
                                <a:rPr lang="cs-CZ" sz="1800">
                                  <a:solidFill>
                                    <a:schemeClr val="accent1">
                                      <a:lumMod val="25000"/>
                                    </a:schemeClr>
                                  </a:solidFill>
                                </a:rPr>
                                <m:t>F</m:t>
                              </m:r>
                            </m:e>
                            <m:sub>
                              <m:r>
                                <a:rPr lang="cs-CZ" sz="1800" i="1">
                                  <a:solidFill>
                                    <a:schemeClr val="accent1">
                                      <a:lumMod val="25000"/>
                                    </a:schemeClr>
                                  </a:solidFill>
                                  <a:latin typeface="Cambria Math"/>
                                </a:rPr>
                                <m:t>𝑛</m:t>
                              </m:r>
                            </m:sub>
                          </m:sSub>
                          <m:r>
                            <a:rPr lang="en-US" sz="1800" b="0" i="1" smtClean="0">
                              <a:solidFill>
                                <a:schemeClr val="accent1">
                                  <a:lumMod val="25000"/>
                                </a:schemeClr>
                              </a:solidFill>
                              <a:latin typeface="Cambria Math" panose="02040503050406030204" pitchFamily="18" charset="0"/>
                            </a:rPr>
                            <m:t>=</m:t>
                          </m:r>
                          <m:f>
                            <m:fPr>
                              <m:ctrlPr>
                                <a:rPr lang="en-US" sz="1800" b="0" i="1" smtClean="0">
                                  <a:solidFill>
                                    <a:schemeClr val="accent1">
                                      <a:lumMod val="25000"/>
                                    </a:schemeClr>
                                  </a:solidFill>
                                  <a:latin typeface="Cambria Math"/>
                                </a:rPr>
                              </m:ctrlPr>
                            </m:fPr>
                            <m:num>
                              <m:sSup>
                                <m:sSupPr>
                                  <m:ctrlPr>
                                    <a:rPr lang="en-US" sz="1800" b="0" i="1" smtClean="0">
                                      <a:solidFill>
                                        <a:schemeClr val="accent1">
                                          <a:lumMod val="25000"/>
                                        </a:schemeClr>
                                      </a:solidFill>
                                      <a:latin typeface="Cambria Math"/>
                                      <a:ea typeface="Cambria Math" panose="02040503050406030204" pitchFamily="18" charset="0"/>
                                    </a:rPr>
                                  </m:ctrlPr>
                                </m:sSupPr>
                                <m:e>
                                  <m:r>
                                    <a:rPr lang="en-US" sz="1800" b="0" i="1" smtClean="0">
                                      <a:solidFill>
                                        <a:schemeClr val="accent1">
                                          <a:lumMod val="25000"/>
                                        </a:schemeClr>
                                      </a:solidFill>
                                      <a:latin typeface="Cambria Math" panose="02040503050406030204" pitchFamily="18" charset="0"/>
                                      <a:ea typeface="Cambria Math" panose="02040503050406030204" pitchFamily="18" charset="0"/>
                                    </a:rPr>
                                    <m:t>𝜑</m:t>
                                  </m:r>
                                </m:e>
                                <m:sup>
                                  <m:r>
                                    <a:rPr lang="en-US" sz="1800" b="0" i="1" smtClean="0">
                                      <a:solidFill>
                                        <a:schemeClr val="accent1">
                                          <a:lumMod val="25000"/>
                                        </a:schemeClr>
                                      </a:solidFill>
                                      <a:latin typeface="Cambria Math" panose="02040503050406030204" pitchFamily="18" charset="0"/>
                                      <a:ea typeface="Cambria Math" panose="02040503050406030204" pitchFamily="18" charset="0"/>
                                    </a:rPr>
                                    <m:t>𝑛</m:t>
                                  </m:r>
                                </m:sup>
                              </m:sSup>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sSup>
                                <m:sSupPr>
                                  <m:ctrlPr>
                                    <a:rPr lang="en-US" sz="1800" b="0" i="1" smtClean="0">
                                      <a:solidFill>
                                        <a:schemeClr val="accent1">
                                          <a:lumMod val="25000"/>
                                        </a:schemeClr>
                                      </a:solidFill>
                                      <a:latin typeface="Cambria Math"/>
                                      <a:ea typeface="Cambria Math" panose="02040503050406030204" pitchFamily="18" charset="0"/>
                                    </a:rPr>
                                  </m:ctrlPr>
                                </m:sSupPr>
                                <m:e>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r>
                                    <a:rPr lang="en-US" sz="1800" b="0" i="1" smtClean="0">
                                      <a:solidFill>
                                        <a:schemeClr val="accent1">
                                          <a:lumMod val="25000"/>
                                        </a:schemeClr>
                                      </a:solidFill>
                                      <a:latin typeface="Cambria Math" panose="02040503050406030204" pitchFamily="18" charset="0"/>
                                      <a:ea typeface="Cambria Math" panose="02040503050406030204" pitchFamily="18" charset="0"/>
                                    </a:rPr>
                                    <m:t>𝜑</m:t>
                                  </m:r>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e>
                                <m:sup>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r>
                                    <a:rPr lang="en-US" sz="1800" b="0" i="1" smtClean="0">
                                      <a:solidFill>
                                        <a:schemeClr val="accent1">
                                          <a:lumMod val="25000"/>
                                        </a:schemeClr>
                                      </a:solidFill>
                                      <a:latin typeface="Cambria Math" panose="02040503050406030204" pitchFamily="18" charset="0"/>
                                      <a:ea typeface="Cambria Math" panose="02040503050406030204" pitchFamily="18" charset="0"/>
                                    </a:rPr>
                                    <m:t>𝑛</m:t>
                                  </m:r>
                                </m:sup>
                              </m:sSup>
                            </m:num>
                            <m:den>
                              <m:rad>
                                <m:radPr>
                                  <m:degHide m:val="on"/>
                                  <m:ctrlPr>
                                    <a:rPr lang="en-US" sz="1800" b="0" i="1" smtClean="0">
                                      <a:solidFill>
                                        <a:schemeClr val="accent1">
                                          <a:lumMod val="25000"/>
                                        </a:schemeClr>
                                      </a:solidFill>
                                      <a:latin typeface="Cambria Math"/>
                                    </a:rPr>
                                  </m:ctrlPr>
                                </m:radPr>
                                <m:deg/>
                                <m:e>
                                  <m:r>
                                    <a:rPr lang="en-US" sz="1800" b="0" i="1" smtClean="0">
                                      <a:solidFill>
                                        <a:schemeClr val="accent1">
                                          <a:lumMod val="25000"/>
                                        </a:schemeClr>
                                      </a:solidFill>
                                      <a:latin typeface="Cambria Math" panose="02040503050406030204" pitchFamily="18" charset="0"/>
                                    </a:rPr>
                                    <m:t>5</m:t>
                                  </m:r>
                                </m:e>
                              </m:rad>
                            </m:den>
                          </m:f>
                        </m:e>
                      </m:mr>
                    </m:m>
                    <m:r>
                      <a:rPr lang="en-US" sz="1800" b="0" i="1" smtClean="0">
                        <a:solidFill>
                          <a:schemeClr val="accent1">
                            <a:lumMod val="25000"/>
                          </a:schemeClr>
                        </a:solidFill>
                        <a:latin typeface="Cambria Math" panose="02040503050406030204" pitchFamily="18" charset="0"/>
                      </a:rPr>
                      <m:t> </m:t>
                    </m:r>
                    <m:r>
                      <m:rPr>
                        <m:nor/>
                      </m:rPr>
                      <a:rPr lang="en-US" sz="1800" b="0" i="0" smtClean="0">
                        <a:solidFill>
                          <a:schemeClr val="accent1">
                            <a:lumMod val="25000"/>
                          </a:schemeClr>
                        </a:solidFill>
                        <a:latin typeface="Cambria Math" panose="02040503050406030204" pitchFamily="18" charset="0"/>
                      </a:rPr>
                      <m:t>where</m:t>
                    </m:r>
                    <m:r>
                      <a:rPr lang="en-US" sz="1800" b="0" i="1" smtClean="0">
                        <a:solidFill>
                          <a:schemeClr val="accent1">
                            <a:lumMod val="25000"/>
                          </a:schemeClr>
                        </a:solidFill>
                        <a:latin typeface="Cambria Math" panose="02040503050406030204" pitchFamily="18" charset="0"/>
                      </a:rPr>
                      <m:t> </m:t>
                    </m:r>
                    <m:r>
                      <a:rPr lang="en-US" sz="1800" b="0" i="1" smtClean="0">
                        <a:solidFill>
                          <a:schemeClr val="accent1">
                            <a:lumMod val="25000"/>
                          </a:schemeClr>
                        </a:solidFill>
                        <a:latin typeface="Cambria Math" panose="02040503050406030204" pitchFamily="18" charset="0"/>
                        <a:ea typeface="Cambria Math" panose="02040503050406030204" pitchFamily="18" charset="0"/>
                      </a:rPr>
                      <m:t>𝜑</m:t>
                    </m:r>
                    <m:r>
                      <a:rPr lang="en-US" sz="1800" b="0" i="1" smtClean="0">
                        <a:solidFill>
                          <a:schemeClr val="accent1">
                            <a:lumMod val="25000"/>
                          </a:schemeClr>
                        </a:solidFill>
                        <a:latin typeface="Cambria Math" panose="02040503050406030204" pitchFamily="18" charset="0"/>
                        <a:ea typeface="Cambria Math" panose="02040503050406030204" pitchFamily="18" charset="0"/>
                      </a:rPr>
                      <m:t>=</m:t>
                    </m:r>
                    <m:f>
                      <m:fPr>
                        <m:ctrlPr>
                          <a:rPr lang="en-US" sz="1800" b="0" i="1" smtClean="0">
                            <a:solidFill>
                              <a:schemeClr val="accent1">
                                <a:lumMod val="25000"/>
                              </a:schemeClr>
                            </a:solidFill>
                            <a:latin typeface="Cambria Math"/>
                            <a:ea typeface="Cambria Math" panose="02040503050406030204" pitchFamily="18" charset="0"/>
                          </a:rPr>
                        </m:ctrlPr>
                      </m:fPr>
                      <m:num>
                        <m:r>
                          <a:rPr lang="en-US" sz="1800" b="0" i="1" smtClean="0">
                            <a:solidFill>
                              <a:schemeClr val="accent1">
                                <a:lumMod val="25000"/>
                              </a:schemeClr>
                            </a:solidFill>
                            <a:latin typeface="Cambria Math" panose="02040503050406030204" pitchFamily="18" charset="0"/>
                            <a:ea typeface="Cambria Math" panose="02040503050406030204" pitchFamily="18" charset="0"/>
                          </a:rPr>
                          <m:t>1+</m:t>
                        </m:r>
                        <m:rad>
                          <m:radPr>
                            <m:degHide m:val="on"/>
                            <m:ctrlPr>
                              <a:rPr lang="en-US" sz="1800" i="1">
                                <a:solidFill>
                                  <a:schemeClr val="accent1">
                                    <a:lumMod val="25000"/>
                                  </a:schemeClr>
                                </a:solidFill>
                                <a:latin typeface="Cambria Math"/>
                              </a:rPr>
                            </m:ctrlPr>
                          </m:radPr>
                          <m:deg/>
                          <m:e>
                            <m:r>
                              <a:rPr lang="en-US" sz="1800" i="1">
                                <a:solidFill>
                                  <a:schemeClr val="accent1">
                                    <a:lumMod val="25000"/>
                                  </a:schemeClr>
                                </a:solidFill>
                                <a:latin typeface="Cambria Math" panose="02040503050406030204" pitchFamily="18" charset="0"/>
                              </a:rPr>
                              <m:t>5</m:t>
                            </m:r>
                          </m:e>
                        </m:rad>
                      </m:num>
                      <m:den>
                        <m:r>
                          <a:rPr lang="en-US" sz="1800" b="0" i="1" smtClean="0">
                            <a:solidFill>
                              <a:schemeClr val="accent1">
                                <a:lumMod val="25000"/>
                              </a:schemeClr>
                            </a:solidFill>
                            <a:latin typeface="Cambria Math" panose="02040503050406030204" pitchFamily="18" charset="0"/>
                            <a:ea typeface="Cambria Math" panose="02040503050406030204" pitchFamily="18" charset="0"/>
                          </a:rPr>
                          <m:t>2</m:t>
                        </m:r>
                      </m:den>
                    </m:f>
                    <m:r>
                      <a:rPr lang="en-US" sz="1800" b="0" i="1" smtClean="0">
                        <a:solidFill>
                          <a:schemeClr val="accent1">
                            <a:lumMod val="25000"/>
                          </a:schemeClr>
                        </a:solidFill>
                        <a:latin typeface="Cambria Math" panose="02040503050406030204" pitchFamily="18" charset="0"/>
                        <a:ea typeface="Cambria Math" panose="02040503050406030204" pitchFamily="18" charset="0"/>
                      </a:rPr>
                      <m:t>≈1.618</m:t>
                    </m:r>
                  </m:oMath>
                </a14:m>
                <a:r>
                  <a:rPr lang="en-US" sz="1800" dirty="0" smtClean="0">
                    <a:solidFill>
                      <a:schemeClr val="accent1">
                        <a:lumMod val="25000"/>
                      </a:schemeClr>
                    </a:solidFill>
                  </a:rPr>
                  <a:t>;</a:t>
                </a:r>
                <a:endParaRPr lang="cs-CZ" sz="1400" dirty="0" smtClean="0"/>
              </a:p>
              <a:p>
                <a:endParaRPr lang="en-US" sz="1400" dirty="0" smtClean="0"/>
              </a:p>
              <a:p>
                <a:r>
                  <a:rPr lang="en-US" sz="1400" dirty="0" smtClean="0"/>
                  <a:t>This </a:t>
                </a:r>
                <a:r>
                  <a:rPr lang="en-US" sz="1400" dirty="0"/>
                  <a:t>is achieved by the </a:t>
                </a:r>
                <a:r>
                  <a:rPr lang="en-US" sz="1400" dirty="0" smtClean="0"/>
                  <a:t>following two Fibonacci tree rules: </a:t>
                </a:r>
              </a:p>
              <a:p>
                <a:pPr marL="800100" lvl="1" indent="-342900">
                  <a:buFont typeface="+mj-lt"/>
                  <a:buAutoNum type="arabicPeriod"/>
                </a:pPr>
                <a:r>
                  <a:rPr lang="en-US" sz="1400" b="1" dirty="0">
                    <a:solidFill>
                      <a:schemeClr val="accent1">
                        <a:lumMod val="25000"/>
                      </a:schemeClr>
                    </a:solidFill>
                  </a:rPr>
                  <a:t>W</a:t>
                </a:r>
                <a:r>
                  <a:rPr lang="en-US" sz="1400" b="1" dirty="0" smtClean="0">
                    <a:solidFill>
                      <a:schemeClr val="accent1">
                        <a:lumMod val="25000"/>
                      </a:schemeClr>
                    </a:solidFill>
                  </a:rPr>
                  <a:t>e </a:t>
                </a:r>
                <a:r>
                  <a:rPr lang="en-US" sz="1400" b="1" dirty="0">
                    <a:solidFill>
                      <a:schemeClr val="accent1">
                        <a:lumMod val="25000"/>
                      </a:schemeClr>
                    </a:solidFill>
                  </a:rPr>
                  <a:t>can cut at most one child of each non-root node. </a:t>
                </a:r>
                <a:endParaRPr lang="en-US" sz="1400" b="1" dirty="0" smtClean="0">
                  <a:solidFill>
                    <a:schemeClr val="accent1">
                      <a:lumMod val="25000"/>
                    </a:schemeClr>
                  </a:solidFill>
                </a:endParaRPr>
              </a:p>
              <a:p>
                <a:pPr marL="800100" lvl="1" indent="-342900">
                  <a:buFont typeface="+mj-lt"/>
                  <a:buAutoNum type="arabicPeriod"/>
                </a:pPr>
                <a:r>
                  <a:rPr lang="en-US" sz="1400" b="1" dirty="0">
                    <a:solidFill>
                      <a:schemeClr val="accent1">
                        <a:lumMod val="25000"/>
                      </a:schemeClr>
                    </a:solidFill>
                  </a:rPr>
                  <a:t>When a second child is cut, the node itself needs to be cut from its parent and becomes the root of a new </a:t>
                </a:r>
                <a:r>
                  <a:rPr lang="en-US" sz="1400" b="1" dirty="0" smtClean="0">
                    <a:solidFill>
                      <a:schemeClr val="accent1">
                        <a:lumMod val="25000"/>
                      </a:schemeClr>
                    </a:solidFill>
                  </a:rPr>
                  <a:t>tree. </a:t>
                </a:r>
              </a:p>
              <a:p>
                <a:r>
                  <a:rPr lang="en-US" sz="1400" dirty="0"/>
                  <a:t>The number of trees is decreased in the operation </a:t>
                </a:r>
                <a:r>
                  <a:rPr lang="cs-CZ" sz="1400" dirty="0" err="1" smtClean="0"/>
                  <a:t>DeleteMin</a:t>
                </a:r>
                <a:r>
                  <a:rPr lang="en-US" sz="1400" dirty="0" smtClean="0"/>
                  <a:t>, </a:t>
                </a:r>
                <a:r>
                  <a:rPr lang="en-US" sz="1400" dirty="0"/>
                  <a:t>where trees are </a:t>
                </a:r>
                <a:r>
                  <a:rPr lang="en-US" sz="1400" dirty="0" smtClean="0"/>
                  <a:t>consolidated together</a:t>
                </a:r>
                <a:r>
                  <a:rPr lang="en-US" sz="1400" dirty="0"/>
                  <a:t>. </a:t>
                </a:r>
                <a:endParaRPr lang="cs-CZ" sz="1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54041" y="908720"/>
                <a:ext cx="8321647" cy="3456384"/>
              </a:xfrm>
              <a:blipFill rotWithShape="0">
                <a:blip r:embed="rId3"/>
                <a:stretch>
                  <a:fillRect t="-529" r="-513" b="-1587"/>
                </a:stretch>
              </a:blipFill>
            </p:spPr>
            <p:txBody>
              <a:bodyPr/>
              <a:lstStyle/>
              <a:p>
                <a:r>
                  <a:rPr lang="cs-CZ">
                    <a:noFill/>
                  </a:rPr>
                  <a:t> </a:t>
                </a:r>
              </a:p>
            </p:txBody>
          </p:sp>
        </mc:Fallback>
      </mc:AlternateContent>
    </p:spTree>
    <p:extLst>
      <p:ext uri="{BB962C8B-B14F-4D97-AF65-F5344CB8AC3E}">
        <p14:creationId xmlns:p14="http://schemas.microsoft.com/office/powerpoint/2010/main" val="5801050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5" t="52391" r="-2575" b="-2211"/>
          <a:stretch/>
        </p:blipFill>
        <p:spPr bwMode="auto">
          <a:xfrm>
            <a:off x="2520400" y="4365336"/>
            <a:ext cx="5652000"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5" t="4087" r="-2575" b="53824"/>
          <a:stretch/>
        </p:blipFill>
        <p:spPr bwMode="auto">
          <a:xfrm>
            <a:off x="2448392" y="1214588"/>
            <a:ext cx="56520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en-US" dirty="0"/>
              <a:t> – Representation</a:t>
            </a:r>
            <a:endParaRPr lang="cs-CZ" dirty="0"/>
          </a:p>
        </p:txBody>
      </p:sp>
      <p:sp>
        <p:nvSpPr>
          <p:cNvPr id="3" name="Zástupný symbol pro obsah 2"/>
          <p:cNvSpPr>
            <a:spLocks noGrp="1"/>
          </p:cNvSpPr>
          <p:nvPr>
            <p:ph idx="1"/>
          </p:nvPr>
        </p:nvSpPr>
        <p:spPr>
          <a:xfrm>
            <a:off x="204912" y="2924944"/>
            <a:ext cx="8759576" cy="1223913"/>
          </a:xfrm>
        </p:spPr>
        <p:txBody>
          <a:bodyPr/>
          <a:lstStyle/>
          <a:p>
            <a:r>
              <a:rPr lang="en-US" sz="1400" dirty="0"/>
              <a:t>Unlike trees within binomial heaps, which are ordered, trees within Fibonacci heaps are rooted but </a:t>
            </a:r>
            <a:r>
              <a:rPr lang="en-US" sz="1400" b="1" dirty="0" smtClean="0"/>
              <a:t>unordered</a:t>
            </a:r>
            <a:r>
              <a:rPr lang="en-US" sz="1400" dirty="0" smtClean="0"/>
              <a:t>. Each </a:t>
            </a:r>
            <a:r>
              <a:rPr lang="en-US" sz="1400" dirty="0"/>
              <a:t>node </a:t>
            </a:r>
            <a:r>
              <a:rPr lang="en-US" sz="1400" i="1" dirty="0"/>
              <a:t>x</a:t>
            </a:r>
            <a:r>
              <a:rPr lang="en-US" sz="1400" dirty="0"/>
              <a:t> </a:t>
            </a:r>
            <a:r>
              <a:rPr lang="en-US" sz="1400" dirty="0" smtClean="0"/>
              <a:t> contains </a:t>
            </a:r>
            <a:r>
              <a:rPr lang="en-US" sz="1400" dirty="0"/>
              <a:t>a pointer </a:t>
            </a:r>
            <a:r>
              <a:rPr lang="en-US" sz="1400" dirty="0" smtClean="0"/>
              <a:t>to </a:t>
            </a:r>
            <a:r>
              <a:rPr lang="en-US" sz="1400" dirty="0"/>
              <a:t>its parent and a </a:t>
            </a:r>
            <a:r>
              <a:rPr lang="en-US" sz="1400" dirty="0" smtClean="0"/>
              <a:t>pointer to </a:t>
            </a:r>
            <a:r>
              <a:rPr lang="en-US" sz="1400" dirty="0"/>
              <a:t>any one of its children. The children of </a:t>
            </a:r>
            <a:r>
              <a:rPr lang="en-US" sz="1400" i="1" dirty="0"/>
              <a:t>x</a:t>
            </a:r>
            <a:r>
              <a:rPr lang="en-US" sz="1400" dirty="0"/>
              <a:t> are linked together in a </a:t>
            </a:r>
            <a:r>
              <a:rPr lang="en-US" sz="1400" b="1" dirty="0"/>
              <a:t>circular, doubly linked </a:t>
            </a:r>
            <a:r>
              <a:rPr lang="en-US" sz="1400" b="1" dirty="0" smtClean="0"/>
              <a:t>list</a:t>
            </a:r>
            <a:r>
              <a:rPr lang="en-US" sz="1400" dirty="0" smtClean="0"/>
              <a:t>.</a:t>
            </a:r>
          </a:p>
          <a:p>
            <a:r>
              <a:rPr lang="en-US" sz="1400" dirty="0"/>
              <a:t>The roots of all the trees in a Fibonacci heap are linked together </a:t>
            </a:r>
            <a:r>
              <a:rPr lang="en-US" sz="1400" dirty="0" smtClean="0"/>
              <a:t>into </a:t>
            </a:r>
            <a:r>
              <a:rPr lang="en-US" sz="1400" dirty="0"/>
              <a:t>a circular, doubly linked list called the </a:t>
            </a:r>
            <a:r>
              <a:rPr lang="en-US" sz="1400" b="1" i="1" dirty="0"/>
              <a:t>root list</a:t>
            </a:r>
            <a:r>
              <a:rPr lang="en-US" sz="1400" dirty="0"/>
              <a:t> of the Fibonacci heap.</a:t>
            </a:r>
            <a:r>
              <a:rPr lang="en-US" sz="1400" dirty="0" smtClean="0"/>
              <a:t> </a:t>
            </a:r>
            <a:endParaRPr lang="en-US" sz="1400" dirty="0"/>
          </a:p>
        </p:txBody>
      </p:sp>
      <p:sp>
        <p:nvSpPr>
          <p:cNvPr id="19" name="TextovéPole 18"/>
          <p:cNvSpPr txBox="1"/>
          <p:nvPr/>
        </p:nvSpPr>
        <p:spPr>
          <a:xfrm>
            <a:off x="4530230" y="908720"/>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
        <p:nvSpPr>
          <p:cNvPr id="23" name="TextovéPole 22"/>
          <p:cNvSpPr txBox="1"/>
          <p:nvPr/>
        </p:nvSpPr>
        <p:spPr>
          <a:xfrm>
            <a:off x="4591698" y="4047459"/>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Tree>
    <p:extLst>
      <p:ext uri="{BB962C8B-B14F-4D97-AF65-F5344CB8AC3E}">
        <p14:creationId xmlns:p14="http://schemas.microsoft.com/office/powerpoint/2010/main" val="32329418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en-US" dirty="0" smtClean="0"/>
              <a:t> – </a:t>
            </a:r>
            <a:r>
              <a:rPr lang="en-US" dirty="0"/>
              <a:t>R</a:t>
            </a:r>
            <a:r>
              <a:rPr lang="en-US" dirty="0" smtClean="0"/>
              <a:t>epresentation</a:t>
            </a:r>
            <a:endParaRPr lang="cs-CZ" dirty="0"/>
          </a:p>
        </p:txBody>
      </p:sp>
      <p:sp>
        <p:nvSpPr>
          <p:cNvPr id="3" name="Zástupný symbol pro obsah 2"/>
          <p:cNvSpPr>
            <a:spLocks noGrp="1"/>
          </p:cNvSpPr>
          <p:nvPr>
            <p:ph idx="1"/>
          </p:nvPr>
        </p:nvSpPr>
        <p:spPr>
          <a:xfrm>
            <a:off x="323528" y="1124744"/>
            <a:ext cx="8218487" cy="5184576"/>
          </a:xfrm>
        </p:spPr>
        <p:txBody>
          <a:bodyPr/>
          <a:lstStyle/>
          <a:p>
            <a:r>
              <a:rPr lang="cs-CZ" b="1" i="1" dirty="0"/>
              <a:t>N</a:t>
            </a:r>
            <a:r>
              <a:rPr lang="cs-CZ" dirty="0"/>
              <a:t>  </a:t>
            </a:r>
            <a:r>
              <a:rPr lang="en-US" dirty="0"/>
              <a:t>is the actual number of elements in the heap.</a:t>
            </a:r>
            <a:endParaRPr lang="cs-CZ" dirty="0"/>
          </a:p>
          <a:p>
            <a:r>
              <a:rPr lang="cs-CZ" b="1" i="1" dirty="0"/>
              <a:t>MIN</a:t>
            </a:r>
            <a:r>
              <a:rPr lang="cs-CZ" dirty="0"/>
              <a:t>  </a:t>
            </a:r>
            <a:r>
              <a:rPr lang="en-US" dirty="0"/>
              <a:t>is a pointer to the minimum element in the heap. It must be </a:t>
            </a:r>
            <a:r>
              <a:rPr lang="en-US"/>
              <a:t>always </a:t>
            </a:r>
            <a:r>
              <a:rPr lang="en-US" smtClean="0"/>
              <a:t>a </a:t>
            </a:r>
            <a:r>
              <a:rPr lang="en-US" dirty="0"/>
              <a:t>root from the root list of the heap.</a:t>
            </a:r>
            <a:endParaRPr lang="cs-CZ" dirty="0"/>
          </a:p>
          <a:p>
            <a:r>
              <a:rPr lang="cs-CZ" b="1" dirty="0" err="1">
                <a:latin typeface="Cambria" pitchFamily="18" charset="0"/>
              </a:rPr>
              <a:t>key</a:t>
            </a:r>
            <a:r>
              <a:rPr lang="cs-CZ" b="1" dirty="0">
                <a:latin typeface="Cambria" pitchFamily="18" charset="0"/>
              </a:rPr>
              <a:t>(</a:t>
            </a:r>
            <a:r>
              <a:rPr lang="cs-CZ" b="1" i="1" dirty="0">
                <a:latin typeface="Cambria" pitchFamily="18" charset="0"/>
              </a:rPr>
              <a:t>x</a:t>
            </a:r>
            <a:r>
              <a:rPr lang="cs-CZ" b="1" dirty="0">
                <a:latin typeface="Cambria" pitchFamily="18" charset="0"/>
              </a:rPr>
              <a:t>)</a:t>
            </a:r>
            <a:r>
              <a:rPr lang="cs-CZ" dirty="0"/>
              <a:t> </a:t>
            </a:r>
            <a:r>
              <a:rPr lang="en-US" dirty="0"/>
              <a:t>is a value of the key of the element</a:t>
            </a:r>
            <a:r>
              <a:rPr lang="cs-CZ" dirty="0"/>
              <a:t> </a:t>
            </a:r>
            <a:r>
              <a:rPr lang="cs-CZ" b="1" i="1" dirty="0">
                <a:latin typeface="Cambria" pitchFamily="18" charset="0"/>
              </a:rPr>
              <a:t>x</a:t>
            </a:r>
            <a:r>
              <a:rPr lang="cs-CZ" dirty="0"/>
              <a:t>.</a:t>
            </a:r>
          </a:p>
          <a:p>
            <a:r>
              <a:rPr lang="cs-CZ" b="1" dirty="0" err="1">
                <a:latin typeface="Cambria" pitchFamily="18" charset="0"/>
              </a:rPr>
              <a:t>mark</a:t>
            </a:r>
            <a:r>
              <a:rPr lang="cs-CZ" b="1" dirty="0">
                <a:latin typeface="Cambria" pitchFamily="18" charset="0"/>
              </a:rPr>
              <a:t>(</a:t>
            </a:r>
            <a:r>
              <a:rPr lang="cs-CZ" b="1" i="1" dirty="0">
                <a:latin typeface="Cambria" pitchFamily="18" charset="0"/>
              </a:rPr>
              <a:t>x</a:t>
            </a:r>
            <a:r>
              <a:rPr lang="cs-CZ" b="1" dirty="0">
                <a:latin typeface="Cambria" pitchFamily="18" charset="0"/>
              </a:rPr>
              <a:t>)</a:t>
            </a:r>
            <a:r>
              <a:rPr lang="cs-CZ" dirty="0"/>
              <a:t> </a:t>
            </a:r>
            <a:r>
              <a:rPr lang="en-US" dirty="0"/>
              <a:t>is a Boolean value which indicates whether node </a:t>
            </a:r>
            <a:r>
              <a:rPr lang="cs-CZ" b="1" i="1" dirty="0">
                <a:latin typeface="Cambria" pitchFamily="18" charset="0"/>
              </a:rPr>
              <a:t>x</a:t>
            </a:r>
            <a:r>
              <a:rPr lang="en-US" dirty="0"/>
              <a:t> has lost a child since the last time </a:t>
            </a:r>
            <a:r>
              <a:rPr lang="cs-CZ" b="1" i="1" dirty="0">
                <a:latin typeface="Cambria" pitchFamily="18" charset="0"/>
              </a:rPr>
              <a:t>x</a:t>
            </a:r>
            <a:r>
              <a:rPr lang="en-US" dirty="0"/>
              <a:t> was made the child of another node. Newly created nodes are unmarked, and a node </a:t>
            </a:r>
            <a:r>
              <a:rPr lang="cs-CZ" b="1" i="1" dirty="0">
                <a:latin typeface="Cambria" pitchFamily="18" charset="0"/>
              </a:rPr>
              <a:t>x</a:t>
            </a:r>
            <a:r>
              <a:rPr lang="en-US" dirty="0"/>
              <a:t> becomes unmarked whenever it is made the child of another node.</a:t>
            </a:r>
          </a:p>
          <a:p>
            <a:r>
              <a:rPr lang="cs-CZ" sz="2400" b="1" dirty="0" err="1">
                <a:latin typeface="Cambria" pitchFamily="18" charset="0"/>
              </a:rPr>
              <a:t>descendants</a:t>
            </a:r>
            <a:r>
              <a:rPr lang="en-US" sz="2400" b="1" dirty="0">
                <a:latin typeface="Cambria" pitchFamily="18" charset="0"/>
              </a:rPr>
              <a:t>(</a:t>
            </a:r>
            <a:r>
              <a:rPr lang="cs-CZ" sz="2400" b="1" i="1" dirty="0">
                <a:latin typeface="Cambria" pitchFamily="18" charset="0"/>
              </a:rPr>
              <a:t>x</a:t>
            </a:r>
            <a:r>
              <a:rPr lang="en-US" sz="2400" b="1" dirty="0">
                <a:latin typeface="Cambria" pitchFamily="18" charset="0"/>
              </a:rPr>
              <a:t>) </a:t>
            </a:r>
            <a:r>
              <a:rPr lang="en-US" sz="2400" dirty="0"/>
              <a:t>returns all children of</a:t>
            </a:r>
            <a:r>
              <a:rPr lang="cs-CZ" sz="2400" dirty="0">
                <a:latin typeface="Cambria" pitchFamily="18" charset="0"/>
              </a:rPr>
              <a:t>  </a:t>
            </a:r>
            <a:r>
              <a:rPr lang="cs-CZ" sz="2400" b="1" i="1" dirty="0">
                <a:latin typeface="Cambria" pitchFamily="18" charset="0"/>
              </a:rPr>
              <a:t>x</a:t>
            </a:r>
            <a:r>
              <a:rPr lang="cs-CZ" sz="2400" i="1" dirty="0">
                <a:latin typeface="Cambria" pitchFamily="18" charset="0"/>
              </a:rPr>
              <a:t>. </a:t>
            </a:r>
          </a:p>
          <a:p>
            <a:pPr marL="342900" lvl="1" indent="-342900">
              <a:lnSpc>
                <a:spcPct val="100000"/>
              </a:lnSpc>
              <a:spcBef>
                <a:spcPct val="50000"/>
              </a:spcBef>
              <a:buClr>
                <a:srgbClr val="FFAE5D"/>
              </a:buClr>
              <a:buSzPct val="75000"/>
              <a:buFont typeface="Wingdings" pitchFamily="2" charset="2"/>
              <a:buChar char="n"/>
            </a:pPr>
            <a:r>
              <a:rPr lang="en-US" sz="2400" b="1" dirty="0">
                <a:latin typeface="Cambria" pitchFamily="18" charset="0"/>
              </a:rPr>
              <a:t>parent(</a:t>
            </a:r>
            <a:r>
              <a:rPr lang="cs-CZ" sz="2400" b="1" i="1" dirty="0">
                <a:latin typeface="Cambria" pitchFamily="18" charset="0"/>
              </a:rPr>
              <a:t>x</a:t>
            </a:r>
            <a:r>
              <a:rPr lang="en-US" sz="2400" b="1" dirty="0">
                <a:latin typeface="Cambria" pitchFamily="18" charset="0"/>
              </a:rPr>
              <a:t>) </a:t>
            </a:r>
            <a:r>
              <a:rPr lang="en-US" sz="2400" dirty="0">
                <a:latin typeface="+mn-lt"/>
              </a:rPr>
              <a:t>returns parent of a node </a:t>
            </a:r>
            <a:r>
              <a:rPr lang="cs-CZ" sz="2400" b="1" i="1" dirty="0">
                <a:latin typeface="Cambria" pitchFamily="18" charset="0"/>
              </a:rPr>
              <a:t>x</a:t>
            </a:r>
            <a:r>
              <a:rPr lang="en-US" sz="2400" i="1" dirty="0">
                <a:latin typeface="+mn-lt"/>
              </a:rPr>
              <a:t>.</a:t>
            </a:r>
            <a:r>
              <a:rPr lang="en-US" sz="2400" dirty="0">
                <a:latin typeface="+mn-lt"/>
              </a:rPr>
              <a:t> It returns </a:t>
            </a:r>
            <a:r>
              <a:rPr lang="cs-CZ" sz="2400" b="1" i="1" dirty="0">
                <a:latin typeface="Cambria" pitchFamily="18" charset="0"/>
              </a:rPr>
              <a:t>x</a:t>
            </a:r>
            <a:r>
              <a:rPr lang="en-US" sz="2400" dirty="0">
                <a:latin typeface="+mn-lt"/>
              </a:rPr>
              <a:t> in case where </a:t>
            </a:r>
            <a:r>
              <a:rPr lang="cs-CZ" sz="2400" b="1" i="1" dirty="0">
                <a:latin typeface="Cambria" pitchFamily="18" charset="0"/>
              </a:rPr>
              <a:t>x</a:t>
            </a:r>
            <a:r>
              <a:rPr lang="en-US" sz="2400" i="1" dirty="0">
                <a:latin typeface="+mn-lt"/>
              </a:rPr>
              <a:t>  </a:t>
            </a:r>
            <a:r>
              <a:rPr lang="en-US" sz="2400" dirty="0">
                <a:latin typeface="+mn-lt"/>
              </a:rPr>
              <a:t>has no parent.</a:t>
            </a:r>
            <a:endParaRPr lang="en-US" sz="2800" dirty="0">
              <a:latin typeface="+mn-lt"/>
            </a:endParaRPr>
          </a:p>
          <a:p>
            <a:endParaRPr lang="cs-CZ" dirty="0"/>
          </a:p>
          <a:p>
            <a:pPr>
              <a:buNone/>
            </a:pPr>
            <a:endParaRPr lang="cs-CZ" dirty="0"/>
          </a:p>
          <a:p>
            <a:endParaRPr lang="cs-CZ" dirty="0"/>
          </a:p>
        </p:txBody>
      </p:sp>
    </p:spTree>
    <p:extLst>
      <p:ext uri="{BB962C8B-B14F-4D97-AF65-F5344CB8AC3E}">
        <p14:creationId xmlns:p14="http://schemas.microsoft.com/office/powerpoint/2010/main" val="39375499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cs-CZ" sz="4800" dirty="0"/>
              <a:t> </a:t>
            </a:r>
            <a:r>
              <a:rPr lang="en-US" sz="4800" dirty="0" smtClean="0"/>
              <a:t>–</a:t>
            </a:r>
            <a:r>
              <a:rPr lang="cs-CZ" dirty="0" smtClean="0"/>
              <a:t> </a:t>
            </a:r>
            <a:r>
              <a:rPr lang="cs-CZ" dirty="0" err="1" smtClean="0"/>
              <a:t>Merge</a:t>
            </a:r>
            <a:r>
              <a:rPr lang="cs-CZ" dirty="0" smtClean="0"/>
              <a:t>, Insert</a:t>
            </a:r>
            <a:endParaRPr lang="cs-CZ" dirty="0"/>
          </a:p>
        </p:txBody>
      </p:sp>
      <p:sp>
        <p:nvSpPr>
          <p:cNvPr id="3" name="Zástupný symbol pro obsah 2"/>
          <p:cNvSpPr>
            <a:spLocks noGrp="1"/>
          </p:cNvSpPr>
          <p:nvPr>
            <p:ph idx="1"/>
          </p:nvPr>
        </p:nvSpPr>
        <p:spPr>
          <a:xfrm>
            <a:off x="385763" y="1196974"/>
            <a:ext cx="8218487" cy="5256361"/>
          </a:xfrm>
        </p:spPr>
        <p:txBody>
          <a:bodyPr/>
          <a:lstStyle/>
          <a:p>
            <a:r>
              <a:rPr lang="cs-CZ" sz="2400" b="1" dirty="0" err="1"/>
              <a:t>Merge</a:t>
            </a:r>
            <a:r>
              <a:rPr lang="cs-CZ" sz="2400" b="1" dirty="0"/>
              <a:t> </a:t>
            </a:r>
            <a:r>
              <a:rPr lang="cs-CZ" sz="2400" dirty="0"/>
              <a:t>(</a:t>
            </a:r>
            <a:r>
              <a:rPr lang="en-US" sz="2400" dirty="0"/>
              <a:t>H</a:t>
            </a:r>
            <a:r>
              <a:rPr lang="en-US" sz="2400" baseline="-25000" dirty="0"/>
              <a:t>1</a:t>
            </a:r>
            <a:r>
              <a:rPr lang="cs-CZ" sz="2400" dirty="0"/>
              <a:t>, </a:t>
            </a:r>
            <a:r>
              <a:rPr lang="en-US" sz="2400" dirty="0"/>
              <a:t>H</a:t>
            </a:r>
            <a:r>
              <a:rPr lang="en-US" sz="2400" baseline="-25000" dirty="0"/>
              <a:t>2</a:t>
            </a:r>
            <a:r>
              <a:rPr lang="cs-CZ" sz="2400" dirty="0"/>
              <a:t>)</a:t>
            </a:r>
          </a:p>
          <a:p>
            <a:pPr lvl="1"/>
            <a:r>
              <a:rPr lang="en-US" sz="2000" dirty="0"/>
              <a:t>Connect both doubly cyclic linked lists to one and then update pointer to </a:t>
            </a:r>
            <a:r>
              <a:rPr lang="cs-CZ" sz="2000" i="1" dirty="0"/>
              <a:t>MIN</a:t>
            </a:r>
            <a:r>
              <a:rPr lang="cs-CZ" sz="2000" dirty="0"/>
              <a:t>.</a:t>
            </a:r>
          </a:p>
          <a:p>
            <a:pPr lvl="1"/>
            <a:r>
              <a:rPr lang="cs-CZ" sz="2000" dirty="0"/>
              <a:t>O(1)</a:t>
            </a:r>
          </a:p>
          <a:p>
            <a:r>
              <a:rPr lang="en-US" sz="2400" b="1" dirty="0" err="1"/>
              <a:t>AccessMin</a:t>
            </a:r>
            <a:endParaRPr lang="cs-CZ" sz="2400" b="1" dirty="0"/>
          </a:p>
          <a:p>
            <a:pPr lvl="1"/>
            <a:r>
              <a:rPr lang="en-US" sz="2000" dirty="0"/>
              <a:t>It returns the root </a:t>
            </a:r>
            <a:r>
              <a:rPr lang="en-US" sz="2000"/>
              <a:t>of </a:t>
            </a:r>
            <a:r>
              <a:rPr lang="en-US" sz="2000" smtClean="0"/>
              <a:t>the </a:t>
            </a:r>
            <a:r>
              <a:rPr lang="en-US" sz="2000"/>
              <a:t>Fibonacci </a:t>
            </a:r>
            <a:r>
              <a:rPr lang="en-US" sz="2000" dirty="0"/>
              <a:t>tree from </a:t>
            </a:r>
            <a:r>
              <a:rPr lang="en-US" sz="2000" i="1" dirty="0"/>
              <a:t>MIN</a:t>
            </a:r>
            <a:r>
              <a:rPr lang="en-US" sz="2000" dirty="0"/>
              <a:t> pointer.</a:t>
            </a:r>
            <a:endParaRPr lang="cs-CZ" sz="2000" dirty="0"/>
          </a:p>
          <a:p>
            <a:pPr lvl="1"/>
            <a:r>
              <a:rPr lang="cs-CZ" sz="2000" dirty="0"/>
              <a:t>O(1)</a:t>
            </a:r>
          </a:p>
          <a:p>
            <a:r>
              <a:rPr lang="cs-CZ" sz="2400" b="1" dirty="0"/>
              <a:t>Insert</a:t>
            </a:r>
            <a:r>
              <a:rPr lang="cs-CZ" sz="2400" dirty="0"/>
              <a:t> (</a:t>
            </a:r>
            <a:r>
              <a:rPr lang="cs-CZ" sz="2400" i="1" dirty="0">
                <a:latin typeface="Cambria" pitchFamily="18" charset="0"/>
              </a:rPr>
              <a:t>x</a:t>
            </a:r>
            <a:r>
              <a:rPr lang="cs-CZ" sz="2400" dirty="0"/>
              <a:t>)</a:t>
            </a:r>
            <a:endParaRPr lang="en-US" sz="1800" dirty="0"/>
          </a:p>
          <a:p>
            <a:pPr marL="800100" lvl="1" indent="-342900">
              <a:buFont typeface="+mj-lt"/>
              <a:buAutoNum type="arabicPeriod"/>
            </a:pPr>
            <a:r>
              <a:rPr lang="en-US" sz="2000" dirty="0"/>
              <a:t>Create a new heap containing only </a:t>
            </a:r>
            <a:r>
              <a:rPr lang="cs-CZ" sz="2000" i="1" dirty="0">
                <a:latin typeface="Cambria" pitchFamily="18" charset="0"/>
              </a:rPr>
              <a:t>x</a:t>
            </a:r>
            <a:r>
              <a:rPr lang="en-US" sz="2000" dirty="0"/>
              <a:t> element (there is only one tree of degree 0).</a:t>
            </a:r>
          </a:p>
          <a:p>
            <a:pPr marL="800100" lvl="1" indent="-342900">
              <a:buFont typeface="+mj-lt"/>
              <a:buAutoNum type="arabicPeriod"/>
            </a:pPr>
            <a:r>
              <a:rPr lang="cs-CZ" sz="2000" dirty="0" err="1"/>
              <a:t>mark</a:t>
            </a:r>
            <a:r>
              <a:rPr lang="cs-CZ" sz="2000" dirty="0"/>
              <a:t>(</a:t>
            </a:r>
            <a:r>
              <a:rPr lang="cs-CZ" sz="2000" i="1" dirty="0">
                <a:latin typeface="Cambria" pitchFamily="18" charset="0"/>
              </a:rPr>
              <a:t>x</a:t>
            </a:r>
            <a:r>
              <a:rPr lang="cs-CZ" sz="2000" dirty="0"/>
              <a:t>) </a:t>
            </a:r>
            <a:r>
              <a:rPr lang="en-US" sz="2000" dirty="0"/>
              <a:t>=</a:t>
            </a:r>
            <a:r>
              <a:rPr lang="cs-CZ" sz="2000" dirty="0"/>
              <a:t> </a:t>
            </a:r>
            <a:r>
              <a:rPr lang="cs-CZ" sz="2000" dirty="0" err="1"/>
              <a:t>false</a:t>
            </a:r>
            <a:r>
              <a:rPr lang="en-US" sz="2000" dirty="0"/>
              <a:t>;</a:t>
            </a:r>
          </a:p>
          <a:p>
            <a:pPr marL="800100" lvl="1" indent="-342900">
              <a:buFont typeface="+mj-lt"/>
              <a:buAutoNum type="arabicPeriod"/>
            </a:pPr>
            <a:r>
              <a:rPr lang="en-US" sz="2000" dirty="0"/>
              <a:t>Merge it with the original heap. </a:t>
            </a:r>
          </a:p>
          <a:p>
            <a:pPr lvl="1"/>
            <a:r>
              <a:rPr lang="cs-CZ" sz="2000" dirty="0"/>
              <a:t>O(1)</a:t>
            </a:r>
          </a:p>
          <a:p>
            <a:pPr marL="914400" lvl="1" indent="-457200"/>
            <a:endParaRPr lang="en-US" sz="1800" dirty="0"/>
          </a:p>
          <a:p>
            <a:endParaRPr lang="cs-CZ" sz="2400" dirty="0"/>
          </a:p>
          <a:p>
            <a:endParaRPr lang="en-US" sz="2400" dirty="0"/>
          </a:p>
          <a:p>
            <a:endParaRPr lang="cs-CZ" dirty="0"/>
          </a:p>
        </p:txBody>
      </p:sp>
    </p:spTree>
    <p:extLst>
      <p:ext uri="{BB962C8B-B14F-4D97-AF65-F5344CB8AC3E}">
        <p14:creationId xmlns:p14="http://schemas.microsoft.com/office/powerpoint/2010/main" val="3892939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smtClean="0"/>
              <a:t>Heap</a:t>
            </a:r>
            <a:r>
              <a:rPr lang="en-US" dirty="0"/>
              <a:t> </a:t>
            </a:r>
            <a:r>
              <a:rPr lang="en-US" dirty="0" smtClean="0"/>
              <a:t>–</a:t>
            </a:r>
            <a:r>
              <a:rPr lang="cs-CZ" dirty="0" smtClean="0"/>
              <a:t> </a:t>
            </a:r>
            <a:r>
              <a:rPr lang="cs-CZ" dirty="0" err="1" smtClean="0"/>
              <a:t>DeleteMin</a:t>
            </a:r>
            <a:endParaRPr lang="cs-CZ" dirty="0"/>
          </a:p>
        </p:txBody>
      </p:sp>
      <p:sp>
        <p:nvSpPr>
          <p:cNvPr id="3" name="Zástupný symbol pro obsah 2"/>
          <p:cNvSpPr>
            <a:spLocks noGrp="1"/>
          </p:cNvSpPr>
          <p:nvPr>
            <p:ph idx="1"/>
          </p:nvPr>
        </p:nvSpPr>
        <p:spPr/>
        <p:txBody>
          <a:bodyPr/>
          <a:lstStyle/>
          <a:p>
            <a:r>
              <a:rPr lang="cs-CZ" b="1" dirty="0" err="1" smtClean="0"/>
              <a:t>DeleteMin</a:t>
            </a:r>
            <a:endParaRPr lang="cs-CZ" b="1" dirty="0" smtClean="0"/>
          </a:p>
          <a:p>
            <a:pPr marL="914400" lvl="1" indent="-457200">
              <a:buFont typeface="+mj-lt"/>
              <a:buAutoNum type="arabicPeriod"/>
            </a:pPr>
            <a:r>
              <a:rPr lang="en-US" sz="1400" i="1" dirty="0" smtClean="0">
                <a:latin typeface="Cambria" pitchFamily="18" charset="0"/>
              </a:rPr>
              <a:t>z</a:t>
            </a:r>
            <a:r>
              <a:rPr lang="cs-CZ" sz="1400" b="1" dirty="0" smtClean="0">
                <a:latin typeface="Cambria" pitchFamily="18" charset="0"/>
              </a:rPr>
              <a:t> = </a:t>
            </a:r>
            <a:r>
              <a:rPr lang="cs-CZ" sz="1400" i="1" dirty="0" smtClean="0">
                <a:latin typeface="Cambria" pitchFamily="18" charset="0"/>
              </a:rPr>
              <a:t>MIN</a:t>
            </a:r>
            <a:r>
              <a:rPr lang="en-US" sz="1400" b="1" dirty="0" smtClean="0">
                <a:latin typeface="Cambria" pitchFamily="18" charset="0"/>
              </a:rPr>
              <a:t>;</a:t>
            </a:r>
          </a:p>
          <a:p>
            <a:pPr marL="914400" lvl="1" indent="-457200">
              <a:buFont typeface="+mj-lt"/>
              <a:buAutoNum type="arabicPeriod"/>
            </a:pPr>
            <a:r>
              <a:rPr lang="en-US" sz="1400" b="1" dirty="0" smtClean="0">
                <a:latin typeface="Cambria" pitchFamily="18" charset="0"/>
              </a:rPr>
              <a:t>if  </a:t>
            </a:r>
            <a:r>
              <a:rPr lang="en-US" sz="1400" i="1" dirty="0" smtClean="0">
                <a:latin typeface="Cambria" pitchFamily="18" charset="0"/>
              </a:rPr>
              <a:t>z</a:t>
            </a:r>
            <a:r>
              <a:rPr lang="en-US" sz="1400" b="1" dirty="0" smtClean="0">
                <a:latin typeface="Cambria" pitchFamily="18" charset="0"/>
              </a:rPr>
              <a:t> </a:t>
            </a:r>
            <a:r>
              <a:rPr lang="en-US" sz="1400" dirty="0" smtClean="0">
                <a:latin typeface="Cambria Math"/>
                <a:ea typeface="Cambria Math"/>
              </a:rPr>
              <a:t>≠ null </a:t>
            </a:r>
            <a:r>
              <a:rPr lang="en-US" sz="1400" b="1" dirty="0" smtClean="0">
                <a:latin typeface="Cambria Math"/>
                <a:ea typeface="Cambria Math"/>
              </a:rPr>
              <a:t>then</a:t>
            </a:r>
            <a:r>
              <a:rPr lang="cs-CZ" sz="1400" b="1" dirty="0" smtClean="0">
                <a:latin typeface="Cambria Math"/>
                <a:ea typeface="Cambria Math"/>
              </a:rPr>
              <a:t> </a:t>
            </a:r>
            <a:r>
              <a:rPr lang="en-US" sz="1400" b="1" dirty="0" smtClean="0">
                <a:latin typeface="Cambria Math"/>
                <a:ea typeface="Cambria Math"/>
              </a:rPr>
              <a:t>{</a:t>
            </a:r>
          </a:p>
          <a:p>
            <a:pPr marL="914400" lvl="1" indent="-457200">
              <a:buFont typeface="+mj-lt"/>
              <a:buAutoNum type="arabicPeriod"/>
            </a:pPr>
            <a:r>
              <a:rPr lang="cs-CZ" sz="1400" b="1" dirty="0" smtClean="0">
                <a:latin typeface="Cambria" pitchFamily="18" charset="0"/>
              </a:rPr>
              <a:t>    </a:t>
            </a:r>
            <a:r>
              <a:rPr lang="en-US" sz="1400" b="1" dirty="0" smtClean="0">
                <a:latin typeface="Cambria" pitchFamily="18" charset="0"/>
              </a:rPr>
              <a:t>  for each </a:t>
            </a:r>
            <a:r>
              <a:rPr lang="en-US" sz="1400" i="1" dirty="0" smtClean="0">
                <a:latin typeface="Cambria" pitchFamily="18" charset="0"/>
              </a:rPr>
              <a:t>x</a:t>
            </a:r>
            <a:r>
              <a:rPr lang="en-US" sz="1400" dirty="0" smtClean="0">
                <a:latin typeface="Cambria" pitchFamily="18" charset="0"/>
              </a:rPr>
              <a:t> </a:t>
            </a:r>
            <a:r>
              <a:rPr lang="en-US" sz="1400" dirty="0" smtClean="0">
                <a:latin typeface="Cambria Math"/>
                <a:ea typeface="Cambria Math"/>
              </a:rPr>
              <a:t>∈ </a:t>
            </a:r>
            <a:r>
              <a:rPr lang="en-US" sz="1400" dirty="0" smtClean="0">
                <a:latin typeface="Cambria" pitchFamily="18" charset="0"/>
                <a:ea typeface="Cambria Math"/>
              </a:rPr>
              <a:t>descendants(</a:t>
            </a:r>
            <a:r>
              <a:rPr lang="en-US" sz="1400" i="1" dirty="0" smtClean="0">
                <a:latin typeface="Cambria" pitchFamily="18" charset="0"/>
                <a:ea typeface="Cambria Math"/>
              </a:rPr>
              <a:t>z</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b="1" dirty="0" smtClean="0">
                <a:latin typeface="Cambria" pitchFamily="18" charset="0"/>
                <a:ea typeface="Cambria Math"/>
              </a:rPr>
              <a:t>do</a:t>
            </a: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en-US" sz="1400" dirty="0">
                <a:latin typeface="Cambria" pitchFamily="18" charset="0"/>
              </a:rPr>
              <a:t>add </a:t>
            </a:r>
            <a:r>
              <a:rPr lang="en-US" sz="1400" i="1" dirty="0">
                <a:latin typeface="Cambria" pitchFamily="18" charset="0"/>
              </a:rPr>
              <a:t>x</a:t>
            </a:r>
            <a:r>
              <a:rPr lang="en-US" sz="1400" dirty="0">
                <a:latin typeface="Cambria" pitchFamily="18" charset="0"/>
              </a:rPr>
              <a:t> to the root list of </a:t>
            </a:r>
            <a:r>
              <a:rPr lang="en-US" sz="1400" dirty="0" smtClean="0">
                <a:latin typeface="Cambria" pitchFamily="18" charset="0"/>
              </a:rPr>
              <a:t>the heap</a:t>
            </a:r>
            <a:r>
              <a:rPr lang="en-US" sz="1400" dirty="0" smtClean="0">
                <a:latin typeface="Cambria" pitchFamily="18" charset="0"/>
                <a:ea typeface="Cambria Math"/>
              </a:rPr>
              <a:t>;</a:t>
            </a:r>
            <a:endParaRPr lang="cs-CZ" sz="1400"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en-US" sz="1400" dirty="0">
                <a:latin typeface="Cambria" pitchFamily="18" charset="0"/>
              </a:rPr>
              <a:t>remove </a:t>
            </a:r>
            <a:r>
              <a:rPr lang="en-US" sz="1400" i="1" dirty="0">
                <a:latin typeface="Cambria" pitchFamily="18" charset="0"/>
              </a:rPr>
              <a:t>z</a:t>
            </a:r>
            <a:r>
              <a:rPr lang="en-US" sz="1400" dirty="0">
                <a:latin typeface="Cambria" pitchFamily="18" charset="0"/>
              </a:rPr>
              <a:t> from the root list of </a:t>
            </a:r>
            <a:r>
              <a:rPr lang="en-US" sz="1400" dirty="0" smtClean="0">
                <a:latin typeface="Cambria" pitchFamily="18" charset="0"/>
              </a:rPr>
              <a:t>the heap</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b="1" dirty="0" smtClean="0">
                <a:latin typeface="Cambria" pitchFamily="18" charset="0"/>
                <a:ea typeface="Cambria Math"/>
              </a:rPr>
              <a:t>if</a:t>
            </a:r>
            <a:r>
              <a:rPr lang="en-US" sz="1400" dirty="0" smtClean="0">
                <a:latin typeface="Cambria" pitchFamily="18" charset="0"/>
                <a:ea typeface="Cambria Math"/>
              </a:rPr>
              <a:t> </a:t>
            </a:r>
            <a:r>
              <a:rPr lang="cs-CZ" sz="1400" dirty="0" smtClean="0">
                <a:latin typeface="Cambria" pitchFamily="18" charset="0"/>
                <a:ea typeface="Cambria Math"/>
              </a:rPr>
              <a:t> </a:t>
            </a:r>
            <a:r>
              <a:rPr lang="en-US" sz="1400" i="1" dirty="0" smtClean="0">
                <a:latin typeface="Cambria" pitchFamily="18" charset="0"/>
                <a:ea typeface="Cambria Math"/>
              </a:rPr>
              <a:t>N</a:t>
            </a:r>
            <a:r>
              <a:rPr lang="en-US" sz="1400" dirty="0" smtClean="0">
                <a:latin typeface="Cambria" pitchFamily="18" charset="0"/>
                <a:ea typeface="Cambria Math"/>
              </a:rPr>
              <a:t> = 1</a:t>
            </a:r>
            <a:r>
              <a:rPr lang="cs-CZ" sz="1400" dirty="0" smtClean="0">
                <a:latin typeface="Cambria" pitchFamily="18" charset="0"/>
                <a:ea typeface="Cambria Math"/>
              </a:rPr>
              <a:t> </a:t>
            </a:r>
            <a:r>
              <a:rPr lang="cs-CZ" sz="1400" b="1" dirty="0" err="1" smtClean="0">
                <a:latin typeface="Cambria" pitchFamily="18" charset="0"/>
                <a:ea typeface="Cambria Math"/>
              </a:rPr>
              <a:t>then</a:t>
            </a:r>
            <a:endParaRPr lang="cs-CZ" sz="1400" b="1"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i="1" dirty="0" smtClean="0">
                <a:latin typeface="Cambria" pitchFamily="18" charset="0"/>
                <a:ea typeface="Cambria Math"/>
              </a:rPr>
              <a:t>MIN</a:t>
            </a:r>
            <a:r>
              <a:rPr lang="cs-CZ" sz="1400" dirty="0" smtClean="0">
                <a:latin typeface="Cambria" pitchFamily="18" charset="0"/>
                <a:ea typeface="Cambria Math"/>
              </a:rPr>
              <a:t> = </a:t>
            </a:r>
            <a:r>
              <a:rPr lang="cs-CZ" sz="1400" b="1" dirty="0" err="1" smtClean="0">
                <a:latin typeface="Cambria" pitchFamily="18" charset="0"/>
                <a:ea typeface="Cambria Math"/>
              </a:rPr>
              <a:t>null</a:t>
            </a:r>
            <a:endParaRPr lang="cs-CZ" sz="1400" b="1"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b="1" dirty="0" err="1" smtClean="0">
                <a:latin typeface="Cambria" pitchFamily="18" charset="0"/>
                <a:ea typeface="Cambria Math"/>
              </a:rPr>
              <a:t>else</a:t>
            </a:r>
            <a:r>
              <a:rPr lang="cs-CZ" sz="1400" b="1" dirty="0" smtClean="0">
                <a:latin typeface="Cambria" pitchFamily="18" charset="0"/>
                <a:ea typeface="Cambria Math"/>
              </a:rPr>
              <a:t> </a:t>
            </a:r>
            <a:r>
              <a:rPr lang="en-US" sz="1400" b="1" dirty="0" smtClean="0">
                <a:latin typeface="Cambria" pitchFamily="18" charset="0"/>
                <a:ea typeface="Cambria Math"/>
              </a:rPr>
              <a:t>{</a:t>
            </a:r>
            <a:endParaRPr lang="cs-CZ" sz="1400" b="1" dirty="0" smtClean="0">
              <a:latin typeface="Cambria" pitchFamily="18" charset="0"/>
              <a:ea typeface="Cambria Math"/>
            </a:endParaRP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i="1" dirty="0" smtClean="0">
                <a:latin typeface="Cambria" pitchFamily="18" charset="0"/>
                <a:ea typeface="Cambria Math"/>
              </a:rPr>
              <a:t>MIN</a:t>
            </a:r>
            <a:r>
              <a:rPr lang="cs-CZ" sz="1400" dirty="0" smtClean="0">
                <a:latin typeface="Cambria" pitchFamily="18" charset="0"/>
                <a:ea typeface="Cambria Math"/>
              </a:rPr>
              <a:t> = </a:t>
            </a:r>
            <a:r>
              <a:rPr lang="en-US" sz="1400" dirty="0" smtClean="0">
                <a:latin typeface="Cambria" pitchFamily="18" charset="0"/>
                <a:ea typeface="Cambria Math"/>
              </a:rPr>
              <a:t>any pointer to a root from </a:t>
            </a:r>
            <a:r>
              <a:rPr lang="en-US" sz="1400" dirty="0">
                <a:latin typeface="Cambria" pitchFamily="18" charset="0"/>
              </a:rPr>
              <a:t>the root list of </a:t>
            </a:r>
            <a:r>
              <a:rPr lang="en-US" sz="1400" dirty="0" smtClean="0">
                <a:latin typeface="Cambria" pitchFamily="18" charset="0"/>
              </a:rPr>
              <a:t>the heap</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b="1" dirty="0" smtClean="0">
                <a:latin typeface="Cambria" pitchFamily="18" charset="0"/>
                <a:ea typeface="Cambria Math"/>
              </a:rPr>
              <a:t>Consolidate</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cs-CZ" sz="1400" dirty="0" smtClean="0">
                <a:latin typeface="Cambria" pitchFamily="18" charset="0"/>
                <a:ea typeface="Cambria Math"/>
              </a:rPr>
              <a:t> </a:t>
            </a:r>
            <a:r>
              <a:rPr lang="en-US" sz="1400" b="1" dirty="0" smtClean="0">
                <a:latin typeface="Cambria" pitchFamily="18" charset="0"/>
                <a:ea typeface="Cambria Math"/>
              </a:rPr>
              <a:t>}</a:t>
            </a:r>
            <a:r>
              <a:rPr lang="cs-CZ" sz="1400" dirty="0" smtClean="0">
                <a:latin typeface="Cambria" pitchFamily="18" charset="0"/>
                <a:ea typeface="Cambria Math"/>
              </a:rPr>
              <a:t> </a:t>
            </a:r>
            <a:endParaRPr lang="en-US" sz="1400" dirty="0" smtClean="0">
              <a:latin typeface="Cambria" pitchFamily="18" charset="0"/>
              <a:ea typeface="Cambria Math"/>
            </a:endParaRPr>
          </a:p>
          <a:p>
            <a:pPr marL="914400" lvl="1" indent="-457200">
              <a:buFont typeface="+mj-lt"/>
              <a:buAutoNum type="arabicPeriod"/>
            </a:pPr>
            <a:r>
              <a:rPr lang="en-US" sz="1400" dirty="0" smtClean="0">
                <a:latin typeface="Cambria" pitchFamily="18" charset="0"/>
                <a:ea typeface="Cambria Math"/>
              </a:rPr>
              <a:t>      </a:t>
            </a:r>
            <a:r>
              <a:rPr lang="en-US" sz="1400" i="1" dirty="0" smtClean="0">
                <a:latin typeface="Cambria" pitchFamily="18" charset="0"/>
                <a:ea typeface="Cambria Math"/>
              </a:rPr>
              <a:t>N</a:t>
            </a:r>
            <a:r>
              <a:rPr lang="en-US" sz="1400" dirty="0" smtClean="0">
                <a:latin typeface="Cambria" pitchFamily="18" charset="0"/>
                <a:ea typeface="Cambria Math"/>
              </a:rPr>
              <a:t>--;</a:t>
            </a:r>
            <a:endParaRPr lang="cs-CZ" sz="1400" dirty="0" smtClean="0">
              <a:latin typeface="Cambria" pitchFamily="18" charset="0"/>
              <a:ea typeface="Cambria Math"/>
            </a:endParaRPr>
          </a:p>
          <a:p>
            <a:pPr marL="914400" lvl="1" indent="-457200">
              <a:buFont typeface="+mj-lt"/>
              <a:buAutoNum type="arabicPeriod"/>
            </a:pPr>
            <a:r>
              <a:rPr lang="en-US" sz="1400" b="1" dirty="0" smtClean="0">
                <a:latin typeface="Cambria" pitchFamily="18" charset="0"/>
                <a:ea typeface="Cambria Math"/>
              </a:rPr>
              <a:t>}</a:t>
            </a:r>
          </a:p>
          <a:p>
            <a:pPr marL="457200" lvl="1" indent="0">
              <a:buNone/>
            </a:pPr>
            <a:endParaRPr lang="en-US" sz="1400" b="1" dirty="0" smtClean="0">
              <a:latin typeface="Cambria" pitchFamily="18" charset="0"/>
              <a:ea typeface="Cambria Math"/>
            </a:endParaRPr>
          </a:p>
          <a:p>
            <a:pPr marL="457200" lvl="1" indent="0">
              <a:buNone/>
            </a:pPr>
            <a:r>
              <a:rPr lang="en-US" sz="1400" dirty="0"/>
              <a:t>t</a:t>
            </a:r>
            <a:r>
              <a:rPr lang="en-US" sz="1400" dirty="0" smtClean="0"/>
              <a:t>ime complexity: 	</a:t>
            </a:r>
            <a:r>
              <a:rPr lang="cs-CZ" sz="1400" b="1" dirty="0" smtClean="0"/>
              <a:t>O(</a:t>
            </a:r>
            <a:r>
              <a:rPr lang="en-US" sz="1400" b="1" i="1" dirty="0" smtClean="0">
                <a:latin typeface="Cambria" pitchFamily="18" charset="0"/>
              </a:rPr>
              <a:t>N</a:t>
            </a:r>
            <a:r>
              <a:rPr lang="cs-CZ" sz="1400" b="1" dirty="0" smtClean="0"/>
              <a:t>)</a:t>
            </a:r>
            <a:r>
              <a:rPr lang="en-US" sz="1400" dirty="0" smtClean="0"/>
              <a:t> </a:t>
            </a:r>
          </a:p>
          <a:p>
            <a:pPr marL="457200" lvl="1" indent="0">
              <a:buNone/>
            </a:pPr>
            <a:r>
              <a:rPr lang="en-US" sz="1400" dirty="0" smtClean="0"/>
              <a:t>amortized</a:t>
            </a:r>
            <a:r>
              <a:rPr lang="cs-CZ" sz="1400" dirty="0"/>
              <a:t>: </a:t>
            </a:r>
            <a:r>
              <a:rPr lang="en-US" sz="1400" dirty="0" smtClean="0"/>
              <a:t> 	</a:t>
            </a:r>
            <a:r>
              <a:rPr lang="cs-CZ" sz="1400" b="1" dirty="0" smtClean="0"/>
              <a:t>O(log(</a:t>
            </a:r>
            <a:r>
              <a:rPr lang="en-US" sz="1400" b="1" i="1" dirty="0">
                <a:latin typeface="Cambria" pitchFamily="18" charset="0"/>
              </a:rPr>
              <a:t>N</a:t>
            </a:r>
            <a:r>
              <a:rPr lang="cs-CZ" sz="1400" b="1" dirty="0" smtClean="0"/>
              <a:t>))</a:t>
            </a:r>
            <a:endParaRPr lang="cs-CZ" sz="1400" b="1" dirty="0"/>
          </a:p>
          <a:p>
            <a:pPr lvl="1"/>
            <a:endParaRPr lang="en-US" sz="1400" b="1" dirty="0" smtClean="0">
              <a:latin typeface="Cambria" pitchFamily="18" charset="0"/>
              <a:ea typeface="Cambria Math"/>
            </a:endParaRPr>
          </a:p>
        </p:txBody>
      </p:sp>
    </p:spTree>
    <p:extLst>
      <p:ext uri="{BB962C8B-B14F-4D97-AF65-F5344CB8AC3E}">
        <p14:creationId xmlns:p14="http://schemas.microsoft.com/office/powerpoint/2010/main" val="19319561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a:t>Fibonacci</a:t>
            </a:r>
            <a:r>
              <a:rPr lang="cs-CZ" sz="4800" dirty="0"/>
              <a:t> </a:t>
            </a:r>
            <a:r>
              <a:rPr lang="en-US" sz="4800" dirty="0"/>
              <a:t>Heap</a:t>
            </a:r>
            <a:r>
              <a:rPr lang="cs-CZ" sz="4800" dirty="0"/>
              <a:t> </a:t>
            </a:r>
            <a:r>
              <a:rPr lang="en-US" dirty="0" smtClean="0"/>
              <a:t>–</a:t>
            </a:r>
            <a:r>
              <a:rPr lang="cs-CZ" dirty="0" smtClean="0"/>
              <a:t> </a:t>
            </a:r>
            <a:r>
              <a:rPr lang="en-US" dirty="0" smtClean="0"/>
              <a:t>Consolidate</a:t>
            </a:r>
            <a:endParaRPr lang="cs-CZ" dirty="0"/>
          </a:p>
        </p:txBody>
      </p:sp>
      <p:sp>
        <p:nvSpPr>
          <p:cNvPr id="3" name="Zástupný symbol pro obsah 2"/>
          <p:cNvSpPr>
            <a:spLocks noGrp="1"/>
          </p:cNvSpPr>
          <p:nvPr>
            <p:ph idx="1"/>
          </p:nvPr>
        </p:nvSpPr>
        <p:spPr>
          <a:xfrm>
            <a:off x="385763" y="908720"/>
            <a:ext cx="8218487" cy="5544616"/>
          </a:xfrm>
        </p:spPr>
        <p:txBody>
          <a:bodyPr/>
          <a:lstStyle/>
          <a:p>
            <a:r>
              <a:rPr lang="en-US" b="1" dirty="0" smtClean="0"/>
              <a:t>Consolidate</a:t>
            </a:r>
            <a:endParaRPr lang="cs-CZ" b="1" dirty="0" smtClean="0"/>
          </a:p>
          <a:p>
            <a:pPr marL="914400" lvl="1" indent="-457200">
              <a:buFont typeface="+mj-lt"/>
              <a:buAutoNum type="arabicPeriod"/>
            </a:pPr>
            <a:r>
              <a:rPr lang="en-US" sz="1400" b="1" dirty="0" smtClean="0">
                <a:latin typeface="Cambria" pitchFamily="18" charset="0"/>
              </a:rPr>
              <a:t>for</a:t>
            </a:r>
            <a:r>
              <a:rPr lang="cs-CZ" sz="1400" dirty="0" smtClean="0">
                <a:latin typeface="Cambria" pitchFamily="18" charset="0"/>
              </a:rPr>
              <a:t> i </a:t>
            </a:r>
            <a:r>
              <a:rPr lang="en-US" sz="1400" dirty="0" smtClean="0">
                <a:latin typeface="Cambria" pitchFamily="18" charset="0"/>
              </a:rPr>
              <a:t>=</a:t>
            </a:r>
            <a:r>
              <a:rPr lang="cs-CZ" sz="1400" dirty="0" smtClean="0">
                <a:latin typeface="Cambria" pitchFamily="18" charset="0"/>
              </a:rPr>
              <a:t> </a:t>
            </a:r>
            <a:r>
              <a:rPr lang="en-US" sz="1400" dirty="0" smtClean="0">
                <a:latin typeface="Cambria" pitchFamily="18" charset="0"/>
              </a:rPr>
              <a:t>0 </a:t>
            </a:r>
            <a:r>
              <a:rPr lang="en-US" sz="1400" b="1" dirty="0" smtClean="0">
                <a:latin typeface="Cambria" pitchFamily="18" charset="0"/>
              </a:rPr>
              <a:t>to</a:t>
            </a:r>
            <a:r>
              <a:rPr lang="en-US" sz="1400" dirty="0" smtClean="0">
                <a:latin typeface="Cambria" pitchFamily="18" charset="0"/>
              </a:rPr>
              <a:t> </a:t>
            </a:r>
            <a:r>
              <a:rPr lang="cs-CZ" sz="1400" dirty="0" smtClean="0">
                <a:latin typeface="Cambria" pitchFamily="18" charset="0"/>
              </a:rPr>
              <a:t>max. </a:t>
            </a:r>
            <a:r>
              <a:rPr lang="en-US" sz="1400" dirty="0" smtClean="0">
                <a:latin typeface="Cambria" pitchFamily="18" charset="0"/>
              </a:rPr>
              <a:t>possible degree of a tree</a:t>
            </a:r>
            <a:r>
              <a:rPr lang="cs-CZ" sz="1400" dirty="0" smtClean="0">
                <a:latin typeface="Cambria" pitchFamily="18" charset="0"/>
              </a:rPr>
              <a:t> </a:t>
            </a:r>
            <a:r>
              <a:rPr lang="en-US" sz="1400" dirty="0" smtClean="0">
                <a:latin typeface="Cambria" pitchFamily="18" charset="0"/>
              </a:rPr>
              <a:t>in Fibonacci heap of size </a:t>
            </a:r>
            <a:r>
              <a:rPr lang="cs-CZ" sz="1400" i="1" dirty="0" smtClean="0">
                <a:latin typeface="Cambria" pitchFamily="18" charset="0"/>
              </a:rPr>
              <a:t>N</a:t>
            </a:r>
            <a:r>
              <a:rPr lang="cs-CZ" sz="1400" dirty="0" smtClean="0">
                <a:latin typeface="Cambria" pitchFamily="18" charset="0"/>
              </a:rPr>
              <a:t>  </a:t>
            </a:r>
            <a:r>
              <a:rPr lang="cs-CZ" sz="1400" b="1" dirty="0" smtClean="0">
                <a:latin typeface="Cambria" pitchFamily="18" charset="0"/>
              </a:rPr>
              <a:t>do </a:t>
            </a:r>
            <a:r>
              <a:rPr lang="cs-CZ" sz="1400" dirty="0" smtClean="0">
                <a:latin typeface="Cambria" pitchFamily="18" charset="0"/>
              </a:rPr>
              <a:t>A</a:t>
            </a:r>
            <a:r>
              <a:rPr lang="en-US" sz="1400" dirty="0" smtClean="0">
                <a:latin typeface="Cambria" pitchFamily="18" charset="0"/>
              </a:rPr>
              <a:t>[</a:t>
            </a:r>
            <a:r>
              <a:rPr lang="en-US" sz="1400" dirty="0" err="1" smtClean="0">
                <a:latin typeface="Cambria" pitchFamily="18" charset="0"/>
              </a:rPr>
              <a:t>i</a:t>
            </a:r>
            <a:r>
              <a:rPr lang="en-US" sz="1400" dirty="0" smtClean="0">
                <a:latin typeface="Cambria" pitchFamily="18" charset="0"/>
              </a:rPr>
              <a:t>] = </a:t>
            </a:r>
            <a:r>
              <a:rPr lang="en-US" sz="1400" b="1" dirty="0" smtClean="0">
                <a:latin typeface="Cambria" pitchFamily="18" charset="0"/>
              </a:rPr>
              <a:t>null</a:t>
            </a:r>
            <a:r>
              <a:rPr lang="en-US" sz="1400" dirty="0" smtClean="0">
                <a:latin typeface="Cambria" pitchFamily="18" charset="0"/>
              </a:rPr>
              <a:t>;</a:t>
            </a:r>
          </a:p>
          <a:p>
            <a:pPr marL="914400" lvl="1" indent="-457200">
              <a:buFont typeface="+mj-lt"/>
              <a:buAutoNum type="arabicPeriod"/>
            </a:pPr>
            <a:r>
              <a:rPr lang="en-US" sz="1400" b="1" dirty="0" smtClean="0">
                <a:latin typeface="Cambria" pitchFamily="18" charset="0"/>
              </a:rPr>
              <a:t>for each </a:t>
            </a:r>
            <a:r>
              <a:rPr lang="en-US" sz="1400" i="1" dirty="0" smtClean="0">
                <a:latin typeface="Cambria" pitchFamily="18" charset="0"/>
              </a:rPr>
              <a:t>w</a:t>
            </a:r>
            <a:r>
              <a:rPr lang="en-US" sz="1400" dirty="0" smtClean="0">
                <a:latin typeface="Cambria" pitchFamily="18" charset="0"/>
              </a:rPr>
              <a:t> </a:t>
            </a:r>
            <a:r>
              <a:rPr lang="en-US" sz="1400" dirty="0" smtClean="0">
                <a:latin typeface="Cambria Math"/>
                <a:ea typeface="Cambria Math"/>
              </a:rPr>
              <a:t>∈ all trees in the root list of the heap</a:t>
            </a:r>
            <a:r>
              <a:rPr lang="cs-CZ" sz="1400" dirty="0" smtClean="0">
                <a:latin typeface="Cambria" pitchFamily="18" charset="0"/>
                <a:ea typeface="Cambria Math"/>
              </a:rPr>
              <a:t> </a:t>
            </a:r>
            <a:r>
              <a:rPr lang="cs-CZ" sz="1400" b="1" dirty="0" smtClean="0">
                <a:latin typeface="Cambria" pitchFamily="18" charset="0"/>
                <a:ea typeface="Cambria Math"/>
              </a:rPr>
              <a:t>do </a:t>
            </a:r>
            <a:r>
              <a:rPr lang="en-US" sz="1400" b="1" dirty="0" smtClean="0">
                <a:latin typeface="Cambria" pitchFamily="18" charset="0"/>
                <a:ea typeface="Cambria Math"/>
              </a:rPr>
              <a:t>{</a:t>
            </a:r>
          </a:p>
          <a:p>
            <a:pPr marL="914400" lvl="1" indent="-457200">
              <a:buFont typeface="+mj-lt"/>
              <a:buAutoNum type="arabicPeriod"/>
            </a:pPr>
            <a:r>
              <a:rPr lang="en-US" sz="1400" i="1" dirty="0" smtClean="0">
                <a:latin typeface="Cambria" pitchFamily="18" charset="0"/>
                <a:ea typeface="Cambria Math"/>
              </a:rPr>
              <a:t>    x</a:t>
            </a:r>
            <a:r>
              <a:rPr lang="en-US" sz="1400" dirty="0" smtClean="0">
                <a:latin typeface="Cambria" pitchFamily="18" charset="0"/>
                <a:ea typeface="Cambria Math"/>
              </a:rPr>
              <a:t> = </a:t>
            </a:r>
            <a:r>
              <a:rPr lang="en-US" sz="1400" i="1" dirty="0" smtClean="0">
                <a:latin typeface="Cambria" pitchFamily="18" charset="0"/>
                <a:ea typeface="Cambria Math"/>
              </a:rPr>
              <a:t>w</a:t>
            </a:r>
            <a:r>
              <a:rPr lang="en-US" sz="1400" dirty="0" smtClean="0">
                <a:latin typeface="Cambria" pitchFamily="18" charset="0"/>
                <a:ea typeface="Cambria Math"/>
              </a:rPr>
              <a:t>; </a:t>
            </a:r>
            <a:r>
              <a:rPr lang="en-US" sz="1400" i="1" dirty="0" smtClean="0">
                <a:latin typeface="Cambria" pitchFamily="18" charset="0"/>
                <a:ea typeface="Cambria Math"/>
              </a:rPr>
              <a:t>d</a:t>
            </a:r>
            <a:r>
              <a:rPr lang="en-US" sz="1400" dirty="0" smtClean="0">
                <a:latin typeface="Cambria" pitchFamily="18" charset="0"/>
                <a:ea typeface="Cambria Math"/>
              </a:rPr>
              <a:t> = a degree of the tree</a:t>
            </a:r>
            <a:r>
              <a:rPr lang="cs-CZ" sz="1400" dirty="0" smtClean="0">
                <a:latin typeface="Cambria" pitchFamily="18" charset="0"/>
                <a:ea typeface="Cambria Math"/>
              </a:rPr>
              <a:t> </a:t>
            </a:r>
            <a:r>
              <a:rPr lang="en-US" sz="1400" i="1" dirty="0" smtClean="0">
                <a:latin typeface="Cambria" pitchFamily="18" charset="0"/>
                <a:ea typeface="Cambria Math"/>
              </a:rPr>
              <a:t>w</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    while</a:t>
            </a:r>
            <a:r>
              <a:rPr lang="en-US" sz="1400" dirty="0" smtClean="0">
                <a:latin typeface="Cambria" pitchFamily="18" charset="0"/>
                <a:ea typeface="Cambria Math"/>
              </a:rPr>
              <a:t> A[</a:t>
            </a:r>
            <a:r>
              <a:rPr lang="en-US" sz="1400" i="1" dirty="0" smtClean="0">
                <a:latin typeface="Cambria" pitchFamily="18" charset="0"/>
                <a:ea typeface="Cambria Math"/>
              </a:rPr>
              <a:t>d</a:t>
            </a:r>
            <a:r>
              <a:rPr lang="en-US" sz="1400" dirty="0" smtClean="0">
                <a:latin typeface="Cambria" pitchFamily="18" charset="0"/>
                <a:ea typeface="Cambria Math"/>
              </a:rPr>
              <a:t>] </a:t>
            </a:r>
            <a:r>
              <a:rPr lang="en-US" sz="1400" dirty="0" smtClean="0">
                <a:latin typeface="Cambria Math"/>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null</a:t>
            </a:r>
            <a:r>
              <a:rPr lang="en-US" sz="1400" dirty="0" smtClean="0">
                <a:latin typeface="Cambria" pitchFamily="18" charset="0"/>
                <a:ea typeface="Cambria Math"/>
              </a:rPr>
              <a:t> </a:t>
            </a:r>
            <a:r>
              <a:rPr lang="en-US" sz="1400" b="1" dirty="0" smtClean="0">
                <a:latin typeface="Cambria" pitchFamily="18" charset="0"/>
                <a:ea typeface="Cambria Math"/>
              </a:rPr>
              <a:t>do {</a:t>
            </a:r>
          </a:p>
          <a:p>
            <a:pPr marL="914400" lvl="1" indent="-457200">
              <a:buFont typeface="+mj-lt"/>
              <a:buAutoNum type="arabicPeriod"/>
            </a:pPr>
            <a:r>
              <a:rPr lang="en-US" sz="1400" i="1" dirty="0" smtClean="0">
                <a:latin typeface="Cambria" pitchFamily="18" charset="0"/>
                <a:ea typeface="Cambria Math"/>
              </a:rPr>
              <a:t>        y</a:t>
            </a:r>
            <a:r>
              <a:rPr lang="en-US" sz="1400" dirty="0" smtClean="0">
                <a:latin typeface="Cambria" pitchFamily="18" charset="0"/>
                <a:ea typeface="Cambria Math"/>
              </a:rPr>
              <a:t> = A[</a:t>
            </a:r>
            <a:r>
              <a:rPr lang="en-US" sz="1400" i="1" dirty="0" smtClean="0">
                <a:latin typeface="Cambria" pitchFamily="18" charset="0"/>
                <a:ea typeface="Cambria Math"/>
              </a:rPr>
              <a:t>d</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       if</a:t>
            </a:r>
            <a:r>
              <a:rPr lang="en-US" sz="1400" dirty="0" smtClean="0">
                <a:latin typeface="Cambria" pitchFamily="18" charset="0"/>
                <a:ea typeface="Cambria Math"/>
              </a:rPr>
              <a:t> key</a:t>
            </a:r>
            <a:r>
              <a:rPr lang="cs-CZ" sz="1400" dirty="0" smtClean="0">
                <a:latin typeface="Cambria" pitchFamily="18" charset="0"/>
                <a:ea typeface="Cambria Math"/>
              </a:rPr>
              <a:t>(</a:t>
            </a:r>
            <a:r>
              <a:rPr lang="cs-CZ" sz="1400" i="1" dirty="0" smtClean="0">
                <a:latin typeface="Cambria" pitchFamily="18" charset="0"/>
                <a:ea typeface="Cambria Math"/>
              </a:rPr>
              <a:t>x</a:t>
            </a:r>
            <a:r>
              <a:rPr lang="cs-CZ" sz="1400" dirty="0" smtClean="0">
                <a:latin typeface="Cambria" pitchFamily="18" charset="0"/>
                <a:ea typeface="Cambria Math"/>
              </a:rPr>
              <a:t>) </a:t>
            </a:r>
            <a:r>
              <a:rPr lang="en-US" sz="1400" dirty="0" smtClean="0">
                <a:latin typeface="Cambria" pitchFamily="18" charset="0"/>
                <a:ea typeface="Cambria Math"/>
              </a:rPr>
              <a:t>&gt; key(</a:t>
            </a:r>
            <a:r>
              <a:rPr lang="en-US" sz="1400" i="1" dirty="0" smtClean="0">
                <a:latin typeface="Cambria" pitchFamily="18" charset="0"/>
                <a:ea typeface="Cambria Math"/>
              </a:rPr>
              <a:t>y</a:t>
            </a:r>
            <a:r>
              <a:rPr lang="en-US" sz="1400" dirty="0" smtClean="0">
                <a:latin typeface="Cambria" pitchFamily="18" charset="0"/>
                <a:ea typeface="Cambria Math"/>
              </a:rPr>
              <a:t>) </a:t>
            </a:r>
            <a:r>
              <a:rPr lang="en-US" sz="1400" b="1" dirty="0" smtClean="0">
                <a:latin typeface="Cambria" pitchFamily="18" charset="0"/>
                <a:ea typeface="Cambria Math"/>
              </a:rPr>
              <a:t>then</a:t>
            </a:r>
            <a:r>
              <a:rPr lang="en-US" sz="1400" dirty="0" smtClean="0">
                <a:latin typeface="Cambria" pitchFamily="18" charset="0"/>
                <a:ea typeface="Cambria Math"/>
              </a:rPr>
              <a:t> swap </a:t>
            </a:r>
            <a:r>
              <a:rPr lang="cs-CZ" sz="1400" i="1" dirty="0" smtClean="0">
                <a:latin typeface="Cambria" pitchFamily="18" charset="0"/>
                <a:ea typeface="Cambria Math"/>
              </a:rPr>
              <a:t>x</a:t>
            </a:r>
            <a:r>
              <a:rPr lang="cs-CZ" sz="1400" dirty="0" smtClean="0">
                <a:latin typeface="Cambria" pitchFamily="18" charset="0"/>
                <a:ea typeface="Cambria Math"/>
              </a:rPr>
              <a:t> </a:t>
            </a:r>
            <a:r>
              <a:rPr lang="en-US" sz="1400" dirty="0" smtClean="0">
                <a:latin typeface="Cambria" pitchFamily="18" charset="0"/>
                <a:ea typeface="Cambria Math"/>
              </a:rPr>
              <a:t>and</a:t>
            </a:r>
            <a:r>
              <a:rPr lang="cs-CZ" sz="1400" dirty="0" smtClean="0">
                <a:latin typeface="Cambria" pitchFamily="18" charset="0"/>
                <a:ea typeface="Cambria Math"/>
              </a:rPr>
              <a:t> </a:t>
            </a:r>
            <a:r>
              <a:rPr lang="cs-CZ" sz="1400" i="1" dirty="0" smtClean="0">
                <a:latin typeface="Cambria" pitchFamily="18" charset="0"/>
                <a:ea typeface="Cambria Math"/>
              </a:rPr>
              <a:t>y</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dirty="0">
                <a:latin typeface="Cambria" pitchFamily="18" charset="0"/>
                <a:ea typeface="Cambria Math"/>
              </a:rPr>
              <a:t> </a:t>
            </a:r>
            <a:r>
              <a:rPr lang="en-US" sz="1400" dirty="0" smtClean="0">
                <a:latin typeface="Cambria" pitchFamily="18" charset="0"/>
                <a:ea typeface="Cambria Math"/>
              </a:rPr>
              <a:t>      </a:t>
            </a:r>
            <a:r>
              <a:rPr lang="en-US" sz="1400" dirty="0" smtClean="0">
                <a:latin typeface="Cambria" pitchFamily="18" charset="0"/>
              </a:rPr>
              <a:t>remove </a:t>
            </a:r>
            <a:r>
              <a:rPr lang="en-US" sz="1400" i="1" dirty="0">
                <a:latin typeface="Cambria" pitchFamily="18" charset="0"/>
              </a:rPr>
              <a:t>y</a:t>
            </a:r>
            <a:r>
              <a:rPr lang="en-US" sz="1400" dirty="0">
                <a:latin typeface="Cambria" pitchFamily="18" charset="0"/>
              </a:rPr>
              <a:t> from the root list of </a:t>
            </a:r>
            <a:r>
              <a:rPr lang="en-US" sz="1400" dirty="0" smtClean="0">
                <a:latin typeface="Cambria" pitchFamily="18" charset="0"/>
              </a:rPr>
              <a:t>the Heap;</a:t>
            </a:r>
          </a:p>
          <a:p>
            <a:pPr marL="914400" lvl="1" indent="-457200">
              <a:buFont typeface="+mj-lt"/>
              <a:buAutoNum type="arabicPeriod"/>
            </a:pPr>
            <a:r>
              <a:rPr lang="en-US" sz="1400" dirty="0">
                <a:latin typeface="Cambria" pitchFamily="18" charset="0"/>
              </a:rPr>
              <a:t> </a:t>
            </a:r>
            <a:r>
              <a:rPr lang="en-US" sz="1400" dirty="0" smtClean="0">
                <a:latin typeface="Cambria" pitchFamily="18" charset="0"/>
              </a:rPr>
              <a:t>       make </a:t>
            </a:r>
            <a:r>
              <a:rPr lang="en-US" sz="1400" i="1" dirty="0">
                <a:latin typeface="Cambria" pitchFamily="18" charset="0"/>
              </a:rPr>
              <a:t>y</a:t>
            </a:r>
            <a:r>
              <a:rPr lang="en-US" sz="1400" dirty="0">
                <a:latin typeface="Cambria" pitchFamily="18" charset="0"/>
              </a:rPr>
              <a:t> a child of </a:t>
            </a:r>
            <a:r>
              <a:rPr lang="en-US" sz="1400" i="1" dirty="0">
                <a:latin typeface="Cambria" pitchFamily="18" charset="0"/>
              </a:rPr>
              <a:t>x</a:t>
            </a:r>
            <a:r>
              <a:rPr lang="en-US" sz="1400" dirty="0">
                <a:latin typeface="Cambria" pitchFamily="18" charset="0"/>
              </a:rPr>
              <a:t>, incrementing </a:t>
            </a:r>
            <a:r>
              <a:rPr lang="en-US" sz="1400" dirty="0" smtClean="0">
                <a:latin typeface="Cambria" pitchFamily="18" charset="0"/>
              </a:rPr>
              <a:t>the degree of </a:t>
            </a:r>
            <a:r>
              <a:rPr lang="en-US" sz="1400" i="1" dirty="0" smtClean="0">
                <a:latin typeface="Cambria" pitchFamily="18" charset="0"/>
              </a:rPr>
              <a:t>x</a:t>
            </a:r>
            <a:r>
              <a:rPr lang="en-US" sz="1400" dirty="0">
                <a:latin typeface="Cambria" pitchFamily="18" charset="0"/>
              </a:rPr>
              <a:t>;</a:t>
            </a:r>
            <a:endParaRPr lang="en-US" sz="1400" dirty="0" smtClean="0">
              <a:latin typeface="Cambria" pitchFamily="18" charset="0"/>
              <a:ea typeface="Cambria Math"/>
            </a:endParaRPr>
          </a:p>
          <a:p>
            <a:pPr marL="914400" lvl="1" indent="-457200">
              <a:buFont typeface="+mj-lt"/>
              <a:buAutoNum type="arabicPeriod"/>
            </a:pPr>
            <a:r>
              <a:rPr lang="en-US" sz="1400" dirty="0" smtClean="0">
                <a:latin typeface="Cambria" pitchFamily="18" charset="0"/>
                <a:ea typeface="Cambria Math"/>
              </a:rPr>
              <a:t>        mark(</a:t>
            </a:r>
            <a:r>
              <a:rPr lang="en-US" sz="1400" i="1" dirty="0" smtClean="0">
                <a:latin typeface="Cambria" pitchFamily="18" charset="0"/>
                <a:ea typeface="Cambria Math"/>
              </a:rPr>
              <a:t>y</a:t>
            </a:r>
            <a:r>
              <a:rPr lang="en-US" sz="1400" dirty="0" smtClean="0">
                <a:latin typeface="Cambria" pitchFamily="18" charset="0"/>
                <a:ea typeface="Cambria Math"/>
              </a:rPr>
              <a:t>) = </a:t>
            </a:r>
            <a:r>
              <a:rPr lang="en-US" sz="1400" b="1" dirty="0" smtClean="0">
                <a:latin typeface="Cambria" pitchFamily="18" charset="0"/>
                <a:ea typeface="Cambria Math"/>
              </a:rPr>
              <a:t>false</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dirty="0" smtClean="0">
                <a:latin typeface="Cambria" pitchFamily="18" charset="0"/>
                <a:ea typeface="Cambria Math"/>
              </a:rPr>
              <a:t>A[</a:t>
            </a:r>
            <a:r>
              <a:rPr lang="en-US" sz="1400" i="1" dirty="0" smtClean="0">
                <a:latin typeface="Cambria" pitchFamily="18" charset="0"/>
                <a:ea typeface="Cambria Math"/>
              </a:rPr>
              <a:t>d</a:t>
            </a:r>
            <a:r>
              <a:rPr lang="en-US" sz="1400" dirty="0" smtClean="0">
                <a:latin typeface="Cambria" pitchFamily="18" charset="0"/>
                <a:ea typeface="Cambria Math"/>
              </a:rPr>
              <a:t>] = </a:t>
            </a:r>
            <a:r>
              <a:rPr lang="en-US" sz="1400" b="1" dirty="0" smtClean="0">
                <a:latin typeface="Cambria" pitchFamily="18" charset="0"/>
                <a:ea typeface="Cambria Math"/>
              </a:rPr>
              <a:t>null</a:t>
            </a:r>
            <a:r>
              <a:rPr lang="en-US" sz="1400" dirty="0" smtClean="0">
                <a:latin typeface="Cambria" pitchFamily="18" charset="0"/>
                <a:ea typeface="Cambria Math"/>
              </a:rPr>
              <a:t>; </a:t>
            </a:r>
            <a:r>
              <a:rPr lang="en-US" sz="1400" i="1" dirty="0" smtClean="0">
                <a:latin typeface="Cambria" pitchFamily="18" charset="0"/>
                <a:ea typeface="Cambria Math"/>
              </a:rPr>
              <a:t>d</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    }</a:t>
            </a:r>
            <a:endParaRPr lang="cs-CZ" sz="1400" b="1" dirty="0" smtClean="0">
              <a:latin typeface="Cambria" pitchFamily="18" charset="0"/>
              <a:ea typeface="Cambria Math"/>
            </a:endParaRPr>
          </a:p>
          <a:p>
            <a:pPr marL="914400" lvl="1" indent="-457200">
              <a:buFont typeface="+mj-lt"/>
              <a:buAutoNum type="arabicPeriod"/>
            </a:pPr>
            <a:r>
              <a:rPr lang="en-US" sz="1400" dirty="0" smtClean="0">
                <a:latin typeface="Cambria" pitchFamily="18" charset="0"/>
                <a:ea typeface="Cambria Math"/>
              </a:rPr>
              <a:t>    A[</a:t>
            </a:r>
            <a:r>
              <a:rPr lang="en-US" sz="1400" i="1" dirty="0" smtClean="0">
                <a:latin typeface="Cambria" pitchFamily="18" charset="0"/>
                <a:ea typeface="Cambria Math"/>
              </a:rPr>
              <a:t>d</a:t>
            </a:r>
            <a:r>
              <a:rPr lang="en-US" sz="1400" dirty="0" smtClean="0">
                <a:latin typeface="Cambria" pitchFamily="18" charset="0"/>
                <a:ea typeface="Cambria Math"/>
              </a:rPr>
              <a:t>] =</a:t>
            </a:r>
            <a:r>
              <a:rPr lang="cs-CZ" sz="1400" dirty="0" smtClean="0">
                <a:latin typeface="Cambria" pitchFamily="18" charset="0"/>
                <a:ea typeface="Cambria Math"/>
              </a:rPr>
              <a:t> </a:t>
            </a:r>
            <a:r>
              <a:rPr lang="cs-CZ" sz="1400" i="1" dirty="0" smtClean="0">
                <a:latin typeface="Cambria" pitchFamily="18" charset="0"/>
                <a:ea typeface="Cambria Math"/>
              </a:rPr>
              <a:t>x</a:t>
            </a:r>
            <a:r>
              <a:rPr lang="en-US" sz="1400" dirty="0" smtClean="0">
                <a:latin typeface="Cambria" pitchFamily="18" charset="0"/>
                <a:ea typeface="Cambria Math"/>
              </a:rPr>
              <a:t>;</a:t>
            </a:r>
            <a:endParaRPr lang="en-US" sz="1400" b="1" dirty="0" smtClean="0">
              <a:latin typeface="Cambria" pitchFamily="18" charset="0"/>
            </a:endParaRPr>
          </a:p>
          <a:p>
            <a:pPr marL="914400" lvl="1" indent="-457200">
              <a:buFont typeface="+mj-lt"/>
              <a:buAutoNum type="arabicPeriod"/>
            </a:pPr>
            <a:r>
              <a:rPr lang="en-US" sz="1400" b="1" dirty="0" smtClean="0">
                <a:latin typeface="Cambria" pitchFamily="18" charset="0"/>
              </a:rPr>
              <a:t>}</a:t>
            </a:r>
          </a:p>
          <a:p>
            <a:pPr marL="914400" lvl="1" indent="-457200">
              <a:buFont typeface="+mj-lt"/>
              <a:buAutoNum type="arabicPeriod"/>
            </a:pPr>
            <a:r>
              <a:rPr lang="en-US" sz="1400" i="1" dirty="0" smtClean="0">
                <a:latin typeface="Cambria" pitchFamily="18" charset="0"/>
              </a:rPr>
              <a:t>MIN</a:t>
            </a:r>
            <a:r>
              <a:rPr lang="en-US" sz="1400" dirty="0" smtClean="0">
                <a:latin typeface="Cambria" pitchFamily="18" charset="0"/>
              </a:rPr>
              <a:t> = </a:t>
            </a:r>
            <a:r>
              <a:rPr lang="en-US" sz="1400" b="1" dirty="0" smtClean="0">
                <a:latin typeface="Cambria" pitchFamily="18" charset="0"/>
              </a:rPr>
              <a:t>null;</a:t>
            </a:r>
            <a:endParaRPr lang="cs-CZ" sz="1400" b="1" dirty="0" smtClean="0">
              <a:latin typeface="Cambria" pitchFamily="18" charset="0"/>
            </a:endParaRPr>
          </a:p>
          <a:p>
            <a:pPr marL="914400" lvl="1" indent="-457200">
              <a:buFont typeface="+mj-lt"/>
              <a:buAutoNum type="arabicPeriod"/>
            </a:pPr>
            <a:r>
              <a:rPr lang="en-US" sz="1400" b="1" dirty="0" smtClean="0">
                <a:latin typeface="Cambria" pitchFamily="18" charset="0"/>
              </a:rPr>
              <a:t>for</a:t>
            </a:r>
            <a:r>
              <a:rPr lang="cs-CZ" sz="1400" dirty="0" smtClean="0">
                <a:latin typeface="Cambria" pitchFamily="18" charset="0"/>
              </a:rPr>
              <a:t> i </a:t>
            </a:r>
            <a:r>
              <a:rPr lang="en-US" sz="1400" dirty="0" smtClean="0">
                <a:latin typeface="Cambria" pitchFamily="18" charset="0"/>
              </a:rPr>
              <a:t>=</a:t>
            </a:r>
            <a:r>
              <a:rPr lang="cs-CZ" sz="1400" dirty="0" smtClean="0">
                <a:latin typeface="Cambria" pitchFamily="18" charset="0"/>
              </a:rPr>
              <a:t> </a:t>
            </a:r>
            <a:r>
              <a:rPr lang="en-US" sz="1400" dirty="0" smtClean="0">
                <a:latin typeface="Cambria" pitchFamily="18" charset="0"/>
              </a:rPr>
              <a:t>0 </a:t>
            </a:r>
            <a:r>
              <a:rPr lang="en-US" sz="1400" b="1" dirty="0" smtClean="0">
                <a:latin typeface="Cambria" pitchFamily="18" charset="0"/>
              </a:rPr>
              <a:t>to</a:t>
            </a:r>
            <a:r>
              <a:rPr lang="en-US" sz="1400" dirty="0" smtClean="0">
                <a:latin typeface="Cambria" pitchFamily="18" charset="0"/>
              </a:rPr>
              <a:t> </a:t>
            </a:r>
            <a:r>
              <a:rPr lang="cs-CZ" sz="1400" dirty="0">
                <a:latin typeface="Cambria" pitchFamily="18" charset="0"/>
              </a:rPr>
              <a:t>max. </a:t>
            </a:r>
            <a:r>
              <a:rPr lang="en-US" sz="1400" dirty="0" smtClean="0">
                <a:latin typeface="Cambria" pitchFamily="18" charset="0"/>
              </a:rPr>
              <a:t>degree </a:t>
            </a:r>
            <a:r>
              <a:rPr lang="en-US" sz="1400" dirty="0">
                <a:latin typeface="Cambria" pitchFamily="18" charset="0"/>
              </a:rPr>
              <a:t>of a </a:t>
            </a:r>
            <a:r>
              <a:rPr lang="en-US" sz="1400" dirty="0" smtClean="0">
                <a:latin typeface="Cambria" pitchFamily="18" charset="0"/>
              </a:rPr>
              <a:t>tree in the array A</a:t>
            </a:r>
            <a:r>
              <a:rPr lang="cs-CZ" sz="1400" dirty="0" smtClean="0">
                <a:latin typeface="Cambria" pitchFamily="18" charset="0"/>
              </a:rPr>
              <a:t> </a:t>
            </a:r>
            <a:r>
              <a:rPr lang="cs-CZ" sz="1400" b="1" dirty="0" smtClean="0">
                <a:latin typeface="Cambria" pitchFamily="18" charset="0"/>
              </a:rPr>
              <a:t>do</a:t>
            </a:r>
          </a:p>
          <a:p>
            <a:pPr marL="914400" lvl="1" indent="-457200">
              <a:buFont typeface="+mj-lt"/>
              <a:buAutoNum type="arabicPeriod"/>
            </a:pPr>
            <a:r>
              <a:rPr lang="en-US" sz="1400" b="1" dirty="0" smtClean="0">
                <a:latin typeface="Cambria" pitchFamily="18" charset="0"/>
              </a:rPr>
              <a:t>    </a:t>
            </a:r>
            <a:r>
              <a:rPr lang="cs-CZ" sz="1400" b="1" dirty="0" err="1" smtClean="0">
                <a:latin typeface="Cambria" pitchFamily="18" charset="0"/>
              </a:rPr>
              <a:t>if</a:t>
            </a:r>
            <a:r>
              <a:rPr lang="cs-CZ" sz="1400" b="1" dirty="0" smtClean="0">
                <a:latin typeface="Cambria" pitchFamily="18" charset="0"/>
              </a:rPr>
              <a:t> </a:t>
            </a:r>
            <a:r>
              <a:rPr lang="en-US" sz="1400" b="1" dirty="0" smtClean="0">
                <a:latin typeface="Cambria" pitchFamily="18" charset="0"/>
              </a:rPr>
              <a:t> </a:t>
            </a:r>
            <a:r>
              <a:rPr lang="en-US" sz="1400" dirty="0" smtClean="0">
                <a:latin typeface="Cambria" pitchFamily="18" charset="0"/>
                <a:ea typeface="Cambria Math"/>
              </a:rPr>
              <a:t>A[</a:t>
            </a:r>
            <a:r>
              <a:rPr lang="cs-CZ" sz="1400" dirty="0" smtClean="0">
                <a:latin typeface="Cambria" pitchFamily="18" charset="0"/>
                <a:ea typeface="Cambria Math"/>
              </a:rPr>
              <a:t>i</a:t>
            </a:r>
            <a:r>
              <a:rPr lang="en-US" sz="1400" dirty="0" smtClean="0">
                <a:latin typeface="Cambria" pitchFamily="18" charset="0"/>
                <a:ea typeface="Cambria Math"/>
              </a:rPr>
              <a:t>] </a:t>
            </a:r>
            <a:r>
              <a:rPr lang="en-US" sz="1400" dirty="0" smtClean="0">
                <a:latin typeface="Cambria Math"/>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null</a:t>
            </a:r>
            <a:r>
              <a:rPr lang="en-US" sz="1400" dirty="0" smtClean="0">
                <a:latin typeface="Cambria" pitchFamily="18" charset="0"/>
                <a:ea typeface="Cambria Math"/>
              </a:rPr>
              <a:t> </a:t>
            </a:r>
            <a:r>
              <a:rPr lang="cs-CZ" sz="1400" b="1" dirty="0" err="1" smtClean="0">
                <a:latin typeface="Cambria" pitchFamily="18" charset="0"/>
                <a:ea typeface="Cambria Math"/>
              </a:rPr>
              <a:t>then</a:t>
            </a:r>
            <a:r>
              <a:rPr lang="cs-CZ" sz="1400" dirty="0" smtClean="0">
                <a:latin typeface="Cambria" pitchFamily="18" charset="0"/>
                <a:ea typeface="Cambria Math"/>
              </a:rPr>
              <a:t> </a:t>
            </a:r>
            <a:r>
              <a:rPr lang="en-US" sz="1400" b="1"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dirty="0" smtClean="0">
                <a:latin typeface="Cambria" pitchFamily="18" charset="0"/>
              </a:rPr>
              <a:t>add </a:t>
            </a:r>
            <a:r>
              <a:rPr lang="en-US" sz="1400" dirty="0">
                <a:latin typeface="Cambria" pitchFamily="18" charset="0"/>
              </a:rPr>
              <a:t>A[</a:t>
            </a:r>
            <a:r>
              <a:rPr lang="en-US" sz="1400" dirty="0" err="1">
                <a:latin typeface="Cambria" pitchFamily="18" charset="0"/>
              </a:rPr>
              <a:t>i</a:t>
            </a:r>
            <a:r>
              <a:rPr lang="en-US" sz="1400" dirty="0">
                <a:latin typeface="Cambria" pitchFamily="18" charset="0"/>
              </a:rPr>
              <a:t>] to the root list of </a:t>
            </a:r>
            <a:r>
              <a:rPr lang="en-US" sz="1400" dirty="0" smtClean="0">
                <a:latin typeface="Cambria" pitchFamily="18" charset="0"/>
              </a:rPr>
              <a:t>the heap</a:t>
            </a:r>
            <a:r>
              <a:rPr lang="en-US" sz="1400" i="1" dirty="0" smtClean="0">
                <a:latin typeface="Cambria" pitchFamily="18" charset="0"/>
              </a:rPr>
              <a:t>;</a:t>
            </a:r>
            <a:endParaRPr lang="en-US" sz="1400" dirty="0" smtClean="0">
              <a:latin typeface="Cambria" pitchFamily="18" charset="0"/>
              <a:ea typeface="Cambria Math"/>
            </a:endParaRPr>
          </a:p>
          <a:p>
            <a:pPr marL="914400" lvl="1" indent="-457200">
              <a:buFont typeface="+mj-lt"/>
              <a:buAutoNum type="arabicPeriod"/>
            </a:pPr>
            <a:r>
              <a:rPr lang="en-US" sz="1400" b="1" dirty="0" smtClean="0">
                <a:latin typeface="Cambria" pitchFamily="18" charset="0"/>
                <a:ea typeface="Cambria Math"/>
              </a:rPr>
              <a:t>        If  </a:t>
            </a:r>
            <a:r>
              <a:rPr lang="cs-CZ" sz="1400" dirty="0" smtClean="0">
                <a:latin typeface="Cambria" pitchFamily="18" charset="0"/>
                <a:ea typeface="Cambria Math"/>
              </a:rPr>
              <a:t>(</a:t>
            </a:r>
            <a:r>
              <a:rPr lang="en-US" sz="1400" i="1" dirty="0" smtClean="0">
                <a:latin typeface="Cambria" pitchFamily="18" charset="0"/>
                <a:ea typeface="Cambria Math"/>
              </a:rPr>
              <a:t>MIN</a:t>
            </a:r>
            <a:r>
              <a:rPr lang="cs-CZ" sz="1400" i="1" dirty="0" smtClean="0">
                <a:latin typeface="Cambria" pitchFamily="18" charset="0"/>
                <a:ea typeface="Cambria Math"/>
              </a:rPr>
              <a:t> </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b="1" dirty="0" smtClean="0">
                <a:latin typeface="Cambria" pitchFamily="18" charset="0"/>
                <a:ea typeface="Cambria Math"/>
              </a:rPr>
              <a:t>null</a:t>
            </a:r>
            <a:r>
              <a:rPr lang="cs-CZ" sz="1400" dirty="0" smtClean="0">
                <a:latin typeface="Cambria" pitchFamily="18" charset="0"/>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or</a:t>
            </a:r>
            <a:r>
              <a:rPr lang="en-US" sz="1400" dirty="0" smtClean="0">
                <a:latin typeface="Cambria" pitchFamily="18" charset="0"/>
                <a:ea typeface="Cambria Math"/>
              </a:rPr>
              <a:t> </a:t>
            </a:r>
            <a:r>
              <a:rPr lang="cs-CZ" sz="1400" dirty="0" smtClean="0">
                <a:latin typeface="Cambria" pitchFamily="18" charset="0"/>
                <a:ea typeface="Cambria Math"/>
              </a:rPr>
              <a:t>(</a:t>
            </a:r>
            <a:r>
              <a:rPr lang="en-US" sz="1400" dirty="0" smtClean="0">
                <a:latin typeface="Cambria" pitchFamily="18" charset="0"/>
                <a:ea typeface="Cambria Math"/>
              </a:rPr>
              <a:t>key</a:t>
            </a:r>
            <a:r>
              <a:rPr lang="cs-CZ" sz="1400" dirty="0" smtClean="0">
                <a:latin typeface="Cambria" pitchFamily="18" charset="0"/>
                <a:ea typeface="Cambria Math"/>
              </a:rPr>
              <a:t>(</a:t>
            </a:r>
            <a:r>
              <a:rPr lang="en-US" sz="1400" dirty="0" smtClean="0">
                <a:latin typeface="Cambria" pitchFamily="18" charset="0"/>
                <a:ea typeface="Cambria Math"/>
              </a:rPr>
              <a:t>A[</a:t>
            </a:r>
            <a:r>
              <a:rPr lang="cs-CZ" sz="1400" dirty="0" smtClean="0">
                <a:latin typeface="Cambria" pitchFamily="18" charset="0"/>
                <a:ea typeface="Cambria Math"/>
              </a:rPr>
              <a:t>i</a:t>
            </a:r>
            <a:r>
              <a:rPr lang="en-US" sz="1400" dirty="0" smtClean="0">
                <a:latin typeface="Cambria" pitchFamily="18" charset="0"/>
                <a:ea typeface="Cambria Math"/>
              </a:rPr>
              <a:t>]</a:t>
            </a:r>
            <a:r>
              <a:rPr lang="cs-CZ" sz="1400" dirty="0" smtClean="0">
                <a:latin typeface="Cambria" pitchFamily="18" charset="0"/>
                <a:ea typeface="Cambria Math"/>
              </a:rPr>
              <a:t>) </a:t>
            </a:r>
            <a:r>
              <a:rPr lang="en-US" sz="1400" dirty="0" smtClean="0">
                <a:latin typeface="Cambria" pitchFamily="18" charset="0"/>
                <a:ea typeface="Cambria Math"/>
              </a:rPr>
              <a:t>&lt; key(</a:t>
            </a:r>
            <a:r>
              <a:rPr lang="en-US" sz="1400" i="1" dirty="0" smtClean="0">
                <a:latin typeface="Cambria" pitchFamily="18" charset="0"/>
                <a:ea typeface="Cambria Math"/>
              </a:rPr>
              <a:t>MIN</a:t>
            </a:r>
            <a:r>
              <a:rPr lang="en-US" sz="1400" dirty="0" smtClean="0">
                <a:latin typeface="Cambria" pitchFamily="18" charset="0"/>
                <a:ea typeface="Cambria Math"/>
              </a:rPr>
              <a:t>)</a:t>
            </a:r>
            <a:r>
              <a:rPr lang="cs-CZ" sz="1400" dirty="0" smtClean="0">
                <a:latin typeface="Cambria" pitchFamily="18" charset="0"/>
                <a:ea typeface="Cambria Math"/>
              </a:rPr>
              <a:t>)</a:t>
            </a:r>
            <a:r>
              <a:rPr lang="en-US" sz="1400" dirty="0" smtClean="0">
                <a:latin typeface="Cambria" pitchFamily="18" charset="0"/>
                <a:ea typeface="Cambria Math"/>
              </a:rPr>
              <a:t> </a:t>
            </a:r>
            <a:r>
              <a:rPr lang="en-US" sz="1400" b="1" dirty="0" smtClean="0">
                <a:latin typeface="Cambria" pitchFamily="18" charset="0"/>
                <a:ea typeface="Cambria Math"/>
              </a:rPr>
              <a:t>then</a:t>
            </a:r>
            <a:r>
              <a:rPr lang="en-US" sz="1400" dirty="0" smtClean="0">
                <a:latin typeface="Cambria" pitchFamily="18" charset="0"/>
                <a:ea typeface="Cambria Math"/>
              </a:rPr>
              <a:t> </a:t>
            </a:r>
            <a:r>
              <a:rPr lang="en-US" sz="1400" i="1" dirty="0" smtClean="0">
                <a:latin typeface="Cambria" pitchFamily="18" charset="0"/>
                <a:ea typeface="Cambria Math"/>
              </a:rPr>
              <a:t>MIN</a:t>
            </a:r>
            <a:r>
              <a:rPr lang="en-US" sz="1400" dirty="0" smtClean="0">
                <a:latin typeface="Cambria" pitchFamily="18" charset="0"/>
                <a:ea typeface="Cambria Math"/>
              </a:rPr>
              <a:t> = A[</a:t>
            </a:r>
            <a:r>
              <a:rPr lang="en-US" sz="1400" dirty="0" err="1" smtClean="0">
                <a:latin typeface="Cambria" pitchFamily="18" charset="0"/>
                <a:ea typeface="Cambria Math"/>
              </a:rPr>
              <a:t>i</a:t>
            </a:r>
            <a:r>
              <a:rPr lang="en-US" sz="1400" dirty="0" smtClean="0">
                <a:latin typeface="Cambria" pitchFamily="18" charset="0"/>
                <a:ea typeface="Cambria Math"/>
              </a:rPr>
              <a:t>]; </a:t>
            </a:r>
          </a:p>
          <a:p>
            <a:pPr marL="914400" lvl="1" indent="-457200">
              <a:buFont typeface="+mj-lt"/>
              <a:buAutoNum type="arabicPeriod"/>
            </a:pPr>
            <a:r>
              <a:rPr lang="en-US" sz="1400" dirty="0" smtClean="0">
                <a:latin typeface="Cambria" pitchFamily="18" charset="0"/>
                <a:ea typeface="Cambria Math"/>
              </a:rPr>
              <a:t>    </a:t>
            </a:r>
            <a:r>
              <a:rPr lang="en-US" sz="1400" b="1" dirty="0" smtClean="0">
                <a:latin typeface="Cambria" pitchFamily="18" charset="0"/>
                <a:ea typeface="Cambria Math"/>
              </a:rPr>
              <a:t>}</a:t>
            </a:r>
          </a:p>
          <a:p>
            <a:pPr marL="457200" lvl="1" indent="0">
              <a:buNone/>
            </a:pPr>
            <a:r>
              <a:rPr lang="en-US" sz="1400" dirty="0"/>
              <a:t>time complexity: </a:t>
            </a:r>
            <a:r>
              <a:rPr lang="en-US" sz="1400" dirty="0" smtClean="0"/>
              <a:t>	</a:t>
            </a:r>
            <a:r>
              <a:rPr lang="cs-CZ" sz="1400" b="1" dirty="0" smtClean="0"/>
              <a:t>O(</a:t>
            </a:r>
            <a:r>
              <a:rPr lang="en-US" sz="1400" b="1" i="1" dirty="0">
                <a:latin typeface="Cambria" pitchFamily="18" charset="0"/>
              </a:rPr>
              <a:t>N</a:t>
            </a:r>
            <a:r>
              <a:rPr lang="cs-CZ" sz="1400" b="1" dirty="0" smtClean="0"/>
              <a:t>)</a:t>
            </a:r>
            <a:r>
              <a:rPr lang="en-US" sz="1400" dirty="0" smtClean="0"/>
              <a:t> </a:t>
            </a:r>
            <a:endParaRPr lang="en-US" sz="1400" dirty="0"/>
          </a:p>
          <a:p>
            <a:pPr marL="457200" lvl="1" indent="0">
              <a:buNone/>
            </a:pPr>
            <a:r>
              <a:rPr lang="en-US" sz="1400" dirty="0"/>
              <a:t>amortized</a:t>
            </a:r>
            <a:r>
              <a:rPr lang="cs-CZ" sz="1400" dirty="0"/>
              <a:t>: </a:t>
            </a:r>
            <a:r>
              <a:rPr lang="en-US" sz="1400" dirty="0"/>
              <a:t> </a:t>
            </a:r>
            <a:r>
              <a:rPr lang="en-US" sz="1400" dirty="0" smtClean="0"/>
              <a:t>	</a:t>
            </a:r>
            <a:r>
              <a:rPr lang="cs-CZ" sz="1400" b="1" dirty="0" smtClean="0"/>
              <a:t>O(log</a:t>
            </a:r>
            <a:r>
              <a:rPr lang="en-US" sz="1400" b="1" i="1" dirty="0">
                <a:latin typeface="Cambria" pitchFamily="18" charset="0"/>
              </a:rPr>
              <a:t> </a:t>
            </a:r>
            <a:r>
              <a:rPr lang="en-US" sz="1400" b="1" i="1" dirty="0" smtClean="0">
                <a:latin typeface="Cambria" pitchFamily="18" charset="0"/>
              </a:rPr>
              <a:t>N</a:t>
            </a:r>
            <a:r>
              <a:rPr lang="cs-CZ" sz="1400" b="1" dirty="0" smtClean="0"/>
              <a:t>)</a:t>
            </a:r>
            <a:endParaRPr lang="cs-CZ" sz="1400" b="1" dirty="0"/>
          </a:p>
          <a:p>
            <a:pPr marL="914400" lvl="1" indent="-457200">
              <a:buFont typeface="+mj-lt"/>
              <a:buAutoNum type="arabicPeriod"/>
            </a:pPr>
            <a:endParaRPr lang="cs-CZ" sz="1400" b="1" dirty="0" smtClean="0">
              <a:latin typeface="Cambria" pitchFamily="18" charset="0"/>
            </a:endParaRPr>
          </a:p>
        </p:txBody>
      </p:sp>
    </p:spTree>
    <p:extLst>
      <p:ext uri="{BB962C8B-B14F-4D97-AF65-F5344CB8AC3E}">
        <p14:creationId xmlns:p14="http://schemas.microsoft.com/office/powerpoint/2010/main" val="389056003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126" t="4541" r="49085" b="69811"/>
          <a:stretch/>
        </p:blipFill>
        <p:spPr bwMode="auto">
          <a:xfrm>
            <a:off x="3419872" y="1733683"/>
            <a:ext cx="51845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6438" t="4219" r="-3227" b="70133"/>
          <a:stretch/>
        </p:blipFill>
        <p:spPr bwMode="auto">
          <a:xfrm>
            <a:off x="3491880" y="4541995"/>
            <a:ext cx="51845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ovéPole 9"/>
          <p:cNvSpPr txBox="1"/>
          <p:nvPr/>
        </p:nvSpPr>
        <p:spPr>
          <a:xfrm>
            <a:off x="5497515" y="1398219"/>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
        <p:nvSpPr>
          <p:cNvPr id="11" name="TextovéPole 10"/>
          <p:cNvSpPr txBox="1"/>
          <p:nvPr/>
        </p:nvSpPr>
        <p:spPr>
          <a:xfrm>
            <a:off x="6454280" y="4214998"/>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
        <p:nvSpPr>
          <p:cNvPr id="14" name="Zástupný symbol pro obsah 2"/>
          <p:cNvSpPr>
            <a:spLocks noGrp="1"/>
          </p:cNvSpPr>
          <p:nvPr>
            <p:ph idx="1"/>
          </p:nvPr>
        </p:nvSpPr>
        <p:spPr>
          <a:xfrm>
            <a:off x="368300" y="836712"/>
            <a:ext cx="2835547" cy="5616624"/>
          </a:xfrm>
        </p:spPr>
        <p:txBody>
          <a:bodyPr/>
          <a:lstStyle/>
          <a:p>
            <a:pPr marL="0" indent="0">
              <a:buNone/>
            </a:pPr>
            <a:r>
              <a:rPr lang="en-US" dirty="0" smtClean="0"/>
              <a:t>  </a:t>
            </a:r>
            <a:r>
              <a:rPr lang="en-US" sz="1400" dirty="0" smtClean="0"/>
              <a:t> </a:t>
            </a:r>
            <a:endParaRPr lang="en-US" dirty="0" smtClean="0"/>
          </a:p>
          <a:p>
            <a:pPr marL="457200" indent="-457200">
              <a:buFont typeface="+mj-lt"/>
              <a:buAutoNum type="arabicPeriod"/>
            </a:pPr>
            <a:r>
              <a:rPr lang="en-US" dirty="0" smtClean="0"/>
              <a:t> </a:t>
            </a:r>
            <a:r>
              <a:rPr lang="en-US" sz="1400" dirty="0" smtClean="0"/>
              <a:t>Consider the following</a:t>
            </a:r>
            <a:r>
              <a:rPr lang="cs-CZ" sz="1400" dirty="0" smtClean="0"/>
              <a:t> </a:t>
            </a:r>
            <a:r>
              <a:rPr lang="cs-CZ" sz="1400" dirty="0" err="1" smtClean="0"/>
              <a:t>Fibonacci</a:t>
            </a:r>
            <a:r>
              <a:rPr lang="cs-CZ" sz="1400" dirty="0" smtClean="0"/>
              <a:t> </a:t>
            </a:r>
            <a:r>
              <a:rPr lang="cs-CZ" sz="1400" dirty="0" err="1" smtClean="0"/>
              <a:t>heap</a:t>
            </a:r>
            <a:r>
              <a:rPr lang="en-US" sz="1400" dirty="0" smtClean="0"/>
              <a:t>.</a:t>
            </a:r>
            <a:endParaRPr lang="en-US" sz="2000" dirty="0" smtClean="0"/>
          </a:p>
          <a:p>
            <a:pPr marL="0" indent="0">
              <a:buNone/>
            </a:pPr>
            <a:r>
              <a:rPr lang="en-US" dirty="0"/>
              <a:t>	</a:t>
            </a:r>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dirty="0"/>
              <a:t>	</a:t>
            </a:r>
            <a:r>
              <a:rPr lang="en-US" dirty="0" smtClean="0"/>
              <a:t>                                                                                                                                     </a:t>
            </a:r>
          </a:p>
          <a:p>
            <a:pPr marL="457200" indent="-457200">
              <a:buFont typeface="+mj-lt"/>
              <a:buAutoNum type="arabicPeriod" startAt="2"/>
            </a:pPr>
            <a:r>
              <a:rPr lang="en-US" dirty="0" smtClean="0"/>
              <a:t> </a:t>
            </a:r>
            <a:r>
              <a:rPr lang="en-US" sz="1400" dirty="0" smtClean="0"/>
              <a:t>The </a:t>
            </a:r>
            <a:r>
              <a:rPr lang="en-US" sz="1400" dirty="0"/>
              <a:t>situation after the minimum node </a:t>
            </a:r>
            <a:r>
              <a:rPr lang="en-US" sz="1400" i="1" dirty="0"/>
              <a:t>z</a:t>
            </a:r>
            <a:r>
              <a:rPr lang="en-US" sz="1400" dirty="0"/>
              <a:t> is removed from the root list and its children are added to the root </a:t>
            </a:r>
            <a:r>
              <a:rPr lang="en-US" sz="1400" dirty="0" smtClean="0"/>
              <a:t>list.</a:t>
            </a:r>
          </a:p>
          <a:p>
            <a:pPr marL="0" indent="0">
              <a:buNone/>
            </a:pPr>
            <a:r>
              <a:rPr lang="en-US" dirty="0" smtClean="0"/>
              <a:t> </a:t>
            </a:r>
          </a:p>
        </p:txBody>
      </p:sp>
    </p:spTree>
    <p:extLst>
      <p:ext uri="{BB962C8B-B14F-4D97-AF65-F5344CB8AC3E}">
        <p14:creationId xmlns:p14="http://schemas.microsoft.com/office/powerpoint/2010/main" val="40869328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t>
            </a:r>
            <a:r>
              <a:rPr lang="en-US" dirty="0" smtClean="0"/>
              <a:t>inary Heap </a:t>
            </a:r>
            <a:r>
              <a:rPr lang="en-US" sz="2400" dirty="0" smtClean="0"/>
              <a:t>[</a:t>
            </a:r>
            <a:r>
              <a:rPr lang="cs-CZ" sz="2400" dirty="0"/>
              <a:t>binární halda</a:t>
            </a:r>
            <a:r>
              <a:rPr lang="en-US" sz="2400" dirty="0"/>
              <a:t>]</a:t>
            </a:r>
            <a:endParaRPr lang="cs-CZ" sz="2400" dirty="0"/>
          </a:p>
        </p:txBody>
      </p:sp>
      <p:sp>
        <p:nvSpPr>
          <p:cNvPr id="3" name="Zástupný symbol pro obsah 2"/>
          <p:cNvSpPr>
            <a:spLocks noGrp="1"/>
          </p:cNvSpPr>
          <p:nvPr>
            <p:ph idx="1"/>
          </p:nvPr>
        </p:nvSpPr>
        <p:spPr>
          <a:xfrm>
            <a:off x="386534" y="836712"/>
            <a:ext cx="8218487" cy="2664296"/>
          </a:xfrm>
        </p:spPr>
        <p:txBody>
          <a:bodyPr/>
          <a:lstStyle/>
          <a:p>
            <a:r>
              <a:rPr lang="en-US" b="1" dirty="0" smtClean="0"/>
              <a:t>binary heap</a:t>
            </a:r>
            <a:endParaRPr lang="cs-CZ" b="1" dirty="0" smtClean="0"/>
          </a:p>
          <a:p>
            <a:pPr lvl="1"/>
            <a:r>
              <a:rPr lang="en-US" dirty="0"/>
              <a:t>A </a:t>
            </a:r>
            <a:r>
              <a:rPr lang="en-US" i="1" dirty="0"/>
              <a:t>binary heap </a:t>
            </a:r>
            <a:r>
              <a:rPr lang="en-US" dirty="0"/>
              <a:t>is </a:t>
            </a:r>
            <a:r>
              <a:rPr lang="en-US" dirty="0" smtClean="0"/>
              <a:t>a </a:t>
            </a:r>
            <a:r>
              <a:rPr lang="en-US" dirty="0"/>
              <a:t>binary tree with two additional constraints</a:t>
            </a:r>
            <a:r>
              <a:rPr lang="en-US" dirty="0" smtClean="0"/>
              <a:t>:</a:t>
            </a:r>
            <a:endParaRPr lang="cs-CZ" dirty="0" smtClean="0"/>
          </a:p>
          <a:p>
            <a:pPr marL="1257300" lvl="2" indent="-342900">
              <a:buFont typeface="+mj-lt"/>
              <a:buAutoNum type="arabicParenR"/>
            </a:pPr>
            <a:r>
              <a:rPr lang="en-US" sz="1800" dirty="0" smtClean="0"/>
              <a:t>It is a complete binary tree except the last level; </a:t>
            </a:r>
            <a:r>
              <a:rPr lang="en-US" sz="1800" dirty="0"/>
              <a:t>that is, all levels of the tree, except possibly the last one (deepest) are fully </a:t>
            </a:r>
            <a:r>
              <a:rPr lang="en-US" sz="1800" dirty="0" smtClean="0"/>
              <a:t>filled. </a:t>
            </a:r>
            <a:r>
              <a:rPr lang="en-US" sz="1800" dirty="0"/>
              <a:t>I</a:t>
            </a:r>
            <a:r>
              <a:rPr lang="en-US" sz="1800" dirty="0" smtClean="0"/>
              <a:t>f </a:t>
            </a:r>
            <a:r>
              <a:rPr lang="en-US" sz="1800" dirty="0"/>
              <a:t>the last level of the tree is not complete, the nodes of that level are filled from left to right.</a:t>
            </a:r>
            <a:endParaRPr lang="cs-CZ" sz="1800" dirty="0" smtClean="0"/>
          </a:p>
          <a:p>
            <a:pPr marL="1257300" lvl="2" indent="-342900">
              <a:buFont typeface="+mj-lt"/>
              <a:buAutoNum type="arabicParenR"/>
            </a:pPr>
            <a:r>
              <a:rPr lang="en-US" sz="1800" dirty="0" smtClean="0"/>
              <a:t>Each </a:t>
            </a:r>
            <a:r>
              <a:rPr lang="en-US" sz="1800" dirty="0"/>
              <a:t>node is </a:t>
            </a:r>
            <a:r>
              <a:rPr lang="en-US" sz="1800" dirty="0" smtClean="0"/>
              <a:t>less </a:t>
            </a:r>
            <a:r>
              <a:rPr lang="en-US" sz="1800" dirty="0"/>
              <a:t>than or equal to each of its children according to a </a:t>
            </a:r>
            <a:r>
              <a:rPr lang="en-US" sz="1800" dirty="0" smtClean="0"/>
              <a:t>comparison predicate ≤ over keys.</a:t>
            </a:r>
            <a:endParaRPr lang="cs-CZ" sz="1800" dirty="0"/>
          </a:p>
        </p:txBody>
      </p:sp>
      <p:sp>
        <p:nvSpPr>
          <p:cNvPr id="102571" name="Line 1195"/>
          <p:cNvSpPr>
            <a:spLocks noChangeShapeType="1"/>
          </p:cNvSpPr>
          <p:nvPr/>
        </p:nvSpPr>
        <p:spPr bwMode="auto">
          <a:xfrm flipH="1" flipV="1">
            <a:off x="4722789" y="371157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2" name="Line 1196"/>
          <p:cNvSpPr>
            <a:spLocks noChangeShapeType="1"/>
          </p:cNvSpPr>
          <p:nvPr/>
        </p:nvSpPr>
        <p:spPr bwMode="auto">
          <a:xfrm flipH="1" flipV="1">
            <a:off x="4711676" y="3681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3" name="Line 1197"/>
          <p:cNvSpPr>
            <a:spLocks noChangeShapeType="1"/>
          </p:cNvSpPr>
          <p:nvPr/>
        </p:nvSpPr>
        <p:spPr bwMode="auto">
          <a:xfrm flipH="1" flipV="1">
            <a:off x="4695801" y="365760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4" name="Line 1198"/>
          <p:cNvSpPr>
            <a:spLocks noChangeShapeType="1"/>
          </p:cNvSpPr>
          <p:nvPr/>
        </p:nvSpPr>
        <p:spPr bwMode="auto">
          <a:xfrm flipH="1" flipV="1">
            <a:off x="4673576" y="36353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5" name="Line 1199"/>
          <p:cNvSpPr>
            <a:spLocks noChangeShapeType="1"/>
          </p:cNvSpPr>
          <p:nvPr/>
        </p:nvSpPr>
        <p:spPr bwMode="auto">
          <a:xfrm flipH="1" flipV="1">
            <a:off x="4648176" y="36179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6" name="Line 1200"/>
          <p:cNvSpPr>
            <a:spLocks noChangeShapeType="1"/>
          </p:cNvSpPr>
          <p:nvPr/>
        </p:nvSpPr>
        <p:spPr bwMode="auto">
          <a:xfrm flipH="1" flipV="1">
            <a:off x="4618014" y="360839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7" name="Line 1201"/>
          <p:cNvSpPr>
            <a:spLocks noChangeShapeType="1"/>
          </p:cNvSpPr>
          <p:nvPr/>
        </p:nvSpPr>
        <p:spPr bwMode="auto">
          <a:xfrm flipH="1" flipV="1">
            <a:off x="4586264" y="360362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8" name="Line 1202"/>
          <p:cNvSpPr>
            <a:spLocks noChangeShapeType="1"/>
          </p:cNvSpPr>
          <p:nvPr/>
        </p:nvSpPr>
        <p:spPr bwMode="auto">
          <a:xfrm flipH="1">
            <a:off x="4552926" y="360362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9" name="Line 1203"/>
          <p:cNvSpPr>
            <a:spLocks noChangeShapeType="1"/>
          </p:cNvSpPr>
          <p:nvPr/>
        </p:nvSpPr>
        <p:spPr bwMode="auto">
          <a:xfrm flipH="1">
            <a:off x="4524351" y="360839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0" name="Line 1204"/>
          <p:cNvSpPr>
            <a:spLocks noChangeShapeType="1"/>
          </p:cNvSpPr>
          <p:nvPr/>
        </p:nvSpPr>
        <p:spPr bwMode="auto">
          <a:xfrm flipH="1">
            <a:off x="4498951" y="36179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1" name="Line 1205"/>
          <p:cNvSpPr>
            <a:spLocks noChangeShapeType="1"/>
          </p:cNvSpPr>
          <p:nvPr/>
        </p:nvSpPr>
        <p:spPr bwMode="auto">
          <a:xfrm flipH="1">
            <a:off x="4476726" y="36353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2" name="Line 1206"/>
          <p:cNvSpPr>
            <a:spLocks noChangeShapeType="1"/>
          </p:cNvSpPr>
          <p:nvPr/>
        </p:nvSpPr>
        <p:spPr bwMode="auto">
          <a:xfrm flipH="1">
            <a:off x="4460851" y="365760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3" name="Line 1207"/>
          <p:cNvSpPr>
            <a:spLocks noChangeShapeType="1"/>
          </p:cNvSpPr>
          <p:nvPr/>
        </p:nvSpPr>
        <p:spPr bwMode="auto">
          <a:xfrm flipH="1">
            <a:off x="4449739" y="3681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4" name="Line 1208"/>
          <p:cNvSpPr>
            <a:spLocks noChangeShapeType="1"/>
          </p:cNvSpPr>
          <p:nvPr/>
        </p:nvSpPr>
        <p:spPr bwMode="auto">
          <a:xfrm flipH="1">
            <a:off x="4444976" y="371157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5" name="Line 1209"/>
          <p:cNvSpPr>
            <a:spLocks noChangeShapeType="1"/>
          </p:cNvSpPr>
          <p:nvPr/>
        </p:nvSpPr>
        <p:spPr bwMode="auto">
          <a:xfrm>
            <a:off x="4444976" y="374491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6" name="Line 1210"/>
          <p:cNvSpPr>
            <a:spLocks noChangeShapeType="1"/>
          </p:cNvSpPr>
          <p:nvPr/>
        </p:nvSpPr>
        <p:spPr bwMode="auto">
          <a:xfrm>
            <a:off x="4449739" y="377666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7" name="Line 1211"/>
          <p:cNvSpPr>
            <a:spLocks noChangeShapeType="1"/>
          </p:cNvSpPr>
          <p:nvPr/>
        </p:nvSpPr>
        <p:spPr bwMode="auto">
          <a:xfrm>
            <a:off x="4460851" y="380682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8" name="Line 1212"/>
          <p:cNvSpPr>
            <a:spLocks noChangeShapeType="1"/>
          </p:cNvSpPr>
          <p:nvPr/>
        </p:nvSpPr>
        <p:spPr bwMode="auto">
          <a:xfrm>
            <a:off x="4476726" y="383222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9" name="Line 1213"/>
          <p:cNvSpPr>
            <a:spLocks noChangeShapeType="1"/>
          </p:cNvSpPr>
          <p:nvPr/>
        </p:nvSpPr>
        <p:spPr bwMode="auto">
          <a:xfrm>
            <a:off x="4498951" y="38528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0" name="Line 1214"/>
          <p:cNvSpPr>
            <a:spLocks noChangeShapeType="1"/>
          </p:cNvSpPr>
          <p:nvPr/>
        </p:nvSpPr>
        <p:spPr bwMode="auto">
          <a:xfrm>
            <a:off x="4524351" y="3870328"/>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1" name="Line 1215"/>
          <p:cNvSpPr>
            <a:spLocks noChangeShapeType="1"/>
          </p:cNvSpPr>
          <p:nvPr/>
        </p:nvSpPr>
        <p:spPr bwMode="auto">
          <a:xfrm>
            <a:off x="4552926" y="38814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2" name="Line 1216"/>
          <p:cNvSpPr>
            <a:spLocks noChangeShapeType="1"/>
          </p:cNvSpPr>
          <p:nvPr/>
        </p:nvSpPr>
        <p:spPr bwMode="auto">
          <a:xfrm flipV="1">
            <a:off x="4586264" y="38814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3" name="Line 1217"/>
          <p:cNvSpPr>
            <a:spLocks noChangeShapeType="1"/>
          </p:cNvSpPr>
          <p:nvPr/>
        </p:nvSpPr>
        <p:spPr bwMode="auto">
          <a:xfrm flipV="1">
            <a:off x="4618014" y="3870328"/>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4" name="Line 1218"/>
          <p:cNvSpPr>
            <a:spLocks noChangeShapeType="1"/>
          </p:cNvSpPr>
          <p:nvPr/>
        </p:nvSpPr>
        <p:spPr bwMode="auto">
          <a:xfrm flipV="1">
            <a:off x="4648176" y="38528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5" name="Line 1219"/>
          <p:cNvSpPr>
            <a:spLocks noChangeShapeType="1"/>
          </p:cNvSpPr>
          <p:nvPr/>
        </p:nvSpPr>
        <p:spPr bwMode="auto">
          <a:xfrm flipV="1">
            <a:off x="4673576" y="383222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6" name="Line 1220"/>
          <p:cNvSpPr>
            <a:spLocks noChangeShapeType="1"/>
          </p:cNvSpPr>
          <p:nvPr/>
        </p:nvSpPr>
        <p:spPr bwMode="auto">
          <a:xfrm flipV="1">
            <a:off x="4695801" y="380682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7" name="Line 1221"/>
          <p:cNvSpPr>
            <a:spLocks noChangeShapeType="1"/>
          </p:cNvSpPr>
          <p:nvPr/>
        </p:nvSpPr>
        <p:spPr bwMode="auto">
          <a:xfrm flipV="1">
            <a:off x="4711676" y="377666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8" name="Line 1222"/>
          <p:cNvSpPr>
            <a:spLocks noChangeShapeType="1"/>
          </p:cNvSpPr>
          <p:nvPr/>
        </p:nvSpPr>
        <p:spPr bwMode="auto">
          <a:xfrm flipV="1">
            <a:off x="4722789" y="374491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9" name="Freeform 1223"/>
          <p:cNvSpPr>
            <a:spLocks noEditPoints="1"/>
          </p:cNvSpPr>
          <p:nvPr/>
        </p:nvSpPr>
        <p:spPr bwMode="auto">
          <a:xfrm>
            <a:off x="4560864" y="3695703"/>
            <a:ext cx="41275" cy="68263"/>
          </a:xfrm>
          <a:custGeom>
            <a:avLst/>
            <a:gdLst/>
            <a:ahLst/>
            <a:cxnLst>
              <a:cxn ang="0">
                <a:pos x="14" y="1"/>
              </a:cxn>
              <a:cxn ang="0">
                <a:pos x="12" y="2"/>
              </a:cxn>
              <a:cxn ang="0">
                <a:pos x="11" y="3"/>
              </a:cxn>
              <a:cxn ang="0">
                <a:pos x="10" y="4"/>
              </a:cxn>
              <a:cxn ang="0">
                <a:pos x="9" y="6"/>
              </a:cxn>
              <a:cxn ang="0">
                <a:pos x="8" y="8"/>
              </a:cxn>
              <a:cxn ang="0">
                <a:pos x="7" y="11"/>
              </a:cxn>
              <a:cxn ang="0">
                <a:pos x="6" y="15"/>
              </a:cxn>
              <a:cxn ang="0">
                <a:pos x="6" y="22"/>
              </a:cxn>
              <a:cxn ang="0">
                <a:pos x="7" y="30"/>
              </a:cxn>
              <a:cxn ang="0">
                <a:pos x="8" y="36"/>
              </a:cxn>
              <a:cxn ang="0">
                <a:pos x="9" y="38"/>
              </a:cxn>
              <a:cxn ang="0">
                <a:pos x="11" y="41"/>
              </a:cxn>
              <a:cxn ang="0">
                <a:pos x="14" y="41"/>
              </a:cxn>
              <a:cxn ang="0">
                <a:pos x="16" y="40"/>
              </a:cxn>
              <a:cxn ang="0">
                <a:pos x="17" y="40"/>
              </a:cxn>
              <a:cxn ang="0">
                <a:pos x="18" y="38"/>
              </a:cxn>
              <a:cxn ang="0">
                <a:pos x="19" y="37"/>
              </a:cxn>
              <a:cxn ang="0">
                <a:pos x="20" y="35"/>
              </a:cxn>
              <a:cxn ang="0">
                <a:pos x="20" y="28"/>
              </a:cxn>
              <a:cxn ang="0">
                <a:pos x="20" y="15"/>
              </a:cxn>
              <a:cxn ang="0">
                <a:pos x="20" y="11"/>
              </a:cxn>
              <a:cxn ang="0">
                <a:pos x="20" y="7"/>
              </a:cxn>
              <a:cxn ang="0">
                <a:pos x="19" y="6"/>
              </a:cxn>
              <a:cxn ang="0">
                <a:pos x="17" y="4"/>
              </a:cxn>
              <a:cxn ang="0">
                <a:pos x="17" y="3"/>
              </a:cxn>
              <a:cxn ang="0">
                <a:pos x="14" y="1"/>
              </a:cxn>
              <a:cxn ang="0">
                <a:pos x="11" y="0"/>
              </a:cxn>
              <a:cxn ang="0">
                <a:pos x="17" y="0"/>
              </a:cxn>
              <a:cxn ang="0">
                <a:pos x="19" y="1"/>
              </a:cxn>
              <a:cxn ang="0">
                <a:pos x="22" y="4"/>
              </a:cxn>
              <a:cxn ang="0">
                <a:pos x="26" y="11"/>
              </a:cxn>
              <a:cxn ang="0">
                <a:pos x="26" y="20"/>
              </a:cxn>
              <a:cxn ang="0">
                <a:pos x="26" y="28"/>
              </a:cxn>
              <a:cxn ang="0">
                <a:pos x="24" y="33"/>
              </a:cxn>
              <a:cxn ang="0">
                <a:pos x="23" y="36"/>
              </a:cxn>
              <a:cxn ang="0">
                <a:pos x="20" y="41"/>
              </a:cxn>
              <a:cxn ang="0">
                <a:pos x="17" y="42"/>
              </a:cxn>
              <a:cxn ang="0">
                <a:pos x="15" y="43"/>
              </a:cxn>
              <a:cxn ang="0">
                <a:pos x="14" y="43"/>
              </a:cxn>
              <a:cxn ang="0">
                <a:pos x="11" y="42"/>
              </a:cxn>
              <a:cxn ang="0">
                <a:pos x="8" y="41"/>
              </a:cxn>
              <a:cxn ang="0">
                <a:pos x="6" y="38"/>
              </a:cxn>
              <a:cxn ang="0">
                <a:pos x="4" y="35"/>
              </a:cxn>
              <a:cxn ang="0">
                <a:pos x="1" y="29"/>
              </a:cxn>
              <a:cxn ang="0">
                <a:pos x="0" y="21"/>
              </a:cxn>
              <a:cxn ang="0">
                <a:pos x="1" y="16"/>
              </a:cxn>
              <a:cxn ang="0">
                <a:pos x="1" y="13"/>
              </a:cxn>
              <a:cxn ang="0">
                <a:pos x="2" y="10"/>
              </a:cxn>
              <a:cxn ang="0">
                <a:pos x="4" y="7"/>
              </a:cxn>
              <a:cxn ang="0">
                <a:pos x="6" y="4"/>
              </a:cxn>
              <a:cxn ang="0">
                <a:pos x="8" y="1"/>
              </a:cxn>
              <a:cxn ang="0">
                <a:pos x="11" y="0"/>
              </a:cxn>
            </a:cxnLst>
            <a:rect l="0" t="0" r="r" b="b"/>
            <a:pathLst>
              <a:path w="26" h="43">
                <a:moveTo>
                  <a:pt x="14" y="1"/>
                </a:moveTo>
                <a:lnTo>
                  <a:pt x="12" y="2"/>
                </a:lnTo>
                <a:lnTo>
                  <a:pt x="11" y="3"/>
                </a:lnTo>
                <a:lnTo>
                  <a:pt x="10" y="4"/>
                </a:lnTo>
                <a:lnTo>
                  <a:pt x="9" y="6"/>
                </a:lnTo>
                <a:lnTo>
                  <a:pt x="8" y="8"/>
                </a:lnTo>
                <a:lnTo>
                  <a:pt x="7" y="11"/>
                </a:lnTo>
                <a:lnTo>
                  <a:pt x="6" y="15"/>
                </a:lnTo>
                <a:lnTo>
                  <a:pt x="6" y="22"/>
                </a:lnTo>
                <a:lnTo>
                  <a:pt x="7" y="30"/>
                </a:lnTo>
                <a:lnTo>
                  <a:pt x="8" y="36"/>
                </a:lnTo>
                <a:lnTo>
                  <a:pt x="9" y="38"/>
                </a:lnTo>
                <a:lnTo>
                  <a:pt x="11" y="41"/>
                </a:lnTo>
                <a:lnTo>
                  <a:pt x="14" y="41"/>
                </a:lnTo>
                <a:lnTo>
                  <a:pt x="16" y="40"/>
                </a:lnTo>
                <a:lnTo>
                  <a:pt x="17" y="40"/>
                </a:lnTo>
                <a:lnTo>
                  <a:pt x="18" y="38"/>
                </a:lnTo>
                <a:lnTo>
                  <a:pt x="19" y="37"/>
                </a:lnTo>
                <a:lnTo>
                  <a:pt x="20" y="35"/>
                </a:lnTo>
                <a:lnTo>
                  <a:pt x="20" y="28"/>
                </a:lnTo>
                <a:lnTo>
                  <a:pt x="20" y="15"/>
                </a:lnTo>
                <a:lnTo>
                  <a:pt x="20" y="11"/>
                </a:lnTo>
                <a:lnTo>
                  <a:pt x="20" y="7"/>
                </a:lnTo>
                <a:lnTo>
                  <a:pt x="19" y="6"/>
                </a:lnTo>
                <a:lnTo>
                  <a:pt x="17" y="4"/>
                </a:lnTo>
                <a:lnTo>
                  <a:pt x="17" y="3"/>
                </a:lnTo>
                <a:lnTo>
                  <a:pt x="14" y="1"/>
                </a:lnTo>
                <a:close/>
                <a:moveTo>
                  <a:pt x="11" y="0"/>
                </a:moveTo>
                <a:lnTo>
                  <a:pt x="17" y="0"/>
                </a:lnTo>
                <a:lnTo>
                  <a:pt x="19" y="1"/>
                </a:lnTo>
                <a:lnTo>
                  <a:pt x="22" y="4"/>
                </a:lnTo>
                <a:lnTo>
                  <a:pt x="26" y="11"/>
                </a:lnTo>
                <a:lnTo>
                  <a:pt x="26" y="20"/>
                </a:lnTo>
                <a:lnTo>
                  <a:pt x="26" y="28"/>
                </a:lnTo>
                <a:lnTo>
                  <a:pt x="24" y="33"/>
                </a:lnTo>
                <a:lnTo>
                  <a:pt x="23" y="36"/>
                </a:lnTo>
                <a:lnTo>
                  <a:pt x="20" y="41"/>
                </a:lnTo>
                <a:lnTo>
                  <a:pt x="17" y="42"/>
                </a:lnTo>
                <a:lnTo>
                  <a:pt x="15" y="43"/>
                </a:lnTo>
                <a:lnTo>
                  <a:pt x="14" y="43"/>
                </a:lnTo>
                <a:lnTo>
                  <a:pt x="11" y="42"/>
                </a:lnTo>
                <a:lnTo>
                  <a:pt x="8" y="41"/>
                </a:lnTo>
                <a:lnTo>
                  <a:pt x="6" y="38"/>
                </a:lnTo>
                <a:lnTo>
                  <a:pt x="4" y="35"/>
                </a:lnTo>
                <a:lnTo>
                  <a:pt x="1" y="29"/>
                </a:lnTo>
                <a:lnTo>
                  <a:pt x="0" y="21"/>
                </a:lnTo>
                <a:lnTo>
                  <a:pt x="1" y="16"/>
                </a:lnTo>
                <a:lnTo>
                  <a:pt x="1" y="13"/>
                </a:lnTo>
                <a:lnTo>
                  <a:pt x="2" y="10"/>
                </a:lnTo>
                <a:lnTo>
                  <a:pt x="4" y="7"/>
                </a:lnTo>
                <a:lnTo>
                  <a:pt x="6" y="4"/>
                </a:lnTo>
                <a:lnTo>
                  <a:pt x="8"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0" name="Line 1224"/>
          <p:cNvSpPr>
            <a:spLocks noChangeShapeType="1"/>
          </p:cNvSpPr>
          <p:nvPr/>
        </p:nvSpPr>
        <p:spPr bwMode="auto">
          <a:xfrm flipH="1" flipV="1">
            <a:off x="3813151" y="425132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1" name="Line 1225"/>
          <p:cNvSpPr>
            <a:spLocks noChangeShapeType="1"/>
          </p:cNvSpPr>
          <p:nvPr/>
        </p:nvSpPr>
        <p:spPr bwMode="auto">
          <a:xfrm flipH="1" flipV="1">
            <a:off x="3803626" y="422275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2" name="Line 1226"/>
          <p:cNvSpPr>
            <a:spLocks noChangeShapeType="1"/>
          </p:cNvSpPr>
          <p:nvPr/>
        </p:nvSpPr>
        <p:spPr bwMode="auto">
          <a:xfrm flipH="1" flipV="1">
            <a:off x="3786164" y="419735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3" name="Line 1227"/>
          <p:cNvSpPr>
            <a:spLocks noChangeShapeType="1"/>
          </p:cNvSpPr>
          <p:nvPr/>
        </p:nvSpPr>
        <p:spPr bwMode="auto">
          <a:xfrm flipH="1" flipV="1">
            <a:off x="3763939" y="417512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4" name="Line 1228"/>
          <p:cNvSpPr>
            <a:spLocks noChangeShapeType="1"/>
          </p:cNvSpPr>
          <p:nvPr/>
        </p:nvSpPr>
        <p:spPr bwMode="auto">
          <a:xfrm flipH="1" flipV="1">
            <a:off x="3738539" y="41576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5" name="Line 1229"/>
          <p:cNvSpPr>
            <a:spLocks noChangeShapeType="1"/>
          </p:cNvSpPr>
          <p:nvPr/>
        </p:nvSpPr>
        <p:spPr bwMode="auto">
          <a:xfrm flipH="1" flipV="1">
            <a:off x="3709964" y="414814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6" name="Line 1230"/>
          <p:cNvSpPr>
            <a:spLocks noChangeShapeType="1"/>
          </p:cNvSpPr>
          <p:nvPr/>
        </p:nvSpPr>
        <p:spPr bwMode="auto">
          <a:xfrm flipH="1" flipV="1">
            <a:off x="3676626" y="414337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7" name="Line 1231"/>
          <p:cNvSpPr>
            <a:spLocks noChangeShapeType="1"/>
          </p:cNvSpPr>
          <p:nvPr/>
        </p:nvSpPr>
        <p:spPr bwMode="auto">
          <a:xfrm flipH="1">
            <a:off x="3644876" y="414337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8" name="Line 1232"/>
          <p:cNvSpPr>
            <a:spLocks noChangeShapeType="1"/>
          </p:cNvSpPr>
          <p:nvPr/>
        </p:nvSpPr>
        <p:spPr bwMode="auto">
          <a:xfrm flipH="1">
            <a:off x="3614714" y="41481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9" name="Line 1233"/>
          <p:cNvSpPr>
            <a:spLocks noChangeShapeType="1"/>
          </p:cNvSpPr>
          <p:nvPr/>
        </p:nvSpPr>
        <p:spPr bwMode="auto">
          <a:xfrm flipH="1">
            <a:off x="3587726" y="415766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0" name="Line 1234"/>
          <p:cNvSpPr>
            <a:spLocks noChangeShapeType="1"/>
          </p:cNvSpPr>
          <p:nvPr/>
        </p:nvSpPr>
        <p:spPr bwMode="auto">
          <a:xfrm flipH="1">
            <a:off x="3567089" y="417512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1" name="Line 1235"/>
          <p:cNvSpPr>
            <a:spLocks noChangeShapeType="1"/>
          </p:cNvSpPr>
          <p:nvPr/>
        </p:nvSpPr>
        <p:spPr bwMode="auto">
          <a:xfrm flipH="1">
            <a:off x="3549626" y="419735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2" name="Line 1236"/>
          <p:cNvSpPr>
            <a:spLocks noChangeShapeType="1"/>
          </p:cNvSpPr>
          <p:nvPr/>
        </p:nvSpPr>
        <p:spPr bwMode="auto">
          <a:xfrm flipH="1">
            <a:off x="3538514" y="4222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3" name="Line 1237"/>
          <p:cNvSpPr>
            <a:spLocks noChangeShapeType="1"/>
          </p:cNvSpPr>
          <p:nvPr/>
        </p:nvSpPr>
        <p:spPr bwMode="auto">
          <a:xfrm flipH="1">
            <a:off x="3535339" y="425132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4" name="Line 1238"/>
          <p:cNvSpPr>
            <a:spLocks noChangeShapeType="1"/>
          </p:cNvSpPr>
          <p:nvPr/>
        </p:nvSpPr>
        <p:spPr bwMode="auto">
          <a:xfrm>
            <a:off x="3535339" y="428466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5" name="Line 1239"/>
          <p:cNvSpPr>
            <a:spLocks noChangeShapeType="1"/>
          </p:cNvSpPr>
          <p:nvPr/>
        </p:nvSpPr>
        <p:spPr bwMode="auto">
          <a:xfrm>
            <a:off x="3538514" y="4316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6" name="Line 1240"/>
          <p:cNvSpPr>
            <a:spLocks noChangeShapeType="1"/>
          </p:cNvSpPr>
          <p:nvPr/>
        </p:nvSpPr>
        <p:spPr bwMode="auto">
          <a:xfrm>
            <a:off x="3549626" y="434657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7" name="Line 1241"/>
          <p:cNvSpPr>
            <a:spLocks noChangeShapeType="1"/>
          </p:cNvSpPr>
          <p:nvPr/>
        </p:nvSpPr>
        <p:spPr bwMode="auto">
          <a:xfrm>
            <a:off x="3567089" y="437356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8" name="Line 1242"/>
          <p:cNvSpPr>
            <a:spLocks noChangeShapeType="1"/>
          </p:cNvSpPr>
          <p:nvPr/>
        </p:nvSpPr>
        <p:spPr bwMode="auto">
          <a:xfrm>
            <a:off x="3587726" y="439420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9" name="Line 1243"/>
          <p:cNvSpPr>
            <a:spLocks noChangeShapeType="1"/>
          </p:cNvSpPr>
          <p:nvPr/>
        </p:nvSpPr>
        <p:spPr bwMode="auto">
          <a:xfrm>
            <a:off x="3614714" y="441166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0" name="Line 1244"/>
          <p:cNvSpPr>
            <a:spLocks noChangeShapeType="1"/>
          </p:cNvSpPr>
          <p:nvPr/>
        </p:nvSpPr>
        <p:spPr bwMode="auto">
          <a:xfrm>
            <a:off x="3644876" y="442277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1" name="Line 1245"/>
          <p:cNvSpPr>
            <a:spLocks noChangeShapeType="1"/>
          </p:cNvSpPr>
          <p:nvPr/>
        </p:nvSpPr>
        <p:spPr bwMode="auto">
          <a:xfrm flipV="1">
            <a:off x="3676626" y="442277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2" name="Line 1246"/>
          <p:cNvSpPr>
            <a:spLocks noChangeShapeType="1"/>
          </p:cNvSpPr>
          <p:nvPr/>
        </p:nvSpPr>
        <p:spPr bwMode="auto">
          <a:xfrm flipV="1">
            <a:off x="3709964" y="441166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3" name="Line 1247"/>
          <p:cNvSpPr>
            <a:spLocks noChangeShapeType="1"/>
          </p:cNvSpPr>
          <p:nvPr/>
        </p:nvSpPr>
        <p:spPr bwMode="auto">
          <a:xfrm flipV="1">
            <a:off x="3738539" y="439420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4" name="Line 1248"/>
          <p:cNvSpPr>
            <a:spLocks noChangeShapeType="1"/>
          </p:cNvSpPr>
          <p:nvPr/>
        </p:nvSpPr>
        <p:spPr bwMode="auto">
          <a:xfrm flipV="1">
            <a:off x="3763939" y="437356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5" name="Line 1249"/>
          <p:cNvSpPr>
            <a:spLocks noChangeShapeType="1"/>
          </p:cNvSpPr>
          <p:nvPr/>
        </p:nvSpPr>
        <p:spPr bwMode="auto">
          <a:xfrm flipV="1">
            <a:off x="3786164" y="434657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6" name="Line 1250"/>
          <p:cNvSpPr>
            <a:spLocks noChangeShapeType="1"/>
          </p:cNvSpPr>
          <p:nvPr/>
        </p:nvSpPr>
        <p:spPr bwMode="auto">
          <a:xfrm flipV="1">
            <a:off x="3803626" y="431641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7" name="Line 1251"/>
          <p:cNvSpPr>
            <a:spLocks noChangeShapeType="1"/>
          </p:cNvSpPr>
          <p:nvPr/>
        </p:nvSpPr>
        <p:spPr bwMode="auto">
          <a:xfrm flipV="1">
            <a:off x="3813151" y="428466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8" name="Freeform 1252"/>
          <p:cNvSpPr>
            <a:spLocks/>
          </p:cNvSpPr>
          <p:nvPr/>
        </p:nvSpPr>
        <p:spPr bwMode="auto">
          <a:xfrm>
            <a:off x="3660751" y="4237040"/>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9" name="Line 1253"/>
          <p:cNvSpPr>
            <a:spLocks noChangeShapeType="1"/>
          </p:cNvSpPr>
          <p:nvPr/>
        </p:nvSpPr>
        <p:spPr bwMode="auto">
          <a:xfrm flipH="1">
            <a:off x="4416401" y="3817940"/>
            <a:ext cx="476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0" name="Line 1254"/>
          <p:cNvSpPr>
            <a:spLocks noChangeShapeType="1"/>
          </p:cNvSpPr>
          <p:nvPr/>
        </p:nvSpPr>
        <p:spPr bwMode="auto">
          <a:xfrm flipH="1">
            <a:off x="4367189" y="3844928"/>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1" name="Line 1255"/>
          <p:cNvSpPr>
            <a:spLocks noChangeShapeType="1"/>
          </p:cNvSpPr>
          <p:nvPr/>
        </p:nvSpPr>
        <p:spPr bwMode="auto">
          <a:xfrm flipH="1">
            <a:off x="4311626" y="387509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2" name="Line 1256"/>
          <p:cNvSpPr>
            <a:spLocks noChangeShapeType="1"/>
          </p:cNvSpPr>
          <p:nvPr/>
        </p:nvSpPr>
        <p:spPr bwMode="auto">
          <a:xfrm flipH="1">
            <a:off x="4252889" y="390684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3" name="Line 1257"/>
          <p:cNvSpPr>
            <a:spLocks noChangeShapeType="1"/>
          </p:cNvSpPr>
          <p:nvPr/>
        </p:nvSpPr>
        <p:spPr bwMode="auto">
          <a:xfrm flipH="1">
            <a:off x="4132239" y="3941765"/>
            <a:ext cx="120650" cy="730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4" name="Line 1258"/>
          <p:cNvSpPr>
            <a:spLocks noChangeShapeType="1"/>
          </p:cNvSpPr>
          <p:nvPr/>
        </p:nvSpPr>
        <p:spPr bwMode="auto">
          <a:xfrm flipH="1">
            <a:off x="4071914" y="4014790"/>
            <a:ext cx="6032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5" name="Line 1259"/>
          <p:cNvSpPr>
            <a:spLocks noChangeShapeType="1"/>
          </p:cNvSpPr>
          <p:nvPr/>
        </p:nvSpPr>
        <p:spPr bwMode="auto">
          <a:xfrm flipH="1">
            <a:off x="4011589" y="404971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6" name="Line 1260"/>
          <p:cNvSpPr>
            <a:spLocks noChangeShapeType="1"/>
          </p:cNvSpPr>
          <p:nvPr/>
        </p:nvSpPr>
        <p:spPr bwMode="auto">
          <a:xfrm flipH="1">
            <a:off x="3952851" y="408622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7" name="Line 1261"/>
          <p:cNvSpPr>
            <a:spLocks noChangeShapeType="1"/>
          </p:cNvSpPr>
          <p:nvPr/>
        </p:nvSpPr>
        <p:spPr bwMode="auto">
          <a:xfrm flipH="1">
            <a:off x="3897289" y="4121153"/>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8" name="Line 1262"/>
          <p:cNvSpPr>
            <a:spLocks noChangeShapeType="1"/>
          </p:cNvSpPr>
          <p:nvPr/>
        </p:nvSpPr>
        <p:spPr bwMode="auto">
          <a:xfrm flipH="1">
            <a:off x="3848076" y="4152903"/>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9" name="Line 1263"/>
          <p:cNvSpPr>
            <a:spLocks noChangeShapeType="1"/>
          </p:cNvSpPr>
          <p:nvPr/>
        </p:nvSpPr>
        <p:spPr bwMode="auto">
          <a:xfrm flipH="1">
            <a:off x="3800451" y="418306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0" name="Line 1264"/>
          <p:cNvSpPr>
            <a:spLocks noChangeShapeType="1"/>
          </p:cNvSpPr>
          <p:nvPr/>
        </p:nvSpPr>
        <p:spPr bwMode="auto">
          <a:xfrm flipH="1" flipV="1">
            <a:off x="5632426" y="425132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1" name="Line 1265"/>
          <p:cNvSpPr>
            <a:spLocks noChangeShapeType="1"/>
          </p:cNvSpPr>
          <p:nvPr/>
        </p:nvSpPr>
        <p:spPr bwMode="auto">
          <a:xfrm flipH="1" flipV="1">
            <a:off x="5621314" y="4222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2" name="Line 1266"/>
          <p:cNvSpPr>
            <a:spLocks noChangeShapeType="1"/>
          </p:cNvSpPr>
          <p:nvPr/>
        </p:nvSpPr>
        <p:spPr bwMode="auto">
          <a:xfrm flipH="1" flipV="1">
            <a:off x="5605439" y="419735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3" name="Line 1267"/>
          <p:cNvSpPr>
            <a:spLocks noChangeShapeType="1"/>
          </p:cNvSpPr>
          <p:nvPr/>
        </p:nvSpPr>
        <p:spPr bwMode="auto">
          <a:xfrm flipH="1" flipV="1">
            <a:off x="5583214" y="417512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4" name="Line 1268"/>
          <p:cNvSpPr>
            <a:spLocks noChangeShapeType="1"/>
          </p:cNvSpPr>
          <p:nvPr/>
        </p:nvSpPr>
        <p:spPr bwMode="auto">
          <a:xfrm flipH="1" flipV="1">
            <a:off x="5557814" y="415766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5" name="Line 1269"/>
          <p:cNvSpPr>
            <a:spLocks noChangeShapeType="1"/>
          </p:cNvSpPr>
          <p:nvPr/>
        </p:nvSpPr>
        <p:spPr bwMode="auto">
          <a:xfrm flipH="1" flipV="1">
            <a:off x="5527651" y="41481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6" name="Line 1270"/>
          <p:cNvSpPr>
            <a:spLocks noChangeShapeType="1"/>
          </p:cNvSpPr>
          <p:nvPr/>
        </p:nvSpPr>
        <p:spPr bwMode="auto">
          <a:xfrm flipH="1" flipV="1">
            <a:off x="5494314" y="414337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7" name="Line 1271"/>
          <p:cNvSpPr>
            <a:spLocks noChangeShapeType="1"/>
          </p:cNvSpPr>
          <p:nvPr/>
        </p:nvSpPr>
        <p:spPr bwMode="auto">
          <a:xfrm flipH="1">
            <a:off x="5462564" y="414337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8" name="Line 1272"/>
          <p:cNvSpPr>
            <a:spLocks noChangeShapeType="1"/>
          </p:cNvSpPr>
          <p:nvPr/>
        </p:nvSpPr>
        <p:spPr bwMode="auto">
          <a:xfrm flipH="1">
            <a:off x="5433989" y="414814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9" name="Line 1273"/>
          <p:cNvSpPr>
            <a:spLocks noChangeShapeType="1"/>
          </p:cNvSpPr>
          <p:nvPr/>
        </p:nvSpPr>
        <p:spPr bwMode="auto">
          <a:xfrm flipH="1">
            <a:off x="5407001" y="415766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0" name="Line 1274"/>
          <p:cNvSpPr>
            <a:spLocks noChangeShapeType="1"/>
          </p:cNvSpPr>
          <p:nvPr/>
        </p:nvSpPr>
        <p:spPr bwMode="auto">
          <a:xfrm flipH="1">
            <a:off x="5386364" y="417512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1" name="Line 1275"/>
          <p:cNvSpPr>
            <a:spLocks noChangeShapeType="1"/>
          </p:cNvSpPr>
          <p:nvPr/>
        </p:nvSpPr>
        <p:spPr bwMode="auto">
          <a:xfrm flipH="1">
            <a:off x="5368901" y="419735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2" name="Line 1276"/>
          <p:cNvSpPr>
            <a:spLocks noChangeShapeType="1"/>
          </p:cNvSpPr>
          <p:nvPr/>
        </p:nvSpPr>
        <p:spPr bwMode="auto">
          <a:xfrm flipH="1">
            <a:off x="5357789" y="4222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3" name="Line 1277"/>
          <p:cNvSpPr>
            <a:spLocks noChangeShapeType="1"/>
          </p:cNvSpPr>
          <p:nvPr/>
        </p:nvSpPr>
        <p:spPr bwMode="auto">
          <a:xfrm flipH="1">
            <a:off x="5354614" y="425132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4" name="Line 1278"/>
          <p:cNvSpPr>
            <a:spLocks noChangeShapeType="1"/>
          </p:cNvSpPr>
          <p:nvPr/>
        </p:nvSpPr>
        <p:spPr bwMode="auto">
          <a:xfrm>
            <a:off x="5354614" y="428466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5" name="Line 1279"/>
          <p:cNvSpPr>
            <a:spLocks noChangeShapeType="1"/>
          </p:cNvSpPr>
          <p:nvPr/>
        </p:nvSpPr>
        <p:spPr bwMode="auto">
          <a:xfrm>
            <a:off x="5357789" y="4316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6" name="Line 1280"/>
          <p:cNvSpPr>
            <a:spLocks noChangeShapeType="1"/>
          </p:cNvSpPr>
          <p:nvPr/>
        </p:nvSpPr>
        <p:spPr bwMode="auto">
          <a:xfrm>
            <a:off x="5368901" y="434657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7" name="Line 1281"/>
          <p:cNvSpPr>
            <a:spLocks noChangeShapeType="1"/>
          </p:cNvSpPr>
          <p:nvPr/>
        </p:nvSpPr>
        <p:spPr bwMode="auto">
          <a:xfrm>
            <a:off x="5386364" y="437356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8" name="Line 1282"/>
          <p:cNvSpPr>
            <a:spLocks noChangeShapeType="1"/>
          </p:cNvSpPr>
          <p:nvPr/>
        </p:nvSpPr>
        <p:spPr bwMode="auto">
          <a:xfrm>
            <a:off x="5407001" y="439420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9" name="Line 1283"/>
          <p:cNvSpPr>
            <a:spLocks noChangeShapeType="1"/>
          </p:cNvSpPr>
          <p:nvPr/>
        </p:nvSpPr>
        <p:spPr bwMode="auto">
          <a:xfrm>
            <a:off x="5433989" y="441166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0" name="Line 1284"/>
          <p:cNvSpPr>
            <a:spLocks noChangeShapeType="1"/>
          </p:cNvSpPr>
          <p:nvPr/>
        </p:nvSpPr>
        <p:spPr bwMode="auto">
          <a:xfrm>
            <a:off x="5462564" y="442277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1" name="Line 1285"/>
          <p:cNvSpPr>
            <a:spLocks noChangeShapeType="1"/>
          </p:cNvSpPr>
          <p:nvPr/>
        </p:nvSpPr>
        <p:spPr bwMode="auto">
          <a:xfrm flipV="1">
            <a:off x="5494314" y="442277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2" name="Line 1286"/>
          <p:cNvSpPr>
            <a:spLocks noChangeShapeType="1"/>
          </p:cNvSpPr>
          <p:nvPr/>
        </p:nvSpPr>
        <p:spPr bwMode="auto">
          <a:xfrm flipV="1">
            <a:off x="5527651" y="441166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3" name="Line 1287"/>
          <p:cNvSpPr>
            <a:spLocks noChangeShapeType="1"/>
          </p:cNvSpPr>
          <p:nvPr/>
        </p:nvSpPr>
        <p:spPr bwMode="auto">
          <a:xfrm flipV="1">
            <a:off x="5557814" y="439420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4" name="Line 1288"/>
          <p:cNvSpPr>
            <a:spLocks noChangeShapeType="1"/>
          </p:cNvSpPr>
          <p:nvPr/>
        </p:nvSpPr>
        <p:spPr bwMode="auto">
          <a:xfrm flipV="1">
            <a:off x="5583214" y="437356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5" name="Line 1289"/>
          <p:cNvSpPr>
            <a:spLocks noChangeShapeType="1"/>
          </p:cNvSpPr>
          <p:nvPr/>
        </p:nvSpPr>
        <p:spPr bwMode="auto">
          <a:xfrm flipV="1">
            <a:off x="5605439" y="4346578"/>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6" name="Line 1290"/>
          <p:cNvSpPr>
            <a:spLocks noChangeShapeType="1"/>
          </p:cNvSpPr>
          <p:nvPr/>
        </p:nvSpPr>
        <p:spPr bwMode="auto">
          <a:xfrm flipV="1">
            <a:off x="5621314" y="431641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7" name="Line 1291"/>
          <p:cNvSpPr>
            <a:spLocks noChangeShapeType="1"/>
          </p:cNvSpPr>
          <p:nvPr/>
        </p:nvSpPr>
        <p:spPr bwMode="auto">
          <a:xfrm flipV="1">
            <a:off x="5632426" y="428466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8" name="Freeform 1292"/>
          <p:cNvSpPr>
            <a:spLocks/>
          </p:cNvSpPr>
          <p:nvPr/>
        </p:nvSpPr>
        <p:spPr bwMode="auto">
          <a:xfrm>
            <a:off x="5470501" y="4237040"/>
            <a:ext cx="42863" cy="66675"/>
          </a:xfrm>
          <a:custGeom>
            <a:avLst/>
            <a:gdLst/>
            <a:ahLst/>
            <a:cxnLst>
              <a:cxn ang="0">
                <a:pos x="9" y="0"/>
              </a:cxn>
              <a:cxn ang="0">
                <a:pos x="15" y="0"/>
              </a:cxn>
              <a:cxn ang="0">
                <a:pos x="18" y="1"/>
              </a:cxn>
              <a:cxn ang="0">
                <a:pos x="21" y="3"/>
              </a:cxn>
              <a:cxn ang="0">
                <a:pos x="24" y="7"/>
              </a:cxn>
              <a:cxn ang="0">
                <a:pos x="24" y="11"/>
              </a:cxn>
              <a:cxn ang="0">
                <a:pos x="24" y="13"/>
              </a:cxn>
              <a:cxn ang="0">
                <a:pos x="23" y="16"/>
              </a:cxn>
              <a:cxn ang="0">
                <a:pos x="18" y="24"/>
              </a:cxn>
              <a:cxn ang="0">
                <a:pos x="15" y="27"/>
              </a:cxn>
              <a:cxn ang="0">
                <a:pos x="12" y="31"/>
              </a:cxn>
              <a:cxn ang="0">
                <a:pos x="9" y="34"/>
              </a:cxn>
              <a:cxn ang="0">
                <a:pos x="6" y="36"/>
              </a:cxn>
              <a:cxn ang="0">
                <a:pos x="6" y="37"/>
              </a:cxn>
              <a:cxn ang="0">
                <a:pos x="21" y="37"/>
              </a:cxn>
              <a:cxn ang="0">
                <a:pos x="22" y="37"/>
              </a:cxn>
              <a:cxn ang="0">
                <a:pos x="23" y="37"/>
              </a:cxn>
              <a:cxn ang="0">
                <a:pos x="25" y="34"/>
              </a:cxn>
              <a:cxn ang="0">
                <a:pos x="27" y="34"/>
              </a:cxn>
              <a:cxn ang="0">
                <a:pos x="24" y="42"/>
              </a:cxn>
              <a:cxn ang="0">
                <a:pos x="0" y="42"/>
              </a:cxn>
              <a:cxn ang="0">
                <a:pos x="0" y="40"/>
              </a:cxn>
              <a:cxn ang="0">
                <a:pos x="9" y="32"/>
              </a:cxn>
              <a:cxn ang="0">
                <a:pos x="15" y="25"/>
              </a:cxn>
              <a:cxn ang="0">
                <a:pos x="18" y="18"/>
              </a:cxn>
              <a:cxn ang="0">
                <a:pos x="19" y="13"/>
              </a:cxn>
              <a:cxn ang="0">
                <a:pos x="18" y="9"/>
              </a:cxn>
              <a:cxn ang="0">
                <a:pos x="16" y="6"/>
              </a:cxn>
              <a:cxn ang="0">
                <a:pos x="15" y="5"/>
              </a:cxn>
              <a:cxn ang="0">
                <a:pos x="13" y="4"/>
              </a:cxn>
              <a:cxn ang="0">
                <a:pos x="9" y="4"/>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5" y="0"/>
                </a:lnTo>
                <a:lnTo>
                  <a:pt x="18" y="1"/>
                </a:lnTo>
                <a:lnTo>
                  <a:pt x="21" y="3"/>
                </a:lnTo>
                <a:lnTo>
                  <a:pt x="24" y="7"/>
                </a:lnTo>
                <a:lnTo>
                  <a:pt x="24" y="11"/>
                </a:lnTo>
                <a:lnTo>
                  <a:pt x="24" y="13"/>
                </a:lnTo>
                <a:lnTo>
                  <a:pt x="23" y="16"/>
                </a:lnTo>
                <a:lnTo>
                  <a:pt x="18" y="24"/>
                </a:lnTo>
                <a:lnTo>
                  <a:pt x="15" y="27"/>
                </a:lnTo>
                <a:lnTo>
                  <a:pt x="12" y="31"/>
                </a:lnTo>
                <a:lnTo>
                  <a:pt x="9" y="34"/>
                </a:lnTo>
                <a:lnTo>
                  <a:pt x="6" y="36"/>
                </a:lnTo>
                <a:lnTo>
                  <a:pt x="6" y="37"/>
                </a:lnTo>
                <a:lnTo>
                  <a:pt x="21" y="37"/>
                </a:lnTo>
                <a:lnTo>
                  <a:pt x="22" y="37"/>
                </a:lnTo>
                <a:lnTo>
                  <a:pt x="23" y="37"/>
                </a:lnTo>
                <a:lnTo>
                  <a:pt x="25" y="34"/>
                </a:lnTo>
                <a:lnTo>
                  <a:pt x="27" y="34"/>
                </a:lnTo>
                <a:lnTo>
                  <a:pt x="24" y="42"/>
                </a:lnTo>
                <a:lnTo>
                  <a:pt x="0" y="42"/>
                </a:lnTo>
                <a:lnTo>
                  <a:pt x="0" y="40"/>
                </a:lnTo>
                <a:lnTo>
                  <a:pt x="9" y="32"/>
                </a:lnTo>
                <a:lnTo>
                  <a:pt x="15" y="25"/>
                </a:lnTo>
                <a:lnTo>
                  <a:pt x="18" y="18"/>
                </a:lnTo>
                <a:lnTo>
                  <a:pt x="19" y="13"/>
                </a:lnTo>
                <a:lnTo>
                  <a:pt x="18" y="9"/>
                </a:lnTo>
                <a:lnTo>
                  <a:pt x="16" y="6"/>
                </a:lnTo>
                <a:lnTo>
                  <a:pt x="15" y="5"/>
                </a:lnTo>
                <a:lnTo>
                  <a:pt x="13" y="4"/>
                </a:lnTo>
                <a:lnTo>
                  <a:pt x="9" y="4"/>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9" name="Line 1293"/>
          <p:cNvSpPr>
            <a:spLocks noChangeShapeType="1"/>
          </p:cNvSpPr>
          <p:nvPr/>
        </p:nvSpPr>
        <p:spPr bwMode="auto">
          <a:xfrm>
            <a:off x="4708501" y="3817940"/>
            <a:ext cx="460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0" name="Line 1294"/>
          <p:cNvSpPr>
            <a:spLocks noChangeShapeType="1"/>
          </p:cNvSpPr>
          <p:nvPr/>
        </p:nvSpPr>
        <p:spPr bwMode="auto">
          <a:xfrm>
            <a:off x="4754539" y="3844928"/>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1" name="Line 1295"/>
          <p:cNvSpPr>
            <a:spLocks noChangeShapeType="1"/>
          </p:cNvSpPr>
          <p:nvPr/>
        </p:nvSpPr>
        <p:spPr bwMode="auto">
          <a:xfrm>
            <a:off x="4805339" y="387509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2" name="Line 1296"/>
          <p:cNvSpPr>
            <a:spLocks noChangeShapeType="1"/>
          </p:cNvSpPr>
          <p:nvPr/>
        </p:nvSpPr>
        <p:spPr bwMode="auto">
          <a:xfrm>
            <a:off x="4860901" y="390684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3" name="Line 1297"/>
          <p:cNvSpPr>
            <a:spLocks noChangeShapeType="1"/>
          </p:cNvSpPr>
          <p:nvPr/>
        </p:nvSpPr>
        <p:spPr bwMode="auto">
          <a:xfrm>
            <a:off x="4919639" y="394176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4" name="Line 1298"/>
          <p:cNvSpPr>
            <a:spLocks noChangeShapeType="1"/>
          </p:cNvSpPr>
          <p:nvPr/>
        </p:nvSpPr>
        <p:spPr bwMode="auto">
          <a:xfrm>
            <a:off x="4979964" y="3978278"/>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5" name="Line 1299"/>
          <p:cNvSpPr>
            <a:spLocks noChangeShapeType="1"/>
          </p:cNvSpPr>
          <p:nvPr/>
        </p:nvSpPr>
        <p:spPr bwMode="auto">
          <a:xfrm>
            <a:off x="5040289" y="4014790"/>
            <a:ext cx="120650" cy="714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6" name="Line 1300"/>
          <p:cNvSpPr>
            <a:spLocks noChangeShapeType="1"/>
          </p:cNvSpPr>
          <p:nvPr/>
        </p:nvSpPr>
        <p:spPr bwMode="auto">
          <a:xfrm>
            <a:off x="5160939" y="408622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7" name="Line 1301"/>
          <p:cNvSpPr>
            <a:spLocks noChangeShapeType="1"/>
          </p:cNvSpPr>
          <p:nvPr/>
        </p:nvSpPr>
        <p:spPr bwMode="auto">
          <a:xfrm>
            <a:off x="5219676" y="4121153"/>
            <a:ext cx="539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8" name="Line 1302"/>
          <p:cNvSpPr>
            <a:spLocks noChangeShapeType="1"/>
          </p:cNvSpPr>
          <p:nvPr/>
        </p:nvSpPr>
        <p:spPr bwMode="auto">
          <a:xfrm>
            <a:off x="5273651" y="4152903"/>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9" name="Line 1303"/>
          <p:cNvSpPr>
            <a:spLocks noChangeShapeType="1"/>
          </p:cNvSpPr>
          <p:nvPr/>
        </p:nvSpPr>
        <p:spPr bwMode="auto">
          <a:xfrm>
            <a:off x="5324451" y="418306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0" name="Line 1304"/>
          <p:cNvSpPr>
            <a:spLocks noChangeShapeType="1"/>
          </p:cNvSpPr>
          <p:nvPr/>
        </p:nvSpPr>
        <p:spPr bwMode="auto">
          <a:xfrm flipH="1" flipV="1">
            <a:off x="2451076" y="4795840"/>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1" name="Line 1305"/>
          <p:cNvSpPr>
            <a:spLocks noChangeShapeType="1"/>
          </p:cNvSpPr>
          <p:nvPr/>
        </p:nvSpPr>
        <p:spPr bwMode="auto">
          <a:xfrm flipH="1" flipV="1">
            <a:off x="2441551" y="4770440"/>
            <a:ext cx="952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2" name="Line 1306"/>
          <p:cNvSpPr>
            <a:spLocks noChangeShapeType="1"/>
          </p:cNvSpPr>
          <p:nvPr/>
        </p:nvSpPr>
        <p:spPr bwMode="auto">
          <a:xfrm flipH="1" flipV="1">
            <a:off x="2428851" y="474662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3" name="Line 1307"/>
          <p:cNvSpPr>
            <a:spLocks noChangeShapeType="1"/>
          </p:cNvSpPr>
          <p:nvPr/>
        </p:nvSpPr>
        <p:spPr bwMode="auto">
          <a:xfrm flipH="1" flipV="1">
            <a:off x="2411389" y="47259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4" name="Line 1308"/>
          <p:cNvSpPr>
            <a:spLocks noChangeShapeType="1"/>
          </p:cNvSpPr>
          <p:nvPr/>
        </p:nvSpPr>
        <p:spPr bwMode="auto">
          <a:xfrm flipH="1" flipV="1">
            <a:off x="2392339" y="4706940"/>
            <a:ext cx="1905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5" name="Line 1309"/>
          <p:cNvSpPr>
            <a:spLocks noChangeShapeType="1"/>
          </p:cNvSpPr>
          <p:nvPr/>
        </p:nvSpPr>
        <p:spPr bwMode="auto">
          <a:xfrm flipH="1" flipV="1">
            <a:off x="2366939" y="469424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6" name="Line 1310"/>
          <p:cNvSpPr>
            <a:spLocks noChangeShapeType="1"/>
          </p:cNvSpPr>
          <p:nvPr/>
        </p:nvSpPr>
        <p:spPr bwMode="auto">
          <a:xfrm flipH="1" flipV="1">
            <a:off x="2341539" y="4686303"/>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7" name="Line 1311"/>
          <p:cNvSpPr>
            <a:spLocks noChangeShapeType="1"/>
          </p:cNvSpPr>
          <p:nvPr/>
        </p:nvSpPr>
        <p:spPr bwMode="auto">
          <a:xfrm flipH="1" flipV="1">
            <a:off x="2312964" y="46831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8" name="Line 1312"/>
          <p:cNvSpPr>
            <a:spLocks noChangeShapeType="1"/>
          </p:cNvSpPr>
          <p:nvPr/>
        </p:nvSpPr>
        <p:spPr bwMode="auto">
          <a:xfrm flipH="1">
            <a:off x="2284389" y="46831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9" name="Line 1313"/>
          <p:cNvSpPr>
            <a:spLocks noChangeShapeType="1"/>
          </p:cNvSpPr>
          <p:nvPr/>
        </p:nvSpPr>
        <p:spPr bwMode="auto">
          <a:xfrm flipH="1">
            <a:off x="2257401" y="468630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0" name="Line 1314"/>
          <p:cNvSpPr>
            <a:spLocks noChangeShapeType="1"/>
          </p:cNvSpPr>
          <p:nvPr/>
        </p:nvSpPr>
        <p:spPr bwMode="auto">
          <a:xfrm flipH="1">
            <a:off x="2233589" y="469424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1" name="Line 1315"/>
          <p:cNvSpPr>
            <a:spLocks noChangeShapeType="1"/>
          </p:cNvSpPr>
          <p:nvPr/>
        </p:nvSpPr>
        <p:spPr bwMode="auto">
          <a:xfrm flipH="1">
            <a:off x="2212951" y="4706940"/>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2" name="Line 1316"/>
          <p:cNvSpPr>
            <a:spLocks noChangeShapeType="1"/>
          </p:cNvSpPr>
          <p:nvPr/>
        </p:nvSpPr>
        <p:spPr bwMode="auto">
          <a:xfrm flipH="1">
            <a:off x="2195489" y="47259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3" name="Line 1317"/>
          <p:cNvSpPr>
            <a:spLocks noChangeShapeType="1"/>
          </p:cNvSpPr>
          <p:nvPr/>
        </p:nvSpPr>
        <p:spPr bwMode="auto">
          <a:xfrm flipH="1">
            <a:off x="2182789" y="474662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4" name="Line 1318"/>
          <p:cNvSpPr>
            <a:spLocks noChangeShapeType="1"/>
          </p:cNvSpPr>
          <p:nvPr/>
        </p:nvSpPr>
        <p:spPr bwMode="auto">
          <a:xfrm flipH="1">
            <a:off x="2174851" y="4770440"/>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5" name="Line 1319"/>
          <p:cNvSpPr>
            <a:spLocks noChangeShapeType="1"/>
          </p:cNvSpPr>
          <p:nvPr/>
        </p:nvSpPr>
        <p:spPr bwMode="auto">
          <a:xfrm flipH="1">
            <a:off x="2171676" y="4795840"/>
            <a:ext cx="317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6" name="Line 1320"/>
          <p:cNvSpPr>
            <a:spLocks noChangeShapeType="1"/>
          </p:cNvSpPr>
          <p:nvPr/>
        </p:nvSpPr>
        <p:spPr bwMode="auto">
          <a:xfrm>
            <a:off x="2171676" y="4826003"/>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7" name="Line 1321"/>
          <p:cNvSpPr>
            <a:spLocks noChangeShapeType="1"/>
          </p:cNvSpPr>
          <p:nvPr/>
        </p:nvSpPr>
        <p:spPr bwMode="auto">
          <a:xfrm>
            <a:off x="2174851" y="4852990"/>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8" name="Line 1322"/>
          <p:cNvSpPr>
            <a:spLocks noChangeShapeType="1"/>
          </p:cNvSpPr>
          <p:nvPr/>
        </p:nvSpPr>
        <p:spPr bwMode="auto">
          <a:xfrm>
            <a:off x="2182789" y="487997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9" name="Line 1323"/>
          <p:cNvSpPr>
            <a:spLocks noChangeShapeType="1"/>
          </p:cNvSpPr>
          <p:nvPr/>
        </p:nvSpPr>
        <p:spPr bwMode="auto">
          <a:xfrm>
            <a:off x="2195489" y="49037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0" name="Line 1324"/>
          <p:cNvSpPr>
            <a:spLocks noChangeShapeType="1"/>
          </p:cNvSpPr>
          <p:nvPr/>
        </p:nvSpPr>
        <p:spPr bwMode="auto">
          <a:xfrm>
            <a:off x="2212951" y="492442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1" name="Line 1325"/>
          <p:cNvSpPr>
            <a:spLocks noChangeShapeType="1"/>
          </p:cNvSpPr>
          <p:nvPr/>
        </p:nvSpPr>
        <p:spPr bwMode="auto">
          <a:xfrm>
            <a:off x="2233589" y="494189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2" name="Line 1326"/>
          <p:cNvSpPr>
            <a:spLocks noChangeShapeType="1"/>
          </p:cNvSpPr>
          <p:nvPr/>
        </p:nvSpPr>
        <p:spPr bwMode="auto">
          <a:xfrm>
            <a:off x="2257401" y="4954590"/>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3" name="Line 1327"/>
          <p:cNvSpPr>
            <a:spLocks noChangeShapeType="1"/>
          </p:cNvSpPr>
          <p:nvPr/>
        </p:nvSpPr>
        <p:spPr bwMode="auto">
          <a:xfrm>
            <a:off x="2284389" y="49625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4" name="Line 1328"/>
          <p:cNvSpPr>
            <a:spLocks noChangeShapeType="1"/>
          </p:cNvSpPr>
          <p:nvPr/>
        </p:nvSpPr>
        <p:spPr bwMode="auto">
          <a:xfrm flipV="1">
            <a:off x="2312964" y="496252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5" name="Line 1329"/>
          <p:cNvSpPr>
            <a:spLocks noChangeShapeType="1"/>
          </p:cNvSpPr>
          <p:nvPr/>
        </p:nvSpPr>
        <p:spPr bwMode="auto">
          <a:xfrm flipV="1">
            <a:off x="2341539" y="4954590"/>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6" name="Line 1330"/>
          <p:cNvSpPr>
            <a:spLocks noChangeShapeType="1"/>
          </p:cNvSpPr>
          <p:nvPr/>
        </p:nvSpPr>
        <p:spPr bwMode="auto">
          <a:xfrm flipV="1">
            <a:off x="2366939" y="494189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7" name="Line 1331"/>
          <p:cNvSpPr>
            <a:spLocks noChangeShapeType="1"/>
          </p:cNvSpPr>
          <p:nvPr/>
        </p:nvSpPr>
        <p:spPr bwMode="auto">
          <a:xfrm flipV="1">
            <a:off x="2392339" y="4924428"/>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8" name="Line 1332"/>
          <p:cNvSpPr>
            <a:spLocks noChangeShapeType="1"/>
          </p:cNvSpPr>
          <p:nvPr/>
        </p:nvSpPr>
        <p:spPr bwMode="auto">
          <a:xfrm flipV="1">
            <a:off x="2411389" y="490379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9" name="Line 1333"/>
          <p:cNvSpPr>
            <a:spLocks noChangeShapeType="1"/>
          </p:cNvSpPr>
          <p:nvPr/>
        </p:nvSpPr>
        <p:spPr bwMode="auto">
          <a:xfrm flipV="1">
            <a:off x="2428851" y="487997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0" name="Line 1334"/>
          <p:cNvSpPr>
            <a:spLocks noChangeShapeType="1"/>
          </p:cNvSpPr>
          <p:nvPr/>
        </p:nvSpPr>
        <p:spPr bwMode="auto">
          <a:xfrm flipV="1">
            <a:off x="2441551" y="4852990"/>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1" name="Line 1335"/>
          <p:cNvSpPr>
            <a:spLocks noChangeShapeType="1"/>
          </p:cNvSpPr>
          <p:nvPr/>
        </p:nvSpPr>
        <p:spPr bwMode="auto">
          <a:xfrm flipV="1">
            <a:off x="2451076" y="482600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2" name="Freeform 1336"/>
          <p:cNvSpPr>
            <a:spLocks/>
          </p:cNvSpPr>
          <p:nvPr/>
        </p:nvSpPr>
        <p:spPr bwMode="auto">
          <a:xfrm>
            <a:off x="2287564" y="4776790"/>
            <a:ext cx="38100" cy="68263"/>
          </a:xfrm>
          <a:custGeom>
            <a:avLst/>
            <a:gdLst/>
            <a:ahLst/>
            <a:cxnLst>
              <a:cxn ang="0">
                <a:pos x="10" y="0"/>
              </a:cxn>
              <a:cxn ang="0">
                <a:pos x="15" y="0"/>
              </a:cxn>
              <a:cxn ang="0">
                <a:pos x="19" y="3"/>
              </a:cxn>
              <a:cxn ang="0">
                <a:pos x="21" y="4"/>
              </a:cxn>
              <a:cxn ang="0">
                <a:pos x="22" y="6"/>
              </a:cxn>
              <a:cxn ang="0">
                <a:pos x="22" y="8"/>
              </a:cxn>
              <a:cxn ang="0">
                <a:pos x="20" y="12"/>
              </a:cxn>
              <a:cxn ang="0">
                <a:pos x="19" y="15"/>
              </a:cxn>
              <a:cxn ang="0">
                <a:pos x="16" y="17"/>
              </a:cxn>
              <a:cxn ang="0">
                <a:pos x="20" y="20"/>
              </a:cxn>
              <a:cxn ang="0">
                <a:pos x="22" y="21"/>
              </a:cxn>
              <a:cxn ang="0">
                <a:pos x="24" y="28"/>
              </a:cxn>
              <a:cxn ang="0">
                <a:pos x="22" y="34"/>
              </a:cxn>
              <a:cxn ang="0">
                <a:pos x="20" y="37"/>
              </a:cxn>
              <a:cxn ang="0">
                <a:pos x="15" y="41"/>
              </a:cxn>
              <a:cxn ang="0">
                <a:pos x="7" y="43"/>
              </a:cxn>
              <a:cxn ang="0">
                <a:pos x="5" y="43"/>
              </a:cxn>
              <a:cxn ang="0">
                <a:pos x="3" y="42"/>
              </a:cxn>
              <a:cxn ang="0">
                <a:pos x="1" y="41"/>
              </a:cxn>
              <a:cxn ang="0">
                <a:pos x="0" y="40"/>
              </a:cxn>
              <a:cxn ang="0">
                <a:pos x="0" y="39"/>
              </a:cxn>
              <a:cxn ang="0">
                <a:pos x="1" y="37"/>
              </a:cxn>
              <a:cxn ang="0">
                <a:pos x="5" y="37"/>
              </a:cxn>
              <a:cxn ang="0">
                <a:pos x="7" y="39"/>
              </a:cxn>
              <a:cxn ang="0">
                <a:pos x="8" y="39"/>
              </a:cxn>
              <a:cxn ang="0">
                <a:pos x="9" y="40"/>
              </a:cxn>
              <a:cxn ang="0">
                <a:pos x="13" y="40"/>
              </a:cxn>
              <a:cxn ang="0">
                <a:pos x="15" y="39"/>
              </a:cxn>
              <a:cxn ang="0">
                <a:pos x="18" y="36"/>
              </a:cxn>
              <a:cxn ang="0">
                <a:pos x="19" y="31"/>
              </a:cxn>
              <a:cxn ang="0">
                <a:pos x="19" y="30"/>
              </a:cxn>
              <a:cxn ang="0">
                <a:pos x="19" y="28"/>
              </a:cxn>
              <a:cxn ang="0">
                <a:pos x="18" y="27"/>
              </a:cxn>
              <a:cxn ang="0">
                <a:pos x="17" y="26"/>
              </a:cxn>
              <a:cxn ang="0">
                <a:pos x="17" y="25"/>
              </a:cxn>
              <a:cxn ang="0">
                <a:pos x="15" y="23"/>
              </a:cxn>
              <a:cxn ang="0">
                <a:pos x="13" y="22"/>
              </a:cxn>
              <a:cxn ang="0">
                <a:pos x="11" y="21"/>
              </a:cxn>
              <a:cxn ang="0">
                <a:pos x="10" y="21"/>
              </a:cxn>
              <a:cxn ang="0">
                <a:pos x="8" y="21"/>
              </a:cxn>
              <a:cxn ang="0">
                <a:pos x="7" y="21"/>
              </a:cxn>
              <a:cxn ang="0">
                <a:pos x="7" y="20"/>
              </a:cxn>
              <a:cxn ang="0">
                <a:pos x="9" y="20"/>
              </a:cxn>
              <a:cxn ang="0">
                <a:pos x="10" y="19"/>
              </a:cxn>
              <a:cxn ang="0">
                <a:pos x="13" y="18"/>
              </a:cxn>
              <a:cxn ang="0">
                <a:pos x="16" y="15"/>
              </a:cxn>
              <a:cxn ang="0">
                <a:pos x="16" y="14"/>
              </a:cxn>
              <a:cxn ang="0">
                <a:pos x="17" y="12"/>
              </a:cxn>
              <a:cxn ang="0">
                <a:pos x="17" y="9"/>
              </a:cxn>
              <a:cxn ang="0">
                <a:pos x="16" y="7"/>
              </a:cxn>
              <a:cxn ang="0">
                <a:pos x="13" y="4"/>
              </a:cxn>
              <a:cxn ang="0">
                <a:pos x="12" y="3"/>
              </a:cxn>
              <a:cxn ang="0">
                <a:pos x="7" y="3"/>
              </a:cxn>
              <a:cxn ang="0">
                <a:pos x="6" y="5"/>
              </a:cxn>
              <a:cxn ang="0">
                <a:pos x="4" y="6"/>
              </a:cxn>
              <a:cxn ang="0">
                <a:pos x="2" y="9"/>
              </a:cxn>
              <a:cxn ang="0">
                <a:pos x="1" y="8"/>
              </a:cxn>
              <a:cxn ang="0">
                <a:pos x="3" y="4"/>
              </a:cxn>
              <a:cxn ang="0">
                <a:pos x="5" y="1"/>
              </a:cxn>
              <a:cxn ang="0">
                <a:pos x="10" y="0"/>
              </a:cxn>
            </a:cxnLst>
            <a:rect l="0" t="0" r="r" b="b"/>
            <a:pathLst>
              <a:path w="24" h="43">
                <a:moveTo>
                  <a:pt x="10" y="0"/>
                </a:moveTo>
                <a:lnTo>
                  <a:pt x="15" y="0"/>
                </a:lnTo>
                <a:lnTo>
                  <a:pt x="19" y="3"/>
                </a:lnTo>
                <a:lnTo>
                  <a:pt x="21" y="4"/>
                </a:lnTo>
                <a:lnTo>
                  <a:pt x="22" y="6"/>
                </a:lnTo>
                <a:lnTo>
                  <a:pt x="22" y="8"/>
                </a:lnTo>
                <a:lnTo>
                  <a:pt x="20" y="12"/>
                </a:lnTo>
                <a:lnTo>
                  <a:pt x="19" y="15"/>
                </a:lnTo>
                <a:lnTo>
                  <a:pt x="16" y="17"/>
                </a:lnTo>
                <a:lnTo>
                  <a:pt x="20" y="20"/>
                </a:lnTo>
                <a:lnTo>
                  <a:pt x="22" y="21"/>
                </a:lnTo>
                <a:lnTo>
                  <a:pt x="24" y="28"/>
                </a:lnTo>
                <a:lnTo>
                  <a:pt x="22" y="34"/>
                </a:lnTo>
                <a:lnTo>
                  <a:pt x="20" y="37"/>
                </a:lnTo>
                <a:lnTo>
                  <a:pt x="15" y="41"/>
                </a:lnTo>
                <a:lnTo>
                  <a:pt x="7" y="43"/>
                </a:lnTo>
                <a:lnTo>
                  <a:pt x="5" y="43"/>
                </a:lnTo>
                <a:lnTo>
                  <a:pt x="3" y="42"/>
                </a:lnTo>
                <a:lnTo>
                  <a:pt x="1" y="41"/>
                </a:lnTo>
                <a:lnTo>
                  <a:pt x="0" y="40"/>
                </a:lnTo>
                <a:lnTo>
                  <a:pt x="0" y="39"/>
                </a:lnTo>
                <a:lnTo>
                  <a:pt x="1" y="37"/>
                </a:lnTo>
                <a:lnTo>
                  <a:pt x="5" y="37"/>
                </a:lnTo>
                <a:lnTo>
                  <a:pt x="7" y="39"/>
                </a:lnTo>
                <a:lnTo>
                  <a:pt x="8" y="39"/>
                </a:lnTo>
                <a:lnTo>
                  <a:pt x="9" y="40"/>
                </a:lnTo>
                <a:lnTo>
                  <a:pt x="13" y="40"/>
                </a:lnTo>
                <a:lnTo>
                  <a:pt x="15" y="39"/>
                </a:lnTo>
                <a:lnTo>
                  <a:pt x="18" y="36"/>
                </a:lnTo>
                <a:lnTo>
                  <a:pt x="19" y="31"/>
                </a:lnTo>
                <a:lnTo>
                  <a:pt x="19" y="30"/>
                </a:lnTo>
                <a:lnTo>
                  <a:pt x="19" y="28"/>
                </a:lnTo>
                <a:lnTo>
                  <a:pt x="18" y="27"/>
                </a:lnTo>
                <a:lnTo>
                  <a:pt x="17" y="26"/>
                </a:lnTo>
                <a:lnTo>
                  <a:pt x="17" y="25"/>
                </a:lnTo>
                <a:lnTo>
                  <a:pt x="15" y="23"/>
                </a:lnTo>
                <a:lnTo>
                  <a:pt x="13" y="22"/>
                </a:lnTo>
                <a:lnTo>
                  <a:pt x="11" y="21"/>
                </a:lnTo>
                <a:lnTo>
                  <a:pt x="10" y="21"/>
                </a:lnTo>
                <a:lnTo>
                  <a:pt x="8" y="21"/>
                </a:lnTo>
                <a:lnTo>
                  <a:pt x="7" y="21"/>
                </a:lnTo>
                <a:lnTo>
                  <a:pt x="7" y="20"/>
                </a:lnTo>
                <a:lnTo>
                  <a:pt x="9" y="20"/>
                </a:lnTo>
                <a:lnTo>
                  <a:pt x="10" y="19"/>
                </a:lnTo>
                <a:lnTo>
                  <a:pt x="13" y="18"/>
                </a:lnTo>
                <a:lnTo>
                  <a:pt x="16" y="15"/>
                </a:lnTo>
                <a:lnTo>
                  <a:pt x="16" y="14"/>
                </a:lnTo>
                <a:lnTo>
                  <a:pt x="17" y="12"/>
                </a:lnTo>
                <a:lnTo>
                  <a:pt x="17" y="9"/>
                </a:lnTo>
                <a:lnTo>
                  <a:pt x="16" y="7"/>
                </a:lnTo>
                <a:lnTo>
                  <a:pt x="13" y="4"/>
                </a:lnTo>
                <a:lnTo>
                  <a:pt x="12" y="3"/>
                </a:lnTo>
                <a:lnTo>
                  <a:pt x="7" y="3"/>
                </a:lnTo>
                <a:lnTo>
                  <a:pt x="6" y="5"/>
                </a:lnTo>
                <a:lnTo>
                  <a:pt x="4" y="6"/>
                </a:lnTo>
                <a:lnTo>
                  <a:pt x="2" y="9"/>
                </a:lnTo>
                <a:lnTo>
                  <a:pt x="1" y="8"/>
                </a:lnTo>
                <a:lnTo>
                  <a:pt x="3" y="4"/>
                </a:lnTo>
                <a:lnTo>
                  <a:pt x="5"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3" name="Line 1337"/>
          <p:cNvSpPr>
            <a:spLocks noChangeShapeType="1"/>
          </p:cNvSpPr>
          <p:nvPr/>
        </p:nvSpPr>
        <p:spPr bwMode="auto">
          <a:xfrm flipH="1">
            <a:off x="3494064" y="4337053"/>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4" name="Line 1338"/>
          <p:cNvSpPr>
            <a:spLocks noChangeShapeType="1"/>
          </p:cNvSpPr>
          <p:nvPr/>
        </p:nvSpPr>
        <p:spPr bwMode="auto">
          <a:xfrm flipH="1">
            <a:off x="3440089" y="4356103"/>
            <a:ext cx="5397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5" name="Line 1339"/>
          <p:cNvSpPr>
            <a:spLocks noChangeShapeType="1"/>
          </p:cNvSpPr>
          <p:nvPr/>
        </p:nvSpPr>
        <p:spPr bwMode="auto">
          <a:xfrm flipH="1">
            <a:off x="3379764" y="4378328"/>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6" name="Line 1340"/>
          <p:cNvSpPr>
            <a:spLocks noChangeShapeType="1"/>
          </p:cNvSpPr>
          <p:nvPr/>
        </p:nvSpPr>
        <p:spPr bwMode="auto">
          <a:xfrm flipH="1">
            <a:off x="3316264" y="440214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7" name="Line 1341"/>
          <p:cNvSpPr>
            <a:spLocks noChangeShapeType="1"/>
          </p:cNvSpPr>
          <p:nvPr/>
        </p:nvSpPr>
        <p:spPr bwMode="auto">
          <a:xfrm flipH="1">
            <a:off x="3248001" y="4427540"/>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8" name="Line 1342"/>
          <p:cNvSpPr>
            <a:spLocks noChangeShapeType="1"/>
          </p:cNvSpPr>
          <p:nvPr/>
        </p:nvSpPr>
        <p:spPr bwMode="auto">
          <a:xfrm flipH="1">
            <a:off x="3178151" y="445452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9" name="Line 1343"/>
          <p:cNvSpPr>
            <a:spLocks noChangeShapeType="1"/>
          </p:cNvSpPr>
          <p:nvPr/>
        </p:nvSpPr>
        <p:spPr bwMode="auto">
          <a:xfrm flipH="1">
            <a:off x="2813026" y="4481515"/>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0" name="Line 1344"/>
          <p:cNvSpPr>
            <a:spLocks noChangeShapeType="1"/>
          </p:cNvSpPr>
          <p:nvPr/>
        </p:nvSpPr>
        <p:spPr bwMode="auto">
          <a:xfrm flipH="1">
            <a:off x="2743176" y="462597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1" name="Line 1345"/>
          <p:cNvSpPr>
            <a:spLocks noChangeShapeType="1"/>
          </p:cNvSpPr>
          <p:nvPr/>
        </p:nvSpPr>
        <p:spPr bwMode="auto">
          <a:xfrm flipH="1">
            <a:off x="2674914" y="4652965"/>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2" name="Line 1346"/>
          <p:cNvSpPr>
            <a:spLocks noChangeShapeType="1"/>
          </p:cNvSpPr>
          <p:nvPr/>
        </p:nvSpPr>
        <p:spPr bwMode="auto">
          <a:xfrm flipH="1">
            <a:off x="2611414" y="468154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3" name="Line 1347"/>
          <p:cNvSpPr>
            <a:spLocks noChangeShapeType="1"/>
          </p:cNvSpPr>
          <p:nvPr/>
        </p:nvSpPr>
        <p:spPr bwMode="auto">
          <a:xfrm flipH="1">
            <a:off x="2551089" y="4706940"/>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4" name="Line 1348"/>
          <p:cNvSpPr>
            <a:spLocks noChangeShapeType="1"/>
          </p:cNvSpPr>
          <p:nvPr/>
        </p:nvSpPr>
        <p:spPr bwMode="auto">
          <a:xfrm flipH="1">
            <a:off x="2495526" y="4730753"/>
            <a:ext cx="555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5" name="Line 1349"/>
          <p:cNvSpPr>
            <a:spLocks noChangeShapeType="1"/>
          </p:cNvSpPr>
          <p:nvPr/>
        </p:nvSpPr>
        <p:spPr bwMode="auto">
          <a:xfrm flipH="1">
            <a:off x="2446314" y="4751390"/>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6" name="Line 1350"/>
          <p:cNvSpPr>
            <a:spLocks noChangeShapeType="1"/>
          </p:cNvSpPr>
          <p:nvPr/>
        </p:nvSpPr>
        <p:spPr bwMode="auto">
          <a:xfrm flipH="1" flipV="1">
            <a:off x="3813151" y="479266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7" name="Line 1351"/>
          <p:cNvSpPr>
            <a:spLocks noChangeShapeType="1"/>
          </p:cNvSpPr>
          <p:nvPr/>
        </p:nvSpPr>
        <p:spPr bwMode="auto">
          <a:xfrm flipH="1" flipV="1">
            <a:off x="3803626" y="4762503"/>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8" name="Line 1352"/>
          <p:cNvSpPr>
            <a:spLocks noChangeShapeType="1"/>
          </p:cNvSpPr>
          <p:nvPr/>
        </p:nvSpPr>
        <p:spPr bwMode="auto">
          <a:xfrm flipH="1" flipV="1">
            <a:off x="3786164" y="473710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9" name="Line 1353"/>
          <p:cNvSpPr>
            <a:spLocks noChangeShapeType="1"/>
          </p:cNvSpPr>
          <p:nvPr/>
        </p:nvSpPr>
        <p:spPr bwMode="auto">
          <a:xfrm flipH="1" flipV="1">
            <a:off x="3763939" y="47148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0" name="Line 1354"/>
          <p:cNvSpPr>
            <a:spLocks noChangeShapeType="1"/>
          </p:cNvSpPr>
          <p:nvPr/>
        </p:nvSpPr>
        <p:spPr bwMode="auto">
          <a:xfrm flipH="1" flipV="1">
            <a:off x="3738539" y="46974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1" name="Line 1355"/>
          <p:cNvSpPr>
            <a:spLocks noChangeShapeType="1"/>
          </p:cNvSpPr>
          <p:nvPr/>
        </p:nvSpPr>
        <p:spPr bwMode="auto">
          <a:xfrm flipH="1" flipV="1">
            <a:off x="3709964" y="468789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2" name="Line 1356"/>
          <p:cNvSpPr>
            <a:spLocks noChangeShapeType="1"/>
          </p:cNvSpPr>
          <p:nvPr/>
        </p:nvSpPr>
        <p:spPr bwMode="auto">
          <a:xfrm flipH="1" flipV="1">
            <a:off x="3676626" y="468312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3" name="Line 1357"/>
          <p:cNvSpPr>
            <a:spLocks noChangeShapeType="1"/>
          </p:cNvSpPr>
          <p:nvPr/>
        </p:nvSpPr>
        <p:spPr bwMode="auto">
          <a:xfrm flipH="1">
            <a:off x="3644876" y="468312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4" name="Line 1358"/>
          <p:cNvSpPr>
            <a:spLocks noChangeShapeType="1"/>
          </p:cNvSpPr>
          <p:nvPr/>
        </p:nvSpPr>
        <p:spPr bwMode="auto">
          <a:xfrm flipH="1">
            <a:off x="3614714" y="468789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5" name="Line 1359"/>
          <p:cNvSpPr>
            <a:spLocks noChangeShapeType="1"/>
          </p:cNvSpPr>
          <p:nvPr/>
        </p:nvSpPr>
        <p:spPr bwMode="auto">
          <a:xfrm flipH="1">
            <a:off x="3587726" y="469741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6" name="Line 1360"/>
          <p:cNvSpPr>
            <a:spLocks noChangeShapeType="1"/>
          </p:cNvSpPr>
          <p:nvPr/>
        </p:nvSpPr>
        <p:spPr bwMode="auto">
          <a:xfrm flipH="1">
            <a:off x="3567089" y="471487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7" name="Line 1361"/>
          <p:cNvSpPr>
            <a:spLocks noChangeShapeType="1"/>
          </p:cNvSpPr>
          <p:nvPr/>
        </p:nvSpPr>
        <p:spPr bwMode="auto">
          <a:xfrm flipH="1">
            <a:off x="3549626" y="473710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8" name="Line 1362"/>
          <p:cNvSpPr>
            <a:spLocks noChangeShapeType="1"/>
          </p:cNvSpPr>
          <p:nvPr/>
        </p:nvSpPr>
        <p:spPr bwMode="auto">
          <a:xfrm flipH="1">
            <a:off x="3538514" y="476250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9" name="Line 1363"/>
          <p:cNvSpPr>
            <a:spLocks noChangeShapeType="1"/>
          </p:cNvSpPr>
          <p:nvPr/>
        </p:nvSpPr>
        <p:spPr bwMode="auto">
          <a:xfrm flipH="1">
            <a:off x="3535339" y="479266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0" name="Line 1364"/>
          <p:cNvSpPr>
            <a:spLocks noChangeShapeType="1"/>
          </p:cNvSpPr>
          <p:nvPr/>
        </p:nvSpPr>
        <p:spPr bwMode="auto">
          <a:xfrm>
            <a:off x="3535339" y="4826003"/>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1" name="Line 1365"/>
          <p:cNvSpPr>
            <a:spLocks noChangeShapeType="1"/>
          </p:cNvSpPr>
          <p:nvPr/>
        </p:nvSpPr>
        <p:spPr bwMode="auto">
          <a:xfrm>
            <a:off x="3538514" y="485775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2" name="Line 1366"/>
          <p:cNvSpPr>
            <a:spLocks noChangeShapeType="1"/>
          </p:cNvSpPr>
          <p:nvPr/>
        </p:nvSpPr>
        <p:spPr bwMode="auto">
          <a:xfrm>
            <a:off x="3549626" y="488632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3" name="Line 1367"/>
          <p:cNvSpPr>
            <a:spLocks noChangeShapeType="1"/>
          </p:cNvSpPr>
          <p:nvPr/>
        </p:nvSpPr>
        <p:spPr bwMode="auto">
          <a:xfrm>
            <a:off x="3567089" y="491331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4" name="Line 1368"/>
          <p:cNvSpPr>
            <a:spLocks noChangeShapeType="1"/>
          </p:cNvSpPr>
          <p:nvPr/>
        </p:nvSpPr>
        <p:spPr bwMode="auto">
          <a:xfrm>
            <a:off x="3587726" y="493395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5" name="Line 1369"/>
          <p:cNvSpPr>
            <a:spLocks noChangeShapeType="1"/>
          </p:cNvSpPr>
          <p:nvPr/>
        </p:nvSpPr>
        <p:spPr bwMode="auto">
          <a:xfrm>
            <a:off x="3614714" y="495141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6" name="Line 1370"/>
          <p:cNvSpPr>
            <a:spLocks noChangeShapeType="1"/>
          </p:cNvSpPr>
          <p:nvPr/>
        </p:nvSpPr>
        <p:spPr bwMode="auto">
          <a:xfrm>
            <a:off x="3644876" y="496252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7" name="Line 1371"/>
          <p:cNvSpPr>
            <a:spLocks noChangeShapeType="1"/>
          </p:cNvSpPr>
          <p:nvPr/>
        </p:nvSpPr>
        <p:spPr bwMode="auto">
          <a:xfrm flipV="1">
            <a:off x="3676626" y="496252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8" name="Line 1372"/>
          <p:cNvSpPr>
            <a:spLocks noChangeShapeType="1"/>
          </p:cNvSpPr>
          <p:nvPr/>
        </p:nvSpPr>
        <p:spPr bwMode="auto">
          <a:xfrm flipV="1">
            <a:off x="3709964" y="495141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9" name="Line 1373"/>
          <p:cNvSpPr>
            <a:spLocks noChangeShapeType="1"/>
          </p:cNvSpPr>
          <p:nvPr/>
        </p:nvSpPr>
        <p:spPr bwMode="auto">
          <a:xfrm flipV="1">
            <a:off x="3738539" y="493395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0" name="Line 1374"/>
          <p:cNvSpPr>
            <a:spLocks noChangeShapeType="1"/>
          </p:cNvSpPr>
          <p:nvPr/>
        </p:nvSpPr>
        <p:spPr bwMode="auto">
          <a:xfrm flipV="1">
            <a:off x="3763939" y="491331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1" name="Line 1375"/>
          <p:cNvSpPr>
            <a:spLocks noChangeShapeType="1"/>
          </p:cNvSpPr>
          <p:nvPr/>
        </p:nvSpPr>
        <p:spPr bwMode="auto">
          <a:xfrm flipV="1">
            <a:off x="3786164" y="488632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2" name="Line 1376"/>
          <p:cNvSpPr>
            <a:spLocks noChangeShapeType="1"/>
          </p:cNvSpPr>
          <p:nvPr/>
        </p:nvSpPr>
        <p:spPr bwMode="auto">
          <a:xfrm flipV="1">
            <a:off x="3803626" y="485775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3" name="Line 1377"/>
          <p:cNvSpPr>
            <a:spLocks noChangeShapeType="1"/>
          </p:cNvSpPr>
          <p:nvPr/>
        </p:nvSpPr>
        <p:spPr bwMode="auto">
          <a:xfrm flipV="1">
            <a:off x="3813151" y="4826003"/>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4" name="Freeform 1378"/>
          <p:cNvSpPr>
            <a:spLocks noEditPoints="1"/>
          </p:cNvSpPr>
          <p:nvPr/>
        </p:nvSpPr>
        <p:spPr bwMode="auto">
          <a:xfrm>
            <a:off x="3651226" y="4776790"/>
            <a:ext cx="42863" cy="66675"/>
          </a:xfrm>
          <a:custGeom>
            <a:avLst/>
            <a:gdLst/>
            <a:ahLst/>
            <a:cxnLst>
              <a:cxn ang="0">
                <a:pos x="15" y="6"/>
              </a:cxn>
              <a:cxn ang="0">
                <a:pos x="2" y="27"/>
              </a:cxn>
              <a:cxn ang="0">
                <a:pos x="15" y="27"/>
              </a:cxn>
              <a:cxn ang="0">
                <a:pos x="15" y="6"/>
              </a:cxn>
              <a:cxn ang="0">
                <a:pos x="18" y="0"/>
              </a:cxn>
              <a:cxn ang="0">
                <a:pos x="21" y="0"/>
              </a:cxn>
              <a:cxn ang="0">
                <a:pos x="21" y="27"/>
              </a:cxn>
              <a:cxn ang="0">
                <a:pos x="27" y="27"/>
              </a:cxn>
              <a:cxn ang="0">
                <a:pos x="27" y="31"/>
              </a:cxn>
              <a:cxn ang="0">
                <a:pos x="21" y="31"/>
              </a:cxn>
              <a:cxn ang="0">
                <a:pos x="21" y="42"/>
              </a:cxn>
              <a:cxn ang="0">
                <a:pos x="15" y="42"/>
              </a:cxn>
              <a:cxn ang="0">
                <a:pos x="15" y="31"/>
              </a:cxn>
              <a:cxn ang="0">
                <a:pos x="0" y="31"/>
              </a:cxn>
              <a:cxn ang="0">
                <a:pos x="0" y="28"/>
              </a:cxn>
              <a:cxn ang="0">
                <a:pos x="18" y="0"/>
              </a:cxn>
            </a:cxnLst>
            <a:rect l="0" t="0" r="r" b="b"/>
            <a:pathLst>
              <a:path w="27" h="42">
                <a:moveTo>
                  <a:pt x="15" y="6"/>
                </a:moveTo>
                <a:lnTo>
                  <a:pt x="2" y="27"/>
                </a:lnTo>
                <a:lnTo>
                  <a:pt x="15" y="27"/>
                </a:lnTo>
                <a:lnTo>
                  <a:pt x="15" y="6"/>
                </a:lnTo>
                <a:close/>
                <a:moveTo>
                  <a:pt x="18" y="0"/>
                </a:moveTo>
                <a:lnTo>
                  <a:pt x="21" y="0"/>
                </a:lnTo>
                <a:lnTo>
                  <a:pt x="21" y="27"/>
                </a:lnTo>
                <a:lnTo>
                  <a:pt x="27" y="27"/>
                </a:lnTo>
                <a:lnTo>
                  <a:pt x="27" y="31"/>
                </a:lnTo>
                <a:lnTo>
                  <a:pt x="21" y="31"/>
                </a:lnTo>
                <a:lnTo>
                  <a:pt x="21" y="42"/>
                </a:lnTo>
                <a:lnTo>
                  <a:pt x="15" y="42"/>
                </a:lnTo>
                <a:lnTo>
                  <a:pt x="15"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5" name="Line 1379"/>
          <p:cNvSpPr>
            <a:spLocks noChangeShapeType="1"/>
          </p:cNvSpPr>
          <p:nvPr/>
        </p:nvSpPr>
        <p:spPr bwMode="auto">
          <a:xfrm>
            <a:off x="3676626" y="4429128"/>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6" name="Line 1380"/>
          <p:cNvSpPr>
            <a:spLocks noChangeShapeType="1"/>
          </p:cNvSpPr>
          <p:nvPr/>
        </p:nvSpPr>
        <p:spPr bwMode="auto">
          <a:xfrm flipH="1" flipV="1">
            <a:off x="5632426" y="479266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7" name="Line 1381"/>
          <p:cNvSpPr>
            <a:spLocks noChangeShapeType="1"/>
          </p:cNvSpPr>
          <p:nvPr/>
        </p:nvSpPr>
        <p:spPr bwMode="auto">
          <a:xfrm flipH="1" flipV="1">
            <a:off x="5621314" y="476250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8" name="Line 1382"/>
          <p:cNvSpPr>
            <a:spLocks noChangeShapeType="1"/>
          </p:cNvSpPr>
          <p:nvPr/>
        </p:nvSpPr>
        <p:spPr bwMode="auto">
          <a:xfrm flipH="1" flipV="1">
            <a:off x="5605439" y="473710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9" name="Line 1383"/>
          <p:cNvSpPr>
            <a:spLocks noChangeShapeType="1"/>
          </p:cNvSpPr>
          <p:nvPr/>
        </p:nvSpPr>
        <p:spPr bwMode="auto">
          <a:xfrm flipH="1" flipV="1">
            <a:off x="5583214" y="471487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0" name="Line 1384"/>
          <p:cNvSpPr>
            <a:spLocks noChangeShapeType="1"/>
          </p:cNvSpPr>
          <p:nvPr/>
        </p:nvSpPr>
        <p:spPr bwMode="auto">
          <a:xfrm flipH="1" flipV="1">
            <a:off x="5557814" y="469741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1" name="Line 1385"/>
          <p:cNvSpPr>
            <a:spLocks noChangeShapeType="1"/>
          </p:cNvSpPr>
          <p:nvPr/>
        </p:nvSpPr>
        <p:spPr bwMode="auto">
          <a:xfrm flipH="1" flipV="1">
            <a:off x="5527651" y="468789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2" name="Line 1386"/>
          <p:cNvSpPr>
            <a:spLocks noChangeShapeType="1"/>
          </p:cNvSpPr>
          <p:nvPr/>
        </p:nvSpPr>
        <p:spPr bwMode="auto">
          <a:xfrm flipH="1" flipV="1">
            <a:off x="5494314" y="468312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3" name="Line 1387"/>
          <p:cNvSpPr>
            <a:spLocks noChangeShapeType="1"/>
          </p:cNvSpPr>
          <p:nvPr/>
        </p:nvSpPr>
        <p:spPr bwMode="auto">
          <a:xfrm flipH="1">
            <a:off x="5462564" y="468312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4" name="Line 1388"/>
          <p:cNvSpPr>
            <a:spLocks noChangeShapeType="1"/>
          </p:cNvSpPr>
          <p:nvPr/>
        </p:nvSpPr>
        <p:spPr bwMode="auto">
          <a:xfrm flipH="1">
            <a:off x="5433989" y="468789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5" name="Line 1389"/>
          <p:cNvSpPr>
            <a:spLocks noChangeShapeType="1"/>
          </p:cNvSpPr>
          <p:nvPr/>
        </p:nvSpPr>
        <p:spPr bwMode="auto">
          <a:xfrm flipH="1">
            <a:off x="5407001" y="469741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6" name="Line 1390"/>
          <p:cNvSpPr>
            <a:spLocks noChangeShapeType="1"/>
          </p:cNvSpPr>
          <p:nvPr/>
        </p:nvSpPr>
        <p:spPr bwMode="auto">
          <a:xfrm flipH="1">
            <a:off x="5386364" y="471487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7" name="Line 1391"/>
          <p:cNvSpPr>
            <a:spLocks noChangeShapeType="1"/>
          </p:cNvSpPr>
          <p:nvPr/>
        </p:nvSpPr>
        <p:spPr bwMode="auto">
          <a:xfrm flipH="1">
            <a:off x="5368901" y="473710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8" name="Line 1392"/>
          <p:cNvSpPr>
            <a:spLocks noChangeShapeType="1"/>
          </p:cNvSpPr>
          <p:nvPr/>
        </p:nvSpPr>
        <p:spPr bwMode="auto">
          <a:xfrm flipH="1">
            <a:off x="5357789" y="476250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9" name="Line 1393"/>
          <p:cNvSpPr>
            <a:spLocks noChangeShapeType="1"/>
          </p:cNvSpPr>
          <p:nvPr/>
        </p:nvSpPr>
        <p:spPr bwMode="auto">
          <a:xfrm flipH="1">
            <a:off x="5354614" y="479266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102971" name="Group 1595"/>
          <p:cNvGrpSpPr>
            <a:grpSpLocks/>
          </p:cNvGrpSpPr>
          <p:nvPr/>
        </p:nvGrpSpPr>
        <p:grpSpPr bwMode="auto">
          <a:xfrm>
            <a:off x="1489051" y="4337053"/>
            <a:ext cx="5510213" cy="1222375"/>
            <a:chOff x="529" y="2627"/>
            <a:chExt cx="3471" cy="770"/>
          </a:xfrm>
        </p:grpSpPr>
        <p:sp>
          <p:nvSpPr>
            <p:cNvPr id="102771" name="Line 1395"/>
            <p:cNvSpPr>
              <a:spLocks noChangeShapeType="1"/>
            </p:cNvSpPr>
            <p:nvPr/>
          </p:nvSpPr>
          <p:spPr bwMode="auto">
            <a:xfrm>
              <a:off x="2964" y="2935"/>
              <a:ext cx="2"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2" name="Line 1396"/>
            <p:cNvSpPr>
              <a:spLocks noChangeShapeType="1"/>
            </p:cNvSpPr>
            <p:nvPr/>
          </p:nvSpPr>
          <p:spPr bwMode="auto">
            <a:xfrm>
              <a:off x="2966" y="2955"/>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3" name="Line 1397"/>
            <p:cNvSpPr>
              <a:spLocks noChangeShapeType="1"/>
            </p:cNvSpPr>
            <p:nvPr/>
          </p:nvSpPr>
          <p:spPr bwMode="auto">
            <a:xfrm>
              <a:off x="2973" y="2973"/>
              <a:ext cx="1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4" name="Line 1398"/>
            <p:cNvSpPr>
              <a:spLocks noChangeShapeType="1"/>
            </p:cNvSpPr>
            <p:nvPr/>
          </p:nvSpPr>
          <p:spPr bwMode="auto">
            <a:xfrm>
              <a:off x="2984" y="2990"/>
              <a:ext cx="13"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5" name="Line 1399"/>
            <p:cNvSpPr>
              <a:spLocks noChangeShapeType="1"/>
            </p:cNvSpPr>
            <p:nvPr/>
          </p:nvSpPr>
          <p:spPr bwMode="auto">
            <a:xfrm>
              <a:off x="2997" y="3003"/>
              <a:ext cx="17"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6" name="Line 1400"/>
            <p:cNvSpPr>
              <a:spLocks noChangeShapeType="1"/>
            </p:cNvSpPr>
            <p:nvPr/>
          </p:nvSpPr>
          <p:spPr bwMode="auto">
            <a:xfrm>
              <a:off x="3014" y="3014"/>
              <a:ext cx="18"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7" name="Line 1401"/>
            <p:cNvSpPr>
              <a:spLocks noChangeShapeType="1"/>
            </p:cNvSpPr>
            <p:nvPr/>
          </p:nvSpPr>
          <p:spPr bwMode="auto">
            <a:xfrm>
              <a:off x="3032" y="3021"/>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8" name="Line 1402"/>
            <p:cNvSpPr>
              <a:spLocks noChangeShapeType="1"/>
            </p:cNvSpPr>
            <p:nvPr/>
          </p:nvSpPr>
          <p:spPr bwMode="auto">
            <a:xfrm flipV="1">
              <a:off x="3052" y="3021"/>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9" name="Line 1403"/>
            <p:cNvSpPr>
              <a:spLocks noChangeShapeType="1"/>
            </p:cNvSpPr>
            <p:nvPr/>
          </p:nvSpPr>
          <p:spPr bwMode="auto">
            <a:xfrm flipV="1">
              <a:off x="3073" y="3014"/>
              <a:ext cx="1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0" name="Line 1404"/>
            <p:cNvSpPr>
              <a:spLocks noChangeShapeType="1"/>
            </p:cNvSpPr>
            <p:nvPr/>
          </p:nvSpPr>
          <p:spPr bwMode="auto">
            <a:xfrm flipV="1">
              <a:off x="3092" y="3003"/>
              <a:ext cx="1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1" name="Line 1405"/>
            <p:cNvSpPr>
              <a:spLocks noChangeShapeType="1"/>
            </p:cNvSpPr>
            <p:nvPr/>
          </p:nvSpPr>
          <p:spPr bwMode="auto">
            <a:xfrm flipV="1">
              <a:off x="3108" y="2990"/>
              <a:ext cx="14"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2" name="Line 1406"/>
            <p:cNvSpPr>
              <a:spLocks noChangeShapeType="1"/>
            </p:cNvSpPr>
            <p:nvPr/>
          </p:nvSpPr>
          <p:spPr bwMode="auto">
            <a:xfrm flipV="1">
              <a:off x="3122" y="2973"/>
              <a:ext cx="1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3" name="Line 1407"/>
            <p:cNvSpPr>
              <a:spLocks noChangeShapeType="1"/>
            </p:cNvSpPr>
            <p:nvPr/>
          </p:nvSpPr>
          <p:spPr bwMode="auto">
            <a:xfrm flipV="1">
              <a:off x="3132" y="2955"/>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4" name="Line 1408"/>
            <p:cNvSpPr>
              <a:spLocks noChangeShapeType="1"/>
            </p:cNvSpPr>
            <p:nvPr/>
          </p:nvSpPr>
          <p:spPr bwMode="auto">
            <a:xfrm flipV="1">
              <a:off x="3139" y="2935"/>
              <a:ext cx="3"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5" name="Freeform 1409"/>
            <p:cNvSpPr>
              <a:spLocks/>
            </p:cNvSpPr>
            <p:nvPr/>
          </p:nvSpPr>
          <p:spPr bwMode="auto">
            <a:xfrm>
              <a:off x="3038" y="2904"/>
              <a:ext cx="23" cy="4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6" name="Line 1410"/>
            <p:cNvSpPr>
              <a:spLocks noChangeShapeType="1"/>
            </p:cNvSpPr>
            <p:nvPr/>
          </p:nvSpPr>
          <p:spPr bwMode="auto">
            <a:xfrm>
              <a:off x="3052" y="2685"/>
              <a:ext cx="1" cy="15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7" name="Line 1411"/>
            <p:cNvSpPr>
              <a:spLocks noChangeShapeType="1"/>
            </p:cNvSpPr>
            <p:nvPr/>
          </p:nvSpPr>
          <p:spPr bwMode="auto">
            <a:xfrm flipH="1" flipV="1">
              <a:off x="3999" y="2916"/>
              <a:ext cx="1"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8" name="Line 1412"/>
            <p:cNvSpPr>
              <a:spLocks noChangeShapeType="1"/>
            </p:cNvSpPr>
            <p:nvPr/>
          </p:nvSpPr>
          <p:spPr bwMode="auto">
            <a:xfrm flipH="1" flipV="1">
              <a:off x="3994" y="2900"/>
              <a:ext cx="5"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9" name="Line 1413"/>
            <p:cNvSpPr>
              <a:spLocks noChangeShapeType="1"/>
            </p:cNvSpPr>
            <p:nvPr/>
          </p:nvSpPr>
          <p:spPr bwMode="auto">
            <a:xfrm flipH="1" flipV="1">
              <a:off x="3985" y="2885"/>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0" name="Line 1414"/>
            <p:cNvSpPr>
              <a:spLocks noChangeShapeType="1"/>
            </p:cNvSpPr>
            <p:nvPr/>
          </p:nvSpPr>
          <p:spPr bwMode="auto">
            <a:xfrm flipH="1" flipV="1">
              <a:off x="3975" y="2872"/>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1" name="Line 1415"/>
            <p:cNvSpPr>
              <a:spLocks noChangeShapeType="1"/>
            </p:cNvSpPr>
            <p:nvPr/>
          </p:nvSpPr>
          <p:spPr bwMode="auto">
            <a:xfrm flipH="1" flipV="1">
              <a:off x="3962" y="2860"/>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2" name="Line 1416"/>
            <p:cNvSpPr>
              <a:spLocks noChangeShapeType="1"/>
            </p:cNvSpPr>
            <p:nvPr/>
          </p:nvSpPr>
          <p:spPr bwMode="auto">
            <a:xfrm flipH="1" flipV="1">
              <a:off x="3947" y="2852"/>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3" name="Line 1417"/>
            <p:cNvSpPr>
              <a:spLocks noChangeShapeType="1"/>
            </p:cNvSpPr>
            <p:nvPr/>
          </p:nvSpPr>
          <p:spPr bwMode="auto">
            <a:xfrm flipH="1" flipV="1">
              <a:off x="3930" y="2847"/>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4" name="Line 1418"/>
            <p:cNvSpPr>
              <a:spLocks noChangeShapeType="1"/>
            </p:cNvSpPr>
            <p:nvPr/>
          </p:nvSpPr>
          <p:spPr bwMode="auto">
            <a:xfrm flipH="1" flipV="1">
              <a:off x="3912" y="2845"/>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5" name="Line 1419"/>
            <p:cNvSpPr>
              <a:spLocks noChangeShapeType="1"/>
            </p:cNvSpPr>
            <p:nvPr/>
          </p:nvSpPr>
          <p:spPr bwMode="auto">
            <a:xfrm flipH="1">
              <a:off x="3894" y="2845"/>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6" name="Line 1420"/>
            <p:cNvSpPr>
              <a:spLocks noChangeShapeType="1"/>
            </p:cNvSpPr>
            <p:nvPr/>
          </p:nvSpPr>
          <p:spPr bwMode="auto">
            <a:xfrm flipH="1">
              <a:off x="3877" y="2847"/>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7" name="Line 1421"/>
            <p:cNvSpPr>
              <a:spLocks noChangeShapeType="1"/>
            </p:cNvSpPr>
            <p:nvPr/>
          </p:nvSpPr>
          <p:spPr bwMode="auto">
            <a:xfrm flipH="1">
              <a:off x="3862" y="2852"/>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8" name="Line 1422"/>
            <p:cNvSpPr>
              <a:spLocks noChangeShapeType="1"/>
            </p:cNvSpPr>
            <p:nvPr/>
          </p:nvSpPr>
          <p:spPr bwMode="auto">
            <a:xfrm flipH="1">
              <a:off x="3849" y="2860"/>
              <a:ext cx="13"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9" name="Line 1423"/>
            <p:cNvSpPr>
              <a:spLocks noChangeShapeType="1"/>
            </p:cNvSpPr>
            <p:nvPr/>
          </p:nvSpPr>
          <p:spPr bwMode="auto">
            <a:xfrm flipH="1">
              <a:off x="3839" y="2872"/>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0" name="Line 1424"/>
            <p:cNvSpPr>
              <a:spLocks noChangeShapeType="1"/>
            </p:cNvSpPr>
            <p:nvPr/>
          </p:nvSpPr>
          <p:spPr bwMode="auto">
            <a:xfrm flipH="1">
              <a:off x="3830" y="2885"/>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1" name="Line 1425"/>
            <p:cNvSpPr>
              <a:spLocks noChangeShapeType="1"/>
            </p:cNvSpPr>
            <p:nvPr/>
          </p:nvSpPr>
          <p:spPr bwMode="auto">
            <a:xfrm flipH="1">
              <a:off x="3825" y="2900"/>
              <a:ext cx="5"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2" name="Line 1426"/>
            <p:cNvSpPr>
              <a:spLocks noChangeShapeType="1"/>
            </p:cNvSpPr>
            <p:nvPr/>
          </p:nvSpPr>
          <p:spPr bwMode="auto">
            <a:xfrm flipH="1">
              <a:off x="3824" y="2916"/>
              <a:ext cx="1"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3" name="Line 1427"/>
            <p:cNvSpPr>
              <a:spLocks noChangeShapeType="1"/>
            </p:cNvSpPr>
            <p:nvPr/>
          </p:nvSpPr>
          <p:spPr bwMode="auto">
            <a:xfrm>
              <a:off x="3824" y="2935"/>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4" name="Line 1428"/>
            <p:cNvSpPr>
              <a:spLocks noChangeShapeType="1"/>
            </p:cNvSpPr>
            <p:nvPr/>
          </p:nvSpPr>
          <p:spPr bwMode="auto">
            <a:xfrm>
              <a:off x="3825" y="2952"/>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5" name="Line 1429"/>
            <p:cNvSpPr>
              <a:spLocks noChangeShapeType="1"/>
            </p:cNvSpPr>
            <p:nvPr/>
          </p:nvSpPr>
          <p:spPr bwMode="auto">
            <a:xfrm>
              <a:off x="3830" y="2969"/>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6" name="Line 1430"/>
            <p:cNvSpPr>
              <a:spLocks noChangeShapeType="1"/>
            </p:cNvSpPr>
            <p:nvPr/>
          </p:nvSpPr>
          <p:spPr bwMode="auto">
            <a:xfrm>
              <a:off x="3839" y="2984"/>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7" name="Line 1431"/>
            <p:cNvSpPr>
              <a:spLocks noChangeShapeType="1"/>
            </p:cNvSpPr>
            <p:nvPr/>
          </p:nvSpPr>
          <p:spPr bwMode="auto">
            <a:xfrm>
              <a:off x="3849" y="2997"/>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8" name="Line 1432"/>
            <p:cNvSpPr>
              <a:spLocks noChangeShapeType="1"/>
            </p:cNvSpPr>
            <p:nvPr/>
          </p:nvSpPr>
          <p:spPr bwMode="auto">
            <a:xfrm>
              <a:off x="3862" y="3008"/>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9" name="Line 1433"/>
            <p:cNvSpPr>
              <a:spLocks noChangeShapeType="1"/>
            </p:cNvSpPr>
            <p:nvPr/>
          </p:nvSpPr>
          <p:spPr bwMode="auto">
            <a:xfrm>
              <a:off x="3877" y="3016"/>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0" name="Line 1434"/>
            <p:cNvSpPr>
              <a:spLocks noChangeShapeType="1"/>
            </p:cNvSpPr>
            <p:nvPr/>
          </p:nvSpPr>
          <p:spPr bwMode="auto">
            <a:xfrm>
              <a:off x="3894" y="3021"/>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1" name="Line 1435"/>
            <p:cNvSpPr>
              <a:spLocks noChangeShapeType="1"/>
            </p:cNvSpPr>
            <p:nvPr/>
          </p:nvSpPr>
          <p:spPr bwMode="auto">
            <a:xfrm flipV="1">
              <a:off x="3912" y="3021"/>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2" name="Line 1436"/>
            <p:cNvSpPr>
              <a:spLocks noChangeShapeType="1"/>
            </p:cNvSpPr>
            <p:nvPr/>
          </p:nvSpPr>
          <p:spPr bwMode="auto">
            <a:xfrm flipV="1">
              <a:off x="3930" y="3016"/>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3" name="Line 1437"/>
            <p:cNvSpPr>
              <a:spLocks noChangeShapeType="1"/>
            </p:cNvSpPr>
            <p:nvPr/>
          </p:nvSpPr>
          <p:spPr bwMode="auto">
            <a:xfrm flipV="1">
              <a:off x="3947" y="3008"/>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4" name="Line 1438"/>
            <p:cNvSpPr>
              <a:spLocks noChangeShapeType="1"/>
            </p:cNvSpPr>
            <p:nvPr/>
          </p:nvSpPr>
          <p:spPr bwMode="auto">
            <a:xfrm flipV="1">
              <a:off x="3962" y="2997"/>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5" name="Line 1439"/>
            <p:cNvSpPr>
              <a:spLocks noChangeShapeType="1"/>
            </p:cNvSpPr>
            <p:nvPr/>
          </p:nvSpPr>
          <p:spPr bwMode="auto">
            <a:xfrm flipV="1">
              <a:off x="3975" y="2984"/>
              <a:ext cx="10"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6" name="Line 1440"/>
            <p:cNvSpPr>
              <a:spLocks noChangeShapeType="1"/>
            </p:cNvSpPr>
            <p:nvPr/>
          </p:nvSpPr>
          <p:spPr bwMode="auto">
            <a:xfrm flipV="1">
              <a:off x="3985" y="2969"/>
              <a:ext cx="9"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7" name="Line 1441"/>
            <p:cNvSpPr>
              <a:spLocks noChangeShapeType="1"/>
            </p:cNvSpPr>
            <p:nvPr/>
          </p:nvSpPr>
          <p:spPr bwMode="auto">
            <a:xfrm flipV="1">
              <a:off x="3994" y="2952"/>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8" name="Line 1442"/>
            <p:cNvSpPr>
              <a:spLocks noChangeShapeType="1"/>
            </p:cNvSpPr>
            <p:nvPr/>
          </p:nvSpPr>
          <p:spPr bwMode="auto">
            <a:xfrm flipV="1">
              <a:off x="3999" y="2935"/>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9" name="Freeform 1443"/>
            <p:cNvSpPr>
              <a:spLocks noEditPoints="1"/>
            </p:cNvSpPr>
            <p:nvPr/>
          </p:nvSpPr>
          <p:spPr bwMode="auto">
            <a:xfrm>
              <a:off x="3896" y="2904"/>
              <a:ext cx="27" cy="43"/>
            </a:xfrm>
            <a:custGeom>
              <a:avLst/>
              <a:gdLst/>
              <a:ahLst/>
              <a:cxnLst>
                <a:cxn ang="0">
                  <a:pos x="11" y="19"/>
                </a:cxn>
                <a:cxn ang="0">
                  <a:pos x="7" y="21"/>
                </a:cxn>
                <a:cxn ang="0">
                  <a:pos x="6" y="28"/>
                </a:cxn>
                <a:cxn ang="0">
                  <a:pos x="8" y="34"/>
                </a:cxn>
                <a:cxn ang="0">
                  <a:pos x="9" y="38"/>
                </a:cxn>
                <a:cxn ang="0">
                  <a:pos x="12" y="40"/>
                </a:cxn>
                <a:cxn ang="0">
                  <a:pos x="18" y="40"/>
                </a:cxn>
                <a:cxn ang="0">
                  <a:pos x="20" y="37"/>
                </a:cxn>
                <a:cxn ang="0">
                  <a:pos x="21" y="28"/>
                </a:cxn>
                <a:cxn ang="0">
                  <a:pos x="19" y="22"/>
                </a:cxn>
                <a:cxn ang="0">
                  <a:pos x="15" y="18"/>
                </a:cxn>
                <a:cxn ang="0">
                  <a:pos x="22" y="0"/>
                </a:cxn>
                <a:cxn ang="0">
                  <a:pos x="26" y="1"/>
                </a:cxn>
                <a:cxn ang="0">
                  <a:pos x="20" y="2"/>
                </a:cxn>
                <a:cxn ang="0">
                  <a:pos x="16" y="5"/>
                </a:cxn>
                <a:cxn ang="0">
                  <a:pos x="13" y="8"/>
                </a:cxn>
                <a:cxn ang="0">
                  <a:pos x="10" y="12"/>
                </a:cxn>
                <a:cxn ang="0">
                  <a:pos x="8" y="19"/>
                </a:cxn>
                <a:cxn ang="0">
                  <a:pos x="16" y="15"/>
                </a:cxn>
                <a:cxn ang="0">
                  <a:pos x="21" y="17"/>
                </a:cxn>
                <a:cxn ang="0">
                  <a:pos x="27" y="25"/>
                </a:cxn>
                <a:cxn ang="0">
                  <a:pos x="25" y="34"/>
                </a:cxn>
                <a:cxn ang="0">
                  <a:pos x="21" y="40"/>
                </a:cxn>
                <a:cxn ang="0">
                  <a:pos x="16" y="42"/>
                </a:cxn>
                <a:cxn ang="0">
                  <a:pos x="11" y="43"/>
                </a:cxn>
                <a:cxn ang="0">
                  <a:pos x="2" y="34"/>
                </a:cxn>
                <a:cxn ang="0">
                  <a:pos x="1" y="20"/>
                </a:cxn>
                <a:cxn ang="0">
                  <a:pos x="5" y="12"/>
                </a:cxn>
                <a:cxn ang="0">
                  <a:pos x="9" y="6"/>
                </a:cxn>
                <a:cxn ang="0">
                  <a:pos x="13" y="3"/>
                </a:cxn>
                <a:cxn ang="0">
                  <a:pos x="17" y="1"/>
                </a:cxn>
                <a:cxn ang="0">
                  <a:pos x="22" y="0"/>
                </a:cxn>
              </a:cxnLst>
              <a:rect l="0" t="0" r="r" b="b"/>
              <a:pathLst>
                <a:path w="27" h="43">
                  <a:moveTo>
                    <a:pt x="12" y="18"/>
                  </a:moveTo>
                  <a:lnTo>
                    <a:pt x="11" y="19"/>
                  </a:lnTo>
                  <a:lnTo>
                    <a:pt x="10" y="19"/>
                  </a:lnTo>
                  <a:lnTo>
                    <a:pt x="7" y="21"/>
                  </a:lnTo>
                  <a:lnTo>
                    <a:pt x="6" y="23"/>
                  </a:lnTo>
                  <a:lnTo>
                    <a:pt x="6" y="28"/>
                  </a:lnTo>
                  <a:lnTo>
                    <a:pt x="7" y="31"/>
                  </a:lnTo>
                  <a:lnTo>
                    <a:pt x="8" y="34"/>
                  </a:lnTo>
                  <a:lnTo>
                    <a:pt x="9" y="36"/>
                  </a:lnTo>
                  <a:lnTo>
                    <a:pt x="9" y="38"/>
                  </a:lnTo>
                  <a:lnTo>
                    <a:pt x="10" y="40"/>
                  </a:lnTo>
                  <a:lnTo>
                    <a:pt x="12" y="40"/>
                  </a:lnTo>
                  <a:lnTo>
                    <a:pt x="16" y="40"/>
                  </a:lnTo>
                  <a:lnTo>
                    <a:pt x="18" y="40"/>
                  </a:lnTo>
                  <a:lnTo>
                    <a:pt x="19" y="38"/>
                  </a:lnTo>
                  <a:lnTo>
                    <a:pt x="20" y="37"/>
                  </a:lnTo>
                  <a:lnTo>
                    <a:pt x="21" y="34"/>
                  </a:lnTo>
                  <a:lnTo>
                    <a:pt x="21" y="28"/>
                  </a:lnTo>
                  <a:lnTo>
                    <a:pt x="20" y="25"/>
                  </a:lnTo>
                  <a:lnTo>
                    <a:pt x="19" y="22"/>
                  </a:lnTo>
                  <a:lnTo>
                    <a:pt x="18" y="20"/>
                  </a:lnTo>
                  <a:lnTo>
                    <a:pt x="15" y="18"/>
                  </a:lnTo>
                  <a:lnTo>
                    <a:pt x="12" y="18"/>
                  </a:lnTo>
                  <a:close/>
                  <a:moveTo>
                    <a:pt x="22" y="0"/>
                  </a:moveTo>
                  <a:lnTo>
                    <a:pt x="26" y="0"/>
                  </a:lnTo>
                  <a:lnTo>
                    <a:pt x="26" y="1"/>
                  </a:lnTo>
                  <a:lnTo>
                    <a:pt x="21" y="1"/>
                  </a:lnTo>
                  <a:lnTo>
                    <a:pt x="20" y="2"/>
                  </a:lnTo>
                  <a:lnTo>
                    <a:pt x="18" y="3"/>
                  </a:lnTo>
                  <a:lnTo>
                    <a:pt x="16" y="5"/>
                  </a:lnTo>
                  <a:lnTo>
                    <a:pt x="15" y="6"/>
                  </a:lnTo>
                  <a:lnTo>
                    <a:pt x="13" y="8"/>
                  </a:lnTo>
                  <a:lnTo>
                    <a:pt x="12" y="9"/>
                  </a:lnTo>
                  <a:lnTo>
                    <a:pt x="10" y="12"/>
                  </a:lnTo>
                  <a:lnTo>
                    <a:pt x="9" y="16"/>
                  </a:lnTo>
                  <a:lnTo>
                    <a:pt x="8" y="19"/>
                  </a:lnTo>
                  <a:lnTo>
                    <a:pt x="14" y="16"/>
                  </a:lnTo>
                  <a:lnTo>
                    <a:pt x="16" y="15"/>
                  </a:lnTo>
                  <a:lnTo>
                    <a:pt x="19" y="16"/>
                  </a:lnTo>
                  <a:lnTo>
                    <a:pt x="21" y="17"/>
                  </a:lnTo>
                  <a:lnTo>
                    <a:pt x="25" y="21"/>
                  </a:lnTo>
                  <a:lnTo>
                    <a:pt x="27" y="25"/>
                  </a:lnTo>
                  <a:lnTo>
                    <a:pt x="27" y="28"/>
                  </a:lnTo>
                  <a:lnTo>
                    <a:pt x="25" y="34"/>
                  </a:lnTo>
                  <a:lnTo>
                    <a:pt x="24" y="37"/>
                  </a:lnTo>
                  <a:lnTo>
                    <a:pt x="21" y="40"/>
                  </a:lnTo>
                  <a:lnTo>
                    <a:pt x="19" y="41"/>
                  </a:lnTo>
                  <a:lnTo>
                    <a:pt x="16" y="42"/>
                  </a:lnTo>
                  <a:lnTo>
                    <a:pt x="14" y="43"/>
                  </a:lnTo>
                  <a:lnTo>
                    <a:pt x="11" y="43"/>
                  </a:lnTo>
                  <a:lnTo>
                    <a:pt x="6" y="40"/>
                  </a:lnTo>
                  <a:lnTo>
                    <a:pt x="2" y="34"/>
                  </a:lnTo>
                  <a:lnTo>
                    <a:pt x="0" y="25"/>
                  </a:lnTo>
                  <a:lnTo>
                    <a:pt x="1" y="20"/>
                  </a:lnTo>
                  <a:lnTo>
                    <a:pt x="2" y="15"/>
                  </a:lnTo>
                  <a:lnTo>
                    <a:pt x="5" y="12"/>
                  </a:lnTo>
                  <a:lnTo>
                    <a:pt x="6" y="9"/>
                  </a:lnTo>
                  <a:lnTo>
                    <a:pt x="9" y="6"/>
                  </a:lnTo>
                  <a:lnTo>
                    <a:pt x="12" y="4"/>
                  </a:lnTo>
                  <a:lnTo>
                    <a:pt x="13" y="3"/>
                  </a:lnTo>
                  <a:lnTo>
                    <a:pt x="15" y="2"/>
                  </a:lnTo>
                  <a:lnTo>
                    <a:pt x="17" y="1"/>
                  </a:lnTo>
                  <a:lnTo>
                    <a:pt x="19" y="0"/>
                  </a:lnTo>
                  <a:lnTo>
                    <a:pt x="2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0" name="Line 1444"/>
            <p:cNvSpPr>
              <a:spLocks noChangeShapeType="1"/>
            </p:cNvSpPr>
            <p:nvPr/>
          </p:nvSpPr>
          <p:spPr bwMode="auto">
            <a:xfrm>
              <a:off x="3136" y="2627"/>
              <a:ext cx="31"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1" name="Line 1445"/>
            <p:cNvSpPr>
              <a:spLocks noChangeShapeType="1"/>
            </p:cNvSpPr>
            <p:nvPr/>
          </p:nvSpPr>
          <p:spPr bwMode="auto">
            <a:xfrm>
              <a:off x="3167" y="2639"/>
              <a:ext cx="35"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2" name="Line 1446"/>
            <p:cNvSpPr>
              <a:spLocks noChangeShapeType="1"/>
            </p:cNvSpPr>
            <p:nvPr/>
          </p:nvSpPr>
          <p:spPr bwMode="auto">
            <a:xfrm>
              <a:off x="3202" y="2653"/>
              <a:ext cx="3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3" name="Line 1447"/>
            <p:cNvSpPr>
              <a:spLocks noChangeShapeType="1"/>
            </p:cNvSpPr>
            <p:nvPr/>
          </p:nvSpPr>
          <p:spPr bwMode="auto">
            <a:xfrm>
              <a:off x="3240" y="2668"/>
              <a:ext cx="4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4" name="Line 1448"/>
            <p:cNvSpPr>
              <a:spLocks noChangeShapeType="1"/>
            </p:cNvSpPr>
            <p:nvPr/>
          </p:nvSpPr>
          <p:spPr bwMode="auto">
            <a:xfrm>
              <a:off x="3280" y="2684"/>
              <a:ext cx="43"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5" name="Line 1449"/>
            <p:cNvSpPr>
              <a:spLocks noChangeShapeType="1"/>
            </p:cNvSpPr>
            <p:nvPr/>
          </p:nvSpPr>
          <p:spPr bwMode="auto">
            <a:xfrm>
              <a:off x="3323" y="2701"/>
              <a:ext cx="44"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6" name="Line 1450"/>
            <p:cNvSpPr>
              <a:spLocks noChangeShapeType="1"/>
            </p:cNvSpPr>
            <p:nvPr/>
          </p:nvSpPr>
          <p:spPr bwMode="auto">
            <a:xfrm>
              <a:off x="3367" y="2718"/>
              <a:ext cx="230" cy="9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7" name="Line 1451"/>
            <p:cNvSpPr>
              <a:spLocks noChangeShapeType="1"/>
            </p:cNvSpPr>
            <p:nvPr/>
          </p:nvSpPr>
          <p:spPr bwMode="auto">
            <a:xfrm>
              <a:off x="3597" y="2809"/>
              <a:ext cx="44"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8" name="Line 1452"/>
            <p:cNvSpPr>
              <a:spLocks noChangeShapeType="1"/>
            </p:cNvSpPr>
            <p:nvPr/>
          </p:nvSpPr>
          <p:spPr bwMode="auto">
            <a:xfrm>
              <a:off x="3641" y="2826"/>
              <a:ext cx="43"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9" name="Line 1453"/>
            <p:cNvSpPr>
              <a:spLocks noChangeShapeType="1"/>
            </p:cNvSpPr>
            <p:nvPr/>
          </p:nvSpPr>
          <p:spPr bwMode="auto">
            <a:xfrm>
              <a:off x="3684" y="2844"/>
              <a:ext cx="4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0" name="Line 1454"/>
            <p:cNvSpPr>
              <a:spLocks noChangeShapeType="1"/>
            </p:cNvSpPr>
            <p:nvPr/>
          </p:nvSpPr>
          <p:spPr bwMode="auto">
            <a:xfrm>
              <a:off x="3724" y="2860"/>
              <a:ext cx="3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1" name="Line 1455"/>
            <p:cNvSpPr>
              <a:spLocks noChangeShapeType="1"/>
            </p:cNvSpPr>
            <p:nvPr/>
          </p:nvSpPr>
          <p:spPr bwMode="auto">
            <a:xfrm>
              <a:off x="3762" y="2875"/>
              <a:ext cx="34"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2" name="Line 1456"/>
            <p:cNvSpPr>
              <a:spLocks noChangeShapeType="1"/>
            </p:cNvSpPr>
            <p:nvPr/>
          </p:nvSpPr>
          <p:spPr bwMode="auto">
            <a:xfrm>
              <a:off x="3796" y="2888"/>
              <a:ext cx="3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3" name="Line 1457"/>
            <p:cNvSpPr>
              <a:spLocks noChangeShapeType="1"/>
            </p:cNvSpPr>
            <p:nvPr/>
          </p:nvSpPr>
          <p:spPr bwMode="auto">
            <a:xfrm flipH="1" flipV="1">
              <a:off x="705" y="3272"/>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4" name="Line 1458"/>
            <p:cNvSpPr>
              <a:spLocks noChangeShapeType="1"/>
            </p:cNvSpPr>
            <p:nvPr/>
          </p:nvSpPr>
          <p:spPr bwMode="auto">
            <a:xfrm flipH="1" flipV="1">
              <a:off x="698" y="3253"/>
              <a:ext cx="7"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5" name="Line 1459"/>
            <p:cNvSpPr>
              <a:spLocks noChangeShapeType="1"/>
            </p:cNvSpPr>
            <p:nvPr/>
          </p:nvSpPr>
          <p:spPr bwMode="auto">
            <a:xfrm flipH="1" flipV="1">
              <a:off x="687" y="3237"/>
              <a:ext cx="11"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6" name="Line 1460"/>
            <p:cNvSpPr>
              <a:spLocks noChangeShapeType="1"/>
            </p:cNvSpPr>
            <p:nvPr/>
          </p:nvSpPr>
          <p:spPr bwMode="auto">
            <a:xfrm flipH="1" flipV="1">
              <a:off x="674" y="3223"/>
              <a:ext cx="13"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7" name="Line 1461"/>
            <p:cNvSpPr>
              <a:spLocks noChangeShapeType="1"/>
            </p:cNvSpPr>
            <p:nvPr/>
          </p:nvSpPr>
          <p:spPr bwMode="auto">
            <a:xfrm flipH="1" flipV="1">
              <a:off x="657" y="3213"/>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8" name="Line 1462"/>
            <p:cNvSpPr>
              <a:spLocks noChangeShapeType="1"/>
            </p:cNvSpPr>
            <p:nvPr/>
          </p:nvSpPr>
          <p:spPr bwMode="auto">
            <a:xfrm flipH="1" flipV="1">
              <a:off x="638" y="3206"/>
              <a:ext cx="1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9" name="Line 1463"/>
            <p:cNvSpPr>
              <a:spLocks noChangeShapeType="1"/>
            </p:cNvSpPr>
            <p:nvPr/>
          </p:nvSpPr>
          <p:spPr bwMode="auto">
            <a:xfrm flipH="1" flipV="1">
              <a:off x="618" y="3203"/>
              <a:ext cx="20"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0" name="Line 1464"/>
            <p:cNvSpPr>
              <a:spLocks noChangeShapeType="1"/>
            </p:cNvSpPr>
            <p:nvPr/>
          </p:nvSpPr>
          <p:spPr bwMode="auto">
            <a:xfrm flipH="1">
              <a:off x="597" y="3203"/>
              <a:ext cx="21" cy="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1" name="Line 1465"/>
            <p:cNvSpPr>
              <a:spLocks noChangeShapeType="1"/>
            </p:cNvSpPr>
            <p:nvPr/>
          </p:nvSpPr>
          <p:spPr bwMode="auto">
            <a:xfrm flipH="1">
              <a:off x="579" y="3206"/>
              <a:ext cx="18"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2" name="Line 1466"/>
            <p:cNvSpPr>
              <a:spLocks noChangeShapeType="1"/>
            </p:cNvSpPr>
            <p:nvPr/>
          </p:nvSpPr>
          <p:spPr bwMode="auto">
            <a:xfrm flipH="1">
              <a:off x="563" y="3213"/>
              <a:ext cx="16"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3" name="Line 1467"/>
            <p:cNvSpPr>
              <a:spLocks noChangeShapeType="1"/>
            </p:cNvSpPr>
            <p:nvPr/>
          </p:nvSpPr>
          <p:spPr bwMode="auto">
            <a:xfrm flipH="1">
              <a:off x="549" y="3223"/>
              <a:ext cx="14" cy="1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4" name="Line 1468"/>
            <p:cNvSpPr>
              <a:spLocks noChangeShapeType="1"/>
            </p:cNvSpPr>
            <p:nvPr/>
          </p:nvSpPr>
          <p:spPr bwMode="auto">
            <a:xfrm flipH="1">
              <a:off x="539" y="3237"/>
              <a:ext cx="10"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5" name="Line 1469"/>
            <p:cNvSpPr>
              <a:spLocks noChangeShapeType="1"/>
            </p:cNvSpPr>
            <p:nvPr/>
          </p:nvSpPr>
          <p:spPr bwMode="auto">
            <a:xfrm flipH="1">
              <a:off x="532" y="3253"/>
              <a:ext cx="7"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6" name="Line 1470"/>
            <p:cNvSpPr>
              <a:spLocks noChangeShapeType="1"/>
            </p:cNvSpPr>
            <p:nvPr/>
          </p:nvSpPr>
          <p:spPr bwMode="auto">
            <a:xfrm flipH="1">
              <a:off x="529" y="3272"/>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7" name="Line 1471"/>
            <p:cNvSpPr>
              <a:spLocks noChangeShapeType="1"/>
            </p:cNvSpPr>
            <p:nvPr/>
          </p:nvSpPr>
          <p:spPr bwMode="auto">
            <a:xfrm>
              <a:off x="529" y="3293"/>
              <a:ext cx="3"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8" name="Line 1472"/>
            <p:cNvSpPr>
              <a:spLocks noChangeShapeType="1"/>
            </p:cNvSpPr>
            <p:nvPr/>
          </p:nvSpPr>
          <p:spPr bwMode="auto">
            <a:xfrm>
              <a:off x="532" y="3313"/>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9" name="Line 1473"/>
            <p:cNvSpPr>
              <a:spLocks noChangeShapeType="1"/>
            </p:cNvSpPr>
            <p:nvPr/>
          </p:nvSpPr>
          <p:spPr bwMode="auto">
            <a:xfrm>
              <a:off x="539" y="3331"/>
              <a:ext cx="1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0" name="Line 1474"/>
            <p:cNvSpPr>
              <a:spLocks noChangeShapeType="1"/>
            </p:cNvSpPr>
            <p:nvPr/>
          </p:nvSpPr>
          <p:spPr bwMode="auto">
            <a:xfrm>
              <a:off x="549" y="3348"/>
              <a:ext cx="14"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1" name="Line 1475"/>
            <p:cNvSpPr>
              <a:spLocks noChangeShapeType="1"/>
            </p:cNvSpPr>
            <p:nvPr/>
          </p:nvSpPr>
          <p:spPr bwMode="auto">
            <a:xfrm>
              <a:off x="563" y="3361"/>
              <a:ext cx="16"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2" name="Line 1476"/>
            <p:cNvSpPr>
              <a:spLocks noChangeShapeType="1"/>
            </p:cNvSpPr>
            <p:nvPr/>
          </p:nvSpPr>
          <p:spPr bwMode="auto">
            <a:xfrm>
              <a:off x="579" y="3372"/>
              <a:ext cx="18"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3" name="Line 1477"/>
            <p:cNvSpPr>
              <a:spLocks noChangeShapeType="1"/>
            </p:cNvSpPr>
            <p:nvPr/>
          </p:nvSpPr>
          <p:spPr bwMode="auto">
            <a:xfrm>
              <a:off x="597" y="3379"/>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4" name="Line 1478"/>
            <p:cNvSpPr>
              <a:spLocks noChangeShapeType="1"/>
            </p:cNvSpPr>
            <p:nvPr/>
          </p:nvSpPr>
          <p:spPr bwMode="auto">
            <a:xfrm flipV="1">
              <a:off x="618" y="3379"/>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5" name="Line 1479"/>
            <p:cNvSpPr>
              <a:spLocks noChangeShapeType="1"/>
            </p:cNvSpPr>
            <p:nvPr/>
          </p:nvSpPr>
          <p:spPr bwMode="auto">
            <a:xfrm flipV="1">
              <a:off x="638" y="3372"/>
              <a:ext cx="19" cy="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6" name="Line 1480"/>
            <p:cNvSpPr>
              <a:spLocks noChangeShapeType="1"/>
            </p:cNvSpPr>
            <p:nvPr/>
          </p:nvSpPr>
          <p:spPr bwMode="auto">
            <a:xfrm flipV="1">
              <a:off x="657" y="3361"/>
              <a:ext cx="17"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7" name="Line 1481"/>
            <p:cNvSpPr>
              <a:spLocks noChangeShapeType="1"/>
            </p:cNvSpPr>
            <p:nvPr/>
          </p:nvSpPr>
          <p:spPr bwMode="auto">
            <a:xfrm flipV="1">
              <a:off x="674" y="3348"/>
              <a:ext cx="13"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8" name="Line 1482"/>
            <p:cNvSpPr>
              <a:spLocks noChangeShapeType="1"/>
            </p:cNvSpPr>
            <p:nvPr/>
          </p:nvSpPr>
          <p:spPr bwMode="auto">
            <a:xfrm flipV="1">
              <a:off x="687" y="3331"/>
              <a:ext cx="1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9" name="Line 1483"/>
            <p:cNvSpPr>
              <a:spLocks noChangeShapeType="1"/>
            </p:cNvSpPr>
            <p:nvPr/>
          </p:nvSpPr>
          <p:spPr bwMode="auto">
            <a:xfrm flipV="1">
              <a:off x="698" y="3313"/>
              <a:ext cx="7"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0" name="Line 1484"/>
            <p:cNvSpPr>
              <a:spLocks noChangeShapeType="1"/>
            </p:cNvSpPr>
            <p:nvPr/>
          </p:nvSpPr>
          <p:spPr bwMode="auto">
            <a:xfrm flipV="1">
              <a:off x="705" y="3293"/>
              <a:ext cx="2"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1" name="Freeform 1485"/>
            <p:cNvSpPr>
              <a:spLocks/>
            </p:cNvSpPr>
            <p:nvPr/>
          </p:nvSpPr>
          <p:spPr bwMode="auto">
            <a:xfrm>
              <a:off x="603" y="3262"/>
              <a:ext cx="26" cy="4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2" name="Line 1486"/>
            <p:cNvSpPr>
              <a:spLocks noChangeShapeType="1"/>
            </p:cNvSpPr>
            <p:nvPr/>
          </p:nvSpPr>
          <p:spPr bwMode="auto">
            <a:xfrm flipH="1">
              <a:off x="953" y="2992"/>
              <a:ext cx="2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3" name="Line 1487"/>
            <p:cNvSpPr>
              <a:spLocks noChangeShapeType="1"/>
            </p:cNvSpPr>
            <p:nvPr/>
          </p:nvSpPr>
          <p:spPr bwMode="auto">
            <a:xfrm flipH="1">
              <a:off x="925" y="3013"/>
              <a:ext cx="28" cy="2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4" name="Line 1488"/>
            <p:cNvSpPr>
              <a:spLocks noChangeShapeType="1"/>
            </p:cNvSpPr>
            <p:nvPr/>
          </p:nvSpPr>
          <p:spPr bwMode="auto">
            <a:xfrm flipH="1">
              <a:off x="896" y="3036"/>
              <a:ext cx="2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5" name="Line 1489"/>
            <p:cNvSpPr>
              <a:spLocks noChangeShapeType="1"/>
            </p:cNvSpPr>
            <p:nvPr/>
          </p:nvSpPr>
          <p:spPr bwMode="auto">
            <a:xfrm flipH="1">
              <a:off x="865" y="3061"/>
              <a:ext cx="31"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6" name="Line 1490"/>
            <p:cNvSpPr>
              <a:spLocks noChangeShapeType="1"/>
            </p:cNvSpPr>
            <p:nvPr/>
          </p:nvSpPr>
          <p:spPr bwMode="auto">
            <a:xfrm flipH="1">
              <a:off x="801" y="3087"/>
              <a:ext cx="64" cy="5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7" name="Line 1491"/>
            <p:cNvSpPr>
              <a:spLocks noChangeShapeType="1"/>
            </p:cNvSpPr>
            <p:nvPr/>
          </p:nvSpPr>
          <p:spPr bwMode="auto">
            <a:xfrm flipH="1">
              <a:off x="770" y="3140"/>
              <a:ext cx="31"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8" name="Line 1492"/>
            <p:cNvSpPr>
              <a:spLocks noChangeShapeType="1"/>
            </p:cNvSpPr>
            <p:nvPr/>
          </p:nvSpPr>
          <p:spPr bwMode="auto">
            <a:xfrm flipH="1">
              <a:off x="741" y="3166"/>
              <a:ext cx="2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9" name="Line 1493"/>
            <p:cNvSpPr>
              <a:spLocks noChangeShapeType="1"/>
            </p:cNvSpPr>
            <p:nvPr/>
          </p:nvSpPr>
          <p:spPr bwMode="auto">
            <a:xfrm flipH="1">
              <a:off x="713" y="3191"/>
              <a:ext cx="28" cy="2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0" name="Line 1494"/>
            <p:cNvSpPr>
              <a:spLocks noChangeShapeType="1"/>
            </p:cNvSpPr>
            <p:nvPr/>
          </p:nvSpPr>
          <p:spPr bwMode="auto">
            <a:xfrm flipH="1">
              <a:off x="687" y="3214"/>
              <a:ext cx="2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1" name="Line 1495"/>
            <p:cNvSpPr>
              <a:spLocks noChangeShapeType="1"/>
            </p:cNvSpPr>
            <p:nvPr/>
          </p:nvSpPr>
          <p:spPr bwMode="auto">
            <a:xfrm flipH="1" flipV="1">
              <a:off x="1135" y="3275"/>
              <a:ext cx="1"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2" name="Line 1496"/>
            <p:cNvSpPr>
              <a:spLocks noChangeShapeType="1"/>
            </p:cNvSpPr>
            <p:nvPr/>
          </p:nvSpPr>
          <p:spPr bwMode="auto">
            <a:xfrm flipH="1" flipV="1">
              <a:off x="1129" y="3258"/>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3" name="Line 1497"/>
            <p:cNvSpPr>
              <a:spLocks noChangeShapeType="1"/>
            </p:cNvSpPr>
            <p:nvPr/>
          </p:nvSpPr>
          <p:spPr bwMode="auto">
            <a:xfrm flipH="1" flipV="1">
              <a:off x="1121"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4" name="Line 1498"/>
            <p:cNvSpPr>
              <a:spLocks noChangeShapeType="1"/>
            </p:cNvSpPr>
            <p:nvPr/>
          </p:nvSpPr>
          <p:spPr bwMode="auto">
            <a:xfrm flipH="1" flipV="1">
              <a:off x="1110"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5" name="Line 1499"/>
            <p:cNvSpPr>
              <a:spLocks noChangeShapeType="1"/>
            </p:cNvSpPr>
            <p:nvPr/>
          </p:nvSpPr>
          <p:spPr bwMode="auto">
            <a:xfrm flipH="1" flipV="1">
              <a:off x="1098" y="3219"/>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6" name="Line 1500"/>
            <p:cNvSpPr>
              <a:spLocks noChangeShapeType="1"/>
            </p:cNvSpPr>
            <p:nvPr/>
          </p:nvSpPr>
          <p:spPr bwMode="auto">
            <a:xfrm flipH="1" flipV="1">
              <a:off x="1082" y="3210"/>
              <a:ext cx="1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7" name="Line 1501"/>
            <p:cNvSpPr>
              <a:spLocks noChangeShapeType="1"/>
            </p:cNvSpPr>
            <p:nvPr/>
          </p:nvSpPr>
          <p:spPr bwMode="auto">
            <a:xfrm flipH="1" flipV="1">
              <a:off x="1066" y="3205"/>
              <a:ext cx="16"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8" name="Line 1502"/>
            <p:cNvSpPr>
              <a:spLocks noChangeShapeType="1"/>
            </p:cNvSpPr>
            <p:nvPr/>
          </p:nvSpPr>
          <p:spPr bwMode="auto">
            <a:xfrm flipH="1" flipV="1">
              <a:off x="1048"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9" name="Line 1503"/>
            <p:cNvSpPr>
              <a:spLocks noChangeShapeType="1"/>
            </p:cNvSpPr>
            <p:nvPr/>
          </p:nvSpPr>
          <p:spPr bwMode="auto">
            <a:xfrm flipH="1">
              <a:off x="1030"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0" name="Line 1504"/>
            <p:cNvSpPr>
              <a:spLocks noChangeShapeType="1"/>
            </p:cNvSpPr>
            <p:nvPr/>
          </p:nvSpPr>
          <p:spPr bwMode="auto">
            <a:xfrm flipH="1">
              <a:off x="1013" y="3205"/>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1" name="Line 1505"/>
            <p:cNvSpPr>
              <a:spLocks noChangeShapeType="1"/>
            </p:cNvSpPr>
            <p:nvPr/>
          </p:nvSpPr>
          <p:spPr bwMode="auto">
            <a:xfrm flipH="1">
              <a:off x="998" y="3210"/>
              <a:ext cx="1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2" name="Line 1506"/>
            <p:cNvSpPr>
              <a:spLocks noChangeShapeType="1"/>
            </p:cNvSpPr>
            <p:nvPr/>
          </p:nvSpPr>
          <p:spPr bwMode="auto">
            <a:xfrm flipH="1">
              <a:off x="985" y="3219"/>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3" name="Line 1507"/>
            <p:cNvSpPr>
              <a:spLocks noChangeShapeType="1"/>
            </p:cNvSpPr>
            <p:nvPr/>
          </p:nvSpPr>
          <p:spPr bwMode="auto">
            <a:xfrm flipH="1">
              <a:off x="974"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4" name="Line 1508"/>
            <p:cNvSpPr>
              <a:spLocks noChangeShapeType="1"/>
            </p:cNvSpPr>
            <p:nvPr/>
          </p:nvSpPr>
          <p:spPr bwMode="auto">
            <a:xfrm flipH="1">
              <a:off x="966"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5" name="Line 1509"/>
            <p:cNvSpPr>
              <a:spLocks noChangeShapeType="1"/>
            </p:cNvSpPr>
            <p:nvPr/>
          </p:nvSpPr>
          <p:spPr bwMode="auto">
            <a:xfrm flipH="1">
              <a:off x="961" y="3258"/>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6" name="Line 1510"/>
            <p:cNvSpPr>
              <a:spLocks noChangeShapeType="1"/>
            </p:cNvSpPr>
            <p:nvPr/>
          </p:nvSpPr>
          <p:spPr bwMode="auto">
            <a:xfrm flipH="1">
              <a:off x="959" y="3275"/>
              <a:ext cx="2"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7" name="Line 1511"/>
            <p:cNvSpPr>
              <a:spLocks noChangeShapeType="1"/>
            </p:cNvSpPr>
            <p:nvPr/>
          </p:nvSpPr>
          <p:spPr bwMode="auto">
            <a:xfrm>
              <a:off x="959" y="3293"/>
              <a:ext cx="2"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8" name="Line 1512"/>
            <p:cNvSpPr>
              <a:spLocks noChangeShapeType="1"/>
            </p:cNvSpPr>
            <p:nvPr/>
          </p:nvSpPr>
          <p:spPr bwMode="auto">
            <a:xfrm>
              <a:off x="961" y="3310"/>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9" name="Line 1513"/>
            <p:cNvSpPr>
              <a:spLocks noChangeShapeType="1"/>
            </p:cNvSpPr>
            <p:nvPr/>
          </p:nvSpPr>
          <p:spPr bwMode="auto">
            <a:xfrm>
              <a:off x="966"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0" name="Line 1514"/>
            <p:cNvSpPr>
              <a:spLocks noChangeShapeType="1"/>
            </p:cNvSpPr>
            <p:nvPr/>
          </p:nvSpPr>
          <p:spPr bwMode="auto">
            <a:xfrm>
              <a:off x="974"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1" name="Line 1515"/>
            <p:cNvSpPr>
              <a:spLocks noChangeShapeType="1"/>
            </p:cNvSpPr>
            <p:nvPr/>
          </p:nvSpPr>
          <p:spPr bwMode="auto">
            <a:xfrm>
              <a:off x="985" y="3355"/>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2" name="Line 1516"/>
            <p:cNvSpPr>
              <a:spLocks noChangeShapeType="1"/>
            </p:cNvSpPr>
            <p:nvPr/>
          </p:nvSpPr>
          <p:spPr bwMode="auto">
            <a:xfrm>
              <a:off x="998" y="3366"/>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3" name="Line 1517"/>
            <p:cNvSpPr>
              <a:spLocks noChangeShapeType="1"/>
            </p:cNvSpPr>
            <p:nvPr/>
          </p:nvSpPr>
          <p:spPr bwMode="auto">
            <a:xfrm>
              <a:off x="1013" y="3374"/>
              <a:ext cx="1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4" name="Line 1518"/>
            <p:cNvSpPr>
              <a:spLocks noChangeShapeType="1"/>
            </p:cNvSpPr>
            <p:nvPr/>
          </p:nvSpPr>
          <p:spPr bwMode="auto">
            <a:xfrm>
              <a:off x="1030"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5" name="Line 1519"/>
            <p:cNvSpPr>
              <a:spLocks noChangeShapeType="1"/>
            </p:cNvSpPr>
            <p:nvPr/>
          </p:nvSpPr>
          <p:spPr bwMode="auto">
            <a:xfrm flipV="1">
              <a:off x="1048"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6" name="Line 1520"/>
            <p:cNvSpPr>
              <a:spLocks noChangeShapeType="1"/>
            </p:cNvSpPr>
            <p:nvPr/>
          </p:nvSpPr>
          <p:spPr bwMode="auto">
            <a:xfrm flipV="1">
              <a:off x="1066" y="3374"/>
              <a:ext cx="1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7" name="Line 1521"/>
            <p:cNvSpPr>
              <a:spLocks noChangeShapeType="1"/>
            </p:cNvSpPr>
            <p:nvPr/>
          </p:nvSpPr>
          <p:spPr bwMode="auto">
            <a:xfrm flipV="1">
              <a:off x="1082" y="3366"/>
              <a:ext cx="16"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8" name="Line 1522"/>
            <p:cNvSpPr>
              <a:spLocks noChangeShapeType="1"/>
            </p:cNvSpPr>
            <p:nvPr/>
          </p:nvSpPr>
          <p:spPr bwMode="auto">
            <a:xfrm flipV="1">
              <a:off x="1098" y="3355"/>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9" name="Line 1523"/>
            <p:cNvSpPr>
              <a:spLocks noChangeShapeType="1"/>
            </p:cNvSpPr>
            <p:nvPr/>
          </p:nvSpPr>
          <p:spPr bwMode="auto">
            <a:xfrm flipV="1">
              <a:off x="1110"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0" name="Line 1524"/>
            <p:cNvSpPr>
              <a:spLocks noChangeShapeType="1"/>
            </p:cNvSpPr>
            <p:nvPr/>
          </p:nvSpPr>
          <p:spPr bwMode="auto">
            <a:xfrm flipV="1">
              <a:off x="1121"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1" name="Line 1525"/>
            <p:cNvSpPr>
              <a:spLocks noChangeShapeType="1"/>
            </p:cNvSpPr>
            <p:nvPr/>
          </p:nvSpPr>
          <p:spPr bwMode="auto">
            <a:xfrm flipV="1">
              <a:off x="1129" y="3310"/>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2" name="Line 1526"/>
            <p:cNvSpPr>
              <a:spLocks noChangeShapeType="1"/>
            </p:cNvSpPr>
            <p:nvPr/>
          </p:nvSpPr>
          <p:spPr bwMode="auto">
            <a:xfrm flipV="1">
              <a:off x="1135" y="3293"/>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3" name="Freeform 1527"/>
            <p:cNvSpPr>
              <a:spLocks noEditPoints="1"/>
            </p:cNvSpPr>
            <p:nvPr/>
          </p:nvSpPr>
          <p:spPr bwMode="auto">
            <a:xfrm>
              <a:off x="1033" y="3262"/>
              <a:ext cx="24" cy="43"/>
            </a:xfrm>
            <a:custGeom>
              <a:avLst/>
              <a:gdLst/>
              <a:ahLst/>
              <a:cxnLst>
                <a:cxn ang="0">
                  <a:pos x="9" y="24"/>
                </a:cxn>
                <a:cxn ang="0">
                  <a:pos x="6" y="34"/>
                </a:cxn>
                <a:cxn ang="0">
                  <a:pos x="9" y="38"/>
                </a:cxn>
                <a:cxn ang="0">
                  <a:pos x="11" y="40"/>
                </a:cxn>
                <a:cxn ang="0">
                  <a:pos x="16" y="40"/>
                </a:cxn>
                <a:cxn ang="0">
                  <a:pos x="18" y="36"/>
                </a:cxn>
                <a:cxn ang="0">
                  <a:pos x="18" y="31"/>
                </a:cxn>
                <a:cxn ang="0">
                  <a:pos x="15" y="27"/>
                </a:cxn>
                <a:cxn ang="0">
                  <a:pos x="10" y="22"/>
                </a:cxn>
                <a:cxn ang="0">
                  <a:pos x="11" y="2"/>
                </a:cxn>
                <a:cxn ang="0">
                  <a:pos x="9" y="3"/>
                </a:cxn>
                <a:cxn ang="0">
                  <a:pos x="7" y="9"/>
                </a:cxn>
                <a:cxn ang="0">
                  <a:pos x="13" y="18"/>
                </a:cxn>
                <a:cxn ang="0">
                  <a:pos x="16" y="14"/>
                </a:cxn>
                <a:cxn ang="0">
                  <a:pos x="18" y="10"/>
                </a:cxn>
                <a:cxn ang="0">
                  <a:pos x="17" y="3"/>
                </a:cxn>
                <a:cxn ang="0">
                  <a:pos x="13" y="1"/>
                </a:cxn>
                <a:cxn ang="0">
                  <a:pos x="16" y="0"/>
                </a:cxn>
                <a:cxn ang="0">
                  <a:pos x="21" y="2"/>
                </a:cxn>
                <a:cxn ang="0">
                  <a:pos x="24" y="10"/>
                </a:cxn>
                <a:cxn ang="0">
                  <a:pos x="19" y="16"/>
                </a:cxn>
                <a:cxn ang="0">
                  <a:pos x="15" y="19"/>
                </a:cxn>
                <a:cxn ang="0">
                  <a:pos x="22" y="25"/>
                </a:cxn>
                <a:cxn ang="0">
                  <a:pos x="24" y="30"/>
                </a:cxn>
                <a:cxn ang="0">
                  <a:pos x="23" y="37"/>
                </a:cxn>
                <a:cxn ang="0">
                  <a:pos x="19" y="41"/>
                </a:cxn>
                <a:cxn ang="0">
                  <a:pos x="9" y="43"/>
                </a:cxn>
                <a:cxn ang="0">
                  <a:pos x="5" y="40"/>
                </a:cxn>
                <a:cxn ang="0">
                  <a:pos x="2" y="37"/>
                </a:cxn>
                <a:cxn ang="0">
                  <a:pos x="0" y="31"/>
                </a:cxn>
                <a:cxn ang="0">
                  <a:pos x="3" y="27"/>
                </a:cxn>
                <a:cxn ang="0">
                  <a:pos x="6" y="23"/>
                </a:cxn>
                <a:cxn ang="0">
                  <a:pos x="3" y="15"/>
                </a:cxn>
                <a:cxn ang="0">
                  <a:pos x="1" y="11"/>
                </a:cxn>
                <a:cxn ang="0">
                  <a:pos x="2" y="6"/>
                </a:cxn>
                <a:cxn ang="0">
                  <a:pos x="4" y="2"/>
                </a:cxn>
                <a:cxn ang="0">
                  <a:pos x="9" y="0"/>
                </a:cxn>
              </a:cxnLst>
              <a:rect l="0" t="0" r="r" b="b"/>
              <a:pathLst>
                <a:path w="24" h="43">
                  <a:moveTo>
                    <a:pt x="10" y="22"/>
                  </a:moveTo>
                  <a:lnTo>
                    <a:pt x="9" y="24"/>
                  </a:lnTo>
                  <a:lnTo>
                    <a:pt x="6" y="28"/>
                  </a:lnTo>
                  <a:lnTo>
                    <a:pt x="6" y="34"/>
                  </a:lnTo>
                  <a:lnTo>
                    <a:pt x="7" y="37"/>
                  </a:lnTo>
                  <a:lnTo>
                    <a:pt x="9" y="38"/>
                  </a:lnTo>
                  <a:lnTo>
                    <a:pt x="9" y="40"/>
                  </a:lnTo>
                  <a:lnTo>
                    <a:pt x="11" y="40"/>
                  </a:lnTo>
                  <a:lnTo>
                    <a:pt x="15" y="40"/>
                  </a:lnTo>
                  <a:lnTo>
                    <a:pt x="16" y="40"/>
                  </a:lnTo>
                  <a:lnTo>
                    <a:pt x="17" y="39"/>
                  </a:lnTo>
                  <a:lnTo>
                    <a:pt x="18" y="36"/>
                  </a:lnTo>
                  <a:lnTo>
                    <a:pt x="18" y="33"/>
                  </a:lnTo>
                  <a:lnTo>
                    <a:pt x="18" y="31"/>
                  </a:lnTo>
                  <a:lnTo>
                    <a:pt x="18" y="30"/>
                  </a:lnTo>
                  <a:lnTo>
                    <a:pt x="15" y="27"/>
                  </a:lnTo>
                  <a:lnTo>
                    <a:pt x="13" y="25"/>
                  </a:lnTo>
                  <a:lnTo>
                    <a:pt x="10" y="22"/>
                  </a:lnTo>
                  <a:close/>
                  <a:moveTo>
                    <a:pt x="13" y="1"/>
                  </a:moveTo>
                  <a:lnTo>
                    <a:pt x="11" y="2"/>
                  </a:lnTo>
                  <a:lnTo>
                    <a:pt x="9" y="3"/>
                  </a:lnTo>
                  <a:lnTo>
                    <a:pt x="9" y="3"/>
                  </a:lnTo>
                  <a:lnTo>
                    <a:pt x="7" y="6"/>
                  </a:lnTo>
                  <a:lnTo>
                    <a:pt x="7" y="9"/>
                  </a:lnTo>
                  <a:lnTo>
                    <a:pt x="9" y="14"/>
                  </a:lnTo>
                  <a:lnTo>
                    <a:pt x="13" y="18"/>
                  </a:lnTo>
                  <a:lnTo>
                    <a:pt x="15" y="16"/>
                  </a:lnTo>
                  <a:lnTo>
                    <a:pt x="16" y="14"/>
                  </a:lnTo>
                  <a:lnTo>
                    <a:pt x="18" y="13"/>
                  </a:lnTo>
                  <a:lnTo>
                    <a:pt x="18" y="10"/>
                  </a:lnTo>
                  <a:lnTo>
                    <a:pt x="18" y="8"/>
                  </a:lnTo>
                  <a:lnTo>
                    <a:pt x="17" y="3"/>
                  </a:lnTo>
                  <a:lnTo>
                    <a:pt x="15" y="2"/>
                  </a:lnTo>
                  <a:lnTo>
                    <a:pt x="13" y="1"/>
                  </a:lnTo>
                  <a:close/>
                  <a:moveTo>
                    <a:pt x="9" y="0"/>
                  </a:moveTo>
                  <a:lnTo>
                    <a:pt x="16" y="0"/>
                  </a:lnTo>
                  <a:lnTo>
                    <a:pt x="18" y="0"/>
                  </a:lnTo>
                  <a:lnTo>
                    <a:pt x="21" y="2"/>
                  </a:lnTo>
                  <a:lnTo>
                    <a:pt x="24" y="6"/>
                  </a:lnTo>
                  <a:lnTo>
                    <a:pt x="24" y="10"/>
                  </a:lnTo>
                  <a:lnTo>
                    <a:pt x="22" y="13"/>
                  </a:lnTo>
                  <a:lnTo>
                    <a:pt x="19" y="16"/>
                  </a:lnTo>
                  <a:lnTo>
                    <a:pt x="18" y="17"/>
                  </a:lnTo>
                  <a:lnTo>
                    <a:pt x="15" y="19"/>
                  </a:lnTo>
                  <a:lnTo>
                    <a:pt x="18" y="22"/>
                  </a:lnTo>
                  <a:lnTo>
                    <a:pt x="22" y="25"/>
                  </a:lnTo>
                  <a:lnTo>
                    <a:pt x="24" y="28"/>
                  </a:lnTo>
                  <a:lnTo>
                    <a:pt x="24" y="30"/>
                  </a:lnTo>
                  <a:lnTo>
                    <a:pt x="24" y="34"/>
                  </a:lnTo>
                  <a:lnTo>
                    <a:pt x="23" y="37"/>
                  </a:lnTo>
                  <a:lnTo>
                    <a:pt x="21" y="40"/>
                  </a:lnTo>
                  <a:lnTo>
                    <a:pt x="19" y="41"/>
                  </a:lnTo>
                  <a:lnTo>
                    <a:pt x="15" y="43"/>
                  </a:lnTo>
                  <a:lnTo>
                    <a:pt x="9" y="43"/>
                  </a:lnTo>
                  <a:lnTo>
                    <a:pt x="7" y="42"/>
                  </a:lnTo>
                  <a:lnTo>
                    <a:pt x="5" y="40"/>
                  </a:lnTo>
                  <a:lnTo>
                    <a:pt x="3" y="39"/>
                  </a:lnTo>
                  <a:lnTo>
                    <a:pt x="2" y="37"/>
                  </a:lnTo>
                  <a:lnTo>
                    <a:pt x="0" y="32"/>
                  </a:lnTo>
                  <a:lnTo>
                    <a:pt x="0" y="31"/>
                  </a:lnTo>
                  <a:lnTo>
                    <a:pt x="1" y="28"/>
                  </a:lnTo>
                  <a:lnTo>
                    <a:pt x="3" y="27"/>
                  </a:lnTo>
                  <a:lnTo>
                    <a:pt x="4" y="25"/>
                  </a:lnTo>
                  <a:lnTo>
                    <a:pt x="6" y="23"/>
                  </a:lnTo>
                  <a:lnTo>
                    <a:pt x="9" y="21"/>
                  </a:lnTo>
                  <a:lnTo>
                    <a:pt x="3" y="15"/>
                  </a:lnTo>
                  <a:lnTo>
                    <a:pt x="2" y="13"/>
                  </a:lnTo>
                  <a:lnTo>
                    <a:pt x="1" y="11"/>
                  </a:lnTo>
                  <a:lnTo>
                    <a:pt x="1" y="9"/>
                  </a:lnTo>
                  <a:lnTo>
                    <a:pt x="2" y="6"/>
                  </a:lnTo>
                  <a:lnTo>
                    <a:pt x="3" y="4"/>
                  </a:lnTo>
                  <a:lnTo>
                    <a:pt x="4" y="2"/>
                  </a:lnTo>
                  <a:lnTo>
                    <a:pt x="6"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4" name="Line 1528"/>
            <p:cNvSpPr>
              <a:spLocks noChangeShapeType="1"/>
            </p:cNvSpPr>
            <p:nvPr/>
          </p:nvSpPr>
          <p:spPr bwMode="auto">
            <a:xfrm>
              <a:off x="1048" y="3024"/>
              <a:ext cx="1" cy="17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5" name="Line 1529"/>
            <p:cNvSpPr>
              <a:spLocks noChangeShapeType="1"/>
            </p:cNvSpPr>
            <p:nvPr/>
          </p:nvSpPr>
          <p:spPr bwMode="auto">
            <a:xfrm flipH="1" flipV="1">
              <a:off x="1851" y="3275"/>
              <a:ext cx="1"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6" name="Line 1530"/>
            <p:cNvSpPr>
              <a:spLocks noChangeShapeType="1"/>
            </p:cNvSpPr>
            <p:nvPr/>
          </p:nvSpPr>
          <p:spPr bwMode="auto">
            <a:xfrm flipH="1" flipV="1">
              <a:off x="1845" y="3258"/>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7" name="Line 1531"/>
            <p:cNvSpPr>
              <a:spLocks noChangeShapeType="1"/>
            </p:cNvSpPr>
            <p:nvPr/>
          </p:nvSpPr>
          <p:spPr bwMode="auto">
            <a:xfrm flipH="1" flipV="1">
              <a:off x="1837"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8" name="Line 1532"/>
            <p:cNvSpPr>
              <a:spLocks noChangeShapeType="1"/>
            </p:cNvSpPr>
            <p:nvPr/>
          </p:nvSpPr>
          <p:spPr bwMode="auto">
            <a:xfrm flipH="1" flipV="1">
              <a:off x="1826"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9" name="Line 1533"/>
            <p:cNvSpPr>
              <a:spLocks noChangeShapeType="1"/>
            </p:cNvSpPr>
            <p:nvPr/>
          </p:nvSpPr>
          <p:spPr bwMode="auto">
            <a:xfrm flipH="1" flipV="1">
              <a:off x="1814" y="3219"/>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0" name="Line 1534"/>
            <p:cNvSpPr>
              <a:spLocks noChangeShapeType="1"/>
            </p:cNvSpPr>
            <p:nvPr/>
          </p:nvSpPr>
          <p:spPr bwMode="auto">
            <a:xfrm flipH="1" flipV="1">
              <a:off x="1798" y="3210"/>
              <a:ext cx="16"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1" name="Line 1535"/>
            <p:cNvSpPr>
              <a:spLocks noChangeShapeType="1"/>
            </p:cNvSpPr>
            <p:nvPr/>
          </p:nvSpPr>
          <p:spPr bwMode="auto">
            <a:xfrm flipH="1" flipV="1">
              <a:off x="1782" y="3205"/>
              <a:ext cx="16"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2" name="Line 1536"/>
            <p:cNvSpPr>
              <a:spLocks noChangeShapeType="1"/>
            </p:cNvSpPr>
            <p:nvPr/>
          </p:nvSpPr>
          <p:spPr bwMode="auto">
            <a:xfrm flipH="1" flipV="1">
              <a:off x="1764"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3" name="Line 1537"/>
            <p:cNvSpPr>
              <a:spLocks noChangeShapeType="1"/>
            </p:cNvSpPr>
            <p:nvPr/>
          </p:nvSpPr>
          <p:spPr bwMode="auto">
            <a:xfrm flipH="1">
              <a:off x="1746" y="3203"/>
              <a:ext cx="18"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4" name="Line 1538"/>
            <p:cNvSpPr>
              <a:spLocks noChangeShapeType="1"/>
            </p:cNvSpPr>
            <p:nvPr/>
          </p:nvSpPr>
          <p:spPr bwMode="auto">
            <a:xfrm flipH="1">
              <a:off x="1729" y="3205"/>
              <a:ext cx="17" cy="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5" name="Line 1539"/>
            <p:cNvSpPr>
              <a:spLocks noChangeShapeType="1"/>
            </p:cNvSpPr>
            <p:nvPr/>
          </p:nvSpPr>
          <p:spPr bwMode="auto">
            <a:xfrm flipH="1">
              <a:off x="1714" y="3210"/>
              <a:ext cx="15"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6" name="Line 1540"/>
            <p:cNvSpPr>
              <a:spLocks noChangeShapeType="1"/>
            </p:cNvSpPr>
            <p:nvPr/>
          </p:nvSpPr>
          <p:spPr bwMode="auto">
            <a:xfrm flipH="1">
              <a:off x="1701" y="3219"/>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7" name="Line 1541"/>
            <p:cNvSpPr>
              <a:spLocks noChangeShapeType="1"/>
            </p:cNvSpPr>
            <p:nvPr/>
          </p:nvSpPr>
          <p:spPr bwMode="auto">
            <a:xfrm flipH="1">
              <a:off x="1690" y="3230"/>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8" name="Line 1542"/>
            <p:cNvSpPr>
              <a:spLocks noChangeShapeType="1"/>
            </p:cNvSpPr>
            <p:nvPr/>
          </p:nvSpPr>
          <p:spPr bwMode="auto">
            <a:xfrm flipH="1">
              <a:off x="1682" y="3243"/>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9" name="Line 1543"/>
            <p:cNvSpPr>
              <a:spLocks noChangeShapeType="1"/>
            </p:cNvSpPr>
            <p:nvPr/>
          </p:nvSpPr>
          <p:spPr bwMode="auto">
            <a:xfrm flipH="1">
              <a:off x="1677" y="3258"/>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0" name="Line 1544"/>
            <p:cNvSpPr>
              <a:spLocks noChangeShapeType="1"/>
            </p:cNvSpPr>
            <p:nvPr/>
          </p:nvSpPr>
          <p:spPr bwMode="auto">
            <a:xfrm flipH="1">
              <a:off x="1675" y="3275"/>
              <a:ext cx="2"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1" name="Line 1545"/>
            <p:cNvSpPr>
              <a:spLocks noChangeShapeType="1"/>
            </p:cNvSpPr>
            <p:nvPr/>
          </p:nvSpPr>
          <p:spPr bwMode="auto">
            <a:xfrm>
              <a:off x="1675" y="3293"/>
              <a:ext cx="2"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2" name="Line 1546"/>
            <p:cNvSpPr>
              <a:spLocks noChangeShapeType="1"/>
            </p:cNvSpPr>
            <p:nvPr/>
          </p:nvSpPr>
          <p:spPr bwMode="auto">
            <a:xfrm>
              <a:off x="1677" y="3310"/>
              <a:ext cx="5"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3" name="Line 1547"/>
            <p:cNvSpPr>
              <a:spLocks noChangeShapeType="1"/>
            </p:cNvSpPr>
            <p:nvPr/>
          </p:nvSpPr>
          <p:spPr bwMode="auto">
            <a:xfrm>
              <a:off x="1682"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4" name="Line 1548"/>
            <p:cNvSpPr>
              <a:spLocks noChangeShapeType="1"/>
            </p:cNvSpPr>
            <p:nvPr/>
          </p:nvSpPr>
          <p:spPr bwMode="auto">
            <a:xfrm>
              <a:off x="1690"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5" name="Line 1549"/>
            <p:cNvSpPr>
              <a:spLocks noChangeShapeType="1"/>
            </p:cNvSpPr>
            <p:nvPr/>
          </p:nvSpPr>
          <p:spPr bwMode="auto">
            <a:xfrm>
              <a:off x="1701" y="3355"/>
              <a:ext cx="13"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6" name="Line 1550"/>
            <p:cNvSpPr>
              <a:spLocks noChangeShapeType="1"/>
            </p:cNvSpPr>
            <p:nvPr/>
          </p:nvSpPr>
          <p:spPr bwMode="auto">
            <a:xfrm>
              <a:off x="1714" y="3366"/>
              <a:ext cx="15"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7" name="Line 1551"/>
            <p:cNvSpPr>
              <a:spLocks noChangeShapeType="1"/>
            </p:cNvSpPr>
            <p:nvPr/>
          </p:nvSpPr>
          <p:spPr bwMode="auto">
            <a:xfrm>
              <a:off x="1729" y="3374"/>
              <a:ext cx="17"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8" name="Line 1552"/>
            <p:cNvSpPr>
              <a:spLocks noChangeShapeType="1"/>
            </p:cNvSpPr>
            <p:nvPr/>
          </p:nvSpPr>
          <p:spPr bwMode="auto">
            <a:xfrm>
              <a:off x="1746"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9" name="Line 1553"/>
            <p:cNvSpPr>
              <a:spLocks noChangeShapeType="1"/>
            </p:cNvSpPr>
            <p:nvPr/>
          </p:nvSpPr>
          <p:spPr bwMode="auto">
            <a:xfrm flipV="1">
              <a:off x="1764" y="3380"/>
              <a:ext cx="18"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0" name="Line 1554"/>
            <p:cNvSpPr>
              <a:spLocks noChangeShapeType="1"/>
            </p:cNvSpPr>
            <p:nvPr/>
          </p:nvSpPr>
          <p:spPr bwMode="auto">
            <a:xfrm flipV="1">
              <a:off x="1782" y="3374"/>
              <a:ext cx="16"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1" name="Line 1555"/>
            <p:cNvSpPr>
              <a:spLocks noChangeShapeType="1"/>
            </p:cNvSpPr>
            <p:nvPr/>
          </p:nvSpPr>
          <p:spPr bwMode="auto">
            <a:xfrm flipV="1">
              <a:off x="1798" y="3366"/>
              <a:ext cx="16" cy="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2" name="Line 1556"/>
            <p:cNvSpPr>
              <a:spLocks noChangeShapeType="1"/>
            </p:cNvSpPr>
            <p:nvPr/>
          </p:nvSpPr>
          <p:spPr bwMode="auto">
            <a:xfrm flipV="1">
              <a:off x="1814" y="3355"/>
              <a:ext cx="12" cy="1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3" name="Line 1557"/>
            <p:cNvSpPr>
              <a:spLocks noChangeShapeType="1"/>
            </p:cNvSpPr>
            <p:nvPr/>
          </p:nvSpPr>
          <p:spPr bwMode="auto">
            <a:xfrm flipV="1">
              <a:off x="1826" y="3342"/>
              <a:ext cx="11"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4" name="Line 1558"/>
            <p:cNvSpPr>
              <a:spLocks noChangeShapeType="1"/>
            </p:cNvSpPr>
            <p:nvPr/>
          </p:nvSpPr>
          <p:spPr bwMode="auto">
            <a:xfrm flipV="1">
              <a:off x="1837" y="3327"/>
              <a:ext cx="8"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5" name="Line 1559"/>
            <p:cNvSpPr>
              <a:spLocks noChangeShapeType="1"/>
            </p:cNvSpPr>
            <p:nvPr/>
          </p:nvSpPr>
          <p:spPr bwMode="auto">
            <a:xfrm flipV="1">
              <a:off x="1845" y="3310"/>
              <a:ext cx="6"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6" name="Line 1560"/>
            <p:cNvSpPr>
              <a:spLocks noChangeShapeType="1"/>
            </p:cNvSpPr>
            <p:nvPr/>
          </p:nvSpPr>
          <p:spPr bwMode="auto">
            <a:xfrm flipV="1">
              <a:off x="1851" y="3293"/>
              <a:ext cx="1"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7" name="Freeform 1561"/>
            <p:cNvSpPr>
              <a:spLocks noEditPoints="1"/>
            </p:cNvSpPr>
            <p:nvPr/>
          </p:nvSpPr>
          <p:spPr bwMode="auto">
            <a:xfrm>
              <a:off x="1748" y="3262"/>
              <a:ext cx="26" cy="43"/>
            </a:xfrm>
            <a:custGeom>
              <a:avLst/>
              <a:gdLst/>
              <a:ahLst/>
              <a:cxnLst>
                <a:cxn ang="0">
                  <a:pos x="13" y="1"/>
                </a:cxn>
                <a:cxn ang="0">
                  <a:pos x="10" y="3"/>
                </a:cxn>
                <a:cxn ang="0">
                  <a:pos x="7" y="6"/>
                </a:cxn>
                <a:cxn ang="0">
                  <a:pos x="7" y="8"/>
                </a:cxn>
                <a:cxn ang="0">
                  <a:pos x="6" y="11"/>
                </a:cxn>
                <a:cxn ang="0">
                  <a:pos x="6" y="15"/>
                </a:cxn>
                <a:cxn ang="0">
                  <a:pos x="7" y="19"/>
                </a:cxn>
                <a:cxn ang="0">
                  <a:pos x="9" y="21"/>
                </a:cxn>
                <a:cxn ang="0">
                  <a:pos x="11" y="23"/>
                </a:cxn>
                <a:cxn ang="0">
                  <a:pos x="13" y="24"/>
                </a:cxn>
                <a:cxn ang="0">
                  <a:pos x="15" y="24"/>
                </a:cxn>
                <a:cxn ang="0">
                  <a:pos x="16" y="23"/>
                </a:cxn>
                <a:cxn ang="0">
                  <a:pos x="19" y="22"/>
                </a:cxn>
                <a:cxn ang="0">
                  <a:pos x="19" y="21"/>
                </a:cxn>
                <a:cxn ang="0">
                  <a:pos x="20" y="19"/>
                </a:cxn>
                <a:cxn ang="0">
                  <a:pos x="20" y="12"/>
                </a:cxn>
                <a:cxn ang="0">
                  <a:pos x="19" y="9"/>
                </a:cxn>
                <a:cxn ang="0">
                  <a:pos x="17" y="4"/>
                </a:cxn>
                <a:cxn ang="0">
                  <a:pos x="16" y="3"/>
                </a:cxn>
                <a:cxn ang="0">
                  <a:pos x="14" y="2"/>
                </a:cxn>
                <a:cxn ang="0">
                  <a:pos x="13" y="1"/>
                </a:cxn>
                <a:cxn ang="0">
                  <a:pos x="10" y="0"/>
                </a:cxn>
                <a:cxn ang="0">
                  <a:pos x="16" y="0"/>
                </a:cxn>
                <a:cxn ang="0">
                  <a:pos x="19" y="1"/>
                </a:cxn>
                <a:cxn ang="0">
                  <a:pos x="22" y="3"/>
                </a:cxn>
                <a:cxn ang="0">
                  <a:pos x="26" y="9"/>
                </a:cxn>
                <a:cxn ang="0">
                  <a:pos x="26" y="16"/>
                </a:cxn>
                <a:cxn ang="0">
                  <a:pos x="26" y="23"/>
                </a:cxn>
                <a:cxn ang="0">
                  <a:pos x="23" y="30"/>
                </a:cxn>
                <a:cxn ang="0">
                  <a:pos x="20" y="34"/>
                </a:cxn>
                <a:cxn ang="0">
                  <a:pos x="17" y="37"/>
                </a:cxn>
                <a:cxn ang="0">
                  <a:pos x="13" y="40"/>
                </a:cxn>
                <a:cxn ang="0">
                  <a:pos x="10" y="41"/>
                </a:cxn>
                <a:cxn ang="0">
                  <a:pos x="7" y="42"/>
                </a:cxn>
                <a:cxn ang="0">
                  <a:pos x="3" y="43"/>
                </a:cxn>
                <a:cxn ang="0">
                  <a:pos x="1" y="43"/>
                </a:cxn>
                <a:cxn ang="0">
                  <a:pos x="1" y="42"/>
                </a:cxn>
                <a:cxn ang="0">
                  <a:pos x="4" y="42"/>
                </a:cxn>
                <a:cxn ang="0">
                  <a:pos x="6" y="41"/>
                </a:cxn>
                <a:cxn ang="0">
                  <a:pos x="13" y="37"/>
                </a:cxn>
                <a:cxn ang="0">
                  <a:pos x="14" y="34"/>
                </a:cxn>
                <a:cxn ang="0">
                  <a:pos x="16" y="31"/>
                </a:cxn>
                <a:cxn ang="0">
                  <a:pos x="18" y="27"/>
                </a:cxn>
                <a:cxn ang="0">
                  <a:pos x="19" y="24"/>
                </a:cxn>
                <a:cxn ang="0">
                  <a:pos x="16" y="25"/>
                </a:cxn>
                <a:cxn ang="0">
                  <a:pos x="13" y="26"/>
                </a:cxn>
                <a:cxn ang="0">
                  <a:pos x="8" y="26"/>
                </a:cxn>
                <a:cxn ang="0">
                  <a:pos x="4" y="23"/>
                </a:cxn>
                <a:cxn ang="0">
                  <a:pos x="2" y="21"/>
                </a:cxn>
                <a:cxn ang="0">
                  <a:pos x="1" y="18"/>
                </a:cxn>
                <a:cxn ang="0">
                  <a:pos x="0" y="14"/>
                </a:cxn>
                <a:cxn ang="0">
                  <a:pos x="1" y="11"/>
                </a:cxn>
                <a:cxn ang="0">
                  <a:pos x="1" y="7"/>
                </a:cxn>
                <a:cxn ang="0">
                  <a:pos x="6" y="3"/>
                </a:cxn>
                <a:cxn ang="0">
                  <a:pos x="10" y="0"/>
                </a:cxn>
              </a:cxnLst>
              <a:rect l="0" t="0" r="r" b="b"/>
              <a:pathLst>
                <a:path w="26" h="43">
                  <a:moveTo>
                    <a:pt x="13" y="1"/>
                  </a:moveTo>
                  <a:lnTo>
                    <a:pt x="10" y="3"/>
                  </a:lnTo>
                  <a:lnTo>
                    <a:pt x="7" y="6"/>
                  </a:lnTo>
                  <a:lnTo>
                    <a:pt x="7" y="8"/>
                  </a:lnTo>
                  <a:lnTo>
                    <a:pt x="6" y="11"/>
                  </a:lnTo>
                  <a:lnTo>
                    <a:pt x="6" y="15"/>
                  </a:lnTo>
                  <a:lnTo>
                    <a:pt x="7" y="19"/>
                  </a:lnTo>
                  <a:lnTo>
                    <a:pt x="9" y="21"/>
                  </a:lnTo>
                  <a:lnTo>
                    <a:pt x="11" y="23"/>
                  </a:lnTo>
                  <a:lnTo>
                    <a:pt x="13" y="24"/>
                  </a:lnTo>
                  <a:lnTo>
                    <a:pt x="15" y="24"/>
                  </a:lnTo>
                  <a:lnTo>
                    <a:pt x="16" y="23"/>
                  </a:lnTo>
                  <a:lnTo>
                    <a:pt x="19" y="22"/>
                  </a:lnTo>
                  <a:lnTo>
                    <a:pt x="19" y="21"/>
                  </a:lnTo>
                  <a:lnTo>
                    <a:pt x="20" y="19"/>
                  </a:lnTo>
                  <a:lnTo>
                    <a:pt x="20" y="12"/>
                  </a:lnTo>
                  <a:lnTo>
                    <a:pt x="19" y="9"/>
                  </a:lnTo>
                  <a:lnTo>
                    <a:pt x="17" y="4"/>
                  </a:lnTo>
                  <a:lnTo>
                    <a:pt x="16" y="3"/>
                  </a:lnTo>
                  <a:lnTo>
                    <a:pt x="14" y="2"/>
                  </a:lnTo>
                  <a:lnTo>
                    <a:pt x="13" y="1"/>
                  </a:lnTo>
                  <a:close/>
                  <a:moveTo>
                    <a:pt x="10" y="0"/>
                  </a:moveTo>
                  <a:lnTo>
                    <a:pt x="16" y="0"/>
                  </a:lnTo>
                  <a:lnTo>
                    <a:pt x="19" y="1"/>
                  </a:lnTo>
                  <a:lnTo>
                    <a:pt x="22" y="3"/>
                  </a:lnTo>
                  <a:lnTo>
                    <a:pt x="26" y="9"/>
                  </a:lnTo>
                  <a:lnTo>
                    <a:pt x="26" y="16"/>
                  </a:lnTo>
                  <a:lnTo>
                    <a:pt x="26" y="23"/>
                  </a:lnTo>
                  <a:lnTo>
                    <a:pt x="23" y="30"/>
                  </a:lnTo>
                  <a:lnTo>
                    <a:pt x="20" y="34"/>
                  </a:lnTo>
                  <a:lnTo>
                    <a:pt x="17" y="37"/>
                  </a:lnTo>
                  <a:lnTo>
                    <a:pt x="13" y="40"/>
                  </a:lnTo>
                  <a:lnTo>
                    <a:pt x="10" y="41"/>
                  </a:lnTo>
                  <a:lnTo>
                    <a:pt x="7" y="42"/>
                  </a:lnTo>
                  <a:lnTo>
                    <a:pt x="3" y="43"/>
                  </a:lnTo>
                  <a:lnTo>
                    <a:pt x="1" y="43"/>
                  </a:lnTo>
                  <a:lnTo>
                    <a:pt x="1" y="42"/>
                  </a:lnTo>
                  <a:lnTo>
                    <a:pt x="4" y="42"/>
                  </a:lnTo>
                  <a:lnTo>
                    <a:pt x="6" y="41"/>
                  </a:lnTo>
                  <a:lnTo>
                    <a:pt x="13" y="37"/>
                  </a:lnTo>
                  <a:lnTo>
                    <a:pt x="14" y="34"/>
                  </a:lnTo>
                  <a:lnTo>
                    <a:pt x="16" y="31"/>
                  </a:lnTo>
                  <a:lnTo>
                    <a:pt x="18" y="27"/>
                  </a:lnTo>
                  <a:lnTo>
                    <a:pt x="19" y="24"/>
                  </a:lnTo>
                  <a:lnTo>
                    <a:pt x="16" y="25"/>
                  </a:lnTo>
                  <a:lnTo>
                    <a:pt x="13" y="26"/>
                  </a:lnTo>
                  <a:lnTo>
                    <a:pt x="8" y="26"/>
                  </a:lnTo>
                  <a:lnTo>
                    <a:pt x="4" y="23"/>
                  </a:lnTo>
                  <a:lnTo>
                    <a:pt x="2" y="21"/>
                  </a:lnTo>
                  <a:lnTo>
                    <a:pt x="1" y="18"/>
                  </a:lnTo>
                  <a:lnTo>
                    <a:pt x="0" y="14"/>
                  </a:lnTo>
                  <a:lnTo>
                    <a:pt x="1" y="11"/>
                  </a:lnTo>
                  <a:lnTo>
                    <a:pt x="1" y="7"/>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8" name="Line 1562"/>
            <p:cNvSpPr>
              <a:spLocks noChangeShapeType="1"/>
            </p:cNvSpPr>
            <p:nvPr/>
          </p:nvSpPr>
          <p:spPr bwMode="auto">
            <a:xfrm flipH="1">
              <a:off x="1861" y="3019"/>
              <a:ext cx="12" cy="3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9" name="Line 1563"/>
            <p:cNvSpPr>
              <a:spLocks noChangeShapeType="1"/>
            </p:cNvSpPr>
            <p:nvPr/>
          </p:nvSpPr>
          <p:spPr bwMode="auto">
            <a:xfrm flipH="1">
              <a:off x="1848" y="3049"/>
              <a:ext cx="13" cy="3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0" name="Line 1564"/>
            <p:cNvSpPr>
              <a:spLocks noChangeShapeType="1"/>
            </p:cNvSpPr>
            <p:nvPr/>
          </p:nvSpPr>
          <p:spPr bwMode="auto">
            <a:xfrm flipH="1">
              <a:off x="1823" y="3080"/>
              <a:ext cx="25" cy="6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1" name="Line 1565"/>
            <p:cNvSpPr>
              <a:spLocks noChangeShapeType="1"/>
            </p:cNvSpPr>
            <p:nvPr/>
          </p:nvSpPr>
          <p:spPr bwMode="auto">
            <a:xfrm flipH="1">
              <a:off x="1810" y="3147"/>
              <a:ext cx="13" cy="3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2" name="Line 1566"/>
            <p:cNvSpPr>
              <a:spLocks noChangeShapeType="1"/>
            </p:cNvSpPr>
            <p:nvPr/>
          </p:nvSpPr>
          <p:spPr bwMode="auto">
            <a:xfrm flipH="1">
              <a:off x="1798" y="3179"/>
              <a:ext cx="1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3" name="Line 1567"/>
            <p:cNvSpPr>
              <a:spLocks noChangeShapeType="1"/>
            </p:cNvSpPr>
            <p:nvPr/>
          </p:nvSpPr>
          <p:spPr bwMode="auto">
            <a:xfrm flipH="1" flipV="1">
              <a:off x="2150" y="3271"/>
              <a:ext cx="3"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4" name="Line 1568"/>
            <p:cNvSpPr>
              <a:spLocks noChangeShapeType="1"/>
            </p:cNvSpPr>
            <p:nvPr/>
          </p:nvSpPr>
          <p:spPr bwMode="auto">
            <a:xfrm flipH="1" flipV="1">
              <a:off x="2144"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5" name="Line 1569"/>
            <p:cNvSpPr>
              <a:spLocks noChangeShapeType="1"/>
            </p:cNvSpPr>
            <p:nvPr/>
          </p:nvSpPr>
          <p:spPr bwMode="auto">
            <a:xfrm flipH="1" flipV="1">
              <a:off x="2135"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6" name="Line 1570"/>
            <p:cNvSpPr>
              <a:spLocks noChangeShapeType="1"/>
            </p:cNvSpPr>
            <p:nvPr/>
          </p:nvSpPr>
          <p:spPr bwMode="auto">
            <a:xfrm flipH="1" flipV="1">
              <a:off x="2123"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7" name="Line 1571"/>
            <p:cNvSpPr>
              <a:spLocks noChangeShapeType="1"/>
            </p:cNvSpPr>
            <p:nvPr/>
          </p:nvSpPr>
          <p:spPr bwMode="auto">
            <a:xfrm flipH="1" flipV="1">
              <a:off x="2107" y="3206"/>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8" name="Line 1572"/>
            <p:cNvSpPr>
              <a:spLocks noChangeShapeType="1"/>
            </p:cNvSpPr>
            <p:nvPr/>
          </p:nvSpPr>
          <p:spPr bwMode="auto">
            <a:xfrm flipH="1" flipV="1">
              <a:off x="2090"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9" name="Line 1573"/>
            <p:cNvSpPr>
              <a:spLocks noChangeShapeType="1"/>
            </p:cNvSpPr>
            <p:nvPr/>
          </p:nvSpPr>
          <p:spPr bwMode="auto">
            <a:xfrm flipH="1" flipV="1">
              <a:off x="2070"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0" name="Line 1574"/>
            <p:cNvSpPr>
              <a:spLocks noChangeShapeType="1"/>
            </p:cNvSpPr>
            <p:nvPr/>
          </p:nvSpPr>
          <p:spPr bwMode="auto">
            <a:xfrm flipH="1" flipV="1">
              <a:off x="2050"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1" name="Line 1575"/>
            <p:cNvSpPr>
              <a:spLocks noChangeShapeType="1"/>
            </p:cNvSpPr>
            <p:nvPr/>
          </p:nvSpPr>
          <p:spPr bwMode="auto">
            <a:xfrm flipH="1">
              <a:off x="2030"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2" name="Line 1576"/>
            <p:cNvSpPr>
              <a:spLocks noChangeShapeType="1"/>
            </p:cNvSpPr>
            <p:nvPr/>
          </p:nvSpPr>
          <p:spPr bwMode="auto">
            <a:xfrm flipH="1">
              <a:off x="2011"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3" name="Line 1577"/>
            <p:cNvSpPr>
              <a:spLocks noChangeShapeType="1"/>
            </p:cNvSpPr>
            <p:nvPr/>
          </p:nvSpPr>
          <p:spPr bwMode="auto">
            <a:xfrm flipH="1">
              <a:off x="1993"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4" name="Line 1578"/>
            <p:cNvSpPr>
              <a:spLocks noChangeShapeType="1"/>
            </p:cNvSpPr>
            <p:nvPr/>
          </p:nvSpPr>
          <p:spPr bwMode="auto">
            <a:xfrm flipH="1">
              <a:off x="1978"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5" name="Line 1579"/>
            <p:cNvSpPr>
              <a:spLocks noChangeShapeType="1"/>
            </p:cNvSpPr>
            <p:nvPr/>
          </p:nvSpPr>
          <p:spPr bwMode="auto">
            <a:xfrm flipH="1">
              <a:off x="1965"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6" name="Line 1580"/>
            <p:cNvSpPr>
              <a:spLocks noChangeShapeType="1"/>
            </p:cNvSpPr>
            <p:nvPr/>
          </p:nvSpPr>
          <p:spPr bwMode="auto">
            <a:xfrm flipH="1">
              <a:off x="1956"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7" name="Line 1581"/>
            <p:cNvSpPr>
              <a:spLocks noChangeShapeType="1"/>
            </p:cNvSpPr>
            <p:nvPr/>
          </p:nvSpPr>
          <p:spPr bwMode="auto">
            <a:xfrm flipH="1">
              <a:off x="1950"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8" name="Line 1582"/>
            <p:cNvSpPr>
              <a:spLocks noChangeShapeType="1"/>
            </p:cNvSpPr>
            <p:nvPr/>
          </p:nvSpPr>
          <p:spPr bwMode="auto">
            <a:xfrm flipH="1">
              <a:off x="1948"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9" name="Line 1583"/>
            <p:cNvSpPr>
              <a:spLocks noChangeShapeType="1"/>
            </p:cNvSpPr>
            <p:nvPr/>
          </p:nvSpPr>
          <p:spPr bwMode="auto">
            <a:xfrm>
              <a:off x="1948"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0" name="Line 1584"/>
            <p:cNvSpPr>
              <a:spLocks noChangeShapeType="1"/>
            </p:cNvSpPr>
            <p:nvPr/>
          </p:nvSpPr>
          <p:spPr bwMode="auto">
            <a:xfrm>
              <a:off x="1950"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1" name="Line 1585"/>
            <p:cNvSpPr>
              <a:spLocks noChangeShapeType="1"/>
            </p:cNvSpPr>
            <p:nvPr/>
          </p:nvSpPr>
          <p:spPr bwMode="auto">
            <a:xfrm>
              <a:off x="1956"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2" name="Line 1586"/>
            <p:cNvSpPr>
              <a:spLocks noChangeShapeType="1"/>
            </p:cNvSpPr>
            <p:nvPr/>
          </p:nvSpPr>
          <p:spPr bwMode="auto">
            <a:xfrm>
              <a:off x="1965"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3" name="Line 1587"/>
            <p:cNvSpPr>
              <a:spLocks noChangeShapeType="1"/>
            </p:cNvSpPr>
            <p:nvPr/>
          </p:nvSpPr>
          <p:spPr bwMode="auto">
            <a:xfrm>
              <a:off x="1978"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4" name="Line 1588"/>
            <p:cNvSpPr>
              <a:spLocks noChangeShapeType="1"/>
            </p:cNvSpPr>
            <p:nvPr/>
          </p:nvSpPr>
          <p:spPr bwMode="auto">
            <a:xfrm>
              <a:off x="1993"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5" name="Line 1589"/>
            <p:cNvSpPr>
              <a:spLocks noChangeShapeType="1"/>
            </p:cNvSpPr>
            <p:nvPr/>
          </p:nvSpPr>
          <p:spPr bwMode="auto">
            <a:xfrm>
              <a:off x="2011"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6" name="Line 1590"/>
            <p:cNvSpPr>
              <a:spLocks noChangeShapeType="1"/>
            </p:cNvSpPr>
            <p:nvPr/>
          </p:nvSpPr>
          <p:spPr bwMode="auto">
            <a:xfrm>
              <a:off x="2030"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7" name="Line 1591"/>
            <p:cNvSpPr>
              <a:spLocks noChangeShapeType="1"/>
            </p:cNvSpPr>
            <p:nvPr/>
          </p:nvSpPr>
          <p:spPr bwMode="auto">
            <a:xfrm flipV="1">
              <a:off x="2050"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8" name="Line 1592"/>
            <p:cNvSpPr>
              <a:spLocks noChangeShapeType="1"/>
            </p:cNvSpPr>
            <p:nvPr/>
          </p:nvSpPr>
          <p:spPr bwMode="auto">
            <a:xfrm flipV="1">
              <a:off x="2070"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9" name="Line 1593"/>
            <p:cNvSpPr>
              <a:spLocks noChangeShapeType="1"/>
            </p:cNvSpPr>
            <p:nvPr/>
          </p:nvSpPr>
          <p:spPr bwMode="auto">
            <a:xfrm flipV="1">
              <a:off x="2090"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0" name="Line 1594"/>
            <p:cNvSpPr>
              <a:spLocks noChangeShapeType="1"/>
            </p:cNvSpPr>
            <p:nvPr/>
          </p:nvSpPr>
          <p:spPr bwMode="auto">
            <a:xfrm flipV="1">
              <a:off x="2107" y="3367"/>
              <a:ext cx="1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03172" name="Group 1796"/>
          <p:cNvGrpSpPr>
            <a:grpSpLocks/>
          </p:cNvGrpSpPr>
          <p:nvPr/>
        </p:nvGrpSpPr>
        <p:grpSpPr bwMode="auto">
          <a:xfrm>
            <a:off x="1014389" y="4916490"/>
            <a:ext cx="6689725" cy="1238250"/>
            <a:chOff x="230" y="2992"/>
            <a:chExt cx="4214" cy="780"/>
          </a:xfrm>
        </p:grpSpPr>
        <p:sp>
          <p:nvSpPr>
            <p:cNvPr id="102972" name="Line 1596"/>
            <p:cNvSpPr>
              <a:spLocks noChangeShapeType="1"/>
            </p:cNvSpPr>
            <p:nvPr/>
          </p:nvSpPr>
          <p:spPr bwMode="auto">
            <a:xfrm flipV="1">
              <a:off x="2123"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3" name="Line 1597"/>
            <p:cNvSpPr>
              <a:spLocks noChangeShapeType="1"/>
            </p:cNvSpPr>
            <p:nvPr/>
          </p:nvSpPr>
          <p:spPr bwMode="auto">
            <a:xfrm flipV="1">
              <a:off x="2135"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4" name="Line 1598"/>
            <p:cNvSpPr>
              <a:spLocks noChangeShapeType="1"/>
            </p:cNvSpPr>
            <p:nvPr/>
          </p:nvSpPr>
          <p:spPr bwMode="auto">
            <a:xfrm flipV="1">
              <a:off x="2144"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5" name="Line 1599"/>
            <p:cNvSpPr>
              <a:spLocks noChangeShapeType="1"/>
            </p:cNvSpPr>
            <p:nvPr/>
          </p:nvSpPr>
          <p:spPr bwMode="auto">
            <a:xfrm flipV="1">
              <a:off x="2150" y="3293"/>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6" name="Freeform 1600"/>
            <p:cNvSpPr>
              <a:spLocks/>
            </p:cNvSpPr>
            <p:nvPr/>
          </p:nvSpPr>
          <p:spPr bwMode="auto">
            <a:xfrm>
              <a:off x="2020"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7" name="Freeform 1601"/>
            <p:cNvSpPr>
              <a:spLocks noEditPoints="1"/>
            </p:cNvSpPr>
            <p:nvPr/>
          </p:nvSpPr>
          <p:spPr bwMode="auto">
            <a:xfrm>
              <a:off x="2053" y="3262"/>
              <a:ext cx="26" cy="43"/>
            </a:xfrm>
            <a:custGeom>
              <a:avLst/>
              <a:gdLst/>
              <a:ahLst/>
              <a:cxnLst>
                <a:cxn ang="0">
                  <a:pos x="13" y="1"/>
                </a:cxn>
                <a:cxn ang="0">
                  <a:pos x="11" y="2"/>
                </a:cxn>
                <a:cxn ang="0">
                  <a:pos x="10" y="3"/>
                </a:cxn>
                <a:cxn ang="0">
                  <a:pos x="8" y="6"/>
                </a:cxn>
                <a:cxn ang="0">
                  <a:pos x="8" y="8"/>
                </a:cxn>
                <a:cxn ang="0">
                  <a:pos x="6" y="11"/>
                </a:cxn>
                <a:cxn ang="0">
                  <a:pos x="6" y="30"/>
                </a:cxn>
                <a:cxn ang="0">
                  <a:pos x="8" y="36"/>
                </a:cxn>
                <a:cxn ang="0">
                  <a:pos x="8" y="38"/>
                </a:cxn>
                <a:cxn ang="0">
                  <a:pos x="10" y="40"/>
                </a:cxn>
                <a:cxn ang="0">
                  <a:pos x="11" y="40"/>
                </a:cxn>
                <a:cxn ang="0">
                  <a:pos x="14" y="40"/>
                </a:cxn>
                <a:cxn ang="0">
                  <a:pos x="15" y="40"/>
                </a:cxn>
                <a:cxn ang="0">
                  <a:pos x="16" y="40"/>
                </a:cxn>
                <a:cxn ang="0">
                  <a:pos x="17" y="38"/>
                </a:cxn>
                <a:cxn ang="0">
                  <a:pos x="18" y="37"/>
                </a:cxn>
                <a:cxn ang="0">
                  <a:pos x="19" y="34"/>
                </a:cxn>
                <a:cxn ang="0">
                  <a:pos x="20" y="28"/>
                </a:cxn>
                <a:cxn ang="0">
                  <a:pos x="20" y="19"/>
                </a:cxn>
                <a:cxn ang="0">
                  <a:pos x="20" y="15"/>
                </a:cxn>
                <a:cxn ang="0">
                  <a:pos x="20" y="11"/>
                </a:cxn>
                <a:cxn ang="0">
                  <a:pos x="19" y="7"/>
                </a:cxn>
                <a:cxn ang="0">
                  <a:pos x="17" y="4"/>
                </a:cxn>
                <a:cxn ang="0">
                  <a:pos x="15" y="2"/>
                </a:cxn>
                <a:cxn ang="0">
                  <a:pos x="14" y="2"/>
                </a:cxn>
                <a:cxn ang="0">
                  <a:pos x="13" y="1"/>
                </a:cxn>
                <a:cxn ang="0">
                  <a:pos x="11" y="0"/>
                </a:cxn>
                <a:cxn ang="0">
                  <a:pos x="16" y="0"/>
                </a:cxn>
                <a:cxn ang="0">
                  <a:pos x="19" y="1"/>
                </a:cxn>
                <a:cxn ang="0">
                  <a:pos x="21" y="4"/>
                </a:cxn>
                <a:cxn ang="0">
                  <a:pos x="24" y="9"/>
                </a:cxn>
                <a:cxn ang="0">
                  <a:pos x="26" y="14"/>
                </a:cxn>
                <a:cxn ang="0">
                  <a:pos x="26" y="28"/>
                </a:cxn>
                <a:cxn ang="0">
                  <a:pos x="24" y="33"/>
                </a:cxn>
                <a:cxn ang="0">
                  <a:pos x="23" y="36"/>
                </a:cxn>
                <a:cxn ang="0">
                  <a:pos x="20" y="38"/>
                </a:cxn>
                <a:cxn ang="0">
                  <a:pos x="19" y="40"/>
                </a:cxn>
                <a:cxn ang="0">
                  <a:pos x="16" y="42"/>
                </a:cxn>
                <a:cxn ang="0">
                  <a:pos x="13" y="43"/>
                </a:cxn>
                <a:cxn ang="0">
                  <a:pos x="10" y="42"/>
                </a:cxn>
                <a:cxn ang="0">
                  <a:pos x="8" y="40"/>
                </a:cxn>
                <a:cxn ang="0">
                  <a:pos x="5" y="38"/>
                </a:cxn>
                <a:cxn ang="0">
                  <a:pos x="3" y="35"/>
                </a:cxn>
                <a:cxn ang="0">
                  <a:pos x="1" y="29"/>
                </a:cxn>
                <a:cxn ang="0">
                  <a:pos x="0" y="21"/>
                </a:cxn>
                <a:cxn ang="0">
                  <a:pos x="0" y="16"/>
                </a:cxn>
                <a:cxn ang="0">
                  <a:pos x="1" y="13"/>
                </a:cxn>
                <a:cxn ang="0">
                  <a:pos x="2" y="9"/>
                </a:cxn>
                <a:cxn ang="0">
                  <a:pos x="3" y="6"/>
                </a:cxn>
                <a:cxn ang="0">
                  <a:pos x="5" y="3"/>
                </a:cxn>
                <a:cxn ang="0">
                  <a:pos x="8" y="1"/>
                </a:cxn>
                <a:cxn ang="0">
                  <a:pos x="9" y="0"/>
                </a:cxn>
                <a:cxn ang="0">
                  <a:pos x="11" y="0"/>
                </a:cxn>
              </a:cxnLst>
              <a:rect l="0" t="0" r="r" b="b"/>
              <a:pathLst>
                <a:path w="26" h="43">
                  <a:moveTo>
                    <a:pt x="13" y="1"/>
                  </a:moveTo>
                  <a:lnTo>
                    <a:pt x="11" y="2"/>
                  </a:lnTo>
                  <a:lnTo>
                    <a:pt x="10" y="3"/>
                  </a:lnTo>
                  <a:lnTo>
                    <a:pt x="8" y="6"/>
                  </a:lnTo>
                  <a:lnTo>
                    <a:pt x="8" y="8"/>
                  </a:lnTo>
                  <a:lnTo>
                    <a:pt x="6" y="11"/>
                  </a:lnTo>
                  <a:lnTo>
                    <a:pt x="6" y="30"/>
                  </a:lnTo>
                  <a:lnTo>
                    <a:pt x="8" y="36"/>
                  </a:lnTo>
                  <a:lnTo>
                    <a:pt x="8" y="38"/>
                  </a:lnTo>
                  <a:lnTo>
                    <a:pt x="10" y="40"/>
                  </a:lnTo>
                  <a:lnTo>
                    <a:pt x="11" y="40"/>
                  </a:lnTo>
                  <a:lnTo>
                    <a:pt x="14" y="40"/>
                  </a:lnTo>
                  <a:lnTo>
                    <a:pt x="15" y="40"/>
                  </a:lnTo>
                  <a:lnTo>
                    <a:pt x="16" y="40"/>
                  </a:lnTo>
                  <a:lnTo>
                    <a:pt x="17" y="38"/>
                  </a:lnTo>
                  <a:lnTo>
                    <a:pt x="18" y="37"/>
                  </a:lnTo>
                  <a:lnTo>
                    <a:pt x="19" y="34"/>
                  </a:lnTo>
                  <a:lnTo>
                    <a:pt x="20" y="28"/>
                  </a:lnTo>
                  <a:lnTo>
                    <a:pt x="20" y="19"/>
                  </a:lnTo>
                  <a:lnTo>
                    <a:pt x="20" y="15"/>
                  </a:lnTo>
                  <a:lnTo>
                    <a:pt x="20" y="11"/>
                  </a:lnTo>
                  <a:lnTo>
                    <a:pt x="19" y="7"/>
                  </a:lnTo>
                  <a:lnTo>
                    <a:pt x="17" y="4"/>
                  </a:lnTo>
                  <a:lnTo>
                    <a:pt x="15" y="2"/>
                  </a:lnTo>
                  <a:lnTo>
                    <a:pt x="14" y="2"/>
                  </a:lnTo>
                  <a:lnTo>
                    <a:pt x="13" y="1"/>
                  </a:lnTo>
                  <a:close/>
                  <a:moveTo>
                    <a:pt x="11" y="0"/>
                  </a:moveTo>
                  <a:lnTo>
                    <a:pt x="16" y="0"/>
                  </a:lnTo>
                  <a:lnTo>
                    <a:pt x="19" y="1"/>
                  </a:lnTo>
                  <a:lnTo>
                    <a:pt x="21" y="4"/>
                  </a:lnTo>
                  <a:lnTo>
                    <a:pt x="24" y="9"/>
                  </a:lnTo>
                  <a:lnTo>
                    <a:pt x="26" y="14"/>
                  </a:lnTo>
                  <a:lnTo>
                    <a:pt x="26" y="28"/>
                  </a:lnTo>
                  <a:lnTo>
                    <a:pt x="24" y="33"/>
                  </a:lnTo>
                  <a:lnTo>
                    <a:pt x="23" y="36"/>
                  </a:lnTo>
                  <a:lnTo>
                    <a:pt x="20" y="38"/>
                  </a:lnTo>
                  <a:lnTo>
                    <a:pt x="19" y="40"/>
                  </a:lnTo>
                  <a:lnTo>
                    <a:pt x="16" y="42"/>
                  </a:lnTo>
                  <a:lnTo>
                    <a:pt x="13" y="43"/>
                  </a:lnTo>
                  <a:lnTo>
                    <a:pt x="10" y="42"/>
                  </a:lnTo>
                  <a:lnTo>
                    <a:pt x="8" y="40"/>
                  </a:lnTo>
                  <a:lnTo>
                    <a:pt x="5" y="38"/>
                  </a:lnTo>
                  <a:lnTo>
                    <a:pt x="3" y="35"/>
                  </a:lnTo>
                  <a:lnTo>
                    <a:pt x="1" y="29"/>
                  </a:lnTo>
                  <a:lnTo>
                    <a:pt x="0" y="21"/>
                  </a:lnTo>
                  <a:lnTo>
                    <a:pt x="0" y="16"/>
                  </a:lnTo>
                  <a:lnTo>
                    <a:pt x="1" y="13"/>
                  </a:lnTo>
                  <a:lnTo>
                    <a:pt x="2" y="9"/>
                  </a:lnTo>
                  <a:lnTo>
                    <a:pt x="3" y="6"/>
                  </a:lnTo>
                  <a:lnTo>
                    <a:pt x="5" y="3"/>
                  </a:lnTo>
                  <a:lnTo>
                    <a:pt x="8" y="1"/>
                  </a:lnTo>
                  <a:lnTo>
                    <a:pt x="9" y="0"/>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8" name="Line 1602"/>
            <p:cNvSpPr>
              <a:spLocks noChangeShapeType="1"/>
            </p:cNvSpPr>
            <p:nvPr/>
          </p:nvSpPr>
          <p:spPr bwMode="auto">
            <a:xfrm>
              <a:off x="1941" y="3019"/>
              <a:ext cx="13"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9" name="Line 1603"/>
            <p:cNvSpPr>
              <a:spLocks noChangeShapeType="1"/>
            </p:cNvSpPr>
            <p:nvPr/>
          </p:nvSpPr>
          <p:spPr bwMode="auto">
            <a:xfrm>
              <a:off x="1954" y="3052"/>
              <a:ext cx="14"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0" name="Line 1604"/>
            <p:cNvSpPr>
              <a:spLocks noChangeShapeType="1"/>
            </p:cNvSpPr>
            <p:nvPr/>
          </p:nvSpPr>
          <p:spPr bwMode="auto">
            <a:xfrm>
              <a:off x="1968" y="3087"/>
              <a:ext cx="15"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1" name="Line 1605"/>
            <p:cNvSpPr>
              <a:spLocks noChangeShapeType="1"/>
            </p:cNvSpPr>
            <p:nvPr/>
          </p:nvSpPr>
          <p:spPr bwMode="auto">
            <a:xfrm>
              <a:off x="1983" y="3124"/>
              <a:ext cx="14" cy="3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2" name="Line 1606"/>
            <p:cNvSpPr>
              <a:spLocks noChangeShapeType="1"/>
            </p:cNvSpPr>
            <p:nvPr/>
          </p:nvSpPr>
          <p:spPr bwMode="auto">
            <a:xfrm>
              <a:off x="1997" y="3160"/>
              <a:ext cx="14" cy="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3" name="Line 1607"/>
            <p:cNvSpPr>
              <a:spLocks noChangeShapeType="1"/>
            </p:cNvSpPr>
            <p:nvPr/>
          </p:nvSpPr>
          <p:spPr bwMode="auto">
            <a:xfrm flipH="1" flipV="1">
              <a:off x="3009" y="3271"/>
              <a:ext cx="3"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4" name="Line 1608"/>
            <p:cNvSpPr>
              <a:spLocks noChangeShapeType="1"/>
            </p:cNvSpPr>
            <p:nvPr/>
          </p:nvSpPr>
          <p:spPr bwMode="auto">
            <a:xfrm flipH="1" flipV="1">
              <a:off x="3003"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5" name="Line 1609"/>
            <p:cNvSpPr>
              <a:spLocks noChangeShapeType="1"/>
            </p:cNvSpPr>
            <p:nvPr/>
          </p:nvSpPr>
          <p:spPr bwMode="auto">
            <a:xfrm flipH="1" flipV="1">
              <a:off x="2994"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6" name="Line 1610"/>
            <p:cNvSpPr>
              <a:spLocks noChangeShapeType="1"/>
            </p:cNvSpPr>
            <p:nvPr/>
          </p:nvSpPr>
          <p:spPr bwMode="auto">
            <a:xfrm flipH="1" flipV="1">
              <a:off x="2981"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7" name="Line 1611"/>
            <p:cNvSpPr>
              <a:spLocks noChangeShapeType="1"/>
            </p:cNvSpPr>
            <p:nvPr/>
          </p:nvSpPr>
          <p:spPr bwMode="auto">
            <a:xfrm flipH="1" flipV="1">
              <a:off x="2966"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8" name="Line 1612"/>
            <p:cNvSpPr>
              <a:spLocks noChangeShapeType="1"/>
            </p:cNvSpPr>
            <p:nvPr/>
          </p:nvSpPr>
          <p:spPr bwMode="auto">
            <a:xfrm flipH="1" flipV="1">
              <a:off x="2949"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9" name="Line 1613"/>
            <p:cNvSpPr>
              <a:spLocks noChangeShapeType="1"/>
            </p:cNvSpPr>
            <p:nvPr/>
          </p:nvSpPr>
          <p:spPr bwMode="auto">
            <a:xfrm flipH="1" flipV="1">
              <a:off x="2930"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0" name="Line 1614"/>
            <p:cNvSpPr>
              <a:spLocks noChangeShapeType="1"/>
            </p:cNvSpPr>
            <p:nvPr/>
          </p:nvSpPr>
          <p:spPr bwMode="auto">
            <a:xfrm flipH="1" flipV="1">
              <a:off x="2910"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1" name="Line 1615"/>
            <p:cNvSpPr>
              <a:spLocks noChangeShapeType="1"/>
            </p:cNvSpPr>
            <p:nvPr/>
          </p:nvSpPr>
          <p:spPr bwMode="auto">
            <a:xfrm flipH="1">
              <a:off x="2889" y="3188"/>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2" name="Line 1616"/>
            <p:cNvSpPr>
              <a:spLocks noChangeShapeType="1"/>
            </p:cNvSpPr>
            <p:nvPr/>
          </p:nvSpPr>
          <p:spPr bwMode="auto">
            <a:xfrm flipH="1">
              <a:off x="2870"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3" name="Line 1617"/>
            <p:cNvSpPr>
              <a:spLocks noChangeShapeType="1"/>
            </p:cNvSpPr>
            <p:nvPr/>
          </p:nvSpPr>
          <p:spPr bwMode="auto">
            <a:xfrm flipH="1">
              <a:off x="2852"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4" name="Line 1618"/>
            <p:cNvSpPr>
              <a:spLocks noChangeShapeType="1"/>
            </p:cNvSpPr>
            <p:nvPr/>
          </p:nvSpPr>
          <p:spPr bwMode="auto">
            <a:xfrm flipH="1">
              <a:off x="2837"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5" name="Line 1619"/>
            <p:cNvSpPr>
              <a:spLocks noChangeShapeType="1"/>
            </p:cNvSpPr>
            <p:nvPr/>
          </p:nvSpPr>
          <p:spPr bwMode="auto">
            <a:xfrm flipH="1">
              <a:off x="2824"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6" name="Line 1620"/>
            <p:cNvSpPr>
              <a:spLocks noChangeShapeType="1"/>
            </p:cNvSpPr>
            <p:nvPr/>
          </p:nvSpPr>
          <p:spPr bwMode="auto">
            <a:xfrm flipH="1">
              <a:off x="2815"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7" name="Line 1621"/>
            <p:cNvSpPr>
              <a:spLocks noChangeShapeType="1"/>
            </p:cNvSpPr>
            <p:nvPr/>
          </p:nvSpPr>
          <p:spPr bwMode="auto">
            <a:xfrm flipH="1">
              <a:off x="2809"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8" name="Line 1622"/>
            <p:cNvSpPr>
              <a:spLocks noChangeShapeType="1"/>
            </p:cNvSpPr>
            <p:nvPr/>
          </p:nvSpPr>
          <p:spPr bwMode="auto">
            <a:xfrm flipH="1">
              <a:off x="2807"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9" name="Line 1623"/>
            <p:cNvSpPr>
              <a:spLocks noChangeShapeType="1"/>
            </p:cNvSpPr>
            <p:nvPr/>
          </p:nvSpPr>
          <p:spPr bwMode="auto">
            <a:xfrm>
              <a:off x="2807"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0" name="Line 1624"/>
            <p:cNvSpPr>
              <a:spLocks noChangeShapeType="1"/>
            </p:cNvSpPr>
            <p:nvPr/>
          </p:nvSpPr>
          <p:spPr bwMode="auto">
            <a:xfrm>
              <a:off x="2809"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1" name="Line 1625"/>
            <p:cNvSpPr>
              <a:spLocks noChangeShapeType="1"/>
            </p:cNvSpPr>
            <p:nvPr/>
          </p:nvSpPr>
          <p:spPr bwMode="auto">
            <a:xfrm>
              <a:off x="2815"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2" name="Line 1626"/>
            <p:cNvSpPr>
              <a:spLocks noChangeShapeType="1"/>
            </p:cNvSpPr>
            <p:nvPr/>
          </p:nvSpPr>
          <p:spPr bwMode="auto">
            <a:xfrm>
              <a:off x="2824"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3" name="Line 1627"/>
            <p:cNvSpPr>
              <a:spLocks noChangeShapeType="1"/>
            </p:cNvSpPr>
            <p:nvPr/>
          </p:nvSpPr>
          <p:spPr bwMode="auto">
            <a:xfrm>
              <a:off x="2837"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4" name="Line 1628"/>
            <p:cNvSpPr>
              <a:spLocks noChangeShapeType="1"/>
            </p:cNvSpPr>
            <p:nvPr/>
          </p:nvSpPr>
          <p:spPr bwMode="auto">
            <a:xfrm>
              <a:off x="2852"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5" name="Line 1629"/>
            <p:cNvSpPr>
              <a:spLocks noChangeShapeType="1"/>
            </p:cNvSpPr>
            <p:nvPr/>
          </p:nvSpPr>
          <p:spPr bwMode="auto">
            <a:xfrm>
              <a:off x="2870"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6" name="Line 1630"/>
            <p:cNvSpPr>
              <a:spLocks noChangeShapeType="1"/>
            </p:cNvSpPr>
            <p:nvPr/>
          </p:nvSpPr>
          <p:spPr bwMode="auto">
            <a:xfrm>
              <a:off x="2889" y="3395"/>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7" name="Line 1631"/>
            <p:cNvSpPr>
              <a:spLocks noChangeShapeType="1"/>
            </p:cNvSpPr>
            <p:nvPr/>
          </p:nvSpPr>
          <p:spPr bwMode="auto">
            <a:xfrm flipV="1">
              <a:off x="2910"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8" name="Line 1632"/>
            <p:cNvSpPr>
              <a:spLocks noChangeShapeType="1"/>
            </p:cNvSpPr>
            <p:nvPr/>
          </p:nvSpPr>
          <p:spPr bwMode="auto">
            <a:xfrm flipV="1">
              <a:off x="2930"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9" name="Line 1633"/>
            <p:cNvSpPr>
              <a:spLocks noChangeShapeType="1"/>
            </p:cNvSpPr>
            <p:nvPr/>
          </p:nvSpPr>
          <p:spPr bwMode="auto">
            <a:xfrm flipV="1">
              <a:off x="2949"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0" name="Line 1634"/>
            <p:cNvSpPr>
              <a:spLocks noChangeShapeType="1"/>
            </p:cNvSpPr>
            <p:nvPr/>
          </p:nvSpPr>
          <p:spPr bwMode="auto">
            <a:xfrm flipV="1">
              <a:off x="2966"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1" name="Line 1635"/>
            <p:cNvSpPr>
              <a:spLocks noChangeShapeType="1"/>
            </p:cNvSpPr>
            <p:nvPr/>
          </p:nvSpPr>
          <p:spPr bwMode="auto">
            <a:xfrm flipV="1">
              <a:off x="2981"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2" name="Line 1636"/>
            <p:cNvSpPr>
              <a:spLocks noChangeShapeType="1"/>
            </p:cNvSpPr>
            <p:nvPr/>
          </p:nvSpPr>
          <p:spPr bwMode="auto">
            <a:xfrm flipV="1">
              <a:off x="2994"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3" name="Line 1637"/>
            <p:cNvSpPr>
              <a:spLocks noChangeShapeType="1"/>
            </p:cNvSpPr>
            <p:nvPr/>
          </p:nvSpPr>
          <p:spPr bwMode="auto">
            <a:xfrm flipV="1">
              <a:off x="3003"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4" name="Line 1638"/>
            <p:cNvSpPr>
              <a:spLocks noChangeShapeType="1"/>
            </p:cNvSpPr>
            <p:nvPr/>
          </p:nvSpPr>
          <p:spPr bwMode="auto">
            <a:xfrm flipV="1">
              <a:off x="3009" y="3293"/>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5" name="Freeform 1639"/>
            <p:cNvSpPr>
              <a:spLocks/>
            </p:cNvSpPr>
            <p:nvPr/>
          </p:nvSpPr>
          <p:spPr bwMode="auto">
            <a:xfrm>
              <a:off x="2879"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6" name="Freeform 1640"/>
            <p:cNvSpPr>
              <a:spLocks/>
            </p:cNvSpPr>
            <p:nvPr/>
          </p:nvSpPr>
          <p:spPr bwMode="auto">
            <a:xfrm>
              <a:off x="2916" y="3262"/>
              <a:ext cx="16" cy="42"/>
            </a:xfrm>
            <a:custGeom>
              <a:avLst/>
              <a:gdLst/>
              <a:ahLst/>
              <a:cxnLst>
                <a:cxn ang="0">
                  <a:pos x="10" y="0"/>
                </a:cxn>
                <a:cxn ang="0">
                  <a:pos x="12" y="0"/>
                </a:cxn>
                <a:cxn ang="0">
                  <a:pos x="12" y="40"/>
                </a:cxn>
                <a:cxn ang="0">
                  <a:pos x="13" y="40"/>
                </a:cxn>
                <a:cxn ang="0">
                  <a:pos x="13" y="41"/>
                </a:cxn>
                <a:cxn ang="0">
                  <a:pos x="16" y="41"/>
                </a:cxn>
                <a:cxn ang="0">
                  <a:pos x="16" y="42"/>
                </a:cxn>
                <a:cxn ang="0">
                  <a:pos x="1" y="42"/>
                </a:cxn>
                <a:cxn ang="0">
                  <a:pos x="1" y="41"/>
                </a:cxn>
                <a:cxn ang="0">
                  <a:pos x="4" y="41"/>
                </a:cxn>
                <a:cxn ang="0">
                  <a:pos x="5" y="40"/>
                </a:cxn>
                <a:cxn ang="0">
                  <a:pos x="6" y="40"/>
                </a:cxn>
                <a:cxn ang="0">
                  <a:pos x="6" y="38"/>
                </a:cxn>
                <a:cxn ang="0">
                  <a:pos x="6" y="37"/>
                </a:cxn>
                <a:cxn ang="0">
                  <a:pos x="6" y="6"/>
                </a:cxn>
                <a:cxn ang="0">
                  <a:pos x="5" y="4"/>
                </a:cxn>
                <a:cxn ang="0">
                  <a:pos x="2" y="4"/>
                </a:cxn>
                <a:cxn ang="0">
                  <a:pos x="1" y="5"/>
                </a:cxn>
                <a:cxn ang="0">
                  <a:pos x="0" y="4"/>
                </a:cxn>
                <a:cxn ang="0">
                  <a:pos x="10" y="0"/>
                </a:cxn>
              </a:cxnLst>
              <a:rect l="0" t="0" r="r" b="b"/>
              <a:pathLst>
                <a:path w="16" h="42">
                  <a:moveTo>
                    <a:pt x="10" y="0"/>
                  </a:moveTo>
                  <a:lnTo>
                    <a:pt x="12" y="0"/>
                  </a:lnTo>
                  <a:lnTo>
                    <a:pt x="12" y="40"/>
                  </a:lnTo>
                  <a:lnTo>
                    <a:pt x="13" y="40"/>
                  </a:lnTo>
                  <a:lnTo>
                    <a:pt x="13" y="41"/>
                  </a:lnTo>
                  <a:lnTo>
                    <a:pt x="16" y="41"/>
                  </a:lnTo>
                  <a:lnTo>
                    <a:pt x="16" y="42"/>
                  </a:lnTo>
                  <a:lnTo>
                    <a:pt x="1" y="42"/>
                  </a:lnTo>
                  <a:lnTo>
                    <a:pt x="1" y="41"/>
                  </a:lnTo>
                  <a:lnTo>
                    <a:pt x="4" y="41"/>
                  </a:lnTo>
                  <a:lnTo>
                    <a:pt x="5" y="40"/>
                  </a:lnTo>
                  <a:lnTo>
                    <a:pt x="6" y="40"/>
                  </a:lnTo>
                  <a:lnTo>
                    <a:pt x="6" y="38"/>
                  </a:lnTo>
                  <a:lnTo>
                    <a:pt x="6" y="37"/>
                  </a:lnTo>
                  <a:lnTo>
                    <a:pt x="6" y="6"/>
                  </a:lnTo>
                  <a:lnTo>
                    <a:pt x="5" y="4"/>
                  </a:lnTo>
                  <a:lnTo>
                    <a:pt x="2" y="4"/>
                  </a:lnTo>
                  <a:lnTo>
                    <a:pt x="1" y="5"/>
                  </a:lnTo>
                  <a:lnTo>
                    <a:pt x="0" y="4"/>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7" name="Line 1641"/>
            <p:cNvSpPr>
              <a:spLocks noChangeShapeType="1"/>
            </p:cNvSpPr>
            <p:nvPr/>
          </p:nvSpPr>
          <p:spPr bwMode="auto">
            <a:xfrm flipH="1">
              <a:off x="3006" y="3019"/>
              <a:ext cx="12"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8" name="Line 1642"/>
            <p:cNvSpPr>
              <a:spLocks noChangeShapeType="1"/>
            </p:cNvSpPr>
            <p:nvPr/>
          </p:nvSpPr>
          <p:spPr bwMode="auto">
            <a:xfrm flipH="1">
              <a:off x="2991" y="3052"/>
              <a:ext cx="15"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9" name="Line 1643"/>
            <p:cNvSpPr>
              <a:spLocks noChangeShapeType="1"/>
            </p:cNvSpPr>
            <p:nvPr/>
          </p:nvSpPr>
          <p:spPr bwMode="auto">
            <a:xfrm flipH="1">
              <a:off x="2977" y="3087"/>
              <a:ext cx="14"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0" name="Line 1644"/>
            <p:cNvSpPr>
              <a:spLocks noChangeShapeType="1"/>
            </p:cNvSpPr>
            <p:nvPr/>
          </p:nvSpPr>
          <p:spPr bwMode="auto">
            <a:xfrm flipH="1">
              <a:off x="2963" y="3124"/>
              <a:ext cx="14" cy="3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1" name="Line 1645"/>
            <p:cNvSpPr>
              <a:spLocks noChangeShapeType="1"/>
            </p:cNvSpPr>
            <p:nvPr/>
          </p:nvSpPr>
          <p:spPr bwMode="auto">
            <a:xfrm flipH="1">
              <a:off x="2949" y="3160"/>
              <a:ext cx="14" cy="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2" name="Line 1646"/>
            <p:cNvSpPr>
              <a:spLocks noChangeShapeType="1"/>
            </p:cNvSpPr>
            <p:nvPr/>
          </p:nvSpPr>
          <p:spPr bwMode="auto">
            <a:xfrm flipH="1" flipV="1">
              <a:off x="3296"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3" name="Line 1647"/>
            <p:cNvSpPr>
              <a:spLocks noChangeShapeType="1"/>
            </p:cNvSpPr>
            <p:nvPr/>
          </p:nvSpPr>
          <p:spPr bwMode="auto">
            <a:xfrm flipH="1" flipV="1">
              <a:off x="3290"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4" name="Line 1648"/>
            <p:cNvSpPr>
              <a:spLocks noChangeShapeType="1"/>
            </p:cNvSpPr>
            <p:nvPr/>
          </p:nvSpPr>
          <p:spPr bwMode="auto">
            <a:xfrm flipH="1" flipV="1">
              <a:off x="3281"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5" name="Line 1649"/>
            <p:cNvSpPr>
              <a:spLocks noChangeShapeType="1"/>
            </p:cNvSpPr>
            <p:nvPr/>
          </p:nvSpPr>
          <p:spPr bwMode="auto">
            <a:xfrm flipH="1" flipV="1">
              <a:off x="3268"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6" name="Line 1650"/>
            <p:cNvSpPr>
              <a:spLocks noChangeShapeType="1"/>
            </p:cNvSpPr>
            <p:nvPr/>
          </p:nvSpPr>
          <p:spPr bwMode="auto">
            <a:xfrm flipH="1" flipV="1">
              <a:off x="3253"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7" name="Line 1651"/>
            <p:cNvSpPr>
              <a:spLocks noChangeShapeType="1"/>
            </p:cNvSpPr>
            <p:nvPr/>
          </p:nvSpPr>
          <p:spPr bwMode="auto">
            <a:xfrm flipH="1" flipV="1">
              <a:off x="3236"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8" name="Line 1652"/>
            <p:cNvSpPr>
              <a:spLocks noChangeShapeType="1"/>
            </p:cNvSpPr>
            <p:nvPr/>
          </p:nvSpPr>
          <p:spPr bwMode="auto">
            <a:xfrm flipH="1" flipV="1">
              <a:off x="3216"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9" name="Line 1653"/>
            <p:cNvSpPr>
              <a:spLocks noChangeShapeType="1"/>
            </p:cNvSpPr>
            <p:nvPr/>
          </p:nvSpPr>
          <p:spPr bwMode="auto">
            <a:xfrm flipH="1" flipV="1">
              <a:off x="3196"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0" name="Line 1654"/>
            <p:cNvSpPr>
              <a:spLocks noChangeShapeType="1"/>
            </p:cNvSpPr>
            <p:nvPr/>
          </p:nvSpPr>
          <p:spPr bwMode="auto">
            <a:xfrm flipH="1">
              <a:off x="3176"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1" name="Line 1655"/>
            <p:cNvSpPr>
              <a:spLocks noChangeShapeType="1"/>
            </p:cNvSpPr>
            <p:nvPr/>
          </p:nvSpPr>
          <p:spPr bwMode="auto">
            <a:xfrm flipH="1">
              <a:off x="3156"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2" name="Line 1656"/>
            <p:cNvSpPr>
              <a:spLocks noChangeShapeType="1"/>
            </p:cNvSpPr>
            <p:nvPr/>
          </p:nvSpPr>
          <p:spPr bwMode="auto">
            <a:xfrm flipH="1">
              <a:off x="3139"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3" name="Line 1657"/>
            <p:cNvSpPr>
              <a:spLocks noChangeShapeType="1"/>
            </p:cNvSpPr>
            <p:nvPr/>
          </p:nvSpPr>
          <p:spPr bwMode="auto">
            <a:xfrm flipH="1">
              <a:off x="3123" y="3206"/>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4" name="Line 1658"/>
            <p:cNvSpPr>
              <a:spLocks noChangeShapeType="1"/>
            </p:cNvSpPr>
            <p:nvPr/>
          </p:nvSpPr>
          <p:spPr bwMode="auto">
            <a:xfrm flipH="1">
              <a:off x="3111"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5" name="Line 1659"/>
            <p:cNvSpPr>
              <a:spLocks noChangeShapeType="1"/>
            </p:cNvSpPr>
            <p:nvPr/>
          </p:nvSpPr>
          <p:spPr bwMode="auto">
            <a:xfrm flipH="1">
              <a:off x="3102"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6" name="Line 1660"/>
            <p:cNvSpPr>
              <a:spLocks noChangeShapeType="1"/>
            </p:cNvSpPr>
            <p:nvPr/>
          </p:nvSpPr>
          <p:spPr bwMode="auto">
            <a:xfrm flipH="1">
              <a:off x="3096"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7" name="Line 1661"/>
            <p:cNvSpPr>
              <a:spLocks noChangeShapeType="1"/>
            </p:cNvSpPr>
            <p:nvPr/>
          </p:nvSpPr>
          <p:spPr bwMode="auto">
            <a:xfrm flipH="1">
              <a:off x="3094"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8" name="Line 1662"/>
            <p:cNvSpPr>
              <a:spLocks noChangeShapeType="1"/>
            </p:cNvSpPr>
            <p:nvPr/>
          </p:nvSpPr>
          <p:spPr bwMode="auto">
            <a:xfrm>
              <a:off x="3094"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9" name="Line 1663"/>
            <p:cNvSpPr>
              <a:spLocks noChangeShapeType="1"/>
            </p:cNvSpPr>
            <p:nvPr/>
          </p:nvSpPr>
          <p:spPr bwMode="auto">
            <a:xfrm>
              <a:off x="3096"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0" name="Line 1664"/>
            <p:cNvSpPr>
              <a:spLocks noChangeShapeType="1"/>
            </p:cNvSpPr>
            <p:nvPr/>
          </p:nvSpPr>
          <p:spPr bwMode="auto">
            <a:xfrm>
              <a:off x="3102"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1" name="Line 1665"/>
            <p:cNvSpPr>
              <a:spLocks noChangeShapeType="1"/>
            </p:cNvSpPr>
            <p:nvPr/>
          </p:nvSpPr>
          <p:spPr bwMode="auto">
            <a:xfrm>
              <a:off x="3111"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2" name="Line 1666"/>
            <p:cNvSpPr>
              <a:spLocks noChangeShapeType="1"/>
            </p:cNvSpPr>
            <p:nvPr/>
          </p:nvSpPr>
          <p:spPr bwMode="auto">
            <a:xfrm>
              <a:off x="3123" y="3367"/>
              <a:ext cx="1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3" name="Line 1667"/>
            <p:cNvSpPr>
              <a:spLocks noChangeShapeType="1"/>
            </p:cNvSpPr>
            <p:nvPr/>
          </p:nvSpPr>
          <p:spPr bwMode="auto">
            <a:xfrm>
              <a:off x="3139"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4" name="Line 1668"/>
            <p:cNvSpPr>
              <a:spLocks noChangeShapeType="1"/>
            </p:cNvSpPr>
            <p:nvPr/>
          </p:nvSpPr>
          <p:spPr bwMode="auto">
            <a:xfrm>
              <a:off x="3156"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5" name="Line 1669"/>
            <p:cNvSpPr>
              <a:spLocks noChangeShapeType="1"/>
            </p:cNvSpPr>
            <p:nvPr/>
          </p:nvSpPr>
          <p:spPr bwMode="auto">
            <a:xfrm>
              <a:off x="3176"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6" name="Line 1670"/>
            <p:cNvSpPr>
              <a:spLocks noChangeShapeType="1"/>
            </p:cNvSpPr>
            <p:nvPr/>
          </p:nvSpPr>
          <p:spPr bwMode="auto">
            <a:xfrm flipV="1">
              <a:off x="3196"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7" name="Line 1671"/>
            <p:cNvSpPr>
              <a:spLocks noChangeShapeType="1"/>
            </p:cNvSpPr>
            <p:nvPr/>
          </p:nvSpPr>
          <p:spPr bwMode="auto">
            <a:xfrm flipV="1">
              <a:off x="3216"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8" name="Line 1672"/>
            <p:cNvSpPr>
              <a:spLocks noChangeShapeType="1"/>
            </p:cNvSpPr>
            <p:nvPr/>
          </p:nvSpPr>
          <p:spPr bwMode="auto">
            <a:xfrm flipV="1">
              <a:off x="3236"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9" name="Line 1673"/>
            <p:cNvSpPr>
              <a:spLocks noChangeShapeType="1"/>
            </p:cNvSpPr>
            <p:nvPr/>
          </p:nvSpPr>
          <p:spPr bwMode="auto">
            <a:xfrm flipV="1">
              <a:off x="3253"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0" name="Line 1674"/>
            <p:cNvSpPr>
              <a:spLocks noChangeShapeType="1"/>
            </p:cNvSpPr>
            <p:nvPr/>
          </p:nvSpPr>
          <p:spPr bwMode="auto">
            <a:xfrm flipV="1">
              <a:off x="3268"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1" name="Line 1675"/>
            <p:cNvSpPr>
              <a:spLocks noChangeShapeType="1"/>
            </p:cNvSpPr>
            <p:nvPr/>
          </p:nvSpPr>
          <p:spPr bwMode="auto">
            <a:xfrm flipV="1">
              <a:off x="3281"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2" name="Line 1676"/>
            <p:cNvSpPr>
              <a:spLocks noChangeShapeType="1"/>
            </p:cNvSpPr>
            <p:nvPr/>
          </p:nvSpPr>
          <p:spPr bwMode="auto">
            <a:xfrm flipV="1">
              <a:off x="3290"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3" name="Line 1677"/>
            <p:cNvSpPr>
              <a:spLocks noChangeShapeType="1"/>
            </p:cNvSpPr>
            <p:nvPr/>
          </p:nvSpPr>
          <p:spPr bwMode="auto">
            <a:xfrm flipV="1">
              <a:off x="3296"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4" name="Freeform 1678"/>
            <p:cNvSpPr>
              <a:spLocks/>
            </p:cNvSpPr>
            <p:nvPr/>
          </p:nvSpPr>
          <p:spPr bwMode="auto">
            <a:xfrm>
              <a:off x="3166"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5" name="Freeform 1679"/>
            <p:cNvSpPr>
              <a:spLocks/>
            </p:cNvSpPr>
            <p:nvPr/>
          </p:nvSpPr>
          <p:spPr bwMode="auto">
            <a:xfrm>
              <a:off x="3197" y="3262"/>
              <a:ext cx="28" cy="42"/>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6" name="Line 1680"/>
            <p:cNvSpPr>
              <a:spLocks noChangeShapeType="1"/>
            </p:cNvSpPr>
            <p:nvPr/>
          </p:nvSpPr>
          <p:spPr bwMode="auto">
            <a:xfrm>
              <a:off x="3086" y="3019"/>
              <a:ext cx="14" cy="3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7" name="Line 1681"/>
            <p:cNvSpPr>
              <a:spLocks noChangeShapeType="1"/>
            </p:cNvSpPr>
            <p:nvPr/>
          </p:nvSpPr>
          <p:spPr bwMode="auto">
            <a:xfrm>
              <a:off x="3100" y="3052"/>
              <a:ext cx="14" cy="3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8" name="Line 1682"/>
            <p:cNvSpPr>
              <a:spLocks noChangeShapeType="1"/>
            </p:cNvSpPr>
            <p:nvPr/>
          </p:nvSpPr>
          <p:spPr bwMode="auto">
            <a:xfrm>
              <a:off x="3114" y="3087"/>
              <a:ext cx="15"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9" name="Line 1683"/>
            <p:cNvSpPr>
              <a:spLocks noChangeShapeType="1"/>
            </p:cNvSpPr>
            <p:nvPr/>
          </p:nvSpPr>
          <p:spPr bwMode="auto">
            <a:xfrm>
              <a:off x="3129" y="3124"/>
              <a:ext cx="14" cy="3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0" name="Line 1684"/>
            <p:cNvSpPr>
              <a:spLocks noChangeShapeType="1"/>
            </p:cNvSpPr>
            <p:nvPr/>
          </p:nvSpPr>
          <p:spPr bwMode="auto">
            <a:xfrm>
              <a:off x="3143" y="3160"/>
              <a:ext cx="14" cy="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1" name="Line 1685"/>
            <p:cNvSpPr>
              <a:spLocks noChangeShapeType="1"/>
            </p:cNvSpPr>
            <p:nvPr/>
          </p:nvSpPr>
          <p:spPr bwMode="auto">
            <a:xfrm flipH="1" flipV="1">
              <a:off x="4012"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2" name="Line 1686"/>
            <p:cNvSpPr>
              <a:spLocks noChangeShapeType="1"/>
            </p:cNvSpPr>
            <p:nvPr/>
          </p:nvSpPr>
          <p:spPr bwMode="auto">
            <a:xfrm flipH="1" flipV="1">
              <a:off x="4006"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3" name="Line 1687"/>
            <p:cNvSpPr>
              <a:spLocks noChangeShapeType="1"/>
            </p:cNvSpPr>
            <p:nvPr/>
          </p:nvSpPr>
          <p:spPr bwMode="auto">
            <a:xfrm flipH="1" flipV="1">
              <a:off x="3997"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4" name="Line 1688"/>
            <p:cNvSpPr>
              <a:spLocks noChangeShapeType="1"/>
            </p:cNvSpPr>
            <p:nvPr/>
          </p:nvSpPr>
          <p:spPr bwMode="auto">
            <a:xfrm flipH="1" flipV="1">
              <a:off x="3985"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5" name="Line 1689"/>
            <p:cNvSpPr>
              <a:spLocks noChangeShapeType="1"/>
            </p:cNvSpPr>
            <p:nvPr/>
          </p:nvSpPr>
          <p:spPr bwMode="auto">
            <a:xfrm flipH="1" flipV="1">
              <a:off x="3969" y="3206"/>
              <a:ext cx="16"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6" name="Line 1690"/>
            <p:cNvSpPr>
              <a:spLocks noChangeShapeType="1"/>
            </p:cNvSpPr>
            <p:nvPr/>
          </p:nvSpPr>
          <p:spPr bwMode="auto">
            <a:xfrm flipH="1" flipV="1">
              <a:off x="3952"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7" name="Line 1691"/>
            <p:cNvSpPr>
              <a:spLocks noChangeShapeType="1"/>
            </p:cNvSpPr>
            <p:nvPr/>
          </p:nvSpPr>
          <p:spPr bwMode="auto">
            <a:xfrm flipH="1" flipV="1">
              <a:off x="3932"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8" name="Line 1692"/>
            <p:cNvSpPr>
              <a:spLocks noChangeShapeType="1"/>
            </p:cNvSpPr>
            <p:nvPr/>
          </p:nvSpPr>
          <p:spPr bwMode="auto">
            <a:xfrm flipH="1" flipV="1">
              <a:off x="3912"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9" name="Line 1693"/>
            <p:cNvSpPr>
              <a:spLocks noChangeShapeType="1"/>
            </p:cNvSpPr>
            <p:nvPr/>
          </p:nvSpPr>
          <p:spPr bwMode="auto">
            <a:xfrm flipH="1">
              <a:off x="3892"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0" name="Line 1694"/>
            <p:cNvSpPr>
              <a:spLocks noChangeShapeType="1"/>
            </p:cNvSpPr>
            <p:nvPr/>
          </p:nvSpPr>
          <p:spPr bwMode="auto">
            <a:xfrm flipH="1">
              <a:off x="3872" y="3190"/>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1" name="Line 1695"/>
            <p:cNvSpPr>
              <a:spLocks noChangeShapeType="1"/>
            </p:cNvSpPr>
            <p:nvPr/>
          </p:nvSpPr>
          <p:spPr bwMode="auto">
            <a:xfrm flipH="1">
              <a:off x="3855" y="3196"/>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2" name="Line 1696"/>
            <p:cNvSpPr>
              <a:spLocks noChangeShapeType="1"/>
            </p:cNvSpPr>
            <p:nvPr/>
          </p:nvSpPr>
          <p:spPr bwMode="auto">
            <a:xfrm flipH="1">
              <a:off x="3840"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3" name="Line 1697"/>
            <p:cNvSpPr>
              <a:spLocks noChangeShapeType="1"/>
            </p:cNvSpPr>
            <p:nvPr/>
          </p:nvSpPr>
          <p:spPr bwMode="auto">
            <a:xfrm flipH="1">
              <a:off x="3827" y="3219"/>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4" name="Line 1698"/>
            <p:cNvSpPr>
              <a:spLocks noChangeShapeType="1"/>
            </p:cNvSpPr>
            <p:nvPr/>
          </p:nvSpPr>
          <p:spPr bwMode="auto">
            <a:xfrm flipH="1">
              <a:off x="3818" y="3234"/>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5" name="Line 1699"/>
            <p:cNvSpPr>
              <a:spLocks noChangeShapeType="1"/>
            </p:cNvSpPr>
            <p:nvPr/>
          </p:nvSpPr>
          <p:spPr bwMode="auto">
            <a:xfrm flipH="1">
              <a:off x="3812"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6" name="Line 1700"/>
            <p:cNvSpPr>
              <a:spLocks noChangeShapeType="1"/>
            </p:cNvSpPr>
            <p:nvPr/>
          </p:nvSpPr>
          <p:spPr bwMode="auto">
            <a:xfrm flipH="1">
              <a:off x="3810"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7" name="Line 1701"/>
            <p:cNvSpPr>
              <a:spLocks noChangeShapeType="1"/>
            </p:cNvSpPr>
            <p:nvPr/>
          </p:nvSpPr>
          <p:spPr bwMode="auto">
            <a:xfrm>
              <a:off x="3810"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8" name="Line 1702"/>
            <p:cNvSpPr>
              <a:spLocks noChangeShapeType="1"/>
            </p:cNvSpPr>
            <p:nvPr/>
          </p:nvSpPr>
          <p:spPr bwMode="auto">
            <a:xfrm>
              <a:off x="3812"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9" name="Line 1703"/>
            <p:cNvSpPr>
              <a:spLocks noChangeShapeType="1"/>
            </p:cNvSpPr>
            <p:nvPr/>
          </p:nvSpPr>
          <p:spPr bwMode="auto">
            <a:xfrm>
              <a:off x="3818"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0" name="Line 1704"/>
            <p:cNvSpPr>
              <a:spLocks noChangeShapeType="1"/>
            </p:cNvSpPr>
            <p:nvPr/>
          </p:nvSpPr>
          <p:spPr bwMode="auto">
            <a:xfrm>
              <a:off x="3827" y="3351"/>
              <a:ext cx="13"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1" name="Line 1705"/>
            <p:cNvSpPr>
              <a:spLocks noChangeShapeType="1"/>
            </p:cNvSpPr>
            <p:nvPr/>
          </p:nvSpPr>
          <p:spPr bwMode="auto">
            <a:xfrm>
              <a:off x="3840"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2" name="Line 1706"/>
            <p:cNvSpPr>
              <a:spLocks noChangeShapeType="1"/>
            </p:cNvSpPr>
            <p:nvPr/>
          </p:nvSpPr>
          <p:spPr bwMode="auto">
            <a:xfrm>
              <a:off x="3855"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3" name="Line 1707"/>
            <p:cNvSpPr>
              <a:spLocks noChangeShapeType="1"/>
            </p:cNvSpPr>
            <p:nvPr/>
          </p:nvSpPr>
          <p:spPr bwMode="auto">
            <a:xfrm>
              <a:off x="3872"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4" name="Line 1708"/>
            <p:cNvSpPr>
              <a:spLocks noChangeShapeType="1"/>
            </p:cNvSpPr>
            <p:nvPr/>
          </p:nvSpPr>
          <p:spPr bwMode="auto">
            <a:xfrm>
              <a:off x="3892"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5" name="Line 1709"/>
            <p:cNvSpPr>
              <a:spLocks noChangeShapeType="1"/>
            </p:cNvSpPr>
            <p:nvPr/>
          </p:nvSpPr>
          <p:spPr bwMode="auto">
            <a:xfrm flipV="1">
              <a:off x="3912"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6" name="Line 1710"/>
            <p:cNvSpPr>
              <a:spLocks noChangeShapeType="1"/>
            </p:cNvSpPr>
            <p:nvPr/>
          </p:nvSpPr>
          <p:spPr bwMode="auto">
            <a:xfrm flipV="1">
              <a:off x="3932" y="3389"/>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7" name="Line 1711"/>
            <p:cNvSpPr>
              <a:spLocks noChangeShapeType="1"/>
            </p:cNvSpPr>
            <p:nvPr/>
          </p:nvSpPr>
          <p:spPr bwMode="auto">
            <a:xfrm flipV="1">
              <a:off x="3952" y="3379"/>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8" name="Line 1712"/>
            <p:cNvSpPr>
              <a:spLocks noChangeShapeType="1"/>
            </p:cNvSpPr>
            <p:nvPr/>
          </p:nvSpPr>
          <p:spPr bwMode="auto">
            <a:xfrm flipV="1">
              <a:off x="3969" y="3367"/>
              <a:ext cx="16"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9" name="Line 1713"/>
            <p:cNvSpPr>
              <a:spLocks noChangeShapeType="1"/>
            </p:cNvSpPr>
            <p:nvPr/>
          </p:nvSpPr>
          <p:spPr bwMode="auto">
            <a:xfrm flipV="1">
              <a:off x="3985"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0" name="Line 1714"/>
            <p:cNvSpPr>
              <a:spLocks noChangeShapeType="1"/>
            </p:cNvSpPr>
            <p:nvPr/>
          </p:nvSpPr>
          <p:spPr bwMode="auto">
            <a:xfrm flipV="1">
              <a:off x="3997" y="3333"/>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1" name="Line 1715"/>
            <p:cNvSpPr>
              <a:spLocks noChangeShapeType="1"/>
            </p:cNvSpPr>
            <p:nvPr/>
          </p:nvSpPr>
          <p:spPr bwMode="auto">
            <a:xfrm flipV="1">
              <a:off x="4006"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2" name="Line 1716"/>
            <p:cNvSpPr>
              <a:spLocks noChangeShapeType="1"/>
            </p:cNvSpPr>
            <p:nvPr/>
          </p:nvSpPr>
          <p:spPr bwMode="auto">
            <a:xfrm flipV="1">
              <a:off x="4012"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3" name="Freeform 1717"/>
            <p:cNvSpPr>
              <a:spLocks/>
            </p:cNvSpPr>
            <p:nvPr/>
          </p:nvSpPr>
          <p:spPr bwMode="auto">
            <a:xfrm>
              <a:off x="3882"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4" name="Freeform 1718"/>
            <p:cNvSpPr>
              <a:spLocks/>
            </p:cNvSpPr>
            <p:nvPr/>
          </p:nvSpPr>
          <p:spPr bwMode="auto">
            <a:xfrm>
              <a:off x="3915" y="3262"/>
              <a:ext cx="24" cy="43"/>
            </a:xfrm>
            <a:custGeom>
              <a:avLst/>
              <a:gdLst/>
              <a:ahLst/>
              <a:cxnLst>
                <a:cxn ang="0">
                  <a:pos x="9" y="0"/>
                </a:cxn>
                <a:cxn ang="0">
                  <a:pos x="14" y="0"/>
                </a:cxn>
                <a:cxn ang="0">
                  <a:pos x="18" y="1"/>
                </a:cxn>
                <a:cxn ang="0">
                  <a:pos x="20" y="3"/>
                </a:cxn>
                <a:cxn ang="0">
                  <a:pos x="21" y="5"/>
                </a:cxn>
                <a:cxn ang="0">
                  <a:pos x="21" y="10"/>
                </a:cxn>
                <a:cxn ang="0">
                  <a:pos x="18" y="15"/>
                </a:cxn>
                <a:cxn ang="0">
                  <a:pos x="16" y="17"/>
                </a:cxn>
                <a:cxn ang="0">
                  <a:pos x="18" y="19"/>
                </a:cxn>
                <a:cxn ang="0">
                  <a:pos x="21" y="22"/>
                </a:cxn>
                <a:cxn ang="0">
                  <a:pos x="23" y="24"/>
                </a:cxn>
                <a:cxn ang="0">
                  <a:pos x="24" y="26"/>
                </a:cxn>
                <a:cxn ang="0">
                  <a:pos x="24" y="28"/>
                </a:cxn>
                <a:cxn ang="0">
                  <a:pos x="22" y="34"/>
                </a:cxn>
                <a:cxn ang="0">
                  <a:pos x="20" y="37"/>
                </a:cxn>
                <a:cxn ang="0">
                  <a:pos x="14" y="41"/>
                </a:cxn>
                <a:cxn ang="0">
                  <a:pos x="7" y="43"/>
                </a:cxn>
                <a:cxn ang="0">
                  <a:pos x="5" y="43"/>
                </a:cxn>
                <a:cxn ang="0">
                  <a:pos x="0" y="40"/>
                </a:cxn>
                <a:cxn ang="0">
                  <a:pos x="0" y="38"/>
                </a:cxn>
                <a:cxn ang="0">
                  <a:pos x="1" y="38"/>
                </a:cxn>
                <a:cxn ang="0">
                  <a:pos x="2" y="37"/>
                </a:cxn>
                <a:cxn ang="0">
                  <a:pos x="5" y="37"/>
                </a:cxn>
                <a:cxn ang="0">
                  <a:pos x="6" y="39"/>
                </a:cxn>
                <a:cxn ang="0">
                  <a:pos x="8" y="39"/>
                </a:cxn>
                <a:cxn ang="0">
                  <a:pos x="8" y="40"/>
                </a:cxn>
                <a:cxn ang="0">
                  <a:pos x="13" y="40"/>
                </a:cxn>
                <a:cxn ang="0">
                  <a:pos x="14" y="39"/>
                </a:cxn>
                <a:cxn ang="0">
                  <a:pos x="17" y="36"/>
                </a:cxn>
                <a:cxn ang="0">
                  <a:pos x="19" y="34"/>
                </a:cxn>
                <a:cxn ang="0">
                  <a:pos x="19" y="30"/>
                </a:cxn>
                <a:cxn ang="0">
                  <a:pos x="17" y="27"/>
                </a:cxn>
                <a:cxn ang="0">
                  <a:pos x="17" y="26"/>
                </a:cxn>
                <a:cxn ang="0">
                  <a:pos x="17" y="25"/>
                </a:cxn>
                <a:cxn ang="0">
                  <a:pos x="14" y="23"/>
                </a:cxn>
                <a:cxn ang="0">
                  <a:pos x="12" y="22"/>
                </a:cxn>
                <a:cxn ang="0">
                  <a:pos x="11" y="22"/>
                </a:cxn>
                <a:cxn ang="0">
                  <a:pos x="10" y="22"/>
                </a:cxn>
                <a:cxn ang="0">
                  <a:pos x="8" y="21"/>
                </a:cxn>
                <a:cxn ang="0">
                  <a:pos x="7" y="21"/>
                </a:cxn>
                <a:cxn ang="0">
                  <a:pos x="7" y="20"/>
                </a:cxn>
                <a:cxn ang="0">
                  <a:pos x="8" y="20"/>
                </a:cxn>
                <a:cxn ang="0">
                  <a:pos x="11" y="19"/>
                </a:cxn>
                <a:cxn ang="0">
                  <a:pos x="12" y="19"/>
                </a:cxn>
                <a:cxn ang="0">
                  <a:pos x="14" y="17"/>
                </a:cxn>
                <a:cxn ang="0">
                  <a:pos x="16" y="16"/>
                </a:cxn>
                <a:cxn ang="0">
                  <a:pos x="17" y="14"/>
                </a:cxn>
                <a:cxn ang="0">
                  <a:pos x="17" y="9"/>
                </a:cxn>
                <a:cxn ang="0">
                  <a:pos x="15" y="6"/>
                </a:cxn>
                <a:cxn ang="0">
                  <a:pos x="14" y="4"/>
                </a:cxn>
                <a:cxn ang="0">
                  <a:pos x="11" y="3"/>
                </a:cxn>
                <a:cxn ang="0">
                  <a:pos x="8" y="3"/>
                </a:cxn>
                <a:cxn ang="0">
                  <a:pos x="5" y="5"/>
                </a:cxn>
                <a:cxn ang="0">
                  <a:pos x="2" y="9"/>
                </a:cxn>
                <a:cxn ang="0">
                  <a:pos x="1" y="8"/>
                </a:cxn>
                <a:cxn ang="0">
                  <a:pos x="2" y="4"/>
                </a:cxn>
                <a:cxn ang="0">
                  <a:pos x="5" y="1"/>
                </a:cxn>
                <a:cxn ang="0">
                  <a:pos x="7" y="0"/>
                </a:cxn>
                <a:cxn ang="0">
                  <a:pos x="9" y="0"/>
                </a:cxn>
              </a:cxnLst>
              <a:rect l="0" t="0" r="r" b="b"/>
              <a:pathLst>
                <a:path w="24" h="43">
                  <a:moveTo>
                    <a:pt x="9" y="0"/>
                  </a:moveTo>
                  <a:lnTo>
                    <a:pt x="14" y="0"/>
                  </a:lnTo>
                  <a:lnTo>
                    <a:pt x="18" y="1"/>
                  </a:lnTo>
                  <a:lnTo>
                    <a:pt x="20" y="3"/>
                  </a:lnTo>
                  <a:lnTo>
                    <a:pt x="21" y="5"/>
                  </a:lnTo>
                  <a:lnTo>
                    <a:pt x="21" y="10"/>
                  </a:lnTo>
                  <a:lnTo>
                    <a:pt x="18" y="15"/>
                  </a:lnTo>
                  <a:lnTo>
                    <a:pt x="16" y="17"/>
                  </a:lnTo>
                  <a:lnTo>
                    <a:pt x="18" y="19"/>
                  </a:lnTo>
                  <a:lnTo>
                    <a:pt x="21" y="22"/>
                  </a:lnTo>
                  <a:lnTo>
                    <a:pt x="23" y="24"/>
                  </a:lnTo>
                  <a:lnTo>
                    <a:pt x="24" y="26"/>
                  </a:lnTo>
                  <a:lnTo>
                    <a:pt x="24" y="28"/>
                  </a:lnTo>
                  <a:lnTo>
                    <a:pt x="22" y="34"/>
                  </a:lnTo>
                  <a:lnTo>
                    <a:pt x="20" y="37"/>
                  </a:lnTo>
                  <a:lnTo>
                    <a:pt x="14" y="41"/>
                  </a:lnTo>
                  <a:lnTo>
                    <a:pt x="7" y="43"/>
                  </a:lnTo>
                  <a:lnTo>
                    <a:pt x="5" y="43"/>
                  </a:lnTo>
                  <a:lnTo>
                    <a:pt x="0" y="40"/>
                  </a:lnTo>
                  <a:lnTo>
                    <a:pt x="0" y="38"/>
                  </a:lnTo>
                  <a:lnTo>
                    <a:pt x="1" y="38"/>
                  </a:lnTo>
                  <a:lnTo>
                    <a:pt x="2" y="37"/>
                  </a:lnTo>
                  <a:lnTo>
                    <a:pt x="5" y="37"/>
                  </a:lnTo>
                  <a:lnTo>
                    <a:pt x="6" y="39"/>
                  </a:lnTo>
                  <a:lnTo>
                    <a:pt x="8" y="39"/>
                  </a:lnTo>
                  <a:lnTo>
                    <a:pt x="8" y="40"/>
                  </a:lnTo>
                  <a:lnTo>
                    <a:pt x="13" y="40"/>
                  </a:lnTo>
                  <a:lnTo>
                    <a:pt x="14" y="39"/>
                  </a:lnTo>
                  <a:lnTo>
                    <a:pt x="17" y="36"/>
                  </a:lnTo>
                  <a:lnTo>
                    <a:pt x="19" y="34"/>
                  </a:lnTo>
                  <a:lnTo>
                    <a:pt x="19" y="30"/>
                  </a:lnTo>
                  <a:lnTo>
                    <a:pt x="17" y="27"/>
                  </a:lnTo>
                  <a:lnTo>
                    <a:pt x="17" y="26"/>
                  </a:lnTo>
                  <a:lnTo>
                    <a:pt x="17" y="25"/>
                  </a:lnTo>
                  <a:lnTo>
                    <a:pt x="14" y="23"/>
                  </a:lnTo>
                  <a:lnTo>
                    <a:pt x="12" y="22"/>
                  </a:lnTo>
                  <a:lnTo>
                    <a:pt x="11" y="22"/>
                  </a:lnTo>
                  <a:lnTo>
                    <a:pt x="10" y="22"/>
                  </a:lnTo>
                  <a:lnTo>
                    <a:pt x="8" y="21"/>
                  </a:lnTo>
                  <a:lnTo>
                    <a:pt x="7" y="21"/>
                  </a:lnTo>
                  <a:lnTo>
                    <a:pt x="7" y="20"/>
                  </a:lnTo>
                  <a:lnTo>
                    <a:pt x="8" y="20"/>
                  </a:lnTo>
                  <a:lnTo>
                    <a:pt x="11" y="19"/>
                  </a:lnTo>
                  <a:lnTo>
                    <a:pt x="12" y="19"/>
                  </a:lnTo>
                  <a:lnTo>
                    <a:pt x="14" y="17"/>
                  </a:lnTo>
                  <a:lnTo>
                    <a:pt x="16" y="16"/>
                  </a:lnTo>
                  <a:lnTo>
                    <a:pt x="17" y="14"/>
                  </a:lnTo>
                  <a:lnTo>
                    <a:pt x="17" y="9"/>
                  </a:lnTo>
                  <a:lnTo>
                    <a:pt x="15" y="6"/>
                  </a:lnTo>
                  <a:lnTo>
                    <a:pt x="14" y="4"/>
                  </a:lnTo>
                  <a:lnTo>
                    <a:pt x="11" y="3"/>
                  </a:lnTo>
                  <a:lnTo>
                    <a:pt x="8" y="3"/>
                  </a:lnTo>
                  <a:lnTo>
                    <a:pt x="5" y="5"/>
                  </a:lnTo>
                  <a:lnTo>
                    <a:pt x="2" y="9"/>
                  </a:lnTo>
                  <a:lnTo>
                    <a:pt x="1" y="8"/>
                  </a:lnTo>
                  <a:lnTo>
                    <a:pt x="2" y="4"/>
                  </a:lnTo>
                  <a:lnTo>
                    <a:pt x="5" y="1"/>
                  </a:lnTo>
                  <a:lnTo>
                    <a:pt x="7"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5" name="Line 1719"/>
            <p:cNvSpPr>
              <a:spLocks noChangeShapeType="1"/>
            </p:cNvSpPr>
            <p:nvPr/>
          </p:nvSpPr>
          <p:spPr bwMode="auto">
            <a:xfrm>
              <a:off x="3912" y="3024"/>
              <a:ext cx="1" cy="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6" name="Line 1720"/>
            <p:cNvSpPr>
              <a:spLocks noChangeShapeType="1"/>
            </p:cNvSpPr>
            <p:nvPr/>
          </p:nvSpPr>
          <p:spPr bwMode="auto">
            <a:xfrm flipH="1" flipV="1">
              <a:off x="4442"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7" name="Line 1721"/>
            <p:cNvSpPr>
              <a:spLocks noChangeShapeType="1"/>
            </p:cNvSpPr>
            <p:nvPr/>
          </p:nvSpPr>
          <p:spPr bwMode="auto">
            <a:xfrm flipH="1" flipV="1">
              <a:off x="4436"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8" name="Line 1722"/>
            <p:cNvSpPr>
              <a:spLocks noChangeShapeType="1"/>
            </p:cNvSpPr>
            <p:nvPr/>
          </p:nvSpPr>
          <p:spPr bwMode="auto">
            <a:xfrm flipH="1" flipV="1">
              <a:off x="4426" y="3234"/>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9" name="Line 1723"/>
            <p:cNvSpPr>
              <a:spLocks noChangeShapeType="1"/>
            </p:cNvSpPr>
            <p:nvPr/>
          </p:nvSpPr>
          <p:spPr bwMode="auto">
            <a:xfrm flipH="1" flipV="1">
              <a:off x="4414"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0" name="Line 1724"/>
            <p:cNvSpPr>
              <a:spLocks noChangeShapeType="1"/>
            </p:cNvSpPr>
            <p:nvPr/>
          </p:nvSpPr>
          <p:spPr bwMode="auto">
            <a:xfrm flipH="1" flipV="1">
              <a:off x="4399"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1" name="Line 1725"/>
            <p:cNvSpPr>
              <a:spLocks noChangeShapeType="1"/>
            </p:cNvSpPr>
            <p:nvPr/>
          </p:nvSpPr>
          <p:spPr bwMode="auto">
            <a:xfrm flipH="1" flipV="1">
              <a:off x="4381"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2" name="Line 1726"/>
            <p:cNvSpPr>
              <a:spLocks noChangeShapeType="1"/>
            </p:cNvSpPr>
            <p:nvPr/>
          </p:nvSpPr>
          <p:spPr bwMode="auto">
            <a:xfrm flipH="1" flipV="1">
              <a:off x="4362"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3" name="Line 1727"/>
            <p:cNvSpPr>
              <a:spLocks noChangeShapeType="1"/>
            </p:cNvSpPr>
            <p:nvPr/>
          </p:nvSpPr>
          <p:spPr bwMode="auto">
            <a:xfrm flipH="1" flipV="1">
              <a:off x="4342" y="3188"/>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4" name="Line 1728"/>
            <p:cNvSpPr>
              <a:spLocks noChangeShapeType="1"/>
            </p:cNvSpPr>
            <p:nvPr/>
          </p:nvSpPr>
          <p:spPr bwMode="auto">
            <a:xfrm flipH="1">
              <a:off x="4321" y="3188"/>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5" name="Line 1729"/>
            <p:cNvSpPr>
              <a:spLocks noChangeShapeType="1"/>
            </p:cNvSpPr>
            <p:nvPr/>
          </p:nvSpPr>
          <p:spPr bwMode="auto">
            <a:xfrm flipH="1">
              <a:off x="4302" y="3190"/>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6" name="Line 1730"/>
            <p:cNvSpPr>
              <a:spLocks noChangeShapeType="1"/>
            </p:cNvSpPr>
            <p:nvPr/>
          </p:nvSpPr>
          <p:spPr bwMode="auto">
            <a:xfrm flipH="1">
              <a:off x="4284" y="3196"/>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7" name="Line 1731"/>
            <p:cNvSpPr>
              <a:spLocks noChangeShapeType="1"/>
            </p:cNvSpPr>
            <p:nvPr/>
          </p:nvSpPr>
          <p:spPr bwMode="auto">
            <a:xfrm flipH="1">
              <a:off x="4269" y="3206"/>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8" name="Line 1732"/>
            <p:cNvSpPr>
              <a:spLocks noChangeShapeType="1"/>
            </p:cNvSpPr>
            <p:nvPr/>
          </p:nvSpPr>
          <p:spPr bwMode="auto">
            <a:xfrm flipH="1">
              <a:off x="4257" y="3219"/>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9" name="Line 1733"/>
            <p:cNvSpPr>
              <a:spLocks noChangeShapeType="1"/>
            </p:cNvSpPr>
            <p:nvPr/>
          </p:nvSpPr>
          <p:spPr bwMode="auto">
            <a:xfrm flipH="1">
              <a:off x="4247" y="3234"/>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0" name="Line 1734"/>
            <p:cNvSpPr>
              <a:spLocks noChangeShapeType="1"/>
            </p:cNvSpPr>
            <p:nvPr/>
          </p:nvSpPr>
          <p:spPr bwMode="auto">
            <a:xfrm flipH="1">
              <a:off x="4241" y="3252"/>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1" name="Line 1735"/>
            <p:cNvSpPr>
              <a:spLocks noChangeShapeType="1"/>
            </p:cNvSpPr>
            <p:nvPr/>
          </p:nvSpPr>
          <p:spPr bwMode="auto">
            <a:xfrm flipH="1">
              <a:off x="4239" y="3271"/>
              <a:ext cx="2"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2" name="Line 1736"/>
            <p:cNvSpPr>
              <a:spLocks noChangeShapeType="1"/>
            </p:cNvSpPr>
            <p:nvPr/>
          </p:nvSpPr>
          <p:spPr bwMode="auto">
            <a:xfrm>
              <a:off x="4239"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3" name="Line 1737"/>
            <p:cNvSpPr>
              <a:spLocks noChangeShapeType="1"/>
            </p:cNvSpPr>
            <p:nvPr/>
          </p:nvSpPr>
          <p:spPr bwMode="auto">
            <a:xfrm>
              <a:off x="4241"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4" name="Line 1738"/>
            <p:cNvSpPr>
              <a:spLocks noChangeShapeType="1"/>
            </p:cNvSpPr>
            <p:nvPr/>
          </p:nvSpPr>
          <p:spPr bwMode="auto">
            <a:xfrm>
              <a:off x="4247" y="3333"/>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5" name="Line 1739"/>
            <p:cNvSpPr>
              <a:spLocks noChangeShapeType="1"/>
            </p:cNvSpPr>
            <p:nvPr/>
          </p:nvSpPr>
          <p:spPr bwMode="auto">
            <a:xfrm>
              <a:off x="4257"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6" name="Line 1740"/>
            <p:cNvSpPr>
              <a:spLocks noChangeShapeType="1"/>
            </p:cNvSpPr>
            <p:nvPr/>
          </p:nvSpPr>
          <p:spPr bwMode="auto">
            <a:xfrm>
              <a:off x="4269"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7" name="Line 1741"/>
            <p:cNvSpPr>
              <a:spLocks noChangeShapeType="1"/>
            </p:cNvSpPr>
            <p:nvPr/>
          </p:nvSpPr>
          <p:spPr bwMode="auto">
            <a:xfrm>
              <a:off x="4284"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8" name="Line 1742"/>
            <p:cNvSpPr>
              <a:spLocks noChangeShapeType="1"/>
            </p:cNvSpPr>
            <p:nvPr/>
          </p:nvSpPr>
          <p:spPr bwMode="auto">
            <a:xfrm>
              <a:off x="4302"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9" name="Line 1743"/>
            <p:cNvSpPr>
              <a:spLocks noChangeShapeType="1"/>
            </p:cNvSpPr>
            <p:nvPr/>
          </p:nvSpPr>
          <p:spPr bwMode="auto">
            <a:xfrm>
              <a:off x="4321" y="3395"/>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0" name="Line 1744"/>
            <p:cNvSpPr>
              <a:spLocks noChangeShapeType="1"/>
            </p:cNvSpPr>
            <p:nvPr/>
          </p:nvSpPr>
          <p:spPr bwMode="auto">
            <a:xfrm flipV="1">
              <a:off x="4342" y="3395"/>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1" name="Line 1745"/>
            <p:cNvSpPr>
              <a:spLocks noChangeShapeType="1"/>
            </p:cNvSpPr>
            <p:nvPr/>
          </p:nvSpPr>
          <p:spPr bwMode="auto">
            <a:xfrm flipV="1">
              <a:off x="4362" y="3389"/>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2" name="Line 1746"/>
            <p:cNvSpPr>
              <a:spLocks noChangeShapeType="1"/>
            </p:cNvSpPr>
            <p:nvPr/>
          </p:nvSpPr>
          <p:spPr bwMode="auto">
            <a:xfrm flipV="1">
              <a:off x="4381" y="3379"/>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3" name="Line 1747"/>
            <p:cNvSpPr>
              <a:spLocks noChangeShapeType="1"/>
            </p:cNvSpPr>
            <p:nvPr/>
          </p:nvSpPr>
          <p:spPr bwMode="auto">
            <a:xfrm flipV="1">
              <a:off x="4399" y="3367"/>
              <a:ext cx="15" cy="1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4" name="Line 1748"/>
            <p:cNvSpPr>
              <a:spLocks noChangeShapeType="1"/>
            </p:cNvSpPr>
            <p:nvPr/>
          </p:nvSpPr>
          <p:spPr bwMode="auto">
            <a:xfrm flipV="1">
              <a:off x="4414" y="3351"/>
              <a:ext cx="12" cy="1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5" name="Line 1749"/>
            <p:cNvSpPr>
              <a:spLocks noChangeShapeType="1"/>
            </p:cNvSpPr>
            <p:nvPr/>
          </p:nvSpPr>
          <p:spPr bwMode="auto">
            <a:xfrm flipV="1">
              <a:off x="4426" y="3333"/>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6" name="Line 1750"/>
            <p:cNvSpPr>
              <a:spLocks noChangeShapeType="1"/>
            </p:cNvSpPr>
            <p:nvPr/>
          </p:nvSpPr>
          <p:spPr bwMode="auto">
            <a:xfrm flipV="1">
              <a:off x="4436" y="3314"/>
              <a:ext cx="6" cy="1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7" name="Line 1751"/>
            <p:cNvSpPr>
              <a:spLocks noChangeShapeType="1"/>
            </p:cNvSpPr>
            <p:nvPr/>
          </p:nvSpPr>
          <p:spPr bwMode="auto">
            <a:xfrm flipV="1">
              <a:off x="4442" y="3293"/>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8" name="Freeform 1752"/>
            <p:cNvSpPr>
              <a:spLocks/>
            </p:cNvSpPr>
            <p:nvPr/>
          </p:nvSpPr>
          <p:spPr bwMode="auto">
            <a:xfrm>
              <a:off x="4311" y="3262"/>
              <a:ext cx="16" cy="42"/>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9" name="Freeform 1753"/>
            <p:cNvSpPr>
              <a:spLocks noEditPoints="1"/>
            </p:cNvSpPr>
            <p:nvPr/>
          </p:nvSpPr>
          <p:spPr bwMode="auto">
            <a:xfrm>
              <a:off x="4343" y="3262"/>
              <a:ext cx="27" cy="42"/>
            </a:xfrm>
            <a:custGeom>
              <a:avLst/>
              <a:gdLst/>
              <a:ahLst/>
              <a:cxnLst>
                <a:cxn ang="0">
                  <a:pos x="16" y="6"/>
                </a:cxn>
                <a:cxn ang="0">
                  <a:pos x="3" y="27"/>
                </a:cxn>
                <a:cxn ang="0">
                  <a:pos x="16" y="27"/>
                </a:cxn>
                <a:cxn ang="0">
                  <a:pos x="16" y="6"/>
                </a:cxn>
                <a:cxn ang="0">
                  <a:pos x="18" y="0"/>
                </a:cxn>
                <a:cxn ang="0">
                  <a:pos x="22" y="0"/>
                </a:cxn>
                <a:cxn ang="0">
                  <a:pos x="22" y="27"/>
                </a:cxn>
                <a:cxn ang="0">
                  <a:pos x="27" y="27"/>
                </a:cxn>
                <a:cxn ang="0">
                  <a:pos x="27" y="31"/>
                </a:cxn>
                <a:cxn ang="0">
                  <a:pos x="22" y="31"/>
                </a:cxn>
                <a:cxn ang="0">
                  <a:pos x="22" y="42"/>
                </a:cxn>
                <a:cxn ang="0">
                  <a:pos x="16" y="42"/>
                </a:cxn>
                <a:cxn ang="0">
                  <a:pos x="16" y="31"/>
                </a:cxn>
                <a:cxn ang="0">
                  <a:pos x="0" y="31"/>
                </a:cxn>
                <a:cxn ang="0">
                  <a:pos x="0" y="28"/>
                </a:cxn>
                <a:cxn ang="0">
                  <a:pos x="18" y="0"/>
                </a:cxn>
              </a:cxnLst>
              <a:rect l="0" t="0" r="r" b="b"/>
              <a:pathLst>
                <a:path w="27" h="42">
                  <a:moveTo>
                    <a:pt x="16" y="6"/>
                  </a:moveTo>
                  <a:lnTo>
                    <a:pt x="3" y="27"/>
                  </a:lnTo>
                  <a:lnTo>
                    <a:pt x="16" y="27"/>
                  </a:lnTo>
                  <a:lnTo>
                    <a:pt x="16" y="6"/>
                  </a:lnTo>
                  <a:close/>
                  <a:moveTo>
                    <a:pt x="18" y="0"/>
                  </a:moveTo>
                  <a:lnTo>
                    <a:pt x="22" y="0"/>
                  </a:lnTo>
                  <a:lnTo>
                    <a:pt x="22" y="27"/>
                  </a:lnTo>
                  <a:lnTo>
                    <a:pt x="27" y="27"/>
                  </a:lnTo>
                  <a:lnTo>
                    <a:pt x="27" y="31"/>
                  </a:lnTo>
                  <a:lnTo>
                    <a:pt x="22" y="31"/>
                  </a:lnTo>
                  <a:lnTo>
                    <a:pt x="22" y="42"/>
                  </a:lnTo>
                  <a:lnTo>
                    <a:pt x="16" y="42"/>
                  </a:lnTo>
                  <a:lnTo>
                    <a:pt x="16"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0" name="Line 1754"/>
            <p:cNvSpPr>
              <a:spLocks noChangeShapeType="1"/>
            </p:cNvSpPr>
            <p:nvPr/>
          </p:nvSpPr>
          <p:spPr bwMode="auto">
            <a:xfrm>
              <a:off x="3981" y="2992"/>
              <a:ext cx="24"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1" name="Line 1755"/>
            <p:cNvSpPr>
              <a:spLocks noChangeShapeType="1"/>
            </p:cNvSpPr>
            <p:nvPr/>
          </p:nvSpPr>
          <p:spPr bwMode="auto">
            <a:xfrm>
              <a:off x="4005" y="3012"/>
              <a:ext cx="26"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2" name="Line 1756"/>
            <p:cNvSpPr>
              <a:spLocks noChangeShapeType="1"/>
            </p:cNvSpPr>
            <p:nvPr/>
          </p:nvSpPr>
          <p:spPr bwMode="auto">
            <a:xfrm>
              <a:off x="4031" y="3034"/>
              <a:ext cx="28"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3" name="Line 1757"/>
            <p:cNvSpPr>
              <a:spLocks noChangeShapeType="1"/>
            </p:cNvSpPr>
            <p:nvPr/>
          </p:nvSpPr>
          <p:spPr bwMode="auto">
            <a:xfrm>
              <a:off x="4059" y="3058"/>
              <a:ext cx="30" cy="2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4" name="Line 1758"/>
            <p:cNvSpPr>
              <a:spLocks noChangeShapeType="1"/>
            </p:cNvSpPr>
            <p:nvPr/>
          </p:nvSpPr>
          <p:spPr bwMode="auto">
            <a:xfrm>
              <a:off x="4089" y="3082"/>
              <a:ext cx="30"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5" name="Line 1759"/>
            <p:cNvSpPr>
              <a:spLocks noChangeShapeType="1"/>
            </p:cNvSpPr>
            <p:nvPr/>
          </p:nvSpPr>
          <p:spPr bwMode="auto">
            <a:xfrm>
              <a:off x="4119" y="3108"/>
              <a:ext cx="60" cy="4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6" name="Line 1760"/>
            <p:cNvSpPr>
              <a:spLocks noChangeShapeType="1"/>
            </p:cNvSpPr>
            <p:nvPr/>
          </p:nvSpPr>
          <p:spPr bwMode="auto">
            <a:xfrm>
              <a:off x="4179" y="3157"/>
              <a:ext cx="2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7" name="Line 1761"/>
            <p:cNvSpPr>
              <a:spLocks noChangeShapeType="1"/>
            </p:cNvSpPr>
            <p:nvPr/>
          </p:nvSpPr>
          <p:spPr bwMode="auto">
            <a:xfrm>
              <a:off x="4208" y="3182"/>
              <a:ext cx="27" cy="2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8" name="Line 1762"/>
            <p:cNvSpPr>
              <a:spLocks noChangeShapeType="1"/>
            </p:cNvSpPr>
            <p:nvPr/>
          </p:nvSpPr>
          <p:spPr bwMode="auto">
            <a:xfrm>
              <a:off x="4235" y="3204"/>
              <a:ext cx="26"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9" name="Line 1763"/>
            <p:cNvSpPr>
              <a:spLocks noChangeShapeType="1"/>
            </p:cNvSpPr>
            <p:nvPr/>
          </p:nvSpPr>
          <p:spPr bwMode="auto">
            <a:xfrm flipH="1" flipV="1">
              <a:off x="432"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0" name="Line 1764"/>
            <p:cNvSpPr>
              <a:spLocks noChangeShapeType="1"/>
            </p:cNvSpPr>
            <p:nvPr/>
          </p:nvSpPr>
          <p:spPr bwMode="auto">
            <a:xfrm flipH="1" flipV="1">
              <a:off x="426"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1" name="Line 1765"/>
            <p:cNvSpPr>
              <a:spLocks noChangeShapeType="1"/>
            </p:cNvSpPr>
            <p:nvPr/>
          </p:nvSpPr>
          <p:spPr bwMode="auto">
            <a:xfrm flipH="1" flipV="1">
              <a:off x="417"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2" name="Line 1766"/>
            <p:cNvSpPr>
              <a:spLocks noChangeShapeType="1"/>
            </p:cNvSpPr>
            <p:nvPr/>
          </p:nvSpPr>
          <p:spPr bwMode="auto">
            <a:xfrm flipH="1" flipV="1">
              <a:off x="404"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3" name="Line 1767"/>
            <p:cNvSpPr>
              <a:spLocks noChangeShapeType="1"/>
            </p:cNvSpPr>
            <p:nvPr/>
          </p:nvSpPr>
          <p:spPr bwMode="auto">
            <a:xfrm flipH="1" flipV="1">
              <a:off x="389"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4" name="Line 1768"/>
            <p:cNvSpPr>
              <a:spLocks noChangeShapeType="1"/>
            </p:cNvSpPr>
            <p:nvPr/>
          </p:nvSpPr>
          <p:spPr bwMode="auto">
            <a:xfrm flipH="1" flipV="1">
              <a:off x="372"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5" name="Line 1769"/>
            <p:cNvSpPr>
              <a:spLocks noChangeShapeType="1"/>
            </p:cNvSpPr>
            <p:nvPr/>
          </p:nvSpPr>
          <p:spPr bwMode="auto">
            <a:xfrm flipH="1" flipV="1">
              <a:off x="352"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6" name="Line 1770"/>
            <p:cNvSpPr>
              <a:spLocks noChangeShapeType="1"/>
            </p:cNvSpPr>
            <p:nvPr/>
          </p:nvSpPr>
          <p:spPr bwMode="auto">
            <a:xfrm flipH="1" flipV="1">
              <a:off x="332"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7" name="Line 1771"/>
            <p:cNvSpPr>
              <a:spLocks noChangeShapeType="1"/>
            </p:cNvSpPr>
            <p:nvPr/>
          </p:nvSpPr>
          <p:spPr bwMode="auto">
            <a:xfrm flipH="1">
              <a:off x="311"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8" name="Line 1772"/>
            <p:cNvSpPr>
              <a:spLocks noChangeShapeType="1"/>
            </p:cNvSpPr>
            <p:nvPr/>
          </p:nvSpPr>
          <p:spPr bwMode="auto">
            <a:xfrm flipH="1">
              <a:off x="292"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9" name="Line 1773"/>
            <p:cNvSpPr>
              <a:spLocks noChangeShapeType="1"/>
            </p:cNvSpPr>
            <p:nvPr/>
          </p:nvSpPr>
          <p:spPr bwMode="auto">
            <a:xfrm flipH="1">
              <a:off x="274"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0" name="Line 1774"/>
            <p:cNvSpPr>
              <a:spLocks noChangeShapeType="1"/>
            </p:cNvSpPr>
            <p:nvPr/>
          </p:nvSpPr>
          <p:spPr bwMode="auto">
            <a:xfrm flipH="1">
              <a:off x="259"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1" name="Line 1775"/>
            <p:cNvSpPr>
              <a:spLocks noChangeShapeType="1"/>
            </p:cNvSpPr>
            <p:nvPr/>
          </p:nvSpPr>
          <p:spPr bwMode="auto">
            <a:xfrm flipH="1">
              <a:off x="247"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2" name="Line 1776"/>
            <p:cNvSpPr>
              <a:spLocks noChangeShapeType="1"/>
            </p:cNvSpPr>
            <p:nvPr/>
          </p:nvSpPr>
          <p:spPr bwMode="auto">
            <a:xfrm flipH="1">
              <a:off x="238"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3" name="Line 1777"/>
            <p:cNvSpPr>
              <a:spLocks noChangeShapeType="1"/>
            </p:cNvSpPr>
            <p:nvPr/>
          </p:nvSpPr>
          <p:spPr bwMode="auto">
            <a:xfrm flipH="1">
              <a:off x="232"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4" name="Line 1778"/>
            <p:cNvSpPr>
              <a:spLocks noChangeShapeType="1"/>
            </p:cNvSpPr>
            <p:nvPr/>
          </p:nvSpPr>
          <p:spPr bwMode="auto">
            <a:xfrm flipH="1">
              <a:off x="230"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5" name="Line 1779"/>
            <p:cNvSpPr>
              <a:spLocks noChangeShapeType="1"/>
            </p:cNvSpPr>
            <p:nvPr/>
          </p:nvSpPr>
          <p:spPr bwMode="auto">
            <a:xfrm>
              <a:off x="230"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6" name="Line 1780"/>
            <p:cNvSpPr>
              <a:spLocks noChangeShapeType="1"/>
            </p:cNvSpPr>
            <p:nvPr/>
          </p:nvSpPr>
          <p:spPr bwMode="auto">
            <a:xfrm>
              <a:off x="232"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7" name="Line 1781"/>
            <p:cNvSpPr>
              <a:spLocks noChangeShapeType="1"/>
            </p:cNvSpPr>
            <p:nvPr/>
          </p:nvSpPr>
          <p:spPr bwMode="auto">
            <a:xfrm>
              <a:off x="238"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8" name="Line 1782"/>
            <p:cNvSpPr>
              <a:spLocks noChangeShapeType="1"/>
            </p:cNvSpPr>
            <p:nvPr/>
          </p:nvSpPr>
          <p:spPr bwMode="auto">
            <a:xfrm>
              <a:off x="247"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9" name="Line 1783"/>
            <p:cNvSpPr>
              <a:spLocks noChangeShapeType="1"/>
            </p:cNvSpPr>
            <p:nvPr/>
          </p:nvSpPr>
          <p:spPr bwMode="auto">
            <a:xfrm>
              <a:off x="259"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0" name="Line 1784"/>
            <p:cNvSpPr>
              <a:spLocks noChangeShapeType="1"/>
            </p:cNvSpPr>
            <p:nvPr/>
          </p:nvSpPr>
          <p:spPr bwMode="auto">
            <a:xfrm>
              <a:off x="274"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1" name="Line 1785"/>
            <p:cNvSpPr>
              <a:spLocks noChangeShapeType="1"/>
            </p:cNvSpPr>
            <p:nvPr/>
          </p:nvSpPr>
          <p:spPr bwMode="auto">
            <a:xfrm>
              <a:off x="292"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2" name="Line 1786"/>
            <p:cNvSpPr>
              <a:spLocks noChangeShapeType="1"/>
            </p:cNvSpPr>
            <p:nvPr/>
          </p:nvSpPr>
          <p:spPr bwMode="auto">
            <a:xfrm>
              <a:off x="311"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3" name="Line 1787"/>
            <p:cNvSpPr>
              <a:spLocks noChangeShapeType="1"/>
            </p:cNvSpPr>
            <p:nvPr/>
          </p:nvSpPr>
          <p:spPr bwMode="auto">
            <a:xfrm flipV="1">
              <a:off x="332"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4" name="Line 1788"/>
            <p:cNvSpPr>
              <a:spLocks noChangeShapeType="1"/>
            </p:cNvSpPr>
            <p:nvPr/>
          </p:nvSpPr>
          <p:spPr bwMode="auto">
            <a:xfrm flipV="1">
              <a:off x="352"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5" name="Line 1789"/>
            <p:cNvSpPr>
              <a:spLocks noChangeShapeType="1"/>
            </p:cNvSpPr>
            <p:nvPr/>
          </p:nvSpPr>
          <p:spPr bwMode="auto">
            <a:xfrm flipV="1">
              <a:off x="372"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6" name="Line 1790"/>
            <p:cNvSpPr>
              <a:spLocks noChangeShapeType="1"/>
            </p:cNvSpPr>
            <p:nvPr/>
          </p:nvSpPr>
          <p:spPr bwMode="auto">
            <a:xfrm flipV="1">
              <a:off x="389"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7" name="Line 1791"/>
            <p:cNvSpPr>
              <a:spLocks noChangeShapeType="1"/>
            </p:cNvSpPr>
            <p:nvPr/>
          </p:nvSpPr>
          <p:spPr bwMode="auto">
            <a:xfrm flipV="1">
              <a:off x="404"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8" name="Line 1792"/>
            <p:cNvSpPr>
              <a:spLocks noChangeShapeType="1"/>
            </p:cNvSpPr>
            <p:nvPr/>
          </p:nvSpPr>
          <p:spPr bwMode="auto">
            <a:xfrm flipV="1">
              <a:off x="417"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9" name="Line 1793"/>
            <p:cNvSpPr>
              <a:spLocks noChangeShapeType="1"/>
            </p:cNvSpPr>
            <p:nvPr/>
          </p:nvSpPr>
          <p:spPr bwMode="auto">
            <a:xfrm flipV="1">
              <a:off x="426"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0" name="Line 1794"/>
            <p:cNvSpPr>
              <a:spLocks noChangeShapeType="1"/>
            </p:cNvSpPr>
            <p:nvPr/>
          </p:nvSpPr>
          <p:spPr bwMode="auto">
            <a:xfrm flipV="1">
              <a:off x="432"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1" name="Freeform 1795"/>
            <p:cNvSpPr>
              <a:spLocks/>
            </p:cNvSpPr>
            <p:nvPr/>
          </p:nvSpPr>
          <p:spPr bwMode="auto">
            <a:xfrm>
              <a:off x="301" y="3638"/>
              <a:ext cx="16" cy="42"/>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03373" name="Group 1997"/>
          <p:cNvGrpSpPr>
            <a:grpSpLocks/>
          </p:cNvGrpSpPr>
          <p:nvPr/>
        </p:nvGrpSpPr>
        <p:grpSpPr bwMode="auto">
          <a:xfrm>
            <a:off x="1181076" y="5508628"/>
            <a:ext cx="2886075" cy="646113"/>
            <a:chOff x="335" y="3365"/>
            <a:chExt cx="1818" cy="407"/>
          </a:xfrm>
        </p:grpSpPr>
        <p:sp>
          <p:nvSpPr>
            <p:cNvPr id="103173" name="Freeform 1797"/>
            <p:cNvSpPr>
              <a:spLocks/>
            </p:cNvSpPr>
            <p:nvPr/>
          </p:nvSpPr>
          <p:spPr bwMode="auto">
            <a:xfrm>
              <a:off x="335" y="3639"/>
              <a:ext cx="24" cy="42"/>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4" name="Line 1798"/>
            <p:cNvSpPr>
              <a:spLocks noChangeShapeType="1"/>
            </p:cNvSpPr>
            <p:nvPr/>
          </p:nvSpPr>
          <p:spPr bwMode="auto">
            <a:xfrm flipH="1">
              <a:off x="544" y="3365"/>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5" name="Line 1799"/>
            <p:cNvSpPr>
              <a:spLocks noChangeShapeType="1"/>
            </p:cNvSpPr>
            <p:nvPr/>
          </p:nvSpPr>
          <p:spPr bwMode="auto">
            <a:xfrm flipH="1">
              <a:off x="523" y="3390"/>
              <a:ext cx="21" cy="2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6" name="Line 1800"/>
            <p:cNvSpPr>
              <a:spLocks noChangeShapeType="1"/>
            </p:cNvSpPr>
            <p:nvPr/>
          </p:nvSpPr>
          <p:spPr bwMode="auto">
            <a:xfrm flipH="1">
              <a:off x="502" y="3417"/>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7" name="Line 1801"/>
            <p:cNvSpPr>
              <a:spLocks noChangeShapeType="1"/>
            </p:cNvSpPr>
            <p:nvPr/>
          </p:nvSpPr>
          <p:spPr bwMode="auto">
            <a:xfrm flipH="1">
              <a:off x="480" y="3445"/>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8" name="Line 1802"/>
            <p:cNvSpPr>
              <a:spLocks noChangeShapeType="1"/>
            </p:cNvSpPr>
            <p:nvPr/>
          </p:nvSpPr>
          <p:spPr bwMode="auto">
            <a:xfrm flipH="1">
              <a:off x="458" y="3474"/>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9" name="Line 1803"/>
            <p:cNvSpPr>
              <a:spLocks noChangeShapeType="1"/>
            </p:cNvSpPr>
            <p:nvPr/>
          </p:nvSpPr>
          <p:spPr bwMode="auto">
            <a:xfrm flipH="1">
              <a:off x="437" y="3503"/>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0" name="Line 1804"/>
            <p:cNvSpPr>
              <a:spLocks noChangeShapeType="1"/>
            </p:cNvSpPr>
            <p:nvPr/>
          </p:nvSpPr>
          <p:spPr bwMode="auto">
            <a:xfrm flipH="1">
              <a:off x="415" y="3531"/>
              <a:ext cx="22"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1" name="Line 1805"/>
            <p:cNvSpPr>
              <a:spLocks noChangeShapeType="1"/>
            </p:cNvSpPr>
            <p:nvPr/>
          </p:nvSpPr>
          <p:spPr bwMode="auto">
            <a:xfrm flipH="1">
              <a:off x="396" y="3559"/>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2" name="Line 1806"/>
            <p:cNvSpPr>
              <a:spLocks noChangeShapeType="1"/>
            </p:cNvSpPr>
            <p:nvPr/>
          </p:nvSpPr>
          <p:spPr bwMode="auto">
            <a:xfrm flipH="1" flipV="1">
              <a:off x="718"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3" name="Line 1807"/>
            <p:cNvSpPr>
              <a:spLocks noChangeShapeType="1"/>
            </p:cNvSpPr>
            <p:nvPr/>
          </p:nvSpPr>
          <p:spPr bwMode="auto">
            <a:xfrm flipH="1" flipV="1">
              <a:off x="712"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4" name="Line 1808"/>
            <p:cNvSpPr>
              <a:spLocks noChangeShapeType="1"/>
            </p:cNvSpPr>
            <p:nvPr/>
          </p:nvSpPr>
          <p:spPr bwMode="auto">
            <a:xfrm flipH="1" flipV="1">
              <a:off x="703"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5" name="Line 1809"/>
            <p:cNvSpPr>
              <a:spLocks noChangeShapeType="1"/>
            </p:cNvSpPr>
            <p:nvPr/>
          </p:nvSpPr>
          <p:spPr bwMode="auto">
            <a:xfrm flipH="1" flipV="1">
              <a:off x="690"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6" name="Line 1810"/>
            <p:cNvSpPr>
              <a:spLocks noChangeShapeType="1"/>
            </p:cNvSpPr>
            <p:nvPr/>
          </p:nvSpPr>
          <p:spPr bwMode="auto">
            <a:xfrm flipH="1" flipV="1">
              <a:off x="675"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7" name="Line 1811"/>
            <p:cNvSpPr>
              <a:spLocks noChangeShapeType="1"/>
            </p:cNvSpPr>
            <p:nvPr/>
          </p:nvSpPr>
          <p:spPr bwMode="auto">
            <a:xfrm flipH="1" flipV="1">
              <a:off x="658"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8" name="Line 1812"/>
            <p:cNvSpPr>
              <a:spLocks noChangeShapeType="1"/>
            </p:cNvSpPr>
            <p:nvPr/>
          </p:nvSpPr>
          <p:spPr bwMode="auto">
            <a:xfrm flipH="1" flipV="1">
              <a:off x="638"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9" name="Line 1813"/>
            <p:cNvSpPr>
              <a:spLocks noChangeShapeType="1"/>
            </p:cNvSpPr>
            <p:nvPr/>
          </p:nvSpPr>
          <p:spPr bwMode="auto">
            <a:xfrm flipH="1" flipV="1">
              <a:off x="618"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0" name="Line 1814"/>
            <p:cNvSpPr>
              <a:spLocks noChangeShapeType="1"/>
            </p:cNvSpPr>
            <p:nvPr/>
          </p:nvSpPr>
          <p:spPr bwMode="auto">
            <a:xfrm flipH="1">
              <a:off x="597"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1" name="Line 1815"/>
            <p:cNvSpPr>
              <a:spLocks noChangeShapeType="1"/>
            </p:cNvSpPr>
            <p:nvPr/>
          </p:nvSpPr>
          <p:spPr bwMode="auto">
            <a:xfrm flipH="1">
              <a:off x="579" y="3566"/>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2" name="Line 1816"/>
            <p:cNvSpPr>
              <a:spLocks noChangeShapeType="1"/>
            </p:cNvSpPr>
            <p:nvPr/>
          </p:nvSpPr>
          <p:spPr bwMode="auto">
            <a:xfrm flipH="1">
              <a:off x="561"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3" name="Line 1817"/>
            <p:cNvSpPr>
              <a:spLocks noChangeShapeType="1"/>
            </p:cNvSpPr>
            <p:nvPr/>
          </p:nvSpPr>
          <p:spPr bwMode="auto">
            <a:xfrm flipH="1">
              <a:off x="546"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4" name="Line 1818"/>
            <p:cNvSpPr>
              <a:spLocks noChangeShapeType="1"/>
            </p:cNvSpPr>
            <p:nvPr/>
          </p:nvSpPr>
          <p:spPr bwMode="auto">
            <a:xfrm flipH="1">
              <a:off x="533"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5" name="Line 1819"/>
            <p:cNvSpPr>
              <a:spLocks noChangeShapeType="1"/>
            </p:cNvSpPr>
            <p:nvPr/>
          </p:nvSpPr>
          <p:spPr bwMode="auto">
            <a:xfrm flipH="1">
              <a:off x="524"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6" name="Line 1820"/>
            <p:cNvSpPr>
              <a:spLocks noChangeShapeType="1"/>
            </p:cNvSpPr>
            <p:nvPr/>
          </p:nvSpPr>
          <p:spPr bwMode="auto">
            <a:xfrm flipH="1">
              <a:off x="518"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7" name="Line 1821"/>
            <p:cNvSpPr>
              <a:spLocks noChangeShapeType="1"/>
            </p:cNvSpPr>
            <p:nvPr/>
          </p:nvSpPr>
          <p:spPr bwMode="auto">
            <a:xfrm flipH="1">
              <a:off x="516"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8" name="Line 1822"/>
            <p:cNvSpPr>
              <a:spLocks noChangeShapeType="1"/>
            </p:cNvSpPr>
            <p:nvPr/>
          </p:nvSpPr>
          <p:spPr bwMode="auto">
            <a:xfrm>
              <a:off x="516"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9" name="Line 1823"/>
            <p:cNvSpPr>
              <a:spLocks noChangeShapeType="1"/>
            </p:cNvSpPr>
            <p:nvPr/>
          </p:nvSpPr>
          <p:spPr bwMode="auto">
            <a:xfrm>
              <a:off x="518"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0" name="Line 1824"/>
            <p:cNvSpPr>
              <a:spLocks noChangeShapeType="1"/>
            </p:cNvSpPr>
            <p:nvPr/>
          </p:nvSpPr>
          <p:spPr bwMode="auto">
            <a:xfrm>
              <a:off x="524"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1" name="Line 1825"/>
            <p:cNvSpPr>
              <a:spLocks noChangeShapeType="1"/>
            </p:cNvSpPr>
            <p:nvPr/>
          </p:nvSpPr>
          <p:spPr bwMode="auto">
            <a:xfrm>
              <a:off x="533"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2" name="Line 1826"/>
            <p:cNvSpPr>
              <a:spLocks noChangeShapeType="1"/>
            </p:cNvSpPr>
            <p:nvPr/>
          </p:nvSpPr>
          <p:spPr bwMode="auto">
            <a:xfrm>
              <a:off x="546"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3" name="Line 1827"/>
            <p:cNvSpPr>
              <a:spLocks noChangeShapeType="1"/>
            </p:cNvSpPr>
            <p:nvPr/>
          </p:nvSpPr>
          <p:spPr bwMode="auto">
            <a:xfrm>
              <a:off x="561"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4" name="Line 1828"/>
            <p:cNvSpPr>
              <a:spLocks noChangeShapeType="1"/>
            </p:cNvSpPr>
            <p:nvPr/>
          </p:nvSpPr>
          <p:spPr bwMode="auto">
            <a:xfrm>
              <a:off x="579" y="3764"/>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5" name="Line 1829"/>
            <p:cNvSpPr>
              <a:spLocks noChangeShapeType="1"/>
            </p:cNvSpPr>
            <p:nvPr/>
          </p:nvSpPr>
          <p:spPr bwMode="auto">
            <a:xfrm>
              <a:off x="597"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6" name="Line 1830"/>
            <p:cNvSpPr>
              <a:spLocks noChangeShapeType="1"/>
            </p:cNvSpPr>
            <p:nvPr/>
          </p:nvSpPr>
          <p:spPr bwMode="auto">
            <a:xfrm flipV="1">
              <a:off x="618"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7" name="Line 1831"/>
            <p:cNvSpPr>
              <a:spLocks noChangeShapeType="1"/>
            </p:cNvSpPr>
            <p:nvPr/>
          </p:nvSpPr>
          <p:spPr bwMode="auto">
            <a:xfrm flipV="1">
              <a:off x="638"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8" name="Line 1832"/>
            <p:cNvSpPr>
              <a:spLocks noChangeShapeType="1"/>
            </p:cNvSpPr>
            <p:nvPr/>
          </p:nvSpPr>
          <p:spPr bwMode="auto">
            <a:xfrm flipV="1">
              <a:off x="658"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9" name="Line 1833"/>
            <p:cNvSpPr>
              <a:spLocks noChangeShapeType="1"/>
            </p:cNvSpPr>
            <p:nvPr/>
          </p:nvSpPr>
          <p:spPr bwMode="auto">
            <a:xfrm flipV="1">
              <a:off x="675"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0" name="Line 1834"/>
            <p:cNvSpPr>
              <a:spLocks noChangeShapeType="1"/>
            </p:cNvSpPr>
            <p:nvPr/>
          </p:nvSpPr>
          <p:spPr bwMode="auto">
            <a:xfrm flipV="1">
              <a:off x="690"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1" name="Line 1835"/>
            <p:cNvSpPr>
              <a:spLocks noChangeShapeType="1"/>
            </p:cNvSpPr>
            <p:nvPr/>
          </p:nvSpPr>
          <p:spPr bwMode="auto">
            <a:xfrm flipV="1">
              <a:off x="703"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2" name="Line 1836"/>
            <p:cNvSpPr>
              <a:spLocks noChangeShapeType="1"/>
            </p:cNvSpPr>
            <p:nvPr/>
          </p:nvSpPr>
          <p:spPr bwMode="auto">
            <a:xfrm flipV="1">
              <a:off x="712"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3" name="Line 1837"/>
            <p:cNvSpPr>
              <a:spLocks noChangeShapeType="1"/>
            </p:cNvSpPr>
            <p:nvPr/>
          </p:nvSpPr>
          <p:spPr bwMode="auto">
            <a:xfrm flipV="1">
              <a:off x="718" y="3668"/>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4" name="Freeform 1838"/>
            <p:cNvSpPr>
              <a:spLocks/>
            </p:cNvSpPr>
            <p:nvPr/>
          </p:nvSpPr>
          <p:spPr bwMode="auto">
            <a:xfrm>
              <a:off x="588" y="3638"/>
              <a:ext cx="15" cy="42"/>
            </a:xfrm>
            <a:custGeom>
              <a:avLst/>
              <a:gdLst/>
              <a:ahLst/>
              <a:cxnLst>
                <a:cxn ang="0">
                  <a:pos x="9" y="0"/>
                </a:cxn>
                <a:cxn ang="0">
                  <a:pos x="10" y="0"/>
                </a:cxn>
                <a:cxn ang="0">
                  <a:pos x="10" y="40"/>
                </a:cxn>
                <a:cxn ang="0">
                  <a:pos x="11" y="41"/>
                </a:cxn>
                <a:cxn ang="0">
                  <a:pos x="12" y="41"/>
                </a:cxn>
                <a:cxn ang="0">
                  <a:pos x="12" y="42"/>
                </a:cxn>
                <a:cxn ang="0">
                  <a:pos x="15" y="42"/>
                </a:cxn>
                <a:cxn ang="0">
                  <a:pos x="15"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5" h="42">
                  <a:moveTo>
                    <a:pt x="9" y="0"/>
                  </a:moveTo>
                  <a:lnTo>
                    <a:pt x="10" y="0"/>
                  </a:lnTo>
                  <a:lnTo>
                    <a:pt x="10" y="40"/>
                  </a:lnTo>
                  <a:lnTo>
                    <a:pt x="11" y="41"/>
                  </a:lnTo>
                  <a:lnTo>
                    <a:pt x="12" y="41"/>
                  </a:lnTo>
                  <a:lnTo>
                    <a:pt x="12" y="42"/>
                  </a:lnTo>
                  <a:lnTo>
                    <a:pt x="15" y="42"/>
                  </a:lnTo>
                  <a:lnTo>
                    <a:pt x="15"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5" name="Freeform 1839"/>
            <p:cNvSpPr>
              <a:spLocks noEditPoints="1"/>
            </p:cNvSpPr>
            <p:nvPr/>
          </p:nvSpPr>
          <p:spPr bwMode="auto">
            <a:xfrm>
              <a:off x="621" y="3638"/>
              <a:ext cx="26" cy="43"/>
            </a:xfrm>
            <a:custGeom>
              <a:avLst/>
              <a:gdLst/>
              <a:ahLst/>
              <a:cxnLst>
                <a:cxn ang="0">
                  <a:pos x="11" y="19"/>
                </a:cxn>
                <a:cxn ang="0">
                  <a:pos x="10" y="20"/>
                </a:cxn>
                <a:cxn ang="0">
                  <a:pos x="10" y="20"/>
                </a:cxn>
                <a:cxn ang="0">
                  <a:pos x="8" y="20"/>
                </a:cxn>
                <a:cxn ang="0">
                  <a:pos x="6" y="21"/>
                </a:cxn>
                <a:cxn ang="0">
                  <a:pos x="6" y="31"/>
                </a:cxn>
                <a:cxn ang="0">
                  <a:pos x="7" y="35"/>
                </a:cxn>
                <a:cxn ang="0">
                  <a:pos x="7" y="36"/>
                </a:cxn>
                <a:cxn ang="0">
                  <a:pos x="8" y="39"/>
                </a:cxn>
                <a:cxn ang="0">
                  <a:pos x="10" y="40"/>
                </a:cxn>
                <a:cxn ang="0">
                  <a:pos x="11" y="41"/>
                </a:cxn>
                <a:cxn ang="0">
                  <a:pos x="15" y="41"/>
                </a:cxn>
                <a:cxn ang="0">
                  <a:pos x="16" y="40"/>
                </a:cxn>
                <a:cxn ang="0">
                  <a:pos x="18" y="39"/>
                </a:cxn>
                <a:cxn ang="0">
                  <a:pos x="19" y="37"/>
                </a:cxn>
                <a:cxn ang="0">
                  <a:pos x="20" y="31"/>
                </a:cxn>
                <a:cxn ang="0">
                  <a:pos x="20" y="26"/>
                </a:cxn>
                <a:cxn ang="0">
                  <a:pos x="18" y="23"/>
                </a:cxn>
                <a:cxn ang="0">
                  <a:pos x="16" y="20"/>
                </a:cxn>
                <a:cxn ang="0">
                  <a:pos x="14" y="19"/>
                </a:cxn>
                <a:cxn ang="0">
                  <a:pos x="11" y="19"/>
                </a:cxn>
                <a:cxn ang="0">
                  <a:pos x="21" y="0"/>
                </a:cxn>
                <a:cxn ang="0">
                  <a:pos x="26" y="0"/>
                </a:cxn>
                <a:cxn ang="0">
                  <a:pos x="26" y="1"/>
                </a:cxn>
                <a:cxn ang="0">
                  <a:pos x="21" y="1"/>
                </a:cxn>
                <a:cxn ang="0">
                  <a:pos x="19" y="2"/>
                </a:cxn>
                <a:cxn ang="0">
                  <a:pos x="16" y="5"/>
                </a:cxn>
                <a:cxn ang="0">
                  <a:pos x="13" y="6"/>
                </a:cxn>
                <a:cxn ang="0">
                  <a:pos x="12" y="8"/>
                </a:cxn>
                <a:cxn ang="0">
                  <a:pos x="11" y="10"/>
                </a:cxn>
                <a:cxn ang="0">
                  <a:pos x="8" y="14"/>
                </a:cxn>
                <a:cxn ang="0">
                  <a:pos x="7" y="17"/>
                </a:cxn>
                <a:cxn ang="0">
                  <a:pos x="7" y="20"/>
                </a:cxn>
                <a:cxn ang="0">
                  <a:pos x="13" y="17"/>
                </a:cxn>
                <a:cxn ang="0">
                  <a:pos x="16" y="16"/>
                </a:cxn>
                <a:cxn ang="0">
                  <a:pos x="20" y="17"/>
                </a:cxn>
                <a:cxn ang="0">
                  <a:pos x="24" y="21"/>
                </a:cxn>
                <a:cxn ang="0">
                  <a:pos x="26" y="26"/>
                </a:cxn>
                <a:cxn ang="0">
                  <a:pos x="26" y="32"/>
                </a:cxn>
                <a:cxn ang="0">
                  <a:pos x="23" y="38"/>
                </a:cxn>
                <a:cxn ang="0">
                  <a:pos x="20" y="40"/>
                </a:cxn>
                <a:cxn ang="0">
                  <a:pos x="18" y="42"/>
                </a:cxn>
                <a:cxn ang="0">
                  <a:pos x="16" y="42"/>
                </a:cxn>
                <a:cxn ang="0">
                  <a:pos x="13" y="43"/>
                </a:cxn>
                <a:cxn ang="0">
                  <a:pos x="10" y="43"/>
                </a:cxn>
                <a:cxn ang="0">
                  <a:pos x="7" y="42"/>
                </a:cxn>
                <a:cxn ang="0">
                  <a:pos x="6" y="40"/>
                </a:cxn>
                <a:cxn ang="0">
                  <a:pos x="1" y="34"/>
                </a:cxn>
                <a:cxn ang="0">
                  <a:pos x="0" y="26"/>
                </a:cxn>
                <a:cxn ang="0">
                  <a:pos x="0" y="22"/>
                </a:cxn>
                <a:cxn ang="0">
                  <a:pos x="1" y="16"/>
                </a:cxn>
                <a:cxn ang="0">
                  <a:pos x="4" y="12"/>
                </a:cxn>
                <a:cxn ang="0">
                  <a:pos x="8" y="6"/>
                </a:cxn>
                <a:cxn ang="0">
                  <a:pos x="13" y="3"/>
                </a:cxn>
                <a:cxn ang="0">
                  <a:pos x="16" y="1"/>
                </a:cxn>
                <a:cxn ang="0">
                  <a:pos x="19" y="1"/>
                </a:cxn>
                <a:cxn ang="0">
                  <a:pos x="21" y="0"/>
                </a:cxn>
              </a:cxnLst>
              <a:rect l="0" t="0" r="r" b="b"/>
              <a:pathLst>
                <a:path w="26" h="43">
                  <a:moveTo>
                    <a:pt x="11" y="19"/>
                  </a:moveTo>
                  <a:lnTo>
                    <a:pt x="10" y="20"/>
                  </a:lnTo>
                  <a:lnTo>
                    <a:pt x="10" y="20"/>
                  </a:lnTo>
                  <a:lnTo>
                    <a:pt x="8" y="20"/>
                  </a:lnTo>
                  <a:lnTo>
                    <a:pt x="6" y="21"/>
                  </a:lnTo>
                  <a:lnTo>
                    <a:pt x="6" y="31"/>
                  </a:lnTo>
                  <a:lnTo>
                    <a:pt x="7" y="35"/>
                  </a:lnTo>
                  <a:lnTo>
                    <a:pt x="7" y="36"/>
                  </a:lnTo>
                  <a:lnTo>
                    <a:pt x="8" y="39"/>
                  </a:lnTo>
                  <a:lnTo>
                    <a:pt x="10" y="40"/>
                  </a:lnTo>
                  <a:lnTo>
                    <a:pt x="11" y="41"/>
                  </a:lnTo>
                  <a:lnTo>
                    <a:pt x="15" y="41"/>
                  </a:lnTo>
                  <a:lnTo>
                    <a:pt x="16" y="40"/>
                  </a:lnTo>
                  <a:lnTo>
                    <a:pt x="18" y="39"/>
                  </a:lnTo>
                  <a:lnTo>
                    <a:pt x="19" y="37"/>
                  </a:lnTo>
                  <a:lnTo>
                    <a:pt x="20" y="31"/>
                  </a:lnTo>
                  <a:lnTo>
                    <a:pt x="20" y="26"/>
                  </a:lnTo>
                  <a:lnTo>
                    <a:pt x="18" y="23"/>
                  </a:lnTo>
                  <a:lnTo>
                    <a:pt x="16" y="20"/>
                  </a:lnTo>
                  <a:lnTo>
                    <a:pt x="14" y="19"/>
                  </a:lnTo>
                  <a:lnTo>
                    <a:pt x="11" y="19"/>
                  </a:lnTo>
                  <a:close/>
                  <a:moveTo>
                    <a:pt x="21" y="0"/>
                  </a:moveTo>
                  <a:lnTo>
                    <a:pt x="26" y="0"/>
                  </a:lnTo>
                  <a:lnTo>
                    <a:pt x="26" y="1"/>
                  </a:lnTo>
                  <a:lnTo>
                    <a:pt x="21" y="1"/>
                  </a:lnTo>
                  <a:lnTo>
                    <a:pt x="19" y="2"/>
                  </a:lnTo>
                  <a:lnTo>
                    <a:pt x="16" y="5"/>
                  </a:lnTo>
                  <a:lnTo>
                    <a:pt x="13" y="6"/>
                  </a:lnTo>
                  <a:lnTo>
                    <a:pt x="12" y="8"/>
                  </a:lnTo>
                  <a:lnTo>
                    <a:pt x="11" y="10"/>
                  </a:lnTo>
                  <a:lnTo>
                    <a:pt x="8" y="14"/>
                  </a:lnTo>
                  <a:lnTo>
                    <a:pt x="7" y="17"/>
                  </a:lnTo>
                  <a:lnTo>
                    <a:pt x="7" y="20"/>
                  </a:lnTo>
                  <a:lnTo>
                    <a:pt x="13" y="17"/>
                  </a:lnTo>
                  <a:lnTo>
                    <a:pt x="16" y="16"/>
                  </a:lnTo>
                  <a:lnTo>
                    <a:pt x="20" y="17"/>
                  </a:lnTo>
                  <a:lnTo>
                    <a:pt x="24" y="21"/>
                  </a:lnTo>
                  <a:lnTo>
                    <a:pt x="26" y="26"/>
                  </a:lnTo>
                  <a:lnTo>
                    <a:pt x="26" y="32"/>
                  </a:lnTo>
                  <a:lnTo>
                    <a:pt x="23" y="38"/>
                  </a:lnTo>
                  <a:lnTo>
                    <a:pt x="20" y="40"/>
                  </a:lnTo>
                  <a:lnTo>
                    <a:pt x="18" y="42"/>
                  </a:lnTo>
                  <a:lnTo>
                    <a:pt x="16" y="42"/>
                  </a:lnTo>
                  <a:lnTo>
                    <a:pt x="13" y="43"/>
                  </a:lnTo>
                  <a:lnTo>
                    <a:pt x="10" y="43"/>
                  </a:lnTo>
                  <a:lnTo>
                    <a:pt x="7" y="42"/>
                  </a:lnTo>
                  <a:lnTo>
                    <a:pt x="6" y="40"/>
                  </a:lnTo>
                  <a:lnTo>
                    <a:pt x="1" y="34"/>
                  </a:lnTo>
                  <a:lnTo>
                    <a:pt x="0" y="26"/>
                  </a:lnTo>
                  <a:lnTo>
                    <a:pt x="0" y="22"/>
                  </a:lnTo>
                  <a:lnTo>
                    <a:pt x="1" y="16"/>
                  </a:lnTo>
                  <a:lnTo>
                    <a:pt x="4" y="12"/>
                  </a:lnTo>
                  <a:lnTo>
                    <a:pt x="8" y="6"/>
                  </a:lnTo>
                  <a:lnTo>
                    <a:pt x="13" y="3"/>
                  </a:lnTo>
                  <a:lnTo>
                    <a:pt x="16" y="1"/>
                  </a:lnTo>
                  <a:lnTo>
                    <a:pt x="19"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6" name="Line 1840"/>
            <p:cNvSpPr>
              <a:spLocks noChangeShapeType="1"/>
            </p:cNvSpPr>
            <p:nvPr/>
          </p:nvSpPr>
          <p:spPr bwMode="auto">
            <a:xfrm>
              <a:off x="618" y="3383"/>
              <a:ext cx="1" cy="17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7" name="Line 1841"/>
            <p:cNvSpPr>
              <a:spLocks noChangeShapeType="1"/>
            </p:cNvSpPr>
            <p:nvPr/>
          </p:nvSpPr>
          <p:spPr bwMode="auto">
            <a:xfrm flipH="1" flipV="1">
              <a:off x="1005"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8" name="Line 1842"/>
            <p:cNvSpPr>
              <a:spLocks noChangeShapeType="1"/>
            </p:cNvSpPr>
            <p:nvPr/>
          </p:nvSpPr>
          <p:spPr bwMode="auto">
            <a:xfrm flipH="1" flipV="1">
              <a:off x="999"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9" name="Line 1843"/>
            <p:cNvSpPr>
              <a:spLocks noChangeShapeType="1"/>
            </p:cNvSpPr>
            <p:nvPr/>
          </p:nvSpPr>
          <p:spPr bwMode="auto">
            <a:xfrm flipH="1" flipV="1">
              <a:off x="990"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0" name="Line 1844"/>
            <p:cNvSpPr>
              <a:spLocks noChangeShapeType="1"/>
            </p:cNvSpPr>
            <p:nvPr/>
          </p:nvSpPr>
          <p:spPr bwMode="auto">
            <a:xfrm flipH="1" flipV="1">
              <a:off x="977"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1" name="Line 1845"/>
            <p:cNvSpPr>
              <a:spLocks noChangeShapeType="1"/>
            </p:cNvSpPr>
            <p:nvPr/>
          </p:nvSpPr>
          <p:spPr bwMode="auto">
            <a:xfrm flipH="1" flipV="1">
              <a:off x="962"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2" name="Line 1846"/>
            <p:cNvSpPr>
              <a:spLocks noChangeShapeType="1"/>
            </p:cNvSpPr>
            <p:nvPr/>
          </p:nvSpPr>
          <p:spPr bwMode="auto">
            <a:xfrm flipH="1" flipV="1">
              <a:off x="944"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3" name="Line 1847"/>
            <p:cNvSpPr>
              <a:spLocks noChangeShapeType="1"/>
            </p:cNvSpPr>
            <p:nvPr/>
          </p:nvSpPr>
          <p:spPr bwMode="auto">
            <a:xfrm flipH="1" flipV="1">
              <a:off x="925"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4" name="Line 1848"/>
            <p:cNvSpPr>
              <a:spLocks noChangeShapeType="1"/>
            </p:cNvSpPr>
            <p:nvPr/>
          </p:nvSpPr>
          <p:spPr bwMode="auto">
            <a:xfrm flipH="1" flipV="1">
              <a:off x="905"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5" name="Line 1849"/>
            <p:cNvSpPr>
              <a:spLocks noChangeShapeType="1"/>
            </p:cNvSpPr>
            <p:nvPr/>
          </p:nvSpPr>
          <p:spPr bwMode="auto">
            <a:xfrm flipH="1">
              <a:off x="885"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6" name="Line 1850"/>
            <p:cNvSpPr>
              <a:spLocks noChangeShapeType="1"/>
            </p:cNvSpPr>
            <p:nvPr/>
          </p:nvSpPr>
          <p:spPr bwMode="auto">
            <a:xfrm flipH="1">
              <a:off x="865"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7" name="Line 1851"/>
            <p:cNvSpPr>
              <a:spLocks noChangeShapeType="1"/>
            </p:cNvSpPr>
            <p:nvPr/>
          </p:nvSpPr>
          <p:spPr bwMode="auto">
            <a:xfrm flipH="1">
              <a:off x="847"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8" name="Line 1852"/>
            <p:cNvSpPr>
              <a:spLocks noChangeShapeType="1"/>
            </p:cNvSpPr>
            <p:nvPr/>
          </p:nvSpPr>
          <p:spPr bwMode="auto">
            <a:xfrm flipH="1">
              <a:off x="832"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9" name="Line 1853"/>
            <p:cNvSpPr>
              <a:spLocks noChangeShapeType="1"/>
            </p:cNvSpPr>
            <p:nvPr/>
          </p:nvSpPr>
          <p:spPr bwMode="auto">
            <a:xfrm flipH="1">
              <a:off x="820"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0" name="Line 1854"/>
            <p:cNvSpPr>
              <a:spLocks noChangeShapeType="1"/>
            </p:cNvSpPr>
            <p:nvPr/>
          </p:nvSpPr>
          <p:spPr bwMode="auto">
            <a:xfrm flipH="1">
              <a:off x="810" y="3610"/>
              <a:ext cx="10"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1" name="Line 1855"/>
            <p:cNvSpPr>
              <a:spLocks noChangeShapeType="1"/>
            </p:cNvSpPr>
            <p:nvPr/>
          </p:nvSpPr>
          <p:spPr bwMode="auto">
            <a:xfrm flipH="1">
              <a:off x="804"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2" name="Line 1856"/>
            <p:cNvSpPr>
              <a:spLocks noChangeShapeType="1"/>
            </p:cNvSpPr>
            <p:nvPr/>
          </p:nvSpPr>
          <p:spPr bwMode="auto">
            <a:xfrm flipH="1">
              <a:off x="802"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3" name="Line 1857"/>
            <p:cNvSpPr>
              <a:spLocks noChangeShapeType="1"/>
            </p:cNvSpPr>
            <p:nvPr/>
          </p:nvSpPr>
          <p:spPr bwMode="auto">
            <a:xfrm>
              <a:off x="802"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4" name="Line 1858"/>
            <p:cNvSpPr>
              <a:spLocks noChangeShapeType="1"/>
            </p:cNvSpPr>
            <p:nvPr/>
          </p:nvSpPr>
          <p:spPr bwMode="auto">
            <a:xfrm>
              <a:off x="804"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5" name="Line 1859"/>
            <p:cNvSpPr>
              <a:spLocks noChangeShapeType="1"/>
            </p:cNvSpPr>
            <p:nvPr/>
          </p:nvSpPr>
          <p:spPr bwMode="auto">
            <a:xfrm>
              <a:off x="810" y="3709"/>
              <a:ext cx="10"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6" name="Line 1860"/>
            <p:cNvSpPr>
              <a:spLocks noChangeShapeType="1"/>
            </p:cNvSpPr>
            <p:nvPr/>
          </p:nvSpPr>
          <p:spPr bwMode="auto">
            <a:xfrm>
              <a:off x="820"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7" name="Line 1861"/>
            <p:cNvSpPr>
              <a:spLocks noChangeShapeType="1"/>
            </p:cNvSpPr>
            <p:nvPr/>
          </p:nvSpPr>
          <p:spPr bwMode="auto">
            <a:xfrm>
              <a:off x="832"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8" name="Line 1862"/>
            <p:cNvSpPr>
              <a:spLocks noChangeShapeType="1"/>
            </p:cNvSpPr>
            <p:nvPr/>
          </p:nvSpPr>
          <p:spPr bwMode="auto">
            <a:xfrm>
              <a:off x="847"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9" name="Line 1863"/>
            <p:cNvSpPr>
              <a:spLocks noChangeShapeType="1"/>
            </p:cNvSpPr>
            <p:nvPr/>
          </p:nvSpPr>
          <p:spPr bwMode="auto">
            <a:xfrm>
              <a:off x="865"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0" name="Line 1864"/>
            <p:cNvSpPr>
              <a:spLocks noChangeShapeType="1"/>
            </p:cNvSpPr>
            <p:nvPr/>
          </p:nvSpPr>
          <p:spPr bwMode="auto">
            <a:xfrm>
              <a:off x="885"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1" name="Line 1865"/>
            <p:cNvSpPr>
              <a:spLocks noChangeShapeType="1"/>
            </p:cNvSpPr>
            <p:nvPr/>
          </p:nvSpPr>
          <p:spPr bwMode="auto">
            <a:xfrm flipV="1">
              <a:off x="905"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2" name="Line 1866"/>
            <p:cNvSpPr>
              <a:spLocks noChangeShapeType="1"/>
            </p:cNvSpPr>
            <p:nvPr/>
          </p:nvSpPr>
          <p:spPr bwMode="auto">
            <a:xfrm flipV="1">
              <a:off x="925"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3" name="Line 1867"/>
            <p:cNvSpPr>
              <a:spLocks noChangeShapeType="1"/>
            </p:cNvSpPr>
            <p:nvPr/>
          </p:nvSpPr>
          <p:spPr bwMode="auto">
            <a:xfrm flipV="1">
              <a:off x="944"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4" name="Line 1868"/>
            <p:cNvSpPr>
              <a:spLocks noChangeShapeType="1"/>
            </p:cNvSpPr>
            <p:nvPr/>
          </p:nvSpPr>
          <p:spPr bwMode="auto">
            <a:xfrm flipV="1">
              <a:off x="962"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5" name="Line 1869"/>
            <p:cNvSpPr>
              <a:spLocks noChangeShapeType="1"/>
            </p:cNvSpPr>
            <p:nvPr/>
          </p:nvSpPr>
          <p:spPr bwMode="auto">
            <a:xfrm flipV="1">
              <a:off x="977"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6" name="Line 1870"/>
            <p:cNvSpPr>
              <a:spLocks noChangeShapeType="1"/>
            </p:cNvSpPr>
            <p:nvPr/>
          </p:nvSpPr>
          <p:spPr bwMode="auto">
            <a:xfrm flipV="1">
              <a:off x="990"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7" name="Line 1871"/>
            <p:cNvSpPr>
              <a:spLocks noChangeShapeType="1"/>
            </p:cNvSpPr>
            <p:nvPr/>
          </p:nvSpPr>
          <p:spPr bwMode="auto">
            <a:xfrm flipV="1">
              <a:off x="999"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8" name="Line 1872"/>
            <p:cNvSpPr>
              <a:spLocks noChangeShapeType="1"/>
            </p:cNvSpPr>
            <p:nvPr/>
          </p:nvSpPr>
          <p:spPr bwMode="auto">
            <a:xfrm flipV="1">
              <a:off x="1005"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9" name="Freeform 1873"/>
            <p:cNvSpPr>
              <a:spLocks/>
            </p:cNvSpPr>
            <p:nvPr/>
          </p:nvSpPr>
          <p:spPr bwMode="auto">
            <a:xfrm>
              <a:off x="874" y="3638"/>
              <a:ext cx="16" cy="42"/>
            </a:xfrm>
            <a:custGeom>
              <a:avLst/>
              <a:gdLst/>
              <a:ahLst/>
              <a:cxnLst>
                <a:cxn ang="0">
                  <a:pos x="9" y="0"/>
                </a:cxn>
                <a:cxn ang="0">
                  <a:pos x="11" y="0"/>
                </a:cxn>
                <a:cxn ang="0">
                  <a:pos x="11" y="40"/>
                </a:cxn>
                <a:cxn ang="0">
                  <a:pos x="11" y="41"/>
                </a:cxn>
                <a:cxn ang="0">
                  <a:pos x="12" y="41"/>
                </a:cxn>
                <a:cxn ang="0">
                  <a:pos x="13" y="42"/>
                </a:cxn>
                <a:cxn ang="0">
                  <a:pos x="16" y="42"/>
                </a:cxn>
                <a:cxn ang="0">
                  <a:pos x="16"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6" h="42">
                  <a:moveTo>
                    <a:pt x="9" y="0"/>
                  </a:moveTo>
                  <a:lnTo>
                    <a:pt x="11" y="0"/>
                  </a:lnTo>
                  <a:lnTo>
                    <a:pt x="11" y="40"/>
                  </a:lnTo>
                  <a:lnTo>
                    <a:pt x="11" y="41"/>
                  </a:lnTo>
                  <a:lnTo>
                    <a:pt x="12" y="41"/>
                  </a:lnTo>
                  <a:lnTo>
                    <a:pt x="13" y="42"/>
                  </a:lnTo>
                  <a:lnTo>
                    <a:pt x="16" y="42"/>
                  </a:lnTo>
                  <a:lnTo>
                    <a:pt x="16"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0" name="Freeform 1874"/>
            <p:cNvSpPr>
              <a:spLocks/>
            </p:cNvSpPr>
            <p:nvPr/>
          </p:nvSpPr>
          <p:spPr bwMode="auto">
            <a:xfrm>
              <a:off x="907" y="3639"/>
              <a:ext cx="26" cy="42"/>
            </a:xfrm>
            <a:custGeom>
              <a:avLst/>
              <a:gdLst/>
              <a:ahLst/>
              <a:cxnLst>
                <a:cxn ang="0">
                  <a:pos x="4" y="0"/>
                </a:cxn>
                <a:cxn ang="0">
                  <a:pos x="26" y="0"/>
                </a:cxn>
                <a:cxn ang="0">
                  <a:pos x="26" y="0"/>
                </a:cxn>
                <a:cxn ang="0">
                  <a:pos x="11" y="42"/>
                </a:cxn>
                <a:cxn ang="0">
                  <a:pos x="8" y="42"/>
                </a:cxn>
                <a:cxn ang="0">
                  <a:pos x="21" y="5"/>
                </a:cxn>
                <a:cxn ang="0">
                  <a:pos x="5" y="5"/>
                </a:cxn>
                <a:cxn ang="0">
                  <a:pos x="3" y="7"/>
                </a:cxn>
                <a:cxn ang="0">
                  <a:pos x="2" y="8"/>
                </a:cxn>
                <a:cxn ang="0">
                  <a:pos x="1" y="10"/>
                </a:cxn>
                <a:cxn ang="0">
                  <a:pos x="0" y="10"/>
                </a:cxn>
                <a:cxn ang="0">
                  <a:pos x="4" y="0"/>
                </a:cxn>
              </a:cxnLst>
              <a:rect l="0" t="0" r="r" b="b"/>
              <a:pathLst>
                <a:path w="26" h="42">
                  <a:moveTo>
                    <a:pt x="4" y="0"/>
                  </a:moveTo>
                  <a:lnTo>
                    <a:pt x="26" y="0"/>
                  </a:lnTo>
                  <a:lnTo>
                    <a:pt x="26" y="0"/>
                  </a:lnTo>
                  <a:lnTo>
                    <a:pt x="11" y="42"/>
                  </a:lnTo>
                  <a:lnTo>
                    <a:pt x="8" y="42"/>
                  </a:lnTo>
                  <a:lnTo>
                    <a:pt x="21" y="5"/>
                  </a:lnTo>
                  <a:lnTo>
                    <a:pt x="5" y="5"/>
                  </a:lnTo>
                  <a:lnTo>
                    <a:pt x="3" y="7"/>
                  </a:lnTo>
                  <a:lnTo>
                    <a:pt x="2" y="8"/>
                  </a:lnTo>
                  <a:lnTo>
                    <a:pt x="1" y="10"/>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1" name="Line 1875"/>
            <p:cNvSpPr>
              <a:spLocks noChangeShapeType="1"/>
            </p:cNvSpPr>
            <p:nvPr/>
          </p:nvSpPr>
          <p:spPr bwMode="auto">
            <a:xfrm flipH="1">
              <a:off x="1002" y="3377"/>
              <a:ext cx="13"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2" name="Line 1876"/>
            <p:cNvSpPr>
              <a:spLocks noChangeShapeType="1"/>
            </p:cNvSpPr>
            <p:nvPr/>
          </p:nvSpPr>
          <p:spPr bwMode="auto">
            <a:xfrm flipH="1">
              <a:off x="986" y="3414"/>
              <a:ext cx="16"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3" name="Line 1877"/>
            <p:cNvSpPr>
              <a:spLocks noChangeShapeType="1"/>
            </p:cNvSpPr>
            <p:nvPr/>
          </p:nvSpPr>
          <p:spPr bwMode="auto">
            <a:xfrm flipH="1">
              <a:off x="971" y="3453"/>
              <a:ext cx="15" cy="4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4" name="Line 1878"/>
            <p:cNvSpPr>
              <a:spLocks noChangeShapeType="1"/>
            </p:cNvSpPr>
            <p:nvPr/>
          </p:nvSpPr>
          <p:spPr bwMode="auto">
            <a:xfrm flipH="1">
              <a:off x="956" y="3493"/>
              <a:ext cx="15"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5" name="Line 1879"/>
            <p:cNvSpPr>
              <a:spLocks noChangeShapeType="1"/>
            </p:cNvSpPr>
            <p:nvPr/>
          </p:nvSpPr>
          <p:spPr bwMode="auto">
            <a:xfrm flipH="1">
              <a:off x="942" y="3532"/>
              <a:ext cx="14" cy="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6" name="Line 1880"/>
            <p:cNvSpPr>
              <a:spLocks noChangeShapeType="1"/>
            </p:cNvSpPr>
            <p:nvPr/>
          </p:nvSpPr>
          <p:spPr bwMode="auto">
            <a:xfrm flipH="1" flipV="1">
              <a:off x="1291"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7" name="Line 1881"/>
            <p:cNvSpPr>
              <a:spLocks noChangeShapeType="1"/>
            </p:cNvSpPr>
            <p:nvPr/>
          </p:nvSpPr>
          <p:spPr bwMode="auto">
            <a:xfrm flipH="1" flipV="1">
              <a:off x="1285"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8" name="Line 1882"/>
            <p:cNvSpPr>
              <a:spLocks noChangeShapeType="1"/>
            </p:cNvSpPr>
            <p:nvPr/>
          </p:nvSpPr>
          <p:spPr bwMode="auto">
            <a:xfrm flipH="1" flipV="1">
              <a:off x="1276"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9" name="Line 1883"/>
            <p:cNvSpPr>
              <a:spLocks noChangeShapeType="1"/>
            </p:cNvSpPr>
            <p:nvPr/>
          </p:nvSpPr>
          <p:spPr bwMode="auto">
            <a:xfrm flipH="1" flipV="1">
              <a:off x="1263"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0" name="Line 1884"/>
            <p:cNvSpPr>
              <a:spLocks noChangeShapeType="1"/>
            </p:cNvSpPr>
            <p:nvPr/>
          </p:nvSpPr>
          <p:spPr bwMode="auto">
            <a:xfrm flipH="1" flipV="1">
              <a:off x="1248"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1" name="Line 1885"/>
            <p:cNvSpPr>
              <a:spLocks noChangeShapeType="1"/>
            </p:cNvSpPr>
            <p:nvPr/>
          </p:nvSpPr>
          <p:spPr bwMode="auto">
            <a:xfrm flipH="1" flipV="1">
              <a:off x="1230"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2" name="Line 1886"/>
            <p:cNvSpPr>
              <a:spLocks noChangeShapeType="1"/>
            </p:cNvSpPr>
            <p:nvPr/>
          </p:nvSpPr>
          <p:spPr bwMode="auto">
            <a:xfrm flipH="1" flipV="1">
              <a:off x="1212" y="3566"/>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3" name="Line 1887"/>
            <p:cNvSpPr>
              <a:spLocks noChangeShapeType="1"/>
            </p:cNvSpPr>
            <p:nvPr/>
          </p:nvSpPr>
          <p:spPr bwMode="auto">
            <a:xfrm flipH="1" flipV="1">
              <a:off x="1191"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4" name="Line 1888"/>
            <p:cNvSpPr>
              <a:spLocks noChangeShapeType="1"/>
            </p:cNvSpPr>
            <p:nvPr/>
          </p:nvSpPr>
          <p:spPr bwMode="auto">
            <a:xfrm flipH="1">
              <a:off x="1171"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5" name="Line 1889"/>
            <p:cNvSpPr>
              <a:spLocks noChangeShapeType="1"/>
            </p:cNvSpPr>
            <p:nvPr/>
          </p:nvSpPr>
          <p:spPr bwMode="auto">
            <a:xfrm flipH="1">
              <a:off x="1151"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6" name="Line 1890"/>
            <p:cNvSpPr>
              <a:spLocks noChangeShapeType="1"/>
            </p:cNvSpPr>
            <p:nvPr/>
          </p:nvSpPr>
          <p:spPr bwMode="auto">
            <a:xfrm flipH="1">
              <a:off x="1134"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7" name="Line 1891"/>
            <p:cNvSpPr>
              <a:spLocks noChangeShapeType="1"/>
            </p:cNvSpPr>
            <p:nvPr/>
          </p:nvSpPr>
          <p:spPr bwMode="auto">
            <a:xfrm flipH="1">
              <a:off x="1119"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8" name="Line 1892"/>
            <p:cNvSpPr>
              <a:spLocks noChangeShapeType="1"/>
            </p:cNvSpPr>
            <p:nvPr/>
          </p:nvSpPr>
          <p:spPr bwMode="auto">
            <a:xfrm flipH="1">
              <a:off x="1106" y="3595"/>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9" name="Line 1893"/>
            <p:cNvSpPr>
              <a:spLocks noChangeShapeType="1"/>
            </p:cNvSpPr>
            <p:nvPr/>
          </p:nvSpPr>
          <p:spPr bwMode="auto">
            <a:xfrm flipH="1">
              <a:off x="1097"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0" name="Line 1894"/>
            <p:cNvSpPr>
              <a:spLocks noChangeShapeType="1"/>
            </p:cNvSpPr>
            <p:nvPr/>
          </p:nvSpPr>
          <p:spPr bwMode="auto">
            <a:xfrm flipH="1">
              <a:off x="1091"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1" name="Line 1895"/>
            <p:cNvSpPr>
              <a:spLocks noChangeShapeType="1"/>
            </p:cNvSpPr>
            <p:nvPr/>
          </p:nvSpPr>
          <p:spPr bwMode="auto">
            <a:xfrm flipH="1">
              <a:off x="1088"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2" name="Line 1896"/>
            <p:cNvSpPr>
              <a:spLocks noChangeShapeType="1"/>
            </p:cNvSpPr>
            <p:nvPr/>
          </p:nvSpPr>
          <p:spPr bwMode="auto">
            <a:xfrm>
              <a:off x="1088" y="3668"/>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3" name="Line 1897"/>
            <p:cNvSpPr>
              <a:spLocks noChangeShapeType="1"/>
            </p:cNvSpPr>
            <p:nvPr/>
          </p:nvSpPr>
          <p:spPr bwMode="auto">
            <a:xfrm>
              <a:off x="1091"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4" name="Line 1898"/>
            <p:cNvSpPr>
              <a:spLocks noChangeShapeType="1"/>
            </p:cNvSpPr>
            <p:nvPr/>
          </p:nvSpPr>
          <p:spPr bwMode="auto">
            <a:xfrm>
              <a:off x="1097"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5" name="Line 1899"/>
            <p:cNvSpPr>
              <a:spLocks noChangeShapeType="1"/>
            </p:cNvSpPr>
            <p:nvPr/>
          </p:nvSpPr>
          <p:spPr bwMode="auto">
            <a:xfrm>
              <a:off x="1106"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6" name="Line 1900"/>
            <p:cNvSpPr>
              <a:spLocks noChangeShapeType="1"/>
            </p:cNvSpPr>
            <p:nvPr/>
          </p:nvSpPr>
          <p:spPr bwMode="auto">
            <a:xfrm>
              <a:off x="1119"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7" name="Line 1901"/>
            <p:cNvSpPr>
              <a:spLocks noChangeShapeType="1"/>
            </p:cNvSpPr>
            <p:nvPr/>
          </p:nvSpPr>
          <p:spPr bwMode="auto">
            <a:xfrm>
              <a:off x="1134"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8" name="Line 1902"/>
            <p:cNvSpPr>
              <a:spLocks noChangeShapeType="1"/>
            </p:cNvSpPr>
            <p:nvPr/>
          </p:nvSpPr>
          <p:spPr bwMode="auto">
            <a:xfrm>
              <a:off x="1151"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9" name="Line 1903"/>
            <p:cNvSpPr>
              <a:spLocks noChangeShapeType="1"/>
            </p:cNvSpPr>
            <p:nvPr/>
          </p:nvSpPr>
          <p:spPr bwMode="auto">
            <a:xfrm>
              <a:off x="1171"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0" name="Line 1904"/>
            <p:cNvSpPr>
              <a:spLocks noChangeShapeType="1"/>
            </p:cNvSpPr>
            <p:nvPr/>
          </p:nvSpPr>
          <p:spPr bwMode="auto">
            <a:xfrm flipV="1">
              <a:off x="1191"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1" name="Line 1905"/>
            <p:cNvSpPr>
              <a:spLocks noChangeShapeType="1"/>
            </p:cNvSpPr>
            <p:nvPr/>
          </p:nvSpPr>
          <p:spPr bwMode="auto">
            <a:xfrm flipV="1">
              <a:off x="1212" y="3764"/>
              <a:ext cx="18"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2" name="Line 1906"/>
            <p:cNvSpPr>
              <a:spLocks noChangeShapeType="1"/>
            </p:cNvSpPr>
            <p:nvPr/>
          </p:nvSpPr>
          <p:spPr bwMode="auto">
            <a:xfrm flipV="1">
              <a:off x="1230"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3" name="Line 1907"/>
            <p:cNvSpPr>
              <a:spLocks noChangeShapeType="1"/>
            </p:cNvSpPr>
            <p:nvPr/>
          </p:nvSpPr>
          <p:spPr bwMode="auto">
            <a:xfrm flipV="1">
              <a:off x="1248"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4" name="Line 1908"/>
            <p:cNvSpPr>
              <a:spLocks noChangeShapeType="1"/>
            </p:cNvSpPr>
            <p:nvPr/>
          </p:nvSpPr>
          <p:spPr bwMode="auto">
            <a:xfrm flipV="1">
              <a:off x="1263" y="3727"/>
              <a:ext cx="13"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5" name="Line 1909"/>
            <p:cNvSpPr>
              <a:spLocks noChangeShapeType="1"/>
            </p:cNvSpPr>
            <p:nvPr/>
          </p:nvSpPr>
          <p:spPr bwMode="auto">
            <a:xfrm flipV="1">
              <a:off x="1276"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6" name="Line 1910"/>
            <p:cNvSpPr>
              <a:spLocks noChangeShapeType="1"/>
            </p:cNvSpPr>
            <p:nvPr/>
          </p:nvSpPr>
          <p:spPr bwMode="auto">
            <a:xfrm flipV="1">
              <a:off x="1285"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7" name="Line 1911"/>
            <p:cNvSpPr>
              <a:spLocks noChangeShapeType="1"/>
            </p:cNvSpPr>
            <p:nvPr/>
          </p:nvSpPr>
          <p:spPr bwMode="auto">
            <a:xfrm flipV="1">
              <a:off x="1291"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8" name="Freeform 1912"/>
            <p:cNvSpPr>
              <a:spLocks/>
            </p:cNvSpPr>
            <p:nvPr/>
          </p:nvSpPr>
          <p:spPr bwMode="auto">
            <a:xfrm>
              <a:off x="1160" y="3638"/>
              <a:ext cx="16" cy="42"/>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9" name="Freeform 1913"/>
            <p:cNvSpPr>
              <a:spLocks noEditPoints="1"/>
            </p:cNvSpPr>
            <p:nvPr/>
          </p:nvSpPr>
          <p:spPr bwMode="auto">
            <a:xfrm>
              <a:off x="1195" y="3638"/>
              <a:ext cx="24" cy="43"/>
            </a:xfrm>
            <a:custGeom>
              <a:avLst/>
              <a:gdLst/>
              <a:ahLst/>
              <a:cxnLst>
                <a:cxn ang="0">
                  <a:pos x="7" y="26"/>
                </a:cxn>
                <a:cxn ang="0">
                  <a:pos x="6" y="29"/>
                </a:cxn>
                <a:cxn ang="0">
                  <a:pos x="5" y="32"/>
                </a:cxn>
                <a:cxn ang="0">
                  <a:pos x="6" y="37"/>
                </a:cxn>
                <a:cxn ang="0">
                  <a:pos x="11" y="41"/>
                </a:cxn>
                <a:cxn ang="0">
                  <a:pos x="15" y="40"/>
                </a:cxn>
                <a:cxn ang="0">
                  <a:pos x="17" y="36"/>
                </a:cxn>
                <a:cxn ang="0">
                  <a:pos x="17" y="30"/>
                </a:cxn>
                <a:cxn ang="0">
                  <a:pos x="10" y="23"/>
                </a:cxn>
                <a:cxn ang="0">
                  <a:pos x="8" y="4"/>
                </a:cxn>
                <a:cxn ang="0">
                  <a:pos x="6" y="8"/>
                </a:cxn>
                <a:cxn ang="0">
                  <a:pos x="8" y="13"/>
                </a:cxn>
                <a:cxn ang="0">
                  <a:pos x="14" y="16"/>
                </a:cxn>
                <a:cxn ang="0">
                  <a:pos x="17" y="13"/>
                </a:cxn>
                <a:cxn ang="0">
                  <a:pos x="17" y="7"/>
                </a:cxn>
                <a:cxn ang="0">
                  <a:pos x="14" y="2"/>
                </a:cxn>
                <a:cxn ang="0">
                  <a:pos x="8" y="0"/>
                </a:cxn>
                <a:cxn ang="0">
                  <a:pos x="17" y="1"/>
                </a:cxn>
                <a:cxn ang="0">
                  <a:pos x="22" y="5"/>
                </a:cxn>
                <a:cxn ang="0">
                  <a:pos x="23" y="11"/>
                </a:cxn>
                <a:cxn ang="0">
                  <a:pos x="21" y="14"/>
                </a:cxn>
                <a:cxn ang="0">
                  <a:pos x="19" y="17"/>
                </a:cxn>
                <a:cxn ang="0">
                  <a:pos x="14" y="20"/>
                </a:cxn>
                <a:cxn ang="0">
                  <a:pos x="21" y="26"/>
                </a:cxn>
                <a:cxn ang="0">
                  <a:pos x="24" y="32"/>
                </a:cxn>
                <a:cxn ang="0">
                  <a:pos x="22" y="38"/>
                </a:cxn>
                <a:cxn ang="0">
                  <a:pos x="18" y="42"/>
                </a:cxn>
                <a:cxn ang="0">
                  <a:pos x="14" y="43"/>
                </a:cxn>
                <a:cxn ang="0">
                  <a:pos x="6" y="42"/>
                </a:cxn>
                <a:cxn ang="0">
                  <a:pos x="2" y="39"/>
                </a:cxn>
                <a:cxn ang="0">
                  <a:pos x="0" y="35"/>
                </a:cxn>
                <a:cxn ang="0">
                  <a:pos x="1" y="29"/>
                </a:cxn>
                <a:cxn ang="0">
                  <a:pos x="3" y="25"/>
                </a:cxn>
                <a:cxn ang="0">
                  <a:pos x="8" y="21"/>
                </a:cxn>
                <a:cxn ang="0">
                  <a:pos x="1" y="15"/>
                </a:cxn>
                <a:cxn ang="0">
                  <a:pos x="1" y="11"/>
                </a:cxn>
                <a:cxn ang="0">
                  <a:pos x="1" y="7"/>
                </a:cxn>
                <a:cxn ang="0">
                  <a:pos x="4" y="2"/>
                </a:cxn>
                <a:cxn ang="0">
                  <a:pos x="8" y="0"/>
                </a:cxn>
              </a:cxnLst>
              <a:rect l="0" t="0" r="r" b="b"/>
              <a:pathLst>
                <a:path w="24" h="43">
                  <a:moveTo>
                    <a:pt x="10" y="23"/>
                  </a:moveTo>
                  <a:lnTo>
                    <a:pt x="7" y="26"/>
                  </a:lnTo>
                  <a:lnTo>
                    <a:pt x="6" y="27"/>
                  </a:lnTo>
                  <a:lnTo>
                    <a:pt x="6" y="29"/>
                  </a:lnTo>
                  <a:lnTo>
                    <a:pt x="5" y="30"/>
                  </a:lnTo>
                  <a:lnTo>
                    <a:pt x="5" y="32"/>
                  </a:lnTo>
                  <a:lnTo>
                    <a:pt x="6" y="35"/>
                  </a:lnTo>
                  <a:lnTo>
                    <a:pt x="6" y="37"/>
                  </a:lnTo>
                  <a:lnTo>
                    <a:pt x="9" y="40"/>
                  </a:lnTo>
                  <a:lnTo>
                    <a:pt x="11" y="41"/>
                  </a:lnTo>
                  <a:lnTo>
                    <a:pt x="14" y="41"/>
                  </a:lnTo>
                  <a:lnTo>
                    <a:pt x="15" y="40"/>
                  </a:lnTo>
                  <a:lnTo>
                    <a:pt x="17" y="38"/>
                  </a:lnTo>
                  <a:lnTo>
                    <a:pt x="17" y="36"/>
                  </a:lnTo>
                  <a:lnTo>
                    <a:pt x="18" y="35"/>
                  </a:lnTo>
                  <a:lnTo>
                    <a:pt x="17" y="30"/>
                  </a:lnTo>
                  <a:lnTo>
                    <a:pt x="16" y="29"/>
                  </a:lnTo>
                  <a:lnTo>
                    <a:pt x="10" y="23"/>
                  </a:lnTo>
                  <a:close/>
                  <a:moveTo>
                    <a:pt x="12" y="1"/>
                  </a:moveTo>
                  <a:lnTo>
                    <a:pt x="8" y="4"/>
                  </a:lnTo>
                  <a:lnTo>
                    <a:pt x="7" y="6"/>
                  </a:lnTo>
                  <a:lnTo>
                    <a:pt x="6" y="8"/>
                  </a:lnTo>
                  <a:lnTo>
                    <a:pt x="6" y="10"/>
                  </a:lnTo>
                  <a:lnTo>
                    <a:pt x="8" y="13"/>
                  </a:lnTo>
                  <a:lnTo>
                    <a:pt x="13" y="18"/>
                  </a:lnTo>
                  <a:lnTo>
                    <a:pt x="14" y="16"/>
                  </a:lnTo>
                  <a:lnTo>
                    <a:pt x="16" y="14"/>
                  </a:lnTo>
                  <a:lnTo>
                    <a:pt x="17" y="13"/>
                  </a:lnTo>
                  <a:lnTo>
                    <a:pt x="17" y="11"/>
                  </a:lnTo>
                  <a:lnTo>
                    <a:pt x="17" y="7"/>
                  </a:lnTo>
                  <a:lnTo>
                    <a:pt x="16" y="4"/>
                  </a:lnTo>
                  <a:lnTo>
                    <a:pt x="14" y="2"/>
                  </a:lnTo>
                  <a:lnTo>
                    <a:pt x="12" y="1"/>
                  </a:lnTo>
                  <a:close/>
                  <a:moveTo>
                    <a:pt x="8" y="0"/>
                  </a:moveTo>
                  <a:lnTo>
                    <a:pt x="15" y="0"/>
                  </a:lnTo>
                  <a:lnTo>
                    <a:pt x="17" y="1"/>
                  </a:lnTo>
                  <a:lnTo>
                    <a:pt x="20" y="2"/>
                  </a:lnTo>
                  <a:lnTo>
                    <a:pt x="22" y="5"/>
                  </a:lnTo>
                  <a:lnTo>
                    <a:pt x="23" y="9"/>
                  </a:lnTo>
                  <a:lnTo>
                    <a:pt x="23" y="11"/>
                  </a:lnTo>
                  <a:lnTo>
                    <a:pt x="23" y="12"/>
                  </a:lnTo>
                  <a:lnTo>
                    <a:pt x="21" y="14"/>
                  </a:lnTo>
                  <a:lnTo>
                    <a:pt x="20" y="15"/>
                  </a:lnTo>
                  <a:lnTo>
                    <a:pt x="19" y="17"/>
                  </a:lnTo>
                  <a:lnTo>
                    <a:pt x="17" y="17"/>
                  </a:lnTo>
                  <a:lnTo>
                    <a:pt x="14" y="20"/>
                  </a:lnTo>
                  <a:lnTo>
                    <a:pt x="17" y="22"/>
                  </a:lnTo>
                  <a:lnTo>
                    <a:pt x="21" y="26"/>
                  </a:lnTo>
                  <a:lnTo>
                    <a:pt x="23" y="28"/>
                  </a:lnTo>
                  <a:lnTo>
                    <a:pt x="24" y="32"/>
                  </a:lnTo>
                  <a:lnTo>
                    <a:pt x="23" y="35"/>
                  </a:lnTo>
                  <a:lnTo>
                    <a:pt x="22" y="38"/>
                  </a:lnTo>
                  <a:lnTo>
                    <a:pt x="20" y="40"/>
                  </a:lnTo>
                  <a:lnTo>
                    <a:pt x="18" y="42"/>
                  </a:lnTo>
                  <a:lnTo>
                    <a:pt x="17" y="42"/>
                  </a:lnTo>
                  <a:lnTo>
                    <a:pt x="14" y="43"/>
                  </a:lnTo>
                  <a:lnTo>
                    <a:pt x="8" y="43"/>
                  </a:lnTo>
                  <a:lnTo>
                    <a:pt x="6" y="42"/>
                  </a:lnTo>
                  <a:lnTo>
                    <a:pt x="4" y="41"/>
                  </a:lnTo>
                  <a:lnTo>
                    <a:pt x="2" y="39"/>
                  </a:lnTo>
                  <a:lnTo>
                    <a:pt x="1" y="37"/>
                  </a:lnTo>
                  <a:lnTo>
                    <a:pt x="0" y="35"/>
                  </a:lnTo>
                  <a:lnTo>
                    <a:pt x="0" y="31"/>
                  </a:lnTo>
                  <a:lnTo>
                    <a:pt x="1" y="29"/>
                  </a:lnTo>
                  <a:lnTo>
                    <a:pt x="1" y="27"/>
                  </a:lnTo>
                  <a:lnTo>
                    <a:pt x="3" y="25"/>
                  </a:lnTo>
                  <a:lnTo>
                    <a:pt x="5" y="23"/>
                  </a:lnTo>
                  <a:lnTo>
                    <a:pt x="8" y="21"/>
                  </a:lnTo>
                  <a:lnTo>
                    <a:pt x="5" y="19"/>
                  </a:lnTo>
                  <a:lnTo>
                    <a:pt x="1" y="15"/>
                  </a:lnTo>
                  <a:lnTo>
                    <a:pt x="1" y="13"/>
                  </a:lnTo>
                  <a:lnTo>
                    <a:pt x="1" y="11"/>
                  </a:lnTo>
                  <a:lnTo>
                    <a:pt x="0" y="10"/>
                  </a:lnTo>
                  <a:lnTo>
                    <a:pt x="1" y="7"/>
                  </a:lnTo>
                  <a:lnTo>
                    <a:pt x="1" y="5"/>
                  </a:lnTo>
                  <a:lnTo>
                    <a:pt x="4" y="2"/>
                  </a:lnTo>
                  <a:lnTo>
                    <a:pt x="6" y="1"/>
                  </a:lnTo>
                  <a:lnTo>
                    <a:pt x="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0" name="Line 1914"/>
            <p:cNvSpPr>
              <a:spLocks noChangeShapeType="1"/>
            </p:cNvSpPr>
            <p:nvPr/>
          </p:nvSpPr>
          <p:spPr bwMode="auto">
            <a:xfrm>
              <a:off x="1080" y="3377"/>
              <a:ext cx="14" cy="3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1" name="Line 1915"/>
            <p:cNvSpPr>
              <a:spLocks noChangeShapeType="1"/>
            </p:cNvSpPr>
            <p:nvPr/>
          </p:nvSpPr>
          <p:spPr bwMode="auto">
            <a:xfrm>
              <a:off x="1094" y="3414"/>
              <a:ext cx="15"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2" name="Line 1916"/>
            <p:cNvSpPr>
              <a:spLocks noChangeShapeType="1"/>
            </p:cNvSpPr>
            <p:nvPr/>
          </p:nvSpPr>
          <p:spPr bwMode="auto">
            <a:xfrm>
              <a:off x="1109" y="3453"/>
              <a:ext cx="15" cy="4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3" name="Line 1917"/>
            <p:cNvSpPr>
              <a:spLocks noChangeShapeType="1"/>
            </p:cNvSpPr>
            <p:nvPr/>
          </p:nvSpPr>
          <p:spPr bwMode="auto">
            <a:xfrm>
              <a:off x="1124" y="3493"/>
              <a:ext cx="15" cy="3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4" name="Line 1918"/>
            <p:cNvSpPr>
              <a:spLocks noChangeShapeType="1"/>
            </p:cNvSpPr>
            <p:nvPr/>
          </p:nvSpPr>
          <p:spPr bwMode="auto">
            <a:xfrm>
              <a:off x="1139" y="3532"/>
              <a:ext cx="14" cy="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5" name="Line 1919"/>
            <p:cNvSpPr>
              <a:spLocks noChangeShapeType="1"/>
            </p:cNvSpPr>
            <p:nvPr/>
          </p:nvSpPr>
          <p:spPr bwMode="auto">
            <a:xfrm flipH="1" flipV="1">
              <a:off x="1577"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6" name="Line 1920"/>
            <p:cNvSpPr>
              <a:spLocks noChangeShapeType="1"/>
            </p:cNvSpPr>
            <p:nvPr/>
          </p:nvSpPr>
          <p:spPr bwMode="auto">
            <a:xfrm flipH="1" flipV="1">
              <a:off x="1571"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7" name="Line 1921"/>
            <p:cNvSpPr>
              <a:spLocks noChangeShapeType="1"/>
            </p:cNvSpPr>
            <p:nvPr/>
          </p:nvSpPr>
          <p:spPr bwMode="auto">
            <a:xfrm flipH="1" flipV="1">
              <a:off x="1562"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8" name="Line 1922"/>
            <p:cNvSpPr>
              <a:spLocks noChangeShapeType="1"/>
            </p:cNvSpPr>
            <p:nvPr/>
          </p:nvSpPr>
          <p:spPr bwMode="auto">
            <a:xfrm flipH="1" flipV="1">
              <a:off x="1550"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9" name="Line 1923"/>
            <p:cNvSpPr>
              <a:spLocks noChangeShapeType="1"/>
            </p:cNvSpPr>
            <p:nvPr/>
          </p:nvSpPr>
          <p:spPr bwMode="auto">
            <a:xfrm flipH="1" flipV="1">
              <a:off x="1535"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0" name="Line 1924"/>
            <p:cNvSpPr>
              <a:spLocks noChangeShapeType="1"/>
            </p:cNvSpPr>
            <p:nvPr/>
          </p:nvSpPr>
          <p:spPr bwMode="auto">
            <a:xfrm flipH="1" flipV="1">
              <a:off x="1517"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1" name="Line 1925"/>
            <p:cNvSpPr>
              <a:spLocks noChangeShapeType="1"/>
            </p:cNvSpPr>
            <p:nvPr/>
          </p:nvSpPr>
          <p:spPr bwMode="auto">
            <a:xfrm flipH="1" flipV="1">
              <a:off x="1498"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2" name="Line 1926"/>
            <p:cNvSpPr>
              <a:spLocks noChangeShapeType="1"/>
            </p:cNvSpPr>
            <p:nvPr/>
          </p:nvSpPr>
          <p:spPr bwMode="auto">
            <a:xfrm flipH="1" flipV="1">
              <a:off x="1477"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3" name="Line 1927"/>
            <p:cNvSpPr>
              <a:spLocks noChangeShapeType="1"/>
            </p:cNvSpPr>
            <p:nvPr/>
          </p:nvSpPr>
          <p:spPr bwMode="auto">
            <a:xfrm flipH="1">
              <a:off x="1457"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4" name="Line 1928"/>
            <p:cNvSpPr>
              <a:spLocks noChangeShapeType="1"/>
            </p:cNvSpPr>
            <p:nvPr/>
          </p:nvSpPr>
          <p:spPr bwMode="auto">
            <a:xfrm flipH="1">
              <a:off x="1437"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5" name="Line 1929"/>
            <p:cNvSpPr>
              <a:spLocks noChangeShapeType="1"/>
            </p:cNvSpPr>
            <p:nvPr/>
          </p:nvSpPr>
          <p:spPr bwMode="auto">
            <a:xfrm flipH="1">
              <a:off x="1420"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6" name="Line 1930"/>
            <p:cNvSpPr>
              <a:spLocks noChangeShapeType="1"/>
            </p:cNvSpPr>
            <p:nvPr/>
          </p:nvSpPr>
          <p:spPr bwMode="auto">
            <a:xfrm flipH="1">
              <a:off x="1405"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7" name="Line 1931"/>
            <p:cNvSpPr>
              <a:spLocks noChangeShapeType="1"/>
            </p:cNvSpPr>
            <p:nvPr/>
          </p:nvSpPr>
          <p:spPr bwMode="auto">
            <a:xfrm flipH="1">
              <a:off x="1393"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8" name="Line 1932"/>
            <p:cNvSpPr>
              <a:spLocks noChangeShapeType="1"/>
            </p:cNvSpPr>
            <p:nvPr/>
          </p:nvSpPr>
          <p:spPr bwMode="auto">
            <a:xfrm flipH="1">
              <a:off x="1384"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9" name="Line 1933"/>
            <p:cNvSpPr>
              <a:spLocks noChangeShapeType="1"/>
            </p:cNvSpPr>
            <p:nvPr/>
          </p:nvSpPr>
          <p:spPr bwMode="auto">
            <a:xfrm flipH="1">
              <a:off x="1378"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0" name="Line 1934"/>
            <p:cNvSpPr>
              <a:spLocks noChangeShapeType="1"/>
            </p:cNvSpPr>
            <p:nvPr/>
          </p:nvSpPr>
          <p:spPr bwMode="auto">
            <a:xfrm flipH="1">
              <a:off x="1376"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1" name="Line 1935"/>
            <p:cNvSpPr>
              <a:spLocks noChangeShapeType="1"/>
            </p:cNvSpPr>
            <p:nvPr/>
          </p:nvSpPr>
          <p:spPr bwMode="auto">
            <a:xfrm>
              <a:off x="1376"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2" name="Line 1936"/>
            <p:cNvSpPr>
              <a:spLocks noChangeShapeType="1"/>
            </p:cNvSpPr>
            <p:nvPr/>
          </p:nvSpPr>
          <p:spPr bwMode="auto">
            <a:xfrm>
              <a:off x="1378"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3" name="Line 1937"/>
            <p:cNvSpPr>
              <a:spLocks noChangeShapeType="1"/>
            </p:cNvSpPr>
            <p:nvPr/>
          </p:nvSpPr>
          <p:spPr bwMode="auto">
            <a:xfrm>
              <a:off x="1384"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4" name="Line 1938"/>
            <p:cNvSpPr>
              <a:spLocks noChangeShapeType="1"/>
            </p:cNvSpPr>
            <p:nvPr/>
          </p:nvSpPr>
          <p:spPr bwMode="auto">
            <a:xfrm>
              <a:off x="1393"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5" name="Line 1939"/>
            <p:cNvSpPr>
              <a:spLocks noChangeShapeType="1"/>
            </p:cNvSpPr>
            <p:nvPr/>
          </p:nvSpPr>
          <p:spPr bwMode="auto">
            <a:xfrm>
              <a:off x="1405"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6" name="Line 1940"/>
            <p:cNvSpPr>
              <a:spLocks noChangeShapeType="1"/>
            </p:cNvSpPr>
            <p:nvPr/>
          </p:nvSpPr>
          <p:spPr bwMode="auto">
            <a:xfrm>
              <a:off x="1420"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7" name="Line 1941"/>
            <p:cNvSpPr>
              <a:spLocks noChangeShapeType="1"/>
            </p:cNvSpPr>
            <p:nvPr/>
          </p:nvSpPr>
          <p:spPr bwMode="auto">
            <a:xfrm>
              <a:off x="1437"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8" name="Line 1942"/>
            <p:cNvSpPr>
              <a:spLocks noChangeShapeType="1"/>
            </p:cNvSpPr>
            <p:nvPr/>
          </p:nvSpPr>
          <p:spPr bwMode="auto">
            <a:xfrm>
              <a:off x="1457"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9" name="Line 1943"/>
            <p:cNvSpPr>
              <a:spLocks noChangeShapeType="1"/>
            </p:cNvSpPr>
            <p:nvPr/>
          </p:nvSpPr>
          <p:spPr bwMode="auto">
            <a:xfrm flipV="1">
              <a:off x="1477"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0" name="Line 1944"/>
            <p:cNvSpPr>
              <a:spLocks noChangeShapeType="1"/>
            </p:cNvSpPr>
            <p:nvPr/>
          </p:nvSpPr>
          <p:spPr bwMode="auto">
            <a:xfrm flipV="1">
              <a:off x="1498"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1" name="Line 1945"/>
            <p:cNvSpPr>
              <a:spLocks noChangeShapeType="1"/>
            </p:cNvSpPr>
            <p:nvPr/>
          </p:nvSpPr>
          <p:spPr bwMode="auto">
            <a:xfrm flipV="1">
              <a:off x="1517"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2" name="Line 1946"/>
            <p:cNvSpPr>
              <a:spLocks noChangeShapeType="1"/>
            </p:cNvSpPr>
            <p:nvPr/>
          </p:nvSpPr>
          <p:spPr bwMode="auto">
            <a:xfrm flipV="1">
              <a:off x="1535"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3" name="Line 1947"/>
            <p:cNvSpPr>
              <a:spLocks noChangeShapeType="1"/>
            </p:cNvSpPr>
            <p:nvPr/>
          </p:nvSpPr>
          <p:spPr bwMode="auto">
            <a:xfrm flipV="1">
              <a:off x="1550"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4" name="Line 1948"/>
            <p:cNvSpPr>
              <a:spLocks noChangeShapeType="1"/>
            </p:cNvSpPr>
            <p:nvPr/>
          </p:nvSpPr>
          <p:spPr bwMode="auto">
            <a:xfrm flipV="1">
              <a:off x="1562"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5" name="Line 1949"/>
            <p:cNvSpPr>
              <a:spLocks noChangeShapeType="1"/>
            </p:cNvSpPr>
            <p:nvPr/>
          </p:nvSpPr>
          <p:spPr bwMode="auto">
            <a:xfrm flipV="1">
              <a:off x="1571"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6" name="Line 1950"/>
            <p:cNvSpPr>
              <a:spLocks noChangeShapeType="1"/>
            </p:cNvSpPr>
            <p:nvPr/>
          </p:nvSpPr>
          <p:spPr bwMode="auto">
            <a:xfrm flipV="1">
              <a:off x="1577"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7" name="Freeform 1951"/>
            <p:cNvSpPr>
              <a:spLocks/>
            </p:cNvSpPr>
            <p:nvPr/>
          </p:nvSpPr>
          <p:spPr bwMode="auto">
            <a:xfrm>
              <a:off x="1447" y="3638"/>
              <a:ext cx="16" cy="42"/>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8" name="Freeform 1952"/>
            <p:cNvSpPr>
              <a:spLocks noEditPoints="1"/>
            </p:cNvSpPr>
            <p:nvPr/>
          </p:nvSpPr>
          <p:spPr bwMode="auto">
            <a:xfrm>
              <a:off x="1480" y="3638"/>
              <a:ext cx="26" cy="43"/>
            </a:xfrm>
            <a:custGeom>
              <a:avLst/>
              <a:gdLst/>
              <a:ahLst/>
              <a:cxnLst>
                <a:cxn ang="0">
                  <a:pos x="13" y="1"/>
                </a:cxn>
                <a:cxn ang="0">
                  <a:pos x="10" y="3"/>
                </a:cxn>
                <a:cxn ang="0">
                  <a:pos x="8" y="5"/>
                </a:cxn>
                <a:cxn ang="0">
                  <a:pos x="7" y="6"/>
                </a:cxn>
                <a:cxn ang="0">
                  <a:pos x="6" y="8"/>
                </a:cxn>
                <a:cxn ang="0">
                  <a:pos x="6" y="15"/>
                </a:cxn>
                <a:cxn ang="0">
                  <a:pos x="7" y="19"/>
                </a:cxn>
                <a:cxn ang="0">
                  <a:pos x="9" y="21"/>
                </a:cxn>
                <a:cxn ang="0">
                  <a:pos x="10" y="23"/>
                </a:cxn>
                <a:cxn ang="0">
                  <a:pos x="13" y="24"/>
                </a:cxn>
                <a:cxn ang="0">
                  <a:pos x="15" y="24"/>
                </a:cxn>
                <a:cxn ang="0">
                  <a:pos x="16" y="23"/>
                </a:cxn>
                <a:cxn ang="0">
                  <a:pos x="19" y="23"/>
                </a:cxn>
                <a:cxn ang="0">
                  <a:pos x="20" y="21"/>
                </a:cxn>
                <a:cxn ang="0">
                  <a:pos x="21" y="18"/>
                </a:cxn>
                <a:cxn ang="0">
                  <a:pos x="21" y="12"/>
                </a:cxn>
                <a:cxn ang="0">
                  <a:pos x="20" y="9"/>
                </a:cxn>
                <a:cxn ang="0">
                  <a:pos x="19" y="7"/>
                </a:cxn>
                <a:cxn ang="0">
                  <a:pos x="15" y="2"/>
                </a:cxn>
                <a:cxn ang="0">
                  <a:pos x="13" y="1"/>
                </a:cxn>
                <a:cxn ang="0">
                  <a:pos x="10" y="0"/>
                </a:cxn>
                <a:cxn ang="0">
                  <a:pos x="16" y="0"/>
                </a:cxn>
                <a:cxn ang="0">
                  <a:pos x="19" y="1"/>
                </a:cxn>
                <a:cxn ang="0">
                  <a:pos x="22" y="4"/>
                </a:cxn>
                <a:cxn ang="0">
                  <a:pos x="25" y="10"/>
                </a:cxn>
                <a:cxn ang="0">
                  <a:pos x="26" y="17"/>
                </a:cxn>
                <a:cxn ang="0">
                  <a:pos x="25" y="23"/>
                </a:cxn>
                <a:cxn ang="0">
                  <a:pos x="23" y="30"/>
                </a:cxn>
                <a:cxn ang="0">
                  <a:pos x="20" y="34"/>
                </a:cxn>
                <a:cxn ang="0">
                  <a:pos x="17" y="37"/>
                </a:cxn>
                <a:cxn ang="0">
                  <a:pos x="13" y="40"/>
                </a:cxn>
                <a:cxn ang="0">
                  <a:pos x="10" y="42"/>
                </a:cxn>
                <a:cxn ang="0">
                  <a:pos x="3" y="43"/>
                </a:cxn>
                <a:cxn ang="0">
                  <a:pos x="1" y="43"/>
                </a:cxn>
                <a:cxn ang="0">
                  <a:pos x="1" y="42"/>
                </a:cxn>
                <a:cxn ang="0">
                  <a:pos x="3" y="42"/>
                </a:cxn>
                <a:cxn ang="0">
                  <a:pos x="6" y="42"/>
                </a:cxn>
                <a:cxn ang="0">
                  <a:pos x="13" y="37"/>
                </a:cxn>
                <a:cxn ang="0">
                  <a:pos x="17" y="31"/>
                </a:cxn>
                <a:cxn ang="0">
                  <a:pos x="19" y="27"/>
                </a:cxn>
                <a:cxn ang="0">
                  <a:pos x="19" y="24"/>
                </a:cxn>
                <a:cxn ang="0">
                  <a:pos x="16" y="26"/>
                </a:cxn>
                <a:cxn ang="0">
                  <a:pos x="13" y="26"/>
                </a:cxn>
                <a:cxn ang="0">
                  <a:pos x="8" y="26"/>
                </a:cxn>
                <a:cxn ang="0">
                  <a:pos x="3" y="23"/>
                </a:cxn>
                <a:cxn ang="0">
                  <a:pos x="2" y="21"/>
                </a:cxn>
                <a:cxn ang="0">
                  <a:pos x="0" y="18"/>
                </a:cxn>
                <a:cxn ang="0">
                  <a:pos x="0" y="11"/>
                </a:cxn>
                <a:cxn ang="0">
                  <a:pos x="2" y="8"/>
                </a:cxn>
                <a:cxn ang="0">
                  <a:pos x="3" y="5"/>
                </a:cxn>
                <a:cxn ang="0">
                  <a:pos x="6" y="3"/>
                </a:cxn>
                <a:cxn ang="0">
                  <a:pos x="10" y="0"/>
                </a:cxn>
              </a:cxnLst>
              <a:rect l="0" t="0" r="r" b="b"/>
              <a:pathLst>
                <a:path w="26" h="43">
                  <a:moveTo>
                    <a:pt x="13" y="1"/>
                  </a:moveTo>
                  <a:lnTo>
                    <a:pt x="10" y="3"/>
                  </a:lnTo>
                  <a:lnTo>
                    <a:pt x="8" y="5"/>
                  </a:lnTo>
                  <a:lnTo>
                    <a:pt x="7" y="6"/>
                  </a:lnTo>
                  <a:lnTo>
                    <a:pt x="6" y="8"/>
                  </a:lnTo>
                  <a:lnTo>
                    <a:pt x="6" y="15"/>
                  </a:lnTo>
                  <a:lnTo>
                    <a:pt x="7" y="19"/>
                  </a:lnTo>
                  <a:lnTo>
                    <a:pt x="9" y="21"/>
                  </a:lnTo>
                  <a:lnTo>
                    <a:pt x="10" y="23"/>
                  </a:lnTo>
                  <a:lnTo>
                    <a:pt x="13" y="24"/>
                  </a:lnTo>
                  <a:lnTo>
                    <a:pt x="15" y="24"/>
                  </a:lnTo>
                  <a:lnTo>
                    <a:pt x="16" y="23"/>
                  </a:lnTo>
                  <a:lnTo>
                    <a:pt x="19" y="23"/>
                  </a:lnTo>
                  <a:lnTo>
                    <a:pt x="20" y="21"/>
                  </a:lnTo>
                  <a:lnTo>
                    <a:pt x="21" y="18"/>
                  </a:lnTo>
                  <a:lnTo>
                    <a:pt x="21" y="12"/>
                  </a:lnTo>
                  <a:lnTo>
                    <a:pt x="20" y="9"/>
                  </a:lnTo>
                  <a:lnTo>
                    <a:pt x="19" y="7"/>
                  </a:lnTo>
                  <a:lnTo>
                    <a:pt x="15" y="2"/>
                  </a:lnTo>
                  <a:lnTo>
                    <a:pt x="13" y="1"/>
                  </a:lnTo>
                  <a:close/>
                  <a:moveTo>
                    <a:pt x="10" y="0"/>
                  </a:moveTo>
                  <a:lnTo>
                    <a:pt x="16" y="0"/>
                  </a:lnTo>
                  <a:lnTo>
                    <a:pt x="19" y="1"/>
                  </a:lnTo>
                  <a:lnTo>
                    <a:pt x="22" y="4"/>
                  </a:lnTo>
                  <a:lnTo>
                    <a:pt x="25" y="10"/>
                  </a:lnTo>
                  <a:lnTo>
                    <a:pt x="26" y="17"/>
                  </a:lnTo>
                  <a:lnTo>
                    <a:pt x="25" y="23"/>
                  </a:lnTo>
                  <a:lnTo>
                    <a:pt x="23" y="30"/>
                  </a:lnTo>
                  <a:lnTo>
                    <a:pt x="20" y="34"/>
                  </a:lnTo>
                  <a:lnTo>
                    <a:pt x="17" y="37"/>
                  </a:lnTo>
                  <a:lnTo>
                    <a:pt x="13" y="40"/>
                  </a:lnTo>
                  <a:lnTo>
                    <a:pt x="10" y="42"/>
                  </a:lnTo>
                  <a:lnTo>
                    <a:pt x="3" y="43"/>
                  </a:lnTo>
                  <a:lnTo>
                    <a:pt x="1" y="43"/>
                  </a:lnTo>
                  <a:lnTo>
                    <a:pt x="1" y="42"/>
                  </a:lnTo>
                  <a:lnTo>
                    <a:pt x="3" y="42"/>
                  </a:lnTo>
                  <a:lnTo>
                    <a:pt x="6" y="42"/>
                  </a:lnTo>
                  <a:lnTo>
                    <a:pt x="13" y="37"/>
                  </a:lnTo>
                  <a:lnTo>
                    <a:pt x="17" y="31"/>
                  </a:lnTo>
                  <a:lnTo>
                    <a:pt x="19" y="27"/>
                  </a:lnTo>
                  <a:lnTo>
                    <a:pt x="19" y="24"/>
                  </a:lnTo>
                  <a:lnTo>
                    <a:pt x="16" y="26"/>
                  </a:lnTo>
                  <a:lnTo>
                    <a:pt x="13" y="26"/>
                  </a:lnTo>
                  <a:lnTo>
                    <a:pt x="8" y="26"/>
                  </a:lnTo>
                  <a:lnTo>
                    <a:pt x="3" y="23"/>
                  </a:lnTo>
                  <a:lnTo>
                    <a:pt x="2" y="21"/>
                  </a:lnTo>
                  <a:lnTo>
                    <a:pt x="0" y="18"/>
                  </a:lnTo>
                  <a:lnTo>
                    <a:pt x="0" y="11"/>
                  </a:lnTo>
                  <a:lnTo>
                    <a:pt x="2" y="8"/>
                  </a:lnTo>
                  <a:lnTo>
                    <a:pt x="3" y="5"/>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9" name="Line 1953"/>
            <p:cNvSpPr>
              <a:spLocks noChangeShapeType="1"/>
            </p:cNvSpPr>
            <p:nvPr/>
          </p:nvSpPr>
          <p:spPr bwMode="auto">
            <a:xfrm flipH="1">
              <a:off x="1690" y="3365"/>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0" name="Line 1954"/>
            <p:cNvSpPr>
              <a:spLocks noChangeShapeType="1"/>
            </p:cNvSpPr>
            <p:nvPr/>
          </p:nvSpPr>
          <p:spPr bwMode="auto">
            <a:xfrm flipH="1">
              <a:off x="1669" y="3390"/>
              <a:ext cx="21" cy="2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1" name="Line 1955"/>
            <p:cNvSpPr>
              <a:spLocks noChangeShapeType="1"/>
            </p:cNvSpPr>
            <p:nvPr/>
          </p:nvSpPr>
          <p:spPr bwMode="auto">
            <a:xfrm flipH="1">
              <a:off x="1648" y="3417"/>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2" name="Line 1956"/>
            <p:cNvSpPr>
              <a:spLocks noChangeShapeType="1"/>
            </p:cNvSpPr>
            <p:nvPr/>
          </p:nvSpPr>
          <p:spPr bwMode="auto">
            <a:xfrm flipH="1">
              <a:off x="1626" y="3445"/>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3" name="Line 1957"/>
            <p:cNvSpPr>
              <a:spLocks noChangeShapeType="1"/>
            </p:cNvSpPr>
            <p:nvPr/>
          </p:nvSpPr>
          <p:spPr bwMode="auto">
            <a:xfrm flipH="1">
              <a:off x="1604" y="3474"/>
              <a:ext cx="22" cy="2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4" name="Line 1958"/>
            <p:cNvSpPr>
              <a:spLocks noChangeShapeType="1"/>
            </p:cNvSpPr>
            <p:nvPr/>
          </p:nvSpPr>
          <p:spPr bwMode="auto">
            <a:xfrm flipH="1">
              <a:off x="1582" y="3503"/>
              <a:ext cx="22"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5" name="Line 1959"/>
            <p:cNvSpPr>
              <a:spLocks noChangeShapeType="1"/>
            </p:cNvSpPr>
            <p:nvPr/>
          </p:nvSpPr>
          <p:spPr bwMode="auto">
            <a:xfrm flipH="1">
              <a:off x="1561" y="3531"/>
              <a:ext cx="21" cy="2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6" name="Line 1960"/>
            <p:cNvSpPr>
              <a:spLocks noChangeShapeType="1"/>
            </p:cNvSpPr>
            <p:nvPr/>
          </p:nvSpPr>
          <p:spPr bwMode="auto">
            <a:xfrm flipH="1">
              <a:off x="1542" y="3559"/>
              <a:ext cx="19"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7" name="Line 1961"/>
            <p:cNvSpPr>
              <a:spLocks noChangeShapeType="1"/>
            </p:cNvSpPr>
            <p:nvPr/>
          </p:nvSpPr>
          <p:spPr bwMode="auto">
            <a:xfrm flipH="1" flipV="1">
              <a:off x="1863"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8" name="Line 1962"/>
            <p:cNvSpPr>
              <a:spLocks noChangeShapeType="1"/>
            </p:cNvSpPr>
            <p:nvPr/>
          </p:nvSpPr>
          <p:spPr bwMode="auto">
            <a:xfrm flipH="1" flipV="1">
              <a:off x="1857"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9" name="Line 1963"/>
            <p:cNvSpPr>
              <a:spLocks noChangeShapeType="1"/>
            </p:cNvSpPr>
            <p:nvPr/>
          </p:nvSpPr>
          <p:spPr bwMode="auto">
            <a:xfrm flipH="1" flipV="1">
              <a:off x="1848"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0" name="Line 1964"/>
            <p:cNvSpPr>
              <a:spLocks noChangeShapeType="1"/>
            </p:cNvSpPr>
            <p:nvPr/>
          </p:nvSpPr>
          <p:spPr bwMode="auto">
            <a:xfrm flipH="1" flipV="1">
              <a:off x="1836"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1" name="Line 1965"/>
            <p:cNvSpPr>
              <a:spLocks noChangeShapeType="1"/>
            </p:cNvSpPr>
            <p:nvPr/>
          </p:nvSpPr>
          <p:spPr bwMode="auto">
            <a:xfrm flipH="1" flipV="1">
              <a:off x="1821"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2" name="Line 1966"/>
            <p:cNvSpPr>
              <a:spLocks noChangeShapeType="1"/>
            </p:cNvSpPr>
            <p:nvPr/>
          </p:nvSpPr>
          <p:spPr bwMode="auto">
            <a:xfrm flipH="1" flipV="1">
              <a:off x="1804" y="3572"/>
              <a:ext cx="17"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3" name="Line 1967"/>
            <p:cNvSpPr>
              <a:spLocks noChangeShapeType="1"/>
            </p:cNvSpPr>
            <p:nvPr/>
          </p:nvSpPr>
          <p:spPr bwMode="auto">
            <a:xfrm flipH="1" flipV="1">
              <a:off x="1784" y="3566"/>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4" name="Line 1968"/>
            <p:cNvSpPr>
              <a:spLocks noChangeShapeType="1"/>
            </p:cNvSpPr>
            <p:nvPr/>
          </p:nvSpPr>
          <p:spPr bwMode="auto">
            <a:xfrm flipH="1" flipV="1">
              <a:off x="1764" y="3564"/>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5" name="Line 1969"/>
            <p:cNvSpPr>
              <a:spLocks noChangeShapeType="1"/>
            </p:cNvSpPr>
            <p:nvPr/>
          </p:nvSpPr>
          <p:spPr bwMode="auto">
            <a:xfrm flipH="1">
              <a:off x="1743" y="3564"/>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6" name="Line 1970"/>
            <p:cNvSpPr>
              <a:spLocks noChangeShapeType="1"/>
            </p:cNvSpPr>
            <p:nvPr/>
          </p:nvSpPr>
          <p:spPr bwMode="auto">
            <a:xfrm flipH="1">
              <a:off x="1724" y="3566"/>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7" name="Line 1971"/>
            <p:cNvSpPr>
              <a:spLocks noChangeShapeType="1"/>
            </p:cNvSpPr>
            <p:nvPr/>
          </p:nvSpPr>
          <p:spPr bwMode="auto">
            <a:xfrm flipH="1">
              <a:off x="1706" y="3572"/>
              <a:ext cx="18" cy="1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8" name="Line 1972"/>
            <p:cNvSpPr>
              <a:spLocks noChangeShapeType="1"/>
            </p:cNvSpPr>
            <p:nvPr/>
          </p:nvSpPr>
          <p:spPr bwMode="auto">
            <a:xfrm flipH="1">
              <a:off x="1691" y="358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9" name="Line 1973"/>
            <p:cNvSpPr>
              <a:spLocks noChangeShapeType="1"/>
            </p:cNvSpPr>
            <p:nvPr/>
          </p:nvSpPr>
          <p:spPr bwMode="auto">
            <a:xfrm flipH="1">
              <a:off x="1679" y="3595"/>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0" name="Line 1974"/>
            <p:cNvSpPr>
              <a:spLocks noChangeShapeType="1"/>
            </p:cNvSpPr>
            <p:nvPr/>
          </p:nvSpPr>
          <p:spPr bwMode="auto">
            <a:xfrm flipH="1">
              <a:off x="1670" y="3610"/>
              <a:ext cx="9" cy="1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1" name="Line 1975"/>
            <p:cNvSpPr>
              <a:spLocks noChangeShapeType="1"/>
            </p:cNvSpPr>
            <p:nvPr/>
          </p:nvSpPr>
          <p:spPr bwMode="auto">
            <a:xfrm flipH="1">
              <a:off x="1664" y="3627"/>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2" name="Line 1976"/>
            <p:cNvSpPr>
              <a:spLocks noChangeShapeType="1"/>
            </p:cNvSpPr>
            <p:nvPr/>
          </p:nvSpPr>
          <p:spPr bwMode="auto">
            <a:xfrm flipH="1">
              <a:off x="1662" y="3647"/>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3" name="Line 1977"/>
            <p:cNvSpPr>
              <a:spLocks noChangeShapeType="1"/>
            </p:cNvSpPr>
            <p:nvPr/>
          </p:nvSpPr>
          <p:spPr bwMode="auto">
            <a:xfrm>
              <a:off x="1662" y="3668"/>
              <a:ext cx="2"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4" name="Line 1978"/>
            <p:cNvSpPr>
              <a:spLocks noChangeShapeType="1"/>
            </p:cNvSpPr>
            <p:nvPr/>
          </p:nvSpPr>
          <p:spPr bwMode="auto">
            <a:xfrm>
              <a:off x="1664"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5" name="Line 1979"/>
            <p:cNvSpPr>
              <a:spLocks noChangeShapeType="1"/>
            </p:cNvSpPr>
            <p:nvPr/>
          </p:nvSpPr>
          <p:spPr bwMode="auto">
            <a:xfrm>
              <a:off x="1670"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6" name="Line 1980"/>
            <p:cNvSpPr>
              <a:spLocks noChangeShapeType="1"/>
            </p:cNvSpPr>
            <p:nvPr/>
          </p:nvSpPr>
          <p:spPr bwMode="auto">
            <a:xfrm>
              <a:off x="1679"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7" name="Line 1981"/>
            <p:cNvSpPr>
              <a:spLocks noChangeShapeType="1"/>
            </p:cNvSpPr>
            <p:nvPr/>
          </p:nvSpPr>
          <p:spPr bwMode="auto">
            <a:xfrm>
              <a:off x="1691"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8" name="Line 1982"/>
            <p:cNvSpPr>
              <a:spLocks noChangeShapeType="1"/>
            </p:cNvSpPr>
            <p:nvPr/>
          </p:nvSpPr>
          <p:spPr bwMode="auto">
            <a:xfrm>
              <a:off x="1706" y="3755"/>
              <a:ext cx="18"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9" name="Line 1983"/>
            <p:cNvSpPr>
              <a:spLocks noChangeShapeType="1"/>
            </p:cNvSpPr>
            <p:nvPr/>
          </p:nvSpPr>
          <p:spPr bwMode="auto">
            <a:xfrm>
              <a:off x="1724" y="3764"/>
              <a:ext cx="19"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0" name="Line 1984"/>
            <p:cNvSpPr>
              <a:spLocks noChangeShapeType="1"/>
            </p:cNvSpPr>
            <p:nvPr/>
          </p:nvSpPr>
          <p:spPr bwMode="auto">
            <a:xfrm>
              <a:off x="1743" y="3770"/>
              <a:ext cx="21"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1" name="Line 1985"/>
            <p:cNvSpPr>
              <a:spLocks noChangeShapeType="1"/>
            </p:cNvSpPr>
            <p:nvPr/>
          </p:nvSpPr>
          <p:spPr bwMode="auto">
            <a:xfrm flipV="1">
              <a:off x="1764" y="3770"/>
              <a:ext cx="20" cy="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2" name="Line 1986"/>
            <p:cNvSpPr>
              <a:spLocks noChangeShapeType="1"/>
            </p:cNvSpPr>
            <p:nvPr/>
          </p:nvSpPr>
          <p:spPr bwMode="auto">
            <a:xfrm flipV="1">
              <a:off x="1784" y="3764"/>
              <a:ext cx="20" cy="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3" name="Line 1987"/>
            <p:cNvSpPr>
              <a:spLocks noChangeShapeType="1"/>
            </p:cNvSpPr>
            <p:nvPr/>
          </p:nvSpPr>
          <p:spPr bwMode="auto">
            <a:xfrm flipV="1">
              <a:off x="1804" y="3755"/>
              <a:ext cx="17" cy="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4" name="Line 1988"/>
            <p:cNvSpPr>
              <a:spLocks noChangeShapeType="1"/>
            </p:cNvSpPr>
            <p:nvPr/>
          </p:nvSpPr>
          <p:spPr bwMode="auto">
            <a:xfrm flipV="1">
              <a:off x="1821" y="3742"/>
              <a:ext cx="15" cy="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5" name="Line 1989"/>
            <p:cNvSpPr>
              <a:spLocks noChangeShapeType="1"/>
            </p:cNvSpPr>
            <p:nvPr/>
          </p:nvSpPr>
          <p:spPr bwMode="auto">
            <a:xfrm flipV="1">
              <a:off x="1836" y="3727"/>
              <a:ext cx="12" cy="1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6" name="Line 1990"/>
            <p:cNvSpPr>
              <a:spLocks noChangeShapeType="1"/>
            </p:cNvSpPr>
            <p:nvPr/>
          </p:nvSpPr>
          <p:spPr bwMode="auto">
            <a:xfrm flipV="1">
              <a:off x="1848" y="3709"/>
              <a:ext cx="9" cy="1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7" name="Line 1991"/>
            <p:cNvSpPr>
              <a:spLocks noChangeShapeType="1"/>
            </p:cNvSpPr>
            <p:nvPr/>
          </p:nvSpPr>
          <p:spPr bwMode="auto">
            <a:xfrm flipV="1">
              <a:off x="1857" y="3689"/>
              <a:ext cx="6" cy="2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8" name="Line 1992"/>
            <p:cNvSpPr>
              <a:spLocks noChangeShapeType="1"/>
            </p:cNvSpPr>
            <p:nvPr/>
          </p:nvSpPr>
          <p:spPr bwMode="auto">
            <a:xfrm flipV="1">
              <a:off x="1863" y="3668"/>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9" name="Freeform 1993"/>
            <p:cNvSpPr>
              <a:spLocks/>
            </p:cNvSpPr>
            <p:nvPr/>
          </p:nvSpPr>
          <p:spPr bwMode="auto">
            <a:xfrm>
              <a:off x="1727" y="3638"/>
              <a:ext cx="28" cy="42"/>
            </a:xfrm>
            <a:custGeom>
              <a:avLst/>
              <a:gdLst/>
              <a:ahLst/>
              <a:cxnLst>
                <a:cxn ang="0">
                  <a:pos x="10" y="0"/>
                </a:cxn>
                <a:cxn ang="0">
                  <a:pos x="16" y="0"/>
                </a:cxn>
                <a:cxn ang="0">
                  <a:pos x="19" y="1"/>
                </a:cxn>
                <a:cxn ang="0">
                  <a:pos x="22" y="3"/>
                </a:cxn>
                <a:cxn ang="0">
                  <a:pos x="25" y="8"/>
                </a:cxn>
                <a:cxn ang="0">
                  <a:pos x="25" y="11"/>
                </a:cxn>
                <a:cxn ang="0">
                  <a:pos x="25" y="14"/>
                </a:cxn>
                <a:cxn ang="0">
                  <a:pos x="24" y="17"/>
                </a:cxn>
                <a:cxn ang="0">
                  <a:pos x="19" y="24"/>
                </a:cxn>
                <a:cxn ang="0">
                  <a:pos x="16" y="28"/>
                </a:cxn>
                <a:cxn ang="0">
                  <a:pos x="13" y="32"/>
                </a:cxn>
                <a:cxn ang="0">
                  <a:pos x="10" y="34"/>
                </a:cxn>
                <a:cxn ang="0">
                  <a:pos x="7" y="36"/>
                </a:cxn>
                <a:cxn ang="0">
                  <a:pos x="7" y="38"/>
                </a:cxn>
                <a:cxn ang="0">
                  <a:pos x="22" y="38"/>
                </a:cxn>
                <a:cxn ang="0">
                  <a:pos x="23" y="37"/>
                </a:cxn>
                <a:cxn ang="0">
                  <a:pos x="24" y="37"/>
                </a:cxn>
                <a:cxn ang="0">
                  <a:pos x="26" y="35"/>
                </a:cxn>
                <a:cxn ang="0">
                  <a:pos x="28" y="35"/>
                </a:cxn>
                <a:cxn ang="0">
                  <a:pos x="25" y="42"/>
                </a:cxn>
                <a:cxn ang="0">
                  <a:pos x="0" y="42"/>
                </a:cxn>
                <a:cxn ang="0">
                  <a:pos x="0" y="41"/>
                </a:cxn>
                <a:cxn ang="0">
                  <a:pos x="10" y="32"/>
                </a:cxn>
                <a:cxn ang="0">
                  <a:pos x="16" y="26"/>
                </a:cxn>
                <a:cxn ang="0">
                  <a:pos x="19" y="19"/>
                </a:cxn>
                <a:cxn ang="0">
                  <a:pos x="20" y="14"/>
                </a:cxn>
                <a:cxn ang="0">
                  <a:pos x="19" y="9"/>
                </a:cxn>
                <a:cxn ang="0">
                  <a:pos x="17" y="7"/>
                </a:cxn>
                <a:cxn ang="0">
                  <a:pos x="16" y="5"/>
                </a:cxn>
                <a:cxn ang="0">
                  <a:pos x="14" y="5"/>
                </a:cxn>
                <a:cxn ang="0">
                  <a:pos x="10"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2" y="3"/>
                  </a:lnTo>
                  <a:lnTo>
                    <a:pt x="25" y="8"/>
                  </a:lnTo>
                  <a:lnTo>
                    <a:pt x="25" y="11"/>
                  </a:lnTo>
                  <a:lnTo>
                    <a:pt x="25" y="14"/>
                  </a:lnTo>
                  <a:lnTo>
                    <a:pt x="24" y="17"/>
                  </a:lnTo>
                  <a:lnTo>
                    <a:pt x="19" y="24"/>
                  </a:lnTo>
                  <a:lnTo>
                    <a:pt x="16" y="28"/>
                  </a:lnTo>
                  <a:lnTo>
                    <a:pt x="13" y="32"/>
                  </a:lnTo>
                  <a:lnTo>
                    <a:pt x="10" y="34"/>
                  </a:lnTo>
                  <a:lnTo>
                    <a:pt x="7" y="36"/>
                  </a:lnTo>
                  <a:lnTo>
                    <a:pt x="7" y="38"/>
                  </a:lnTo>
                  <a:lnTo>
                    <a:pt x="22" y="38"/>
                  </a:lnTo>
                  <a:lnTo>
                    <a:pt x="23" y="37"/>
                  </a:lnTo>
                  <a:lnTo>
                    <a:pt x="24" y="37"/>
                  </a:lnTo>
                  <a:lnTo>
                    <a:pt x="26" y="35"/>
                  </a:lnTo>
                  <a:lnTo>
                    <a:pt x="28" y="35"/>
                  </a:lnTo>
                  <a:lnTo>
                    <a:pt x="25" y="42"/>
                  </a:lnTo>
                  <a:lnTo>
                    <a:pt x="0" y="42"/>
                  </a:lnTo>
                  <a:lnTo>
                    <a:pt x="0" y="41"/>
                  </a:lnTo>
                  <a:lnTo>
                    <a:pt x="10" y="32"/>
                  </a:lnTo>
                  <a:lnTo>
                    <a:pt x="16" y="26"/>
                  </a:lnTo>
                  <a:lnTo>
                    <a:pt x="19" y="19"/>
                  </a:lnTo>
                  <a:lnTo>
                    <a:pt x="20" y="14"/>
                  </a:lnTo>
                  <a:lnTo>
                    <a:pt x="19" y="9"/>
                  </a:lnTo>
                  <a:lnTo>
                    <a:pt x="17" y="7"/>
                  </a:lnTo>
                  <a:lnTo>
                    <a:pt x="16" y="5"/>
                  </a:lnTo>
                  <a:lnTo>
                    <a:pt x="14" y="5"/>
                  </a:lnTo>
                  <a:lnTo>
                    <a:pt x="10"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0" name="Freeform 1994"/>
            <p:cNvSpPr>
              <a:spLocks noEditPoints="1"/>
            </p:cNvSpPr>
            <p:nvPr/>
          </p:nvSpPr>
          <p:spPr bwMode="auto">
            <a:xfrm>
              <a:off x="1767" y="3638"/>
              <a:ext cx="25" cy="43"/>
            </a:xfrm>
            <a:custGeom>
              <a:avLst/>
              <a:gdLst/>
              <a:ahLst/>
              <a:cxnLst>
                <a:cxn ang="0">
                  <a:pos x="13" y="1"/>
                </a:cxn>
                <a:cxn ang="0">
                  <a:pos x="11" y="2"/>
                </a:cxn>
                <a:cxn ang="0">
                  <a:pos x="10" y="4"/>
                </a:cxn>
                <a:cxn ang="0">
                  <a:pos x="8" y="6"/>
                </a:cxn>
                <a:cxn ang="0">
                  <a:pos x="7" y="8"/>
                </a:cxn>
                <a:cxn ang="0">
                  <a:pos x="6" y="11"/>
                </a:cxn>
                <a:cxn ang="0">
                  <a:pos x="6" y="30"/>
                </a:cxn>
                <a:cxn ang="0">
                  <a:pos x="7" y="36"/>
                </a:cxn>
                <a:cxn ang="0">
                  <a:pos x="8" y="39"/>
                </a:cxn>
                <a:cxn ang="0">
                  <a:pos x="10" y="40"/>
                </a:cxn>
                <a:cxn ang="0">
                  <a:pos x="11" y="41"/>
                </a:cxn>
                <a:cxn ang="0">
                  <a:pos x="14" y="41"/>
                </a:cxn>
                <a:cxn ang="0">
                  <a:pos x="15" y="40"/>
                </a:cxn>
                <a:cxn ang="0">
                  <a:pos x="16" y="40"/>
                </a:cxn>
                <a:cxn ang="0">
                  <a:pos x="17" y="39"/>
                </a:cxn>
                <a:cxn ang="0">
                  <a:pos x="18" y="37"/>
                </a:cxn>
                <a:cxn ang="0">
                  <a:pos x="19" y="35"/>
                </a:cxn>
                <a:cxn ang="0">
                  <a:pos x="19" y="28"/>
                </a:cxn>
                <a:cxn ang="0">
                  <a:pos x="20" y="20"/>
                </a:cxn>
                <a:cxn ang="0">
                  <a:pos x="19" y="15"/>
                </a:cxn>
                <a:cxn ang="0">
                  <a:pos x="19" y="11"/>
                </a:cxn>
                <a:cxn ang="0">
                  <a:pos x="19" y="8"/>
                </a:cxn>
                <a:cxn ang="0">
                  <a:pos x="17" y="5"/>
                </a:cxn>
                <a:cxn ang="0">
                  <a:pos x="15" y="2"/>
                </a:cxn>
                <a:cxn ang="0">
                  <a:pos x="14" y="2"/>
                </a:cxn>
                <a:cxn ang="0">
                  <a:pos x="13" y="1"/>
                </a:cxn>
                <a:cxn ang="0">
                  <a:pos x="11" y="0"/>
                </a:cxn>
                <a:cxn ang="0">
                  <a:pos x="16" y="0"/>
                </a:cxn>
                <a:cxn ang="0">
                  <a:pos x="19" y="1"/>
                </a:cxn>
                <a:cxn ang="0">
                  <a:pos x="21" y="5"/>
                </a:cxn>
                <a:cxn ang="0">
                  <a:pos x="24" y="9"/>
                </a:cxn>
                <a:cxn ang="0">
                  <a:pos x="25" y="14"/>
                </a:cxn>
                <a:cxn ang="0">
                  <a:pos x="25" y="28"/>
                </a:cxn>
                <a:cxn ang="0">
                  <a:pos x="24" y="33"/>
                </a:cxn>
                <a:cxn ang="0">
                  <a:pos x="22" y="36"/>
                </a:cxn>
                <a:cxn ang="0">
                  <a:pos x="20" y="39"/>
                </a:cxn>
                <a:cxn ang="0">
                  <a:pos x="19" y="41"/>
                </a:cxn>
                <a:cxn ang="0">
                  <a:pos x="16" y="42"/>
                </a:cxn>
                <a:cxn ang="0">
                  <a:pos x="13" y="43"/>
                </a:cxn>
                <a:cxn ang="0">
                  <a:pos x="10" y="42"/>
                </a:cxn>
                <a:cxn ang="0">
                  <a:pos x="7" y="41"/>
                </a:cxn>
                <a:cxn ang="0">
                  <a:pos x="5" y="39"/>
                </a:cxn>
                <a:cxn ang="0">
                  <a:pos x="3" y="35"/>
                </a:cxn>
                <a:cxn ang="0">
                  <a:pos x="0" y="29"/>
                </a:cxn>
                <a:cxn ang="0">
                  <a:pos x="0" y="21"/>
                </a:cxn>
                <a:cxn ang="0">
                  <a:pos x="0" y="17"/>
                </a:cxn>
                <a:cxn ang="0">
                  <a:pos x="0" y="13"/>
                </a:cxn>
                <a:cxn ang="0">
                  <a:pos x="1" y="10"/>
                </a:cxn>
                <a:cxn ang="0">
                  <a:pos x="3" y="7"/>
                </a:cxn>
                <a:cxn ang="0">
                  <a:pos x="5" y="4"/>
                </a:cxn>
                <a:cxn ang="0">
                  <a:pos x="7" y="1"/>
                </a:cxn>
                <a:cxn ang="0">
                  <a:pos x="9" y="1"/>
                </a:cxn>
                <a:cxn ang="0">
                  <a:pos x="11" y="0"/>
                </a:cxn>
              </a:cxnLst>
              <a:rect l="0" t="0" r="r" b="b"/>
              <a:pathLst>
                <a:path w="25" h="43">
                  <a:moveTo>
                    <a:pt x="13" y="1"/>
                  </a:moveTo>
                  <a:lnTo>
                    <a:pt x="11" y="2"/>
                  </a:lnTo>
                  <a:lnTo>
                    <a:pt x="10" y="4"/>
                  </a:lnTo>
                  <a:lnTo>
                    <a:pt x="8" y="6"/>
                  </a:lnTo>
                  <a:lnTo>
                    <a:pt x="7" y="8"/>
                  </a:lnTo>
                  <a:lnTo>
                    <a:pt x="6" y="11"/>
                  </a:lnTo>
                  <a:lnTo>
                    <a:pt x="6" y="30"/>
                  </a:lnTo>
                  <a:lnTo>
                    <a:pt x="7" y="36"/>
                  </a:lnTo>
                  <a:lnTo>
                    <a:pt x="8" y="39"/>
                  </a:lnTo>
                  <a:lnTo>
                    <a:pt x="10" y="40"/>
                  </a:lnTo>
                  <a:lnTo>
                    <a:pt x="11" y="41"/>
                  </a:lnTo>
                  <a:lnTo>
                    <a:pt x="14" y="41"/>
                  </a:lnTo>
                  <a:lnTo>
                    <a:pt x="15" y="40"/>
                  </a:lnTo>
                  <a:lnTo>
                    <a:pt x="16" y="40"/>
                  </a:lnTo>
                  <a:lnTo>
                    <a:pt x="17" y="39"/>
                  </a:lnTo>
                  <a:lnTo>
                    <a:pt x="18" y="37"/>
                  </a:lnTo>
                  <a:lnTo>
                    <a:pt x="19" y="35"/>
                  </a:lnTo>
                  <a:lnTo>
                    <a:pt x="19" y="28"/>
                  </a:lnTo>
                  <a:lnTo>
                    <a:pt x="20" y="20"/>
                  </a:lnTo>
                  <a:lnTo>
                    <a:pt x="19" y="15"/>
                  </a:lnTo>
                  <a:lnTo>
                    <a:pt x="19" y="11"/>
                  </a:lnTo>
                  <a:lnTo>
                    <a:pt x="19" y="8"/>
                  </a:lnTo>
                  <a:lnTo>
                    <a:pt x="17" y="5"/>
                  </a:lnTo>
                  <a:lnTo>
                    <a:pt x="15" y="2"/>
                  </a:lnTo>
                  <a:lnTo>
                    <a:pt x="14" y="2"/>
                  </a:lnTo>
                  <a:lnTo>
                    <a:pt x="13" y="1"/>
                  </a:lnTo>
                  <a:close/>
                  <a:moveTo>
                    <a:pt x="11" y="0"/>
                  </a:moveTo>
                  <a:lnTo>
                    <a:pt x="16" y="0"/>
                  </a:lnTo>
                  <a:lnTo>
                    <a:pt x="19" y="1"/>
                  </a:lnTo>
                  <a:lnTo>
                    <a:pt x="21" y="5"/>
                  </a:lnTo>
                  <a:lnTo>
                    <a:pt x="24" y="9"/>
                  </a:lnTo>
                  <a:lnTo>
                    <a:pt x="25" y="14"/>
                  </a:lnTo>
                  <a:lnTo>
                    <a:pt x="25" y="28"/>
                  </a:lnTo>
                  <a:lnTo>
                    <a:pt x="24" y="33"/>
                  </a:lnTo>
                  <a:lnTo>
                    <a:pt x="22" y="36"/>
                  </a:lnTo>
                  <a:lnTo>
                    <a:pt x="20" y="39"/>
                  </a:lnTo>
                  <a:lnTo>
                    <a:pt x="19" y="41"/>
                  </a:lnTo>
                  <a:lnTo>
                    <a:pt x="16" y="42"/>
                  </a:lnTo>
                  <a:lnTo>
                    <a:pt x="13" y="43"/>
                  </a:lnTo>
                  <a:lnTo>
                    <a:pt x="10" y="42"/>
                  </a:lnTo>
                  <a:lnTo>
                    <a:pt x="7" y="41"/>
                  </a:lnTo>
                  <a:lnTo>
                    <a:pt x="5" y="39"/>
                  </a:lnTo>
                  <a:lnTo>
                    <a:pt x="3" y="35"/>
                  </a:lnTo>
                  <a:lnTo>
                    <a:pt x="0" y="29"/>
                  </a:lnTo>
                  <a:lnTo>
                    <a:pt x="0" y="21"/>
                  </a:lnTo>
                  <a:lnTo>
                    <a:pt x="0" y="17"/>
                  </a:lnTo>
                  <a:lnTo>
                    <a:pt x="0" y="13"/>
                  </a:lnTo>
                  <a:lnTo>
                    <a:pt x="1" y="10"/>
                  </a:lnTo>
                  <a:lnTo>
                    <a:pt x="3" y="7"/>
                  </a:lnTo>
                  <a:lnTo>
                    <a:pt x="5" y="4"/>
                  </a:lnTo>
                  <a:lnTo>
                    <a:pt x="7" y="1"/>
                  </a:lnTo>
                  <a:lnTo>
                    <a:pt x="9"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1" name="Line 1995"/>
            <p:cNvSpPr>
              <a:spLocks noChangeShapeType="1"/>
            </p:cNvSpPr>
            <p:nvPr/>
          </p:nvSpPr>
          <p:spPr bwMode="auto">
            <a:xfrm>
              <a:off x="1764" y="3383"/>
              <a:ext cx="1" cy="17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2" name="Line 1996"/>
            <p:cNvSpPr>
              <a:spLocks noChangeShapeType="1"/>
            </p:cNvSpPr>
            <p:nvPr/>
          </p:nvSpPr>
          <p:spPr bwMode="auto">
            <a:xfrm flipH="1" flipV="1">
              <a:off x="2150" y="3647"/>
              <a:ext cx="3" cy="2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103374" name="Line 1998"/>
          <p:cNvSpPr>
            <a:spLocks noChangeShapeType="1"/>
          </p:cNvSpPr>
          <p:nvPr/>
        </p:nvSpPr>
        <p:spPr bwMode="auto">
          <a:xfrm flipH="1" flipV="1">
            <a:off x="4052864"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5" name="Line 1999"/>
          <p:cNvSpPr>
            <a:spLocks noChangeShapeType="1"/>
          </p:cNvSpPr>
          <p:nvPr/>
        </p:nvSpPr>
        <p:spPr bwMode="auto">
          <a:xfrm flipH="1" flipV="1">
            <a:off x="4038577"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6" name="Line 2000"/>
          <p:cNvSpPr>
            <a:spLocks noChangeShapeType="1"/>
          </p:cNvSpPr>
          <p:nvPr/>
        </p:nvSpPr>
        <p:spPr bwMode="auto">
          <a:xfrm flipH="1" flipV="1">
            <a:off x="4019527" y="587375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7" name="Line 2001"/>
          <p:cNvSpPr>
            <a:spLocks noChangeShapeType="1"/>
          </p:cNvSpPr>
          <p:nvPr/>
        </p:nvSpPr>
        <p:spPr bwMode="auto">
          <a:xfrm flipH="1" flipV="1">
            <a:off x="3994127" y="5853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8" name="Line 2002"/>
          <p:cNvSpPr>
            <a:spLocks noChangeShapeType="1"/>
          </p:cNvSpPr>
          <p:nvPr/>
        </p:nvSpPr>
        <p:spPr bwMode="auto">
          <a:xfrm flipH="1" flipV="1">
            <a:off x="3967139"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9" name="Line 2003"/>
          <p:cNvSpPr>
            <a:spLocks noChangeShapeType="1"/>
          </p:cNvSpPr>
          <p:nvPr/>
        </p:nvSpPr>
        <p:spPr bwMode="auto">
          <a:xfrm flipH="1" flipV="1">
            <a:off x="3935389"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0" name="Line 2004"/>
          <p:cNvSpPr>
            <a:spLocks noChangeShapeType="1"/>
          </p:cNvSpPr>
          <p:nvPr/>
        </p:nvSpPr>
        <p:spPr bwMode="auto">
          <a:xfrm flipH="1" flipV="1">
            <a:off x="3903639"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1" name="Line 2005"/>
          <p:cNvSpPr>
            <a:spLocks noChangeShapeType="1"/>
          </p:cNvSpPr>
          <p:nvPr/>
        </p:nvSpPr>
        <p:spPr bwMode="auto">
          <a:xfrm flipH="1">
            <a:off x="3871889"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2" name="Line 2006"/>
          <p:cNvSpPr>
            <a:spLocks noChangeShapeType="1"/>
          </p:cNvSpPr>
          <p:nvPr/>
        </p:nvSpPr>
        <p:spPr bwMode="auto">
          <a:xfrm flipH="1">
            <a:off x="3841727"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3" name="Line 2007"/>
          <p:cNvSpPr>
            <a:spLocks noChangeShapeType="1"/>
          </p:cNvSpPr>
          <p:nvPr/>
        </p:nvSpPr>
        <p:spPr bwMode="auto">
          <a:xfrm flipH="1">
            <a:off x="3813152" y="583724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4" name="Line 2008"/>
          <p:cNvSpPr>
            <a:spLocks noChangeShapeType="1"/>
          </p:cNvSpPr>
          <p:nvPr/>
        </p:nvSpPr>
        <p:spPr bwMode="auto">
          <a:xfrm flipH="1">
            <a:off x="3789339"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5" name="Line 2009"/>
          <p:cNvSpPr>
            <a:spLocks noChangeShapeType="1"/>
          </p:cNvSpPr>
          <p:nvPr/>
        </p:nvSpPr>
        <p:spPr bwMode="auto">
          <a:xfrm flipH="1">
            <a:off x="3768702"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6" name="Line 2010"/>
          <p:cNvSpPr>
            <a:spLocks noChangeShapeType="1"/>
          </p:cNvSpPr>
          <p:nvPr/>
        </p:nvSpPr>
        <p:spPr bwMode="auto">
          <a:xfrm flipH="1">
            <a:off x="3754414"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7" name="Line 2011"/>
          <p:cNvSpPr>
            <a:spLocks noChangeShapeType="1"/>
          </p:cNvSpPr>
          <p:nvPr/>
        </p:nvSpPr>
        <p:spPr bwMode="auto">
          <a:xfrm flipH="1">
            <a:off x="3744889"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8" name="Line 2012"/>
          <p:cNvSpPr>
            <a:spLocks noChangeShapeType="1"/>
          </p:cNvSpPr>
          <p:nvPr/>
        </p:nvSpPr>
        <p:spPr bwMode="auto">
          <a:xfrm flipH="1">
            <a:off x="3741714"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9" name="Line 2013"/>
          <p:cNvSpPr>
            <a:spLocks noChangeShapeType="1"/>
          </p:cNvSpPr>
          <p:nvPr/>
        </p:nvSpPr>
        <p:spPr bwMode="auto">
          <a:xfrm>
            <a:off x="3741714"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0" name="Line 2014"/>
          <p:cNvSpPr>
            <a:spLocks noChangeShapeType="1"/>
          </p:cNvSpPr>
          <p:nvPr/>
        </p:nvSpPr>
        <p:spPr bwMode="auto">
          <a:xfrm>
            <a:off x="3744889"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1" name="Line 2015"/>
          <p:cNvSpPr>
            <a:spLocks noChangeShapeType="1"/>
          </p:cNvSpPr>
          <p:nvPr/>
        </p:nvSpPr>
        <p:spPr bwMode="auto">
          <a:xfrm>
            <a:off x="3754414"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2" name="Line 2016"/>
          <p:cNvSpPr>
            <a:spLocks noChangeShapeType="1"/>
          </p:cNvSpPr>
          <p:nvPr/>
        </p:nvSpPr>
        <p:spPr bwMode="auto">
          <a:xfrm>
            <a:off x="3768702"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3" name="Line 2017"/>
          <p:cNvSpPr>
            <a:spLocks noChangeShapeType="1"/>
          </p:cNvSpPr>
          <p:nvPr/>
        </p:nvSpPr>
        <p:spPr bwMode="auto">
          <a:xfrm>
            <a:off x="3789339"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4" name="Line 2018"/>
          <p:cNvSpPr>
            <a:spLocks noChangeShapeType="1"/>
          </p:cNvSpPr>
          <p:nvPr/>
        </p:nvSpPr>
        <p:spPr bwMode="auto">
          <a:xfrm>
            <a:off x="3813152" y="612775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5" name="Line 2019"/>
          <p:cNvSpPr>
            <a:spLocks noChangeShapeType="1"/>
          </p:cNvSpPr>
          <p:nvPr/>
        </p:nvSpPr>
        <p:spPr bwMode="auto">
          <a:xfrm>
            <a:off x="3841727"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6" name="Line 2020"/>
          <p:cNvSpPr>
            <a:spLocks noChangeShapeType="1"/>
          </p:cNvSpPr>
          <p:nvPr/>
        </p:nvSpPr>
        <p:spPr bwMode="auto">
          <a:xfrm>
            <a:off x="3871889"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7" name="Line 2021"/>
          <p:cNvSpPr>
            <a:spLocks noChangeShapeType="1"/>
          </p:cNvSpPr>
          <p:nvPr/>
        </p:nvSpPr>
        <p:spPr bwMode="auto">
          <a:xfrm flipV="1">
            <a:off x="3903639"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8" name="Line 2022"/>
          <p:cNvSpPr>
            <a:spLocks noChangeShapeType="1"/>
          </p:cNvSpPr>
          <p:nvPr/>
        </p:nvSpPr>
        <p:spPr bwMode="auto">
          <a:xfrm flipV="1">
            <a:off x="3935389"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9" name="Line 2023"/>
          <p:cNvSpPr>
            <a:spLocks noChangeShapeType="1"/>
          </p:cNvSpPr>
          <p:nvPr/>
        </p:nvSpPr>
        <p:spPr bwMode="auto">
          <a:xfrm flipV="1">
            <a:off x="3967139"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0" name="Line 2024"/>
          <p:cNvSpPr>
            <a:spLocks noChangeShapeType="1"/>
          </p:cNvSpPr>
          <p:nvPr/>
        </p:nvSpPr>
        <p:spPr bwMode="auto">
          <a:xfrm flipV="1">
            <a:off x="3994127" y="6107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1" name="Line 2025"/>
          <p:cNvSpPr>
            <a:spLocks noChangeShapeType="1"/>
          </p:cNvSpPr>
          <p:nvPr/>
        </p:nvSpPr>
        <p:spPr bwMode="auto">
          <a:xfrm flipV="1">
            <a:off x="4019527" y="608330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2" name="Line 2026"/>
          <p:cNvSpPr>
            <a:spLocks noChangeShapeType="1"/>
          </p:cNvSpPr>
          <p:nvPr/>
        </p:nvSpPr>
        <p:spPr bwMode="auto">
          <a:xfrm flipV="1">
            <a:off x="4038577"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3" name="Line 2027"/>
          <p:cNvSpPr>
            <a:spLocks noChangeShapeType="1"/>
          </p:cNvSpPr>
          <p:nvPr/>
        </p:nvSpPr>
        <p:spPr bwMode="auto">
          <a:xfrm flipV="1">
            <a:off x="4052864"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4" name="Line 2028"/>
          <p:cNvSpPr>
            <a:spLocks noChangeShapeType="1"/>
          </p:cNvSpPr>
          <p:nvPr/>
        </p:nvSpPr>
        <p:spPr bwMode="auto">
          <a:xfrm flipV="1">
            <a:off x="4062389" y="598964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5" name="Freeform 2029"/>
          <p:cNvSpPr>
            <a:spLocks/>
          </p:cNvSpPr>
          <p:nvPr/>
        </p:nvSpPr>
        <p:spPr bwMode="auto">
          <a:xfrm>
            <a:off x="3846489" y="594201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7" y="5"/>
              </a:cxn>
              <a:cxn ang="0">
                <a:pos x="5" y="6"/>
              </a:cxn>
              <a:cxn ang="0">
                <a:pos x="2" y="9"/>
              </a:cxn>
              <a:cxn ang="0">
                <a:pos x="1" y="11"/>
              </a:cxn>
              <a:cxn ang="0">
                <a:pos x="1" y="11"/>
              </a:cxn>
              <a:cxn ang="0">
                <a:pos x="2" y="5"/>
              </a:cxn>
              <a:cxn ang="0">
                <a:pos x="4"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7" y="5"/>
                </a:lnTo>
                <a:lnTo>
                  <a:pt x="5" y="6"/>
                </a:lnTo>
                <a:lnTo>
                  <a:pt x="2" y="9"/>
                </a:lnTo>
                <a:lnTo>
                  <a:pt x="1" y="11"/>
                </a:lnTo>
                <a:lnTo>
                  <a:pt x="1" y="11"/>
                </a:lnTo>
                <a:lnTo>
                  <a:pt x="2"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6" name="Freeform 2030"/>
          <p:cNvSpPr>
            <a:spLocks/>
          </p:cNvSpPr>
          <p:nvPr/>
        </p:nvSpPr>
        <p:spPr bwMode="auto">
          <a:xfrm>
            <a:off x="3916339" y="5942015"/>
            <a:ext cx="23813" cy="66675"/>
          </a:xfrm>
          <a:custGeom>
            <a:avLst/>
            <a:gdLst/>
            <a:ahLst/>
            <a:cxnLst>
              <a:cxn ang="0">
                <a:pos x="9" y="0"/>
              </a:cxn>
              <a:cxn ang="0">
                <a:pos x="11" y="0"/>
              </a:cxn>
              <a:cxn ang="0">
                <a:pos x="11" y="41"/>
              </a:cxn>
              <a:cxn ang="0">
                <a:pos x="12" y="41"/>
              </a:cxn>
              <a:cxn ang="0">
                <a:pos x="12" y="42"/>
              </a:cxn>
              <a:cxn ang="0">
                <a:pos x="15" y="42"/>
              </a:cxn>
              <a:cxn ang="0">
                <a:pos x="15" y="42"/>
              </a:cxn>
              <a:cxn ang="0">
                <a:pos x="0" y="42"/>
              </a:cxn>
              <a:cxn ang="0">
                <a:pos x="0" y="42"/>
              </a:cxn>
              <a:cxn ang="0">
                <a:pos x="3" y="42"/>
              </a:cxn>
              <a:cxn ang="0">
                <a:pos x="4" y="41"/>
              </a:cxn>
              <a:cxn ang="0">
                <a:pos x="5" y="41"/>
              </a:cxn>
              <a:cxn ang="0">
                <a:pos x="5" y="39"/>
              </a:cxn>
              <a:cxn ang="0">
                <a:pos x="6" y="37"/>
              </a:cxn>
              <a:cxn ang="0">
                <a:pos x="6" y="6"/>
              </a:cxn>
              <a:cxn ang="0">
                <a:pos x="4" y="5"/>
              </a:cxn>
              <a:cxn ang="0">
                <a:pos x="1" y="5"/>
              </a:cxn>
              <a:cxn ang="0">
                <a:pos x="0" y="5"/>
              </a:cxn>
              <a:cxn ang="0">
                <a:pos x="0" y="5"/>
              </a:cxn>
              <a:cxn ang="0">
                <a:pos x="9" y="0"/>
              </a:cxn>
            </a:cxnLst>
            <a:rect l="0" t="0" r="r" b="b"/>
            <a:pathLst>
              <a:path w="15" h="42">
                <a:moveTo>
                  <a:pt x="9" y="0"/>
                </a:moveTo>
                <a:lnTo>
                  <a:pt x="11" y="0"/>
                </a:lnTo>
                <a:lnTo>
                  <a:pt x="11" y="41"/>
                </a:lnTo>
                <a:lnTo>
                  <a:pt x="12" y="41"/>
                </a:lnTo>
                <a:lnTo>
                  <a:pt x="12" y="42"/>
                </a:lnTo>
                <a:lnTo>
                  <a:pt x="15" y="42"/>
                </a:lnTo>
                <a:lnTo>
                  <a:pt x="15" y="42"/>
                </a:lnTo>
                <a:lnTo>
                  <a:pt x="0" y="42"/>
                </a:lnTo>
                <a:lnTo>
                  <a:pt x="0" y="42"/>
                </a:lnTo>
                <a:lnTo>
                  <a:pt x="3" y="42"/>
                </a:lnTo>
                <a:lnTo>
                  <a:pt x="4" y="41"/>
                </a:lnTo>
                <a:lnTo>
                  <a:pt x="5" y="41"/>
                </a:lnTo>
                <a:lnTo>
                  <a:pt x="5" y="39"/>
                </a:lnTo>
                <a:lnTo>
                  <a:pt x="6" y="37"/>
                </a:lnTo>
                <a:lnTo>
                  <a:pt x="6" y="6"/>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7" name="Line 2031"/>
          <p:cNvSpPr>
            <a:spLocks noChangeShapeType="1"/>
          </p:cNvSpPr>
          <p:nvPr/>
        </p:nvSpPr>
        <p:spPr bwMode="auto">
          <a:xfrm>
            <a:off x="3903639" y="556260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8" name="Line 2032"/>
          <p:cNvSpPr>
            <a:spLocks noChangeShapeType="1"/>
          </p:cNvSpPr>
          <p:nvPr/>
        </p:nvSpPr>
        <p:spPr bwMode="auto">
          <a:xfrm flipH="1" flipV="1">
            <a:off x="4518002"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9" name="Line 2033"/>
          <p:cNvSpPr>
            <a:spLocks noChangeShapeType="1"/>
          </p:cNvSpPr>
          <p:nvPr/>
        </p:nvSpPr>
        <p:spPr bwMode="auto">
          <a:xfrm flipH="1" flipV="1">
            <a:off x="4508477"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0" name="Line 2034"/>
          <p:cNvSpPr>
            <a:spLocks noChangeShapeType="1"/>
          </p:cNvSpPr>
          <p:nvPr/>
        </p:nvSpPr>
        <p:spPr bwMode="auto">
          <a:xfrm flipH="1" flipV="1">
            <a:off x="4494189"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1" name="Line 2035"/>
          <p:cNvSpPr>
            <a:spLocks noChangeShapeType="1"/>
          </p:cNvSpPr>
          <p:nvPr/>
        </p:nvSpPr>
        <p:spPr bwMode="auto">
          <a:xfrm flipH="1" flipV="1">
            <a:off x="4473552"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2" name="Line 2036"/>
          <p:cNvSpPr>
            <a:spLocks noChangeShapeType="1"/>
          </p:cNvSpPr>
          <p:nvPr/>
        </p:nvSpPr>
        <p:spPr bwMode="auto">
          <a:xfrm flipH="1" flipV="1">
            <a:off x="4449739"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3" name="Line 2037"/>
          <p:cNvSpPr>
            <a:spLocks noChangeShapeType="1"/>
          </p:cNvSpPr>
          <p:nvPr/>
        </p:nvSpPr>
        <p:spPr bwMode="auto">
          <a:xfrm flipH="1" flipV="1">
            <a:off x="4421164" y="583724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4" name="Line 2038"/>
          <p:cNvSpPr>
            <a:spLocks noChangeShapeType="1"/>
          </p:cNvSpPr>
          <p:nvPr/>
        </p:nvSpPr>
        <p:spPr bwMode="auto">
          <a:xfrm flipH="1" flipV="1">
            <a:off x="4391002"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5" name="Line 2039"/>
          <p:cNvSpPr>
            <a:spLocks noChangeShapeType="1"/>
          </p:cNvSpPr>
          <p:nvPr/>
        </p:nvSpPr>
        <p:spPr bwMode="auto">
          <a:xfrm flipH="1" flipV="1">
            <a:off x="4357664" y="58245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6" name="Line 2040"/>
          <p:cNvSpPr>
            <a:spLocks noChangeShapeType="1"/>
          </p:cNvSpPr>
          <p:nvPr/>
        </p:nvSpPr>
        <p:spPr bwMode="auto">
          <a:xfrm flipH="1">
            <a:off x="4325914"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7" name="Line 2041"/>
          <p:cNvSpPr>
            <a:spLocks noChangeShapeType="1"/>
          </p:cNvSpPr>
          <p:nvPr/>
        </p:nvSpPr>
        <p:spPr bwMode="auto">
          <a:xfrm flipH="1">
            <a:off x="4295752"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8" name="Line 2042"/>
          <p:cNvSpPr>
            <a:spLocks noChangeShapeType="1"/>
          </p:cNvSpPr>
          <p:nvPr/>
        </p:nvSpPr>
        <p:spPr bwMode="auto">
          <a:xfrm flipH="1">
            <a:off x="4268764"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9" name="Line 2043"/>
          <p:cNvSpPr>
            <a:spLocks noChangeShapeType="1"/>
          </p:cNvSpPr>
          <p:nvPr/>
        </p:nvSpPr>
        <p:spPr bwMode="auto">
          <a:xfrm flipH="1">
            <a:off x="4244952"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0" name="Line 2044"/>
          <p:cNvSpPr>
            <a:spLocks noChangeShapeType="1"/>
          </p:cNvSpPr>
          <p:nvPr/>
        </p:nvSpPr>
        <p:spPr bwMode="auto">
          <a:xfrm flipH="1">
            <a:off x="4224314"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1" name="Line 2045"/>
          <p:cNvSpPr>
            <a:spLocks noChangeShapeType="1"/>
          </p:cNvSpPr>
          <p:nvPr/>
        </p:nvSpPr>
        <p:spPr bwMode="auto">
          <a:xfrm flipH="1">
            <a:off x="4210027"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2" name="Line 2046"/>
          <p:cNvSpPr>
            <a:spLocks noChangeShapeType="1"/>
          </p:cNvSpPr>
          <p:nvPr/>
        </p:nvSpPr>
        <p:spPr bwMode="auto">
          <a:xfrm flipH="1">
            <a:off x="4200502"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3" name="Line 2047"/>
          <p:cNvSpPr>
            <a:spLocks noChangeShapeType="1"/>
          </p:cNvSpPr>
          <p:nvPr/>
        </p:nvSpPr>
        <p:spPr bwMode="auto">
          <a:xfrm flipH="1">
            <a:off x="4195739" y="595630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4" name="Line 2048"/>
          <p:cNvSpPr>
            <a:spLocks noChangeShapeType="1"/>
          </p:cNvSpPr>
          <p:nvPr/>
        </p:nvSpPr>
        <p:spPr bwMode="auto">
          <a:xfrm>
            <a:off x="4195739" y="598964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5" name="Line 2049"/>
          <p:cNvSpPr>
            <a:spLocks noChangeShapeType="1"/>
          </p:cNvSpPr>
          <p:nvPr/>
        </p:nvSpPr>
        <p:spPr bwMode="auto">
          <a:xfrm>
            <a:off x="4200502"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6" name="Line 2050"/>
          <p:cNvSpPr>
            <a:spLocks noChangeShapeType="1"/>
          </p:cNvSpPr>
          <p:nvPr/>
        </p:nvSpPr>
        <p:spPr bwMode="auto">
          <a:xfrm>
            <a:off x="4210027"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7" name="Line 2051"/>
          <p:cNvSpPr>
            <a:spLocks noChangeShapeType="1"/>
          </p:cNvSpPr>
          <p:nvPr/>
        </p:nvSpPr>
        <p:spPr bwMode="auto">
          <a:xfrm>
            <a:off x="4224314"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8" name="Line 2052"/>
          <p:cNvSpPr>
            <a:spLocks noChangeShapeType="1"/>
          </p:cNvSpPr>
          <p:nvPr/>
        </p:nvSpPr>
        <p:spPr bwMode="auto">
          <a:xfrm>
            <a:off x="4244952"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9" name="Line 2053"/>
          <p:cNvSpPr>
            <a:spLocks noChangeShapeType="1"/>
          </p:cNvSpPr>
          <p:nvPr/>
        </p:nvSpPr>
        <p:spPr bwMode="auto">
          <a:xfrm>
            <a:off x="4268764"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0" name="Line 2054"/>
          <p:cNvSpPr>
            <a:spLocks noChangeShapeType="1"/>
          </p:cNvSpPr>
          <p:nvPr/>
        </p:nvSpPr>
        <p:spPr bwMode="auto">
          <a:xfrm>
            <a:off x="4295752"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1" name="Line 2055"/>
          <p:cNvSpPr>
            <a:spLocks noChangeShapeType="1"/>
          </p:cNvSpPr>
          <p:nvPr/>
        </p:nvSpPr>
        <p:spPr bwMode="auto">
          <a:xfrm>
            <a:off x="4325914"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2" name="Line 2056"/>
          <p:cNvSpPr>
            <a:spLocks noChangeShapeType="1"/>
          </p:cNvSpPr>
          <p:nvPr/>
        </p:nvSpPr>
        <p:spPr bwMode="auto">
          <a:xfrm flipV="1">
            <a:off x="4357664" y="615156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3" name="Line 2057"/>
          <p:cNvSpPr>
            <a:spLocks noChangeShapeType="1"/>
          </p:cNvSpPr>
          <p:nvPr/>
        </p:nvSpPr>
        <p:spPr bwMode="auto">
          <a:xfrm flipV="1">
            <a:off x="4391002"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4" name="Line 2058"/>
          <p:cNvSpPr>
            <a:spLocks noChangeShapeType="1"/>
          </p:cNvSpPr>
          <p:nvPr/>
        </p:nvSpPr>
        <p:spPr bwMode="auto">
          <a:xfrm flipV="1">
            <a:off x="4421164" y="612775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5" name="Line 2059"/>
          <p:cNvSpPr>
            <a:spLocks noChangeShapeType="1"/>
          </p:cNvSpPr>
          <p:nvPr/>
        </p:nvSpPr>
        <p:spPr bwMode="auto">
          <a:xfrm flipV="1">
            <a:off x="4449739"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6" name="Line 2060"/>
          <p:cNvSpPr>
            <a:spLocks noChangeShapeType="1"/>
          </p:cNvSpPr>
          <p:nvPr/>
        </p:nvSpPr>
        <p:spPr bwMode="auto">
          <a:xfrm flipV="1">
            <a:off x="4473552"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7" name="Line 2061"/>
          <p:cNvSpPr>
            <a:spLocks noChangeShapeType="1"/>
          </p:cNvSpPr>
          <p:nvPr/>
        </p:nvSpPr>
        <p:spPr bwMode="auto">
          <a:xfrm flipV="1">
            <a:off x="4494189"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8" name="Line 2062"/>
          <p:cNvSpPr>
            <a:spLocks noChangeShapeType="1"/>
          </p:cNvSpPr>
          <p:nvPr/>
        </p:nvSpPr>
        <p:spPr bwMode="auto">
          <a:xfrm flipV="1">
            <a:off x="4508477"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9" name="Line 2063"/>
          <p:cNvSpPr>
            <a:spLocks noChangeShapeType="1"/>
          </p:cNvSpPr>
          <p:nvPr/>
        </p:nvSpPr>
        <p:spPr bwMode="auto">
          <a:xfrm flipV="1">
            <a:off x="4518002"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0" name="Freeform 2064"/>
          <p:cNvSpPr>
            <a:spLocks/>
          </p:cNvSpPr>
          <p:nvPr/>
        </p:nvSpPr>
        <p:spPr bwMode="auto">
          <a:xfrm>
            <a:off x="4300514" y="594201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3" y="37"/>
              </a:cxn>
              <a:cxn ang="0">
                <a:pos x="23" y="37"/>
              </a:cxn>
              <a:cxn ang="0">
                <a:pos x="26" y="35"/>
              </a:cxn>
              <a:cxn ang="0">
                <a:pos x="27"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5" y="6"/>
              </a:cxn>
              <a:cxn ang="0">
                <a:pos x="2" y="9"/>
              </a:cxn>
              <a:cxn ang="0">
                <a:pos x="2" y="11"/>
              </a:cxn>
              <a:cxn ang="0">
                <a:pos x="1" y="11"/>
              </a:cxn>
              <a:cxn ang="0">
                <a:pos x="2" y="5"/>
              </a:cxn>
              <a:cxn ang="0">
                <a:pos x="5"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3" y="37"/>
                </a:lnTo>
                <a:lnTo>
                  <a:pt x="23" y="37"/>
                </a:lnTo>
                <a:lnTo>
                  <a:pt x="26" y="35"/>
                </a:lnTo>
                <a:lnTo>
                  <a:pt x="27"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5" y="6"/>
                </a:lnTo>
                <a:lnTo>
                  <a:pt x="2" y="9"/>
                </a:lnTo>
                <a:lnTo>
                  <a:pt x="2" y="11"/>
                </a:lnTo>
                <a:lnTo>
                  <a:pt x="1" y="11"/>
                </a:lnTo>
                <a:lnTo>
                  <a:pt x="2"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1" name="Freeform 2065"/>
          <p:cNvSpPr>
            <a:spLocks/>
          </p:cNvSpPr>
          <p:nvPr/>
        </p:nvSpPr>
        <p:spPr bwMode="auto">
          <a:xfrm>
            <a:off x="4360839" y="5942015"/>
            <a:ext cx="42863" cy="66675"/>
          </a:xfrm>
          <a:custGeom>
            <a:avLst/>
            <a:gdLst/>
            <a:ahLst/>
            <a:cxnLst>
              <a:cxn ang="0">
                <a:pos x="10" y="0"/>
              </a:cxn>
              <a:cxn ang="0">
                <a:pos x="15" y="0"/>
              </a:cxn>
              <a:cxn ang="0">
                <a:pos x="19" y="1"/>
              </a:cxn>
              <a:cxn ang="0">
                <a:pos x="22" y="3"/>
              </a:cxn>
              <a:cxn ang="0">
                <a:pos x="23" y="5"/>
              </a:cxn>
              <a:cxn ang="0">
                <a:pos x="24" y="8"/>
              </a:cxn>
              <a:cxn ang="0">
                <a:pos x="25" y="11"/>
              </a:cxn>
              <a:cxn ang="0">
                <a:pos x="24" y="14"/>
              </a:cxn>
              <a:cxn ang="0">
                <a:pos x="23" y="17"/>
              </a:cxn>
              <a:cxn ang="0">
                <a:pos x="19" y="24"/>
              </a:cxn>
              <a:cxn ang="0">
                <a:pos x="16" y="28"/>
              </a:cxn>
              <a:cxn ang="0">
                <a:pos x="6" y="38"/>
              </a:cxn>
              <a:cxn ang="0">
                <a:pos x="22" y="38"/>
              </a:cxn>
              <a:cxn ang="0">
                <a:pos x="22" y="37"/>
              </a:cxn>
              <a:cxn ang="0">
                <a:pos x="23" y="37"/>
              </a:cxn>
              <a:cxn ang="0">
                <a:pos x="24" y="36"/>
              </a:cxn>
              <a:cxn ang="0">
                <a:pos x="26" y="35"/>
              </a:cxn>
              <a:cxn ang="0">
                <a:pos x="27" y="35"/>
              </a:cxn>
              <a:cxn ang="0">
                <a:pos x="25" y="42"/>
              </a:cxn>
              <a:cxn ang="0">
                <a:pos x="0" y="42"/>
              </a:cxn>
              <a:cxn ang="0">
                <a:pos x="0" y="41"/>
              </a:cxn>
              <a:cxn ang="0">
                <a:pos x="9" y="32"/>
              </a:cxn>
              <a:cxn ang="0">
                <a:pos x="15" y="26"/>
              </a:cxn>
              <a:cxn ang="0">
                <a:pos x="19" y="19"/>
              </a:cxn>
              <a:cxn ang="0">
                <a:pos x="19" y="14"/>
              </a:cxn>
              <a:cxn ang="0">
                <a:pos x="19" y="11"/>
              </a:cxn>
              <a:cxn ang="0">
                <a:pos x="19" y="9"/>
              </a:cxn>
              <a:cxn ang="0">
                <a:pos x="17" y="7"/>
              </a:cxn>
              <a:cxn ang="0">
                <a:pos x="16" y="5"/>
              </a:cxn>
              <a:cxn ang="0">
                <a:pos x="13" y="5"/>
              </a:cxn>
              <a:cxn ang="0">
                <a:pos x="11" y="5"/>
              </a:cxn>
              <a:cxn ang="0">
                <a:pos x="5" y="6"/>
              </a:cxn>
              <a:cxn ang="0">
                <a:pos x="4" y="8"/>
              </a:cxn>
              <a:cxn ang="0">
                <a:pos x="3" y="9"/>
              </a:cxn>
              <a:cxn ang="0">
                <a:pos x="2" y="11"/>
              </a:cxn>
              <a:cxn ang="0">
                <a:pos x="1" y="11"/>
              </a:cxn>
              <a:cxn ang="0">
                <a:pos x="1" y="8"/>
              </a:cxn>
              <a:cxn ang="0">
                <a:pos x="3" y="5"/>
              </a:cxn>
              <a:cxn ang="0">
                <a:pos x="4" y="3"/>
              </a:cxn>
              <a:cxn ang="0">
                <a:pos x="7" y="1"/>
              </a:cxn>
              <a:cxn ang="0">
                <a:pos x="10" y="0"/>
              </a:cxn>
            </a:cxnLst>
            <a:rect l="0" t="0" r="r" b="b"/>
            <a:pathLst>
              <a:path w="27" h="42">
                <a:moveTo>
                  <a:pt x="10" y="0"/>
                </a:moveTo>
                <a:lnTo>
                  <a:pt x="15" y="0"/>
                </a:lnTo>
                <a:lnTo>
                  <a:pt x="19" y="1"/>
                </a:lnTo>
                <a:lnTo>
                  <a:pt x="22" y="3"/>
                </a:lnTo>
                <a:lnTo>
                  <a:pt x="23" y="5"/>
                </a:lnTo>
                <a:lnTo>
                  <a:pt x="24" y="8"/>
                </a:lnTo>
                <a:lnTo>
                  <a:pt x="25" y="11"/>
                </a:lnTo>
                <a:lnTo>
                  <a:pt x="24" y="14"/>
                </a:lnTo>
                <a:lnTo>
                  <a:pt x="23" y="17"/>
                </a:lnTo>
                <a:lnTo>
                  <a:pt x="19" y="24"/>
                </a:lnTo>
                <a:lnTo>
                  <a:pt x="16" y="28"/>
                </a:lnTo>
                <a:lnTo>
                  <a:pt x="6" y="38"/>
                </a:lnTo>
                <a:lnTo>
                  <a:pt x="22" y="38"/>
                </a:lnTo>
                <a:lnTo>
                  <a:pt x="22" y="37"/>
                </a:lnTo>
                <a:lnTo>
                  <a:pt x="23" y="37"/>
                </a:lnTo>
                <a:lnTo>
                  <a:pt x="24" y="36"/>
                </a:lnTo>
                <a:lnTo>
                  <a:pt x="26" y="35"/>
                </a:lnTo>
                <a:lnTo>
                  <a:pt x="27" y="35"/>
                </a:lnTo>
                <a:lnTo>
                  <a:pt x="25" y="42"/>
                </a:lnTo>
                <a:lnTo>
                  <a:pt x="0" y="42"/>
                </a:lnTo>
                <a:lnTo>
                  <a:pt x="0" y="41"/>
                </a:lnTo>
                <a:lnTo>
                  <a:pt x="9" y="32"/>
                </a:lnTo>
                <a:lnTo>
                  <a:pt x="15" y="26"/>
                </a:lnTo>
                <a:lnTo>
                  <a:pt x="19" y="19"/>
                </a:lnTo>
                <a:lnTo>
                  <a:pt x="19" y="14"/>
                </a:lnTo>
                <a:lnTo>
                  <a:pt x="19" y="11"/>
                </a:lnTo>
                <a:lnTo>
                  <a:pt x="19" y="9"/>
                </a:lnTo>
                <a:lnTo>
                  <a:pt x="17" y="7"/>
                </a:lnTo>
                <a:lnTo>
                  <a:pt x="16" y="5"/>
                </a:lnTo>
                <a:lnTo>
                  <a:pt x="13" y="5"/>
                </a:lnTo>
                <a:lnTo>
                  <a:pt x="11" y="5"/>
                </a:lnTo>
                <a:lnTo>
                  <a:pt x="5" y="6"/>
                </a:lnTo>
                <a:lnTo>
                  <a:pt x="4" y="8"/>
                </a:lnTo>
                <a:lnTo>
                  <a:pt x="3" y="9"/>
                </a:lnTo>
                <a:lnTo>
                  <a:pt x="2" y="11"/>
                </a:lnTo>
                <a:lnTo>
                  <a:pt x="1" y="11"/>
                </a:lnTo>
                <a:lnTo>
                  <a:pt x="1" y="8"/>
                </a:lnTo>
                <a:lnTo>
                  <a:pt x="3"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2" name="Line 2066"/>
          <p:cNvSpPr>
            <a:spLocks noChangeShapeType="1"/>
          </p:cNvSpPr>
          <p:nvPr/>
        </p:nvSpPr>
        <p:spPr bwMode="auto">
          <a:xfrm>
            <a:off x="4003652" y="5526090"/>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3" name="Line 2067"/>
          <p:cNvSpPr>
            <a:spLocks noChangeShapeType="1"/>
          </p:cNvSpPr>
          <p:nvPr/>
        </p:nvSpPr>
        <p:spPr bwMode="auto">
          <a:xfrm>
            <a:off x="4038577" y="557054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4" name="Line 2068"/>
          <p:cNvSpPr>
            <a:spLocks noChangeShapeType="1"/>
          </p:cNvSpPr>
          <p:nvPr/>
        </p:nvSpPr>
        <p:spPr bwMode="auto">
          <a:xfrm>
            <a:off x="4075089" y="5616578"/>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5" name="Line 2069"/>
          <p:cNvSpPr>
            <a:spLocks noChangeShapeType="1"/>
          </p:cNvSpPr>
          <p:nvPr/>
        </p:nvSpPr>
        <p:spPr bwMode="auto">
          <a:xfrm>
            <a:off x="4111602" y="5667378"/>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6" name="Line 2070"/>
          <p:cNvSpPr>
            <a:spLocks noChangeShapeType="1"/>
          </p:cNvSpPr>
          <p:nvPr/>
        </p:nvSpPr>
        <p:spPr bwMode="auto">
          <a:xfrm>
            <a:off x="4151289" y="571659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7" name="Line 2071"/>
          <p:cNvSpPr>
            <a:spLocks noChangeShapeType="1"/>
          </p:cNvSpPr>
          <p:nvPr/>
        </p:nvSpPr>
        <p:spPr bwMode="auto">
          <a:xfrm>
            <a:off x="4187802" y="576739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8" name="Line 2072"/>
          <p:cNvSpPr>
            <a:spLocks noChangeShapeType="1"/>
          </p:cNvSpPr>
          <p:nvPr/>
        </p:nvSpPr>
        <p:spPr bwMode="auto">
          <a:xfrm>
            <a:off x="4224314" y="5813428"/>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9" name="Line 2073"/>
          <p:cNvSpPr>
            <a:spLocks noChangeShapeType="1"/>
          </p:cNvSpPr>
          <p:nvPr/>
        </p:nvSpPr>
        <p:spPr bwMode="auto">
          <a:xfrm flipH="1" flipV="1">
            <a:off x="4972027"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0" name="Line 2074"/>
          <p:cNvSpPr>
            <a:spLocks noChangeShapeType="1"/>
          </p:cNvSpPr>
          <p:nvPr/>
        </p:nvSpPr>
        <p:spPr bwMode="auto">
          <a:xfrm flipH="1" flipV="1">
            <a:off x="4962502"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1" name="Line 2075"/>
          <p:cNvSpPr>
            <a:spLocks noChangeShapeType="1"/>
          </p:cNvSpPr>
          <p:nvPr/>
        </p:nvSpPr>
        <p:spPr bwMode="auto">
          <a:xfrm flipH="1" flipV="1">
            <a:off x="4948214"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2" name="Line 2076"/>
          <p:cNvSpPr>
            <a:spLocks noChangeShapeType="1"/>
          </p:cNvSpPr>
          <p:nvPr/>
        </p:nvSpPr>
        <p:spPr bwMode="auto">
          <a:xfrm flipH="1" flipV="1">
            <a:off x="4927577"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3" name="Line 2077"/>
          <p:cNvSpPr>
            <a:spLocks noChangeShapeType="1"/>
          </p:cNvSpPr>
          <p:nvPr/>
        </p:nvSpPr>
        <p:spPr bwMode="auto">
          <a:xfrm flipH="1" flipV="1">
            <a:off x="4903764"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4" name="Line 2078"/>
          <p:cNvSpPr>
            <a:spLocks noChangeShapeType="1"/>
          </p:cNvSpPr>
          <p:nvPr/>
        </p:nvSpPr>
        <p:spPr bwMode="auto">
          <a:xfrm flipH="1" flipV="1">
            <a:off x="4876777"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5" name="Line 2079"/>
          <p:cNvSpPr>
            <a:spLocks noChangeShapeType="1"/>
          </p:cNvSpPr>
          <p:nvPr/>
        </p:nvSpPr>
        <p:spPr bwMode="auto">
          <a:xfrm flipH="1" flipV="1">
            <a:off x="4846614"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6" name="Line 2080"/>
          <p:cNvSpPr>
            <a:spLocks noChangeShapeType="1"/>
          </p:cNvSpPr>
          <p:nvPr/>
        </p:nvSpPr>
        <p:spPr bwMode="auto">
          <a:xfrm flipH="1" flipV="1">
            <a:off x="4813277" y="58245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7" name="Line 2081"/>
          <p:cNvSpPr>
            <a:spLocks noChangeShapeType="1"/>
          </p:cNvSpPr>
          <p:nvPr/>
        </p:nvSpPr>
        <p:spPr bwMode="auto">
          <a:xfrm flipH="1">
            <a:off x="4781527"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8" name="Line 2082"/>
          <p:cNvSpPr>
            <a:spLocks noChangeShapeType="1"/>
          </p:cNvSpPr>
          <p:nvPr/>
        </p:nvSpPr>
        <p:spPr bwMode="auto">
          <a:xfrm flipH="1">
            <a:off x="4749777"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9" name="Line 2083"/>
          <p:cNvSpPr>
            <a:spLocks noChangeShapeType="1"/>
          </p:cNvSpPr>
          <p:nvPr/>
        </p:nvSpPr>
        <p:spPr bwMode="auto">
          <a:xfrm flipH="1">
            <a:off x="4722789"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0" name="Line 2084"/>
          <p:cNvSpPr>
            <a:spLocks noChangeShapeType="1"/>
          </p:cNvSpPr>
          <p:nvPr/>
        </p:nvSpPr>
        <p:spPr bwMode="auto">
          <a:xfrm flipH="1">
            <a:off x="4698977"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1" name="Line 2085"/>
          <p:cNvSpPr>
            <a:spLocks noChangeShapeType="1"/>
          </p:cNvSpPr>
          <p:nvPr/>
        </p:nvSpPr>
        <p:spPr bwMode="auto">
          <a:xfrm flipH="1">
            <a:off x="4678339"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2" name="Line 2086"/>
          <p:cNvSpPr>
            <a:spLocks noChangeShapeType="1"/>
          </p:cNvSpPr>
          <p:nvPr/>
        </p:nvSpPr>
        <p:spPr bwMode="auto">
          <a:xfrm flipH="1">
            <a:off x="4664052"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3" name="Line 2087"/>
          <p:cNvSpPr>
            <a:spLocks noChangeShapeType="1"/>
          </p:cNvSpPr>
          <p:nvPr/>
        </p:nvSpPr>
        <p:spPr bwMode="auto">
          <a:xfrm flipH="1">
            <a:off x="4654527"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4" name="Line 2088"/>
          <p:cNvSpPr>
            <a:spLocks noChangeShapeType="1"/>
          </p:cNvSpPr>
          <p:nvPr/>
        </p:nvSpPr>
        <p:spPr bwMode="auto">
          <a:xfrm flipH="1">
            <a:off x="4651352"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5" name="Line 2089"/>
          <p:cNvSpPr>
            <a:spLocks noChangeShapeType="1"/>
          </p:cNvSpPr>
          <p:nvPr/>
        </p:nvSpPr>
        <p:spPr bwMode="auto">
          <a:xfrm>
            <a:off x="4651352"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6" name="Line 2090"/>
          <p:cNvSpPr>
            <a:spLocks noChangeShapeType="1"/>
          </p:cNvSpPr>
          <p:nvPr/>
        </p:nvSpPr>
        <p:spPr bwMode="auto">
          <a:xfrm>
            <a:off x="4654527"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7" name="Line 2091"/>
          <p:cNvSpPr>
            <a:spLocks noChangeShapeType="1"/>
          </p:cNvSpPr>
          <p:nvPr/>
        </p:nvSpPr>
        <p:spPr bwMode="auto">
          <a:xfrm>
            <a:off x="4664052"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8" name="Line 2092"/>
          <p:cNvSpPr>
            <a:spLocks noChangeShapeType="1"/>
          </p:cNvSpPr>
          <p:nvPr/>
        </p:nvSpPr>
        <p:spPr bwMode="auto">
          <a:xfrm>
            <a:off x="4678339"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9" name="Line 2093"/>
          <p:cNvSpPr>
            <a:spLocks noChangeShapeType="1"/>
          </p:cNvSpPr>
          <p:nvPr/>
        </p:nvSpPr>
        <p:spPr bwMode="auto">
          <a:xfrm>
            <a:off x="4698977"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0" name="Line 2094"/>
          <p:cNvSpPr>
            <a:spLocks noChangeShapeType="1"/>
          </p:cNvSpPr>
          <p:nvPr/>
        </p:nvSpPr>
        <p:spPr bwMode="auto">
          <a:xfrm>
            <a:off x="4722789"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1" name="Line 2095"/>
          <p:cNvSpPr>
            <a:spLocks noChangeShapeType="1"/>
          </p:cNvSpPr>
          <p:nvPr/>
        </p:nvSpPr>
        <p:spPr bwMode="auto">
          <a:xfrm>
            <a:off x="4749777"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2" name="Line 2096"/>
          <p:cNvSpPr>
            <a:spLocks noChangeShapeType="1"/>
          </p:cNvSpPr>
          <p:nvPr/>
        </p:nvSpPr>
        <p:spPr bwMode="auto">
          <a:xfrm>
            <a:off x="4781527"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3" name="Line 2097"/>
          <p:cNvSpPr>
            <a:spLocks noChangeShapeType="1"/>
          </p:cNvSpPr>
          <p:nvPr/>
        </p:nvSpPr>
        <p:spPr bwMode="auto">
          <a:xfrm flipV="1">
            <a:off x="4813277" y="615156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4" name="Line 2098"/>
          <p:cNvSpPr>
            <a:spLocks noChangeShapeType="1"/>
          </p:cNvSpPr>
          <p:nvPr/>
        </p:nvSpPr>
        <p:spPr bwMode="auto">
          <a:xfrm flipV="1">
            <a:off x="4846614"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5" name="Line 2099"/>
          <p:cNvSpPr>
            <a:spLocks noChangeShapeType="1"/>
          </p:cNvSpPr>
          <p:nvPr/>
        </p:nvSpPr>
        <p:spPr bwMode="auto">
          <a:xfrm flipV="1">
            <a:off x="4876777"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6" name="Line 2100"/>
          <p:cNvSpPr>
            <a:spLocks noChangeShapeType="1"/>
          </p:cNvSpPr>
          <p:nvPr/>
        </p:nvSpPr>
        <p:spPr bwMode="auto">
          <a:xfrm flipV="1">
            <a:off x="4903764"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7" name="Line 2101"/>
          <p:cNvSpPr>
            <a:spLocks noChangeShapeType="1"/>
          </p:cNvSpPr>
          <p:nvPr/>
        </p:nvSpPr>
        <p:spPr bwMode="auto">
          <a:xfrm flipV="1">
            <a:off x="4927577"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8" name="Line 2102"/>
          <p:cNvSpPr>
            <a:spLocks noChangeShapeType="1"/>
          </p:cNvSpPr>
          <p:nvPr/>
        </p:nvSpPr>
        <p:spPr bwMode="auto">
          <a:xfrm flipV="1">
            <a:off x="4948214"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9" name="Line 2103"/>
          <p:cNvSpPr>
            <a:spLocks noChangeShapeType="1"/>
          </p:cNvSpPr>
          <p:nvPr/>
        </p:nvSpPr>
        <p:spPr bwMode="auto">
          <a:xfrm flipV="1">
            <a:off x="4962502"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0" name="Line 2104"/>
          <p:cNvSpPr>
            <a:spLocks noChangeShapeType="1"/>
          </p:cNvSpPr>
          <p:nvPr/>
        </p:nvSpPr>
        <p:spPr bwMode="auto">
          <a:xfrm flipV="1">
            <a:off x="4972027"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1" name="Freeform 2105"/>
          <p:cNvSpPr>
            <a:spLocks/>
          </p:cNvSpPr>
          <p:nvPr/>
        </p:nvSpPr>
        <p:spPr bwMode="auto">
          <a:xfrm>
            <a:off x="4754539" y="5942015"/>
            <a:ext cx="44450" cy="66675"/>
          </a:xfrm>
          <a:custGeom>
            <a:avLst/>
            <a:gdLst/>
            <a:ahLst/>
            <a:cxnLst>
              <a:cxn ang="0">
                <a:pos x="10" y="0"/>
              </a:cxn>
              <a:cxn ang="0">
                <a:pos x="16" y="0"/>
              </a:cxn>
              <a:cxn ang="0">
                <a:pos x="19" y="1"/>
              </a:cxn>
              <a:cxn ang="0">
                <a:pos x="21" y="3"/>
              </a:cxn>
              <a:cxn ang="0">
                <a:pos x="25" y="8"/>
              </a:cxn>
              <a:cxn ang="0">
                <a:pos x="25" y="11"/>
              </a:cxn>
              <a:cxn ang="0">
                <a:pos x="25" y="14"/>
              </a:cxn>
              <a:cxn ang="0">
                <a:pos x="24" y="17"/>
              </a:cxn>
              <a:cxn ang="0">
                <a:pos x="19" y="24"/>
              </a:cxn>
              <a:cxn ang="0">
                <a:pos x="15" y="28"/>
              </a:cxn>
              <a:cxn ang="0">
                <a:pos x="12" y="32"/>
              </a:cxn>
              <a:cxn ang="0">
                <a:pos x="9" y="34"/>
              </a:cxn>
              <a:cxn ang="0">
                <a:pos x="7" y="36"/>
              </a:cxn>
              <a:cxn ang="0">
                <a:pos x="6" y="38"/>
              </a:cxn>
              <a:cxn ang="0">
                <a:pos x="21" y="38"/>
              </a:cxn>
              <a:cxn ang="0">
                <a:pos x="23" y="37"/>
              </a:cxn>
              <a:cxn ang="0">
                <a:pos x="24" y="37"/>
              </a:cxn>
              <a:cxn ang="0">
                <a:pos x="26" y="35"/>
              </a:cxn>
              <a:cxn ang="0">
                <a:pos x="28"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1" y="3"/>
                </a:lnTo>
                <a:lnTo>
                  <a:pt x="25" y="8"/>
                </a:lnTo>
                <a:lnTo>
                  <a:pt x="25" y="11"/>
                </a:lnTo>
                <a:lnTo>
                  <a:pt x="25" y="14"/>
                </a:lnTo>
                <a:lnTo>
                  <a:pt x="24" y="17"/>
                </a:lnTo>
                <a:lnTo>
                  <a:pt x="19" y="24"/>
                </a:lnTo>
                <a:lnTo>
                  <a:pt x="15" y="28"/>
                </a:lnTo>
                <a:lnTo>
                  <a:pt x="12" y="32"/>
                </a:lnTo>
                <a:lnTo>
                  <a:pt x="9" y="34"/>
                </a:lnTo>
                <a:lnTo>
                  <a:pt x="7" y="36"/>
                </a:lnTo>
                <a:lnTo>
                  <a:pt x="6" y="38"/>
                </a:lnTo>
                <a:lnTo>
                  <a:pt x="21" y="38"/>
                </a:lnTo>
                <a:lnTo>
                  <a:pt x="23" y="37"/>
                </a:lnTo>
                <a:lnTo>
                  <a:pt x="24" y="37"/>
                </a:lnTo>
                <a:lnTo>
                  <a:pt x="26" y="35"/>
                </a:lnTo>
                <a:lnTo>
                  <a:pt x="28"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2" name="Freeform 2106"/>
          <p:cNvSpPr>
            <a:spLocks/>
          </p:cNvSpPr>
          <p:nvPr/>
        </p:nvSpPr>
        <p:spPr bwMode="auto">
          <a:xfrm>
            <a:off x="4818039" y="5942015"/>
            <a:ext cx="36513" cy="68263"/>
          </a:xfrm>
          <a:custGeom>
            <a:avLst/>
            <a:gdLst/>
            <a:ahLst/>
            <a:cxnLst>
              <a:cxn ang="0">
                <a:pos x="9" y="0"/>
              </a:cxn>
              <a:cxn ang="0">
                <a:pos x="13" y="0"/>
              </a:cxn>
              <a:cxn ang="0">
                <a:pos x="18" y="1"/>
              </a:cxn>
              <a:cxn ang="0">
                <a:pos x="19" y="3"/>
              </a:cxn>
              <a:cxn ang="0">
                <a:pos x="21" y="5"/>
              </a:cxn>
              <a:cxn ang="0">
                <a:pos x="21" y="11"/>
              </a:cxn>
              <a:cxn ang="0">
                <a:pos x="18" y="15"/>
              </a:cxn>
              <a:cxn ang="0">
                <a:pos x="15" y="17"/>
              </a:cxn>
              <a:cxn ang="0">
                <a:pos x="18" y="19"/>
              </a:cxn>
              <a:cxn ang="0">
                <a:pos x="21" y="22"/>
              </a:cxn>
              <a:cxn ang="0">
                <a:pos x="22" y="24"/>
              </a:cxn>
              <a:cxn ang="0">
                <a:pos x="23" y="26"/>
              </a:cxn>
              <a:cxn ang="0">
                <a:pos x="23" y="29"/>
              </a:cxn>
              <a:cxn ang="0">
                <a:pos x="22" y="35"/>
              </a:cxn>
              <a:cxn ang="0">
                <a:pos x="20" y="38"/>
              </a:cxn>
              <a:cxn ang="0">
                <a:pos x="14" y="42"/>
              </a:cxn>
              <a:cxn ang="0">
                <a:pos x="6" y="43"/>
              </a:cxn>
              <a:cxn ang="0">
                <a:pos x="4" y="43"/>
              </a:cxn>
              <a:cxn ang="0">
                <a:pos x="0" y="41"/>
              </a:cxn>
              <a:cxn ang="0">
                <a:pos x="0" y="39"/>
              </a:cxn>
              <a:cxn ang="0">
                <a:pos x="0" y="39"/>
              </a:cxn>
              <a:cxn ang="0">
                <a:pos x="1" y="38"/>
              </a:cxn>
              <a:cxn ang="0">
                <a:pos x="4" y="38"/>
              </a:cxn>
              <a:cxn ang="0">
                <a:pos x="6" y="39"/>
              </a:cxn>
              <a:cxn ang="0">
                <a:pos x="7" y="39"/>
              </a:cxn>
              <a:cxn ang="0">
                <a:pos x="8" y="40"/>
              </a:cxn>
              <a:cxn ang="0">
                <a:pos x="12" y="40"/>
              </a:cxn>
              <a:cxn ang="0">
                <a:pos x="14" y="39"/>
              </a:cxn>
              <a:cxn ang="0">
                <a:pos x="17" y="36"/>
              </a:cxn>
              <a:cxn ang="0">
                <a:pos x="19" y="34"/>
              </a:cxn>
              <a:cxn ang="0">
                <a:pos x="19" y="30"/>
              </a:cxn>
              <a:cxn ang="0">
                <a:pos x="17" y="27"/>
              </a:cxn>
              <a:cxn ang="0">
                <a:pos x="16" y="26"/>
              </a:cxn>
              <a:cxn ang="0">
                <a:pos x="16" y="26"/>
              </a:cxn>
              <a:cxn ang="0">
                <a:pos x="14" y="23"/>
              </a:cxn>
              <a:cxn ang="0">
                <a:pos x="12" y="23"/>
              </a:cxn>
              <a:cxn ang="0">
                <a:pos x="10" y="22"/>
              </a:cxn>
              <a:cxn ang="0">
                <a:pos x="9" y="22"/>
              </a:cxn>
              <a:cxn ang="0">
                <a:pos x="7" y="21"/>
              </a:cxn>
              <a:cxn ang="0">
                <a:pos x="6" y="21"/>
              </a:cxn>
              <a:cxn ang="0">
                <a:pos x="6" y="20"/>
              </a:cxn>
              <a:cxn ang="0">
                <a:pos x="8" y="20"/>
              </a:cxn>
              <a:cxn ang="0">
                <a:pos x="10" y="20"/>
              </a:cxn>
              <a:cxn ang="0">
                <a:pos x="12" y="19"/>
              </a:cxn>
              <a:cxn ang="0">
                <a:pos x="14" y="17"/>
              </a:cxn>
              <a:cxn ang="0">
                <a:pos x="15" y="16"/>
              </a:cxn>
              <a:cxn ang="0">
                <a:pos x="16" y="14"/>
              </a:cxn>
              <a:cxn ang="0">
                <a:pos x="16" y="9"/>
              </a:cxn>
              <a:cxn ang="0">
                <a:pos x="15" y="6"/>
              </a:cxn>
              <a:cxn ang="0">
                <a:pos x="13" y="5"/>
              </a:cxn>
              <a:cxn ang="0">
                <a:pos x="11" y="4"/>
              </a:cxn>
              <a:cxn ang="0">
                <a:pos x="7" y="4"/>
              </a:cxn>
              <a:cxn ang="0">
                <a:pos x="5" y="5"/>
              </a:cxn>
              <a:cxn ang="0">
                <a:pos x="1" y="9"/>
              </a:cxn>
              <a:cxn ang="0">
                <a:pos x="0" y="8"/>
              </a:cxn>
              <a:cxn ang="0">
                <a:pos x="2" y="5"/>
              </a:cxn>
              <a:cxn ang="0">
                <a:pos x="5" y="1"/>
              </a:cxn>
              <a:cxn ang="0">
                <a:pos x="6" y="1"/>
              </a:cxn>
              <a:cxn ang="0">
                <a:pos x="9" y="0"/>
              </a:cxn>
            </a:cxnLst>
            <a:rect l="0" t="0" r="r" b="b"/>
            <a:pathLst>
              <a:path w="23" h="43">
                <a:moveTo>
                  <a:pt x="9" y="0"/>
                </a:moveTo>
                <a:lnTo>
                  <a:pt x="13" y="0"/>
                </a:lnTo>
                <a:lnTo>
                  <a:pt x="18" y="1"/>
                </a:lnTo>
                <a:lnTo>
                  <a:pt x="19" y="3"/>
                </a:lnTo>
                <a:lnTo>
                  <a:pt x="21" y="5"/>
                </a:lnTo>
                <a:lnTo>
                  <a:pt x="21" y="11"/>
                </a:lnTo>
                <a:lnTo>
                  <a:pt x="18" y="15"/>
                </a:lnTo>
                <a:lnTo>
                  <a:pt x="15" y="17"/>
                </a:lnTo>
                <a:lnTo>
                  <a:pt x="18" y="19"/>
                </a:lnTo>
                <a:lnTo>
                  <a:pt x="21" y="22"/>
                </a:lnTo>
                <a:lnTo>
                  <a:pt x="22" y="24"/>
                </a:lnTo>
                <a:lnTo>
                  <a:pt x="23" y="26"/>
                </a:lnTo>
                <a:lnTo>
                  <a:pt x="23" y="29"/>
                </a:lnTo>
                <a:lnTo>
                  <a:pt x="22" y="35"/>
                </a:lnTo>
                <a:lnTo>
                  <a:pt x="20" y="38"/>
                </a:lnTo>
                <a:lnTo>
                  <a:pt x="14" y="42"/>
                </a:lnTo>
                <a:lnTo>
                  <a:pt x="6" y="43"/>
                </a:lnTo>
                <a:lnTo>
                  <a:pt x="4" y="43"/>
                </a:lnTo>
                <a:lnTo>
                  <a:pt x="0" y="41"/>
                </a:lnTo>
                <a:lnTo>
                  <a:pt x="0" y="39"/>
                </a:lnTo>
                <a:lnTo>
                  <a:pt x="0" y="39"/>
                </a:lnTo>
                <a:lnTo>
                  <a:pt x="1" y="38"/>
                </a:lnTo>
                <a:lnTo>
                  <a:pt x="4" y="38"/>
                </a:lnTo>
                <a:lnTo>
                  <a:pt x="6" y="39"/>
                </a:lnTo>
                <a:lnTo>
                  <a:pt x="7" y="39"/>
                </a:lnTo>
                <a:lnTo>
                  <a:pt x="8" y="40"/>
                </a:lnTo>
                <a:lnTo>
                  <a:pt x="12" y="40"/>
                </a:lnTo>
                <a:lnTo>
                  <a:pt x="14" y="39"/>
                </a:lnTo>
                <a:lnTo>
                  <a:pt x="17" y="36"/>
                </a:lnTo>
                <a:lnTo>
                  <a:pt x="19" y="34"/>
                </a:lnTo>
                <a:lnTo>
                  <a:pt x="19" y="30"/>
                </a:lnTo>
                <a:lnTo>
                  <a:pt x="17" y="27"/>
                </a:lnTo>
                <a:lnTo>
                  <a:pt x="16" y="26"/>
                </a:lnTo>
                <a:lnTo>
                  <a:pt x="16" y="26"/>
                </a:lnTo>
                <a:lnTo>
                  <a:pt x="14" y="23"/>
                </a:lnTo>
                <a:lnTo>
                  <a:pt x="12" y="23"/>
                </a:lnTo>
                <a:lnTo>
                  <a:pt x="10" y="22"/>
                </a:lnTo>
                <a:lnTo>
                  <a:pt x="9" y="22"/>
                </a:lnTo>
                <a:lnTo>
                  <a:pt x="7" y="21"/>
                </a:lnTo>
                <a:lnTo>
                  <a:pt x="6" y="21"/>
                </a:lnTo>
                <a:lnTo>
                  <a:pt x="6" y="20"/>
                </a:lnTo>
                <a:lnTo>
                  <a:pt x="8" y="20"/>
                </a:lnTo>
                <a:lnTo>
                  <a:pt x="10" y="20"/>
                </a:lnTo>
                <a:lnTo>
                  <a:pt x="12" y="19"/>
                </a:lnTo>
                <a:lnTo>
                  <a:pt x="14" y="17"/>
                </a:lnTo>
                <a:lnTo>
                  <a:pt x="15" y="16"/>
                </a:lnTo>
                <a:lnTo>
                  <a:pt x="16" y="14"/>
                </a:lnTo>
                <a:lnTo>
                  <a:pt x="16" y="9"/>
                </a:lnTo>
                <a:lnTo>
                  <a:pt x="15" y="6"/>
                </a:lnTo>
                <a:lnTo>
                  <a:pt x="13" y="5"/>
                </a:lnTo>
                <a:lnTo>
                  <a:pt x="11" y="4"/>
                </a:lnTo>
                <a:lnTo>
                  <a:pt x="7" y="4"/>
                </a:lnTo>
                <a:lnTo>
                  <a:pt x="5" y="5"/>
                </a:lnTo>
                <a:lnTo>
                  <a:pt x="1" y="9"/>
                </a:lnTo>
                <a:lnTo>
                  <a:pt x="0" y="8"/>
                </a:lnTo>
                <a:lnTo>
                  <a:pt x="2" y="5"/>
                </a:lnTo>
                <a:lnTo>
                  <a:pt x="5" y="1"/>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3" name="Line 2107"/>
          <p:cNvSpPr>
            <a:spLocks noChangeShapeType="1"/>
          </p:cNvSpPr>
          <p:nvPr/>
        </p:nvSpPr>
        <p:spPr bwMode="auto">
          <a:xfrm flipH="1">
            <a:off x="5133952" y="5526090"/>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4" name="Line 2108"/>
          <p:cNvSpPr>
            <a:spLocks noChangeShapeType="1"/>
          </p:cNvSpPr>
          <p:nvPr/>
        </p:nvSpPr>
        <p:spPr bwMode="auto">
          <a:xfrm flipH="1">
            <a:off x="5097439" y="557054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5" name="Line 2109"/>
          <p:cNvSpPr>
            <a:spLocks noChangeShapeType="1"/>
          </p:cNvSpPr>
          <p:nvPr/>
        </p:nvSpPr>
        <p:spPr bwMode="auto">
          <a:xfrm flipH="1">
            <a:off x="5059339" y="5616578"/>
            <a:ext cx="38100"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6" name="Line 2110"/>
          <p:cNvSpPr>
            <a:spLocks noChangeShapeType="1"/>
          </p:cNvSpPr>
          <p:nvPr/>
        </p:nvSpPr>
        <p:spPr bwMode="auto">
          <a:xfrm flipH="1">
            <a:off x="5021239" y="5667378"/>
            <a:ext cx="38100"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7" name="Line 2111"/>
          <p:cNvSpPr>
            <a:spLocks noChangeShapeType="1"/>
          </p:cNvSpPr>
          <p:nvPr/>
        </p:nvSpPr>
        <p:spPr bwMode="auto">
          <a:xfrm flipH="1">
            <a:off x="4984727" y="571659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8" name="Line 2112"/>
          <p:cNvSpPr>
            <a:spLocks noChangeShapeType="1"/>
          </p:cNvSpPr>
          <p:nvPr/>
        </p:nvSpPr>
        <p:spPr bwMode="auto">
          <a:xfrm flipH="1">
            <a:off x="4946627" y="5767390"/>
            <a:ext cx="3810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9" name="Line 2113"/>
          <p:cNvSpPr>
            <a:spLocks noChangeShapeType="1"/>
          </p:cNvSpPr>
          <p:nvPr/>
        </p:nvSpPr>
        <p:spPr bwMode="auto">
          <a:xfrm flipH="1">
            <a:off x="4913289" y="581342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0" name="Line 2114"/>
          <p:cNvSpPr>
            <a:spLocks noChangeShapeType="1"/>
          </p:cNvSpPr>
          <p:nvPr/>
        </p:nvSpPr>
        <p:spPr bwMode="auto">
          <a:xfrm flipH="1" flipV="1">
            <a:off x="5426052" y="595630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1" name="Line 2115"/>
          <p:cNvSpPr>
            <a:spLocks noChangeShapeType="1"/>
          </p:cNvSpPr>
          <p:nvPr/>
        </p:nvSpPr>
        <p:spPr bwMode="auto">
          <a:xfrm flipH="1" flipV="1">
            <a:off x="5416527"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2" name="Line 2116"/>
          <p:cNvSpPr>
            <a:spLocks noChangeShapeType="1"/>
          </p:cNvSpPr>
          <p:nvPr/>
        </p:nvSpPr>
        <p:spPr bwMode="auto">
          <a:xfrm flipH="1" flipV="1">
            <a:off x="5402239"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3" name="Line 2117"/>
          <p:cNvSpPr>
            <a:spLocks noChangeShapeType="1"/>
          </p:cNvSpPr>
          <p:nvPr/>
        </p:nvSpPr>
        <p:spPr bwMode="auto">
          <a:xfrm flipH="1" flipV="1">
            <a:off x="5381602"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4" name="Line 2118"/>
          <p:cNvSpPr>
            <a:spLocks noChangeShapeType="1"/>
          </p:cNvSpPr>
          <p:nvPr/>
        </p:nvSpPr>
        <p:spPr bwMode="auto">
          <a:xfrm flipH="1" flipV="1">
            <a:off x="5357789"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5" name="Line 2119"/>
          <p:cNvSpPr>
            <a:spLocks noChangeShapeType="1"/>
          </p:cNvSpPr>
          <p:nvPr/>
        </p:nvSpPr>
        <p:spPr bwMode="auto">
          <a:xfrm flipH="1" flipV="1">
            <a:off x="5330802"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6" name="Line 2120"/>
          <p:cNvSpPr>
            <a:spLocks noChangeShapeType="1"/>
          </p:cNvSpPr>
          <p:nvPr/>
        </p:nvSpPr>
        <p:spPr bwMode="auto">
          <a:xfrm flipH="1" flipV="1">
            <a:off x="5300639"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7" name="Line 2121"/>
          <p:cNvSpPr>
            <a:spLocks noChangeShapeType="1"/>
          </p:cNvSpPr>
          <p:nvPr/>
        </p:nvSpPr>
        <p:spPr bwMode="auto">
          <a:xfrm flipH="1" flipV="1">
            <a:off x="5268889"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8" name="Line 2122"/>
          <p:cNvSpPr>
            <a:spLocks noChangeShapeType="1"/>
          </p:cNvSpPr>
          <p:nvPr/>
        </p:nvSpPr>
        <p:spPr bwMode="auto">
          <a:xfrm flipH="1">
            <a:off x="5235552" y="582454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9" name="Line 2123"/>
          <p:cNvSpPr>
            <a:spLocks noChangeShapeType="1"/>
          </p:cNvSpPr>
          <p:nvPr/>
        </p:nvSpPr>
        <p:spPr bwMode="auto">
          <a:xfrm flipH="1">
            <a:off x="5205389" y="582771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0" name="Line 2124"/>
          <p:cNvSpPr>
            <a:spLocks noChangeShapeType="1"/>
          </p:cNvSpPr>
          <p:nvPr/>
        </p:nvSpPr>
        <p:spPr bwMode="auto">
          <a:xfrm flipH="1">
            <a:off x="5176814" y="583724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1" name="Line 2125"/>
          <p:cNvSpPr>
            <a:spLocks noChangeShapeType="1"/>
          </p:cNvSpPr>
          <p:nvPr/>
        </p:nvSpPr>
        <p:spPr bwMode="auto">
          <a:xfrm flipH="1">
            <a:off x="5153002"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2" name="Line 2126"/>
          <p:cNvSpPr>
            <a:spLocks noChangeShapeType="1"/>
          </p:cNvSpPr>
          <p:nvPr/>
        </p:nvSpPr>
        <p:spPr bwMode="auto">
          <a:xfrm flipH="1">
            <a:off x="5132364"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3" name="Line 2127"/>
          <p:cNvSpPr>
            <a:spLocks noChangeShapeType="1"/>
          </p:cNvSpPr>
          <p:nvPr/>
        </p:nvSpPr>
        <p:spPr bwMode="auto">
          <a:xfrm flipH="1">
            <a:off x="5118077"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4" name="Line 2128"/>
          <p:cNvSpPr>
            <a:spLocks noChangeShapeType="1"/>
          </p:cNvSpPr>
          <p:nvPr/>
        </p:nvSpPr>
        <p:spPr bwMode="auto">
          <a:xfrm flipH="1">
            <a:off x="5108552"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5" name="Line 2129"/>
          <p:cNvSpPr>
            <a:spLocks noChangeShapeType="1"/>
          </p:cNvSpPr>
          <p:nvPr/>
        </p:nvSpPr>
        <p:spPr bwMode="auto">
          <a:xfrm flipH="1">
            <a:off x="5105377"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6" name="Line 2130"/>
          <p:cNvSpPr>
            <a:spLocks noChangeShapeType="1"/>
          </p:cNvSpPr>
          <p:nvPr/>
        </p:nvSpPr>
        <p:spPr bwMode="auto">
          <a:xfrm>
            <a:off x="5105377"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7" name="Line 2131"/>
          <p:cNvSpPr>
            <a:spLocks noChangeShapeType="1"/>
          </p:cNvSpPr>
          <p:nvPr/>
        </p:nvSpPr>
        <p:spPr bwMode="auto">
          <a:xfrm>
            <a:off x="5108552"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8" name="Line 2132"/>
          <p:cNvSpPr>
            <a:spLocks noChangeShapeType="1"/>
          </p:cNvSpPr>
          <p:nvPr/>
        </p:nvSpPr>
        <p:spPr bwMode="auto">
          <a:xfrm>
            <a:off x="5118077"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9" name="Line 2133"/>
          <p:cNvSpPr>
            <a:spLocks noChangeShapeType="1"/>
          </p:cNvSpPr>
          <p:nvPr/>
        </p:nvSpPr>
        <p:spPr bwMode="auto">
          <a:xfrm>
            <a:off x="5132364"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0" name="Line 2134"/>
          <p:cNvSpPr>
            <a:spLocks noChangeShapeType="1"/>
          </p:cNvSpPr>
          <p:nvPr/>
        </p:nvSpPr>
        <p:spPr bwMode="auto">
          <a:xfrm>
            <a:off x="5153002"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1" name="Line 2135"/>
          <p:cNvSpPr>
            <a:spLocks noChangeShapeType="1"/>
          </p:cNvSpPr>
          <p:nvPr/>
        </p:nvSpPr>
        <p:spPr bwMode="auto">
          <a:xfrm>
            <a:off x="5176814" y="612775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2" name="Line 2136"/>
          <p:cNvSpPr>
            <a:spLocks noChangeShapeType="1"/>
          </p:cNvSpPr>
          <p:nvPr/>
        </p:nvSpPr>
        <p:spPr bwMode="auto">
          <a:xfrm>
            <a:off x="5205389"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3" name="Line 2137"/>
          <p:cNvSpPr>
            <a:spLocks noChangeShapeType="1"/>
          </p:cNvSpPr>
          <p:nvPr/>
        </p:nvSpPr>
        <p:spPr bwMode="auto">
          <a:xfrm>
            <a:off x="5235552" y="615156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4" name="Line 2138"/>
          <p:cNvSpPr>
            <a:spLocks noChangeShapeType="1"/>
          </p:cNvSpPr>
          <p:nvPr/>
        </p:nvSpPr>
        <p:spPr bwMode="auto">
          <a:xfrm flipV="1">
            <a:off x="5268889"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5" name="Line 2139"/>
          <p:cNvSpPr>
            <a:spLocks noChangeShapeType="1"/>
          </p:cNvSpPr>
          <p:nvPr/>
        </p:nvSpPr>
        <p:spPr bwMode="auto">
          <a:xfrm flipV="1">
            <a:off x="5300639" y="614204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6" name="Line 2140"/>
          <p:cNvSpPr>
            <a:spLocks noChangeShapeType="1"/>
          </p:cNvSpPr>
          <p:nvPr/>
        </p:nvSpPr>
        <p:spPr bwMode="auto">
          <a:xfrm flipV="1">
            <a:off x="5330802"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7" name="Line 2141"/>
          <p:cNvSpPr>
            <a:spLocks noChangeShapeType="1"/>
          </p:cNvSpPr>
          <p:nvPr/>
        </p:nvSpPr>
        <p:spPr bwMode="auto">
          <a:xfrm flipV="1">
            <a:off x="5357789"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8" name="Line 2142"/>
          <p:cNvSpPr>
            <a:spLocks noChangeShapeType="1"/>
          </p:cNvSpPr>
          <p:nvPr/>
        </p:nvSpPr>
        <p:spPr bwMode="auto">
          <a:xfrm flipV="1">
            <a:off x="5381602"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9" name="Line 2143"/>
          <p:cNvSpPr>
            <a:spLocks noChangeShapeType="1"/>
          </p:cNvSpPr>
          <p:nvPr/>
        </p:nvSpPr>
        <p:spPr bwMode="auto">
          <a:xfrm flipV="1">
            <a:off x="5402239"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0" name="Line 2144"/>
          <p:cNvSpPr>
            <a:spLocks noChangeShapeType="1"/>
          </p:cNvSpPr>
          <p:nvPr/>
        </p:nvSpPr>
        <p:spPr bwMode="auto">
          <a:xfrm flipV="1">
            <a:off x="5416527"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1" name="Line 2145"/>
          <p:cNvSpPr>
            <a:spLocks noChangeShapeType="1"/>
          </p:cNvSpPr>
          <p:nvPr/>
        </p:nvSpPr>
        <p:spPr bwMode="auto">
          <a:xfrm flipV="1">
            <a:off x="5426052" y="598964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2" name="Freeform 2146"/>
          <p:cNvSpPr>
            <a:spLocks/>
          </p:cNvSpPr>
          <p:nvPr/>
        </p:nvSpPr>
        <p:spPr bwMode="auto">
          <a:xfrm>
            <a:off x="5210152" y="5942015"/>
            <a:ext cx="42863" cy="66675"/>
          </a:xfrm>
          <a:custGeom>
            <a:avLst/>
            <a:gdLst/>
            <a:ahLst/>
            <a:cxnLst>
              <a:cxn ang="0">
                <a:pos x="9"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3" name="Freeform 2147"/>
          <p:cNvSpPr>
            <a:spLocks noEditPoints="1"/>
          </p:cNvSpPr>
          <p:nvPr/>
        </p:nvSpPr>
        <p:spPr bwMode="auto">
          <a:xfrm>
            <a:off x="5268889" y="5942015"/>
            <a:ext cx="44450" cy="66675"/>
          </a:xfrm>
          <a:custGeom>
            <a:avLst/>
            <a:gdLst/>
            <a:ahLst/>
            <a:cxnLst>
              <a:cxn ang="0">
                <a:pos x="17" y="6"/>
              </a:cxn>
              <a:cxn ang="0">
                <a:pos x="3" y="27"/>
              </a:cxn>
              <a:cxn ang="0">
                <a:pos x="17" y="27"/>
              </a:cxn>
              <a:cxn ang="0">
                <a:pos x="17" y="6"/>
              </a:cxn>
              <a:cxn ang="0">
                <a:pos x="19" y="0"/>
              </a:cxn>
              <a:cxn ang="0">
                <a:pos x="22" y="0"/>
              </a:cxn>
              <a:cxn ang="0">
                <a:pos x="22" y="27"/>
              </a:cxn>
              <a:cxn ang="0">
                <a:pos x="28" y="27"/>
              </a:cxn>
              <a:cxn ang="0">
                <a:pos x="28" y="31"/>
              </a:cxn>
              <a:cxn ang="0">
                <a:pos x="22" y="31"/>
              </a:cxn>
              <a:cxn ang="0">
                <a:pos x="22" y="42"/>
              </a:cxn>
              <a:cxn ang="0">
                <a:pos x="17" y="42"/>
              </a:cxn>
              <a:cxn ang="0">
                <a:pos x="17" y="31"/>
              </a:cxn>
              <a:cxn ang="0">
                <a:pos x="0" y="31"/>
              </a:cxn>
              <a:cxn ang="0">
                <a:pos x="0" y="28"/>
              </a:cxn>
              <a:cxn ang="0">
                <a:pos x="19" y="0"/>
              </a:cxn>
            </a:cxnLst>
            <a:rect l="0" t="0" r="r" b="b"/>
            <a:pathLst>
              <a:path w="28" h="42">
                <a:moveTo>
                  <a:pt x="17" y="6"/>
                </a:moveTo>
                <a:lnTo>
                  <a:pt x="3" y="27"/>
                </a:lnTo>
                <a:lnTo>
                  <a:pt x="17" y="27"/>
                </a:lnTo>
                <a:lnTo>
                  <a:pt x="17" y="6"/>
                </a:lnTo>
                <a:close/>
                <a:moveTo>
                  <a:pt x="19" y="0"/>
                </a:moveTo>
                <a:lnTo>
                  <a:pt x="22" y="0"/>
                </a:lnTo>
                <a:lnTo>
                  <a:pt x="22" y="27"/>
                </a:lnTo>
                <a:lnTo>
                  <a:pt x="28" y="27"/>
                </a:lnTo>
                <a:lnTo>
                  <a:pt x="28" y="31"/>
                </a:lnTo>
                <a:lnTo>
                  <a:pt x="22" y="31"/>
                </a:lnTo>
                <a:lnTo>
                  <a:pt x="22" y="42"/>
                </a:lnTo>
                <a:lnTo>
                  <a:pt x="17" y="42"/>
                </a:lnTo>
                <a:lnTo>
                  <a:pt x="17" y="31"/>
                </a:lnTo>
                <a:lnTo>
                  <a:pt x="0" y="31"/>
                </a:lnTo>
                <a:lnTo>
                  <a:pt x="0" y="28"/>
                </a:lnTo>
                <a:lnTo>
                  <a:pt x="1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4" name="Line 2148"/>
          <p:cNvSpPr>
            <a:spLocks noChangeShapeType="1"/>
          </p:cNvSpPr>
          <p:nvPr/>
        </p:nvSpPr>
        <p:spPr bwMode="auto">
          <a:xfrm>
            <a:off x="5268889" y="556260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5" name="Line 2149"/>
          <p:cNvSpPr>
            <a:spLocks noChangeShapeType="1"/>
          </p:cNvSpPr>
          <p:nvPr/>
        </p:nvSpPr>
        <p:spPr bwMode="auto">
          <a:xfrm flipH="1" flipV="1">
            <a:off x="5881664"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6" name="Line 2150"/>
          <p:cNvSpPr>
            <a:spLocks noChangeShapeType="1"/>
          </p:cNvSpPr>
          <p:nvPr/>
        </p:nvSpPr>
        <p:spPr bwMode="auto">
          <a:xfrm flipH="1" flipV="1">
            <a:off x="5872139"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7" name="Line 2151"/>
          <p:cNvSpPr>
            <a:spLocks noChangeShapeType="1"/>
          </p:cNvSpPr>
          <p:nvPr/>
        </p:nvSpPr>
        <p:spPr bwMode="auto">
          <a:xfrm flipH="1" flipV="1">
            <a:off x="5857852"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8" name="Line 2152"/>
          <p:cNvSpPr>
            <a:spLocks noChangeShapeType="1"/>
          </p:cNvSpPr>
          <p:nvPr/>
        </p:nvSpPr>
        <p:spPr bwMode="auto">
          <a:xfrm flipH="1" flipV="1">
            <a:off x="5837214" y="587375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9" name="Line 2153"/>
          <p:cNvSpPr>
            <a:spLocks noChangeShapeType="1"/>
          </p:cNvSpPr>
          <p:nvPr/>
        </p:nvSpPr>
        <p:spPr bwMode="auto">
          <a:xfrm flipH="1" flipV="1">
            <a:off x="5813402" y="5853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0" name="Line 2154"/>
          <p:cNvSpPr>
            <a:spLocks noChangeShapeType="1"/>
          </p:cNvSpPr>
          <p:nvPr/>
        </p:nvSpPr>
        <p:spPr bwMode="auto">
          <a:xfrm flipH="1" flipV="1">
            <a:off x="5786414"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1" name="Line 2155"/>
          <p:cNvSpPr>
            <a:spLocks noChangeShapeType="1"/>
          </p:cNvSpPr>
          <p:nvPr/>
        </p:nvSpPr>
        <p:spPr bwMode="auto">
          <a:xfrm flipH="1" flipV="1">
            <a:off x="5754664"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2" name="Line 2156"/>
          <p:cNvSpPr>
            <a:spLocks noChangeShapeType="1"/>
          </p:cNvSpPr>
          <p:nvPr/>
        </p:nvSpPr>
        <p:spPr bwMode="auto">
          <a:xfrm flipH="1" flipV="1">
            <a:off x="5722914"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3" name="Line 2157"/>
          <p:cNvSpPr>
            <a:spLocks noChangeShapeType="1"/>
          </p:cNvSpPr>
          <p:nvPr/>
        </p:nvSpPr>
        <p:spPr bwMode="auto">
          <a:xfrm flipH="1">
            <a:off x="5691164" y="582454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4" name="Line 2158"/>
          <p:cNvSpPr>
            <a:spLocks noChangeShapeType="1"/>
          </p:cNvSpPr>
          <p:nvPr/>
        </p:nvSpPr>
        <p:spPr bwMode="auto">
          <a:xfrm flipH="1">
            <a:off x="5659414" y="582771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5" name="Line 2159"/>
          <p:cNvSpPr>
            <a:spLocks noChangeShapeType="1"/>
          </p:cNvSpPr>
          <p:nvPr/>
        </p:nvSpPr>
        <p:spPr bwMode="auto">
          <a:xfrm flipH="1">
            <a:off x="5632427" y="583724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6" name="Line 2160"/>
          <p:cNvSpPr>
            <a:spLocks noChangeShapeType="1"/>
          </p:cNvSpPr>
          <p:nvPr/>
        </p:nvSpPr>
        <p:spPr bwMode="auto">
          <a:xfrm flipH="1">
            <a:off x="5607027" y="5853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7" name="Line 2161"/>
          <p:cNvSpPr>
            <a:spLocks noChangeShapeType="1"/>
          </p:cNvSpPr>
          <p:nvPr/>
        </p:nvSpPr>
        <p:spPr bwMode="auto">
          <a:xfrm flipH="1">
            <a:off x="5587977" y="587375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8" name="Line 2162"/>
          <p:cNvSpPr>
            <a:spLocks noChangeShapeType="1"/>
          </p:cNvSpPr>
          <p:nvPr/>
        </p:nvSpPr>
        <p:spPr bwMode="auto">
          <a:xfrm flipH="1">
            <a:off x="5573689" y="589756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9" name="Line 2163"/>
          <p:cNvSpPr>
            <a:spLocks noChangeShapeType="1"/>
          </p:cNvSpPr>
          <p:nvPr/>
        </p:nvSpPr>
        <p:spPr bwMode="auto">
          <a:xfrm flipH="1">
            <a:off x="5564164" y="592455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0" name="Line 2164"/>
          <p:cNvSpPr>
            <a:spLocks noChangeShapeType="1"/>
          </p:cNvSpPr>
          <p:nvPr/>
        </p:nvSpPr>
        <p:spPr bwMode="auto">
          <a:xfrm flipH="1">
            <a:off x="5560989" y="595630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1" name="Line 2165"/>
          <p:cNvSpPr>
            <a:spLocks noChangeShapeType="1"/>
          </p:cNvSpPr>
          <p:nvPr/>
        </p:nvSpPr>
        <p:spPr bwMode="auto">
          <a:xfrm>
            <a:off x="5560989"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2" name="Line 2166"/>
          <p:cNvSpPr>
            <a:spLocks noChangeShapeType="1"/>
          </p:cNvSpPr>
          <p:nvPr/>
        </p:nvSpPr>
        <p:spPr bwMode="auto">
          <a:xfrm>
            <a:off x="5564164"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3" name="Line 2167"/>
          <p:cNvSpPr>
            <a:spLocks noChangeShapeType="1"/>
          </p:cNvSpPr>
          <p:nvPr/>
        </p:nvSpPr>
        <p:spPr bwMode="auto">
          <a:xfrm>
            <a:off x="5573689"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4" name="Line 2168"/>
          <p:cNvSpPr>
            <a:spLocks noChangeShapeType="1"/>
          </p:cNvSpPr>
          <p:nvPr/>
        </p:nvSpPr>
        <p:spPr bwMode="auto">
          <a:xfrm>
            <a:off x="5587977" y="608330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5" name="Line 2169"/>
          <p:cNvSpPr>
            <a:spLocks noChangeShapeType="1"/>
          </p:cNvSpPr>
          <p:nvPr/>
        </p:nvSpPr>
        <p:spPr bwMode="auto">
          <a:xfrm>
            <a:off x="5607027" y="610711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6" name="Line 2170"/>
          <p:cNvSpPr>
            <a:spLocks noChangeShapeType="1"/>
          </p:cNvSpPr>
          <p:nvPr/>
        </p:nvSpPr>
        <p:spPr bwMode="auto">
          <a:xfrm>
            <a:off x="5632427"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7" name="Line 2171"/>
          <p:cNvSpPr>
            <a:spLocks noChangeShapeType="1"/>
          </p:cNvSpPr>
          <p:nvPr/>
        </p:nvSpPr>
        <p:spPr bwMode="auto">
          <a:xfrm>
            <a:off x="5659414"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8" name="Line 2172"/>
          <p:cNvSpPr>
            <a:spLocks noChangeShapeType="1"/>
          </p:cNvSpPr>
          <p:nvPr/>
        </p:nvSpPr>
        <p:spPr bwMode="auto">
          <a:xfrm>
            <a:off x="5691164"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9" name="Line 2173"/>
          <p:cNvSpPr>
            <a:spLocks noChangeShapeType="1"/>
          </p:cNvSpPr>
          <p:nvPr/>
        </p:nvSpPr>
        <p:spPr bwMode="auto">
          <a:xfrm flipV="1">
            <a:off x="5722914" y="615156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0" name="Line 2174"/>
          <p:cNvSpPr>
            <a:spLocks noChangeShapeType="1"/>
          </p:cNvSpPr>
          <p:nvPr/>
        </p:nvSpPr>
        <p:spPr bwMode="auto">
          <a:xfrm flipV="1">
            <a:off x="5754664" y="614204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1" name="Line 2175"/>
          <p:cNvSpPr>
            <a:spLocks noChangeShapeType="1"/>
          </p:cNvSpPr>
          <p:nvPr/>
        </p:nvSpPr>
        <p:spPr bwMode="auto">
          <a:xfrm flipV="1">
            <a:off x="5786414" y="612775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2" name="Line 2176"/>
          <p:cNvSpPr>
            <a:spLocks noChangeShapeType="1"/>
          </p:cNvSpPr>
          <p:nvPr/>
        </p:nvSpPr>
        <p:spPr bwMode="auto">
          <a:xfrm flipV="1">
            <a:off x="5813402" y="610711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3" name="Line 2177"/>
          <p:cNvSpPr>
            <a:spLocks noChangeShapeType="1"/>
          </p:cNvSpPr>
          <p:nvPr/>
        </p:nvSpPr>
        <p:spPr bwMode="auto">
          <a:xfrm flipV="1">
            <a:off x="5837214" y="608330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4" name="Line 2178"/>
          <p:cNvSpPr>
            <a:spLocks noChangeShapeType="1"/>
          </p:cNvSpPr>
          <p:nvPr/>
        </p:nvSpPr>
        <p:spPr bwMode="auto">
          <a:xfrm flipV="1">
            <a:off x="5857852" y="605472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5" name="Line 2179"/>
          <p:cNvSpPr>
            <a:spLocks noChangeShapeType="1"/>
          </p:cNvSpPr>
          <p:nvPr/>
        </p:nvSpPr>
        <p:spPr bwMode="auto">
          <a:xfrm flipV="1">
            <a:off x="5872139" y="602297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6" name="Line 2180"/>
          <p:cNvSpPr>
            <a:spLocks noChangeShapeType="1"/>
          </p:cNvSpPr>
          <p:nvPr/>
        </p:nvSpPr>
        <p:spPr bwMode="auto">
          <a:xfrm flipV="1">
            <a:off x="5881664" y="598964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7" name="Freeform 2181"/>
          <p:cNvSpPr>
            <a:spLocks/>
          </p:cNvSpPr>
          <p:nvPr/>
        </p:nvSpPr>
        <p:spPr bwMode="auto">
          <a:xfrm>
            <a:off x="5665764" y="594201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8" name="Freeform 2182"/>
          <p:cNvSpPr>
            <a:spLocks/>
          </p:cNvSpPr>
          <p:nvPr/>
        </p:nvSpPr>
        <p:spPr bwMode="auto">
          <a:xfrm>
            <a:off x="5729264" y="5943603"/>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9" name="Line 2183"/>
          <p:cNvSpPr>
            <a:spLocks noChangeShapeType="1"/>
          </p:cNvSpPr>
          <p:nvPr/>
        </p:nvSpPr>
        <p:spPr bwMode="auto">
          <a:xfrm>
            <a:off x="5722914" y="556260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6865190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a:spLocks noGrp="1"/>
          </p:cNvSpPr>
          <p:nvPr>
            <p:ph idx="1"/>
          </p:nvPr>
        </p:nvSpPr>
        <p:spPr>
          <a:xfrm>
            <a:off x="388516" y="908720"/>
            <a:ext cx="2887340" cy="4895850"/>
          </a:xfrm>
        </p:spPr>
        <p:txBody>
          <a:bodyPr/>
          <a:lstStyle/>
          <a:p>
            <a:pPr marL="0" indent="0">
              <a:buNone/>
            </a:pPr>
            <a:r>
              <a:rPr lang="en-US" sz="1400" dirty="0" smtClean="0"/>
              <a:t>  </a:t>
            </a:r>
          </a:p>
          <a:p>
            <a:pPr marL="457200" indent="-457200">
              <a:buFont typeface="+mj-lt"/>
              <a:buAutoNum type="arabicPeriod" startAt="3"/>
            </a:pPr>
            <a:r>
              <a:rPr lang="en-US" sz="2400" dirty="0"/>
              <a:t> </a:t>
            </a:r>
            <a:r>
              <a:rPr lang="en-US" sz="1400" dirty="0" smtClean="0"/>
              <a:t>The </a:t>
            </a:r>
            <a:r>
              <a:rPr lang="en-US" sz="1400" dirty="0"/>
              <a:t>array </a:t>
            </a:r>
            <a:r>
              <a:rPr lang="en-US" sz="1400" i="1" dirty="0"/>
              <a:t>A</a:t>
            </a:r>
            <a:r>
              <a:rPr lang="en-US" sz="1400" dirty="0"/>
              <a:t> and the trees after each of the first three iterations of the </a:t>
            </a:r>
            <a:r>
              <a:rPr lang="en-US" sz="1400" i="1" dirty="0"/>
              <a:t>for </a:t>
            </a:r>
            <a:r>
              <a:rPr lang="en-US" sz="1400" i="1" dirty="0" smtClean="0"/>
              <a:t>each</a:t>
            </a:r>
            <a:r>
              <a:rPr lang="en-US" sz="1400" dirty="0" smtClean="0"/>
              <a:t>  loop </a:t>
            </a:r>
            <a:r>
              <a:rPr lang="en-US" sz="1400" dirty="0"/>
              <a:t>of lines 2</a:t>
            </a:r>
            <a:r>
              <a:rPr lang="en-US" sz="1400" dirty="0" smtClean="0"/>
              <a:t>-12 </a:t>
            </a:r>
            <a:r>
              <a:rPr lang="en-US" sz="1400" dirty="0"/>
              <a:t>of the procedure </a:t>
            </a:r>
            <a:r>
              <a:rPr lang="en-US" sz="1400" dirty="0" smtClean="0"/>
              <a:t>Consolidate. </a:t>
            </a:r>
            <a:r>
              <a:rPr lang="en-US" sz="1400" dirty="0"/>
              <a:t>The root list is processed by starting at the node pointed to by </a:t>
            </a:r>
            <a:r>
              <a:rPr lang="en-US" sz="1400" i="1" dirty="0" smtClean="0"/>
              <a:t>MIN</a:t>
            </a:r>
            <a:r>
              <a:rPr lang="en-US" sz="1400" dirty="0" smtClean="0"/>
              <a:t>  </a:t>
            </a:r>
            <a:r>
              <a:rPr lang="en-US" sz="1400" dirty="0"/>
              <a:t>and following </a:t>
            </a:r>
            <a:r>
              <a:rPr lang="en-US" sz="1400" i="1" dirty="0"/>
              <a:t>right</a:t>
            </a:r>
            <a:r>
              <a:rPr lang="en-US" sz="1400" dirty="0"/>
              <a:t> </a:t>
            </a:r>
            <a:r>
              <a:rPr lang="en-US" sz="1400" dirty="0" smtClean="0"/>
              <a:t> pointers</a:t>
            </a:r>
            <a:r>
              <a:rPr lang="en-US" sz="1400" dirty="0"/>
              <a:t>. Each part shows the values of </a:t>
            </a:r>
            <a:r>
              <a:rPr lang="en-US" sz="1400" i="1" dirty="0"/>
              <a:t>w</a:t>
            </a:r>
            <a:r>
              <a:rPr lang="en-US" sz="1400" dirty="0"/>
              <a:t> and </a:t>
            </a:r>
            <a:r>
              <a:rPr lang="en-US" sz="1400" i="1" dirty="0"/>
              <a:t>x</a:t>
            </a:r>
            <a:r>
              <a:rPr lang="en-US" sz="1400" dirty="0"/>
              <a:t> at the end of </a:t>
            </a:r>
            <a:r>
              <a:rPr lang="en-US" sz="1400" dirty="0" smtClean="0"/>
              <a:t>an iteration.</a:t>
            </a:r>
            <a:r>
              <a:rPr lang="en-US" dirty="0"/>
              <a:t>	</a:t>
            </a:r>
            <a:r>
              <a:rPr lang="en-US" dirty="0" smtClean="0"/>
              <a:t>                                                                                                                                     </a:t>
            </a:r>
          </a:p>
          <a:p>
            <a:pPr marL="457200" indent="-457200">
              <a:buFont typeface="+mj-lt"/>
              <a:buAutoNum type="arabicPeriod" startAt="4"/>
            </a:pPr>
            <a:r>
              <a:rPr lang="en-US" dirty="0"/>
              <a:t> </a:t>
            </a:r>
            <a:endParaRPr lang="en-US" dirty="0" smtClean="0"/>
          </a:p>
          <a:p>
            <a:pPr marL="0" indent="0">
              <a:buNone/>
            </a:pP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126" t="32176" r="49085" b="33630"/>
          <a:stretch/>
        </p:blipFill>
        <p:spPr bwMode="auto">
          <a:xfrm>
            <a:off x="3491880" y="1196752"/>
            <a:ext cx="5184576"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6438" t="30785" r="-3227" b="33957"/>
          <a:stretch/>
        </p:blipFill>
        <p:spPr bwMode="auto">
          <a:xfrm>
            <a:off x="3491880" y="3861312"/>
            <a:ext cx="5184576"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2588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a:spLocks noGrp="1"/>
          </p:cNvSpPr>
          <p:nvPr>
            <p:ph idx="1"/>
          </p:nvPr>
        </p:nvSpPr>
        <p:spPr>
          <a:xfrm>
            <a:off x="383497" y="908810"/>
            <a:ext cx="2892359" cy="5400510"/>
          </a:xfrm>
        </p:spPr>
        <p:txBody>
          <a:bodyPr/>
          <a:lstStyle/>
          <a:p>
            <a:pPr marL="0" indent="0">
              <a:buNone/>
            </a:pPr>
            <a:r>
              <a:rPr lang="en-US" dirty="0" smtClean="0"/>
              <a:t>  </a:t>
            </a:r>
          </a:p>
          <a:p>
            <a:pPr marL="457200" indent="-457200">
              <a:buFont typeface="+mj-lt"/>
              <a:buAutoNum type="arabicPeriod" startAt="5"/>
            </a:pPr>
            <a:r>
              <a:rPr lang="en-US" dirty="0" smtClean="0"/>
              <a:t> </a:t>
            </a:r>
          </a:p>
          <a:p>
            <a:pPr marL="0" indent="0">
              <a:buNone/>
            </a:pPr>
            <a:r>
              <a:rPr lang="en-US" dirty="0"/>
              <a:t>	</a:t>
            </a:r>
          </a:p>
          <a:p>
            <a:pPr marL="0" indent="0">
              <a:buNone/>
            </a:pPr>
            <a:endParaRPr lang="en-US" dirty="0" smtClean="0"/>
          </a:p>
          <a:p>
            <a:pPr marL="0" indent="0">
              <a:buNone/>
            </a:pPr>
            <a:endParaRPr lang="en-US" dirty="0" smtClean="0"/>
          </a:p>
          <a:p>
            <a:pPr marL="0" indent="0">
              <a:buNone/>
            </a:pPr>
            <a:r>
              <a:rPr lang="en-US" dirty="0" smtClean="0"/>
              <a:t> </a:t>
            </a:r>
          </a:p>
          <a:p>
            <a:pPr marL="0" indent="0">
              <a:buNone/>
            </a:pPr>
            <a:r>
              <a:rPr lang="en-US" dirty="0"/>
              <a:t>	</a:t>
            </a:r>
            <a:r>
              <a:rPr lang="en-US" dirty="0" smtClean="0"/>
              <a:t>                                                                                                                                     </a:t>
            </a:r>
          </a:p>
          <a:p>
            <a:pPr marL="457200" indent="-457200">
              <a:buFont typeface="+mj-lt"/>
              <a:buAutoNum type="arabicPeriod" startAt="6"/>
            </a:pPr>
            <a:r>
              <a:rPr lang="en-US" sz="2400" dirty="0" smtClean="0"/>
              <a:t> </a:t>
            </a:r>
            <a:r>
              <a:rPr lang="en-US" sz="1400" dirty="0" smtClean="0"/>
              <a:t>The Figure </a:t>
            </a:r>
            <a:r>
              <a:rPr lang="en-US" sz="1400" dirty="0"/>
              <a:t>shows the situation after the first time through the </a:t>
            </a:r>
            <a:r>
              <a:rPr lang="en-US" sz="1400" i="1" dirty="0"/>
              <a:t>while</a:t>
            </a:r>
            <a:r>
              <a:rPr lang="en-US" sz="1400" dirty="0"/>
              <a:t> loop. The node with key 23 has been linked to the node with key 7, which is now pointed to by </a:t>
            </a:r>
            <a:r>
              <a:rPr lang="en-US" sz="1400" i="1" dirty="0"/>
              <a:t>x</a:t>
            </a:r>
            <a:r>
              <a:rPr lang="en-US" sz="1400" dirty="0"/>
              <a:t>.</a:t>
            </a:r>
            <a:endParaRPr lang="en-US" sz="1400" dirty="0" smtClean="0"/>
          </a:p>
          <a:p>
            <a:pPr marL="0" indent="0">
              <a:buNone/>
            </a:pPr>
            <a:r>
              <a:rPr lang="en-US" sz="1400"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764" t="65697" r="50447" b="109"/>
          <a:stretch/>
        </p:blipFill>
        <p:spPr bwMode="auto">
          <a:xfrm>
            <a:off x="3347864" y="1125008"/>
            <a:ext cx="5184576"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5466" t="65896" r="-2255" b="-1154"/>
          <a:stretch/>
        </p:blipFill>
        <p:spPr bwMode="auto">
          <a:xfrm>
            <a:off x="3391064" y="3933320"/>
            <a:ext cx="5184576"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5609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a:spLocks noGrp="1"/>
          </p:cNvSpPr>
          <p:nvPr>
            <p:ph idx="1"/>
          </p:nvPr>
        </p:nvSpPr>
        <p:spPr>
          <a:xfrm>
            <a:off x="383497" y="908810"/>
            <a:ext cx="2892359" cy="5400509"/>
          </a:xfrm>
        </p:spPr>
        <p:txBody>
          <a:bodyPr/>
          <a:lstStyle/>
          <a:p>
            <a:pPr marL="0" indent="0">
              <a:buNone/>
            </a:pPr>
            <a:r>
              <a:rPr lang="en-US" dirty="0" smtClean="0"/>
              <a:t>  </a:t>
            </a:r>
          </a:p>
          <a:p>
            <a:pPr marL="457200" indent="-457200">
              <a:buFont typeface="+mj-lt"/>
              <a:buAutoNum type="arabicPeriod" startAt="7"/>
            </a:pPr>
            <a:r>
              <a:rPr lang="en-US" dirty="0"/>
              <a:t> </a:t>
            </a:r>
            <a:r>
              <a:rPr lang="en-US" sz="1400" dirty="0" smtClean="0"/>
              <a:t>The </a:t>
            </a:r>
            <a:r>
              <a:rPr lang="en-US" sz="1400" dirty="0"/>
              <a:t>node with key 17 has been linked to the node with key 7, which is still pointed to by </a:t>
            </a:r>
            <a:r>
              <a:rPr lang="en-US" sz="1400" i="1" dirty="0"/>
              <a:t>x</a:t>
            </a:r>
            <a:r>
              <a:rPr lang="en-US" sz="1400" dirty="0"/>
              <a:t>.</a:t>
            </a:r>
            <a:endParaRPr lang="en-US" sz="1400" dirty="0" smtClean="0"/>
          </a:p>
          <a:p>
            <a:pPr marL="0" indent="0">
              <a:buNone/>
            </a:pPr>
            <a:r>
              <a:rPr lang="en-US" dirty="0"/>
              <a:t>	</a:t>
            </a:r>
          </a:p>
          <a:p>
            <a:pPr marL="0" indent="0">
              <a:buNone/>
            </a:pPr>
            <a:endParaRPr lang="en-US" dirty="0" smtClean="0"/>
          </a:p>
          <a:p>
            <a:pPr marL="0" indent="0">
              <a:buNone/>
            </a:pPr>
            <a:r>
              <a:rPr lang="en-US" dirty="0"/>
              <a:t>	</a:t>
            </a:r>
            <a:r>
              <a:rPr lang="en-US" dirty="0" smtClean="0"/>
              <a:t>                                                                                                                                     </a:t>
            </a:r>
          </a:p>
          <a:p>
            <a:pPr marL="457200" indent="-457200">
              <a:buFont typeface="+mj-lt"/>
              <a:buAutoNum type="arabicPeriod" startAt="8"/>
            </a:pPr>
            <a:r>
              <a:rPr lang="en-US" dirty="0"/>
              <a:t> </a:t>
            </a:r>
            <a:r>
              <a:rPr lang="en-US" sz="1400" dirty="0" smtClean="0"/>
              <a:t>The </a:t>
            </a:r>
            <a:r>
              <a:rPr lang="en-US" sz="1400" dirty="0"/>
              <a:t>node with key 24 has been linked to the node with key 7. Since no node was previously pointed to by </a:t>
            </a:r>
            <a:r>
              <a:rPr lang="en-US" sz="1400" i="1" dirty="0"/>
              <a:t>A</a:t>
            </a:r>
            <a:r>
              <a:rPr lang="en-US" sz="1400" dirty="0"/>
              <a:t>[3], at the end of the </a:t>
            </a:r>
            <a:r>
              <a:rPr lang="en-US" sz="1400" i="1" dirty="0"/>
              <a:t>for</a:t>
            </a:r>
            <a:r>
              <a:rPr lang="en-US" sz="1400" dirty="0"/>
              <a:t> </a:t>
            </a:r>
            <a:r>
              <a:rPr lang="en-US" sz="1400" i="1" dirty="0" smtClean="0"/>
              <a:t>each</a:t>
            </a:r>
            <a:r>
              <a:rPr lang="en-US" sz="1400" dirty="0" smtClean="0"/>
              <a:t>  loop </a:t>
            </a:r>
            <a:r>
              <a:rPr lang="en-US" sz="1400" dirty="0"/>
              <a:t>iteration, </a:t>
            </a:r>
            <a:r>
              <a:rPr lang="en-US" sz="1400" i="1" dirty="0"/>
              <a:t>A</a:t>
            </a:r>
            <a:r>
              <a:rPr lang="en-US" sz="1400" dirty="0"/>
              <a:t>[3] is set to point to the root of the resulting tree.</a:t>
            </a:r>
            <a:endParaRPr lang="en-US" sz="1400" dirty="0" smtClean="0"/>
          </a:p>
          <a:p>
            <a:pPr marL="0" indent="0">
              <a:buNone/>
            </a:pP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5" r="49692" b="78062"/>
          <a:stretch/>
        </p:blipFill>
        <p:spPr bwMode="auto">
          <a:xfrm>
            <a:off x="3635896" y="1052736"/>
            <a:ext cx="4873411" cy="232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536" t="-5" r="-6241" b="74175"/>
          <a:stretch/>
        </p:blipFill>
        <p:spPr bwMode="auto">
          <a:xfrm>
            <a:off x="3779913" y="3717024"/>
            <a:ext cx="48734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143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22353" r="49692" b="48420"/>
          <a:stretch/>
        </p:blipFill>
        <p:spPr bwMode="auto">
          <a:xfrm>
            <a:off x="3635896" y="548680"/>
            <a:ext cx="4873411"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obsah 2"/>
          <p:cNvSpPr>
            <a:spLocks noGrp="1"/>
          </p:cNvSpPr>
          <p:nvPr>
            <p:ph idx="1"/>
          </p:nvPr>
        </p:nvSpPr>
        <p:spPr>
          <a:xfrm>
            <a:off x="383497" y="908810"/>
            <a:ext cx="3108383" cy="5400509"/>
          </a:xfrm>
        </p:spPr>
        <p:txBody>
          <a:bodyPr/>
          <a:lstStyle/>
          <a:p>
            <a:pPr marL="0" indent="0">
              <a:buNone/>
            </a:pPr>
            <a:r>
              <a:rPr lang="en-US" dirty="0" smtClean="0"/>
              <a:t>  </a:t>
            </a:r>
          </a:p>
          <a:p>
            <a:pPr marL="457200" indent="-457200">
              <a:buFont typeface="+mj-lt"/>
              <a:buAutoNum type="arabicPeriod" startAt="9"/>
            </a:pPr>
            <a:r>
              <a:rPr lang="en-US" dirty="0"/>
              <a:t> </a:t>
            </a:r>
            <a:r>
              <a:rPr lang="en-US" sz="1400" dirty="0"/>
              <a:t>The </a:t>
            </a:r>
            <a:r>
              <a:rPr lang="en-US" sz="1400" dirty="0" smtClean="0"/>
              <a:t>situations </a:t>
            </a:r>
            <a:r>
              <a:rPr lang="en-US" sz="1400" dirty="0"/>
              <a:t>after each of the next four iterations of the </a:t>
            </a:r>
            <a:r>
              <a:rPr lang="en-US" sz="1400" i="1" dirty="0" smtClean="0"/>
              <a:t>for each</a:t>
            </a:r>
            <a:r>
              <a:rPr lang="en-US" sz="1400" dirty="0" smtClean="0"/>
              <a:t> </a:t>
            </a:r>
            <a:r>
              <a:rPr lang="en-US" sz="1400" dirty="0"/>
              <a:t>loop.	</a:t>
            </a:r>
            <a:endParaRPr lang="en-US" dirty="0" smtClean="0"/>
          </a:p>
          <a:p>
            <a:pPr marL="457200" indent="-457200">
              <a:buFont typeface="+mj-lt"/>
              <a:buAutoNum type="arabicPeriod" startAt="9"/>
            </a:pPr>
            <a:endParaRPr lang="en-US" dirty="0"/>
          </a:p>
          <a:p>
            <a:pPr marL="0" indent="0">
              <a:buNone/>
            </a:pPr>
            <a:endParaRPr lang="en-US" dirty="0" smtClean="0"/>
          </a:p>
          <a:p>
            <a:pPr marL="0" indent="0">
              <a:buNone/>
            </a:pPr>
            <a:r>
              <a:rPr lang="en-US" dirty="0"/>
              <a:t>	</a:t>
            </a:r>
            <a:r>
              <a:rPr lang="en-US" dirty="0" smtClean="0"/>
              <a:t>                                                                                                                                     </a:t>
            </a:r>
          </a:p>
          <a:p>
            <a:pPr marL="457200" indent="-457200">
              <a:buFont typeface="+mj-lt"/>
              <a:buAutoNum type="arabicPeriod" startAt="10"/>
            </a:pPr>
            <a:r>
              <a:rPr lang="en-US" dirty="0"/>
              <a:t> </a:t>
            </a: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2" t="25750" r="-5207" b="48420"/>
          <a:stretch/>
        </p:blipFill>
        <p:spPr bwMode="auto">
          <a:xfrm>
            <a:off x="3672000" y="3717032"/>
            <a:ext cx="48734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24631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51850" r="49692" b="22321"/>
          <a:stretch/>
        </p:blipFill>
        <p:spPr bwMode="auto">
          <a:xfrm>
            <a:off x="3635896" y="945032"/>
            <a:ext cx="4873411"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obsah 2"/>
          <p:cNvSpPr>
            <a:spLocks noGrp="1"/>
          </p:cNvSpPr>
          <p:nvPr>
            <p:ph idx="1"/>
          </p:nvPr>
        </p:nvSpPr>
        <p:spPr>
          <a:xfrm>
            <a:off x="383497" y="908810"/>
            <a:ext cx="3108383" cy="5400509"/>
          </a:xfrm>
        </p:spPr>
        <p:txBody>
          <a:bodyPr/>
          <a:lstStyle/>
          <a:p>
            <a:pPr marL="0" indent="0">
              <a:buNone/>
            </a:pPr>
            <a:r>
              <a:rPr lang="en-US" dirty="0" smtClean="0"/>
              <a:t>  </a:t>
            </a:r>
          </a:p>
          <a:p>
            <a:pPr marL="457200" indent="-457200">
              <a:buFont typeface="+mj-lt"/>
              <a:buAutoNum type="arabicPeriod" startAt="11"/>
            </a:pPr>
            <a:r>
              <a:rPr lang="en-US" sz="2400" dirty="0" smtClean="0"/>
              <a:t> </a:t>
            </a:r>
            <a:r>
              <a:rPr lang="en-US" sz="1400" dirty="0"/>
              <a:t>	</a:t>
            </a:r>
            <a:endParaRPr lang="en-US" dirty="0" smtClean="0"/>
          </a:p>
          <a:p>
            <a:pPr marL="457200" indent="-457200">
              <a:buFont typeface="+mj-lt"/>
              <a:buAutoNum type="arabicPeriod" startAt="11"/>
            </a:pPr>
            <a:endParaRPr lang="en-US" dirty="0"/>
          </a:p>
          <a:p>
            <a:pPr marL="0" indent="0">
              <a:buNone/>
            </a:pPr>
            <a:endParaRPr lang="en-US" dirty="0" smtClean="0"/>
          </a:p>
          <a:p>
            <a:pPr marL="0" indent="0">
              <a:buNone/>
            </a:pPr>
            <a:endParaRPr lang="en-US" dirty="0"/>
          </a:p>
          <a:p>
            <a:pPr marL="0" indent="0">
              <a:buNone/>
            </a:pPr>
            <a:r>
              <a:rPr lang="en-US" dirty="0"/>
              <a:t>	</a:t>
            </a:r>
            <a:r>
              <a:rPr lang="en-US" dirty="0" smtClean="0"/>
              <a:t>                                                                                                                                     </a:t>
            </a:r>
          </a:p>
          <a:p>
            <a:pPr marL="457200" indent="-457200">
              <a:buFont typeface="+mj-lt"/>
              <a:buAutoNum type="arabicPeriod" startAt="12"/>
            </a:pPr>
            <a:r>
              <a:rPr lang="en-US" dirty="0"/>
              <a:t> </a:t>
            </a: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2" t="51505" r="-5207" b="22665"/>
          <a:stretch/>
        </p:blipFill>
        <p:spPr bwMode="auto">
          <a:xfrm>
            <a:off x="3672000" y="3717032"/>
            <a:ext cx="48734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9036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79985" r="49692" b="-5814"/>
          <a:stretch/>
        </p:blipFill>
        <p:spPr bwMode="auto">
          <a:xfrm>
            <a:off x="3635896" y="2565208"/>
            <a:ext cx="4873411"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ástupný symbol pro obsah 2"/>
          <p:cNvSpPr>
            <a:spLocks noGrp="1"/>
          </p:cNvSpPr>
          <p:nvPr>
            <p:ph idx="1"/>
          </p:nvPr>
        </p:nvSpPr>
        <p:spPr>
          <a:xfrm>
            <a:off x="383497" y="908810"/>
            <a:ext cx="3108383" cy="5400509"/>
          </a:xfrm>
        </p:spPr>
        <p:txBody>
          <a:bodyPr/>
          <a:lstStyle/>
          <a:p>
            <a:pPr marL="0" indent="0">
              <a:buNone/>
            </a:pPr>
            <a:r>
              <a:rPr lang="en-US" dirty="0" smtClean="0"/>
              <a:t>  </a:t>
            </a:r>
          </a:p>
          <a:p>
            <a:pPr marL="457200" indent="-457200">
              <a:buFont typeface="+mj-lt"/>
              <a:buAutoNum type="arabicPeriod" startAt="13"/>
            </a:pPr>
            <a:r>
              <a:rPr lang="en-US" sz="2400" dirty="0" smtClean="0"/>
              <a:t> </a:t>
            </a:r>
            <a:r>
              <a:rPr lang="en-US" sz="1400" dirty="0" smtClean="0"/>
              <a:t>The Fibonacci </a:t>
            </a:r>
            <a:r>
              <a:rPr lang="en-US" sz="1400" dirty="0"/>
              <a:t>heap </a:t>
            </a:r>
            <a:r>
              <a:rPr lang="en-US" sz="1400" dirty="0" smtClean="0"/>
              <a:t>after </a:t>
            </a:r>
            <a:r>
              <a:rPr lang="en-US" sz="1400" dirty="0"/>
              <a:t>reconstruction of the root list from the array </a:t>
            </a:r>
            <a:r>
              <a:rPr lang="en-US" sz="1400" i="1" dirty="0"/>
              <a:t>A</a:t>
            </a:r>
            <a:r>
              <a:rPr lang="en-US" sz="1400" dirty="0"/>
              <a:t> and determination of the new </a:t>
            </a:r>
            <a:r>
              <a:rPr lang="en-US" sz="1400" i="1" dirty="0" smtClean="0"/>
              <a:t>MIN</a:t>
            </a:r>
            <a:r>
              <a:rPr lang="en-US" sz="1400" dirty="0" smtClean="0"/>
              <a:t> </a:t>
            </a:r>
            <a:r>
              <a:rPr lang="en-US" sz="1400" dirty="0"/>
              <a:t>pointer. 	</a:t>
            </a:r>
            <a:endParaRPr lang="en-US" dirty="0" smtClean="0"/>
          </a:p>
          <a:p>
            <a:pPr marL="457200" indent="-457200">
              <a:buFont typeface="+mj-lt"/>
              <a:buAutoNum type="arabicPeriod" startAt="13"/>
            </a:pPr>
            <a:endParaRPr lang="en-US" dirty="0"/>
          </a:p>
          <a:p>
            <a:pPr marL="0" indent="0">
              <a:buNone/>
            </a:pPr>
            <a:endParaRPr lang="en-US" dirty="0" smtClean="0"/>
          </a:p>
          <a:p>
            <a:pPr marL="0" indent="0">
              <a:buNone/>
            </a:pPr>
            <a:endParaRPr lang="en-US" dirty="0"/>
          </a:p>
          <a:p>
            <a:pPr marL="0" indent="0">
              <a:buNone/>
            </a:pPr>
            <a:r>
              <a:rPr lang="en-US" dirty="0"/>
              <a:t>	</a:t>
            </a:r>
            <a:r>
              <a:rPr lang="en-US" dirty="0" smtClean="0"/>
              <a:t>                                                                                                                                    </a:t>
            </a:r>
          </a:p>
        </p:txBody>
      </p:sp>
      <p:sp>
        <p:nvSpPr>
          <p:cNvPr id="2" name="Nadpis 1"/>
          <p:cNvSpPr>
            <a:spLocks noGrp="1"/>
          </p:cNvSpPr>
          <p:nvPr>
            <p:ph type="title"/>
          </p:nvPr>
        </p:nvSpPr>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err="1" smtClean="0"/>
              <a:t>DeleteMin</a:t>
            </a:r>
            <a:r>
              <a:rPr lang="en-US" sz="4000" dirty="0" smtClean="0"/>
              <a:t> Example</a:t>
            </a:r>
            <a:endParaRPr lang="cs-CZ" sz="4000" dirty="0"/>
          </a:p>
        </p:txBody>
      </p:sp>
      <p:sp>
        <p:nvSpPr>
          <p:cNvPr id="5" name="AutoShape 5" descr="mk:@MSITStore:C:\Users\jirka\Documents\Lectures\ALG\McGraw-Hill_-_Introduction_to_Algorithms_2ed.chm::/3444/images/fig506_01_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4580467" y="2203962"/>
            <a:ext cx="607859" cy="369332"/>
          </a:xfrm>
          <a:prstGeom prst="rect">
            <a:avLst/>
          </a:prstGeom>
          <a:noFill/>
        </p:spPr>
        <p:txBody>
          <a:bodyPr wrap="none" rtlCol="0">
            <a:spAutoFit/>
          </a:bodyPr>
          <a:lstStyle/>
          <a:p>
            <a:r>
              <a:rPr lang="cs-CZ" i="1" dirty="0" smtClean="0"/>
              <a:t>M</a:t>
            </a:r>
            <a:r>
              <a:rPr lang="en-US" i="1" dirty="0" smtClean="0"/>
              <a:t>IN</a:t>
            </a:r>
            <a:endParaRPr lang="cs-CZ" i="1" dirty="0"/>
          </a:p>
        </p:txBody>
      </p:sp>
    </p:spTree>
    <p:extLst>
      <p:ext uri="{BB962C8B-B14F-4D97-AF65-F5344CB8AC3E}">
        <p14:creationId xmlns:p14="http://schemas.microsoft.com/office/powerpoint/2010/main" val="257718717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Fibonacci</a:t>
            </a:r>
            <a:r>
              <a:rPr lang="cs-CZ" sz="3600" dirty="0" smtClean="0"/>
              <a:t> </a:t>
            </a:r>
            <a:r>
              <a:rPr lang="en-US" sz="3600" dirty="0" smtClean="0"/>
              <a:t>Heap</a:t>
            </a:r>
            <a:r>
              <a:rPr lang="en-US" sz="3600" dirty="0"/>
              <a:t> </a:t>
            </a:r>
            <a:r>
              <a:rPr lang="en-US" sz="3600" dirty="0" smtClean="0"/>
              <a:t>–</a:t>
            </a:r>
            <a:r>
              <a:rPr lang="cs-CZ" sz="3600" dirty="0" smtClean="0"/>
              <a:t> </a:t>
            </a:r>
            <a:r>
              <a:rPr lang="cs-CZ" sz="3600" dirty="0" err="1" smtClean="0"/>
              <a:t>DecreaseKey</a:t>
            </a:r>
            <a:r>
              <a:rPr lang="cs-CZ" sz="3600" dirty="0" smtClean="0"/>
              <a:t>, </a:t>
            </a:r>
            <a:r>
              <a:rPr lang="cs-CZ" sz="3600" dirty="0" err="1" smtClean="0"/>
              <a:t>Delete</a:t>
            </a:r>
            <a:r>
              <a:rPr lang="cs-CZ" sz="3600" dirty="0" smtClean="0"/>
              <a:t> </a:t>
            </a:r>
            <a:endParaRPr lang="cs-CZ" sz="3600" dirty="0"/>
          </a:p>
        </p:txBody>
      </p:sp>
      <p:sp>
        <p:nvSpPr>
          <p:cNvPr id="3" name="Zástupný symbol pro obsah 2"/>
          <p:cNvSpPr>
            <a:spLocks noGrp="1"/>
          </p:cNvSpPr>
          <p:nvPr>
            <p:ph idx="1"/>
          </p:nvPr>
        </p:nvSpPr>
        <p:spPr>
          <a:xfrm>
            <a:off x="214282" y="1052736"/>
            <a:ext cx="4257675" cy="3366706"/>
          </a:xfrm>
        </p:spPr>
        <p:txBody>
          <a:bodyPr/>
          <a:lstStyle/>
          <a:p>
            <a:pPr marL="342900" lvl="2" indent="-342900">
              <a:spcBef>
                <a:spcPct val="50000"/>
              </a:spcBef>
              <a:buSzPct val="75000"/>
            </a:pPr>
            <a:r>
              <a:rPr lang="cs-CZ" sz="2400" b="1" dirty="0" err="1" smtClean="0">
                <a:latin typeface="+mn-lt"/>
              </a:rPr>
              <a:t>DecreaseKey</a:t>
            </a:r>
            <a:r>
              <a:rPr lang="en-US" dirty="0" smtClean="0"/>
              <a:t> </a:t>
            </a:r>
            <a:r>
              <a:rPr lang="cs-CZ" sz="2400" dirty="0" smtClean="0"/>
              <a:t>(</a:t>
            </a:r>
            <a:r>
              <a:rPr lang="en-US" sz="2400" i="1" dirty="0" smtClean="0"/>
              <a:t>x</a:t>
            </a:r>
            <a:r>
              <a:rPr lang="cs-CZ" sz="2400" i="1" dirty="0" smtClean="0"/>
              <a:t>,</a:t>
            </a:r>
            <a:r>
              <a:rPr lang="en-US" sz="2400" i="1" dirty="0" smtClean="0"/>
              <a:t>d</a:t>
            </a:r>
            <a:r>
              <a:rPr lang="cs-CZ" sz="2400" dirty="0" smtClean="0"/>
              <a:t>)</a:t>
            </a:r>
          </a:p>
          <a:p>
            <a:pPr marL="914400" lvl="1" indent="-457200">
              <a:buFont typeface="+mj-lt"/>
              <a:buAutoNum type="arabicPeriod"/>
            </a:pPr>
            <a:r>
              <a:rPr lang="en-US" sz="1400" dirty="0" smtClean="0">
                <a:latin typeface="Cambria" pitchFamily="18" charset="0"/>
              </a:rPr>
              <a:t>key(</a:t>
            </a:r>
            <a:r>
              <a:rPr lang="en-US" sz="1400" i="1" dirty="0" smtClean="0">
                <a:latin typeface="Cambria" pitchFamily="18" charset="0"/>
              </a:rPr>
              <a:t>x</a:t>
            </a:r>
            <a:r>
              <a:rPr lang="en-US" sz="1400" dirty="0" smtClean="0">
                <a:latin typeface="Cambria" pitchFamily="18" charset="0"/>
              </a:rPr>
              <a:t>) = key(</a:t>
            </a:r>
            <a:r>
              <a:rPr lang="en-US" sz="1400" i="1" dirty="0" smtClean="0">
                <a:latin typeface="Cambria" pitchFamily="18" charset="0"/>
              </a:rPr>
              <a:t>x</a:t>
            </a:r>
            <a:r>
              <a:rPr lang="en-US" sz="1400" dirty="0" smtClean="0">
                <a:latin typeface="Cambria" pitchFamily="18" charset="0"/>
              </a:rPr>
              <a:t>) – </a:t>
            </a:r>
            <a:r>
              <a:rPr lang="en-US" sz="1400" i="1" dirty="0" smtClean="0">
                <a:latin typeface="Cambria" pitchFamily="18" charset="0"/>
              </a:rPr>
              <a:t>d</a:t>
            </a:r>
            <a:r>
              <a:rPr lang="en-US" sz="1400" dirty="0" smtClean="0">
                <a:latin typeface="Cambria" pitchFamily="18" charset="0"/>
              </a:rPr>
              <a:t>;</a:t>
            </a:r>
          </a:p>
          <a:p>
            <a:pPr marL="914400" lvl="1" indent="-457200">
              <a:buFont typeface="+mj-lt"/>
              <a:buAutoNum type="arabicPeriod"/>
            </a:pPr>
            <a:r>
              <a:rPr lang="en-US" sz="1400" i="1" dirty="0" smtClean="0">
                <a:latin typeface="Cambria" pitchFamily="18" charset="0"/>
              </a:rPr>
              <a:t>y</a:t>
            </a:r>
            <a:r>
              <a:rPr lang="en-US" sz="1400" dirty="0" smtClean="0">
                <a:latin typeface="Cambria" pitchFamily="18" charset="0"/>
              </a:rPr>
              <a:t> = parent(</a:t>
            </a:r>
            <a:r>
              <a:rPr lang="en-US" sz="1400" i="1" dirty="0" smtClean="0">
                <a:latin typeface="Cambria" pitchFamily="18" charset="0"/>
              </a:rPr>
              <a:t>x</a:t>
            </a:r>
            <a:r>
              <a:rPr lang="en-US" sz="1400" dirty="0" smtClean="0">
                <a:latin typeface="Cambria" pitchFamily="18" charset="0"/>
              </a:rPr>
              <a:t>);</a:t>
            </a:r>
          </a:p>
          <a:p>
            <a:pPr marL="914400" lvl="1" indent="-457200">
              <a:buFont typeface="+mj-lt"/>
              <a:buAutoNum type="arabicPeriod"/>
            </a:pPr>
            <a:r>
              <a:rPr lang="en-US" sz="1400" b="1" dirty="0" smtClean="0">
                <a:latin typeface="Cambria" pitchFamily="18" charset="0"/>
              </a:rPr>
              <a:t>if </a:t>
            </a:r>
            <a:r>
              <a:rPr lang="en-US" sz="1400" dirty="0" smtClean="0">
                <a:latin typeface="Cambria" pitchFamily="18" charset="0"/>
              </a:rPr>
              <a:t> (x </a:t>
            </a:r>
            <a:r>
              <a:rPr lang="en-US" sz="1400" dirty="0" smtClean="0">
                <a:latin typeface="Cambria Math"/>
                <a:ea typeface="Cambria Math"/>
              </a:rPr>
              <a:t>≠</a:t>
            </a:r>
            <a:r>
              <a:rPr lang="en-US" sz="1400" dirty="0" smtClean="0">
                <a:latin typeface="Cambria" pitchFamily="18" charset="0"/>
                <a:ea typeface="Cambria Math"/>
              </a:rPr>
              <a:t> y) </a:t>
            </a:r>
            <a:r>
              <a:rPr lang="en-US" sz="1400" b="1" dirty="0" smtClean="0">
                <a:latin typeface="Cambria" pitchFamily="18" charset="0"/>
                <a:ea typeface="Cambria Math"/>
              </a:rPr>
              <a:t>and </a:t>
            </a:r>
            <a:r>
              <a:rPr lang="en-US" sz="1400" dirty="0" smtClean="0">
                <a:latin typeface="Cambria" pitchFamily="18" charset="0"/>
                <a:ea typeface="Cambria Math"/>
              </a:rPr>
              <a:t>(key(</a:t>
            </a:r>
            <a:r>
              <a:rPr lang="en-US" sz="1400" i="1" dirty="0" smtClean="0">
                <a:latin typeface="Cambria" pitchFamily="18" charset="0"/>
                <a:ea typeface="Cambria Math"/>
              </a:rPr>
              <a:t>x</a:t>
            </a:r>
            <a:r>
              <a:rPr lang="en-US" sz="1400" dirty="0" smtClean="0">
                <a:latin typeface="Cambria" pitchFamily="18" charset="0"/>
                <a:ea typeface="Cambria Math"/>
              </a:rPr>
              <a:t>) &lt; key(</a:t>
            </a:r>
            <a:r>
              <a:rPr lang="en-US" sz="1400" i="1" dirty="0" smtClean="0">
                <a:latin typeface="Cambria" pitchFamily="18" charset="0"/>
                <a:ea typeface="Cambria Math"/>
              </a:rPr>
              <a:t>y</a:t>
            </a:r>
            <a:r>
              <a:rPr lang="en-US" sz="1400" dirty="0" smtClean="0">
                <a:latin typeface="Cambria" pitchFamily="18" charset="0"/>
                <a:ea typeface="Cambria Math"/>
              </a:rPr>
              <a:t>)) </a:t>
            </a:r>
            <a:r>
              <a:rPr lang="cs-CZ" sz="1400" b="1" dirty="0" err="1" smtClean="0">
                <a:latin typeface="Cambria" pitchFamily="18" charset="0"/>
                <a:ea typeface="Cambria Math"/>
              </a:rPr>
              <a:t>then</a:t>
            </a:r>
            <a:r>
              <a:rPr lang="cs-CZ" sz="1400" dirty="0" smtClean="0">
                <a:latin typeface="Cambria" pitchFamily="18" charset="0"/>
                <a:ea typeface="Cambria Math"/>
              </a:rPr>
              <a:t> </a:t>
            </a:r>
            <a:r>
              <a:rPr lang="en-US" sz="1400" b="1" dirty="0" smtClean="0">
                <a:latin typeface="Cambria" pitchFamily="18" charset="0"/>
                <a:ea typeface="Cambria Math"/>
              </a:rPr>
              <a:t>{</a:t>
            </a:r>
          </a:p>
          <a:p>
            <a:pPr marL="914400" lvl="1" indent="-457200">
              <a:buFont typeface="+mj-lt"/>
              <a:buAutoNum type="arabicPeriod"/>
            </a:pPr>
            <a:r>
              <a:rPr lang="cs-CZ" sz="1400" dirty="0" smtClean="0">
                <a:latin typeface="Cambria" pitchFamily="18" charset="0"/>
                <a:ea typeface="Cambria Math"/>
              </a:rPr>
              <a:t> </a:t>
            </a:r>
            <a:r>
              <a:rPr lang="en-US" sz="1400" dirty="0" smtClean="0">
                <a:latin typeface="Cambria" pitchFamily="18" charset="0"/>
                <a:ea typeface="Cambria Math"/>
              </a:rPr>
              <a:t>     </a:t>
            </a:r>
            <a:r>
              <a:rPr lang="en-US" sz="1400" b="1" dirty="0" smtClean="0">
                <a:latin typeface="Cambria" pitchFamily="18" charset="0"/>
                <a:ea typeface="Cambria Math"/>
              </a:rPr>
              <a:t>Cut</a:t>
            </a:r>
            <a:r>
              <a:rPr lang="cs-CZ" sz="1400" dirty="0" smtClean="0">
                <a:latin typeface="Cambria" pitchFamily="18" charset="0"/>
                <a:ea typeface="Cambria Math"/>
              </a:rPr>
              <a:t>(</a:t>
            </a:r>
            <a:r>
              <a:rPr lang="cs-CZ" sz="1400" i="1" dirty="0" err="1" smtClean="0">
                <a:latin typeface="Cambria" pitchFamily="18" charset="0"/>
                <a:ea typeface="Cambria Math"/>
              </a:rPr>
              <a:t>x</a:t>
            </a:r>
            <a:r>
              <a:rPr lang="cs-CZ" sz="1400" dirty="0" err="1" smtClean="0">
                <a:latin typeface="Cambria" pitchFamily="18" charset="0"/>
                <a:ea typeface="Cambria Math"/>
              </a:rPr>
              <a:t>,</a:t>
            </a:r>
            <a:r>
              <a:rPr lang="cs-CZ" sz="1400" i="1" dirty="0" err="1" smtClean="0">
                <a:latin typeface="Cambria" pitchFamily="18" charset="0"/>
                <a:ea typeface="Cambria Math"/>
              </a:rPr>
              <a:t>y</a:t>
            </a:r>
            <a:r>
              <a:rPr lang="cs-CZ" sz="1400" dirty="0" smtClean="0">
                <a:latin typeface="Cambria" pitchFamily="18" charset="0"/>
                <a:ea typeface="Cambria Math"/>
              </a:rPr>
              <a:t>)</a:t>
            </a:r>
            <a:r>
              <a:rPr lang="en-US" sz="1400" dirty="0" smtClean="0">
                <a:latin typeface="Cambria" pitchFamily="18" charset="0"/>
                <a:ea typeface="Cambria Math"/>
              </a:rPr>
              <a:t>;</a:t>
            </a:r>
          </a:p>
          <a:p>
            <a:pPr marL="914400" lvl="1" indent="-457200">
              <a:buFont typeface="+mj-lt"/>
              <a:buAutoNum type="arabicPeriod"/>
            </a:pPr>
            <a:r>
              <a:rPr lang="en-US" sz="1400" dirty="0" smtClean="0">
                <a:latin typeface="Cambria" pitchFamily="18" charset="0"/>
                <a:ea typeface="Cambria Math"/>
              </a:rPr>
              <a:t> </a:t>
            </a:r>
            <a:r>
              <a:rPr lang="en-US" sz="1400" dirty="0">
                <a:latin typeface="Cambria" pitchFamily="18" charset="0"/>
                <a:ea typeface="Cambria Math"/>
              </a:rPr>
              <a:t> </a:t>
            </a:r>
            <a:r>
              <a:rPr lang="en-US" sz="1400" dirty="0" smtClean="0">
                <a:latin typeface="Cambria" pitchFamily="18" charset="0"/>
                <a:ea typeface="Cambria Math"/>
              </a:rPr>
              <a:t>    </a:t>
            </a:r>
            <a:r>
              <a:rPr lang="en-US" sz="1400" b="1" dirty="0" smtClean="0">
                <a:latin typeface="Cambria" pitchFamily="18" charset="0"/>
              </a:rPr>
              <a:t>Cascading-Cut</a:t>
            </a:r>
            <a:r>
              <a:rPr lang="cs-CZ" sz="1400" dirty="0" smtClean="0">
                <a:latin typeface="Cambria" pitchFamily="18" charset="0"/>
                <a:ea typeface="Cambria Math"/>
              </a:rPr>
              <a:t>(</a:t>
            </a:r>
            <a:r>
              <a:rPr lang="cs-CZ" sz="1400" i="1" dirty="0" smtClean="0">
                <a:latin typeface="Cambria" pitchFamily="18" charset="0"/>
                <a:ea typeface="Cambria Math"/>
              </a:rPr>
              <a:t>y</a:t>
            </a:r>
            <a:r>
              <a:rPr lang="cs-CZ" sz="1400" dirty="0" smtClean="0">
                <a:latin typeface="Cambria" pitchFamily="18" charset="0"/>
                <a:ea typeface="Cambria Math"/>
              </a:rPr>
              <a:t>)</a:t>
            </a:r>
            <a:r>
              <a:rPr lang="en-US" sz="1400"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a:t>
            </a:r>
          </a:p>
          <a:p>
            <a:pPr marL="914400" lvl="1" indent="-457200">
              <a:buFont typeface="+mj-lt"/>
              <a:buAutoNum type="arabicPeriod"/>
            </a:pPr>
            <a:r>
              <a:rPr lang="en-US" sz="1400" b="1" dirty="0" smtClean="0">
                <a:latin typeface="Cambria" pitchFamily="18" charset="0"/>
                <a:ea typeface="Cambria Math"/>
              </a:rPr>
              <a:t>If </a:t>
            </a:r>
            <a:r>
              <a:rPr lang="en-US" sz="1400" dirty="0" smtClean="0">
                <a:latin typeface="Cambria" pitchFamily="18" charset="0"/>
                <a:ea typeface="Cambria Math"/>
              </a:rPr>
              <a:t> key(</a:t>
            </a:r>
            <a:r>
              <a:rPr lang="en-US" sz="1400" i="1" dirty="0" smtClean="0">
                <a:latin typeface="Cambria" pitchFamily="18" charset="0"/>
                <a:ea typeface="Cambria Math"/>
              </a:rPr>
              <a:t>x</a:t>
            </a:r>
            <a:r>
              <a:rPr lang="en-US" sz="1400" dirty="0" smtClean="0">
                <a:latin typeface="Cambria" pitchFamily="18" charset="0"/>
                <a:ea typeface="Cambria Math"/>
              </a:rPr>
              <a:t>) &lt; key(</a:t>
            </a:r>
            <a:r>
              <a:rPr lang="en-US" sz="1400" i="1" dirty="0" smtClean="0">
                <a:latin typeface="Cambria" pitchFamily="18" charset="0"/>
                <a:ea typeface="Cambria Math"/>
              </a:rPr>
              <a:t>MIN</a:t>
            </a:r>
            <a:r>
              <a:rPr lang="en-US" sz="1400" dirty="0" smtClean="0">
                <a:latin typeface="Cambria" pitchFamily="18" charset="0"/>
                <a:ea typeface="Cambria Math"/>
              </a:rPr>
              <a:t>) </a:t>
            </a:r>
            <a:r>
              <a:rPr lang="en-US" sz="1400" b="1" dirty="0" smtClean="0">
                <a:latin typeface="Cambria" pitchFamily="18" charset="0"/>
                <a:ea typeface="Cambria Math"/>
              </a:rPr>
              <a:t>then</a:t>
            </a:r>
            <a:r>
              <a:rPr lang="en-US" sz="1400" dirty="0" smtClean="0">
                <a:latin typeface="Cambria" pitchFamily="18" charset="0"/>
                <a:ea typeface="Cambria Math"/>
              </a:rPr>
              <a:t> </a:t>
            </a:r>
            <a:r>
              <a:rPr lang="en-US" sz="1400" i="1" dirty="0" smtClean="0">
                <a:latin typeface="Cambria" pitchFamily="18" charset="0"/>
                <a:ea typeface="Cambria Math"/>
              </a:rPr>
              <a:t>MIN</a:t>
            </a:r>
            <a:r>
              <a:rPr lang="en-US" sz="1400" dirty="0" smtClean="0">
                <a:latin typeface="Cambria" pitchFamily="18" charset="0"/>
                <a:ea typeface="Cambria Math"/>
              </a:rPr>
              <a:t> = </a:t>
            </a:r>
            <a:r>
              <a:rPr lang="en-US" sz="1400" i="1" dirty="0" smtClean="0">
                <a:latin typeface="Cambria" pitchFamily="18" charset="0"/>
                <a:ea typeface="Cambria Math"/>
              </a:rPr>
              <a:t>x</a:t>
            </a:r>
            <a:r>
              <a:rPr lang="en-US" sz="1400" dirty="0" smtClean="0">
                <a:latin typeface="Cambria" pitchFamily="18" charset="0"/>
                <a:ea typeface="Cambria Math"/>
              </a:rPr>
              <a:t>;</a:t>
            </a:r>
          </a:p>
          <a:p>
            <a:pPr marL="457200" lvl="1" indent="0">
              <a:buNone/>
            </a:pPr>
            <a:endParaRPr lang="en-US" sz="1400" dirty="0" smtClean="0"/>
          </a:p>
          <a:p>
            <a:pPr marL="457200" lvl="1" indent="0">
              <a:buNone/>
            </a:pPr>
            <a:r>
              <a:rPr lang="en-US" sz="1400" dirty="0" smtClean="0"/>
              <a:t>time </a:t>
            </a:r>
            <a:r>
              <a:rPr lang="en-US" sz="1400" dirty="0"/>
              <a:t>complexity: </a:t>
            </a:r>
            <a:r>
              <a:rPr lang="en-US" sz="1400" dirty="0" smtClean="0"/>
              <a:t>	</a:t>
            </a:r>
            <a:r>
              <a:rPr lang="cs-CZ" sz="1400" b="1" dirty="0" smtClean="0"/>
              <a:t>O(log</a:t>
            </a:r>
            <a:r>
              <a:rPr lang="en-US" sz="1400" b="1" i="1" dirty="0" smtClean="0">
                <a:latin typeface="Cambria" pitchFamily="18" charset="0"/>
              </a:rPr>
              <a:t> </a:t>
            </a:r>
            <a:r>
              <a:rPr lang="en-US" sz="1400" b="1" i="1" dirty="0">
                <a:latin typeface="Cambria" pitchFamily="18" charset="0"/>
              </a:rPr>
              <a:t>N</a:t>
            </a:r>
            <a:r>
              <a:rPr lang="cs-CZ" sz="1400" b="1" dirty="0" smtClean="0"/>
              <a:t>)</a:t>
            </a:r>
            <a:endParaRPr lang="en-US" sz="1400" b="1" dirty="0"/>
          </a:p>
          <a:p>
            <a:pPr marL="457200" lvl="1" indent="0">
              <a:buNone/>
            </a:pPr>
            <a:r>
              <a:rPr lang="en-US" sz="1400" dirty="0"/>
              <a:t>amortized</a:t>
            </a:r>
            <a:r>
              <a:rPr lang="cs-CZ" sz="1400" dirty="0"/>
              <a:t>: </a:t>
            </a:r>
            <a:r>
              <a:rPr lang="en-US" sz="1400" dirty="0"/>
              <a:t> </a:t>
            </a:r>
            <a:r>
              <a:rPr lang="en-US" sz="1400" dirty="0" smtClean="0"/>
              <a:t>	</a:t>
            </a:r>
            <a:r>
              <a:rPr lang="cs-CZ" sz="1400" b="1" dirty="0" smtClean="0"/>
              <a:t>O(</a:t>
            </a:r>
            <a:r>
              <a:rPr lang="en-US" sz="1400" b="1" dirty="0" smtClean="0"/>
              <a:t>1</a:t>
            </a:r>
            <a:r>
              <a:rPr lang="cs-CZ" sz="1400" b="1" dirty="0" smtClean="0"/>
              <a:t>)</a:t>
            </a:r>
            <a:endParaRPr lang="cs-CZ" sz="1400" b="1" dirty="0"/>
          </a:p>
          <a:p>
            <a:pPr marL="342900" lvl="2" indent="-342900">
              <a:spcBef>
                <a:spcPct val="50000"/>
              </a:spcBef>
              <a:buSzPct val="75000"/>
            </a:pPr>
            <a:endParaRPr lang="en-US" sz="2400" b="1" dirty="0" smtClean="0"/>
          </a:p>
        </p:txBody>
      </p:sp>
      <p:sp>
        <p:nvSpPr>
          <p:cNvPr id="4" name="Zástupný symbol pro obsah 2"/>
          <p:cNvSpPr txBox="1">
            <a:spLocks/>
          </p:cNvSpPr>
          <p:nvPr/>
        </p:nvSpPr>
        <p:spPr bwMode="auto">
          <a:xfrm>
            <a:off x="4358265" y="3356992"/>
            <a:ext cx="4357718"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2" indent="-342900" algn="l" defTabSz="914400" rtl="0" eaLnBrk="0" fontAlgn="base" latinLnBrk="0" hangingPunct="0">
              <a:lnSpc>
                <a:spcPct val="100000"/>
              </a:lnSpc>
              <a:spcBef>
                <a:spcPct val="50000"/>
              </a:spcBef>
              <a:spcAft>
                <a:spcPct val="0"/>
              </a:spcAft>
              <a:buClr>
                <a:srgbClr val="FFAE5D"/>
              </a:buClr>
              <a:buSzPct val="75000"/>
              <a:buFont typeface="Wingdings" pitchFamily="2" charset="2"/>
              <a:buChar char="n"/>
              <a:tabLst/>
              <a:defRPr/>
            </a:pPr>
            <a:r>
              <a:rPr kumimoji="0" lang="en-US" sz="2400" b="1" i="0" u="none" strike="noStrike" kern="0" cap="none" spc="0" normalizeH="0" baseline="0" noProof="0" dirty="0" smtClean="0">
                <a:ln>
                  <a:noFill/>
                </a:ln>
                <a:solidFill>
                  <a:schemeClr val="tx1"/>
                </a:solidFill>
                <a:effectLst/>
                <a:uLnTx/>
                <a:uFillTx/>
                <a:latin typeface="+mn-lt"/>
              </a:rPr>
              <a:t>Cascading-Cut</a:t>
            </a:r>
            <a:r>
              <a:rPr kumimoji="0" lang="cs-CZ" sz="2400" b="1" i="0" u="none" strike="noStrike" kern="0" cap="none" spc="0" normalizeH="0" baseline="0" noProof="0" dirty="0" smtClean="0">
                <a:ln>
                  <a:noFill/>
                </a:ln>
                <a:solidFill>
                  <a:schemeClr val="tx1"/>
                </a:solidFill>
                <a:effectLst/>
                <a:uLnTx/>
                <a:uFillTx/>
                <a:latin typeface="+mn-lt"/>
              </a:rPr>
              <a:t> </a:t>
            </a:r>
            <a:r>
              <a:rPr kumimoji="0" lang="cs-CZ" sz="2400" b="0" i="0" u="none" strike="noStrike" kern="0" cap="none" spc="0" normalizeH="0" baseline="0" noProof="0" dirty="0" smtClean="0">
                <a:ln>
                  <a:noFill/>
                </a:ln>
                <a:solidFill>
                  <a:schemeClr val="tx1"/>
                </a:solidFill>
                <a:effectLst/>
                <a:uLnTx/>
                <a:uFillTx/>
                <a:latin typeface="Arial" pitchFamily="34" charset="0"/>
              </a:rPr>
              <a:t>(</a:t>
            </a:r>
            <a:r>
              <a:rPr kumimoji="0" lang="cs-CZ" sz="2400" b="0" i="1" u="none" strike="noStrike" kern="0" cap="none" spc="0" normalizeH="0" baseline="0" noProof="0" dirty="0" smtClean="0">
                <a:ln>
                  <a:noFill/>
                </a:ln>
                <a:solidFill>
                  <a:schemeClr val="tx1"/>
                </a:solidFill>
                <a:effectLst/>
                <a:uLnTx/>
                <a:uFillTx/>
                <a:latin typeface="Arial" pitchFamily="34" charset="0"/>
              </a:rPr>
              <a:t>y</a:t>
            </a:r>
            <a:r>
              <a:rPr kumimoji="0" lang="cs-CZ" sz="2400" b="0" i="0" u="none" strike="noStrike" kern="0" cap="none" spc="0" normalizeH="0" baseline="0" noProof="0" dirty="0" smtClean="0">
                <a:ln>
                  <a:noFill/>
                </a:ln>
                <a:solidFill>
                  <a:schemeClr val="tx1"/>
                </a:solidFill>
                <a:effectLst/>
                <a:uLnTx/>
                <a:uFillTx/>
                <a:latin typeface="Arial" pitchFamily="34" charset="0"/>
              </a:rPr>
              <a:t>)</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kumimoji="0" lang="en-US" sz="1400" b="0" i="1" u="none" strike="noStrike" kern="0" cap="none" spc="0" normalizeH="0" baseline="0" noProof="0" dirty="0" smtClean="0">
                <a:ln>
                  <a:noFill/>
                </a:ln>
                <a:solidFill>
                  <a:schemeClr val="tx1"/>
                </a:solidFill>
                <a:effectLst/>
                <a:uLnTx/>
                <a:uFillTx/>
                <a:latin typeface="Cambria" pitchFamily="18" charset="0"/>
              </a:rPr>
              <a:t>z</a:t>
            </a:r>
            <a:r>
              <a:rPr kumimoji="0" lang="en-US" sz="1400" b="0" i="0" u="none" strike="noStrike" kern="0" cap="none" spc="0" normalizeH="0" baseline="0" noProof="0" dirty="0" smtClean="0">
                <a:ln>
                  <a:noFill/>
                </a:ln>
                <a:solidFill>
                  <a:schemeClr val="tx1"/>
                </a:solidFill>
                <a:effectLst/>
                <a:uLnTx/>
                <a:uFillTx/>
                <a:latin typeface="Cambria" pitchFamily="18" charset="0"/>
              </a:rPr>
              <a:t> = parent(</a:t>
            </a:r>
            <a:r>
              <a:rPr kumimoji="0" lang="en-US" sz="1400" b="0" i="1" u="none" strike="noStrike" kern="0" cap="none" spc="0" normalizeH="0" baseline="0" noProof="0" dirty="0" smtClean="0">
                <a:ln>
                  <a:noFill/>
                </a:ln>
                <a:solidFill>
                  <a:schemeClr val="tx1"/>
                </a:solidFill>
                <a:effectLst/>
                <a:uLnTx/>
                <a:uFillTx/>
                <a:latin typeface="Cambria" pitchFamily="18" charset="0"/>
              </a:rPr>
              <a:t>y</a:t>
            </a:r>
            <a:r>
              <a:rPr kumimoji="0" lang="en-US" sz="1400" b="0" i="0" u="none" strike="noStrike" kern="0" cap="none" spc="0" normalizeH="0" baseline="0" noProof="0" dirty="0" smtClean="0">
                <a:ln>
                  <a:noFill/>
                </a:ln>
                <a:solidFill>
                  <a:schemeClr val="tx1"/>
                </a:solidFill>
                <a:effectLst/>
                <a:uLnTx/>
                <a:uFillTx/>
                <a:latin typeface="Cambria" pitchFamily="18" charset="0"/>
              </a:rPr>
              <a:t>);</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kumimoji="0" lang="en-US" sz="1400" b="1" i="0" u="none" strike="noStrike" kern="0" cap="none" spc="0" normalizeH="0" baseline="0" noProof="0" dirty="0" smtClean="0">
                <a:ln>
                  <a:noFill/>
                </a:ln>
                <a:solidFill>
                  <a:schemeClr val="tx1"/>
                </a:solidFill>
                <a:effectLst/>
                <a:uLnTx/>
                <a:uFillTx/>
                <a:latin typeface="Cambria" pitchFamily="18" charset="0"/>
              </a:rPr>
              <a:t>if </a:t>
            </a:r>
            <a:r>
              <a:rPr kumimoji="0" lang="en-US" sz="1400" b="0" i="0" u="none" strike="noStrike" kern="0" cap="none" spc="0" normalizeH="0" baseline="0" noProof="0" dirty="0" smtClean="0">
                <a:ln>
                  <a:noFill/>
                </a:ln>
                <a:solidFill>
                  <a:schemeClr val="tx1"/>
                </a:solidFill>
                <a:effectLst/>
                <a:uLnTx/>
                <a:uFillTx/>
                <a:latin typeface="Cambria" pitchFamily="18" charset="0"/>
              </a:rPr>
              <a:t> (</a:t>
            </a:r>
            <a:r>
              <a:rPr kumimoji="0" lang="en-US" sz="1400" b="0" i="1" u="none" strike="noStrike" kern="0" cap="none" spc="0" normalizeH="0" baseline="0" noProof="0" dirty="0" smtClean="0">
                <a:ln>
                  <a:noFill/>
                </a:ln>
                <a:solidFill>
                  <a:schemeClr val="tx1"/>
                </a:solidFill>
                <a:effectLst/>
                <a:uLnTx/>
                <a:uFillTx/>
                <a:latin typeface="Cambria" pitchFamily="18" charset="0"/>
              </a:rPr>
              <a:t>y</a:t>
            </a:r>
            <a:r>
              <a:rPr kumimoji="0" lang="en-US" sz="1400" b="0" i="0" u="none" strike="noStrike" kern="0" cap="none" spc="0" normalizeH="0" baseline="0" noProof="0" dirty="0" smtClean="0">
                <a:ln>
                  <a:noFill/>
                </a:ln>
                <a:solidFill>
                  <a:schemeClr val="tx1"/>
                </a:solidFill>
                <a:effectLst/>
                <a:uLnTx/>
                <a:uFillTx/>
                <a:latin typeface="Cambria" pitchFamily="18" charset="0"/>
              </a:rPr>
              <a:t> </a:t>
            </a:r>
            <a:r>
              <a:rPr kumimoji="0" lang="en-US" sz="1400" b="0" i="0" u="none" strike="noStrike" kern="0" cap="none" spc="0" normalizeH="0" baseline="0" noProof="0" dirty="0" smtClean="0">
                <a:ln>
                  <a:noFill/>
                </a:ln>
                <a:solidFill>
                  <a:schemeClr val="tx1"/>
                </a:solidFill>
                <a:effectLst/>
                <a:uLnTx/>
                <a:uFillTx/>
                <a:latin typeface="Cambria Math"/>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 </a:t>
            </a:r>
            <a:r>
              <a:rPr kumimoji="0" lang="en-US" sz="1400" b="0" i="1" u="none" strike="noStrike" kern="0" cap="none" spc="0" normalizeH="0" baseline="0" noProof="0" dirty="0" smtClean="0">
                <a:ln>
                  <a:noFill/>
                </a:ln>
                <a:solidFill>
                  <a:schemeClr val="tx1"/>
                </a:solidFill>
                <a:effectLst/>
                <a:uLnTx/>
                <a:uFillTx/>
                <a:latin typeface="Cambria" pitchFamily="18" charset="0"/>
                <a:ea typeface="Cambria Math"/>
              </a:rPr>
              <a:t>z</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then </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b="1" kern="0" dirty="0" smtClean="0">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if </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mark(y) =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false then </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mark(y) =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true</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kern="0" dirty="0" smtClean="0">
                <a:latin typeface="Cambria" pitchFamily="18" charset="0"/>
                <a:ea typeface="Cambria Math"/>
              </a:rPr>
              <a:t>      </a:t>
            </a:r>
            <a:r>
              <a:rPr lang="en-US" sz="1400" b="1" kern="0" dirty="0" smtClean="0">
                <a:latin typeface="Cambria" pitchFamily="18" charset="0"/>
                <a:ea typeface="Cambria Math"/>
              </a:rPr>
              <a:t>else</a:t>
            </a:r>
            <a:r>
              <a:rPr kumimoji="0" lang="cs-CZ" sz="1400" b="1" i="0" u="none" strike="noStrike" kern="0" cap="none" spc="0" normalizeH="0" baseline="0" noProof="0" dirty="0" smtClean="0">
                <a:ln>
                  <a:noFill/>
                </a:ln>
                <a:solidFill>
                  <a:schemeClr val="tx1"/>
                </a:solidFill>
                <a:effectLst/>
                <a:uLnTx/>
                <a:uFillTx/>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 {    </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kern="0" dirty="0" smtClean="0">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Cut</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(y</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,z</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a:t>
            </a:r>
          </a:p>
          <a:p>
            <a:pPr marL="914400" lvl="1" indent="-457200">
              <a:lnSpc>
                <a:spcPct val="105000"/>
              </a:lnSpc>
              <a:spcBef>
                <a:spcPct val="15000"/>
              </a:spcBef>
              <a:buClr>
                <a:schemeClr val="accent2"/>
              </a:buClr>
              <a:buSzPct val="80000"/>
              <a:buFont typeface="+mj-lt"/>
              <a:buAutoNum type="arabicPeriod"/>
              <a:defRPr/>
            </a:pP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            </a:t>
            </a:r>
            <a:r>
              <a:rPr lang="en-US" sz="1400" b="1" dirty="0" smtClean="0">
                <a:latin typeface="Cambria" pitchFamily="18" charset="0"/>
              </a:rPr>
              <a:t>Cascading-Cut</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z</a:t>
            </a:r>
            <a:r>
              <a:rPr kumimoji="0" lang="cs-CZ" sz="1400" b="0" i="0" u="none" strike="noStrike" kern="0" cap="none" spc="0" normalizeH="0" baseline="0" noProof="0" dirty="0" smtClean="0">
                <a:ln>
                  <a:noFill/>
                </a:ln>
                <a:solidFill>
                  <a:schemeClr val="tx1"/>
                </a:solidFill>
                <a:effectLst/>
                <a:uLnTx/>
                <a:uFillTx/>
                <a:latin typeface="Cambria" pitchFamily="18" charset="0"/>
                <a:ea typeface="Cambria Math"/>
              </a:rPr>
              <a:t>)</a:t>
            </a:r>
            <a:r>
              <a:rPr kumimoji="0" lang="en-US" sz="1400" b="0" i="0" u="none" strike="noStrike" kern="0" cap="none" spc="0" normalizeH="0" baseline="0" noProof="0" dirty="0" smtClean="0">
                <a:ln>
                  <a:noFill/>
                </a:ln>
                <a:solidFill>
                  <a:schemeClr val="tx1"/>
                </a:solidFill>
                <a:effectLst/>
                <a:uLnTx/>
                <a:uFillTx/>
                <a:latin typeface="Cambria" pitchFamily="18" charset="0"/>
                <a:ea typeface="Cambria Math"/>
              </a:rPr>
              <a:t>;</a:t>
            </a:r>
          </a:p>
          <a:p>
            <a:pPr marL="914400" marR="0" lvl="1" indent="-457200" algn="l" defTabSz="914400" rtl="0" eaLnBrk="0" fontAlgn="base" latinLnBrk="0" hangingPunct="0">
              <a:lnSpc>
                <a:spcPct val="105000"/>
              </a:lnSpc>
              <a:spcBef>
                <a:spcPct val="15000"/>
              </a:spcBef>
              <a:spcAft>
                <a:spcPct val="0"/>
              </a:spcAft>
              <a:buClr>
                <a:schemeClr val="accent2"/>
              </a:buClr>
              <a:buSzPct val="80000"/>
              <a:buFont typeface="+mj-lt"/>
              <a:buAutoNum type="arabicPeriod"/>
              <a:tabLst/>
              <a:defRPr/>
            </a:pPr>
            <a:r>
              <a:rPr lang="en-US" sz="1400" kern="0" dirty="0" smtClean="0">
                <a:latin typeface="Cambria" pitchFamily="18" charset="0"/>
                <a:ea typeface="Cambria Math"/>
              </a:rPr>
              <a:t>      </a:t>
            </a:r>
            <a:r>
              <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rPr>
              <a:t>}</a:t>
            </a:r>
          </a:p>
          <a:p>
            <a:pPr lvl="1"/>
            <a:endParaRPr lang="en-US" sz="1400" dirty="0" smtClean="0"/>
          </a:p>
          <a:p>
            <a:pPr lvl="1"/>
            <a:r>
              <a:rPr lang="en-US" sz="1400" dirty="0" smtClean="0"/>
              <a:t>time </a:t>
            </a:r>
            <a:r>
              <a:rPr lang="en-US" sz="1400" dirty="0"/>
              <a:t>complexity: 	</a:t>
            </a:r>
            <a:r>
              <a:rPr lang="cs-CZ" sz="1400" b="1" dirty="0" smtClean="0"/>
              <a:t>O(log</a:t>
            </a:r>
            <a:r>
              <a:rPr lang="en-US" sz="1400" b="1" i="1" dirty="0" smtClean="0">
                <a:latin typeface="Cambria" pitchFamily="18" charset="0"/>
              </a:rPr>
              <a:t> </a:t>
            </a:r>
            <a:r>
              <a:rPr lang="en-US" sz="1400" b="1" i="1" dirty="0">
                <a:latin typeface="Cambria" pitchFamily="18" charset="0"/>
              </a:rPr>
              <a:t>N</a:t>
            </a:r>
            <a:r>
              <a:rPr lang="cs-CZ" sz="1400" b="1" dirty="0" smtClean="0"/>
              <a:t>)</a:t>
            </a:r>
            <a:endParaRPr lang="en-US" sz="1400" b="1" dirty="0"/>
          </a:p>
          <a:p>
            <a:pPr lvl="1"/>
            <a:r>
              <a:rPr lang="en-US" sz="1400" dirty="0"/>
              <a:t>amortized</a:t>
            </a:r>
            <a:r>
              <a:rPr lang="cs-CZ" sz="1400" dirty="0"/>
              <a:t>: </a:t>
            </a:r>
            <a:r>
              <a:rPr lang="en-US" sz="1400" dirty="0"/>
              <a:t> 	</a:t>
            </a:r>
            <a:r>
              <a:rPr lang="cs-CZ" sz="1400" b="1" dirty="0"/>
              <a:t>O(</a:t>
            </a:r>
            <a:r>
              <a:rPr lang="en-US" sz="1400" b="1" dirty="0"/>
              <a:t>1</a:t>
            </a:r>
            <a:r>
              <a:rPr lang="cs-CZ" sz="1400" b="1" dirty="0"/>
              <a:t>)</a:t>
            </a:r>
          </a:p>
          <a:p>
            <a:pPr marR="0" lvl="1" algn="l" defTabSz="914400" rtl="0" eaLnBrk="0" fontAlgn="base" latinLnBrk="0" hangingPunct="0">
              <a:lnSpc>
                <a:spcPct val="105000"/>
              </a:lnSpc>
              <a:spcBef>
                <a:spcPct val="15000"/>
              </a:spcBef>
              <a:spcAft>
                <a:spcPct val="0"/>
              </a:spcAft>
              <a:buClr>
                <a:schemeClr val="accent2"/>
              </a:buClr>
              <a:buSzPct val="80000"/>
              <a:tabLst/>
              <a:defRPr/>
            </a:pPr>
            <a:endParaRPr kumimoji="0" lang="en-US" sz="1400" b="1" i="0" u="none" strike="noStrike" kern="0" cap="none" spc="0" normalizeH="0" baseline="0" noProof="0" dirty="0" smtClean="0">
              <a:ln>
                <a:noFill/>
              </a:ln>
              <a:solidFill>
                <a:schemeClr val="tx1"/>
              </a:solidFill>
              <a:effectLst/>
              <a:uLnTx/>
              <a:uFillTx/>
              <a:latin typeface="Cambria" pitchFamily="18" charset="0"/>
              <a:ea typeface="Cambria Math"/>
            </a:endParaRPr>
          </a:p>
        </p:txBody>
      </p:sp>
      <p:sp>
        <p:nvSpPr>
          <p:cNvPr id="6" name="Zástupný symbol pro obsah 2"/>
          <p:cNvSpPr txBox="1">
            <a:spLocks/>
          </p:cNvSpPr>
          <p:nvPr/>
        </p:nvSpPr>
        <p:spPr bwMode="auto">
          <a:xfrm>
            <a:off x="4286248" y="1052736"/>
            <a:ext cx="4357718" cy="214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2" indent="-342900" algn="l" defTabSz="914400" rtl="0" eaLnBrk="0" fontAlgn="base" latinLnBrk="0" hangingPunct="0">
              <a:lnSpc>
                <a:spcPct val="100000"/>
              </a:lnSpc>
              <a:spcBef>
                <a:spcPct val="50000"/>
              </a:spcBef>
              <a:spcAft>
                <a:spcPct val="0"/>
              </a:spcAft>
              <a:buClr>
                <a:srgbClr val="FFAE5D"/>
              </a:buClr>
              <a:buSzPct val="75000"/>
              <a:buFont typeface="Wingdings" pitchFamily="2" charset="2"/>
              <a:buChar char="n"/>
              <a:tabLst/>
              <a:defRPr/>
            </a:pPr>
            <a:r>
              <a:rPr kumimoji="0" lang="cs-CZ" sz="2400" b="1" i="0" u="none" strike="noStrike" kern="0" cap="none" spc="0" normalizeH="0" baseline="0" noProof="0" dirty="0" err="1" smtClean="0">
                <a:ln>
                  <a:noFill/>
                </a:ln>
                <a:solidFill>
                  <a:schemeClr val="tx1"/>
                </a:solidFill>
                <a:effectLst/>
                <a:uLnTx/>
                <a:uFillTx/>
                <a:latin typeface="+mn-lt"/>
              </a:rPr>
              <a:t>Delete</a:t>
            </a:r>
            <a:r>
              <a:rPr kumimoji="0" lang="cs-CZ" sz="2400" b="0" i="0" u="none" strike="noStrike" kern="0" cap="none" spc="0" normalizeH="0" baseline="0" noProof="0" dirty="0" smtClean="0">
                <a:ln>
                  <a:noFill/>
                </a:ln>
                <a:solidFill>
                  <a:schemeClr val="tx1"/>
                </a:solidFill>
                <a:effectLst/>
                <a:uLnTx/>
                <a:uFillTx/>
                <a:latin typeface="Arial" pitchFamily="34" charset="0"/>
              </a:rPr>
              <a:t>(</a:t>
            </a:r>
            <a:r>
              <a:rPr kumimoji="0" lang="cs-CZ" sz="2400" b="0" i="1" u="none" strike="noStrike" kern="0" cap="none" spc="0" normalizeH="0" baseline="0" noProof="0" dirty="0" smtClean="0">
                <a:ln>
                  <a:noFill/>
                </a:ln>
                <a:solidFill>
                  <a:schemeClr val="tx1"/>
                </a:solidFill>
                <a:effectLst/>
                <a:uLnTx/>
                <a:uFillTx/>
                <a:latin typeface="Arial" pitchFamily="34" charset="0"/>
              </a:rPr>
              <a:t>x</a:t>
            </a:r>
            <a:r>
              <a:rPr kumimoji="0" lang="cs-CZ" sz="2400" b="0" i="0" u="none" strike="noStrike" kern="0" cap="none" spc="0" normalizeH="0" baseline="0" noProof="0" dirty="0" smtClean="0">
                <a:ln>
                  <a:noFill/>
                </a:ln>
                <a:solidFill>
                  <a:schemeClr val="tx1"/>
                </a:solidFill>
                <a:effectLst/>
                <a:uLnTx/>
                <a:uFillTx/>
                <a:latin typeface="Arial" pitchFamily="34" charset="0"/>
              </a:rPr>
              <a:t>)</a:t>
            </a:r>
          </a:p>
          <a:p>
            <a:pPr marL="914400" lvl="1" indent="-457200">
              <a:lnSpc>
                <a:spcPct val="105000"/>
              </a:lnSpc>
              <a:spcBef>
                <a:spcPct val="15000"/>
              </a:spcBef>
              <a:buClr>
                <a:schemeClr val="accent2"/>
              </a:buClr>
              <a:buSzPct val="80000"/>
              <a:buFont typeface="+mj-lt"/>
              <a:buAutoNum type="arabicPeriod"/>
            </a:pPr>
            <a:r>
              <a:rPr lang="cs-CZ" kern="0" dirty="0" err="1" smtClean="0">
                <a:latin typeface="Cambria" pitchFamily="18" charset="0"/>
              </a:rPr>
              <a:t>DecreaseKey</a:t>
            </a:r>
            <a:r>
              <a:rPr lang="cs-CZ" kern="0" dirty="0" smtClean="0">
                <a:latin typeface="Cambria" pitchFamily="18" charset="0"/>
              </a:rPr>
              <a:t>(</a:t>
            </a:r>
            <a:r>
              <a:rPr lang="cs-CZ" i="1" kern="0" dirty="0" smtClean="0">
                <a:latin typeface="Cambria" pitchFamily="18" charset="0"/>
              </a:rPr>
              <a:t>x</a:t>
            </a:r>
            <a:r>
              <a:rPr lang="cs-CZ" kern="0" dirty="0" smtClean="0">
                <a:latin typeface="Cambria" pitchFamily="18" charset="0"/>
              </a:rPr>
              <a:t>,∞)</a:t>
            </a:r>
            <a:endParaRPr lang="en-US" kern="0" dirty="0" smtClean="0">
              <a:latin typeface="Cambria" pitchFamily="18" charset="0"/>
            </a:endParaRPr>
          </a:p>
          <a:p>
            <a:pPr marL="914400" lvl="1" indent="-457200">
              <a:lnSpc>
                <a:spcPct val="105000"/>
              </a:lnSpc>
              <a:spcBef>
                <a:spcPct val="15000"/>
              </a:spcBef>
              <a:buClr>
                <a:schemeClr val="accent2"/>
              </a:buClr>
              <a:buSzPct val="80000"/>
              <a:buFont typeface="+mj-lt"/>
              <a:buAutoNum type="arabicPeriod"/>
            </a:pPr>
            <a:r>
              <a:rPr kumimoji="0" lang="en-US" b="0" i="0" u="none" strike="noStrike" kern="0" cap="none" spc="0" normalizeH="0" baseline="0" noProof="0" dirty="0" err="1" smtClean="0">
                <a:ln>
                  <a:noFill/>
                </a:ln>
                <a:solidFill>
                  <a:schemeClr val="tx1"/>
                </a:solidFill>
                <a:effectLst/>
                <a:uLnTx/>
                <a:uFillTx/>
                <a:latin typeface="Cambria" pitchFamily="18" charset="0"/>
              </a:rPr>
              <a:t>DeleteMin</a:t>
            </a:r>
            <a:r>
              <a:rPr kumimoji="0" lang="en-US" b="0" i="0" u="none" strike="noStrike" kern="0" cap="none" spc="0" normalizeH="0" baseline="0" noProof="0" dirty="0" smtClean="0">
                <a:ln>
                  <a:noFill/>
                </a:ln>
                <a:solidFill>
                  <a:schemeClr val="tx1"/>
                </a:solidFill>
                <a:effectLst/>
                <a:uLnTx/>
                <a:uFillTx/>
                <a:latin typeface="Cambria" pitchFamily="18" charset="0"/>
              </a:rPr>
              <a:t>;</a:t>
            </a:r>
          </a:p>
          <a:p>
            <a:pPr lvl="1"/>
            <a:endParaRPr lang="en-US" dirty="0" smtClean="0"/>
          </a:p>
          <a:p>
            <a:pPr lvl="1"/>
            <a:r>
              <a:rPr lang="en-US" sz="1400" dirty="0" smtClean="0"/>
              <a:t>time </a:t>
            </a:r>
            <a:r>
              <a:rPr lang="en-US" sz="1400" dirty="0"/>
              <a:t>complexity: </a:t>
            </a:r>
            <a:r>
              <a:rPr lang="en-US" sz="1400" dirty="0" smtClean="0"/>
              <a:t>	</a:t>
            </a:r>
            <a:r>
              <a:rPr lang="cs-CZ" sz="1400" b="1" dirty="0" smtClean="0"/>
              <a:t>O(</a:t>
            </a:r>
            <a:r>
              <a:rPr lang="en-US" sz="1400" b="1" i="1" dirty="0">
                <a:latin typeface="Cambria" pitchFamily="18" charset="0"/>
              </a:rPr>
              <a:t>N</a:t>
            </a:r>
            <a:r>
              <a:rPr lang="cs-CZ" sz="1400" b="1" dirty="0" smtClean="0"/>
              <a:t>)</a:t>
            </a:r>
            <a:r>
              <a:rPr lang="en-US" sz="1400" dirty="0" smtClean="0"/>
              <a:t> </a:t>
            </a:r>
            <a:endParaRPr lang="en-US" sz="1400" dirty="0"/>
          </a:p>
          <a:p>
            <a:pPr lvl="1"/>
            <a:r>
              <a:rPr lang="en-US" sz="1400" dirty="0"/>
              <a:t>amortized</a:t>
            </a:r>
            <a:r>
              <a:rPr lang="cs-CZ" sz="1400" dirty="0"/>
              <a:t>: </a:t>
            </a:r>
            <a:r>
              <a:rPr lang="en-US" sz="1400" dirty="0"/>
              <a:t> </a:t>
            </a:r>
            <a:r>
              <a:rPr lang="en-US" sz="1400" dirty="0" smtClean="0"/>
              <a:t>	</a:t>
            </a:r>
            <a:r>
              <a:rPr lang="cs-CZ" sz="1400" b="1" dirty="0" smtClean="0"/>
              <a:t>O(log</a:t>
            </a:r>
            <a:r>
              <a:rPr lang="en-US" sz="1400" b="1" i="1" dirty="0" smtClean="0">
                <a:latin typeface="Cambria" pitchFamily="18" charset="0"/>
              </a:rPr>
              <a:t> </a:t>
            </a:r>
            <a:r>
              <a:rPr lang="en-US" sz="1400" b="1" i="1" dirty="0">
                <a:latin typeface="Cambria" pitchFamily="18" charset="0"/>
              </a:rPr>
              <a:t>N</a:t>
            </a:r>
            <a:r>
              <a:rPr lang="cs-CZ" sz="1400" b="1" dirty="0" smtClean="0"/>
              <a:t>)</a:t>
            </a:r>
            <a:endParaRPr lang="cs-CZ" sz="1400" b="1" dirty="0"/>
          </a:p>
          <a:p>
            <a:pPr marL="914400" lvl="1" indent="-457200">
              <a:lnSpc>
                <a:spcPct val="105000"/>
              </a:lnSpc>
              <a:spcBef>
                <a:spcPct val="15000"/>
              </a:spcBef>
              <a:buClr>
                <a:schemeClr val="accent2"/>
              </a:buClr>
              <a:buSzPct val="80000"/>
              <a:buFont typeface="+mj-lt"/>
              <a:buAutoNum type="arabicPeriod"/>
            </a:pPr>
            <a:endParaRPr kumimoji="0" lang="en-US" b="0" i="0" u="none" strike="noStrike" kern="0" cap="none" spc="0" normalizeH="0" baseline="0" noProof="0" dirty="0" smtClean="0">
              <a:ln>
                <a:noFill/>
              </a:ln>
              <a:solidFill>
                <a:schemeClr val="tx1"/>
              </a:solidFill>
              <a:effectLst/>
              <a:uLnTx/>
              <a:uFillTx/>
              <a:latin typeface="Cambria" pitchFamily="18" charset="0"/>
            </a:endParaRPr>
          </a:p>
        </p:txBody>
      </p:sp>
      <p:sp>
        <p:nvSpPr>
          <p:cNvPr id="7" name="Zástupný symbol pro obsah 2"/>
          <p:cNvSpPr txBox="1">
            <a:spLocks/>
          </p:cNvSpPr>
          <p:nvPr/>
        </p:nvSpPr>
        <p:spPr bwMode="auto">
          <a:xfrm>
            <a:off x="214282" y="4149080"/>
            <a:ext cx="4357718"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2" indent="-342900">
              <a:spcBef>
                <a:spcPct val="50000"/>
              </a:spcBef>
              <a:buClr>
                <a:srgbClr val="FFAE5D"/>
              </a:buClr>
              <a:buSzPct val="75000"/>
              <a:buFont typeface="Wingdings" pitchFamily="2" charset="2"/>
              <a:buChar char="n"/>
              <a:defRPr/>
            </a:pPr>
            <a:r>
              <a:rPr lang="en-US" sz="2400" b="1" dirty="0" smtClean="0">
                <a:latin typeface="+mn-lt"/>
              </a:rPr>
              <a:t>Cut</a:t>
            </a:r>
            <a:r>
              <a:rPr lang="cs-CZ" sz="2400" dirty="0"/>
              <a:t>(</a:t>
            </a:r>
            <a:r>
              <a:rPr lang="en-US" sz="2400" i="1" dirty="0"/>
              <a:t>x</a:t>
            </a:r>
            <a:r>
              <a:rPr lang="cs-CZ" sz="2400" i="1" dirty="0"/>
              <a:t>,y</a:t>
            </a:r>
            <a:r>
              <a:rPr lang="cs-CZ" sz="2400" dirty="0" smtClean="0"/>
              <a:t>)</a:t>
            </a:r>
            <a:endParaRPr kumimoji="0" lang="cs-CZ" sz="2400" b="0" i="0" u="none" strike="noStrike" kern="0" cap="none" spc="0" normalizeH="0" baseline="0" noProof="0" dirty="0" smtClean="0">
              <a:ln>
                <a:noFill/>
              </a:ln>
              <a:solidFill>
                <a:schemeClr val="tx1"/>
              </a:solidFill>
              <a:effectLst/>
              <a:uLnTx/>
              <a:uFillTx/>
              <a:latin typeface="Arial" pitchFamily="34" charset="0"/>
            </a:endParaRPr>
          </a:p>
          <a:p>
            <a:pPr marL="914400" lvl="1" indent="-457200">
              <a:lnSpc>
                <a:spcPct val="105000"/>
              </a:lnSpc>
              <a:spcBef>
                <a:spcPct val="15000"/>
              </a:spcBef>
              <a:buClr>
                <a:schemeClr val="accent2"/>
              </a:buClr>
              <a:buSzPct val="80000"/>
              <a:buFont typeface="+mj-lt"/>
              <a:buAutoNum type="arabicPeriod"/>
            </a:pPr>
            <a:r>
              <a:rPr lang="en-US" sz="1600" dirty="0" smtClean="0">
                <a:latin typeface="Cambria" pitchFamily="18" charset="0"/>
              </a:rPr>
              <a:t>remove </a:t>
            </a:r>
            <a:r>
              <a:rPr lang="en-US" sz="1600" i="1" dirty="0">
                <a:latin typeface="Cambria" pitchFamily="18" charset="0"/>
              </a:rPr>
              <a:t>x</a:t>
            </a:r>
            <a:r>
              <a:rPr lang="en-US" sz="1600" dirty="0">
                <a:latin typeface="Cambria" pitchFamily="18" charset="0"/>
              </a:rPr>
              <a:t> from the child list of </a:t>
            </a:r>
            <a:r>
              <a:rPr lang="en-US" sz="1600" i="1" dirty="0">
                <a:latin typeface="Cambria" pitchFamily="18" charset="0"/>
              </a:rPr>
              <a:t>y</a:t>
            </a:r>
            <a:r>
              <a:rPr lang="en-US" sz="1600" dirty="0">
                <a:latin typeface="Cambria" pitchFamily="18" charset="0"/>
              </a:rPr>
              <a:t>, decrementing </a:t>
            </a:r>
            <a:r>
              <a:rPr lang="en-US" sz="1600" dirty="0" smtClean="0">
                <a:latin typeface="Cambria" pitchFamily="18" charset="0"/>
              </a:rPr>
              <a:t>the degree of </a:t>
            </a:r>
            <a:r>
              <a:rPr lang="en-US" sz="1600" i="1" dirty="0" smtClean="0">
                <a:latin typeface="Cambria" pitchFamily="18" charset="0"/>
              </a:rPr>
              <a:t>y</a:t>
            </a:r>
            <a:r>
              <a:rPr lang="en-US" sz="1600" dirty="0" smtClean="0">
                <a:latin typeface="Cambria" pitchFamily="18" charset="0"/>
              </a:rPr>
              <a:t>;</a:t>
            </a:r>
          </a:p>
          <a:p>
            <a:pPr marL="914400" lvl="1" indent="-457200">
              <a:lnSpc>
                <a:spcPct val="105000"/>
              </a:lnSpc>
              <a:spcBef>
                <a:spcPct val="15000"/>
              </a:spcBef>
              <a:buClr>
                <a:schemeClr val="accent2"/>
              </a:buClr>
              <a:buSzPct val="80000"/>
              <a:buFont typeface="+mj-lt"/>
              <a:buAutoNum type="arabicPeriod"/>
            </a:pPr>
            <a:r>
              <a:rPr lang="en-US" sz="1600" dirty="0">
                <a:latin typeface="Cambria" pitchFamily="18" charset="0"/>
                <a:ea typeface="Cambria Math"/>
              </a:rPr>
              <a:t>add </a:t>
            </a:r>
            <a:r>
              <a:rPr lang="en-US" sz="1600" i="1" dirty="0">
                <a:latin typeface="Cambria" pitchFamily="18" charset="0"/>
                <a:ea typeface="Cambria Math"/>
              </a:rPr>
              <a:t>x</a:t>
            </a:r>
            <a:r>
              <a:rPr lang="en-US" sz="1600" dirty="0">
                <a:latin typeface="Cambria" pitchFamily="18" charset="0"/>
                <a:ea typeface="Cambria Math"/>
              </a:rPr>
              <a:t> to the root list of the heap;</a:t>
            </a:r>
            <a:endParaRPr lang="cs-CZ" sz="1600" dirty="0">
              <a:latin typeface="Cambria" pitchFamily="18" charset="0"/>
              <a:ea typeface="Cambria Math"/>
            </a:endParaRPr>
          </a:p>
          <a:p>
            <a:pPr marL="914400" lvl="1" indent="-457200">
              <a:lnSpc>
                <a:spcPct val="105000"/>
              </a:lnSpc>
              <a:spcBef>
                <a:spcPct val="15000"/>
              </a:spcBef>
              <a:buClr>
                <a:schemeClr val="accent2"/>
              </a:buClr>
              <a:buSzPct val="80000"/>
              <a:buFont typeface="+mj-lt"/>
              <a:buAutoNum type="arabicPeriod"/>
            </a:pPr>
            <a:r>
              <a:rPr lang="en-US" sz="1600" dirty="0">
                <a:latin typeface="Cambria" pitchFamily="18" charset="0"/>
                <a:ea typeface="Cambria Math"/>
              </a:rPr>
              <a:t>mark</a:t>
            </a:r>
            <a:r>
              <a:rPr lang="cs-CZ" sz="1600" dirty="0">
                <a:latin typeface="Cambria" pitchFamily="18" charset="0"/>
                <a:ea typeface="Cambria Math"/>
              </a:rPr>
              <a:t>(</a:t>
            </a:r>
            <a:r>
              <a:rPr lang="en-US" sz="1600" i="1" dirty="0">
                <a:latin typeface="Cambria" pitchFamily="18" charset="0"/>
                <a:ea typeface="Cambria Math"/>
              </a:rPr>
              <a:t>x</a:t>
            </a:r>
            <a:r>
              <a:rPr lang="cs-CZ" sz="1600" dirty="0">
                <a:latin typeface="Cambria" pitchFamily="18" charset="0"/>
                <a:ea typeface="Cambria Math"/>
              </a:rPr>
              <a:t>)</a:t>
            </a:r>
            <a:r>
              <a:rPr lang="en-US" sz="1600" dirty="0">
                <a:latin typeface="Cambria" pitchFamily="18" charset="0"/>
                <a:ea typeface="Cambria Math"/>
              </a:rPr>
              <a:t> = </a:t>
            </a:r>
            <a:r>
              <a:rPr lang="en-US" sz="1600" b="1" dirty="0" smtClean="0">
                <a:latin typeface="Cambria" pitchFamily="18" charset="0"/>
                <a:ea typeface="Cambria Math"/>
              </a:rPr>
              <a:t>false</a:t>
            </a:r>
            <a:r>
              <a:rPr lang="en-US" sz="1600" dirty="0" smtClean="0"/>
              <a:t>;</a:t>
            </a:r>
          </a:p>
          <a:p>
            <a:pPr lvl="1"/>
            <a:endParaRPr lang="en-US" sz="1600" dirty="0"/>
          </a:p>
          <a:p>
            <a:pPr lvl="1"/>
            <a:r>
              <a:rPr lang="en-US" sz="1400" dirty="0"/>
              <a:t>time complexity: </a:t>
            </a:r>
            <a:r>
              <a:rPr lang="en-US" sz="1400" dirty="0" smtClean="0"/>
              <a:t>	</a:t>
            </a:r>
            <a:r>
              <a:rPr lang="cs-CZ" sz="1400" b="1" dirty="0" smtClean="0"/>
              <a:t>O(</a:t>
            </a:r>
            <a:r>
              <a:rPr lang="en-US" sz="1400" b="1" dirty="0"/>
              <a:t>1</a:t>
            </a:r>
            <a:r>
              <a:rPr lang="cs-CZ" sz="1400" b="1" dirty="0"/>
              <a:t>)</a:t>
            </a:r>
          </a:p>
          <a:p>
            <a:pPr marL="914400" lvl="1" indent="-457200">
              <a:lnSpc>
                <a:spcPct val="105000"/>
              </a:lnSpc>
              <a:spcBef>
                <a:spcPct val="15000"/>
              </a:spcBef>
              <a:buClr>
                <a:schemeClr val="accent2"/>
              </a:buClr>
              <a:buSzPct val="80000"/>
              <a:buFont typeface="+mj-lt"/>
              <a:buAutoNum type="arabicPeriod"/>
            </a:pPr>
            <a:endParaRPr kumimoji="0" lang="en-US" sz="1600" b="0" i="0" u="none" strike="noStrike" kern="0" cap="none" spc="0" normalizeH="0" baseline="0" noProof="0" dirty="0" smtClean="0">
              <a:ln>
                <a:noFill/>
              </a:ln>
              <a:solidFill>
                <a:schemeClr val="tx1"/>
              </a:solidFill>
              <a:effectLst/>
              <a:uLnTx/>
              <a:uFillTx/>
              <a:latin typeface="Cambria" pitchFamily="18" charset="0"/>
            </a:endParaRPr>
          </a:p>
        </p:txBody>
      </p:sp>
    </p:spTree>
    <p:extLst>
      <p:ext uri="{BB962C8B-B14F-4D97-AF65-F5344CB8AC3E}">
        <p14:creationId xmlns:p14="http://schemas.microsoft.com/office/powerpoint/2010/main" val="24531535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901670"/>
            <a:ext cx="4464496" cy="273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368300" y="973678"/>
            <a:ext cx="2835547" cy="5256584"/>
          </a:xfrm>
        </p:spPr>
        <p:txBody>
          <a:bodyPr/>
          <a:lstStyle/>
          <a:p>
            <a:pPr marL="0" indent="0">
              <a:buNone/>
            </a:pPr>
            <a:r>
              <a:rPr lang="en-US" dirty="0" smtClean="0"/>
              <a:t>  </a:t>
            </a:r>
            <a:r>
              <a:rPr lang="en-US" sz="1400" dirty="0" smtClean="0"/>
              <a:t> </a:t>
            </a:r>
            <a:endParaRPr lang="en-US" dirty="0" smtClean="0"/>
          </a:p>
          <a:p>
            <a:pPr marL="0" indent="0">
              <a:buNone/>
            </a:pPr>
            <a:endParaRPr lang="en-US" dirty="0"/>
          </a:p>
          <a:p>
            <a:pPr marL="0" indent="0">
              <a:buNone/>
            </a:pPr>
            <a:r>
              <a:rPr lang="en-US" sz="1400" b="1" dirty="0" smtClean="0"/>
              <a:t>(a)</a:t>
            </a:r>
            <a:r>
              <a:rPr lang="en-US" sz="1400" dirty="0" smtClean="0"/>
              <a:t> The initial Fibonacci</a:t>
            </a:r>
            <a:r>
              <a:rPr lang="en-US" sz="1400" dirty="0"/>
              <a:t> </a:t>
            </a:r>
            <a:r>
              <a:rPr lang="cs-CZ" sz="1400" dirty="0" err="1" smtClean="0"/>
              <a:t>heap</a:t>
            </a:r>
            <a:r>
              <a:rPr lang="en-US" sz="1400" dirty="0" smtClean="0"/>
              <a:t>.</a:t>
            </a:r>
            <a:endParaRPr lang="en-US" sz="2000" dirty="0" smtClean="0"/>
          </a:p>
          <a:p>
            <a:pPr marL="0" indent="0">
              <a:buNone/>
            </a:pPr>
            <a:r>
              <a:rPr lang="en-US" dirty="0"/>
              <a:t>	</a:t>
            </a:r>
          </a:p>
          <a:p>
            <a:pPr marL="0" indent="0">
              <a:buNone/>
            </a:pPr>
            <a:endParaRPr lang="en-US" dirty="0" smtClean="0"/>
          </a:p>
          <a:p>
            <a:pPr marL="0" indent="0">
              <a:buNone/>
            </a:pPr>
            <a:r>
              <a:rPr lang="en-US" dirty="0" smtClean="0"/>
              <a:t>                                                                                                                                  </a:t>
            </a:r>
            <a:endParaRPr lang="en-US" dirty="0" smtClean="0"/>
          </a:p>
          <a:p>
            <a:pPr marL="0" indent="0">
              <a:buNone/>
            </a:pPr>
            <a:r>
              <a:rPr lang="en-US" sz="1400" b="1" dirty="0" smtClean="0"/>
              <a:t>(b)</a:t>
            </a:r>
            <a:r>
              <a:rPr lang="en-US" sz="1400" dirty="0" smtClean="0"/>
              <a:t> The node with key 46 has its key decreased to 15. The node becomes a root and its parent (key 46, previously unmarked) becomes marked.</a:t>
            </a:r>
          </a:p>
          <a:p>
            <a:pPr marL="0" indent="0">
              <a:buNone/>
            </a:pPr>
            <a:r>
              <a:rPr lang="en-US" sz="1400" dirty="0" smtClean="0"/>
              <a:t> </a:t>
            </a: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81990"/>
            <a:ext cx="4912405" cy="259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1"/>
          <p:cNvSpPr>
            <a:spLocks noGrp="1"/>
          </p:cNvSpPr>
          <p:nvPr>
            <p:ph type="title"/>
          </p:nvPr>
        </p:nvSpPr>
        <p:spPr>
          <a:xfrm>
            <a:off x="468313" y="188913"/>
            <a:ext cx="8207375" cy="720725"/>
          </a:xfrm>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smtClean="0"/>
              <a:t>De</a:t>
            </a:r>
            <a:r>
              <a:rPr lang="en-US" sz="4000" dirty="0" err="1" smtClean="0"/>
              <a:t>creaseKey</a:t>
            </a:r>
            <a:r>
              <a:rPr lang="en-US" sz="4000" dirty="0" smtClean="0"/>
              <a:t> </a:t>
            </a:r>
            <a:r>
              <a:rPr lang="en-US" sz="4000" dirty="0" smtClean="0"/>
              <a:t>Example</a:t>
            </a:r>
            <a:endParaRPr lang="cs-CZ" sz="4000" dirty="0"/>
          </a:p>
        </p:txBody>
      </p:sp>
    </p:spTree>
    <p:extLst>
      <p:ext uri="{BB962C8B-B14F-4D97-AF65-F5344CB8AC3E}">
        <p14:creationId xmlns:p14="http://schemas.microsoft.com/office/powerpoint/2010/main" val="37147591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68300" y="980728"/>
            <a:ext cx="2835547" cy="5184576"/>
          </a:xfrm>
        </p:spPr>
        <p:txBody>
          <a:bodyPr/>
          <a:lstStyle/>
          <a:p>
            <a:pPr marL="0" indent="0">
              <a:buNone/>
            </a:pPr>
            <a:r>
              <a:rPr lang="en-US" dirty="0" smtClean="0"/>
              <a:t>  </a:t>
            </a:r>
            <a:r>
              <a:rPr lang="en-US" sz="1400" dirty="0" smtClean="0"/>
              <a:t> </a:t>
            </a:r>
            <a:endParaRPr lang="en-US" dirty="0" smtClean="0"/>
          </a:p>
          <a:p>
            <a:pPr marL="0" indent="0">
              <a:buNone/>
            </a:pPr>
            <a:r>
              <a:rPr lang="en-US" dirty="0" smtClean="0"/>
              <a:t> </a:t>
            </a:r>
            <a:r>
              <a:rPr lang="en-US" sz="1400" b="1" dirty="0" smtClean="0"/>
              <a:t>(c)</a:t>
            </a:r>
            <a:r>
              <a:rPr lang="en-US" sz="1400" dirty="0" smtClean="0"/>
              <a:t> The node with key 35 has its key decreased to 5. It now becomes a root. Its parent, with key 26, is marked, so a </a:t>
            </a:r>
            <a:r>
              <a:rPr lang="en-US" sz="1400" b="1" dirty="0" smtClean="0"/>
              <a:t>cascading cut</a:t>
            </a:r>
            <a:r>
              <a:rPr lang="en-US" sz="1400" dirty="0" smtClean="0"/>
              <a:t> occurs.</a:t>
            </a:r>
            <a:endParaRPr lang="en-US" sz="2000" dirty="0" smtClean="0"/>
          </a:p>
          <a:p>
            <a:pPr marL="0" indent="0">
              <a:buNone/>
            </a:pPr>
            <a:r>
              <a:rPr lang="en-US" dirty="0"/>
              <a:t>	</a:t>
            </a:r>
          </a:p>
          <a:p>
            <a:pPr marL="0" indent="0">
              <a:buNone/>
            </a:pPr>
            <a:r>
              <a:rPr lang="en-US" dirty="0" smtClean="0"/>
              <a:t>                                                                                                                                  </a:t>
            </a:r>
            <a:endParaRPr lang="en-US" dirty="0" smtClean="0"/>
          </a:p>
          <a:p>
            <a:pPr marL="0" indent="0">
              <a:buNone/>
            </a:pPr>
            <a:r>
              <a:rPr lang="en-US" sz="1400" b="1" dirty="0" smtClean="0"/>
              <a:t>(d)</a:t>
            </a:r>
            <a:r>
              <a:rPr lang="en-US" sz="1400" dirty="0" smtClean="0"/>
              <a:t> The node with key 26           is cut from its parent and made an unmarked root.  Another </a:t>
            </a:r>
            <a:r>
              <a:rPr lang="en-US" sz="1400" b="1" dirty="0" smtClean="0"/>
              <a:t>cascading cut</a:t>
            </a:r>
            <a:r>
              <a:rPr lang="en-US" sz="1400" dirty="0" smtClean="0"/>
              <a:t> occurs, since the node with key 24 is marked as well.</a:t>
            </a:r>
            <a:endParaRPr lang="en-US" sz="1400" dirty="0" smtClean="0"/>
          </a:p>
          <a:p>
            <a:pPr marL="0" indent="0">
              <a:buNone/>
            </a:pPr>
            <a:r>
              <a:rPr lang="en-US" dirty="0" smtClean="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654" y="1052736"/>
            <a:ext cx="4690045" cy="212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775430"/>
            <a:ext cx="5184576" cy="210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a:spLocks noGrp="1"/>
          </p:cNvSpPr>
          <p:nvPr>
            <p:ph type="title"/>
          </p:nvPr>
        </p:nvSpPr>
        <p:spPr>
          <a:xfrm>
            <a:off x="468313" y="188913"/>
            <a:ext cx="8207375" cy="720725"/>
          </a:xfrm>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smtClean="0"/>
              <a:t>De</a:t>
            </a:r>
            <a:r>
              <a:rPr lang="en-US" sz="4000" dirty="0" err="1" smtClean="0"/>
              <a:t>creaseKey</a:t>
            </a:r>
            <a:r>
              <a:rPr lang="en-US" sz="4000" dirty="0" smtClean="0"/>
              <a:t> </a:t>
            </a:r>
            <a:r>
              <a:rPr lang="en-US" sz="4000" dirty="0" smtClean="0"/>
              <a:t>Example</a:t>
            </a:r>
            <a:endParaRPr lang="cs-CZ" sz="4000" dirty="0"/>
          </a:p>
        </p:txBody>
      </p:sp>
    </p:spTree>
    <p:extLst>
      <p:ext uri="{BB962C8B-B14F-4D97-AF65-F5344CB8AC3E}">
        <p14:creationId xmlns:p14="http://schemas.microsoft.com/office/powerpoint/2010/main" val="7281179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68300" y="1124744"/>
            <a:ext cx="2835547" cy="4896544"/>
          </a:xfrm>
        </p:spPr>
        <p:txBody>
          <a:bodyPr/>
          <a:lstStyle/>
          <a:p>
            <a:pPr marL="0" indent="0">
              <a:buNone/>
            </a:pPr>
            <a:r>
              <a:rPr lang="en-US" dirty="0" smtClean="0"/>
              <a:t>  </a:t>
            </a:r>
            <a:r>
              <a:rPr lang="en-US" sz="1400" dirty="0" smtClean="0"/>
              <a:t> </a:t>
            </a:r>
            <a:endParaRPr lang="en-US" dirty="0" smtClean="0"/>
          </a:p>
          <a:p>
            <a:pPr marL="0" indent="0">
              <a:buNone/>
            </a:pPr>
            <a:r>
              <a:rPr lang="en-US" dirty="0" smtClean="0"/>
              <a:t> </a:t>
            </a:r>
            <a:r>
              <a:rPr lang="en-US" sz="1400" b="1" dirty="0" smtClean="0"/>
              <a:t>(e)</a:t>
            </a:r>
            <a:r>
              <a:rPr lang="en-US" sz="1400" dirty="0" smtClean="0"/>
              <a:t> The node with key 24 is also cut form its parent and made an unmarked root. The </a:t>
            </a:r>
            <a:r>
              <a:rPr lang="en-US" sz="1400" b="1" dirty="0" smtClean="0"/>
              <a:t>cascading-cut</a:t>
            </a:r>
            <a:r>
              <a:rPr lang="en-US" sz="1400" dirty="0" smtClean="0"/>
              <a:t> stops at this point since the node with key 7 is a root. The </a:t>
            </a:r>
            <a:r>
              <a:rPr lang="en-US" sz="1400" dirty="0" err="1" smtClean="0"/>
              <a:t>H.min</a:t>
            </a:r>
            <a:r>
              <a:rPr lang="en-US" sz="1400" dirty="0" smtClean="0"/>
              <a:t> pointer is updated. </a:t>
            </a:r>
            <a:endParaRPr lang="en-US" sz="2000" dirty="0" smtClean="0"/>
          </a:p>
          <a:p>
            <a:pPr marL="0" indent="0">
              <a:buNone/>
            </a:pPr>
            <a:r>
              <a:rPr lang="en-US" dirty="0"/>
              <a:t>	</a:t>
            </a:r>
          </a:p>
          <a:p>
            <a:pPr marL="0" indent="0">
              <a:buNone/>
            </a:pPr>
            <a:r>
              <a:rPr lang="en-US" dirty="0" smtClean="0"/>
              <a:t>                                                                                                                                  </a:t>
            </a:r>
            <a:endParaRPr lang="en-US" dirty="0" smtClean="0"/>
          </a:p>
        </p:txBody>
      </p:sp>
      <p:pic>
        <p:nvPicPr>
          <p:cNvPr id="7" name="Picture 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24744"/>
            <a:ext cx="5256584" cy="210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Nadpis 1"/>
          <p:cNvSpPr>
            <a:spLocks noGrp="1"/>
          </p:cNvSpPr>
          <p:nvPr>
            <p:ph type="title"/>
          </p:nvPr>
        </p:nvSpPr>
        <p:spPr>
          <a:xfrm>
            <a:off x="468313" y="188913"/>
            <a:ext cx="8207375" cy="720725"/>
          </a:xfrm>
        </p:spPr>
        <p:txBody>
          <a:bodyPr/>
          <a:lstStyle/>
          <a:p>
            <a:r>
              <a:rPr lang="cs-CZ" sz="4000" dirty="0" err="1"/>
              <a:t>Fibonacci</a:t>
            </a:r>
            <a:r>
              <a:rPr lang="cs-CZ" sz="4000" dirty="0"/>
              <a:t> </a:t>
            </a:r>
            <a:r>
              <a:rPr lang="en-US" sz="4000" dirty="0" smtClean="0"/>
              <a:t>Heap</a:t>
            </a:r>
            <a:r>
              <a:rPr lang="en-US" sz="4000" dirty="0"/>
              <a:t> </a:t>
            </a:r>
            <a:r>
              <a:rPr lang="en-US" sz="4000" dirty="0" smtClean="0"/>
              <a:t>–</a:t>
            </a:r>
            <a:r>
              <a:rPr lang="cs-CZ" sz="4000" dirty="0" smtClean="0"/>
              <a:t> </a:t>
            </a:r>
            <a:r>
              <a:rPr lang="cs-CZ" sz="4000" dirty="0" smtClean="0"/>
              <a:t>De</a:t>
            </a:r>
            <a:r>
              <a:rPr lang="en-US" sz="4000" dirty="0" err="1" smtClean="0"/>
              <a:t>creaseKey</a:t>
            </a:r>
            <a:r>
              <a:rPr lang="en-US" sz="4000" dirty="0" smtClean="0"/>
              <a:t> </a:t>
            </a:r>
            <a:r>
              <a:rPr lang="en-US" sz="4000" dirty="0" smtClean="0"/>
              <a:t>Example</a:t>
            </a:r>
            <a:endParaRPr lang="cs-CZ" sz="4000" dirty="0"/>
          </a:p>
        </p:txBody>
      </p:sp>
    </p:spTree>
    <p:extLst>
      <p:ext uri="{BB962C8B-B14F-4D97-AF65-F5344CB8AC3E}">
        <p14:creationId xmlns:p14="http://schemas.microsoft.com/office/powerpoint/2010/main" val="8963085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TextovéPole 1114"/>
          <p:cNvSpPr txBox="1"/>
          <p:nvPr/>
        </p:nvSpPr>
        <p:spPr>
          <a:xfrm>
            <a:off x="5835422" y="5525172"/>
            <a:ext cx="312906" cy="369332"/>
          </a:xfrm>
          <a:prstGeom prst="rect">
            <a:avLst/>
          </a:prstGeom>
          <a:noFill/>
        </p:spPr>
        <p:txBody>
          <a:bodyPr wrap="none" rtlCol="0">
            <a:spAutoFit/>
          </a:bodyPr>
          <a:lstStyle/>
          <a:p>
            <a:r>
              <a:rPr lang="en-US" dirty="0" smtClean="0">
                <a:solidFill>
                  <a:srgbClr val="009900"/>
                </a:solidFill>
              </a:rPr>
              <a:t>3</a:t>
            </a:r>
            <a:endParaRPr lang="cs-CZ" dirty="0">
              <a:solidFill>
                <a:srgbClr val="009900"/>
              </a:solidFill>
            </a:endParaRPr>
          </a:p>
        </p:txBody>
      </p:sp>
      <p:sp>
        <p:nvSpPr>
          <p:cNvPr id="2" name="Nadpis 1"/>
          <p:cNvSpPr>
            <a:spLocks noGrp="1"/>
          </p:cNvSpPr>
          <p:nvPr>
            <p:ph type="title"/>
          </p:nvPr>
        </p:nvSpPr>
        <p:spPr/>
        <p:txBody>
          <a:bodyPr/>
          <a:lstStyle/>
          <a:p>
            <a:r>
              <a:rPr lang="en-US" dirty="0"/>
              <a:t>Binary </a:t>
            </a:r>
            <a:r>
              <a:rPr lang="en-US" dirty="0" smtClean="0"/>
              <a:t>Heap </a:t>
            </a:r>
            <a:r>
              <a:rPr lang="cs-CZ" dirty="0" smtClean="0"/>
              <a:t>- Insert</a:t>
            </a:r>
            <a:endParaRPr lang="cs-CZ" dirty="0"/>
          </a:p>
        </p:txBody>
      </p:sp>
      <p:sp>
        <p:nvSpPr>
          <p:cNvPr id="3" name="Zástupný symbol pro obsah 2"/>
          <p:cNvSpPr>
            <a:spLocks noGrp="1"/>
          </p:cNvSpPr>
          <p:nvPr>
            <p:ph idx="1"/>
          </p:nvPr>
        </p:nvSpPr>
        <p:spPr>
          <a:xfrm>
            <a:off x="385763" y="1196975"/>
            <a:ext cx="8218487" cy="2089149"/>
          </a:xfrm>
        </p:spPr>
        <p:txBody>
          <a:bodyPr/>
          <a:lstStyle/>
          <a:p>
            <a:r>
              <a:rPr lang="en-US" b="1" dirty="0" smtClean="0"/>
              <a:t>Insert</a:t>
            </a:r>
            <a:r>
              <a:rPr lang="en-US" dirty="0" smtClean="0"/>
              <a:t> (</a:t>
            </a:r>
            <a:r>
              <a:rPr lang="en-US" i="1" dirty="0" smtClean="0">
                <a:latin typeface="Cambria" pitchFamily="18" charset="0"/>
              </a:rPr>
              <a:t>x</a:t>
            </a:r>
            <a:r>
              <a:rPr lang="en-US" dirty="0" smtClean="0"/>
              <a:t>)</a:t>
            </a:r>
          </a:p>
          <a:p>
            <a:pPr marL="914400" lvl="1" indent="-457200">
              <a:buFont typeface="+mj-lt"/>
              <a:buAutoNum type="arabicPeriod"/>
            </a:pPr>
            <a:r>
              <a:rPr lang="en-US" sz="1800" dirty="0" smtClean="0"/>
              <a:t>Add a node </a:t>
            </a:r>
            <a:r>
              <a:rPr lang="en-US" sz="1800" i="1" dirty="0" smtClean="0">
                <a:latin typeface="Cambria" pitchFamily="18" charset="0"/>
              </a:rPr>
              <a:t>x</a:t>
            </a:r>
            <a:r>
              <a:rPr lang="en-US" sz="1800" dirty="0" smtClean="0"/>
              <a:t> at the end of the heap;</a:t>
            </a:r>
          </a:p>
          <a:p>
            <a:pPr marL="914400" lvl="1" indent="-457200">
              <a:buFont typeface="+mj-lt"/>
              <a:buAutoNum type="arabicPeriod"/>
            </a:pPr>
            <a:r>
              <a:rPr lang="en-US" sz="1800" b="1" dirty="0" smtClean="0">
                <a:latin typeface="Cambria" pitchFamily="18" charset="0"/>
              </a:rPr>
              <a:t>while </a:t>
            </a:r>
            <a:r>
              <a:rPr lang="en-US" sz="1800" dirty="0" smtClean="0">
                <a:latin typeface="Cambria" pitchFamily="18" charset="0"/>
              </a:rPr>
              <a:t>( key(parent(</a:t>
            </a:r>
            <a:r>
              <a:rPr lang="en-US" sz="1800" i="1" dirty="0" smtClean="0">
                <a:latin typeface="Cambria" pitchFamily="18" charset="0"/>
              </a:rPr>
              <a:t>x</a:t>
            </a:r>
            <a:r>
              <a:rPr lang="en-US" sz="1800" dirty="0" smtClean="0">
                <a:latin typeface="Cambria" pitchFamily="18" charset="0"/>
              </a:rPr>
              <a:t>)</a:t>
            </a:r>
            <a:r>
              <a:rPr lang="en-US" sz="1800" baseline="30000" dirty="0" smtClean="0">
                <a:latin typeface="Cambria" pitchFamily="18" charset="0"/>
              </a:rPr>
              <a:t>†</a:t>
            </a:r>
            <a:r>
              <a:rPr lang="en-US" sz="1800" dirty="0" smtClean="0">
                <a:latin typeface="Cambria" pitchFamily="18" charset="0"/>
              </a:rPr>
              <a:t>) &gt; key(</a:t>
            </a:r>
            <a:r>
              <a:rPr lang="en-US" sz="1800" i="1" dirty="0" smtClean="0">
                <a:latin typeface="Cambria" pitchFamily="18" charset="0"/>
              </a:rPr>
              <a:t>x</a:t>
            </a:r>
            <a:r>
              <a:rPr lang="en-US" sz="1800" dirty="0" smtClean="0">
                <a:latin typeface="Cambria" pitchFamily="18" charset="0"/>
              </a:rPr>
              <a:t>) ) </a:t>
            </a:r>
            <a:r>
              <a:rPr lang="en-US" sz="1800" b="1" dirty="0" smtClean="0">
                <a:latin typeface="Cambria" pitchFamily="18" charset="0"/>
              </a:rPr>
              <a:t>{</a:t>
            </a:r>
          </a:p>
          <a:p>
            <a:pPr marL="914400" lvl="1" indent="-457200">
              <a:buFont typeface="+mj-lt"/>
              <a:buAutoNum type="arabicPeriod"/>
            </a:pPr>
            <a:r>
              <a:rPr lang="en-US" sz="1800" b="1" dirty="0" smtClean="0">
                <a:latin typeface="Cambria" pitchFamily="18" charset="0"/>
              </a:rPr>
              <a:t>         </a:t>
            </a:r>
            <a:r>
              <a:rPr lang="en-US" sz="1800" dirty="0" smtClean="0"/>
              <a:t>Swap a location of the node </a:t>
            </a:r>
            <a:r>
              <a:rPr lang="en-US" sz="1800" i="1" dirty="0" smtClean="0">
                <a:latin typeface="Cambria" pitchFamily="18" charset="0"/>
              </a:rPr>
              <a:t>x</a:t>
            </a:r>
            <a:r>
              <a:rPr lang="en-US" sz="1800" dirty="0" smtClean="0"/>
              <a:t> with the node </a:t>
            </a:r>
            <a:r>
              <a:rPr lang="en-US" sz="1800" dirty="0" smtClean="0">
                <a:latin typeface="Cambria" pitchFamily="18" charset="0"/>
              </a:rPr>
              <a:t>parent(</a:t>
            </a:r>
            <a:r>
              <a:rPr lang="en-US" sz="1800" i="1" dirty="0" smtClean="0">
                <a:latin typeface="Cambria" pitchFamily="18" charset="0"/>
              </a:rPr>
              <a:t>x</a:t>
            </a:r>
            <a:r>
              <a:rPr lang="en-US" sz="1800" dirty="0" smtClean="0">
                <a:latin typeface="Cambria" pitchFamily="18" charset="0"/>
              </a:rPr>
              <a:t>);</a:t>
            </a:r>
            <a:endParaRPr lang="en-US" sz="1800" b="1" dirty="0" smtClean="0">
              <a:latin typeface="Cambria" pitchFamily="18" charset="0"/>
            </a:endParaRPr>
          </a:p>
          <a:p>
            <a:pPr marL="914400" lvl="1" indent="-457200">
              <a:buFont typeface="+mj-lt"/>
              <a:buAutoNum type="arabicPeriod"/>
            </a:pPr>
            <a:r>
              <a:rPr lang="en-US" sz="1800" b="1" dirty="0" smtClean="0">
                <a:latin typeface="Cambria" pitchFamily="18" charset="0"/>
              </a:rPr>
              <a:t>} </a:t>
            </a:r>
          </a:p>
          <a:p>
            <a:pPr marL="914400" lvl="1" indent="-457200">
              <a:buNone/>
            </a:pPr>
            <a:r>
              <a:rPr lang="en-US" sz="1600" baseline="30000" dirty="0" smtClean="0">
                <a:latin typeface="Cambria" pitchFamily="18" charset="0"/>
              </a:rPr>
              <a:t>†</a:t>
            </a:r>
            <a:r>
              <a:rPr lang="en-US" sz="1600" dirty="0" smtClean="0">
                <a:latin typeface="Cambria" pitchFamily="18" charset="0"/>
              </a:rPr>
              <a:t>parent(</a:t>
            </a:r>
            <a:r>
              <a:rPr lang="en-US" sz="1600" i="1" dirty="0" smtClean="0">
                <a:latin typeface="Cambria" pitchFamily="18" charset="0"/>
              </a:rPr>
              <a:t>x</a:t>
            </a:r>
            <a:r>
              <a:rPr lang="en-US" sz="1600" dirty="0" smtClean="0">
                <a:latin typeface="Cambria" pitchFamily="18" charset="0"/>
              </a:rPr>
              <a:t>) returns the parent of a node </a:t>
            </a:r>
            <a:r>
              <a:rPr lang="en-US" sz="1600" i="1" dirty="0" smtClean="0">
                <a:latin typeface="Cambria" pitchFamily="18" charset="0"/>
              </a:rPr>
              <a:t>x.</a:t>
            </a:r>
            <a:r>
              <a:rPr lang="en-US" sz="1600" dirty="0" smtClean="0">
                <a:latin typeface="Cambria" pitchFamily="18" charset="0"/>
              </a:rPr>
              <a:t> It returns </a:t>
            </a:r>
            <a:r>
              <a:rPr lang="en-US" sz="1600" i="1" dirty="0" smtClean="0">
                <a:latin typeface="Cambria" pitchFamily="18" charset="0"/>
              </a:rPr>
              <a:t>x</a:t>
            </a:r>
            <a:r>
              <a:rPr lang="en-US" sz="1600" dirty="0" smtClean="0">
                <a:latin typeface="Cambria" pitchFamily="18" charset="0"/>
              </a:rPr>
              <a:t> in the case where </a:t>
            </a:r>
            <a:r>
              <a:rPr lang="en-US" sz="1600" i="1" dirty="0" smtClean="0">
                <a:latin typeface="Cambria" pitchFamily="18" charset="0"/>
              </a:rPr>
              <a:t>x  </a:t>
            </a:r>
            <a:r>
              <a:rPr lang="en-US" sz="1600" dirty="0" smtClean="0">
                <a:latin typeface="Cambria" pitchFamily="18" charset="0"/>
              </a:rPr>
              <a:t>has no parent.</a:t>
            </a:r>
            <a:endParaRPr lang="en-US" sz="1800" dirty="0" smtClean="0">
              <a:latin typeface="+mn-lt"/>
            </a:endParaRPr>
          </a:p>
        </p:txBody>
      </p:sp>
      <p:sp>
        <p:nvSpPr>
          <p:cNvPr id="102571" name="Line 1195"/>
          <p:cNvSpPr>
            <a:spLocks noChangeShapeType="1"/>
          </p:cNvSpPr>
          <p:nvPr/>
        </p:nvSpPr>
        <p:spPr bwMode="auto">
          <a:xfrm flipH="1" flipV="1">
            <a:off x="4530099" y="344011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2" name="Line 1196"/>
          <p:cNvSpPr>
            <a:spLocks noChangeShapeType="1"/>
          </p:cNvSpPr>
          <p:nvPr/>
        </p:nvSpPr>
        <p:spPr bwMode="auto">
          <a:xfrm flipH="1" flipV="1">
            <a:off x="4518986" y="3409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3" name="Line 1197"/>
          <p:cNvSpPr>
            <a:spLocks noChangeShapeType="1"/>
          </p:cNvSpPr>
          <p:nvPr/>
        </p:nvSpPr>
        <p:spPr bwMode="auto">
          <a:xfrm flipH="1" flipV="1">
            <a:off x="4503111" y="338614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4" name="Line 1198"/>
          <p:cNvSpPr>
            <a:spLocks noChangeShapeType="1"/>
          </p:cNvSpPr>
          <p:nvPr/>
        </p:nvSpPr>
        <p:spPr bwMode="auto">
          <a:xfrm flipH="1" flipV="1">
            <a:off x="4480886" y="33639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5" name="Line 1199"/>
          <p:cNvSpPr>
            <a:spLocks noChangeShapeType="1"/>
          </p:cNvSpPr>
          <p:nvPr/>
        </p:nvSpPr>
        <p:spPr bwMode="auto">
          <a:xfrm flipH="1" flipV="1">
            <a:off x="4455486" y="33464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6" name="Line 1200"/>
          <p:cNvSpPr>
            <a:spLocks noChangeShapeType="1"/>
          </p:cNvSpPr>
          <p:nvPr/>
        </p:nvSpPr>
        <p:spPr bwMode="auto">
          <a:xfrm flipH="1" flipV="1">
            <a:off x="4425324" y="333693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7" name="Line 1201"/>
          <p:cNvSpPr>
            <a:spLocks noChangeShapeType="1"/>
          </p:cNvSpPr>
          <p:nvPr/>
        </p:nvSpPr>
        <p:spPr bwMode="auto">
          <a:xfrm flipH="1" flipV="1">
            <a:off x="4393574" y="333216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8" name="Line 1202"/>
          <p:cNvSpPr>
            <a:spLocks noChangeShapeType="1"/>
          </p:cNvSpPr>
          <p:nvPr/>
        </p:nvSpPr>
        <p:spPr bwMode="auto">
          <a:xfrm flipH="1">
            <a:off x="4360236" y="333216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79" name="Line 1203"/>
          <p:cNvSpPr>
            <a:spLocks noChangeShapeType="1"/>
          </p:cNvSpPr>
          <p:nvPr/>
        </p:nvSpPr>
        <p:spPr bwMode="auto">
          <a:xfrm flipH="1">
            <a:off x="4331661" y="333693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0" name="Line 1204"/>
          <p:cNvSpPr>
            <a:spLocks noChangeShapeType="1"/>
          </p:cNvSpPr>
          <p:nvPr/>
        </p:nvSpPr>
        <p:spPr bwMode="auto">
          <a:xfrm flipH="1">
            <a:off x="4306261" y="33464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1" name="Line 1205"/>
          <p:cNvSpPr>
            <a:spLocks noChangeShapeType="1"/>
          </p:cNvSpPr>
          <p:nvPr/>
        </p:nvSpPr>
        <p:spPr bwMode="auto">
          <a:xfrm flipH="1">
            <a:off x="4284036" y="33639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2" name="Line 1206"/>
          <p:cNvSpPr>
            <a:spLocks noChangeShapeType="1"/>
          </p:cNvSpPr>
          <p:nvPr/>
        </p:nvSpPr>
        <p:spPr bwMode="auto">
          <a:xfrm flipH="1">
            <a:off x="4268161" y="3386143"/>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3" name="Line 1207"/>
          <p:cNvSpPr>
            <a:spLocks noChangeShapeType="1"/>
          </p:cNvSpPr>
          <p:nvPr/>
        </p:nvSpPr>
        <p:spPr bwMode="auto">
          <a:xfrm flipH="1">
            <a:off x="4257049" y="3409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4" name="Line 1208"/>
          <p:cNvSpPr>
            <a:spLocks noChangeShapeType="1"/>
          </p:cNvSpPr>
          <p:nvPr/>
        </p:nvSpPr>
        <p:spPr bwMode="auto">
          <a:xfrm flipH="1">
            <a:off x="4252286" y="344011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5" name="Line 1209"/>
          <p:cNvSpPr>
            <a:spLocks noChangeShapeType="1"/>
          </p:cNvSpPr>
          <p:nvPr/>
        </p:nvSpPr>
        <p:spPr bwMode="auto">
          <a:xfrm>
            <a:off x="4252286" y="347345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6" name="Line 1210"/>
          <p:cNvSpPr>
            <a:spLocks noChangeShapeType="1"/>
          </p:cNvSpPr>
          <p:nvPr/>
        </p:nvSpPr>
        <p:spPr bwMode="auto">
          <a:xfrm>
            <a:off x="4257049" y="350520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7" name="Line 1211"/>
          <p:cNvSpPr>
            <a:spLocks noChangeShapeType="1"/>
          </p:cNvSpPr>
          <p:nvPr/>
        </p:nvSpPr>
        <p:spPr bwMode="auto">
          <a:xfrm>
            <a:off x="4268161" y="353536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8" name="Line 1212"/>
          <p:cNvSpPr>
            <a:spLocks noChangeShapeType="1"/>
          </p:cNvSpPr>
          <p:nvPr/>
        </p:nvSpPr>
        <p:spPr bwMode="auto">
          <a:xfrm>
            <a:off x="4284036" y="356076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89" name="Line 1213"/>
          <p:cNvSpPr>
            <a:spLocks noChangeShapeType="1"/>
          </p:cNvSpPr>
          <p:nvPr/>
        </p:nvSpPr>
        <p:spPr bwMode="auto">
          <a:xfrm>
            <a:off x="4306261" y="35814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0" name="Line 1214"/>
          <p:cNvSpPr>
            <a:spLocks noChangeShapeType="1"/>
          </p:cNvSpPr>
          <p:nvPr/>
        </p:nvSpPr>
        <p:spPr bwMode="auto">
          <a:xfrm>
            <a:off x="4331661" y="3598868"/>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1" name="Line 1215"/>
          <p:cNvSpPr>
            <a:spLocks noChangeShapeType="1"/>
          </p:cNvSpPr>
          <p:nvPr/>
        </p:nvSpPr>
        <p:spPr bwMode="auto">
          <a:xfrm>
            <a:off x="4360236" y="36099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2" name="Line 1216"/>
          <p:cNvSpPr>
            <a:spLocks noChangeShapeType="1"/>
          </p:cNvSpPr>
          <p:nvPr/>
        </p:nvSpPr>
        <p:spPr bwMode="auto">
          <a:xfrm flipV="1">
            <a:off x="4393574" y="36099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3" name="Line 1217"/>
          <p:cNvSpPr>
            <a:spLocks noChangeShapeType="1"/>
          </p:cNvSpPr>
          <p:nvPr/>
        </p:nvSpPr>
        <p:spPr bwMode="auto">
          <a:xfrm flipV="1">
            <a:off x="4425324" y="3598868"/>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4" name="Line 1218"/>
          <p:cNvSpPr>
            <a:spLocks noChangeShapeType="1"/>
          </p:cNvSpPr>
          <p:nvPr/>
        </p:nvSpPr>
        <p:spPr bwMode="auto">
          <a:xfrm flipV="1">
            <a:off x="4455486" y="35814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5" name="Line 1219"/>
          <p:cNvSpPr>
            <a:spLocks noChangeShapeType="1"/>
          </p:cNvSpPr>
          <p:nvPr/>
        </p:nvSpPr>
        <p:spPr bwMode="auto">
          <a:xfrm flipV="1">
            <a:off x="4480886" y="3560768"/>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6" name="Line 1220"/>
          <p:cNvSpPr>
            <a:spLocks noChangeShapeType="1"/>
          </p:cNvSpPr>
          <p:nvPr/>
        </p:nvSpPr>
        <p:spPr bwMode="auto">
          <a:xfrm flipV="1">
            <a:off x="4503111" y="353536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7" name="Line 1221"/>
          <p:cNvSpPr>
            <a:spLocks noChangeShapeType="1"/>
          </p:cNvSpPr>
          <p:nvPr/>
        </p:nvSpPr>
        <p:spPr bwMode="auto">
          <a:xfrm flipV="1">
            <a:off x="4518986" y="350520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8" name="Line 1222"/>
          <p:cNvSpPr>
            <a:spLocks noChangeShapeType="1"/>
          </p:cNvSpPr>
          <p:nvPr/>
        </p:nvSpPr>
        <p:spPr bwMode="auto">
          <a:xfrm flipV="1">
            <a:off x="4530099" y="347345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599" name="Freeform 1223"/>
          <p:cNvSpPr>
            <a:spLocks noEditPoints="1"/>
          </p:cNvSpPr>
          <p:nvPr/>
        </p:nvSpPr>
        <p:spPr bwMode="auto">
          <a:xfrm>
            <a:off x="4368174" y="3424243"/>
            <a:ext cx="41275" cy="68263"/>
          </a:xfrm>
          <a:custGeom>
            <a:avLst/>
            <a:gdLst/>
            <a:ahLst/>
            <a:cxnLst>
              <a:cxn ang="0">
                <a:pos x="14" y="1"/>
              </a:cxn>
              <a:cxn ang="0">
                <a:pos x="12" y="2"/>
              </a:cxn>
              <a:cxn ang="0">
                <a:pos x="11" y="3"/>
              </a:cxn>
              <a:cxn ang="0">
                <a:pos x="10" y="4"/>
              </a:cxn>
              <a:cxn ang="0">
                <a:pos x="9" y="6"/>
              </a:cxn>
              <a:cxn ang="0">
                <a:pos x="8" y="8"/>
              </a:cxn>
              <a:cxn ang="0">
                <a:pos x="7" y="11"/>
              </a:cxn>
              <a:cxn ang="0">
                <a:pos x="6" y="15"/>
              </a:cxn>
              <a:cxn ang="0">
                <a:pos x="6" y="22"/>
              </a:cxn>
              <a:cxn ang="0">
                <a:pos x="7" y="30"/>
              </a:cxn>
              <a:cxn ang="0">
                <a:pos x="8" y="36"/>
              </a:cxn>
              <a:cxn ang="0">
                <a:pos x="9" y="38"/>
              </a:cxn>
              <a:cxn ang="0">
                <a:pos x="11" y="41"/>
              </a:cxn>
              <a:cxn ang="0">
                <a:pos x="14" y="41"/>
              </a:cxn>
              <a:cxn ang="0">
                <a:pos x="16" y="40"/>
              </a:cxn>
              <a:cxn ang="0">
                <a:pos x="17" y="40"/>
              </a:cxn>
              <a:cxn ang="0">
                <a:pos x="18" y="38"/>
              </a:cxn>
              <a:cxn ang="0">
                <a:pos x="19" y="37"/>
              </a:cxn>
              <a:cxn ang="0">
                <a:pos x="20" y="35"/>
              </a:cxn>
              <a:cxn ang="0">
                <a:pos x="20" y="28"/>
              </a:cxn>
              <a:cxn ang="0">
                <a:pos x="20" y="15"/>
              </a:cxn>
              <a:cxn ang="0">
                <a:pos x="20" y="11"/>
              </a:cxn>
              <a:cxn ang="0">
                <a:pos x="20" y="7"/>
              </a:cxn>
              <a:cxn ang="0">
                <a:pos x="19" y="6"/>
              </a:cxn>
              <a:cxn ang="0">
                <a:pos x="17" y="4"/>
              </a:cxn>
              <a:cxn ang="0">
                <a:pos x="17" y="3"/>
              </a:cxn>
              <a:cxn ang="0">
                <a:pos x="14" y="1"/>
              </a:cxn>
              <a:cxn ang="0">
                <a:pos x="11" y="0"/>
              </a:cxn>
              <a:cxn ang="0">
                <a:pos x="17" y="0"/>
              </a:cxn>
              <a:cxn ang="0">
                <a:pos x="19" y="1"/>
              </a:cxn>
              <a:cxn ang="0">
                <a:pos x="22" y="4"/>
              </a:cxn>
              <a:cxn ang="0">
                <a:pos x="26" y="11"/>
              </a:cxn>
              <a:cxn ang="0">
                <a:pos x="26" y="20"/>
              </a:cxn>
              <a:cxn ang="0">
                <a:pos x="26" y="28"/>
              </a:cxn>
              <a:cxn ang="0">
                <a:pos x="24" y="33"/>
              </a:cxn>
              <a:cxn ang="0">
                <a:pos x="23" y="36"/>
              </a:cxn>
              <a:cxn ang="0">
                <a:pos x="20" y="41"/>
              </a:cxn>
              <a:cxn ang="0">
                <a:pos x="17" y="42"/>
              </a:cxn>
              <a:cxn ang="0">
                <a:pos x="15" y="43"/>
              </a:cxn>
              <a:cxn ang="0">
                <a:pos x="14" y="43"/>
              </a:cxn>
              <a:cxn ang="0">
                <a:pos x="11" y="42"/>
              </a:cxn>
              <a:cxn ang="0">
                <a:pos x="8" y="41"/>
              </a:cxn>
              <a:cxn ang="0">
                <a:pos x="6" y="38"/>
              </a:cxn>
              <a:cxn ang="0">
                <a:pos x="4" y="35"/>
              </a:cxn>
              <a:cxn ang="0">
                <a:pos x="1" y="29"/>
              </a:cxn>
              <a:cxn ang="0">
                <a:pos x="0" y="21"/>
              </a:cxn>
              <a:cxn ang="0">
                <a:pos x="1" y="16"/>
              </a:cxn>
              <a:cxn ang="0">
                <a:pos x="1" y="13"/>
              </a:cxn>
              <a:cxn ang="0">
                <a:pos x="2" y="10"/>
              </a:cxn>
              <a:cxn ang="0">
                <a:pos x="4" y="7"/>
              </a:cxn>
              <a:cxn ang="0">
                <a:pos x="6" y="4"/>
              </a:cxn>
              <a:cxn ang="0">
                <a:pos x="8" y="1"/>
              </a:cxn>
              <a:cxn ang="0">
                <a:pos x="11" y="0"/>
              </a:cxn>
            </a:cxnLst>
            <a:rect l="0" t="0" r="r" b="b"/>
            <a:pathLst>
              <a:path w="26" h="43">
                <a:moveTo>
                  <a:pt x="14" y="1"/>
                </a:moveTo>
                <a:lnTo>
                  <a:pt x="12" y="2"/>
                </a:lnTo>
                <a:lnTo>
                  <a:pt x="11" y="3"/>
                </a:lnTo>
                <a:lnTo>
                  <a:pt x="10" y="4"/>
                </a:lnTo>
                <a:lnTo>
                  <a:pt x="9" y="6"/>
                </a:lnTo>
                <a:lnTo>
                  <a:pt x="8" y="8"/>
                </a:lnTo>
                <a:lnTo>
                  <a:pt x="7" y="11"/>
                </a:lnTo>
                <a:lnTo>
                  <a:pt x="6" y="15"/>
                </a:lnTo>
                <a:lnTo>
                  <a:pt x="6" y="22"/>
                </a:lnTo>
                <a:lnTo>
                  <a:pt x="7" y="30"/>
                </a:lnTo>
                <a:lnTo>
                  <a:pt x="8" y="36"/>
                </a:lnTo>
                <a:lnTo>
                  <a:pt x="9" y="38"/>
                </a:lnTo>
                <a:lnTo>
                  <a:pt x="11" y="41"/>
                </a:lnTo>
                <a:lnTo>
                  <a:pt x="14" y="41"/>
                </a:lnTo>
                <a:lnTo>
                  <a:pt x="16" y="40"/>
                </a:lnTo>
                <a:lnTo>
                  <a:pt x="17" y="40"/>
                </a:lnTo>
                <a:lnTo>
                  <a:pt x="18" y="38"/>
                </a:lnTo>
                <a:lnTo>
                  <a:pt x="19" y="37"/>
                </a:lnTo>
                <a:lnTo>
                  <a:pt x="20" y="35"/>
                </a:lnTo>
                <a:lnTo>
                  <a:pt x="20" y="28"/>
                </a:lnTo>
                <a:lnTo>
                  <a:pt x="20" y="15"/>
                </a:lnTo>
                <a:lnTo>
                  <a:pt x="20" y="11"/>
                </a:lnTo>
                <a:lnTo>
                  <a:pt x="20" y="7"/>
                </a:lnTo>
                <a:lnTo>
                  <a:pt x="19" y="6"/>
                </a:lnTo>
                <a:lnTo>
                  <a:pt x="17" y="4"/>
                </a:lnTo>
                <a:lnTo>
                  <a:pt x="17" y="3"/>
                </a:lnTo>
                <a:lnTo>
                  <a:pt x="14" y="1"/>
                </a:lnTo>
                <a:close/>
                <a:moveTo>
                  <a:pt x="11" y="0"/>
                </a:moveTo>
                <a:lnTo>
                  <a:pt x="17" y="0"/>
                </a:lnTo>
                <a:lnTo>
                  <a:pt x="19" y="1"/>
                </a:lnTo>
                <a:lnTo>
                  <a:pt x="22" y="4"/>
                </a:lnTo>
                <a:lnTo>
                  <a:pt x="26" y="11"/>
                </a:lnTo>
                <a:lnTo>
                  <a:pt x="26" y="20"/>
                </a:lnTo>
                <a:lnTo>
                  <a:pt x="26" y="28"/>
                </a:lnTo>
                <a:lnTo>
                  <a:pt x="24" y="33"/>
                </a:lnTo>
                <a:lnTo>
                  <a:pt x="23" y="36"/>
                </a:lnTo>
                <a:lnTo>
                  <a:pt x="20" y="41"/>
                </a:lnTo>
                <a:lnTo>
                  <a:pt x="17" y="42"/>
                </a:lnTo>
                <a:lnTo>
                  <a:pt x="15" y="43"/>
                </a:lnTo>
                <a:lnTo>
                  <a:pt x="14" y="43"/>
                </a:lnTo>
                <a:lnTo>
                  <a:pt x="11" y="42"/>
                </a:lnTo>
                <a:lnTo>
                  <a:pt x="8" y="41"/>
                </a:lnTo>
                <a:lnTo>
                  <a:pt x="6" y="38"/>
                </a:lnTo>
                <a:lnTo>
                  <a:pt x="4" y="35"/>
                </a:lnTo>
                <a:lnTo>
                  <a:pt x="1" y="29"/>
                </a:lnTo>
                <a:lnTo>
                  <a:pt x="0" y="21"/>
                </a:lnTo>
                <a:lnTo>
                  <a:pt x="1" y="16"/>
                </a:lnTo>
                <a:lnTo>
                  <a:pt x="1" y="13"/>
                </a:lnTo>
                <a:lnTo>
                  <a:pt x="2" y="10"/>
                </a:lnTo>
                <a:lnTo>
                  <a:pt x="4" y="7"/>
                </a:lnTo>
                <a:lnTo>
                  <a:pt x="6" y="4"/>
                </a:lnTo>
                <a:lnTo>
                  <a:pt x="8"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0" name="Line 1224"/>
          <p:cNvSpPr>
            <a:spLocks noChangeShapeType="1"/>
          </p:cNvSpPr>
          <p:nvPr/>
        </p:nvSpPr>
        <p:spPr bwMode="auto">
          <a:xfrm flipH="1" flipV="1">
            <a:off x="3620461" y="3979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1" name="Line 1225"/>
          <p:cNvSpPr>
            <a:spLocks noChangeShapeType="1"/>
          </p:cNvSpPr>
          <p:nvPr/>
        </p:nvSpPr>
        <p:spPr bwMode="auto">
          <a:xfrm flipH="1" flipV="1">
            <a:off x="3610936" y="395129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2" name="Line 1226"/>
          <p:cNvSpPr>
            <a:spLocks noChangeShapeType="1"/>
          </p:cNvSpPr>
          <p:nvPr/>
        </p:nvSpPr>
        <p:spPr bwMode="auto">
          <a:xfrm flipH="1" flipV="1">
            <a:off x="3593474" y="392589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3" name="Line 1227"/>
          <p:cNvSpPr>
            <a:spLocks noChangeShapeType="1"/>
          </p:cNvSpPr>
          <p:nvPr/>
        </p:nvSpPr>
        <p:spPr bwMode="auto">
          <a:xfrm flipH="1" flipV="1">
            <a:off x="3571249" y="390366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4" name="Line 1228"/>
          <p:cNvSpPr>
            <a:spLocks noChangeShapeType="1"/>
          </p:cNvSpPr>
          <p:nvPr/>
        </p:nvSpPr>
        <p:spPr bwMode="auto">
          <a:xfrm flipH="1" flipV="1">
            <a:off x="3545849" y="38862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5" name="Line 1229"/>
          <p:cNvSpPr>
            <a:spLocks noChangeShapeType="1"/>
          </p:cNvSpPr>
          <p:nvPr/>
        </p:nvSpPr>
        <p:spPr bwMode="auto">
          <a:xfrm flipH="1" flipV="1">
            <a:off x="3517274" y="387668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6" name="Line 1230"/>
          <p:cNvSpPr>
            <a:spLocks noChangeShapeType="1"/>
          </p:cNvSpPr>
          <p:nvPr/>
        </p:nvSpPr>
        <p:spPr bwMode="auto">
          <a:xfrm flipH="1" flipV="1">
            <a:off x="3483936" y="387191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7" name="Line 1231"/>
          <p:cNvSpPr>
            <a:spLocks noChangeShapeType="1"/>
          </p:cNvSpPr>
          <p:nvPr/>
        </p:nvSpPr>
        <p:spPr bwMode="auto">
          <a:xfrm flipH="1">
            <a:off x="3452186" y="387191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8" name="Line 1232"/>
          <p:cNvSpPr>
            <a:spLocks noChangeShapeType="1"/>
          </p:cNvSpPr>
          <p:nvPr/>
        </p:nvSpPr>
        <p:spPr bwMode="auto">
          <a:xfrm flipH="1">
            <a:off x="3422024" y="38766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09" name="Line 1233"/>
          <p:cNvSpPr>
            <a:spLocks noChangeShapeType="1"/>
          </p:cNvSpPr>
          <p:nvPr/>
        </p:nvSpPr>
        <p:spPr bwMode="auto">
          <a:xfrm flipH="1">
            <a:off x="3395036" y="388620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0" name="Line 1234"/>
          <p:cNvSpPr>
            <a:spLocks noChangeShapeType="1"/>
          </p:cNvSpPr>
          <p:nvPr/>
        </p:nvSpPr>
        <p:spPr bwMode="auto">
          <a:xfrm flipH="1">
            <a:off x="3374399" y="390366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1" name="Line 1235"/>
          <p:cNvSpPr>
            <a:spLocks noChangeShapeType="1"/>
          </p:cNvSpPr>
          <p:nvPr/>
        </p:nvSpPr>
        <p:spPr bwMode="auto">
          <a:xfrm flipH="1">
            <a:off x="3356936" y="392589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2" name="Line 1236"/>
          <p:cNvSpPr>
            <a:spLocks noChangeShapeType="1"/>
          </p:cNvSpPr>
          <p:nvPr/>
        </p:nvSpPr>
        <p:spPr bwMode="auto">
          <a:xfrm flipH="1">
            <a:off x="3345824" y="3951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3" name="Line 1237"/>
          <p:cNvSpPr>
            <a:spLocks noChangeShapeType="1"/>
          </p:cNvSpPr>
          <p:nvPr/>
        </p:nvSpPr>
        <p:spPr bwMode="auto">
          <a:xfrm flipH="1">
            <a:off x="3342649" y="3979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4" name="Line 1238"/>
          <p:cNvSpPr>
            <a:spLocks noChangeShapeType="1"/>
          </p:cNvSpPr>
          <p:nvPr/>
        </p:nvSpPr>
        <p:spPr bwMode="auto">
          <a:xfrm>
            <a:off x="3342649" y="401320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5" name="Line 1239"/>
          <p:cNvSpPr>
            <a:spLocks noChangeShapeType="1"/>
          </p:cNvSpPr>
          <p:nvPr/>
        </p:nvSpPr>
        <p:spPr bwMode="auto">
          <a:xfrm>
            <a:off x="3345824" y="4044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6" name="Line 1240"/>
          <p:cNvSpPr>
            <a:spLocks noChangeShapeType="1"/>
          </p:cNvSpPr>
          <p:nvPr/>
        </p:nvSpPr>
        <p:spPr bwMode="auto">
          <a:xfrm>
            <a:off x="3356936" y="407511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7" name="Line 1241"/>
          <p:cNvSpPr>
            <a:spLocks noChangeShapeType="1"/>
          </p:cNvSpPr>
          <p:nvPr/>
        </p:nvSpPr>
        <p:spPr bwMode="auto">
          <a:xfrm>
            <a:off x="3374399" y="410210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8" name="Line 1242"/>
          <p:cNvSpPr>
            <a:spLocks noChangeShapeType="1"/>
          </p:cNvSpPr>
          <p:nvPr/>
        </p:nvSpPr>
        <p:spPr bwMode="auto">
          <a:xfrm>
            <a:off x="3395036" y="412274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19" name="Line 1243"/>
          <p:cNvSpPr>
            <a:spLocks noChangeShapeType="1"/>
          </p:cNvSpPr>
          <p:nvPr/>
        </p:nvSpPr>
        <p:spPr bwMode="auto">
          <a:xfrm>
            <a:off x="3422024" y="414020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0" name="Line 1244"/>
          <p:cNvSpPr>
            <a:spLocks noChangeShapeType="1"/>
          </p:cNvSpPr>
          <p:nvPr/>
        </p:nvSpPr>
        <p:spPr bwMode="auto">
          <a:xfrm>
            <a:off x="3452186" y="415131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1" name="Line 1245"/>
          <p:cNvSpPr>
            <a:spLocks noChangeShapeType="1"/>
          </p:cNvSpPr>
          <p:nvPr/>
        </p:nvSpPr>
        <p:spPr bwMode="auto">
          <a:xfrm flipV="1">
            <a:off x="3483936" y="415131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2" name="Line 1246"/>
          <p:cNvSpPr>
            <a:spLocks noChangeShapeType="1"/>
          </p:cNvSpPr>
          <p:nvPr/>
        </p:nvSpPr>
        <p:spPr bwMode="auto">
          <a:xfrm flipV="1">
            <a:off x="3517274" y="414020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3" name="Line 1247"/>
          <p:cNvSpPr>
            <a:spLocks noChangeShapeType="1"/>
          </p:cNvSpPr>
          <p:nvPr/>
        </p:nvSpPr>
        <p:spPr bwMode="auto">
          <a:xfrm flipV="1">
            <a:off x="3545849" y="412274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4" name="Line 1248"/>
          <p:cNvSpPr>
            <a:spLocks noChangeShapeType="1"/>
          </p:cNvSpPr>
          <p:nvPr/>
        </p:nvSpPr>
        <p:spPr bwMode="auto">
          <a:xfrm flipV="1">
            <a:off x="3571249" y="410210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5" name="Line 1249"/>
          <p:cNvSpPr>
            <a:spLocks noChangeShapeType="1"/>
          </p:cNvSpPr>
          <p:nvPr/>
        </p:nvSpPr>
        <p:spPr bwMode="auto">
          <a:xfrm flipV="1">
            <a:off x="3593474" y="407511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6" name="Line 1250"/>
          <p:cNvSpPr>
            <a:spLocks noChangeShapeType="1"/>
          </p:cNvSpPr>
          <p:nvPr/>
        </p:nvSpPr>
        <p:spPr bwMode="auto">
          <a:xfrm flipV="1">
            <a:off x="3610936" y="404495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7" name="Line 1251"/>
          <p:cNvSpPr>
            <a:spLocks noChangeShapeType="1"/>
          </p:cNvSpPr>
          <p:nvPr/>
        </p:nvSpPr>
        <p:spPr bwMode="auto">
          <a:xfrm flipV="1">
            <a:off x="3620461" y="401320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8" name="Freeform 1252"/>
          <p:cNvSpPr>
            <a:spLocks/>
          </p:cNvSpPr>
          <p:nvPr/>
        </p:nvSpPr>
        <p:spPr bwMode="auto">
          <a:xfrm>
            <a:off x="3468061" y="3965580"/>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29" name="Line 1253"/>
          <p:cNvSpPr>
            <a:spLocks noChangeShapeType="1"/>
          </p:cNvSpPr>
          <p:nvPr/>
        </p:nvSpPr>
        <p:spPr bwMode="auto">
          <a:xfrm flipH="1">
            <a:off x="4223711" y="3546480"/>
            <a:ext cx="476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0" name="Line 1254"/>
          <p:cNvSpPr>
            <a:spLocks noChangeShapeType="1"/>
          </p:cNvSpPr>
          <p:nvPr/>
        </p:nvSpPr>
        <p:spPr bwMode="auto">
          <a:xfrm flipH="1">
            <a:off x="4174499" y="3573468"/>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1" name="Line 1255"/>
          <p:cNvSpPr>
            <a:spLocks noChangeShapeType="1"/>
          </p:cNvSpPr>
          <p:nvPr/>
        </p:nvSpPr>
        <p:spPr bwMode="auto">
          <a:xfrm flipH="1">
            <a:off x="4118936" y="360363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2" name="Line 1256"/>
          <p:cNvSpPr>
            <a:spLocks noChangeShapeType="1"/>
          </p:cNvSpPr>
          <p:nvPr/>
        </p:nvSpPr>
        <p:spPr bwMode="auto">
          <a:xfrm flipH="1">
            <a:off x="4060199" y="363538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3" name="Line 1257"/>
          <p:cNvSpPr>
            <a:spLocks noChangeShapeType="1"/>
          </p:cNvSpPr>
          <p:nvPr/>
        </p:nvSpPr>
        <p:spPr bwMode="auto">
          <a:xfrm flipH="1">
            <a:off x="3939549" y="3670305"/>
            <a:ext cx="120650" cy="730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4" name="Line 1258"/>
          <p:cNvSpPr>
            <a:spLocks noChangeShapeType="1"/>
          </p:cNvSpPr>
          <p:nvPr/>
        </p:nvSpPr>
        <p:spPr bwMode="auto">
          <a:xfrm flipH="1">
            <a:off x="3879224" y="3743330"/>
            <a:ext cx="6032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5" name="Line 1259"/>
          <p:cNvSpPr>
            <a:spLocks noChangeShapeType="1"/>
          </p:cNvSpPr>
          <p:nvPr/>
        </p:nvSpPr>
        <p:spPr bwMode="auto">
          <a:xfrm flipH="1">
            <a:off x="3818899" y="377825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6" name="Line 1260"/>
          <p:cNvSpPr>
            <a:spLocks noChangeShapeType="1"/>
          </p:cNvSpPr>
          <p:nvPr/>
        </p:nvSpPr>
        <p:spPr bwMode="auto">
          <a:xfrm flipH="1">
            <a:off x="3760161" y="381476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7" name="Line 1261"/>
          <p:cNvSpPr>
            <a:spLocks noChangeShapeType="1"/>
          </p:cNvSpPr>
          <p:nvPr/>
        </p:nvSpPr>
        <p:spPr bwMode="auto">
          <a:xfrm flipH="1">
            <a:off x="3704599" y="3849693"/>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8" name="Line 1262"/>
          <p:cNvSpPr>
            <a:spLocks noChangeShapeType="1"/>
          </p:cNvSpPr>
          <p:nvPr/>
        </p:nvSpPr>
        <p:spPr bwMode="auto">
          <a:xfrm flipH="1">
            <a:off x="3655386" y="3881443"/>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39" name="Line 1263"/>
          <p:cNvSpPr>
            <a:spLocks noChangeShapeType="1"/>
          </p:cNvSpPr>
          <p:nvPr/>
        </p:nvSpPr>
        <p:spPr bwMode="auto">
          <a:xfrm flipH="1">
            <a:off x="3607761" y="391160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0" name="Line 1264"/>
          <p:cNvSpPr>
            <a:spLocks noChangeShapeType="1"/>
          </p:cNvSpPr>
          <p:nvPr/>
        </p:nvSpPr>
        <p:spPr bwMode="auto">
          <a:xfrm flipH="1" flipV="1">
            <a:off x="5439736" y="3979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1" name="Line 1265"/>
          <p:cNvSpPr>
            <a:spLocks noChangeShapeType="1"/>
          </p:cNvSpPr>
          <p:nvPr/>
        </p:nvSpPr>
        <p:spPr bwMode="auto">
          <a:xfrm flipH="1" flipV="1">
            <a:off x="5428624" y="3951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2" name="Line 1266"/>
          <p:cNvSpPr>
            <a:spLocks noChangeShapeType="1"/>
          </p:cNvSpPr>
          <p:nvPr/>
        </p:nvSpPr>
        <p:spPr bwMode="auto">
          <a:xfrm flipH="1" flipV="1">
            <a:off x="5412749" y="392589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3" name="Line 1267"/>
          <p:cNvSpPr>
            <a:spLocks noChangeShapeType="1"/>
          </p:cNvSpPr>
          <p:nvPr/>
        </p:nvSpPr>
        <p:spPr bwMode="auto">
          <a:xfrm flipH="1" flipV="1">
            <a:off x="5390524" y="390366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4" name="Line 1268"/>
          <p:cNvSpPr>
            <a:spLocks noChangeShapeType="1"/>
          </p:cNvSpPr>
          <p:nvPr/>
        </p:nvSpPr>
        <p:spPr bwMode="auto">
          <a:xfrm flipH="1" flipV="1">
            <a:off x="5365124" y="388620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5" name="Line 1269"/>
          <p:cNvSpPr>
            <a:spLocks noChangeShapeType="1"/>
          </p:cNvSpPr>
          <p:nvPr/>
        </p:nvSpPr>
        <p:spPr bwMode="auto">
          <a:xfrm flipH="1" flipV="1">
            <a:off x="5334961" y="38766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6" name="Line 1270"/>
          <p:cNvSpPr>
            <a:spLocks noChangeShapeType="1"/>
          </p:cNvSpPr>
          <p:nvPr/>
        </p:nvSpPr>
        <p:spPr bwMode="auto">
          <a:xfrm flipH="1" flipV="1">
            <a:off x="5301624" y="387191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7" name="Line 1271"/>
          <p:cNvSpPr>
            <a:spLocks noChangeShapeType="1"/>
          </p:cNvSpPr>
          <p:nvPr/>
        </p:nvSpPr>
        <p:spPr bwMode="auto">
          <a:xfrm flipH="1">
            <a:off x="5269874" y="387191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8" name="Line 1272"/>
          <p:cNvSpPr>
            <a:spLocks noChangeShapeType="1"/>
          </p:cNvSpPr>
          <p:nvPr/>
        </p:nvSpPr>
        <p:spPr bwMode="auto">
          <a:xfrm flipH="1">
            <a:off x="5241299" y="387668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49" name="Line 1273"/>
          <p:cNvSpPr>
            <a:spLocks noChangeShapeType="1"/>
          </p:cNvSpPr>
          <p:nvPr/>
        </p:nvSpPr>
        <p:spPr bwMode="auto">
          <a:xfrm flipH="1">
            <a:off x="5214311" y="388620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0" name="Line 1274"/>
          <p:cNvSpPr>
            <a:spLocks noChangeShapeType="1"/>
          </p:cNvSpPr>
          <p:nvPr/>
        </p:nvSpPr>
        <p:spPr bwMode="auto">
          <a:xfrm flipH="1">
            <a:off x="5193674" y="390366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1" name="Line 1275"/>
          <p:cNvSpPr>
            <a:spLocks noChangeShapeType="1"/>
          </p:cNvSpPr>
          <p:nvPr/>
        </p:nvSpPr>
        <p:spPr bwMode="auto">
          <a:xfrm flipH="1">
            <a:off x="5176211" y="392589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2" name="Line 1276"/>
          <p:cNvSpPr>
            <a:spLocks noChangeShapeType="1"/>
          </p:cNvSpPr>
          <p:nvPr/>
        </p:nvSpPr>
        <p:spPr bwMode="auto">
          <a:xfrm flipH="1">
            <a:off x="5165099" y="3951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3" name="Line 1277"/>
          <p:cNvSpPr>
            <a:spLocks noChangeShapeType="1"/>
          </p:cNvSpPr>
          <p:nvPr/>
        </p:nvSpPr>
        <p:spPr bwMode="auto">
          <a:xfrm flipH="1">
            <a:off x="5161924" y="3979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4" name="Line 1278"/>
          <p:cNvSpPr>
            <a:spLocks noChangeShapeType="1"/>
          </p:cNvSpPr>
          <p:nvPr/>
        </p:nvSpPr>
        <p:spPr bwMode="auto">
          <a:xfrm>
            <a:off x="5161924" y="4013205"/>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5" name="Line 1279"/>
          <p:cNvSpPr>
            <a:spLocks noChangeShapeType="1"/>
          </p:cNvSpPr>
          <p:nvPr/>
        </p:nvSpPr>
        <p:spPr bwMode="auto">
          <a:xfrm>
            <a:off x="5165099" y="4044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6" name="Line 1280"/>
          <p:cNvSpPr>
            <a:spLocks noChangeShapeType="1"/>
          </p:cNvSpPr>
          <p:nvPr/>
        </p:nvSpPr>
        <p:spPr bwMode="auto">
          <a:xfrm>
            <a:off x="5176211" y="407511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7" name="Line 1281"/>
          <p:cNvSpPr>
            <a:spLocks noChangeShapeType="1"/>
          </p:cNvSpPr>
          <p:nvPr/>
        </p:nvSpPr>
        <p:spPr bwMode="auto">
          <a:xfrm>
            <a:off x="5193674" y="410210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8" name="Line 1282"/>
          <p:cNvSpPr>
            <a:spLocks noChangeShapeType="1"/>
          </p:cNvSpPr>
          <p:nvPr/>
        </p:nvSpPr>
        <p:spPr bwMode="auto">
          <a:xfrm>
            <a:off x="5214311" y="412274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59" name="Line 1283"/>
          <p:cNvSpPr>
            <a:spLocks noChangeShapeType="1"/>
          </p:cNvSpPr>
          <p:nvPr/>
        </p:nvSpPr>
        <p:spPr bwMode="auto">
          <a:xfrm>
            <a:off x="5241299" y="414020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0" name="Line 1284"/>
          <p:cNvSpPr>
            <a:spLocks noChangeShapeType="1"/>
          </p:cNvSpPr>
          <p:nvPr/>
        </p:nvSpPr>
        <p:spPr bwMode="auto">
          <a:xfrm>
            <a:off x="5269874" y="415131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1" name="Line 1285"/>
          <p:cNvSpPr>
            <a:spLocks noChangeShapeType="1"/>
          </p:cNvSpPr>
          <p:nvPr/>
        </p:nvSpPr>
        <p:spPr bwMode="auto">
          <a:xfrm flipV="1">
            <a:off x="5301624" y="415131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2" name="Line 1286"/>
          <p:cNvSpPr>
            <a:spLocks noChangeShapeType="1"/>
          </p:cNvSpPr>
          <p:nvPr/>
        </p:nvSpPr>
        <p:spPr bwMode="auto">
          <a:xfrm flipV="1">
            <a:off x="5334961" y="414020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3" name="Line 1287"/>
          <p:cNvSpPr>
            <a:spLocks noChangeShapeType="1"/>
          </p:cNvSpPr>
          <p:nvPr/>
        </p:nvSpPr>
        <p:spPr bwMode="auto">
          <a:xfrm flipV="1">
            <a:off x="5365124" y="412274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4" name="Line 1288"/>
          <p:cNvSpPr>
            <a:spLocks noChangeShapeType="1"/>
          </p:cNvSpPr>
          <p:nvPr/>
        </p:nvSpPr>
        <p:spPr bwMode="auto">
          <a:xfrm flipV="1">
            <a:off x="5390524" y="410210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5" name="Line 1289"/>
          <p:cNvSpPr>
            <a:spLocks noChangeShapeType="1"/>
          </p:cNvSpPr>
          <p:nvPr/>
        </p:nvSpPr>
        <p:spPr bwMode="auto">
          <a:xfrm flipV="1">
            <a:off x="5412749" y="4075118"/>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6" name="Line 1290"/>
          <p:cNvSpPr>
            <a:spLocks noChangeShapeType="1"/>
          </p:cNvSpPr>
          <p:nvPr/>
        </p:nvSpPr>
        <p:spPr bwMode="auto">
          <a:xfrm flipV="1">
            <a:off x="5428624" y="4044955"/>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7" name="Line 1291"/>
          <p:cNvSpPr>
            <a:spLocks noChangeShapeType="1"/>
          </p:cNvSpPr>
          <p:nvPr/>
        </p:nvSpPr>
        <p:spPr bwMode="auto">
          <a:xfrm flipV="1">
            <a:off x="5439736" y="4013205"/>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8" name="Freeform 1292"/>
          <p:cNvSpPr>
            <a:spLocks/>
          </p:cNvSpPr>
          <p:nvPr/>
        </p:nvSpPr>
        <p:spPr bwMode="auto">
          <a:xfrm>
            <a:off x="5277811" y="3965580"/>
            <a:ext cx="42863" cy="66675"/>
          </a:xfrm>
          <a:custGeom>
            <a:avLst/>
            <a:gdLst/>
            <a:ahLst/>
            <a:cxnLst>
              <a:cxn ang="0">
                <a:pos x="9" y="0"/>
              </a:cxn>
              <a:cxn ang="0">
                <a:pos x="15" y="0"/>
              </a:cxn>
              <a:cxn ang="0">
                <a:pos x="18" y="1"/>
              </a:cxn>
              <a:cxn ang="0">
                <a:pos x="21" y="3"/>
              </a:cxn>
              <a:cxn ang="0">
                <a:pos x="24" y="7"/>
              </a:cxn>
              <a:cxn ang="0">
                <a:pos x="24" y="11"/>
              </a:cxn>
              <a:cxn ang="0">
                <a:pos x="24" y="13"/>
              </a:cxn>
              <a:cxn ang="0">
                <a:pos x="23" y="16"/>
              </a:cxn>
              <a:cxn ang="0">
                <a:pos x="18" y="24"/>
              </a:cxn>
              <a:cxn ang="0">
                <a:pos x="15" y="27"/>
              </a:cxn>
              <a:cxn ang="0">
                <a:pos x="12" y="31"/>
              </a:cxn>
              <a:cxn ang="0">
                <a:pos x="9" y="34"/>
              </a:cxn>
              <a:cxn ang="0">
                <a:pos x="6" y="36"/>
              </a:cxn>
              <a:cxn ang="0">
                <a:pos x="6" y="37"/>
              </a:cxn>
              <a:cxn ang="0">
                <a:pos x="21" y="37"/>
              </a:cxn>
              <a:cxn ang="0">
                <a:pos x="22" y="37"/>
              </a:cxn>
              <a:cxn ang="0">
                <a:pos x="23" y="37"/>
              </a:cxn>
              <a:cxn ang="0">
                <a:pos x="25" y="34"/>
              </a:cxn>
              <a:cxn ang="0">
                <a:pos x="27" y="34"/>
              </a:cxn>
              <a:cxn ang="0">
                <a:pos x="24" y="42"/>
              </a:cxn>
              <a:cxn ang="0">
                <a:pos x="0" y="42"/>
              </a:cxn>
              <a:cxn ang="0">
                <a:pos x="0" y="40"/>
              </a:cxn>
              <a:cxn ang="0">
                <a:pos x="9" y="32"/>
              </a:cxn>
              <a:cxn ang="0">
                <a:pos x="15" y="25"/>
              </a:cxn>
              <a:cxn ang="0">
                <a:pos x="18" y="18"/>
              </a:cxn>
              <a:cxn ang="0">
                <a:pos x="19" y="13"/>
              </a:cxn>
              <a:cxn ang="0">
                <a:pos x="18" y="9"/>
              </a:cxn>
              <a:cxn ang="0">
                <a:pos x="16" y="6"/>
              </a:cxn>
              <a:cxn ang="0">
                <a:pos x="15" y="5"/>
              </a:cxn>
              <a:cxn ang="0">
                <a:pos x="13" y="4"/>
              </a:cxn>
              <a:cxn ang="0">
                <a:pos x="9" y="4"/>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5" y="0"/>
                </a:lnTo>
                <a:lnTo>
                  <a:pt x="18" y="1"/>
                </a:lnTo>
                <a:lnTo>
                  <a:pt x="21" y="3"/>
                </a:lnTo>
                <a:lnTo>
                  <a:pt x="24" y="7"/>
                </a:lnTo>
                <a:lnTo>
                  <a:pt x="24" y="11"/>
                </a:lnTo>
                <a:lnTo>
                  <a:pt x="24" y="13"/>
                </a:lnTo>
                <a:lnTo>
                  <a:pt x="23" y="16"/>
                </a:lnTo>
                <a:lnTo>
                  <a:pt x="18" y="24"/>
                </a:lnTo>
                <a:lnTo>
                  <a:pt x="15" y="27"/>
                </a:lnTo>
                <a:lnTo>
                  <a:pt x="12" y="31"/>
                </a:lnTo>
                <a:lnTo>
                  <a:pt x="9" y="34"/>
                </a:lnTo>
                <a:lnTo>
                  <a:pt x="6" y="36"/>
                </a:lnTo>
                <a:lnTo>
                  <a:pt x="6" y="37"/>
                </a:lnTo>
                <a:lnTo>
                  <a:pt x="21" y="37"/>
                </a:lnTo>
                <a:lnTo>
                  <a:pt x="22" y="37"/>
                </a:lnTo>
                <a:lnTo>
                  <a:pt x="23" y="37"/>
                </a:lnTo>
                <a:lnTo>
                  <a:pt x="25" y="34"/>
                </a:lnTo>
                <a:lnTo>
                  <a:pt x="27" y="34"/>
                </a:lnTo>
                <a:lnTo>
                  <a:pt x="24" y="42"/>
                </a:lnTo>
                <a:lnTo>
                  <a:pt x="0" y="42"/>
                </a:lnTo>
                <a:lnTo>
                  <a:pt x="0" y="40"/>
                </a:lnTo>
                <a:lnTo>
                  <a:pt x="9" y="32"/>
                </a:lnTo>
                <a:lnTo>
                  <a:pt x="15" y="25"/>
                </a:lnTo>
                <a:lnTo>
                  <a:pt x="18" y="18"/>
                </a:lnTo>
                <a:lnTo>
                  <a:pt x="19" y="13"/>
                </a:lnTo>
                <a:lnTo>
                  <a:pt x="18" y="9"/>
                </a:lnTo>
                <a:lnTo>
                  <a:pt x="16" y="6"/>
                </a:lnTo>
                <a:lnTo>
                  <a:pt x="15" y="5"/>
                </a:lnTo>
                <a:lnTo>
                  <a:pt x="13" y="4"/>
                </a:lnTo>
                <a:lnTo>
                  <a:pt x="9" y="4"/>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69" name="Line 1293"/>
          <p:cNvSpPr>
            <a:spLocks noChangeShapeType="1"/>
          </p:cNvSpPr>
          <p:nvPr/>
        </p:nvSpPr>
        <p:spPr bwMode="auto">
          <a:xfrm>
            <a:off x="4515811" y="3546480"/>
            <a:ext cx="460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0" name="Line 1294"/>
          <p:cNvSpPr>
            <a:spLocks noChangeShapeType="1"/>
          </p:cNvSpPr>
          <p:nvPr/>
        </p:nvSpPr>
        <p:spPr bwMode="auto">
          <a:xfrm>
            <a:off x="4561849" y="3573468"/>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1" name="Line 1295"/>
          <p:cNvSpPr>
            <a:spLocks noChangeShapeType="1"/>
          </p:cNvSpPr>
          <p:nvPr/>
        </p:nvSpPr>
        <p:spPr bwMode="auto">
          <a:xfrm>
            <a:off x="4612649" y="3603630"/>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2" name="Line 1296"/>
          <p:cNvSpPr>
            <a:spLocks noChangeShapeType="1"/>
          </p:cNvSpPr>
          <p:nvPr/>
        </p:nvSpPr>
        <p:spPr bwMode="auto">
          <a:xfrm>
            <a:off x="4668211" y="3635380"/>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3" name="Line 1297"/>
          <p:cNvSpPr>
            <a:spLocks noChangeShapeType="1"/>
          </p:cNvSpPr>
          <p:nvPr/>
        </p:nvSpPr>
        <p:spPr bwMode="auto">
          <a:xfrm>
            <a:off x="4726949" y="3670305"/>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4" name="Line 1298"/>
          <p:cNvSpPr>
            <a:spLocks noChangeShapeType="1"/>
          </p:cNvSpPr>
          <p:nvPr/>
        </p:nvSpPr>
        <p:spPr bwMode="auto">
          <a:xfrm>
            <a:off x="4787274" y="3706818"/>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5" name="Line 1299"/>
          <p:cNvSpPr>
            <a:spLocks noChangeShapeType="1"/>
          </p:cNvSpPr>
          <p:nvPr/>
        </p:nvSpPr>
        <p:spPr bwMode="auto">
          <a:xfrm>
            <a:off x="4847599" y="3743330"/>
            <a:ext cx="120650" cy="714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6" name="Line 1300"/>
          <p:cNvSpPr>
            <a:spLocks noChangeShapeType="1"/>
          </p:cNvSpPr>
          <p:nvPr/>
        </p:nvSpPr>
        <p:spPr bwMode="auto">
          <a:xfrm>
            <a:off x="4968249" y="3814768"/>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7" name="Line 1301"/>
          <p:cNvSpPr>
            <a:spLocks noChangeShapeType="1"/>
          </p:cNvSpPr>
          <p:nvPr/>
        </p:nvSpPr>
        <p:spPr bwMode="auto">
          <a:xfrm>
            <a:off x="5026986" y="3849693"/>
            <a:ext cx="539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8" name="Line 1302"/>
          <p:cNvSpPr>
            <a:spLocks noChangeShapeType="1"/>
          </p:cNvSpPr>
          <p:nvPr/>
        </p:nvSpPr>
        <p:spPr bwMode="auto">
          <a:xfrm>
            <a:off x="5080961" y="3881443"/>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79" name="Line 1303"/>
          <p:cNvSpPr>
            <a:spLocks noChangeShapeType="1"/>
          </p:cNvSpPr>
          <p:nvPr/>
        </p:nvSpPr>
        <p:spPr bwMode="auto">
          <a:xfrm>
            <a:off x="5131761" y="3911605"/>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0" name="Line 1304"/>
          <p:cNvSpPr>
            <a:spLocks noChangeShapeType="1"/>
          </p:cNvSpPr>
          <p:nvPr/>
        </p:nvSpPr>
        <p:spPr bwMode="auto">
          <a:xfrm flipH="1" flipV="1">
            <a:off x="2258386" y="4524380"/>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1" name="Line 1305"/>
          <p:cNvSpPr>
            <a:spLocks noChangeShapeType="1"/>
          </p:cNvSpPr>
          <p:nvPr/>
        </p:nvSpPr>
        <p:spPr bwMode="auto">
          <a:xfrm flipH="1" flipV="1">
            <a:off x="2248861" y="4498980"/>
            <a:ext cx="952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2" name="Line 1306"/>
          <p:cNvSpPr>
            <a:spLocks noChangeShapeType="1"/>
          </p:cNvSpPr>
          <p:nvPr/>
        </p:nvSpPr>
        <p:spPr bwMode="auto">
          <a:xfrm flipH="1" flipV="1">
            <a:off x="2236161" y="447516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3" name="Line 1307"/>
          <p:cNvSpPr>
            <a:spLocks noChangeShapeType="1"/>
          </p:cNvSpPr>
          <p:nvPr/>
        </p:nvSpPr>
        <p:spPr bwMode="auto">
          <a:xfrm flipH="1" flipV="1">
            <a:off x="2218699" y="44545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4" name="Line 1308"/>
          <p:cNvSpPr>
            <a:spLocks noChangeShapeType="1"/>
          </p:cNvSpPr>
          <p:nvPr/>
        </p:nvSpPr>
        <p:spPr bwMode="auto">
          <a:xfrm flipH="1" flipV="1">
            <a:off x="2199649" y="4435480"/>
            <a:ext cx="1905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5" name="Line 1309"/>
          <p:cNvSpPr>
            <a:spLocks noChangeShapeType="1"/>
          </p:cNvSpPr>
          <p:nvPr/>
        </p:nvSpPr>
        <p:spPr bwMode="auto">
          <a:xfrm flipH="1" flipV="1">
            <a:off x="2174249" y="442278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6" name="Line 1310"/>
          <p:cNvSpPr>
            <a:spLocks noChangeShapeType="1"/>
          </p:cNvSpPr>
          <p:nvPr/>
        </p:nvSpPr>
        <p:spPr bwMode="auto">
          <a:xfrm flipH="1" flipV="1">
            <a:off x="2148849" y="4414843"/>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7" name="Line 1311"/>
          <p:cNvSpPr>
            <a:spLocks noChangeShapeType="1"/>
          </p:cNvSpPr>
          <p:nvPr/>
        </p:nvSpPr>
        <p:spPr bwMode="auto">
          <a:xfrm flipH="1" flipV="1">
            <a:off x="2120274"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8" name="Line 1312"/>
          <p:cNvSpPr>
            <a:spLocks noChangeShapeType="1"/>
          </p:cNvSpPr>
          <p:nvPr/>
        </p:nvSpPr>
        <p:spPr bwMode="auto">
          <a:xfrm flipH="1">
            <a:off x="2091699"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89" name="Line 1313"/>
          <p:cNvSpPr>
            <a:spLocks noChangeShapeType="1"/>
          </p:cNvSpPr>
          <p:nvPr/>
        </p:nvSpPr>
        <p:spPr bwMode="auto">
          <a:xfrm flipH="1">
            <a:off x="2064711" y="441484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0" name="Line 1314"/>
          <p:cNvSpPr>
            <a:spLocks noChangeShapeType="1"/>
          </p:cNvSpPr>
          <p:nvPr/>
        </p:nvSpPr>
        <p:spPr bwMode="auto">
          <a:xfrm flipH="1">
            <a:off x="2040899" y="442278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1" name="Line 1315"/>
          <p:cNvSpPr>
            <a:spLocks noChangeShapeType="1"/>
          </p:cNvSpPr>
          <p:nvPr/>
        </p:nvSpPr>
        <p:spPr bwMode="auto">
          <a:xfrm flipH="1">
            <a:off x="2020261" y="4435480"/>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2" name="Line 1316"/>
          <p:cNvSpPr>
            <a:spLocks noChangeShapeType="1"/>
          </p:cNvSpPr>
          <p:nvPr/>
        </p:nvSpPr>
        <p:spPr bwMode="auto">
          <a:xfrm flipH="1">
            <a:off x="2002799" y="44545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3" name="Line 1317"/>
          <p:cNvSpPr>
            <a:spLocks noChangeShapeType="1"/>
          </p:cNvSpPr>
          <p:nvPr/>
        </p:nvSpPr>
        <p:spPr bwMode="auto">
          <a:xfrm flipH="1">
            <a:off x="1990099" y="447516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4" name="Line 1318"/>
          <p:cNvSpPr>
            <a:spLocks noChangeShapeType="1"/>
          </p:cNvSpPr>
          <p:nvPr/>
        </p:nvSpPr>
        <p:spPr bwMode="auto">
          <a:xfrm flipH="1">
            <a:off x="1982161" y="4498980"/>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5" name="Line 1319"/>
          <p:cNvSpPr>
            <a:spLocks noChangeShapeType="1"/>
          </p:cNvSpPr>
          <p:nvPr/>
        </p:nvSpPr>
        <p:spPr bwMode="auto">
          <a:xfrm flipH="1">
            <a:off x="1978986" y="4524380"/>
            <a:ext cx="317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6" name="Line 1320"/>
          <p:cNvSpPr>
            <a:spLocks noChangeShapeType="1"/>
          </p:cNvSpPr>
          <p:nvPr/>
        </p:nvSpPr>
        <p:spPr bwMode="auto">
          <a:xfrm>
            <a:off x="1978986" y="4554543"/>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7" name="Line 1321"/>
          <p:cNvSpPr>
            <a:spLocks noChangeShapeType="1"/>
          </p:cNvSpPr>
          <p:nvPr/>
        </p:nvSpPr>
        <p:spPr bwMode="auto">
          <a:xfrm>
            <a:off x="1982161" y="4581530"/>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8" name="Line 1322"/>
          <p:cNvSpPr>
            <a:spLocks noChangeShapeType="1"/>
          </p:cNvSpPr>
          <p:nvPr/>
        </p:nvSpPr>
        <p:spPr bwMode="auto">
          <a:xfrm>
            <a:off x="1990099" y="460851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699" name="Line 1323"/>
          <p:cNvSpPr>
            <a:spLocks noChangeShapeType="1"/>
          </p:cNvSpPr>
          <p:nvPr/>
        </p:nvSpPr>
        <p:spPr bwMode="auto">
          <a:xfrm>
            <a:off x="2002799" y="46323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0" name="Line 1324"/>
          <p:cNvSpPr>
            <a:spLocks noChangeShapeType="1"/>
          </p:cNvSpPr>
          <p:nvPr/>
        </p:nvSpPr>
        <p:spPr bwMode="auto">
          <a:xfrm>
            <a:off x="2020261" y="465296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1" name="Line 1325"/>
          <p:cNvSpPr>
            <a:spLocks noChangeShapeType="1"/>
          </p:cNvSpPr>
          <p:nvPr/>
        </p:nvSpPr>
        <p:spPr bwMode="auto">
          <a:xfrm>
            <a:off x="2040899" y="4670430"/>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2" name="Line 1326"/>
          <p:cNvSpPr>
            <a:spLocks noChangeShapeType="1"/>
          </p:cNvSpPr>
          <p:nvPr/>
        </p:nvSpPr>
        <p:spPr bwMode="auto">
          <a:xfrm>
            <a:off x="2064711" y="4683130"/>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3" name="Line 1327"/>
          <p:cNvSpPr>
            <a:spLocks noChangeShapeType="1"/>
          </p:cNvSpPr>
          <p:nvPr/>
        </p:nvSpPr>
        <p:spPr bwMode="auto">
          <a:xfrm>
            <a:off x="2091699"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4" name="Line 1328"/>
          <p:cNvSpPr>
            <a:spLocks noChangeShapeType="1"/>
          </p:cNvSpPr>
          <p:nvPr/>
        </p:nvSpPr>
        <p:spPr bwMode="auto">
          <a:xfrm flipV="1">
            <a:off x="2120274"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5" name="Line 1329"/>
          <p:cNvSpPr>
            <a:spLocks noChangeShapeType="1"/>
          </p:cNvSpPr>
          <p:nvPr/>
        </p:nvSpPr>
        <p:spPr bwMode="auto">
          <a:xfrm flipV="1">
            <a:off x="2148849" y="4683130"/>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6" name="Line 1330"/>
          <p:cNvSpPr>
            <a:spLocks noChangeShapeType="1"/>
          </p:cNvSpPr>
          <p:nvPr/>
        </p:nvSpPr>
        <p:spPr bwMode="auto">
          <a:xfrm flipV="1">
            <a:off x="2174249" y="4670430"/>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7" name="Line 1331"/>
          <p:cNvSpPr>
            <a:spLocks noChangeShapeType="1"/>
          </p:cNvSpPr>
          <p:nvPr/>
        </p:nvSpPr>
        <p:spPr bwMode="auto">
          <a:xfrm flipV="1">
            <a:off x="2199649" y="4652968"/>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8" name="Line 1332"/>
          <p:cNvSpPr>
            <a:spLocks noChangeShapeType="1"/>
          </p:cNvSpPr>
          <p:nvPr/>
        </p:nvSpPr>
        <p:spPr bwMode="auto">
          <a:xfrm flipV="1">
            <a:off x="2218699" y="4632330"/>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09" name="Line 1333"/>
          <p:cNvSpPr>
            <a:spLocks noChangeShapeType="1"/>
          </p:cNvSpPr>
          <p:nvPr/>
        </p:nvSpPr>
        <p:spPr bwMode="auto">
          <a:xfrm flipV="1">
            <a:off x="2236161" y="4608518"/>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0" name="Line 1334"/>
          <p:cNvSpPr>
            <a:spLocks noChangeShapeType="1"/>
          </p:cNvSpPr>
          <p:nvPr/>
        </p:nvSpPr>
        <p:spPr bwMode="auto">
          <a:xfrm flipV="1">
            <a:off x="2248861" y="4581530"/>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1" name="Line 1335"/>
          <p:cNvSpPr>
            <a:spLocks noChangeShapeType="1"/>
          </p:cNvSpPr>
          <p:nvPr/>
        </p:nvSpPr>
        <p:spPr bwMode="auto">
          <a:xfrm flipV="1">
            <a:off x="2258386" y="455454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2" name="Freeform 1336"/>
          <p:cNvSpPr>
            <a:spLocks/>
          </p:cNvSpPr>
          <p:nvPr/>
        </p:nvSpPr>
        <p:spPr bwMode="auto">
          <a:xfrm>
            <a:off x="2094874" y="4505330"/>
            <a:ext cx="38100" cy="68263"/>
          </a:xfrm>
          <a:custGeom>
            <a:avLst/>
            <a:gdLst/>
            <a:ahLst/>
            <a:cxnLst>
              <a:cxn ang="0">
                <a:pos x="10" y="0"/>
              </a:cxn>
              <a:cxn ang="0">
                <a:pos x="15" y="0"/>
              </a:cxn>
              <a:cxn ang="0">
                <a:pos x="19" y="3"/>
              </a:cxn>
              <a:cxn ang="0">
                <a:pos x="21" y="4"/>
              </a:cxn>
              <a:cxn ang="0">
                <a:pos x="22" y="6"/>
              </a:cxn>
              <a:cxn ang="0">
                <a:pos x="22" y="8"/>
              </a:cxn>
              <a:cxn ang="0">
                <a:pos x="20" y="12"/>
              </a:cxn>
              <a:cxn ang="0">
                <a:pos x="19" y="15"/>
              </a:cxn>
              <a:cxn ang="0">
                <a:pos x="16" y="17"/>
              </a:cxn>
              <a:cxn ang="0">
                <a:pos x="20" y="20"/>
              </a:cxn>
              <a:cxn ang="0">
                <a:pos x="22" y="21"/>
              </a:cxn>
              <a:cxn ang="0">
                <a:pos x="24" y="28"/>
              </a:cxn>
              <a:cxn ang="0">
                <a:pos x="22" y="34"/>
              </a:cxn>
              <a:cxn ang="0">
                <a:pos x="20" y="37"/>
              </a:cxn>
              <a:cxn ang="0">
                <a:pos x="15" y="41"/>
              </a:cxn>
              <a:cxn ang="0">
                <a:pos x="7" y="43"/>
              </a:cxn>
              <a:cxn ang="0">
                <a:pos x="5" y="43"/>
              </a:cxn>
              <a:cxn ang="0">
                <a:pos x="3" y="42"/>
              </a:cxn>
              <a:cxn ang="0">
                <a:pos x="1" y="41"/>
              </a:cxn>
              <a:cxn ang="0">
                <a:pos x="0" y="40"/>
              </a:cxn>
              <a:cxn ang="0">
                <a:pos x="0" y="39"/>
              </a:cxn>
              <a:cxn ang="0">
                <a:pos x="1" y="37"/>
              </a:cxn>
              <a:cxn ang="0">
                <a:pos x="5" y="37"/>
              </a:cxn>
              <a:cxn ang="0">
                <a:pos x="7" y="39"/>
              </a:cxn>
              <a:cxn ang="0">
                <a:pos x="8" y="39"/>
              </a:cxn>
              <a:cxn ang="0">
                <a:pos x="9" y="40"/>
              </a:cxn>
              <a:cxn ang="0">
                <a:pos x="13" y="40"/>
              </a:cxn>
              <a:cxn ang="0">
                <a:pos x="15" y="39"/>
              </a:cxn>
              <a:cxn ang="0">
                <a:pos x="18" y="36"/>
              </a:cxn>
              <a:cxn ang="0">
                <a:pos x="19" y="31"/>
              </a:cxn>
              <a:cxn ang="0">
                <a:pos x="19" y="30"/>
              </a:cxn>
              <a:cxn ang="0">
                <a:pos x="19" y="28"/>
              </a:cxn>
              <a:cxn ang="0">
                <a:pos x="18" y="27"/>
              </a:cxn>
              <a:cxn ang="0">
                <a:pos x="17" y="26"/>
              </a:cxn>
              <a:cxn ang="0">
                <a:pos x="17" y="25"/>
              </a:cxn>
              <a:cxn ang="0">
                <a:pos x="15" y="23"/>
              </a:cxn>
              <a:cxn ang="0">
                <a:pos x="13" y="22"/>
              </a:cxn>
              <a:cxn ang="0">
                <a:pos x="11" y="21"/>
              </a:cxn>
              <a:cxn ang="0">
                <a:pos x="10" y="21"/>
              </a:cxn>
              <a:cxn ang="0">
                <a:pos x="8" y="21"/>
              </a:cxn>
              <a:cxn ang="0">
                <a:pos x="7" y="21"/>
              </a:cxn>
              <a:cxn ang="0">
                <a:pos x="7" y="20"/>
              </a:cxn>
              <a:cxn ang="0">
                <a:pos x="9" y="20"/>
              </a:cxn>
              <a:cxn ang="0">
                <a:pos x="10" y="19"/>
              </a:cxn>
              <a:cxn ang="0">
                <a:pos x="13" y="18"/>
              </a:cxn>
              <a:cxn ang="0">
                <a:pos x="16" y="15"/>
              </a:cxn>
              <a:cxn ang="0">
                <a:pos x="16" y="14"/>
              </a:cxn>
              <a:cxn ang="0">
                <a:pos x="17" y="12"/>
              </a:cxn>
              <a:cxn ang="0">
                <a:pos x="17" y="9"/>
              </a:cxn>
              <a:cxn ang="0">
                <a:pos x="16" y="7"/>
              </a:cxn>
              <a:cxn ang="0">
                <a:pos x="13" y="4"/>
              </a:cxn>
              <a:cxn ang="0">
                <a:pos x="12" y="3"/>
              </a:cxn>
              <a:cxn ang="0">
                <a:pos x="7" y="3"/>
              </a:cxn>
              <a:cxn ang="0">
                <a:pos x="6" y="5"/>
              </a:cxn>
              <a:cxn ang="0">
                <a:pos x="4" y="6"/>
              </a:cxn>
              <a:cxn ang="0">
                <a:pos x="2" y="9"/>
              </a:cxn>
              <a:cxn ang="0">
                <a:pos x="1" y="8"/>
              </a:cxn>
              <a:cxn ang="0">
                <a:pos x="3" y="4"/>
              </a:cxn>
              <a:cxn ang="0">
                <a:pos x="5" y="1"/>
              </a:cxn>
              <a:cxn ang="0">
                <a:pos x="10" y="0"/>
              </a:cxn>
            </a:cxnLst>
            <a:rect l="0" t="0" r="r" b="b"/>
            <a:pathLst>
              <a:path w="24" h="43">
                <a:moveTo>
                  <a:pt x="10" y="0"/>
                </a:moveTo>
                <a:lnTo>
                  <a:pt x="15" y="0"/>
                </a:lnTo>
                <a:lnTo>
                  <a:pt x="19" y="3"/>
                </a:lnTo>
                <a:lnTo>
                  <a:pt x="21" y="4"/>
                </a:lnTo>
                <a:lnTo>
                  <a:pt x="22" y="6"/>
                </a:lnTo>
                <a:lnTo>
                  <a:pt x="22" y="8"/>
                </a:lnTo>
                <a:lnTo>
                  <a:pt x="20" y="12"/>
                </a:lnTo>
                <a:lnTo>
                  <a:pt x="19" y="15"/>
                </a:lnTo>
                <a:lnTo>
                  <a:pt x="16" y="17"/>
                </a:lnTo>
                <a:lnTo>
                  <a:pt x="20" y="20"/>
                </a:lnTo>
                <a:lnTo>
                  <a:pt x="22" y="21"/>
                </a:lnTo>
                <a:lnTo>
                  <a:pt x="24" y="28"/>
                </a:lnTo>
                <a:lnTo>
                  <a:pt x="22" y="34"/>
                </a:lnTo>
                <a:lnTo>
                  <a:pt x="20" y="37"/>
                </a:lnTo>
                <a:lnTo>
                  <a:pt x="15" y="41"/>
                </a:lnTo>
                <a:lnTo>
                  <a:pt x="7" y="43"/>
                </a:lnTo>
                <a:lnTo>
                  <a:pt x="5" y="43"/>
                </a:lnTo>
                <a:lnTo>
                  <a:pt x="3" y="42"/>
                </a:lnTo>
                <a:lnTo>
                  <a:pt x="1" y="41"/>
                </a:lnTo>
                <a:lnTo>
                  <a:pt x="0" y="40"/>
                </a:lnTo>
                <a:lnTo>
                  <a:pt x="0" y="39"/>
                </a:lnTo>
                <a:lnTo>
                  <a:pt x="1" y="37"/>
                </a:lnTo>
                <a:lnTo>
                  <a:pt x="5" y="37"/>
                </a:lnTo>
                <a:lnTo>
                  <a:pt x="7" y="39"/>
                </a:lnTo>
                <a:lnTo>
                  <a:pt x="8" y="39"/>
                </a:lnTo>
                <a:lnTo>
                  <a:pt x="9" y="40"/>
                </a:lnTo>
                <a:lnTo>
                  <a:pt x="13" y="40"/>
                </a:lnTo>
                <a:lnTo>
                  <a:pt x="15" y="39"/>
                </a:lnTo>
                <a:lnTo>
                  <a:pt x="18" y="36"/>
                </a:lnTo>
                <a:lnTo>
                  <a:pt x="19" y="31"/>
                </a:lnTo>
                <a:lnTo>
                  <a:pt x="19" y="30"/>
                </a:lnTo>
                <a:lnTo>
                  <a:pt x="19" y="28"/>
                </a:lnTo>
                <a:lnTo>
                  <a:pt x="18" y="27"/>
                </a:lnTo>
                <a:lnTo>
                  <a:pt x="17" y="26"/>
                </a:lnTo>
                <a:lnTo>
                  <a:pt x="17" y="25"/>
                </a:lnTo>
                <a:lnTo>
                  <a:pt x="15" y="23"/>
                </a:lnTo>
                <a:lnTo>
                  <a:pt x="13" y="22"/>
                </a:lnTo>
                <a:lnTo>
                  <a:pt x="11" y="21"/>
                </a:lnTo>
                <a:lnTo>
                  <a:pt x="10" y="21"/>
                </a:lnTo>
                <a:lnTo>
                  <a:pt x="8" y="21"/>
                </a:lnTo>
                <a:lnTo>
                  <a:pt x="7" y="21"/>
                </a:lnTo>
                <a:lnTo>
                  <a:pt x="7" y="20"/>
                </a:lnTo>
                <a:lnTo>
                  <a:pt x="9" y="20"/>
                </a:lnTo>
                <a:lnTo>
                  <a:pt x="10" y="19"/>
                </a:lnTo>
                <a:lnTo>
                  <a:pt x="13" y="18"/>
                </a:lnTo>
                <a:lnTo>
                  <a:pt x="16" y="15"/>
                </a:lnTo>
                <a:lnTo>
                  <a:pt x="16" y="14"/>
                </a:lnTo>
                <a:lnTo>
                  <a:pt x="17" y="12"/>
                </a:lnTo>
                <a:lnTo>
                  <a:pt x="17" y="9"/>
                </a:lnTo>
                <a:lnTo>
                  <a:pt x="16" y="7"/>
                </a:lnTo>
                <a:lnTo>
                  <a:pt x="13" y="4"/>
                </a:lnTo>
                <a:lnTo>
                  <a:pt x="12" y="3"/>
                </a:lnTo>
                <a:lnTo>
                  <a:pt x="7" y="3"/>
                </a:lnTo>
                <a:lnTo>
                  <a:pt x="6" y="5"/>
                </a:lnTo>
                <a:lnTo>
                  <a:pt x="4" y="6"/>
                </a:lnTo>
                <a:lnTo>
                  <a:pt x="2" y="9"/>
                </a:lnTo>
                <a:lnTo>
                  <a:pt x="1" y="8"/>
                </a:lnTo>
                <a:lnTo>
                  <a:pt x="3" y="4"/>
                </a:lnTo>
                <a:lnTo>
                  <a:pt x="5"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3" name="Line 1337"/>
          <p:cNvSpPr>
            <a:spLocks noChangeShapeType="1"/>
          </p:cNvSpPr>
          <p:nvPr/>
        </p:nvSpPr>
        <p:spPr bwMode="auto">
          <a:xfrm flipH="1">
            <a:off x="3301374" y="4065593"/>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4" name="Line 1338"/>
          <p:cNvSpPr>
            <a:spLocks noChangeShapeType="1"/>
          </p:cNvSpPr>
          <p:nvPr/>
        </p:nvSpPr>
        <p:spPr bwMode="auto">
          <a:xfrm flipH="1">
            <a:off x="3247399" y="4084643"/>
            <a:ext cx="5397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5" name="Line 1339"/>
          <p:cNvSpPr>
            <a:spLocks noChangeShapeType="1"/>
          </p:cNvSpPr>
          <p:nvPr/>
        </p:nvSpPr>
        <p:spPr bwMode="auto">
          <a:xfrm flipH="1">
            <a:off x="3187074" y="4106868"/>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6" name="Line 1340"/>
          <p:cNvSpPr>
            <a:spLocks noChangeShapeType="1"/>
          </p:cNvSpPr>
          <p:nvPr/>
        </p:nvSpPr>
        <p:spPr bwMode="auto">
          <a:xfrm flipH="1">
            <a:off x="3123574" y="413068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7" name="Line 1341"/>
          <p:cNvSpPr>
            <a:spLocks noChangeShapeType="1"/>
          </p:cNvSpPr>
          <p:nvPr/>
        </p:nvSpPr>
        <p:spPr bwMode="auto">
          <a:xfrm flipH="1">
            <a:off x="3055311" y="4156080"/>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8" name="Line 1342"/>
          <p:cNvSpPr>
            <a:spLocks noChangeShapeType="1"/>
          </p:cNvSpPr>
          <p:nvPr/>
        </p:nvSpPr>
        <p:spPr bwMode="auto">
          <a:xfrm flipH="1">
            <a:off x="2985461" y="418306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19" name="Line 1343"/>
          <p:cNvSpPr>
            <a:spLocks noChangeShapeType="1"/>
          </p:cNvSpPr>
          <p:nvPr/>
        </p:nvSpPr>
        <p:spPr bwMode="auto">
          <a:xfrm flipH="1">
            <a:off x="2620336" y="4210055"/>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0" name="Line 1344"/>
          <p:cNvSpPr>
            <a:spLocks noChangeShapeType="1"/>
          </p:cNvSpPr>
          <p:nvPr/>
        </p:nvSpPr>
        <p:spPr bwMode="auto">
          <a:xfrm flipH="1">
            <a:off x="2550486" y="435451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1" name="Line 1345"/>
          <p:cNvSpPr>
            <a:spLocks noChangeShapeType="1"/>
          </p:cNvSpPr>
          <p:nvPr/>
        </p:nvSpPr>
        <p:spPr bwMode="auto">
          <a:xfrm flipH="1">
            <a:off x="2482224" y="4381505"/>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2" name="Line 1346"/>
          <p:cNvSpPr>
            <a:spLocks noChangeShapeType="1"/>
          </p:cNvSpPr>
          <p:nvPr/>
        </p:nvSpPr>
        <p:spPr bwMode="auto">
          <a:xfrm flipH="1">
            <a:off x="2418724" y="4410080"/>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3" name="Line 1347"/>
          <p:cNvSpPr>
            <a:spLocks noChangeShapeType="1"/>
          </p:cNvSpPr>
          <p:nvPr/>
        </p:nvSpPr>
        <p:spPr bwMode="auto">
          <a:xfrm flipH="1">
            <a:off x="2358399" y="4435480"/>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4" name="Line 1348"/>
          <p:cNvSpPr>
            <a:spLocks noChangeShapeType="1"/>
          </p:cNvSpPr>
          <p:nvPr/>
        </p:nvSpPr>
        <p:spPr bwMode="auto">
          <a:xfrm flipH="1">
            <a:off x="2302836" y="4459293"/>
            <a:ext cx="555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5" name="Line 1349"/>
          <p:cNvSpPr>
            <a:spLocks noChangeShapeType="1"/>
          </p:cNvSpPr>
          <p:nvPr/>
        </p:nvSpPr>
        <p:spPr bwMode="auto">
          <a:xfrm flipH="1">
            <a:off x="2253624" y="4479930"/>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6" name="Line 1350"/>
          <p:cNvSpPr>
            <a:spLocks noChangeShapeType="1"/>
          </p:cNvSpPr>
          <p:nvPr/>
        </p:nvSpPr>
        <p:spPr bwMode="auto">
          <a:xfrm flipH="1" flipV="1">
            <a:off x="3620461" y="452120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7" name="Line 1351"/>
          <p:cNvSpPr>
            <a:spLocks noChangeShapeType="1"/>
          </p:cNvSpPr>
          <p:nvPr/>
        </p:nvSpPr>
        <p:spPr bwMode="auto">
          <a:xfrm flipH="1" flipV="1">
            <a:off x="3610936" y="4491043"/>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8" name="Line 1352"/>
          <p:cNvSpPr>
            <a:spLocks noChangeShapeType="1"/>
          </p:cNvSpPr>
          <p:nvPr/>
        </p:nvSpPr>
        <p:spPr bwMode="auto">
          <a:xfrm flipH="1" flipV="1">
            <a:off x="3593474" y="446564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29" name="Line 1353"/>
          <p:cNvSpPr>
            <a:spLocks noChangeShapeType="1"/>
          </p:cNvSpPr>
          <p:nvPr/>
        </p:nvSpPr>
        <p:spPr bwMode="auto">
          <a:xfrm flipH="1" flipV="1">
            <a:off x="3571249" y="44434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0" name="Line 1354"/>
          <p:cNvSpPr>
            <a:spLocks noChangeShapeType="1"/>
          </p:cNvSpPr>
          <p:nvPr/>
        </p:nvSpPr>
        <p:spPr bwMode="auto">
          <a:xfrm flipH="1" flipV="1">
            <a:off x="3545849" y="44259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1" name="Line 1355"/>
          <p:cNvSpPr>
            <a:spLocks noChangeShapeType="1"/>
          </p:cNvSpPr>
          <p:nvPr/>
        </p:nvSpPr>
        <p:spPr bwMode="auto">
          <a:xfrm flipH="1" flipV="1">
            <a:off x="3517274" y="441643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2" name="Line 1356"/>
          <p:cNvSpPr>
            <a:spLocks noChangeShapeType="1"/>
          </p:cNvSpPr>
          <p:nvPr/>
        </p:nvSpPr>
        <p:spPr bwMode="auto">
          <a:xfrm flipH="1" flipV="1">
            <a:off x="3483936" y="441166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3" name="Line 1357"/>
          <p:cNvSpPr>
            <a:spLocks noChangeShapeType="1"/>
          </p:cNvSpPr>
          <p:nvPr/>
        </p:nvSpPr>
        <p:spPr bwMode="auto">
          <a:xfrm flipH="1">
            <a:off x="3452186" y="441166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4" name="Line 1358"/>
          <p:cNvSpPr>
            <a:spLocks noChangeShapeType="1"/>
          </p:cNvSpPr>
          <p:nvPr/>
        </p:nvSpPr>
        <p:spPr bwMode="auto">
          <a:xfrm flipH="1">
            <a:off x="3422024" y="441643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5" name="Line 1359"/>
          <p:cNvSpPr>
            <a:spLocks noChangeShapeType="1"/>
          </p:cNvSpPr>
          <p:nvPr/>
        </p:nvSpPr>
        <p:spPr bwMode="auto">
          <a:xfrm flipH="1">
            <a:off x="3395036" y="442595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6" name="Line 1360"/>
          <p:cNvSpPr>
            <a:spLocks noChangeShapeType="1"/>
          </p:cNvSpPr>
          <p:nvPr/>
        </p:nvSpPr>
        <p:spPr bwMode="auto">
          <a:xfrm flipH="1">
            <a:off x="3374399" y="444341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7" name="Line 1361"/>
          <p:cNvSpPr>
            <a:spLocks noChangeShapeType="1"/>
          </p:cNvSpPr>
          <p:nvPr/>
        </p:nvSpPr>
        <p:spPr bwMode="auto">
          <a:xfrm flipH="1">
            <a:off x="3356936" y="446564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8" name="Line 1362"/>
          <p:cNvSpPr>
            <a:spLocks noChangeShapeType="1"/>
          </p:cNvSpPr>
          <p:nvPr/>
        </p:nvSpPr>
        <p:spPr bwMode="auto">
          <a:xfrm flipH="1">
            <a:off x="3345824" y="449104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39" name="Line 1363"/>
          <p:cNvSpPr>
            <a:spLocks noChangeShapeType="1"/>
          </p:cNvSpPr>
          <p:nvPr/>
        </p:nvSpPr>
        <p:spPr bwMode="auto">
          <a:xfrm flipH="1">
            <a:off x="3342649" y="452120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0" name="Line 1364"/>
          <p:cNvSpPr>
            <a:spLocks noChangeShapeType="1"/>
          </p:cNvSpPr>
          <p:nvPr/>
        </p:nvSpPr>
        <p:spPr bwMode="auto">
          <a:xfrm>
            <a:off x="3342649" y="4554543"/>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1" name="Line 1365"/>
          <p:cNvSpPr>
            <a:spLocks noChangeShapeType="1"/>
          </p:cNvSpPr>
          <p:nvPr/>
        </p:nvSpPr>
        <p:spPr bwMode="auto">
          <a:xfrm>
            <a:off x="3345824" y="4586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2" name="Line 1366"/>
          <p:cNvSpPr>
            <a:spLocks noChangeShapeType="1"/>
          </p:cNvSpPr>
          <p:nvPr/>
        </p:nvSpPr>
        <p:spPr bwMode="auto">
          <a:xfrm>
            <a:off x="3356936" y="461486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3" name="Line 1367"/>
          <p:cNvSpPr>
            <a:spLocks noChangeShapeType="1"/>
          </p:cNvSpPr>
          <p:nvPr/>
        </p:nvSpPr>
        <p:spPr bwMode="auto">
          <a:xfrm>
            <a:off x="3374399" y="4641855"/>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4" name="Line 1368"/>
          <p:cNvSpPr>
            <a:spLocks noChangeShapeType="1"/>
          </p:cNvSpPr>
          <p:nvPr/>
        </p:nvSpPr>
        <p:spPr bwMode="auto">
          <a:xfrm>
            <a:off x="3395036" y="466249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5" name="Line 1369"/>
          <p:cNvSpPr>
            <a:spLocks noChangeShapeType="1"/>
          </p:cNvSpPr>
          <p:nvPr/>
        </p:nvSpPr>
        <p:spPr bwMode="auto">
          <a:xfrm>
            <a:off x="3422024" y="4679955"/>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6" name="Line 1370"/>
          <p:cNvSpPr>
            <a:spLocks noChangeShapeType="1"/>
          </p:cNvSpPr>
          <p:nvPr/>
        </p:nvSpPr>
        <p:spPr bwMode="auto">
          <a:xfrm>
            <a:off x="3452186" y="469106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7" name="Line 1371"/>
          <p:cNvSpPr>
            <a:spLocks noChangeShapeType="1"/>
          </p:cNvSpPr>
          <p:nvPr/>
        </p:nvSpPr>
        <p:spPr bwMode="auto">
          <a:xfrm flipV="1">
            <a:off x="3483936" y="469106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8" name="Line 1372"/>
          <p:cNvSpPr>
            <a:spLocks noChangeShapeType="1"/>
          </p:cNvSpPr>
          <p:nvPr/>
        </p:nvSpPr>
        <p:spPr bwMode="auto">
          <a:xfrm flipV="1">
            <a:off x="3517274" y="4679955"/>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49" name="Line 1373"/>
          <p:cNvSpPr>
            <a:spLocks noChangeShapeType="1"/>
          </p:cNvSpPr>
          <p:nvPr/>
        </p:nvSpPr>
        <p:spPr bwMode="auto">
          <a:xfrm flipV="1">
            <a:off x="3545849" y="466249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0" name="Line 1374"/>
          <p:cNvSpPr>
            <a:spLocks noChangeShapeType="1"/>
          </p:cNvSpPr>
          <p:nvPr/>
        </p:nvSpPr>
        <p:spPr bwMode="auto">
          <a:xfrm flipV="1">
            <a:off x="3571249" y="4641855"/>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1" name="Line 1375"/>
          <p:cNvSpPr>
            <a:spLocks noChangeShapeType="1"/>
          </p:cNvSpPr>
          <p:nvPr/>
        </p:nvSpPr>
        <p:spPr bwMode="auto">
          <a:xfrm flipV="1">
            <a:off x="3593474" y="461486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2" name="Line 1376"/>
          <p:cNvSpPr>
            <a:spLocks noChangeShapeType="1"/>
          </p:cNvSpPr>
          <p:nvPr/>
        </p:nvSpPr>
        <p:spPr bwMode="auto">
          <a:xfrm flipV="1">
            <a:off x="3610936" y="4586293"/>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3" name="Line 1377"/>
          <p:cNvSpPr>
            <a:spLocks noChangeShapeType="1"/>
          </p:cNvSpPr>
          <p:nvPr/>
        </p:nvSpPr>
        <p:spPr bwMode="auto">
          <a:xfrm flipV="1">
            <a:off x="3620461" y="4554543"/>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4" name="Freeform 1378"/>
          <p:cNvSpPr>
            <a:spLocks noEditPoints="1"/>
          </p:cNvSpPr>
          <p:nvPr/>
        </p:nvSpPr>
        <p:spPr bwMode="auto">
          <a:xfrm>
            <a:off x="3458536" y="4505330"/>
            <a:ext cx="42863" cy="66675"/>
          </a:xfrm>
          <a:custGeom>
            <a:avLst/>
            <a:gdLst/>
            <a:ahLst/>
            <a:cxnLst>
              <a:cxn ang="0">
                <a:pos x="15" y="6"/>
              </a:cxn>
              <a:cxn ang="0">
                <a:pos x="2" y="27"/>
              </a:cxn>
              <a:cxn ang="0">
                <a:pos x="15" y="27"/>
              </a:cxn>
              <a:cxn ang="0">
                <a:pos x="15" y="6"/>
              </a:cxn>
              <a:cxn ang="0">
                <a:pos x="18" y="0"/>
              </a:cxn>
              <a:cxn ang="0">
                <a:pos x="21" y="0"/>
              </a:cxn>
              <a:cxn ang="0">
                <a:pos x="21" y="27"/>
              </a:cxn>
              <a:cxn ang="0">
                <a:pos x="27" y="27"/>
              </a:cxn>
              <a:cxn ang="0">
                <a:pos x="27" y="31"/>
              </a:cxn>
              <a:cxn ang="0">
                <a:pos x="21" y="31"/>
              </a:cxn>
              <a:cxn ang="0">
                <a:pos x="21" y="42"/>
              </a:cxn>
              <a:cxn ang="0">
                <a:pos x="15" y="42"/>
              </a:cxn>
              <a:cxn ang="0">
                <a:pos x="15" y="31"/>
              </a:cxn>
              <a:cxn ang="0">
                <a:pos x="0" y="31"/>
              </a:cxn>
              <a:cxn ang="0">
                <a:pos x="0" y="28"/>
              </a:cxn>
              <a:cxn ang="0">
                <a:pos x="18" y="0"/>
              </a:cxn>
            </a:cxnLst>
            <a:rect l="0" t="0" r="r" b="b"/>
            <a:pathLst>
              <a:path w="27" h="42">
                <a:moveTo>
                  <a:pt x="15" y="6"/>
                </a:moveTo>
                <a:lnTo>
                  <a:pt x="2" y="27"/>
                </a:lnTo>
                <a:lnTo>
                  <a:pt x="15" y="27"/>
                </a:lnTo>
                <a:lnTo>
                  <a:pt x="15" y="6"/>
                </a:lnTo>
                <a:close/>
                <a:moveTo>
                  <a:pt x="18" y="0"/>
                </a:moveTo>
                <a:lnTo>
                  <a:pt x="21" y="0"/>
                </a:lnTo>
                <a:lnTo>
                  <a:pt x="21" y="27"/>
                </a:lnTo>
                <a:lnTo>
                  <a:pt x="27" y="27"/>
                </a:lnTo>
                <a:lnTo>
                  <a:pt x="27" y="31"/>
                </a:lnTo>
                <a:lnTo>
                  <a:pt x="21" y="31"/>
                </a:lnTo>
                <a:lnTo>
                  <a:pt x="21" y="42"/>
                </a:lnTo>
                <a:lnTo>
                  <a:pt x="15" y="42"/>
                </a:lnTo>
                <a:lnTo>
                  <a:pt x="15"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5" name="Line 1379"/>
          <p:cNvSpPr>
            <a:spLocks noChangeShapeType="1"/>
          </p:cNvSpPr>
          <p:nvPr/>
        </p:nvSpPr>
        <p:spPr bwMode="auto">
          <a:xfrm>
            <a:off x="3483936" y="4157668"/>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6" name="Line 1380"/>
          <p:cNvSpPr>
            <a:spLocks noChangeShapeType="1"/>
          </p:cNvSpPr>
          <p:nvPr/>
        </p:nvSpPr>
        <p:spPr bwMode="auto">
          <a:xfrm flipH="1" flipV="1">
            <a:off x="5439736" y="4521205"/>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7" name="Line 1381"/>
          <p:cNvSpPr>
            <a:spLocks noChangeShapeType="1"/>
          </p:cNvSpPr>
          <p:nvPr/>
        </p:nvSpPr>
        <p:spPr bwMode="auto">
          <a:xfrm flipH="1" flipV="1">
            <a:off x="5428624" y="449104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8" name="Line 1382"/>
          <p:cNvSpPr>
            <a:spLocks noChangeShapeType="1"/>
          </p:cNvSpPr>
          <p:nvPr/>
        </p:nvSpPr>
        <p:spPr bwMode="auto">
          <a:xfrm flipH="1" flipV="1">
            <a:off x="5412749" y="4465643"/>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59" name="Line 1383"/>
          <p:cNvSpPr>
            <a:spLocks noChangeShapeType="1"/>
          </p:cNvSpPr>
          <p:nvPr/>
        </p:nvSpPr>
        <p:spPr bwMode="auto">
          <a:xfrm flipH="1" flipV="1">
            <a:off x="5390524" y="4443418"/>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0" name="Line 1384"/>
          <p:cNvSpPr>
            <a:spLocks noChangeShapeType="1"/>
          </p:cNvSpPr>
          <p:nvPr/>
        </p:nvSpPr>
        <p:spPr bwMode="auto">
          <a:xfrm flipH="1" flipV="1">
            <a:off x="5365124" y="4425955"/>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1" name="Line 1385"/>
          <p:cNvSpPr>
            <a:spLocks noChangeShapeType="1"/>
          </p:cNvSpPr>
          <p:nvPr/>
        </p:nvSpPr>
        <p:spPr bwMode="auto">
          <a:xfrm flipH="1" flipV="1">
            <a:off x="5334961" y="441643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2" name="Line 1386"/>
          <p:cNvSpPr>
            <a:spLocks noChangeShapeType="1"/>
          </p:cNvSpPr>
          <p:nvPr/>
        </p:nvSpPr>
        <p:spPr bwMode="auto">
          <a:xfrm flipH="1" flipV="1">
            <a:off x="5301624" y="4411668"/>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3" name="Line 1387"/>
          <p:cNvSpPr>
            <a:spLocks noChangeShapeType="1"/>
          </p:cNvSpPr>
          <p:nvPr/>
        </p:nvSpPr>
        <p:spPr bwMode="auto">
          <a:xfrm flipH="1">
            <a:off x="5269874" y="4411668"/>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4" name="Line 1388"/>
          <p:cNvSpPr>
            <a:spLocks noChangeShapeType="1"/>
          </p:cNvSpPr>
          <p:nvPr/>
        </p:nvSpPr>
        <p:spPr bwMode="auto">
          <a:xfrm flipH="1">
            <a:off x="5241299" y="4416430"/>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5" name="Line 1389"/>
          <p:cNvSpPr>
            <a:spLocks noChangeShapeType="1"/>
          </p:cNvSpPr>
          <p:nvPr/>
        </p:nvSpPr>
        <p:spPr bwMode="auto">
          <a:xfrm flipH="1">
            <a:off x="5214311" y="4425955"/>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6" name="Line 1390"/>
          <p:cNvSpPr>
            <a:spLocks noChangeShapeType="1"/>
          </p:cNvSpPr>
          <p:nvPr/>
        </p:nvSpPr>
        <p:spPr bwMode="auto">
          <a:xfrm flipH="1">
            <a:off x="5193674" y="4443418"/>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7" name="Line 1391"/>
          <p:cNvSpPr>
            <a:spLocks noChangeShapeType="1"/>
          </p:cNvSpPr>
          <p:nvPr/>
        </p:nvSpPr>
        <p:spPr bwMode="auto">
          <a:xfrm flipH="1">
            <a:off x="5176211" y="4465643"/>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8" name="Line 1392"/>
          <p:cNvSpPr>
            <a:spLocks noChangeShapeType="1"/>
          </p:cNvSpPr>
          <p:nvPr/>
        </p:nvSpPr>
        <p:spPr bwMode="auto">
          <a:xfrm flipH="1">
            <a:off x="5165099" y="4491043"/>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69" name="Line 1393"/>
          <p:cNvSpPr>
            <a:spLocks noChangeShapeType="1"/>
          </p:cNvSpPr>
          <p:nvPr/>
        </p:nvSpPr>
        <p:spPr bwMode="auto">
          <a:xfrm flipH="1">
            <a:off x="5161924" y="4521205"/>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1" name="Line 1395"/>
          <p:cNvSpPr>
            <a:spLocks noChangeShapeType="1"/>
          </p:cNvSpPr>
          <p:nvPr/>
        </p:nvSpPr>
        <p:spPr bwMode="auto">
          <a:xfrm>
            <a:off x="5161924" y="4554543"/>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2" name="Line 1396"/>
          <p:cNvSpPr>
            <a:spLocks noChangeShapeType="1"/>
          </p:cNvSpPr>
          <p:nvPr/>
        </p:nvSpPr>
        <p:spPr bwMode="auto">
          <a:xfrm>
            <a:off x="5165099" y="4586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3" name="Line 1397"/>
          <p:cNvSpPr>
            <a:spLocks noChangeShapeType="1"/>
          </p:cNvSpPr>
          <p:nvPr/>
        </p:nvSpPr>
        <p:spPr bwMode="auto">
          <a:xfrm>
            <a:off x="5176211" y="4614868"/>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4" name="Line 1398"/>
          <p:cNvSpPr>
            <a:spLocks noChangeShapeType="1"/>
          </p:cNvSpPr>
          <p:nvPr/>
        </p:nvSpPr>
        <p:spPr bwMode="auto">
          <a:xfrm>
            <a:off x="5193674" y="4641856"/>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5" name="Line 1399"/>
          <p:cNvSpPr>
            <a:spLocks noChangeShapeType="1"/>
          </p:cNvSpPr>
          <p:nvPr/>
        </p:nvSpPr>
        <p:spPr bwMode="auto">
          <a:xfrm>
            <a:off x="5214311" y="4662493"/>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6" name="Line 1400"/>
          <p:cNvSpPr>
            <a:spLocks noChangeShapeType="1"/>
          </p:cNvSpPr>
          <p:nvPr/>
        </p:nvSpPr>
        <p:spPr bwMode="auto">
          <a:xfrm>
            <a:off x="5241299" y="4679956"/>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7" name="Line 1401"/>
          <p:cNvSpPr>
            <a:spLocks noChangeShapeType="1"/>
          </p:cNvSpPr>
          <p:nvPr/>
        </p:nvSpPr>
        <p:spPr bwMode="auto">
          <a:xfrm>
            <a:off x="5269874" y="4691068"/>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8" name="Line 1402"/>
          <p:cNvSpPr>
            <a:spLocks noChangeShapeType="1"/>
          </p:cNvSpPr>
          <p:nvPr/>
        </p:nvSpPr>
        <p:spPr bwMode="auto">
          <a:xfrm flipV="1">
            <a:off x="5301624" y="4691068"/>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79" name="Line 1403"/>
          <p:cNvSpPr>
            <a:spLocks noChangeShapeType="1"/>
          </p:cNvSpPr>
          <p:nvPr/>
        </p:nvSpPr>
        <p:spPr bwMode="auto">
          <a:xfrm flipV="1">
            <a:off x="5334961" y="4679956"/>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0" name="Line 1404"/>
          <p:cNvSpPr>
            <a:spLocks noChangeShapeType="1"/>
          </p:cNvSpPr>
          <p:nvPr/>
        </p:nvSpPr>
        <p:spPr bwMode="auto">
          <a:xfrm flipV="1">
            <a:off x="5365124" y="4662493"/>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1" name="Line 1405"/>
          <p:cNvSpPr>
            <a:spLocks noChangeShapeType="1"/>
          </p:cNvSpPr>
          <p:nvPr/>
        </p:nvSpPr>
        <p:spPr bwMode="auto">
          <a:xfrm flipV="1">
            <a:off x="5390524" y="4641856"/>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2" name="Line 1406"/>
          <p:cNvSpPr>
            <a:spLocks noChangeShapeType="1"/>
          </p:cNvSpPr>
          <p:nvPr/>
        </p:nvSpPr>
        <p:spPr bwMode="auto">
          <a:xfrm flipV="1">
            <a:off x="5412749" y="4614868"/>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3" name="Line 1407"/>
          <p:cNvSpPr>
            <a:spLocks noChangeShapeType="1"/>
          </p:cNvSpPr>
          <p:nvPr/>
        </p:nvSpPr>
        <p:spPr bwMode="auto">
          <a:xfrm flipV="1">
            <a:off x="5428624" y="4586293"/>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4" name="Line 1408"/>
          <p:cNvSpPr>
            <a:spLocks noChangeShapeType="1"/>
          </p:cNvSpPr>
          <p:nvPr/>
        </p:nvSpPr>
        <p:spPr bwMode="auto">
          <a:xfrm flipV="1">
            <a:off x="5439736" y="4554543"/>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5" name="Freeform 1409"/>
          <p:cNvSpPr>
            <a:spLocks/>
          </p:cNvSpPr>
          <p:nvPr/>
        </p:nvSpPr>
        <p:spPr bwMode="auto">
          <a:xfrm>
            <a:off x="5279399" y="4505331"/>
            <a:ext cx="36513" cy="6826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6" name="Line 1410"/>
          <p:cNvSpPr>
            <a:spLocks noChangeShapeType="1"/>
          </p:cNvSpPr>
          <p:nvPr/>
        </p:nvSpPr>
        <p:spPr bwMode="auto">
          <a:xfrm>
            <a:off x="5301624" y="4157668"/>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7" name="Line 1411"/>
          <p:cNvSpPr>
            <a:spLocks noChangeShapeType="1"/>
          </p:cNvSpPr>
          <p:nvPr/>
        </p:nvSpPr>
        <p:spPr bwMode="auto">
          <a:xfrm flipH="1" flipV="1">
            <a:off x="6804986" y="4524381"/>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8" name="Line 1412"/>
          <p:cNvSpPr>
            <a:spLocks noChangeShapeType="1"/>
          </p:cNvSpPr>
          <p:nvPr/>
        </p:nvSpPr>
        <p:spPr bwMode="auto">
          <a:xfrm flipH="1" flipV="1">
            <a:off x="6797049" y="4498981"/>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89" name="Line 1413"/>
          <p:cNvSpPr>
            <a:spLocks noChangeShapeType="1"/>
          </p:cNvSpPr>
          <p:nvPr/>
        </p:nvSpPr>
        <p:spPr bwMode="auto">
          <a:xfrm flipH="1" flipV="1">
            <a:off x="6782761" y="447516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0" name="Line 1414"/>
          <p:cNvSpPr>
            <a:spLocks noChangeShapeType="1"/>
          </p:cNvSpPr>
          <p:nvPr/>
        </p:nvSpPr>
        <p:spPr bwMode="auto">
          <a:xfrm flipH="1" flipV="1">
            <a:off x="6766886" y="44545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1" name="Line 1415"/>
          <p:cNvSpPr>
            <a:spLocks noChangeShapeType="1"/>
          </p:cNvSpPr>
          <p:nvPr/>
        </p:nvSpPr>
        <p:spPr bwMode="auto">
          <a:xfrm flipH="1" flipV="1">
            <a:off x="6746249" y="4435481"/>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2" name="Line 1416"/>
          <p:cNvSpPr>
            <a:spLocks noChangeShapeType="1"/>
          </p:cNvSpPr>
          <p:nvPr/>
        </p:nvSpPr>
        <p:spPr bwMode="auto">
          <a:xfrm flipH="1" flipV="1">
            <a:off x="6722436" y="442278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3" name="Line 1417"/>
          <p:cNvSpPr>
            <a:spLocks noChangeShapeType="1"/>
          </p:cNvSpPr>
          <p:nvPr/>
        </p:nvSpPr>
        <p:spPr bwMode="auto">
          <a:xfrm flipH="1" flipV="1">
            <a:off x="6695449" y="441484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4" name="Line 1418"/>
          <p:cNvSpPr>
            <a:spLocks noChangeShapeType="1"/>
          </p:cNvSpPr>
          <p:nvPr/>
        </p:nvSpPr>
        <p:spPr bwMode="auto">
          <a:xfrm flipH="1" flipV="1">
            <a:off x="6666874"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5" name="Line 1419"/>
          <p:cNvSpPr>
            <a:spLocks noChangeShapeType="1"/>
          </p:cNvSpPr>
          <p:nvPr/>
        </p:nvSpPr>
        <p:spPr bwMode="auto">
          <a:xfrm flipH="1">
            <a:off x="6638299" y="44116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6" name="Line 1420"/>
          <p:cNvSpPr>
            <a:spLocks noChangeShapeType="1"/>
          </p:cNvSpPr>
          <p:nvPr/>
        </p:nvSpPr>
        <p:spPr bwMode="auto">
          <a:xfrm flipH="1">
            <a:off x="6611311" y="4414843"/>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7" name="Line 1421"/>
          <p:cNvSpPr>
            <a:spLocks noChangeShapeType="1"/>
          </p:cNvSpPr>
          <p:nvPr/>
        </p:nvSpPr>
        <p:spPr bwMode="auto">
          <a:xfrm flipH="1">
            <a:off x="6587499" y="442278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8" name="Line 1422"/>
          <p:cNvSpPr>
            <a:spLocks noChangeShapeType="1"/>
          </p:cNvSpPr>
          <p:nvPr/>
        </p:nvSpPr>
        <p:spPr bwMode="auto">
          <a:xfrm flipH="1">
            <a:off x="6566861" y="4435481"/>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799" name="Line 1423"/>
          <p:cNvSpPr>
            <a:spLocks noChangeShapeType="1"/>
          </p:cNvSpPr>
          <p:nvPr/>
        </p:nvSpPr>
        <p:spPr bwMode="auto">
          <a:xfrm flipH="1">
            <a:off x="6550986" y="44545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0" name="Line 1424"/>
          <p:cNvSpPr>
            <a:spLocks noChangeShapeType="1"/>
          </p:cNvSpPr>
          <p:nvPr/>
        </p:nvSpPr>
        <p:spPr bwMode="auto">
          <a:xfrm flipH="1">
            <a:off x="6536699" y="447516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1" name="Line 1425"/>
          <p:cNvSpPr>
            <a:spLocks noChangeShapeType="1"/>
          </p:cNvSpPr>
          <p:nvPr/>
        </p:nvSpPr>
        <p:spPr bwMode="auto">
          <a:xfrm flipH="1">
            <a:off x="6528761" y="4498981"/>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2" name="Line 1426"/>
          <p:cNvSpPr>
            <a:spLocks noChangeShapeType="1"/>
          </p:cNvSpPr>
          <p:nvPr/>
        </p:nvSpPr>
        <p:spPr bwMode="auto">
          <a:xfrm flipH="1">
            <a:off x="6527174" y="4524381"/>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3" name="Line 1427"/>
          <p:cNvSpPr>
            <a:spLocks noChangeShapeType="1"/>
          </p:cNvSpPr>
          <p:nvPr/>
        </p:nvSpPr>
        <p:spPr bwMode="auto">
          <a:xfrm>
            <a:off x="6527174" y="455454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4" name="Line 1428"/>
          <p:cNvSpPr>
            <a:spLocks noChangeShapeType="1"/>
          </p:cNvSpPr>
          <p:nvPr/>
        </p:nvSpPr>
        <p:spPr bwMode="auto">
          <a:xfrm>
            <a:off x="6528761" y="4581531"/>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5" name="Line 1429"/>
          <p:cNvSpPr>
            <a:spLocks noChangeShapeType="1"/>
          </p:cNvSpPr>
          <p:nvPr/>
        </p:nvSpPr>
        <p:spPr bwMode="auto">
          <a:xfrm>
            <a:off x="6536699" y="460851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6" name="Line 1430"/>
          <p:cNvSpPr>
            <a:spLocks noChangeShapeType="1"/>
          </p:cNvSpPr>
          <p:nvPr/>
        </p:nvSpPr>
        <p:spPr bwMode="auto">
          <a:xfrm>
            <a:off x="6550986" y="46323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7" name="Line 1431"/>
          <p:cNvSpPr>
            <a:spLocks noChangeShapeType="1"/>
          </p:cNvSpPr>
          <p:nvPr/>
        </p:nvSpPr>
        <p:spPr bwMode="auto">
          <a:xfrm>
            <a:off x="6566861" y="465296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8" name="Line 1432"/>
          <p:cNvSpPr>
            <a:spLocks noChangeShapeType="1"/>
          </p:cNvSpPr>
          <p:nvPr/>
        </p:nvSpPr>
        <p:spPr bwMode="auto">
          <a:xfrm>
            <a:off x="6587499" y="467043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09" name="Line 1433"/>
          <p:cNvSpPr>
            <a:spLocks noChangeShapeType="1"/>
          </p:cNvSpPr>
          <p:nvPr/>
        </p:nvSpPr>
        <p:spPr bwMode="auto">
          <a:xfrm>
            <a:off x="6611311" y="4683131"/>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0" name="Line 1434"/>
          <p:cNvSpPr>
            <a:spLocks noChangeShapeType="1"/>
          </p:cNvSpPr>
          <p:nvPr/>
        </p:nvSpPr>
        <p:spPr bwMode="auto">
          <a:xfrm>
            <a:off x="6638299"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1" name="Line 1435"/>
          <p:cNvSpPr>
            <a:spLocks noChangeShapeType="1"/>
          </p:cNvSpPr>
          <p:nvPr/>
        </p:nvSpPr>
        <p:spPr bwMode="auto">
          <a:xfrm flipV="1">
            <a:off x="6666874" y="4691068"/>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2" name="Line 1436"/>
          <p:cNvSpPr>
            <a:spLocks noChangeShapeType="1"/>
          </p:cNvSpPr>
          <p:nvPr/>
        </p:nvSpPr>
        <p:spPr bwMode="auto">
          <a:xfrm flipV="1">
            <a:off x="6695449" y="4683131"/>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3" name="Line 1437"/>
          <p:cNvSpPr>
            <a:spLocks noChangeShapeType="1"/>
          </p:cNvSpPr>
          <p:nvPr/>
        </p:nvSpPr>
        <p:spPr bwMode="auto">
          <a:xfrm flipV="1">
            <a:off x="6722436" y="4670431"/>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4" name="Line 1438"/>
          <p:cNvSpPr>
            <a:spLocks noChangeShapeType="1"/>
          </p:cNvSpPr>
          <p:nvPr/>
        </p:nvSpPr>
        <p:spPr bwMode="auto">
          <a:xfrm flipV="1">
            <a:off x="6746249" y="4652968"/>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5" name="Line 1439"/>
          <p:cNvSpPr>
            <a:spLocks noChangeShapeType="1"/>
          </p:cNvSpPr>
          <p:nvPr/>
        </p:nvSpPr>
        <p:spPr bwMode="auto">
          <a:xfrm flipV="1">
            <a:off x="6766886" y="4632331"/>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6" name="Line 1440"/>
          <p:cNvSpPr>
            <a:spLocks noChangeShapeType="1"/>
          </p:cNvSpPr>
          <p:nvPr/>
        </p:nvSpPr>
        <p:spPr bwMode="auto">
          <a:xfrm flipV="1">
            <a:off x="6782761" y="4608518"/>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7" name="Line 1441"/>
          <p:cNvSpPr>
            <a:spLocks noChangeShapeType="1"/>
          </p:cNvSpPr>
          <p:nvPr/>
        </p:nvSpPr>
        <p:spPr bwMode="auto">
          <a:xfrm flipV="1">
            <a:off x="6797049" y="4581531"/>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8" name="Line 1442"/>
          <p:cNvSpPr>
            <a:spLocks noChangeShapeType="1"/>
          </p:cNvSpPr>
          <p:nvPr/>
        </p:nvSpPr>
        <p:spPr bwMode="auto">
          <a:xfrm flipV="1">
            <a:off x="6804986" y="4554543"/>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19" name="Freeform 1443"/>
          <p:cNvSpPr>
            <a:spLocks noEditPoints="1"/>
          </p:cNvSpPr>
          <p:nvPr/>
        </p:nvSpPr>
        <p:spPr bwMode="auto">
          <a:xfrm>
            <a:off x="6641474" y="4505331"/>
            <a:ext cx="42863" cy="68263"/>
          </a:xfrm>
          <a:custGeom>
            <a:avLst/>
            <a:gdLst/>
            <a:ahLst/>
            <a:cxnLst>
              <a:cxn ang="0">
                <a:pos x="11" y="19"/>
              </a:cxn>
              <a:cxn ang="0">
                <a:pos x="7" y="21"/>
              </a:cxn>
              <a:cxn ang="0">
                <a:pos x="6" y="28"/>
              </a:cxn>
              <a:cxn ang="0">
                <a:pos x="8" y="34"/>
              </a:cxn>
              <a:cxn ang="0">
                <a:pos x="9" y="38"/>
              </a:cxn>
              <a:cxn ang="0">
                <a:pos x="12" y="40"/>
              </a:cxn>
              <a:cxn ang="0">
                <a:pos x="18" y="40"/>
              </a:cxn>
              <a:cxn ang="0">
                <a:pos x="20" y="37"/>
              </a:cxn>
              <a:cxn ang="0">
                <a:pos x="21" y="28"/>
              </a:cxn>
              <a:cxn ang="0">
                <a:pos x="19" y="22"/>
              </a:cxn>
              <a:cxn ang="0">
                <a:pos x="15" y="18"/>
              </a:cxn>
              <a:cxn ang="0">
                <a:pos x="22" y="0"/>
              </a:cxn>
              <a:cxn ang="0">
                <a:pos x="26" y="1"/>
              </a:cxn>
              <a:cxn ang="0">
                <a:pos x="20" y="2"/>
              </a:cxn>
              <a:cxn ang="0">
                <a:pos x="16" y="5"/>
              </a:cxn>
              <a:cxn ang="0">
                <a:pos x="13" y="8"/>
              </a:cxn>
              <a:cxn ang="0">
                <a:pos x="10" y="12"/>
              </a:cxn>
              <a:cxn ang="0">
                <a:pos x="8" y="19"/>
              </a:cxn>
              <a:cxn ang="0">
                <a:pos x="16" y="15"/>
              </a:cxn>
              <a:cxn ang="0">
                <a:pos x="21" y="17"/>
              </a:cxn>
              <a:cxn ang="0">
                <a:pos x="27" y="25"/>
              </a:cxn>
              <a:cxn ang="0">
                <a:pos x="25" y="34"/>
              </a:cxn>
              <a:cxn ang="0">
                <a:pos x="21" y="40"/>
              </a:cxn>
              <a:cxn ang="0">
                <a:pos x="16" y="42"/>
              </a:cxn>
              <a:cxn ang="0">
                <a:pos x="11" y="43"/>
              </a:cxn>
              <a:cxn ang="0">
                <a:pos x="2" y="34"/>
              </a:cxn>
              <a:cxn ang="0">
                <a:pos x="1" y="20"/>
              </a:cxn>
              <a:cxn ang="0">
                <a:pos x="5" y="12"/>
              </a:cxn>
              <a:cxn ang="0">
                <a:pos x="9" y="6"/>
              </a:cxn>
              <a:cxn ang="0">
                <a:pos x="13" y="3"/>
              </a:cxn>
              <a:cxn ang="0">
                <a:pos x="17" y="1"/>
              </a:cxn>
              <a:cxn ang="0">
                <a:pos x="22" y="0"/>
              </a:cxn>
            </a:cxnLst>
            <a:rect l="0" t="0" r="r" b="b"/>
            <a:pathLst>
              <a:path w="27" h="43">
                <a:moveTo>
                  <a:pt x="12" y="18"/>
                </a:moveTo>
                <a:lnTo>
                  <a:pt x="11" y="19"/>
                </a:lnTo>
                <a:lnTo>
                  <a:pt x="10" y="19"/>
                </a:lnTo>
                <a:lnTo>
                  <a:pt x="7" y="21"/>
                </a:lnTo>
                <a:lnTo>
                  <a:pt x="6" y="23"/>
                </a:lnTo>
                <a:lnTo>
                  <a:pt x="6" y="28"/>
                </a:lnTo>
                <a:lnTo>
                  <a:pt x="7" y="31"/>
                </a:lnTo>
                <a:lnTo>
                  <a:pt x="8" y="34"/>
                </a:lnTo>
                <a:lnTo>
                  <a:pt x="9" y="36"/>
                </a:lnTo>
                <a:lnTo>
                  <a:pt x="9" y="38"/>
                </a:lnTo>
                <a:lnTo>
                  <a:pt x="10" y="40"/>
                </a:lnTo>
                <a:lnTo>
                  <a:pt x="12" y="40"/>
                </a:lnTo>
                <a:lnTo>
                  <a:pt x="16" y="40"/>
                </a:lnTo>
                <a:lnTo>
                  <a:pt x="18" y="40"/>
                </a:lnTo>
                <a:lnTo>
                  <a:pt x="19" y="38"/>
                </a:lnTo>
                <a:lnTo>
                  <a:pt x="20" y="37"/>
                </a:lnTo>
                <a:lnTo>
                  <a:pt x="21" y="34"/>
                </a:lnTo>
                <a:lnTo>
                  <a:pt x="21" y="28"/>
                </a:lnTo>
                <a:lnTo>
                  <a:pt x="20" y="25"/>
                </a:lnTo>
                <a:lnTo>
                  <a:pt x="19" y="22"/>
                </a:lnTo>
                <a:lnTo>
                  <a:pt x="18" y="20"/>
                </a:lnTo>
                <a:lnTo>
                  <a:pt x="15" y="18"/>
                </a:lnTo>
                <a:lnTo>
                  <a:pt x="12" y="18"/>
                </a:lnTo>
                <a:close/>
                <a:moveTo>
                  <a:pt x="22" y="0"/>
                </a:moveTo>
                <a:lnTo>
                  <a:pt x="26" y="0"/>
                </a:lnTo>
                <a:lnTo>
                  <a:pt x="26" y="1"/>
                </a:lnTo>
                <a:lnTo>
                  <a:pt x="21" y="1"/>
                </a:lnTo>
                <a:lnTo>
                  <a:pt x="20" y="2"/>
                </a:lnTo>
                <a:lnTo>
                  <a:pt x="18" y="3"/>
                </a:lnTo>
                <a:lnTo>
                  <a:pt x="16" y="5"/>
                </a:lnTo>
                <a:lnTo>
                  <a:pt x="15" y="6"/>
                </a:lnTo>
                <a:lnTo>
                  <a:pt x="13" y="8"/>
                </a:lnTo>
                <a:lnTo>
                  <a:pt x="12" y="9"/>
                </a:lnTo>
                <a:lnTo>
                  <a:pt x="10" y="12"/>
                </a:lnTo>
                <a:lnTo>
                  <a:pt x="9" y="16"/>
                </a:lnTo>
                <a:lnTo>
                  <a:pt x="8" y="19"/>
                </a:lnTo>
                <a:lnTo>
                  <a:pt x="14" y="16"/>
                </a:lnTo>
                <a:lnTo>
                  <a:pt x="16" y="15"/>
                </a:lnTo>
                <a:lnTo>
                  <a:pt x="19" y="16"/>
                </a:lnTo>
                <a:lnTo>
                  <a:pt x="21" y="17"/>
                </a:lnTo>
                <a:lnTo>
                  <a:pt x="25" y="21"/>
                </a:lnTo>
                <a:lnTo>
                  <a:pt x="27" y="25"/>
                </a:lnTo>
                <a:lnTo>
                  <a:pt x="27" y="28"/>
                </a:lnTo>
                <a:lnTo>
                  <a:pt x="25" y="34"/>
                </a:lnTo>
                <a:lnTo>
                  <a:pt x="24" y="37"/>
                </a:lnTo>
                <a:lnTo>
                  <a:pt x="21" y="40"/>
                </a:lnTo>
                <a:lnTo>
                  <a:pt x="19" y="41"/>
                </a:lnTo>
                <a:lnTo>
                  <a:pt x="16" y="42"/>
                </a:lnTo>
                <a:lnTo>
                  <a:pt x="14" y="43"/>
                </a:lnTo>
                <a:lnTo>
                  <a:pt x="11" y="43"/>
                </a:lnTo>
                <a:lnTo>
                  <a:pt x="6" y="40"/>
                </a:lnTo>
                <a:lnTo>
                  <a:pt x="2" y="34"/>
                </a:lnTo>
                <a:lnTo>
                  <a:pt x="0" y="25"/>
                </a:lnTo>
                <a:lnTo>
                  <a:pt x="1" y="20"/>
                </a:lnTo>
                <a:lnTo>
                  <a:pt x="2" y="15"/>
                </a:lnTo>
                <a:lnTo>
                  <a:pt x="5" y="12"/>
                </a:lnTo>
                <a:lnTo>
                  <a:pt x="6" y="9"/>
                </a:lnTo>
                <a:lnTo>
                  <a:pt x="9" y="6"/>
                </a:lnTo>
                <a:lnTo>
                  <a:pt x="12" y="4"/>
                </a:lnTo>
                <a:lnTo>
                  <a:pt x="13" y="3"/>
                </a:lnTo>
                <a:lnTo>
                  <a:pt x="15" y="2"/>
                </a:lnTo>
                <a:lnTo>
                  <a:pt x="17" y="1"/>
                </a:lnTo>
                <a:lnTo>
                  <a:pt x="19" y="0"/>
                </a:lnTo>
                <a:lnTo>
                  <a:pt x="2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0" name="Line 1444"/>
          <p:cNvSpPr>
            <a:spLocks noChangeShapeType="1"/>
          </p:cNvSpPr>
          <p:nvPr/>
        </p:nvSpPr>
        <p:spPr bwMode="auto">
          <a:xfrm>
            <a:off x="5434974" y="4065593"/>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1" name="Line 1445"/>
          <p:cNvSpPr>
            <a:spLocks noChangeShapeType="1"/>
          </p:cNvSpPr>
          <p:nvPr/>
        </p:nvSpPr>
        <p:spPr bwMode="auto">
          <a:xfrm>
            <a:off x="5484186" y="4084643"/>
            <a:ext cx="55563"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2" name="Line 1446"/>
          <p:cNvSpPr>
            <a:spLocks noChangeShapeType="1"/>
          </p:cNvSpPr>
          <p:nvPr/>
        </p:nvSpPr>
        <p:spPr bwMode="auto">
          <a:xfrm>
            <a:off x="5539749" y="4106868"/>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3" name="Line 1447"/>
          <p:cNvSpPr>
            <a:spLocks noChangeShapeType="1"/>
          </p:cNvSpPr>
          <p:nvPr/>
        </p:nvSpPr>
        <p:spPr bwMode="auto">
          <a:xfrm>
            <a:off x="5600074" y="4130681"/>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4" name="Line 1448"/>
          <p:cNvSpPr>
            <a:spLocks noChangeShapeType="1"/>
          </p:cNvSpPr>
          <p:nvPr/>
        </p:nvSpPr>
        <p:spPr bwMode="auto">
          <a:xfrm>
            <a:off x="5663574" y="4156081"/>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5" name="Line 1449"/>
          <p:cNvSpPr>
            <a:spLocks noChangeShapeType="1"/>
          </p:cNvSpPr>
          <p:nvPr/>
        </p:nvSpPr>
        <p:spPr bwMode="auto">
          <a:xfrm>
            <a:off x="5731836" y="418306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6" name="Line 1450"/>
          <p:cNvSpPr>
            <a:spLocks noChangeShapeType="1"/>
          </p:cNvSpPr>
          <p:nvPr/>
        </p:nvSpPr>
        <p:spPr bwMode="auto">
          <a:xfrm>
            <a:off x="5801686" y="4210056"/>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7" name="Line 1451"/>
          <p:cNvSpPr>
            <a:spLocks noChangeShapeType="1"/>
          </p:cNvSpPr>
          <p:nvPr/>
        </p:nvSpPr>
        <p:spPr bwMode="auto">
          <a:xfrm>
            <a:off x="6166811" y="4354518"/>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8" name="Line 1452"/>
          <p:cNvSpPr>
            <a:spLocks noChangeShapeType="1"/>
          </p:cNvSpPr>
          <p:nvPr/>
        </p:nvSpPr>
        <p:spPr bwMode="auto">
          <a:xfrm>
            <a:off x="6236661" y="4381506"/>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29" name="Line 1453"/>
          <p:cNvSpPr>
            <a:spLocks noChangeShapeType="1"/>
          </p:cNvSpPr>
          <p:nvPr/>
        </p:nvSpPr>
        <p:spPr bwMode="auto">
          <a:xfrm>
            <a:off x="6304924" y="4410081"/>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0" name="Line 1454"/>
          <p:cNvSpPr>
            <a:spLocks noChangeShapeType="1"/>
          </p:cNvSpPr>
          <p:nvPr/>
        </p:nvSpPr>
        <p:spPr bwMode="auto">
          <a:xfrm>
            <a:off x="6368424" y="4435481"/>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1" name="Line 1455"/>
          <p:cNvSpPr>
            <a:spLocks noChangeShapeType="1"/>
          </p:cNvSpPr>
          <p:nvPr/>
        </p:nvSpPr>
        <p:spPr bwMode="auto">
          <a:xfrm>
            <a:off x="6428749" y="4459293"/>
            <a:ext cx="539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2" name="Line 1456"/>
          <p:cNvSpPr>
            <a:spLocks noChangeShapeType="1"/>
          </p:cNvSpPr>
          <p:nvPr/>
        </p:nvSpPr>
        <p:spPr bwMode="auto">
          <a:xfrm>
            <a:off x="6482724" y="4479931"/>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3" name="Line 1457"/>
          <p:cNvSpPr>
            <a:spLocks noChangeShapeType="1"/>
          </p:cNvSpPr>
          <p:nvPr/>
        </p:nvSpPr>
        <p:spPr bwMode="auto">
          <a:xfrm flipH="1" flipV="1">
            <a:off x="1575761" y="508953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4" name="Line 1458"/>
          <p:cNvSpPr>
            <a:spLocks noChangeShapeType="1"/>
          </p:cNvSpPr>
          <p:nvPr/>
        </p:nvSpPr>
        <p:spPr bwMode="auto">
          <a:xfrm flipH="1" flipV="1">
            <a:off x="1564649" y="5059368"/>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5" name="Line 1459"/>
          <p:cNvSpPr>
            <a:spLocks noChangeShapeType="1"/>
          </p:cNvSpPr>
          <p:nvPr/>
        </p:nvSpPr>
        <p:spPr bwMode="auto">
          <a:xfrm flipH="1" flipV="1">
            <a:off x="1547186" y="5033968"/>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6" name="Line 1460"/>
          <p:cNvSpPr>
            <a:spLocks noChangeShapeType="1"/>
          </p:cNvSpPr>
          <p:nvPr/>
        </p:nvSpPr>
        <p:spPr bwMode="auto">
          <a:xfrm flipH="1" flipV="1">
            <a:off x="1526549" y="5011743"/>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7" name="Line 1461"/>
          <p:cNvSpPr>
            <a:spLocks noChangeShapeType="1"/>
          </p:cNvSpPr>
          <p:nvPr/>
        </p:nvSpPr>
        <p:spPr bwMode="auto">
          <a:xfrm flipH="1" flipV="1">
            <a:off x="1499561" y="4995868"/>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8" name="Line 1462"/>
          <p:cNvSpPr>
            <a:spLocks noChangeShapeType="1"/>
          </p:cNvSpPr>
          <p:nvPr/>
        </p:nvSpPr>
        <p:spPr bwMode="auto">
          <a:xfrm flipH="1" flipV="1">
            <a:off x="1469399" y="4984756"/>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39" name="Line 1463"/>
          <p:cNvSpPr>
            <a:spLocks noChangeShapeType="1"/>
          </p:cNvSpPr>
          <p:nvPr/>
        </p:nvSpPr>
        <p:spPr bwMode="auto">
          <a:xfrm flipH="1" flipV="1">
            <a:off x="1437649" y="4979993"/>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0" name="Line 1464"/>
          <p:cNvSpPr>
            <a:spLocks noChangeShapeType="1"/>
          </p:cNvSpPr>
          <p:nvPr/>
        </p:nvSpPr>
        <p:spPr bwMode="auto">
          <a:xfrm flipH="1">
            <a:off x="1404311" y="4979993"/>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1" name="Line 1465"/>
          <p:cNvSpPr>
            <a:spLocks noChangeShapeType="1"/>
          </p:cNvSpPr>
          <p:nvPr/>
        </p:nvSpPr>
        <p:spPr bwMode="auto">
          <a:xfrm flipH="1">
            <a:off x="1375736" y="4984756"/>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2" name="Line 1466"/>
          <p:cNvSpPr>
            <a:spLocks noChangeShapeType="1"/>
          </p:cNvSpPr>
          <p:nvPr/>
        </p:nvSpPr>
        <p:spPr bwMode="auto">
          <a:xfrm flipH="1">
            <a:off x="1350336" y="4995868"/>
            <a:ext cx="25400"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3" name="Line 1467"/>
          <p:cNvSpPr>
            <a:spLocks noChangeShapeType="1"/>
          </p:cNvSpPr>
          <p:nvPr/>
        </p:nvSpPr>
        <p:spPr bwMode="auto">
          <a:xfrm flipH="1">
            <a:off x="1328111" y="5011743"/>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4" name="Line 1468"/>
          <p:cNvSpPr>
            <a:spLocks noChangeShapeType="1"/>
          </p:cNvSpPr>
          <p:nvPr/>
        </p:nvSpPr>
        <p:spPr bwMode="auto">
          <a:xfrm flipH="1">
            <a:off x="1312236" y="5033968"/>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5" name="Line 1469"/>
          <p:cNvSpPr>
            <a:spLocks noChangeShapeType="1"/>
          </p:cNvSpPr>
          <p:nvPr/>
        </p:nvSpPr>
        <p:spPr bwMode="auto">
          <a:xfrm flipH="1">
            <a:off x="1301124" y="5059368"/>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6" name="Line 1470"/>
          <p:cNvSpPr>
            <a:spLocks noChangeShapeType="1"/>
          </p:cNvSpPr>
          <p:nvPr/>
        </p:nvSpPr>
        <p:spPr bwMode="auto">
          <a:xfrm flipH="1">
            <a:off x="1296361" y="508953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7" name="Line 1471"/>
          <p:cNvSpPr>
            <a:spLocks noChangeShapeType="1"/>
          </p:cNvSpPr>
          <p:nvPr/>
        </p:nvSpPr>
        <p:spPr bwMode="auto">
          <a:xfrm>
            <a:off x="1296361" y="5122868"/>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8" name="Line 1472"/>
          <p:cNvSpPr>
            <a:spLocks noChangeShapeType="1"/>
          </p:cNvSpPr>
          <p:nvPr/>
        </p:nvSpPr>
        <p:spPr bwMode="auto">
          <a:xfrm>
            <a:off x="1301124" y="5154618"/>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49" name="Line 1473"/>
          <p:cNvSpPr>
            <a:spLocks noChangeShapeType="1"/>
          </p:cNvSpPr>
          <p:nvPr/>
        </p:nvSpPr>
        <p:spPr bwMode="auto">
          <a:xfrm>
            <a:off x="1312236" y="5183193"/>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0" name="Line 1474"/>
          <p:cNvSpPr>
            <a:spLocks noChangeShapeType="1"/>
          </p:cNvSpPr>
          <p:nvPr/>
        </p:nvSpPr>
        <p:spPr bwMode="auto">
          <a:xfrm>
            <a:off x="1328111" y="521018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1" name="Line 1475"/>
          <p:cNvSpPr>
            <a:spLocks noChangeShapeType="1"/>
          </p:cNvSpPr>
          <p:nvPr/>
        </p:nvSpPr>
        <p:spPr bwMode="auto">
          <a:xfrm>
            <a:off x="1350336" y="5230818"/>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2" name="Line 1476"/>
          <p:cNvSpPr>
            <a:spLocks noChangeShapeType="1"/>
          </p:cNvSpPr>
          <p:nvPr/>
        </p:nvSpPr>
        <p:spPr bwMode="auto">
          <a:xfrm>
            <a:off x="1375736" y="524828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3" name="Line 1477"/>
          <p:cNvSpPr>
            <a:spLocks noChangeShapeType="1"/>
          </p:cNvSpPr>
          <p:nvPr/>
        </p:nvSpPr>
        <p:spPr bwMode="auto">
          <a:xfrm>
            <a:off x="1404311" y="5259393"/>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4" name="Line 1478"/>
          <p:cNvSpPr>
            <a:spLocks noChangeShapeType="1"/>
          </p:cNvSpPr>
          <p:nvPr/>
        </p:nvSpPr>
        <p:spPr bwMode="auto">
          <a:xfrm flipV="1">
            <a:off x="1437649" y="52593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5" name="Line 1479"/>
          <p:cNvSpPr>
            <a:spLocks noChangeShapeType="1"/>
          </p:cNvSpPr>
          <p:nvPr/>
        </p:nvSpPr>
        <p:spPr bwMode="auto">
          <a:xfrm flipV="1">
            <a:off x="1469399" y="524828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6" name="Line 1480"/>
          <p:cNvSpPr>
            <a:spLocks noChangeShapeType="1"/>
          </p:cNvSpPr>
          <p:nvPr/>
        </p:nvSpPr>
        <p:spPr bwMode="auto">
          <a:xfrm flipV="1">
            <a:off x="1499561" y="5230818"/>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7" name="Line 1481"/>
          <p:cNvSpPr>
            <a:spLocks noChangeShapeType="1"/>
          </p:cNvSpPr>
          <p:nvPr/>
        </p:nvSpPr>
        <p:spPr bwMode="auto">
          <a:xfrm flipV="1">
            <a:off x="1526549" y="521018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8" name="Line 1482"/>
          <p:cNvSpPr>
            <a:spLocks noChangeShapeType="1"/>
          </p:cNvSpPr>
          <p:nvPr/>
        </p:nvSpPr>
        <p:spPr bwMode="auto">
          <a:xfrm flipV="1">
            <a:off x="1547186" y="5183193"/>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59" name="Line 1483"/>
          <p:cNvSpPr>
            <a:spLocks noChangeShapeType="1"/>
          </p:cNvSpPr>
          <p:nvPr/>
        </p:nvSpPr>
        <p:spPr bwMode="auto">
          <a:xfrm flipV="1">
            <a:off x="1564649" y="5154618"/>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0" name="Line 1484"/>
          <p:cNvSpPr>
            <a:spLocks noChangeShapeType="1"/>
          </p:cNvSpPr>
          <p:nvPr/>
        </p:nvSpPr>
        <p:spPr bwMode="auto">
          <a:xfrm flipV="1">
            <a:off x="1575761" y="5122868"/>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1" name="Freeform 1485"/>
          <p:cNvSpPr>
            <a:spLocks/>
          </p:cNvSpPr>
          <p:nvPr/>
        </p:nvSpPr>
        <p:spPr bwMode="auto">
          <a:xfrm>
            <a:off x="1413836" y="5073656"/>
            <a:ext cx="41275" cy="6826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2" name="Line 1486"/>
          <p:cNvSpPr>
            <a:spLocks noChangeShapeType="1"/>
          </p:cNvSpPr>
          <p:nvPr/>
        </p:nvSpPr>
        <p:spPr bwMode="auto">
          <a:xfrm flipH="1">
            <a:off x="1969461" y="4645031"/>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3" name="Line 1487"/>
          <p:cNvSpPr>
            <a:spLocks noChangeShapeType="1"/>
          </p:cNvSpPr>
          <p:nvPr/>
        </p:nvSpPr>
        <p:spPr bwMode="auto">
          <a:xfrm flipH="1">
            <a:off x="1925011" y="4678368"/>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4" name="Line 1488"/>
          <p:cNvSpPr>
            <a:spLocks noChangeShapeType="1"/>
          </p:cNvSpPr>
          <p:nvPr/>
        </p:nvSpPr>
        <p:spPr bwMode="auto">
          <a:xfrm flipH="1">
            <a:off x="1878974" y="4714881"/>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5" name="Line 1489"/>
          <p:cNvSpPr>
            <a:spLocks noChangeShapeType="1"/>
          </p:cNvSpPr>
          <p:nvPr/>
        </p:nvSpPr>
        <p:spPr bwMode="auto">
          <a:xfrm flipH="1">
            <a:off x="1829761" y="4754568"/>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6" name="Line 1490"/>
          <p:cNvSpPr>
            <a:spLocks noChangeShapeType="1"/>
          </p:cNvSpPr>
          <p:nvPr/>
        </p:nvSpPr>
        <p:spPr bwMode="auto">
          <a:xfrm flipH="1">
            <a:off x="1728161" y="4795843"/>
            <a:ext cx="101600" cy="841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7" name="Line 1491"/>
          <p:cNvSpPr>
            <a:spLocks noChangeShapeType="1"/>
          </p:cNvSpPr>
          <p:nvPr/>
        </p:nvSpPr>
        <p:spPr bwMode="auto">
          <a:xfrm flipH="1">
            <a:off x="1678949" y="4879981"/>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8" name="Line 1492"/>
          <p:cNvSpPr>
            <a:spLocks noChangeShapeType="1"/>
          </p:cNvSpPr>
          <p:nvPr/>
        </p:nvSpPr>
        <p:spPr bwMode="auto">
          <a:xfrm flipH="1">
            <a:off x="1632911" y="4921256"/>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69" name="Line 1493"/>
          <p:cNvSpPr>
            <a:spLocks noChangeShapeType="1"/>
          </p:cNvSpPr>
          <p:nvPr/>
        </p:nvSpPr>
        <p:spPr bwMode="auto">
          <a:xfrm flipH="1">
            <a:off x="1588461" y="4960943"/>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0" name="Line 1494"/>
          <p:cNvSpPr>
            <a:spLocks noChangeShapeType="1"/>
          </p:cNvSpPr>
          <p:nvPr/>
        </p:nvSpPr>
        <p:spPr bwMode="auto">
          <a:xfrm flipH="1">
            <a:off x="1547186" y="4997456"/>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1" name="Line 1495"/>
          <p:cNvSpPr>
            <a:spLocks noChangeShapeType="1"/>
          </p:cNvSpPr>
          <p:nvPr/>
        </p:nvSpPr>
        <p:spPr bwMode="auto">
          <a:xfrm flipH="1" flipV="1">
            <a:off x="2258386" y="5094293"/>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2" name="Line 1496"/>
          <p:cNvSpPr>
            <a:spLocks noChangeShapeType="1"/>
          </p:cNvSpPr>
          <p:nvPr/>
        </p:nvSpPr>
        <p:spPr bwMode="auto">
          <a:xfrm flipH="1" flipV="1">
            <a:off x="2248861" y="506730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3" name="Line 1497"/>
          <p:cNvSpPr>
            <a:spLocks noChangeShapeType="1"/>
          </p:cNvSpPr>
          <p:nvPr/>
        </p:nvSpPr>
        <p:spPr bwMode="auto">
          <a:xfrm flipH="1" flipV="1">
            <a:off x="2236161"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4" name="Line 1498"/>
          <p:cNvSpPr>
            <a:spLocks noChangeShapeType="1"/>
          </p:cNvSpPr>
          <p:nvPr/>
        </p:nvSpPr>
        <p:spPr bwMode="auto">
          <a:xfrm flipH="1" flipV="1">
            <a:off x="221869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5" name="Line 1499"/>
          <p:cNvSpPr>
            <a:spLocks noChangeShapeType="1"/>
          </p:cNvSpPr>
          <p:nvPr/>
        </p:nvSpPr>
        <p:spPr bwMode="auto">
          <a:xfrm flipH="1" flipV="1">
            <a:off x="2199649" y="50053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6" name="Line 1500"/>
          <p:cNvSpPr>
            <a:spLocks noChangeShapeType="1"/>
          </p:cNvSpPr>
          <p:nvPr/>
        </p:nvSpPr>
        <p:spPr bwMode="auto">
          <a:xfrm flipH="1" flipV="1">
            <a:off x="2174249" y="4991106"/>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7" name="Line 1501"/>
          <p:cNvSpPr>
            <a:spLocks noChangeShapeType="1"/>
          </p:cNvSpPr>
          <p:nvPr/>
        </p:nvSpPr>
        <p:spPr bwMode="auto">
          <a:xfrm flipH="1" flipV="1">
            <a:off x="2148849" y="4983168"/>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8" name="Line 1502"/>
          <p:cNvSpPr>
            <a:spLocks noChangeShapeType="1"/>
          </p:cNvSpPr>
          <p:nvPr/>
        </p:nvSpPr>
        <p:spPr bwMode="auto">
          <a:xfrm flipH="1" flipV="1">
            <a:off x="2120274"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79" name="Line 1503"/>
          <p:cNvSpPr>
            <a:spLocks noChangeShapeType="1"/>
          </p:cNvSpPr>
          <p:nvPr/>
        </p:nvSpPr>
        <p:spPr bwMode="auto">
          <a:xfrm flipH="1">
            <a:off x="2091699"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0" name="Line 1504"/>
          <p:cNvSpPr>
            <a:spLocks noChangeShapeType="1"/>
          </p:cNvSpPr>
          <p:nvPr/>
        </p:nvSpPr>
        <p:spPr bwMode="auto">
          <a:xfrm flipH="1">
            <a:off x="2064711" y="4983168"/>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1" name="Line 1505"/>
          <p:cNvSpPr>
            <a:spLocks noChangeShapeType="1"/>
          </p:cNvSpPr>
          <p:nvPr/>
        </p:nvSpPr>
        <p:spPr bwMode="auto">
          <a:xfrm flipH="1">
            <a:off x="2040899" y="4991106"/>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2" name="Line 1506"/>
          <p:cNvSpPr>
            <a:spLocks noChangeShapeType="1"/>
          </p:cNvSpPr>
          <p:nvPr/>
        </p:nvSpPr>
        <p:spPr bwMode="auto">
          <a:xfrm flipH="1">
            <a:off x="2020261" y="50053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3" name="Line 1507"/>
          <p:cNvSpPr>
            <a:spLocks noChangeShapeType="1"/>
          </p:cNvSpPr>
          <p:nvPr/>
        </p:nvSpPr>
        <p:spPr bwMode="auto">
          <a:xfrm flipH="1">
            <a:off x="200279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4" name="Line 1508"/>
          <p:cNvSpPr>
            <a:spLocks noChangeShapeType="1"/>
          </p:cNvSpPr>
          <p:nvPr/>
        </p:nvSpPr>
        <p:spPr bwMode="auto">
          <a:xfrm flipH="1">
            <a:off x="1990099"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5" name="Line 1509"/>
          <p:cNvSpPr>
            <a:spLocks noChangeShapeType="1"/>
          </p:cNvSpPr>
          <p:nvPr/>
        </p:nvSpPr>
        <p:spPr bwMode="auto">
          <a:xfrm flipH="1">
            <a:off x="1982161" y="506730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6" name="Line 1510"/>
          <p:cNvSpPr>
            <a:spLocks noChangeShapeType="1"/>
          </p:cNvSpPr>
          <p:nvPr/>
        </p:nvSpPr>
        <p:spPr bwMode="auto">
          <a:xfrm flipH="1">
            <a:off x="1978986" y="5094293"/>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7" name="Line 1511"/>
          <p:cNvSpPr>
            <a:spLocks noChangeShapeType="1"/>
          </p:cNvSpPr>
          <p:nvPr/>
        </p:nvSpPr>
        <p:spPr bwMode="auto">
          <a:xfrm>
            <a:off x="1978986" y="5122868"/>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8" name="Line 1512"/>
          <p:cNvSpPr>
            <a:spLocks noChangeShapeType="1"/>
          </p:cNvSpPr>
          <p:nvPr/>
        </p:nvSpPr>
        <p:spPr bwMode="auto">
          <a:xfrm>
            <a:off x="1982161" y="514985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89" name="Line 1513"/>
          <p:cNvSpPr>
            <a:spLocks noChangeShapeType="1"/>
          </p:cNvSpPr>
          <p:nvPr/>
        </p:nvSpPr>
        <p:spPr bwMode="auto">
          <a:xfrm>
            <a:off x="1990099"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0" name="Line 1514"/>
          <p:cNvSpPr>
            <a:spLocks noChangeShapeType="1"/>
          </p:cNvSpPr>
          <p:nvPr/>
        </p:nvSpPr>
        <p:spPr bwMode="auto">
          <a:xfrm>
            <a:off x="200279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1" name="Line 1515"/>
          <p:cNvSpPr>
            <a:spLocks noChangeShapeType="1"/>
          </p:cNvSpPr>
          <p:nvPr/>
        </p:nvSpPr>
        <p:spPr bwMode="auto">
          <a:xfrm>
            <a:off x="2020261" y="52212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2" name="Line 1516"/>
          <p:cNvSpPr>
            <a:spLocks noChangeShapeType="1"/>
          </p:cNvSpPr>
          <p:nvPr/>
        </p:nvSpPr>
        <p:spPr bwMode="auto">
          <a:xfrm>
            <a:off x="2040899" y="523875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3" name="Line 1517"/>
          <p:cNvSpPr>
            <a:spLocks noChangeShapeType="1"/>
          </p:cNvSpPr>
          <p:nvPr/>
        </p:nvSpPr>
        <p:spPr bwMode="auto">
          <a:xfrm>
            <a:off x="2064711" y="5251456"/>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4" name="Line 1518"/>
          <p:cNvSpPr>
            <a:spLocks noChangeShapeType="1"/>
          </p:cNvSpPr>
          <p:nvPr/>
        </p:nvSpPr>
        <p:spPr bwMode="auto">
          <a:xfrm>
            <a:off x="2091699"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5" name="Line 1519"/>
          <p:cNvSpPr>
            <a:spLocks noChangeShapeType="1"/>
          </p:cNvSpPr>
          <p:nvPr/>
        </p:nvSpPr>
        <p:spPr bwMode="auto">
          <a:xfrm flipV="1">
            <a:off x="2120274"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6" name="Line 1520"/>
          <p:cNvSpPr>
            <a:spLocks noChangeShapeType="1"/>
          </p:cNvSpPr>
          <p:nvPr/>
        </p:nvSpPr>
        <p:spPr bwMode="auto">
          <a:xfrm flipV="1">
            <a:off x="2148849" y="5251456"/>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7" name="Line 1521"/>
          <p:cNvSpPr>
            <a:spLocks noChangeShapeType="1"/>
          </p:cNvSpPr>
          <p:nvPr/>
        </p:nvSpPr>
        <p:spPr bwMode="auto">
          <a:xfrm flipV="1">
            <a:off x="2174249" y="523875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8" name="Line 1522"/>
          <p:cNvSpPr>
            <a:spLocks noChangeShapeType="1"/>
          </p:cNvSpPr>
          <p:nvPr/>
        </p:nvSpPr>
        <p:spPr bwMode="auto">
          <a:xfrm flipV="1">
            <a:off x="2199649" y="52212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899" name="Line 1523"/>
          <p:cNvSpPr>
            <a:spLocks noChangeShapeType="1"/>
          </p:cNvSpPr>
          <p:nvPr/>
        </p:nvSpPr>
        <p:spPr bwMode="auto">
          <a:xfrm flipV="1">
            <a:off x="221869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0" name="Line 1524"/>
          <p:cNvSpPr>
            <a:spLocks noChangeShapeType="1"/>
          </p:cNvSpPr>
          <p:nvPr/>
        </p:nvSpPr>
        <p:spPr bwMode="auto">
          <a:xfrm flipV="1">
            <a:off x="2236161"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1" name="Line 1525"/>
          <p:cNvSpPr>
            <a:spLocks noChangeShapeType="1"/>
          </p:cNvSpPr>
          <p:nvPr/>
        </p:nvSpPr>
        <p:spPr bwMode="auto">
          <a:xfrm flipV="1">
            <a:off x="2248861" y="514985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2" name="Line 1526"/>
          <p:cNvSpPr>
            <a:spLocks noChangeShapeType="1"/>
          </p:cNvSpPr>
          <p:nvPr/>
        </p:nvSpPr>
        <p:spPr bwMode="auto">
          <a:xfrm flipV="1">
            <a:off x="2258386" y="5122868"/>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3" name="Freeform 1527"/>
          <p:cNvSpPr>
            <a:spLocks noEditPoints="1"/>
          </p:cNvSpPr>
          <p:nvPr/>
        </p:nvSpPr>
        <p:spPr bwMode="auto">
          <a:xfrm>
            <a:off x="2096461" y="5073656"/>
            <a:ext cx="38100" cy="68263"/>
          </a:xfrm>
          <a:custGeom>
            <a:avLst/>
            <a:gdLst/>
            <a:ahLst/>
            <a:cxnLst>
              <a:cxn ang="0">
                <a:pos x="9" y="24"/>
              </a:cxn>
              <a:cxn ang="0">
                <a:pos x="6" y="34"/>
              </a:cxn>
              <a:cxn ang="0">
                <a:pos x="9" y="38"/>
              </a:cxn>
              <a:cxn ang="0">
                <a:pos x="11" y="40"/>
              </a:cxn>
              <a:cxn ang="0">
                <a:pos x="16" y="40"/>
              </a:cxn>
              <a:cxn ang="0">
                <a:pos x="18" y="36"/>
              </a:cxn>
              <a:cxn ang="0">
                <a:pos x="18" y="31"/>
              </a:cxn>
              <a:cxn ang="0">
                <a:pos x="15" y="27"/>
              </a:cxn>
              <a:cxn ang="0">
                <a:pos x="10" y="22"/>
              </a:cxn>
              <a:cxn ang="0">
                <a:pos x="11" y="2"/>
              </a:cxn>
              <a:cxn ang="0">
                <a:pos x="9" y="3"/>
              </a:cxn>
              <a:cxn ang="0">
                <a:pos x="7" y="9"/>
              </a:cxn>
              <a:cxn ang="0">
                <a:pos x="13" y="18"/>
              </a:cxn>
              <a:cxn ang="0">
                <a:pos x="16" y="14"/>
              </a:cxn>
              <a:cxn ang="0">
                <a:pos x="18" y="10"/>
              </a:cxn>
              <a:cxn ang="0">
                <a:pos x="17" y="3"/>
              </a:cxn>
              <a:cxn ang="0">
                <a:pos x="13" y="1"/>
              </a:cxn>
              <a:cxn ang="0">
                <a:pos x="16" y="0"/>
              </a:cxn>
              <a:cxn ang="0">
                <a:pos x="21" y="2"/>
              </a:cxn>
              <a:cxn ang="0">
                <a:pos x="24" y="10"/>
              </a:cxn>
              <a:cxn ang="0">
                <a:pos x="19" y="16"/>
              </a:cxn>
              <a:cxn ang="0">
                <a:pos x="15" y="19"/>
              </a:cxn>
              <a:cxn ang="0">
                <a:pos x="22" y="25"/>
              </a:cxn>
              <a:cxn ang="0">
                <a:pos x="24" y="30"/>
              </a:cxn>
              <a:cxn ang="0">
                <a:pos x="23" y="37"/>
              </a:cxn>
              <a:cxn ang="0">
                <a:pos x="19" y="41"/>
              </a:cxn>
              <a:cxn ang="0">
                <a:pos x="9" y="43"/>
              </a:cxn>
              <a:cxn ang="0">
                <a:pos x="5" y="40"/>
              </a:cxn>
              <a:cxn ang="0">
                <a:pos x="2" y="37"/>
              </a:cxn>
              <a:cxn ang="0">
                <a:pos x="0" y="31"/>
              </a:cxn>
              <a:cxn ang="0">
                <a:pos x="3" y="27"/>
              </a:cxn>
              <a:cxn ang="0">
                <a:pos x="6" y="23"/>
              </a:cxn>
              <a:cxn ang="0">
                <a:pos x="3" y="15"/>
              </a:cxn>
              <a:cxn ang="0">
                <a:pos x="1" y="11"/>
              </a:cxn>
              <a:cxn ang="0">
                <a:pos x="2" y="6"/>
              </a:cxn>
              <a:cxn ang="0">
                <a:pos x="4" y="2"/>
              </a:cxn>
              <a:cxn ang="0">
                <a:pos x="9" y="0"/>
              </a:cxn>
            </a:cxnLst>
            <a:rect l="0" t="0" r="r" b="b"/>
            <a:pathLst>
              <a:path w="24" h="43">
                <a:moveTo>
                  <a:pt x="10" y="22"/>
                </a:moveTo>
                <a:lnTo>
                  <a:pt x="9" y="24"/>
                </a:lnTo>
                <a:lnTo>
                  <a:pt x="6" y="28"/>
                </a:lnTo>
                <a:lnTo>
                  <a:pt x="6" y="34"/>
                </a:lnTo>
                <a:lnTo>
                  <a:pt x="7" y="37"/>
                </a:lnTo>
                <a:lnTo>
                  <a:pt x="9" y="38"/>
                </a:lnTo>
                <a:lnTo>
                  <a:pt x="9" y="40"/>
                </a:lnTo>
                <a:lnTo>
                  <a:pt x="11" y="40"/>
                </a:lnTo>
                <a:lnTo>
                  <a:pt x="15" y="40"/>
                </a:lnTo>
                <a:lnTo>
                  <a:pt x="16" y="40"/>
                </a:lnTo>
                <a:lnTo>
                  <a:pt x="17" y="39"/>
                </a:lnTo>
                <a:lnTo>
                  <a:pt x="18" y="36"/>
                </a:lnTo>
                <a:lnTo>
                  <a:pt x="18" y="33"/>
                </a:lnTo>
                <a:lnTo>
                  <a:pt x="18" y="31"/>
                </a:lnTo>
                <a:lnTo>
                  <a:pt x="18" y="30"/>
                </a:lnTo>
                <a:lnTo>
                  <a:pt x="15" y="27"/>
                </a:lnTo>
                <a:lnTo>
                  <a:pt x="13" y="25"/>
                </a:lnTo>
                <a:lnTo>
                  <a:pt x="10" y="22"/>
                </a:lnTo>
                <a:close/>
                <a:moveTo>
                  <a:pt x="13" y="1"/>
                </a:moveTo>
                <a:lnTo>
                  <a:pt x="11" y="2"/>
                </a:lnTo>
                <a:lnTo>
                  <a:pt x="9" y="3"/>
                </a:lnTo>
                <a:lnTo>
                  <a:pt x="9" y="3"/>
                </a:lnTo>
                <a:lnTo>
                  <a:pt x="7" y="6"/>
                </a:lnTo>
                <a:lnTo>
                  <a:pt x="7" y="9"/>
                </a:lnTo>
                <a:lnTo>
                  <a:pt x="9" y="14"/>
                </a:lnTo>
                <a:lnTo>
                  <a:pt x="13" y="18"/>
                </a:lnTo>
                <a:lnTo>
                  <a:pt x="15" y="16"/>
                </a:lnTo>
                <a:lnTo>
                  <a:pt x="16" y="14"/>
                </a:lnTo>
                <a:lnTo>
                  <a:pt x="18" y="13"/>
                </a:lnTo>
                <a:lnTo>
                  <a:pt x="18" y="10"/>
                </a:lnTo>
                <a:lnTo>
                  <a:pt x="18" y="8"/>
                </a:lnTo>
                <a:lnTo>
                  <a:pt x="17" y="3"/>
                </a:lnTo>
                <a:lnTo>
                  <a:pt x="15" y="2"/>
                </a:lnTo>
                <a:lnTo>
                  <a:pt x="13" y="1"/>
                </a:lnTo>
                <a:close/>
                <a:moveTo>
                  <a:pt x="9" y="0"/>
                </a:moveTo>
                <a:lnTo>
                  <a:pt x="16" y="0"/>
                </a:lnTo>
                <a:lnTo>
                  <a:pt x="18" y="0"/>
                </a:lnTo>
                <a:lnTo>
                  <a:pt x="21" y="2"/>
                </a:lnTo>
                <a:lnTo>
                  <a:pt x="24" y="6"/>
                </a:lnTo>
                <a:lnTo>
                  <a:pt x="24" y="10"/>
                </a:lnTo>
                <a:lnTo>
                  <a:pt x="22" y="13"/>
                </a:lnTo>
                <a:lnTo>
                  <a:pt x="19" y="16"/>
                </a:lnTo>
                <a:lnTo>
                  <a:pt x="18" y="17"/>
                </a:lnTo>
                <a:lnTo>
                  <a:pt x="15" y="19"/>
                </a:lnTo>
                <a:lnTo>
                  <a:pt x="18" y="22"/>
                </a:lnTo>
                <a:lnTo>
                  <a:pt x="22" y="25"/>
                </a:lnTo>
                <a:lnTo>
                  <a:pt x="24" y="28"/>
                </a:lnTo>
                <a:lnTo>
                  <a:pt x="24" y="30"/>
                </a:lnTo>
                <a:lnTo>
                  <a:pt x="24" y="34"/>
                </a:lnTo>
                <a:lnTo>
                  <a:pt x="23" y="37"/>
                </a:lnTo>
                <a:lnTo>
                  <a:pt x="21" y="40"/>
                </a:lnTo>
                <a:lnTo>
                  <a:pt x="19" y="41"/>
                </a:lnTo>
                <a:lnTo>
                  <a:pt x="15" y="43"/>
                </a:lnTo>
                <a:lnTo>
                  <a:pt x="9" y="43"/>
                </a:lnTo>
                <a:lnTo>
                  <a:pt x="7" y="42"/>
                </a:lnTo>
                <a:lnTo>
                  <a:pt x="5" y="40"/>
                </a:lnTo>
                <a:lnTo>
                  <a:pt x="3" y="39"/>
                </a:lnTo>
                <a:lnTo>
                  <a:pt x="2" y="37"/>
                </a:lnTo>
                <a:lnTo>
                  <a:pt x="0" y="32"/>
                </a:lnTo>
                <a:lnTo>
                  <a:pt x="0" y="31"/>
                </a:lnTo>
                <a:lnTo>
                  <a:pt x="1" y="28"/>
                </a:lnTo>
                <a:lnTo>
                  <a:pt x="3" y="27"/>
                </a:lnTo>
                <a:lnTo>
                  <a:pt x="4" y="25"/>
                </a:lnTo>
                <a:lnTo>
                  <a:pt x="6" y="23"/>
                </a:lnTo>
                <a:lnTo>
                  <a:pt x="9" y="21"/>
                </a:lnTo>
                <a:lnTo>
                  <a:pt x="3" y="15"/>
                </a:lnTo>
                <a:lnTo>
                  <a:pt x="2" y="13"/>
                </a:lnTo>
                <a:lnTo>
                  <a:pt x="1" y="11"/>
                </a:lnTo>
                <a:lnTo>
                  <a:pt x="1" y="9"/>
                </a:lnTo>
                <a:lnTo>
                  <a:pt x="2" y="6"/>
                </a:lnTo>
                <a:lnTo>
                  <a:pt x="3" y="4"/>
                </a:lnTo>
                <a:lnTo>
                  <a:pt x="4" y="2"/>
                </a:lnTo>
                <a:lnTo>
                  <a:pt x="6"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4" name="Line 1528"/>
          <p:cNvSpPr>
            <a:spLocks noChangeShapeType="1"/>
          </p:cNvSpPr>
          <p:nvPr/>
        </p:nvSpPr>
        <p:spPr bwMode="auto">
          <a:xfrm>
            <a:off x="2120274" y="4695831"/>
            <a:ext cx="1588" cy="282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5" name="Line 1529"/>
          <p:cNvSpPr>
            <a:spLocks noChangeShapeType="1"/>
          </p:cNvSpPr>
          <p:nvPr/>
        </p:nvSpPr>
        <p:spPr bwMode="auto">
          <a:xfrm flipH="1" flipV="1">
            <a:off x="3395036" y="5094293"/>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6" name="Line 1530"/>
          <p:cNvSpPr>
            <a:spLocks noChangeShapeType="1"/>
          </p:cNvSpPr>
          <p:nvPr/>
        </p:nvSpPr>
        <p:spPr bwMode="auto">
          <a:xfrm flipH="1" flipV="1">
            <a:off x="3385511" y="506730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7" name="Line 1531"/>
          <p:cNvSpPr>
            <a:spLocks noChangeShapeType="1"/>
          </p:cNvSpPr>
          <p:nvPr/>
        </p:nvSpPr>
        <p:spPr bwMode="auto">
          <a:xfrm flipH="1" flipV="1">
            <a:off x="3372811"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8" name="Line 1532"/>
          <p:cNvSpPr>
            <a:spLocks noChangeShapeType="1"/>
          </p:cNvSpPr>
          <p:nvPr/>
        </p:nvSpPr>
        <p:spPr bwMode="auto">
          <a:xfrm flipH="1" flipV="1">
            <a:off x="335534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09" name="Line 1533"/>
          <p:cNvSpPr>
            <a:spLocks noChangeShapeType="1"/>
          </p:cNvSpPr>
          <p:nvPr/>
        </p:nvSpPr>
        <p:spPr bwMode="auto">
          <a:xfrm flipH="1" flipV="1">
            <a:off x="3336299" y="50053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0" name="Line 1534"/>
          <p:cNvSpPr>
            <a:spLocks noChangeShapeType="1"/>
          </p:cNvSpPr>
          <p:nvPr/>
        </p:nvSpPr>
        <p:spPr bwMode="auto">
          <a:xfrm flipH="1" flipV="1">
            <a:off x="3310899" y="4991106"/>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1" name="Line 1535"/>
          <p:cNvSpPr>
            <a:spLocks noChangeShapeType="1"/>
          </p:cNvSpPr>
          <p:nvPr/>
        </p:nvSpPr>
        <p:spPr bwMode="auto">
          <a:xfrm flipH="1" flipV="1">
            <a:off x="3285499" y="4983168"/>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2" name="Line 1536"/>
          <p:cNvSpPr>
            <a:spLocks noChangeShapeType="1"/>
          </p:cNvSpPr>
          <p:nvPr/>
        </p:nvSpPr>
        <p:spPr bwMode="auto">
          <a:xfrm flipH="1" flipV="1">
            <a:off x="3256924"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3" name="Line 1537"/>
          <p:cNvSpPr>
            <a:spLocks noChangeShapeType="1"/>
          </p:cNvSpPr>
          <p:nvPr/>
        </p:nvSpPr>
        <p:spPr bwMode="auto">
          <a:xfrm flipH="1">
            <a:off x="3228349" y="4979993"/>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4" name="Line 1538"/>
          <p:cNvSpPr>
            <a:spLocks noChangeShapeType="1"/>
          </p:cNvSpPr>
          <p:nvPr/>
        </p:nvSpPr>
        <p:spPr bwMode="auto">
          <a:xfrm flipH="1">
            <a:off x="3201361" y="4983168"/>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5" name="Line 1539"/>
          <p:cNvSpPr>
            <a:spLocks noChangeShapeType="1"/>
          </p:cNvSpPr>
          <p:nvPr/>
        </p:nvSpPr>
        <p:spPr bwMode="auto">
          <a:xfrm flipH="1">
            <a:off x="3177549" y="4991106"/>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6" name="Line 1540"/>
          <p:cNvSpPr>
            <a:spLocks noChangeShapeType="1"/>
          </p:cNvSpPr>
          <p:nvPr/>
        </p:nvSpPr>
        <p:spPr bwMode="auto">
          <a:xfrm flipH="1">
            <a:off x="3156911" y="50053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7" name="Line 1541"/>
          <p:cNvSpPr>
            <a:spLocks noChangeShapeType="1"/>
          </p:cNvSpPr>
          <p:nvPr/>
        </p:nvSpPr>
        <p:spPr bwMode="auto">
          <a:xfrm flipH="1">
            <a:off x="3139449" y="50228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8" name="Line 1542"/>
          <p:cNvSpPr>
            <a:spLocks noChangeShapeType="1"/>
          </p:cNvSpPr>
          <p:nvPr/>
        </p:nvSpPr>
        <p:spPr bwMode="auto">
          <a:xfrm flipH="1">
            <a:off x="3126749" y="504349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19" name="Line 1543"/>
          <p:cNvSpPr>
            <a:spLocks noChangeShapeType="1"/>
          </p:cNvSpPr>
          <p:nvPr/>
        </p:nvSpPr>
        <p:spPr bwMode="auto">
          <a:xfrm flipH="1">
            <a:off x="3118811" y="506730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0" name="Line 1544"/>
          <p:cNvSpPr>
            <a:spLocks noChangeShapeType="1"/>
          </p:cNvSpPr>
          <p:nvPr/>
        </p:nvSpPr>
        <p:spPr bwMode="auto">
          <a:xfrm flipH="1">
            <a:off x="3115636" y="5094293"/>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1" name="Line 1545"/>
          <p:cNvSpPr>
            <a:spLocks noChangeShapeType="1"/>
          </p:cNvSpPr>
          <p:nvPr/>
        </p:nvSpPr>
        <p:spPr bwMode="auto">
          <a:xfrm>
            <a:off x="3115636" y="5122868"/>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2" name="Line 1546"/>
          <p:cNvSpPr>
            <a:spLocks noChangeShapeType="1"/>
          </p:cNvSpPr>
          <p:nvPr/>
        </p:nvSpPr>
        <p:spPr bwMode="auto">
          <a:xfrm>
            <a:off x="3118811" y="514985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3" name="Line 1547"/>
          <p:cNvSpPr>
            <a:spLocks noChangeShapeType="1"/>
          </p:cNvSpPr>
          <p:nvPr/>
        </p:nvSpPr>
        <p:spPr bwMode="auto">
          <a:xfrm>
            <a:off x="3126749"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4" name="Line 1548"/>
          <p:cNvSpPr>
            <a:spLocks noChangeShapeType="1"/>
          </p:cNvSpPr>
          <p:nvPr/>
        </p:nvSpPr>
        <p:spPr bwMode="auto">
          <a:xfrm>
            <a:off x="313944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5" name="Line 1549"/>
          <p:cNvSpPr>
            <a:spLocks noChangeShapeType="1"/>
          </p:cNvSpPr>
          <p:nvPr/>
        </p:nvSpPr>
        <p:spPr bwMode="auto">
          <a:xfrm>
            <a:off x="3156911" y="5221293"/>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6" name="Line 1550"/>
          <p:cNvSpPr>
            <a:spLocks noChangeShapeType="1"/>
          </p:cNvSpPr>
          <p:nvPr/>
        </p:nvSpPr>
        <p:spPr bwMode="auto">
          <a:xfrm>
            <a:off x="3177549" y="523875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7" name="Line 1551"/>
          <p:cNvSpPr>
            <a:spLocks noChangeShapeType="1"/>
          </p:cNvSpPr>
          <p:nvPr/>
        </p:nvSpPr>
        <p:spPr bwMode="auto">
          <a:xfrm>
            <a:off x="3201361" y="5251456"/>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8" name="Line 1552"/>
          <p:cNvSpPr>
            <a:spLocks noChangeShapeType="1"/>
          </p:cNvSpPr>
          <p:nvPr/>
        </p:nvSpPr>
        <p:spPr bwMode="auto">
          <a:xfrm>
            <a:off x="3228349"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29" name="Line 1553"/>
          <p:cNvSpPr>
            <a:spLocks noChangeShapeType="1"/>
          </p:cNvSpPr>
          <p:nvPr/>
        </p:nvSpPr>
        <p:spPr bwMode="auto">
          <a:xfrm flipV="1">
            <a:off x="3256924" y="5260981"/>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0" name="Line 1554"/>
          <p:cNvSpPr>
            <a:spLocks noChangeShapeType="1"/>
          </p:cNvSpPr>
          <p:nvPr/>
        </p:nvSpPr>
        <p:spPr bwMode="auto">
          <a:xfrm flipV="1">
            <a:off x="3285499" y="5251456"/>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1" name="Line 1555"/>
          <p:cNvSpPr>
            <a:spLocks noChangeShapeType="1"/>
          </p:cNvSpPr>
          <p:nvPr/>
        </p:nvSpPr>
        <p:spPr bwMode="auto">
          <a:xfrm flipV="1">
            <a:off x="3310899" y="523875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2" name="Line 1556"/>
          <p:cNvSpPr>
            <a:spLocks noChangeShapeType="1"/>
          </p:cNvSpPr>
          <p:nvPr/>
        </p:nvSpPr>
        <p:spPr bwMode="auto">
          <a:xfrm flipV="1">
            <a:off x="3336299" y="5221293"/>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3" name="Line 1557"/>
          <p:cNvSpPr>
            <a:spLocks noChangeShapeType="1"/>
          </p:cNvSpPr>
          <p:nvPr/>
        </p:nvSpPr>
        <p:spPr bwMode="auto">
          <a:xfrm flipV="1">
            <a:off x="3355349" y="520065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4" name="Line 1558"/>
          <p:cNvSpPr>
            <a:spLocks noChangeShapeType="1"/>
          </p:cNvSpPr>
          <p:nvPr/>
        </p:nvSpPr>
        <p:spPr bwMode="auto">
          <a:xfrm flipV="1">
            <a:off x="3372811" y="5176843"/>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5" name="Line 1559"/>
          <p:cNvSpPr>
            <a:spLocks noChangeShapeType="1"/>
          </p:cNvSpPr>
          <p:nvPr/>
        </p:nvSpPr>
        <p:spPr bwMode="auto">
          <a:xfrm flipV="1">
            <a:off x="3385511" y="514985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6" name="Line 1560"/>
          <p:cNvSpPr>
            <a:spLocks noChangeShapeType="1"/>
          </p:cNvSpPr>
          <p:nvPr/>
        </p:nvSpPr>
        <p:spPr bwMode="auto">
          <a:xfrm flipV="1">
            <a:off x="3395036" y="5122868"/>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7" name="Freeform 1561"/>
          <p:cNvSpPr>
            <a:spLocks noEditPoints="1"/>
          </p:cNvSpPr>
          <p:nvPr/>
        </p:nvSpPr>
        <p:spPr bwMode="auto">
          <a:xfrm>
            <a:off x="3231524" y="5073656"/>
            <a:ext cx="41275" cy="68263"/>
          </a:xfrm>
          <a:custGeom>
            <a:avLst/>
            <a:gdLst/>
            <a:ahLst/>
            <a:cxnLst>
              <a:cxn ang="0">
                <a:pos x="13" y="1"/>
              </a:cxn>
              <a:cxn ang="0">
                <a:pos x="10" y="3"/>
              </a:cxn>
              <a:cxn ang="0">
                <a:pos x="7" y="6"/>
              </a:cxn>
              <a:cxn ang="0">
                <a:pos x="7" y="8"/>
              </a:cxn>
              <a:cxn ang="0">
                <a:pos x="6" y="11"/>
              </a:cxn>
              <a:cxn ang="0">
                <a:pos x="6" y="15"/>
              </a:cxn>
              <a:cxn ang="0">
                <a:pos x="7" y="19"/>
              </a:cxn>
              <a:cxn ang="0">
                <a:pos x="9" y="21"/>
              </a:cxn>
              <a:cxn ang="0">
                <a:pos x="11" y="23"/>
              </a:cxn>
              <a:cxn ang="0">
                <a:pos x="13" y="24"/>
              </a:cxn>
              <a:cxn ang="0">
                <a:pos x="15" y="24"/>
              </a:cxn>
              <a:cxn ang="0">
                <a:pos x="16" y="23"/>
              </a:cxn>
              <a:cxn ang="0">
                <a:pos x="19" y="22"/>
              </a:cxn>
              <a:cxn ang="0">
                <a:pos x="19" y="21"/>
              </a:cxn>
              <a:cxn ang="0">
                <a:pos x="20" y="19"/>
              </a:cxn>
              <a:cxn ang="0">
                <a:pos x="20" y="12"/>
              </a:cxn>
              <a:cxn ang="0">
                <a:pos x="19" y="9"/>
              </a:cxn>
              <a:cxn ang="0">
                <a:pos x="17" y="4"/>
              </a:cxn>
              <a:cxn ang="0">
                <a:pos x="16" y="3"/>
              </a:cxn>
              <a:cxn ang="0">
                <a:pos x="14" y="2"/>
              </a:cxn>
              <a:cxn ang="0">
                <a:pos x="13" y="1"/>
              </a:cxn>
              <a:cxn ang="0">
                <a:pos x="10" y="0"/>
              </a:cxn>
              <a:cxn ang="0">
                <a:pos x="16" y="0"/>
              </a:cxn>
              <a:cxn ang="0">
                <a:pos x="19" y="1"/>
              </a:cxn>
              <a:cxn ang="0">
                <a:pos x="22" y="3"/>
              </a:cxn>
              <a:cxn ang="0">
                <a:pos x="26" y="9"/>
              </a:cxn>
              <a:cxn ang="0">
                <a:pos x="26" y="16"/>
              </a:cxn>
              <a:cxn ang="0">
                <a:pos x="26" y="23"/>
              </a:cxn>
              <a:cxn ang="0">
                <a:pos x="23" y="30"/>
              </a:cxn>
              <a:cxn ang="0">
                <a:pos x="20" y="34"/>
              </a:cxn>
              <a:cxn ang="0">
                <a:pos x="17" y="37"/>
              </a:cxn>
              <a:cxn ang="0">
                <a:pos x="13" y="40"/>
              </a:cxn>
              <a:cxn ang="0">
                <a:pos x="10" y="41"/>
              </a:cxn>
              <a:cxn ang="0">
                <a:pos x="7" y="42"/>
              </a:cxn>
              <a:cxn ang="0">
                <a:pos x="3" y="43"/>
              </a:cxn>
              <a:cxn ang="0">
                <a:pos x="1" y="43"/>
              </a:cxn>
              <a:cxn ang="0">
                <a:pos x="1" y="42"/>
              </a:cxn>
              <a:cxn ang="0">
                <a:pos x="4" y="42"/>
              </a:cxn>
              <a:cxn ang="0">
                <a:pos x="6" y="41"/>
              </a:cxn>
              <a:cxn ang="0">
                <a:pos x="13" y="37"/>
              </a:cxn>
              <a:cxn ang="0">
                <a:pos x="14" y="34"/>
              </a:cxn>
              <a:cxn ang="0">
                <a:pos x="16" y="31"/>
              </a:cxn>
              <a:cxn ang="0">
                <a:pos x="18" y="27"/>
              </a:cxn>
              <a:cxn ang="0">
                <a:pos x="19" y="24"/>
              </a:cxn>
              <a:cxn ang="0">
                <a:pos x="16" y="25"/>
              </a:cxn>
              <a:cxn ang="0">
                <a:pos x="13" y="26"/>
              </a:cxn>
              <a:cxn ang="0">
                <a:pos x="8" y="26"/>
              </a:cxn>
              <a:cxn ang="0">
                <a:pos x="4" y="23"/>
              </a:cxn>
              <a:cxn ang="0">
                <a:pos x="2" y="21"/>
              </a:cxn>
              <a:cxn ang="0">
                <a:pos x="1" y="18"/>
              </a:cxn>
              <a:cxn ang="0">
                <a:pos x="0" y="14"/>
              </a:cxn>
              <a:cxn ang="0">
                <a:pos x="1" y="11"/>
              </a:cxn>
              <a:cxn ang="0">
                <a:pos x="1" y="7"/>
              </a:cxn>
              <a:cxn ang="0">
                <a:pos x="6" y="3"/>
              </a:cxn>
              <a:cxn ang="0">
                <a:pos x="10" y="0"/>
              </a:cxn>
            </a:cxnLst>
            <a:rect l="0" t="0" r="r" b="b"/>
            <a:pathLst>
              <a:path w="26" h="43">
                <a:moveTo>
                  <a:pt x="13" y="1"/>
                </a:moveTo>
                <a:lnTo>
                  <a:pt x="10" y="3"/>
                </a:lnTo>
                <a:lnTo>
                  <a:pt x="7" y="6"/>
                </a:lnTo>
                <a:lnTo>
                  <a:pt x="7" y="8"/>
                </a:lnTo>
                <a:lnTo>
                  <a:pt x="6" y="11"/>
                </a:lnTo>
                <a:lnTo>
                  <a:pt x="6" y="15"/>
                </a:lnTo>
                <a:lnTo>
                  <a:pt x="7" y="19"/>
                </a:lnTo>
                <a:lnTo>
                  <a:pt x="9" y="21"/>
                </a:lnTo>
                <a:lnTo>
                  <a:pt x="11" y="23"/>
                </a:lnTo>
                <a:lnTo>
                  <a:pt x="13" y="24"/>
                </a:lnTo>
                <a:lnTo>
                  <a:pt x="15" y="24"/>
                </a:lnTo>
                <a:lnTo>
                  <a:pt x="16" y="23"/>
                </a:lnTo>
                <a:lnTo>
                  <a:pt x="19" y="22"/>
                </a:lnTo>
                <a:lnTo>
                  <a:pt x="19" y="21"/>
                </a:lnTo>
                <a:lnTo>
                  <a:pt x="20" y="19"/>
                </a:lnTo>
                <a:lnTo>
                  <a:pt x="20" y="12"/>
                </a:lnTo>
                <a:lnTo>
                  <a:pt x="19" y="9"/>
                </a:lnTo>
                <a:lnTo>
                  <a:pt x="17" y="4"/>
                </a:lnTo>
                <a:lnTo>
                  <a:pt x="16" y="3"/>
                </a:lnTo>
                <a:lnTo>
                  <a:pt x="14" y="2"/>
                </a:lnTo>
                <a:lnTo>
                  <a:pt x="13" y="1"/>
                </a:lnTo>
                <a:close/>
                <a:moveTo>
                  <a:pt x="10" y="0"/>
                </a:moveTo>
                <a:lnTo>
                  <a:pt x="16" y="0"/>
                </a:lnTo>
                <a:lnTo>
                  <a:pt x="19" y="1"/>
                </a:lnTo>
                <a:lnTo>
                  <a:pt x="22" y="3"/>
                </a:lnTo>
                <a:lnTo>
                  <a:pt x="26" y="9"/>
                </a:lnTo>
                <a:lnTo>
                  <a:pt x="26" y="16"/>
                </a:lnTo>
                <a:lnTo>
                  <a:pt x="26" y="23"/>
                </a:lnTo>
                <a:lnTo>
                  <a:pt x="23" y="30"/>
                </a:lnTo>
                <a:lnTo>
                  <a:pt x="20" y="34"/>
                </a:lnTo>
                <a:lnTo>
                  <a:pt x="17" y="37"/>
                </a:lnTo>
                <a:lnTo>
                  <a:pt x="13" y="40"/>
                </a:lnTo>
                <a:lnTo>
                  <a:pt x="10" y="41"/>
                </a:lnTo>
                <a:lnTo>
                  <a:pt x="7" y="42"/>
                </a:lnTo>
                <a:lnTo>
                  <a:pt x="3" y="43"/>
                </a:lnTo>
                <a:lnTo>
                  <a:pt x="1" y="43"/>
                </a:lnTo>
                <a:lnTo>
                  <a:pt x="1" y="42"/>
                </a:lnTo>
                <a:lnTo>
                  <a:pt x="4" y="42"/>
                </a:lnTo>
                <a:lnTo>
                  <a:pt x="6" y="41"/>
                </a:lnTo>
                <a:lnTo>
                  <a:pt x="13" y="37"/>
                </a:lnTo>
                <a:lnTo>
                  <a:pt x="14" y="34"/>
                </a:lnTo>
                <a:lnTo>
                  <a:pt x="16" y="31"/>
                </a:lnTo>
                <a:lnTo>
                  <a:pt x="18" y="27"/>
                </a:lnTo>
                <a:lnTo>
                  <a:pt x="19" y="24"/>
                </a:lnTo>
                <a:lnTo>
                  <a:pt x="16" y="25"/>
                </a:lnTo>
                <a:lnTo>
                  <a:pt x="13" y="26"/>
                </a:lnTo>
                <a:lnTo>
                  <a:pt x="8" y="26"/>
                </a:lnTo>
                <a:lnTo>
                  <a:pt x="4" y="23"/>
                </a:lnTo>
                <a:lnTo>
                  <a:pt x="2" y="21"/>
                </a:lnTo>
                <a:lnTo>
                  <a:pt x="1" y="18"/>
                </a:lnTo>
                <a:lnTo>
                  <a:pt x="0" y="14"/>
                </a:lnTo>
                <a:lnTo>
                  <a:pt x="1" y="11"/>
                </a:lnTo>
                <a:lnTo>
                  <a:pt x="1" y="7"/>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8" name="Line 1562"/>
          <p:cNvSpPr>
            <a:spLocks noChangeShapeType="1"/>
          </p:cNvSpPr>
          <p:nvPr/>
        </p:nvSpPr>
        <p:spPr bwMode="auto">
          <a:xfrm flipH="1">
            <a:off x="3410911" y="4687893"/>
            <a:ext cx="19050"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39" name="Line 1563"/>
          <p:cNvSpPr>
            <a:spLocks noChangeShapeType="1"/>
          </p:cNvSpPr>
          <p:nvPr/>
        </p:nvSpPr>
        <p:spPr bwMode="auto">
          <a:xfrm flipH="1">
            <a:off x="3390274" y="4735518"/>
            <a:ext cx="2063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0" name="Line 1564"/>
          <p:cNvSpPr>
            <a:spLocks noChangeShapeType="1"/>
          </p:cNvSpPr>
          <p:nvPr/>
        </p:nvSpPr>
        <p:spPr bwMode="auto">
          <a:xfrm flipH="1">
            <a:off x="3350586" y="4784731"/>
            <a:ext cx="39688" cy="1063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1" name="Line 1565"/>
          <p:cNvSpPr>
            <a:spLocks noChangeShapeType="1"/>
          </p:cNvSpPr>
          <p:nvPr/>
        </p:nvSpPr>
        <p:spPr bwMode="auto">
          <a:xfrm flipH="1">
            <a:off x="3329949" y="4891093"/>
            <a:ext cx="20638"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2" name="Line 1566"/>
          <p:cNvSpPr>
            <a:spLocks noChangeShapeType="1"/>
          </p:cNvSpPr>
          <p:nvPr/>
        </p:nvSpPr>
        <p:spPr bwMode="auto">
          <a:xfrm flipH="1">
            <a:off x="3310899" y="4941893"/>
            <a:ext cx="1905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3" name="Line 1567"/>
          <p:cNvSpPr>
            <a:spLocks noChangeShapeType="1"/>
          </p:cNvSpPr>
          <p:nvPr/>
        </p:nvSpPr>
        <p:spPr bwMode="auto">
          <a:xfrm flipH="1" flipV="1">
            <a:off x="3869699" y="5087943"/>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4" name="Line 1568"/>
          <p:cNvSpPr>
            <a:spLocks noChangeShapeType="1"/>
          </p:cNvSpPr>
          <p:nvPr/>
        </p:nvSpPr>
        <p:spPr bwMode="auto">
          <a:xfrm flipH="1" flipV="1">
            <a:off x="3860174" y="505778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5" name="Line 1569"/>
          <p:cNvSpPr>
            <a:spLocks noChangeShapeType="1"/>
          </p:cNvSpPr>
          <p:nvPr/>
        </p:nvSpPr>
        <p:spPr bwMode="auto">
          <a:xfrm flipH="1" flipV="1">
            <a:off x="3845886" y="5029206"/>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6" name="Line 1570"/>
          <p:cNvSpPr>
            <a:spLocks noChangeShapeType="1"/>
          </p:cNvSpPr>
          <p:nvPr/>
        </p:nvSpPr>
        <p:spPr bwMode="auto">
          <a:xfrm flipH="1" flipV="1">
            <a:off x="3826836"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7" name="Line 1571"/>
          <p:cNvSpPr>
            <a:spLocks noChangeShapeType="1"/>
          </p:cNvSpPr>
          <p:nvPr/>
        </p:nvSpPr>
        <p:spPr bwMode="auto">
          <a:xfrm flipH="1" flipV="1">
            <a:off x="3801436" y="4984756"/>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8" name="Line 1572"/>
          <p:cNvSpPr>
            <a:spLocks noChangeShapeType="1"/>
          </p:cNvSpPr>
          <p:nvPr/>
        </p:nvSpPr>
        <p:spPr bwMode="auto">
          <a:xfrm flipH="1" flipV="1">
            <a:off x="3774449" y="49688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49" name="Line 1573"/>
          <p:cNvSpPr>
            <a:spLocks noChangeShapeType="1"/>
          </p:cNvSpPr>
          <p:nvPr/>
        </p:nvSpPr>
        <p:spPr bwMode="auto">
          <a:xfrm flipH="1" flipV="1">
            <a:off x="3742699" y="49593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0" name="Line 1574"/>
          <p:cNvSpPr>
            <a:spLocks noChangeShapeType="1"/>
          </p:cNvSpPr>
          <p:nvPr/>
        </p:nvSpPr>
        <p:spPr bwMode="auto">
          <a:xfrm flipH="1" flipV="1">
            <a:off x="3710949" y="49561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1" name="Line 1575"/>
          <p:cNvSpPr>
            <a:spLocks noChangeShapeType="1"/>
          </p:cNvSpPr>
          <p:nvPr/>
        </p:nvSpPr>
        <p:spPr bwMode="auto">
          <a:xfrm flipH="1">
            <a:off x="3679199" y="49561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2" name="Line 1576"/>
          <p:cNvSpPr>
            <a:spLocks noChangeShapeType="1"/>
          </p:cNvSpPr>
          <p:nvPr/>
        </p:nvSpPr>
        <p:spPr bwMode="auto">
          <a:xfrm flipH="1">
            <a:off x="3649036" y="49593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3" name="Line 1577"/>
          <p:cNvSpPr>
            <a:spLocks noChangeShapeType="1"/>
          </p:cNvSpPr>
          <p:nvPr/>
        </p:nvSpPr>
        <p:spPr bwMode="auto">
          <a:xfrm flipH="1">
            <a:off x="3620461" y="49688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4" name="Line 1578"/>
          <p:cNvSpPr>
            <a:spLocks noChangeShapeType="1"/>
          </p:cNvSpPr>
          <p:nvPr/>
        </p:nvSpPr>
        <p:spPr bwMode="auto">
          <a:xfrm flipH="1">
            <a:off x="3596649" y="49847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5" name="Line 1579"/>
          <p:cNvSpPr>
            <a:spLocks noChangeShapeType="1"/>
          </p:cNvSpPr>
          <p:nvPr/>
        </p:nvSpPr>
        <p:spPr bwMode="auto">
          <a:xfrm flipH="1">
            <a:off x="3576011"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6" name="Line 1580"/>
          <p:cNvSpPr>
            <a:spLocks noChangeShapeType="1"/>
          </p:cNvSpPr>
          <p:nvPr/>
        </p:nvSpPr>
        <p:spPr bwMode="auto">
          <a:xfrm flipH="1">
            <a:off x="3561724" y="5029206"/>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7" name="Line 1581"/>
          <p:cNvSpPr>
            <a:spLocks noChangeShapeType="1"/>
          </p:cNvSpPr>
          <p:nvPr/>
        </p:nvSpPr>
        <p:spPr bwMode="auto">
          <a:xfrm flipH="1">
            <a:off x="3552199" y="505778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8" name="Line 1582"/>
          <p:cNvSpPr>
            <a:spLocks noChangeShapeType="1"/>
          </p:cNvSpPr>
          <p:nvPr/>
        </p:nvSpPr>
        <p:spPr bwMode="auto">
          <a:xfrm flipH="1">
            <a:off x="3549024"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59" name="Line 1583"/>
          <p:cNvSpPr>
            <a:spLocks noChangeShapeType="1"/>
          </p:cNvSpPr>
          <p:nvPr/>
        </p:nvSpPr>
        <p:spPr bwMode="auto">
          <a:xfrm>
            <a:off x="3549024"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0" name="Line 1584"/>
          <p:cNvSpPr>
            <a:spLocks noChangeShapeType="1"/>
          </p:cNvSpPr>
          <p:nvPr/>
        </p:nvSpPr>
        <p:spPr bwMode="auto">
          <a:xfrm>
            <a:off x="3552199" y="515620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1" name="Line 1585"/>
          <p:cNvSpPr>
            <a:spLocks noChangeShapeType="1"/>
          </p:cNvSpPr>
          <p:nvPr/>
        </p:nvSpPr>
        <p:spPr bwMode="auto">
          <a:xfrm>
            <a:off x="3561724"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2" name="Line 1586"/>
          <p:cNvSpPr>
            <a:spLocks noChangeShapeType="1"/>
          </p:cNvSpPr>
          <p:nvPr/>
        </p:nvSpPr>
        <p:spPr bwMode="auto">
          <a:xfrm>
            <a:off x="3576011"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3" name="Line 1587"/>
          <p:cNvSpPr>
            <a:spLocks noChangeShapeType="1"/>
          </p:cNvSpPr>
          <p:nvPr/>
        </p:nvSpPr>
        <p:spPr bwMode="auto">
          <a:xfrm>
            <a:off x="3596649"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4" name="Line 1588"/>
          <p:cNvSpPr>
            <a:spLocks noChangeShapeType="1"/>
          </p:cNvSpPr>
          <p:nvPr/>
        </p:nvSpPr>
        <p:spPr bwMode="auto">
          <a:xfrm>
            <a:off x="3620461"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5" name="Line 1589"/>
          <p:cNvSpPr>
            <a:spLocks noChangeShapeType="1"/>
          </p:cNvSpPr>
          <p:nvPr/>
        </p:nvSpPr>
        <p:spPr bwMode="auto">
          <a:xfrm>
            <a:off x="3649036"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6" name="Line 1590"/>
          <p:cNvSpPr>
            <a:spLocks noChangeShapeType="1"/>
          </p:cNvSpPr>
          <p:nvPr/>
        </p:nvSpPr>
        <p:spPr bwMode="auto">
          <a:xfrm>
            <a:off x="367919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7" name="Line 1591"/>
          <p:cNvSpPr>
            <a:spLocks noChangeShapeType="1"/>
          </p:cNvSpPr>
          <p:nvPr/>
        </p:nvSpPr>
        <p:spPr bwMode="auto">
          <a:xfrm flipV="1">
            <a:off x="371094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8" name="Line 1592"/>
          <p:cNvSpPr>
            <a:spLocks noChangeShapeType="1"/>
          </p:cNvSpPr>
          <p:nvPr/>
        </p:nvSpPr>
        <p:spPr bwMode="auto">
          <a:xfrm flipV="1">
            <a:off x="3742699"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69" name="Line 1593"/>
          <p:cNvSpPr>
            <a:spLocks noChangeShapeType="1"/>
          </p:cNvSpPr>
          <p:nvPr/>
        </p:nvSpPr>
        <p:spPr bwMode="auto">
          <a:xfrm flipV="1">
            <a:off x="3774449"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0" name="Line 1594"/>
          <p:cNvSpPr>
            <a:spLocks noChangeShapeType="1"/>
          </p:cNvSpPr>
          <p:nvPr/>
        </p:nvSpPr>
        <p:spPr bwMode="auto">
          <a:xfrm flipV="1">
            <a:off x="3801436" y="5240343"/>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2" name="Line 1596"/>
          <p:cNvSpPr>
            <a:spLocks noChangeShapeType="1"/>
          </p:cNvSpPr>
          <p:nvPr/>
        </p:nvSpPr>
        <p:spPr bwMode="auto">
          <a:xfrm flipV="1">
            <a:off x="3826837"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3" name="Line 1597"/>
          <p:cNvSpPr>
            <a:spLocks noChangeShapeType="1"/>
          </p:cNvSpPr>
          <p:nvPr/>
        </p:nvSpPr>
        <p:spPr bwMode="auto">
          <a:xfrm flipV="1">
            <a:off x="3845887"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4" name="Line 1598"/>
          <p:cNvSpPr>
            <a:spLocks noChangeShapeType="1"/>
          </p:cNvSpPr>
          <p:nvPr/>
        </p:nvSpPr>
        <p:spPr bwMode="auto">
          <a:xfrm flipV="1">
            <a:off x="386017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5" name="Line 1599"/>
          <p:cNvSpPr>
            <a:spLocks noChangeShapeType="1"/>
          </p:cNvSpPr>
          <p:nvPr/>
        </p:nvSpPr>
        <p:spPr bwMode="auto">
          <a:xfrm flipV="1">
            <a:off x="3869699" y="5122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6" name="Freeform 1600"/>
          <p:cNvSpPr>
            <a:spLocks/>
          </p:cNvSpPr>
          <p:nvPr/>
        </p:nvSpPr>
        <p:spPr bwMode="auto">
          <a:xfrm>
            <a:off x="3663324"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7" name="Freeform 1601"/>
          <p:cNvSpPr>
            <a:spLocks noEditPoints="1"/>
          </p:cNvSpPr>
          <p:nvPr/>
        </p:nvSpPr>
        <p:spPr bwMode="auto">
          <a:xfrm>
            <a:off x="3715712" y="5073655"/>
            <a:ext cx="41275" cy="68263"/>
          </a:xfrm>
          <a:custGeom>
            <a:avLst/>
            <a:gdLst/>
            <a:ahLst/>
            <a:cxnLst>
              <a:cxn ang="0">
                <a:pos x="13" y="1"/>
              </a:cxn>
              <a:cxn ang="0">
                <a:pos x="11" y="2"/>
              </a:cxn>
              <a:cxn ang="0">
                <a:pos x="10" y="3"/>
              </a:cxn>
              <a:cxn ang="0">
                <a:pos x="8" y="6"/>
              </a:cxn>
              <a:cxn ang="0">
                <a:pos x="8" y="8"/>
              </a:cxn>
              <a:cxn ang="0">
                <a:pos x="6" y="11"/>
              </a:cxn>
              <a:cxn ang="0">
                <a:pos x="6" y="30"/>
              </a:cxn>
              <a:cxn ang="0">
                <a:pos x="8" y="36"/>
              </a:cxn>
              <a:cxn ang="0">
                <a:pos x="8" y="38"/>
              </a:cxn>
              <a:cxn ang="0">
                <a:pos x="10" y="40"/>
              </a:cxn>
              <a:cxn ang="0">
                <a:pos x="11" y="40"/>
              </a:cxn>
              <a:cxn ang="0">
                <a:pos x="14" y="40"/>
              </a:cxn>
              <a:cxn ang="0">
                <a:pos x="15" y="40"/>
              </a:cxn>
              <a:cxn ang="0">
                <a:pos x="16" y="40"/>
              </a:cxn>
              <a:cxn ang="0">
                <a:pos x="17" y="38"/>
              </a:cxn>
              <a:cxn ang="0">
                <a:pos x="18" y="37"/>
              </a:cxn>
              <a:cxn ang="0">
                <a:pos x="19" y="34"/>
              </a:cxn>
              <a:cxn ang="0">
                <a:pos x="20" y="28"/>
              </a:cxn>
              <a:cxn ang="0">
                <a:pos x="20" y="19"/>
              </a:cxn>
              <a:cxn ang="0">
                <a:pos x="20" y="15"/>
              </a:cxn>
              <a:cxn ang="0">
                <a:pos x="20" y="11"/>
              </a:cxn>
              <a:cxn ang="0">
                <a:pos x="19" y="7"/>
              </a:cxn>
              <a:cxn ang="0">
                <a:pos x="17" y="4"/>
              </a:cxn>
              <a:cxn ang="0">
                <a:pos x="15" y="2"/>
              </a:cxn>
              <a:cxn ang="0">
                <a:pos x="14" y="2"/>
              </a:cxn>
              <a:cxn ang="0">
                <a:pos x="13" y="1"/>
              </a:cxn>
              <a:cxn ang="0">
                <a:pos x="11" y="0"/>
              </a:cxn>
              <a:cxn ang="0">
                <a:pos x="16" y="0"/>
              </a:cxn>
              <a:cxn ang="0">
                <a:pos x="19" y="1"/>
              </a:cxn>
              <a:cxn ang="0">
                <a:pos x="21" y="4"/>
              </a:cxn>
              <a:cxn ang="0">
                <a:pos x="24" y="9"/>
              </a:cxn>
              <a:cxn ang="0">
                <a:pos x="26" y="14"/>
              </a:cxn>
              <a:cxn ang="0">
                <a:pos x="26" y="28"/>
              </a:cxn>
              <a:cxn ang="0">
                <a:pos x="24" y="33"/>
              </a:cxn>
              <a:cxn ang="0">
                <a:pos x="23" y="36"/>
              </a:cxn>
              <a:cxn ang="0">
                <a:pos x="20" y="38"/>
              </a:cxn>
              <a:cxn ang="0">
                <a:pos x="19" y="40"/>
              </a:cxn>
              <a:cxn ang="0">
                <a:pos x="16" y="42"/>
              </a:cxn>
              <a:cxn ang="0">
                <a:pos x="13" y="43"/>
              </a:cxn>
              <a:cxn ang="0">
                <a:pos x="10" y="42"/>
              </a:cxn>
              <a:cxn ang="0">
                <a:pos x="8" y="40"/>
              </a:cxn>
              <a:cxn ang="0">
                <a:pos x="5" y="38"/>
              </a:cxn>
              <a:cxn ang="0">
                <a:pos x="3" y="35"/>
              </a:cxn>
              <a:cxn ang="0">
                <a:pos x="1" y="29"/>
              </a:cxn>
              <a:cxn ang="0">
                <a:pos x="0" y="21"/>
              </a:cxn>
              <a:cxn ang="0">
                <a:pos x="0" y="16"/>
              </a:cxn>
              <a:cxn ang="0">
                <a:pos x="1" y="13"/>
              </a:cxn>
              <a:cxn ang="0">
                <a:pos x="2" y="9"/>
              </a:cxn>
              <a:cxn ang="0">
                <a:pos x="3" y="6"/>
              </a:cxn>
              <a:cxn ang="0">
                <a:pos x="5" y="3"/>
              </a:cxn>
              <a:cxn ang="0">
                <a:pos x="8" y="1"/>
              </a:cxn>
              <a:cxn ang="0">
                <a:pos x="9" y="0"/>
              </a:cxn>
              <a:cxn ang="0">
                <a:pos x="11" y="0"/>
              </a:cxn>
            </a:cxnLst>
            <a:rect l="0" t="0" r="r" b="b"/>
            <a:pathLst>
              <a:path w="26" h="43">
                <a:moveTo>
                  <a:pt x="13" y="1"/>
                </a:moveTo>
                <a:lnTo>
                  <a:pt x="11" y="2"/>
                </a:lnTo>
                <a:lnTo>
                  <a:pt x="10" y="3"/>
                </a:lnTo>
                <a:lnTo>
                  <a:pt x="8" y="6"/>
                </a:lnTo>
                <a:lnTo>
                  <a:pt x="8" y="8"/>
                </a:lnTo>
                <a:lnTo>
                  <a:pt x="6" y="11"/>
                </a:lnTo>
                <a:lnTo>
                  <a:pt x="6" y="30"/>
                </a:lnTo>
                <a:lnTo>
                  <a:pt x="8" y="36"/>
                </a:lnTo>
                <a:lnTo>
                  <a:pt x="8" y="38"/>
                </a:lnTo>
                <a:lnTo>
                  <a:pt x="10" y="40"/>
                </a:lnTo>
                <a:lnTo>
                  <a:pt x="11" y="40"/>
                </a:lnTo>
                <a:lnTo>
                  <a:pt x="14" y="40"/>
                </a:lnTo>
                <a:lnTo>
                  <a:pt x="15" y="40"/>
                </a:lnTo>
                <a:lnTo>
                  <a:pt x="16" y="40"/>
                </a:lnTo>
                <a:lnTo>
                  <a:pt x="17" y="38"/>
                </a:lnTo>
                <a:lnTo>
                  <a:pt x="18" y="37"/>
                </a:lnTo>
                <a:lnTo>
                  <a:pt x="19" y="34"/>
                </a:lnTo>
                <a:lnTo>
                  <a:pt x="20" y="28"/>
                </a:lnTo>
                <a:lnTo>
                  <a:pt x="20" y="19"/>
                </a:lnTo>
                <a:lnTo>
                  <a:pt x="20" y="15"/>
                </a:lnTo>
                <a:lnTo>
                  <a:pt x="20" y="11"/>
                </a:lnTo>
                <a:lnTo>
                  <a:pt x="19" y="7"/>
                </a:lnTo>
                <a:lnTo>
                  <a:pt x="17" y="4"/>
                </a:lnTo>
                <a:lnTo>
                  <a:pt x="15" y="2"/>
                </a:lnTo>
                <a:lnTo>
                  <a:pt x="14" y="2"/>
                </a:lnTo>
                <a:lnTo>
                  <a:pt x="13" y="1"/>
                </a:lnTo>
                <a:close/>
                <a:moveTo>
                  <a:pt x="11" y="0"/>
                </a:moveTo>
                <a:lnTo>
                  <a:pt x="16" y="0"/>
                </a:lnTo>
                <a:lnTo>
                  <a:pt x="19" y="1"/>
                </a:lnTo>
                <a:lnTo>
                  <a:pt x="21" y="4"/>
                </a:lnTo>
                <a:lnTo>
                  <a:pt x="24" y="9"/>
                </a:lnTo>
                <a:lnTo>
                  <a:pt x="26" y="14"/>
                </a:lnTo>
                <a:lnTo>
                  <a:pt x="26" y="28"/>
                </a:lnTo>
                <a:lnTo>
                  <a:pt x="24" y="33"/>
                </a:lnTo>
                <a:lnTo>
                  <a:pt x="23" y="36"/>
                </a:lnTo>
                <a:lnTo>
                  <a:pt x="20" y="38"/>
                </a:lnTo>
                <a:lnTo>
                  <a:pt x="19" y="40"/>
                </a:lnTo>
                <a:lnTo>
                  <a:pt x="16" y="42"/>
                </a:lnTo>
                <a:lnTo>
                  <a:pt x="13" y="43"/>
                </a:lnTo>
                <a:lnTo>
                  <a:pt x="10" y="42"/>
                </a:lnTo>
                <a:lnTo>
                  <a:pt x="8" y="40"/>
                </a:lnTo>
                <a:lnTo>
                  <a:pt x="5" y="38"/>
                </a:lnTo>
                <a:lnTo>
                  <a:pt x="3" y="35"/>
                </a:lnTo>
                <a:lnTo>
                  <a:pt x="1" y="29"/>
                </a:lnTo>
                <a:lnTo>
                  <a:pt x="0" y="21"/>
                </a:lnTo>
                <a:lnTo>
                  <a:pt x="0" y="16"/>
                </a:lnTo>
                <a:lnTo>
                  <a:pt x="1" y="13"/>
                </a:lnTo>
                <a:lnTo>
                  <a:pt x="2" y="9"/>
                </a:lnTo>
                <a:lnTo>
                  <a:pt x="3" y="6"/>
                </a:lnTo>
                <a:lnTo>
                  <a:pt x="5" y="3"/>
                </a:lnTo>
                <a:lnTo>
                  <a:pt x="8" y="1"/>
                </a:lnTo>
                <a:lnTo>
                  <a:pt x="9" y="0"/>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8" name="Line 1602"/>
          <p:cNvSpPr>
            <a:spLocks noChangeShapeType="1"/>
          </p:cNvSpPr>
          <p:nvPr/>
        </p:nvSpPr>
        <p:spPr bwMode="auto">
          <a:xfrm>
            <a:off x="3537912" y="4687893"/>
            <a:ext cx="20638"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79" name="Line 1603"/>
          <p:cNvSpPr>
            <a:spLocks noChangeShapeType="1"/>
          </p:cNvSpPr>
          <p:nvPr/>
        </p:nvSpPr>
        <p:spPr bwMode="auto">
          <a:xfrm>
            <a:off x="3558549" y="4740280"/>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0" name="Line 1604"/>
          <p:cNvSpPr>
            <a:spLocks noChangeShapeType="1"/>
          </p:cNvSpPr>
          <p:nvPr/>
        </p:nvSpPr>
        <p:spPr bwMode="auto">
          <a:xfrm>
            <a:off x="3580774" y="4795843"/>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1" name="Line 1605"/>
          <p:cNvSpPr>
            <a:spLocks noChangeShapeType="1"/>
          </p:cNvSpPr>
          <p:nvPr/>
        </p:nvSpPr>
        <p:spPr bwMode="auto">
          <a:xfrm>
            <a:off x="3604587" y="4854580"/>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2" name="Line 1606"/>
          <p:cNvSpPr>
            <a:spLocks noChangeShapeType="1"/>
          </p:cNvSpPr>
          <p:nvPr/>
        </p:nvSpPr>
        <p:spPr bwMode="auto">
          <a:xfrm>
            <a:off x="3626812" y="4911730"/>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3" name="Line 1607"/>
          <p:cNvSpPr>
            <a:spLocks noChangeShapeType="1"/>
          </p:cNvSpPr>
          <p:nvPr/>
        </p:nvSpPr>
        <p:spPr bwMode="auto">
          <a:xfrm flipH="1" flipV="1">
            <a:off x="5233362" y="5087943"/>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4" name="Line 1608"/>
          <p:cNvSpPr>
            <a:spLocks noChangeShapeType="1"/>
          </p:cNvSpPr>
          <p:nvPr/>
        </p:nvSpPr>
        <p:spPr bwMode="auto">
          <a:xfrm flipH="1" flipV="1">
            <a:off x="5223837"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5" name="Line 1609"/>
          <p:cNvSpPr>
            <a:spLocks noChangeShapeType="1"/>
          </p:cNvSpPr>
          <p:nvPr/>
        </p:nvSpPr>
        <p:spPr bwMode="auto">
          <a:xfrm flipH="1" flipV="1">
            <a:off x="5209549"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6" name="Line 1610"/>
          <p:cNvSpPr>
            <a:spLocks noChangeShapeType="1"/>
          </p:cNvSpPr>
          <p:nvPr/>
        </p:nvSpPr>
        <p:spPr bwMode="auto">
          <a:xfrm flipH="1" flipV="1">
            <a:off x="5188912"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7" name="Line 1611"/>
          <p:cNvSpPr>
            <a:spLocks noChangeShapeType="1"/>
          </p:cNvSpPr>
          <p:nvPr/>
        </p:nvSpPr>
        <p:spPr bwMode="auto">
          <a:xfrm flipH="1" flipV="1">
            <a:off x="5165099"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8" name="Line 1612"/>
          <p:cNvSpPr>
            <a:spLocks noChangeShapeType="1"/>
          </p:cNvSpPr>
          <p:nvPr/>
        </p:nvSpPr>
        <p:spPr bwMode="auto">
          <a:xfrm flipH="1" flipV="1">
            <a:off x="5138112"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89" name="Line 1613"/>
          <p:cNvSpPr>
            <a:spLocks noChangeShapeType="1"/>
          </p:cNvSpPr>
          <p:nvPr/>
        </p:nvSpPr>
        <p:spPr bwMode="auto">
          <a:xfrm flipH="1" flipV="1">
            <a:off x="510794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0" name="Line 1614"/>
          <p:cNvSpPr>
            <a:spLocks noChangeShapeType="1"/>
          </p:cNvSpPr>
          <p:nvPr/>
        </p:nvSpPr>
        <p:spPr bwMode="auto">
          <a:xfrm flipH="1" flipV="1">
            <a:off x="5076199"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1" name="Line 1615"/>
          <p:cNvSpPr>
            <a:spLocks noChangeShapeType="1"/>
          </p:cNvSpPr>
          <p:nvPr/>
        </p:nvSpPr>
        <p:spPr bwMode="auto">
          <a:xfrm flipH="1">
            <a:off x="5042862" y="49561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2" name="Line 1616"/>
          <p:cNvSpPr>
            <a:spLocks noChangeShapeType="1"/>
          </p:cNvSpPr>
          <p:nvPr/>
        </p:nvSpPr>
        <p:spPr bwMode="auto">
          <a:xfrm flipH="1">
            <a:off x="501269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3" name="Line 1617"/>
          <p:cNvSpPr>
            <a:spLocks noChangeShapeType="1"/>
          </p:cNvSpPr>
          <p:nvPr/>
        </p:nvSpPr>
        <p:spPr bwMode="auto">
          <a:xfrm flipH="1">
            <a:off x="4984124" y="49688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4" name="Line 1618"/>
          <p:cNvSpPr>
            <a:spLocks noChangeShapeType="1"/>
          </p:cNvSpPr>
          <p:nvPr/>
        </p:nvSpPr>
        <p:spPr bwMode="auto">
          <a:xfrm flipH="1">
            <a:off x="4960312"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5" name="Line 1619"/>
          <p:cNvSpPr>
            <a:spLocks noChangeShapeType="1"/>
          </p:cNvSpPr>
          <p:nvPr/>
        </p:nvSpPr>
        <p:spPr bwMode="auto">
          <a:xfrm flipH="1">
            <a:off x="4939674"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6" name="Line 1620"/>
          <p:cNvSpPr>
            <a:spLocks noChangeShapeType="1"/>
          </p:cNvSpPr>
          <p:nvPr/>
        </p:nvSpPr>
        <p:spPr bwMode="auto">
          <a:xfrm flipH="1">
            <a:off x="4925387"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7" name="Line 1621"/>
          <p:cNvSpPr>
            <a:spLocks noChangeShapeType="1"/>
          </p:cNvSpPr>
          <p:nvPr/>
        </p:nvSpPr>
        <p:spPr bwMode="auto">
          <a:xfrm flipH="1">
            <a:off x="4915862"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8" name="Line 1622"/>
          <p:cNvSpPr>
            <a:spLocks noChangeShapeType="1"/>
          </p:cNvSpPr>
          <p:nvPr/>
        </p:nvSpPr>
        <p:spPr bwMode="auto">
          <a:xfrm flipH="1">
            <a:off x="4912687"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999" name="Line 1623"/>
          <p:cNvSpPr>
            <a:spLocks noChangeShapeType="1"/>
          </p:cNvSpPr>
          <p:nvPr/>
        </p:nvSpPr>
        <p:spPr bwMode="auto">
          <a:xfrm>
            <a:off x="4912687"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0" name="Line 1624"/>
          <p:cNvSpPr>
            <a:spLocks noChangeShapeType="1"/>
          </p:cNvSpPr>
          <p:nvPr/>
        </p:nvSpPr>
        <p:spPr bwMode="auto">
          <a:xfrm>
            <a:off x="4915862"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1" name="Line 1625"/>
          <p:cNvSpPr>
            <a:spLocks noChangeShapeType="1"/>
          </p:cNvSpPr>
          <p:nvPr/>
        </p:nvSpPr>
        <p:spPr bwMode="auto">
          <a:xfrm>
            <a:off x="4925387"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2" name="Line 1626"/>
          <p:cNvSpPr>
            <a:spLocks noChangeShapeType="1"/>
          </p:cNvSpPr>
          <p:nvPr/>
        </p:nvSpPr>
        <p:spPr bwMode="auto">
          <a:xfrm>
            <a:off x="4939674"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3" name="Line 1627"/>
          <p:cNvSpPr>
            <a:spLocks noChangeShapeType="1"/>
          </p:cNvSpPr>
          <p:nvPr/>
        </p:nvSpPr>
        <p:spPr bwMode="auto">
          <a:xfrm>
            <a:off x="4960312"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4" name="Line 1628"/>
          <p:cNvSpPr>
            <a:spLocks noChangeShapeType="1"/>
          </p:cNvSpPr>
          <p:nvPr/>
        </p:nvSpPr>
        <p:spPr bwMode="auto">
          <a:xfrm>
            <a:off x="4984124"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5" name="Line 1629"/>
          <p:cNvSpPr>
            <a:spLocks noChangeShapeType="1"/>
          </p:cNvSpPr>
          <p:nvPr/>
        </p:nvSpPr>
        <p:spPr bwMode="auto">
          <a:xfrm>
            <a:off x="501269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6" name="Line 1630"/>
          <p:cNvSpPr>
            <a:spLocks noChangeShapeType="1"/>
          </p:cNvSpPr>
          <p:nvPr/>
        </p:nvSpPr>
        <p:spPr bwMode="auto">
          <a:xfrm>
            <a:off x="5042862" y="5284793"/>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7" name="Line 1631"/>
          <p:cNvSpPr>
            <a:spLocks noChangeShapeType="1"/>
          </p:cNvSpPr>
          <p:nvPr/>
        </p:nvSpPr>
        <p:spPr bwMode="auto">
          <a:xfrm flipV="1">
            <a:off x="507619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8" name="Line 1632"/>
          <p:cNvSpPr>
            <a:spLocks noChangeShapeType="1"/>
          </p:cNvSpPr>
          <p:nvPr/>
        </p:nvSpPr>
        <p:spPr bwMode="auto">
          <a:xfrm flipV="1">
            <a:off x="510794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09" name="Line 1633"/>
          <p:cNvSpPr>
            <a:spLocks noChangeShapeType="1"/>
          </p:cNvSpPr>
          <p:nvPr/>
        </p:nvSpPr>
        <p:spPr bwMode="auto">
          <a:xfrm flipV="1">
            <a:off x="5138112"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0" name="Line 1634"/>
          <p:cNvSpPr>
            <a:spLocks noChangeShapeType="1"/>
          </p:cNvSpPr>
          <p:nvPr/>
        </p:nvSpPr>
        <p:spPr bwMode="auto">
          <a:xfrm flipV="1">
            <a:off x="5165099"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1" name="Line 1635"/>
          <p:cNvSpPr>
            <a:spLocks noChangeShapeType="1"/>
          </p:cNvSpPr>
          <p:nvPr/>
        </p:nvSpPr>
        <p:spPr bwMode="auto">
          <a:xfrm flipV="1">
            <a:off x="5188912"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2" name="Line 1636"/>
          <p:cNvSpPr>
            <a:spLocks noChangeShapeType="1"/>
          </p:cNvSpPr>
          <p:nvPr/>
        </p:nvSpPr>
        <p:spPr bwMode="auto">
          <a:xfrm flipV="1">
            <a:off x="5209549"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3" name="Line 1637"/>
          <p:cNvSpPr>
            <a:spLocks noChangeShapeType="1"/>
          </p:cNvSpPr>
          <p:nvPr/>
        </p:nvSpPr>
        <p:spPr bwMode="auto">
          <a:xfrm flipV="1">
            <a:off x="5223837"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4" name="Line 1638"/>
          <p:cNvSpPr>
            <a:spLocks noChangeShapeType="1"/>
          </p:cNvSpPr>
          <p:nvPr/>
        </p:nvSpPr>
        <p:spPr bwMode="auto">
          <a:xfrm flipV="1">
            <a:off x="5233362" y="5122868"/>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5" name="Freeform 1639"/>
          <p:cNvSpPr>
            <a:spLocks/>
          </p:cNvSpPr>
          <p:nvPr/>
        </p:nvSpPr>
        <p:spPr bwMode="auto">
          <a:xfrm>
            <a:off x="5026987"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6" name="Freeform 1640"/>
          <p:cNvSpPr>
            <a:spLocks/>
          </p:cNvSpPr>
          <p:nvPr/>
        </p:nvSpPr>
        <p:spPr bwMode="auto">
          <a:xfrm>
            <a:off x="5085724" y="5073655"/>
            <a:ext cx="25400" cy="66675"/>
          </a:xfrm>
          <a:custGeom>
            <a:avLst/>
            <a:gdLst/>
            <a:ahLst/>
            <a:cxnLst>
              <a:cxn ang="0">
                <a:pos x="10" y="0"/>
              </a:cxn>
              <a:cxn ang="0">
                <a:pos x="12" y="0"/>
              </a:cxn>
              <a:cxn ang="0">
                <a:pos x="12" y="40"/>
              </a:cxn>
              <a:cxn ang="0">
                <a:pos x="13" y="40"/>
              </a:cxn>
              <a:cxn ang="0">
                <a:pos x="13" y="41"/>
              </a:cxn>
              <a:cxn ang="0">
                <a:pos x="16" y="41"/>
              </a:cxn>
              <a:cxn ang="0">
                <a:pos x="16" y="42"/>
              </a:cxn>
              <a:cxn ang="0">
                <a:pos x="1" y="42"/>
              </a:cxn>
              <a:cxn ang="0">
                <a:pos x="1" y="41"/>
              </a:cxn>
              <a:cxn ang="0">
                <a:pos x="4" y="41"/>
              </a:cxn>
              <a:cxn ang="0">
                <a:pos x="5" y="40"/>
              </a:cxn>
              <a:cxn ang="0">
                <a:pos x="6" y="40"/>
              </a:cxn>
              <a:cxn ang="0">
                <a:pos x="6" y="38"/>
              </a:cxn>
              <a:cxn ang="0">
                <a:pos x="6" y="37"/>
              </a:cxn>
              <a:cxn ang="0">
                <a:pos x="6" y="6"/>
              </a:cxn>
              <a:cxn ang="0">
                <a:pos x="5" y="4"/>
              </a:cxn>
              <a:cxn ang="0">
                <a:pos x="2" y="4"/>
              </a:cxn>
              <a:cxn ang="0">
                <a:pos x="1" y="5"/>
              </a:cxn>
              <a:cxn ang="0">
                <a:pos x="0" y="4"/>
              </a:cxn>
              <a:cxn ang="0">
                <a:pos x="10" y="0"/>
              </a:cxn>
            </a:cxnLst>
            <a:rect l="0" t="0" r="r" b="b"/>
            <a:pathLst>
              <a:path w="16" h="42">
                <a:moveTo>
                  <a:pt x="10" y="0"/>
                </a:moveTo>
                <a:lnTo>
                  <a:pt x="12" y="0"/>
                </a:lnTo>
                <a:lnTo>
                  <a:pt x="12" y="40"/>
                </a:lnTo>
                <a:lnTo>
                  <a:pt x="13" y="40"/>
                </a:lnTo>
                <a:lnTo>
                  <a:pt x="13" y="41"/>
                </a:lnTo>
                <a:lnTo>
                  <a:pt x="16" y="41"/>
                </a:lnTo>
                <a:lnTo>
                  <a:pt x="16" y="42"/>
                </a:lnTo>
                <a:lnTo>
                  <a:pt x="1" y="42"/>
                </a:lnTo>
                <a:lnTo>
                  <a:pt x="1" y="41"/>
                </a:lnTo>
                <a:lnTo>
                  <a:pt x="4" y="41"/>
                </a:lnTo>
                <a:lnTo>
                  <a:pt x="5" y="40"/>
                </a:lnTo>
                <a:lnTo>
                  <a:pt x="6" y="40"/>
                </a:lnTo>
                <a:lnTo>
                  <a:pt x="6" y="38"/>
                </a:lnTo>
                <a:lnTo>
                  <a:pt x="6" y="37"/>
                </a:lnTo>
                <a:lnTo>
                  <a:pt x="6" y="6"/>
                </a:lnTo>
                <a:lnTo>
                  <a:pt x="5" y="4"/>
                </a:lnTo>
                <a:lnTo>
                  <a:pt x="2" y="4"/>
                </a:lnTo>
                <a:lnTo>
                  <a:pt x="1" y="5"/>
                </a:lnTo>
                <a:lnTo>
                  <a:pt x="0" y="4"/>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7" name="Line 1641"/>
          <p:cNvSpPr>
            <a:spLocks noChangeShapeType="1"/>
          </p:cNvSpPr>
          <p:nvPr/>
        </p:nvSpPr>
        <p:spPr bwMode="auto">
          <a:xfrm flipH="1">
            <a:off x="5228599" y="4687893"/>
            <a:ext cx="19050"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8" name="Line 1642"/>
          <p:cNvSpPr>
            <a:spLocks noChangeShapeType="1"/>
          </p:cNvSpPr>
          <p:nvPr/>
        </p:nvSpPr>
        <p:spPr bwMode="auto">
          <a:xfrm flipH="1">
            <a:off x="5204787" y="4740280"/>
            <a:ext cx="23813"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19" name="Line 1643"/>
          <p:cNvSpPr>
            <a:spLocks noChangeShapeType="1"/>
          </p:cNvSpPr>
          <p:nvPr/>
        </p:nvSpPr>
        <p:spPr bwMode="auto">
          <a:xfrm flipH="1">
            <a:off x="5182562" y="4795843"/>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0" name="Line 1644"/>
          <p:cNvSpPr>
            <a:spLocks noChangeShapeType="1"/>
          </p:cNvSpPr>
          <p:nvPr/>
        </p:nvSpPr>
        <p:spPr bwMode="auto">
          <a:xfrm flipH="1">
            <a:off x="5160337" y="4854580"/>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1" name="Line 1645"/>
          <p:cNvSpPr>
            <a:spLocks noChangeShapeType="1"/>
          </p:cNvSpPr>
          <p:nvPr/>
        </p:nvSpPr>
        <p:spPr bwMode="auto">
          <a:xfrm flipH="1">
            <a:off x="5138112" y="4911730"/>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2" name="Line 1646"/>
          <p:cNvSpPr>
            <a:spLocks noChangeShapeType="1"/>
          </p:cNvSpPr>
          <p:nvPr/>
        </p:nvSpPr>
        <p:spPr bwMode="auto">
          <a:xfrm flipH="1" flipV="1">
            <a:off x="5688974"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3" name="Line 1647"/>
          <p:cNvSpPr>
            <a:spLocks noChangeShapeType="1"/>
          </p:cNvSpPr>
          <p:nvPr/>
        </p:nvSpPr>
        <p:spPr bwMode="auto">
          <a:xfrm flipH="1" flipV="1">
            <a:off x="5679449"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4" name="Line 1648"/>
          <p:cNvSpPr>
            <a:spLocks noChangeShapeType="1"/>
          </p:cNvSpPr>
          <p:nvPr/>
        </p:nvSpPr>
        <p:spPr bwMode="auto">
          <a:xfrm flipH="1" flipV="1">
            <a:off x="5665162"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5" name="Line 1649"/>
          <p:cNvSpPr>
            <a:spLocks noChangeShapeType="1"/>
          </p:cNvSpPr>
          <p:nvPr/>
        </p:nvSpPr>
        <p:spPr bwMode="auto">
          <a:xfrm flipH="1" flipV="1">
            <a:off x="5644524"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6" name="Line 1650"/>
          <p:cNvSpPr>
            <a:spLocks noChangeShapeType="1"/>
          </p:cNvSpPr>
          <p:nvPr/>
        </p:nvSpPr>
        <p:spPr bwMode="auto">
          <a:xfrm flipH="1" flipV="1">
            <a:off x="5620712"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7" name="Line 1651"/>
          <p:cNvSpPr>
            <a:spLocks noChangeShapeType="1"/>
          </p:cNvSpPr>
          <p:nvPr/>
        </p:nvSpPr>
        <p:spPr bwMode="auto">
          <a:xfrm flipH="1" flipV="1">
            <a:off x="5593724"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8" name="Line 1652"/>
          <p:cNvSpPr>
            <a:spLocks noChangeShapeType="1"/>
          </p:cNvSpPr>
          <p:nvPr/>
        </p:nvSpPr>
        <p:spPr bwMode="auto">
          <a:xfrm flipH="1" flipV="1">
            <a:off x="556197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29" name="Line 1653"/>
          <p:cNvSpPr>
            <a:spLocks noChangeShapeType="1"/>
          </p:cNvSpPr>
          <p:nvPr/>
        </p:nvSpPr>
        <p:spPr bwMode="auto">
          <a:xfrm flipH="1" flipV="1">
            <a:off x="553022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0" name="Line 1654"/>
          <p:cNvSpPr>
            <a:spLocks noChangeShapeType="1"/>
          </p:cNvSpPr>
          <p:nvPr/>
        </p:nvSpPr>
        <p:spPr bwMode="auto">
          <a:xfrm flipH="1">
            <a:off x="549847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1" name="Line 1655"/>
          <p:cNvSpPr>
            <a:spLocks noChangeShapeType="1"/>
          </p:cNvSpPr>
          <p:nvPr/>
        </p:nvSpPr>
        <p:spPr bwMode="auto">
          <a:xfrm flipH="1">
            <a:off x="546672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2" name="Line 1656"/>
          <p:cNvSpPr>
            <a:spLocks noChangeShapeType="1"/>
          </p:cNvSpPr>
          <p:nvPr/>
        </p:nvSpPr>
        <p:spPr bwMode="auto">
          <a:xfrm flipH="1">
            <a:off x="5439737"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3" name="Line 1657"/>
          <p:cNvSpPr>
            <a:spLocks noChangeShapeType="1"/>
          </p:cNvSpPr>
          <p:nvPr/>
        </p:nvSpPr>
        <p:spPr bwMode="auto">
          <a:xfrm flipH="1">
            <a:off x="5414337" y="49847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4" name="Line 1658"/>
          <p:cNvSpPr>
            <a:spLocks noChangeShapeType="1"/>
          </p:cNvSpPr>
          <p:nvPr/>
        </p:nvSpPr>
        <p:spPr bwMode="auto">
          <a:xfrm flipH="1">
            <a:off x="5395287"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5" name="Line 1659"/>
          <p:cNvSpPr>
            <a:spLocks noChangeShapeType="1"/>
          </p:cNvSpPr>
          <p:nvPr/>
        </p:nvSpPr>
        <p:spPr bwMode="auto">
          <a:xfrm flipH="1">
            <a:off x="5380999"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6" name="Line 1660"/>
          <p:cNvSpPr>
            <a:spLocks noChangeShapeType="1"/>
          </p:cNvSpPr>
          <p:nvPr/>
        </p:nvSpPr>
        <p:spPr bwMode="auto">
          <a:xfrm flipH="1">
            <a:off x="5371474"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7" name="Line 1661"/>
          <p:cNvSpPr>
            <a:spLocks noChangeShapeType="1"/>
          </p:cNvSpPr>
          <p:nvPr/>
        </p:nvSpPr>
        <p:spPr bwMode="auto">
          <a:xfrm flipH="1">
            <a:off x="5368299"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8" name="Line 1662"/>
          <p:cNvSpPr>
            <a:spLocks noChangeShapeType="1"/>
          </p:cNvSpPr>
          <p:nvPr/>
        </p:nvSpPr>
        <p:spPr bwMode="auto">
          <a:xfrm>
            <a:off x="5368299"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39" name="Line 1663"/>
          <p:cNvSpPr>
            <a:spLocks noChangeShapeType="1"/>
          </p:cNvSpPr>
          <p:nvPr/>
        </p:nvSpPr>
        <p:spPr bwMode="auto">
          <a:xfrm>
            <a:off x="537147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0" name="Line 1664"/>
          <p:cNvSpPr>
            <a:spLocks noChangeShapeType="1"/>
          </p:cNvSpPr>
          <p:nvPr/>
        </p:nvSpPr>
        <p:spPr bwMode="auto">
          <a:xfrm>
            <a:off x="5380999"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1" name="Line 1665"/>
          <p:cNvSpPr>
            <a:spLocks noChangeShapeType="1"/>
          </p:cNvSpPr>
          <p:nvPr/>
        </p:nvSpPr>
        <p:spPr bwMode="auto">
          <a:xfrm>
            <a:off x="5395287"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2" name="Line 1666"/>
          <p:cNvSpPr>
            <a:spLocks noChangeShapeType="1"/>
          </p:cNvSpPr>
          <p:nvPr/>
        </p:nvSpPr>
        <p:spPr bwMode="auto">
          <a:xfrm>
            <a:off x="5414337" y="5240343"/>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3" name="Line 1667"/>
          <p:cNvSpPr>
            <a:spLocks noChangeShapeType="1"/>
          </p:cNvSpPr>
          <p:nvPr/>
        </p:nvSpPr>
        <p:spPr bwMode="auto">
          <a:xfrm>
            <a:off x="5439737"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4" name="Line 1668"/>
          <p:cNvSpPr>
            <a:spLocks noChangeShapeType="1"/>
          </p:cNvSpPr>
          <p:nvPr/>
        </p:nvSpPr>
        <p:spPr bwMode="auto">
          <a:xfrm>
            <a:off x="546672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5" name="Line 1669"/>
          <p:cNvSpPr>
            <a:spLocks noChangeShapeType="1"/>
          </p:cNvSpPr>
          <p:nvPr/>
        </p:nvSpPr>
        <p:spPr bwMode="auto">
          <a:xfrm>
            <a:off x="549847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6" name="Line 1670"/>
          <p:cNvSpPr>
            <a:spLocks noChangeShapeType="1"/>
          </p:cNvSpPr>
          <p:nvPr/>
        </p:nvSpPr>
        <p:spPr bwMode="auto">
          <a:xfrm flipV="1">
            <a:off x="553022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7" name="Line 1671"/>
          <p:cNvSpPr>
            <a:spLocks noChangeShapeType="1"/>
          </p:cNvSpPr>
          <p:nvPr/>
        </p:nvSpPr>
        <p:spPr bwMode="auto">
          <a:xfrm flipV="1">
            <a:off x="556197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8" name="Line 1672"/>
          <p:cNvSpPr>
            <a:spLocks noChangeShapeType="1"/>
          </p:cNvSpPr>
          <p:nvPr/>
        </p:nvSpPr>
        <p:spPr bwMode="auto">
          <a:xfrm flipV="1">
            <a:off x="5593724"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49" name="Line 1673"/>
          <p:cNvSpPr>
            <a:spLocks noChangeShapeType="1"/>
          </p:cNvSpPr>
          <p:nvPr/>
        </p:nvSpPr>
        <p:spPr bwMode="auto">
          <a:xfrm flipV="1">
            <a:off x="5620712"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0" name="Line 1674"/>
          <p:cNvSpPr>
            <a:spLocks noChangeShapeType="1"/>
          </p:cNvSpPr>
          <p:nvPr/>
        </p:nvSpPr>
        <p:spPr bwMode="auto">
          <a:xfrm flipV="1">
            <a:off x="5644524"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1" name="Line 1675"/>
          <p:cNvSpPr>
            <a:spLocks noChangeShapeType="1"/>
          </p:cNvSpPr>
          <p:nvPr/>
        </p:nvSpPr>
        <p:spPr bwMode="auto">
          <a:xfrm flipV="1">
            <a:off x="5665162"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2" name="Line 1676"/>
          <p:cNvSpPr>
            <a:spLocks noChangeShapeType="1"/>
          </p:cNvSpPr>
          <p:nvPr/>
        </p:nvSpPr>
        <p:spPr bwMode="auto">
          <a:xfrm flipV="1">
            <a:off x="5679449"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3" name="Line 1677"/>
          <p:cNvSpPr>
            <a:spLocks noChangeShapeType="1"/>
          </p:cNvSpPr>
          <p:nvPr/>
        </p:nvSpPr>
        <p:spPr bwMode="auto">
          <a:xfrm flipV="1">
            <a:off x="5688974"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nvGrpSpPr>
          <p:cNvPr id="1120" name="Skupina 1119"/>
          <p:cNvGrpSpPr/>
          <p:nvPr/>
        </p:nvGrpSpPr>
        <p:grpSpPr>
          <a:xfrm>
            <a:off x="5482599" y="5073655"/>
            <a:ext cx="93663" cy="66675"/>
            <a:chOff x="6253177" y="5578483"/>
            <a:chExt cx="93663" cy="66675"/>
          </a:xfrm>
        </p:grpSpPr>
        <p:sp>
          <p:nvSpPr>
            <p:cNvPr id="103054" name="Freeform 1678"/>
            <p:cNvSpPr>
              <a:spLocks/>
            </p:cNvSpPr>
            <p:nvPr/>
          </p:nvSpPr>
          <p:spPr bwMode="auto">
            <a:xfrm>
              <a:off x="6253177" y="5578483"/>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5" name="Freeform 1679"/>
            <p:cNvSpPr>
              <a:spLocks/>
            </p:cNvSpPr>
            <p:nvPr/>
          </p:nvSpPr>
          <p:spPr bwMode="auto">
            <a:xfrm>
              <a:off x="6302390" y="5578483"/>
              <a:ext cx="44450" cy="66675"/>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sp>
        <p:nvSpPr>
          <p:cNvPr id="103056" name="Line 1680"/>
          <p:cNvSpPr>
            <a:spLocks noChangeShapeType="1"/>
          </p:cNvSpPr>
          <p:nvPr/>
        </p:nvSpPr>
        <p:spPr bwMode="auto">
          <a:xfrm>
            <a:off x="5355599" y="4687893"/>
            <a:ext cx="22225"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7" name="Line 1681"/>
          <p:cNvSpPr>
            <a:spLocks noChangeShapeType="1"/>
          </p:cNvSpPr>
          <p:nvPr/>
        </p:nvSpPr>
        <p:spPr bwMode="auto">
          <a:xfrm>
            <a:off x="5377824" y="4740280"/>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8" name="Line 1682"/>
          <p:cNvSpPr>
            <a:spLocks noChangeShapeType="1"/>
          </p:cNvSpPr>
          <p:nvPr/>
        </p:nvSpPr>
        <p:spPr bwMode="auto">
          <a:xfrm>
            <a:off x="5400049" y="4795843"/>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59" name="Line 1683"/>
          <p:cNvSpPr>
            <a:spLocks noChangeShapeType="1"/>
          </p:cNvSpPr>
          <p:nvPr/>
        </p:nvSpPr>
        <p:spPr bwMode="auto">
          <a:xfrm>
            <a:off x="5423862" y="4854580"/>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0" name="Line 1684"/>
          <p:cNvSpPr>
            <a:spLocks noChangeShapeType="1"/>
          </p:cNvSpPr>
          <p:nvPr/>
        </p:nvSpPr>
        <p:spPr bwMode="auto">
          <a:xfrm>
            <a:off x="5446087" y="4911730"/>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1" name="Line 1685"/>
          <p:cNvSpPr>
            <a:spLocks noChangeShapeType="1"/>
          </p:cNvSpPr>
          <p:nvPr/>
        </p:nvSpPr>
        <p:spPr bwMode="auto">
          <a:xfrm flipH="1" flipV="1">
            <a:off x="6825624"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2" name="Line 1686"/>
          <p:cNvSpPr>
            <a:spLocks noChangeShapeType="1"/>
          </p:cNvSpPr>
          <p:nvPr/>
        </p:nvSpPr>
        <p:spPr bwMode="auto">
          <a:xfrm flipH="1" flipV="1">
            <a:off x="6816099"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3" name="Line 1687"/>
          <p:cNvSpPr>
            <a:spLocks noChangeShapeType="1"/>
          </p:cNvSpPr>
          <p:nvPr/>
        </p:nvSpPr>
        <p:spPr bwMode="auto">
          <a:xfrm flipH="1" flipV="1">
            <a:off x="6801812"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4" name="Line 1688"/>
          <p:cNvSpPr>
            <a:spLocks noChangeShapeType="1"/>
          </p:cNvSpPr>
          <p:nvPr/>
        </p:nvSpPr>
        <p:spPr bwMode="auto">
          <a:xfrm flipH="1" flipV="1">
            <a:off x="6782762"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5" name="Line 1689"/>
          <p:cNvSpPr>
            <a:spLocks noChangeShapeType="1"/>
          </p:cNvSpPr>
          <p:nvPr/>
        </p:nvSpPr>
        <p:spPr bwMode="auto">
          <a:xfrm flipH="1" flipV="1">
            <a:off x="6757362" y="49847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6" name="Line 1690"/>
          <p:cNvSpPr>
            <a:spLocks noChangeShapeType="1"/>
          </p:cNvSpPr>
          <p:nvPr/>
        </p:nvSpPr>
        <p:spPr bwMode="auto">
          <a:xfrm flipH="1" flipV="1">
            <a:off x="6730374"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7" name="Line 1691"/>
          <p:cNvSpPr>
            <a:spLocks noChangeShapeType="1"/>
          </p:cNvSpPr>
          <p:nvPr/>
        </p:nvSpPr>
        <p:spPr bwMode="auto">
          <a:xfrm flipH="1" flipV="1">
            <a:off x="669862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8" name="Line 1692"/>
          <p:cNvSpPr>
            <a:spLocks noChangeShapeType="1"/>
          </p:cNvSpPr>
          <p:nvPr/>
        </p:nvSpPr>
        <p:spPr bwMode="auto">
          <a:xfrm flipH="1" flipV="1">
            <a:off x="666687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69" name="Line 1693"/>
          <p:cNvSpPr>
            <a:spLocks noChangeShapeType="1"/>
          </p:cNvSpPr>
          <p:nvPr/>
        </p:nvSpPr>
        <p:spPr bwMode="auto">
          <a:xfrm flipH="1">
            <a:off x="6635124"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0" name="Line 1694"/>
          <p:cNvSpPr>
            <a:spLocks noChangeShapeType="1"/>
          </p:cNvSpPr>
          <p:nvPr/>
        </p:nvSpPr>
        <p:spPr bwMode="auto">
          <a:xfrm flipH="1">
            <a:off x="6603374" y="49593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1" name="Line 1695"/>
          <p:cNvSpPr>
            <a:spLocks noChangeShapeType="1"/>
          </p:cNvSpPr>
          <p:nvPr/>
        </p:nvSpPr>
        <p:spPr bwMode="auto">
          <a:xfrm flipH="1">
            <a:off x="6576387" y="49688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2" name="Line 1696"/>
          <p:cNvSpPr>
            <a:spLocks noChangeShapeType="1"/>
          </p:cNvSpPr>
          <p:nvPr/>
        </p:nvSpPr>
        <p:spPr bwMode="auto">
          <a:xfrm flipH="1">
            <a:off x="6552574"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3" name="Line 1697"/>
          <p:cNvSpPr>
            <a:spLocks noChangeShapeType="1"/>
          </p:cNvSpPr>
          <p:nvPr/>
        </p:nvSpPr>
        <p:spPr bwMode="auto">
          <a:xfrm flipH="1">
            <a:off x="6531937" y="50053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4" name="Line 1698"/>
          <p:cNvSpPr>
            <a:spLocks noChangeShapeType="1"/>
          </p:cNvSpPr>
          <p:nvPr/>
        </p:nvSpPr>
        <p:spPr bwMode="auto">
          <a:xfrm flipH="1">
            <a:off x="6517649" y="5029205"/>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5" name="Line 1699"/>
          <p:cNvSpPr>
            <a:spLocks noChangeShapeType="1"/>
          </p:cNvSpPr>
          <p:nvPr/>
        </p:nvSpPr>
        <p:spPr bwMode="auto">
          <a:xfrm flipH="1">
            <a:off x="6508124"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6" name="Line 1700"/>
          <p:cNvSpPr>
            <a:spLocks noChangeShapeType="1"/>
          </p:cNvSpPr>
          <p:nvPr/>
        </p:nvSpPr>
        <p:spPr bwMode="auto">
          <a:xfrm flipH="1">
            <a:off x="6504949"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7" name="Line 1701"/>
          <p:cNvSpPr>
            <a:spLocks noChangeShapeType="1"/>
          </p:cNvSpPr>
          <p:nvPr/>
        </p:nvSpPr>
        <p:spPr bwMode="auto">
          <a:xfrm>
            <a:off x="6504949"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8" name="Line 1702"/>
          <p:cNvSpPr>
            <a:spLocks noChangeShapeType="1"/>
          </p:cNvSpPr>
          <p:nvPr/>
        </p:nvSpPr>
        <p:spPr bwMode="auto">
          <a:xfrm>
            <a:off x="650812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79" name="Line 1703"/>
          <p:cNvSpPr>
            <a:spLocks noChangeShapeType="1"/>
          </p:cNvSpPr>
          <p:nvPr/>
        </p:nvSpPr>
        <p:spPr bwMode="auto">
          <a:xfrm>
            <a:off x="6517649"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0" name="Line 1704"/>
          <p:cNvSpPr>
            <a:spLocks noChangeShapeType="1"/>
          </p:cNvSpPr>
          <p:nvPr/>
        </p:nvSpPr>
        <p:spPr bwMode="auto">
          <a:xfrm>
            <a:off x="6531937" y="5214943"/>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1" name="Line 1705"/>
          <p:cNvSpPr>
            <a:spLocks noChangeShapeType="1"/>
          </p:cNvSpPr>
          <p:nvPr/>
        </p:nvSpPr>
        <p:spPr bwMode="auto">
          <a:xfrm>
            <a:off x="6552574"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2" name="Line 1706"/>
          <p:cNvSpPr>
            <a:spLocks noChangeShapeType="1"/>
          </p:cNvSpPr>
          <p:nvPr/>
        </p:nvSpPr>
        <p:spPr bwMode="auto">
          <a:xfrm>
            <a:off x="6576387"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3" name="Line 1707"/>
          <p:cNvSpPr>
            <a:spLocks noChangeShapeType="1"/>
          </p:cNvSpPr>
          <p:nvPr/>
        </p:nvSpPr>
        <p:spPr bwMode="auto">
          <a:xfrm>
            <a:off x="660337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4" name="Line 1708"/>
          <p:cNvSpPr>
            <a:spLocks noChangeShapeType="1"/>
          </p:cNvSpPr>
          <p:nvPr/>
        </p:nvSpPr>
        <p:spPr bwMode="auto">
          <a:xfrm>
            <a:off x="663512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5" name="Line 1709"/>
          <p:cNvSpPr>
            <a:spLocks noChangeShapeType="1"/>
          </p:cNvSpPr>
          <p:nvPr/>
        </p:nvSpPr>
        <p:spPr bwMode="auto">
          <a:xfrm flipV="1">
            <a:off x="6666874"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6" name="Line 1710"/>
          <p:cNvSpPr>
            <a:spLocks noChangeShapeType="1"/>
          </p:cNvSpPr>
          <p:nvPr/>
        </p:nvSpPr>
        <p:spPr bwMode="auto">
          <a:xfrm flipV="1">
            <a:off x="6698624" y="5275268"/>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7" name="Line 1711"/>
          <p:cNvSpPr>
            <a:spLocks noChangeShapeType="1"/>
          </p:cNvSpPr>
          <p:nvPr/>
        </p:nvSpPr>
        <p:spPr bwMode="auto">
          <a:xfrm flipV="1">
            <a:off x="6730374" y="5259393"/>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8" name="Line 1712"/>
          <p:cNvSpPr>
            <a:spLocks noChangeShapeType="1"/>
          </p:cNvSpPr>
          <p:nvPr/>
        </p:nvSpPr>
        <p:spPr bwMode="auto">
          <a:xfrm flipV="1">
            <a:off x="6757362" y="5240343"/>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89" name="Line 1713"/>
          <p:cNvSpPr>
            <a:spLocks noChangeShapeType="1"/>
          </p:cNvSpPr>
          <p:nvPr/>
        </p:nvSpPr>
        <p:spPr bwMode="auto">
          <a:xfrm flipV="1">
            <a:off x="6782762"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0" name="Line 1714"/>
          <p:cNvSpPr>
            <a:spLocks noChangeShapeType="1"/>
          </p:cNvSpPr>
          <p:nvPr/>
        </p:nvSpPr>
        <p:spPr bwMode="auto">
          <a:xfrm flipV="1">
            <a:off x="6801812" y="51863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1" name="Line 1715"/>
          <p:cNvSpPr>
            <a:spLocks noChangeShapeType="1"/>
          </p:cNvSpPr>
          <p:nvPr/>
        </p:nvSpPr>
        <p:spPr bwMode="auto">
          <a:xfrm flipV="1">
            <a:off x="6816099"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2" name="Line 1716"/>
          <p:cNvSpPr>
            <a:spLocks noChangeShapeType="1"/>
          </p:cNvSpPr>
          <p:nvPr/>
        </p:nvSpPr>
        <p:spPr bwMode="auto">
          <a:xfrm flipV="1">
            <a:off x="6825624"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3" name="Freeform 1717"/>
          <p:cNvSpPr>
            <a:spLocks/>
          </p:cNvSpPr>
          <p:nvPr/>
        </p:nvSpPr>
        <p:spPr bwMode="auto">
          <a:xfrm>
            <a:off x="6619249"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4" name="Freeform 1718"/>
          <p:cNvSpPr>
            <a:spLocks/>
          </p:cNvSpPr>
          <p:nvPr/>
        </p:nvSpPr>
        <p:spPr bwMode="auto">
          <a:xfrm>
            <a:off x="6671637" y="5073655"/>
            <a:ext cx="38100" cy="68263"/>
          </a:xfrm>
          <a:custGeom>
            <a:avLst/>
            <a:gdLst/>
            <a:ahLst/>
            <a:cxnLst>
              <a:cxn ang="0">
                <a:pos x="9" y="0"/>
              </a:cxn>
              <a:cxn ang="0">
                <a:pos x="14" y="0"/>
              </a:cxn>
              <a:cxn ang="0">
                <a:pos x="18" y="1"/>
              </a:cxn>
              <a:cxn ang="0">
                <a:pos x="20" y="3"/>
              </a:cxn>
              <a:cxn ang="0">
                <a:pos x="21" y="5"/>
              </a:cxn>
              <a:cxn ang="0">
                <a:pos x="21" y="10"/>
              </a:cxn>
              <a:cxn ang="0">
                <a:pos x="18" y="15"/>
              </a:cxn>
              <a:cxn ang="0">
                <a:pos x="16" y="17"/>
              </a:cxn>
              <a:cxn ang="0">
                <a:pos x="18" y="19"/>
              </a:cxn>
              <a:cxn ang="0">
                <a:pos x="21" y="22"/>
              </a:cxn>
              <a:cxn ang="0">
                <a:pos x="23" y="24"/>
              </a:cxn>
              <a:cxn ang="0">
                <a:pos x="24" y="26"/>
              </a:cxn>
              <a:cxn ang="0">
                <a:pos x="24" y="28"/>
              </a:cxn>
              <a:cxn ang="0">
                <a:pos x="22" y="34"/>
              </a:cxn>
              <a:cxn ang="0">
                <a:pos x="20" y="37"/>
              </a:cxn>
              <a:cxn ang="0">
                <a:pos x="14" y="41"/>
              </a:cxn>
              <a:cxn ang="0">
                <a:pos x="7" y="43"/>
              </a:cxn>
              <a:cxn ang="0">
                <a:pos x="5" y="43"/>
              </a:cxn>
              <a:cxn ang="0">
                <a:pos x="0" y="40"/>
              </a:cxn>
              <a:cxn ang="0">
                <a:pos x="0" y="38"/>
              </a:cxn>
              <a:cxn ang="0">
                <a:pos x="1" y="38"/>
              </a:cxn>
              <a:cxn ang="0">
                <a:pos x="2" y="37"/>
              </a:cxn>
              <a:cxn ang="0">
                <a:pos x="5" y="37"/>
              </a:cxn>
              <a:cxn ang="0">
                <a:pos x="6" y="39"/>
              </a:cxn>
              <a:cxn ang="0">
                <a:pos x="8" y="39"/>
              </a:cxn>
              <a:cxn ang="0">
                <a:pos x="8" y="40"/>
              </a:cxn>
              <a:cxn ang="0">
                <a:pos x="13" y="40"/>
              </a:cxn>
              <a:cxn ang="0">
                <a:pos x="14" y="39"/>
              </a:cxn>
              <a:cxn ang="0">
                <a:pos x="17" y="36"/>
              </a:cxn>
              <a:cxn ang="0">
                <a:pos x="19" y="34"/>
              </a:cxn>
              <a:cxn ang="0">
                <a:pos x="19" y="30"/>
              </a:cxn>
              <a:cxn ang="0">
                <a:pos x="17" y="27"/>
              </a:cxn>
              <a:cxn ang="0">
                <a:pos x="17" y="26"/>
              </a:cxn>
              <a:cxn ang="0">
                <a:pos x="17" y="25"/>
              </a:cxn>
              <a:cxn ang="0">
                <a:pos x="14" y="23"/>
              </a:cxn>
              <a:cxn ang="0">
                <a:pos x="12" y="22"/>
              </a:cxn>
              <a:cxn ang="0">
                <a:pos x="11" y="22"/>
              </a:cxn>
              <a:cxn ang="0">
                <a:pos x="10" y="22"/>
              </a:cxn>
              <a:cxn ang="0">
                <a:pos x="8" y="21"/>
              </a:cxn>
              <a:cxn ang="0">
                <a:pos x="7" y="21"/>
              </a:cxn>
              <a:cxn ang="0">
                <a:pos x="7" y="20"/>
              </a:cxn>
              <a:cxn ang="0">
                <a:pos x="8" y="20"/>
              </a:cxn>
              <a:cxn ang="0">
                <a:pos x="11" y="19"/>
              </a:cxn>
              <a:cxn ang="0">
                <a:pos x="12" y="19"/>
              </a:cxn>
              <a:cxn ang="0">
                <a:pos x="14" y="17"/>
              </a:cxn>
              <a:cxn ang="0">
                <a:pos x="16" y="16"/>
              </a:cxn>
              <a:cxn ang="0">
                <a:pos x="17" y="14"/>
              </a:cxn>
              <a:cxn ang="0">
                <a:pos x="17" y="9"/>
              </a:cxn>
              <a:cxn ang="0">
                <a:pos x="15" y="6"/>
              </a:cxn>
              <a:cxn ang="0">
                <a:pos x="14" y="4"/>
              </a:cxn>
              <a:cxn ang="0">
                <a:pos x="11" y="3"/>
              </a:cxn>
              <a:cxn ang="0">
                <a:pos x="8" y="3"/>
              </a:cxn>
              <a:cxn ang="0">
                <a:pos x="5" y="5"/>
              </a:cxn>
              <a:cxn ang="0">
                <a:pos x="2" y="9"/>
              </a:cxn>
              <a:cxn ang="0">
                <a:pos x="1" y="8"/>
              </a:cxn>
              <a:cxn ang="0">
                <a:pos x="2" y="4"/>
              </a:cxn>
              <a:cxn ang="0">
                <a:pos x="5" y="1"/>
              </a:cxn>
              <a:cxn ang="0">
                <a:pos x="7" y="0"/>
              </a:cxn>
              <a:cxn ang="0">
                <a:pos x="9" y="0"/>
              </a:cxn>
            </a:cxnLst>
            <a:rect l="0" t="0" r="r" b="b"/>
            <a:pathLst>
              <a:path w="24" h="43">
                <a:moveTo>
                  <a:pt x="9" y="0"/>
                </a:moveTo>
                <a:lnTo>
                  <a:pt x="14" y="0"/>
                </a:lnTo>
                <a:lnTo>
                  <a:pt x="18" y="1"/>
                </a:lnTo>
                <a:lnTo>
                  <a:pt x="20" y="3"/>
                </a:lnTo>
                <a:lnTo>
                  <a:pt x="21" y="5"/>
                </a:lnTo>
                <a:lnTo>
                  <a:pt x="21" y="10"/>
                </a:lnTo>
                <a:lnTo>
                  <a:pt x="18" y="15"/>
                </a:lnTo>
                <a:lnTo>
                  <a:pt x="16" y="17"/>
                </a:lnTo>
                <a:lnTo>
                  <a:pt x="18" y="19"/>
                </a:lnTo>
                <a:lnTo>
                  <a:pt x="21" y="22"/>
                </a:lnTo>
                <a:lnTo>
                  <a:pt x="23" y="24"/>
                </a:lnTo>
                <a:lnTo>
                  <a:pt x="24" y="26"/>
                </a:lnTo>
                <a:lnTo>
                  <a:pt x="24" y="28"/>
                </a:lnTo>
                <a:lnTo>
                  <a:pt x="22" y="34"/>
                </a:lnTo>
                <a:lnTo>
                  <a:pt x="20" y="37"/>
                </a:lnTo>
                <a:lnTo>
                  <a:pt x="14" y="41"/>
                </a:lnTo>
                <a:lnTo>
                  <a:pt x="7" y="43"/>
                </a:lnTo>
                <a:lnTo>
                  <a:pt x="5" y="43"/>
                </a:lnTo>
                <a:lnTo>
                  <a:pt x="0" y="40"/>
                </a:lnTo>
                <a:lnTo>
                  <a:pt x="0" y="38"/>
                </a:lnTo>
                <a:lnTo>
                  <a:pt x="1" y="38"/>
                </a:lnTo>
                <a:lnTo>
                  <a:pt x="2" y="37"/>
                </a:lnTo>
                <a:lnTo>
                  <a:pt x="5" y="37"/>
                </a:lnTo>
                <a:lnTo>
                  <a:pt x="6" y="39"/>
                </a:lnTo>
                <a:lnTo>
                  <a:pt x="8" y="39"/>
                </a:lnTo>
                <a:lnTo>
                  <a:pt x="8" y="40"/>
                </a:lnTo>
                <a:lnTo>
                  <a:pt x="13" y="40"/>
                </a:lnTo>
                <a:lnTo>
                  <a:pt x="14" y="39"/>
                </a:lnTo>
                <a:lnTo>
                  <a:pt x="17" y="36"/>
                </a:lnTo>
                <a:lnTo>
                  <a:pt x="19" y="34"/>
                </a:lnTo>
                <a:lnTo>
                  <a:pt x="19" y="30"/>
                </a:lnTo>
                <a:lnTo>
                  <a:pt x="17" y="27"/>
                </a:lnTo>
                <a:lnTo>
                  <a:pt x="17" y="26"/>
                </a:lnTo>
                <a:lnTo>
                  <a:pt x="17" y="25"/>
                </a:lnTo>
                <a:lnTo>
                  <a:pt x="14" y="23"/>
                </a:lnTo>
                <a:lnTo>
                  <a:pt x="12" y="22"/>
                </a:lnTo>
                <a:lnTo>
                  <a:pt x="11" y="22"/>
                </a:lnTo>
                <a:lnTo>
                  <a:pt x="10" y="22"/>
                </a:lnTo>
                <a:lnTo>
                  <a:pt x="8" y="21"/>
                </a:lnTo>
                <a:lnTo>
                  <a:pt x="7" y="21"/>
                </a:lnTo>
                <a:lnTo>
                  <a:pt x="7" y="20"/>
                </a:lnTo>
                <a:lnTo>
                  <a:pt x="8" y="20"/>
                </a:lnTo>
                <a:lnTo>
                  <a:pt x="11" y="19"/>
                </a:lnTo>
                <a:lnTo>
                  <a:pt x="12" y="19"/>
                </a:lnTo>
                <a:lnTo>
                  <a:pt x="14" y="17"/>
                </a:lnTo>
                <a:lnTo>
                  <a:pt x="16" y="16"/>
                </a:lnTo>
                <a:lnTo>
                  <a:pt x="17" y="14"/>
                </a:lnTo>
                <a:lnTo>
                  <a:pt x="17" y="9"/>
                </a:lnTo>
                <a:lnTo>
                  <a:pt x="15" y="6"/>
                </a:lnTo>
                <a:lnTo>
                  <a:pt x="14" y="4"/>
                </a:lnTo>
                <a:lnTo>
                  <a:pt x="11" y="3"/>
                </a:lnTo>
                <a:lnTo>
                  <a:pt x="8" y="3"/>
                </a:lnTo>
                <a:lnTo>
                  <a:pt x="5" y="5"/>
                </a:lnTo>
                <a:lnTo>
                  <a:pt x="2" y="9"/>
                </a:lnTo>
                <a:lnTo>
                  <a:pt x="1" y="8"/>
                </a:lnTo>
                <a:lnTo>
                  <a:pt x="2" y="4"/>
                </a:lnTo>
                <a:lnTo>
                  <a:pt x="5" y="1"/>
                </a:lnTo>
                <a:lnTo>
                  <a:pt x="7"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5" name="Line 1719"/>
          <p:cNvSpPr>
            <a:spLocks noChangeShapeType="1"/>
          </p:cNvSpPr>
          <p:nvPr/>
        </p:nvSpPr>
        <p:spPr bwMode="auto">
          <a:xfrm>
            <a:off x="6666874" y="4695830"/>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6" name="Line 1720"/>
          <p:cNvSpPr>
            <a:spLocks noChangeShapeType="1"/>
          </p:cNvSpPr>
          <p:nvPr/>
        </p:nvSpPr>
        <p:spPr bwMode="auto">
          <a:xfrm flipH="1" flipV="1">
            <a:off x="7508249"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7" name="Line 1721"/>
          <p:cNvSpPr>
            <a:spLocks noChangeShapeType="1"/>
          </p:cNvSpPr>
          <p:nvPr/>
        </p:nvSpPr>
        <p:spPr bwMode="auto">
          <a:xfrm flipH="1" flipV="1">
            <a:off x="7498724"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8" name="Line 1722"/>
          <p:cNvSpPr>
            <a:spLocks noChangeShapeType="1"/>
          </p:cNvSpPr>
          <p:nvPr/>
        </p:nvSpPr>
        <p:spPr bwMode="auto">
          <a:xfrm flipH="1" flipV="1">
            <a:off x="7482849" y="5029205"/>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099" name="Line 1723"/>
          <p:cNvSpPr>
            <a:spLocks noChangeShapeType="1"/>
          </p:cNvSpPr>
          <p:nvPr/>
        </p:nvSpPr>
        <p:spPr bwMode="auto">
          <a:xfrm flipH="1" flipV="1">
            <a:off x="7463799"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0" name="Line 1724"/>
          <p:cNvSpPr>
            <a:spLocks noChangeShapeType="1"/>
          </p:cNvSpPr>
          <p:nvPr/>
        </p:nvSpPr>
        <p:spPr bwMode="auto">
          <a:xfrm flipH="1" flipV="1">
            <a:off x="7439987"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1" name="Line 1725"/>
          <p:cNvSpPr>
            <a:spLocks noChangeShapeType="1"/>
          </p:cNvSpPr>
          <p:nvPr/>
        </p:nvSpPr>
        <p:spPr bwMode="auto">
          <a:xfrm flipH="1" flipV="1">
            <a:off x="7411412" y="49688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2" name="Line 1726"/>
          <p:cNvSpPr>
            <a:spLocks noChangeShapeType="1"/>
          </p:cNvSpPr>
          <p:nvPr/>
        </p:nvSpPr>
        <p:spPr bwMode="auto">
          <a:xfrm flipH="1" flipV="1">
            <a:off x="738124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3" name="Line 1727"/>
          <p:cNvSpPr>
            <a:spLocks noChangeShapeType="1"/>
          </p:cNvSpPr>
          <p:nvPr/>
        </p:nvSpPr>
        <p:spPr bwMode="auto">
          <a:xfrm flipH="1" flipV="1">
            <a:off x="7349499" y="49561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4" name="Line 1728"/>
          <p:cNvSpPr>
            <a:spLocks noChangeShapeType="1"/>
          </p:cNvSpPr>
          <p:nvPr/>
        </p:nvSpPr>
        <p:spPr bwMode="auto">
          <a:xfrm flipH="1">
            <a:off x="7316162" y="49561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5" name="Line 1729"/>
          <p:cNvSpPr>
            <a:spLocks noChangeShapeType="1"/>
          </p:cNvSpPr>
          <p:nvPr/>
        </p:nvSpPr>
        <p:spPr bwMode="auto">
          <a:xfrm flipH="1">
            <a:off x="7285999" y="49593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6" name="Line 1730"/>
          <p:cNvSpPr>
            <a:spLocks noChangeShapeType="1"/>
          </p:cNvSpPr>
          <p:nvPr/>
        </p:nvSpPr>
        <p:spPr bwMode="auto">
          <a:xfrm flipH="1">
            <a:off x="7257424" y="49688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7" name="Line 1731"/>
          <p:cNvSpPr>
            <a:spLocks noChangeShapeType="1"/>
          </p:cNvSpPr>
          <p:nvPr/>
        </p:nvSpPr>
        <p:spPr bwMode="auto">
          <a:xfrm flipH="1">
            <a:off x="7233612" y="49847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8" name="Line 1732"/>
          <p:cNvSpPr>
            <a:spLocks noChangeShapeType="1"/>
          </p:cNvSpPr>
          <p:nvPr/>
        </p:nvSpPr>
        <p:spPr bwMode="auto">
          <a:xfrm flipH="1">
            <a:off x="7214562" y="50053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09" name="Line 1733"/>
          <p:cNvSpPr>
            <a:spLocks noChangeShapeType="1"/>
          </p:cNvSpPr>
          <p:nvPr/>
        </p:nvSpPr>
        <p:spPr bwMode="auto">
          <a:xfrm flipH="1">
            <a:off x="7198687" y="5029205"/>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0" name="Line 1734"/>
          <p:cNvSpPr>
            <a:spLocks noChangeShapeType="1"/>
          </p:cNvSpPr>
          <p:nvPr/>
        </p:nvSpPr>
        <p:spPr bwMode="auto">
          <a:xfrm flipH="1">
            <a:off x="7189162" y="5057780"/>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1" name="Line 1735"/>
          <p:cNvSpPr>
            <a:spLocks noChangeShapeType="1"/>
          </p:cNvSpPr>
          <p:nvPr/>
        </p:nvSpPr>
        <p:spPr bwMode="auto">
          <a:xfrm flipH="1">
            <a:off x="7185987" y="5087943"/>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2" name="Line 1736"/>
          <p:cNvSpPr>
            <a:spLocks noChangeShapeType="1"/>
          </p:cNvSpPr>
          <p:nvPr/>
        </p:nvSpPr>
        <p:spPr bwMode="auto">
          <a:xfrm>
            <a:off x="7185987"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3" name="Line 1737"/>
          <p:cNvSpPr>
            <a:spLocks noChangeShapeType="1"/>
          </p:cNvSpPr>
          <p:nvPr/>
        </p:nvSpPr>
        <p:spPr bwMode="auto">
          <a:xfrm>
            <a:off x="7189162"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4" name="Line 1738"/>
          <p:cNvSpPr>
            <a:spLocks noChangeShapeType="1"/>
          </p:cNvSpPr>
          <p:nvPr/>
        </p:nvSpPr>
        <p:spPr bwMode="auto">
          <a:xfrm>
            <a:off x="7198687" y="5186368"/>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5" name="Line 1739"/>
          <p:cNvSpPr>
            <a:spLocks noChangeShapeType="1"/>
          </p:cNvSpPr>
          <p:nvPr/>
        </p:nvSpPr>
        <p:spPr bwMode="auto">
          <a:xfrm>
            <a:off x="7214562"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6" name="Line 1740"/>
          <p:cNvSpPr>
            <a:spLocks noChangeShapeType="1"/>
          </p:cNvSpPr>
          <p:nvPr/>
        </p:nvSpPr>
        <p:spPr bwMode="auto">
          <a:xfrm>
            <a:off x="7233612"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7" name="Line 1741"/>
          <p:cNvSpPr>
            <a:spLocks noChangeShapeType="1"/>
          </p:cNvSpPr>
          <p:nvPr/>
        </p:nvSpPr>
        <p:spPr bwMode="auto">
          <a:xfrm>
            <a:off x="7257424"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8" name="Line 1742"/>
          <p:cNvSpPr>
            <a:spLocks noChangeShapeType="1"/>
          </p:cNvSpPr>
          <p:nvPr/>
        </p:nvSpPr>
        <p:spPr bwMode="auto">
          <a:xfrm>
            <a:off x="728599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19" name="Line 1743"/>
          <p:cNvSpPr>
            <a:spLocks noChangeShapeType="1"/>
          </p:cNvSpPr>
          <p:nvPr/>
        </p:nvSpPr>
        <p:spPr bwMode="auto">
          <a:xfrm>
            <a:off x="7316162" y="5284793"/>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0" name="Line 1744"/>
          <p:cNvSpPr>
            <a:spLocks noChangeShapeType="1"/>
          </p:cNvSpPr>
          <p:nvPr/>
        </p:nvSpPr>
        <p:spPr bwMode="auto">
          <a:xfrm flipV="1">
            <a:off x="7349499" y="5284793"/>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1" name="Line 1745"/>
          <p:cNvSpPr>
            <a:spLocks noChangeShapeType="1"/>
          </p:cNvSpPr>
          <p:nvPr/>
        </p:nvSpPr>
        <p:spPr bwMode="auto">
          <a:xfrm flipV="1">
            <a:off x="7381249" y="5275268"/>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2" name="Line 1746"/>
          <p:cNvSpPr>
            <a:spLocks noChangeShapeType="1"/>
          </p:cNvSpPr>
          <p:nvPr/>
        </p:nvSpPr>
        <p:spPr bwMode="auto">
          <a:xfrm flipV="1">
            <a:off x="7411412" y="5259393"/>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3" name="Line 1747"/>
          <p:cNvSpPr>
            <a:spLocks noChangeShapeType="1"/>
          </p:cNvSpPr>
          <p:nvPr/>
        </p:nvSpPr>
        <p:spPr bwMode="auto">
          <a:xfrm flipV="1">
            <a:off x="7439987" y="5240343"/>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4" name="Line 1748"/>
          <p:cNvSpPr>
            <a:spLocks noChangeShapeType="1"/>
          </p:cNvSpPr>
          <p:nvPr/>
        </p:nvSpPr>
        <p:spPr bwMode="auto">
          <a:xfrm flipV="1">
            <a:off x="7463799" y="5214943"/>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5" name="Line 1749"/>
          <p:cNvSpPr>
            <a:spLocks noChangeShapeType="1"/>
          </p:cNvSpPr>
          <p:nvPr/>
        </p:nvSpPr>
        <p:spPr bwMode="auto">
          <a:xfrm flipV="1">
            <a:off x="7482849" y="5186368"/>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6" name="Line 1750"/>
          <p:cNvSpPr>
            <a:spLocks noChangeShapeType="1"/>
          </p:cNvSpPr>
          <p:nvPr/>
        </p:nvSpPr>
        <p:spPr bwMode="auto">
          <a:xfrm flipV="1">
            <a:off x="7498724" y="5156205"/>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7" name="Line 1751"/>
          <p:cNvSpPr>
            <a:spLocks noChangeShapeType="1"/>
          </p:cNvSpPr>
          <p:nvPr/>
        </p:nvSpPr>
        <p:spPr bwMode="auto">
          <a:xfrm flipV="1">
            <a:off x="7508249" y="5122868"/>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8" name="Freeform 1752"/>
          <p:cNvSpPr>
            <a:spLocks/>
          </p:cNvSpPr>
          <p:nvPr/>
        </p:nvSpPr>
        <p:spPr bwMode="auto">
          <a:xfrm>
            <a:off x="7300287" y="5073655"/>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29" name="Freeform 1753"/>
          <p:cNvSpPr>
            <a:spLocks noEditPoints="1"/>
          </p:cNvSpPr>
          <p:nvPr/>
        </p:nvSpPr>
        <p:spPr bwMode="auto">
          <a:xfrm>
            <a:off x="7351087" y="5073655"/>
            <a:ext cx="42863" cy="66675"/>
          </a:xfrm>
          <a:custGeom>
            <a:avLst/>
            <a:gdLst/>
            <a:ahLst/>
            <a:cxnLst>
              <a:cxn ang="0">
                <a:pos x="16" y="6"/>
              </a:cxn>
              <a:cxn ang="0">
                <a:pos x="3" y="27"/>
              </a:cxn>
              <a:cxn ang="0">
                <a:pos x="16" y="27"/>
              </a:cxn>
              <a:cxn ang="0">
                <a:pos x="16" y="6"/>
              </a:cxn>
              <a:cxn ang="0">
                <a:pos x="18" y="0"/>
              </a:cxn>
              <a:cxn ang="0">
                <a:pos x="22" y="0"/>
              </a:cxn>
              <a:cxn ang="0">
                <a:pos x="22" y="27"/>
              </a:cxn>
              <a:cxn ang="0">
                <a:pos x="27" y="27"/>
              </a:cxn>
              <a:cxn ang="0">
                <a:pos x="27" y="31"/>
              </a:cxn>
              <a:cxn ang="0">
                <a:pos x="22" y="31"/>
              </a:cxn>
              <a:cxn ang="0">
                <a:pos x="22" y="42"/>
              </a:cxn>
              <a:cxn ang="0">
                <a:pos x="16" y="42"/>
              </a:cxn>
              <a:cxn ang="0">
                <a:pos x="16" y="31"/>
              </a:cxn>
              <a:cxn ang="0">
                <a:pos x="0" y="31"/>
              </a:cxn>
              <a:cxn ang="0">
                <a:pos x="0" y="28"/>
              </a:cxn>
              <a:cxn ang="0">
                <a:pos x="18" y="0"/>
              </a:cxn>
            </a:cxnLst>
            <a:rect l="0" t="0" r="r" b="b"/>
            <a:pathLst>
              <a:path w="27" h="42">
                <a:moveTo>
                  <a:pt x="16" y="6"/>
                </a:moveTo>
                <a:lnTo>
                  <a:pt x="3" y="27"/>
                </a:lnTo>
                <a:lnTo>
                  <a:pt x="16" y="27"/>
                </a:lnTo>
                <a:lnTo>
                  <a:pt x="16" y="6"/>
                </a:lnTo>
                <a:close/>
                <a:moveTo>
                  <a:pt x="18" y="0"/>
                </a:moveTo>
                <a:lnTo>
                  <a:pt x="22" y="0"/>
                </a:lnTo>
                <a:lnTo>
                  <a:pt x="22" y="27"/>
                </a:lnTo>
                <a:lnTo>
                  <a:pt x="27" y="27"/>
                </a:lnTo>
                <a:lnTo>
                  <a:pt x="27" y="31"/>
                </a:lnTo>
                <a:lnTo>
                  <a:pt x="22" y="31"/>
                </a:lnTo>
                <a:lnTo>
                  <a:pt x="22" y="42"/>
                </a:lnTo>
                <a:lnTo>
                  <a:pt x="16" y="42"/>
                </a:lnTo>
                <a:lnTo>
                  <a:pt x="16"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0" name="Line 1754"/>
          <p:cNvSpPr>
            <a:spLocks noChangeShapeType="1"/>
          </p:cNvSpPr>
          <p:nvPr/>
        </p:nvSpPr>
        <p:spPr bwMode="auto">
          <a:xfrm>
            <a:off x="6776412" y="4645030"/>
            <a:ext cx="38100"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1" name="Line 1755"/>
          <p:cNvSpPr>
            <a:spLocks noChangeShapeType="1"/>
          </p:cNvSpPr>
          <p:nvPr/>
        </p:nvSpPr>
        <p:spPr bwMode="auto">
          <a:xfrm>
            <a:off x="6814512" y="4676780"/>
            <a:ext cx="412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2" name="Line 1756"/>
          <p:cNvSpPr>
            <a:spLocks noChangeShapeType="1"/>
          </p:cNvSpPr>
          <p:nvPr/>
        </p:nvSpPr>
        <p:spPr bwMode="auto">
          <a:xfrm>
            <a:off x="6855787" y="4711705"/>
            <a:ext cx="44450"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3" name="Line 1757"/>
          <p:cNvSpPr>
            <a:spLocks noChangeShapeType="1"/>
          </p:cNvSpPr>
          <p:nvPr/>
        </p:nvSpPr>
        <p:spPr bwMode="auto">
          <a:xfrm>
            <a:off x="6900237" y="4749805"/>
            <a:ext cx="47625"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4" name="Line 1758"/>
          <p:cNvSpPr>
            <a:spLocks noChangeShapeType="1"/>
          </p:cNvSpPr>
          <p:nvPr/>
        </p:nvSpPr>
        <p:spPr bwMode="auto">
          <a:xfrm>
            <a:off x="6947862" y="4787905"/>
            <a:ext cx="47625"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5" name="Line 1759"/>
          <p:cNvSpPr>
            <a:spLocks noChangeShapeType="1"/>
          </p:cNvSpPr>
          <p:nvPr/>
        </p:nvSpPr>
        <p:spPr bwMode="auto">
          <a:xfrm>
            <a:off x="6995487" y="4829180"/>
            <a:ext cx="95250" cy="777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6" name="Line 1760"/>
          <p:cNvSpPr>
            <a:spLocks noChangeShapeType="1"/>
          </p:cNvSpPr>
          <p:nvPr/>
        </p:nvSpPr>
        <p:spPr bwMode="auto">
          <a:xfrm>
            <a:off x="7090737" y="4906968"/>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7" name="Line 1761"/>
          <p:cNvSpPr>
            <a:spLocks noChangeShapeType="1"/>
          </p:cNvSpPr>
          <p:nvPr/>
        </p:nvSpPr>
        <p:spPr bwMode="auto">
          <a:xfrm>
            <a:off x="7136774" y="4946655"/>
            <a:ext cx="428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8" name="Line 1762"/>
          <p:cNvSpPr>
            <a:spLocks noChangeShapeType="1"/>
          </p:cNvSpPr>
          <p:nvPr/>
        </p:nvSpPr>
        <p:spPr bwMode="auto">
          <a:xfrm>
            <a:off x="7179637" y="4981580"/>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39" name="Line 1763"/>
          <p:cNvSpPr>
            <a:spLocks noChangeShapeType="1"/>
          </p:cNvSpPr>
          <p:nvPr/>
        </p:nvSpPr>
        <p:spPr bwMode="auto">
          <a:xfrm flipH="1" flipV="1">
            <a:off x="114237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0" name="Line 1764"/>
          <p:cNvSpPr>
            <a:spLocks noChangeShapeType="1"/>
          </p:cNvSpPr>
          <p:nvPr/>
        </p:nvSpPr>
        <p:spPr bwMode="auto">
          <a:xfrm flipH="1" flipV="1">
            <a:off x="113284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1" name="Line 1765"/>
          <p:cNvSpPr>
            <a:spLocks noChangeShapeType="1"/>
          </p:cNvSpPr>
          <p:nvPr/>
        </p:nvSpPr>
        <p:spPr bwMode="auto">
          <a:xfrm flipH="1" flipV="1">
            <a:off x="1118562"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2" name="Line 1766"/>
          <p:cNvSpPr>
            <a:spLocks noChangeShapeType="1"/>
          </p:cNvSpPr>
          <p:nvPr/>
        </p:nvSpPr>
        <p:spPr bwMode="auto">
          <a:xfrm flipH="1" flipV="1">
            <a:off x="109792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3" name="Line 1767"/>
          <p:cNvSpPr>
            <a:spLocks noChangeShapeType="1"/>
          </p:cNvSpPr>
          <p:nvPr/>
        </p:nvSpPr>
        <p:spPr bwMode="auto">
          <a:xfrm flipH="1" flipV="1">
            <a:off x="107411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4" name="Line 1768"/>
          <p:cNvSpPr>
            <a:spLocks noChangeShapeType="1"/>
          </p:cNvSpPr>
          <p:nvPr/>
        </p:nvSpPr>
        <p:spPr bwMode="auto">
          <a:xfrm flipH="1" flipV="1">
            <a:off x="1047124"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5" name="Line 1769"/>
          <p:cNvSpPr>
            <a:spLocks noChangeShapeType="1"/>
          </p:cNvSpPr>
          <p:nvPr/>
        </p:nvSpPr>
        <p:spPr bwMode="auto">
          <a:xfrm flipH="1" flipV="1">
            <a:off x="1015374"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6" name="Line 1770"/>
          <p:cNvSpPr>
            <a:spLocks noChangeShapeType="1"/>
          </p:cNvSpPr>
          <p:nvPr/>
        </p:nvSpPr>
        <p:spPr bwMode="auto">
          <a:xfrm flipH="1" flipV="1">
            <a:off x="98362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7" name="Line 1771"/>
          <p:cNvSpPr>
            <a:spLocks noChangeShapeType="1"/>
          </p:cNvSpPr>
          <p:nvPr/>
        </p:nvSpPr>
        <p:spPr bwMode="auto">
          <a:xfrm flipH="1">
            <a:off x="950287"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8" name="Line 1772"/>
          <p:cNvSpPr>
            <a:spLocks noChangeShapeType="1"/>
          </p:cNvSpPr>
          <p:nvPr/>
        </p:nvSpPr>
        <p:spPr bwMode="auto">
          <a:xfrm flipH="1">
            <a:off x="920124"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49" name="Line 1773"/>
          <p:cNvSpPr>
            <a:spLocks noChangeShapeType="1"/>
          </p:cNvSpPr>
          <p:nvPr/>
        </p:nvSpPr>
        <p:spPr bwMode="auto">
          <a:xfrm flipH="1">
            <a:off x="891549"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0" name="Line 1774"/>
          <p:cNvSpPr>
            <a:spLocks noChangeShapeType="1"/>
          </p:cNvSpPr>
          <p:nvPr/>
        </p:nvSpPr>
        <p:spPr bwMode="auto">
          <a:xfrm flipH="1">
            <a:off x="867737"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1" name="Line 1775"/>
          <p:cNvSpPr>
            <a:spLocks noChangeShapeType="1"/>
          </p:cNvSpPr>
          <p:nvPr/>
        </p:nvSpPr>
        <p:spPr bwMode="auto">
          <a:xfrm flipH="1">
            <a:off x="848687"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2" name="Line 1776"/>
          <p:cNvSpPr>
            <a:spLocks noChangeShapeType="1"/>
          </p:cNvSpPr>
          <p:nvPr/>
        </p:nvSpPr>
        <p:spPr bwMode="auto">
          <a:xfrm flipH="1">
            <a:off x="83439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3" name="Line 1777"/>
          <p:cNvSpPr>
            <a:spLocks noChangeShapeType="1"/>
          </p:cNvSpPr>
          <p:nvPr/>
        </p:nvSpPr>
        <p:spPr bwMode="auto">
          <a:xfrm flipH="1">
            <a:off x="8248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4" name="Line 1778"/>
          <p:cNvSpPr>
            <a:spLocks noChangeShapeType="1"/>
          </p:cNvSpPr>
          <p:nvPr/>
        </p:nvSpPr>
        <p:spPr bwMode="auto">
          <a:xfrm flipH="1">
            <a:off x="82169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5" name="Line 1779"/>
          <p:cNvSpPr>
            <a:spLocks noChangeShapeType="1"/>
          </p:cNvSpPr>
          <p:nvPr/>
        </p:nvSpPr>
        <p:spPr bwMode="auto">
          <a:xfrm>
            <a:off x="821699"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6" name="Line 1780"/>
          <p:cNvSpPr>
            <a:spLocks noChangeShapeType="1"/>
          </p:cNvSpPr>
          <p:nvPr/>
        </p:nvSpPr>
        <p:spPr bwMode="auto">
          <a:xfrm>
            <a:off x="8248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7" name="Line 1781"/>
          <p:cNvSpPr>
            <a:spLocks noChangeShapeType="1"/>
          </p:cNvSpPr>
          <p:nvPr/>
        </p:nvSpPr>
        <p:spPr bwMode="auto">
          <a:xfrm>
            <a:off x="8343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8" name="Line 1782"/>
          <p:cNvSpPr>
            <a:spLocks noChangeShapeType="1"/>
          </p:cNvSpPr>
          <p:nvPr/>
        </p:nvSpPr>
        <p:spPr bwMode="auto">
          <a:xfrm>
            <a:off x="848687"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59" name="Line 1783"/>
          <p:cNvSpPr>
            <a:spLocks noChangeShapeType="1"/>
          </p:cNvSpPr>
          <p:nvPr/>
        </p:nvSpPr>
        <p:spPr bwMode="auto">
          <a:xfrm>
            <a:off x="867737"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0" name="Line 1784"/>
          <p:cNvSpPr>
            <a:spLocks noChangeShapeType="1"/>
          </p:cNvSpPr>
          <p:nvPr/>
        </p:nvSpPr>
        <p:spPr bwMode="auto">
          <a:xfrm>
            <a:off x="891549"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1" name="Line 1785"/>
          <p:cNvSpPr>
            <a:spLocks noChangeShapeType="1"/>
          </p:cNvSpPr>
          <p:nvPr/>
        </p:nvSpPr>
        <p:spPr bwMode="auto">
          <a:xfrm>
            <a:off x="920124"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2" name="Line 1786"/>
          <p:cNvSpPr>
            <a:spLocks noChangeShapeType="1"/>
          </p:cNvSpPr>
          <p:nvPr/>
        </p:nvSpPr>
        <p:spPr bwMode="auto">
          <a:xfrm>
            <a:off x="950287"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3" name="Line 1787"/>
          <p:cNvSpPr>
            <a:spLocks noChangeShapeType="1"/>
          </p:cNvSpPr>
          <p:nvPr/>
        </p:nvSpPr>
        <p:spPr bwMode="auto">
          <a:xfrm flipV="1">
            <a:off x="98362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4" name="Line 1788"/>
          <p:cNvSpPr>
            <a:spLocks noChangeShapeType="1"/>
          </p:cNvSpPr>
          <p:nvPr/>
        </p:nvSpPr>
        <p:spPr bwMode="auto">
          <a:xfrm flipV="1">
            <a:off x="1015374"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5" name="Line 1789"/>
          <p:cNvSpPr>
            <a:spLocks noChangeShapeType="1"/>
          </p:cNvSpPr>
          <p:nvPr/>
        </p:nvSpPr>
        <p:spPr bwMode="auto">
          <a:xfrm flipV="1">
            <a:off x="10471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6" name="Line 1790"/>
          <p:cNvSpPr>
            <a:spLocks noChangeShapeType="1"/>
          </p:cNvSpPr>
          <p:nvPr/>
        </p:nvSpPr>
        <p:spPr bwMode="auto">
          <a:xfrm flipV="1">
            <a:off x="107411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7" name="Line 1791"/>
          <p:cNvSpPr>
            <a:spLocks noChangeShapeType="1"/>
          </p:cNvSpPr>
          <p:nvPr/>
        </p:nvSpPr>
        <p:spPr bwMode="auto">
          <a:xfrm flipV="1">
            <a:off x="109792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8" name="Line 1792"/>
          <p:cNvSpPr>
            <a:spLocks noChangeShapeType="1"/>
          </p:cNvSpPr>
          <p:nvPr/>
        </p:nvSpPr>
        <p:spPr bwMode="auto">
          <a:xfrm flipV="1">
            <a:off x="1118562"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69" name="Line 1793"/>
          <p:cNvSpPr>
            <a:spLocks noChangeShapeType="1"/>
          </p:cNvSpPr>
          <p:nvPr/>
        </p:nvSpPr>
        <p:spPr bwMode="auto">
          <a:xfrm flipV="1">
            <a:off x="113284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0" name="Line 1794"/>
          <p:cNvSpPr>
            <a:spLocks noChangeShapeType="1"/>
          </p:cNvSpPr>
          <p:nvPr/>
        </p:nvSpPr>
        <p:spPr bwMode="auto">
          <a:xfrm flipV="1">
            <a:off x="1142374"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nvGrpSpPr>
          <p:cNvPr id="1083" name="Skupina 1082"/>
          <p:cNvGrpSpPr/>
          <p:nvPr/>
        </p:nvGrpSpPr>
        <p:grpSpPr>
          <a:xfrm>
            <a:off x="934412" y="5670555"/>
            <a:ext cx="92074" cy="68263"/>
            <a:chOff x="1704990" y="6175383"/>
            <a:chExt cx="92074" cy="68263"/>
          </a:xfrm>
        </p:grpSpPr>
        <p:sp>
          <p:nvSpPr>
            <p:cNvPr id="103171" name="Freeform 1795"/>
            <p:cNvSpPr>
              <a:spLocks/>
            </p:cNvSpPr>
            <p:nvPr/>
          </p:nvSpPr>
          <p:spPr bwMode="auto">
            <a:xfrm>
              <a:off x="1704990" y="6175383"/>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3" name="Freeform 1797"/>
            <p:cNvSpPr>
              <a:spLocks/>
            </p:cNvSpPr>
            <p:nvPr/>
          </p:nvSpPr>
          <p:spPr bwMode="auto">
            <a:xfrm>
              <a:off x="1758964" y="6176971"/>
              <a:ext cx="38100" cy="66675"/>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sp>
        <p:nvSpPr>
          <p:cNvPr id="103174" name="Line 1798"/>
          <p:cNvSpPr>
            <a:spLocks noChangeShapeType="1"/>
          </p:cNvSpPr>
          <p:nvPr/>
        </p:nvSpPr>
        <p:spPr bwMode="auto">
          <a:xfrm flipH="1">
            <a:off x="1320174" y="5237168"/>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5" name="Line 1799"/>
          <p:cNvSpPr>
            <a:spLocks noChangeShapeType="1"/>
          </p:cNvSpPr>
          <p:nvPr/>
        </p:nvSpPr>
        <p:spPr bwMode="auto">
          <a:xfrm flipH="1">
            <a:off x="1286836" y="5276856"/>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6" name="Line 1800"/>
          <p:cNvSpPr>
            <a:spLocks noChangeShapeType="1"/>
          </p:cNvSpPr>
          <p:nvPr/>
        </p:nvSpPr>
        <p:spPr bwMode="auto">
          <a:xfrm flipH="1">
            <a:off x="1253499" y="531971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7" name="Line 1801"/>
          <p:cNvSpPr>
            <a:spLocks noChangeShapeType="1"/>
          </p:cNvSpPr>
          <p:nvPr/>
        </p:nvSpPr>
        <p:spPr bwMode="auto">
          <a:xfrm flipH="1">
            <a:off x="1218574" y="5364168"/>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8" name="Line 1802"/>
          <p:cNvSpPr>
            <a:spLocks noChangeShapeType="1"/>
          </p:cNvSpPr>
          <p:nvPr/>
        </p:nvSpPr>
        <p:spPr bwMode="auto">
          <a:xfrm flipH="1">
            <a:off x="1183649" y="5410206"/>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79" name="Line 1803"/>
          <p:cNvSpPr>
            <a:spLocks noChangeShapeType="1"/>
          </p:cNvSpPr>
          <p:nvPr/>
        </p:nvSpPr>
        <p:spPr bwMode="auto">
          <a:xfrm flipH="1">
            <a:off x="1150311" y="5456243"/>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0" name="Line 1804"/>
          <p:cNvSpPr>
            <a:spLocks noChangeShapeType="1"/>
          </p:cNvSpPr>
          <p:nvPr/>
        </p:nvSpPr>
        <p:spPr bwMode="auto">
          <a:xfrm flipH="1">
            <a:off x="1115386" y="5500693"/>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1" name="Line 1805"/>
          <p:cNvSpPr>
            <a:spLocks noChangeShapeType="1"/>
          </p:cNvSpPr>
          <p:nvPr/>
        </p:nvSpPr>
        <p:spPr bwMode="auto">
          <a:xfrm flipH="1">
            <a:off x="1085224" y="5545143"/>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2" name="Line 1806"/>
          <p:cNvSpPr>
            <a:spLocks noChangeShapeType="1"/>
          </p:cNvSpPr>
          <p:nvPr/>
        </p:nvSpPr>
        <p:spPr bwMode="auto">
          <a:xfrm flipH="1" flipV="1">
            <a:off x="1596399"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3" name="Line 1807"/>
          <p:cNvSpPr>
            <a:spLocks noChangeShapeType="1"/>
          </p:cNvSpPr>
          <p:nvPr/>
        </p:nvSpPr>
        <p:spPr bwMode="auto">
          <a:xfrm flipH="1" flipV="1">
            <a:off x="15868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4" name="Line 1808"/>
          <p:cNvSpPr>
            <a:spLocks noChangeShapeType="1"/>
          </p:cNvSpPr>
          <p:nvPr/>
        </p:nvSpPr>
        <p:spPr bwMode="auto">
          <a:xfrm flipH="1" flipV="1">
            <a:off x="1572586"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5" name="Line 1809"/>
          <p:cNvSpPr>
            <a:spLocks noChangeShapeType="1"/>
          </p:cNvSpPr>
          <p:nvPr/>
        </p:nvSpPr>
        <p:spPr bwMode="auto">
          <a:xfrm flipH="1" flipV="1">
            <a:off x="1551949"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6" name="Line 1810"/>
          <p:cNvSpPr>
            <a:spLocks noChangeShapeType="1"/>
          </p:cNvSpPr>
          <p:nvPr/>
        </p:nvSpPr>
        <p:spPr bwMode="auto">
          <a:xfrm flipH="1" flipV="1">
            <a:off x="152813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7" name="Line 1811"/>
          <p:cNvSpPr>
            <a:spLocks noChangeShapeType="1"/>
          </p:cNvSpPr>
          <p:nvPr/>
        </p:nvSpPr>
        <p:spPr bwMode="auto">
          <a:xfrm flipH="1" flipV="1">
            <a:off x="1501149"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8" name="Line 1812"/>
          <p:cNvSpPr>
            <a:spLocks noChangeShapeType="1"/>
          </p:cNvSpPr>
          <p:nvPr/>
        </p:nvSpPr>
        <p:spPr bwMode="auto">
          <a:xfrm flipH="1" flipV="1">
            <a:off x="1469399"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89" name="Line 1813"/>
          <p:cNvSpPr>
            <a:spLocks noChangeShapeType="1"/>
          </p:cNvSpPr>
          <p:nvPr/>
        </p:nvSpPr>
        <p:spPr bwMode="auto">
          <a:xfrm flipH="1" flipV="1">
            <a:off x="1437649"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0" name="Line 1814"/>
          <p:cNvSpPr>
            <a:spLocks noChangeShapeType="1"/>
          </p:cNvSpPr>
          <p:nvPr/>
        </p:nvSpPr>
        <p:spPr bwMode="auto">
          <a:xfrm flipH="1">
            <a:off x="1404311"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1" name="Line 1815"/>
          <p:cNvSpPr>
            <a:spLocks noChangeShapeType="1"/>
          </p:cNvSpPr>
          <p:nvPr/>
        </p:nvSpPr>
        <p:spPr bwMode="auto">
          <a:xfrm flipH="1">
            <a:off x="1375736" y="555625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2" name="Line 1816"/>
          <p:cNvSpPr>
            <a:spLocks noChangeShapeType="1"/>
          </p:cNvSpPr>
          <p:nvPr/>
        </p:nvSpPr>
        <p:spPr bwMode="auto">
          <a:xfrm flipH="1">
            <a:off x="1347161"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3" name="Line 1817"/>
          <p:cNvSpPr>
            <a:spLocks noChangeShapeType="1"/>
          </p:cNvSpPr>
          <p:nvPr/>
        </p:nvSpPr>
        <p:spPr bwMode="auto">
          <a:xfrm flipH="1">
            <a:off x="1323349"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4" name="Line 1818"/>
          <p:cNvSpPr>
            <a:spLocks noChangeShapeType="1"/>
          </p:cNvSpPr>
          <p:nvPr/>
        </p:nvSpPr>
        <p:spPr bwMode="auto">
          <a:xfrm flipH="1">
            <a:off x="1302711"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5" name="Line 1819"/>
          <p:cNvSpPr>
            <a:spLocks noChangeShapeType="1"/>
          </p:cNvSpPr>
          <p:nvPr/>
        </p:nvSpPr>
        <p:spPr bwMode="auto">
          <a:xfrm flipH="1">
            <a:off x="128842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6" name="Line 1820"/>
          <p:cNvSpPr>
            <a:spLocks noChangeShapeType="1"/>
          </p:cNvSpPr>
          <p:nvPr/>
        </p:nvSpPr>
        <p:spPr bwMode="auto">
          <a:xfrm flipH="1">
            <a:off x="127889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7" name="Line 1821"/>
          <p:cNvSpPr>
            <a:spLocks noChangeShapeType="1"/>
          </p:cNvSpPr>
          <p:nvPr/>
        </p:nvSpPr>
        <p:spPr bwMode="auto">
          <a:xfrm flipH="1">
            <a:off x="127572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8" name="Line 1822"/>
          <p:cNvSpPr>
            <a:spLocks noChangeShapeType="1"/>
          </p:cNvSpPr>
          <p:nvPr/>
        </p:nvSpPr>
        <p:spPr bwMode="auto">
          <a:xfrm>
            <a:off x="1275724"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199" name="Line 1823"/>
          <p:cNvSpPr>
            <a:spLocks noChangeShapeType="1"/>
          </p:cNvSpPr>
          <p:nvPr/>
        </p:nvSpPr>
        <p:spPr bwMode="auto">
          <a:xfrm>
            <a:off x="127889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0" name="Line 1824"/>
          <p:cNvSpPr>
            <a:spLocks noChangeShapeType="1"/>
          </p:cNvSpPr>
          <p:nvPr/>
        </p:nvSpPr>
        <p:spPr bwMode="auto">
          <a:xfrm>
            <a:off x="12884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1" name="Line 1825"/>
          <p:cNvSpPr>
            <a:spLocks noChangeShapeType="1"/>
          </p:cNvSpPr>
          <p:nvPr/>
        </p:nvSpPr>
        <p:spPr bwMode="auto">
          <a:xfrm>
            <a:off x="1302711"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2" name="Line 1826"/>
          <p:cNvSpPr>
            <a:spLocks noChangeShapeType="1"/>
          </p:cNvSpPr>
          <p:nvPr/>
        </p:nvSpPr>
        <p:spPr bwMode="auto">
          <a:xfrm>
            <a:off x="1323349"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3" name="Line 1827"/>
          <p:cNvSpPr>
            <a:spLocks noChangeShapeType="1"/>
          </p:cNvSpPr>
          <p:nvPr/>
        </p:nvSpPr>
        <p:spPr bwMode="auto">
          <a:xfrm>
            <a:off x="1347161"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4" name="Line 1828"/>
          <p:cNvSpPr>
            <a:spLocks noChangeShapeType="1"/>
          </p:cNvSpPr>
          <p:nvPr/>
        </p:nvSpPr>
        <p:spPr bwMode="auto">
          <a:xfrm>
            <a:off x="1375736" y="5870581"/>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5" name="Line 1829"/>
          <p:cNvSpPr>
            <a:spLocks noChangeShapeType="1"/>
          </p:cNvSpPr>
          <p:nvPr/>
        </p:nvSpPr>
        <p:spPr bwMode="auto">
          <a:xfrm>
            <a:off x="1404311"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6" name="Line 1830"/>
          <p:cNvSpPr>
            <a:spLocks noChangeShapeType="1"/>
          </p:cNvSpPr>
          <p:nvPr/>
        </p:nvSpPr>
        <p:spPr bwMode="auto">
          <a:xfrm flipV="1">
            <a:off x="1437649"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7" name="Line 1831"/>
          <p:cNvSpPr>
            <a:spLocks noChangeShapeType="1"/>
          </p:cNvSpPr>
          <p:nvPr/>
        </p:nvSpPr>
        <p:spPr bwMode="auto">
          <a:xfrm flipV="1">
            <a:off x="1469399"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8" name="Line 1832"/>
          <p:cNvSpPr>
            <a:spLocks noChangeShapeType="1"/>
          </p:cNvSpPr>
          <p:nvPr/>
        </p:nvSpPr>
        <p:spPr bwMode="auto">
          <a:xfrm flipV="1">
            <a:off x="150114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09" name="Line 1833"/>
          <p:cNvSpPr>
            <a:spLocks noChangeShapeType="1"/>
          </p:cNvSpPr>
          <p:nvPr/>
        </p:nvSpPr>
        <p:spPr bwMode="auto">
          <a:xfrm flipV="1">
            <a:off x="152813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0" name="Line 1834"/>
          <p:cNvSpPr>
            <a:spLocks noChangeShapeType="1"/>
          </p:cNvSpPr>
          <p:nvPr/>
        </p:nvSpPr>
        <p:spPr bwMode="auto">
          <a:xfrm flipV="1">
            <a:off x="1551949"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1" name="Line 1835"/>
          <p:cNvSpPr>
            <a:spLocks noChangeShapeType="1"/>
          </p:cNvSpPr>
          <p:nvPr/>
        </p:nvSpPr>
        <p:spPr bwMode="auto">
          <a:xfrm flipV="1">
            <a:off x="1572586"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2" name="Line 1836"/>
          <p:cNvSpPr>
            <a:spLocks noChangeShapeType="1"/>
          </p:cNvSpPr>
          <p:nvPr/>
        </p:nvSpPr>
        <p:spPr bwMode="auto">
          <a:xfrm flipV="1">
            <a:off x="15868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3" name="Line 1837"/>
          <p:cNvSpPr>
            <a:spLocks noChangeShapeType="1"/>
          </p:cNvSpPr>
          <p:nvPr/>
        </p:nvSpPr>
        <p:spPr bwMode="auto">
          <a:xfrm flipV="1">
            <a:off x="1596399" y="571818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4" name="Freeform 1838"/>
          <p:cNvSpPr>
            <a:spLocks/>
          </p:cNvSpPr>
          <p:nvPr/>
        </p:nvSpPr>
        <p:spPr bwMode="auto">
          <a:xfrm>
            <a:off x="1390024" y="5670556"/>
            <a:ext cx="23813" cy="66675"/>
          </a:xfrm>
          <a:custGeom>
            <a:avLst/>
            <a:gdLst/>
            <a:ahLst/>
            <a:cxnLst>
              <a:cxn ang="0">
                <a:pos x="9" y="0"/>
              </a:cxn>
              <a:cxn ang="0">
                <a:pos x="10" y="0"/>
              </a:cxn>
              <a:cxn ang="0">
                <a:pos x="10" y="40"/>
              </a:cxn>
              <a:cxn ang="0">
                <a:pos x="11" y="41"/>
              </a:cxn>
              <a:cxn ang="0">
                <a:pos x="12" y="41"/>
              </a:cxn>
              <a:cxn ang="0">
                <a:pos x="12" y="42"/>
              </a:cxn>
              <a:cxn ang="0">
                <a:pos x="15" y="42"/>
              </a:cxn>
              <a:cxn ang="0">
                <a:pos x="15"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5" h="42">
                <a:moveTo>
                  <a:pt x="9" y="0"/>
                </a:moveTo>
                <a:lnTo>
                  <a:pt x="10" y="0"/>
                </a:lnTo>
                <a:lnTo>
                  <a:pt x="10" y="40"/>
                </a:lnTo>
                <a:lnTo>
                  <a:pt x="11" y="41"/>
                </a:lnTo>
                <a:lnTo>
                  <a:pt x="12" y="41"/>
                </a:lnTo>
                <a:lnTo>
                  <a:pt x="12" y="42"/>
                </a:lnTo>
                <a:lnTo>
                  <a:pt x="15" y="42"/>
                </a:lnTo>
                <a:lnTo>
                  <a:pt x="15"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5" name="Freeform 1839"/>
          <p:cNvSpPr>
            <a:spLocks noEditPoints="1"/>
          </p:cNvSpPr>
          <p:nvPr/>
        </p:nvSpPr>
        <p:spPr bwMode="auto">
          <a:xfrm>
            <a:off x="1442411" y="5670556"/>
            <a:ext cx="41275" cy="68263"/>
          </a:xfrm>
          <a:custGeom>
            <a:avLst/>
            <a:gdLst/>
            <a:ahLst/>
            <a:cxnLst>
              <a:cxn ang="0">
                <a:pos x="11" y="19"/>
              </a:cxn>
              <a:cxn ang="0">
                <a:pos x="10" y="20"/>
              </a:cxn>
              <a:cxn ang="0">
                <a:pos x="10" y="20"/>
              </a:cxn>
              <a:cxn ang="0">
                <a:pos x="8" y="20"/>
              </a:cxn>
              <a:cxn ang="0">
                <a:pos x="6" y="21"/>
              </a:cxn>
              <a:cxn ang="0">
                <a:pos x="6" y="31"/>
              </a:cxn>
              <a:cxn ang="0">
                <a:pos x="7" y="35"/>
              </a:cxn>
              <a:cxn ang="0">
                <a:pos x="7" y="36"/>
              </a:cxn>
              <a:cxn ang="0">
                <a:pos x="8" y="39"/>
              </a:cxn>
              <a:cxn ang="0">
                <a:pos x="10" y="40"/>
              </a:cxn>
              <a:cxn ang="0">
                <a:pos x="11" y="41"/>
              </a:cxn>
              <a:cxn ang="0">
                <a:pos x="15" y="41"/>
              </a:cxn>
              <a:cxn ang="0">
                <a:pos x="16" y="40"/>
              </a:cxn>
              <a:cxn ang="0">
                <a:pos x="18" y="39"/>
              </a:cxn>
              <a:cxn ang="0">
                <a:pos x="19" y="37"/>
              </a:cxn>
              <a:cxn ang="0">
                <a:pos x="20" y="31"/>
              </a:cxn>
              <a:cxn ang="0">
                <a:pos x="20" y="26"/>
              </a:cxn>
              <a:cxn ang="0">
                <a:pos x="18" y="23"/>
              </a:cxn>
              <a:cxn ang="0">
                <a:pos x="16" y="20"/>
              </a:cxn>
              <a:cxn ang="0">
                <a:pos x="14" y="19"/>
              </a:cxn>
              <a:cxn ang="0">
                <a:pos x="11" y="19"/>
              </a:cxn>
              <a:cxn ang="0">
                <a:pos x="21" y="0"/>
              </a:cxn>
              <a:cxn ang="0">
                <a:pos x="26" y="0"/>
              </a:cxn>
              <a:cxn ang="0">
                <a:pos x="26" y="1"/>
              </a:cxn>
              <a:cxn ang="0">
                <a:pos x="21" y="1"/>
              </a:cxn>
              <a:cxn ang="0">
                <a:pos x="19" y="2"/>
              </a:cxn>
              <a:cxn ang="0">
                <a:pos x="16" y="5"/>
              </a:cxn>
              <a:cxn ang="0">
                <a:pos x="13" y="6"/>
              </a:cxn>
              <a:cxn ang="0">
                <a:pos x="12" y="8"/>
              </a:cxn>
              <a:cxn ang="0">
                <a:pos x="11" y="10"/>
              </a:cxn>
              <a:cxn ang="0">
                <a:pos x="8" y="14"/>
              </a:cxn>
              <a:cxn ang="0">
                <a:pos x="7" y="17"/>
              </a:cxn>
              <a:cxn ang="0">
                <a:pos x="7" y="20"/>
              </a:cxn>
              <a:cxn ang="0">
                <a:pos x="13" y="17"/>
              </a:cxn>
              <a:cxn ang="0">
                <a:pos x="16" y="16"/>
              </a:cxn>
              <a:cxn ang="0">
                <a:pos x="20" y="17"/>
              </a:cxn>
              <a:cxn ang="0">
                <a:pos x="24" y="21"/>
              </a:cxn>
              <a:cxn ang="0">
                <a:pos x="26" y="26"/>
              </a:cxn>
              <a:cxn ang="0">
                <a:pos x="26" y="32"/>
              </a:cxn>
              <a:cxn ang="0">
                <a:pos x="23" y="38"/>
              </a:cxn>
              <a:cxn ang="0">
                <a:pos x="20" y="40"/>
              </a:cxn>
              <a:cxn ang="0">
                <a:pos x="18" y="42"/>
              </a:cxn>
              <a:cxn ang="0">
                <a:pos x="16" y="42"/>
              </a:cxn>
              <a:cxn ang="0">
                <a:pos x="13" y="43"/>
              </a:cxn>
              <a:cxn ang="0">
                <a:pos x="10" y="43"/>
              </a:cxn>
              <a:cxn ang="0">
                <a:pos x="7" y="42"/>
              </a:cxn>
              <a:cxn ang="0">
                <a:pos x="6" y="40"/>
              </a:cxn>
              <a:cxn ang="0">
                <a:pos x="1" y="34"/>
              </a:cxn>
              <a:cxn ang="0">
                <a:pos x="0" y="26"/>
              </a:cxn>
              <a:cxn ang="0">
                <a:pos x="0" y="22"/>
              </a:cxn>
              <a:cxn ang="0">
                <a:pos x="1" y="16"/>
              </a:cxn>
              <a:cxn ang="0">
                <a:pos x="4" y="12"/>
              </a:cxn>
              <a:cxn ang="0">
                <a:pos x="8" y="6"/>
              </a:cxn>
              <a:cxn ang="0">
                <a:pos x="13" y="3"/>
              </a:cxn>
              <a:cxn ang="0">
                <a:pos x="16" y="1"/>
              </a:cxn>
              <a:cxn ang="0">
                <a:pos x="19" y="1"/>
              </a:cxn>
              <a:cxn ang="0">
                <a:pos x="21" y="0"/>
              </a:cxn>
            </a:cxnLst>
            <a:rect l="0" t="0" r="r" b="b"/>
            <a:pathLst>
              <a:path w="26" h="43">
                <a:moveTo>
                  <a:pt x="11" y="19"/>
                </a:moveTo>
                <a:lnTo>
                  <a:pt x="10" y="20"/>
                </a:lnTo>
                <a:lnTo>
                  <a:pt x="10" y="20"/>
                </a:lnTo>
                <a:lnTo>
                  <a:pt x="8" y="20"/>
                </a:lnTo>
                <a:lnTo>
                  <a:pt x="6" y="21"/>
                </a:lnTo>
                <a:lnTo>
                  <a:pt x="6" y="31"/>
                </a:lnTo>
                <a:lnTo>
                  <a:pt x="7" y="35"/>
                </a:lnTo>
                <a:lnTo>
                  <a:pt x="7" y="36"/>
                </a:lnTo>
                <a:lnTo>
                  <a:pt x="8" y="39"/>
                </a:lnTo>
                <a:lnTo>
                  <a:pt x="10" y="40"/>
                </a:lnTo>
                <a:lnTo>
                  <a:pt x="11" y="41"/>
                </a:lnTo>
                <a:lnTo>
                  <a:pt x="15" y="41"/>
                </a:lnTo>
                <a:lnTo>
                  <a:pt x="16" y="40"/>
                </a:lnTo>
                <a:lnTo>
                  <a:pt x="18" y="39"/>
                </a:lnTo>
                <a:lnTo>
                  <a:pt x="19" y="37"/>
                </a:lnTo>
                <a:lnTo>
                  <a:pt x="20" y="31"/>
                </a:lnTo>
                <a:lnTo>
                  <a:pt x="20" y="26"/>
                </a:lnTo>
                <a:lnTo>
                  <a:pt x="18" y="23"/>
                </a:lnTo>
                <a:lnTo>
                  <a:pt x="16" y="20"/>
                </a:lnTo>
                <a:lnTo>
                  <a:pt x="14" y="19"/>
                </a:lnTo>
                <a:lnTo>
                  <a:pt x="11" y="19"/>
                </a:lnTo>
                <a:close/>
                <a:moveTo>
                  <a:pt x="21" y="0"/>
                </a:moveTo>
                <a:lnTo>
                  <a:pt x="26" y="0"/>
                </a:lnTo>
                <a:lnTo>
                  <a:pt x="26" y="1"/>
                </a:lnTo>
                <a:lnTo>
                  <a:pt x="21" y="1"/>
                </a:lnTo>
                <a:lnTo>
                  <a:pt x="19" y="2"/>
                </a:lnTo>
                <a:lnTo>
                  <a:pt x="16" y="5"/>
                </a:lnTo>
                <a:lnTo>
                  <a:pt x="13" y="6"/>
                </a:lnTo>
                <a:lnTo>
                  <a:pt x="12" y="8"/>
                </a:lnTo>
                <a:lnTo>
                  <a:pt x="11" y="10"/>
                </a:lnTo>
                <a:lnTo>
                  <a:pt x="8" y="14"/>
                </a:lnTo>
                <a:lnTo>
                  <a:pt x="7" y="17"/>
                </a:lnTo>
                <a:lnTo>
                  <a:pt x="7" y="20"/>
                </a:lnTo>
                <a:lnTo>
                  <a:pt x="13" y="17"/>
                </a:lnTo>
                <a:lnTo>
                  <a:pt x="16" y="16"/>
                </a:lnTo>
                <a:lnTo>
                  <a:pt x="20" y="17"/>
                </a:lnTo>
                <a:lnTo>
                  <a:pt x="24" y="21"/>
                </a:lnTo>
                <a:lnTo>
                  <a:pt x="26" y="26"/>
                </a:lnTo>
                <a:lnTo>
                  <a:pt x="26" y="32"/>
                </a:lnTo>
                <a:lnTo>
                  <a:pt x="23" y="38"/>
                </a:lnTo>
                <a:lnTo>
                  <a:pt x="20" y="40"/>
                </a:lnTo>
                <a:lnTo>
                  <a:pt x="18" y="42"/>
                </a:lnTo>
                <a:lnTo>
                  <a:pt x="16" y="42"/>
                </a:lnTo>
                <a:lnTo>
                  <a:pt x="13" y="43"/>
                </a:lnTo>
                <a:lnTo>
                  <a:pt x="10" y="43"/>
                </a:lnTo>
                <a:lnTo>
                  <a:pt x="7" y="42"/>
                </a:lnTo>
                <a:lnTo>
                  <a:pt x="6" y="40"/>
                </a:lnTo>
                <a:lnTo>
                  <a:pt x="1" y="34"/>
                </a:lnTo>
                <a:lnTo>
                  <a:pt x="0" y="26"/>
                </a:lnTo>
                <a:lnTo>
                  <a:pt x="0" y="22"/>
                </a:lnTo>
                <a:lnTo>
                  <a:pt x="1" y="16"/>
                </a:lnTo>
                <a:lnTo>
                  <a:pt x="4" y="12"/>
                </a:lnTo>
                <a:lnTo>
                  <a:pt x="8" y="6"/>
                </a:lnTo>
                <a:lnTo>
                  <a:pt x="13" y="3"/>
                </a:lnTo>
                <a:lnTo>
                  <a:pt x="16" y="1"/>
                </a:lnTo>
                <a:lnTo>
                  <a:pt x="19"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6" name="Line 1840"/>
          <p:cNvSpPr>
            <a:spLocks noChangeShapeType="1"/>
          </p:cNvSpPr>
          <p:nvPr/>
        </p:nvSpPr>
        <p:spPr bwMode="auto">
          <a:xfrm>
            <a:off x="1437649" y="5265743"/>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7" name="Line 1841"/>
          <p:cNvSpPr>
            <a:spLocks noChangeShapeType="1"/>
          </p:cNvSpPr>
          <p:nvPr/>
        </p:nvSpPr>
        <p:spPr bwMode="auto">
          <a:xfrm flipH="1" flipV="1">
            <a:off x="2052011"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8" name="Line 1842"/>
          <p:cNvSpPr>
            <a:spLocks noChangeShapeType="1"/>
          </p:cNvSpPr>
          <p:nvPr/>
        </p:nvSpPr>
        <p:spPr bwMode="auto">
          <a:xfrm flipH="1" flipV="1">
            <a:off x="2042486"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19" name="Line 1843"/>
          <p:cNvSpPr>
            <a:spLocks noChangeShapeType="1"/>
          </p:cNvSpPr>
          <p:nvPr/>
        </p:nvSpPr>
        <p:spPr bwMode="auto">
          <a:xfrm flipH="1" flipV="1">
            <a:off x="2028199"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0" name="Line 1844"/>
          <p:cNvSpPr>
            <a:spLocks noChangeShapeType="1"/>
          </p:cNvSpPr>
          <p:nvPr/>
        </p:nvSpPr>
        <p:spPr bwMode="auto">
          <a:xfrm flipH="1" flipV="1">
            <a:off x="2007561"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1" name="Line 1845"/>
          <p:cNvSpPr>
            <a:spLocks noChangeShapeType="1"/>
          </p:cNvSpPr>
          <p:nvPr/>
        </p:nvSpPr>
        <p:spPr bwMode="auto">
          <a:xfrm flipH="1" flipV="1">
            <a:off x="1983749"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2" name="Line 1846"/>
          <p:cNvSpPr>
            <a:spLocks noChangeShapeType="1"/>
          </p:cNvSpPr>
          <p:nvPr/>
        </p:nvSpPr>
        <p:spPr bwMode="auto">
          <a:xfrm flipH="1" flipV="1">
            <a:off x="1955174"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3" name="Line 1847"/>
          <p:cNvSpPr>
            <a:spLocks noChangeShapeType="1"/>
          </p:cNvSpPr>
          <p:nvPr/>
        </p:nvSpPr>
        <p:spPr bwMode="auto">
          <a:xfrm flipH="1" flipV="1">
            <a:off x="1925011" y="55562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4" name="Line 1848"/>
          <p:cNvSpPr>
            <a:spLocks noChangeShapeType="1"/>
          </p:cNvSpPr>
          <p:nvPr/>
        </p:nvSpPr>
        <p:spPr bwMode="auto">
          <a:xfrm flipH="1" flipV="1">
            <a:off x="1893261"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5" name="Line 1849"/>
          <p:cNvSpPr>
            <a:spLocks noChangeShapeType="1"/>
          </p:cNvSpPr>
          <p:nvPr/>
        </p:nvSpPr>
        <p:spPr bwMode="auto">
          <a:xfrm flipH="1">
            <a:off x="1861511"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6" name="Line 1850"/>
          <p:cNvSpPr>
            <a:spLocks noChangeShapeType="1"/>
          </p:cNvSpPr>
          <p:nvPr/>
        </p:nvSpPr>
        <p:spPr bwMode="auto">
          <a:xfrm flipH="1">
            <a:off x="1829761"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7" name="Line 1851"/>
          <p:cNvSpPr>
            <a:spLocks noChangeShapeType="1"/>
          </p:cNvSpPr>
          <p:nvPr/>
        </p:nvSpPr>
        <p:spPr bwMode="auto">
          <a:xfrm flipH="1">
            <a:off x="1801186"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8" name="Line 1852"/>
          <p:cNvSpPr>
            <a:spLocks noChangeShapeType="1"/>
          </p:cNvSpPr>
          <p:nvPr/>
        </p:nvSpPr>
        <p:spPr bwMode="auto">
          <a:xfrm flipH="1">
            <a:off x="1777374"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29" name="Line 1853"/>
          <p:cNvSpPr>
            <a:spLocks noChangeShapeType="1"/>
          </p:cNvSpPr>
          <p:nvPr/>
        </p:nvSpPr>
        <p:spPr bwMode="auto">
          <a:xfrm flipH="1">
            <a:off x="1758324"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0" name="Line 1854"/>
          <p:cNvSpPr>
            <a:spLocks noChangeShapeType="1"/>
          </p:cNvSpPr>
          <p:nvPr/>
        </p:nvSpPr>
        <p:spPr bwMode="auto">
          <a:xfrm flipH="1">
            <a:off x="1742449" y="5626106"/>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1" name="Line 1855"/>
          <p:cNvSpPr>
            <a:spLocks noChangeShapeType="1"/>
          </p:cNvSpPr>
          <p:nvPr/>
        </p:nvSpPr>
        <p:spPr bwMode="auto">
          <a:xfrm flipH="1">
            <a:off x="173292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2" name="Line 1856"/>
          <p:cNvSpPr>
            <a:spLocks noChangeShapeType="1"/>
          </p:cNvSpPr>
          <p:nvPr/>
        </p:nvSpPr>
        <p:spPr bwMode="auto">
          <a:xfrm flipH="1">
            <a:off x="172974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3" name="Line 1857"/>
          <p:cNvSpPr>
            <a:spLocks noChangeShapeType="1"/>
          </p:cNvSpPr>
          <p:nvPr/>
        </p:nvSpPr>
        <p:spPr bwMode="auto">
          <a:xfrm>
            <a:off x="1729749"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4" name="Line 1858"/>
          <p:cNvSpPr>
            <a:spLocks noChangeShapeType="1"/>
          </p:cNvSpPr>
          <p:nvPr/>
        </p:nvSpPr>
        <p:spPr bwMode="auto">
          <a:xfrm>
            <a:off x="173292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5" name="Line 1859"/>
          <p:cNvSpPr>
            <a:spLocks noChangeShapeType="1"/>
          </p:cNvSpPr>
          <p:nvPr/>
        </p:nvSpPr>
        <p:spPr bwMode="auto">
          <a:xfrm>
            <a:off x="1742449" y="5783268"/>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6" name="Line 1860"/>
          <p:cNvSpPr>
            <a:spLocks noChangeShapeType="1"/>
          </p:cNvSpPr>
          <p:nvPr/>
        </p:nvSpPr>
        <p:spPr bwMode="auto">
          <a:xfrm>
            <a:off x="1758324"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7" name="Line 1861"/>
          <p:cNvSpPr>
            <a:spLocks noChangeShapeType="1"/>
          </p:cNvSpPr>
          <p:nvPr/>
        </p:nvSpPr>
        <p:spPr bwMode="auto">
          <a:xfrm>
            <a:off x="1777374"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8" name="Line 1862"/>
          <p:cNvSpPr>
            <a:spLocks noChangeShapeType="1"/>
          </p:cNvSpPr>
          <p:nvPr/>
        </p:nvSpPr>
        <p:spPr bwMode="auto">
          <a:xfrm>
            <a:off x="1801186"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39" name="Line 1863"/>
          <p:cNvSpPr>
            <a:spLocks noChangeShapeType="1"/>
          </p:cNvSpPr>
          <p:nvPr/>
        </p:nvSpPr>
        <p:spPr bwMode="auto">
          <a:xfrm>
            <a:off x="1829761"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0" name="Line 1864"/>
          <p:cNvSpPr>
            <a:spLocks noChangeShapeType="1"/>
          </p:cNvSpPr>
          <p:nvPr/>
        </p:nvSpPr>
        <p:spPr bwMode="auto">
          <a:xfrm>
            <a:off x="1861511"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1" name="Line 1865"/>
          <p:cNvSpPr>
            <a:spLocks noChangeShapeType="1"/>
          </p:cNvSpPr>
          <p:nvPr/>
        </p:nvSpPr>
        <p:spPr bwMode="auto">
          <a:xfrm flipV="1">
            <a:off x="1893261"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2" name="Line 1866"/>
          <p:cNvSpPr>
            <a:spLocks noChangeShapeType="1"/>
          </p:cNvSpPr>
          <p:nvPr/>
        </p:nvSpPr>
        <p:spPr bwMode="auto">
          <a:xfrm flipV="1">
            <a:off x="1925011" y="587058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3" name="Line 1867"/>
          <p:cNvSpPr>
            <a:spLocks noChangeShapeType="1"/>
          </p:cNvSpPr>
          <p:nvPr/>
        </p:nvSpPr>
        <p:spPr bwMode="auto">
          <a:xfrm flipV="1">
            <a:off x="1955174"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4" name="Line 1868"/>
          <p:cNvSpPr>
            <a:spLocks noChangeShapeType="1"/>
          </p:cNvSpPr>
          <p:nvPr/>
        </p:nvSpPr>
        <p:spPr bwMode="auto">
          <a:xfrm flipV="1">
            <a:off x="1983749"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5" name="Line 1869"/>
          <p:cNvSpPr>
            <a:spLocks noChangeShapeType="1"/>
          </p:cNvSpPr>
          <p:nvPr/>
        </p:nvSpPr>
        <p:spPr bwMode="auto">
          <a:xfrm flipV="1">
            <a:off x="2007561"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6" name="Line 1870"/>
          <p:cNvSpPr>
            <a:spLocks noChangeShapeType="1"/>
          </p:cNvSpPr>
          <p:nvPr/>
        </p:nvSpPr>
        <p:spPr bwMode="auto">
          <a:xfrm flipV="1">
            <a:off x="20281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7" name="Line 1871"/>
          <p:cNvSpPr>
            <a:spLocks noChangeShapeType="1"/>
          </p:cNvSpPr>
          <p:nvPr/>
        </p:nvSpPr>
        <p:spPr bwMode="auto">
          <a:xfrm flipV="1">
            <a:off x="2042486"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8" name="Line 1872"/>
          <p:cNvSpPr>
            <a:spLocks noChangeShapeType="1"/>
          </p:cNvSpPr>
          <p:nvPr/>
        </p:nvSpPr>
        <p:spPr bwMode="auto">
          <a:xfrm flipV="1">
            <a:off x="2052011"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49" name="Freeform 1873"/>
          <p:cNvSpPr>
            <a:spLocks/>
          </p:cNvSpPr>
          <p:nvPr/>
        </p:nvSpPr>
        <p:spPr bwMode="auto">
          <a:xfrm>
            <a:off x="1844049" y="5670556"/>
            <a:ext cx="25400" cy="66675"/>
          </a:xfrm>
          <a:custGeom>
            <a:avLst/>
            <a:gdLst/>
            <a:ahLst/>
            <a:cxnLst>
              <a:cxn ang="0">
                <a:pos x="9" y="0"/>
              </a:cxn>
              <a:cxn ang="0">
                <a:pos x="11" y="0"/>
              </a:cxn>
              <a:cxn ang="0">
                <a:pos x="11" y="40"/>
              </a:cxn>
              <a:cxn ang="0">
                <a:pos x="11" y="41"/>
              </a:cxn>
              <a:cxn ang="0">
                <a:pos x="12" y="41"/>
              </a:cxn>
              <a:cxn ang="0">
                <a:pos x="13" y="42"/>
              </a:cxn>
              <a:cxn ang="0">
                <a:pos x="16" y="42"/>
              </a:cxn>
              <a:cxn ang="0">
                <a:pos x="16"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6" h="42">
                <a:moveTo>
                  <a:pt x="9" y="0"/>
                </a:moveTo>
                <a:lnTo>
                  <a:pt x="11" y="0"/>
                </a:lnTo>
                <a:lnTo>
                  <a:pt x="11" y="40"/>
                </a:lnTo>
                <a:lnTo>
                  <a:pt x="11" y="41"/>
                </a:lnTo>
                <a:lnTo>
                  <a:pt x="12" y="41"/>
                </a:lnTo>
                <a:lnTo>
                  <a:pt x="13" y="42"/>
                </a:lnTo>
                <a:lnTo>
                  <a:pt x="16" y="42"/>
                </a:lnTo>
                <a:lnTo>
                  <a:pt x="16"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0" name="Freeform 1874"/>
          <p:cNvSpPr>
            <a:spLocks/>
          </p:cNvSpPr>
          <p:nvPr/>
        </p:nvSpPr>
        <p:spPr bwMode="auto">
          <a:xfrm>
            <a:off x="1896436" y="5672143"/>
            <a:ext cx="41275" cy="66675"/>
          </a:xfrm>
          <a:custGeom>
            <a:avLst/>
            <a:gdLst/>
            <a:ahLst/>
            <a:cxnLst>
              <a:cxn ang="0">
                <a:pos x="4" y="0"/>
              </a:cxn>
              <a:cxn ang="0">
                <a:pos x="26" y="0"/>
              </a:cxn>
              <a:cxn ang="0">
                <a:pos x="26" y="0"/>
              </a:cxn>
              <a:cxn ang="0">
                <a:pos x="11" y="42"/>
              </a:cxn>
              <a:cxn ang="0">
                <a:pos x="8" y="42"/>
              </a:cxn>
              <a:cxn ang="0">
                <a:pos x="21" y="5"/>
              </a:cxn>
              <a:cxn ang="0">
                <a:pos x="5" y="5"/>
              </a:cxn>
              <a:cxn ang="0">
                <a:pos x="3" y="7"/>
              </a:cxn>
              <a:cxn ang="0">
                <a:pos x="2" y="8"/>
              </a:cxn>
              <a:cxn ang="0">
                <a:pos x="1" y="10"/>
              </a:cxn>
              <a:cxn ang="0">
                <a:pos x="0" y="10"/>
              </a:cxn>
              <a:cxn ang="0">
                <a:pos x="4" y="0"/>
              </a:cxn>
            </a:cxnLst>
            <a:rect l="0" t="0" r="r" b="b"/>
            <a:pathLst>
              <a:path w="26" h="42">
                <a:moveTo>
                  <a:pt x="4" y="0"/>
                </a:moveTo>
                <a:lnTo>
                  <a:pt x="26" y="0"/>
                </a:lnTo>
                <a:lnTo>
                  <a:pt x="26" y="0"/>
                </a:lnTo>
                <a:lnTo>
                  <a:pt x="11" y="42"/>
                </a:lnTo>
                <a:lnTo>
                  <a:pt x="8" y="42"/>
                </a:lnTo>
                <a:lnTo>
                  <a:pt x="21" y="5"/>
                </a:lnTo>
                <a:lnTo>
                  <a:pt x="5" y="5"/>
                </a:lnTo>
                <a:lnTo>
                  <a:pt x="3" y="7"/>
                </a:lnTo>
                <a:lnTo>
                  <a:pt x="2" y="8"/>
                </a:lnTo>
                <a:lnTo>
                  <a:pt x="1" y="10"/>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1" name="Line 1875"/>
          <p:cNvSpPr>
            <a:spLocks noChangeShapeType="1"/>
          </p:cNvSpPr>
          <p:nvPr/>
        </p:nvSpPr>
        <p:spPr bwMode="auto">
          <a:xfrm flipH="1">
            <a:off x="2047249" y="5256218"/>
            <a:ext cx="20638"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2" name="Line 1876"/>
          <p:cNvSpPr>
            <a:spLocks noChangeShapeType="1"/>
          </p:cNvSpPr>
          <p:nvPr/>
        </p:nvSpPr>
        <p:spPr bwMode="auto">
          <a:xfrm flipH="1">
            <a:off x="2021849" y="5314956"/>
            <a:ext cx="25400"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3" name="Line 1877"/>
          <p:cNvSpPr>
            <a:spLocks noChangeShapeType="1"/>
          </p:cNvSpPr>
          <p:nvPr/>
        </p:nvSpPr>
        <p:spPr bwMode="auto">
          <a:xfrm flipH="1">
            <a:off x="1998036" y="5376868"/>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4" name="Line 1878"/>
          <p:cNvSpPr>
            <a:spLocks noChangeShapeType="1"/>
          </p:cNvSpPr>
          <p:nvPr/>
        </p:nvSpPr>
        <p:spPr bwMode="auto">
          <a:xfrm flipH="1">
            <a:off x="1974224" y="5440368"/>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5" name="Line 1879"/>
          <p:cNvSpPr>
            <a:spLocks noChangeShapeType="1"/>
          </p:cNvSpPr>
          <p:nvPr/>
        </p:nvSpPr>
        <p:spPr bwMode="auto">
          <a:xfrm flipH="1">
            <a:off x="1951999" y="5502281"/>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6" name="Line 1880"/>
          <p:cNvSpPr>
            <a:spLocks noChangeShapeType="1"/>
          </p:cNvSpPr>
          <p:nvPr/>
        </p:nvSpPr>
        <p:spPr bwMode="auto">
          <a:xfrm flipH="1" flipV="1">
            <a:off x="2506036"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7" name="Line 1881"/>
          <p:cNvSpPr>
            <a:spLocks noChangeShapeType="1"/>
          </p:cNvSpPr>
          <p:nvPr/>
        </p:nvSpPr>
        <p:spPr bwMode="auto">
          <a:xfrm flipH="1" flipV="1">
            <a:off x="2496511"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8" name="Line 1882"/>
          <p:cNvSpPr>
            <a:spLocks noChangeShapeType="1"/>
          </p:cNvSpPr>
          <p:nvPr/>
        </p:nvSpPr>
        <p:spPr bwMode="auto">
          <a:xfrm flipH="1" flipV="1">
            <a:off x="248222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59" name="Line 1883"/>
          <p:cNvSpPr>
            <a:spLocks noChangeShapeType="1"/>
          </p:cNvSpPr>
          <p:nvPr/>
        </p:nvSpPr>
        <p:spPr bwMode="auto">
          <a:xfrm flipH="1" flipV="1">
            <a:off x="2461586"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0" name="Line 1884"/>
          <p:cNvSpPr>
            <a:spLocks noChangeShapeType="1"/>
          </p:cNvSpPr>
          <p:nvPr/>
        </p:nvSpPr>
        <p:spPr bwMode="auto">
          <a:xfrm flipH="1" flipV="1">
            <a:off x="2437774"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1" name="Line 1885"/>
          <p:cNvSpPr>
            <a:spLocks noChangeShapeType="1"/>
          </p:cNvSpPr>
          <p:nvPr/>
        </p:nvSpPr>
        <p:spPr bwMode="auto">
          <a:xfrm flipH="1" flipV="1">
            <a:off x="2409199"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2" name="Line 1886"/>
          <p:cNvSpPr>
            <a:spLocks noChangeShapeType="1"/>
          </p:cNvSpPr>
          <p:nvPr/>
        </p:nvSpPr>
        <p:spPr bwMode="auto">
          <a:xfrm flipH="1" flipV="1">
            <a:off x="2380624" y="555625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3" name="Line 1887"/>
          <p:cNvSpPr>
            <a:spLocks noChangeShapeType="1"/>
          </p:cNvSpPr>
          <p:nvPr/>
        </p:nvSpPr>
        <p:spPr bwMode="auto">
          <a:xfrm flipH="1" flipV="1">
            <a:off x="2347286"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4" name="Line 1888"/>
          <p:cNvSpPr>
            <a:spLocks noChangeShapeType="1"/>
          </p:cNvSpPr>
          <p:nvPr/>
        </p:nvSpPr>
        <p:spPr bwMode="auto">
          <a:xfrm flipH="1">
            <a:off x="2315536"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5" name="Line 1889"/>
          <p:cNvSpPr>
            <a:spLocks noChangeShapeType="1"/>
          </p:cNvSpPr>
          <p:nvPr/>
        </p:nvSpPr>
        <p:spPr bwMode="auto">
          <a:xfrm flipH="1">
            <a:off x="2283786"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6" name="Line 1890"/>
          <p:cNvSpPr>
            <a:spLocks noChangeShapeType="1"/>
          </p:cNvSpPr>
          <p:nvPr/>
        </p:nvSpPr>
        <p:spPr bwMode="auto">
          <a:xfrm flipH="1">
            <a:off x="2256799"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7" name="Line 1891"/>
          <p:cNvSpPr>
            <a:spLocks noChangeShapeType="1"/>
          </p:cNvSpPr>
          <p:nvPr/>
        </p:nvSpPr>
        <p:spPr bwMode="auto">
          <a:xfrm flipH="1">
            <a:off x="223298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8" name="Line 1892"/>
          <p:cNvSpPr>
            <a:spLocks noChangeShapeType="1"/>
          </p:cNvSpPr>
          <p:nvPr/>
        </p:nvSpPr>
        <p:spPr bwMode="auto">
          <a:xfrm flipH="1">
            <a:off x="2212349"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69" name="Line 1893"/>
          <p:cNvSpPr>
            <a:spLocks noChangeShapeType="1"/>
          </p:cNvSpPr>
          <p:nvPr/>
        </p:nvSpPr>
        <p:spPr bwMode="auto">
          <a:xfrm flipH="1">
            <a:off x="2198061"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0" name="Line 1894"/>
          <p:cNvSpPr>
            <a:spLocks noChangeShapeType="1"/>
          </p:cNvSpPr>
          <p:nvPr/>
        </p:nvSpPr>
        <p:spPr bwMode="auto">
          <a:xfrm flipH="1">
            <a:off x="2188536"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1" name="Line 1895"/>
          <p:cNvSpPr>
            <a:spLocks noChangeShapeType="1"/>
          </p:cNvSpPr>
          <p:nvPr/>
        </p:nvSpPr>
        <p:spPr bwMode="auto">
          <a:xfrm flipH="1">
            <a:off x="2183774"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2" name="Line 1896"/>
          <p:cNvSpPr>
            <a:spLocks noChangeShapeType="1"/>
          </p:cNvSpPr>
          <p:nvPr/>
        </p:nvSpPr>
        <p:spPr bwMode="auto">
          <a:xfrm>
            <a:off x="2183774" y="571818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3" name="Line 1897"/>
          <p:cNvSpPr>
            <a:spLocks noChangeShapeType="1"/>
          </p:cNvSpPr>
          <p:nvPr/>
        </p:nvSpPr>
        <p:spPr bwMode="auto">
          <a:xfrm>
            <a:off x="2188536"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4" name="Line 1898"/>
          <p:cNvSpPr>
            <a:spLocks noChangeShapeType="1"/>
          </p:cNvSpPr>
          <p:nvPr/>
        </p:nvSpPr>
        <p:spPr bwMode="auto">
          <a:xfrm>
            <a:off x="2198061"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5" name="Line 1899"/>
          <p:cNvSpPr>
            <a:spLocks noChangeShapeType="1"/>
          </p:cNvSpPr>
          <p:nvPr/>
        </p:nvSpPr>
        <p:spPr bwMode="auto">
          <a:xfrm>
            <a:off x="2212349"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6" name="Line 1900"/>
          <p:cNvSpPr>
            <a:spLocks noChangeShapeType="1"/>
          </p:cNvSpPr>
          <p:nvPr/>
        </p:nvSpPr>
        <p:spPr bwMode="auto">
          <a:xfrm>
            <a:off x="223298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7" name="Line 1901"/>
          <p:cNvSpPr>
            <a:spLocks noChangeShapeType="1"/>
          </p:cNvSpPr>
          <p:nvPr/>
        </p:nvSpPr>
        <p:spPr bwMode="auto">
          <a:xfrm>
            <a:off x="225679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8" name="Line 1902"/>
          <p:cNvSpPr>
            <a:spLocks noChangeShapeType="1"/>
          </p:cNvSpPr>
          <p:nvPr/>
        </p:nvSpPr>
        <p:spPr bwMode="auto">
          <a:xfrm>
            <a:off x="2283786"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79" name="Line 1903"/>
          <p:cNvSpPr>
            <a:spLocks noChangeShapeType="1"/>
          </p:cNvSpPr>
          <p:nvPr/>
        </p:nvSpPr>
        <p:spPr bwMode="auto">
          <a:xfrm>
            <a:off x="2315536"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0" name="Line 1904"/>
          <p:cNvSpPr>
            <a:spLocks noChangeShapeType="1"/>
          </p:cNvSpPr>
          <p:nvPr/>
        </p:nvSpPr>
        <p:spPr bwMode="auto">
          <a:xfrm flipV="1">
            <a:off x="2347286"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1" name="Line 1905"/>
          <p:cNvSpPr>
            <a:spLocks noChangeShapeType="1"/>
          </p:cNvSpPr>
          <p:nvPr/>
        </p:nvSpPr>
        <p:spPr bwMode="auto">
          <a:xfrm flipV="1">
            <a:off x="2380624" y="5870581"/>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2" name="Line 1906"/>
          <p:cNvSpPr>
            <a:spLocks noChangeShapeType="1"/>
          </p:cNvSpPr>
          <p:nvPr/>
        </p:nvSpPr>
        <p:spPr bwMode="auto">
          <a:xfrm flipV="1">
            <a:off x="2409199"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3" name="Line 1907"/>
          <p:cNvSpPr>
            <a:spLocks noChangeShapeType="1"/>
          </p:cNvSpPr>
          <p:nvPr/>
        </p:nvSpPr>
        <p:spPr bwMode="auto">
          <a:xfrm flipV="1">
            <a:off x="2437774"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4" name="Line 1908"/>
          <p:cNvSpPr>
            <a:spLocks noChangeShapeType="1"/>
          </p:cNvSpPr>
          <p:nvPr/>
        </p:nvSpPr>
        <p:spPr bwMode="auto">
          <a:xfrm flipV="1">
            <a:off x="2461586"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5" name="Line 1909"/>
          <p:cNvSpPr>
            <a:spLocks noChangeShapeType="1"/>
          </p:cNvSpPr>
          <p:nvPr/>
        </p:nvSpPr>
        <p:spPr bwMode="auto">
          <a:xfrm flipV="1">
            <a:off x="24822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6" name="Line 1910"/>
          <p:cNvSpPr>
            <a:spLocks noChangeShapeType="1"/>
          </p:cNvSpPr>
          <p:nvPr/>
        </p:nvSpPr>
        <p:spPr bwMode="auto">
          <a:xfrm flipV="1">
            <a:off x="2496511"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7" name="Line 1911"/>
          <p:cNvSpPr>
            <a:spLocks noChangeShapeType="1"/>
          </p:cNvSpPr>
          <p:nvPr/>
        </p:nvSpPr>
        <p:spPr bwMode="auto">
          <a:xfrm flipV="1">
            <a:off x="2506036"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8" name="Freeform 1912"/>
          <p:cNvSpPr>
            <a:spLocks/>
          </p:cNvSpPr>
          <p:nvPr/>
        </p:nvSpPr>
        <p:spPr bwMode="auto">
          <a:xfrm>
            <a:off x="2298074" y="5670556"/>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89" name="Freeform 1913"/>
          <p:cNvSpPr>
            <a:spLocks noEditPoints="1"/>
          </p:cNvSpPr>
          <p:nvPr/>
        </p:nvSpPr>
        <p:spPr bwMode="auto">
          <a:xfrm>
            <a:off x="2353636" y="5670556"/>
            <a:ext cx="38100" cy="68263"/>
          </a:xfrm>
          <a:custGeom>
            <a:avLst/>
            <a:gdLst/>
            <a:ahLst/>
            <a:cxnLst>
              <a:cxn ang="0">
                <a:pos x="7" y="26"/>
              </a:cxn>
              <a:cxn ang="0">
                <a:pos x="6" y="29"/>
              </a:cxn>
              <a:cxn ang="0">
                <a:pos x="5" y="32"/>
              </a:cxn>
              <a:cxn ang="0">
                <a:pos x="6" y="37"/>
              </a:cxn>
              <a:cxn ang="0">
                <a:pos x="11" y="41"/>
              </a:cxn>
              <a:cxn ang="0">
                <a:pos x="15" y="40"/>
              </a:cxn>
              <a:cxn ang="0">
                <a:pos x="17" y="36"/>
              </a:cxn>
              <a:cxn ang="0">
                <a:pos x="17" y="30"/>
              </a:cxn>
              <a:cxn ang="0">
                <a:pos x="10" y="23"/>
              </a:cxn>
              <a:cxn ang="0">
                <a:pos x="8" y="4"/>
              </a:cxn>
              <a:cxn ang="0">
                <a:pos x="6" y="8"/>
              </a:cxn>
              <a:cxn ang="0">
                <a:pos x="8" y="13"/>
              </a:cxn>
              <a:cxn ang="0">
                <a:pos x="14" y="16"/>
              </a:cxn>
              <a:cxn ang="0">
                <a:pos x="17" y="13"/>
              </a:cxn>
              <a:cxn ang="0">
                <a:pos x="17" y="7"/>
              </a:cxn>
              <a:cxn ang="0">
                <a:pos x="14" y="2"/>
              </a:cxn>
              <a:cxn ang="0">
                <a:pos x="8" y="0"/>
              </a:cxn>
              <a:cxn ang="0">
                <a:pos x="17" y="1"/>
              </a:cxn>
              <a:cxn ang="0">
                <a:pos x="22" y="5"/>
              </a:cxn>
              <a:cxn ang="0">
                <a:pos x="23" y="11"/>
              </a:cxn>
              <a:cxn ang="0">
                <a:pos x="21" y="14"/>
              </a:cxn>
              <a:cxn ang="0">
                <a:pos x="19" y="17"/>
              </a:cxn>
              <a:cxn ang="0">
                <a:pos x="14" y="20"/>
              </a:cxn>
              <a:cxn ang="0">
                <a:pos x="21" y="26"/>
              </a:cxn>
              <a:cxn ang="0">
                <a:pos x="24" y="32"/>
              </a:cxn>
              <a:cxn ang="0">
                <a:pos x="22" y="38"/>
              </a:cxn>
              <a:cxn ang="0">
                <a:pos x="18" y="42"/>
              </a:cxn>
              <a:cxn ang="0">
                <a:pos x="14" y="43"/>
              </a:cxn>
              <a:cxn ang="0">
                <a:pos x="6" y="42"/>
              </a:cxn>
              <a:cxn ang="0">
                <a:pos x="2" y="39"/>
              </a:cxn>
              <a:cxn ang="0">
                <a:pos x="0" y="35"/>
              </a:cxn>
              <a:cxn ang="0">
                <a:pos x="1" y="29"/>
              </a:cxn>
              <a:cxn ang="0">
                <a:pos x="3" y="25"/>
              </a:cxn>
              <a:cxn ang="0">
                <a:pos x="8" y="21"/>
              </a:cxn>
              <a:cxn ang="0">
                <a:pos x="1" y="15"/>
              </a:cxn>
              <a:cxn ang="0">
                <a:pos x="1" y="11"/>
              </a:cxn>
              <a:cxn ang="0">
                <a:pos x="1" y="7"/>
              </a:cxn>
              <a:cxn ang="0">
                <a:pos x="4" y="2"/>
              </a:cxn>
              <a:cxn ang="0">
                <a:pos x="8" y="0"/>
              </a:cxn>
            </a:cxnLst>
            <a:rect l="0" t="0" r="r" b="b"/>
            <a:pathLst>
              <a:path w="24" h="43">
                <a:moveTo>
                  <a:pt x="10" y="23"/>
                </a:moveTo>
                <a:lnTo>
                  <a:pt x="7" y="26"/>
                </a:lnTo>
                <a:lnTo>
                  <a:pt x="6" y="27"/>
                </a:lnTo>
                <a:lnTo>
                  <a:pt x="6" y="29"/>
                </a:lnTo>
                <a:lnTo>
                  <a:pt x="5" y="30"/>
                </a:lnTo>
                <a:lnTo>
                  <a:pt x="5" y="32"/>
                </a:lnTo>
                <a:lnTo>
                  <a:pt x="6" y="35"/>
                </a:lnTo>
                <a:lnTo>
                  <a:pt x="6" y="37"/>
                </a:lnTo>
                <a:lnTo>
                  <a:pt x="9" y="40"/>
                </a:lnTo>
                <a:lnTo>
                  <a:pt x="11" y="41"/>
                </a:lnTo>
                <a:lnTo>
                  <a:pt x="14" y="41"/>
                </a:lnTo>
                <a:lnTo>
                  <a:pt x="15" y="40"/>
                </a:lnTo>
                <a:lnTo>
                  <a:pt x="17" y="38"/>
                </a:lnTo>
                <a:lnTo>
                  <a:pt x="17" y="36"/>
                </a:lnTo>
                <a:lnTo>
                  <a:pt x="18" y="35"/>
                </a:lnTo>
                <a:lnTo>
                  <a:pt x="17" y="30"/>
                </a:lnTo>
                <a:lnTo>
                  <a:pt x="16" y="29"/>
                </a:lnTo>
                <a:lnTo>
                  <a:pt x="10" y="23"/>
                </a:lnTo>
                <a:close/>
                <a:moveTo>
                  <a:pt x="12" y="1"/>
                </a:moveTo>
                <a:lnTo>
                  <a:pt x="8" y="4"/>
                </a:lnTo>
                <a:lnTo>
                  <a:pt x="7" y="6"/>
                </a:lnTo>
                <a:lnTo>
                  <a:pt x="6" y="8"/>
                </a:lnTo>
                <a:lnTo>
                  <a:pt x="6" y="10"/>
                </a:lnTo>
                <a:lnTo>
                  <a:pt x="8" y="13"/>
                </a:lnTo>
                <a:lnTo>
                  <a:pt x="13" y="18"/>
                </a:lnTo>
                <a:lnTo>
                  <a:pt x="14" y="16"/>
                </a:lnTo>
                <a:lnTo>
                  <a:pt x="16" y="14"/>
                </a:lnTo>
                <a:lnTo>
                  <a:pt x="17" y="13"/>
                </a:lnTo>
                <a:lnTo>
                  <a:pt x="17" y="11"/>
                </a:lnTo>
                <a:lnTo>
                  <a:pt x="17" y="7"/>
                </a:lnTo>
                <a:lnTo>
                  <a:pt x="16" y="4"/>
                </a:lnTo>
                <a:lnTo>
                  <a:pt x="14" y="2"/>
                </a:lnTo>
                <a:lnTo>
                  <a:pt x="12" y="1"/>
                </a:lnTo>
                <a:close/>
                <a:moveTo>
                  <a:pt x="8" y="0"/>
                </a:moveTo>
                <a:lnTo>
                  <a:pt x="15" y="0"/>
                </a:lnTo>
                <a:lnTo>
                  <a:pt x="17" y="1"/>
                </a:lnTo>
                <a:lnTo>
                  <a:pt x="20" y="2"/>
                </a:lnTo>
                <a:lnTo>
                  <a:pt x="22" y="5"/>
                </a:lnTo>
                <a:lnTo>
                  <a:pt x="23" y="9"/>
                </a:lnTo>
                <a:lnTo>
                  <a:pt x="23" y="11"/>
                </a:lnTo>
                <a:lnTo>
                  <a:pt x="23" y="12"/>
                </a:lnTo>
                <a:lnTo>
                  <a:pt x="21" y="14"/>
                </a:lnTo>
                <a:lnTo>
                  <a:pt x="20" y="15"/>
                </a:lnTo>
                <a:lnTo>
                  <a:pt x="19" y="17"/>
                </a:lnTo>
                <a:lnTo>
                  <a:pt x="17" y="17"/>
                </a:lnTo>
                <a:lnTo>
                  <a:pt x="14" y="20"/>
                </a:lnTo>
                <a:lnTo>
                  <a:pt x="17" y="22"/>
                </a:lnTo>
                <a:lnTo>
                  <a:pt x="21" y="26"/>
                </a:lnTo>
                <a:lnTo>
                  <a:pt x="23" y="28"/>
                </a:lnTo>
                <a:lnTo>
                  <a:pt x="24" y="32"/>
                </a:lnTo>
                <a:lnTo>
                  <a:pt x="23" y="35"/>
                </a:lnTo>
                <a:lnTo>
                  <a:pt x="22" y="38"/>
                </a:lnTo>
                <a:lnTo>
                  <a:pt x="20" y="40"/>
                </a:lnTo>
                <a:lnTo>
                  <a:pt x="18" y="42"/>
                </a:lnTo>
                <a:lnTo>
                  <a:pt x="17" y="42"/>
                </a:lnTo>
                <a:lnTo>
                  <a:pt x="14" y="43"/>
                </a:lnTo>
                <a:lnTo>
                  <a:pt x="8" y="43"/>
                </a:lnTo>
                <a:lnTo>
                  <a:pt x="6" y="42"/>
                </a:lnTo>
                <a:lnTo>
                  <a:pt x="4" y="41"/>
                </a:lnTo>
                <a:lnTo>
                  <a:pt x="2" y="39"/>
                </a:lnTo>
                <a:lnTo>
                  <a:pt x="1" y="37"/>
                </a:lnTo>
                <a:lnTo>
                  <a:pt x="0" y="35"/>
                </a:lnTo>
                <a:lnTo>
                  <a:pt x="0" y="31"/>
                </a:lnTo>
                <a:lnTo>
                  <a:pt x="1" y="29"/>
                </a:lnTo>
                <a:lnTo>
                  <a:pt x="1" y="27"/>
                </a:lnTo>
                <a:lnTo>
                  <a:pt x="3" y="25"/>
                </a:lnTo>
                <a:lnTo>
                  <a:pt x="5" y="23"/>
                </a:lnTo>
                <a:lnTo>
                  <a:pt x="8" y="21"/>
                </a:lnTo>
                <a:lnTo>
                  <a:pt x="5" y="19"/>
                </a:lnTo>
                <a:lnTo>
                  <a:pt x="1" y="15"/>
                </a:lnTo>
                <a:lnTo>
                  <a:pt x="1" y="13"/>
                </a:lnTo>
                <a:lnTo>
                  <a:pt x="1" y="11"/>
                </a:lnTo>
                <a:lnTo>
                  <a:pt x="0" y="10"/>
                </a:lnTo>
                <a:lnTo>
                  <a:pt x="1" y="7"/>
                </a:lnTo>
                <a:lnTo>
                  <a:pt x="1" y="5"/>
                </a:lnTo>
                <a:lnTo>
                  <a:pt x="4" y="2"/>
                </a:lnTo>
                <a:lnTo>
                  <a:pt x="6" y="1"/>
                </a:lnTo>
                <a:lnTo>
                  <a:pt x="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0" name="Line 1914"/>
          <p:cNvSpPr>
            <a:spLocks noChangeShapeType="1"/>
          </p:cNvSpPr>
          <p:nvPr/>
        </p:nvSpPr>
        <p:spPr bwMode="auto">
          <a:xfrm>
            <a:off x="2171074" y="5256218"/>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1" name="Line 1915"/>
          <p:cNvSpPr>
            <a:spLocks noChangeShapeType="1"/>
          </p:cNvSpPr>
          <p:nvPr/>
        </p:nvSpPr>
        <p:spPr bwMode="auto">
          <a:xfrm>
            <a:off x="2193299" y="5314956"/>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2" name="Line 1916"/>
          <p:cNvSpPr>
            <a:spLocks noChangeShapeType="1"/>
          </p:cNvSpPr>
          <p:nvPr/>
        </p:nvSpPr>
        <p:spPr bwMode="auto">
          <a:xfrm>
            <a:off x="2217111" y="5376868"/>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3" name="Line 1917"/>
          <p:cNvSpPr>
            <a:spLocks noChangeShapeType="1"/>
          </p:cNvSpPr>
          <p:nvPr/>
        </p:nvSpPr>
        <p:spPr bwMode="auto">
          <a:xfrm>
            <a:off x="2240924" y="5440368"/>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4" name="Line 1918"/>
          <p:cNvSpPr>
            <a:spLocks noChangeShapeType="1"/>
          </p:cNvSpPr>
          <p:nvPr/>
        </p:nvSpPr>
        <p:spPr bwMode="auto">
          <a:xfrm>
            <a:off x="2264736" y="5502281"/>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5" name="Line 1919"/>
          <p:cNvSpPr>
            <a:spLocks noChangeShapeType="1"/>
          </p:cNvSpPr>
          <p:nvPr/>
        </p:nvSpPr>
        <p:spPr bwMode="auto">
          <a:xfrm flipH="1" flipV="1">
            <a:off x="2960061"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6" name="Line 1920"/>
          <p:cNvSpPr>
            <a:spLocks noChangeShapeType="1"/>
          </p:cNvSpPr>
          <p:nvPr/>
        </p:nvSpPr>
        <p:spPr bwMode="auto">
          <a:xfrm flipH="1" flipV="1">
            <a:off x="2950536"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7" name="Line 1921"/>
          <p:cNvSpPr>
            <a:spLocks noChangeShapeType="1"/>
          </p:cNvSpPr>
          <p:nvPr/>
        </p:nvSpPr>
        <p:spPr bwMode="auto">
          <a:xfrm flipH="1" flipV="1">
            <a:off x="2936249"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8" name="Line 1922"/>
          <p:cNvSpPr>
            <a:spLocks noChangeShapeType="1"/>
          </p:cNvSpPr>
          <p:nvPr/>
        </p:nvSpPr>
        <p:spPr bwMode="auto">
          <a:xfrm flipH="1" flipV="1">
            <a:off x="2917199"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299" name="Line 1923"/>
          <p:cNvSpPr>
            <a:spLocks noChangeShapeType="1"/>
          </p:cNvSpPr>
          <p:nvPr/>
        </p:nvSpPr>
        <p:spPr bwMode="auto">
          <a:xfrm flipH="1" flipV="1">
            <a:off x="289338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0" name="Line 1924"/>
          <p:cNvSpPr>
            <a:spLocks noChangeShapeType="1"/>
          </p:cNvSpPr>
          <p:nvPr/>
        </p:nvSpPr>
        <p:spPr bwMode="auto">
          <a:xfrm flipH="1" flipV="1">
            <a:off x="2864811"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1" name="Line 1925"/>
          <p:cNvSpPr>
            <a:spLocks noChangeShapeType="1"/>
          </p:cNvSpPr>
          <p:nvPr/>
        </p:nvSpPr>
        <p:spPr bwMode="auto">
          <a:xfrm flipH="1" flipV="1">
            <a:off x="2834649" y="55562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2" name="Line 1926"/>
          <p:cNvSpPr>
            <a:spLocks noChangeShapeType="1"/>
          </p:cNvSpPr>
          <p:nvPr/>
        </p:nvSpPr>
        <p:spPr bwMode="auto">
          <a:xfrm flipH="1" flipV="1">
            <a:off x="2801311"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3" name="Line 1927"/>
          <p:cNvSpPr>
            <a:spLocks noChangeShapeType="1"/>
          </p:cNvSpPr>
          <p:nvPr/>
        </p:nvSpPr>
        <p:spPr bwMode="auto">
          <a:xfrm flipH="1">
            <a:off x="2769561"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4" name="Line 1928"/>
          <p:cNvSpPr>
            <a:spLocks noChangeShapeType="1"/>
          </p:cNvSpPr>
          <p:nvPr/>
        </p:nvSpPr>
        <p:spPr bwMode="auto">
          <a:xfrm flipH="1">
            <a:off x="2737811"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5" name="Line 1929"/>
          <p:cNvSpPr>
            <a:spLocks noChangeShapeType="1"/>
          </p:cNvSpPr>
          <p:nvPr/>
        </p:nvSpPr>
        <p:spPr bwMode="auto">
          <a:xfrm flipH="1">
            <a:off x="2710824"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6" name="Line 1930"/>
          <p:cNvSpPr>
            <a:spLocks noChangeShapeType="1"/>
          </p:cNvSpPr>
          <p:nvPr/>
        </p:nvSpPr>
        <p:spPr bwMode="auto">
          <a:xfrm flipH="1">
            <a:off x="2687011"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7" name="Line 1931"/>
          <p:cNvSpPr>
            <a:spLocks noChangeShapeType="1"/>
          </p:cNvSpPr>
          <p:nvPr/>
        </p:nvSpPr>
        <p:spPr bwMode="auto">
          <a:xfrm flipH="1">
            <a:off x="2667961"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8" name="Line 1932"/>
          <p:cNvSpPr>
            <a:spLocks noChangeShapeType="1"/>
          </p:cNvSpPr>
          <p:nvPr/>
        </p:nvSpPr>
        <p:spPr bwMode="auto">
          <a:xfrm flipH="1">
            <a:off x="265367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09" name="Line 1933"/>
          <p:cNvSpPr>
            <a:spLocks noChangeShapeType="1"/>
          </p:cNvSpPr>
          <p:nvPr/>
        </p:nvSpPr>
        <p:spPr bwMode="auto">
          <a:xfrm flipH="1">
            <a:off x="264414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0" name="Line 1934"/>
          <p:cNvSpPr>
            <a:spLocks noChangeShapeType="1"/>
          </p:cNvSpPr>
          <p:nvPr/>
        </p:nvSpPr>
        <p:spPr bwMode="auto">
          <a:xfrm flipH="1">
            <a:off x="264097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1" name="Line 1935"/>
          <p:cNvSpPr>
            <a:spLocks noChangeShapeType="1"/>
          </p:cNvSpPr>
          <p:nvPr/>
        </p:nvSpPr>
        <p:spPr bwMode="auto">
          <a:xfrm>
            <a:off x="2640974"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2" name="Line 1936"/>
          <p:cNvSpPr>
            <a:spLocks noChangeShapeType="1"/>
          </p:cNvSpPr>
          <p:nvPr/>
        </p:nvSpPr>
        <p:spPr bwMode="auto">
          <a:xfrm>
            <a:off x="264414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3" name="Line 1937"/>
          <p:cNvSpPr>
            <a:spLocks noChangeShapeType="1"/>
          </p:cNvSpPr>
          <p:nvPr/>
        </p:nvSpPr>
        <p:spPr bwMode="auto">
          <a:xfrm>
            <a:off x="265367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4" name="Line 1938"/>
          <p:cNvSpPr>
            <a:spLocks noChangeShapeType="1"/>
          </p:cNvSpPr>
          <p:nvPr/>
        </p:nvSpPr>
        <p:spPr bwMode="auto">
          <a:xfrm>
            <a:off x="2667961"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5" name="Line 1939"/>
          <p:cNvSpPr>
            <a:spLocks noChangeShapeType="1"/>
          </p:cNvSpPr>
          <p:nvPr/>
        </p:nvSpPr>
        <p:spPr bwMode="auto">
          <a:xfrm>
            <a:off x="2687011"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6" name="Line 1940"/>
          <p:cNvSpPr>
            <a:spLocks noChangeShapeType="1"/>
          </p:cNvSpPr>
          <p:nvPr/>
        </p:nvSpPr>
        <p:spPr bwMode="auto">
          <a:xfrm>
            <a:off x="27108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7" name="Line 1941"/>
          <p:cNvSpPr>
            <a:spLocks noChangeShapeType="1"/>
          </p:cNvSpPr>
          <p:nvPr/>
        </p:nvSpPr>
        <p:spPr bwMode="auto">
          <a:xfrm>
            <a:off x="2737811"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8" name="Line 1942"/>
          <p:cNvSpPr>
            <a:spLocks noChangeShapeType="1"/>
          </p:cNvSpPr>
          <p:nvPr/>
        </p:nvSpPr>
        <p:spPr bwMode="auto">
          <a:xfrm>
            <a:off x="2769561"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19" name="Line 1943"/>
          <p:cNvSpPr>
            <a:spLocks noChangeShapeType="1"/>
          </p:cNvSpPr>
          <p:nvPr/>
        </p:nvSpPr>
        <p:spPr bwMode="auto">
          <a:xfrm flipV="1">
            <a:off x="2801311"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0" name="Line 1944"/>
          <p:cNvSpPr>
            <a:spLocks noChangeShapeType="1"/>
          </p:cNvSpPr>
          <p:nvPr/>
        </p:nvSpPr>
        <p:spPr bwMode="auto">
          <a:xfrm flipV="1">
            <a:off x="2834649" y="587058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1" name="Line 1945"/>
          <p:cNvSpPr>
            <a:spLocks noChangeShapeType="1"/>
          </p:cNvSpPr>
          <p:nvPr/>
        </p:nvSpPr>
        <p:spPr bwMode="auto">
          <a:xfrm flipV="1">
            <a:off x="2864811"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2" name="Line 1946"/>
          <p:cNvSpPr>
            <a:spLocks noChangeShapeType="1"/>
          </p:cNvSpPr>
          <p:nvPr/>
        </p:nvSpPr>
        <p:spPr bwMode="auto">
          <a:xfrm flipV="1">
            <a:off x="289338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3" name="Line 1947"/>
          <p:cNvSpPr>
            <a:spLocks noChangeShapeType="1"/>
          </p:cNvSpPr>
          <p:nvPr/>
        </p:nvSpPr>
        <p:spPr bwMode="auto">
          <a:xfrm flipV="1">
            <a:off x="2917199"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4" name="Line 1948"/>
          <p:cNvSpPr>
            <a:spLocks noChangeShapeType="1"/>
          </p:cNvSpPr>
          <p:nvPr/>
        </p:nvSpPr>
        <p:spPr bwMode="auto">
          <a:xfrm flipV="1">
            <a:off x="293624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5" name="Line 1949"/>
          <p:cNvSpPr>
            <a:spLocks noChangeShapeType="1"/>
          </p:cNvSpPr>
          <p:nvPr/>
        </p:nvSpPr>
        <p:spPr bwMode="auto">
          <a:xfrm flipV="1">
            <a:off x="2950536"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6" name="Line 1950"/>
          <p:cNvSpPr>
            <a:spLocks noChangeShapeType="1"/>
          </p:cNvSpPr>
          <p:nvPr/>
        </p:nvSpPr>
        <p:spPr bwMode="auto">
          <a:xfrm flipV="1">
            <a:off x="2960061"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7" name="Freeform 1951"/>
          <p:cNvSpPr>
            <a:spLocks/>
          </p:cNvSpPr>
          <p:nvPr/>
        </p:nvSpPr>
        <p:spPr bwMode="auto">
          <a:xfrm>
            <a:off x="2753686" y="5670556"/>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8" name="Freeform 1952"/>
          <p:cNvSpPr>
            <a:spLocks noEditPoints="1"/>
          </p:cNvSpPr>
          <p:nvPr/>
        </p:nvSpPr>
        <p:spPr bwMode="auto">
          <a:xfrm>
            <a:off x="2806074" y="5670556"/>
            <a:ext cx="41275" cy="68263"/>
          </a:xfrm>
          <a:custGeom>
            <a:avLst/>
            <a:gdLst/>
            <a:ahLst/>
            <a:cxnLst>
              <a:cxn ang="0">
                <a:pos x="13" y="1"/>
              </a:cxn>
              <a:cxn ang="0">
                <a:pos x="10" y="3"/>
              </a:cxn>
              <a:cxn ang="0">
                <a:pos x="8" y="5"/>
              </a:cxn>
              <a:cxn ang="0">
                <a:pos x="7" y="6"/>
              </a:cxn>
              <a:cxn ang="0">
                <a:pos x="6" y="8"/>
              </a:cxn>
              <a:cxn ang="0">
                <a:pos x="6" y="15"/>
              </a:cxn>
              <a:cxn ang="0">
                <a:pos x="7" y="19"/>
              </a:cxn>
              <a:cxn ang="0">
                <a:pos x="9" y="21"/>
              </a:cxn>
              <a:cxn ang="0">
                <a:pos x="10" y="23"/>
              </a:cxn>
              <a:cxn ang="0">
                <a:pos x="13" y="24"/>
              </a:cxn>
              <a:cxn ang="0">
                <a:pos x="15" y="24"/>
              </a:cxn>
              <a:cxn ang="0">
                <a:pos x="16" y="23"/>
              </a:cxn>
              <a:cxn ang="0">
                <a:pos x="19" y="23"/>
              </a:cxn>
              <a:cxn ang="0">
                <a:pos x="20" y="21"/>
              </a:cxn>
              <a:cxn ang="0">
                <a:pos x="21" y="18"/>
              </a:cxn>
              <a:cxn ang="0">
                <a:pos x="21" y="12"/>
              </a:cxn>
              <a:cxn ang="0">
                <a:pos x="20" y="9"/>
              </a:cxn>
              <a:cxn ang="0">
                <a:pos x="19" y="7"/>
              </a:cxn>
              <a:cxn ang="0">
                <a:pos x="15" y="2"/>
              </a:cxn>
              <a:cxn ang="0">
                <a:pos x="13" y="1"/>
              </a:cxn>
              <a:cxn ang="0">
                <a:pos x="10" y="0"/>
              </a:cxn>
              <a:cxn ang="0">
                <a:pos x="16" y="0"/>
              </a:cxn>
              <a:cxn ang="0">
                <a:pos x="19" y="1"/>
              </a:cxn>
              <a:cxn ang="0">
                <a:pos x="22" y="4"/>
              </a:cxn>
              <a:cxn ang="0">
                <a:pos x="25" y="10"/>
              </a:cxn>
              <a:cxn ang="0">
                <a:pos x="26" y="17"/>
              </a:cxn>
              <a:cxn ang="0">
                <a:pos x="25" y="23"/>
              </a:cxn>
              <a:cxn ang="0">
                <a:pos x="23" y="30"/>
              </a:cxn>
              <a:cxn ang="0">
                <a:pos x="20" y="34"/>
              </a:cxn>
              <a:cxn ang="0">
                <a:pos x="17" y="37"/>
              </a:cxn>
              <a:cxn ang="0">
                <a:pos x="13" y="40"/>
              </a:cxn>
              <a:cxn ang="0">
                <a:pos x="10" y="42"/>
              </a:cxn>
              <a:cxn ang="0">
                <a:pos x="3" y="43"/>
              </a:cxn>
              <a:cxn ang="0">
                <a:pos x="1" y="43"/>
              </a:cxn>
              <a:cxn ang="0">
                <a:pos x="1" y="42"/>
              </a:cxn>
              <a:cxn ang="0">
                <a:pos x="3" y="42"/>
              </a:cxn>
              <a:cxn ang="0">
                <a:pos x="6" y="42"/>
              </a:cxn>
              <a:cxn ang="0">
                <a:pos x="13" y="37"/>
              </a:cxn>
              <a:cxn ang="0">
                <a:pos x="17" y="31"/>
              </a:cxn>
              <a:cxn ang="0">
                <a:pos x="19" y="27"/>
              </a:cxn>
              <a:cxn ang="0">
                <a:pos x="19" y="24"/>
              </a:cxn>
              <a:cxn ang="0">
                <a:pos x="16" y="26"/>
              </a:cxn>
              <a:cxn ang="0">
                <a:pos x="13" y="26"/>
              </a:cxn>
              <a:cxn ang="0">
                <a:pos x="8" y="26"/>
              </a:cxn>
              <a:cxn ang="0">
                <a:pos x="3" y="23"/>
              </a:cxn>
              <a:cxn ang="0">
                <a:pos x="2" y="21"/>
              </a:cxn>
              <a:cxn ang="0">
                <a:pos x="0" y="18"/>
              </a:cxn>
              <a:cxn ang="0">
                <a:pos x="0" y="11"/>
              </a:cxn>
              <a:cxn ang="0">
                <a:pos x="2" y="8"/>
              </a:cxn>
              <a:cxn ang="0">
                <a:pos x="3" y="5"/>
              </a:cxn>
              <a:cxn ang="0">
                <a:pos x="6" y="3"/>
              </a:cxn>
              <a:cxn ang="0">
                <a:pos x="10" y="0"/>
              </a:cxn>
            </a:cxnLst>
            <a:rect l="0" t="0" r="r" b="b"/>
            <a:pathLst>
              <a:path w="26" h="43">
                <a:moveTo>
                  <a:pt x="13" y="1"/>
                </a:moveTo>
                <a:lnTo>
                  <a:pt x="10" y="3"/>
                </a:lnTo>
                <a:lnTo>
                  <a:pt x="8" y="5"/>
                </a:lnTo>
                <a:lnTo>
                  <a:pt x="7" y="6"/>
                </a:lnTo>
                <a:lnTo>
                  <a:pt x="6" y="8"/>
                </a:lnTo>
                <a:lnTo>
                  <a:pt x="6" y="15"/>
                </a:lnTo>
                <a:lnTo>
                  <a:pt x="7" y="19"/>
                </a:lnTo>
                <a:lnTo>
                  <a:pt x="9" y="21"/>
                </a:lnTo>
                <a:lnTo>
                  <a:pt x="10" y="23"/>
                </a:lnTo>
                <a:lnTo>
                  <a:pt x="13" y="24"/>
                </a:lnTo>
                <a:lnTo>
                  <a:pt x="15" y="24"/>
                </a:lnTo>
                <a:lnTo>
                  <a:pt x="16" y="23"/>
                </a:lnTo>
                <a:lnTo>
                  <a:pt x="19" y="23"/>
                </a:lnTo>
                <a:lnTo>
                  <a:pt x="20" y="21"/>
                </a:lnTo>
                <a:lnTo>
                  <a:pt x="21" y="18"/>
                </a:lnTo>
                <a:lnTo>
                  <a:pt x="21" y="12"/>
                </a:lnTo>
                <a:lnTo>
                  <a:pt x="20" y="9"/>
                </a:lnTo>
                <a:lnTo>
                  <a:pt x="19" y="7"/>
                </a:lnTo>
                <a:lnTo>
                  <a:pt x="15" y="2"/>
                </a:lnTo>
                <a:lnTo>
                  <a:pt x="13" y="1"/>
                </a:lnTo>
                <a:close/>
                <a:moveTo>
                  <a:pt x="10" y="0"/>
                </a:moveTo>
                <a:lnTo>
                  <a:pt x="16" y="0"/>
                </a:lnTo>
                <a:lnTo>
                  <a:pt x="19" y="1"/>
                </a:lnTo>
                <a:lnTo>
                  <a:pt x="22" y="4"/>
                </a:lnTo>
                <a:lnTo>
                  <a:pt x="25" y="10"/>
                </a:lnTo>
                <a:lnTo>
                  <a:pt x="26" y="17"/>
                </a:lnTo>
                <a:lnTo>
                  <a:pt x="25" y="23"/>
                </a:lnTo>
                <a:lnTo>
                  <a:pt x="23" y="30"/>
                </a:lnTo>
                <a:lnTo>
                  <a:pt x="20" y="34"/>
                </a:lnTo>
                <a:lnTo>
                  <a:pt x="17" y="37"/>
                </a:lnTo>
                <a:lnTo>
                  <a:pt x="13" y="40"/>
                </a:lnTo>
                <a:lnTo>
                  <a:pt x="10" y="42"/>
                </a:lnTo>
                <a:lnTo>
                  <a:pt x="3" y="43"/>
                </a:lnTo>
                <a:lnTo>
                  <a:pt x="1" y="43"/>
                </a:lnTo>
                <a:lnTo>
                  <a:pt x="1" y="42"/>
                </a:lnTo>
                <a:lnTo>
                  <a:pt x="3" y="42"/>
                </a:lnTo>
                <a:lnTo>
                  <a:pt x="6" y="42"/>
                </a:lnTo>
                <a:lnTo>
                  <a:pt x="13" y="37"/>
                </a:lnTo>
                <a:lnTo>
                  <a:pt x="17" y="31"/>
                </a:lnTo>
                <a:lnTo>
                  <a:pt x="19" y="27"/>
                </a:lnTo>
                <a:lnTo>
                  <a:pt x="19" y="24"/>
                </a:lnTo>
                <a:lnTo>
                  <a:pt x="16" y="26"/>
                </a:lnTo>
                <a:lnTo>
                  <a:pt x="13" y="26"/>
                </a:lnTo>
                <a:lnTo>
                  <a:pt x="8" y="26"/>
                </a:lnTo>
                <a:lnTo>
                  <a:pt x="3" y="23"/>
                </a:lnTo>
                <a:lnTo>
                  <a:pt x="2" y="21"/>
                </a:lnTo>
                <a:lnTo>
                  <a:pt x="0" y="18"/>
                </a:lnTo>
                <a:lnTo>
                  <a:pt x="0" y="11"/>
                </a:lnTo>
                <a:lnTo>
                  <a:pt x="2" y="8"/>
                </a:lnTo>
                <a:lnTo>
                  <a:pt x="3" y="5"/>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29" name="Line 1953"/>
          <p:cNvSpPr>
            <a:spLocks noChangeShapeType="1"/>
          </p:cNvSpPr>
          <p:nvPr/>
        </p:nvSpPr>
        <p:spPr bwMode="auto">
          <a:xfrm flipH="1">
            <a:off x="3139449" y="5237168"/>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0" name="Line 1954"/>
          <p:cNvSpPr>
            <a:spLocks noChangeShapeType="1"/>
          </p:cNvSpPr>
          <p:nvPr/>
        </p:nvSpPr>
        <p:spPr bwMode="auto">
          <a:xfrm flipH="1">
            <a:off x="3106111" y="5276856"/>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1" name="Line 1955"/>
          <p:cNvSpPr>
            <a:spLocks noChangeShapeType="1"/>
          </p:cNvSpPr>
          <p:nvPr/>
        </p:nvSpPr>
        <p:spPr bwMode="auto">
          <a:xfrm flipH="1">
            <a:off x="3072774" y="531971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2" name="Line 1956"/>
          <p:cNvSpPr>
            <a:spLocks noChangeShapeType="1"/>
          </p:cNvSpPr>
          <p:nvPr/>
        </p:nvSpPr>
        <p:spPr bwMode="auto">
          <a:xfrm flipH="1">
            <a:off x="3037849" y="5364168"/>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3" name="Line 1957"/>
          <p:cNvSpPr>
            <a:spLocks noChangeShapeType="1"/>
          </p:cNvSpPr>
          <p:nvPr/>
        </p:nvSpPr>
        <p:spPr bwMode="auto">
          <a:xfrm flipH="1">
            <a:off x="3002924" y="5410206"/>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4" name="Line 1958"/>
          <p:cNvSpPr>
            <a:spLocks noChangeShapeType="1"/>
          </p:cNvSpPr>
          <p:nvPr/>
        </p:nvSpPr>
        <p:spPr bwMode="auto">
          <a:xfrm flipH="1">
            <a:off x="2967999" y="5456243"/>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5" name="Line 1959"/>
          <p:cNvSpPr>
            <a:spLocks noChangeShapeType="1"/>
          </p:cNvSpPr>
          <p:nvPr/>
        </p:nvSpPr>
        <p:spPr bwMode="auto">
          <a:xfrm flipH="1">
            <a:off x="2934661" y="5500693"/>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6" name="Line 1960"/>
          <p:cNvSpPr>
            <a:spLocks noChangeShapeType="1"/>
          </p:cNvSpPr>
          <p:nvPr/>
        </p:nvSpPr>
        <p:spPr bwMode="auto">
          <a:xfrm flipH="1">
            <a:off x="2904499" y="5545143"/>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7" name="Line 1961"/>
          <p:cNvSpPr>
            <a:spLocks noChangeShapeType="1"/>
          </p:cNvSpPr>
          <p:nvPr/>
        </p:nvSpPr>
        <p:spPr bwMode="auto">
          <a:xfrm flipH="1" flipV="1">
            <a:off x="3414086"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8" name="Line 1962"/>
          <p:cNvSpPr>
            <a:spLocks noChangeShapeType="1"/>
          </p:cNvSpPr>
          <p:nvPr/>
        </p:nvSpPr>
        <p:spPr bwMode="auto">
          <a:xfrm flipH="1" flipV="1">
            <a:off x="3404561"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39" name="Line 1963"/>
          <p:cNvSpPr>
            <a:spLocks noChangeShapeType="1"/>
          </p:cNvSpPr>
          <p:nvPr/>
        </p:nvSpPr>
        <p:spPr bwMode="auto">
          <a:xfrm flipH="1" flipV="1">
            <a:off x="3390274"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0" name="Line 1964"/>
          <p:cNvSpPr>
            <a:spLocks noChangeShapeType="1"/>
          </p:cNvSpPr>
          <p:nvPr/>
        </p:nvSpPr>
        <p:spPr bwMode="auto">
          <a:xfrm flipH="1" flipV="1">
            <a:off x="3371224"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1" name="Line 1965"/>
          <p:cNvSpPr>
            <a:spLocks noChangeShapeType="1"/>
          </p:cNvSpPr>
          <p:nvPr/>
        </p:nvSpPr>
        <p:spPr bwMode="auto">
          <a:xfrm flipH="1" flipV="1">
            <a:off x="3347411"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2" name="Line 1966"/>
          <p:cNvSpPr>
            <a:spLocks noChangeShapeType="1"/>
          </p:cNvSpPr>
          <p:nvPr/>
        </p:nvSpPr>
        <p:spPr bwMode="auto">
          <a:xfrm flipH="1" flipV="1">
            <a:off x="3320424" y="5565781"/>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3" name="Line 1967"/>
          <p:cNvSpPr>
            <a:spLocks noChangeShapeType="1"/>
          </p:cNvSpPr>
          <p:nvPr/>
        </p:nvSpPr>
        <p:spPr bwMode="auto">
          <a:xfrm flipH="1" flipV="1">
            <a:off x="3288674" y="555625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4" name="Line 1968"/>
          <p:cNvSpPr>
            <a:spLocks noChangeShapeType="1"/>
          </p:cNvSpPr>
          <p:nvPr/>
        </p:nvSpPr>
        <p:spPr bwMode="auto">
          <a:xfrm flipH="1" flipV="1">
            <a:off x="3256924" y="555308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5" name="Line 1969"/>
          <p:cNvSpPr>
            <a:spLocks noChangeShapeType="1"/>
          </p:cNvSpPr>
          <p:nvPr/>
        </p:nvSpPr>
        <p:spPr bwMode="auto">
          <a:xfrm flipH="1">
            <a:off x="3223586" y="555308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6" name="Line 1970"/>
          <p:cNvSpPr>
            <a:spLocks noChangeShapeType="1"/>
          </p:cNvSpPr>
          <p:nvPr/>
        </p:nvSpPr>
        <p:spPr bwMode="auto">
          <a:xfrm flipH="1">
            <a:off x="3193424" y="555625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7" name="Line 1971"/>
          <p:cNvSpPr>
            <a:spLocks noChangeShapeType="1"/>
          </p:cNvSpPr>
          <p:nvPr/>
        </p:nvSpPr>
        <p:spPr bwMode="auto">
          <a:xfrm flipH="1">
            <a:off x="3164849" y="5565781"/>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8" name="Line 1972"/>
          <p:cNvSpPr>
            <a:spLocks noChangeShapeType="1"/>
          </p:cNvSpPr>
          <p:nvPr/>
        </p:nvSpPr>
        <p:spPr bwMode="auto">
          <a:xfrm flipH="1">
            <a:off x="3141036" y="5581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49" name="Line 1973"/>
          <p:cNvSpPr>
            <a:spLocks noChangeShapeType="1"/>
          </p:cNvSpPr>
          <p:nvPr/>
        </p:nvSpPr>
        <p:spPr bwMode="auto">
          <a:xfrm flipH="1">
            <a:off x="3121986"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0" name="Line 1974"/>
          <p:cNvSpPr>
            <a:spLocks noChangeShapeType="1"/>
          </p:cNvSpPr>
          <p:nvPr/>
        </p:nvSpPr>
        <p:spPr bwMode="auto">
          <a:xfrm flipH="1">
            <a:off x="3107699" y="5626106"/>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1" name="Line 1975"/>
          <p:cNvSpPr>
            <a:spLocks noChangeShapeType="1"/>
          </p:cNvSpPr>
          <p:nvPr/>
        </p:nvSpPr>
        <p:spPr bwMode="auto">
          <a:xfrm flipH="1">
            <a:off x="30981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2" name="Line 1976"/>
          <p:cNvSpPr>
            <a:spLocks noChangeShapeType="1"/>
          </p:cNvSpPr>
          <p:nvPr/>
        </p:nvSpPr>
        <p:spPr bwMode="auto">
          <a:xfrm flipH="1">
            <a:off x="309499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3" name="Line 1977"/>
          <p:cNvSpPr>
            <a:spLocks noChangeShapeType="1"/>
          </p:cNvSpPr>
          <p:nvPr/>
        </p:nvSpPr>
        <p:spPr bwMode="auto">
          <a:xfrm>
            <a:off x="3094999" y="571818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4" name="Line 1978"/>
          <p:cNvSpPr>
            <a:spLocks noChangeShapeType="1"/>
          </p:cNvSpPr>
          <p:nvPr/>
        </p:nvSpPr>
        <p:spPr bwMode="auto">
          <a:xfrm>
            <a:off x="30981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5" name="Line 1979"/>
          <p:cNvSpPr>
            <a:spLocks noChangeShapeType="1"/>
          </p:cNvSpPr>
          <p:nvPr/>
        </p:nvSpPr>
        <p:spPr bwMode="auto">
          <a:xfrm>
            <a:off x="31076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6" name="Line 1980"/>
          <p:cNvSpPr>
            <a:spLocks noChangeShapeType="1"/>
          </p:cNvSpPr>
          <p:nvPr/>
        </p:nvSpPr>
        <p:spPr bwMode="auto">
          <a:xfrm>
            <a:off x="3121986"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7" name="Line 1981"/>
          <p:cNvSpPr>
            <a:spLocks noChangeShapeType="1"/>
          </p:cNvSpPr>
          <p:nvPr/>
        </p:nvSpPr>
        <p:spPr bwMode="auto">
          <a:xfrm>
            <a:off x="3141036"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8" name="Line 1982"/>
          <p:cNvSpPr>
            <a:spLocks noChangeShapeType="1"/>
          </p:cNvSpPr>
          <p:nvPr/>
        </p:nvSpPr>
        <p:spPr bwMode="auto">
          <a:xfrm>
            <a:off x="3164849"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59" name="Line 1983"/>
          <p:cNvSpPr>
            <a:spLocks noChangeShapeType="1"/>
          </p:cNvSpPr>
          <p:nvPr/>
        </p:nvSpPr>
        <p:spPr bwMode="auto">
          <a:xfrm>
            <a:off x="3193424" y="587058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0" name="Line 1984"/>
          <p:cNvSpPr>
            <a:spLocks noChangeShapeType="1"/>
          </p:cNvSpPr>
          <p:nvPr/>
        </p:nvSpPr>
        <p:spPr bwMode="auto">
          <a:xfrm>
            <a:off x="3223586" y="588010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1" name="Line 1985"/>
          <p:cNvSpPr>
            <a:spLocks noChangeShapeType="1"/>
          </p:cNvSpPr>
          <p:nvPr/>
        </p:nvSpPr>
        <p:spPr bwMode="auto">
          <a:xfrm flipV="1">
            <a:off x="3256924" y="588010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2" name="Line 1986"/>
          <p:cNvSpPr>
            <a:spLocks noChangeShapeType="1"/>
          </p:cNvSpPr>
          <p:nvPr/>
        </p:nvSpPr>
        <p:spPr bwMode="auto">
          <a:xfrm flipV="1">
            <a:off x="3288674" y="587058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3" name="Line 1987"/>
          <p:cNvSpPr>
            <a:spLocks noChangeShapeType="1"/>
          </p:cNvSpPr>
          <p:nvPr/>
        </p:nvSpPr>
        <p:spPr bwMode="auto">
          <a:xfrm flipV="1">
            <a:off x="33204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4" name="Line 1988"/>
          <p:cNvSpPr>
            <a:spLocks noChangeShapeType="1"/>
          </p:cNvSpPr>
          <p:nvPr/>
        </p:nvSpPr>
        <p:spPr bwMode="auto">
          <a:xfrm flipV="1">
            <a:off x="3347411" y="5835656"/>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5" name="Line 1989"/>
          <p:cNvSpPr>
            <a:spLocks noChangeShapeType="1"/>
          </p:cNvSpPr>
          <p:nvPr/>
        </p:nvSpPr>
        <p:spPr bwMode="auto">
          <a:xfrm flipV="1">
            <a:off x="3371224"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6" name="Line 1990"/>
          <p:cNvSpPr>
            <a:spLocks noChangeShapeType="1"/>
          </p:cNvSpPr>
          <p:nvPr/>
        </p:nvSpPr>
        <p:spPr bwMode="auto">
          <a:xfrm flipV="1">
            <a:off x="339027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7" name="Line 1991"/>
          <p:cNvSpPr>
            <a:spLocks noChangeShapeType="1"/>
          </p:cNvSpPr>
          <p:nvPr/>
        </p:nvSpPr>
        <p:spPr bwMode="auto">
          <a:xfrm flipV="1">
            <a:off x="3404561"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8" name="Line 1992"/>
          <p:cNvSpPr>
            <a:spLocks noChangeShapeType="1"/>
          </p:cNvSpPr>
          <p:nvPr/>
        </p:nvSpPr>
        <p:spPr bwMode="auto">
          <a:xfrm flipV="1">
            <a:off x="3414086" y="571818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69" name="Freeform 1993"/>
          <p:cNvSpPr>
            <a:spLocks/>
          </p:cNvSpPr>
          <p:nvPr/>
        </p:nvSpPr>
        <p:spPr bwMode="auto">
          <a:xfrm>
            <a:off x="3198186" y="5670556"/>
            <a:ext cx="44450" cy="66675"/>
          </a:xfrm>
          <a:custGeom>
            <a:avLst/>
            <a:gdLst/>
            <a:ahLst/>
            <a:cxnLst>
              <a:cxn ang="0">
                <a:pos x="10" y="0"/>
              </a:cxn>
              <a:cxn ang="0">
                <a:pos x="16" y="0"/>
              </a:cxn>
              <a:cxn ang="0">
                <a:pos x="19" y="1"/>
              </a:cxn>
              <a:cxn ang="0">
                <a:pos x="22" y="3"/>
              </a:cxn>
              <a:cxn ang="0">
                <a:pos x="25" y="8"/>
              </a:cxn>
              <a:cxn ang="0">
                <a:pos x="25" y="11"/>
              </a:cxn>
              <a:cxn ang="0">
                <a:pos x="25" y="14"/>
              </a:cxn>
              <a:cxn ang="0">
                <a:pos x="24" y="17"/>
              </a:cxn>
              <a:cxn ang="0">
                <a:pos x="19" y="24"/>
              </a:cxn>
              <a:cxn ang="0">
                <a:pos x="16" y="28"/>
              </a:cxn>
              <a:cxn ang="0">
                <a:pos x="13" y="32"/>
              </a:cxn>
              <a:cxn ang="0">
                <a:pos x="10" y="34"/>
              </a:cxn>
              <a:cxn ang="0">
                <a:pos x="7" y="36"/>
              </a:cxn>
              <a:cxn ang="0">
                <a:pos x="7" y="38"/>
              </a:cxn>
              <a:cxn ang="0">
                <a:pos x="22" y="38"/>
              </a:cxn>
              <a:cxn ang="0">
                <a:pos x="23" y="37"/>
              </a:cxn>
              <a:cxn ang="0">
                <a:pos x="24" y="37"/>
              </a:cxn>
              <a:cxn ang="0">
                <a:pos x="26" y="35"/>
              </a:cxn>
              <a:cxn ang="0">
                <a:pos x="28" y="35"/>
              </a:cxn>
              <a:cxn ang="0">
                <a:pos x="25" y="42"/>
              </a:cxn>
              <a:cxn ang="0">
                <a:pos x="0" y="42"/>
              </a:cxn>
              <a:cxn ang="0">
                <a:pos x="0" y="41"/>
              </a:cxn>
              <a:cxn ang="0">
                <a:pos x="10" y="32"/>
              </a:cxn>
              <a:cxn ang="0">
                <a:pos x="16" y="26"/>
              </a:cxn>
              <a:cxn ang="0">
                <a:pos x="19" y="19"/>
              </a:cxn>
              <a:cxn ang="0">
                <a:pos x="20" y="14"/>
              </a:cxn>
              <a:cxn ang="0">
                <a:pos x="19" y="9"/>
              </a:cxn>
              <a:cxn ang="0">
                <a:pos x="17" y="7"/>
              </a:cxn>
              <a:cxn ang="0">
                <a:pos x="16" y="5"/>
              </a:cxn>
              <a:cxn ang="0">
                <a:pos x="14" y="5"/>
              </a:cxn>
              <a:cxn ang="0">
                <a:pos x="10"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2" y="3"/>
                </a:lnTo>
                <a:lnTo>
                  <a:pt x="25" y="8"/>
                </a:lnTo>
                <a:lnTo>
                  <a:pt x="25" y="11"/>
                </a:lnTo>
                <a:lnTo>
                  <a:pt x="25" y="14"/>
                </a:lnTo>
                <a:lnTo>
                  <a:pt x="24" y="17"/>
                </a:lnTo>
                <a:lnTo>
                  <a:pt x="19" y="24"/>
                </a:lnTo>
                <a:lnTo>
                  <a:pt x="16" y="28"/>
                </a:lnTo>
                <a:lnTo>
                  <a:pt x="13" y="32"/>
                </a:lnTo>
                <a:lnTo>
                  <a:pt x="10" y="34"/>
                </a:lnTo>
                <a:lnTo>
                  <a:pt x="7" y="36"/>
                </a:lnTo>
                <a:lnTo>
                  <a:pt x="7" y="38"/>
                </a:lnTo>
                <a:lnTo>
                  <a:pt x="22" y="38"/>
                </a:lnTo>
                <a:lnTo>
                  <a:pt x="23" y="37"/>
                </a:lnTo>
                <a:lnTo>
                  <a:pt x="24" y="37"/>
                </a:lnTo>
                <a:lnTo>
                  <a:pt x="26" y="35"/>
                </a:lnTo>
                <a:lnTo>
                  <a:pt x="28" y="35"/>
                </a:lnTo>
                <a:lnTo>
                  <a:pt x="25" y="42"/>
                </a:lnTo>
                <a:lnTo>
                  <a:pt x="0" y="42"/>
                </a:lnTo>
                <a:lnTo>
                  <a:pt x="0" y="41"/>
                </a:lnTo>
                <a:lnTo>
                  <a:pt x="10" y="32"/>
                </a:lnTo>
                <a:lnTo>
                  <a:pt x="16" y="26"/>
                </a:lnTo>
                <a:lnTo>
                  <a:pt x="19" y="19"/>
                </a:lnTo>
                <a:lnTo>
                  <a:pt x="20" y="14"/>
                </a:lnTo>
                <a:lnTo>
                  <a:pt x="19" y="9"/>
                </a:lnTo>
                <a:lnTo>
                  <a:pt x="17" y="7"/>
                </a:lnTo>
                <a:lnTo>
                  <a:pt x="16" y="5"/>
                </a:lnTo>
                <a:lnTo>
                  <a:pt x="14" y="5"/>
                </a:lnTo>
                <a:lnTo>
                  <a:pt x="10"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0" name="Freeform 1994"/>
          <p:cNvSpPr>
            <a:spLocks noEditPoints="1"/>
          </p:cNvSpPr>
          <p:nvPr/>
        </p:nvSpPr>
        <p:spPr bwMode="auto">
          <a:xfrm>
            <a:off x="3261686" y="5670556"/>
            <a:ext cx="39688" cy="68263"/>
          </a:xfrm>
          <a:custGeom>
            <a:avLst/>
            <a:gdLst/>
            <a:ahLst/>
            <a:cxnLst>
              <a:cxn ang="0">
                <a:pos x="13" y="1"/>
              </a:cxn>
              <a:cxn ang="0">
                <a:pos x="11" y="2"/>
              </a:cxn>
              <a:cxn ang="0">
                <a:pos x="10" y="4"/>
              </a:cxn>
              <a:cxn ang="0">
                <a:pos x="8" y="6"/>
              </a:cxn>
              <a:cxn ang="0">
                <a:pos x="7" y="8"/>
              </a:cxn>
              <a:cxn ang="0">
                <a:pos x="6" y="11"/>
              </a:cxn>
              <a:cxn ang="0">
                <a:pos x="6" y="30"/>
              </a:cxn>
              <a:cxn ang="0">
                <a:pos x="7" y="36"/>
              </a:cxn>
              <a:cxn ang="0">
                <a:pos x="8" y="39"/>
              </a:cxn>
              <a:cxn ang="0">
                <a:pos x="10" y="40"/>
              </a:cxn>
              <a:cxn ang="0">
                <a:pos x="11" y="41"/>
              </a:cxn>
              <a:cxn ang="0">
                <a:pos x="14" y="41"/>
              </a:cxn>
              <a:cxn ang="0">
                <a:pos x="15" y="40"/>
              </a:cxn>
              <a:cxn ang="0">
                <a:pos x="16" y="40"/>
              </a:cxn>
              <a:cxn ang="0">
                <a:pos x="17" y="39"/>
              </a:cxn>
              <a:cxn ang="0">
                <a:pos x="18" y="37"/>
              </a:cxn>
              <a:cxn ang="0">
                <a:pos x="19" y="35"/>
              </a:cxn>
              <a:cxn ang="0">
                <a:pos x="19" y="28"/>
              </a:cxn>
              <a:cxn ang="0">
                <a:pos x="20" y="20"/>
              </a:cxn>
              <a:cxn ang="0">
                <a:pos x="19" y="15"/>
              </a:cxn>
              <a:cxn ang="0">
                <a:pos x="19" y="11"/>
              </a:cxn>
              <a:cxn ang="0">
                <a:pos x="19" y="8"/>
              </a:cxn>
              <a:cxn ang="0">
                <a:pos x="17" y="5"/>
              </a:cxn>
              <a:cxn ang="0">
                <a:pos x="15" y="2"/>
              </a:cxn>
              <a:cxn ang="0">
                <a:pos x="14" y="2"/>
              </a:cxn>
              <a:cxn ang="0">
                <a:pos x="13" y="1"/>
              </a:cxn>
              <a:cxn ang="0">
                <a:pos x="11" y="0"/>
              </a:cxn>
              <a:cxn ang="0">
                <a:pos x="16" y="0"/>
              </a:cxn>
              <a:cxn ang="0">
                <a:pos x="19" y="1"/>
              </a:cxn>
              <a:cxn ang="0">
                <a:pos x="21" y="5"/>
              </a:cxn>
              <a:cxn ang="0">
                <a:pos x="24" y="9"/>
              </a:cxn>
              <a:cxn ang="0">
                <a:pos x="25" y="14"/>
              </a:cxn>
              <a:cxn ang="0">
                <a:pos x="25" y="28"/>
              </a:cxn>
              <a:cxn ang="0">
                <a:pos x="24" y="33"/>
              </a:cxn>
              <a:cxn ang="0">
                <a:pos x="22" y="36"/>
              </a:cxn>
              <a:cxn ang="0">
                <a:pos x="20" y="39"/>
              </a:cxn>
              <a:cxn ang="0">
                <a:pos x="19" y="41"/>
              </a:cxn>
              <a:cxn ang="0">
                <a:pos x="16" y="42"/>
              </a:cxn>
              <a:cxn ang="0">
                <a:pos x="13" y="43"/>
              </a:cxn>
              <a:cxn ang="0">
                <a:pos x="10" y="42"/>
              </a:cxn>
              <a:cxn ang="0">
                <a:pos x="7" y="41"/>
              </a:cxn>
              <a:cxn ang="0">
                <a:pos x="5" y="39"/>
              </a:cxn>
              <a:cxn ang="0">
                <a:pos x="3" y="35"/>
              </a:cxn>
              <a:cxn ang="0">
                <a:pos x="0" y="29"/>
              </a:cxn>
              <a:cxn ang="0">
                <a:pos x="0" y="21"/>
              </a:cxn>
              <a:cxn ang="0">
                <a:pos x="0" y="17"/>
              </a:cxn>
              <a:cxn ang="0">
                <a:pos x="0" y="13"/>
              </a:cxn>
              <a:cxn ang="0">
                <a:pos x="1" y="10"/>
              </a:cxn>
              <a:cxn ang="0">
                <a:pos x="3" y="7"/>
              </a:cxn>
              <a:cxn ang="0">
                <a:pos x="5" y="4"/>
              </a:cxn>
              <a:cxn ang="0">
                <a:pos x="7" y="1"/>
              </a:cxn>
              <a:cxn ang="0">
                <a:pos x="9" y="1"/>
              </a:cxn>
              <a:cxn ang="0">
                <a:pos x="11" y="0"/>
              </a:cxn>
            </a:cxnLst>
            <a:rect l="0" t="0" r="r" b="b"/>
            <a:pathLst>
              <a:path w="25" h="43">
                <a:moveTo>
                  <a:pt x="13" y="1"/>
                </a:moveTo>
                <a:lnTo>
                  <a:pt x="11" y="2"/>
                </a:lnTo>
                <a:lnTo>
                  <a:pt x="10" y="4"/>
                </a:lnTo>
                <a:lnTo>
                  <a:pt x="8" y="6"/>
                </a:lnTo>
                <a:lnTo>
                  <a:pt x="7" y="8"/>
                </a:lnTo>
                <a:lnTo>
                  <a:pt x="6" y="11"/>
                </a:lnTo>
                <a:lnTo>
                  <a:pt x="6" y="30"/>
                </a:lnTo>
                <a:lnTo>
                  <a:pt x="7" y="36"/>
                </a:lnTo>
                <a:lnTo>
                  <a:pt x="8" y="39"/>
                </a:lnTo>
                <a:lnTo>
                  <a:pt x="10" y="40"/>
                </a:lnTo>
                <a:lnTo>
                  <a:pt x="11" y="41"/>
                </a:lnTo>
                <a:lnTo>
                  <a:pt x="14" y="41"/>
                </a:lnTo>
                <a:lnTo>
                  <a:pt x="15" y="40"/>
                </a:lnTo>
                <a:lnTo>
                  <a:pt x="16" y="40"/>
                </a:lnTo>
                <a:lnTo>
                  <a:pt x="17" y="39"/>
                </a:lnTo>
                <a:lnTo>
                  <a:pt x="18" y="37"/>
                </a:lnTo>
                <a:lnTo>
                  <a:pt x="19" y="35"/>
                </a:lnTo>
                <a:lnTo>
                  <a:pt x="19" y="28"/>
                </a:lnTo>
                <a:lnTo>
                  <a:pt x="20" y="20"/>
                </a:lnTo>
                <a:lnTo>
                  <a:pt x="19" y="15"/>
                </a:lnTo>
                <a:lnTo>
                  <a:pt x="19" y="11"/>
                </a:lnTo>
                <a:lnTo>
                  <a:pt x="19" y="8"/>
                </a:lnTo>
                <a:lnTo>
                  <a:pt x="17" y="5"/>
                </a:lnTo>
                <a:lnTo>
                  <a:pt x="15" y="2"/>
                </a:lnTo>
                <a:lnTo>
                  <a:pt x="14" y="2"/>
                </a:lnTo>
                <a:lnTo>
                  <a:pt x="13" y="1"/>
                </a:lnTo>
                <a:close/>
                <a:moveTo>
                  <a:pt x="11" y="0"/>
                </a:moveTo>
                <a:lnTo>
                  <a:pt x="16" y="0"/>
                </a:lnTo>
                <a:lnTo>
                  <a:pt x="19" y="1"/>
                </a:lnTo>
                <a:lnTo>
                  <a:pt x="21" y="5"/>
                </a:lnTo>
                <a:lnTo>
                  <a:pt x="24" y="9"/>
                </a:lnTo>
                <a:lnTo>
                  <a:pt x="25" y="14"/>
                </a:lnTo>
                <a:lnTo>
                  <a:pt x="25" y="28"/>
                </a:lnTo>
                <a:lnTo>
                  <a:pt x="24" y="33"/>
                </a:lnTo>
                <a:lnTo>
                  <a:pt x="22" y="36"/>
                </a:lnTo>
                <a:lnTo>
                  <a:pt x="20" y="39"/>
                </a:lnTo>
                <a:lnTo>
                  <a:pt x="19" y="41"/>
                </a:lnTo>
                <a:lnTo>
                  <a:pt x="16" y="42"/>
                </a:lnTo>
                <a:lnTo>
                  <a:pt x="13" y="43"/>
                </a:lnTo>
                <a:lnTo>
                  <a:pt x="10" y="42"/>
                </a:lnTo>
                <a:lnTo>
                  <a:pt x="7" y="41"/>
                </a:lnTo>
                <a:lnTo>
                  <a:pt x="5" y="39"/>
                </a:lnTo>
                <a:lnTo>
                  <a:pt x="3" y="35"/>
                </a:lnTo>
                <a:lnTo>
                  <a:pt x="0" y="29"/>
                </a:lnTo>
                <a:lnTo>
                  <a:pt x="0" y="21"/>
                </a:lnTo>
                <a:lnTo>
                  <a:pt x="0" y="17"/>
                </a:lnTo>
                <a:lnTo>
                  <a:pt x="0" y="13"/>
                </a:lnTo>
                <a:lnTo>
                  <a:pt x="1" y="10"/>
                </a:lnTo>
                <a:lnTo>
                  <a:pt x="3" y="7"/>
                </a:lnTo>
                <a:lnTo>
                  <a:pt x="5" y="4"/>
                </a:lnTo>
                <a:lnTo>
                  <a:pt x="7" y="1"/>
                </a:lnTo>
                <a:lnTo>
                  <a:pt x="9"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1" name="Line 1995"/>
          <p:cNvSpPr>
            <a:spLocks noChangeShapeType="1"/>
          </p:cNvSpPr>
          <p:nvPr/>
        </p:nvSpPr>
        <p:spPr bwMode="auto">
          <a:xfrm>
            <a:off x="3256924" y="5265743"/>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2" name="Line 1996"/>
          <p:cNvSpPr>
            <a:spLocks noChangeShapeType="1"/>
          </p:cNvSpPr>
          <p:nvPr/>
        </p:nvSpPr>
        <p:spPr bwMode="auto">
          <a:xfrm flipH="1" flipV="1">
            <a:off x="3869699"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4" name="Line 1998"/>
          <p:cNvSpPr>
            <a:spLocks noChangeShapeType="1"/>
          </p:cNvSpPr>
          <p:nvPr/>
        </p:nvSpPr>
        <p:spPr bwMode="auto">
          <a:xfrm flipH="1" flipV="1">
            <a:off x="38601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5" name="Line 1999"/>
          <p:cNvSpPr>
            <a:spLocks noChangeShapeType="1"/>
          </p:cNvSpPr>
          <p:nvPr/>
        </p:nvSpPr>
        <p:spPr bwMode="auto">
          <a:xfrm flipH="1" flipV="1">
            <a:off x="3845887"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6" name="Line 2000"/>
          <p:cNvSpPr>
            <a:spLocks noChangeShapeType="1"/>
          </p:cNvSpPr>
          <p:nvPr/>
        </p:nvSpPr>
        <p:spPr bwMode="auto">
          <a:xfrm flipH="1" flipV="1">
            <a:off x="3826837"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7" name="Line 2001"/>
          <p:cNvSpPr>
            <a:spLocks noChangeShapeType="1"/>
          </p:cNvSpPr>
          <p:nvPr/>
        </p:nvSpPr>
        <p:spPr bwMode="auto">
          <a:xfrm flipH="1" flipV="1">
            <a:off x="3801437" y="5581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8" name="Line 2002"/>
          <p:cNvSpPr>
            <a:spLocks noChangeShapeType="1"/>
          </p:cNvSpPr>
          <p:nvPr/>
        </p:nvSpPr>
        <p:spPr bwMode="auto">
          <a:xfrm flipH="1" flipV="1">
            <a:off x="3774449"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79" name="Line 2003"/>
          <p:cNvSpPr>
            <a:spLocks noChangeShapeType="1"/>
          </p:cNvSpPr>
          <p:nvPr/>
        </p:nvSpPr>
        <p:spPr bwMode="auto">
          <a:xfrm flipH="1" flipV="1">
            <a:off x="3742699"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0" name="Line 2004"/>
          <p:cNvSpPr>
            <a:spLocks noChangeShapeType="1"/>
          </p:cNvSpPr>
          <p:nvPr/>
        </p:nvSpPr>
        <p:spPr bwMode="auto">
          <a:xfrm flipH="1" flipV="1">
            <a:off x="3710949"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1" name="Line 2005"/>
          <p:cNvSpPr>
            <a:spLocks noChangeShapeType="1"/>
          </p:cNvSpPr>
          <p:nvPr/>
        </p:nvSpPr>
        <p:spPr bwMode="auto">
          <a:xfrm flipH="1">
            <a:off x="3679199"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2" name="Line 2006"/>
          <p:cNvSpPr>
            <a:spLocks noChangeShapeType="1"/>
          </p:cNvSpPr>
          <p:nvPr/>
        </p:nvSpPr>
        <p:spPr bwMode="auto">
          <a:xfrm flipH="1">
            <a:off x="3649037"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3" name="Line 2007"/>
          <p:cNvSpPr>
            <a:spLocks noChangeShapeType="1"/>
          </p:cNvSpPr>
          <p:nvPr/>
        </p:nvSpPr>
        <p:spPr bwMode="auto">
          <a:xfrm flipH="1">
            <a:off x="3620462"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4" name="Line 2008"/>
          <p:cNvSpPr>
            <a:spLocks noChangeShapeType="1"/>
          </p:cNvSpPr>
          <p:nvPr/>
        </p:nvSpPr>
        <p:spPr bwMode="auto">
          <a:xfrm flipH="1">
            <a:off x="3596649"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5" name="Line 2009"/>
          <p:cNvSpPr>
            <a:spLocks noChangeShapeType="1"/>
          </p:cNvSpPr>
          <p:nvPr/>
        </p:nvSpPr>
        <p:spPr bwMode="auto">
          <a:xfrm flipH="1">
            <a:off x="3576012"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6" name="Line 2010"/>
          <p:cNvSpPr>
            <a:spLocks noChangeShapeType="1"/>
          </p:cNvSpPr>
          <p:nvPr/>
        </p:nvSpPr>
        <p:spPr bwMode="auto">
          <a:xfrm flipH="1">
            <a:off x="3561724"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7" name="Line 2011"/>
          <p:cNvSpPr>
            <a:spLocks noChangeShapeType="1"/>
          </p:cNvSpPr>
          <p:nvPr/>
        </p:nvSpPr>
        <p:spPr bwMode="auto">
          <a:xfrm flipH="1">
            <a:off x="355219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8" name="Line 2012"/>
          <p:cNvSpPr>
            <a:spLocks noChangeShapeType="1"/>
          </p:cNvSpPr>
          <p:nvPr/>
        </p:nvSpPr>
        <p:spPr bwMode="auto">
          <a:xfrm flipH="1">
            <a:off x="354902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89" name="Line 2013"/>
          <p:cNvSpPr>
            <a:spLocks noChangeShapeType="1"/>
          </p:cNvSpPr>
          <p:nvPr/>
        </p:nvSpPr>
        <p:spPr bwMode="auto">
          <a:xfrm>
            <a:off x="3549024"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0" name="Line 2014"/>
          <p:cNvSpPr>
            <a:spLocks noChangeShapeType="1"/>
          </p:cNvSpPr>
          <p:nvPr/>
        </p:nvSpPr>
        <p:spPr bwMode="auto">
          <a:xfrm>
            <a:off x="355219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1" name="Line 2015"/>
          <p:cNvSpPr>
            <a:spLocks noChangeShapeType="1"/>
          </p:cNvSpPr>
          <p:nvPr/>
        </p:nvSpPr>
        <p:spPr bwMode="auto">
          <a:xfrm>
            <a:off x="35617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2" name="Line 2016"/>
          <p:cNvSpPr>
            <a:spLocks noChangeShapeType="1"/>
          </p:cNvSpPr>
          <p:nvPr/>
        </p:nvSpPr>
        <p:spPr bwMode="auto">
          <a:xfrm>
            <a:off x="3576012"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3" name="Line 2017"/>
          <p:cNvSpPr>
            <a:spLocks noChangeShapeType="1"/>
          </p:cNvSpPr>
          <p:nvPr/>
        </p:nvSpPr>
        <p:spPr bwMode="auto">
          <a:xfrm>
            <a:off x="3596649"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4" name="Line 2018"/>
          <p:cNvSpPr>
            <a:spLocks noChangeShapeType="1"/>
          </p:cNvSpPr>
          <p:nvPr/>
        </p:nvSpPr>
        <p:spPr bwMode="auto">
          <a:xfrm>
            <a:off x="3620462"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5" name="Line 2019"/>
          <p:cNvSpPr>
            <a:spLocks noChangeShapeType="1"/>
          </p:cNvSpPr>
          <p:nvPr/>
        </p:nvSpPr>
        <p:spPr bwMode="auto">
          <a:xfrm>
            <a:off x="3649037"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6" name="Line 2020"/>
          <p:cNvSpPr>
            <a:spLocks noChangeShapeType="1"/>
          </p:cNvSpPr>
          <p:nvPr/>
        </p:nvSpPr>
        <p:spPr bwMode="auto">
          <a:xfrm>
            <a:off x="3679199"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7" name="Line 2021"/>
          <p:cNvSpPr>
            <a:spLocks noChangeShapeType="1"/>
          </p:cNvSpPr>
          <p:nvPr/>
        </p:nvSpPr>
        <p:spPr bwMode="auto">
          <a:xfrm flipV="1">
            <a:off x="3710949"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8" name="Line 2022"/>
          <p:cNvSpPr>
            <a:spLocks noChangeShapeType="1"/>
          </p:cNvSpPr>
          <p:nvPr/>
        </p:nvSpPr>
        <p:spPr bwMode="auto">
          <a:xfrm flipV="1">
            <a:off x="3742699"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399" name="Line 2023"/>
          <p:cNvSpPr>
            <a:spLocks noChangeShapeType="1"/>
          </p:cNvSpPr>
          <p:nvPr/>
        </p:nvSpPr>
        <p:spPr bwMode="auto">
          <a:xfrm flipV="1">
            <a:off x="377444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0" name="Line 2024"/>
          <p:cNvSpPr>
            <a:spLocks noChangeShapeType="1"/>
          </p:cNvSpPr>
          <p:nvPr/>
        </p:nvSpPr>
        <p:spPr bwMode="auto">
          <a:xfrm flipV="1">
            <a:off x="3801437" y="5835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1" name="Line 2025"/>
          <p:cNvSpPr>
            <a:spLocks noChangeShapeType="1"/>
          </p:cNvSpPr>
          <p:nvPr/>
        </p:nvSpPr>
        <p:spPr bwMode="auto">
          <a:xfrm flipV="1">
            <a:off x="3826837"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2" name="Line 2026"/>
          <p:cNvSpPr>
            <a:spLocks noChangeShapeType="1"/>
          </p:cNvSpPr>
          <p:nvPr/>
        </p:nvSpPr>
        <p:spPr bwMode="auto">
          <a:xfrm flipV="1">
            <a:off x="3845887"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3" name="Line 2027"/>
          <p:cNvSpPr>
            <a:spLocks noChangeShapeType="1"/>
          </p:cNvSpPr>
          <p:nvPr/>
        </p:nvSpPr>
        <p:spPr bwMode="auto">
          <a:xfrm flipV="1">
            <a:off x="38601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4" name="Line 2028"/>
          <p:cNvSpPr>
            <a:spLocks noChangeShapeType="1"/>
          </p:cNvSpPr>
          <p:nvPr/>
        </p:nvSpPr>
        <p:spPr bwMode="auto">
          <a:xfrm flipV="1">
            <a:off x="3869699" y="571818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5" name="Freeform 2029"/>
          <p:cNvSpPr>
            <a:spLocks/>
          </p:cNvSpPr>
          <p:nvPr/>
        </p:nvSpPr>
        <p:spPr bwMode="auto">
          <a:xfrm>
            <a:off x="3653799" y="567055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7" y="5"/>
              </a:cxn>
              <a:cxn ang="0">
                <a:pos x="5" y="6"/>
              </a:cxn>
              <a:cxn ang="0">
                <a:pos x="2" y="9"/>
              </a:cxn>
              <a:cxn ang="0">
                <a:pos x="1" y="11"/>
              </a:cxn>
              <a:cxn ang="0">
                <a:pos x="1" y="11"/>
              </a:cxn>
              <a:cxn ang="0">
                <a:pos x="2" y="5"/>
              </a:cxn>
              <a:cxn ang="0">
                <a:pos x="4"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7" y="5"/>
                </a:lnTo>
                <a:lnTo>
                  <a:pt x="5" y="6"/>
                </a:lnTo>
                <a:lnTo>
                  <a:pt x="2" y="9"/>
                </a:lnTo>
                <a:lnTo>
                  <a:pt x="1" y="11"/>
                </a:lnTo>
                <a:lnTo>
                  <a:pt x="1" y="11"/>
                </a:lnTo>
                <a:lnTo>
                  <a:pt x="2"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6" name="Freeform 2030"/>
          <p:cNvSpPr>
            <a:spLocks/>
          </p:cNvSpPr>
          <p:nvPr/>
        </p:nvSpPr>
        <p:spPr bwMode="auto">
          <a:xfrm>
            <a:off x="3723649" y="5670555"/>
            <a:ext cx="23813" cy="66675"/>
          </a:xfrm>
          <a:custGeom>
            <a:avLst/>
            <a:gdLst/>
            <a:ahLst/>
            <a:cxnLst>
              <a:cxn ang="0">
                <a:pos x="9" y="0"/>
              </a:cxn>
              <a:cxn ang="0">
                <a:pos x="11" y="0"/>
              </a:cxn>
              <a:cxn ang="0">
                <a:pos x="11" y="41"/>
              </a:cxn>
              <a:cxn ang="0">
                <a:pos x="12" y="41"/>
              </a:cxn>
              <a:cxn ang="0">
                <a:pos x="12" y="42"/>
              </a:cxn>
              <a:cxn ang="0">
                <a:pos x="15" y="42"/>
              </a:cxn>
              <a:cxn ang="0">
                <a:pos x="15" y="42"/>
              </a:cxn>
              <a:cxn ang="0">
                <a:pos x="0" y="42"/>
              </a:cxn>
              <a:cxn ang="0">
                <a:pos x="0" y="42"/>
              </a:cxn>
              <a:cxn ang="0">
                <a:pos x="3" y="42"/>
              </a:cxn>
              <a:cxn ang="0">
                <a:pos x="4" y="41"/>
              </a:cxn>
              <a:cxn ang="0">
                <a:pos x="5" y="41"/>
              </a:cxn>
              <a:cxn ang="0">
                <a:pos x="5" y="39"/>
              </a:cxn>
              <a:cxn ang="0">
                <a:pos x="6" y="37"/>
              </a:cxn>
              <a:cxn ang="0">
                <a:pos x="6" y="6"/>
              </a:cxn>
              <a:cxn ang="0">
                <a:pos x="4" y="5"/>
              </a:cxn>
              <a:cxn ang="0">
                <a:pos x="1" y="5"/>
              </a:cxn>
              <a:cxn ang="0">
                <a:pos x="0" y="5"/>
              </a:cxn>
              <a:cxn ang="0">
                <a:pos x="0" y="5"/>
              </a:cxn>
              <a:cxn ang="0">
                <a:pos x="9" y="0"/>
              </a:cxn>
            </a:cxnLst>
            <a:rect l="0" t="0" r="r" b="b"/>
            <a:pathLst>
              <a:path w="15" h="42">
                <a:moveTo>
                  <a:pt x="9" y="0"/>
                </a:moveTo>
                <a:lnTo>
                  <a:pt x="11" y="0"/>
                </a:lnTo>
                <a:lnTo>
                  <a:pt x="11" y="41"/>
                </a:lnTo>
                <a:lnTo>
                  <a:pt x="12" y="41"/>
                </a:lnTo>
                <a:lnTo>
                  <a:pt x="12" y="42"/>
                </a:lnTo>
                <a:lnTo>
                  <a:pt x="15" y="42"/>
                </a:lnTo>
                <a:lnTo>
                  <a:pt x="15" y="42"/>
                </a:lnTo>
                <a:lnTo>
                  <a:pt x="0" y="42"/>
                </a:lnTo>
                <a:lnTo>
                  <a:pt x="0" y="42"/>
                </a:lnTo>
                <a:lnTo>
                  <a:pt x="3" y="42"/>
                </a:lnTo>
                <a:lnTo>
                  <a:pt x="4" y="41"/>
                </a:lnTo>
                <a:lnTo>
                  <a:pt x="5" y="41"/>
                </a:lnTo>
                <a:lnTo>
                  <a:pt x="5" y="39"/>
                </a:lnTo>
                <a:lnTo>
                  <a:pt x="6" y="37"/>
                </a:lnTo>
                <a:lnTo>
                  <a:pt x="6" y="6"/>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7" name="Line 2031"/>
          <p:cNvSpPr>
            <a:spLocks noChangeShapeType="1"/>
          </p:cNvSpPr>
          <p:nvPr/>
        </p:nvSpPr>
        <p:spPr bwMode="auto">
          <a:xfrm>
            <a:off x="3710949" y="529114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8" name="Line 2032"/>
          <p:cNvSpPr>
            <a:spLocks noChangeShapeType="1"/>
          </p:cNvSpPr>
          <p:nvPr/>
        </p:nvSpPr>
        <p:spPr bwMode="auto">
          <a:xfrm flipH="1" flipV="1">
            <a:off x="4325312"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09" name="Line 2033"/>
          <p:cNvSpPr>
            <a:spLocks noChangeShapeType="1"/>
          </p:cNvSpPr>
          <p:nvPr/>
        </p:nvSpPr>
        <p:spPr bwMode="auto">
          <a:xfrm flipH="1" flipV="1">
            <a:off x="4315787"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0" name="Line 2034"/>
          <p:cNvSpPr>
            <a:spLocks noChangeShapeType="1"/>
          </p:cNvSpPr>
          <p:nvPr/>
        </p:nvSpPr>
        <p:spPr bwMode="auto">
          <a:xfrm flipH="1" flipV="1">
            <a:off x="430149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1" name="Line 2035"/>
          <p:cNvSpPr>
            <a:spLocks noChangeShapeType="1"/>
          </p:cNvSpPr>
          <p:nvPr/>
        </p:nvSpPr>
        <p:spPr bwMode="auto">
          <a:xfrm flipH="1" flipV="1">
            <a:off x="4280862"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2" name="Line 2036"/>
          <p:cNvSpPr>
            <a:spLocks noChangeShapeType="1"/>
          </p:cNvSpPr>
          <p:nvPr/>
        </p:nvSpPr>
        <p:spPr bwMode="auto">
          <a:xfrm flipH="1" flipV="1">
            <a:off x="4257049"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3" name="Line 2037"/>
          <p:cNvSpPr>
            <a:spLocks noChangeShapeType="1"/>
          </p:cNvSpPr>
          <p:nvPr/>
        </p:nvSpPr>
        <p:spPr bwMode="auto">
          <a:xfrm flipH="1" flipV="1">
            <a:off x="4228474"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4" name="Line 2038"/>
          <p:cNvSpPr>
            <a:spLocks noChangeShapeType="1"/>
          </p:cNvSpPr>
          <p:nvPr/>
        </p:nvSpPr>
        <p:spPr bwMode="auto">
          <a:xfrm flipH="1" flipV="1">
            <a:off x="4198312"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5" name="Line 2039"/>
          <p:cNvSpPr>
            <a:spLocks noChangeShapeType="1"/>
          </p:cNvSpPr>
          <p:nvPr/>
        </p:nvSpPr>
        <p:spPr bwMode="auto">
          <a:xfrm flipH="1" flipV="1">
            <a:off x="4164974"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6" name="Line 2040"/>
          <p:cNvSpPr>
            <a:spLocks noChangeShapeType="1"/>
          </p:cNvSpPr>
          <p:nvPr/>
        </p:nvSpPr>
        <p:spPr bwMode="auto">
          <a:xfrm flipH="1">
            <a:off x="413322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7" name="Line 2041"/>
          <p:cNvSpPr>
            <a:spLocks noChangeShapeType="1"/>
          </p:cNvSpPr>
          <p:nvPr/>
        </p:nvSpPr>
        <p:spPr bwMode="auto">
          <a:xfrm flipH="1">
            <a:off x="4103062"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8" name="Line 2042"/>
          <p:cNvSpPr>
            <a:spLocks noChangeShapeType="1"/>
          </p:cNvSpPr>
          <p:nvPr/>
        </p:nvSpPr>
        <p:spPr bwMode="auto">
          <a:xfrm flipH="1">
            <a:off x="4076074"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19" name="Line 2043"/>
          <p:cNvSpPr>
            <a:spLocks noChangeShapeType="1"/>
          </p:cNvSpPr>
          <p:nvPr/>
        </p:nvSpPr>
        <p:spPr bwMode="auto">
          <a:xfrm flipH="1">
            <a:off x="405226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0" name="Line 2044"/>
          <p:cNvSpPr>
            <a:spLocks noChangeShapeType="1"/>
          </p:cNvSpPr>
          <p:nvPr/>
        </p:nvSpPr>
        <p:spPr bwMode="auto">
          <a:xfrm flipH="1">
            <a:off x="403162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1" name="Line 2045"/>
          <p:cNvSpPr>
            <a:spLocks noChangeShapeType="1"/>
          </p:cNvSpPr>
          <p:nvPr/>
        </p:nvSpPr>
        <p:spPr bwMode="auto">
          <a:xfrm flipH="1">
            <a:off x="4017337"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2" name="Line 2046"/>
          <p:cNvSpPr>
            <a:spLocks noChangeShapeType="1"/>
          </p:cNvSpPr>
          <p:nvPr/>
        </p:nvSpPr>
        <p:spPr bwMode="auto">
          <a:xfrm flipH="1">
            <a:off x="4007812"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3" name="Line 2047"/>
          <p:cNvSpPr>
            <a:spLocks noChangeShapeType="1"/>
          </p:cNvSpPr>
          <p:nvPr/>
        </p:nvSpPr>
        <p:spPr bwMode="auto">
          <a:xfrm flipH="1">
            <a:off x="4003049"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4" name="Line 2048"/>
          <p:cNvSpPr>
            <a:spLocks noChangeShapeType="1"/>
          </p:cNvSpPr>
          <p:nvPr/>
        </p:nvSpPr>
        <p:spPr bwMode="auto">
          <a:xfrm>
            <a:off x="4003049" y="571818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5" name="Line 2049"/>
          <p:cNvSpPr>
            <a:spLocks noChangeShapeType="1"/>
          </p:cNvSpPr>
          <p:nvPr/>
        </p:nvSpPr>
        <p:spPr bwMode="auto">
          <a:xfrm>
            <a:off x="4007812"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6" name="Line 2050"/>
          <p:cNvSpPr>
            <a:spLocks noChangeShapeType="1"/>
          </p:cNvSpPr>
          <p:nvPr/>
        </p:nvSpPr>
        <p:spPr bwMode="auto">
          <a:xfrm>
            <a:off x="4017337"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7" name="Line 2051"/>
          <p:cNvSpPr>
            <a:spLocks noChangeShapeType="1"/>
          </p:cNvSpPr>
          <p:nvPr/>
        </p:nvSpPr>
        <p:spPr bwMode="auto">
          <a:xfrm>
            <a:off x="403162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8" name="Line 2052"/>
          <p:cNvSpPr>
            <a:spLocks noChangeShapeType="1"/>
          </p:cNvSpPr>
          <p:nvPr/>
        </p:nvSpPr>
        <p:spPr bwMode="auto">
          <a:xfrm>
            <a:off x="405226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29" name="Line 2053"/>
          <p:cNvSpPr>
            <a:spLocks noChangeShapeType="1"/>
          </p:cNvSpPr>
          <p:nvPr/>
        </p:nvSpPr>
        <p:spPr bwMode="auto">
          <a:xfrm>
            <a:off x="407607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0" name="Line 2054"/>
          <p:cNvSpPr>
            <a:spLocks noChangeShapeType="1"/>
          </p:cNvSpPr>
          <p:nvPr/>
        </p:nvSpPr>
        <p:spPr bwMode="auto">
          <a:xfrm>
            <a:off x="4103062"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1" name="Line 2055"/>
          <p:cNvSpPr>
            <a:spLocks noChangeShapeType="1"/>
          </p:cNvSpPr>
          <p:nvPr/>
        </p:nvSpPr>
        <p:spPr bwMode="auto">
          <a:xfrm>
            <a:off x="413322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2" name="Line 2056"/>
          <p:cNvSpPr>
            <a:spLocks noChangeShapeType="1"/>
          </p:cNvSpPr>
          <p:nvPr/>
        </p:nvSpPr>
        <p:spPr bwMode="auto">
          <a:xfrm flipV="1">
            <a:off x="4164974"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3" name="Line 2057"/>
          <p:cNvSpPr>
            <a:spLocks noChangeShapeType="1"/>
          </p:cNvSpPr>
          <p:nvPr/>
        </p:nvSpPr>
        <p:spPr bwMode="auto">
          <a:xfrm flipV="1">
            <a:off x="4198312"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4" name="Line 2058"/>
          <p:cNvSpPr>
            <a:spLocks noChangeShapeType="1"/>
          </p:cNvSpPr>
          <p:nvPr/>
        </p:nvSpPr>
        <p:spPr bwMode="auto">
          <a:xfrm flipV="1">
            <a:off x="4228474"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5" name="Line 2059"/>
          <p:cNvSpPr>
            <a:spLocks noChangeShapeType="1"/>
          </p:cNvSpPr>
          <p:nvPr/>
        </p:nvSpPr>
        <p:spPr bwMode="auto">
          <a:xfrm flipV="1">
            <a:off x="4257049"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6" name="Line 2060"/>
          <p:cNvSpPr>
            <a:spLocks noChangeShapeType="1"/>
          </p:cNvSpPr>
          <p:nvPr/>
        </p:nvSpPr>
        <p:spPr bwMode="auto">
          <a:xfrm flipV="1">
            <a:off x="4280862"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7" name="Line 2061"/>
          <p:cNvSpPr>
            <a:spLocks noChangeShapeType="1"/>
          </p:cNvSpPr>
          <p:nvPr/>
        </p:nvSpPr>
        <p:spPr bwMode="auto">
          <a:xfrm flipV="1">
            <a:off x="43014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8" name="Line 2062"/>
          <p:cNvSpPr>
            <a:spLocks noChangeShapeType="1"/>
          </p:cNvSpPr>
          <p:nvPr/>
        </p:nvSpPr>
        <p:spPr bwMode="auto">
          <a:xfrm flipV="1">
            <a:off x="4315787"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39" name="Line 2063"/>
          <p:cNvSpPr>
            <a:spLocks noChangeShapeType="1"/>
          </p:cNvSpPr>
          <p:nvPr/>
        </p:nvSpPr>
        <p:spPr bwMode="auto">
          <a:xfrm flipV="1">
            <a:off x="4325312"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0" name="Freeform 2064"/>
          <p:cNvSpPr>
            <a:spLocks/>
          </p:cNvSpPr>
          <p:nvPr/>
        </p:nvSpPr>
        <p:spPr bwMode="auto">
          <a:xfrm>
            <a:off x="4107824" y="567055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3" y="37"/>
              </a:cxn>
              <a:cxn ang="0">
                <a:pos x="23" y="37"/>
              </a:cxn>
              <a:cxn ang="0">
                <a:pos x="26" y="35"/>
              </a:cxn>
              <a:cxn ang="0">
                <a:pos x="27"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5" y="6"/>
              </a:cxn>
              <a:cxn ang="0">
                <a:pos x="2" y="9"/>
              </a:cxn>
              <a:cxn ang="0">
                <a:pos x="2" y="11"/>
              </a:cxn>
              <a:cxn ang="0">
                <a:pos x="1" y="11"/>
              </a:cxn>
              <a:cxn ang="0">
                <a:pos x="2" y="5"/>
              </a:cxn>
              <a:cxn ang="0">
                <a:pos x="5"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3" y="37"/>
                </a:lnTo>
                <a:lnTo>
                  <a:pt x="23" y="37"/>
                </a:lnTo>
                <a:lnTo>
                  <a:pt x="26" y="35"/>
                </a:lnTo>
                <a:lnTo>
                  <a:pt x="27"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5" y="6"/>
                </a:lnTo>
                <a:lnTo>
                  <a:pt x="2" y="9"/>
                </a:lnTo>
                <a:lnTo>
                  <a:pt x="2" y="11"/>
                </a:lnTo>
                <a:lnTo>
                  <a:pt x="1" y="11"/>
                </a:lnTo>
                <a:lnTo>
                  <a:pt x="2"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1" name="Freeform 2065"/>
          <p:cNvSpPr>
            <a:spLocks/>
          </p:cNvSpPr>
          <p:nvPr/>
        </p:nvSpPr>
        <p:spPr bwMode="auto">
          <a:xfrm>
            <a:off x="4168149" y="5670555"/>
            <a:ext cx="42863" cy="66675"/>
          </a:xfrm>
          <a:custGeom>
            <a:avLst/>
            <a:gdLst/>
            <a:ahLst/>
            <a:cxnLst>
              <a:cxn ang="0">
                <a:pos x="10" y="0"/>
              </a:cxn>
              <a:cxn ang="0">
                <a:pos x="15" y="0"/>
              </a:cxn>
              <a:cxn ang="0">
                <a:pos x="19" y="1"/>
              </a:cxn>
              <a:cxn ang="0">
                <a:pos x="22" y="3"/>
              </a:cxn>
              <a:cxn ang="0">
                <a:pos x="23" y="5"/>
              </a:cxn>
              <a:cxn ang="0">
                <a:pos x="24" y="8"/>
              </a:cxn>
              <a:cxn ang="0">
                <a:pos x="25" y="11"/>
              </a:cxn>
              <a:cxn ang="0">
                <a:pos x="24" y="14"/>
              </a:cxn>
              <a:cxn ang="0">
                <a:pos x="23" y="17"/>
              </a:cxn>
              <a:cxn ang="0">
                <a:pos x="19" y="24"/>
              </a:cxn>
              <a:cxn ang="0">
                <a:pos x="16" y="28"/>
              </a:cxn>
              <a:cxn ang="0">
                <a:pos x="6" y="38"/>
              </a:cxn>
              <a:cxn ang="0">
                <a:pos x="22" y="38"/>
              </a:cxn>
              <a:cxn ang="0">
                <a:pos x="22" y="37"/>
              </a:cxn>
              <a:cxn ang="0">
                <a:pos x="23" y="37"/>
              </a:cxn>
              <a:cxn ang="0">
                <a:pos x="24" y="36"/>
              </a:cxn>
              <a:cxn ang="0">
                <a:pos x="26" y="35"/>
              </a:cxn>
              <a:cxn ang="0">
                <a:pos x="27" y="35"/>
              </a:cxn>
              <a:cxn ang="0">
                <a:pos x="25" y="42"/>
              </a:cxn>
              <a:cxn ang="0">
                <a:pos x="0" y="42"/>
              </a:cxn>
              <a:cxn ang="0">
                <a:pos x="0" y="41"/>
              </a:cxn>
              <a:cxn ang="0">
                <a:pos x="9" y="32"/>
              </a:cxn>
              <a:cxn ang="0">
                <a:pos x="15" y="26"/>
              </a:cxn>
              <a:cxn ang="0">
                <a:pos x="19" y="19"/>
              </a:cxn>
              <a:cxn ang="0">
                <a:pos x="19" y="14"/>
              </a:cxn>
              <a:cxn ang="0">
                <a:pos x="19" y="11"/>
              </a:cxn>
              <a:cxn ang="0">
                <a:pos x="19" y="9"/>
              </a:cxn>
              <a:cxn ang="0">
                <a:pos x="17" y="7"/>
              </a:cxn>
              <a:cxn ang="0">
                <a:pos x="16" y="5"/>
              </a:cxn>
              <a:cxn ang="0">
                <a:pos x="13" y="5"/>
              </a:cxn>
              <a:cxn ang="0">
                <a:pos x="11" y="5"/>
              </a:cxn>
              <a:cxn ang="0">
                <a:pos x="5" y="6"/>
              </a:cxn>
              <a:cxn ang="0">
                <a:pos x="4" y="8"/>
              </a:cxn>
              <a:cxn ang="0">
                <a:pos x="3" y="9"/>
              </a:cxn>
              <a:cxn ang="0">
                <a:pos x="2" y="11"/>
              </a:cxn>
              <a:cxn ang="0">
                <a:pos x="1" y="11"/>
              </a:cxn>
              <a:cxn ang="0">
                <a:pos x="1" y="8"/>
              </a:cxn>
              <a:cxn ang="0">
                <a:pos x="3" y="5"/>
              </a:cxn>
              <a:cxn ang="0">
                <a:pos x="4" y="3"/>
              </a:cxn>
              <a:cxn ang="0">
                <a:pos x="7" y="1"/>
              </a:cxn>
              <a:cxn ang="0">
                <a:pos x="10" y="0"/>
              </a:cxn>
            </a:cxnLst>
            <a:rect l="0" t="0" r="r" b="b"/>
            <a:pathLst>
              <a:path w="27" h="42">
                <a:moveTo>
                  <a:pt x="10" y="0"/>
                </a:moveTo>
                <a:lnTo>
                  <a:pt x="15" y="0"/>
                </a:lnTo>
                <a:lnTo>
                  <a:pt x="19" y="1"/>
                </a:lnTo>
                <a:lnTo>
                  <a:pt x="22" y="3"/>
                </a:lnTo>
                <a:lnTo>
                  <a:pt x="23" y="5"/>
                </a:lnTo>
                <a:lnTo>
                  <a:pt x="24" y="8"/>
                </a:lnTo>
                <a:lnTo>
                  <a:pt x="25" y="11"/>
                </a:lnTo>
                <a:lnTo>
                  <a:pt x="24" y="14"/>
                </a:lnTo>
                <a:lnTo>
                  <a:pt x="23" y="17"/>
                </a:lnTo>
                <a:lnTo>
                  <a:pt x="19" y="24"/>
                </a:lnTo>
                <a:lnTo>
                  <a:pt x="16" y="28"/>
                </a:lnTo>
                <a:lnTo>
                  <a:pt x="6" y="38"/>
                </a:lnTo>
                <a:lnTo>
                  <a:pt x="22" y="38"/>
                </a:lnTo>
                <a:lnTo>
                  <a:pt x="22" y="37"/>
                </a:lnTo>
                <a:lnTo>
                  <a:pt x="23" y="37"/>
                </a:lnTo>
                <a:lnTo>
                  <a:pt x="24" y="36"/>
                </a:lnTo>
                <a:lnTo>
                  <a:pt x="26" y="35"/>
                </a:lnTo>
                <a:lnTo>
                  <a:pt x="27" y="35"/>
                </a:lnTo>
                <a:lnTo>
                  <a:pt x="25" y="42"/>
                </a:lnTo>
                <a:lnTo>
                  <a:pt x="0" y="42"/>
                </a:lnTo>
                <a:lnTo>
                  <a:pt x="0" y="41"/>
                </a:lnTo>
                <a:lnTo>
                  <a:pt x="9" y="32"/>
                </a:lnTo>
                <a:lnTo>
                  <a:pt x="15" y="26"/>
                </a:lnTo>
                <a:lnTo>
                  <a:pt x="19" y="19"/>
                </a:lnTo>
                <a:lnTo>
                  <a:pt x="19" y="14"/>
                </a:lnTo>
                <a:lnTo>
                  <a:pt x="19" y="11"/>
                </a:lnTo>
                <a:lnTo>
                  <a:pt x="19" y="9"/>
                </a:lnTo>
                <a:lnTo>
                  <a:pt x="17" y="7"/>
                </a:lnTo>
                <a:lnTo>
                  <a:pt x="16" y="5"/>
                </a:lnTo>
                <a:lnTo>
                  <a:pt x="13" y="5"/>
                </a:lnTo>
                <a:lnTo>
                  <a:pt x="11" y="5"/>
                </a:lnTo>
                <a:lnTo>
                  <a:pt x="5" y="6"/>
                </a:lnTo>
                <a:lnTo>
                  <a:pt x="4" y="8"/>
                </a:lnTo>
                <a:lnTo>
                  <a:pt x="3" y="9"/>
                </a:lnTo>
                <a:lnTo>
                  <a:pt x="2" y="11"/>
                </a:lnTo>
                <a:lnTo>
                  <a:pt x="1" y="11"/>
                </a:lnTo>
                <a:lnTo>
                  <a:pt x="1" y="8"/>
                </a:lnTo>
                <a:lnTo>
                  <a:pt x="3"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2" name="Line 2066"/>
          <p:cNvSpPr>
            <a:spLocks noChangeShapeType="1"/>
          </p:cNvSpPr>
          <p:nvPr/>
        </p:nvSpPr>
        <p:spPr bwMode="auto">
          <a:xfrm>
            <a:off x="3810962" y="5254630"/>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3" name="Line 2067"/>
          <p:cNvSpPr>
            <a:spLocks noChangeShapeType="1"/>
          </p:cNvSpPr>
          <p:nvPr/>
        </p:nvSpPr>
        <p:spPr bwMode="auto">
          <a:xfrm>
            <a:off x="3845887" y="529908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4" name="Line 2068"/>
          <p:cNvSpPr>
            <a:spLocks noChangeShapeType="1"/>
          </p:cNvSpPr>
          <p:nvPr/>
        </p:nvSpPr>
        <p:spPr bwMode="auto">
          <a:xfrm>
            <a:off x="3882399" y="5345118"/>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5" name="Line 2069"/>
          <p:cNvSpPr>
            <a:spLocks noChangeShapeType="1"/>
          </p:cNvSpPr>
          <p:nvPr/>
        </p:nvSpPr>
        <p:spPr bwMode="auto">
          <a:xfrm>
            <a:off x="3918912" y="5395918"/>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6" name="Line 2070"/>
          <p:cNvSpPr>
            <a:spLocks noChangeShapeType="1"/>
          </p:cNvSpPr>
          <p:nvPr/>
        </p:nvSpPr>
        <p:spPr bwMode="auto">
          <a:xfrm>
            <a:off x="3958599" y="544513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7" name="Line 2071"/>
          <p:cNvSpPr>
            <a:spLocks noChangeShapeType="1"/>
          </p:cNvSpPr>
          <p:nvPr/>
        </p:nvSpPr>
        <p:spPr bwMode="auto">
          <a:xfrm>
            <a:off x="3995112" y="549593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8" name="Line 2072"/>
          <p:cNvSpPr>
            <a:spLocks noChangeShapeType="1"/>
          </p:cNvSpPr>
          <p:nvPr/>
        </p:nvSpPr>
        <p:spPr bwMode="auto">
          <a:xfrm>
            <a:off x="4031624" y="5541968"/>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49" name="Line 2073"/>
          <p:cNvSpPr>
            <a:spLocks noChangeShapeType="1"/>
          </p:cNvSpPr>
          <p:nvPr/>
        </p:nvSpPr>
        <p:spPr bwMode="auto">
          <a:xfrm flipH="1" flipV="1">
            <a:off x="4779337"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0" name="Line 2074"/>
          <p:cNvSpPr>
            <a:spLocks noChangeShapeType="1"/>
          </p:cNvSpPr>
          <p:nvPr/>
        </p:nvSpPr>
        <p:spPr bwMode="auto">
          <a:xfrm flipH="1" flipV="1">
            <a:off x="4769812"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1" name="Line 2075"/>
          <p:cNvSpPr>
            <a:spLocks noChangeShapeType="1"/>
          </p:cNvSpPr>
          <p:nvPr/>
        </p:nvSpPr>
        <p:spPr bwMode="auto">
          <a:xfrm flipH="1" flipV="1">
            <a:off x="4755524"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2" name="Line 2076"/>
          <p:cNvSpPr>
            <a:spLocks noChangeShapeType="1"/>
          </p:cNvSpPr>
          <p:nvPr/>
        </p:nvSpPr>
        <p:spPr bwMode="auto">
          <a:xfrm flipH="1" flipV="1">
            <a:off x="4734887"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3" name="Line 2077"/>
          <p:cNvSpPr>
            <a:spLocks noChangeShapeType="1"/>
          </p:cNvSpPr>
          <p:nvPr/>
        </p:nvSpPr>
        <p:spPr bwMode="auto">
          <a:xfrm flipH="1" flipV="1">
            <a:off x="4711074"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4" name="Line 2078"/>
          <p:cNvSpPr>
            <a:spLocks noChangeShapeType="1"/>
          </p:cNvSpPr>
          <p:nvPr/>
        </p:nvSpPr>
        <p:spPr bwMode="auto">
          <a:xfrm flipH="1" flipV="1">
            <a:off x="4684087"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5" name="Line 2079"/>
          <p:cNvSpPr>
            <a:spLocks noChangeShapeType="1"/>
          </p:cNvSpPr>
          <p:nvPr/>
        </p:nvSpPr>
        <p:spPr bwMode="auto">
          <a:xfrm flipH="1" flipV="1">
            <a:off x="4653924"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6" name="Line 2080"/>
          <p:cNvSpPr>
            <a:spLocks noChangeShapeType="1"/>
          </p:cNvSpPr>
          <p:nvPr/>
        </p:nvSpPr>
        <p:spPr bwMode="auto">
          <a:xfrm flipH="1" flipV="1">
            <a:off x="4620587"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7" name="Line 2081"/>
          <p:cNvSpPr>
            <a:spLocks noChangeShapeType="1"/>
          </p:cNvSpPr>
          <p:nvPr/>
        </p:nvSpPr>
        <p:spPr bwMode="auto">
          <a:xfrm flipH="1">
            <a:off x="4588837"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8" name="Line 2082"/>
          <p:cNvSpPr>
            <a:spLocks noChangeShapeType="1"/>
          </p:cNvSpPr>
          <p:nvPr/>
        </p:nvSpPr>
        <p:spPr bwMode="auto">
          <a:xfrm flipH="1">
            <a:off x="4557087"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59" name="Line 2083"/>
          <p:cNvSpPr>
            <a:spLocks noChangeShapeType="1"/>
          </p:cNvSpPr>
          <p:nvPr/>
        </p:nvSpPr>
        <p:spPr bwMode="auto">
          <a:xfrm flipH="1">
            <a:off x="4530099"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0" name="Line 2084"/>
          <p:cNvSpPr>
            <a:spLocks noChangeShapeType="1"/>
          </p:cNvSpPr>
          <p:nvPr/>
        </p:nvSpPr>
        <p:spPr bwMode="auto">
          <a:xfrm flipH="1">
            <a:off x="4506287"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1" name="Line 2085"/>
          <p:cNvSpPr>
            <a:spLocks noChangeShapeType="1"/>
          </p:cNvSpPr>
          <p:nvPr/>
        </p:nvSpPr>
        <p:spPr bwMode="auto">
          <a:xfrm flipH="1">
            <a:off x="4485649"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2" name="Line 2086"/>
          <p:cNvSpPr>
            <a:spLocks noChangeShapeType="1"/>
          </p:cNvSpPr>
          <p:nvPr/>
        </p:nvSpPr>
        <p:spPr bwMode="auto">
          <a:xfrm flipH="1">
            <a:off x="4471362"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3" name="Line 2087"/>
          <p:cNvSpPr>
            <a:spLocks noChangeShapeType="1"/>
          </p:cNvSpPr>
          <p:nvPr/>
        </p:nvSpPr>
        <p:spPr bwMode="auto">
          <a:xfrm flipH="1">
            <a:off x="4461837"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4" name="Line 2088"/>
          <p:cNvSpPr>
            <a:spLocks noChangeShapeType="1"/>
          </p:cNvSpPr>
          <p:nvPr/>
        </p:nvSpPr>
        <p:spPr bwMode="auto">
          <a:xfrm flipH="1">
            <a:off x="4458662"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5" name="Line 2089"/>
          <p:cNvSpPr>
            <a:spLocks noChangeShapeType="1"/>
          </p:cNvSpPr>
          <p:nvPr/>
        </p:nvSpPr>
        <p:spPr bwMode="auto">
          <a:xfrm>
            <a:off x="4458662"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6" name="Line 2090"/>
          <p:cNvSpPr>
            <a:spLocks noChangeShapeType="1"/>
          </p:cNvSpPr>
          <p:nvPr/>
        </p:nvSpPr>
        <p:spPr bwMode="auto">
          <a:xfrm>
            <a:off x="4461837"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7" name="Line 2091"/>
          <p:cNvSpPr>
            <a:spLocks noChangeShapeType="1"/>
          </p:cNvSpPr>
          <p:nvPr/>
        </p:nvSpPr>
        <p:spPr bwMode="auto">
          <a:xfrm>
            <a:off x="4471362"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8" name="Line 2092"/>
          <p:cNvSpPr>
            <a:spLocks noChangeShapeType="1"/>
          </p:cNvSpPr>
          <p:nvPr/>
        </p:nvSpPr>
        <p:spPr bwMode="auto">
          <a:xfrm>
            <a:off x="4485649"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69" name="Line 2093"/>
          <p:cNvSpPr>
            <a:spLocks noChangeShapeType="1"/>
          </p:cNvSpPr>
          <p:nvPr/>
        </p:nvSpPr>
        <p:spPr bwMode="auto">
          <a:xfrm>
            <a:off x="4506287"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0" name="Line 2094"/>
          <p:cNvSpPr>
            <a:spLocks noChangeShapeType="1"/>
          </p:cNvSpPr>
          <p:nvPr/>
        </p:nvSpPr>
        <p:spPr bwMode="auto">
          <a:xfrm>
            <a:off x="4530099"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1" name="Line 2095"/>
          <p:cNvSpPr>
            <a:spLocks noChangeShapeType="1"/>
          </p:cNvSpPr>
          <p:nvPr/>
        </p:nvSpPr>
        <p:spPr bwMode="auto">
          <a:xfrm>
            <a:off x="4557087"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2" name="Line 2096"/>
          <p:cNvSpPr>
            <a:spLocks noChangeShapeType="1"/>
          </p:cNvSpPr>
          <p:nvPr/>
        </p:nvSpPr>
        <p:spPr bwMode="auto">
          <a:xfrm>
            <a:off x="4588837"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3" name="Line 2097"/>
          <p:cNvSpPr>
            <a:spLocks noChangeShapeType="1"/>
          </p:cNvSpPr>
          <p:nvPr/>
        </p:nvSpPr>
        <p:spPr bwMode="auto">
          <a:xfrm flipV="1">
            <a:off x="4620587"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4" name="Line 2098"/>
          <p:cNvSpPr>
            <a:spLocks noChangeShapeType="1"/>
          </p:cNvSpPr>
          <p:nvPr/>
        </p:nvSpPr>
        <p:spPr bwMode="auto">
          <a:xfrm flipV="1">
            <a:off x="4653924"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5" name="Line 2099"/>
          <p:cNvSpPr>
            <a:spLocks noChangeShapeType="1"/>
          </p:cNvSpPr>
          <p:nvPr/>
        </p:nvSpPr>
        <p:spPr bwMode="auto">
          <a:xfrm flipV="1">
            <a:off x="4684087"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6" name="Line 2100"/>
          <p:cNvSpPr>
            <a:spLocks noChangeShapeType="1"/>
          </p:cNvSpPr>
          <p:nvPr/>
        </p:nvSpPr>
        <p:spPr bwMode="auto">
          <a:xfrm flipV="1">
            <a:off x="4711074"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7" name="Line 2101"/>
          <p:cNvSpPr>
            <a:spLocks noChangeShapeType="1"/>
          </p:cNvSpPr>
          <p:nvPr/>
        </p:nvSpPr>
        <p:spPr bwMode="auto">
          <a:xfrm flipV="1">
            <a:off x="4734887"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8" name="Line 2102"/>
          <p:cNvSpPr>
            <a:spLocks noChangeShapeType="1"/>
          </p:cNvSpPr>
          <p:nvPr/>
        </p:nvSpPr>
        <p:spPr bwMode="auto">
          <a:xfrm flipV="1">
            <a:off x="4755524"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79" name="Line 2103"/>
          <p:cNvSpPr>
            <a:spLocks noChangeShapeType="1"/>
          </p:cNvSpPr>
          <p:nvPr/>
        </p:nvSpPr>
        <p:spPr bwMode="auto">
          <a:xfrm flipV="1">
            <a:off x="4769812"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0" name="Line 2104"/>
          <p:cNvSpPr>
            <a:spLocks noChangeShapeType="1"/>
          </p:cNvSpPr>
          <p:nvPr/>
        </p:nvSpPr>
        <p:spPr bwMode="auto">
          <a:xfrm flipV="1">
            <a:off x="4779337"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1" name="Freeform 2105"/>
          <p:cNvSpPr>
            <a:spLocks/>
          </p:cNvSpPr>
          <p:nvPr/>
        </p:nvSpPr>
        <p:spPr bwMode="auto">
          <a:xfrm>
            <a:off x="4561849" y="5670555"/>
            <a:ext cx="44450" cy="66675"/>
          </a:xfrm>
          <a:custGeom>
            <a:avLst/>
            <a:gdLst/>
            <a:ahLst/>
            <a:cxnLst>
              <a:cxn ang="0">
                <a:pos x="10" y="0"/>
              </a:cxn>
              <a:cxn ang="0">
                <a:pos x="16" y="0"/>
              </a:cxn>
              <a:cxn ang="0">
                <a:pos x="19" y="1"/>
              </a:cxn>
              <a:cxn ang="0">
                <a:pos x="21" y="3"/>
              </a:cxn>
              <a:cxn ang="0">
                <a:pos x="25" y="8"/>
              </a:cxn>
              <a:cxn ang="0">
                <a:pos x="25" y="11"/>
              </a:cxn>
              <a:cxn ang="0">
                <a:pos x="25" y="14"/>
              </a:cxn>
              <a:cxn ang="0">
                <a:pos x="24" y="17"/>
              </a:cxn>
              <a:cxn ang="0">
                <a:pos x="19" y="24"/>
              </a:cxn>
              <a:cxn ang="0">
                <a:pos x="15" y="28"/>
              </a:cxn>
              <a:cxn ang="0">
                <a:pos x="12" y="32"/>
              </a:cxn>
              <a:cxn ang="0">
                <a:pos x="9" y="34"/>
              </a:cxn>
              <a:cxn ang="0">
                <a:pos x="7" y="36"/>
              </a:cxn>
              <a:cxn ang="0">
                <a:pos x="6" y="38"/>
              </a:cxn>
              <a:cxn ang="0">
                <a:pos x="21" y="38"/>
              </a:cxn>
              <a:cxn ang="0">
                <a:pos x="23" y="37"/>
              </a:cxn>
              <a:cxn ang="0">
                <a:pos x="24" y="37"/>
              </a:cxn>
              <a:cxn ang="0">
                <a:pos x="26" y="35"/>
              </a:cxn>
              <a:cxn ang="0">
                <a:pos x="28"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1" y="3"/>
                </a:lnTo>
                <a:lnTo>
                  <a:pt x="25" y="8"/>
                </a:lnTo>
                <a:lnTo>
                  <a:pt x="25" y="11"/>
                </a:lnTo>
                <a:lnTo>
                  <a:pt x="25" y="14"/>
                </a:lnTo>
                <a:lnTo>
                  <a:pt x="24" y="17"/>
                </a:lnTo>
                <a:lnTo>
                  <a:pt x="19" y="24"/>
                </a:lnTo>
                <a:lnTo>
                  <a:pt x="15" y="28"/>
                </a:lnTo>
                <a:lnTo>
                  <a:pt x="12" y="32"/>
                </a:lnTo>
                <a:lnTo>
                  <a:pt x="9" y="34"/>
                </a:lnTo>
                <a:lnTo>
                  <a:pt x="7" y="36"/>
                </a:lnTo>
                <a:lnTo>
                  <a:pt x="6" y="38"/>
                </a:lnTo>
                <a:lnTo>
                  <a:pt x="21" y="38"/>
                </a:lnTo>
                <a:lnTo>
                  <a:pt x="23" y="37"/>
                </a:lnTo>
                <a:lnTo>
                  <a:pt x="24" y="37"/>
                </a:lnTo>
                <a:lnTo>
                  <a:pt x="26" y="35"/>
                </a:lnTo>
                <a:lnTo>
                  <a:pt x="28"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2" name="Freeform 2106"/>
          <p:cNvSpPr>
            <a:spLocks/>
          </p:cNvSpPr>
          <p:nvPr/>
        </p:nvSpPr>
        <p:spPr bwMode="auto">
          <a:xfrm>
            <a:off x="4625349" y="5670555"/>
            <a:ext cx="36513" cy="68263"/>
          </a:xfrm>
          <a:custGeom>
            <a:avLst/>
            <a:gdLst/>
            <a:ahLst/>
            <a:cxnLst>
              <a:cxn ang="0">
                <a:pos x="9" y="0"/>
              </a:cxn>
              <a:cxn ang="0">
                <a:pos x="13" y="0"/>
              </a:cxn>
              <a:cxn ang="0">
                <a:pos x="18" y="1"/>
              </a:cxn>
              <a:cxn ang="0">
                <a:pos x="19" y="3"/>
              </a:cxn>
              <a:cxn ang="0">
                <a:pos x="21" y="5"/>
              </a:cxn>
              <a:cxn ang="0">
                <a:pos x="21" y="11"/>
              </a:cxn>
              <a:cxn ang="0">
                <a:pos x="18" y="15"/>
              </a:cxn>
              <a:cxn ang="0">
                <a:pos x="15" y="17"/>
              </a:cxn>
              <a:cxn ang="0">
                <a:pos x="18" y="19"/>
              </a:cxn>
              <a:cxn ang="0">
                <a:pos x="21" y="22"/>
              </a:cxn>
              <a:cxn ang="0">
                <a:pos x="22" y="24"/>
              </a:cxn>
              <a:cxn ang="0">
                <a:pos x="23" y="26"/>
              </a:cxn>
              <a:cxn ang="0">
                <a:pos x="23" y="29"/>
              </a:cxn>
              <a:cxn ang="0">
                <a:pos x="22" y="35"/>
              </a:cxn>
              <a:cxn ang="0">
                <a:pos x="20" y="38"/>
              </a:cxn>
              <a:cxn ang="0">
                <a:pos x="14" y="42"/>
              </a:cxn>
              <a:cxn ang="0">
                <a:pos x="6" y="43"/>
              </a:cxn>
              <a:cxn ang="0">
                <a:pos x="4" y="43"/>
              </a:cxn>
              <a:cxn ang="0">
                <a:pos x="0" y="41"/>
              </a:cxn>
              <a:cxn ang="0">
                <a:pos x="0" y="39"/>
              </a:cxn>
              <a:cxn ang="0">
                <a:pos x="0" y="39"/>
              </a:cxn>
              <a:cxn ang="0">
                <a:pos x="1" y="38"/>
              </a:cxn>
              <a:cxn ang="0">
                <a:pos x="4" y="38"/>
              </a:cxn>
              <a:cxn ang="0">
                <a:pos x="6" y="39"/>
              </a:cxn>
              <a:cxn ang="0">
                <a:pos x="7" y="39"/>
              </a:cxn>
              <a:cxn ang="0">
                <a:pos x="8" y="40"/>
              </a:cxn>
              <a:cxn ang="0">
                <a:pos x="12" y="40"/>
              </a:cxn>
              <a:cxn ang="0">
                <a:pos x="14" y="39"/>
              </a:cxn>
              <a:cxn ang="0">
                <a:pos x="17" y="36"/>
              </a:cxn>
              <a:cxn ang="0">
                <a:pos x="19" y="34"/>
              </a:cxn>
              <a:cxn ang="0">
                <a:pos x="19" y="30"/>
              </a:cxn>
              <a:cxn ang="0">
                <a:pos x="17" y="27"/>
              </a:cxn>
              <a:cxn ang="0">
                <a:pos x="16" y="26"/>
              </a:cxn>
              <a:cxn ang="0">
                <a:pos x="16" y="26"/>
              </a:cxn>
              <a:cxn ang="0">
                <a:pos x="14" y="23"/>
              </a:cxn>
              <a:cxn ang="0">
                <a:pos x="12" y="23"/>
              </a:cxn>
              <a:cxn ang="0">
                <a:pos x="10" y="22"/>
              </a:cxn>
              <a:cxn ang="0">
                <a:pos x="9" y="22"/>
              </a:cxn>
              <a:cxn ang="0">
                <a:pos x="7" y="21"/>
              </a:cxn>
              <a:cxn ang="0">
                <a:pos x="6" y="21"/>
              </a:cxn>
              <a:cxn ang="0">
                <a:pos x="6" y="20"/>
              </a:cxn>
              <a:cxn ang="0">
                <a:pos x="8" y="20"/>
              </a:cxn>
              <a:cxn ang="0">
                <a:pos x="10" y="20"/>
              </a:cxn>
              <a:cxn ang="0">
                <a:pos x="12" y="19"/>
              </a:cxn>
              <a:cxn ang="0">
                <a:pos x="14" y="17"/>
              </a:cxn>
              <a:cxn ang="0">
                <a:pos x="15" y="16"/>
              </a:cxn>
              <a:cxn ang="0">
                <a:pos x="16" y="14"/>
              </a:cxn>
              <a:cxn ang="0">
                <a:pos x="16" y="9"/>
              </a:cxn>
              <a:cxn ang="0">
                <a:pos x="15" y="6"/>
              </a:cxn>
              <a:cxn ang="0">
                <a:pos x="13" y="5"/>
              </a:cxn>
              <a:cxn ang="0">
                <a:pos x="11" y="4"/>
              </a:cxn>
              <a:cxn ang="0">
                <a:pos x="7" y="4"/>
              </a:cxn>
              <a:cxn ang="0">
                <a:pos x="5" y="5"/>
              </a:cxn>
              <a:cxn ang="0">
                <a:pos x="1" y="9"/>
              </a:cxn>
              <a:cxn ang="0">
                <a:pos x="0" y="8"/>
              </a:cxn>
              <a:cxn ang="0">
                <a:pos x="2" y="5"/>
              </a:cxn>
              <a:cxn ang="0">
                <a:pos x="5" y="1"/>
              </a:cxn>
              <a:cxn ang="0">
                <a:pos x="6" y="1"/>
              </a:cxn>
              <a:cxn ang="0">
                <a:pos x="9" y="0"/>
              </a:cxn>
            </a:cxnLst>
            <a:rect l="0" t="0" r="r" b="b"/>
            <a:pathLst>
              <a:path w="23" h="43">
                <a:moveTo>
                  <a:pt x="9" y="0"/>
                </a:moveTo>
                <a:lnTo>
                  <a:pt x="13" y="0"/>
                </a:lnTo>
                <a:lnTo>
                  <a:pt x="18" y="1"/>
                </a:lnTo>
                <a:lnTo>
                  <a:pt x="19" y="3"/>
                </a:lnTo>
                <a:lnTo>
                  <a:pt x="21" y="5"/>
                </a:lnTo>
                <a:lnTo>
                  <a:pt x="21" y="11"/>
                </a:lnTo>
                <a:lnTo>
                  <a:pt x="18" y="15"/>
                </a:lnTo>
                <a:lnTo>
                  <a:pt x="15" y="17"/>
                </a:lnTo>
                <a:lnTo>
                  <a:pt x="18" y="19"/>
                </a:lnTo>
                <a:lnTo>
                  <a:pt x="21" y="22"/>
                </a:lnTo>
                <a:lnTo>
                  <a:pt x="22" y="24"/>
                </a:lnTo>
                <a:lnTo>
                  <a:pt x="23" y="26"/>
                </a:lnTo>
                <a:lnTo>
                  <a:pt x="23" y="29"/>
                </a:lnTo>
                <a:lnTo>
                  <a:pt x="22" y="35"/>
                </a:lnTo>
                <a:lnTo>
                  <a:pt x="20" y="38"/>
                </a:lnTo>
                <a:lnTo>
                  <a:pt x="14" y="42"/>
                </a:lnTo>
                <a:lnTo>
                  <a:pt x="6" y="43"/>
                </a:lnTo>
                <a:lnTo>
                  <a:pt x="4" y="43"/>
                </a:lnTo>
                <a:lnTo>
                  <a:pt x="0" y="41"/>
                </a:lnTo>
                <a:lnTo>
                  <a:pt x="0" y="39"/>
                </a:lnTo>
                <a:lnTo>
                  <a:pt x="0" y="39"/>
                </a:lnTo>
                <a:lnTo>
                  <a:pt x="1" y="38"/>
                </a:lnTo>
                <a:lnTo>
                  <a:pt x="4" y="38"/>
                </a:lnTo>
                <a:lnTo>
                  <a:pt x="6" y="39"/>
                </a:lnTo>
                <a:lnTo>
                  <a:pt x="7" y="39"/>
                </a:lnTo>
                <a:lnTo>
                  <a:pt x="8" y="40"/>
                </a:lnTo>
                <a:lnTo>
                  <a:pt x="12" y="40"/>
                </a:lnTo>
                <a:lnTo>
                  <a:pt x="14" y="39"/>
                </a:lnTo>
                <a:lnTo>
                  <a:pt x="17" y="36"/>
                </a:lnTo>
                <a:lnTo>
                  <a:pt x="19" y="34"/>
                </a:lnTo>
                <a:lnTo>
                  <a:pt x="19" y="30"/>
                </a:lnTo>
                <a:lnTo>
                  <a:pt x="17" y="27"/>
                </a:lnTo>
                <a:lnTo>
                  <a:pt x="16" y="26"/>
                </a:lnTo>
                <a:lnTo>
                  <a:pt x="16" y="26"/>
                </a:lnTo>
                <a:lnTo>
                  <a:pt x="14" y="23"/>
                </a:lnTo>
                <a:lnTo>
                  <a:pt x="12" y="23"/>
                </a:lnTo>
                <a:lnTo>
                  <a:pt x="10" y="22"/>
                </a:lnTo>
                <a:lnTo>
                  <a:pt x="9" y="22"/>
                </a:lnTo>
                <a:lnTo>
                  <a:pt x="7" y="21"/>
                </a:lnTo>
                <a:lnTo>
                  <a:pt x="6" y="21"/>
                </a:lnTo>
                <a:lnTo>
                  <a:pt x="6" y="20"/>
                </a:lnTo>
                <a:lnTo>
                  <a:pt x="8" y="20"/>
                </a:lnTo>
                <a:lnTo>
                  <a:pt x="10" y="20"/>
                </a:lnTo>
                <a:lnTo>
                  <a:pt x="12" y="19"/>
                </a:lnTo>
                <a:lnTo>
                  <a:pt x="14" y="17"/>
                </a:lnTo>
                <a:lnTo>
                  <a:pt x="15" y="16"/>
                </a:lnTo>
                <a:lnTo>
                  <a:pt x="16" y="14"/>
                </a:lnTo>
                <a:lnTo>
                  <a:pt x="16" y="9"/>
                </a:lnTo>
                <a:lnTo>
                  <a:pt x="15" y="6"/>
                </a:lnTo>
                <a:lnTo>
                  <a:pt x="13" y="5"/>
                </a:lnTo>
                <a:lnTo>
                  <a:pt x="11" y="4"/>
                </a:lnTo>
                <a:lnTo>
                  <a:pt x="7" y="4"/>
                </a:lnTo>
                <a:lnTo>
                  <a:pt x="5" y="5"/>
                </a:lnTo>
                <a:lnTo>
                  <a:pt x="1" y="9"/>
                </a:lnTo>
                <a:lnTo>
                  <a:pt x="0" y="8"/>
                </a:lnTo>
                <a:lnTo>
                  <a:pt x="2" y="5"/>
                </a:lnTo>
                <a:lnTo>
                  <a:pt x="5" y="1"/>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3" name="Line 2107"/>
          <p:cNvSpPr>
            <a:spLocks noChangeShapeType="1"/>
          </p:cNvSpPr>
          <p:nvPr/>
        </p:nvSpPr>
        <p:spPr bwMode="auto">
          <a:xfrm flipH="1">
            <a:off x="4941262" y="5254630"/>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4" name="Line 2108"/>
          <p:cNvSpPr>
            <a:spLocks noChangeShapeType="1"/>
          </p:cNvSpPr>
          <p:nvPr/>
        </p:nvSpPr>
        <p:spPr bwMode="auto">
          <a:xfrm flipH="1">
            <a:off x="4904749" y="5299080"/>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5" name="Line 2109"/>
          <p:cNvSpPr>
            <a:spLocks noChangeShapeType="1"/>
          </p:cNvSpPr>
          <p:nvPr/>
        </p:nvSpPr>
        <p:spPr bwMode="auto">
          <a:xfrm flipH="1">
            <a:off x="4866649" y="5345118"/>
            <a:ext cx="38100"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6" name="Line 2110"/>
          <p:cNvSpPr>
            <a:spLocks noChangeShapeType="1"/>
          </p:cNvSpPr>
          <p:nvPr/>
        </p:nvSpPr>
        <p:spPr bwMode="auto">
          <a:xfrm flipH="1">
            <a:off x="4828549" y="5395918"/>
            <a:ext cx="38100"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7" name="Line 2111"/>
          <p:cNvSpPr>
            <a:spLocks noChangeShapeType="1"/>
          </p:cNvSpPr>
          <p:nvPr/>
        </p:nvSpPr>
        <p:spPr bwMode="auto">
          <a:xfrm flipH="1">
            <a:off x="4792037" y="5445130"/>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8" name="Line 2112"/>
          <p:cNvSpPr>
            <a:spLocks noChangeShapeType="1"/>
          </p:cNvSpPr>
          <p:nvPr/>
        </p:nvSpPr>
        <p:spPr bwMode="auto">
          <a:xfrm flipH="1">
            <a:off x="4753937" y="5495930"/>
            <a:ext cx="3810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89" name="Line 2113"/>
          <p:cNvSpPr>
            <a:spLocks noChangeShapeType="1"/>
          </p:cNvSpPr>
          <p:nvPr/>
        </p:nvSpPr>
        <p:spPr bwMode="auto">
          <a:xfrm flipH="1">
            <a:off x="4720599" y="5541968"/>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0" name="Line 2114"/>
          <p:cNvSpPr>
            <a:spLocks noChangeShapeType="1"/>
          </p:cNvSpPr>
          <p:nvPr/>
        </p:nvSpPr>
        <p:spPr bwMode="auto">
          <a:xfrm flipH="1" flipV="1">
            <a:off x="5233362" y="5684843"/>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1" name="Line 2115"/>
          <p:cNvSpPr>
            <a:spLocks noChangeShapeType="1"/>
          </p:cNvSpPr>
          <p:nvPr/>
        </p:nvSpPr>
        <p:spPr bwMode="auto">
          <a:xfrm flipH="1" flipV="1">
            <a:off x="5223837"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2" name="Line 2116"/>
          <p:cNvSpPr>
            <a:spLocks noChangeShapeType="1"/>
          </p:cNvSpPr>
          <p:nvPr/>
        </p:nvSpPr>
        <p:spPr bwMode="auto">
          <a:xfrm flipH="1" flipV="1">
            <a:off x="520954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3" name="Line 2117"/>
          <p:cNvSpPr>
            <a:spLocks noChangeShapeType="1"/>
          </p:cNvSpPr>
          <p:nvPr/>
        </p:nvSpPr>
        <p:spPr bwMode="auto">
          <a:xfrm flipH="1" flipV="1">
            <a:off x="5188912"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4" name="Line 2118"/>
          <p:cNvSpPr>
            <a:spLocks noChangeShapeType="1"/>
          </p:cNvSpPr>
          <p:nvPr/>
        </p:nvSpPr>
        <p:spPr bwMode="auto">
          <a:xfrm flipH="1" flipV="1">
            <a:off x="5165099"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5" name="Line 2119"/>
          <p:cNvSpPr>
            <a:spLocks noChangeShapeType="1"/>
          </p:cNvSpPr>
          <p:nvPr/>
        </p:nvSpPr>
        <p:spPr bwMode="auto">
          <a:xfrm flipH="1" flipV="1">
            <a:off x="5138112"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6" name="Line 2120"/>
          <p:cNvSpPr>
            <a:spLocks noChangeShapeType="1"/>
          </p:cNvSpPr>
          <p:nvPr/>
        </p:nvSpPr>
        <p:spPr bwMode="auto">
          <a:xfrm flipH="1" flipV="1">
            <a:off x="5107949"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7" name="Line 2121"/>
          <p:cNvSpPr>
            <a:spLocks noChangeShapeType="1"/>
          </p:cNvSpPr>
          <p:nvPr/>
        </p:nvSpPr>
        <p:spPr bwMode="auto">
          <a:xfrm flipH="1" flipV="1">
            <a:off x="5076199"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8" name="Line 2122"/>
          <p:cNvSpPr>
            <a:spLocks noChangeShapeType="1"/>
          </p:cNvSpPr>
          <p:nvPr/>
        </p:nvSpPr>
        <p:spPr bwMode="auto">
          <a:xfrm flipH="1">
            <a:off x="5042862" y="5553080"/>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499" name="Line 2123"/>
          <p:cNvSpPr>
            <a:spLocks noChangeShapeType="1"/>
          </p:cNvSpPr>
          <p:nvPr/>
        </p:nvSpPr>
        <p:spPr bwMode="auto">
          <a:xfrm flipH="1">
            <a:off x="5012699" y="5556255"/>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0" name="Line 2124"/>
          <p:cNvSpPr>
            <a:spLocks noChangeShapeType="1"/>
          </p:cNvSpPr>
          <p:nvPr/>
        </p:nvSpPr>
        <p:spPr bwMode="auto">
          <a:xfrm flipH="1">
            <a:off x="4984124" y="5565780"/>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1" name="Line 2125"/>
          <p:cNvSpPr>
            <a:spLocks noChangeShapeType="1"/>
          </p:cNvSpPr>
          <p:nvPr/>
        </p:nvSpPr>
        <p:spPr bwMode="auto">
          <a:xfrm flipH="1">
            <a:off x="496031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2" name="Line 2126"/>
          <p:cNvSpPr>
            <a:spLocks noChangeShapeType="1"/>
          </p:cNvSpPr>
          <p:nvPr/>
        </p:nvSpPr>
        <p:spPr bwMode="auto">
          <a:xfrm flipH="1">
            <a:off x="493967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3" name="Line 2127"/>
          <p:cNvSpPr>
            <a:spLocks noChangeShapeType="1"/>
          </p:cNvSpPr>
          <p:nvPr/>
        </p:nvSpPr>
        <p:spPr bwMode="auto">
          <a:xfrm flipH="1">
            <a:off x="4925387"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4" name="Line 2128"/>
          <p:cNvSpPr>
            <a:spLocks noChangeShapeType="1"/>
          </p:cNvSpPr>
          <p:nvPr/>
        </p:nvSpPr>
        <p:spPr bwMode="auto">
          <a:xfrm flipH="1">
            <a:off x="4915862"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5" name="Line 2129"/>
          <p:cNvSpPr>
            <a:spLocks noChangeShapeType="1"/>
          </p:cNvSpPr>
          <p:nvPr/>
        </p:nvSpPr>
        <p:spPr bwMode="auto">
          <a:xfrm flipH="1">
            <a:off x="4912687"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6" name="Line 2130"/>
          <p:cNvSpPr>
            <a:spLocks noChangeShapeType="1"/>
          </p:cNvSpPr>
          <p:nvPr/>
        </p:nvSpPr>
        <p:spPr bwMode="auto">
          <a:xfrm>
            <a:off x="4912687"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7" name="Line 2131"/>
          <p:cNvSpPr>
            <a:spLocks noChangeShapeType="1"/>
          </p:cNvSpPr>
          <p:nvPr/>
        </p:nvSpPr>
        <p:spPr bwMode="auto">
          <a:xfrm>
            <a:off x="4915862"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8" name="Line 2132"/>
          <p:cNvSpPr>
            <a:spLocks noChangeShapeType="1"/>
          </p:cNvSpPr>
          <p:nvPr/>
        </p:nvSpPr>
        <p:spPr bwMode="auto">
          <a:xfrm>
            <a:off x="4925387"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09" name="Line 2133"/>
          <p:cNvSpPr>
            <a:spLocks noChangeShapeType="1"/>
          </p:cNvSpPr>
          <p:nvPr/>
        </p:nvSpPr>
        <p:spPr bwMode="auto">
          <a:xfrm>
            <a:off x="493967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0" name="Line 2134"/>
          <p:cNvSpPr>
            <a:spLocks noChangeShapeType="1"/>
          </p:cNvSpPr>
          <p:nvPr/>
        </p:nvSpPr>
        <p:spPr bwMode="auto">
          <a:xfrm>
            <a:off x="496031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1" name="Line 2135"/>
          <p:cNvSpPr>
            <a:spLocks noChangeShapeType="1"/>
          </p:cNvSpPr>
          <p:nvPr/>
        </p:nvSpPr>
        <p:spPr bwMode="auto">
          <a:xfrm>
            <a:off x="4984124" y="5856293"/>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2" name="Line 2136"/>
          <p:cNvSpPr>
            <a:spLocks noChangeShapeType="1"/>
          </p:cNvSpPr>
          <p:nvPr/>
        </p:nvSpPr>
        <p:spPr bwMode="auto">
          <a:xfrm>
            <a:off x="5012699"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3" name="Line 2137"/>
          <p:cNvSpPr>
            <a:spLocks noChangeShapeType="1"/>
          </p:cNvSpPr>
          <p:nvPr/>
        </p:nvSpPr>
        <p:spPr bwMode="auto">
          <a:xfrm>
            <a:off x="5042862" y="5880105"/>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4" name="Line 2138"/>
          <p:cNvSpPr>
            <a:spLocks noChangeShapeType="1"/>
          </p:cNvSpPr>
          <p:nvPr/>
        </p:nvSpPr>
        <p:spPr bwMode="auto">
          <a:xfrm flipV="1">
            <a:off x="5076199"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5" name="Line 2139"/>
          <p:cNvSpPr>
            <a:spLocks noChangeShapeType="1"/>
          </p:cNvSpPr>
          <p:nvPr/>
        </p:nvSpPr>
        <p:spPr bwMode="auto">
          <a:xfrm flipV="1">
            <a:off x="5107949" y="5870580"/>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6" name="Line 2140"/>
          <p:cNvSpPr>
            <a:spLocks noChangeShapeType="1"/>
          </p:cNvSpPr>
          <p:nvPr/>
        </p:nvSpPr>
        <p:spPr bwMode="auto">
          <a:xfrm flipV="1">
            <a:off x="5138112"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7" name="Line 2141"/>
          <p:cNvSpPr>
            <a:spLocks noChangeShapeType="1"/>
          </p:cNvSpPr>
          <p:nvPr/>
        </p:nvSpPr>
        <p:spPr bwMode="auto">
          <a:xfrm flipV="1">
            <a:off x="5165099"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8" name="Line 2142"/>
          <p:cNvSpPr>
            <a:spLocks noChangeShapeType="1"/>
          </p:cNvSpPr>
          <p:nvPr/>
        </p:nvSpPr>
        <p:spPr bwMode="auto">
          <a:xfrm flipV="1">
            <a:off x="5188912"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19" name="Line 2143"/>
          <p:cNvSpPr>
            <a:spLocks noChangeShapeType="1"/>
          </p:cNvSpPr>
          <p:nvPr/>
        </p:nvSpPr>
        <p:spPr bwMode="auto">
          <a:xfrm flipV="1">
            <a:off x="520954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0" name="Line 2144"/>
          <p:cNvSpPr>
            <a:spLocks noChangeShapeType="1"/>
          </p:cNvSpPr>
          <p:nvPr/>
        </p:nvSpPr>
        <p:spPr bwMode="auto">
          <a:xfrm flipV="1">
            <a:off x="5223837"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1" name="Line 2145"/>
          <p:cNvSpPr>
            <a:spLocks noChangeShapeType="1"/>
          </p:cNvSpPr>
          <p:nvPr/>
        </p:nvSpPr>
        <p:spPr bwMode="auto">
          <a:xfrm flipV="1">
            <a:off x="5233362" y="5718180"/>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2" name="Freeform 2146"/>
          <p:cNvSpPr>
            <a:spLocks/>
          </p:cNvSpPr>
          <p:nvPr/>
        </p:nvSpPr>
        <p:spPr bwMode="auto">
          <a:xfrm>
            <a:off x="5017462" y="5670555"/>
            <a:ext cx="42863" cy="66675"/>
          </a:xfrm>
          <a:custGeom>
            <a:avLst/>
            <a:gdLst/>
            <a:ahLst/>
            <a:cxnLst>
              <a:cxn ang="0">
                <a:pos x="9"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3" name="Freeform 2147"/>
          <p:cNvSpPr>
            <a:spLocks noEditPoints="1"/>
          </p:cNvSpPr>
          <p:nvPr/>
        </p:nvSpPr>
        <p:spPr bwMode="auto">
          <a:xfrm>
            <a:off x="5076199" y="5670555"/>
            <a:ext cx="44450" cy="66675"/>
          </a:xfrm>
          <a:custGeom>
            <a:avLst/>
            <a:gdLst/>
            <a:ahLst/>
            <a:cxnLst>
              <a:cxn ang="0">
                <a:pos x="17" y="6"/>
              </a:cxn>
              <a:cxn ang="0">
                <a:pos x="3" y="27"/>
              </a:cxn>
              <a:cxn ang="0">
                <a:pos x="17" y="27"/>
              </a:cxn>
              <a:cxn ang="0">
                <a:pos x="17" y="6"/>
              </a:cxn>
              <a:cxn ang="0">
                <a:pos x="19" y="0"/>
              </a:cxn>
              <a:cxn ang="0">
                <a:pos x="22" y="0"/>
              </a:cxn>
              <a:cxn ang="0">
                <a:pos x="22" y="27"/>
              </a:cxn>
              <a:cxn ang="0">
                <a:pos x="28" y="27"/>
              </a:cxn>
              <a:cxn ang="0">
                <a:pos x="28" y="31"/>
              </a:cxn>
              <a:cxn ang="0">
                <a:pos x="22" y="31"/>
              </a:cxn>
              <a:cxn ang="0">
                <a:pos x="22" y="42"/>
              </a:cxn>
              <a:cxn ang="0">
                <a:pos x="17" y="42"/>
              </a:cxn>
              <a:cxn ang="0">
                <a:pos x="17" y="31"/>
              </a:cxn>
              <a:cxn ang="0">
                <a:pos x="0" y="31"/>
              </a:cxn>
              <a:cxn ang="0">
                <a:pos x="0" y="28"/>
              </a:cxn>
              <a:cxn ang="0">
                <a:pos x="19" y="0"/>
              </a:cxn>
            </a:cxnLst>
            <a:rect l="0" t="0" r="r" b="b"/>
            <a:pathLst>
              <a:path w="28" h="42">
                <a:moveTo>
                  <a:pt x="17" y="6"/>
                </a:moveTo>
                <a:lnTo>
                  <a:pt x="3" y="27"/>
                </a:lnTo>
                <a:lnTo>
                  <a:pt x="17" y="27"/>
                </a:lnTo>
                <a:lnTo>
                  <a:pt x="17" y="6"/>
                </a:lnTo>
                <a:close/>
                <a:moveTo>
                  <a:pt x="19" y="0"/>
                </a:moveTo>
                <a:lnTo>
                  <a:pt x="22" y="0"/>
                </a:lnTo>
                <a:lnTo>
                  <a:pt x="22" y="27"/>
                </a:lnTo>
                <a:lnTo>
                  <a:pt x="28" y="27"/>
                </a:lnTo>
                <a:lnTo>
                  <a:pt x="28" y="31"/>
                </a:lnTo>
                <a:lnTo>
                  <a:pt x="22" y="31"/>
                </a:lnTo>
                <a:lnTo>
                  <a:pt x="22" y="42"/>
                </a:lnTo>
                <a:lnTo>
                  <a:pt x="17" y="42"/>
                </a:lnTo>
                <a:lnTo>
                  <a:pt x="17" y="31"/>
                </a:lnTo>
                <a:lnTo>
                  <a:pt x="0" y="31"/>
                </a:lnTo>
                <a:lnTo>
                  <a:pt x="0" y="28"/>
                </a:lnTo>
                <a:lnTo>
                  <a:pt x="1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4" name="Line 2148"/>
          <p:cNvSpPr>
            <a:spLocks noChangeShapeType="1"/>
          </p:cNvSpPr>
          <p:nvPr/>
        </p:nvSpPr>
        <p:spPr bwMode="auto">
          <a:xfrm>
            <a:off x="5076199" y="529114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5" name="Line 2149"/>
          <p:cNvSpPr>
            <a:spLocks noChangeShapeType="1"/>
          </p:cNvSpPr>
          <p:nvPr/>
        </p:nvSpPr>
        <p:spPr bwMode="auto">
          <a:xfrm flipH="1" flipV="1">
            <a:off x="5688974"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6" name="Line 2150"/>
          <p:cNvSpPr>
            <a:spLocks noChangeShapeType="1"/>
          </p:cNvSpPr>
          <p:nvPr/>
        </p:nvSpPr>
        <p:spPr bwMode="auto">
          <a:xfrm flipH="1" flipV="1">
            <a:off x="5679449"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7" name="Line 2151"/>
          <p:cNvSpPr>
            <a:spLocks noChangeShapeType="1"/>
          </p:cNvSpPr>
          <p:nvPr/>
        </p:nvSpPr>
        <p:spPr bwMode="auto">
          <a:xfrm flipH="1" flipV="1">
            <a:off x="5665162"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8" name="Line 2152"/>
          <p:cNvSpPr>
            <a:spLocks noChangeShapeType="1"/>
          </p:cNvSpPr>
          <p:nvPr/>
        </p:nvSpPr>
        <p:spPr bwMode="auto">
          <a:xfrm flipH="1" flipV="1">
            <a:off x="5644524" y="560229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29" name="Line 2153"/>
          <p:cNvSpPr>
            <a:spLocks noChangeShapeType="1"/>
          </p:cNvSpPr>
          <p:nvPr/>
        </p:nvSpPr>
        <p:spPr bwMode="auto">
          <a:xfrm flipH="1" flipV="1">
            <a:off x="5620712" y="5581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0" name="Line 2154"/>
          <p:cNvSpPr>
            <a:spLocks noChangeShapeType="1"/>
          </p:cNvSpPr>
          <p:nvPr/>
        </p:nvSpPr>
        <p:spPr bwMode="auto">
          <a:xfrm flipH="1" flipV="1">
            <a:off x="5593724"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1" name="Line 2155"/>
          <p:cNvSpPr>
            <a:spLocks noChangeShapeType="1"/>
          </p:cNvSpPr>
          <p:nvPr/>
        </p:nvSpPr>
        <p:spPr bwMode="auto">
          <a:xfrm flipH="1" flipV="1">
            <a:off x="5561974"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2" name="Line 2156"/>
          <p:cNvSpPr>
            <a:spLocks noChangeShapeType="1"/>
          </p:cNvSpPr>
          <p:nvPr/>
        </p:nvSpPr>
        <p:spPr bwMode="auto">
          <a:xfrm flipH="1" flipV="1">
            <a:off x="553022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3" name="Line 2157"/>
          <p:cNvSpPr>
            <a:spLocks noChangeShapeType="1"/>
          </p:cNvSpPr>
          <p:nvPr/>
        </p:nvSpPr>
        <p:spPr bwMode="auto">
          <a:xfrm flipH="1">
            <a:off x="5498474" y="5553080"/>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4" name="Line 2158"/>
          <p:cNvSpPr>
            <a:spLocks noChangeShapeType="1"/>
          </p:cNvSpPr>
          <p:nvPr/>
        </p:nvSpPr>
        <p:spPr bwMode="auto">
          <a:xfrm flipH="1">
            <a:off x="5466724" y="5556255"/>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5" name="Line 2159"/>
          <p:cNvSpPr>
            <a:spLocks noChangeShapeType="1"/>
          </p:cNvSpPr>
          <p:nvPr/>
        </p:nvSpPr>
        <p:spPr bwMode="auto">
          <a:xfrm flipH="1">
            <a:off x="5439737" y="5565780"/>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6" name="Line 2160"/>
          <p:cNvSpPr>
            <a:spLocks noChangeShapeType="1"/>
          </p:cNvSpPr>
          <p:nvPr/>
        </p:nvSpPr>
        <p:spPr bwMode="auto">
          <a:xfrm flipH="1">
            <a:off x="5414337" y="5581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7" name="Line 2161"/>
          <p:cNvSpPr>
            <a:spLocks noChangeShapeType="1"/>
          </p:cNvSpPr>
          <p:nvPr/>
        </p:nvSpPr>
        <p:spPr bwMode="auto">
          <a:xfrm flipH="1">
            <a:off x="5395287" y="560229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8" name="Line 2162"/>
          <p:cNvSpPr>
            <a:spLocks noChangeShapeType="1"/>
          </p:cNvSpPr>
          <p:nvPr/>
        </p:nvSpPr>
        <p:spPr bwMode="auto">
          <a:xfrm flipH="1">
            <a:off x="5380999" y="5626105"/>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39" name="Line 2163"/>
          <p:cNvSpPr>
            <a:spLocks noChangeShapeType="1"/>
          </p:cNvSpPr>
          <p:nvPr/>
        </p:nvSpPr>
        <p:spPr bwMode="auto">
          <a:xfrm flipH="1">
            <a:off x="5371474" y="5653093"/>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0" name="Line 2164"/>
          <p:cNvSpPr>
            <a:spLocks noChangeShapeType="1"/>
          </p:cNvSpPr>
          <p:nvPr/>
        </p:nvSpPr>
        <p:spPr bwMode="auto">
          <a:xfrm flipH="1">
            <a:off x="5368299" y="5684843"/>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1" name="Line 2165"/>
          <p:cNvSpPr>
            <a:spLocks noChangeShapeType="1"/>
          </p:cNvSpPr>
          <p:nvPr/>
        </p:nvSpPr>
        <p:spPr bwMode="auto">
          <a:xfrm>
            <a:off x="5368299"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2" name="Line 2166"/>
          <p:cNvSpPr>
            <a:spLocks noChangeShapeType="1"/>
          </p:cNvSpPr>
          <p:nvPr/>
        </p:nvSpPr>
        <p:spPr bwMode="auto">
          <a:xfrm>
            <a:off x="5371474"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3" name="Line 2167"/>
          <p:cNvSpPr>
            <a:spLocks noChangeShapeType="1"/>
          </p:cNvSpPr>
          <p:nvPr/>
        </p:nvSpPr>
        <p:spPr bwMode="auto">
          <a:xfrm>
            <a:off x="5380999"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4" name="Line 2168"/>
          <p:cNvSpPr>
            <a:spLocks noChangeShapeType="1"/>
          </p:cNvSpPr>
          <p:nvPr/>
        </p:nvSpPr>
        <p:spPr bwMode="auto">
          <a:xfrm>
            <a:off x="5395287" y="5811843"/>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5" name="Line 2169"/>
          <p:cNvSpPr>
            <a:spLocks noChangeShapeType="1"/>
          </p:cNvSpPr>
          <p:nvPr/>
        </p:nvSpPr>
        <p:spPr bwMode="auto">
          <a:xfrm>
            <a:off x="5414337" y="5835655"/>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6" name="Line 2170"/>
          <p:cNvSpPr>
            <a:spLocks noChangeShapeType="1"/>
          </p:cNvSpPr>
          <p:nvPr/>
        </p:nvSpPr>
        <p:spPr bwMode="auto">
          <a:xfrm>
            <a:off x="5439737"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7" name="Line 2171"/>
          <p:cNvSpPr>
            <a:spLocks noChangeShapeType="1"/>
          </p:cNvSpPr>
          <p:nvPr/>
        </p:nvSpPr>
        <p:spPr bwMode="auto">
          <a:xfrm>
            <a:off x="5466724"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8" name="Line 2172"/>
          <p:cNvSpPr>
            <a:spLocks noChangeShapeType="1"/>
          </p:cNvSpPr>
          <p:nvPr/>
        </p:nvSpPr>
        <p:spPr bwMode="auto">
          <a:xfrm>
            <a:off x="549847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49" name="Line 2173"/>
          <p:cNvSpPr>
            <a:spLocks noChangeShapeType="1"/>
          </p:cNvSpPr>
          <p:nvPr/>
        </p:nvSpPr>
        <p:spPr bwMode="auto">
          <a:xfrm flipV="1">
            <a:off x="5530224" y="5880105"/>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0" name="Line 2174"/>
          <p:cNvSpPr>
            <a:spLocks noChangeShapeType="1"/>
          </p:cNvSpPr>
          <p:nvPr/>
        </p:nvSpPr>
        <p:spPr bwMode="auto">
          <a:xfrm flipV="1">
            <a:off x="5561974" y="5870580"/>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1" name="Line 2175"/>
          <p:cNvSpPr>
            <a:spLocks noChangeShapeType="1"/>
          </p:cNvSpPr>
          <p:nvPr/>
        </p:nvSpPr>
        <p:spPr bwMode="auto">
          <a:xfrm flipV="1">
            <a:off x="5593724" y="5856293"/>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2" name="Line 2176"/>
          <p:cNvSpPr>
            <a:spLocks noChangeShapeType="1"/>
          </p:cNvSpPr>
          <p:nvPr/>
        </p:nvSpPr>
        <p:spPr bwMode="auto">
          <a:xfrm flipV="1">
            <a:off x="5620712" y="5835655"/>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3" name="Line 2177"/>
          <p:cNvSpPr>
            <a:spLocks noChangeShapeType="1"/>
          </p:cNvSpPr>
          <p:nvPr/>
        </p:nvSpPr>
        <p:spPr bwMode="auto">
          <a:xfrm flipV="1">
            <a:off x="5644524" y="5811843"/>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4" name="Line 2178"/>
          <p:cNvSpPr>
            <a:spLocks noChangeShapeType="1"/>
          </p:cNvSpPr>
          <p:nvPr/>
        </p:nvSpPr>
        <p:spPr bwMode="auto">
          <a:xfrm flipV="1">
            <a:off x="5665162" y="5783268"/>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5" name="Line 2179"/>
          <p:cNvSpPr>
            <a:spLocks noChangeShapeType="1"/>
          </p:cNvSpPr>
          <p:nvPr/>
        </p:nvSpPr>
        <p:spPr bwMode="auto">
          <a:xfrm flipV="1">
            <a:off x="5679449" y="5751518"/>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6" name="Line 2180"/>
          <p:cNvSpPr>
            <a:spLocks noChangeShapeType="1"/>
          </p:cNvSpPr>
          <p:nvPr/>
        </p:nvSpPr>
        <p:spPr bwMode="auto">
          <a:xfrm flipV="1">
            <a:off x="5688974" y="5718180"/>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7" name="Freeform 2181"/>
          <p:cNvSpPr>
            <a:spLocks/>
          </p:cNvSpPr>
          <p:nvPr/>
        </p:nvSpPr>
        <p:spPr bwMode="auto">
          <a:xfrm>
            <a:off x="5473074" y="5670555"/>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8" name="Freeform 2182"/>
          <p:cNvSpPr>
            <a:spLocks/>
          </p:cNvSpPr>
          <p:nvPr/>
        </p:nvSpPr>
        <p:spPr bwMode="auto">
          <a:xfrm>
            <a:off x="5536574" y="5672143"/>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3559" name="Line 2183"/>
          <p:cNvSpPr>
            <a:spLocks noChangeShapeType="1"/>
          </p:cNvSpPr>
          <p:nvPr/>
        </p:nvSpPr>
        <p:spPr bwMode="auto">
          <a:xfrm>
            <a:off x="5530224" y="5291143"/>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nvGrpSpPr>
          <p:cNvPr id="1051" name="Skupina 1158"/>
          <p:cNvGrpSpPr/>
          <p:nvPr/>
        </p:nvGrpSpPr>
        <p:grpSpPr>
          <a:xfrm>
            <a:off x="5240342" y="4490728"/>
            <a:ext cx="142876" cy="142876"/>
            <a:chOff x="6286512" y="5929330"/>
            <a:chExt cx="142876" cy="142876"/>
          </a:xfrm>
        </p:grpSpPr>
        <p:cxnSp>
          <p:nvCxnSpPr>
            <p:cNvPr id="1052" name="Přímá spojovací čára 1051"/>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53" name="Přímá spojovací čára 105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116" name="Skupina 1115"/>
          <p:cNvGrpSpPr/>
          <p:nvPr/>
        </p:nvGrpSpPr>
        <p:grpSpPr>
          <a:xfrm>
            <a:off x="5637422" y="5255172"/>
            <a:ext cx="517525" cy="628650"/>
            <a:chOff x="6072201" y="3227389"/>
            <a:chExt cx="517525" cy="628650"/>
          </a:xfrm>
        </p:grpSpPr>
        <p:sp>
          <p:nvSpPr>
            <p:cNvPr id="1040" name="Line 2032"/>
            <p:cNvSpPr>
              <a:spLocks noChangeShapeType="1"/>
            </p:cNvSpPr>
            <p:nvPr/>
          </p:nvSpPr>
          <p:spPr bwMode="auto">
            <a:xfrm flipH="1" flipV="1">
              <a:off x="6586551" y="3657602"/>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1" name="Line 2033"/>
            <p:cNvSpPr>
              <a:spLocks noChangeShapeType="1"/>
            </p:cNvSpPr>
            <p:nvPr/>
          </p:nvSpPr>
          <p:spPr bwMode="auto">
            <a:xfrm flipH="1" flipV="1">
              <a:off x="6577026" y="3625852"/>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2" name="Line 2034"/>
            <p:cNvSpPr>
              <a:spLocks noChangeShapeType="1"/>
            </p:cNvSpPr>
            <p:nvPr/>
          </p:nvSpPr>
          <p:spPr bwMode="auto">
            <a:xfrm flipH="1" flipV="1">
              <a:off x="6562738" y="3598864"/>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3" name="Line 2035"/>
            <p:cNvSpPr>
              <a:spLocks noChangeShapeType="1"/>
            </p:cNvSpPr>
            <p:nvPr/>
          </p:nvSpPr>
          <p:spPr bwMode="auto">
            <a:xfrm flipH="1" flipV="1">
              <a:off x="6542101" y="357505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4" name="Line 2036"/>
            <p:cNvSpPr>
              <a:spLocks noChangeShapeType="1"/>
            </p:cNvSpPr>
            <p:nvPr/>
          </p:nvSpPr>
          <p:spPr bwMode="auto">
            <a:xfrm flipH="1" flipV="1">
              <a:off x="6518288" y="3554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5" name="Line 2037"/>
            <p:cNvSpPr>
              <a:spLocks noChangeShapeType="1"/>
            </p:cNvSpPr>
            <p:nvPr/>
          </p:nvSpPr>
          <p:spPr bwMode="auto">
            <a:xfrm flipH="1" flipV="1">
              <a:off x="6489713" y="353853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6" name="Line 2038"/>
            <p:cNvSpPr>
              <a:spLocks noChangeShapeType="1"/>
            </p:cNvSpPr>
            <p:nvPr/>
          </p:nvSpPr>
          <p:spPr bwMode="auto">
            <a:xfrm flipH="1" flipV="1">
              <a:off x="6459551" y="352901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7" name="Line 2039"/>
            <p:cNvSpPr>
              <a:spLocks noChangeShapeType="1"/>
            </p:cNvSpPr>
            <p:nvPr/>
          </p:nvSpPr>
          <p:spPr bwMode="auto">
            <a:xfrm flipH="1" flipV="1">
              <a:off x="6426213" y="352583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8" name="Line 2040"/>
            <p:cNvSpPr>
              <a:spLocks noChangeShapeType="1"/>
            </p:cNvSpPr>
            <p:nvPr/>
          </p:nvSpPr>
          <p:spPr bwMode="auto">
            <a:xfrm flipH="1">
              <a:off x="6394463" y="352583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49" name="Line 2041"/>
            <p:cNvSpPr>
              <a:spLocks noChangeShapeType="1"/>
            </p:cNvSpPr>
            <p:nvPr/>
          </p:nvSpPr>
          <p:spPr bwMode="auto">
            <a:xfrm flipH="1">
              <a:off x="6364301" y="352901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50" name="Line 2042"/>
            <p:cNvSpPr>
              <a:spLocks noChangeShapeType="1"/>
            </p:cNvSpPr>
            <p:nvPr/>
          </p:nvSpPr>
          <p:spPr bwMode="auto">
            <a:xfrm flipH="1">
              <a:off x="6337313" y="353853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55" name="Line 2043"/>
            <p:cNvSpPr>
              <a:spLocks noChangeShapeType="1"/>
            </p:cNvSpPr>
            <p:nvPr/>
          </p:nvSpPr>
          <p:spPr bwMode="auto">
            <a:xfrm flipH="1">
              <a:off x="6313501" y="3554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56" name="Line 2044"/>
            <p:cNvSpPr>
              <a:spLocks noChangeShapeType="1"/>
            </p:cNvSpPr>
            <p:nvPr/>
          </p:nvSpPr>
          <p:spPr bwMode="auto">
            <a:xfrm flipH="1">
              <a:off x="6292863" y="357505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3" name="Line 2045"/>
            <p:cNvSpPr>
              <a:spLocks noChangeShapeType="1"/>
            </p:cNvSpPr>
            <p:nvPr/>
          </p:nvSpPr>
          <p:spPr bwMode="auto">
            <a:xfrm flipH="1">
              <a:off x="6278576" y="3598864"/>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6" name="Line 2046"/>
            <p:cNvSpPr>
              <a:spLocks noChangeShapeType="1"/>
            </p:cNvSpPr>
            <p:nvPr/>
          </p:nvSpPr>
          <p:spPr bwMode="auto">
            <a:xfrm flipH="1">
              <a:off x="6269051" y="3625852"/>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7" name="Line 2047"/>
            <p:cNvSpPr>
              <a:spLocks noChangeShapeType="1"/>
            </p:cNvSpPr>
            <p:nvPr/>
          </p:nvSpPr>
          <p:spPr bwMode="auto">
            <a:xfrm flipH="1">
              <a:off x="6264288" y="3657602"/>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8" name="Line 2048"/>
            <p:cNvSpPr>
              <a:spLocks noChangeShapeType="1"/>
            </p:cNvSpPr>
            <p:nvPr/>
          </p:nvSpPr>
          <p:spPr bwMode="auto">
            <a:xfrm>
              <a:off x="6264288" y="369093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69" name="Line 2049"/>
            <p:cNvSpPr>
              <a:spLocks noChangeShapeType="1"/>
            </p:cNvSpPr>
            <p:nvPr/>
          </p:nvSpPr>
          <p:spPr bwMode="auto">
            <a:xfrm>
              <a:off x="6269051" y="3724277"/>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82" name="Line 2050"/>
            <p:cNvSpPr>
              <a:spLocks noChangeShapeType="1"/>
            </p:cNvSpPr>
            <p:nvPr/>
          </p:nvSpPr>
          <p:spPr bwMode="auto">
            <a:xfrm>
              <a:off x="6278576" y="3756027"/>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3" name="Line 2051"/>
            <p:cNvSpPr>
              <a:spLocks noChangeShapeType="1"/>
            </p:cNvSpPr>
            <p:nvPr/>
          </p:nvSpPr>
          <p:spPr bwMode="auto">
            <a:xfrm>
              <a:off x="6292863" y="378460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4" name="Line 2052"/>
            <p:cNvSpPr>
              <a:spLocks noChangeShapeType="1"/>
            </p:cNvSpPr>
            <p:nvPr/>
          </p:nvSpPr>
          <p:spPr bwMode="auto">
            <a:xfrm>
              <a:off x="6313501" y="3808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5" name="Line 2053"/>
            <p:cNvSpPr>
              <a:spLocks noChangeShapeType="1"/>
            </p:cNvSpPr>
            <p:nvPr/>
          </p:nvSpPr>
          <p:spPr bwMode="auto">
            <a:xfrm>
              <a:off x="6337313" y="3829052"/>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6" name="Line 2054"/>
            <p:cNvSpPr>
              <a:spLocks noChangeShapeType="1"/>
            </p:cNvSpPr>
            <p:nvPr/>
          </p:nvSpPr>
          <p:spPr bwMode="auto">
            <a:xfrm>
              <a:off x="6364301" y="3843339"/>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7" name="Line 2055"/>
            <p:cNvSpPr>
              <a:spLocks noChangeShapeType="1"/>
            </p:cNvSpPr>
            <p:nvPr/>
          </p:nvSpPr>
          <p:spPr bwMode="auto">
            <a:xfrm>
              <a:off x="6394463" y="385286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8" name="Line 2056"/>
            <p:cNvSpPr>
              <a:spLocks noChangeShapeType="1"/>
            </p:cNvSpPr>
            <p:nvPr/>
          </p:nvSpPr>
          <p:spPr bwMode="auto">
            <a:xfrm flipV="1">
              <a:off x="6426213" y="385286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99" name="Line 2057"/>
            <p:cNvSpPr>
              <a:spLocks noChangeShapeType="1"/>
            </p:cNvSpPr>
            <p:nvPr/>
          </p:nvSpPr>
          <p:spPr bwMode="auto">
            <a:xfrm flipV="1">
              <a:off x="6459551" y="3843339"/>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0" name="Line 2058"/>
            <p:cNvSpPr>
              <a:spLocks noChangeShapeType="1"/>
            </p:cNvSpPr>
            <p:nvPr/>
          </p:nvSpPr>
          <p:spPr bwMode="auto">
            <a:xfrm flipV="1">
              <a:off x="6489713" y="3829052"/>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1" name="Line 2059"/>
            <p:cNvSpPr>
              <a:spLocks noChangeShapeType="1"/>
            </p:cNvSpPr>
            <p:nvPr/>
          </p:nvSpPr>
          <p:spPr bwMode="auto">
            <a:xfrm flipV="1">
              <a:off x="6518288" y="3808414"/>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2" name="Line 2060"/>
            <p:cNvSpPr>
              <a:spLocks noChangeShapeType="1"/>
            </p:cNvSpPr>
            <p:nvPr/>
          </p:nvSpPr>
          <p:spPr bwMode="auto">
            <a:xfrm flipV="1">
              <a:off x="6542101" y="3784602"/>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3" name="Line 2061"/>
            <p:cNvSpPr>
              <a:spLocks noChangeShapeType="1"/>
            </p:cNvSpPr>
            <p:nvPr/>
          </p:nvSpPr>
          <p:spPr bwMode="auto">
            <a:xfrm flipV="1">
              <a:off x="6562738" y="3756027"/>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4" name="Line 2062"/>
            <p:cNvSpPr>
              <a:spLocks noChangeShapeType="1"/>
            </p:cNvSpPr>
            <p:nvPr/>
          </p:nvSpPr>
          <p:spPr bwMode="auto">
            <a:xfrm flipV="1">
              <a:off x="6577026" y="3724277"/>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5" name="Line 2063"/>
            <p:cNvSpPr>
              <a:spLocks noChangeShapeType="1"/>
            </p:cNvSpPr>
            <p:nvPr/>
          </p:nvSpPr>
          <p:spPr bwMode="auto">
            <a:xfrm flipV="1">
              <a:off x="6586551" y="369093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8" name="Line 2066"/>
            <p:cNvSpPr>
              <a:spLocks noChangeShapeType="1"/>
            </p:cNvSpPr>
            <p:nvPr/>
          </p:nvSpPr>
          <p:spPr bwMode="auto">
            <a:xfrm>
              <a:off x="6072201" y="3227389"/>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09" name="Line 2067"/>
            <p:cNvSpPr>
              <a:spLocks noChangeShapeType="1"/>
            </p:cNvSpPr>
            <p:nvPr/>
          </p:nvSpPr>
          <p:spPr bwMode="auto">
            <a:xfrm>
              <a:off x="6107126" y="3271839"/>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0" name="Line 2068"/>
            <p:cNvSpPr>
              <a:spLocks noChangeShapeType="1"/>
            </p:cNvSpPr>
            <p:nvPr/>
          </p:nvSpPr>
          <p:spPr bwMode="auto">
            <a:xfrm>
              <a:off x="6143638" y="3317877"/>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1" name="Line 2069"/>
            <p:cNvSpPr>
              <a:spLocks noChangeShapeType="1"/>
            </p:cNvSpPr>
            <p:nvPr/>
          </p:nvSpPr>
          <p:spPr bwMode="auto">
            <a:xfrm>
              <a:off x="6180151" y="3368677"/>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2" name="Line 2070"/>
            <p:cNvSpPr>
              <a:spLocks noChangeShapeType="1"/>
            </p:cNvSpPr>
            <p:nvPr/>
          </p:nvSpPr>
          <p:spPr bwMode="auto">
            <a:xfrm>
              <a:off x="6219838" y="3417889"/>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3" name="Line 2071"/>
            <p:cNvSpPr>
              <a:spLocks noChangeShapeType="1"/>
            </p:cNvSpPr>
            <p:nvPr/>
          </p:nvSpPr>
          <p:spPr bwMode="auto">
            <a:xfrm>
              <a:off x="6256351" y="3468689"/>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14" name="Line 2072"/>
            <p:cNvSpPr>
              <a:spLocks noChangeShapeType="1"/>
            </p:cNvSpPr>
            <p:nvPr/>
          </p:nvSpPr>
          <p:spPr bwMode="auto">
            <a:xfrm>
              <a:off x="6292863" y="3514727"/>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grpSp>
        <p:nvGrpSpPr>
          <p:cNvPr id="1117" name="Skupina 1158"/>
          <p:cNvGrpSpPr/>
          <p:nvPr/>
        </p:nvGrpSpPr>
        <p:grpSpPr>
          <a:xfrm>
            <a:off x="5464816" y="5052072"/>
            <a:ext cx="142876" cy="142876"/>
            <a:chOff x="6286512" y="5929330"/>
            <a:chExt cx="142876" cy="142876"/>
          </a:xfrm>
        </p:grpSpPr>
        <p:cxnSp>
          <p:nvCxnSpPr>
            <p:cNvPr id="1118" name="Přímá spojovací čára 1117"/>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19" name="Přímá spojovací čára 1118"/>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121" name="Skupina 1120"/>
          <p:cNvGrpSpPr/>
          <p:nvPr/>
        </p:nvGrpSpPr>
        <p:grpSpPr>
          <a:xfrm>
            <a:off x="6158876" y="5495940"/>
            <a:ext cx="93663" cy="66675"/>
            <a:chOff x="6253177" y="5578483"/>
            <a:chExt cx="93663" cy="66675"/>
          </a:xfrm>
        </p:grpSpPr>
        <p:sp>
          <p:nvSpPr>
            <p:cNvPr id="1122" name="Freeform 1678"/>
            <p:cNvSpPr>
              <a:spLocks/>
            </p:cNvSpPr>
            <p:nvPr/>
          </p:nvSpPr>
          <p:spPr bwMode="auto">
            <a:xfrm>
              <a:off x="6253177" y="5578483"/>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23" name="Freeform 1679"/>
            <p:cNvSpPr>
              <a:spLocks/>
            </p:cNvSpPr>
            <p:nvPr/>
          </p:nvSpPr>
          <p:spPr bwMode="auto">
            <a:xfrm>
              <a:off x="6302390" y="5578483"/>
              <a:ext cx="44450" cy="66675"/>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grpSp>
      <p:sp>
        <p:nvSpPr>
          <p:cNvPr id="1124" name="TextovéPole 1123"/>
          <p:cNvSpPr txBox="1"/>
          <p:nvPr/>
        </p:nvSpPr>
        <p:spPr>
          <a:xfrm>
            <a:off x="5628330" y="4781560"/>
            <a:ext cx="312906" cy="369332"/>
          </a:xfrm>
          <a:prstGeom prst="rect">
            <a:avLst/>
          </a:prstGeom>
          <a:noFill/>
        </p:spPr>
        <p:txBody>
          <a:bodyPr wrap="none" rtlCol="0">
            <a:spAutoFit/>
          </a:bodyPr>
          <a:lstStyle/>
          <a:p>
            <a:r>
              <a:rPr lang="en-US" dirty="0" smtClean="0">
                <a:solidFill>
                  <a:srgbClr val="009900"/>
                </a:solidFill>
              </a:rPr>
              <a:t>3</a:t>
            </a:r>
            <a:endParaRPr lang="cs-CZ" dirty="0">
              <a:solidFill>
                <a:srgbClr val="009900"/>
              </a:solidFill>
            </a:endParaRPr>
          </a:p>
        </p:txBody>
      </p:sp>
      <p:grpSp>
        <p:nvGrpSpPr>
          <p:cNvPr id="1127" name="Skupina 1158"/>
          <p:cNvGrpSpPr/>
          <p:nvPr/>
        </p:nvGrpSpPr>
        <p:grpSpPr>
          <a:xfrm>
            <a:off x="5929322" y="5643896"/>
            <a:ext cx="142876" cy="142876"/>
            <a:chOff x="6286512" y="5929330"/>
            <a:chExt cx="142876" cy="142876"/>
          </a:xfrm>
        </p:grpSpPr>
        <p:cxnSp>
          <p:nvCxnSpPr>
            <p:cNvPr id="1128" name="Přímá spojovací čára 1127"/>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29" name="Přímá spojovací čára 1128"/>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130" name="Skupina 1158"/>
          <p:cNvGrpSpPr/>
          <p:nvPr/>
        </p:nvGrpSpPr>
        <p:grpSpPr>
          <a:xfrm>
            <a:off x="5715008" y="4904116"/>
            <a:ext cx="142876" cy="142876"/>
            <a:chOff x="6286512" y="5929330"/>
            <a:chExt cx="142876" cy="142876"/>
          </a:xfrm>
        </p:grpSpPr>
        <p:cxnSp>
          <p:nvCxnSpPr>
            <p:cNvPr id="1131" name="Přímá spojovací čára 1130"/>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32" name="Přímá spojovací čára 1131"/>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sp>
        <p:nvSpPr>
          <p:cNvPr id="1133" name="Freeform 1409"/>
          <p:cNvSpPr>
            <a:spLocks/>
          </p:cNvSpPr>
          <p:nvPr/>
        </p:nvSpPr>
        <p:spPr bwMode="auto">
          <a:xfrm>
            <a:off x="5873124" y="4781560"/>
            <a:ext cx="36513" cy="6826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34" name="TextovéPole 1133"/>
          <p:cNvSpPr txBox="1"/>
          <p:nvPr/>
        </p:nvSpPr>
        <p:spPr>
          <a:xfrm>
            <a:off x="5357818" y="4214818"/>
            <a:ext cx="312906" cy="369332"/>
          </a:xfrm>
          <a:prstGeom prst="rect">
            <a:avLst/>
          </a:prstGeom>
          <a:noFill/>
        </p:spPr>
        <p:txBody>
          <a:bodyPr wrap="none" rtlCol="0">
            <a:spAutoFit/>
          </a:bodyPr>
          <a:lstStyle/>
          <a:p>
            <a:r>
              <a:rPr lang="en-US" dirty="0" smtClean="0">
                <a:solidFill>
                  <a:srgbClr val="009900"/>
                </a:solidFill>
              </a:rPr>
              <a:t>3</a:t>
            </a:r>
            <a:endParaRPr lang="cs-CZ" dirty="0">
              <a:solidFill>
                <a:srgbClr val="009900"/>
              </a:solidFill>
            </a:endParaRPr>
          </a:p>
        </p:txBody>
      </p:sp>
    </p:spTree>
    <p:extLst>
      <p:ext uri="{BB962C8B-B14F-4D97-AF65-F5344CB8AC3E}">
        <p14:creationId xmlns:p14="http://schemas.microsoft.com/office/powerpoint/2010/main" val="2858212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5"/>
                                        </p:tgtEl>
                                        <p:attrNameLst>
                                          <p:attrName>style.visibility</p:attrName>
                                        </p:attrNameLst>
                                      </p:cBhvr>
                                      <p:to>
                                        <p:strVal val="visible"/>
                                      </p:to>
                                    </p:set>
                                    <p:animEffect transition="in" filter="fade">
                                      <p:cBhvr>
                                        <p:cTn id="7" dur="2000"/>
                                        <p:tgtEl>
                                          <p:spTgt spid="1115"/>
                                        </p:tgtEl>
                                      </p:cBhvr>
                                    </p:animEffect>
                                  </p:childTnLst>
                                </p:cTn>
                              </p:par>
                              <p:par>
                                <p:cTn id="8" presetID="10" presetClass="entr" presetSubtype="0" fill="hold" nodeType="withEffect">
                                  <p:stCondLst>
                                    <p:cond delay="0"/>
                                  </p:stCondLst>
                                  <p:childTnLst>
                                    <p:set>
                                      <p:cBhvr>
                                        <p:cTn id="9" dur="1" fill="hold">
                                          <p:stCondLst>
                                            <p:cond delay="0"/>
                                          </p:stCondLst>
                                        </p:cTn>
                                        <p:tgtEl>
                                          <p:spTgt spid="1116"/>
                                        </p:tgtEl>
                                        <p:attrNameLst>
                                          <p:attrName>style.visibility</p:attrName>
                                        </p:attrNameLst>
                                      </p:cBhvr>
                                      <p:to>
                                        <p:strVal val="visible"/>
                                      </p:to>
                                    </p:set>
                                    <p:animEffect transition="in" filter="fade">
                                      <p:cBhvr>
                                        <p:cTn id="10" dur="2000"/>
                                        <p:tgtEl>
                                          <p:spTgt spid="1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1"/>
                                        </p:tgtEl>
                                        <p:attrNameLst>
                                          <p:attrName>style.visibility</p:attrName>
                                        </p:attrNameLst>
                                      </p:cBhvr>
                                      <p:to>
                                        <p:strVal val="visible"/>
                                      </p:to>
                                    </p:set>
                                    <p:animEffect transition="in" filter="fade">
                                      <p:cBhvr>
                                        <p:cTn id="15" dur="2000"/>
                                        <p:tgtEl>
                                          <p:spTgt spid="11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4"/>
                                        </p:tgtEl>
                                        <p:attrNameLst>
                                          <p:attrName>style.visibility</p:attrName>
                                        </p:attrNameLst>
                                      </p:cBhvr>
                                      <p:to>
                                        <p:strVal val="visible"/>
                                      </p:to>
                                    </p:set>
                                    <p:animEffect transition="in" filter="fade">
                                      <p:cBhvr>
                                        <p:cTn id="18" dur="2000"/>
                                        <p:tgtEl>
                                          <p:spTgt spid="1124"/>
                                        </p:tgtEl>
                                      </p:cBhvr>
                                    </p:animEffect>
                                  </p:childTnLst>
                                </p:cTn>
                              </p:par>
                              <p:par>
                                <p:cTn id="19" presetID="10" presetClass="entr" presetSubtype="0" fill="hold" nodeType="withEffect">
                                  <p:stCondLst>
                                    <p:cond delay="0"/>
                                  </p:stCondLst>
                                  <p:childTnLst>
                                    <p:set>
                                      <p:cBhvr>
                                        <p:cTn id="20" dur="1" fill="hold">
                                          <p:stCondLst>
                                            <p:cond delay="0"/>
                                          </p:stCondLst>
                                        </p:cTn>
                                        <p:tgtEl>
                                          <p:spTgt spid="1127"/>
                                        </p:tgtEl>
                                        <p:attrNameLst>
                                          <p:attrName>style.visibility</p:attrName>
                                        </p:attrNameLst>
                                      </p:cBhvr>
                                      <p:to>
                                        <p:strVal val="visible"/>
                                      </p:to>
                                    </p:set>
                                    <p:animEffect transition="in" filter="fade">
                                      <p:cBhvr>
                                        <p:cTn id="21" dur="2000"/>
                                        <p:tgtEl>
                                          <p:spTgt spid="1127"/>
                                        </p:tgtEl>
                                      </p:cBhvr>
                                    </p:animEffect>
                                  </p:childTnLst>
                                </p:cTn>
                              </p:par>
                              <p:par>
                                <p:cTn id="22" presetID="10" presetClass="entr" presetSubtype="0" fill="hold" nodeType="withEffect">
                                  <p:stCondLst>
                                    <p:cond delay="0"/>
                                  </p:stCondLst>
                                  <p:childTnLst>
                                    <p:set>
                                      <p:cBhvr>
                                        <p:cTn id="23" dur="1" fill="hold">
                                          <p:stCondLst>
                                            <p:cond delay="0"/>
                                          </p:stCondLst>
                                        </p:cTn>
                                        <p:tgtEl>
                                          <p:spTgt spid="1117"/>
                                        </p:tgtEl>
                                        <p:attrNameLst>
                                          <p:attrName>style.visibility</p:attrName>
                                        </p:attrNameLst>
                                      </p:cBhvr>
                                      <p:to>
                                        <p:strVal val="visible"/>
                                      </p:to>
                                    </p:set>
                                    <p:animEffect transition="in" filter="fade">
                                      <p:cBhvr>
                                        <p:cTn id="24" dur="2000"/>
                                        <p:tgtEl>
                                          <p:spTgt spid="11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30"/>
                                        </p:tgtEl>
                                        <p:attrNameLst>
                                          <p:attrName>style.visibility</p:attrName>
                                        </p:attrNameLst>
                                      </p:cBhvr>
                                      <p:to>
                                        <p:strVal val="visible"/>
                                      </p:to>
                                    </p:set>
                                    <p:animEffect transition="in" filter="fade">
                                      <p:cBhvr>
                                        <p:cTn id="29" dur="2000"/>
                                        <p:tgtEl>
                                          <p:spTgt spid="11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33"/>
                                        </p:tgtEl>
                                        <p:attrNameLst>
                                          <p:attrName>style.visibility</p:attrName>
                                        </p:attrNameLst>
                                      </p:cBhvr>
                                      <p:to>
                                        <p:strVal val="visible"/>
                                      </p:to>
                                    </p:set>
                                    <p:animEffect transition="in" filter="fade">
                                      <p:cBhvr>
                                        <p:cTn id="32" dur="2000"/>
                                        <p:tgtEl>
                                          <p:spTgt spid="1133"/>
                                        </p:tgtEl>
                                      </p:cBhvr>
                                    </p:animEffect>
                                  </p:childTnLst>
                                </p:cTn>
                              </p:par>
                              <p:par>
                                <p:cTn id="33" presetID="10" presetClass="entr" presetSubtype="0" fill="hold" nodeType="withEffect">
                                  <p:stCondLst>
                                    <p:cond delay="0"/>
                                  </p:stCondLst>
                                  <p:childTnLst>
                                    <p:set>
                                      <p:cBhvr>
                                        <p:cTn id="34" dur="1" fill="hold">
                                          <p:stCondLst>
                                            <p:cond delay="0"/>
                                          </p:stCondLst>
                                        </p:cTn>
                                        <p:tgtEl>
                                          <p:spTgt spid="1051"/>
                                        </p:tgtEl>
                                        <p:attrNameLst>
                                          <p:attrName>style.visibility</p:attrName>
                                        </p:attrNameLst>
                                      </p:cBhvr>
                                      <p:to>
                                        <p:strVal val="visible"/>
                                      </p:to>
                                    </p:set>
                                    <p:animEffect transition="in" filter="fade">
                                      <p:cBhvr>
                                        <p:cTn id="35" dur="2000"/>
                                        <p:tgtEl>
                                          <p:spTgt spid="10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34"/>
                                        </p:tgtEl>
                                        <p:attrNameLst>
                                          <p:attrName>style.visibility</p:attrName>
                                        </p:attrNameLst>
                                      </p:cBhvr>
                                      <p:to>
                                        <p:strVal val="visible"/>
                                      </p:to>
                                    </p:set>
                                    <p:animEffect transition="in" filter="fade">
                                      <p:cBhvr>
                                        <p:cTn id="38" dur="20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p:bldP spid="1124" grpId="0"/>
      <p:bldP spid="1133" grpId="0" animBg="1"/>
      <p:bldP spid="11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smtClean="0"/>
              <a:t>Heaps</a:t>
            </a:r>
            <a:r>
              <a:rPr lang="cs-CZ" sz="3600" dirty="0" smtClean="0"/>
              <a:t> – </a:t>
            </a:r>
            <a:r>
              <a:rPr lang="en-US" sz="3600" dirty="0" smtClean="0"/>
              <a:t>Comparison of Time Complexity</a:t>
            </a:r>
            <a:endParaRPr lang="cs-CZ" sz="36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44539902"/>
              </p:ext>
            </p:extLst>
          </p:nvPr>
        </p:nvGraphicFramePr>
        <p:xfrm>
          <a:off x="385763" y="1196975"/>
          <a:ext cx="8218485" cy="5039360"/>
        </p:xfrm>
        <a:graphic>
          <a:graphicData uri="http://schemas.openxmlformats.org/drawingml/2006/table">
            <a:tbl>
              <a:tblPr firstRow="1" bandRow="1">
                <a:tableStyleId>{5C22544A-7EE6-4342-B048-85BDC9FD1C3A}</a:tableStyleId>
              </a:tblPr>
              <a:tblGrid>
                <a:gridCol w="1643697"/>
                <a:gridCol w="1643697"/>
                <a:gridCol w="1643697"/>
                <a:gridCol w="1643697"/>
                <a:gridCol w="1643697"/>
              </a:tblGrid>
              <a:tr h="370840">
                <a:tc>
                  <a:txBody>
                    <a:bodyPr/>
                    <a:lstStyle/>
                    <a:p>
                      <a:endParaRPr lang="cs-CZ" dirty="0"/>
                    </a:p>
                  </a:txBody>
                  <a:tcPr/>
                </a:tc>
                <a:tc>
                  <a:txBody>
                    <a:bodyPr/>
                    <a:lstStyle/>
                    <a:p>
                      <a:r>
                        <a:rPr lang="en-US" dirty="0" smtClean="0"/>
                        <a:t>binary</a:t>
                      </a:r>
                      <a:r>
                        <a:rPr lang="cs-CZ" dirty="0" smtClean="0"/>
                        <a:t>  h</a:t>
                      </a:r>
                      <a:r>
                        <a:rPr lang="en-US" dirty="0" err="1" smtClean="0"/>
                        <a:t>eap</a:t>
                      </a:r>
                      <a:endParaRPr lang="cs-CZ" dirty="0"/>
                    </a:p>
                  </a:txBody>
                  <a:tcPr/>
                </a:tc>
                <a:tc>
                  <a:txBody>
                    <a:bodyPr/>
                    <a:lstStyle/>
                    <a:p>
                      <a:r>
                        <a:rPr lang="en-US" i="1" dirty="0" smtClean="0"/>
                        <a:t>d </a:t>
                      </a:r>
                      <a:r>
                        <a:rPr lang="en-US" dirty="0" smtClean="0"/>
                        <a:t>-</a:t>
                      </a:r>
                      <a:r>
                        <a:rPr lang="en-US" dirty="0" err="1" smtClean="0"/>
                        <a:t>ary</a:t>
                      </a:r>
                      <a:r>
                        <a:rPr lang="cs-CZ" dirty="0" smtClean="0"/>
                        <a:t> </a:t>
                      </a:r>
                      <a:r>
                        <a:rPr lang="en-US" dirty="0" smtClean="0"/>
                        <a:t>heap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binomial</a:t>
                      </a:r>
                      <a:r>
                        <a:rPr lang="cs-CZ" dirty="0" smtClean="0"/>
                        <a:t> </a:t>
                      </a:r>
                      <a:r>
                        <a:rPr lang="en-US" dirty="0" smtClean="0"/>
                        <a:t>heap</a:t>
                      </a:r>
                      <a:endParaRPr lang="cs-CZ" dirty="0"/>
                    </a:p>
                  </a:txBody>
                  <a:tcPr/>
                </a:tc>
                <a:tc>
                  <a:txBody>
                    <a:bodyPr/>
                    <a:lstStyle/>
                    <a:p>
                      <a:r>
                        <a:rPr lang="cs-CZ" dirty="0" err="1" smtClean="0"/>
                        <a:t>Fi</a:t>
                      </a:r>
                      <a:r>
                        <a:rPr lang="cs-CZ" baseline="0" dirty="0" err="1" smtClean="0"/>
                        <a:t>b</a:t>
                      </a:r>
                      <a:r>
                        <a:rPr lang="cs-CZ" dirty="0" err="1" smtClean="0"/>
                        <a:t>onacci</a:t>
                      </a:r>
                      <a:r>
                        <a:rPr lang="cs-CZ" dirty="0" smtClean="0"/>
                        <a:t> </a:t>
                      </a:r>
                      <a:r>
                        <a:rPr lang="en-US" dirty="0" smtClean="0"/>
                        <a:t>heap</a:t>
                      </a:r>
                      <a:endParaRPr lang="cs-CZ" dirty="0"/>
                    </a:p>
                  </a:txBody>
                  <a:tcPr/>
                </a:tc>
              </a:tr>
              <a:tr h="370840">
                <a:tc>
                  <a:txBody>
                    <a:bodyPr/>
                    <a:lstStyle/>
                    <a:p>
                      <a:r>
                        <a:rPr lang="en-US" noProof="0" smtClean="0"/>
                        <a:t>AccessMin</a:t>
                      </a:r>
                      <a:endParaRPr lang="en-US" noProof="0"/>
                    </a:p>
                  </a:txBody>
                  <a:tcPr anchor="ctr"/>
                </a:tc>
                <a:tc>
                  <a:txBody>
                    <a:bodyPr/>
                    <a:lstStyle/>
                    <a:p>
                      <a:r>
                        <a:rPr lang="el-GR" dirty="0" smtClean="0"/>
                        <a:t>Θ</a:t>
                      </a:r>
                      <a:r>
                        <a:rPr lang="cs-CZ" dirty="0" smtClean="0"/>
                        <a:t>(1)</a:t>
                      </a:r>
                      <a:endParaRPr lang="cs-CZ" dirty="0"/>
                    </a:p>
                  </a:txBody>
                  <a:tcPr anchor="ctr"/>
                </a:tc>
                <a:tc>
                  <a:txBody>
                    <a:bodyPr/>
                    <a:lstStyle/>
                    <a:p>
                      <a:r>
                        <a:rPr lang="el-GR" dirty="0" smtClean="0"/>
                        <a:t>Θ</a:t>
                      </a:r>
                      <a:r>
                        <a:rPr lang="cs-CZ" dirty="0" smtClean="0"/>
                        <a:t>(1)</a:t>
                      </a:r>
                      <a:endParaRPr lang="cs-CZ" dirty="0"/>
                    </a:p>
                  </a:txBody>
                  <a:tcPr anchor="ctr"/>
                </a:tc>
                <a:tc>
                  <a:txBody>
                    <a:bodyPr/>
                    <a:lstStyle/>
                    <a:p>
                      <a:r>
                        <a:rPr lang="el-GR" dirty="0" smtClean="0"/>
                        <a:t>Θ</a:t>
                      </a:r>
                      <a:r>
                        <a:rPr lang="cs-CZ" dirty="0" smtClean="0"/>
                        <a:t>(1)</a:t>
                      </a:r>
                      <a:endParaRPr lang="cs-CZ" dirty="0"/>
                    </a:p>
                  </a:txBody>
                  <a:tcPr anchor="ctr"/>
                </a:tc>
                <a:tc>
                  <a:txBody>
                    <a:bodyPr/>
                    <a:lstStyle/>
                    <a:p>
                      <a:r>
                        <a:rPr lang="el-GR" dirty="0" smtClean="0"/>
                        <a:t>Θ</a:t>
                      </a:r>
                      <a:r>
                        <a:rPr lang="cs-CZ" dirty="0" smtClean="0"/>
                        <a:t>(1)</a:t>
                      </a:r>
                      <a:endParaRPr lang="cs-CZ" dirty="0"/>
                    </a:p>
                  </a:txBody>
                  <a:tcPr anchor="ctr"/>
                </a:tc>
              </a:tr>
              <a:tr h="370840">
                <a:tc>
                  <a:txBody>
                    <a:bodyPr/>
                    <a:lstStyle/>
                    <a:p>
                      <a:r>
                        <a:rPr lang="en-US" noProof="0" dirty="0" err="1" smtClean="0"/>
                        <a:t>DeleteMin</a:t>
                      </a:r>
                      <a:endParaRPr lang="en-US" noProof="0" dirty="0"/>
                    </a:p>
                  </a:txBody>
                  <a:tcPr anchor="ctr"/>
                </a:tc>
                <a:tc>
                  <a:txBody>
                    <a:bodyPr/>
                    <a:lstStyle/>
                    <a:p>
                      <a:r>
                        <a:rPr lang="el-GR" dirty="0" smtClean="0"/>
                        <a:t>Θ</a:t>
                      </a:r>
                      <a:r>
                        <a:rPr lang="cs-CZ" dirty="0" smtClean="0"/>
                        <a:t>(log</a:t>
                      </a:r>
                      <a:r>
                        <a:rPr lang="cs-CZ" baseline="0" dirty="0" smtClean="0"/>
                        <a:t>(n)</a:t>
                      </a:r>
                      <a:r>
                        <a:rPr lang="cs-CZ" dirty="0" smtClean="0"/>
                        <a:t>)</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r>
                        <a:rPr lang="cs-CZ" dirty="0" smtClean="0"/>
                        <a:t>O(n)</a:t>
                      </a:r>
                    </a:p>
                    <a:p>
                      <a:r>
                        <a:rPr lang="en-US" dirty="0" smtClean="0"/>
                        <a:t>amortized</a:t>
                      </a:r>
                      <a:r>
                        <a:rPr lang="cs-CZ" dirty="0" smtClean="0"/>
                        <a:t>:</a:t>
                      </a:r>
                      <a:r>
                        <a:rPr lang="cs-CZ" baseline="0" dirty="0" smtClean="0"/>
                        <a:t> </a:t>
                      </a:r>
                    </a:p>
                    <a:p>
                      <a:r>
                        <a:rPr lang="cs-CZ" baseline="0" dirty="0" smtClean="0"/>
                        <a:t>O(log(n))</a:t>
                      </a:r>
                      <a:endParaRPr lang="cs-CZ" dirty="0"/>
                    </a:p>
                  </a:txBody>
                  <a:tcPr anchor="ctr"/>
                </a:tc>
              </a:tr>
              <a:tr h="370840">
                <a:tc>
                  <a:txBody>
                    <a:bodyPr/>
                    <a:lstStyle/>
                    <a:p>
                      <a:r>
                        <a:rPr lang="en-US" noProof="0" smtClean="0"/>
                        <a:t>Insert</a:t>
                      </a:r>
                      <a:endParaRPr lang="en-US"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a:t>
                      </a:r>
                      <a:r>
                        <a:rPr lang="cs-CZ" baseline="0" dirty="0" smtClean="0"/>
                        <a:t>(n)</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amortized</a:t>
                      </a:r>
                      <a:r>
                        <a:rPr lang="cs-CZ" dirty="0" smtClean="0"/>
                        <a:t>:</a:t>
                      </a:r>
                      <a:r>
                        <a:rPr lang="cs-CZ" baseline="0" dirty="0" smtClean="0"/>
                        <a:t> </a:t>
                      </a:r>
                      <a:r>
                        <a:rPr lang="cs-CZ" dirty="0" smtClean="0"/>
                        <a:t>O(1)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(1)</a:t>
                      </a:r>
                    </a:p>
                  </a:txBody>
                  <a:tcPr anchor="ctr"/>
                </a:tc>
              </a:tr>
              <a:tr h="391475">
                <a:tc>
                  <a:txBody>
                    <a:bodyPr/>
                    <a:lstStyle/>
                    <a:p>
                      <a:r>
                        <a:rPr lang="en-US" noProof="0" smtClean="0"/>
                        <a:t>Delete</a:t>
                      </a:r>
                      <a:endParaRPr lang="en-US"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a:t>
                      </a:r>
                      <a:r>
                        <a:rPr lang="cs-CZ" baseline="0" dirty="0" smtClean="0"/>
                        <a:t>(n)</a:t>
                      </a:r>
                      <a:r>
                        <a:rPr lang="cs-CZ" dirty="0" smtClean="0"/>
                        <a:t>)</a:t>
                      </a:r>
                    </a:p>
                  </a:txBody>
                  <a:tcPr anchor="ctr"/>
                </a:tc>
                <a:tc>
                  <a:txBody>
                    <a:bodyPr/>
                    <a:lstStyle/>
                    <a:p>
                      <a:r>
                        <a:rPr lang="cs-CZ" dirty="0" smtClean="0"/>
                        <a:t>O(n)</a:t>
                      </a:r>
                    </a:p>
                    <a:p>
                      <a:r>
                        <a:rPr lang="en-US" dirty="0" smtClean="0"/>
                        <a:t>amortized</a:t>
                      </a:r>
                      <a:r>
                        <a:rPr lang="cs-CZ" dirty="0" smtClean="0"/>
                        <a:t>:</a:t>
                      </a:r>
                      <a:r>
                        <a:rPr lang="cs-CZ" baseline="0" dirty="0" smtClean="0"/>
                        <a:t> </a:t>
                      </a:r>
                    </a:p>
                    <a:p>
                      <a:r>
                        <a:rPr lang="cs-CZ" baseline="0" dirty="0" smtClean="0"/>
                        <a:t>O(log(n))</a:t>
                      </a:r>
                      <a:endParaRPr lang="cs-CZ" dirty="0"/>
                    </a:p>
                  </a:txBody>
                  <a:tcPr anchor="ctr"/>
                </a:tc>
              </a:tr>
              <a:tr h="370840">
                <a:tc>
                  <a:txBody>
                    <a:bodyPr/>
                    <a:lstStyle/>
                    <a:p>
                      <a:r>
                        <a:rPr lang="en-US" noProof="0" smtClean="0"/>
                        <a:t>Merge</a:t>
                      </a:r>
                      <a:endParaRPr lang="en-US"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(1)</a:t>
                      </a:r>
                    </a:p>
                  </a:txBody>
                  <a:tcPr anchor="ctr"/>
                </a:tc>
              </a:tr>
              <a:tr h="370840">
                <a:tc>
                  <a:txBody>
                    <a:bodyPr/>
                    <a:lstStyle/>
                    <a:p>
                      <a:r>
                        <a:rPr lang="en-US" noProof="0" dirty="0" err="1" smtClean="0"/>
                        <a:t>DecreaseKey</a:t>
                      </a:r>
                      <a:endParaRPr lang="en-US"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a:t>
                      </a:r>
                      <a:r>
                        <a:rPr lang="cs-CZ" dirty="0" smtClean="0"/>
                        <a:t>(log</a:t>
                      </a:r>
                      <a:r>
                        <a:rPr lang="cs-CZ" baseline="0" dirty="0" smtClean="0"/>
                        <a:t>(n)</a:t>
                      </a:r>
                      <a:r>
                        <a:rPr lang="cs-CZ" dirty="0" smtClean="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O(log(n))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amortized</a:t>
                      </a:r>
                      <a:r>
                        <a:rPr lang="cs-CZ"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O(1)</a:t>
                      </a:r>
                    </a:p>
                  </a:txBody>
                  <a:tcPr anchor="ctr"/>
                </a:tc>
              </a:tr>
            </a:tbl>
          </a:graphicData>
        </a:graphic>
      </p:graphicFrame>
    </p:spTree>
    <p:extLst>
      <p:ext uri="{BB962C8B-B14F-4D97-AF65-F5344CB8AC3E}">
        <p14:creationId xmlns:p14="http://schemas.microsoft.com/office/powerpoint/2010/main" val="8556400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References</a:t>
            </a:r>
            <a:endParaRPr lang="cs-CZ" dirty="0"/>
          </a:p>
        </p:txBody>
      </p:sp>
      <p:sp>
        <p:nvSpPr>
          <p:cNvPr id="3" name="Zástupný symbol pro obsah 2"/>
          <p:cNvSpPr>
            <a:spLocks noGrp="1"/>
          </p:cNvSpPr>
          <p:nvPr>
            <p:ph sz="half" idx="1"/>
          </p:nvPr>
        </p:nvSpPr>
        <p:spPr>
          <a:xfrm>
            <a:off x="539552" y="1700808"/>
            <a:ext cx="8064698" cy="4391794"/>
          </a:xfrm>
        </p:spPr>
        <p:txBody>
          <a:bodyPr/>
          <a:lstStyle/>
          <a:p>
            <a:r>
              <a:rPr lang="cs-CZ" sz="2000" dirty="0" err="1" smtClean="0"/>
              <a:t>Cormen</a:t>
            </a:r>
            <a:r>
              <a:rPr lang="cs-CZ" sz="2000" dirty="0" smtClean="0"/>
              <a:t>, Thomas H.; </a:t>
            </a:r>
            <a:r>
              <a:rPr lang="cs-CZ" sz="2000" dirty="0" err="1" smtClean="0"/>
              <a:t>Leiserson</a:t>
            </a:r>
            <a:r>
              <a:rPr lang="cs-CZ" sz="2000" dirty="0" smtClean="0"/>
              <a:t>, Charles E.; </a:t>
            </a:r>
            <a:r>
              <a:rPr lang="cs-CZ" sz="2000" dirty="0" err="1" smtClean="0"/>
              <a:t>Rivest</a:t>
            </a:r>
            <a:r>
              <a:rPr lang="cs-CZ" sz="2000" dirty="0" smtClean="0"/>
              <a:t>, Ronald L.; Stein, </a:t>
            </a:r>
            <a:r>
              <a:rPr lang="cs-CZ" sz="2000" dirty="0" err="1" smtClean="0"/>
              <a:t>Clifford</a:t>
            </a:r>
            <a:r>
              <a:rPr lang="cs-CZ" sz="2000" dirty="0" smtClean="0"/>
              <a:t> (2001). </a:t>
            </a:r>
            <a:r>
              <a:rPr lang="cs-CZ" sz="2000" i="1" dirty="0" err="1" smtClean="0"/>
              <a:t>Introduction</a:t>
            </a:r>
            <a:r>
              <a:rPr lang="cs-CZ" sz="2000" i="1" dirty="0" smtClean="0"/>
              <a:t> to </a:t>
            </a:r>
            <a:r>
              <a:rPr lang="cs-CZ" sz="2000" i="1" dirty="0" err="1" smtClean="0"/>
              <a:t>Algorithms</a:t>
            </a:r>
            <a:r>
              <a:rPr lang="cs-CZ" sz="2000" i="1" dirty="0" smtClean="0"/>
              <a:t> (2nd </a:t>
            </a:r>
            <a:r>
              <a:rPr lang="cs-CZ" sz="2000" i="1" dirty="0" err="1" smtClean="0"/>
              <a:t>ed</a:t>
            </a:r>
            <a:r>
              <a:rPr lang="cs-CZ" sz="2000" i="1" dirty="0" smtClean="0"/>
              <a:t>.)</a:t>
            </a:r>
            <a:r>
              <a:rPr lang="cs-CZ" sz="2000" dirty="0" smtClean="0"/>
              <a:t>. MIT </a:t>
            </a:r>
            <a:r>
              <a:rPr lang="cs-CZ" sz="2000" dirty="0" err="1" smtClean="0"/>
              <a:t>Press</a:t>
            </a:r>
            <a:r>
              <a:rPr lang="cs-CZ" sz="2000" dirty="0" smtClean="0"/>
              <a:t> </a:t>
            </a:r>
            <a:r>
              <a:rPr lang="cs-CZ" sz="2000" dirty="0" err="1" smtClean="0"/>
              <a:t>and</a:t>
            </a:r>
            <a:r>
              <a:rPr lang="cs-CZ" sz="2000" dirty="0" smtClean="0"/>
              <a:t> </a:t>
            </a:r>
            <a:r>
              <a:rPr lang="cs-CZ" sz="2000" dirty="0" err="1" smtClean="0"/>
              <a:t>McGraw</a:t>
            </a:r>
            <a:r>
              <a:rPr lang="cs-CZ" sz="2000" dirty="0" smtClean="0"/>
              <a:t>-</a:t>
            </a:r>
            <a:r>
              <a:rPr lang="cs-CZ" sz="2000" dirty="0" err="1" smtClean="0"/>
              <a:t>Hill</a:t>
            </a:r>
            <a:r>
              <a:rPr lang="cs-CZ" sz="2000" dirty="0" smtClean="0"/>
              <a:t>. ISBN 0-262-53196-8.</a:t>
            </a:r>
            <a:endParaRPr lang="en-US" sz="2000" dirty="0" smtClean="0"/>
          </a:p>
          <a:p>
            <a:r>
              <a:rPr lang="cs-CZ" sz="2000" dirty="0" err="1" smtClean="0"/>
              <a:t>Fredman</a:t>
            </a:r>
            <a:r>
              <a:rPr lang="en-US" sz="2000" dirty="0" smtClean="0"/>
              <a:t>, </a:t>
            </a:r>
            <a:r>
              <a:rPr lang="cs-CZ" sz="2000" dirty="0"/>
              <a:t>M.</a:t>
            </a:r>
            <a:r>
              <a:rPr lang="en-US" sz="2000" dirty="0"/>
              <a:t> </a:t>
            </a:r>
            <a:r>
              <a:rPr lang="cs-CZ" sz="2000" dirty="0"/>
              <a:t>L.</a:t>
            </a:r>
            <a:r>
              <a:rPr lang="en-US" sz="2000" dirty="0"/>
              <a:t> </a:t>
            </a:r>
            <a:r>
              <a:rPr lang="en-US" sz="2000" dirty="0" smtClean="0"/>
              <a:t>;</a:t>
            </a:r>
            <a:r>
              <a:rPr lang="cs-CZ" sz="2000" dirty="0" smtClean="0"/>
              <a:t> </a:t>
            </a:r>
            <a:r>
              <a:rPr lang="cs-CZ" sz="2000" dirty="0" err="1" smtClean="0"/>
              <a:t>Tarjan</a:t>
            </a:r>
            <a:r>
              <a:rPr lang="en-US" sz="2000" dirty="0" smtClean="0"/>
              <a:t>, </a:t>
            </a:r>
            <a:r>
              <a:rPr lang="cs-CZ" sz="2000" dirty="0"/>
              <a:t>R.</a:t>
            </a:r>
            <a:r>
              <a:rPr lang="en-US" sz="2000" dirty="0"/>
              <a:t> </a:t>
            </a:r>
            <a:r>
              <a:rPr lang="cs-CZ" sz="2000" dirty="0"/>
              <a:t>E</a:t>
            </a:r>
            <a:r>
              <a:rPr lang="cs-CZ" sz="2000" dirty="0" smtClean="0"/>
              <a:t>. </a:t>
            </a:r>
            <a:r>
              <a:rPr lang="cs-CZ" sz="2000" i="1" dirty="0" err="1"/>
              <a:t>Fibonacci</a:t>
            </a:r>
            <a:r>
              <a:rPr lang="cs-CZ" sz="2000" i="1" dirty="0"/>
              <a:t> </a:t>
            </a:r>
            <a:r>
              <a:rPr lang="cs-CZ" sz="2000" i="1" dirty="0" err="1"/>
              <a:t>heaps</a:t>
            </a:r>
            <a:r>
              <a:rPr lang="cs-CZ" sz="2000" i="1" dirty="0"/>
              <a:t> and </a:t>
            </a:r>
            <a:r>
              <a:rPr lang="cs-CZ" sz="2000" i="1" dirty="0" err="1"/>
              <a:t>their</a:t>
            </a:r>
            <a:r>
              <a:rPr lang="cs-CZ" sz="2000" i="1" dirty="0"/>
              <a:t> </a:t>
            </a:r>
            <a:r>
              <a:rPr lang="cs-CZ" sz="2000" i="1" dirty="0" err="1" smtClean="0"/>
              <a:t>uses</a:t>
            </a:r>
            <a:r>
              <a:rPr lang="en-US" sz="2000" i="1" dirty="0"/>
              <a:t> </a:t>
            </a:r>
            <a:r>
              <a:rPr lang="en-US" sz="2000" i="1" dirty="0" smtClean="0"/>
              <a:t>in </a:t>
            </a:r>
            <a:r>
              <a:rPr lang="en-US" sz="2000" i="1" dirty="0"/>
              <a:t>improved network optimization algorithms. </a:t>
            </a:r>
            <a:r>
              <a:rPr lang="en-US" sz="2000" dirty="0"/>
              <a:t>J. </a:t>
            </a:r>
            <a:r>
              <a:rPr lang="en-US" sz="2000" dirty="0" smtClean="0"/>
              <a:t>ACM </a:t>
            </a:r>
            <a:r>
              <a:rPr lang="cs-CZ" sz="2000" dirty="0" smtClean="0"/>
              <a:t>34(1987</a:t>
            </a:r>
            <a:r>
              <a:rPr lang="cs-CZ" sz="2000" dirty="0"/>
              <a:t>), 596-615.</a:t>
            </a:r>
            <a:endParaRPr lang="cs-CZ" sz="2000" dirty="0" smtClean="0"/>
          </a:p>
          <a:p>
            <a:endParaRPr lang="cs-CZ" dirty="0"/>
          </a:p>
        </p:txBody>
      </p:sp>
    </p:spTree>
    <p:extLst>
      <p:ext uri="{BB962C8B-B14F-4D97-AF65-F5344CB8AC3E}">
        <p14:creationId xmlns:p14="http://schemas.microsoft.com/office/powerpoint/2010/main" val="8523645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a:t>
            </a:r>
            <a:endParaRPr lang="cs-CZ" sz="2400" dirty="0"/>
          </a:p>
        </p:txBody>
      </p:sp>
      <p:sp>
        <p:nvSpPr>
          <p:cNvPr id="3" name="Zástupný symbol pro obsah 2"/>
          <p:cNvSpPr>
            <a:spLocks noGrp="1"/>
          </p:cNvSpPr>
          <p:nvPr>
            <p:ph idx="1"/>
          </p:nvPr>
        </p:nvSpPr>
        <p:spPr>
          <a:xfrm>
            <a:off x="385763" y="1000108"/>
            <a:ext cx="8218487" cy="5357851"/>
          </a:xfrm>
        </p:spPr>
        <p:txBody>
          <a:bodyPr/>
          <a:lstStyle/>
          <a:p>
            <a:r>
              <a:rPr lang="cs-CZ" sz="1800" b="1" dirty="0" smtClean="0"/>
              <a:t>AccessMin</a:t>
            </a:r>
          </a:p>
          <a:p>
            <a:pPr lvl="1"/>
            <a:r>
              <a:rPr lang="en-US" sz="1600" dirty="0" smtClean="0"/>
              <a:t>Returns the root of the heap’s binary tree.</a:t>
            </a:r>
            <a:endParaRPr lang="cs-CZ" sz="1600" dirty="0" smtClean="0"/>
          </a:p>
          <a:p>
            <a:r>
              <a:rPr lang="cs-CZ" sz="1800" b="1" dirty="0" err="1" smtClean="0"/>
              <a:t>DeleteMin</a:t>
            </a:r>
            <a:endParaRPr lang="cs-CZ" sz="1800" b="1" dirty="0" smtClean="0"/>
          </a:p>
          <a:p>
            <a:pPr marL="914400" lvl="1" indent="-457200">
              <a:buFont typeface="+mj-lt"/>
              <a:buAutoNum type="arabicPeriod"/>
            </a:pPr>
            <a:r>
              <a:rPr lang="en-US" sz="1600" dirty="0" smtClean="0">
                <a:latin typeface="Cambria" pitchFamily="18" charset="0"/>
              </a:rPr>
              <a:t>&amp;</a:t>
            </a:r>
            <a:r>
              <a:rPr lang="cs-CZ" sz="1600" i="1" dirty="0" smtClean="0">
                <a:latin typeface="Cambria" pitchFamily="18" charset="0"/>
              </a:rPr>
              <a:t>x </a:t>
            </a:r>
            <a:r>
              <a:rPr lang="cs-CZ" sz="1600" dirty="0" smtClean="0">
                <a:latin typeface="Cambria" pitchFamily="18" charset="0"/>
              </a:rPr>
              <a:t>= </a:t>
            </a:r>
            <a:r>
              <a:rPr lang="en-US" sz="1600" dirty="0" smtClean="0">
                <a:latin typeface="+mn-lt"/>
              </a:rPr>
              <a:t>a location of the root of the heap</a:t>
            </a:r>
            <a:r>
              <a:rPr lang="en-US" sz="1600" dirty="0" smtClean="0">
                <a:latin typeface="Cambria" pitchFamily="18" charset="0"/>
              </a:rPr>
              <a:t>;</a:t>
            </a:r>
            <a:r>
              <a:rPr lang="en-US" sz="1600" i="1" dirty="0" smtClean="0">
                <a:latin typeface="Cambria" pitchFamily="18" charset="0"/>
              </a:rPr>
              <a:t> </a:t>
            </a:r>
            <a:endParaRPr lang="cs-CZ" sz="1600" i="1" dirty="0" smtClean="0">
              <a:latin typeface="Cambria" pitchFamily="18" charset="0"/>
            </a:endParaRPr>
          </a:p>
          <a:p>
            <a:pPr marL="914400" lvl="1" indent="-457200">
              <a:buFont typeface="+mj-lt"/>
              <a:buAutoNum type="arabicPeriod"/>
            </a:pPr>
            <a:r>
              <a:rPr lang="en-US" sz="1600" dirty="0" smtClean="0">
                <a:latin typeface="Cambria" pitchFamily="18" charset="0"/>
              </a:rPr>
              <a:t>key(</a:t>
            </a:r>
            <a:r>
              <a:rPr lang="cs-CZ" sz="1600" i="1" dirty="0" smtClean="0">
                <a:latin typeface="Cambria" pitchFamily="18" charset="0"/>
              </a:rPr>
              <a:t>x</a:t>
            </a:r>
            <a:r>
              <a:rPr lang="en-US" sz="1600" dirty="0" smtClean="0">
                <a:latin typeface="Cambria" pitchFamily="18" charset="0"/>
              </a:rPr>
              <a:t>)</a:t>
            </a:r>
            <a:r>
              <a:rPr lang="cs-CZ" sz="1600" i="1" dirty="0" smtClean="0">
                <a:latin typeface="Cambria" pitchFamily="18" charset="0"/>
              </a:rPr>
              <a:t> </a:t>
            </a:r>
            <a:r>
              <a:rPr lang="cs-CZ" sz="1600" dirty="0" smtClean="0">
                <a:latin typeface="Cambria" pitchFamily="18" charset="0"/>
              </a:rPr>
              <a:t>= </a:t>
            </a:r>
            <a:r>
              <a:rPr lang="en-US" sz="1600" dirty="0" smtClean="0">
                <a:latin typeface="Cambria" pitchFamily="18" charset="0"/>
              </a:rPr>
              <a:t>+</a:t>
            </a:r>
            <a:r>
              <a:rPr lang="cs-CZ" sz="1600" dirty="0" smtClean="0">
                <a:latin typeface="Cambria" pitchFamily="18" charset="0"/>
              </a:rPr>
              <a:t>∞</a:t>
            </a:r>
            <a:r>
              <a:rPr lang="en-US" sz="1600" dirty="0" smtClean="0">
                <a:latin typeface="Cambria" pitchFamily="18" charset="0"/>
              </a:rPr>
              <a:t>; </a:t>
            </a:r>
            <a:endParaRPr lang="cs-CZ" sz="1600" dirty="0" smtClean="0">
              <a:latin typeface="Cambria" pitchFamily="18" charset="0"/>
            </a:endParaRPr>
          </a:p>
          <a:p>
            <a:pPr marL="914400" lvl="1" indent="-457200">
              <a:buFont typeface="+mj-lt"/>
              <a:buAutoNum type="arabicPeriod"/>
            </a:pPr>
            <a:r>
              <a:rPr lang="en-US" sz="1600" dirty="0" smtClean="0">
                <a:latin typeface="Cambria" pitchFamily="18" charset="0"/>
              </a:rPr>
              <a:t>&amp;</a:t>
            </a:r>
            <a:r>
              <a:rPr lang="en-US" sz="1600" i="1" dirty="0" smtClean="0">
                <a:latin typeface="Cambria" pitchFamily="18" charset="0"/>
              </a:rPr>
              <a:t>y </a:t>
            </a:r>
            <a:r>
              <a:rPr lang="cs-CZ" sz="1600" dirty="0" smtClean="0">
                <a:latin typeface="Cambria" pitchFamily="18" charset="0"/>
              </a:rPr>
              <a:t>=</a:t>
            </a:r>
            <a:r>
              <a:rPr lang="en-US" sz="1600" dirty="0" smtClean="0">
                <a:latin typeface="Cambria" pitchFamily="18" charset="0"/>
              </a:rPr>
              <a:t> </a:t>
            </a:r>
            <a:r>
              <a:rPr lang="en-US" sz="1600" dirty="0"/>
              <a:t>a location of the </a:t>
            </a:r>
            <a:r>
              <a:rPr lang="en-US" sz="1600" dirty="0" smtClean="0"/>
              <a:t>last node of </a:t>
            </a:r>
            <a:r>
              <a:rPr lang="en-US" sz="1600" dirty="0"/>
              <a:t>the </a:t>
            </a:r>
            <a:r>
              <a:rPr lang="en-US" sz="1600" dirty="0" smtClean="0"/>
              <a:t>heap;</a:t>
            </a:r>
            <a:endParaRPr lang="cs-CZ" sz="1600" dirty="0" smtClean="0"/>
          </a:p>
          <a:p>
            <a:pPr marL="914400" lvl="1" indent="-457200">
              <a:buFont typeface="+mj-lt"/>
              <a:buAutoNum type="arabicPeriod"/>
            </a:pPr>
            <a:r>
              <a:rPr lang="cs-CZ" sz="1600" b="1" dirty="0" smtClean="0">
                <a:latin typeface="Cambria" pitchFamily="18" charset="0"/>
              </a:rPr>
              <a:t>do</a:t>
            </a:r>
            <a:r>
              <a:rPr lang="en-US" sz="1600" dirty="0" smtClean="0">
                <a:latin typeface="Cambria" pitchFamily="18" charset="0"/>
              </a:rPr>
              <a:t> </a:t>
            </a:r>
            <a:r>
              <a:rPr lang="en-US" sz="1600" b="1" dirty="0" smtClean="0">
                <a:latin typeface="Cambria" pitchFamily="18" charset="0"/>
              </a:rPr>
              <a:t>{</a:t>
            </a:r>
          </a:p>
          <a:p>
            <a:pPr marL="914400" lvl="1" indent="-457200">
              <a:buFont typeface="+mj-lt"/>
              <a:buAutoNum type="arabicPeriod"/>
            </a:pPr>
            <a:r>
              <a:rPr lang="en-US" sz="1600" b="1" dirty="0" smtClean="0">
                <a:latin typeface="Cambria" pitchFamily="18" charset="0"/>
              </a:rPr>
              <a:t> </a:t>
            </a:r>
            <a:r>
              <a:rPr lang="en-US" sz="1600" b="1" dirty="0">
                <a:latin typeface="Cambria" pitchFamily="18" charset="0"/>
              </a:rPr>
              <a:t> </a:t>
            </a:r>
            <a:r>
              <a:rPr lang="en-US" sz="1600" b="1" dirty="0" smtClean="0">
                <a:latin typeface="Cambria" pitchFamily="18" charset="0"/>
              </a:rPr>
              <a:t>       </a:t>
            </a:r>
            <a:r>
              <a:rPr lang="en-US" sz="1600" dirty="0" smtClean="0"/>
              <a:t>Swap </a:t>
            </a:r>
            <a:r>
              <a:rPr lang="en-US" sz="1600" dirty="0"/>
              <a:t>a location of the node </a:t>
            </a:r>
            <a:r>
              <a:rPr lang="en-US" sz="1600" i="1" dirty="0">
                <a:latin typeface="Cambria" pitchFamily="18" charset="0"/>
              </a:rPr>
              <a:t>x</a:t>
            </a:r>
            <a:r>
              <a:rPr lang="en-US" sz="1600" dirty="0"/>
              <a:t> with </a:t>
            </a:r>
            <a:r>
              <a:rPr lang="en-US" sz="1600" dirty="0" smtClean="0"/>
              <a:t>a location of the node </a:t>
            </a:r>
            <a:r>
              <a:rPr lang="en-US" sz="1600" i="1" dirty="0" smtClean="0">
                <a:latin typeface="Cambria" pitchFamily="18" charset="0"/>
              </a:rPr>
              <a:t>y</a:t>
            </a:r>
            <a:r>
              <a:rPr lang="en-US" sz="1600" dirty="0" smtClean="0"/>
              <a:t>; </a:t>
            </a:r>
            <a:endParaRPr lang="cs-CZ" sz="1600" b="1" dirty="0" smtClean="0">
              <a:latin typeface="Cambria" pitchFamily="18" charset="0"/>
            </a:endParaRPr>
          </a:p>
          <a:p>
            <a:pPr marL="914400" lvl="1" indent="-457200">
              <a:buFont typeface="+mj-lt"/>
              <a:buAutoNum type="arabicPeriod"/>
            </a:pPr>
            <a:r>
              <a:rPr lang="en-US" sz="1600" b="1" dirty="0" smtClean="0">
                <a:latin typeface="Cambria" pitchFamily="18" charset="0"/>
              </a:rPr>
              <a:t>         </a:t>
            </a:r>
            <a:r>
              <a:rPr lang="en-US" sz="1600" dirty="0" smtClean="0">
                <a:latin typeface="Cambria" pitchFamily="18" charset="0"/>
              </a:rPr>
              <a:t>&amp;</a:t>
            </a:r>
            <a:r>
              <a:rPr lang="cs-CZ" sz="1600" i="1" dirty="0" smtClean="0">
                <a:latin typeface="Cambria" pitchFamily="18" charset="0"/>
              </a:rPr>
              <a:t>x </a:t>
            </a:r>
            <a:r>
              <a:rPr lang="cs-CZ" sz="1600" dirty="0" smtClean="0">
                <a:latin typeface="Cambria" pitchFamily="18" charset="0"/>
              </a:rPr>
              <a:t>= </a:t>
            </a:r>
            <a:r>
              <a:rPr lang="en-US" sz="1600" dirty="0" smtClean="0">
                <a:latin typeface="Cambria" pitchFamily="18" charset="0"/>
              </a:rPr>
              <a:t>&amp;</a:t>
            </a:r>
            <a:r>
              <a:rPr lang="cs-CZ" sz="1600" i="1" dirty="0" smtClean="0">
                <a:latin typeface="Cambria" pitchFamily="18" charset="0"/>
              </a:rPr>
              <a:t>y</a:t>
            </a:r>
            <a:r>
              <a:rPr lang="en-US" sz="1600" dirty="0" smtClean="0">
                <a:latin typeface="Cambria" pitchFamily="18" charset="0"/>
              </a:rPr>
              <a:t>;</a:t>
            </a:r>
          </a:p>
          <a:p>
            <a:pPr marL="914400" lvl="1" indent="-457200">
              <a:buFont typeface="+mj-lt"/>
              <a:buAutoNum type="arabicPeriod"/>
            </a:pPr>
            <a:r>
              <a:rPr lang="en-US" sz="1600" dirty="0" smtClean="0"/>
              <a:t>       </a:t>
            </a:r>
            <a:r>
              <a:rPr lang="en-US" sz="1600" b="1" dirty="0" smtClean="0">
                <a:latin typeface="Cambria" pitchFamily="18" charset="0"/>
              </a:rPr>
              <a:t>for</a:t>
            </a:r>
            <a:r>
              <a:rPr lang="cs-CZ" sz="1600" b="1" dirty="0" smtClean="0">
                <a:latin typeface="Cambria" pitchFamily="18" charset="0"/>
              </a:rPr>
              <a:t> </a:t>
            </a:r>
            <a:r>
              <a:rPr lang="en-US" sz="1600" b="1" dirty="0" smtClean="0">
                <a:latin typeface="Cambria" pitchFamily="18" charset="0"/>
              </a:rPr>
              <a:t>each</a:t>
            </a:r>
            <a:r>
              <a:rPr lang="en-US" sz="1600" dirty="0" smtClean="0">
                <a:latin typeface="Cambria" pitchFamily="18" charset="0"/>
              </a:rPr>
              <a:t> z </a:t>
            </a:r>
            <a:r>
              <a:rPr lang="en-US" sz="1600" dirty="0" smtClean="0">
                <a:latin typeface="Cambria Math"/>
                <a:ea typeface="Cambria Math"/>
              </a:rPr>
              <a:t>∈ </a:t>
            </a:r>
            <a:r>
              <a:rPr lang="cs-CZ" sz="1600" dirty="0" err="1" smtClean="0">
                <a:latin typeface="Cambria" pitchFamily="18" charset="0"/>
              </a:rPr>
              <a:t>descendants</a:t>
            </a:r>
            <a:r>
              <a:rPr lang="en-US" sz="1600" dirty="0" smtClean="0">
                <a:latin typeface="Cambria Math"/>
                <a:ea typeface="Cambria Math"/>
              </a:rPr>
              <a:t>(x)</a:t>
            </a:r>
            <a:r>
              <a:rPr lang="en-US" sz="1600" dirty="0" smtClean="0">
                <a:latin typeface="Cambria" pitchFamily="18" charset="0"/>
              </a:rPr>
              <a:t> </a:t>
            </a:r>
            <a:r>
              <a:rPr lang="en-US" sz="1600" b="1" dirty="0" smtClean="0">
                <a:latin typeface="Cambria" pitchFamily="18" charset="0"/>
              </a:rPr>
              <a:t>do</a:t>
            </a:r>
          </a:p>
          <a:p>
            <a:pPr marL="914400" lvl="1" indent="-457200">
              <a:buFont typeface="+mj-lt"/>
              <a:buAutoNum type="arabicPeriod"/>
            </a:pPr>
            <a:r>
              <a:rPr lang="en-US" sz="1600" dirty="0" smtClean="0">
                <a:latin typeface="Cambria" pitchFamily="18" charset="0"/>
              </a:rPr>
              <a:t>                  </a:t>
            </a:r>
            <a:r>
              <a:rPr lang="en-US" sz="1600" b="1" dirty="0" smtClean="0">
                <a:latin typeface="Cambria" pitchFamily="18" charset="0"/>
              </a:rPr>
              <a:t>if</a:t>
            </a:r>
            <a:r>
              <a:rPr lang="en-US" sz="1600" dirty="0" smtClean="0">
                <a:latin typeface="Cambria" pitchFamily="18" charset="0"/>
              </a:rPr>
              <a:t>  ( key(</a:t>
            </a:r>
            <a:r>
              <a:rPr lang="en-US" sz="1600" i="1" dirty="0" smtClean="0">
                <a:latin typeface="Cambria" pitchFamily="18" charset="0"/>
              </a:rPr>
              <a:t>y</a:t>
            </a:r>
            <a:r>
              <a:rPr lang="en-US" sz="1600" dirty="0" smtClean="0">
                <a:latin typeface="Cambria" pitchFamily="18" charset="0"/>
              </a:rPr>
              <a:t>) &gt; key(</a:t>
            </a:r>
            <a:r>
              <a:rPr lang="en-US" sz="1600" i="1" dirty="0" smtClean="0">
                <a:latin typeface="Cambria" pitchFamily="18" charset="0"/>
              </a:rPr>
              <a:t>z</a:t>
            </a:r>
            <a:r>
              <a:rPr lang="en-US" sz="1600" dirty="0" smtClean="0">
                <a:latin typeface="Cambria" pitchFamily="18" charset="0"/>
              </a:rPr>
              <a:t>) ) </a:t>
            </a:r>
            <a:r>
              <a:rPr lang="en-US" sz="1600" b="1" dirty="0" smtClean="0">
                <a:latin typeface="Cambria" pitchFamily="18" charset="0"/>
              </a:rPr>
              <a:t>then</a:t>
            </a:r>
            <a:r>
              <a:rPr lang="en-US" sz="1600" dirty="0" smtClean="0">
                <a:latin typeface="Cambria" pitchFamily="18" charset="0"/>
              </a:rPr>
              <a:t> &amp;</a:t>
            </a:r>
            <a:r>
              <a:rPr lang="en-US" sz="1600" i="1" dirty="0" smtClean="0">
                <a:latin typeface="Cambria" pitchFamily="18" charset="0"/>
              </a:rPr>
              <a:t>y</a:t>
            </a:r>
            <a:r>
              <a:rPr lang="cs-CZ" sz="1600" i="1" dirty="0" smtClean="0">
                <a:latin typeface="Cambria" pitchFamily="18" charset="0"/>
              </a:rPr>
              <a:t> </a:t>
            </a:r>
            <a:r>
              <a:rPr lang="en-US" sz="1600" dirty="0" smtClean="0">
                <a:latin typeface="Cambria" pitchFamily="18" charset="0"/>
              </a:rPr>
              <a:t>=</a:t>
            </a:r>
            <a:r>
              <a:rPr lang="cs-CZ" sz="1600" dirty="0" smtClean="0">
                <a:latin typeface="Cambria" pitchFamily="18" charset="0"/>
              </a:rPr>
              <a:t> </a:t>
            </a:r>
            <a:r>
              <a:rPr lang="en-US" sz="1600" dirty="0" smtClean="0">
                <a:latin typeface="Cambria" pitchFamily="18" charset="0"/>
              </a:rPr>
              <a:t>&amp;</a:t>
            </a:r>
            <a:r>
              <a:rPr lang="en-US" sz="1600" i="1" dirty="0" smtClean="0">
                <a:latin typeface="Cambria" pitchFamily="18" charset="0"/>
              </a:rPr>
              <a:t>z</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a:t>
            </a:r>
            <a:r>
              <a:rPr lang="cs-CZ" sz="1600" b="1" dirty="0" smtClean="0">
                <a:latin typeface="Cambria" pitchFamily="18" charset="0"/>
              </a:rPr>
              <a:t> </a:t>
            </a:r>
            <a:r>
              <a:rPr lang="cs-CZ" sz="1600" b="1" dirty="0" err="1" smtClean="0">
                <a:latin typeface="Cambria" pitchFamily="18" charset="0"/>
              </a:rPr>
              <a:t>while</a:t>
            </a:r>
            <a:r>
              <a:rPr lang="en-US" sz="1600" b="1" dirty="0" smtClean="0">
                <a:latin typeface="Cambria" pitchFamily="18" charset="0"/>
              </a:rPr>
              <a:t> </a:t>
            </a:r>
            <a:r>
              <a:rPr lang="en-US" sz="1600" dirty="0" smtClean="0">
                <a:latin typeface="Cambria" pitchFamily="18" charset="0"/>
              </a:rPr>
              <a:t>( &amp;</a:t>
            </a:r>
            <a:r>
              <a:rPr lang="cs-CZ" sz="1600" i="1" dirty="0" smtClean="0">
                <a:latin typeface="Cambria" pitchFamily="18" charset="0"/>
              </a:rPr>
              <a:t>x</a:t>
            </a:r>
            <a:r>
              <a:rPr lang="cs-CZ" sz="1600" dirty="0" smtClean="0">
                <a:latin typeface="Cambria" pitchFamily="18" charset="0"/>
              </a:rPr>
              <a:t> </a:t>
            </a:r>
            <a:r>
              <a:rPr lang="en-US" sz="1600" dirty="0" smtClean="0">
                <a:latin typeface="Cambria" pitchFamily="18" charset="0"/>
                <a:ea typeface="Cambria Math"/>
              </a:rPr>
              <a:t>≠</a:t>
            </a:r>
            <a:r>
              <a:rPr lang="en-US" sz="1600" dirty="0" smtClean="0">
                <a:latin typeface="Cambria" pitchFamily="18" charset="0"/>
              </a:rPr>
              <a:t> &amp;</a:t>
            </a:r>
            <a:r>
              <a:rPr lang="en-US" sz="1600" i="1" dirty="0" smtClean="0">
                <a:latin typeface="Cambria" pitchFamily="18" charset="0"/>
              </a:rPr>
              <a:t>y</a:t>
            </a:r>
            <a:r>
              <a:rPr lang="en-US" sz="1600" dirty="0" smtClean="0">
                <a:latin typeface="Cambria" pitchFamily="18" charset="0"/>
              </a:rPr>
              <a:t> );</a:t>
            </a:r>
            <a:endParaRPr lang="en-US" sz="1600" b="1" dirty="0" smtClean="0">
              <a:latin typeface="Cambria" pitchFamily="18" charset="0"/>
            </a:endParaRPr>
          </a:p>
          <a:p>
            <a:pPr marL="914400" lvl="1" indent="-457200">
              <a:buFont typeface="+mj-lt"/>
              <a:buAutoNum type="arabicPeriod"/>
            </a:pPr>
            <a:r>
              <a:rPr lang="en-US" sz="1600" dirty="0" smtClean="0"/>
              <a:t>Remove the last node of the heap</a:t>
            </a:r>
            <a:r>
              <a:rPr lang="cs-CZ" sz="1600" dirty="0" smtClean="0"/>
              <a:t>.</a:t>
            </a:r>
          </a:p>
          <a:p>
            <a:pPr marL="914400" lvl="1" indent="-457200">
              <a:buNone/>
            </a:pPr>
            <a:endParaRPr lang="cs-CZ" sz="1600" baseline="30000" dirty="0" smtClean="0">
              <a:latin typeface="Cambria" pitchFamily="18" charset="0"/>
            </a:endParaRPr>
          </a:p>
          <a:p>
            <a:r>
              <a:rPr lang="cs-CZ" sz="1800" b="1" dirty="0" err="1" smtClean="0"/>
              <a:t>DecreaseKey</a:t>
            </a:r>
            <a:r>
              <a:rPr lang="en-US" sz="1800" dirty="0" smtClean="0"/>
              <a:t> </a:t>
            </a:r>
            <a:r>
              <a:rPr lang="cs-CZ" sz="1800" dirty="0" smtClean="0"/>
              <a:t>(</a:t>
            </a:r>
            <a:r>
              <a:rPr lang="en-US" sz="1800" i="1" dirty="0" smtClean="0"/>
              <a:t>x</a:t>
            </a:r>
            <a:r>
              <a:rPr lang="cs-CZ" sz="1800" i="1" dirty="0" smtClean="0"/>
              <a:t> , </a:t>
            </a:r>
            <a:r>
              <a:rPr lang="en-US" sz="1800" i="1" dirty="0" smtClean="0"/>
              <a:t>d</a:t>
            </a:r>
            <a:r>
              <a:rPr lang="cs-CZ" sz="1800" i="1" dirty="0" smtClean="0"/>
              <a:t> </a:t>
            </a:r>
            <a:r>
              <a:rPr lang="cs-CZ" sz="1800" dirty="0" smtClean="0"/>
              <a:t>)</a:t>
            </a:r>
          </a:p>
          <a:p>
            <a:pPr lvl="1"/>
            <a:r>
              <a:rPr lang="en-US" sz="1600" dirty="0" smtClean="0"/>
              <a:t>First, decrease the key of </a:t>
            </a:r>
            <a:r>
              <a:rPr lang="en-US" sz="1600" i="1" dirty="0" smtClean="0"/>
              <a:t>x</a:t>
            </a:r>
            <a:r>
              <a:rPr lang="en-US" sz="1600" dirty="0" smtClean="0"/>
              <a:t> by </a:t>
            </a:r>
            <a:r>
              <a:rPr lang="en-US" sz="1600" i="1" dirty="0" smtClean="0"/>
              <a:t>d</a:t>
            </a:r>
            <a:r>
              <a:rPr lang="cs-CZ" sz="1600" dirty="0" smtClean="0"/>
              <a:t> </a:t>
            </a:r>
            <a:r>
              <a:rPr lang="en-US" sz="1600" dirty="0" smtClean="0"/>
              <a:t>and then apply the similar algorithm as in </a:t>
            </a:r>
            <a:r>
              <a:rPr lang="en-US" sz="1600" i="1" dirty="0" smtClean="0"/>
              <a:t>Insert</a:t>
            </a:r>
            <a:r>
              <a:rPr lang="en-US" sz="1600" dirty="0" smtClean="0"/>
              <a:t> case.</a:t>
            </a:r>
            <a:endParaRPr lang="cs-CZ" sz="1600" dirty="0" smtClean="0"/>
          </a:p>
          <a:p>
            <a:endParaRPr lang="cs-CZ" sz="2700" dirty="0" smtClean="0"/>
          </a:p>
        </p:txBody>
      </p:sp>
    </p:spTree>
    <p:extLst>
      <p:ext uri="{BB962C8B-B14F-4D97-AF65-F5344CB8AC3E}">
        <p14:creationId xmlns:p14="http://schemas.microsoft.com/office/powerpoint/2010/main" val="3176906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ovéPole 1028"/>
          <p:cNvSpPr txBox="1"/>
          <p:nvPr/>
        </p:nvSpPr>
        <p:spPr>
          <a:xfrm>
            <a:off x="6572264" y="5929330"/>
            <a:ext cx="401072" cy="276999"/>
          </a:xfrm>
          <a:prstGeom prst="rect">
            <a:avLst/>
          </a:prstGeom>
          <a:noFill/>
        </p:spPr>
        <p:txBody>
          <a:bodyPr wrap="none" rtlCol="0">
            <a:spAutoFit/>
          </a:bodyPr>
          <a:lstStyle/>
          <a:p>
            <a:r>
              <a:rPr lang="en-US" sz="1200" dirty="0" smtClean="0">
                <a:latin typeface="Cambria" pitchFamily="18" charset="0"/>
              </a:rPr>
              <a:t>+</a:t>
            </a:r>
            <a:r>
              <a:rPr lang="cs-CZ" sz="1200" dirty="0" smtClean="0">
                <a:latin typeface="Cambria" pitchFamily="18" charset="0"/>
              </a:rPr>
              <a:t>∞</a:t>
            </a:r>
            <a:endParaRPr lang="cs-CZ" sz="1200" dirty="0"/>
          </a:p>
        </p:txBody>
      </p:sp>
      <p:sp>
        <p:nvSpPr>
          <p:cNvPr id="2" name="Nadpis 1"/>
          <p:cNvSpPr>
            <a:spLocks noGrp="1"/>
          </p:cNvSpPr>
          <p:nvPr>
            <p:ph type="title"/>
          </p:nvPr>
        </p:nvSpPr>
        <p:spPr/>
        <p:txBody>
          <a:bodyPr/>
          <a:lstStyle/>
          <a:p>
            <a:r>
              <a:rPr lang="en-US" dirty="0"/>
              <a:t>Binary </a:t>
            </a:r>
            <a:r>
              <a:rPr lang="en-US" dirty="0" smtClean="0"/>
              <a:t>Heap </a:t>
            </a:r>
            <a:r>
              <a:rPr lang="cs-CZ" dirty="0" smtClean="0"/>
              <a:t>- </a:t>
            </a:r>
            <a:r>
              <a:rPr lang="en-US" dirty="0" smtClean="0"/>
              <a:t>Delete</a:t>
            </a:r>
            <a:endParaRPr lang="cs-CZ" dirty="0"/>
          </a:p>
        </p:txBody>
      </p:sp>
      <p:sp>
        <p:nvSpPr>
          <p:cNvPr id="3" name="Zástupný symbol pro obsah 2"/>
          <p:cNvSpPr>
            <a:spLocks noGrp="1"/>
          </p:cNvSpPr>
          <p:nvPr>
            <p:ph idx="1"/>
          </p:nvPr>
        </p:nvSpPr>
        <p:spPr>
          <a:xfrm>
            <a:off x="385763" y="1196975"/>
            <a:ext cx="8218487" cy="3330584"/>
          </a:xfrm>
        </p:spPr>
        <p:txBody>
          <a:bodyPr/>
          <a:lstStyle/>
          <a:p>
            <a:r>
              <a:rPr lang="en-US" b="1" dirty="0" smtClean="0"/>
              <a:t>Delete</a:t>
            </a:r>
            <a:r>
              <a:rPr lang="cs-CZ" dirty="0" smtClean="0"/>
              <a:t> (</a:t>
            </a:r>
            <a:r>
              <a:rPr lang="en-US" dirty="0" smtClean="0"/>
              <a:t>&amp;</a:t>
            </a:r>
            <a:r>
              <a:rPr lang="cs-CZ" i="1" dirty="0" smtClean="0">
                <a:latin typeface="Cambria" pitchFamily="18" charset="0"/>
              </a:rPr>
              <a:t>x</a:t>
            </a:r>
            <a:r>
              <a:rPr lang="cs-CZ" dirty="0" smtClean="0"/>
              <a:t>)</a:t>
            </a:r>
          </a:p>
          <a:p>
            <a:pPr marL="914400" lvl="1" indent="-457200">
              <a:buFont typeface="+mj-lt"/>
              <a:buAutoNum type="arabicPeriod"/>
            </a:pPr>
            <a:r>
              <a:rPr lang="en-US" sz="1400" dirty="0">
                <a:latin typeface="Cambria" pitchFamily="18" charset="0"/>
              </a:rPr>
              <a:t>key(</a:t>
            </a:r>
            <a:r>
              <a:rPr lang="cs-CZ" sz="1400" i="1" dirty="0">
                <a:latin typeface="Cambria" pitchFamily="18" charset="0"/>
              </a:rPr>
              <a:t>x</a:t>
            </a:r>
            <a:r>
              <a:rPr lang="en-US" sz="1400" dirty="0">
                <a:latin typeface="Cambria" pitchFamily="18" charset="0"/>
              </a:rPr>
              <a:t>)</a:t>
            </a:r>
            <a:r>
              <a:rPr lang="cs-CZ" sz="1400" i="1" dirty="0" smtClean="0">
                <a:latin typeface="Cambria" pitchFamily="18" charset="0"/>
              </a:rPr>
              <a:t> </a:t>
            </a:r>
            <a:r>
              <a:rPr lang="cs-CZ" sz="1400" dirty="0" smtClean="0">
                <a:latin typeface="Cambria" pitchFamily="18" charset="0"/>
              </a:rPr>
              <a:t>= </a:t>
            </a:r>
            <a:r>
              <a:rPr lang="en-US" sz="1400" dirty="0" smtClean="0">
                <a:latin typeface="Cambria" pitchFamily="18" charset="0"/>
              </a:rPr>
              <a:t>+</a:t>
            </a:r>
            <a:r>
              <a:rPr lang="cs-CZ" sz="1400" dirty="0" smtClean="0">
                <a:latin typeface="Cambria" pitchFamily="18" charset="0"/>
              </a:rPr>
              <a:t>∞</a:t>
            </a:r>
            <a:r>
              <a:rPr lang="en-US" sz="1400" dirty="0" smtClean="0">
                <a:latin typeface="Cambria" pitchFamily="18" charset="0"/>
              </a:rPr>
              <a:t>; &amp;</a:t>
            </a:r>
            <a:r>
              <a:rPr lang="en-US" sz="1400" i="1" dirty="0" smtClean="0">
                <a:latin typeface="Cambria" pitchFamily="18" charset="0"/>
              </a:rPr>
              <a:t>y </a:t>
            </a:r>
            <a:r>
              <a:rPr lang="cs-CZ" sz="1400" dirty="0" smtClean="0">
                <a:latin typeface="Cambria" pitchFamily="18" charset="0"/>
              </a:rPr>
              <a:t>=</a:t>
            </a:r>
            <a:r>
              <a:rPr lang="en-US" sz="1400" dirty="0" smtClean="0">
                <a:latin typeface="Cambria" pitchFamily="18" charset="0"/>
              </a:rPr>
              <a:t> </a:t>
            </a:r>
            <a:r>
              <a:rPr lang="en-US" sz="1400" dirty="0"/>
              <a:t>a location of the last node of the heap;</a:t>
            </a:r>
            <a:endParaRPr lang="cs-CZ" sz="1400" dirty="0" smtClean="0"/>
          </a:p>
          <a:p>
            <a:pPr marL="914400" lvl="1" indent="-457200">
              <a:buFont typeface="+mj-lt"/>
              <a:buAutoNum type="arabicPeriod"/>
            </a:pPr>
            <a:r>
              <a:rPr lang="cs-CZ" sz="1400" b="1" dirty="0" smtClean="0">
                <a:latin typeface="Cambria" pitchFamily="18" charset="0"/>
              </a:rPr>
              <a:t>do</a:t>
            </a:r>
            <a:r>
              <a:rPr lang="en-US" sz="1400" dirty="0" smtClean="0">
                <a:latin typeface="Cambria" pitchFamily="18" charset="0"/>
              </a:rPr>
              <a:t> </a:t>
            </a:r>
            <a:r>
              <a:rPr lang="en-US" sz="1400" b="1" dirty="0" smtClean="0">
                <a:latin typeface="Cambria" pitchFamily="18" charset="0"/>
              </a:rPr>
              <a:t>{</a:t>
            </a:r>
          </a:p>
          <a:p>
            <a:pPr marL="914400" lvl="1" indent="-457200">
              <a:buFont typeface="+mj-lt"/>
              <a:buAutoNum type="arabicPeriod"/>
            </a:pPr>
            <a:r>
              <a:rPr lang="en-US" sz="1400" b="1" dirty="0" smtClean="0">
                <a:latin typeface="Cambria" pitchFamily="18" charset="0"/>
              </a:rPr>
              <a:t>         </a:t>
            </a:r>
            <a:r>
              <a:rPr lang="en-US" sz="1400" dirty="0" smtClean="0"/>
              <a:t>Swap </a:t>
            </a:r>
            <a:r>
              <a:rPr lang="en-US" sz="1400" dirty="0"/>
              <a:t>a location of the node </a:t>
            </a:r>
            <a:r>
              <a:rPr lang="en-US" sz="1400" i="1" dirty="0">
                <a:latin typeface="Cambria" pitchFamily="18" charset="0"/>
              </a:rPr>
              <a:t>x</a:t>
            </a:r>
            <a:r>
              <a:rPr lang="en-US" sz="1400" dirty="0"/>
              <a:t> with a location of the node </a:t>
            </a:r>
            <a:r>
              <a:rPr lang="en-US" sz="1400" i="1" dirty="0">
                <a:latin typeface="Cambria" pitchFamily="18" charset="0"/>
              </a:rPr>
              <a:t>y</a:t>
            </a:r>
            <a:r>
              <a:rPr lang="en-US" sz="1400" dirty="0" smtClean="0"/>
              <a:t>;</a:t>
            </a:r>
            <a:endParaRPr lang="cs-CZ" sz="1400" b="1" dirty="0" smtClean="0">
              <a:latin typeface="Cambria" pitchFamily="18" charset="0"/>
            </a:endParaRPr>
          </a:p>
          <a:p>
            <a:pPr marL="914400" lvl="1" indent="-457200">
              <a:buFont typeface="+mj-lt"/>
              <a:buAutoNum type="arabicPeriod"/>
            </a:pPr>
            <a:r>
              <a:rPr lang="en-US" sz="1400" b="1" dirty="0" smtClean="0">
                <a:latin typeface="Cambria" pitchFamily="18" charset="0"/>
              </a:rPr>
              <a:t>         </a:t>
            </a:r>
            <a:r>
              <a:rPr lang="en-US" sz="1400" dirty="0" smtClean="0">
                <a:latin typeface="Cambria" pitchFamily="18" charset="0"/>
              </a:rPr>
              <a:t>&amp;</a:t>
            </a:r>
            <a:r>
              <a:rPr lang="cs-CZ" sz="1400" i="1" dirty="0" smtClean="0">
                <a:latin typeface="Cambria" pitchFamily="18" charset="0"/>
              </a:rPr>
              <a:t>x </a:t>
            </a:r>
            <a:r>
              <a:rPr lang="cs-CZ" sz="1400" dirty="0" smtClean="0">
                <a:latin typeface="Cambria" pitchFamily="18" charset="0"/>
              </a:rPr>
              <a:t>= </a:t>
            </a:r>
            <a:r>
              <a:rPr lang="en-US" sz="1400" dirty="0" smtClean="0">
                <a:latin typeface="Cambria" pitchFamily="18" charset="0"/>
              </a:rPr>
              <a:t>&amp;</a:t>
            </a:r>
            <a:r>
              <a:rPr lang="cs-CZ" sz="1400" i="1" dirty="0" smtClean="0">
                <a:latin typeface="Cambria" pitchFamily="18" charset="0"/>
              </a:rPr>
              <a:t>y</a:t>
            </a:r>
            <a:r>
              <a:rPr lang="en-US" sz="1400" dirty="0" smtClean="0">
                <a:latin typeface="Cambria" pitchFamily="18" charset="0"/>
              </a:rPr>
              <a:t>;</a:t>
            </a:r>
          </a:p>
          <a:p>
            <a:pPr marL="914400" lvl="1" indent="-457200">
              <a:buFont typeface="+mj-lt"/>
              <a:buAutoNum type="arabicPeriod"/>
            </a:pPr>
            <a:r>
              <a:rPr lang="en-US" sz="1400" dirty="0" smtClean="0"/>
              <a:t>       </a:t>
            </a:r>
            <a:r>
              <a:rPr lang="en-US" sz="1400" b="1" dirty="0" smtClean="0">
                <a:latin typeface="Cambria" pitchFamily="18" charset="0"/>
              </a:rPr>
              <a:t>for</a:t>
            </a:r>
            <a:r>
              <a:rPr lang="cs-CZ" sz="1400" b="1" dirty="0" smtClean="0">
                <a:latin typeface="Cambria" pitchFamily="18" charset="0"/>
              </a:rPr>
              <a:t> </a:t>
            </a:r>
            <a:r>
              <a:rPr lang="en-US" sz="1400" b="1" dirty="0" smtClean="0">
                <a:latin typeface="Cambria" pitchFamily="18" charset="0"/>
              </a:rPr>
              <a:t>each</a:t>
            </a:r>
            <a:r>
              <a:rPr lang="en-US" sz="1400" dirty="0" smtClean="0">
                <a:latin typeface="Cambria" pitchFamily="18" charset="0"/>
              </a:rPr>
              <a:t> z </a:t>
            </a:r>
            <a:r>
              <a:rPr lang="en-US" sz="1400" dirty="0" smtClean="0">
                <a:latin typeface="Cambria Math"/>
                <a:ea typeface="Cambria Math"/>
              </a:rPr>
              <a:t>∈ </a:t>
            </a:r>
            <a:r>
              <a:rPr lang="cs-CZ" sz="1400" dirty="0" err="1" smtClean="0">
                <a:latin typeface="Cambria" pitchFamily="18" charset="0"/>
              </a:rPr>
              <a:t>descendants</a:t>
            </a:r>
            <a:r>
              <a:rPr lang="en-US" sz="1400" dirty="0" smtClean="0">
                <a:latin typeface="Cambria Math"/>
                <a:ea typeface="Cambria Math"/>
              </a:rPr>
              <a:t>(x)</a:t>
            </a:r>
            <a:r>
              <a:rPr lang="cs-CZ" sz="1400" baseline="30000" dirty="0" smtClean="0">
                <a:latin typeface="Cambria" pitchFamily="18" charset="0"/>
              </a:rPr>
              <a:t> </a:t>
            </a:r>
            <a:r>
              <a:rPr lang="en-US" sz="1400" dirty="0" smtClean="0">
                <a:latin typeface="Cambria" pitchFamily="18" charset="0"/>
              </a:rPr>
              <a:t> </a:t>
            </a:r>
            <a:r>
              <a:rPr lang="en-US" sz="1400" b="1" dirty="0" smtClean="0">
                <a:latin typeface="Cambria" pitchFamily="18" charset="0"/>
              </a:rPr>
              <a:t>do</a:t>
            </a:r>
          </a:p>
          <a:p>
            <a:pPr marL="914400" lvl="1" indent="-457200">
              <a:buFont typeface="+mj-lt"/>
              <a:buAutoNum type="arabicPeriod"/>
            </a:pPr>
            <a:r>
              <a:rPr lang="en-US" sz="1400" dirty="0" smtClean="0">
                <a:latin typeface="Cambria" pitchFamily="18" charset="0"/>
              </a:rPr>
              <a:t>                  </a:t>
            </a:r>
            <a:r>
              <a:rPr lang="en-US" sz="1400" b="1" dirty="0" smtClean="0">
                <a:latin typeface="Cambria" pitchFamily="18" charset="0"/>
              </a:rPr>
              <a:t>if</a:t>
            </a:r>
            <a:r>
              <a:rPr lang="en-US" sz="1400" dirty="0" smtClean="0">
                <a:latin typeface="Cambria" pitchFamily="18" charset="0"/>
              </a:rPr>
              <a:t> ( key(</a:t>
            </a:r>
            <a:r>
              <a:rPr lang="en-US" sz="1400" i="1" dirty="0" smtClean="0">
                <a:latin typeface="Cambria" pitchFamily="18" charset="0"/>
              </a:rPr>
              <a:t>y</a:t>
            </a:r>
            <a:r>
              <a:rPr lang="en-US" sz="1400" dirty="0" smtClean="0">
                <a:latin typeface="Cambria" pitchFamily="18" charset="0"/>
              </a:rPr>
              <a:t>) &gt; key(</a:t>
            </a:r>
            <a:r>
              <a:rPr lang="en-US" sz="1400" i="1" dirty="0" smtClean="0">
                <a:latin typeface="Cambria" pitchFamily="18" charset="0"/>
              </a:rPr>
              <a:t>z</a:t>
            </a:r>
            <a:r>
              <a:rPr lang="en-US" sz="1400" dirty="0" smtClean="0">
                <a:latin typeface="Cambria" pitchFamily="18" charset="0"/>
              </a:rPr>
              <a:t>) ) </a:t>
            </a:r>
            <a:r>
              <a:rPr lang="en-US" sz="1400" b="1" dirty="0" smtClean="0">
                <a:latin typeface="Cambria" pitchFamily="18" charset="0"/>
              </a:rPr>
              <a:t>then</a:t>
            </a:r>
            <a:r>
              <a:rPr lang="en-US" sz="1400" dirty="0" smtClean="0">
                <a:latin typeface="Cambria" pitchFamily="18" charset="0"/>
              </a:rPr>
              <a:t> &amp;</a:t>
            </a:r>
            <a:r>
              <a:rPr lang="en-US" sz="1400" i="1" dirty="0" smtClean="0">
                <a:latin typeface="Cambria" pitchFamily="18" charset="0"/>
              </a:rPr>
              <a:t>y</a:t>
            </a:r>
            <a:r>
              <a:rPr lang="cs-CZ" sz="1400" i="1" dirty="0" smtClean="0">
                <a:latin typeface="Cambria" pitchFamily="18" charset="0"/>
              </a:rPr>
              <a:t> </a:t>
            </a:r>
            <a:r>
              <a:rPr lang="en-US" sz="1400" dirty="0" smtClean="0">
                <a:latin typeface="Cambria" pitchFamily="18" charset="0"/>
              </a:rPr>
              <a:t>=</a:t>
            </a:r>
            <a:r>
              <a:rPr lang="cs-CZ" sz="1400" dirty="0" smtClean="0">
                <a:latin typeface="Cambria" pitchFamily="18" charset="0"/>
              </a:rPr>
              <a:t> </a:t>
            </a:r>
            <a:r>
              <a:rPr lang="en-US" sz="1400" dirty="0" smtClean="0">
                <a:latin typeface="Cambria" pitchFamily="18" charset="0"/>
              </a:rPr>
              <a:t>&amp;</a:t>
            </a:r>
            <a:r>
              <a:rPr lang="en-US" sz="1400" i="1" dirty="0" smtClean="0">
                <a:latin typeface="Cambria" pitchFamily="18" charset="0"/>
              </a:rPr>
              <a:t>z</a:t>
            </a:r>
            <a:r>
              <a:rPr lang="en-US" sz="1400" dirty="0" smtClean="0">
                <a:latin typeface="Cambria" pitchFamily="18" charset="0"/>
              </a:rPr>
              <a:t>;</a:t>
            </a:r>
          </a:p>
          <a:p>
            <a:pPr marL="914400" lvl="1" indent="-457200">
              <a:buFont typeface="+mj-lt"/>
              <a:buAutoNum type="arabicPeriod"/>
            </a:pPr>
            <a:r>
              <a:rPr lang="en-US" sz="1400" b="1" dirty="0" smtClean="0">
                <a:latin typeface="Cambria" pitchFamily="18" charset="0"/>
              </a:rPr>
              <a:t>}</a:t>
            </a:r>
            <a:r>
              <a:rPr lang="cs-CZ" sz="1400" b="1" dirty="0" smtClean="0">
                <a:latin typeface="Cambria" pitchFamily="18" charset="0"/>
              </a:rPr>
              <a:t> </a:t>
            </a:r>
            <a:r>
              <a:rPr lang="cs-CZ" sz="1400" b="1" dirty="0" err="1" smtClean="0">
                <a:latin typeface="Cambria" pitchFamily="18" charset="0"/>
              </a:rPr>
              <a:t>while</a:t>
            </a:r>
            <a:r>
              <a:rPr lang="en-US" sz="1400" b="1" dirty="0" smtClean="0">
                <a:latin typeface="Cambria" pitchFamily="18" charset="0"/>
              </a:rPr>
              <a:t> </a:t>
            </a:r>
            <a:r>
              <a:rPr lang="en-US" sz="1400" dirty="0" smtClean="0">
                <a:latin typeface="Cambria" pitchFamily="18" charset="0"/>
              </a:rPr>
              <a:t>(&amp;</a:t>
            </a:r>
            <a:r>
              <a:rPr lang="cs-CZ" sz="1400" i="1" dirty="0" smtClean="0">
                <a:latin typeface="Cambria" pitchFamily="18" charset="0"/>
              </a:rPr>
              <a:t>x</a:t>
            </a:r>
            <a:r>
              <a:rPr lang="cs-CZ" sz="1400" dirty="0" smtClean="0">
                <a:latin typeface="Cambria" pitchFamily="18" charset="0"/>
              </a:rPr>
              <a:t> </a:t>
            </a:r>
            <a:r>
              <a:rPr lang="en-US" sz="1400" dirty="0" smtClean="0">
                <a:latin typeface="Cambria" pitchFamily="18" charset="0"/>
                <a:ea typeface="Cambria Math"/>
              </a:rPr>
              <a:t>≠</a:t>
            </a:r>
            <a:r>
              <a:rPr lang="en-US" sz="1400" dirty="0" smtClean="0">
                <a:latin typeface="Cambria" pitchFamily="18" charset="0"/>
              </a:rPr>
              <a:t> &amp;</a:t>
            </a:r>
            <a:r>
              <a:rPr lang="en-US" sz="1400" i="1" dirty="0" smtClean="0">
                <a:latin typeface="Cambria" pitchFamily="18" charset="0"/>
              </a:rPr>
              <a:t>y</a:t>
            </a:r>
            <a:r>
              <a:rPr lang="en-US" sz="1400" dirty="0" smtClean="0">
                <a:latin typeface="Cambria" pitchFamily="18" charset="0"/>
              </a:rPr>
              <a:t> );</a:t>
            </a:r>
            <a:endParaRPr lang="cs-CZ" sz="1400" dirty="0" smtClean="0">
              <a:latin typeface="Cambria" pitchFamily="18" charset="0"/>
            </a:endParaRPr>
          </a:p>
          <a:p>
            <a:pPr marL="914400" lvl="1" indent="-457200">
              <a:buFont typeface="+mj-lt"/>
              <a:buAutoNum type="arabicPeriod"/>
            </a:pPr>
            <a:r>
              <a:rPr lang="cs-CZ" sz="1400" b="1" dirty="0" err="1" smtClean="0">
                <a:latin typeface="Cambria" pitchFamily="18" charset="0"/>
              </a:rPr>
              <a:t>while</a:t>
            </a:r>
            <a:r>
              <a:rPr lang="cs-CZ" sz="1400" b="1" dirty="0" smtClean="0">
                <a:latin typeface="Cambria" pitchFamily="18" charset="0"/>
              </a:rPr>
              <a:t> </a:t>
            </a:r>
            <a:r>
              <a:rPr lang="en-US" sz="1400" dirty="0">
                <a:latin typeface="Cambria" pitchFamily="18" charset="0"/>
              </a:rPr>
              <a:t>( key(parent(</a:t>
            </a:r>
            <a:r>
              <a:rPr lang="en-US" sz="1400" i="1" dirty="0">
                <a:latin typeface="Cambria" pitchFamily="18" charset="0"/>
              </a:rPr>
              <a:t>x</a:t>
            </a:r>
            <a:r>
              <a:rPr lang="en-US" sz="1400" dirty="0" smtClean="0">
                <a:latin typeface="Cambria" pitchFamily="18" charset="0"/>
              </a:rPr>
              <a:t>)) </a:t>
            </a:r>
            <a:r>
              <a:rPr lang="en-US" sz="1400" dirty="0">
                <a:latin typeface="Cambria" pitchFamily="18" charset="0"/>
              </a:rPr>
              <a:t>&gt; key(</a:t>
            </a:r>
            <a:r>
              <a:rPr lang="en-US" sz="1400" i="1" dirty="0">
                <a:latin typeface="Cambria" pitchFamily="18" charset="0"/>
              </a:rPr>
              <a:t>x</a:t>
            </a:r>
            <a:r>
              <a:rPr lang="en-US" sz="1400" dirty="0">
                <a:latin typeface="Cambria" pitchFamily="18" charset="0"/>
              </a:rPr>
              <a:t>) ) </a:t>
            </a:r>
            <a:r>
              <a:rPr lang="en-US" sz="1400" b="1" dirty="0" smtClean="0">
                <a:latin typeface="Cambria" pitchFamily="18" charset="0"/>
              </a:rPr>
              <a:t>{</a:t>
            </a:r>
          </a:p>
          <a:p>
            <a:pPr marL="914400" lvl="1" indent="-457200">
              <a:buFont typeface="+mj-lt"/>
              <a:buAutoNum type="arabicPeriod"/>
            </a:pPr>
            <a:r>
              <a:rPr lang="en-US" sz="1400" b="1" dirty="0" smtClean="0">
                <a:latin typeface="Cambria" pitchFamily="18" charset="0"/>
              </a:rPr>
              <a:t>        </a:t>
            </a:r>
            <a:r>
              <a:rPr lang="en-US" sz="1400" dirty="0" smtClean="0"/>
              <a:t>Swap </a:t>
            </a:r>
            <a:r>
              <a:rPr lang="en-US" sz="1400" dirty="0"/>
              <a:t>a location of the node </a:t>
            </a:r>
            <a:r>
              <a:rPr lang="en-US" sz="1400" i="1" dirty="0">
                <a:latin typeface="Cambria" pitchFamily="18" charset="0"/>
              </a:rPr>
              <a:t>x</a:t>
            </a:r>
            <a:r>
              <a:rPr lang="en-US" sz="1400" dirty="0"/>
              <a:t> with the node </a:t>
            </a:r>
            <a:r>
              <a:rPr lang="en-US" sz="1400" dirty="0">
                <a:latin typeface="Cambria" pitchFamily="18" charset="0"/>
              </a:rPr>
              <a:t>parent(</a:t>
            </a:r>
            <a:r>
              <a:rPr lang="en-US" sz="1400" i="1" dirty="0">
                <a:latin typeface="Cambria" pitchFamily="18" charset="0"/>
              </a:rPr>
              <a:t>x</a:t>
            </a:r>
            <a:r>
              <a:rPr lang="en-US" sz="1400" dirty="0" smtClean="0">
                <a:latin typeface="Cambria" pitchFamily="18" charset="0"/>
              </a:rPr>
              <a:t>);</a:t>
            </a:r>
            <a:endParaRPr lang="cs-CZ" sz="1400" b="1" dirty="0" smtClean="0">
              <a:latin typeface="Cambria" pitchFamily="18" charset="0"/>
            </a:endParaRPr>
          </a:p>
          <a:p>
            <a:pPr marL="914400" lvl="1" indent="-457200">
              <a:buFont typeface="+mj-lt"/>
              <a:buAutoNum type="arabicPeriod"/>
            </a:pPr>
            <a:r>
              <a:rPr lang="en-US" sz="1400" b="1" dirty="0" smtClean="0">
                <a:latin typeface="Cambria" pitchFamily="18" charset="0"/>
              </a:rPr>
              <a:t>}</a:t>
            </a:r>
            <a:r>
              <a:rPr lang="cs-CZ" sz="1400" b="1" dirty="0" smtClean="0">
                <a:latin typeface="Cambria" pitchFamily="18" charset="0"/>
              </a:rPr>
              <a:t> </a:t>
            </a:r>
            <a:endParaRPr lang="en-US" sz="1400" dirty="0" smtClean="0">
              <a:latin typeface="Cambria" pitchFamily="18" charset="0"/>
            </a:endParaRPr>
          </a:p>
          <a:p>
            <a:pPr marL="914400" lvl="1" indent="-457200">
              <a:buFont typeface="+mj-lt"/>
              <a:buAutoNum type="arabicPeriod"/>
            </a:pPr>
            <a:r>
              <a:rPr lang="en-US" sz="1400" dirty="0"/>
              <a:t>Remove the last node of the </a:t>
            </a:r>
            <a:r>
              <a:rPr lang="en-US" sz="1400" dirty="0" smtClean="0"/>
              <a:t>heap</a:t>
            </a:r>
            <a:r>
              <a:rPr lang="cs-CZ" sz="1400" dirty="0" smtClean="0">
                <a:latin typeface="+mn-lt"/>
              </a:rPr>
              <a:t>.</a:t>
            </a:r>
          </a:p>
        </p:txBody>
      </p:sp>
      <p:sp>
        <p:nvSpPr>
          <p:cNvPr id="102571" name="Line 1195"/>
          <p:cNvSpPr>
            <a:spLocks noChangeShapeType="1"/>
          </p:cNvSpPr>
          <p:nvPr/>
        </p:nvSpPr>
        <p:spPr bwMode="auto">
          <a:xfrm flipH="1" flipV="1">
            <a:off x="5443553" y="401638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2" name="Line 1196"/>
          <p:cNvSpPr>
            <a:spLocks noChangeShapeType="1"/>
          </p:cNvSpPr>
          <p:nvPr/>
        </p:nvSpPr>
        <p:spPr bwMode="auto">
          <a:xfrm flipH="1" flipV="1">
            <a:off x="5432440" y="3986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3" name="Line 1197"/>
          <p:cNvSpPr>
            <a:spLocks noChangeShapeType="1"/>
          </p:cNvSpPr>
          <p:nvPr/>
        </p:nvSpPr>
        <p:spPr bwMode="auto">
          <a:xfrm flipH="1" flipV="1">
            <a:off x="5416565" y="3962409"/>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4" name="Line 1198"/>
          <p:cNvSpPr>
            <a:spLocks noChangeShapeType="1"/>
          </p:cNvSpPr>
          <p:nvPr/>
        </p:nvSpPr>
        <p:spPr bwMode="auto">
          <a:xfrm flipH="1" flipV="1">
            <a:off x="5394340" y="39401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5" name="Line 1199"/>
          <p:cNvSpPr>
            <a:spLocks noChangeShapeType="1"/>
          </p:cNvSpPr>
          <p:nvPr/>
        </p:nvSpPr>
        <p:spPr bwMode="auto">
          <a:xfrm flipH="1" flipV="1">
            <a:off x="5368940" y="39227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6" name="Line 1200"/>
          <p:cNvSpPr>
            <a:spLocks noChangeShapeType="1"/>
          </p:cNvSpPr>
          <p:nvPr/>
        </p:nvSpPr>
        <p:spPr bwMode="auto">
          <a:xfrm flipH="1" flipV="1">
            <a:off x="5338778" y="391319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7" name="Line 1201"/>
          <p:cNvSpPr>
            <a:spLocks noChangeShapeType="1"/>
          </p:cNvSpPr>
          <p:nvPr/>
        </p:nvSpPr>
        <p:spPr bwMode="auto">
          <a:xfrm flipH="1" flipV="1">
            <a:off x="5307028" y="390843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8" name="Line 1202"/>
          <p:cNvSpPr>
            <a:spLocks noChangeShapeType="1"/>
          </p:cNvSpPr>
          <p:nvPr/>
        </p:nvSpPr>
        <p:spPr bwMode="auto">
          <a:xfrm flipH="1">
            <a:off x="5273690" y="390843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79" name="Line 1203"/>
          <p:cNvSpPr>
            <a:spLocks noChangeShapeType="1"/>
          </p:cNvSpPr>
          <p:nvPr/>
        </p:nvSpPr>
        <p:spPr bwMode="auto">
          <a:xfrm flipH="1">
            <a:off x="5245115" y="391319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0" name="Line 1204"/>
          <p:cNvSpPr>
            <a:spLocks noChangeShapeType="1"/>
          </p:cNvSpPr>
          <p:nvPr/>
        </p:nvSpPr>
        <p:spPr bwMode="auto">
          <a:xfrm flipH="1">
            <a:off x="5219715" y="39227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1" name="Line 1205"/>
          <p:cNvSpPr>
            <a:spLocks noChangeShapeType="1"/>
          </p:cNvSpPr>
          <p:nvPr/>
        </p:nvSpPr>
        <p:spPr bwMode="auto">
          <a:xfrm flipH="1">
            <a:off x="5197490" y="39401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2" name="Line 1206"/>
          <p:cNvSpPr>
            <a:spLocks noChangeShapeType="1"/>
          </p:cNvSpPr>
          <p:nvPr/>
        </p:nvSpPr>
        <p:spPr bwMode="auto">
          <a:xfrm flipH="1">
            <a:off x="5181615" y="3962409"/>
            <a:ext cx="1587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3" name="Line 1207"/>
          <p:cNvSpPr>
            <a:spLocks noChangeShapeType="1"/>
          </p:cNvSpPr>
          <p:nvPr/>
        </p:nvSpPr>
        <p:spPr bwMode="auto">
          <a:xfrm flipH="1">
            <a:off x="5170503" y="3986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4" name="Line 1208"/>
          <p:cNvSpPr>
            <a:spLocks noChangeShapeType="1"/>
          </p:cNvSpPr>
          <p:nvPr/>
        </p:nvSpPr>
        <p:spPr bwMode="auto">
          <a:xfrm flipH="1">
            <a:off x="5165740" y="401638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5" name="Line 1209"/>
          <p:cNvSpPr>
            <a:spLocks noChangeShapeType="1"/>
          </p:cNvSpPr>
          <p:nvPr/>
        </p:nvSpPr>
        <p:spPr bwMode="auto">
          <a:xfrm>
            <a:off x="5165740" y="4049721"/>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6" name="Line 1210"/>
          <p:cNvSpPr>
            <a:spLocks noChangeShapeType="1"/>
          </p:cNvSpPr>
          <p:nvPr/>
        </p:nvSpPr>
        <p:spPr bwMode="auto">
          <a:xfrm>
            <a:off x="5170503" y="408147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7" name="Line 1211"/>
          <p:cNvSpPr>
            <a:spLocks noChangeShapeType="1"/>
          </p:cNvSpPr>
          <p:nvPr/>
        </p:nvSpPr>
        <p:spPr bwMode="auto">
          <a:xfrm>
            <a:off x="5181615" y="4111634"/>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8" name="Line 1212"/>
          <p:cNvSpPr>
            <a:spLocks noChangeShapeType="1"/>
          </p:cNvSpPr>
          <p:nvPr/>
        </p:nvSpPr>
        <p:spPr bwMode="auto">
          <a:xfrm>
            <a:off x="5197490" y="4137034"/>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89" name="Line 1213"/>
          <p:cNvSpPr>
            <a:spLocks noChangeShapeType="1"/>
          </p:cNvSpPr>
          <p:nvPr/>
        </p:nvSpPr>
        <p:spPr bwMode="auto">
          <a:xfrm>
            <a:off x="5219715" y="41576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0" name="Line 1214"/>
          <p:cNvSpPr>
            <a:spLocks noChangeShapeType="1"/>
          </p:cNvSpPr>
          <p:nvPr/>
        </p:nvSpPr>
        <p:spPr bwMode="auto">
          <a:xfrm>
            <a:off x="5245115" y="4175134"/>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1" name="Line 1215"/>
          <p:cNvSpPr>
            <a:spLocks noChangeShapeType="1"/>
          </p:cNvSpPr>
          <p:nvPr/>
        </p:nvSpPr>
        <p:spPr bwMode="auto">
          <a:xfrm>
            <a:off x="5273690" y="41862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2" name="Line 1216"/>
          <p:cNvSpPr>
            <a:spLocks noChangeShapeType="1"/>
          </p:cNvSpPr>
          <p:nvPr/>
        </p:nvSpPr>
        <p:spPr bwMode="auto">
          <a:xfrm flipV="1">
            <a:off x="5307028" y="41862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3" name="Line 1217"/>
          <p:cNvSpPr>
            <a:spLocks noChangeShapeType="1"/>
          </p:cNvSpPr>
          <p:nvPr/>
        </p:nvSpPr>
        <p:spPr bwMode="auto">
          <a:xfrm flipV="1">
            <a:off x="5338778" y="4175134"/>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4" name="Line 1218"/>
          <p:cNvSpPr>
            <a:spLocks noChangeShapeType="1"/>
          </p:cNvSpPr>
          <p:nvPr/>
        </p:nvSpPr>
        <p:spPr bwMode="auto">
          <a:xfrm flipV="1">
            <a:off x="5368940" y="41576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5" name="Line 1219"/>
          <p:cNvSpPr>
            <a:spLocks noChangeShapeType="1"/>
          </p:cNvSpPr>
          <p:nvPr/>
        </p:nvSpPr>
        <p:spPr bwMode="auto">
          <a:xfrm flipV="1">
            <a:off x="5394340" y="4137034"/>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6" name="Line 1220"/>
          <p:cNvSpPr>
            <a:spLocks noChangeShapeType="1"/>
          </p:cNvSpPr>
          <p:nvPr/>
        </p:nvSpPr>
        <p:spPr bwMode="auto">
          <a:xfrm flipV="1">
            <a:off x="5416565" y="4111634"/>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7" name="Line 1221"/>
          <p:cNvSpPr>
            <a:spLocks noChangeShapeType="1"/>
          </p:cNvSpPr>
          <p:nvPr/>
        </p:nvSpPr>
        <p:spPr bwMode="auto">
          <a:xfrm flipV="1">
            <a:off x="5432440" y="408147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8" name="Line 1222"/>
          <p:cNvSpPr>
            <a:spLocks noChangeShapeType="1"/>
          </p:cNvSpPr>
          <p:nvPr/>
        </p:nvSpPr>
        <p:spPr bwMode="auto">
          <a:xfrm flipV="1">
            <a:off x="5443553" y="4049721"/>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99" name="Freeform 1223"/>
          <p:cNvSpPr>
            <a:spLocks noEditPoints="1"/>
          </p:cNvSpPr>
          <p:nvPr/>
        </p:nvSpPr>
        <p:spPr bwMode="auto">
          <a:xfrm>
            <a:off x="5281628" y="4000509"/>
            <a:ext cx="41275" cy="68263"/>
          </a:xfrm>
          <a:custGeom>
            <a:avLst/>
            <a:gdLst/>
            <a:ahLst/>
            <a:cxnLst>
              <a:cxn ang="0">
                <a:pos x="14" y="1"/>
              </a:cxn>
              <a:cxn ang="0">
                <a:pos x="12" y="2"/>
              </a:cxn>
              <a:cxn ang="0">
                <a:pos x="11" y="3"/>
              </a:cxn>
              <a:cxn ang="0">
                <a:pos x="10" y="4"/>
              </a:cxn>
              <a:cxn ang="0">
                <a:pos x="9" y="6"/>
              </a:cxn>
              <a:cxn ang="0">
                <a:pos x="8" y="8"/>
              </a:cxn>
              <a:cxn ang="0">
                <a:pos x="7" y="11"/>
              </a:cxn>
              <a:cxn ang="0">
                <a:pos x="6" y="15"/>
              </a:cxn>
              <a:cxn ang="0">
                <a:pos x="6" y="22"/>
              </a:cxn>
              <a:cxn ang="0">
                <a:pos x="7" y="30"/>
              </a:cxn>
              <a:cxn ang="0">
                <a:pos x="8" y="36"/>
              </a:cxn>
              <a:cxn ang="0">
                <a:pos x="9" y="38"/>
              </a:cxn>
              <a:cxn ang="0">
                <a:pos x="11" y="41"/>
              </a:cxn>
              <a:cxn ang="0">
                <a:pos x="14" y="41"/>
              </a:cxn>
              <a:cxn ang="0">
                <a:pos x="16" y="40"/>
              </a:cxn>
              <a:cxn ang="0">
                <a:pos x="17" y="40"/>
              </a:cxn>
              <a:cxn ang="0">
                <a:pos x="18" y="38"/>
              </a:cxn>
              <a:cxn ang="0">
                <a:pos x="19" y="37"/>
              </a:cxn>
              <a:cxn ang="0">
                <a:pos x="20" y="35"/>
              </a:cxn>
              <a:cxn ang="0">
                <a:pos x="20" y="28"/>
              </a:cxn>
              <a:cxn ang="0">
                <a:pos x="20" y="15"/>
              </a:cxn>
              <a:cxn ang="0">
                <a:pos x="20" y="11"/>
              </a:cxn>
              <a:cxn ang="0">
                <a:pos x="20" y="7"/>
              </a:cxn>
              <a:cxn ang="0">
                <a:pos x="19" y="6"/>
              </a:cxn>
              <a:cxn ang="0">
                <a:pos x="17" y="4"/>
              </a:cxn>
              <a:cxn ang="0">
                <a:pos x="17" y="3"/>
              </a:cxn>
              <a:cxn ang="0">
                <a:pos x="14" y="1"/>
              </a:cxn>
              <a:cxn ang="0">
                <a:pos x="11" y="0"/>
              </a:cxn>
              <a:cxn ang="0">
                <a:pos x="17" y="0"/>
              </a:cxn>
              <a:cxn ang="0">
                <a:pos x="19" y="1"/>
              </a:cxn>
              <a:cxn ang="0">
                <a:pos x="22" y="4"/>
              </a:cxn>
              <a:cxn ang="0">
                <a:pos x="26" y="11"/>
              </a:cxn>
              <a:cxn ang="0">
                <a:pos x="26" y="20"/>
              </a:cxn>
              <a:cxn ang="0">
                <a:pos x="26" y="28"/>
              </a:cxn>
              <a:cxn ang="0">
                <a:pos x="24" y="33"/>
              </a:cxn>
              <a:cxn ang="0">
                <a:pos x="23" y="36"/>
              </a:cxn>
              <a:cxn ang="0">
                <a:pos x="20" y="41"/>
              </a:cxn>
              <a:cxn ang="0">
                <a:pos x="17" y="42"/>
              </a:cxn>
              <a:cxn ang="0">
                <a:pos x="15" y="43"/>
              </a:cxn>
              <a:cxn ang="0">
                <a:pos x="14" y="43"/>
              </a:cxn>
              <a:cxn ang="0">
                <a:pos x="11" y="42"/>
              </a:cxn>
              <a:cxn ang="0">
                <a:pos x="8" y="41"/>
              </a:cxn>
              <a:cxn ang="0">
                <a:pos x="6" y="38"/>
              </a:cxn>
              <a:cxn ang="0">
                <a:pos x="4" y="35"/>
              </a:cxn>
              <a:cxn ang="0">
                <a:pos x="1" y="29"/>
              </a:cxn>
              <a:cxn ang="0">
                <a:pos x="0" y="21"/>
              </a:cxn>
              <a:cxn ang="0">
                <a:pos x="1" y="16"/>
              </a:cxn>
              <a:cxn ang="0">
                <a:pos x="1" y="13"/>
              </a:cxn>
              <a:cxn ang="0">
                <a:pos x="2" y="10"/>
              </a:cxn>
              <a:cxn ang="0">
                <a:pos x="4" y="7"/>
              </a:cxn>
              <a:cxn ang="0">
                <a:pos x="6" y="4"/>
              </a:cxn>
              <a:cxn ang="0">
                <a:pos x="8" y="1"/>
              </a:cxn>
              <a:cxn ang="0">
                <a:pos x="11" y="0"/>
              </a:cxn>
            </a:cxnLst>
            <a:rect l="0" t="0" r="r" b="b"/>
            <a:pathLst>
              <a:path w="26" h="43">
                <a:moveTo>
                  <a:pt x="14" y="1"/>
                </a:moveTo>
                <a:lnTo>
                  <a:pt x="12" y="2"/>
                </a:lnTo>
                <a:lnTo>
                  <a:pt x="11" y="3"/>
                </a:lnTo>
                <a:lnTo>
                  <a:pt x="10" y="4"/>
                </a:lnTo>
                <a:lnTo>
                  <a:pt x="9" y="6"/>
                </a:lnTo>
                <a:lnTo>
                  <a:pt x="8" y="8"/>
                </a:lnTo>
                <a:lnTo>
                  <a:pt x="7" y="11"/>
                </a:lnTo>
                <a:lnTo>
                  <a:pt x="6" y="15"/>
                </a:lnTo>
                <a:lnTo>
                  <a:pt x="6" y="22"/>
                </a:lnTo>
                <a:lnTo>
                  <a:pt x="7" y="30"/>
                </a:lnTo>
                <a:lnTo>
                  <a:pt x="8" y="36"/>
                </a:lnTo>
                <a:lnTo>
                  <a:pt x="9" y="38"/>
                </a:lnTo>
                <a:lnTo>
                  <a:pt x="11" y="41"/>
                </a:lnTo>
                <a:lnTo>
                  <a:pt x="14" y="41"/>
                </a:lnTo>
                <a:lnTo>
                  <a:pt x="16" y="40"/>
                </a:lnTo>
                <a:lnTo>
                  <a:pt x="17" y="40"/>
                </a:lnTo>
                <a:lnTo>
                  <a:pt x="18" y="38"/>
                </a:lnTo>
                <a:lnTo>
                  <a:pt x="19" y="37"/>
                </a:lnTo>
                <a:lnTo>
                  <a:pt x="20" y="35"/>
                </a:lnTo>
                <a:lnTo>
                  <a:pt x="20" y="28"/>
                </a:lnTo>
                <a:lnTo>
                  <a:pt x="20" y="15"/>
                </a:lnTo>
                <a:lnTo>
                  <a:pt x="20" y="11"/>
                </a:lnTo>
                <a:lnTo>
                  <a:pt x="20" y="7"/>
                </a:lnTo>
                <a:lnTo>
                  <a:pt x="19" y="6"/>
                </a:lnTo>
                <a:lnTo>
                  <a:pt x="17" y="4"/>
                </a:lnTo>
                <a:lnTo>
                  <a:pt x="17" y="3"/>
                </a:lnTo>
                <a:lnTo>
                  <a:pt x="14" y="1"/>
                </a:lnTo>
                <a:close/>
                <a:moveTo>
                  <a:pt x="11" y="0"/>
                </a:moveTo>
                <a:lnTo>
                  <a:pt x="17" y="0"/>
                </a:lnTo>
                <a:lnTo>
                  <a:pt x="19" y="1"/>
                </a:lnTo>
                <a:lnTo>
                  <a:pt x="22" y="4"/>
                </a:lnTo>
                <a:lnTo>
                  <a:pt x="26" y="11"/>
                </a:lnTo>
                <a:lnTo>
                  <a:pt x="26" y="20"/>
                </a:lnTo>
                <a:lnTo>
                  <a:pt x="26" y="28"/>
                </a:lnTo>
                <a:lnTo>
                  <a:pt x="24" y="33"/>
                </a:lnTo>
                <a:lnTo>
                  <a:pt x="23" y="36"/>
                </a:lnTo>
                <a:lnTo>
                  <a:pt x="20" y="41"/>
                </a:lnTo>
                <a:lnTo>
                  <a:pt x="17" y="42"/>
                </a:lnTo>
                <a:lnTo>
                  <a:pt x="15" y="43"/>
                </a:lnTo>
                <a:lnTo>
                  <a:pt x="14" y="43"/>
                </a:lnTo>
                <a:lnTo>
                  <a:pt x="11" y="42"/>
                </a:lnTo>
                <a:lnTo>
                  <a:pt x="8" y="41"/>
                </a:lnTo>
                <a:lnTo>
                  <a:pt x="6" y="38"/>
                </a:lnTo>
                <a:lnTo>
                  <a:pt x="4" y="35"/>
                </a:lnTo>
                <a:lnTo>
                  <a:pt x="1" y="29"/>
                </a:lnTo>
                <a:lnTo>
                  <a:pt x="0" y="21"/>
                </a:lnTo>
                <a:lnTo>
                  <a:pt x="1" y="16"/>
                </a:lnTo>
                <a:lnTo>
                  <a:pt x="1" y="13"/>
                </a:lnTo>
                <a:lnTo>
                  <a:pt x="2" y="10"/>
                </a:lnTo>
                <a:lnTo>
                  <a:pt x="4" y="7"/>
                </a:lnTo>
                <a:lnTo>
                  <a:pt x="6" y="4"/>
                </a:lnTo>
                <a:lnTo>
                  <a:pt x="8"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0" name="Line 1224"/>
          <p:cNvSpPr>
            <a:spLocks noChangeShapeType="1"/>
          </p:cNvSpPr>
          <p:nvPr/>
        </p:nvSpPr>
        <p:spPr bwMode="auto">
          <a:xfrm flipH="1" flipV="1">
            <a:off x="4533915" y="4556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1" name="Line 1225"/>
          <p:cNvSpPr>
            <a:spLocks noChangeShapeType="1"/>
          </p:cNvSpPr>
          <p:nvPr/>
        </p:nvSpPr>
        <p:spPr bwMode="auto">
          <a:xfrm flipH="1" flipV="1">
            <a:off x="4524390" y="4527559"/>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2" name="Line 1226"/>
          <p:cNvSpPr>
            <a:spLocks noChangeShapeType="1"/>
          </p:cNvSpPr>
          <p:nvPr/>
        </p:nvSpPr>
        <p:spPr bwMode="auto">
          <a:xfrm flipH="1" flipV="1">
            <a:off x="4506928" y="450215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3" name="Line 1227"/>
          <p:cNvSpPr>
            <a:spLocks noChangeShapeType="1"/>
          </p:cNvSpPr>
          <p:nvPr/>
        </p:nvSpPr>
        <p:spPr bwMode="auto">
          <a:xfrm flipH="1" flipV="1">
            <a:off x="4484703" y="447993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4" name="Line 1228"/>
          <p:cNvSpPr>
            <a:spLocks noChangeShapeType="1"/>
          </p:cNvSpPr>
          <p:nvPr/>
        </p:nvSpPr>
        <p:spPr bwMode="auto">
          <a:xfrm flipH="1" flipV="1">
            <a:off x="4459303" y="44624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5" name="Line 1229"/>
          <p:cNvSpPr>
            <a:spLocks noChangeShapeType="1"/>
          </p:cNvSpPr>
          <p:nvPr/>
        </p:nvSpPr>
        <p:spPr bwMode="auto">
          <a:xfrm flipH="1" flipV="1">
            <a:off x="4430728" y="445294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6" name="Line 1230"/>
          <p:cNvSpPr>
            <a:spLocks noChangeShapeType="1"/>
          </p:cNvSpPr>
          <p:nvPr/>
        </p:nvSpPr>
        <p:spPr bwMode="auto">
          <a:xfrm flipH="1" flipV="1">
            <a:off x="4397390" y="444818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7" name="Line 1231"/>
          <p:cNvSpPr>
            <a:spLocks noChangeShapeType="1"/>
          </p:cNvSpPr>
          <p:nvPr/>
        </p:nvSpPr>
        <p:spPr bwMode="auto">
          <a:xfrm flipH="1">
            <a:off x="4365640" y="444818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8" name="Line 1232"/>
          <p:cNvSpPr>
            <a:spLocks noChangeShapeType="1"/>
          </p:cNvSpPr>
          <p:nvPr/>
        </p:nvSpPr>
        <p:spPr bwMode="auto">
          <a:xfrm flipH="1">
            <a:off x="4335478" y="44529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09" name="Line 1233"/>
          <p:cNvSpPr>
            <a:spLocks noChangeShapeType="1"/>
          </p:cNvSpPr>
          <p:nvPr/>
        </p:nvSpPr>
        <p:spPr bwMode="auto">
          <a:xfrm flipH="1">
            <a:off x="4308490" y="446247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0" name="Line 1234"/>
          <p:cNvSpPr>
            <a:spLocks noChangeShapeType="1"/>
          </p:cNvSpPr>
          <p:nvPr/>
        </p:nvSpPr>
        <p:spPr bwMode="auto">
          <a:xfrm flipH="1">
            <a:off x="4287853" y="447993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1" name="Line 1235"/>
          <p:cNvSpPr>
            <a:spLocks noChangeShapeType="1"/>
          </p:cNvSpPr>
          <p:nvPr/>
        </p:nvSpPr>
        <p:spPr bwMode="auto">
          <a:xfrm flipH="1">
            <a:off x="4270390" y="450215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2" name="Line 1236"/>
          <p:cNvSpPr>
            <a:spLocks noChangeShapeType="1"/>
          </p:cNvSpPr>
          <p:nvPr/>
        </p:nvSpPr>
        <p:spPr bwMode="auto">
          <a:xfrm flipH="1">
            <a:off x="4259278" y="4527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3" name="Line 1237"/>
          <p:cNvSpPr>
            <a:spLocks noChangeShapeType="1"/>
          </p:cNvSpPr>
          <p:nvPr/>
        </p:nvSpPr>
        <p:spPr bwMode="auto">
          <a:xfrm flipH="1">
            <a:off x="4256103" y="4556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4" name="Line 1238"/>
          <p:cNvSpPr>
            <a:spLocks noChangeShapeType="1"/>
          </p:cNvSpPr>
          <p:nvPr/>
        </p:nvSpPr>
        <p:spPr bwMode="auto">
          <a:xfrm>
            <a:off x="4256103" y="4589471"/>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5" name="Line 1239"/>
          <p:cNvSpPr>
            <a:spLocks noChangeShapeType="1"/>
          </p:cNvSpPr>
          <p:nvPr/>
        </p:nvSpPr>
        <p:spPr bwMode="auto">
          <a:xfrm>
            <a:off x="4259278" y="4621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6" name="Line 1240"/>
          <p:cNvSpPr>
            <a:spLocks noChangeShapeType="1"/>
          </p:cNvSpPr>
          <p:nvPr/>
        </p:nvSpPr>
        <p:spPr bwMode="auto">
          <a:xfrm>
            <a:off x="4270390" y="465138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7" name="Line 1241"/>
          <p:cNvSpPr>
            <a:spLocks noChangeShapeType="1"/>
          </p:cNvSpPr>
          <p:nvPr/>
        </p:nvSpPr>
        <p:spPr bwMode="auto">
          <a:xfrm>
            <a:off x="4287853" y="467837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8" name="Line 1242"/>
          <p:cNvSpPr>
            <a:spLocks noChangeShapeType="1"/>
          </p:cNvSpPr>
          <p:nvPr/>
        </p:nvSpPr>
        <p:spPr bwMode="auto">
          <a:xfrm>
            <a:off x="4308490" y="469900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19" name="Line 1243"/>
          <p:cNvSpPr>
            <a:spLocks noChangeShapeType="1"/>
          </p:cNvSpPr>
          <p:nvPr/>
        </p:nvSpPr>
        <p:spPr bwMode="auto">
          <a:xfrm>
            <a:off x="4335478" y="471647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0" name="Line 1244"/>
          <p:cNvSpPr>
            <a:spLocks noChangeShapeType="1"/>
          </p:cNvSpPr>
          <p:nvPr/>
        </p:nvSpPr>
        <p:spPr bwMode="auto">
          <a:xfrm>
            <a:off x="4365640" y="472758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1" name="Line 1245"/>
          <p:cNvSpPr>
            <a:spLocks noChangeShapeType="1"/>
          </p:cNvSpPr>
          <p:nvPr/>
        </p:nvSpPr>
        <p:spPr bwMode="auto">
          <a:xfrm flipV="1">
            <a:off x="4397390" y="472758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2" name="Line 1246"/>
          <p:cNvSpPr>
            <a:spLocks noChangeShapeType="1"/>
          </p:cNvSpPr>
          <p:nvPr/>
        </p:nvSpPr>
        <p:spPr bwMode="auto">
          <a:xfrm flipV="1">
            <a:off x="4430728" y="471647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3" name="Line 1247"/>
          <p:cNvSpPr>
            <a:spLocks noChangeShapeType="1"/>
          </p:cNvSpPr>
          <p:nvPr/>
        </p:nvSpPr>
        <p:spPr bwMode="auto">
          <a:xfrm flipV="1">
            <a:off x="4459303" y="469900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4" name="Line 1248"/>
          <p:cNvSpPr>
            <a:spLocks noChangeShapeType="1"/>
          </p:cNvSpPr>
          <p:nvPr/>
        </p:nvSpPr>
        <p:spPr bwMode="auto">
          <a:xfrm flipV="1">
            <a:off x="4484703" y="467837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5" name="Line 1249"/>
          <p:cNvSpPr>
            <a:spLocks noChangeShapeType="1"/>
          </p:cNvSpPr>
          <p:nvPr/>
        </p:nvSpPr>
        <p:spPr bwMode="auto">
          <a:xfrm flipV="1">
            <a:off x="4506928" y="465138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6" name="Line 1250"/>
          <p:cNvSpPr>
            <a:spLocks noChangeShapeType="1"/>
          </p:cNvSpPr>
          <p:nvPr/>
        </p:nvSpPr>
        <p:spPr bwMode="auto">
          <a:xfrm flipV="1">
            <a:off x="4524390" y="462122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7" name="Line 1251"/>
          <p:cNvSpPr>
            <a:spLocks noChangeShapeType="1"/>
          </p:cNvSpPr>
          <p:nvPr/>
        </p:nvSpPr>
        <p:spPr bwMode="auto">
          <a:xfrm flipV="1">
            <a:off x="4533915" y="4589471"/>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8" name="Freeform 1252"/>
          <p:cNvSpPr>
            <a:spLocks/>
          </p:cNvSpPr>
          <p:nvPr/>
        </p:nvSpPr>
        <p:spPr bwMode="auto">
          <a:xfrm>
            <a:off x="4381515" y="4541846"/>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29" name="Line 1253"/>
          <p:cNvSpPr>
            <a:spLocks noChangeShapeType="1"/>
          </p:cNvSpPr>
          <p:nvPr/>
        </p:nvSpPr>
        <p:spPr bwMode="auto">
          <a:xfrm flipH="1">
            <a:off x="5137165" y="4122746"/>
            <a:ext cx="476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0" name="Line 1254"/>
          <p:cNvSpPr>
            <a:spLocks noChangeShapeType="1"/>
          </p:cNvSpPr>
          <p:nvPr/>
        </p:nvSpPr>
        <p:spPr bwMode="auto">
          <a:xfrm flipH="1">
            <a:off x="5087953" y="4149734"/>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1" name="Line 1255"/>
          <p:cNvSpPr>
            <a:spLocks noChangeShapeType="1"/>
          </p:cNvSpPr>
          <p:nvPr/>
        </p:nvSpPr>
        <p:spPr bwMode="auto">
          <a:xfrm flipH="1">
            <a:off x="5032390" y="4179896"/>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2" name="Line 1256"/>
          <p:cNvSpPr>
            <a:spLocks noChangeShapeType="1"/>
          </p:cNvSpPr>
          <p:nvPr/>
        </p:nvSpPr>
        <p:spPr bwMode="auto">
          <a:xfrm flipH="1">
            <a:off x="4973653" y="4211646"/>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3" name="Line 1257"/>
          <p:cNvSpPr>
            <a:spLocks noChangeShapeType="1"/>
          </p:cNvSpPr>
          <p:nvPr/>
        </p:nvSpPr>
        <p:spPr bwMode="auto">
          <a:xfrm flipH="1">
            <a:off x="4853003" y="4246571"/>
            <a:ext cx="120650" cy="730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4" name="Line 1258"/>
          <p:cNvSpPr>
            <a:spLocks noChangeShapeType="1"/>
          </p:cNvSpPr>
          <p:nvPr/>
        </p:nvSpPr>
        <p:spPr bwMode="auto">
          <a:xfrm flipH="1">
            <a:off x="4792678" y="4319596"/>
            <a:ext cx="6032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5" name="Line 1259"/>
          <p:cNvSpPr>
            <a:spLocks noChangeShapeType="1"/>
          </p:cNvSpPr>
          <p:nvPr/>
        </p:nvSpPr>
        <p:spPr bwMode="auto">
          <a:xfrm flipH="1">
            <a:off x="4732353" y="4354521"/>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6" name="Line 1260"/>
          <p:cNvSpPr>
            <a:spLocks noChangeShapeType="1"/>
          </p:cNvSpPr>
          <p:nvPr/>
        </p:nvSpPr>
        <p:spPr bwMode="auto">
          <a:xfrm flipH="1">
            <a:off x="4673615" y="4391034"/>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7" name="Line 1261"/>
          <p:cNvSpPr>
            <a:spLocks noChangeShapeType="1"/>
          </p:cNvSpPr>
          <p:nvPr/>
        </p:nvSpPr>
        <p:spPr bwMode="auto">
          <a:xfrm flipH="1">
            <a:off x="4618053" y="4425959"/>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8" name="Line 1262"/>
          <p:cNvSpPr>
            <a:spLocks noChangeShapeType="1"/>
          </p:cNvSpPr>
          <p:nvPr/>
        </p:nvSpPr>
        <p:spPr bwMode="auto">
          <a:xfrm flipH="1">
            <a:off x="4568840" y="4457709"/>
            <a:ext cx="492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39" name="Line 1263"/>
          <p:cNvSpPr>
            <a:spLocks noChangeShapeType="1"/>
          </p:cNvSpPr>
          <p:nvPr/>
        </p:nvSpPr>
        <p:spPr bwMode="auto">
          <a:xfrm flipH="1">
            <a:off x="4521215" y="4487871"/>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0" name="Line 1264"/>
          <p:cNvSpPr>
            <a:spLocks noChangeShapeType="1"/>
          </p:cNvSpPr>
          <p:nvPr/>
        </p:nvSpPr>
        <p:spPr bwMode="auto">
          <a:xfrm flipH="1" flipV="1">
            <a:off x="6353190" y="4556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1" name="Line 1265"/>
          <p:cNvSpPr>
            <a:spLocks noChangeShapeType="1"/>
          </p:cNvSpPr>
          <p:nvPr/>
        </p:nvSpPr>
        <p:spPr bwMode="auto">
          <a:xfrm flipH="1" flipV="1">
            <a:off x="6342078" y="4527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2" name="Line 1266"/>
          <p:cNvSpPr>
            <a:spLocks noChangeShapeType="1"/>
          </p:cNvSpPr>
          <p:nvPr/>
        </p:nvSpPr>
        <p:spPr bwMode="auto">
          <a:xfrm flipH="1" flipV="1">
            <a:off x="6326203" y="4502159"/>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3" name="Line 1267"/>
          <p:cNvSpPr>
            <a:spLocks noChangeShapeType="1"/>
          </p:cNvSpPr>
          <p:nvPr/>
        </p:nvSpPr>
        <p:spPr bwMode="auto">
          <a:xfrm flipH="1" flipV="1">
            <a:off x="6303978" y="447993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4" name="Line 1268"/>
          <p:cNvSpPr>
            <a:spLocks noChangeShapeType="1"/>
          </p:cNvSpPr>
          <p:nvPr/>
        </p:nvSpPr>
        <p:spPr bwMode="auto">
          <a:xfrm flipH="1" flipV="1">
            <a:off x="6278578" y="446247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5" name="Line 1269"/>
          <p:cNvSpPr>
            <a:spLocks noChangeShapeType="1"/>
          </p:cNvSpPr>
          <p:nvPr/>
        </p:nvSpPr>
        <p:spPr bwMode="auto">
          <a:xfrm flipH="1" flipV="1">
            <a:off x="6248415" y="44529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6" name="Line 1270"/>
          <p:cNvSpPr>
            <a:spLocks noChangeShapeType="1"/>
          </p:cNvSpPr>
          <p:nvPr/>
        </p:nvSpPr>
        <p:spPr bwMode="auto">
          <a:xfrm flipH="1" flipV="1">
            <a:off x="6215078" y="444818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7" name="Line 1271"/>
          <p:cNvSpPr>
            <a:spLocks noChangeShapeType="1"/>
          </p:cNvSpPr>
          <p:nvPr/>
        </p:nvSpPr>
        <p:spPr bwMode="auto">
          <a:xfrm flipH="1">
            <a:off x="6183328" y="444818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8" name="Line 1272"/>
          <p:cNvSpPr>
            <a:spLocks noChangeShapeType="1"/>
          </p:cNvSpPr>
          <p:nvPr/>
        </p:nvSpPr>
        <p:spPr bwMode="auto">
          <a:xfrm flipH="1">
            <a:off x="6154753" y="445294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49" name="Line 1273"/>
          <p:cNvSpPr>
            <a:spLocks noChangeShapeType="1"/>
          </p:cNvSpPr>
          <p:nvPr/>
        </p:nvSpPr>
        <p:spPr bwMode="auto">
          <a:xfrm flipH="1">
            <a:off x="6127765" y="446247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0" name="Line 1274"/>
          <p:cNvSpPr>
            <a:spLocks noChangeShapeType="1"/>
          </p:cNvSpPr>
          <p:nvPr/>
        </p:nvSpPr>
        <p:spPr bwMode="auto">
          <a:xfrm flipH="1">
            <a:off x="6107128" y="447993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1" name="Line 1275"/>
          <p:cNvSpPr>
            <a:spLocks noChangeShapeType="1"/>
          </p:cNvSpPr>
          <p:nvPr/>
        </p:nvSpPr>
        <p:spPr bwMode="auto">
          <a:xfrm flipH="1">
            <a:off x="6089665" y="450215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2" name="Line 1276"/>
          <p:cNvSpPr>
            <a:spLocks noChangeShapeType="1"/>
          </p:cNvSpPr>
          <p:nvPr/>
        </p:nvSpPr>
        <p:spPr bwMode="auto">
          <a:xfrm flipH="1">
            <a:off x="6078553" y="4527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3" name="Line 1277"/>
          <p:cNvSpPr>
            <a:spLocks noChangeShapeType="1"/>
          </p:cNvSpPr>
          <p:nvPr/>
        </p:nvSpPr>
        <p:spPr bwMode="auto">
          <a:xfrm flipH="1">
            <a:off x="6075378" y="4556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4" name="Line 1278"/>
          <p:cNvSpPr>
            <a:spLocks noChangeShapeType="1"/>
          </p:cNvSpPr>
          <p:nvPr/>
        </p:nvSpPr>
        <p:spPr bwMode="auto">
          <a:xfrm>
            <a:off x="6075378" y="4589471"/>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5" name="Line 1279"/>
          <p:cNvSpPr>
            <a:spLocks noChangeShapeType="1"/>
          </p:cNvSpPr>
          <p:nvPr/>
        </p:nvSpPr>
        <p:spPr bwMode="auto">
          <a:xfrm>
            <a:off x="6078553" y="4621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6" name="Line 1280"/>
          <p:cNvSpPr>
            <a:spLocks noChangeShapeType="1"/>
          </p:cNvSpPr>
          <p:nvPr/>
        </p:nvSpPr>
        <p:spPr bwMode="auto">
          <a:xfrm>
            <a:off x="6089665" y="465138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7" name="Line 1281"/>
          <p:cNvSpPr>
            <a:spLocks noChangeShapeType="1"/>
          </p:cNvSpPr>
          <p:nvPr/>
        </p:nvSpPr>
        <p:spPr bwMode="auto">
          <a:xfrm>
            <a:off x="6107128" y="467837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8" name="Line 1282"/>
          <p:cNvSpPr>
            <a:spLocks noChangeShapeType="1"/>
          </p:cNvSpPr>
          <p:nvPr/>
        </p:nvSpPr>
        <p:spPr bwMode="auto">
          <a:xfrm>
            <a:off x="6127765" y="469900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59" name="Line 1283"/>
          <p:cNvSpPr>
            <a:spLocks noChangeShapeType="1"/>
          </p:cNvSpPr>
          <p:nvPr/>
        </p:nvSpPr>
        <p:spPr bwMode="auto">
          <a:xfrm>
            <a:off x="6154753" y="471647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0" name="Line 1284"/>
          <p:cNvSpPr>
            <a:spLocks noChangeShapeType="1"/>
          </p:cNvSpPr>
          <p:nvPr/>
        </p:nvSpPr>
        <p:spPr bwMode="auto">
          <a:xfrm>
            <a:off x="6183328" y="472758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1" name="Line 1285"/>
          <p:cNvSpPr>
            <a:spLocks noChangeShapeType="1"/>
          </p:cNvSpPr>
          <p:nvPr/>
        </p:nvSpPr>
        <p:spPr bwMode="auto">
          <a:xfrm flipV="1">
            <a:off x="6215078" y="472758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2" name="Line 1286"/>
          <p:cNvSpPr>
            <a:spLocks noChangeShapeType="1"/>
          </p:cNvSpPr>
          <p:nvPr/>
        </p:nvSpPr>
        <p:spPr bwMode="auto">
          <a:xfrm flipV="1">
            <a:off x="6248415" y="471647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3" name="Line 1287"/>
          <p:cNvSpPr>
            <a:spLocks noChangeShapeType="1"/>
          </p:cNvSpPr>
          <p:nvPr/>
        </p:nvSpPr>
        <p:spPr bwMode="auto">
          <a:xfrm flipV="1">
            <a:off x="6278578" y="469900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4" name="Line 1288"/>
          <p:cNvSpPr>
            <a:spLocks noChangeShapeType="1"/>
          </p:cNvSpPr>
          <p:nvPr/>
        </p:nvSpPr>
        <p:spPr bwMode="auto">
          <a:xfrm flipV="1">
            <a:off x="6303978" y="467837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5" name="Line 1289"/>
          <p:cNvSpPr>
            <a:spLocks noChangeShapeType="1"/>
          </p:cNvSpPr>
          <p:nvPr/>
        </p:nvSpPr>
        <p:spPr bwMode="auto">
          <a:xfrm flipV="1">
            <a:off x="6326203" y="4651384"/>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6" name="Line 1290"/>
          <p:cNvSpPr>
            <a:spLocks noChangeShapeType="1"/>
          </p:cNvSpPr>
          <p:nvPr/>
        </p:nvSpPr>
        <p:spPr bwMode="auto">
          <a:xfrm flipV="1">
            <a:off x="6342078" y="4621221"/>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7" name="Line 1291"/>
          <p:cNvSpPr>
            <a:spLocks noChangeShapeType="1"/>
          </p:cNvSpPr>
          <p:nvPr/>
        </p:nvSpPr>
        <p:spPr bwMode="auto">
          <a:xfrm flipV="1">
            <a:off x="6353190" y="4589471"/>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8" name="Freeform 1292"/>
          <p:cNvSpPr>
            <a:spLocks/>
          </p:cNvSpPr>
          <p:nvPr/>
        </p:nvSpPr>
        <p:spPr bwMode="auto">
          <a:xfrm>
            <a:off x="6191265" y="4541846"/>
            <a:ext cx="42863" cy="66675"/>
          </a:xfrm>
          <a:custGeom>
            <a:avLst/>
            <a:gdLst/>
            <a:ahLst/>
            <a:cxnLst>
              <a:cxn ang="0">
                <a:pos x="9" y="0"/>
              </a:cxn>
              <a:cxn ang="0">
                <a:pos x="15" y="0"/>
              </a:cxn>
              <a:cxn ang="0">
                <a:pos x="18" y="1"/>
              </a:cxn>
              <a:cxn ang="0">
                <a:pos x="21" y="3"/>
              </a:cxn>
              <a:cxn ang="0">
                <a:pos x="24" y="7"/>
              </a:cxn>
              <a:cxn ang="0">
                <a:pos x="24" y="11"/>
              </a:cxn>
              <a:cxn ang="0">
                <a:pos x="24" y="13"/>
              </a:cxn>
              <a:cxn ang="0">
                <a:pos x="23" y="16"/>
              </a:cxn>
              <a:cxn ang="0">
                <a:pos x="18" y="24"/>
              </a:cxn>
              <a:cxn ang="0">
                <a:pos x="15" y="27"/>
              </a:cxn>
              <a:cxn ang="0">
                <a:pos x="12" y="31"/>
              </a:cxn>
              <a:cxn ang="0">
                <a:pos x="9" y="34"/>
              </a:cxn>
              <a:cxn ang="0">
                <a:pos x="6" y="36"/>
              </a:cxn>
              <a:cxn ang="0">
                <a:pos x="6" y="37"/>
              </a:cxn>
              <a:cxn ang="0">
                <a:pos x="21" y="37"/>
              </a:cxn>
              <a:cxn ang="0">
                <a:pos x="22" y="37"/>
              </a:cxn>
              <a:cxn ang="0">
                <a:pos x="23" y="37"/>
              </a:cxn>
              <a:cxn ang="0">
                <a:pos x="25" y="34"/>
              </a:cxn>
              <a:cxn ang="0">
                <a:pos x="27" y="34"/>
              </a:cxn>
              <a:cxn ang="0">
                <a:pos x="24" y="42"/>
              </a:cxn>
              <a:cxn ang="0">
                <a:pos x="0" y="42"/>
              </a:cxn>
              <a:cxn ang="0">
                <a:pos x="0" y="40"/>
              </a:cxn>
              <a:cxn ang="0">
                <a:pos x="9" y="32"/>
              </a:cxn>
              <a:cxn ang="0">
                <a:pos x="15" y="25"/>
              </a:cxn>
              <a:cxn ang="0">
                <a:pos x="18" y="18"/>
              </a:cxn>
              <a:cxn ang="0">
                <a:pos x="19" y="13"/>
              </a:cxn>
              <a:cxn ang="0">
                <a:pos x="18" y="9"/>
              </a:cxn>
              <a:cxn ang="0">
                <a:pos x="16" y="6"/>
              </a:cxn>
              <a:cxn ang="0">
                <a:pos x="15" y="5"/>
              </a:cxn>
              <a:cxn ang="0">
                <a:pos x="13" y="4"/>
              </a:cxn>
              <a:cxn ang="0">
                <a:pos x="9" y="4"/>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5" y="0"/>
                </a:lnTo>
                <a:lnTo>
                  <a:pt x="18" y="1"/>
                </a:lnTo>
                <a:lnTo>
                  <a:pt x="21" y="3"/>
                </a:lnTo>
                <a:lnTo>
                  <a:pt x="24" y="7"/>
                </a:lnTo>
                <a:lnTo>
                  <a:pt x="24" y="11"/>
                </a:lnTo>
                <a:lnTo>
                  <a:pt x="24" y="13"/>
                </a:lnTo>
                <a:lnTo>
                  <a:pt x="23" y="16"/>
                </a:lnTo>
                <a:lnTo>
                  <a:pt x="18" y="24"/>
                </a:lnTo>
                <a:lnTo>
                  <a:pt x="15" y="27"/>
                </a:lnTo>
                <a:lnTo>
                  <a:pt x="12" y="31"/>
                </a:lnTo>
                <a:lnTo>
                  <a:pt x="9" y="34"/>
                </a:lnTo>
                <a:lnTo>
                  <a:pt x="6" y="36"/>
                </a:lnTo>
                <a:lnTo>
                  <a:pt x="6" y="37"/>
                </a:lnTo>
                <a:lnTo>
                  <a:pt x="21" y="37"/>
                </a:lnTo>
                <a:lnTo>
                  <a:pt x="22" y="37"/>
                </a:lnTo>
                <a:lnTo>
                  <a:pt x="23" y="37"/>
                </a:lnTo>
                <a:lnTo>
                  <a:pt x="25" y="34"/>
                </a:lnTo>
                <a:lnTo>
                  <a:pt x="27" y="34"/>
                </a:lnTo>
                <a:lnTo>
                  <a:pt x="24" y="42"/>
                </a:lnTo>
                <a:lnTo>
                  <a:pt x="0" y="42"/>
                </a:lnTo>
                <a:lnTo>
                  <a:pt x="0" y="40"/>
                </a:lnTo>
                <a:lnTo>
                  <a:pt x="9" y="32"/>
                </a:lnTo>
                <a:lnTo>
                  <a:pt x="15" y="25"/>
                </a:lnTo>
                <a:lnTo>
                  <a:pt x="18" y="18"/>
                </a:lnTo>
                <a:lnTo>
                  <a:pt x="19" y="13"/>
                </a:lnTo>
                <a:lnTo>
                  <a:pt x="18" y="9"/>
                </a:lnTo>
                <a:lnTo>
                  <a:pt x="16" y="6"/>
                </a:lnTo>
                <a:lnTo>
                  <a:pt x="15" y="5"/>
                </a:lnTo>
                <a:lnTo>
                  <a:pt x="13" y="4"/>
                </a:lnTo>
                <a:lnTo>
                  <a:pt x="9" y="4"/>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69" name="Line 1293"/>
          <p:cNvSpPr>
            <a:spLocks noChangeShapeType="1"/>
          </p:cNvSpPr>
          <p:nvPr/>
        </p:nvSpPr>
        <p:spPr bwMode="auto">
          <a:xfrm>
            <a:off x="5429265" y="4122746"/>
            <a:ext cx="460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0" name="Line 1294"/>
          <p:cNvSpPr>
            <a:spLocks noChangeShapeType="1"/>
          </p:cNvSpPr>
          <p:nvPr/>
        </p:nvSpPr>
        <p:spPr bwMode="auto">
          <a:xfrm>
            <a:off x="5475303" y="4149734"/>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1" name="Line 1295"/>
          <p:cNvSpPr>
            <a:spLocks noChangeShapeType="1"/>
          </p:cNvSpPr>
          <p:nvPr/>
        </p:nvSpPr>
        <p:spPr bwMode="auto">
          <a:xfrm>
            <a:off x="5526103" y="4179896"/>
            <a:ext cx="555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2" name="Line 1296"/>
          <p:cNvSpPr>
            <a:spLocks noChangeShapeType="1"/>
          </p:cNvSpPr>
          <p:nvPr/>
        </p:nvSpPr>
        <p:spPr bwMode="auto">
          <a:xfrm>
            <a:off x="5581665" y="4211646"/>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3" name="Line 1297"/>
          <p:cNvSpPr>
            <a:spLocks noChangeShapeType="1"/>
          </p:cNvSpPr>
          <p:nvPr/>
        </p:nvSpPr>
        <p:spPr bwMode="auto">
          <a:xfrm>
            <a:off x="5640403" y="4246571"/>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4" name="Line 1298"/>
          <p:cNvSpPr>
            <a:spLocks noChangeShapeType="1"/>
          </p:cNvSpPr>
          <p:nvPr/>
        </p:nvSpPr>
        <p:spPr bwMode="auto">
          <a:xfrm>
            <a:off x="5700728" y="4283084"/>
            <a:ext cx="60325"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5" name="Line 1299"/>
          <p:cNvSpPr>
            <a:spLocks noChangeShapeType="1"/>
          </p:cNvSpPr>
          <p:nvPr/>
        </p:nvSpPr>
        <p:spPr bwMode="auto">
          <a:xfrm>
            <a:off x="5761053" y="4319596"/>
            <a:ext cx="120650" cy="714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6" name="Line 1300"/>
          <p:cNvSpPr>
            <a:spLocks noChangeShapeType="1"/>
          </p:cNvSpPr>
          <p:nvPr/>
        </p:nvSpPr>
        <p:spPr bwMode="auto">
          <a:xfrm>
            <a:off x="5881703" y="4391034"/>
            <a:ext cx="58738"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7" name="Line 1301"/>
          <p:cNvSpPr>
            <a:spLocks noChangeShapeType="1"/>
          </p:cNvSpPr>
          <p:nvPr/>
        </p:nvSpPr>
        <p:spPr bwMode="auto">
          <a:xfrm>
            <a:off x="5940440" y="4425959"/>
            <a:ext cx="539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8" name="Line 1302"/>
          <p:cNvSpPr>
            <a:spLocks noChangeShapeType="1"/>
          </p:cNvSpPr>
          <p:nvPr/>
        </p:nvSpPr>
        <p:spPr bwMode="auto">
          <a:xfrm>
            <a:off x="5994415" y="4457709"/>
            <a:ext cx="50800"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79" name="Line 1303"/>
          <p:cNvSpPr>
            <a:spLocks noChangeShapeType="1"/>
          </p:cNvSpPr>
          <p:nvPr/>
        </p:nvSpPr>
        <p:spPr bwMode="auto">
          <a:xfrm>
            <a:off x="6045215" y="4487871"/>
            <a:ext cx="476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0" name="Line 1304"/>
          <p:cNvSpPr>
            <a:spLocks noChangeShapeType="1"/>
          </p:cNvSpPr>
          <p:nvPr/>
        </p:nvSpPr>
        <p:spPr bwMode="auto">
          <a:xfrm flipH="1" flipV="1">
            <a:off x="3171840" y="5100646"/>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1" name="Line 1305"/>
          <p:cNvSpPr>
            <a:spLocks noChangeShapeType="1"/>
          </p:cNvSpPr>
          <p:nvPr/>
        </p:nvSpPr>
        <p:spPr bwMode="auto">
          <a:xfrm flipH="1" flipV="1">
            <a:off x="3162315" y="5075246"/>
            <a:ext cx="952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2" name="Line 1306"/>
          <p:cNvSpPr>
            <a:spLocks noChangeShapeType="1"/>
          </p:cNvSpPr>
          <p:nvPr/>
        </p:nvSpPr>
        <p:spPr bwMode="auto">
          <a:xfrm flipH="1" flipV="1">
            <a:off x="3149615" y="505143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3" name="Line 1307"/>
          <p:cNvSpPr>
            <a:spLocks noChangeShapeType="1"/>
          </p:cNvSpPr>
          <p:nvPr/>
        </p:nvSpPr>
        <p:spPr bwMode="auto">
          <a:xfrm flipH="1" flipV="1">
            <a:off x="3132153" y="50307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4" name="Line 1308"/>
          <p:cNvSpPr>
            <a:spLocks noChangeShapeType="1"/>
          </p:cNvSpPr>
          <p:nvPr/>
        </p:nvSpPr>
        <p:spPr bwMode="auto">
          <a:xfrm flipH="1" flipV="1">
            <a:off x="3113103" y="5011746"/>
            <a:ext cx="1905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5" name="Line 1309"/>
          <p:cNvSpPr>
            <a:spLocks noChangeShapeType="1"/>
          </p:cNvSpPr>
          <p:nvPr/>
        </p:nvSpPr>
        <p:spPr bwMode="auto">
          <a:xfrm flipH="1" flipV="1">
            <a:off x="3087703" y="499904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6" name="Line 1310"/>
          <p:cNvSpPr>
            <a:spLocks noChangeShapeType="1"/>
          </p:cNvSpPr>
          <p:nvPr/>
        </p:nvSpPr>
        <p:spPr bwMode="auto">
          <a:xfrm flipH="1" flipV="1">
            <a:off x="3062303" y="4991109"/>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7" name="Line 1311"/>
          <p:cNvSpPr>
            <a:spLocks noChangeShapeType="1"/>
          </p:cNvSpPr>
          <p:nvPr/>
        </p:nvSpPr>
        <p:spPr bwMode="auto">
          <a:xfrm flipH="1" flipV="1">
            <a:off x="3033728"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8" name="Line 1312"/>
          <p:cNvSpPr>
            <a:spLocks noChangeShapeType="1"/>
          </p:cNvSpPr>
          <p:nvPr/>
        </p:nvSpPr>
        <p:spPr bwMode="auto">
          <a:xfrm flipH="1">
            <a:off x="3005153"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89" name="Line 1313"/>
          <p:cNvSpPr>
            <a:spLocks noChangeShapeType="1"/>
          </p:cNvSpPr>
          <p:nvPr/>
        </p:nvSpPr>
        <p:spPr bwMode="auto">
          <a:xfrm flipH="1">
            <a:off x="2978165" y="4991109"/>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0" name="Line 1314"/>
          <p:cNvSpPr>
            <a:spLocks noChangeShapeType="1"/>
          </p:cNvSpPr>
          <p:nvPr/>
        </p:nvSpPr>
        <p:spPr bwMode="auto">
          <a:xfrm flipH="1">
            <a:off x="2954353" y="499904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1" name="Line 1315"/>
          <p:cNvSpPr>
            <a:spLocks noChangeShapeType="1"/>
          </p:cNvSpPr>
          <p:nvPr/>
        </p:nvSpPr>
        <p:spPr bwMode="auto">
          <a:xfrm flipH="1">
            <a:off x="2933715" y="5011746"/>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2" name="Line 1316"/>
          <p:cNvSpPr>
            <a:spLocks noChangeShapeType="1"/>
          </p:cNvSpPr>
          <p:nvPr/>
        </p:nvSpPr>
        <p:spPr bwMode="auto">
          <a:xfrm flipH="1">
            <a:off x="2916253" y="50307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3" name="Line 1317"/>
          <p:cNvSpPr>
            <a:spLocks noChangeShapeType="1"/>
          </p:cNvSpPr>
          <p:nvPr/>
        </p:nvSpPr>
        <p:spPr bwMode="auto">
          <a:xfrm flipH="1">
            <a:off x="2903553" y="505143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4" name="Line 1318"/>
          <p:cNvSpPr>
            <a:spLocks noChangeShapeType="1"/>
          </p:cNvSpPr>
          <p:nvPr/>
        </p:nvSpPr>
        <p:spPr bwMode="auto">
          <a:xfrm flipH="1">
            <a:off x="2895615" y="5075246"/>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5" name="Line 1319"/>
          <p:cNvSpPr>
            <a:spLocks noChangeShapeType="1"/>
          </p:cNvSpPr>
          <p:nvPr/>
        </p:nvSpPr>
        <p:spPr bwMode="auto">
          <a:xfrm flipH="1">
            <a:off x="2892440" y="5100646"/>
            <a:ext cx="317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6" name="Line 1320"/>
          <p:cNvSpPr>
            <a:spLocks noChangeShapeType="1"/>
          </p:cNvSpPr>
          <p:nvPr/>
        </p:nvSpPr>
        <p:spPr bwMode="auto">
          <a:xfrm>
            <a:off x="2892440" y="5130809"/>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7" name="Line 1321"/>
          <p:cNvSpPr>
            <a:spLocks noChangeShapeType="1"/>
          </p:cNvSpPr>
          <p:nvPr/>
        </p:nvSpPr>
        <p:spPr bwMode="auto">
          <a:xfrm>
            <a:off x="2895615" y="5157796"/>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8" name="Line 1322"/>
          <p:cNvSpPr>
            <a:spLocks noChangeShapeType="1"/>
          </p:cNvSpPr>
          <p:nvPr/>
        </p:nvSpPr>
        <p:spPr bwMode="auto">
          <a:xfrm>
            <a:off x="2903553" y="518478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699" name="Line 1323"/>
          <p:cNvSpPr>
            <a:spLocks noChangeShapeType="1"/>
          </p:cNvSpPr>
          <p:nvPr/>
        </p:nvSpPr>
        <p:spPr bwMode="auto">
          <a:xfrm>
            <a:off x="2916253" y="52085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0" name="Line 1324"/>
          <p:cNvSpPr>
            <a:spLocks noChangeShapeType="1"/>
          </p:cNvSpPr>
          <p:nvPr/>
        </p:nvSpPr>
        <p:spPr bwMode="auto">
          <a:xfrm>
            <a:off x="2933715" y="5229234"/>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1" name="Line 1325"/>
          <p:cNvSpPr>
            <a:spLocks noChangeShapeType="1"/>
          </p:cNvSpPr>
          <p:nvPr/>
        </p:nvSpPr>
        <p:spPr bwMode="auto">
          <a:xfrm>
            <a:off x="2954353" y="5246696"/>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2" name="Line 1326"/>
          <p:cNvSpPr>
            <a:spLocks noChangeShapeType="1"/>
          </p:cNvSpPr>
          <p:nvPr/>
        </p:nvSpPr>
        <p:spPr bwMode="auto">
          <a:xfrm>
            <a:off x="2978165" y="5259396"/>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3" name="Line 1327"/>
          <p:cNvSpPr>
            <a:spLocks noChangeShapeType="1"/>
          </p:cNvSpPr>
          <p:nvPr/>
        </p:nvSpPr>
        <p:spPr bwMode="auto">
          <a:xfrm>
            <a:off x="3005153"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4" name="Line 1328"/>
          <p:cNvSpPr>
            <a:spLocks noChangeShapeType="1"/>
          </p:cNvSpPr>
          <p:nvPr/>
        </p:nvSpPr>
        <p:spPr bwMode="auto">
          <a:xfrm flipV="1">
            <a:off x="3033728"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5" name="Line 1329"/>
          <p:cNvSpPr>
            <a:spLocks noChangeShapeType="1"/>
          </p:cNvSpPr>
          <p:nvPr/>
        </p:nvSpPr>
        <p:spPr bwMode="auto">
          <a:xfrm flipV="1">
            <a:off x="3062303" y="5259396"/>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6" name="Line 1330"/>
          <p:cNvSpPr>
            <a:spLocks noChangeShapeType="1"/>
          </p:cNvSpPr>
          <p:nvPr/>
        </p:nvSpPr>
        <p:spPr bwMode="auto">
          <a:xfrm flipV="1">
            <a:off x="3087703" y="5246696"/>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7" name="Line 1331"/>
          <p:cNvSpPr>
            <a:spLocks noChangeShapeType="1"/>
          </p:cNvSpPr>
          <p:nvPr/>
        </p:nvSpPr>
        <p:spPr bwMode="auto">
          <a:xfrm flipV="1">
            <a:off x="3113103" y="5229234"/>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8" name="Line 1332"/>
          <p:cNvSpPr>
            <a:spLocks noChangeShapeType="1"/>
          </p:cNvSpPr>
          <p:nvPr/>
        </p:nvSpPr>
        <p:spPr bwMode="auto">
          <a:xfrm flipV="1">
            <a:off x="3132153" y="5208596"/>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09" name="Line 1333"/>
          <p:cNvSpPr>
            <a:spLocks noChangeShapeType="1"/>
          </p:cNvSpPr>
          <p:nvPr/>
        </p:nvSpPr>
        <p:spPr bwMode="auto">
          <a:xfrm flipV="1">
            <a:off x="3149615" y="5184784"/>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0" name="Line 1334"/>
          <p:cNvSpPr>
            <a:spLocks noChangeShapeType="1"/>
          </p:cNvSpPr>
          <p:nvPr/>
        </p:nvSpPr>
        <p:spPr bwMode="auto">
          <a:xfrm flipV="1">
            <a:off x="3162315" y="5157796"/>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1" name="Line 1335"/>
          <p:cNvSpPr>
            <a:spLocks noChangeShapeType="1"/>
          </p:cNvSpPr>
          <p:nvPr/>
        </p:nvSpPr>
        <p:spPr bwMode="auto">
          <a:xfrm flipV="1">
            <a:off x="3171840" y="5130809"/>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2" name="Freeform 1336"/>
          <p:cNvSpPr>
            <a:spLocks/>
          </p:cNvSpPr>
          <p:nvPr/>
        </p:nvSpPr>
        <p:spPr bwMode="auto">
          <a:xfrm>
            <a:off x="3008328" y="5081596"/>
            <a:ext cx="38100" cy="68263"/>
          </a:xfrm>
          <a:custGeom>
            <a:avLst/>
            <a:gdLst/>
            <a:ahLst/>
            <a:cxnLst>
              <a:cxn ang="0">
                <a:pos x="10" y="0"/>
              </a:cxn>
              <a:cxn ang="0">
                <a:pos x="15" y="0"/>
              </a:cxn>
              <a:cxn ang="0">
                <a:pos x="19" y="3"/>
              </a:cxn>
              <a:cxn ang="0">
                <a:pos x="21" y="4"/>
              </a:cxn>
              <a:cxn ang="0">
                <a:pos x="22" y="6"/>
              </a:cxn>
              <a:cxn ang="0">
                <a:pos x="22" y="8"/>
              </a:cxn>
              <a:cxn ang="0">
                <a:pos x="20" y="12"/>
              </a:cxn>
              <a:cxn ang="0">
                <a:pos x="19" y="15"/>
              </a:cxn>
              <a:cxn ang="0">
                <a:pos x="16" y="17"/>
              </a:cxn>
              <a:cxn ang="0">
                <a:pos x="20" y="20"/>
              </a:cxn>
              <a:cxn ang="0">
                <a:pos x="22" y="21"/>
              </a:cxn>
              <a:cxn ang="0">
                <a:pos x="24" y="28"/>
              </a:cxn>
              <a:cxn ang="0">
                <a:pos x="22" y="34"/>
              </a:cxn>
              <a:cxn ang="0">
                <a:pos x="20" y="37"/>
              </a:cxn>
              <a:cxn ang="0">
                <a:pos x="15" y="41"/>
              </a:cxn>
              <a:cxn ang="0">
                <a:pos x="7" y="43"/>
              </a:cxn>
              <a:cxn ang="0">
                <a:pos x="5" y="43"/>
              </a:cxn>
              <a:cxn ang="0">
                <a:pos x="3" y="42"/>
              </a:cxn>
              <a:cxn ang="0">
                <a:pos x="1" y="41"/>
              </a:cxn>
              <a:cxn ang="0">
                <a:pos x="0" y="40"/>
              </a:cxn>
              <a:cxn ang="0">
                <a:pos x="0" y="39"/>
              </a:cxn>
              <a:cxn ang="0">
                <a:pos x="1" y="37"/>
              </a:cxn>
              <a:cxn ang="0">
                <a:pos x="5" y="37"/>
              </a:cxn>
              <a:cxn ang="0">
                <a:pos x="7" y="39"/>
              </a:cxn>
              <a:cxn ang="0">
                <a:pos x="8" y="39"/>
              </a:cxn>
              <a:cxn ang="0">
                <a:pos x="9" y="40"/>
              </a:cxn>
              <a:cxn ang="0">
                <a:pos x="13" y="40"/>
              </a:cxn>
              <a:cxn ang="0">
                <a:pos x="15" y="39"/>
              </a:cxn>
              <a:cxn ang="0">
                <a:pos x="18" y="36"/>
              </a:cxn>
              <a:cxn ang="0">
                <a:pos x="19" y="31"/>
              </a:cxn>
              <a:cxn ang="0">
                <a:pos x="19" y="30"/>
              </a:cxn>
              <a:cxn ang="0">
                <a:pos x="19" y="28"/>
              </a:cxn>
              <a:cxn ang="0">
                <a:pos x="18" y="27"/>
              </a:cxn>
              <a:cxn ang="0">
                <a:pos x="17" y="26"/>
              </a:cxn>
              <a:cxn ang="0">
                <a:pos x="17" y="25"/>
              </a:cxn>
              <a:cxn ang="0">
                <a:pos x="15" y="23"/>
              </a:cxn>
              <a:cxn ang="0">
                <a:pos x="13" y="22"/>
              </a:cxn>
              <a:cxn ang="0">
                <a:pos x="11" y="21"/>
              </a:cxn>
              <a:cxn ang="0">
                <a:pos x="10" y="21"/>
              </a:cxn>
              <a:cxn ang="0">
                <a:pos x="8" y="21"/>
              </a:cxn>
              <a:cxn ang="0">
                <a:pos x="7" y="21"/>
              </a:cxn>
              <a:cxn ang="0">
                <a:pos x="7" y="20"/>
              </a:cxn>
              <a:cxn ang="0">
                <a:pos x="9" y="20"/>
              </a:cxn>
              <a:cxn ang="0">
                <a:pos x="10" y="19"/>
              </a:cxn>
              <a:cxn ang="0">
                <a:pos x="13" y="18"/>
              </a:cxn>
              <a:cxn ang="0">
                <a:pos x="16" y="15"/>
              </a:cxn>
              <a:cxn ang="0">
                <a:pos x="16" y="14"/>
              </a:cxn>
              <a:cxn ang="0">
                <a:pos x="17" y="12"/>
              </a:cxn>
              <a:cxn ang="0">
                <a:pos x="17" y="9"/>
              </a:cxn>
              <a:cxn ang="0">
                <a:pos x="16" y="7"/>
              </a:cxn>
              <a:cxn ang="0">
                <a:pos x="13" y="4"/>
              </a:cxn>
              <a:cxn ang="0">
                <a:pos x="12" y="3"/>
              </a:cxn>
              <a:cxn ang="0">
                <a:pos x="7" y="3"/>
              </a:cxn>
              <a:cxn ang="0">
                <a:pos x="6" y="5"/>
              </a:cxn>
              <a:cxn ang="0">
                <a:pos x="4" y="6"/>
              </a:cxn>
              <a:cxn ang="0">
                <a:pos x="2" y="9"/>
              </a:cxn>
              <a:cxn ang="0">
                <a:pos x="1" y="8"/>
              </a:cxn>
              <a:cxn ang="0">
                <a:pos x="3" y="4"/>
              </a:cxn>
              <a:cxn ang="0">
                <a:pos x="5" y="1"/>
              </a:cxn>
              <a:cxn ang="0">
                <a:pos x="10" y="0"/>
              </a:cxn>
            </a:cxnLst>
            <a:rect l="0" t="0" r="r" b="b"/>
            <a:pathLst>
              <a:path w="24" h="43">
                <a:moveTo>
                  <a:pt x="10" y="0"/>
                </a:moveTo>
                <a:lnTo>
                  <a:pt x="15" y="0"/>
                </a:lnTo>
                <a:lnTo>
                  <a:pt x="19" y="3"/>
                </a:lnTo>
                <a:lnTo>
                  <a:pt x="21" y="4"/>
                </a:lnTo>
                <a:lnTo>
                  <a:pt x="22" y="6"/>
                </a:lnTo>
                <a:lnTo>
                  <a:pt x="22" y="8"/>
                </a:lnTo>
                <a:lnTo>
                  <a:pt x="20" y="12"/>
                </a:lnTo>
                <a:lnTo>
                  <a:pt x="19" y="15"/>
                </a:lnTo>
                <a:lnTo>
                  <a:pt x="16" y="17"/>
                </a:lnTo>
                <a:lnTo>
                  <a:pt x="20" y="20"/>
                </a:lnTo>
                <a:lnTo>
                  <a:pt x="22" y="21"/>
                </a:lnTo>
                <a:lnTo>
                  <a:pt x="24" y="28"/>
                </a:lnTo>
                <a:lnTo>
                  <a:pt x="22" y="34"/>
                </a:lnTo>
                <a:lnTo>
                  <a:pt x="20" y="37"/>
                </a:lnTo>
                <a:lnTo>
                  <a:pt x="15" y="41"/>
                </a:lnTo>
                <a:lnTo>
                  <a:pt x="7" y="43"/>
                </a:lnTo>
                <a:lnTo>
                  <a:pt x="5" y="43"/>
                </a:lnTo>
                <a:lnTo>
                  <a:pt x="3" y="42"/>
                </a:lnTo>
                <a:lnTo>
                  <a:pt x="1" y="41"/>
                </a:lnTo>
                <a:lnTo>
                  <a:pt x="0" y="40"/>
                </a:lnTo>
                <a:lnTo>
                  <a:pt x="0" y="39"/>
                </a:lnTo>
                <a:lnTo>
                  <a:pt x="1" y="37"/>
                </a:lnTo>
                <a:lnTo>
                  <a:pt x="5" y="37"/>
                </a:lnTo>
                <a:lnTo>
                  <a:pt x="7" y="39"/>
                </a:lnTo>
                <a:lnTo>
                  <a:pt x="8" y="39"/>
                </a:lnTo>
                <a:lnTo>
                  <a:pt x="9" y="40"/>
                </a:lnTo>
                <a:lnTo>
                  <a:pt x="13" y="40"/>
                </a:lnTo>
                <a:lnTo>
                  <a:pt x="15" y="39"/>
                </a:lnTo>
                <a:lnTo>
                  <a:pt x="18" y="36"/>
                </a:lnTo>
                <a:lnTo>
                  <a:pt x="19" y="31"/>
                </a:lnTo>
                <a:lnTo>
                  <a:pt x="19" y="30"/>
                </a:lnTo>
                <a:lnTo>
                  <a:pt x="19" y="28"/>
                </a:lnTo>
                <a:lnTo>
                  <a:pt x="18" y="27"/>
                </a:lnTo>
                <a:lnTo>
                  <a:pt x="17" y="26"/>
                </a:lnTo>
                <a:lnTo>
                  <a:pt x="17" y="25"/>
                </a:lnTo>
                <a:lnTo>
                  <a:pt x="15" y="23"/>
                </a:lnTo>
                <a:lnTo>
                  <a:pt x="13" y="22"/>
                </a:lnTo>
                <a:lnTo>
                  <a:pt x="11" y="21"/>
                </a:lnTo>
                <a:lnTo>
                  <a:pt x="10" y="21"/>
                </a:lnTo>
                <a:lnTo>
                  <a:pt x="8" y="21"/>
                </a:lnTo>
                <a:lnTo>
                  <a:pt x="7" y="21"/>
                </a:lnTo>
                <a:lnTo>
                  <a:pt x="7" y="20"/>
                </a:lnTo>
                <a:lnTo>
                  <a:pt x="9" y="20"/>
                </a:lnTo>
                <a:lnTo>
                  <a:pt x="10" y="19"/>
                </a:lnTo>
                <a:lnTo>
                  <a:pt x="13" y="18"/>
                </a:lnTo>
                <a:lnTo>
                  <a:pt x="16" y="15"/>
                </a:lnTo>
                <a:lnTo>
                  <a:pt x="16" y="14"/>
                </a:lnTo>
                <a:lnTo>
                  <a:pt x="17" y="12"/>
                </a:lnTo>
                <a:lnTo>
                  <a:pt x="17" y="9"/>
                </a:lnTo>
                <a:lnTo>
                  <a:pt x="16" y="7"/>
                </a:lnTo>
                <a:lnTo>
                  <a:pt x="13" y="4"/>
                </a:lnTo>
                <a:lnTo>
                  <a:pt x="12" y="3"/>
                </a:lnTo>
                <a:lnTo>
                  <a:pt x="7" y="3"/>
                </a:lnTo>
                <a:lnTo>
                  <a:pt x="6" y="5"/>
                </a:lnTo>
                <a:lnTo>
                  <a:pt x="4" y="6"/>
                </a:lnTo>
                <a:lnTo>
                  <a:pt x="2" y="9"/>
                </a:lnTo>
                <a:lnTo>
                  <a:pt x="1" y="8"/>
                </a:lnTo>
                <a:lnTo>
                  <a:pt x="3" y="4"/>
                </a:lnTo>
                <a:lnTo>
                  <a:pt x="5"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3" name="Line 1337"/>
          <p:cNvSpPr>
            <a:spLocks noChangeShapeType="1"/>
          </p:cNvSpPr>
          <p:nvPr/>
        </p:nvSpPr>
        <p:spPr bwMode="auto">
          <a:xfrm flipH="1">
            <a:off x="4214828" y="4641859"/>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4" name="Line 1338"/>
          <p:cNvSpPr>
            <a:spLocks noChangeShapeType="1"/>
          </p:cNvSpPr>
          <p:nvPr/>
        </p:nvSpPr>
        <p:spPr bwMode="auto">
          <a:xfrm flipH="1">
            <a:off x="4160853" y="4660909"/>
            <a:ext cx="5397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5" name="Line 1339"/>
          <p:cNvSpPr>
            <a:spLocks noChangeShapeType="1"/>
          </p:cNvSpPr>
          <p:nvPr/>
        </p:nvSpPr>
        <p:spPr bwMode="auto">
          <a:xfrm flipH="1">
            <a:off x="4100528" y="4683134"/>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6" name="Line 1340"/>
          <p:cNvSpPr>
            <a:spLocks noChangeShapeType="1"/>
          </p:cNvSpPr>
          <p:nvPr/>
        </p:nvSpPr>
        <p:spPr bwMode="auto">
          <a:xfrm flipH="1">
            <a:off x="4037028" y="4706946"/>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7" name="Line 1341"/>
          <p:cNvSpPr>
            <a:spLocks noChangeShapeType="1"/>
          </p:cNvSpPr>
          <p:nvPr/>
        </p:nvSpPr>
        <p:spPr bwMode="auto">
          <a:xfrm flipH="1">
            <a:off x="3968765" y="4732346"/>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8" name="Line 1342"/>
          <p:cNvSpPr>
            <a:spLocks noChangeShapeType="1"/>
          </p:cNvSpPr>
          <p:nvPr/>
        </p:nvSpPr>
        <p:spPr bwMode="auto">
          <a:xfrm flipH="1">
            <a:off x="3898915" y="475933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19" name="Line 1343"/>
          <p:cNvSpPr>
            <a:spLocks noChangeShapeType="1"/>
          </p:cNvSpPr>
          <p:nvPr/>
        </p:nvSpPr>
        <p:spPr bwMode="auto">
          <a:xfrm flipH="1">
            <a:off x="3533790" y="4786321"/>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0" name="Line 1344"/>
          <p:cNvSpPr>
            <a:spLocks noChangeShapeType="1"/>
          </p:cNvSpPr>
          <p:nvPr/>
        </p:nvSpPr>
        <p:spPr bwMode="auto">
          <a:xfrm flipH="1">
            <a:off x="3463940" y="493078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1" name="Line 1345"/>
          <p:cNvSpPr>
            <a:spLocks noChangeShapeType="1"/>
          </p:cNvSpPr>
          <p:nvPr/>
        </p:nvSpPr>
        <p:spPr bwMode="auto">
          <a:xfrm flipH="1">
            <a:off x="3395678" y="4957771"/>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2" name="Line 1346"/>
          <p:cNvSpPr>
            <a:spLocks noChangeShapeType="1"/>
          </p:cNvSpPr>
          <p:nvPr/>
        </p:nvSpPr>
        <p:spPr bwMode="auto">
          <a:xfrm flipH="1">
            <a:off x="3332178" y="4986346"/>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3" name="Line 1347"/>
          <p:cNvSpPr>
            <a:spLocks noChangeShapeType="1"/>
          </p:cNvSpPr>
          <p:nvPr/>
        </p:nvSpPr>
        <p:spPr bwMode="auto">
          <a:xfrm flipH="1">
            <a:off x="3271853" y="5011746"/>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4" name="Line 1348"/>
          <p:cNvSpPr>
            <a:spLocks noChangeShapeType="1"/>
          </p:cNvSpPr>
          <p:nvPr/>
        </p:nvSpPr>
        <p:spPr bwMode="auto">
          <a:xfrm flipH="1">
            <a:off x="3216290" y="5035559"/>
            <a:ext cx="555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5" name="Line 1349"/>
          <p:cNvSpPr>
            <a:spLocks noChangeShapeType="1"/>
          </p:cNvSpPr>
          <p:nvPr/>
        </p:nvSpPr>
        <p:spPr bwMode="auto">
          <a:xfrm flipH="1">
            <a:off x="3167078" y="5056196"/>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6" name="Line 1350"/>
          <p:cNvSpPr>
            <a:spLocks noChangeShapeType="1"/>
          </p:cNvSpPr>
          <p:nvPr/>
        </p:nvSpPr>
        <p:spPr bwMode="auto">
          <a:xfrm flipH="1" flipV="1">
            <a:off x="4533915" y="509747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7" name="Line 1351"/>
          <p:cNvSpPr>
            <a:spLocks noChangeShapeType="1"/>
          </p:cNvSpPr>
          <p:nvPr/>
        </p:nvSpPr>
        <p:spPr bwMode="auto">
          <a:xfrm flipH="1" flipV="1">
            <a:off x="4524390" y="5067309"/>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8" name="Line 1352"/>
          <p:cNvSpPr>
            <a:spLocks noChangeShapeType="1"/>
          </p:cNvSpPr>
          <p:nvPr/>
        </p:nvSpPr>
        <p:spPr bwMode="auto">
          <a:xfrm flipH="1" flipV="1">
            <a:off x="4506928" y="504190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29" name="Line 1353"/>
          <p:cNvSpPr>
            <a:spLocks noChangeShapeType="1"/>
          </p:cNvSpPr>
          <p:nvPr/>
        </p:nvSpPr>
        <p:spPr bwMode="auto">
          <a:xfrm flipH="1" flipV="1">
            <a:off x="4484703" y="50196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0" name="Line 1354"/>
          <p:cNvSpPr>
            <a:spLocks noChangeShapeType="1"/>
          </p:cNvSpPr>
          <p:nvPr/>
        </p:nvSpPr>
        <p:spPr bwMode="auto">
          <a:xfrm flipH="1" flipV="1">
            <a:off x="4459303" y="50022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1" name="Line 1355"/>
          <p:cNvSpPr>
            <a:spLocks noChangeShapeType="1"/>
          </p:cNvSpPr>
          <p:nvPr/>
        </p:nvSpPr>
        <p:spPr bwMode="auto">
          <a:xfrm flipH="1" flipV="1">
            <a:off x="4430728" y="499269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2" name="Line 1356"/>
          <p:cNvSpPr>
            <a:spLocks noChangeShapeType="1"/>
          </p:cNvSpPr>
          <p:nvPr/>
        </p:nvSpPr>
        <p:spPr bwMode="auto">
          <a:xfrm flipH="1" flipV="1">
            <a:off x="4397390" y="498793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3" name="Line 1357"/>
          <p:cNvSpPr>
            <a:spLocks noChangeShapeType="1"/>
          </p:cNvSpPr>
          <p:nvPr/>
        </p:nvSpPr>
        <p:spPr bwMode="auto">
          <a:xfrm flipH="1">
            <a:off x="4365640" y="498793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4" name="Line 1358"/>
          <p:cNvSpPr>
            <a:spLocks noChangeShapeType="1"/>
          </p:cNvSpPr>
          <p:nvPr/>
        </p:nvSpPr>
        <p:spPr bwMode="auto">
          <a:xfrm flipH="1">
            <a:off x="4335478" y="499269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5" name="Line 1359"/>
          <p:cNvSpPr>
            <a:spLocks noChangeShapeType="1"/>
          </p:cNvSpPr>
          <p:nvPr/>
        </p:nvSpPr>
        <p:spPr bwMode="auto">
          <a:xfrm flipH="1">
            <a:off x="4308490" y="500222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6" name="Line 1360"/>
          <p:cNvSpPr>
            <a:spLocks noChangeShapeType="1"/>
          </p:cNvSpPr>
          <p:nvPr/>
        </p:nvSpPr>
        <p:spPr bwMode="auto">
          <a:xfrm flipH="1">
            <a:off x="4287853" y="501968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7" name="Line 1361"/>
          <p:cNvSpPr>
            <a:spLocks noChangeShapeType="1"/>
          </p:cNvSpPr>
          <p:nvPr/>
        </p:nvSpPr>
        <p:spPr bwMode="auto">
          <a:xfrm flipH="1">
            <a:off x="4270390" y="504190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8" name="Line 1362"/>
          <p:cNvSpPr>
            <a:spLocks noChangeShapeType="1"/>
          </p:cNvSpPr>
          <p:nvPr/>
        </p:nvSpPr>
        <p:spPr bwMode="auto">
          <a:xfrm flipH="1">
            <a:off x="4259278" y="5067309"/>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39" name="Line 1363"/>
          <p:cNvSpPr>
            <a:spLocks noChangeShapeType="1"/>
          </p:cNvSpPr>
          <p:nvPr/>
        </p:nvSpPr>
        <p:spPr bwMode="auto">
          <a:xfrm flipH="1">
            <a:off x="4256103" y="509747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0" name="Line 1364"/>
          <p:cNvSpPr>
            <a:spLocks noChangeShapeType="1"/>
          </p:cNvSpPr>
          <p:nvPr/>
        </p:nvSpPr>
        <p:spPr bwMode="auto">
          <a:xfrm>
            <a:off x="4256103" y="5130809"/>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1" name="Line 1365"/>
          <p:cNvSpPr>
            <a:spLocks noChangeShapeType="1"/>
          </p:cNvSpPr>
          <p:nvPr/>
        </p:nvSpPr>
        <p:spPr bwMode="auto">
          <a:xfrm>
            <a:off x="4259278" y="5162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2" name="Line 1366"/>
          <p:cNvSpPr>
            <a:spLocks noChangeShapeType="1"/>
          </p:cNvSpPr>
          <p:nvPr/>
        </p:nvSpPr>
        <p:spPr bwMode="auto">
          <a:xfrm>
            <a:off x="4270390" y="519113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3" name="Line 1367"/>
          <p:cNvSpPr>
            <a:spLocks noChangeShapeType="1"/>
          </p:cNvSpPr>
          <p:nvPr/>
        </p:nvSpPr>
        <p:spPr bwMode="auto">
          <a:xfrm>
            <a:off x="4287853" y="5218121"/>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4" name="Line 1368"/>
          <p:cNvSpPr>
            <a:spLocks noChangeShapeType="1"/>
          </p:cNvSpPr>
          <p:nvPr/>
        </p:nvSpPr>
        <p:spPr bwMode="auto">
          <a:xfrm>
            <a:off x="4308490" y="523875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5" name="Line 1369"/>
          <p:cNvSpPr>
            <a:spLocks noChangeShapeType="1"/>
          </p:cNvSpPr>
          <p:nvPr/>
        </p:nvSpPr>
        <p:spPr bwMode="auto">
          <a:xfrm>
            <a:off x="4335478" y="5256221"/>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6" name="Line 1370"/>
          <p:cNvSpPr>
            <a:spLocks noChangeShapeType="1"/>
          </p:cNvSpPr>
          <p:nvPr/>
        </p:nvSpPr>
        <p:spPr bwMode="auto">
          <a:xfrm>
            <a:off x="4365640" y="526733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7" name="Line 1371"/>
          <p:cNvSpPr>
            <a:spLocks noChangeShapeType="1"/>
          </p:cNvSpPr>
          <p:nvPr/>
        </p:nvSpPr>
        <p:spPr bwMode="auto">
          <a:xfrm flipV="1">
            <a:off x="4397390" y="526733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8" name="Line 1372"/>
          <p:cNvSpPr>
            <a:spLocks noChangeShapeType="1"/>
          </p:cNvSpPr>
          <p:nvPr/>
        </p:nvSpPr>
        <p:spPr bwMode="auto">
          <a:xfrm flipV="1">
            <a:off x="4430728" y="5256221"/>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49" name="Line 1373"/>
          <p:cNvSpPr>
            <a:spLocks noChangeShapeType="1"/>
          </p:cNvSpPr>
          <p:nvPr/>
        </p:nvSpPr>
        <p:spPr bwMode="auto">
          <a:xfrm flipV="1">
            <a:off x="4459303" y="523875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0" name="Line 1374"/>
          <p:cNvSpPr>
            <a:spLocks noChangeShapeType="1"/>
          </p:cNvSpPr>
          <p:nvPr/>
        </p:nvSpPr>
        <p:spPr bwMode="auto">
          <a:xfrm flipV="1">
            <a:off x="4484703" y="5218121"/>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1" name="Line 1375"/>
          <p:cNvSpPr>
            <a:spLocks noChangeShapeType="1"/>
          </p:cNvSpPr>
          <p:nvPr/>
        </p:nvSpPr>
        <p:spPr bwMode="auto">
          <a:xfrm flipV="1">
            <a:off x="4506928" y="519113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2" name="Line 1376"/>
          <p:cNvSpPr>
            <a:spLocks noChangeShapeType="1"/>
          </p:cNvSpPr>
          <p:nvPr/>
        </p:nvSpPr>
        <p:spPr bwMode="auto">
          <a:xfrm flipV="1">
            <a:off x="4524390" y="5162559"/>
            <a:ext cx="952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3" name="Line 1377"/>
          <p:cNvSpPr>
            <a:spLocks noChangeShapeType="1"/>
          </p:cNvSpPr>
          <p:nvPr/>
        </p:nvSpPr>
        <p:spPr bwMode="auto">
          <a:xfrm flipV="1">
            <a:off x="4533915" y="5130809"/>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4" name="Freeform 1378"/>
          <p:cNvSpPr>
            <a:spLocks noEditPoints="1"/>
          </p:cNvSpPr>
          <p:nvPr/>
        </p:nvSpPr>
        <p:spPr bwMode="auto">
          <a:xfrm>
            <a:off x="4371990" y="5081596"/>
            <a:ext cx="42863" cy="66675"/>
          </a:xfrm>
          <a:custGeom>
            <a:avLst/>
            <a:gdLst/>
            <a:ahLst/>
            <a:cxnLst>
              <a:cxn ang="0">
                <a:pos x="15" y="6"/>
              </a:cxn>
              <a:cxn ang="0">
                <a:pos x="2" y="27"/>
              </a:cxn>
              <a:cxn ang="0">
                <a:pos x="15" y="27"/>
              </a:cxn>
              <a:cxn ang="0">
                <a:pos x="15" y="6"/>
              </a:cxn>
              <a:cxn ang="0">
                <a:pos x="18" y="0"/>
              </a:cxn>
              <a:cxn ang="0">
                <a:pos x="21" y="0"/>
              </a:cxn>
              <a:cxn ang="0">
                <a:pos x="21" y="27"/>
              </a:cxn>
              <a:cxn ang="0">
                <a:pos x="27" y="27"/>
              </a:cxn>
              <a:cxn ang="0">
                <a:pos x="27" y="31"/>
              </a:cxn>
              <a:cxn ang="0">
                <a:pos x="21" y="31"/>
              </a:cxn>
              <a:cxn ang="0">
                <a:pos x="21" y="42"/>
              </a:cxn>
              <a:cxn ang="0">
                <a:pos x="15" y="42"/>
              </a:cxn>
              <a:cxn ang="0">
                <a:pos x="15" y="31"/>
              </a:cxn>
              <a:cxn ang="0">
                <a:pos x="0" y="31"/>
              </a:cxn>
              <a:cxn ang="0">
                <a:pos x="0" y="28"/>
              </a:cxn>
              <a:cxn ang="0">
                <a:pos x="18" y="0"/>
              </a:cxn>
            </a:cxnLst>
            <a:rect l="0" t="0" r="r" b="b"/>
            <a:pathLst>
              <a:path w="27" h="42">
                <a:moveTo>
                  <a:pt x="15" y="6"/>
                </a:moveTo>
                <a:lnTo>
                  <a:pt x="2" y="27"/>
                </a:lnTo>
                <a:lnTo>
                  <a:pt x="15" y="27"/>
                </a:lnTo>
                <a:lnTo>
                  <a:pt x="15" y="6"/>
                </a:lnTo>
                <a:close/>
                <a:moveTo>
                  <a:pt x="18" y="0"/>
                </a:moveTo>
                <a:lnTo>
                  <a:pt x="21" y="0"/>
                </a:lnTo>
                <a:lnTo>
                  <a:pt x="21" y="27"/>
                </a:lnTo>
                <a:lnTo>
                  <a:pt x="27" y="27"/>
                </a:lnTo>
                <a:lnTo>
                  <a:pt x="27" y="31"/>
                </a:lnTo>
                <a:lnTo>
                  <a:pt x="21" y="31"/>
                </a:lnTo>
                <a:lnTo>
                  <a:pt x="21" y="42"/>
                </a:lnTo>
                <a:lnTo>
                  <a:pt x="15" y="42"/>
                </a:lnTo>
                <a:lnTo>
                  <a:pt x="15"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5" name="Line 1379"/>
          <p:cNvSpPr>
            <a:spLocks noChangeShapeType="1"/>
          </p:cNvSpPr>
          <p:nvPr/>
        </p:nvSpPr>
        <p:spPr bwMode="auto">
          <a:xfrm>
            <a:off x="4397390" y="4733934"/>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6" name="Line 1380"/>
          <p:cNvSpPr>
            <a:spLocks noChangeShapeType="1"/>
          </p:cNvSpPr>
          <p:nvPr/>
        </p:nvSpPr>
        <p:spPr bwMode="auto">
          <a:xfrm flipH="1" flipV="1">
            <a:off x="6353190" y="5097471"/>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7" name="Line 1381"/>
          <p:cNvSpPr>
            <a:spLocks noChangeShapeType="1"/>
          </p:cNvSpPr>
          <p:nvPr/>
        </p:nvSpPr>
        <p:spPr bwMode="auto">
          <a:xfrm flipH="1" flipV="1">
            <a:off x="6342078" y="5067309"/>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8" name="Line 1382"/>
          <p:cNvSpPr>
            <a:spLocks noChangeShapeType="1"/>
          </p:cNvSpPr>
          <p:nvPr/>
        </p:nvSpPr>
        <p:spPr bwMode="auto">
          <a:xfrm flipH="1" flipV="1">
            <a:off x="6326203" y="5041909"/>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59" name="Line 1383"/>
          <p:cNvSpPr>
            <a:spLocks noChangeShapeType="1"/>
          </p:cNvSpPr>
          <p:nvPr/>
        </p:nvSpPr>
        <p:spPr bwMode="auto">
          <a:xfrm flipH="1" flipV="1">
            <a:off x="6303978" y="5019684"/>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0" name="Line 1384"/>
          <p:cNvSpPr>
            <a:spLocks noChangeShapeType="1"/>
          </p:cNvSpPr>
          <p:nvPr/>
        </p:nvSpPr>
        <p:spPr bwMode="auto">
          <a:xfrm flipH="1" flipV="1">
            <a:off x="6278578" y="5002221"/>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1" name="Line 1385"/>
          <p:cNvSpPr>
            <a:spLocks noChangeShapeType="1"/>
          </p:cNvSpPr>
          <p:nvPr/>
        </p:nvSpPr>
        <p:spPr bwMode="auto">
          <a:xfrm flipH="1" flipV="1">
            <a:off x="6248415" y="499269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2" name="Line 1386"/>
          <p:cNvSpPr>
            <a:spLocks noChangeShapeType="1"/>
          </p:cNvSpPr>
          <p:nvPr/>
        </p:nvSpPr>
        <p:spPr bwMode="auto">
          <a:xfrm flipH="1" flipV="1">
            <a:off x="6215078" y="4987934"/>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3" name="Line 1387"/>
          <p:cNvSpPr>
            <a:spLocks noChangeShapeType="1"/>
          </p:cNvSpPr>
          <p:nvPr/>
        </p:nvSpPr>
        <p:spPr bwMode="auto">
          <a:xfrm flipH="1">
            <a:off x="6183328" y="4987934"/>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4" name="Line 1388"/>
          <p:cNvSpPr>
            <a:spLocks noChangeShapeType="1"/>
          </p:cNvSpPr>
          <p:nvPr/>
        </p:nvSpPr>
        <p:spPr bwMode="auto">
          <a:xfrm flipH="1">
            <a:off x="6154753" y="4992696"/>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5" name="Line 1389"/>
          <p:cNvSpPr>
            <a:spLocks noChangeShapeType="1"/>
          </p:cNvSpPr>
          <p:nvPr/>
        </p:nvSpPr>
        <p:spPr bwMode="auto">
          <a:xfrm flipH="1">
            <a:off x="6127765" y="5002221"/>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6" name="Line 1390"/>
          <p:cNvSpPr>
            <a:spLocks noChangeShapeType="1"/>
          </p:cNvSpPr>
          <p:nvPr/>
        </p:nvSpPr>
        <p:spPr bwMode="auto">
          <a:xfrm flipH="1">
            <a:off x="6107128" y="5019684"/>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7" name="Line 1391"/>
          <p:cNvSpPr>
            <a:spLocks noChangeShapeType="1"/>
          </p:cNvSpPr>
          <p:nvPr/>
        </p:nvSpPr>
        <p:spPr bwMode="auto">
          <a:xfrm flipH="1">
            <a:off x="6089665" y="5041909"/>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8" name="Line 1392"/>
          <p:cNvSpPr>
            <a:spLocks noChangeShapeType="1"/>
          </p:cNvSpPr>
          <p:nvPr/>
        </p:nvSpPr>
        <p:spPr bwMode="auto">
          <a:xfrm flipH="1">
            <a:off x="6078553" y="5067309"/>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69" name="Line 1393"/>
          <p:cNvSpPr>
            <a:spLocks noChangeShapeType="1"/>
          </p:cNvSpPr>
          <p:nvPr/>
        </p:nvSpPr>
        <p:spPr bwMode="auto">
          <a:xfrm flipH="1">
            <a:off x="6075378" y="5097471"/>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1" name="Line 1395"/>
          <p:cNvSpPr>
            <a:spLocks noChangeShapeType="1"/>
          </p:cNvSpPr>
          <p:nvPr/>
        </p:nvSpPr>
        <p:spPr bwMode="auto">
          <a:xfrm>
            <a:off x="6075378" y="5130809"/>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2" name="Line 1396"/>
          <p:cNvSpPr>
            <a:spLocks noChangeShapeType="1"/>
          </p:cNvSpPr>
          <p:nvPr/>
        </p:nvSpPr>
        <p:spPr bwMode="auto">
          <a:xfrm>
            <a:off x="6078553" y="5162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3" name="Line 1397"/>
          <p:cNvSpPr>
            <a:spLocks noChangeShapeType="1"/>
          </p:cNvSpPr>
          <p:nvPr/>
        </p:nvSpPr>
        <p:spPr bwMode="auto">
          <a:xfrm>
            <a:off x="6089665" y="5191134"/>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4" name="Line 1398"/>
          <p:cNvSpPr>
            <a:spLocks noChangeShapeType="1"/>
          </p:cNvSpPr>
          <p:nvPr/>
        </p:nvSpPr>
        <p:spPr bwMode="auto">
          <a:xfrm>
            <a:off x="6107128" y="5218122"/>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5" name="Line 1399"/>
          <p:cNvSpPr>
            <a:spLocks noChangeShapeType="1"/>
          </p:cNvSpPr>
          <p:nvPr/>
        </p:nvSpPr>
        <p:spPr bwMode="auto">
          <a:xfrm>
            <a:off x="6127765" y="5238759"/>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6" name="Line 1400"/>
          <p:cNvSpPr>
            <a:spLocks noChangeShapeType="1"/>
          </p:cNvSpPr>
          <p:nvPr/>
        </p:nvSpPr>
        <p:spPr bwMode="auto">
          <a:xfrm>
            <a:off x="6154753" y="5256222"/>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7" name="Line 1401"/>
          <p:cNvSpPr>
            <a:spLocks noChangeShapeType="1"/>
          </p:cNvSpPr>
          <p:nvPr/>
        </p:nvSpPr>
        <p:spPr bwMode="auto">
          <a:xfrm>
            <a:off x="6183328" y="5267334"/>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8" name="Line 1402"/>
          <p:cNvSpPr>
            <a:spLocks noChangeShapeType="1"/>
          </p:cNvSpPr>
          <p:nvPr/>
        </p:nvSpPr>
        <p:spPr bwMode="auto">
          <a:xfrm flipV="1">
            <a:off x="6215078" y="5267334"/>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79" name="Line 1403"/>
          <p:cNvSpPr>
            <a:spLocks noChangeShapeType="1"/>
          </p:cNvSpPr>
          <p:nvPr/>
        </p:nvSpPr>
        <p:spPr bwMode="auto">
          <a:xfrm flipV="1">
            <a:off x="6248415" y="5256222"/>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0" name="Line 1404"/>
          <p:cNvSpPr>
            <a:spLocks noChangeShapeType="1"/>
          </p:cNvSpPr>
          <p:nvPr/>
        </p:nvSpPr>
        <p:spPr bwMode="auto">
          <a:xfrm flipV="1">
            <a:off x="6278578" y="5238759"/>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1" name="Line 1405"/>
          <p:cNvSpPr>
            <a:spLocks noChangeShapeType="1"/>
          </p:cNvSpPr>
          <p:nvPr/>
        </p:nvSpPr>
        <p:spPr bwMode="auto">
          <a:xfrm flipV="1">
            <a:off x="6303978" y="5218122"/>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2" name="Line 1406"/>
          <p:cNvSpPr>
            <a:spLocks noChangeShapeType="1"/>
          </p:cNvSpPr>
          <p:nvPr/>
        </p:nvSpPr>
        <p:spPr bwMode="auto">
          <a:xfrm flipV="1">
            <a:off x="6326203" y="5191134"/>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3" name="Line 1407"/>
          <p:cNvSpPr>
            <a:spLocks noChangeShapeType="1"/>
          </p:cNvSpPr>
          <p:nvPr/>
        </p:nvSpPr>
        <p:spPr bwMode="auto">
          <a:xfrm flipV="1">
            <a:off x="6342078" y="5162559"/>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4" name="Line 1408"/>
          <p:cNvSpPr>
            <a:spLocks noChangeShapeType="1"/>
          </p:cNvSpPr>
          <p:nvPr/>
        </p:nvSpPr>
        <p:spPr bwMode="auto">
          <a:xfrm flipV="1">
            <a:off x="6353190" y="5130809"/>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5" name="Freeform 1409"/>
          <p:cNvSpPr>
            <a:spLocks/>
          </p:cNvSpPr>
          <p:nvPr/>
        </p:nvSpPr>
        <p:spPr bwMode="auto">
          <a:xfrm>
            <a:off x="6192853" y="5081597"/>
            <a:ext cx="36513" cy="68263"/>
          </a:xfrm>
          <a:custGeom>
            <a:avLst/>
            <a:gdLst/>
            <a:ahLst/>
            <a:cxnLst>
              <a:cxn ang="0">
                <a:pos x="9" y="0"/>
              </a:cxn>
              <a:cxn ang="0">
                <a:pos x="23" y="0"/>
              </a:cxn>
              <a:cxn ang="0">
                <a:pos x="21" y="6"/>
              </a:cxn>
              <a:cxn ang="0">
                <a:pos x="9" y="6"/>
              </a:cxn>
              <a:cxn ang="0">
                <a:pos x="6" y="11"/>
              </a:cxn>
              <a:cxn ang="0">
                <a:pos x="14" y="13"/>
              </a:cxn>
              <a:cxn ang="0">
                <a:pos x="19" y="17"/>
              </a:cxn>
              <a:cxn ang="0">
                <a:pos x="21" y="20"/>
              </a:cxn>
              <a:cxn ang="0">
                <a:pos x="23" y="23"/>
              </a:cxn>
              <a:cxn ang="0">
                <a:pos x="23" y="27"/>
              </a:cxn>
              <a:cxn ang="0">
                <a:pos x="23" y="29"/>
              </a:cxn>
              <a:cxn ang="0">
                <a:pos x="23" y="31"/>
              </a:cxn>
              <a:cxn ang="0">
                <a:pos x="20" y="36"/>
              </a:cxn>
              <a:cxn ang="0">
                <a:pos x="19" y="38"/>
              </a:cxn>
              <a:cxn ang="0">
                <a:pos x="17" y="40"/>
              </a:cxn>
              <a:cxn ang="0">
                <a:pos x="14" y="40"/>
              </a:cxn>
              <a:cxn ang="0">
                <a:pos x="12" y="42"/>
              </a:cxn>
              <a:cxn ang="0">
                <a:pos x="10" y="43"/>
              </a:cxn>
              <a:cxn ang="0">
                <a:pos x="4" y="43"/>
              </a:cxn>
              <a:cxn ang="0">
                <a:pos x="2" y="41"/>
              </a:cxn>
              <a:cxn ang="0">
                <a:pos x="1" y="40"/>
              </a:cxn>
              <a:cxn ang="0">
                <a:pos x="1" y="40"/>
              </a:cxn>
              <a:cxn ang="0">
                <a:pos x="0" y="39"/>
              </a:cxn>
              <a:cxn ang="0">
                <a:pos x="0" y="38"/>
              </a:cxn>
              <a:cxn ang="0">
                <a:pos x="2" y="37"/>
              </a:cxn>
              <a:cxn ang="0">
                <a:pos x="5" y="37"/>
              </a:cxn>
              <a:cxn ang="0">
                <a:pos x="6" y="38"/>
              </a:cxn>
              <a:cxn ang="0">
                <a:pos x="8" y="39"/>
              </a:cxn>
              <a:cxn ang="0">
                <a:pos x="9" y="39"/>
              </a:cxn>
              <a:cxn ang="0">
                <a:pos x="11" y="40"/>
              </a:cxn>
              <a:cxn ang="0">
                <a:pos x="13" y="39"/>
              </a:cxn>
              <a:cxn ang="0">
                <a:pos x="14" y="38"/>
              </a:cxn>
              <a:cxn ang="0">
                <a:pos x="17" y="37"/>
              </a:cxn>
              <a:cxn ang="0">
                <a:pos x="18" y="34"/>
              </a:cxn>
              <a:cxn ang="0">
                <a:pos x="19" y="33"/>
              </a:cxn>
              <a:cxn ang="0">
                <a:pos x="19" y="28"/>
              </a:cxn>
              <a:cxn ang="0">
                <a:pos x="18" y="25"/>
              </a:cxn>
              <a:cxn ang="0">
                <a:pos x="15" y="21"/>
              </a:cxn>
              <a:cxn ang="0">
                <a:pos x="13" y="19"/>
              </a:cxn>
              <a:cxn ang="0">
                <a:pos x="10" y="18"/>
              </a:cxn>
              <a:cxn ang="0">
                <a:pos x="8" y="17"/>
              </a:cxn>
              <a:cxn ang="0">
                <a:pos x="5" y="17"/>
              </a:cxn>
              <a:cxn ang="0">
                <a:pos x="2" y="16"/>
              </a:cxn>
              <a:cxn ang="0">
                <a:pos x="9" y="0"/>
              </a:cxn>
            </a:cxnLst>
            <a:rect l="0" t="0" r="r" b="b"/>
            <a:pathLst>
              <a:path w="23" h="43">
                <a:moveTo>
                  <a:pt x="9" y="0"/>
                </a:moveTo>
                <a:lnTo>
                  <a:pt x="23" y="0"/>
                </a:lnTo>
                <a:lnTo>
                  <a:pt x="21" y="6"/>
                </a:lnTo>
                <a:lnTo>
                  <a:pt x="9" y="6"/>
                </a:lnTo>
                <a:lnTo>
                  <a:pt x="6" y="11"/>
                </a:lnTo>
                <a:lnTo>
                  <a:pt x="14" y="13"/>
                </a:lnTo>
                <a:lnTo>
                  <a:pt x="19" y="17"/>
                </a:lnTo>
                <a:lnTo>
                  <a:pt x="21" y="20"/>
                </a:lnTo>
                <a:lnTo>
                  <a:pt x="23" y="23"/>
                </a:lnTo>
                <a:lnTo>
                  <a:pt x="23" y="27"/>
                </a:lnTo>
                <a:lnTo>
                  <a:pt x="23" y="29"/>
                </a:lnTo>
                <a:lnTo>
                  <a:pt x="23" y="31"/>
                </a:lnTo>
                <a:lnTo>
                  <a:pt x="20" y="36"/>
                </a:lnTo>
                <a:lnTo>
                  <a:pt x="19" y="38"/>
                </a:lnTo>
                <a:lnTo>
                  <a:pt x="17" y="40"/>
                </a:lnTo>
                <a:lnTo>
                  <a:pt x="14" y="40"/>
                </a:lnTo>
                <a:lnTo>
                  <a:pt x="12" y="42"/>
                </a:lnTo>
                <a:lnTo>
                  <a:pt x="10" y="43"/>
                </a:lnTo>
                <a:lnTo>
                  <a:pt x="4" y="43"/>
                </a:lnTo>
                <a:lnTo>
                  <a:pt x="2" y="41"/>
                </a:lnTo>
                <a:lnTo>
                  <a:pt x="1" y="40"/>
                </a:lnTo>
                <a:lnTo>
                  <a:pt x="1" y="40"/>
                </a:lnTo>
                <a:lnTo>
                  <a:pt x="0" y="39"/>
                </a:lnTo>
                <a:lnTo>
                  <a:pt x="0" y="38"/>
                </a:lnTo>
                <a:lnTo>
                  <a:pt x="2" y="37"/>
                </a:lnTo>
                <a:lnTo>
                  <a:pt x="5" y="37"/>
                </a:lnTo>
                <a:lnTo>
                  <a:pt x="6" y="38"/>
                </a:lnTo>
                <a:lnTo>
                  <a:pt x="8" y="39"/>
                </a:lnTo>
                <a:lnTo>
                  <a:pt x="9" y="39"/>
                </a:lnTo>
                <a:lnTo>
                  <a:pt x="11" y="40"/>
                </a:lnTo>
                <a:lnTo>
                  <a:pt x="13" y="39"/>
                </a:lnTo>
                <a:lnTo>
                  <a:pt x="14" y="38"/>
                </a:lnTo>
                <a:lnTo>
                  <a:pt x="17" y="37"/>
                </a:lnTo>
                <a:lnTo>
                  <a:pt x="18" y="34"/>
                </a:lnTo>
                <a:lnTo>
                  <a:pt x="19" y="33"/>
                </a:lnTo>
                <a:lnTo>
                  <a:pt x="19" y="28"/>
                </a:lnTo>
                <a:lnTo>
                  <a:pt x="18" y="25"/>
                </a:lnTo>
                <a:lnTo>
                  <a:pt x="15" y="21"/>
                </a:lnTo>
                <a:lnTo>
                  <a:pt x="13" y="19"/>
                </a:lnTo>
                <a:lnTo>
                  <a:pt x="10" y="18"/>
                </a:lnTo>
                <a:lnTo>
                  <a:pt x="8" y="17"/>
                </a:lnTo>
                <a:lnTo>
                  <a:pt x="5" y="17"/>
                </a:lnTo>
                <a:lnTo>
                  <a:pt x="2"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6" name="Line 1410"/>
          <p:cNvSpPr>
            <a:spLocks noChangeShapeType="1"/>
          </p:cNvSpPr>
          <p:nvPr/>
        </p:nvSpPr>
        <p:spPr bwMode="auto">
          <a:xfrm>
            <a:off x="6215078" y="4733934"/>
            <a:ext cx="1588" cy="2524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7" name="Line 1411"/>
          <p:cNvSpPr>
            <a:spLocks noChangeShapeType="1"/>
          </p:cNvSpPr>
          <p:nvPr/>
        </p:nvSpPr>
        <p:spPr bwMode="auto">
          <a:xfrm flipH="1" flipV="1">
            <a:off x="7718440" y="5100647"/>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8" name="Line 1412"/>
          <p:cNvSpPr>
            <a:spLocks noChangeShapeType="1"/>
          </p:cNvSpPr>
          <p:nvPr/>
        </p:nvSpPr>
        <p:spPr bwMode="auto">
          <a:xfrm flipH="1" flipV="1">
            <a:off x="7710503" y="5075247"/>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89" name="Line 1413"/>
          <p:cNvSpPr>
            <a:spLocks noChangeShapeType="1"/>
          </p:cNvSpPr>
          <p:nvPr/>
        </p:nvSpPr>
        <p:spPr bwMode="auto">
          <a:xfrm flipH="1" flipV="1">
            <a:off x="7696215" y="505143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0" name="Line 1414"/>
          <p:cNvSpPr>
            <a:spLocks noChangeShapeType="1"/>
          </p:cNvSpPr>
          <p:nvPr/>
        </p:nvSpPr>
        <p:spPr bwMode="auto">
          <a:xfrm flipH="1" flipV="1">
            <a:off x="7680340" y="50307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1" name="Line 1415"/>
          <p:cNvSpPr>
            <a:spLocks noChangeShapeType="1"/>
          </p:cNvSpPr>
          <p:nvPr/>
        </p:nvSpPr>
        <p:spPr bwMode="auto">
          <a:xfrm flipH="1" flipV="1">
            <a:off x="7659703" y="5011747"/>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2" name="Line 1416"/>
          <p:cNvSpPr>
            <a:spLocks noChangeShapeType="1"/>
          </p:cNvSpPr>
          <p:nvPr/>
        </p:nvSpPr>
        <p:spPr bwMode="auto">
          <a:xfrm flipH="1" flipV="1">
            <a:off x="7635890" y="499904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3" name="Line 1417"/>
          <p:cNvSpPr>
            <a:spLocks noChangeShapeType="1"/>
          </p:cNvSpPr>
          <p:nvPr/>
        </p:nvSpPr>
        <p:spPr bwMode="auto">
          <a:xfrm flipH="1" flipV="1">
            <a:off x="7608903" y="4991109"/>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4" name="Line 1418"/>
          <p:cNvSpPr>
            <a:spLocks noChangeShapeType="1"/>
          </p:cNvSpPr>
          <p:nvPr/>
        </p:nvSpPr>
        <p:spPr bwMode="auto">
          <a:xfrm flipH="1" flipV="1">
            <a:off x="7580328"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5" name="Line 1419"/>
          <p:cNvSpPr>
            <a:spLocks noChangeShapeType="1"/>
          </p:cNvSpPr>
          <p:nvPr/>
        </p:nvSpPr>
        <p:spPr bwMode="auto">
          <a:xfrm flipH="1">
            <a:off x="7551753" y="49879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6" name="Line 1420"/>
          <p:cNvSpPr>
            <a:spLocks noChangeShapeType="1"/>
          </p:cNvSpPr>
          <p:nvPr/>
        </p:nvSpPr>
        <p:spPr bwMode="auto">
          <a:xfrm flipH="1">
            <a:off x="7524765" y="4991109"/>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7" name="Line 1421"/>
          <p:cNvSpPr>
            <a:spLocks noChangeShapeType="1"/>
          </p:cNvSpPr>
          <p:nvPr/>
        </p:nvSpPr>
        <p:spPr bwMode="auto">
          <a:xfrm flipH="1">
            <a:off x="7500953" y="499904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8" name="Line 1422"/>
          <p:cNvSpPr>
            <a:spLocks noChangeShapeType="1"/>
          </p:cNvSpPr>
          <p:nvPr/>
        </p:nvSpPr>
        <p:spPr bwMode="auto">
          <a:xfrm flipH="1">
            <a:off x="7480315" y="5011747"/>
            <a:ext cx="20638"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799" name="Line 1423"/>
          <p:cNvSpPr>
            <a:spLocks noChangeShapeType="1"/>
          </p:cNvSpPr>
          <p:nvPr/>
        </p:nvSpPr>
        <p:spPr bwMode="auto">
          <a:xfrm flipH="1">
            <a:off x="7464440" y="50307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0" name="Line 1424"/>
          <p:cNvSpPr>
            <a:spLocks noChangeShapeType="1"/>
          </p:cNvSpPr>
          <p:nvPr/>
        </p:nvSpPr>
        <p:spPr bwMode="auto">
          <a:xfrm flipH="1">
            <a:off x="7450153" y="505143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1" name="Line 1425"/>
          <p:cNvSpPr>
            <a:spLocks noChangeShapeType="1"/>
          </p:cNvSpPr>
          <p:nvPr/>
        </p:nvSpPr>
        <p:spPr bwMode="auto">
          <a:xfrm flipH="1">
            <a:off x="7442215" y="5075247"/>
            <a:ext cx="79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2" name="Line 1426"/>
          <p:cNvSpPr>
            <a:spLocks noChangeShapeType="1"/>
          </p:cNvSpPr>
          <p:nvPr/>
        </p:nvSpPr>
        <p:spPr bwMode="auto">
          <a:xfrm flipH="1">
            <a:off x="7440628" y="5100647"/>
            <a:ext cx="1588"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3" name="Line 1427"/>
          <p:cNvSpPr>
            <a:spLocks noChangeShapeType="1"/>
          </p:cNvSpPr>
          <p:nvPr/>
        </p:nvSpPr>
        <p:spPr bwMode="auto">
          <a:xfrm>
            <a:off x="7440628" y="5130809"/>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4" name="Line 1428"/>
          <p:cNvSpPr>
            <a:spLocks noChangeShapeType="1"/>
          </p:cNvSpPr>
          <p:nvPr/>
        </p:nvSpPr>
        <p:spPr bwMode="auto">
          <a:xfrm>
            <a:off x="7442215" y="5157797"/>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5" name="Line 1429"/>
          <p:cNvSpPr>
            <a:spLocks noChangeShapeType="1"/>
          </p:cNvSpPr>
          <p:nvPr/>
        </p:nvSpPr>
        <p:spPr bwMode="auto">
          <a:xfrm>
            <a:off x="7450153" y="518478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6" name="Line 1430"/>
          <p:cNvSpPr>
            <a:spLocks noChangeShapeType="1"/>
          </p:cNvSpPr>
          <p:nvPr/>
        </p:nvSpPr>
        <p:spPr bwMode="auto">
          <a:xfrm>
            <a:off x="7464440" y="52085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7" name="Line 1431"/>
          <p:cNvSpPr>
            <a:spLocks noChangeShapeType="1"/>
          </p:cNvSpPr>
          <p:nvPr/>
        </p:nvSpPr>
        <p:spPr bwMode="auto">
          <a:xfrm>
            <a:off x="7480315" y="5229234"/>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8" name="Line 1432"/>
          <p:cNvSpPr>
            <a:spLocks noChangeShapeType="1"/>
          </p:cNvSpPr>
          <p:nvPr/>
        </p:nvSpPr>
        <p:spPr bwMode="auto">
          <a:xfrm>
            <a:off x="7500953" y="524669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09" name="Line 1433"/>
          <p:cNvSpPr>
            <a:spLocks noChangeShapeType="1"/>
          </p:cNvSpPr>
          <p:nvPr/>
        </p:nvSpPr>
        <p:spPr bwMode="auto">
          <a:xfrm>
            <a:off x="7524765" y="5259397"/>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0" name="Line 1434"/>
          <p:cNvSpPr>
            <a:spLocks noChangeShapeType="1"/>
          </p:cNvSpPr>
          <p:nvPr/>
        </p:nvSpPr>
        <p:spPr bwMode="auto">
          <a:xfrm>
            <a:off x="7551753"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1" name="Line 1435"/>
          <p:cNvSpPr>
            <a:spLocks noChangeShapeType="1"/>
          </p:cNvSpPr>
          <p:nvPr/>
        </p:nvSpPr>
        <p:spPr bwMode="auto">
          <a:xfrm flipV="1">
            <a:off x="7580328" y="5267334"/>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2" name="Line 1436"/>
          <p:cNvSpPr>
            <a:spLocks noChangeShapeType="1"/>
          </p:cNvSpPr>
          <p:nvPr/>
        </p:nvSpPr>
        <p:spPr bwMode="auto">
          <a:xfrm flipV="1">
            <a:off x="7608903" y="5259397"/>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3" name="Line 1437"/>
          <p:cNvSpPr>
            <a:spLocks noChangeShapeType="1"/>
          </p:cNvSpPr>
          <p:nvPr/>
        </p:nvSpPr>
        <p:spPr bwMode="auto">
          <a:xfrm flipV="1">
            <a:off x="7635890" y="5246697"/>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4" name="Line 1438"/>
          <p:cNvSpPr>
            <a:spLocks noChangeShapeType="1"/>
          </p:cNvSpPr>
          <p:nvPr/>
        </p:nvSpPr>
        <p:spPr bwMode="auto">
          <a:xfrm flipV="1">
            <a:off x="7659703" y="5229234"/>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5" name="Line 1439"/>
          <p:cNvSpPr>
            <a:spLocks noChangeShapeType="1"/>
          </p:cNvSpPr>
          <p:nvPr/>
        </p:nvSpPr>
        <p:spPr bwMode="auto">
          <a:xfrm flipV="1">
            <a:off x="7680340" y="5208597"/>
            <a:ext cx="158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6" name="Line 1440"/>
          <p:cNvSpPr>
            <a:spLocks noChangeShapeType="1"/>
          </p:cNvSpPr>
          <p:nvPr/>
        </p:nvSpPr>
        <p:spPr bwMode="auto">
          <a:xfrm flipV="1">
            <a:off x="7696215" y="5184784"/>
            <a:ext cx="1428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7" name="Line 1441"/>
          <p:cNvSpPr>
            <a:spLocks noChangeShapeType="1"/>
          </p:cNvSpPr>
          <p:nvPr/>
        </p:nvSpPr>
        <p:spPr bwMode="auto">
          <a:xfrm flipV="1">
            <a:off x="7710503" y="5157797"/>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8" name="Line 1442"/>
          <p:cNvSpPr>
            <a:spLocks noChangeShapeType="1"/>
          </p:cNvSpPr>
          <p:nvPr/>
        </p:nvSpPr>
        <p:spPr bwMode="auto">
          <a:xfrm flipV="1">
            <a:off x="7718440" y="5130809"/>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19" name="Freeform 1443"/>
          <p:cNvSpPr>
            <a:spLocks noEditPoints="1"/>
          </p:cNvSpPr>
          <p:nvPr/>
        </p:nvSpPr>
        <p:spPr bwMode="auto">
          <a:xfrm>
            <a:off x="7554928" y="5081597"/>
            <a:ext cx="42863" cy="68263"/>
          </a:xfrm>
          <a:custGeom>
            <a:avLst/>
            <a:gdLst/>
            <a:ahLst/>
            <a:cxnLst>
              <a:cxn ang="0">
                <a:pos x="11" y="19"/>
              </a:cxn>
              <a:cxn ang="0">
                <a:pos x="7" y="21"/>
              </a:cxn>
              <a:cxn ang="0">
                <a:pos x="6" y="28"/>
              </a:cxn>
              <a:cxn ang="0">
                <a:pos x="8" y="34"/>
              </a:cxn>
              <a:cxn ang="0">
                <a:pos x="9" y="38"/>
              </a:cxn>
              <a:cxn ang="0">
                <a:pos x="12" y="40"/>
              </a:cxn>
              <a:cxn ang="0">
                <a:pos x="18" y="40"/>
              </a:cxn>
              <a:cxn ang="0">
                <a:pos x="20" y="37"/>
              </a:cxn>
              <a:cxn ang="0">
                <a:pos x="21" y="28"/>
              </a:cxn>
              <a:cxn ang="0">
                <a:pos x="19" y="22"/>
              </a:cxn>
              <a:cxn ang="0">
                <a:pos x="15" y="18"/>
              </a:cxn>
              <a:cxn ang="0">
                <a:pos x="22" y="0"/>
              </a:cxn>
              <a:cxn ang="0">
                <a:pos x="26" y="1"/>
              </a:cxn>
              <a:cxn ang="0">
                <a:pos x="20" y="2"/>
              </a:cxn>
              <a:cxn ang="0">
                <a:pos x="16" y="5"/>
              </a:cxn>
              <a:cxn ang="0">
                <a:pos x="13" y="8"/>
              </a:cxn>
              <a:cxn ang="0">
                <a:pos x="10" y="12"/>
              </a:cxn>
              <a:cxn ang="0">
                <a:pos x="8" y="19"/>
              </a:cxn>
              <a:cxn ang="0">
                <a:pos x="16" y="15"/>
              </a:cxn>
              <a:cxn ang="0">
                <a:pos x="21" y="17"/>
              </a:cxn>
              <a:cxn ang="0">
                <a:pos x="27" y="25"/>
              </a:cxn>
              <a:cxn ang="0">
                <a:pos x="25" y="34"/>
              </a:cxn>
              <a:cxn ang="0">
                <a:pos x="21" y="40"/>
              </a:cxn>
              <a:cxn ang="0">
                <a:pos x="16" y="42"/>
              </a:cxn>
              <a:cxn ang="0">
                <a:pos x="11" y="43"/>
              </a:cxn>
              <a:cxn ang="0">
                <a:pos x="2" y="34"/>
              </a:cxn>
              <a:cxn ang="0">
                <a:pos x="1" y="20"/>
              </a:cxn>
              <a:cxn ang="0">
                <a:pos x="5" y="12"/>
              </a:cxn>
              <a:cxn ang="0">
                <a:pos x="9" y="6"/>
              </a:cxn>
              <a:cxn ang="0">
                <a:pos x="13" y="3"/>
              </a:cxn>
              <a:cxn ang="0">
                <a:pos x="17" y="1"/>
              </a:cxn>
              <a:cxn ang="0">
                <a:pos x="22" y="0"/>
              </a:cxn>
            </a:cxnLst>
            <a:rect l="0" t="0" r="r" b="b"/>
            <a:pathLst>
              <a:path w="27" h="43">
                <a:moveTo>
                  <a:pt x="12" y="18"/>
                </a:moveTo>
                <a:lnTo>
                  <a:pt x="11" y="19"/>
                </a:lnTo>
                <a:lnTo>
                  <a:pt x="10" y="19"/>
                </a:lnTo>
                <a:lnTo>
                  <a:pt x="7" y="21"/>
                </a:lnTo>
                <a:lnTo>
                  <a:pt x="6" y="23"/>
                </a:lnTo>
                <a:lnTo>
                  <a:pt x="6" y="28"/>
                </a:lnTo>
                <a:lnTo>
                  <a:pt x="7" y="31"/>
                </a:lnTo>
                <a:lnTo>
                  <a:pt x="8" y="34"/>
                </a:lnTo>
                <a:lnTo>
                  <a:pt x="9" y="36"/>
                </a:lnTo>
                <a:lnTo>
                  <a:pt x="9" y="38"/>
                </a:lnTo>
                <a:lnTo>
                  <a:pt x="10" y="40"/>
                </a:lnTo>
                <a:lnTo>
                  <a:pt x="12" y="40"/>
                </a:lnTo>
                <a:lnTo>
                  <a:pt x="16" y="40"/>
                </a:lnTo>
                <a:lnTo>
                  <a:pt x="18" y="40"/>
                </a:lnTo>
                <a:lnTo>
                  <a:pt x="19" y="38"/>
                </a:lnTo>
                <a:lnTo>
                  <a:pt x="20" y="37"/>
                </a:lnTo>
                <a:lnTo>
                  <a:pt x="21" y="34"/>
                </a:lnTo>
                <a:lnTo>
                  <a:pt x="21" y="28"/>
                </a:lnTo>
                <a:lnTo>
                  <a:pt x="20" y="25"/>
                </a:lnTo>
                <a:lnTo>
                  <a:pt x="19" y="22"/>
                </a:lnTo>
                <a:lnTo>
                  <a:pt x="18" y="20"/>
                </a:lnTo>
                <a:lnTo>
                  <a:pt x="15" y="18"/>
                </a:lnTo>
                <a:lnTo>
                  <a:pt x="12" y="18"/>
                </a:lnTo>
                <a:close/>
                <a:moveTo>
                  <a:pt x="22" y="0"/>
                </a:moveTo>
                <a:lnTo>
                  <a:pt x="26" y="0"/>
                </a:lnTo>
                <a:lnTo>
                  <a:pt x="26" y="1"/>
                </a:lnTo>
                <a:lnTo>
                  <a:pt x="21" y="1"/>
                </a:lnTo>
                <a:lnTo>
                  <a:pt x="20" y="2"/>
                </a:lnTo>
                <a:lnTo>
                  <a:pt x="18" y="3"/>
                </a:lnTo>
                <a:lnTo>
                  <a:pt x="16" y="5"/>
                </a:lnTo>
                <a:lnTo>
                  <a:pt x="15" y="6"/>
                </a:lnTo>
                <a:lnTo>
                  <a:pt x="13" y="8"/>
                </a:lnTo>
                <a:lnTo>
                  <a:pt x="12" y="9"/>
                </a:lnTo>
                <a:lnTo>
                  <a:pt x="10" y="12"/>
                </a:lnTo>
                <a:lnTo>
                  <a:pt x="9" y="16"/>
                </a:lnTo>
                <a:lnTo>
                  <a:pt x="8" y="19"/>
                </a:lnTo>
                <a:lnTo>
                  <a:pt x="14" y="16"/>
                </a:lnTo>
                <a:lnTo>
                  <a:pt x="16" y="15"/>
                </a:lnTo>
                <a:lnTo>
                  <a:pt x="19" y="16"/>
                </a:lnTo>
                <a:lnTo>
                  <a:pt x="21" y="17"/>
                </a:lnTo>
                <a:lnTo>
                  <a:pt x="25" y="21"/>
                </a:lnTo>
                <a:lnTo>
                  <a:pt x="27" y="25"/>
                </a:lnTo>
                <a:lnTo>
                  <a:pt x="27" y="28"/>
                </a:lnTo>
                <a:lnTo>
                  <a:pt x="25" y="34"/>
                </a:lnTo>
                <a:lnTo>
                  <a:pt x="24" y="37"/>
                </a:lnTo>
                <a:lnTo>
                  <a:pt x="21" y="40"/>
                </a:lnTo>
                <a:lnTo>
                  <a:pt x="19" y="41"/>
                </a:lnTo>
                <a:lnTo>
                  <a:pt x="16" y="42"/>
                </a:lnTo>
                <a:lnTo>
                  <a:pt x="14" y="43"/>
                </a:lnTo>
                <a:lnTo>
                  <a:pt x="11" y="43"/>
                </a:lnTo>
                <a:lnTo>
                  <a:pt x="6" y="40"/>
                </a:lnTo>
                <a:lnTo>
                  <a:pt x="2" y="34"/>
                </a:lnTo>
                <a:lnTo>
                  <a:pt x="0" y="25"/>
                </a:lnTo>
                <a:lnTo>
                  <a:pt x="1" y="20"/>
                </a:lnTo>
                <a:lnTo>
                  <a:pt x="2" y="15"/>
                </a:lnTo>
                <a:lnTo>
                  <a:pt x="5" y="12"/>
                </a:lnTo>
                <a:lnTo>
                  <a:pt x="6" y="9"/>
                </a:lnTo>
                <a:lnTo>
                  <a:pt x="9" y="6"/>
                </a:lnTo>
                <a:lnTo>
                  <a:pt x="12" y="4"/>
                </a:lnTo>
                <a:lnTo>
                  <a:pt x="13" y="3"/>
                </a:lnTo>
                <a:lnTo>
                  <a:pt x="15" y="2"/>
                </a:lnTo>
                <a:lnTo>
                  <a:pt x="17" y="1"/>
                </a:lnTo>
                <a:lnTo>
                  <a:pt x="19" y="0"/>
                </a:lnTo>
                <a:lnTo>
                  <a:pt x="22"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0" name="Line 1444"/>
          <p:cNvSpPr>
            <a:spLocks noChangeShapeType="1"/>
          </p:cNvSpPr>
          <p:nvPr/>
        </p:nvSpPr>
        <p:spPr bwMode="auto">
          <a:xfrm>
            <a:off x="6348428" y="4641859"/>
            <a:ext cx="492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1" name="Line 1445"/>
          <p:cNvSpPr>
            <a:spLocks noChangeShapeType="1"/>
          </p:cNvSpPr>
          <p:nvPr/>
        </p:nvSpPr>
        <p:spPr bwMode="auto">
          <a:xfrm>
            <a:off x="6397640" y="4660909"/>
            <a:ext cx="55563"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2" name="Line 1446"/>
          <p:cNvSpPr>
            <a:spLocks noChangeShapeType="1"/>
          </p:cNvSpPr>
          <p:nvPr/>
        </p:nvSpPr>
        <p:spPr bwMode="auto">
          <a:xfrm>
            <a:off x="6453203" y="4683134"/>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3" name="Line 1447"/>
          <p:cNvSpPr>
            <a:spLocks noChangeShapeType="1"/>
          </p:cNvSpPr>
          <p:nvPr/>
        </p:nvSpPr>
        <p:spPr bwMode="auto">
          <a:xfrm>
            <a:off x="6513528" y="4706947"/>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4" name="Line 1448"/>
          <p:cNvSpPr>
            <a:spLocks noChangeShapeType="1"/>
          </p:cNvSpPr>
          <p:nvPr/>
        </p:nvSpPr>
        <p:spPr bwMode="auto">
          <a:xfrm>
            <a:off x="6577028" y="4732347"/>
            <a:ext cx="682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5" name="Line 1449"/>
          <p:cNvSpPr>
            <a:spLocks noChangeShapeType="1"/>
          </p:cNvSpPr>
          <p:nvPr/>
        </p:nvSpPr>
        <p:spPr bwMode="auto">
          <a:xfrm>
            <a:off x="6645290" y="475933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6" name="Line 1450"/>
          <p:cNvSpPr>
            <a:spLocks noChangeShapeType="1"/>
          </p:cNvSpPr>
          <p:nvPr/>
        </p:nvSpPr>
        <p:spPr bwMode="auto">
          <a:xfrm>
            <a:off x="6715140" y="4786322"/>
            <a:ext cx="365125" cy="144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7" name="Line 1451"/>
          <p:cNvSpPr>
            <a:spLocks noChangeShapeType="1"/>
          </p:cNvSpPr>
          <p:nvPr/>
        </p:nvSpPr>
        <p:spPr bwMode="auto">
          <a:xfrm>
            <a:off x="7080265" y="4930784"/>
            <a:ext cx="69850"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8" name="Line 1452"/>
          <p:cNvSpPr>
            <a:spLocks noChangeShapeType="1"/>
          </p:cNvSpPr>
          <p:nvPr/>
        </p:nvSpPr>
        <p:spPr bwMode="auto">
          <a:xfrm>
            <a:off x="7150115" y="4957772"/>
            <a:ext cx="6826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29" name="Line 1453"/>
          <p:cNvSpPr>
            <a:spLocks noChangeShapeType="1"/>
          </p:cNvSpPr>
          <p:nvPr/>
        </p:nvSpPr>
        <p:spPr bwMode="auto">
          <a:xfrm>
            <a:off x="7218378" y="4986347"/>
            <a:ext cx="6350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0" name="Line 1454"/>
          <p:cNvSpPr>
            <a:spLocks noChangeShapeType="1"/>
          </p:cNvSpPr>
          <p:nvPr/>
        </p:nvSpPr>
        <p:spPr bwMode="auto">
          <a:xfrm>
            <a:off x="7281878" y="5011747"/>
            <a:ext cx="60325"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1" name="Line 1455"/>
          <p:cNvSpPr>
            <a:spLocks noChangeShapeType="1"/>
          </p:cNvSpPr>
          <p:nvPr/>
        </p:nvSpPr>
        <p:spPr bwMode="auto">
          <a:xfrm>
            <a:off x="7342203" y="5035559"/>
            <a:ext cx="5397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2" name="Line 1456"/>
          <p:cNvSpPr>
            <a:spLocks noChangeShapeType="1"/>
          </p:cNvSpPr>
          <p:nvPr/>
        </p:nvSpPr>
        <p:spPr bwMode="auto">
          <a:xfrm>
            <a:off x="7396178" y="5056197"/>
            <a:ext cx="492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3" name="Line 1457"/>
          <p:cNvSpPr>
            <a:spLocks noChangeShapeType="1"/>
          </p:cNvSpPr>
          <p:nvPr/>
        </p:nvSpPr>
        <p:spPr bwMode="auto">
          <a:xfrm flipH="1" flipV="1">
            <a:off x="2489215" y="566579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4" name="Line 1458"/>
          <p:cNvSpPr>
            <a:spLocks noChangeShapeType="1"/>
          </p:cNvSpPr>
          <p:nvPr/>
        </p:nvSpPr>
        <p:spPr bwMode="auto">
          <a:xfrm flipH="1" flipV="1">
            <a:off x="2478103" y="5635634"/>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5" name="Line 1459"/>
          <p:cNvSpPr>
            <a:spLocks noChangeShapeType="1"/>
          </p:cNvSpPr>
          <p:nvPr/>
        </p:nvSpPr>
        <p:spPr bwMode="auto">
          <a:xfrm flipH="1" flipV="1">
            <a:off x="2460640" y="5610234"/>
            <a:ext cx="17463"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6" name="Line 1460"/>
          <p:cNvSpPr>
            <a:spLocks noChangeShapeType="1"/>
          </p:cNvSpPr>
          <p:nvPr/>
        </p:nvSpPr>
        <p:spPr bwMode="auto">
          <a:xfrm flipH="1" flipV="1">
            <a:off x="2440003" y="5588009"/>
            <a:ext cx="20638"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7" name="Line 1461"/>
          <p:cNvSpPr>
            <a:spLocks noChangeShapeType="1"/>
          </p:cNvSpPr>
          <p:nvPr/>
        </p:nvSpPr>
        <p:spPr bwMode="auto">
          <a:xfrm flipH="1" flipV="1">
            <a:off x="2413015" y="5572134"/>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8" name="Line 1462"/>
          <p:cNvSpPr>
            <a:spLocks noChangeShapeType="1"/>
          </p:cNvSpPr>
          <p:nvPr/>
        </p:nvSpPr>
        <p:spPr bwMode="auto">
          <a:xfrm flipH="1" flipV="1">
            <a:off x="2382853" y="5561022"/>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39" name="Line 1463"/>
          <p:cNvSpPr>
            <a:spLocks noChangeShapeType="1"/>
          </p:cNvSpPr>
          <p:nvPr/>
        </p:nvSpPr>
        <p:spPr bwMode="auto">
          <a:xfrm flipH="1" flipV="1">
            <a:off x="2351103" y="5556259"/>
            <a:ext cx="31750"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0" name="Line 1464"/>
          <p:cNvSpPr>
            <a:spLocks noChangeShapeType="1"/>
          </p:cNvSpPr>
          <p:nvPr/>
        </p:nvSpPr>
        <p:spPr bwMode="auto">
          <a:xfrm flipH="1">
            <a:off x="2317765" y="5556259"/>
            <a:ext cx="33338" cy="4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1" name="Line 1465"/>
          <p:cNvSpPr>
            <a:spLocks noChangeShapeType="1"/>
          </p:cNvSpPr>
          <p:nvPr/>
        </p:nvSpPr>
        <p:spPr bwMode="auto">
          <a:xfrm flipH="1">
            <a:off x="2289190" y="5561022"/>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2" name="Line 1466"/>
          <p:cNvSpPr>
            <a:spLocks noChangeShapeType="1"/>
          </p:cNvSpPr>
          <p:nvPr/>
        </p:nvSpPr>
        <p:spPr bwMode="auto">
          <a:xfrm flipH="1">
            <a:off x="2263790" y="5572134"/>
            <a:ext cx="25400"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3" name="Line 1467"/>
          <p:cNvSpPr>
            <a:spLocks noChangeShapeType="1"/>
          </p:cNvSpPr>
          <p:nvPr/>
        </p:nvSpPr>
        <p:spPr bwMode="auto">
          <a:xfrm flipH="1">
            <a:off x="2241565" y="5588009"/>
            <a:ext cx="22225" cy="222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4" name="Line 1468"/>
          <p:cNvSpPr>
            <a:spLocks noChangeShapeType="1"/>
          </p:cNvSpPr>
          <p:nvPr/>
        </p:nvSpPr>
        <p:spPr bwMode="auto">
          <a:xfrm flipH="1">
            <a:off x="2225690" y="5610234"/>
            <a:ext cx="15875"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5" name="Line 1469"/>
          <p:cNvSpPr>
            <a:spLocks noChangeShapeType="1"/>
          </p:cNvSpPr>
          <p:nvPr/>
        </p:nvSpPr>
        <p:spPr bwMode="auto">
          <a:xfrm flipH="1">
            <a:off x="2214578" y="5635634"/>
            <a:ext cx="11113"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6" name="Line 1470"/>
          <p:cNvSpPr>
            <a:spLocks noChangeShapeType="1"/>
          </p:cNvSpPr>
          <p:nvPr/>
        </p:nvSpPr>
        <p:spPr bwMode="auto">
          <a:xfrm flipH="1">
            <a:off x="2209815" y="566579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7" name="Line 1471"/>
          <p:cNvSpPr>
            <a:spLocks noChangeShapeType="1"/>
          </p:cNvSpPr>
          <p:nvPr/>
        </p:nvSpPr>
        <p:spPr bwMode="auto">
          <a:xfrm>
            <a:off x="2209815" y="5699134"/>
            <a:ext cx="4763"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8" name="Line 1472"/>
          <p:cNvSpPr>
            <a:spLocks noChangeShapeType="1"/>
          </p:cNvSpPr>
          <p:nvPr/>
        </p:nvSpPr>
        <p:spPr bwMode="auto">
          <a:xfrm>
            <a:off x="2214578" y="5730884"/>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49" name="Line 1473"/>
          <p:cNvSpPr>
            <a:spLocks noChangeShapeType="1"/>
          </p:cNvSpPr>
          <p:nvPr/>
        </p:nvSpPr>
        <p:spPr bwMode="auto">
          <a:xfrm>
            <a:off x="2225690" y="5759459"/>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0" name="Line 1474"/>
          <p:cNvSpPr>
            <a:spLocks noChangeShapeType="1"/>
          </p:cNvSpPr>
          <p:nvPr/>
        </p:nvSpPr>
        <p:spPr bwMode="auto">
          <a:xfrm>
            <a:off x="2241565" y="5786447"/>
            <a:ext cx="22225"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1" name="Line 1475"/>
          <p:cNvSpPr>
            <a:spLocks noChangeShapeType="1"/>
          </p:cNvSpPr>
          <p:nvPr/>
        </p:nvSpPr>
        <p:spPr bwMode="auto">
          <a:xfrm>
            <a:off x="2263790" y="5807084"/>
            <a:ext cx="2540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2" name="Line 1476"/>
          <p:cNvSpPr>
            <a:spLocks noChangeShapeType="1"/>
          </p:cNvSpPr>
          <p:nvPr/>
        </p:nvSpPr>
        <p:spPr bwMode="auto">
          <a:xfrm>
            <a:off x="2289190" y="5824547"/>
            <a:ext cx="28575"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3" name="Line 1477"/>
          <p:cNvSpPr>
            <a:spLocks noChangeShapeType="1"/>
          </p:cNvSpPr>
          <p:nvPr/>
        </p:nvSpPr>
        <p:spPr bwMode="auto">
          <a:xfrm>
            <a:off x="2317765" y="583565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4" name="Line 1478"/>
          <p:cNvSpPr>
            <a:spLocks noChangeShapeType="1"/>
          </p:cNvSpPr>
          <p:nvPr/>
        </p:nvSpPr>
        <p:spPr bwMode="auto">
          <a:xfrm flipV="1">
            <a:off x="2351103" y="58356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5" name="Line 1479"/>
          <p:cNvSpPr>
            <a:spLocks noChangeShapeType="1"/>
          </p:cNvSpPr>
          <p:nvPr/>
        </p:nvSpPr>
        <p:spPr bwMode="auto">
          <a:xfrm flipV="1">
            <a:off x="2382853" y="5824547"/>
            <a:ext cx="30163" cy="111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6" name="Line 1480"/>
          <p:cNvSpPr>
            <a:spLocks noChangeShapeType="1"/>
          </p:cNvSpPr>
          <p:nvPr/>
        </p:nvSpPr>
        <p:spPr bwMode="auto">
          <a:xfrm flipV="1">
            <a:off x="2413015" y="5807084"/>
            <a:ext cx="2698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7" name="Line 1481"/>
          <p:cNvSpPr>
            <a:spLocks noChangeShapeType="1"/>
          </p:cNvSpPr>
          <p:nvPr/>
        </p:nvSpPr>
        <p:spPr bwMode="auto">
          <a:xfrm flipV="1">
            <a:off x="2440003" y="5786447"/>
            <a:ext cx="20638"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8" name="Line 1482"/>
          <p:cNvSpPr>
            <a:spLocks noChangeShapeType="1"/>
          </p:cNvSpPr>
          <p:nvPr/>
        </p:nvSpPr>
        <p:spPr bwMode="auto">
          <a:xfrm flipV="1">
            <a:off x="2460640" y="5759459"/>
            <a:ext cx="17463"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59" name="Line 1483"/>
          <p:cNvSpPr>
            <a:spLocks noChangeShapeType="1"/>
          </p:cNvSpPr>
          <p:nvPr/>
        </p:nvSpPr>
        <p:spPr bwMode="auto">
          <a:xfrm flipV="1">
            <a:off x="2478103" y="5730884"/>
            <a:ext cx="11113"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0" name="Line 1484"/>
          <p:cNvSpPr>
            <a:spLocks noChangeShapeType="1"/>
          </p:cNvSpPr>
          <p:nvPr/>
        </p:nvSpPr>
        <p:spPr bwMode="auto">
          <a:xfrm flipV="1">
            <a:off x="2489215" y="5699134"/>
            <a:ext cx="317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1" name="Freeform 1485"/>
          <p:cNvSpPr>
            <a:spLocks/>
          </p:cNvSpPr>
          <p:nvPr/>
        </p:nvSpPr>
        <p:spPr bwMode="auto">
          <a:xfrm>
            <a:off x="2327290" y="5649922"/>
            <a:ext cx="41275" cy="6826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2" name="Line 1486"/>
          <p:cNvSpPr>
            <a:spLocks noChangeShapeType="1"/>
          </p:cNvSpPr>
          <p:nvPr/>
        </p:nvSpPr>
        <p:spPr bwMode="auto">
          <a:xfrm flipH="1">
            <a:off x="2882915" y="5221297"/>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3" name="Line 1487"/>
          <p:cNvSpPr>
            <a:spLocks noChangeShapeType="1"/>
          </p:cNvSpPr>
          <p:nvPr/>
        </p:nvSpPr>
        <p:spPr bwMode="auto">
          <a:xfrm flipH="1">
            <a:off x="2838465" y="5254634"/>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4" name="Line 1488"/>
          <p:cNvSpPr>
            <a:spLocks noChangeShapeType="1"/>
          </p:cNvSpPr>
          <p:nvPr/>
        </p:nvSpPr>
        <p:spPr bwMode="auto">
          <a:xfrm flipH="1">
            <a:off x="2792428" y="5291147"/>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5" name="Line 1489"/>
          <p:cNvSpPr>
            <a:spLocks noChangeShapeType="1"/>
          </p:cNvSpPr>
          <p:nvPr/>
        </p:nvSpPr>
        <p:spPr bwMode="auto">
          <a:xfrm flipH="1">
            <a:off x="2743215" y="5330834"/>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6" name="Line 1490"/>
          <p:cNvSpPr>
            <a:spLocks noChangeShapeType="1"/>
          </p:cNvSpPr>
          <p:nvPr/>
        </p:nvSpPr>
        <p:spPr bwMode="auto">
          <a:xfrm flipH="1">
            <a:off x="2641615" y="5372109"/>
            <a:ext cx="101600" cy="841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7" name="Line 1491"/>
          <p:cNvSpPr>
            <a:spLocks noChangeShapeType="1"/>
          </p:cNvSpPr>
          <p:nvPr/>
        </p:nvSpPr>
        <p:spPr bwMode="auto">
          <a:xfrm flipH="1">
            <a:off x="2592403" y="5456247"/>
            <a:ext cx="49213"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8" name="Line 1492"/>
          <p:cNvSpPr>
            <a:spLocks noChangeShapeType="1"/>
          </p:cNvSpPr>
          <p:nvPr/>
        </p:nvSpPr>
        <p:spPr bwMode="auto">
          <a:xfrm flipH="1">
            <a:off x="2546365" y="5497522"/>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69" name="Line 1493"/>
          <p:cNvSpPr>
            <a:spLocks noChangeShapeType="1"/>
          </p:cNvSpPr>
          <p:nvPr/>
        </p:nvSpPr>
        <p:spPr bwMode="auto">
          <a:xfrm flipH="1">
            <a:off x="2501915" y="5537209"/>
            <a:ext cx="44450" cy="365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0" name="Line 1494"/>
          <p:cNvSpPr>
            <a:spLocks noChangeShapeType="1"/>
          </p:cNvSpPr>
          <p:nvPr/>
        </p:nvSpPr>
        <p:spPr bwMode="auto">
          <a:xfrm flipH="1">
            <a:off x="2460640" y="5573722"/>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1" name="Line 1495"/>
          <p:cNvSpPr>
            <a:spLocks noChangeShapeType="1"/>
          </p:cNvSpPr>
          <p:nvPr/>
        </p:nvSpPr>
        <p:spPr bwMode="auto">
          <a:xfrm flipH="1" flipV="1">
            <a:off x="3171840" y="5670559"/>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2" name="Line 1496"/>
          <p:cNvSpPr>
            <a:spLocks noChangeShapeType="1"/>
          </p:cNvSpPr>
          <p:nvPr/>
        </p:nvSpPr>
        <p:spPr bwMode="auto">
          <a:xfrm flipH="1" flipV="1">
            <a:off x="3162315" y="564357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3" name="Line 1497"/>
          <p:cNvSpPr>
            <a:spLocks noChangeShapeType="1"/>
          </p:cNvSpPr>
          <p:nvPr/>
        </p:nvSpPr>
        <p:spPr bwMode="auto">
          <a:xfrm flipH="1" flipV="1">
            <a:off x="3149615"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4" name="Line 1498"/>
          <p:cNvSpPr>
            <a:spLocks noChangeShapeType="1"/>
          </p:cNvSpPr>
          <p:nvPr/>
        </p:nvSpPr>
        <p:spPr bwMode="auto">
          <a:xfrm flipH="1" flipV="1">
            <a:off x="313215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5" name="Line 1499"/>
          <p:cNvSpPr>
            <a:spLocks noChangeShapeType="1"/>
          </p:cNvSpPr>
          <p:nvPr/>
        </p:nvSpPr>
        <p:spPr bwMode="auto">
          <a:xfrm flipH="1" flipV="1">
            <a:off x="3113103" y="55816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6" name="Line 1500"/>
          <p:cNvSpPr>
            <a:spLocks noChangeShapeType="1"/>
          </p:cNvSpPr>
          <p:nvPr/>
        </p:nvSpPr>
        <p:spPr bwMode="auto">
          <a:xfrm flipH="1" flipV="1">
            <a:off x="3087703" y="5567372"/>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7" name="Line 1501"/>
          <p:cNvSpPr>
            <a:spLocks noChangeShapeType="1"/>
          </p:cNvSpPr>
          <p:nvPr/>
        </p:nvSpPr>
        <p:spPr bwMode="auto">
          <a:xfrm flipH="1" flipV="1">
            <a:off x="3062303" y="5559434"/>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8" name="Line 1502"/>
          <p:cNvSpPr>
            <a:spLocks noChangeShapeType="1"/>
          </p:cNvSpPr>
          <p:nvPr/>
        </p:nvSpPr>
        <p:spPr bwMode="auto">
          <a:xfrm flipH="1" flipV="1">
            <a:off x="3033728"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79" name="Line 1503"/>
          <p:cNvSpPr>
            <a:spLocks noChangeShapeType="1"/>
          </p:cNvSpPr>
          <p:nvPr/>
        </p:nvSpPr>
        <p:spPr bwMode="auto">
          <a:xfrm flipH="1">
            <a:off x="3005153"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0" name="Line 1504"/>
          <p:cNvSpPr>
            <a:spLocks noChangeShapeType="1"/>
          </p:cNvSpPr>
          <p:nvPr/>
        </p:nvSpPr>
        <p:spPr bwMode="auto">
          <a:xfrm flipH="1">
            <a:off x="2978165" y="5559434"/>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1" name="Line 1505"/>
          <p:cNvSpPr>
            <a:spLocks noChangeShapeType="1"/>
          </p:cNvSpPr>
          <p:nvPr/>
        </p:nvSpPr>
        <p:spPr bwMode="auto">
          <a:xfrm flipH="1">
            <a:off x="2954353" y="5567372"/>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2" name="Line 1506"/>
          <p:cNvSpPr>
            <a:spLocks noChangeShapeType="1"/>
          </p:cNvSpPr>
          <p:nvPr/>
        </p:nvSpPr>
        <p:spPr bwMode="auto">
          <a:xfrm flipH="1">
            <a:off x="2933715" y="55816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3" name="Line 1507"/>
          <p:cNvSpPr>
            <a:spLocks noChangeShapeType="1"/>
          </p:cNvSpPr>
          <p:nvPr/>
        </p:nvSpPr>
        <p:spPr bwMode="auto">
          <a:xfrm flipH="1">
            <a:off x="291625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4" name="Line 1508"/>
          <p:cNvSpPr>
            <a:spLocks noChangeShapeType="1"/>
          </p:cNvSpPr>
          <p:nvPr/>
        </p:nvSpPr>
        <p:spPr bwMode="auto">
          <a:xfrm flipH="1">
            <a:off x="2903553"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5" name="Line 1509"/>
          <p:cNvSpPr>
            <a:spLocks noChangeShapeType="1"/>
          </p:cNvSpPr>
          <p:nvPr/>
        </p:nvSpPr>
        <p:spPr bwMode="auto">
          <a:xfrm flipH="1">
            <a:off x="2895615" y="564357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6" name="Line 1510"/>
          <p:cNvSpPr>
            <a:spLocks noChangeShapeType="1"/>
          </p:cNvSpPr>
          <p:nvPr/>
        </p:nvSpPr>
        <p:spPr bwMode="auto">
          <a:xfrm flipH="1">
            <a:off x="2892440" y="5670559"/>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7" name="Line 1511"/>
          <p:cNvSpPr>
            <a:spLocks noChangeShapeType="1"/>
          </p:cNvSpPr>
          <p:nvPr/>
        </p:nvSpPr>
        <p:spPr bwMode="auto">
          <a:xfrm>
            <a:off x="2892440" y="5699134"/>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8" name="Line 1512"/>
          <p:cNvSpPr>
            <a:spLocks noChangeShapeType="1"/>
          </p:cNvSpPr>
          <p:nvPr/>
        </p:nvSpPr>
        <p:spPr bwMode="auto">
          <a:xfrm>
            <a:off x="2895615" y="572612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89" name="Line 1513"/>
          <p:cNvSpPr>
            <a:spLocks noChangeShapeType="1"/>
          </p:cNvSpPr>
          <p:nvPr/>
        </p:nvSpPr>
        <p:spPr bwMode="auto">
          <a:xfrm>
            <a:off x="2903553"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0" name="Line 1514"/>
          <p:cNvSpPr>
            <a:spLocks noChangeShapeType="1"/>
          </p:cNvSpPr>
          <p:nvPr/>
        </p:nvSpPr>
        <p:spPr bwMode="auto">
          <a:xfrm>
            <a:off x="291625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1" name="Line 1515"/>
          <p:cNvSpPr>
            <a:spLocks noChangeShapeType="1"/>
          </p:cNvSpPr>
          <p:nvPr/>
        </p:nvSpPr>
        <p:spPr bwMode="auto">
          <a:xfrm>
            <a:off x="2933715" y="57975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2" name="Line 1516"/>
          <p:cNvSpPr>
            <a:spLocks noChangeShapeType="1"/>
          </p:cNvSpPr>
          <p:nvPr/>
        </p:nvSpPr>
        <p:spPr bwMode="auto">
          <a:xfrm>
            <a:off x="2954353" y="5815022"/>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3" name="Line 1517"/>
          <p:cNvSpPr>
            <a:spLocks noChangeShapeType="1"/>
          </p:cNvSpPr>
          <p:nvPr/>
        </p:nvSpPr>
        <p:spPr bwMode="auto">
          <a:xfrm>
            <a:off x="2978165" y="5827722"/>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4" name="Line 1518"/>
          <p:cNvSpPr>
            <a:spLocks noChangeShapeType="1"/>
          </p:cNvSpPr>
          <p:nvPr/>
        </p:nvSpPr>
        <p:spPr bwMode="auto">
          <a:xfrm>
            <a:off x="3005153"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5" name="Line 1519"/>
          <p:cNvSpPr>
            <a:spLocks noChangeShapeType="1"/>
          </p:cNvSpPr>
          <p:nvPr/>
        </p:nvSpPr>
        <p:spPr bwMode="auto">
          <a:xfrm flipV="1">
            <a:off x="3033728"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6" name="Line 1520"/>
          <p:cNvSpPr>
            <a:spLocks noChangeShapeType="1"/>
          </p:cNvSpPr>
          <p:nvPr/>
        </p:nvSpPr>
        <p:spPr bwMode="auto">
          <a:xfrm flipV="1">
            <a:off x="3062303" y="5827722"/>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7" name="Line 1521"/>
          <p:cNvSpPr>
            <a:spLocks noChangeShapeType="1"/>
          </p:cNvSpPr>
          <p:nvPr/>
        </p:nvSpPr>
        <p:spPr bwMode="auto">
          <a:xfrm flipV="1">
            <a:off x="3087703" y="5815022"/>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8" name="Line 1522"/>
          <p:cNvSpPr>
            <a:spLocks noChangeShapeType="1"/>
          </p:cNvSpPr>
          <p:nvPr/>
        </p:nvSpPr>
        <p:spPr bwMode="auto">
          <a:xfrm flipV="1">
            <a:off x="3113103" y="57975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899" name="Line 1523"/>
          <p:cNvSpPr>
            <a:spLocks noChangeShapeType="1"/>
          </p:cNvSpPr>
          <p:nvPr/>
        </p:nvSpPr>
        <p:spPr bwMode="auto">
          <a:xfrm flipV="1">
            <a:off x="313215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0" name="Line 1524"/>
          <p:cNvSpPr>
            <a:spLocks noChangeShapeType="1"/>
          </p:cNvSpPr>
          <p:nvPr/>
        </p:nvSpPr>
        <p:spPr bwMode="auto">
          <a:xfrm flipV="1">
            <a:off x="3149615"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1" name="Line 1525"/>
          <p:cNvSpPr>
            <a:spLocks noChangeShapeType="1"/>
          </p:cNvSpPr>
          <p:nvPr/>
        </p:nvSpPr>
        <p:spPr bwMode="auto">
          <a:xfrm flipV="1">
            <a:off x="3162315" y="572612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2" name="Line 1526"/>
          <p:cNvSpPr>
            <a:spLocks noChangeShapeType="1"/>
          </p:cNvSpPr>
          <p:nvPr/>
        </p:nvSpPr>
        <p:spPr bwMode="auto">
          <a:xfrm flipV="1">
            <a:off x="3171840" y="5699134"/>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3" name="Freeform 1527"/>
          <p:cNvSpPr>
            <a:spLocks noEditPoints="1"/>
          </p:cNvSpPr>
          <p:nvPr/>
        </p:nvSpPr>
        <p:spPr bwMode="auto">
          <a:xfrm>
            <a:off x="3009915" y="5649922"/>
            <a:ext cx="38100" cy="68263"/>
          </a:xfrm>
          <a:custGeom>
            <a:avLst/>
            <a:gdLst/>
            <a:ahLst/>
            <a:cxnLst>
              <a:cxn ang="0">
                <a:pos x="9" y="24"/>
              </a:cxn>
              <a:cxn ang="0">
                <a:pos x="6" y="34"/>
              </a:cxn>
              <a:cxn ang="0">
                <a:pos x="9" y="38"/>
              </a:cxn>
              <a:cxn ang="0">
                <a:pos x="11" y="40"/>
              </a:cxn>
              <a:cxn ang="0">
                <a:pos x="16" y="40"/>
              </a:cxn>
              <a:cxn ang="0">
                <a:pos x="18" y="36"/>
              </a:cxn>
              <a:cxn ang="0">
                <a:pos x="18" y="31"/>
              </a:cxn>
              <a:cxn ang="0">
                <a:pos x="15" y="27"/>
              </a:cxn>
              <a:cxn ang="0">
                <a:pos x="10" y="22"/>
              </a:cxn>
              <a:cxn ang="0">
                <a:pos x="11" y="2"/>
              </a:cxn>
              <a:cxn ang="0">
                <a:pos x="9" y="3"/>
              </a:cxn>
              <a:cxn ang="0">
                <a:pos x="7" y="9"/>
              </a:cxn>
              <a:cxn ang="0">
                <a:pos x="13" y="18"/>
              </a:cxn>
              <a:cxn ang="0">
                <a:pos x="16" y="14"/>
              </a:cxn>
              <a:cxn ang="0">
                <a:pos x="18" y="10"/>
              </a:cxn>
              <a:cxn ang="0">
                <a:pos x="17" y="3"/>
              </a:cxn>
              <a:cxn ang="0">
                <a:pos x="13" y="1"/>
              </a:cxn>
              <a:cxn ang="0">
                <a:pos x="16" y="0"/>
              </a:cxn>
              <a:cxn ang="0">
                <a:pos x="21" y="2"/>
              </a:cxn>
              <a:cxn ang="0">
                <a:pos x="24" y="10"/>
              </a:cxn>
              <a:cxn ang="0">
                <a:pos x="19" y="16"/>
              </a:cxn>
              <a:cxn ang="0">
                <a:pos x="15" y="19"/>
              </a:cxn>
              <a:cxn ang="0">
                <a:pos x="22" y="25"/>
              </a:cxn>
              <a:cxn ang="0">
                <a:pos x="24" y="30"/>
              </a:cxn>
              <a:cxn ang="0">
                <a:pos x="23" y="37"/>
              </a:cxn>
              <a:cxn ang="0">
                <a:pos x="19" y="41"/>
              </a:cxn>
              <a:cxn ang="0">
                <a:pos x="9" y="43"/>
              </a:cxn>
              <a:cxn ang="0">
                <a:pos x="5" y="40"/>
              </a:cxn>
              <a:cxn ang="0">
                <a:pos x="2" y="37"/>
              </a:cxn>
              <a:cxn ang="0">
                <a:pos x="0" y="31"/>
              </a:cxn>
              <a:cxn ang="0">
                <a:pos x="3" y="27"/>
              </a:cxn>
              <a:cxn ang="0">
                <a:pos x="6" y="23"/>
              </a:cxn>
              <a:cxn ang="0">
                <a:pos x="3" y="15"/>
              </a:cxn>
              <a:cxn ang="0">
                <a:pos x="1" y="11"/>
              </a:cxn>
              <a:cxn ang="0">
                <a:pos x="2" y="6"/>
              </a:cxn>
              <a:cxn ang="0">
                <a:pos x="4" y="2"/>
              </a:cxn>
              <a:cxn ang="0">
                <a:pos x="9" y="0"/>
              </a:cxn>
            </a:cxnLst>
            <a:rect l="0" t="0" r="r" b="b"/>
            <a:pathLst>
              <a:path w="24" h="43">
                <a:moveTo>
                  <a:pt x="10" y="22"/>
                </a:moveTo>
                <a:lnTo>
                  <a:pt x="9" y="24"/>
                </a:lnTo>
                <a:lnTo>
                  <a:pt x="6" y="28"/>
                </a:lnTo>
                <a:lnTo>
                  <a:pt x="6" y="34"/>
                </a:lnTo>
                <a:lnTo>
                  <a:pt x="7" y="37"/>
                </a:lnTo>
                <a:lnTo>
                  <a:pt x="9" y="38"/>
                </a:lnTo>
                <a:lnTo>
                  <a:pt x="9" y="40"/>
                </a:lnTo>
                <a:lnTo>
                  <a:pt x="11" y="40"/>
                </a:lnTo>
                <a:lnTo>
                  <a:pt x="15" y="40"/>
                </a:lnTo>
                <a:lnTo>
                  <a:pt x="16" y="40"/>
                </a:lnTo>
                <a:lnTo>
                  <a:pt x="17" y="39"/>
                </a:lnTo>
                <a:lnTo>
                  <a:pt x="18" y="36"/>
                </a:lnTo>
                <a:lnTo>
                  <a:pt x="18" y="33"/>
                </a:lnTo>
                <a:lnTo>
                  <a:pt x="18" y="31"/>
                </a:lnTo>
                <a:lnTo>
                  <a:pt x="18" y="30"/>
                </a:lnTo>
                <a:lnTo>
                  <a:pt x="15" y="27"/>
                </a:lnTo>
                <a:lnTo>
                  <a:pt x="13" y="25"/>
                </a:lnTo>
                <a:lnTo>
                  <a:pt x="10" y="22"/>
                </a:lnTo>
                <a:close/>
                <a:moveTo>
                  <a:pt x="13" y="1"/>
                </a:moveTo>
                <a:lnTo>
                  <a:pt x="11" y="2"/>
                </a:lnTo>
                <a:lnTo>
                  <a:pt x="9" y="3"/>
                </a:lnTo>
                <a:lnTo>
                  <a:pt x="9" y="3"/>
                </a:lnTo>
                <a:lnTo>
                  <a:pt x="7" y="6"/>
                </a:lnTo>
                <a:lnTo>
                  <a:pt x="7" y="9"/>
                </a:lnTo>
                <a:lnTo>
                  <a:pt x="9" y="14"/>
                </a:lnTo>
                <a:lnTo>
                  <a:pt x="13" y="18"/>
                </a:lnTo>
                <a:lnTo>
                  <a:pt x="15" y="16"/>
                </a:lnTo>
                <a:lnTo>
                  <a:pt x="16" y="14"/>
                </a:lnTo>
                <a:lnTo>
                  <a:pt x="18" y="13"/>
                </a:lnTo>
                <a:lnTo>
                  <a:pt x="18" y="10"/>
                </a:lnTo>
                <a:lnTo>
                  <a:pt x="18" y="8"/>
                </a:lnTo>
                <a:lnTo>
                  <a:pt x="17" y="3"/>
                </a:lnTo>
                <a:lnTo>
                  <a:pt x="15" y="2"/>
                </a:lnTo>
                <a:lnTo>
                  <a:pt x="13" y="1"/>
                </a:lnTo>
                <a:close/>
                <a:moveTo>
                  <a:pt x="9" y="0"/>
                </a:moveTo>
                <a:lnTo>
                  <a:pt x="16" y="0"/>
                </a:lnTo>
                <a:lnTo>
                  <a:pt x="18" y="0"/>
                </a:lnTo>
                <a:lnTo>
                  <a:pt x="21" y="2"/>
                </a:lnTo>
                <a:lnTo>
                  <a:pt x="24" y="6"/>
                </a:lnTo>
                <a:lnTo>
                  <a:pt x="24" y="10"/>
                </a:lnTo>
                <a:lnTo>
                  <a:pt x="22" y="13"/>
                </a:lnTo>
                <a:lnTo>
                  <a:pt x="19" y="16"/>
                </a:lnTo>
                <a:lnTo>
                  <a:pt x="18" y="17"/>
                </a:lnTo>
                <a:lnTo>
                  <a:pt x="15" y="19"/>
                </a:lnTo>
                <a:lnTo>
                  <a:pt x="18" y="22"/>
                </a:lnTo>
                <a:lnTo>
                  <a:pt x="22" y="25"/>
                </a:lnTo>
                <a:lnTo>
                  <a:pt x="24" y="28"/>
                </a:lnTo>
                <a:lnTo>
                  <a:pt x="24" y="30"/>
                </a:lnTo>
                <a:lnTo>
                  <a:pt x="24" y="34"/>
                </a:lnTo>
                <a:lnTo>
                  <a:pt x="23" y="37"/>
                </a:lnTo>
                <a:lnTo>
                  <a:pt x="21" y="40"/>
                </a:lnTo>
                <a:lnTo>
                  <a:pt x="19" y="41"/>
                </a:lnTo>
                <a:lnTo>
                  <a:pt x="15" y="43"/>
                </a:lnTo>
                <a:lnTo>
                  <a:pt x="9" y="43"/>
                </a:lnTo>
                <a:lnTo>
                  <a:pt x="7" y="42"/>
                </a:lnTo>
                <a:lnTo>
                  <a:pt x="5" y="40"/>
                </a:lnTo>
                <a:lnTo>
                  <a:pt x="3" y="39"/>
                </a:lnTo>
                <a:lnTo>
                  <a:pt x="2" y="37"/>
                </a:lnTo>
                <a:lnTo>
                  <a:pt x="0" y="32"/>
                </a:lnTo>
                <a:lnTo>
                  <a:pt x="0" y="31"/>
                </a:lnTo>
                <a:lnTo>
                  <a:pt x="1" y="28"/>
                </a:lnTo>
                <a:lnTo>
                  <a:pt x="3" y="27"/>
                </a:lnTo>
                <a:lnTo>
                  <a:pt x="4" y="25"/>
                </a:lnTo>
                <a:lnTo>
                  <a:pt x="6" y="23"/>
                </a:lnTo>
                <a:lnTo>
                  <a:pt x="9" y="21"/>
                </a:lnTo>
                <a:lnTo>
                  <a:pt x="3" y="15"/>
                </a:lnTo>
                <a:lnTo>
                  <a:pt x="2" y="13"/>
                </a:lnTo>
                <a:lnTo>
                  <a:pt x="1" y="11"/>
                </a:lnTo>
                <a:lnTo>
                  <a:pt x="1" y="9"/>
                </a:lnTo>
                <a:lnTo>
                  <a:pt x="2" y="6"/>
                </a:lnTo>
                <a:lnTo>
                  <a:pt x="3" y="4"/>
                </a:lnTo>
                <a:lnTo>
                  <a:pt x="4" y="2"/>
                </a:lnTo>
                <a:lnTo>
                  <a:pt x="6"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4" name="Line 1528"/>
          <p:cNvSpPr>
            <a:spLocks noChangeShapeType="1"/>
          </p:cNvSpPr>
          <p:nvPr/>
        </p:nvSpPr>
        <p:spPr bwMode="auto">
          <a:xfrm>
            <a:off x="3033728" y="5272097"/>
            <a:ext cx="1588" cy="282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5" name="Line 1529"/>
          <p:cNvSpPr>
            <a:spLocks noChangeShapeType="1"/>
          </p:cNvSpPr>
          <p:nvPr/>
        </p:nvSpPr>
        <p:spPr bwMode="auto">
          <a:xfrm flipH="1" flipV="1">
            <a:off x="4308490" y="5670559"/>
            <a:ext cx="15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6" name="Line 1530"/>
          <p:cNvSpPr>
            <a:spLocks noChangeShapeType="1"/>
          </p:cNvSpPr>
          <p:nvPr/>
        </p:nvSpPr>
        <p:spPr bwMode="auto">
          <a:xfrm flipH="1" flipV="1">
            <a:off x="4298965" y="564357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7" name="Line 1531"/>
          <p:cNvSpPr>
            <a:spLocks noChangeShapeType="1"/>
          </p:cNvSpPr>
          <p:nvPr/>
        </p:nvSpPr>
        <p:spPr bwMode="auto">
          <a:xfrm flipH="1" flipV="1">
            <a:off x="4286265"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8" name="Line 1532"/>
          <p:cNvSpPr>
            <a:spLocks noChangeShapeType="1"/>
          </p:cNvSpPr>
          <p:nvPr/>
        </p:nvSpPr>
        <p:spPr bwMode="auto">
          <a:xfrm flipH="1" flipV="1">
            <a:off x="426880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09" name="Line 1533"/>
          <p:cNvSpPr>
            <a:spLocks noChangeShapeType="1"/>
          </p:cNvSpPr>
          <p:nvPr/>
        </p:nvSpPr>
        <p:spPr bwMode="auto">
          <a:xfrm flipH="1" flipV="1">
            <a:off x="4249753" y="55816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0" name="Line 1534"/>
          <p:cNvSpPr>
            <a:spLocks noChangeShapeType="1"/>
          </p:cNvSpPr>
          <p:nvPr/>
        </p:nvSpPr>
        <p:spPr bwMode="auto">
          <a:xfrm flipH="1" flipV="1">
            <a:off x="4224353" y="5567372"/>
            <a:ext cx="25400"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1" name="Line 1535"/>
          <p:cNvSpPr>
            <a:spLocks noChangeShapeType="1"/>
          </p:cNvSpPr>
          <p:nvPr/>
        </p:nvSpPr>
        <p:spPr bwMode="auto">
          <a:xfrm flipH="1" flipV="1">
            <a:off x="4198953" y="5559434"/>
            <a:ext cx="25400"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2" name="Line 1536"/>
          <p:cNvSpPr>
            <a:spLocks noChangeShapeType="1"/>
          </p:cNvSpPr>
          <p:nvPr/>
        </p:nvSpPr>
        <p:spPr bwMode="auto">
          <a:xfrm flipH="1" flipV="1">
            <a:off x="4170378"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3" name="Line 1537"/>
          <p:cNvSpPr>
            <a:spLocks noChangeShapeType="1"/>
          </p:cNvSpPr>
          <p:nvPr/>
        </p:nvSpPr>
        <p:spPr bwMode="auto">
          <a:xfrm flipH="1">
            <a:off x="4141803" y="5556259"/>
            <a:ext cx="28575"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4" name="Line 1538"/>
          <p:cNvSpPr>
            <a:spLocks noChangeShapeType="1"/>
          </p:cNvSpPr>
          <p:nvPr/>
        </p:nvSpPr>
        <p:spPr bwMode="auto">
          <a:xfrm flipH="1">
            <a:off x="4114815" y="5559434"/>
            <a:ext cx="26988" cy="79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5" name="Line 1539"/>
          <p:cNvSpPr>
            <a:spLocks noChangeShapeType="1"/>
          </p:cNvSpPr>
          <p:nvPr/>
        </p:nvSpPr>
        <p:spPr bwMode="auto">
          <a:xfrm flipH="1">
            <a:off x="4091003" y="5567372"/>
            <a:ext cx="23813"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6" name="Line 1540"/>
          <p:cNvSpPr>
            <a:spLocks noChangeShapeType="1"/>
          </p:cNvSpPr>
          <p:nvPr/>
        </p:nvSpPr>
        <p:spPr bwMode="auto">
          <a:xfrm flipH="1">
            <a:off x="4070365" y="55816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7" name="Line 1541"/>
          <p:cNvSpPr>
            <a:spLocks noChangeShapeType="1"/>
          </p:cNvSpPr>
          <p:nvPr/>
        </p:nvSpPr>
        <p:spPr bwMode="auto">
          <a:xfrm flipH="1">
            <a:off x="4052903" y="55991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8" name="Line 1542"/>
          <p:cNvSpPr>
            <a:spLocks noChangeShapeType="1"/>
          </p:cNvSpPr>
          <p:nvPr/>
        </p:nvSpPr>
        <p:spPr bwMode="auto">
          <a:xfrm flipH="1">
            <a:off x="4040203" y="561975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19" name="Line 1543"/>
          <p:cNvSpPr>
            <a:spLocks noChangeShapeType="1"/>
          </p:cNvSpPr>
          <p:nvPr/>
        </p:nvSpPr>
        <p:spPr bwMode="auto">
          <a:xfrm flipH="1">
            <a:off x="4032265" y="564357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0" name="Line 1544"/>
          <p:cNvSpPr>
            <a:spLocks noChangeShapeType="1"/>
          </p:cNvSpPr>
          <p:nvPr/>
        </p:nvSpPr>
        <p:spPr bwMode="auto">
          <a:xfrm flipH="1">
            <a:off x="4029090" y="5670559"/>
            <a:ext cx="31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1" name="Line 1545"/>
          <p:cNvSpPr>
            <a:spLocks noChangeShapeType="1"/>
          </p:cNvSpPr>
          <p:nvPr/>
        </p:nvSpPr>
        <p:spPr bwMode="auto">
          <a:xfrm>
            <a:off x="4029090" y="5699134"/>
            <a:ext cx="31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2" name="Line 1546"/>
          <p:cNvSpPr>
            <a:spLocks noChangeShapeType="1"/>
          </p:cNvSpPr>
          <p:nvPr/>
        </p:nvSpPr>
        <p:spPr bwMode="auto">
          <a:xfrm>
            <a:off x="4032265" y="5726122"/>
            <a:ext cx="793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3" name="Line 1547"/>
          <p:cNvSpPr>
            <a:spLocks noChangeShapeType="1"/>
          </p:cNvSpPr>
          <p:nvPr/>
        </p:nvSpPr>
        <p:spPr bwMode="auto">
          <a:xfrm>
            <a:off x="4040203"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4" name="Line 1548"/>
          <p:cNvSpPr>
            <a:spLocks noChangeShapeType="1"/>
          </p:cNvSpPr>
          <p:nvPr/>
        </p:nvSpPr>
        <p:spPr bwMode="auto">
          <a:xfrm>
            <a:off x="405290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5" name="Line 1549"/>
          <p:cNvSpPr>
            <a:spLocks noChangeShapeType="1"/>
          </p:cNvSpPr>
          <p:nvPr/>
        </p:nvSpPr>
        <p:spPr bwMode="auto">
          <a:xfrm>
            <a:off x="4070365" y="5797559"/>
            <a:ext cx="20638"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6" name="Line 1550"/>
          <p:cNvSpPr>
            <a:spLocks noChangeShapeType="1"/>
          </p:cNvSpPr>
          <p:nvPr/>
        </p:nvSpPr>
        <p:spPr bwMode="auto">
          <a:xfrm>
            <a:off x="4091003" y="5815022"/>
            <a:ext cx="23813"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7" name="Line 1551"/>
          <p:cNvSpPr>
            <a:spLocks noChangeShapeType="1"/>
          </p:cNvSpPr>
          <p:nvPr/>
        </p:nvSpPr>
        <p:spPr bwMode="auto">
          <a:xfrm>
            <a:off x="4114815" y="5827722"/>
            <a:ext cx="26988"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8" name="Line 1552"/>
          <p:cNvSpPr>
            <a:spLocks noChangeShapeType="1"/>
          </p:cNvSpPr>
          <p:nvPr/>
        </p:nvSpPr>
        <p:spPr bwMode="auto">
          <a:xfrm>
            <a:off x="4141803"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29" name="Line 1553"/>
          <p:cNvSpPr>
            <a:spLocks noChangeShapeType="1"/>
          </p:cNvSpPr>
          <p:nvPr/>
        </p:nvSpPr>
        <p:spPr bwMode="auto">
          <a:xfrm flipV="1">
            <a:off x="4170378" y="5837247"/>
            <a:ext cx="28575"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0" name="Line 1554"/>
          <p:cNvSpPr>
            <a:spLocks noChangeShapeType="1"/>
          </p:cNvSpPr>
          <p:nvPr/>
        </p:nvSpPr>
        <p:spPr bwMode="auto">
          <a:xfrm flipV="1">
            <a:off x="4198953" y="5827722"/>
            <a:ext cx="2540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1" name="Line 1555"/>
          <p:cNvSpPr>
            <a:spLocks noChangeShapeType="1"/>
          </p:cNvSpPr>
          <p:nvPr/>
        </p:nvSpPr>
        <p:spPr bwMode="auto">
          <a:xfrm flipV="1">
            <a:off x="4224353" y="5815022"/>
            <a:ext cx="25400" cy="127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2" name="Line 1556"/>
          <p:cNvSpPr>
            <a:spLocks noChangeShapeType="1"/>
          </p:cNvSpPr>
          <p:nvPr/>
        </p:nvSpPr>
        <p:spPr bwMode="auto">
          <a:xfrm flipV="1">
            <a:off x="4249753" y="5797559"/>
            <a:ext cx="19050" cy="174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3" name="Line 1557"/>
          <p:cNvSpPr>
            <a:spLocks noChangeShapeType="1"/>
          </p:cNvSpPr>
          <p:nvPr/>
        </p:nvSpPr>
        <p:spPr bwMode="auto">
          <a:xfrm flipV="1">
            <a:off x="4268803" y="5776922"/>
            <a:ext cx="1746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4" name="Line 1558"/>
          <p:cNvSpPr>
            <a:spLocks noChangeShapeType="1"/>
          </p:cNvSpPr>
          <p:nvPr/>
        </p:nvSpPr>
        <p:spPr bwMode="auto">
          <a:xfrm flipV="1">
            <a:off x="4286265" y="5753109"/>
            <a:ext cx="1270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5" name="Line 1559"/>
          <p:cNvSpPr>
            <a:spLocks noChangeShapeType="1"/>
          </p:cNvSpPr>
          <p:nvPr/>
        </p:nvSpPr>
        <p:spPr bwMode="auto">
          <a:xfrm flipV="1">
            <a:off x="4298965" y="5726122"/>
            <a:ext cx="952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6" name="Line 1560"/>
          <p:cNvSpPr>
            <a:spLocks noChangeShapeType="1"/>
          </p:cNvSpPr>
          <p:nvPr/>
        </p:nvSpPr>
        <p:spPr bwMode="auto">
          <a:xfrm flipV="1">
            <a:off x="4308490" y="5699134"/>
            <a:ext cx="15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7" name="Freeform 1561"/>
          <p:cNvSpPr>
            <a:spLocks noEditPoints="1"/>
          </p:cNvSpPr>
          <p:nvPr/>
        </p:nvSpPr>
        <p:spPr bwMode="auto">
          <a:xfrm>
            <a:off x="4144978" y="5649922"/>
            <a:ext cx="41275" cy="68263"/>
          </a:xfrm>
          <a:custGeom>
            <a:avLst/>
            <a:gdLst/>
            <a:ahLst/>
            <a:cxnLst>
              <a:cxn ang="0">
                <a:pos x="13" y="1"/>
              </a:cxn>
              <a:cxn ang="0">
                <a:pos x="10" y="3"/>
              </a:cxn>
              <a:cxn ang="0">
                <a:pos x="7" y="6"/>
              </a:cxn>
              <a:cxn ang="0">
                <a:pos x="7" y="8"/>
              </a:cxn>
              <a:cxn ang="0">
                <a:pos x="6" y="11"/>
              </a:cxn>
              <a:cxn ang="0">
                <a:pos x="6" y="15"/>
              </a:cxn>
              <a:cxn ang="0">
                <a:pos x="7" y="19"/>
              </a:cxn>
              <a:cxn ang="0">
                <a:pos x="9" y="21"/>
              </a:cxn>
              <a:cxn ang="0">
                <a:pos x="11" y="23"/>
              </a:cxn>
              <a:cxn ang="0">
                <a:pos x="13" y="24"/>
              </a:cxn>
              <a:cxn ang="0">
                <a:pos x="15" y="24"/>
              </a:cxn>
              <a:cxn ang="0">
                <a:pos x="16" y="23"/>
              </a:cxn>
              <a:cxn ang="0">
                <a:pos x="19" y="22"/>
              </a:cxn>
              <a:cxn ang="0">
                <a:pos x="19" y="21"/>
              </a:cxn>
              <a:cxn ang="0">
                <a:pos x="20" y="19"/>
              </a:cxn>
              <a:cxn ang="0">
                <a:pos x="20" y="12"/>
              </a:cxn>
              <a:cxn ang="0">
                <a:pos x="19" y="9"/>
              </a:cxn>
              <a:cxn ang="0">
                <a:pos x="17" y="4"/>
              </a:cxn>
              <a:cxn ang="0">
                <a:pos x="16" y="3"/>
              </a:cxn>
              <a:cxn ang="0">
                <a:pos x="14" y="2"/>
              </a:cxn>
              <a:cxn ang="0">
                <a:pos x="13" y="1"/>
              </a:cxn>
              <a:cxn ang="0">
                <a:pos x="10" y="0"/>
              </a:cxn>
              <a:cxn ang="0">
                <a:pos x="16" y="0"/>
              </a:cxn>
              <a:cxn ang="0">
                <a:pos x="19" y="1"/>
              </a:cxn>
              <a:cxn ang="0">
                <a:pos x="22" y="3"/>
              </a:cxn>
              <a:cxn ang="0">
                <a:pos x="26" y="9"/>
              </a:cxn>
              <a:cxn ang="0">
                <a:pos x="26" y="16"/>
              </a:cxn>
              <a:cxn ang="0">
                <a:pos x="26" y="23"/>
              </a:cxn>
              <a:cxn ang="0">
                <a:pos x="23" y="30"/>
              </a:cxn>
              <a:cxn ang="0">
                <a:pos x="20" y="34"/>
              </a:cxn>
              <a:cxn ang="0">
                <a:pos x="17" y="37"/>
              </a:cxn>
              <a:cxn ang="0">
                <a:pos x="13" y="40"/>
              </a:cxn>
              <a:cxn ang="0">
                <a:pos x="10" y="41"/>
              </a:cxn>
              <a:cxn ang="0">
                <a:pos x="7" y="42"/>
              </a:cxn>
              <a:cxn ang="0">
                <a:pos x="3" y="43"/>
              </a:cxn>
              <a:cxn ang="0">
                <a:pos x="1" y="43"/>
              </a:cxn>
              <a:cxn ang="0">
                <a:pos x="1" y="42"/>
              </a:cxn>
              <a:cxn ang="0">
                <a:pos x="4" y="42"/>
              </a:cxn>
              <a:cxn ang="0">
                <a:pos x="6" y="41"/>
              </a:cxn>
              <a:cxn ang="0">
                <a:pos x="13" y="37"/>
              </a:cxn>
              <a:cxn ang="0">
                <a:pos x="14" y="34"/>
              </a:cxn>
              <a:cxn ang="0">
                <a:pos x="16" y="31"/>
              </a:cxn>
              <a:cxn ang="0">
                <a:pos x="18" y="27"/>
              </a:cxn>
              <a:cxn ang="0">
                <a:pos x="19" y="24"/>
              </a:cxn>
              <a:cxn ang="0">
                <a:pos x="16" y="25"/>
              </a:cxn>
              <a:cxn ang="0">
                <a:pos x="13" y="26"/>
              </a:cxn>
              <a:cxn ang="0">
                <a:pos x="8" y="26"/>
              </a:cxn>
              <a:cxn ang="0">
                <a:pos x="4" y="23"/>
              </a:cxn>
              <a:cxn ang="0">
                <a:pos x="2" y="21"/>
              </a:cxn>
              <a:cxn ang="0">
                <a:pos x="1" y="18"/>
              </a:cxn>
              <a:cxn ang="0">
                <a:pos x="0" y="14"/>
              </a:cxn>
              <a:cxn ang="0">
                <a:pos x="1" y="11"/>
              </a:cxn>
              <a:cxn ang="0">
                <a:pos x="1" y="7"/>
              </a:cxn>
              <a:cxn ang="0">
                <a:pos x="6" y="3"/>
              </a:cxn>
              <a:cxn ang="0">
                <a:pos x="10" y="0"/>
              </a:cxn>
            </a:cxnLst>
            <a:rect l="0" t="0" r="r" b="b"/>
            <a:pathLst>
              <a:path w="26" h="43">
                <a:moveTo>
                  <a:pt x="13" y="1"/>
                </a:moveTo>
                <a:lnTo>
                  <a:pt x="10" y="3"/>
                </a:lnTo>
                <a:lnTo>
                  <a:pt x="7" y="6"/>
                </a:lnTo>
                <a:lnTo>
                  <a:pt x="7" y="8"/>
                </a:lnTo>
                <a:lnTo>
                  <a:pt x="6" y="11"/>
                </a:lnTo>
                <a:lnTo>
                  <a:pt x="6" y="15"/>
                </a:lnTo>
                <a:lnTo>
                  <a:pt x="7" y="19"/>
                </a:lnTo>
                <a:lnTo>
                  <a:pt x="9" y="21"/>
                </a:lnTo>
                <a:lnTo>
                  <a:pt x="11" y="23"/>
                </a:lnTo>
                <a:lnTo>
                  <a:pt x="13" y="24"/>
                </a:lnTo>
                <a:lnTo>
                  <a:pt x="15" y="24"/>
                </a:lnTo>
                <a:lnTo>
                  <a:pt x="16" y="23"/>
                </a:lnTo>
                <a:lnTo>
                  <a:pt x="19" y="22"/>
                </a:lnTo>
                <a:lnTo>
                  <a:pt x="19" y="21"/>
                </a:lnTo>
                <a:lnTo>
                  <a:pt x="20" y="19"/>
                </a:lnTo>
                <a:lnTo>
                  <a:pt x="20" y="12"/>
                </a:lnTo>
                <a:lnTo>
                  <a:pt x="19" y="9"/>
                </a:lnTo>
                <a:lnTo>
                  <a:pt x="17" y="4"/>
                </a:lnTo>
                <a:lnTo>
                  <a:pt x="16" y="3"/>
                </a:lnTo>
                <a:lnTo>
                  <a:pt x="14" y="2"/>
                </a:lnTo>
                <a:lnTo>
                  <a:pt x="13" y="1"/>
                </a:lnTo>
                <a:close/>
                <a:moveTo>
                  <a:pt x="10" y="0"/>
                </a:moveTo>
                <a:lnTo>
                  <a:pt x="16" y="0"/>
                </a:lnTo>
                <a:lnTo>
                  <a:pt x="19" y="1"/>
                </a:lnTo>
                <a:lnTo>
                  <a:pt x="22" y="3"/>
                </a:lnTo>
                <a:lnTo>
                  <a:pt x="26" y="9"/>
                </a:lnTo>
                <a:lnTo>
                  <a:pt x="26" y="16"/>
                </a:lnTo>
                <a:lnTo>
                  <a:pt x="26" y="23"/>
                </a:lnTo>
                <a:lnTo>
                  <a:pt x="23" y="30"/>
                </a:lnTo>
                <a:lnTo>
                  <a:pt x="20" y="34"/>
                </a:lnTo>
                <a:lnTo>
                  <a:pt x="17" y="37"/>
                </a:lnTo>
                <a:lnTo>
                  <a:pt x="13" y="40"/>
                </a:lnTo>
                <a:lnTo>
                  <a:pt x="10" y="41"/>
                </a:lnTo>
                <a:lnTo>
                  <a:pt x="7" y="42"/>
                </a:lnTo>
                <a:lnTo>
                  <a:pt x="3" y="43"/>
                </a:lnTo>
                <a:lnTo>
                  <a:pt x="1" y="43"/>
                </a:lnTo>
                <a:lnTo>
                  <a:pt x="1" y="42"/>
                </a:lnTo>
                <a:lnTo>
                  <a:pt x="4" y="42"/>
                </a:lnTo>
                <a:lnTo>
                  <a:pt x="6" y="41"/>
                </a:lnTo>
                <a:lnTo>
                  <a:pt x="13" y="37"/>
                </a:lnTo>
                <a:lnTo>
                  <a:pt x="14" y="34"/>
                </a:lnTo>
                <a:lnTo>
                  <a:pt x="16" y="31"/>
                </a:lnTo>
                <a:lnTo>
                  <a:pt x="18" y="27"/>
                </a:lnTo>
                <a:lnTo>
                  <a:pt x="19" y="24"/>
                </a:lnTo>
                <a:lnTo>
                  <a:pt x="16" y="25"/>
                </a:lnTo>
                <a:lnTo>
                  <a:pt x="13" y="26"/>
                </a:lnTo>
                <a:lnTo>
                  <a:pt x="8" y="26"/>
                </a:lnTo>
                <a:lnTo>
                  <a:pt x="4" y="23"/>
                </a:lnTo>
                <a:lnTo>
                  <a:pt x="2" y="21"/>
                </a:lnTo>
                <a:lnTo>
                  <a:pt x="1" y="18"/>
                </a:lnTo>
                <a:lnTo>
                  <a:pt x="0" y="14"/>
                </a:lnTo>
                <a:lnTo>
                  <a:pt x="1" y="11"/>
                </a:lnTo>
                <a:lnTo>
                  <a:pt x="1" y="7"/>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8" name="Line 1562"/>
          <p:cNvSpPr>
            <a:spLocks noChangeShapeType="1"/>
          </p:cNvSpPr>
          <p:nvPr/>
        </p:nvSpPr>
        <p:spPr bwMode="auto">
          <a:xfrm flipH="1">
            <a:off x="4324365" y="5264159"/>
            <a:ext cx="19050"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39" name="Line 1563"/>
          <p:cNvSpPr>
            <a:spLocks noChangeShapeType="1"/>
          </p:cNvSpPr>
          <p:nvPr/>
        </p:nvSpPr>
        <p:spPr bwMode="auto">
          <a:xfrm flipH="1">
            <a:off x="4303728" y="5311784"/>
            <a:ext cx="2063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0" name="Line 1564"/>
          <p:cNvSpPr>
            <a:spLocks noChangeShapeType="1"/>
          </p:cNvSpPr>
          <p:nvPr/>
        </p:nvSpPr>
        <p:spPr bwMode="auto">
          <a:xfrm flipH="1">
            <a:off x="4264040" y="5360997"/>
            <a:ext cx="39688" cy="1063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1" name="Line 1565"/>
          <p:cNvSpPr>
            <a:spLocks noChangeShapeType="1"/>
          </p:cNvSpPr>
          <p:nvPr/>
        </p:nvSpPr>
        <p:spPr bwMode="auto">
          <a:xfrm flipH="1">
            <a:off x="4243403" y="5467359"/>
            <a:ext cx="20638"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2" name="Line 1566"/>
          <p:cNvSpPr>
            <a:spLocks noChangeShapeType="1"/>
          </p:cNvSpPr>
          <p:nvPr/>
        </p:nvSpPr>
        <p:spPr bwMode="auto">
          <a:xfrm flipH="1">
            <a:off x="4224353" y="5518159"/>
            <a:ext cx="1905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3" name="Line 1567"/>
          <p:cNvSpPr>
            <a:spLocks noChangeShapeType="1"/>
          </p:cNvSpPr>
          <p:nvPr/>
        </p:nvSpPr>
        <p:spPr bwMode="auto">
          <a:xfrm flipH="1" flipV="1">
            <a:off x="4783153" y="5664209"/>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4" name="Line 1568"/>
          <p:cNvSpPr>
            <a:spLocks noChangeShapeType="1"/>
          </p:cNvSpPr>
          <p:nvPr/>
        </p:nvSpPr>
        <p:spPr bwMode="auto">
          <a:xfrm flipH="1" flipV="1">
            <a:off x="4773628" y="5634047"/>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5" name="Line 1569"/>
          <p:cNvSpPr>
            <a:spLocks noChangeShapeType="1"/>
          </p:cNvSpPr>
          <p:nvPr/>
        </p:nvSpPr>
        <p:spPr bwMode="auto">
          <a:xfrm flipH="1" flipV="1">
            <a:off x="4759340" y="5605472"/>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6" name="Line 1570"/>
          <p:cNvSpPr>
            <a:spLocks noChangeShapeType="1"/>
          </p:cNvSpPr>
          <p:nvPr/>
        </p:nvSpPr>
        <p:spPr bwMode="auto">
          <a:xfrm flipH="1" flipV="1">
            <a:off x="4740290"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7" name="Line 1571"/>
          <p:cNvSpPr>
            <a:spLocks noChangeShapeType="1"/>
          </p:cNvSpPr>
          <p:nvPr/>
        </p:nvSpPr>
        <p:spPr bwMode="auto">
          <a:xfrm flipH="1" flipV="1">
            <a:off x="4714890" y="5561022"/>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8" name="Line 1572"/>
          <p:cNvSpPr>
            <a:spLocks noChangeShapeType="1"/>
          </p:cNvSpPr>
          <p:nvPr/>
        </p:nvSpPr>
        <p:spPr bwMode="auto">
          <a:xfrm flipH="1" flipV="1">
            <a:off x="4687903" y="55451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49" name="Line 1573"/>
          <p:cNvSpPr>
            <a:spLocks noChangeShapeType="1"/>
          </p:cNvSpPr>
          <p:nvPr/>
        </p:nvSpPr>
        <p:spPr bwMode="auto">
          <a:xfrm flipH="1" flipV="1">
            <a:off x="4656153" y="55356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0" name="Line 1574"/>
          <p:cNvSpPr>
            <a:spLocks noChangeShapeType="1"/>
          </p:cNvSpPr>
          <p:nvPr/>
        </p:nvSpPr>
        <p:spPr bwMode="auto">
          <a:xfrm flipH="1" flipV="1">
            <a:off x="4624403" y="55324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1" name="Line 1575"/>
          <p:cNvSpPr>
            <a:spLocks noChangeShapeType="1"/>
          </p:cNvSpPr>
          <p:nvPr/>
        </p:nvSpPr>
        <p:spPr bwMode="auto">
          <a:xfrm flipH="1">
            <a:off x="4592653" y="55324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2" name="Line 1576"/>
          <p:cNvSpPr>
            <a:spLocks noChangeShapeType="1"/>
          </p:cNvSpPr>
          <p:nvPr/>
        </p:nvSpPr>
        <p:spPr bwMode="auto">
          <a:xfrm flipH="1">
            <a:off x="4562490" y="55356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3" name="Line 1577"/>
          <p:cNvSpPr>
            <a:spLocks noChangeShapeType="1"/>
          </p:cNvSpPr>
          <p:nvPr/>
        </p:nvSpPr>
        <p:spPr bwMode="auto">
          <a:xfrm flipH="1">
            <a:off x="4533915" y="55451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4" name="Line 1578"/>
          <p:cNvSpPr>
            <a:spLocks noChangeShapeType="1"/>
          </p:cNvSpPr>
          <p:nvPr/>
        </p:nvSpPr>
        <p:spPr bwMode="auto">
          <a:xfrm flipH="1">
            <a:off x="4510103" y="55610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5" name="Line 1579"/>
          <p:cNvSpPr>
            <a:spLocks noChangeShapeType="1"/>
          </p:cNvSpPr>
          <p:nvPr/>
        </p:nvSpPr>
        <p:spPr bwMode="auto">
          <a:xfrm flipH="1">
            <a:off x="4489465"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6" name="Line 1580"/>
          <p:cNvSpPr>
            <a:spLocks noChangeShapeType="1"/>
          </p:cNvSpPr>
          <p:nvPr/>
        </p:nvSpPr>
        <p:spPr bwMode="auto">
          <a:xfrm flipH="1">
            <a:off x="4475178" y="5605472"/>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7" name="Line 1581"/>
          <p:cNvSpPr>
            <a:spLocks noChangeShapeType="1"/>
          </p:cNvSpPr>
          <p:nvPr/>
        </p:nvSpPr>
        <p:spPr bwMode="auto">
          <a:xfrm flipH="1">
            <a:off x="4465653" y="5634047"/>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8" name="Line 1582"/>
          <p:cNvSpPr>
            <a:spLocks noChangeShapeType="1"/>
          </p:cNvSpPr>
          <p:nvPr/>
        </p:nvSpPr>
        <p:spPr bwMode="auto">
          <a:xfrm flipH="1">
            <a:off x="4462478"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59" name="Line 1583"/>
          <p:cNvSpPr>
            <a:spLocks noChangeShapeType="1"/>
          </p:cNvSpPr>
          <p:nvPr/>
        </p:nvSpPr>
        <p:spPr bwMode="auto">
          <a:xfrm>
            <a:off x="4462478"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0" name="Line 1584"/>
          <p:cNvSpPr>
            <a:spLocks noChangeShapeType="1"/>
          </p:cNvSpPr>
          <p:nvPr/>
        </p:nvSpPr>
        <p:spPr bwMode="auto">
          <a:xfrm>
            <a:off x="4465653" y="5732472"/>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1" name="Line 1585"/>
          <p:cNvSpPr>
            <a:spLocks noChangeShapeType="1"/>
          </p:cNvSpPr>
          <p:nvPr/>
        </p:nvSpPr>
        <p:spPr bwMode="auto">
          <a:xfrm>
            <a:off x="4475178"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2" name="Line 1586"/>
          <p:cNvSpPr>
            <a:spLocks noChangeShapeType="1"/>
          </p:cNvSpPr>
          <p:nvPr/>
        </p:nvSpPr>
        <p:spPr bwMode="auto">
          <a:xfrm>
            <a:off x="4489465"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3" name="Line 1587"/>
          <p:cNvSpPr>
            <a:spLocks noChangeShapeType="1"/>
          </p:cNvSpPr>
          <p:nvPr/>
        </p:nvSpPr>
        <p:spPr bwMode="auto">
          <a:xfrm>
            <a:off x="4510103"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4" name="Line 1588"/>
          <p:cNvSpPr>
            <a:spLocks noChangeShapeType="1"/>
          </p:cNvSpPr>
          <p:nvPr/>
        </p:nvSpPr>
        <p:spPr bwMode="auto">
          <a:xfrm>
            <a:off x="4533915"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5" name="Line 1589"/>
          <p:cNvSpPr>
            <a:spLocks noChangeShapeType="1"/>
          </p:cNvSpPr>
          <p:nvPr/>
        </p:nvSpPr>
        <p:spPr bwMode="auto">
          <a:xfrm>
            <a:off x="4562490"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6" name="Line 1590"/>
          <p:cNvSpPr>
            <a:spLocks noChangeShapeType="1"/>
          </p:cNvSpPr>
          <p:nvPr/>
        </p:nvSpPr>
        <p:spPr bwMode="auto">
          <a:xfrm>
            <a:off x="459265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7" name="Line 1591"/>
          <p:cNvSpPr>
            <a:spLocks noChangeShapeType="1"/>
          </p:cNvSpPr>
          <p:nvPr/>
        </p:nvSpPr>
        <p:spPr bwMode="auto">
          <a:xfrm flipV="1">
            <a:off x="462440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8" name="Line 1592"/>
          <p:cNvSpPr>
            <a:spLocks noChangeShapeType="1"/>
          </p:cNvSpPr>
          <p:nvPr/>
        </p:nvSpPr>
        <p:spPr bwMode="auto">
          <a:xfrm flipV="1">
            <a:off x="4656153"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69" name="Line 1593"/>
          <p:cNvSpPr>
            <a:spLocks noChangeShapeType="1"/>
          </p:cNvSpPr>
          <p:nvPr/>
        </p:nvSpPr>
        <p:spPr bwMode="auto">
          <a:xfrm flipV="1">
            <a:off x="4687903"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0" name="Line 1594"/>
          <p:cNvSpPr>
            <a:spLocks noChangeShapeType="1"/>
          </p:cNvSpPr>
          <p:nvPr/>
        </p:nvSpPr>
        <p:spPr bwMode="auto">
          <a:xfrm flipV="1">
            <a:off x="4714890" y="5816609"/>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2" name="Line 1596"/>
          <p:cNvSpPr>
            <a:spLocks noChangeShapeType="1"/>
          </p:cNvSpPr>
          <p:nvPr/>
        </p:nvSpPr>
        <p:spPr bwMode="auto">
          <a:xfrm flipV="1">
            <a:off x="4740291"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3" name="Line 1597"/>
          <p:cNvSpPr>
            <a:spLocks noChangeShapeType="1"/>
          </p:cNvSpPr>
          <p:nvPr/>
        </p:nvSpPr>
        <p:spPr bwMode="auto">
          <a:xfrm flipV="1">
            <a:off x="4759341"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4" name="Line 1598"/>
          <p:cNvSpPr>
            <a:spLocks noChangeShapeType="1"/>
          </p:cNvSpPr>
          <p:nvPr/>
        </p:nvSpPr>
        <p:spPr bwMode="auto">
          <a:xfrm flipV="1">
            <a:off x="477362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5" name="Line 1599"/>
          <p:cNvSpPr>
            <a:spLocks noChangeShapeType="1"/>
          </p:cNvSpPr>
          <p:nvPr/>
        </p:nvSpPr>
        <p:spPr bwMode="auto">
          <a:xfrm flipV="1">
            <a:off x="4783153" y="5699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6" name="Freeform 1600"/>
          <p:cNvSpPr>
            <a:spLocks/>
          </p:cNvSpPr>
          <p:nvPr/>
        </p:nvSpPr>
        <p:spPr bwMode="auto">
          <a:xfrm>
            <a:off x="4576778"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7" name="Freeform 1601"/>
          <p:cNvSpPr>
            <a:spLocks noEditPoints="1"/>
          </p:cNvSpPr>
          <p:nvPr/>
        </p:nvSpPr>
        <p:spPr bwMode="auto">
          <a:xfrm>
            <a:off x="4629166" y="5649921"/>
            <a:ext cx="41275" cy="68263"/>
          </a:xfrm>
          <a:custGeom>
            <a:avLst/>
            <a:gdLst/>
            <a:ahLst/>
            <a:cxnLst>
              <a:cxn ang="0">
                <a:pos x="13" y="1"/>
              </a:cxn>
              <a:cxn ang="0">
                <a:pos x="11" y="2"/>
              </a:cxn>
              <a:cxn ang="0">
                <a:pos x="10" y="3"/>
              </a:cxn>
              <a:cxn ang="0">
                <a:pos x="8" y="6"/>
              </a:cxn>
              <a:cxn ang="0">
                <a:pos x="8" y="8"/>
              </a:cxn>
              <a:cxn ang="0">
                <a:pos x="6" y="11"/>
              </a:cxn>
              <a:cxn ang="0">
                <a:pos x="6" y="30"/>
              </a:cxn>
              <a:cxn ang="0">
                <a:pos x="8" y="36"/>
              </a:cxn>
              <a:cxn ang="0">
                <a:pos x="8" y="38"/>
              </a:cxn>
              <a:cxn ang="0">
                <a:pos x="10" y="40"/>
              </a:cxn>
              <a:cxn ang="0">
                <a:pos x="11" y="40"/>
              </a:cxn>
              <a:cxn ang="0">
                <a:pos x="14" y="40"/>
              </a:cxn>
              <a:cxn ang="0">
                <a:pos x="15" y="40"/>
              </a:cxn>
              <a:cxn ang="0">
                <a:pos x="16" y="40"/>
              </a:cxn>
              <a:cxn ang="0">
                <a:pos x="17" y="38"/>
              </a:cxn>
              <a:cxn ang="0">
                <a:pos x="18" y="37"/>
              </a:cxn>
              <a:cxn ang="0">
                <a:pos x="19" y="34"/>
              </a:cxn>
              <a:cxn ang="0">
                <a:pos x="20" y="28"/>
              </a:cxn>
              <a:cxn ang="0">
                <a:pos x="20" y="19"/>
              </a:cxn>
              <a:cxn ang="0">
                <a:pos x="20" y="15"/>
              </a:cxn>
              <a:cxn ang="0">
                <a:pos x="20" y="11"/>
              </a:cxn>
              <a:cxn ang="0">
                <a:pos x="19" y="7"/>
              </a:cxn>
              <a:cxn ang="0">
                <a:pos x="17" y="4"/>
              </a:cxn>
              <a:cxn ang="0">
                <a:pos x="15" y="2"/>
              </a:cxn>
              <a:cxn ang="0">
                <a:pos x="14" y="2"/>
              </a:cxn>
              <a:cxn ang="0">
                <a:pos x="13" y="1"/>
              </a:cxn>
              <a:cxn ang="0">
                <a:pos x="11" y="0"/>
              </a:cxn>
              <a:cxn ang="0">
                <a:pos x="16" y="0"/>
              </a:cxn>
              <a:cxn ang="0">
                <a:pos x="19" y="1"/>
              </a:cxn>
              <a:cxn ang="0">
                <a:pos x="21" y="4"/>
              </a:cxn>
              <a:cxn ang="0">
                <a:pos x="24" y="9"/>
              </a:cxn>
              <a:cxn ang="0">
                <a:pos x="26" y="14"/>
              </a:cxn>
              <a:cxn ang="0">
                <a:pos x="26" y="28"/>
              </a:cxn>
              <a:cxn ang="0">
                <a:pos x="24" y="33"/>
              </a:cxn>
              <a:cxn ang="0">
                <a:pos x="23" y="36"/>
              </a:cxn>
              <a:cxn ang="0">
                <a:pos x="20" y="38"/>
              </a:cxn>
              <a:cxn ang="0">
                <a:pos x="19" y="40"/>
              </a:cxn>
              <a:cxn ang="0">
                <a:pos x="16" y="42"/>
              </a:cxn>
              <a:cxn ang="0">
                <a:pos x="13" y="43"/>
              </a:cxn>
              <a:cxn ang="0">
                <a:pos x="10" y="42"/>
              </a:cxn>
              <a:cxn ang="0">
                <a:pos x="8" y="40"/>
              </a:cxn>
              <a:cxn ang="0">
                <a:pos x="5" y="38"/>
              </a:cxn>
              <a:cxn ang="0">
                <a:pos x="3" y="35"/>
              </a:cxn>
              <a:cxn ang="0">
                <a:pos x="1" y="29"/>
              </a:cxn>
              <a:cxn ang="0">
                <a:pos x="0" y="21"/>
              </a:cxn>
              <a:cxn ang="0">
                <a:pos x="0" y="16"/>
              </a:cxn>
              <a:cxn ang="0">
                <a:pos x="1" y="13"/>
              </a:cxn>
              <a:cxn ang="0">
                <a:pos x="2" y="9"/>
              </a:cxn>
              <a:cxn ang="0">
                <a:pos x="3" y="6"/>
              </a:cxn>
              <a:cxn ang="0">
                <a:pos x="5" y="3"/>
              </a:cxn>
              <a:cxn ang="0">
                <a:pos x="8" y="1"/>
              </a:cxn>
              <a:cxn ang="0">
                <a:pos x="9" y="0"/>
              </a:cxn>
              <a:cxn ang="0">
                <a:pos x="11" y="0"/>
              </a:cxn>
            </a:cxnLst>
            <a:rect l="0" t="0" r="r" b="b"/>
            <a:pathLst>
              <a:path w="26" h="43">
                <a:moveTo>
                  <a:pt x="13" y="1"/>
                </a:moveTo>
                <a:lnTo>
                  <a:pt x="11" y="2"/>
                </a:lnTo>
                <a:lnTo>
                  <a:pt x="10" y="3"/>
                </a:lnTo>
                <a:lnTo>
                  <a:pt x="8" y="6"/>
                </a:lnTo>
                <a:lnTo>
                  <a:pt x="8" y="8"/>
                </a:lnTo>
                <a:lnTo>
                  <a:pt x="6" y="11"/>
                </a:lnTo>
                <a:lnTo>
                  <a:pt x="6" y="30"/>
                </a:lnTo>
                <a:lnTo>
                  <a:pt x="8" y="36"/>
                </a:lnTo>
                <a:lnTo>
                  <a:pt x="8" y="38"/>
                </a:lnTo>
                <a:lnTo>
                  <a:pt x="10" y="40"/>
                </a:lnTo>
                <a:lnTo>
                  <a:pt x="11" y="40"/>
                </a:lnTo>
                <a:lnTo>
                  <a:pt x="14" y="40"/>
                </a:lnTo>
                <a:lnTo>
                  <a:pt x="15" y="40"/>
                </a:lnTo>
                <a:lnTo>
                  <a:pt x="16" y="40"/>
                </a:lnTo>
                <a:lnTo>
                  <a:pt x="17" y="38"/>
                </a:lnTo>
                <a:lnTo>
                  <a:pt x="18" y="37"/>
                </a:lnTo>
                <a:lnTo>
                  <a:pt x="19" y="34"/>
                </a:lnTo>
                <a:lnTo>
                  <a:pt x="20" y="28"/>
                </a:lnTo>
                <a:lnTo>
                  <a:pt x="20" y="19"/>
                </a:lnTo>
                <a:lnTo>
                  <a:pt x="20" y="15"/>
                </a:lnTo>
                <a:lnTo>
                  <a:pt x="20" y="11"/>
                </a:lnTo>
                <a:lnTo>
                  <a:pt x="19" y="7"/>
                </a:lnTo>
                <a:lnTo>
                  <a:pt x="17" y="4"/>
                </a:lnTo>
                <a:lnTo>
                  <a:pt x="15" y="2"/>
                </a:lnTo>
                <a:lnTo>
                  <a:pt x="14" y="2"/>
                </a:lnTo>
                <a:lnTo>
                  <a:pt x="13" y="1"/>
                </a:lnTo>
                <a:close/>
                <a:moveTo>
                  <a:pt x="11" y="0"/>
                </a:moveTo>
                <a:lnTo>
                  <a:pt x="16" y="0"/>
                </a:lnTo>
                <a:lnTo>
                  <a:pt x="19" y="1"/>
                </a:lnTo>
                <a:lnTo>
                  <a:pt x="21" y="4"/>
                </a:lnTo>
                <a:lnTo>
                  <a:pt x="24" y="9"/>
                </a:lnTo>
                <a:lnTo>
                  <a:pt x="26" y="14"/>
                </a:lnTo>
                <a:lnTo>
                  <a:pt x="26" y="28"/>
                </a:lnTo>
                <a:lnTo>
                  <a:pt x="24" y="33"/>
                </a:lnTo>
                <a:lnTo>
                  <a:pt x="23" y="36"/>
                </a:lnTo>
                <a:lnTo>
                  <a:pt x="20" y="38"/>
                </a:lnTo>
                <a:lnTo>
                  <a:pt x="19" y="40"/>
                </a:lnTo>
                <a:lnTo>
                  <a:pt x="16" y="42"/>
                </a:lnTo>
                <a:lnTo>
                  <a:pt x="13" y="43"/>
                </a:lnTo>
                <a:lnTo>
                  <a:pt x="10" y="42"/>
                </a:lnTo>
                <a:lnTo>
                  <a:pt x="8" y="40"/>
                </a:lnTo>
                <a:lnTo>
                  <a:pt x="5" y="38"/>
                </a:lnTo>
                <a:lnTo>
                  <a:pt x="3" y="35"/>
                </a:lnTo>
                <a:lnTo>
                  <a:pt x="1" y="29"/>
                </a:lnTo>
                <a:lnTo>
                  <a:pt x="0" y="21"/>
                </a:lnTo>
                <a:lnTo>
                  <a:pt x="0" y="16"/>
                </a:lnTo>
                <a:lnTo>
                  <a:pt x="1" y="13"/>
                </a:lnTo>
                <a:lnTo>
                  <a:pt x="2" y="9"/>
                </a:lnTo>
                <a:lnTo>
                  <a:pt x="3" y="6"/>
                </a:lnTo>
                <a:lnTo>
                  <a:pt x="5" y="3"/>
                </a:lnTo>
                <a:lnTo>
                  <a:pt x="8" y="1"/>
                </a:lnTo>
                <a:lnTo>
                  <a:pt x="9" y="0"/>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8" name="Line 1602"/>
          <p:cNvSpPr>
            <a:spLocks noChangeShapeType="1"/>
          </p:cNvSpPr>
          <p:nvPr/>
        </p:nvSpPr>
        <p:spPr bwMode="auto">
          <a:xfrm>
            <a:off x="4451366" y="5264159"/>
            <a:ext cx="20638"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79" name="Line 1603"/>
          <p:cNvSpPr>
            <a:spLocks noChangeShapeType="1"/>
          </p:cNvSpPr>
          <p:nvPr/>
        </p:nvSpPr>
        <p:spPr bwMode="auto">
          <a:xfrm>
            <a:off x="4472003" y="5316546"/>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0" name="Line 1604"/>
          <p:cNvSpPr>
            <a:spLocks noChangeShapeType="1"/>
          </p:cNvSpPr>
          <p:nvPr/>
        </p:nvSpPr>
        <p:spPr bwMode="auto">
          <a:xfrm>
            <a:off x="4494228" y="5372109"/>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1" name="Line 1605"/>
          <p:cNvSpPr>
            <a:spLocks noChangeShapeType="1"/>
          </p:cNvSpPr>
          <p:nvPr/>
        </p:nvSpPr>
        <p:spPr bwMode="auto">
          <a:xfrm>
            <a:off x="4518041" y="5430846"/>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2" name="Line 1606"/>
          <p:cNvSpPr>
            <a:spLocks noChangeShapeType="1"/>
          </p:cNvSpPr>
          <p:nvPr/>
        </p:nvSpPr>
        <p:spPr bwMode="auto">
          <a:xfrm>
            <a:off x="4540266" y="5487996"/>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3" name="Line 1607"/>
          <p:cNvSpPr>
            <a:spLocks noChangeShapeType="1"/>
          </p:cNvSpPr>
          <p:nvPr/>
        </p:nvSpPr>
        <p:spPr bwMode="auto">
          <a:xfrm flipH="1" flipV="1">
            <a:off x="6146816" y="5664209"/>
            <a:ext cx="47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4" name="Line 1608"/>
          <p:cNvSpPr>
            <a:spLocks noChangeShapeType="1"/>
          </p:cNvSpPr>
          <p:nvPr/>
        </p:nvSpPr>
        <p:spPr bwMode="auto">
          <a:xfrm flipH="1" flipV="1">
            <a:off x="6137291"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5" name="Line 1609"/>
          <p:cNvSpPr>
            <a:spLocks noChangeShapeType="1"/>
          </p:cNvSpPr>
          <p:nvPr/>
        </p:nvSpPr>
        <p:spPr bwMode="auto">
          <a:xfrm flipH="1" flipV="1">
            <a:off x="6123003"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6" name="Line 1610"/>
          <p:cNvSpPr>
            <a:spLocks noChangeShapeType="1"/>
          </p:cNvSpPr>
          <p:nvPr/>
        </p:nvSpPr>
        <p:spPr bwMode="auto">
          <a:xfrm flipH="1" flipV="1">
            <a:off x="6102366"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7" name="Line 1611"/>
          <p:cNvSpPr>
            <a:spLocks noChangeShapeType="1"/>
          </p:cNvSpPr>
          <p:nvPr/>
        </p:nvSpPr>
        <p:spPr bwMode="auto">
          <a:xfrm flipH="1" flipV="1">
            <a:off x="6078553"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8" name="Line 1612"/>
          <p:cNvSpPr>
            <a:spLocks noChangeShapeType="1"/>
          </p:cNvSpPr>
          <p:nvPr/>
        </p:nvSpPr>
        <p:spPr bwMode="auto">
          <a:xfrm flipH="1" flipV="1">
            <a:off x="6051566"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89" name="Line 1613"/>
          <p:cNvSpPr>
            <a:spLocks noChangeShapeType="1"/>
          </p:cNvSpPr>
          <p:nvPr/>
        </p:nvSpPr>
        <p:spPr bwMode="auto">
          <a:xfrm flipH="1" flipV="1">
            <a:off x="602140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0" name="Line 1614"/>
          <p:cNvSpPr>
            <a:spLocks noChangeShapeType="1"/>
          </p:cNvSpPr>
          <p:nvPr/>
        </p:nvSpPr>
        <p:spPr bwMode="auto">
          <a:xfrm flipH="1" flipV="1">
            <a:off x="5989653"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1" name="Line 1615"/>
          <p:cNvSpPr>
            <a:spLocks noChangeShapeType="1"/>
          </p:cNvSpPr>
          <p:nvPr/>
        </p:nvSpPr>
        <p:spPr bwMode="auto">
          <a:xfrm flipH="1">
            <a:off x="5956316" y="55324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2" name="Line 1616"/>
          <p:cNvSpPr>
            <a:spLocks noChangeShapeType="1"/>
          </p:cNvSpPr>
          <p:nvPr/>
        </p:nvSpPr>
        <p:spPr bwMode="auto">
          <a:xfrm flipH="1">
            <a:off x="592615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3" name="Line 1617"/>
          <p:cNvSpPr>
            <a:spLocks noChangeShapeType="1"/>
          </p:cNvSpPr>
          <p:nvPr/>
        </p:nvSpPr>
        <p:spPr bwMode="auto">
          <a:xfrm flipH="1">
            <a:off x="5897578" y="55451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4" name="Line 1618"/>
          <p:cNvSpPr>
            <a:spLocks noChangeShapeType="1"/>
          </p:cNvSpPr>
          <p:nvPr/>
        </p:nvSpPr>
        <p:spPr bwMode="auto">
          <a:xfrm flipH="1">
            <a:off x="5873766"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5" name="Line 1619"/>
          <p:cNvSpPr>
            <a:spLocks noChangeShapeType="1"/>
          </p:cNvSpPr>
          <p:nvPr/>
        </p:nvSpPr>
        <p:spPr bwMode="auto">
          <a:xfrm flipH="1">
            <a:off x="5853128"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6" name="Line 1620"/>
          <p:cNvSpPr>
            <a:spLocks noChangeShapeType="1"/>
          </p:cNvSpPr>
          <p:nvPr/>
        </p:nvSpPr>
        <p:spPr bwMode="auto">
          <a:xfrm flipH="1">
            <a:off x="5838841"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7" name="Line 1621"/>
          <p:cNvSpPr>
            <a:spLocks noChangeShapeType="1"/>
          </p:cNvSpPr>
          <p:nvPr/>
        </p:nvSpPr>
        <p:spPr bwMode="auto">
          <a:xfrm flipH="1">
            <a:off x="5829316"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8" name="Line 1622"/>
          <p:cNvSpPr>
            <a:spLocks noChangeShapeType="1"/>
          </p:cNvSpPr>
          <p:nvPr/>
        </p:nvSpPr>
        <p:spPr bwMode="auto">
          <a:xfrm flipH="1">
            <a:off x="5826141"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999" name="Line 1623"/>
          <p:cNvSpPr>
            <a:spLocks noChangeShapeType="1"/>
          </p:cNvSpPr>
          <p:nvPr/>
        </p:nvSpPr>
        <p:spPr bwMode="auto">
          <a:xfrm>
            <a:off x="5826141"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0" name="Line 1624"/>
          <p:cNvSpPr>
            <a:spLocks noChangeShapeType="1"/>
          </p:cNvSpPr>
          <p:nvPr/>
        </p:nvSpPr>
        <p:spPr bwMode="auto">
          <a:xfrm>
            <a:off x="5829316"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1" name="Line 1625"/>
          <p:cNvSpPr>
            <a:spLocks noChangeShapeType="1"/>
          </p:cNvSpPr>
          <p:nvPr/>
        </p:nvSpPr>
        <p:spPr bwMode="auto">
          <a:xfrm>
            <a:off x="5838841"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2" name="Line 1626"/>
          <p:cNvSpPr>
            <a:spLocks noChangeShapeType="1"/>
          </p:cNvSpPr>
          <p:nvPr/>
        </p:nvSpPr>
        <p:spPr bwMode="auto">
          <a:xfrm>
            <a:off x="5853128"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3" name="Line 1627"/>
          <p:cNvSpPr>
            <a:spLocks noChangeShapeType="1"/>
          </p:cNvSpPr>
          <p:nvPr/>
        </p:nvSpPr>
        <p:spPr bwMode="auto">
          <a:xfrm>
            <a:off x="5873766"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4" name="Line 1628"/>
          <p:cNvSpPr>
            <a:spLocks noChangeShapeType="1"/>
          </p:cNvSpPr>
          <p:nvPr/>
        </p:nvSpPr>
        <p:spPr bwMode="auto">
          <a:xfrm>
            <a:off x="5897578"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5" name="Line 1629"/>
          <p:cNvSpPr>
            <a:spLocks noChangeShapeType="1"/>
          </p:cNvSpPr>
          <p:nvPr/>
        </p:nvSpPr>
        <p:spPr bwMode="auto">
          <a:xfrm>
            <a:off x="592615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6" name="Line 1630"/>
          <p:cNvSpPr>
            <a:spLocks noChangeShapeType="1"/>
          </p:cNvSpPr>
          <p:nvPr/>
        </p:nvSpPr>
        <p:spPr bwMode="auto">
          <a:xfrm>
            <a:off x="5956316" y="586105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7" name="Line 1631"/>
          <p:cNvSpPr>
            <a:spLocks noChangeShapeType="1"/>
          </p:cNvSpPr>
          <p:nvPr/>
        </p:nvSpPr>
        <p:spPr bwMode="auto">
          <a:xfrm flipV="1">
            <a:off x="598965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8" name="Line 1632"/>
          <p:cNvSpPr>
            <a:spLocks noChangeShapeType="1"/>
          </p:cNvSpPr>
          <p:nvPr/>
        </p:nvSpPr>
        <p:spPr bwMode="auto">
          <a:xfrm flipV="1">
            <a:off x="602140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09" name="Line 1633"/>
          <p:cNvSpPr>
            <a:spLocks noChangeShapeType="1"/>
          </p:cNvSpPr>
          <p:nvPr/>
        </p:nvSpPr>
        <p:spPr bwMode="auto">
          <a:xfrm flipV="1">
            <a:off x="6051566"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0" name="Line 1634"/>
          <p:cNvSpPr>
            <a:spLocks noChangeShapeType="1"/>
          </p:cNvSpPr>
          <p:nvPr/>
        </p:nvSpPr>
        <p:spPr bwMode="auto">
          <a:xfrm flipV="1">
            <a:off x="6078553"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1" name="Line 1635"/>
          <p:cNvSpPr>
            <a:spLocks noChangeShapeType="1"/>
          </p:cNvSpPr>
          <p:nvPr/>
        </p:nvSpPr>
        <p:spPr bwMode="auto">
          <a:xfrm flipV="1">
            <a:off x="6102366"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2" name="Line 1636"/>
          <p:cNvSpPr>
            <a:spLocks noChangeShapeType="1"/>
          </p:cNvSpPr>
          <p:nvPr/>
        </p:nvSpPr>
        <p:spPr bwMode="auto">
          <a:xfrm flipV="1">
            <a:off x="6123003"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3" name="Line 1637"/>
          <p:cNvSpPr>
            <a:spLocks noChangeShapeType="1"/>
          </p:cNvSpPr>
          <p:nvPr/>
        </p:nvSpPr>
        <p:spPr bwMode="auto">
          <a:xfrm flipV="1">
            <a:off x="6137291"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4" name="Line 1638"/>
          <p:cNvSpPr>
            <a:spLocks noChangeShapeType="1"/>
          </p:cNvSpPr>
          <p:nvPr/>
        </p:nvSpPr>
        <p:spPr bwMode="auto">
          <a:xfrm flipV="1">
            <a:off x="6146816" y="5699134"/>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5" name="Freeform 1639"/>
          <p:cNvSpPr>
            <a:spLocks/>
          </p:cNvSpPr>
          <p:nvPr/>
        </p:nvSpPr>
        <p:spPr bwMode="auto">
          <a:xfrm>
            <a:off x="5940441"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6" name="Freeform 1640"/>
          <p:cNvSpPr>
            <a:spLocks/>
          </p:cNvSpPr>
          <p:nvPr/>
        </p:nvSpPr>
        <p:spPr bwMode="auto">
          <a:xfrm>
            <a:off x="5999178" y="5649921"/>
            <a:ext cx="25400" cy="66675"/>
          </a:xfrm>
          <a:custGeom>
            <a:avLst/>
            <a:gdLst/>
            <a:ahLst/>
            <a:cxnLst>
              <a:cxn ang="0">
                <a:pos x="10" y="0"/>
              </a:cxn>
              <a:cxn ang="0">
                <a:pos x="12" y="0"/>
              </a:cxn>
              <a:cxn ang="0">
                <a:pos x="12" y="40"/>
              </a:cxn>
              <a:cxn ang="0">
                <a:pos x="13" y="40"/>
              </a:cxn>
              <a:cxn ang="0">
                <a:pos x="13" y="41"/>
              </a:cxn>
              <a:cxn ang="0">
                <a:pos x="16" y="41"/>
              </a:cxn>
              <a:cxn ang="0">
                <a:pos x="16" y="42"/>
              </a:cxn>
              <a:cxn ang="0">
                <a:pos x="1" y="42"/>
              </a:cxn>
              <a:cxn ang="0">
                <a:pos x="1" y="41"/>
              </a:cxn>
              <a:cxn ang="0">
                <a:pos x="4" y="41"/>
              </a:cxn>
              <a:cxn ang="0">
                <a:pos x="5" y="40"/>
              </a:cxn>
              <a:cxn ang="0">
                <a:pos x="6" y="40"/>
              </a:cxn>
              <a:cxn ang="0">
                <a:pos x="6" y="38"/>
              </a:cxn>
              <a:cxn ang="0">
                <a:pos x="6" y="37"/>
              </a:cxn>
              <a:cxn ang="0">
                <a:pos x="6" y="6"/>
              </a:cxn>
              <a:cxn ang="0">
                <a:pos x="5" y="4"/>
              </a:cxn>
              <a:cxn ang="0">
                <a:pos x="2" y="4"/>
              </a:cxn>
              <a:cxn ang="0">
                <a:pos x="1" y="5"/>
              </a:cxn>
              <a:cxn ang="0">
                <a:pos x="0" y="4"/>
              </a:cxn>
              <a:cxn ang="0">
                <a:pos x="10" y="0"/>
              </a:cxn>
            </a:cxnLst>
            <a:rect l="0" t="0" r="r" b="b"/>
            <a:pathLst>
              <a:path w="16" h="42">
                <a:moveTo>
                  <a:pt x="10" y="0"/>
                </a:moveTo>
                <a:lnTo>
                  <a:pt x="12" y="0"/>
                </a:lnTo>
                <a:lnTo>
                  <a:pt x="12" y="40"/>
                </a:lnTo>
                <a:lnTo>
                  <a:pt x="13" y="40"/>
                </a:lnTo>
                <a:lnTo>
                  <a:pt x="13" y="41"/>
                </a:lnTo>
                <a:lnTo>
                  <a:pt x="16" y="41"/>
                </a:lnTo>
                <a:lnTo>
                  <a:pt x="16" y="42"/>
                </a:lnTo>
                <a:lnTo>
                  <a:pt x="1" y="42"/>
                </a:lnTo>
                <a:lnTo>
                  <a:pt x="1" y="41"/>
                </a:lnTo>
                <a:lnTo>
                  <a:pt x="4" y="41"/>
                </a:lnTo>
                <a:lnTo>
                  <a:pt x="5" y="40"/>
                </a:lnTo>
                <a:lnTo>
                  <a:pt x="6" y="40"/>
                </a:lnTo>
                <a:lnTo>
                  <a:pt x="6" y="38"/>
                </a:lnTo>
                <a:lnTo>
                  <a:pt x="6" y="37"/>
                </a:lnTo>
                <a:lnTo>
                  <a:pt x="6" y="6"/>
                </a:lnTo>
                <a:lnTo>
                  <a:pt x="5" y="4"/>
                </a:lnTo>
                <a:lnTo>
                  <a:pt x="2" y="4"/>
                </a:lnTo>
                <a:lnTo>
                  <a:pt x="1" y="5"/>
                </a:lnTo>
                <a:lnTo>
                  <a:pt x="0" y="4"/>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7" name="Line 1641"/>
          <p:cNvSpPr>
            <a:spLocks noChangeShapeType="1"/>
          </p:cNvSpPr>
          <p:nvPr/>
        </p:nvSpPr>
        <p:spPr bwMode="auto">
          <a:xfrm flipH="1">
            <a:off x="6142053" y="5264159"/>
            <a:ext cx="19050"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8" name="Line 1642"/>
          <p:cNvSpPr>
            <a:spLocks noChangeShapeType="1"/>
          </p:cNvSpPr>
          <p:nvPr/>
        </p:nvSpPr>
        <p:spPr bwMode="auto">
          <a:xfrm flipH="1">
            <a:off x="6118241" y="5316546"/>
            <a:ext cx="23813"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19" name="Line 1643"/>
          <p:cNvSpPr>
            <a:spLocks noChangeShapeType="1"/>
          </p:cNvSpPr>
          <p:nvPr/>
        </p:nvSpPr>
        <p:spPr bwMode="auto">
          <a:xfrm flipH="1">
            <a:off x="6096016" y="5372109"/>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0" name="Line 1644"/>
          <p:cNvSpPr>
            <a:spLocks noChangeShapeType="1"/>
          </p:cNvSpPr>
          <p:nvPr/>
        </p:nvSpPr>
        <p:spPr bwMode="auto">
          <a:xfrm flipH="1">
            <a:off x="6073791" y="5430846"/>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1" name="Line 1645"/>
          <p:cNvSpPr>
            <a:spLocks noChangeShapeType="1"/>
          </p:cNvSpPr>
          <p:nvPr/>
        </p:nvSpPr>
        <p:spPr bwMode="auto">
          <a:xfrm flipH="1">
            <a:off x="6051566" y="5487996"/>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2" name="Line 1646"/>
          <p:cNvSpPr>
            <a:spLocks noChangeShapeType="1"/>
          </p:cNvSpPr>
          <p:nvPr/>
        </p:nvSpPr>
        <p:spPr bwMode="auto">
          <a:xfrm flipH="1" flipV="1">
            <a:off x="6602428"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3" name="Line 1647"/>
          <p:cNvSpPr>
            <a:spLocks noChangeShapeType="1"/>
          </p:cNvSpPr>
          <p:nvPr/>
        </p:nvSpPr>
        <p:spPr bwMode="auto">
          <a:xfrm flipH="1" flipV="1">
            <a:off x="6592903"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4" name="Line 1648"/>
          <p:cNvSpPr>
            <a:spLocks noChangeShapeType="1"/>
          </p:cNvSpPr>
          <p:nvPr/>
        </p:nvSpPr>
        <p:spPr bwMode="auto">
          <a:xfrm flipH="1" flipV="1">
            <a:off x="6578616"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5" name="Line 1649"/>
          <p:cNvSpPr>
            <a:spLocks noChangeShapeType="1"/>
          </p:cNvSpPr>
          <p:nvPr/>
        </p:nvSpPr>
        <p:spPr bwMode="auto">
          <a:xfrm flipH="1" flipV="1">
            <a:off x="6557978"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6" name="Line 1650"/>
          <p:cNvSpPr>
            <a:spLocks noChangeShapeType="1"/>
          </p:cNvSpPr>
          <p:nvPr/>
        </p:nvSpPr>
        <p:spPr bwMode="auto">
          <a:xfrm flipH="1" flipV="1">
            <a:off x="6534166"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7" name="Line 1651"/>
          <p:cNvSpPr>
            <a:spLocks noChangeShapeType="1"/>
          </p:cNvSpPr>
          <p:nvPr/>
        </p:nvSpPr>
        <p:spPr bwMode="auto">
          <a:xfrm flipH="1" flipV="1">
            <a:off x="6507178"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8" name="Line 1652"/>
          <p:cNvSpPr>
            <a:spLocks noChangeShapeType="1"/>
          </p:cNvSpPr>
          <p:nvPr/>
        </p:nvSpPr>
        <p:spPr bwMode="auto">
          <a:xfrm flipH="1" flipV="1">
            <a:off x="647542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29" name="Line 1653"/>
          <p:cNvSpPr>
            <a:spLocks noChangeShapeType="1"/>
          </p:cNvSpPr>
          <p:nvPr/>
        </p:nvSpPr>
        <p:spPr bwMode="auto">
          <a:xfrm flipH="1" flipV="1">
            <a:off x="644367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0" name="Line 1654"/>
          <p:cNvSpPr>
            <a:spLocks noChangeShapeType="1"/>
          </p:cNvSpPr>
          <p:nvPr/>
        </p:nvSpPr>
        <p:spPr bwMode="auto">
          <a:xfrm flipH="1">
            <a:off x="641192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1" name="Line 1655"/>
          <p:cNvSpPr>
            <a:spLocks noChangeShapeType="1"/>
          </p:cNvSpPr>
          <p:nvPr/>
        </p:nvSpPr>
        <p:spPr bwMode="auto">
          <a:xfrm flipH="1">
            <a:off x="638017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2" name="Line 1656"/>
          <p:cNvSpPr>
            <a:spLocks noChangeShapeType="1"/>
          </p:cNvSpPr>
          <p:nvPr/>
        </p:nvSpPr>
        <p:spPr bwMode="auto">
          <a:xfrm flipH="1">
            <a:off x="6353191"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3" name="Line 1657"/>
          <p:cNvSpPr>
            <a:spLocks noChangeShapeType="1"/>
          </p:cNvSpPr>
          <p:nvPr/>
        </p:nvSpPr>
        <p:spPr bwMode="auto">
          <a:xfrm flipH="1">
            <a:off x="6327791" y="55610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4" name="Line 1658"/>
          <p:cNvSpPr>
            <a:spLocks noChangeShapeType="1"/>
          </p:cNvSpPr>
          <p:nvPr/>
        </p:nvSpPr>
        <p:spPr bwMode="auto">
          <a:xfrm flipH="1">
            <a:off x="6308741"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5" name="Line 1659"/>
          <p:cNvSpPr>
            <a:spLocks noChangeShapeType="1"/>
          </p:cNvSpPr>
          <p:nvPr/>
        </p:nvSpPr>
        <p:spPr bwMode="auto">
          <a:xfrm flipH="1">
            <a:off x="6294453"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6" name="Line 1660"/>
          <p:cNvSpPr>
            <a:spLocks noChangeShapeType="1"/>
          </p:cNvSpPr>
          <p:nvPr/>
        </p:nvSpPr>
        <p:spPr bwMode="auto">
          <a:xfrm flipH="1">
            <a:off x="6284928"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7" name="Line 1661"/>
          <p:cNvSpPr>
            <a:spLocks noChangeShapeType="1"/>
          </p:cNvSpPr>
          <p:nvPr/>
        </p:nvSpPr>
        <p:spPr bwMode="auto">
          <a:xfrm flipH="1">
            <a:off x="6281753"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8" name="Line 1662"/>
          <p:cNvSpPr>
            <a:spLocks noChangeShapeType="1"/>
          </p:cNvSpPr>
          <p:nvPr/>
        </p:nvSpPr>
        <p:spPr bwMode="auto">
          <a:xfrm>
            <a:off x="6281753"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39" name="Line 1663"/>
          <p:cNvSpPr>
            <a:spLocks noChangeShapeType="1"/>
          </p:cNvSpPr>
          <p:nvPr/>
        </p:nvSpPr>
        <p:spPr bwMode="auto">
          <a:xfrm>
            <a:off x="628492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0" name="Line 1664"/>
          <p:cNvSpPr>
            <a:spLocks noChangeShapeType="1"/>
          </p:cNvSpPr>
          <p:nvPr/>
        </p:nvSpPr>
        <p:spPr bwMode="auto">
          <a:xfrm>
            <a:off x="6294453"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1" name="Line 1665"/>
          <p:cNvSpPr>
            <a:spLocks noChangeShapeType="1"/>
          </p:cNvSpPr>
          <p:nvPr/>
        </p:nvSpPr>
        <p:spPr bwMode="auto">
          <a:xfrm>
            <a:off x="6308741"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2" name="Line 1666"/>
          <p:cNvSpPr>
            <a:spLocks noChangeShapeType="1"/>
          </p:cNvSpPr>
          <p:nvPr/>
        </p:nvSpPr>
        <p:spPr bwMode="auto">
          <a:xfrm>
            <a:off x="6327791" y="5816609"/>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3" name="Line 1667"/>
          <p:cNvSpPr>
            <a:spLocks noChangeShapeType="1"/>
          </p:cNvSpPr>
          <p:nvPr/>
        </p:nvSpPr>
        <p:spPr bwMode="auto">
          <a:xfrm>
            <a:off x="6353191"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4" name="Line 1668"/>
          <p:cNvSpPr>
            <a:spLocks noChangeShapeType="1"/>
          </p:cNvSpPr>
          <p:nvPr/>
        </p:nvSpPr>
        <p:spPr bwMode="auto">
          <a:xfrm>
            <a:off x="638017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5" name="Line 1669"/>
          <p:cNvSpPr>
            <a:spLocks noChangeShapeType="1"/>
          </p:cNvSpPr>
          <p:nvPr/>
        </p:nvSpPr>
        <p:spPr bwMode="auto">
          <a:xfrm>
            <a:off x="641192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6" name="Line 1670"/>
          <p:cNvSpPr>
            <a:spLocks noChangeShapeType="1"/>
          </p:cNvSpPr>
          <p:nvPr/>
        </p:nvSpPr>
        <p:spPr bwMode="auto">
          <a:xfrm flipV="1">
            <a:off x="644367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7" name="Line 1671"/>
          <p:cNvSpPr>
            <a:spLocks noChangeShapeType="1"/>
          </p:cNvSpPr>
          <p:nvPr/>
        </p:nvSpPr>
        <p:spPr bwMode="auto">
          <a:xfrm flipV="1">
            <a:off x="647542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8" name="Line 1672"/>
          <p:cNvSpPr>
            <a:spLocks noChangeShapeType="1"/>
          </p:cNvSpPr>
          <p:nvPr/>
        </p:nvSpPr>
        <p:spPr bwMode="auto">
          <a:xfrm flipV="1">
            <a:off x="6507178"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49" name="Line 1673"/>
          <p:cNvSpPr>
            <a:spLocks noChangeShapeType="1"/>
          </p:cNvSpPr>
          <p:nvPr/>
        </p:nvSpPr>
        <p:spPr bwMode="auto">
          <a:xfrm flipV="1">
            <a:off x="6534166"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0" name="Line 1674"/>
          <p:cNvSpPr>
            <a:spLocks noChangeShapeType="1"/>
          </p:cNvSpPr>
          <p:nvPr/>
        </p:nvSpPr>
        <p:spPr bwMode="auto">
          <a:xfrm flipV="1">
            <a:off x="6557978"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1" name="Line 1675"/>
          <p:cNvSpPr>
            <a:spLocks noChangeShapeType="1"/>
          </p:cNvSpPr>
          <p:nvPr/>
        </p:nvSpPr>
        <p:spPr bwMode="auto">
          <a:xfrm flipV="1">
            <a:off x="6578616"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2" name="Line 1676"/>
          <p:cNvSpPr>
            <a:spLocks noChangeShapeType="1"/>
          </p:cNvSpPr>
          <p:nvPr/>
        </p:nvSpPr>
        <p:spPr bwMode="auto">
          <a:xfrm flipV="1">
            <a:off x="6592903"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3" name="Line 1677"/>
          <p:cNvSpPr>
            <a:spLocks noChangeShapeType="1"/>
          </p:cNvSpPr>
          <p:nvPr/>
        </p:nvSpPr>
        <p:spPr bwMode="auto">
          <a:xfrm flipV="1">
            <a:off x="6602428"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4" name="Freeform 1678"/>
          <p:cNvSpPr>
            <a:spLocks/>
          </p:cNvSpPr>
          <p:nvPr/>
        </p:nvSpPr>
        <p:spPr bwMode="auto">
          <a:xfrm>
            <a:off x="6396053"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5" name="Freeform 1679"/>
          <p:cNvSpPr>
            <a:spLocks/>
          </p:cNvSpPr>
          <p:nvPr/>
        </p:nvSpPr>
        <p:spPr bwMode="auto">
          <a:xfrm>
            <a:off x="6445266" y="5649921"/>
            <a:ext cx="44450" cy="66675"/>
          </a:xfrm>
          <a:custGeom>
            <a:avLst/>
            <a:gdLst/>
            <a:ahLst/>
            <a:cxnLst>
              <a:cxn ang="0">
                <a:pos x="10" y="0"/>
              </a:cxn>
              <a:cxn ang="0">
                <a:pos x="16" y="0"/>
              </a:cxn>
              <a:cxn ang="0">
                <a:pos x="20" y="1"/>
              </a:cxn>
              <a:cxn ang="0">
                <a:pos x="22" y="3"/>
              </a:cxn>
              <a:cxn ang="0">
                <a:pos x="24" y="5"/>
              </a:cxn>
              <a:cxn ang="0">
                <a:pos x="25" y="7"/>
              </a:cxn>
              <a:cxn ang="0">
                <a:pos x="25" y="11"/>
              </a:cxn>
              <a:cxn ang="0">
                <a:pos x="25" y="13"/>
              </a:cxn>
              <a:cxn ang="0">
                <a:pos x="24" y="16"/>
              </a:cxn>
              <a:cxn ang="0">
                <a:pos x="19" y="24"/>
              </a:cxn>
              <a:cxn ang="0">
                <a:pos x="16" y="28"/>
              </a:cxn>
              <a:cxn ang="0">
                <a:pos x="7" y="37"/>
              </a:cxn>
              <a:cxn ang="0">
                <a:pos x="22" y="37"/>
              </a:cxn>
              <a:cxn ang="0">
                <a:pos x="23" y="37"/>
              </a:cxn>
              <a:cxn ang="0">
                <a:pos x="24" y="37"/>
              </a:cxn>
              <a:cxn ang="0">
                <a:pos x="25" y="36"/>
              </a:cxn>
              <a:cxn ang="0">
                <a:pos x="27" y="34"/>
              </a:cxn>
              <a:cxn ang="0">
                <a:pos x="28" y="34"/>
              </a:cxn>
              <a:cxn ang="0">
                <a:pos x="25" y="42"/>
              </a:cxn>
              <a:cxn ang="0">
                <a:pos x="0" y="42"/>
              </a:cxn>
              <a:cxn ang="0">
                <a:pos x="0" y="40"/>
              </a:cxn>
              <a:cxn ang="0">
                <a:pos x="10" y="32"/>
              </a:cxn>
              <a:cxn ang="0">
                <a:pos x="16" y="25"/>
              </a:cxn>
              <a:cxn ang="0">
                <a:pos x="19" y="19"/>
              </a:cxn>
              <a:cxn ang="0">
                <a:pos x="20" y="13"/>
              </a:cxn>
              <a:cxn ang="0">
                <a:pos x="20" y="11"/>
              </a:cxn>
              <a:cxn ang="0">
                <a:pos x="19" y="9"/>
              </a:cxn>
              <a:cxn ang="0">
                <a:pos x="18" y="6"/>
              </a:cxn>
              <a:cxn ang="0">
                <a:pos x="16" y="5"/>
              </a:cxn>
              <a:cxn ang="0">
                <a:pos x="14" y="4"/>
              </a:cxn>
              <a:cxn ang="0">
                <a:pos x="12" y="4"/>
              </a:cxn>
              <a:cxn ang="0">
                <a:pos x="6" y="6"/>
              </a:cxn>
              <a:cxn ang="0">
                <a:pos x="4" y="7"/>
              </a:cxn>
              <a:cxn ang="0">
                <a:pos x="3" y="9"/>
              </a:cxn>
              <a:cxn ang="0">
                <a:pos x="3" y="11"/>
              </a:cxn>
              <a:cxn ang="0">
                <a:pos x="1" y="11"/>
              </a:cxn>
              <a:cxn ang="0">
                <a:pos x="2" y="8"/>
              </a:cxn>
              <a:cxn ang="0">
                <a:pos x="3" y="5"/>
              </a:cxn>
              <a:cxn ang="0">
                <a:pos x="5" y="3"/>
              </a:cxn>
              <a:cxn ang="0">
                <a:pos x="7" y="1"/>
              </a:cxn>
              <a:cxn ang="0">
                <a:pos x="10" y="0"/>
              </a:cxn>
            </a:cxnLst>
            <a:rect l="0" t="0" r="r" b="b"/>
            <a:pathLst>
              <a:path w="28" h="42">
                <a:moveTo>
                  <a:pt x="10" y="0"/>
                </a:moveTo>
                <a:lnTo>
                  <a:pt x="16" y="0"/>
                </a:lnTo>
                <a:lnTo>
                  <a:pt x="20" y="1"/>
                </a:lnTo>
                <a:lnTo>
                  <a:pt x="22" y="3"/>
                </a:lnTo>
                <a:lnTo>
                  <a:pt x="24" y="5"/>
                </a:lnTo>
                <a:lnTo>
                  <a:pt x="25" y="7"/>
                </a:lnTo>
                <a:lnTo>
                  <a:pt x="25" y="11"/>
                </a:lnTo>
                <a:lnTo>
                  <a:pt x="25" y="13"/>
                </a:lnTo>
                <a:lnTo>
                  <a:pt x="24" y="16"/>
                </a:lnTo>
                <a:lnTo>
                  <a:pt x="19" y="24"/>
                </a:lnTo>
                <a:lnTo>
                  <a:pt x="16" y="28"/>
                </a:lnTo>
                <a:lnTo>
                  <a:pt x="7" y="37"/>
                </a:lnTo>
                <a:lnTo>
                  <a:pt x="22" y="37"/>
                </a:lnTo>
                <a:lnTo>
                  <a:pt x="23" y="37"/>
                </a:lnTo>
                <a:lnTo>
                  <a:pt x="24" y="37"/>
                </a:lnTo>
                <a:lnTo>
                  <a:pt x="25" y="36"/>
                </a:lnTo>
                <a:lnTo>
                  <a:pt x="27" y="34"/>
                </a:lnTo>
                <a:lnTo>
                  <a:pt x="28" y="34"/>
                </a:lnTo>
                <a:lnTo>
                  <a:pt x="25" y="42"/>
                </a:lnTo>
                <a:lnTo>
                  <a:pt x="0" y="42"/>
                </a:lnTo>
                <a:lnTo>
                  <a:pt x="0" y="40"/>
                </a:lnTo>
                <a:lnTo>
                  <a:pt x="10" y="32"/>
                </a:lnTo>
                <a:lnTo>
                  <a:pt x="16" y="25"/>
                </a:lnTo>
                <a:lnTo>
                  <a:pt x="19" y="19"/>
                </a:lnTo>
                <a:lnTo>
                  <a:pt x="20" y="13"/>
                </a:lnTo>
                <a:lnTo>
                  <a:pt x="20" y="11"/>
                </a:lnTo>
                <a:lnTo>
                  <a:pt x="19" y="9"/>
                </a:lnTo>
                <a:lnTo>
                  <a:pt x="18" y="6"/>
                </a:lnTo>
                <a:lnTo>
                  <a:pt x="16" y="5"/>
                </a:lnTo>
                <a:lnTo>
                  <a:pt x="14" y="4"/>
                </a:lnTo>
                <a:lnTo>
                  <a:pt x="12" y="4"/>
                </a:lnTo>
                <a:lnTo>
                  <a:pt x="6" y="6"/>
                </a:lnTo>
                <a:lnTo>
                  <a:pt x="4" y="7"/>
                </a:lnTo>
                <a:lnTo>
                  <a:pt x="3" y="9"/>
                </a:lnTo>
                <a:lnTo>
                  <a:pt x="3" y="11"/>
                </a:lnTo>
                <a:lnTo>
                  <a:pt x="1" y="11"/>
                </a:lnTo>
                <a:lnTo>
                  <a:pt x="2" y="8"/>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6" name="Line 1680"/>
          <p:cNvSpPr>
            <a:spLocks noChangeShapeType="1"/>
          </p:cNvSpPr>
          <p:nvPr/>
        </p:nvSpPr>
        <p:spPr bwMode="auto">
          <a:xfrm>
            <a:off x="6269053" y="5264159"/>
            <a:ext cx="22225" cy="523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7" name="Line 1681"/>
          <p:cNvSpPr>
            <a:spLocks noChangeShapeType="1"/>
          </p:cNvSpPr>
          <p:nvPr/>
        </p:nvSpPr>
        <p:spPr bwMode="auto">
          <a:xfrm>
            <a:off x="6291278" y="5316546"/>
            <a:ext cx="22225" cy="555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8" name="Line 1682"/>
          <p:cNvSpPr>
            <a:spLocks noChangeShapeType="1"/>
          </p:cNvSpPr>
          <p:nvPr/>
        </p:nvSpPr>
        <p:spPr bwMode="auto">
          <a:xfrm>
            <a:off x="6313503" y="5372109"/>
            <a:ext cx="23813"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59" name="Line 1683"/>
          <p:cNvSpPr>
            <a:spLocks noChangeShapeType="1"/>
          </p:cNvSpPr>
          <p:nvPr/>
        </p:nvSpPr>
        <p:spPr bwMode="auto">
          <a:xfrm>
            <a:off x="6337316" y="5430846"/>
            <a:ext cx="22225" cy="571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0" name="Line 1684"/>
          <p:cNvSpPr>
            <a:spLocks noChangeShapeType="1"/>
          </p:cNvSpPr>
          <p:nvPr/>
        </p:nvSpPr>
        <p:spPr bwMode="auto">
          <a:xfrm>
            <a:off x="6359541" y="5487996"/>
            <a:ext cx="22225" cy="539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1" name="Line 1685"/>
          <p:cNvSpPr>
            <a:spLocks noChangeShapeType="1"/>
          </p:cNvSpPr>
          <p:nvPr/>
        </p:nvSpPr>
        <p:spPr bwMode="auto">
          <a:xfrm flipH="1" flipV="1">
            <a:off x="7739078"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2" name="Line 1686"/>
          <p:cNvSpPr>
            <a:spLocks noChangeShapeType="1"/>
          </p:cNvSpPr>
          <p:nvPr/>
        </p:nvSpPr>
        <p:spPr bwMode="auto">
          <a:xfrm flipH="1" flipV="1">
            <a:off x="7729553"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3" name="Line 1687"/>
          <p:cNvSpPr>
            <a:spLocks noChangeShapeType="1"/>
          </p:cNvSpPr>
          <p:nvPr/>
        </p:nvSpPr>
        <p:spPr bwMode="auto">
          <a:xfrm flipH="1" flipV="1">
            <a:off x="7715266"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4" name="Line 1688"/>
          <p:cNvSpPr>
            <a:spLocks noChangeShapeType="1"/>
          </p:cNvSpPr>
          <p:nvPr/>
        </p:nvSpPr>
        <p:spPr bwMode="auto">
          <a:xfrm flipH="1" flipV="1">
            <a:off x="7696216"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5" name="Line 1689"/>
          <p:cNvSpPr>
            <a:spLocks noChangeShapeType="1"/>
          </p:cNvSpPr>
          <p:nvPr/>
        </p:nvSpPr>
        <p:spPr bwMode="auto">
          <a:xfrm flipH="1" flipV="1">
            <a:off x="7670816" y="55610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6" name="Line 1690"/>
          <p:cNvSpPr>
            <a:spLocks noChangeShapeType="1"/>
          </p:cNvSpPr>
          <p:nvPr/>
        </p:nvSpPr>
        <p:spPr bwMode="auto">
          <a:xfrm flipH="1" flipV="1">
            <a:off x="7643828"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7" name="Line 1691"/>
          <p:cNvSpPr>
            <a:spLocks noChangeShapeType="1"/>
          </p:cNvSpPr>
          <p:nvPr/>
        </p:nvSpPr>
        <p:spPr bwMode="auto">
          <a:xfrm flipH="1" flipV="1">
            <a:off x="761207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8" name="Line 1692"/>
          <p:cNvSpPr>
            <a:spLocks noChangeShapeType="1"/>
          </p:cNvSpPr>
          <p:nvPr/>
        </p:nvSpPr>
        <p:spPr bwMode="auto">
          <a:xfrm flipH="1" flipV="1">
            <a:off x="758032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69" name="Line 1693"/>
          <p:cNvSpPr>
            <a:spLocks noChangeShapeType="1"/>
          </p:cNvSpPr>
          <p:nvPr/>
        </p:nvSpPr>
        <p:spPr bwMode="auto">
          <a:xfrm flipH="1">
            <a:off x="7548578"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0" name="Line 1694"/>
          <p:cNvSpPr>
            <a:spLocks noChangeShapeType="1"/>
          </p:cNvSpPr>
          <p:nvPr/>
        </p:nvSpPr>
        <p:spPr bwMode="auto">
          <a:xfrm flipH="1">
            <a:off x="7516828" y="55356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1" name="Line 1695"/>
          <p:cNvSpPr>
            <a:spLocks noChangeShapeType="1"/>
          </p:cNvSpPr>
          <p:nvPr/>
        </p:nvSpPr>
        <p:spPr bwMode="auto">
          <a:xfrm flipH="1">
            <a:off x="7489841" y="55451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2" name="Line 1696"/>
          <p:cNvSpPr>
            <a:spLocks noChangeShapeType="1"/>
          </p:cNvSpPr>
          <p:nvPr/>
        </p:nvSpPr>
        <p:spPr bwMode="auto">
          <a:xfrm flipH="1">
            <a:off x="7466028"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3" name="Line 1697"/>
          <p:cNvSpPr>
            <a:spLocks noChangeShapeType="1"/>
          </p:cNvSpPr>
          <p:nvPr/>
        </p:nvSpPr>
        <p:spPr bwMode="auto">
          <a:xfrm flipH="1">
            <a:off x="7445391" y="55816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4" name="Line 1698"/>
          <p:cNvSpPr>
            <a:spLocks noChangeShapeType="1"/>
          </p:cNvSpPr>
          <p:nvPr/>
        </p:nvSpPr>
        <p:spPr bwMode="auto">
          <a:xfrm flipH="1">
            <a:off x="7431103" y="5605471"/>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5" name="Line 1699"/>
          <p:cNvSpPr>
            <a:spLocks noChangeShapeType="1"/>
          </p:cNvSpPr>
          <p:nvPr/>
        </p:nvSpPr>
        <p:spPr bwMode="auto">
          <a:xfrm flipH="1">
            <a:off x="7421578"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6" name="Line 1700"/>
          <p:cNvSpPr>
            <a:spLocks noChangeShapeType="1"/>
          </p:cNvSpPr>
          <p:nvPr/>
        </p:nvSpPr>
        <p:spPr bwMode="auto">
          <a:xfrm flipH="1">
            <a:off x="7418403"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7" name="Line 1701"/>
          <p:cNvSpPr>
            <a:spLocks noChangeShapeType="1"/>
          </p:cNvSpPr>
          <p:nvPr/>
        </p:nvSpPr>
        <p:spPr bwMode="auto">
          <a:xfrm>
            <a:off x="7418403"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8" name="Line 1702"/>
          <p:cNvSpPr>
            <a:spLocks noChangeShapeType="1"/>
          </p:cNvSpPr>
          <p:nvPr/>
        </p:nvSpPr>
        <p:spPr bwMode="auto">
          <a:xfrm>
            <a:off x="742157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79" name="Line 1703"/>
          <p:cNvSpPr>
            <a:spLocks noChangeShapeType="1"/>
          </p:cNvSpPr>
          <p:nvPr/>
        </p:nvSpPr>
        <p:spPr bwMode="auto">
          <a:xfrm>
            <a:off x="7431103"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0" name="Line 1704"/>
          <p:cNvSpPr>
            <a:spLocks noChangeShapeType="1"/>
          </p:cNvSpPr>
          <p:nvPr/>
        </p:nvSpPr>
        <p:spPr bwMode="auto">
          <a:xfrm>
            <a:off x="7445391" y="5791209"/>
            <a:ext cx="20638"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1" name="Line 1705"/>
          <p:cNvSpPr>
            <a:spLocks noChangeShapeType="1"/>
          </p:cNvSpPr>
          <p:nvPr/>
        </p:nvSpPr>
        <p:spPr bwMode="auto">
          <a:xfrm>
            <a:off x="7466028"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2" name="Line 1706"/>
          <p:cNvSpPr>
            <a:spLocks noChangeShapeType="1"/>
          </p:cNvSpPr>
          <p:nvPr/>
        </p:nvSpPr>
        <p:spPr bwMode="auto">
          <a:xfrm>
            <a:off x="7489841"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3" name="Line 1707"/>
          <p:cNvSpPr>
            <a:spLocks noChangeShapeType="1"/>
          </p:cNvSpPr>
          <p:nvPr/>
        </p:nvSpPr>
        <p:spPr bwMode="auto">
          <a:xfrm>
            <a:off x="751682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4" name="Line 1708"/>
          <p:cNvSpPr>
            <a:spLocks noChangeShapeType="1"/>
          </p:cNvSpPr>
          <p:nvPr/>
        </p:nvSpPr>
        <p:spPr bwMode="auto">
          <a:xfrm>
            <a:off x="754857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5" name="Line 1709"/>
          <p:cNvSpPr>
            <a:spLocks noChangeShapeType="1"/>
          </p:cNvSpPr>
          <p:nvPr/>
        </p:nvSpPr>
        <p:spPr bwMode="auto">
          <a:xfrm flipV="1">
            <a:off x="7580328"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6" name="Line 1710"/>
          <p:cNvSpPr>
            <a:spLocks noChangeShapeType="1"/>
          </p:cNvSpPr>
          <p:nvPr/>
        </p:nvSpPr>
        <p:spPr bwMode="auto">
          <a:xfrm flipV="1">
            <a:off x="7612078" y="5851534"/>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7" name="Line 1711"/>
          <p:cNvSpPr>
            <a:spLocks noChangeShapeType="1"/>
          </p:cNvSpPr>
          <p:nvPr/>
        </p:nvSpPr>
        <p:spPr bwMode="auto">
          <a:xfrm flipV="1">
            <a:off x="7643828" y="5835659"/>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8" name="Line 1712"/>
          <p:cNvSpPr>
            <a:spLocks noChangeShapeType="1"/>
          </p:cNvSpPr>
          <p:nvPr/>
        </p:nvSpPr>
        <p:spPr bwMode="auto">
          <a:xfrm flipV="1">
            <a:off x="7670816" y="5816609"/>
            <a:ext cx="25400"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89" name="Line 1713"/>
          <p:cNvSpPr>
            <a:spLocks noChangeShapeType="1"/>
          </p:cNvSpPr>
          <p:nvPr/>
        </p:nvSpPr>
        <p:spPr bwMode="auto">
          <a:xfrm flipV="1">
            <a:off x="7696216"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0" name="Line 1714"/>
          <p:cNvSpPr>
            <a:spLocks noChangeShapeType="1"/>
          </p:cNvSpPr>
          <p:nvPr/>
        </p:nvSpPr>
        <p:spPr bwMode="auto">
          <a:xfrm flipV="1">
            <a:off x="7715266" y="57626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1" name="Line 1715"/>
          <p:cNvSpPr>
            <a:spLocks noChangeShapeType="1"/>
          </p:cNvSpPr>
          <p:nvPr/>
        </p:nvSpPr>
        <p:spPr bwMode="auto">
          <a:xfrm flipV="1">
            <a:off x="7729553"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2" name="Line 1716"/>
          <p:cNvSpPr>
            <a:spLocks noChangeShapeType="1"/>
          </p:cNvSpPr>
          <p:nvPr/>
        </p:nvSpPr>
        <p:spPr bwMode="auto">
          <a:xfrm flipV="1">
            <a:off x="7739078"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3" name="Freeform 1717"/>
          <p:cNvSpPr>
            <a:spLocks/>
          </p:cNvSpPr>
          <p:nvPr/>
        </p:nvSpPr>
        <p:spPr bwMode="auto">
          <a:xfrm>
            <a:off x="7532703"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4" name="Freeform 1718"/>
          <p:cNvSpPr>
            <a:spLocks/>
          </p:cNvSpPr>
          <p:nvPr/>
        </p:nvSpPr>
        <p:spPr bwMode="auto">
          <a:xfrm>
            <a:off x="7585091" y="5649921"/>
            <a:ext cx="38100" cy="68263"/>
          </a:xfrm>
          <a:custGeom>
            <a:avLst/>
            <a:gdLst/>
            <a:ahLst/>
            <a:cxnLst>
              <a:cxn ang="0">
                <a:pos x="9" y="0"/>
              </a:cxn>
              <a:cxn ang="0">
                <a:pos x="14" y="0"/>
              </a:cxn>
              <a:cxn ang="0">
                <a:pos x="18" y="1"/>
              </a:cxn>
              <a:cxn ang="0">
                <a:pos x="20" y="3"/>
              </a:cxn>
              <a:cxn ang="0">
                <a:pos x="21" y="5"/>
              </a:cxn>
              <a:cxn ang="0">
                <a:pos x="21" y="10"/>
              </a:cxn>
              <a:cxn ang="0">
                <a:pos x="18" y="15"/>
              </a:cxn>
              <a:cxn ang="0">
                <a:pos x="16" y="17"/>
              </a:cxn>
              <a:cxn ang="0">
                <a:pos x="18" y="19"/>
              </a:cxn>
              <a:cxn ang="0">
                <a:pos x="21" y="22"/>
              </a:cxn>
              <a:cxn ang="0">
                <a:pos x="23" y="24"/>
              </a:cxn>
              <a:cxn ang="0">
                <a:pos x="24" y="26"/>
              </a:cxn>
              <a:cxn ang="0">
                <a:pos x="24" y="28"/>
              </a:cxn>
              <a:cxn ang="0">
                <a:pos x="22" y="34"/>
              </a:cxn>
              <a:cxn ang="0">
                <a:pos x="20" y="37"/>
              </a:cxn>
              <a:cxn ang="0">
                <a:pos x="14" y="41"/>
              </a:cxn>
              <a:cxn ang="0">
                <a:pos x="7" y="43"/>
              </a:cxn>
              <a:cxn ang="0">
                <a:pos x="5" y="43"/>
              </a:cxn>
              <a:cxn ang="0">
                <a:pos x="0" y="40"/>
              </a:cxn>
              <a:cxn ang="0">
                <a:pos x="0" y="38"/>
              </a:cxn>
              <a:cxn ang="0">
                <a:pos x="1" y="38"/>
              </a:cxn>
              <a:cxn ang="0">
                <a:pos x="2" y="37"/>
              </a:cxn>
              <a:cxn ang="0">
                <a:pos x="5" y="37"/>
              </a:cxn>
              <a:cxn ang="0">
                <a:pos x="6" y="39"/>
              </a:cxn>
              <a:cxn ang="0">
                <a:pos x="8" y="39"/>
              </a:cxn>
              <a:cxn ang="0">
                <a:pos x="8" y="40"/>
              </a:cxn>
              <a:cxn ang="0">
                <a:pos x="13" y="40"/>
              </a:cxn>
              <a:cxn ang="0">
                <a:pos x="14" y="39"/>
              </a:cxn>
              <a:cxn ang="0">
                <a:pos x="17" y="36"/>
              </a:cxn>
              <a:cxn ang="0">
                <a:pos x="19" y="34"/>
              </a:cxn>
              <a:cxn ang="0">
                <a:pos x="19" y="30"/>
              </a:cxn>
              <a:cxn ang="0">
                <a:pos x="17" y="27"/>
              </a:cxn>
              <a:cxn ang="0">
                <a:pos x="17" y="26"/>
              </a:cxn>
              <a:cxn ang="0">
                <a:pos x="17" y="25"/>
              </a:cxn>
              <a:cxn ang="0">
                <a:pos x="14" y="23"/>
              </a:cxn>
              <a:cxn ang="0">
                <a:pos x="12" y="22"/>
              </a:cxn>
              <a:cxn ang="0">
                <a:pos x="11" y="22"/>
              </a:cxn>
              <a:cxn ang="0">
                <a:pos x="10" y="22"/>
              </a:cxn>
              <a:cxn ang="0">
                <a:pos x="8" y="21"/>
              </a:cxn>
              <a:cxn ang="0">
                <a:pos x="7" y="21"/>
              </a:cxn>
              <a:cxn ang="0">
                <a:pos x="7" y="20"/>
              </a:cxn>
              <a:cxn ang="0">
                <a:pos x="8" y="20"/>
              </a:cxn>
              <a:cxn ang="0">
                <a:pos x="11" y="19"/>
              </a:cxn>
              <a:cxn ang="0">
                <a:pos x="12" y="19"/>
              </a:cxn>
              <a:cxn ang="0">
                <a:pos x="14" y="17"/>
              </a:cxn>
              <a:cxn ang="0">
                <a:pos x="16" y="16"/>
              </a:cxn>
              <a:cxn ang="0">
                <a:pos x="17" y="14"/>
              </a:cxn>
              <a:cxn ang="0">
                <a:pos x="17" y="9"/>
              </a:cxn>
              <a:cxn ang="0">
                <a:pos x="15" y="6"/>
              </a:cxn>
              <a:cxn ang="0">
                <a:pos x="14" y="4"/>
              </a:cxn>
              <a:cxn ang="0">
                <a:pos x="11" y="3"/>
              </a:cxn>
              <a:cxn ang="0">
                <a:pos x="8" y="3"/>
              </a:cxn>
              <a:cxn ang="0">
                <a:pos x="5" y="5"/>
              </a:cxn>
              <a:cxn ang="0">
                <a:pos x="2" y="9"/>
              </a:cxn>
              <a:cxn ang="0">
                <a:pos x="1" y="8"/>
              </a:cxn>
              <a:cxn ang="0">
                <a:pos x="2" y="4"/>
              </a:cxn>
              <a:cxn ang="0">
                <a:pos x="5" y="1"/>
              </a:cxn>
              <a:cxn ang="0">
                <a:pos x="7" y="0"/>
              </a:cxn>
              <a:cxn ang="0">
                <a:pos x="9" y="0"/>
              </a:cxn>
            </a:cxnLst>
            <a:rect l="0" t="0" r="r" b="b"/>
            <a:pathLst>
              <a:path w="24" h="43">
                <a:moveTo>
                  <a:pt x="9" y="0"/>
                </a:moveTo>
                <a:lnTo>
                  <a:pt x="14" y="0"/>
                </a:lnTo>
                <a:lnTo>
                  <a:pt x="18" y="1"/>
                </a:lnTo>
                <a:lnTo>
                  <a:pt x="20" y="3"/>
                </a:lnTo>
                <a:lnTo>
                  <a:pt x="21" y="5"/>
                </a:lnTo>
                <a:lnTo>
                  <a:pt x="21" y="10"/>
                </a:lnTo>
                <a:lnTo>
                  <a:pt x="18" y="15"/>
                </a:lnTo>
                <a:lnTo>
                  <a:pt x="16" y="17"/>
                </a:lnTo>
                <a:lnTo>
                  <a:pt x="18" y="19"/>
                </a:lnTo>
                <a:lnTo>
                  <a:pt x="21" y="22"/>
                </a:lnTo>
                <a:lnTo>
                  <a:pt x="23" y="24"/>
                </a:lnTo>
                <a:lnTo>
                  <a:pt x="24" y="26"/>
                </a:lnTo>
                <a:lnTo>
                  <a:pt x="24" y="28"/>
                </a:lnTo>
                <a:lnTo>
                  <a:pt x="22" y="34"/>
                </a:lnTo>
                <a:lnTo>
                  <a:pt x="20" y="37"/>
                </a:lnTo>
                <a:lnTo>
                  <a:pt x="14" y="41"/>
                </a:lnTo>
                <a:lnTo>
                  <a:pt x="7" y="43"/>
                </a:lnTo>
                <a:lnTo>
                  <a:pt x="5" y="43"/>
                </a:lnTo>
                <a:lnTo>
                  <a:pt x="0" y="40"/>
                </a:lnTo>
                <a:lnTo>
                  <a:pt x="0" y="38"/>
                </a:lnTo>
                <a:lnTo>
                  <a:pt x="1" y="38"/>
                </a:lnTo>
                <a:lnTo>
                  <a:pt x="2" y="37"/>
                </a:lnTo>
                <a:lnTo>
                  <a:pt x="5" y="37"/>
                </a:lnTo>
                <a:lnTo>
                  <a:pt x="6" y="39"/>
                </a:lnTo>
                <a:lnTo>
                  <a:pt x="8" y="39"/>
                </a:lnTo>
                <a:lnTo>
                  <a:pt x="8" y="40"/>
                </a:lnTo>
                <a:lnTo>
                  <a:pt x="13" y="40"/>
                </a:lnTo>
                <a:lnTo>
                  <a:pt x="14" y="39"/>
                </a:lnTo>
                <a:lnTo>
                  <a:pt x="17" y="36"/>
                </a:lnTo>
                <a:lnTo>
                  <a:pt x="19" y="34"/>
                </a:lnTo>
                <a:lnTo>
                  <a:pt x="19" y="30"/>
                </a:lnTo>
                <a:lnTo>
                  <a:pt x="17" y="27"/>
                </a:lnTo>
                <a:lnTo>
                  <a:pt x="17" y="26"/>
                </a:lnTo>
                <a:lnTo>
                  <a:pt x="17" y="25"/>
                </a:lnTo>
                <a:lnTo>
                  <a:pt x="14" y="23"/>
                </a:lnTo>
                <a:lnTo>
                  <a:pt x="12" y="22"/>
                </a:lnTo>
                <a:lnTo>
                  <a:pt x="11" y="22"/>
                </a:lnTo>
                <a:lnTo>
                  <a:pt x="10" y="22"/>
                </a:lnTo>
                <a:lnTo>
                  <a:pt x="8" y="21"/>
                </a:lnTo>
                <a:lnTo>
                  <a:pt x="7" y="21"/>
                </a:lnTo>
                <a:lnTo>
                  <a:pt x="7" y="20"/>
                </a:lnTo>
                <a:lnTo>
                  <a:pt x="8" y="20"/>
                </a:lnTo>
                <a:lnTo>
                  <a:pt x="11" y="19"/>
                </a:lnTo>
                <a:lnTo>
                  <a:pt x="12" y="19"/>
                </a:lnTo>
                <a:lnTo>
                  <a:pt x="14" y="17"/>
                </a:lnTo>
                <a:lnTo>
                  <a:pt x="16" y="16"/>
                </a:lnTo>
                <a:lnTo>
                  <a:pt x="17" y="14"/>
                </a:lnTo>
                <a:lnTo>
                  <a:pt x="17" y="9"/>
                </a:lnTo>
                <a:lnTo>
                  <a:pt x="15" y="6"/>
                </a:lnTo>
                <a:lnTo>
                  <a:pt x="14" y="4"/>
                </a:lnTo>
                <a:lnTo>
                  <a:pt x="11" y="3"/>
                </a:lnTo>
                <a:lnTo>
                  <a:pt x="8" y="3"/>
                </a:lnTo>
                <a:lnTo>
                  <a:pt x="5" y="5"/>
                </a:lnTo>
                <a:lnTo>
                  <a:pt x="2" y="9"/>
                </a:lnTo>
                <a:lnTo>
                  <a:pt x="1" y="8"/>
                </a:lnTo>
                <a:lnTo>
                  <a:pt x="2" y="4"/>
                </a:lnTo>
                <a:lnTo>
                  <a:pt x="5" y="1"/>
                </a:lnTo>
                <a:lnTo>
                  <a:pt x="7" y="0"/>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5" name="Line 1719"/>
          <p:cNvSpPr>
            <a:spLocks noChangeShapeType="1"/>
          </p:cNvSpPr>
          <p:nvPr/>
        </p:nvSpPr>
        <p:spPr bwMode="auto">
          <a:xfrm>
            <a:off x="7580328" y="5272096"/>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6" name="Line 1720"/>
          <p:cNvSpPr>
            <a:spLocks noChangeShapeType="1"/>
          </p:cNvSpPr>
          <p:nvPr/>
        </p:nvSpPr>
        <p:spPr bwMode="auto">
          <a:xfrm flipH="1" flipV="1">
            <a:off x="8421703"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7" name="Line 1721"/>
          <p:cNvSpPr>
            <a:spLocks noChangeShapeType="1"/>
          </p:cNvSpPr>
          <p:nvPr/>
        </p:nvSpPr>
        <p:spPr bwMode="auto">
          <a:xfrm flipH="1" flipV="1">
            <a:off x="8412178"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8" name="Line 1722"/>
          <p:cNvSpPr>
            <a:spLocks noChangeShapeType="1"/>
          </p:cNvSpPr>
          <p:nvPr/>
        </p:nvSpPr>
        <p:spPr bwMode="auto">
          <a:xfrm flipH="1" flipV="1">
            <a:off x="8396303" y="5605471"/>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99" name="Line 1723"/>
          <p:cNvSpPr>
            <a:spLocks noChangeShapeType="1"/>
          </p:cNvSpPr>
          <p:nvPr/>
        </p:nvSpPr>
        <p:spPr bwMode="auto">
          <a:xfrm flipH="1" flipV="1">
            <a:off x="8377253"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0" name="Line 1724"/>
          <p:cNvSpPr>
            <a:spLocks noChangeShapeType="1"/>
          </p:cNvSpPr>
          <p:nvPr/>
        </p:nvSpPr>
        <p:spPr bwMode="auto">
          <a:xfrm flipH="1" flipV="1">
            <a:off x="8353441"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1" name="Line 1725"/>
          <p:cNvSpPr>
            <a:spLocks noChangeShapeType="1"/>
          </p:cNvSpPr>
          <p:nvPr/>
        </p:nvSpPr>
        <p:spPr bwMode="auto">
          <a:xfrm flipH="1" flipV="1">
            <a:off x="8324866" y="55451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2" name="Line 1726"/>
          <p:cNvSpPr>
            <a:spLocks noChangeShapeType="1"/>
          </p:cNvSpPr>
          <p:nvPr/>
        </p:nvSpPr>
        <p:spPr bwMode="auto">
          <a:xfrm flipH="1" flipV="1">
            <a:off x="829470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3" name="Line 1727"/>
          <p:cNvSpPr>
            <a:spLocks noChangeShapeType="1"/>
          </p:cNvSpPr>
          <p:nvPr/>
        </p:nvSpPr>
        <p:spPr bwMode="auto">
          <a:xfrm flipH="1" flipV="1">
            <a:off x="8262953" y="55324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4" name="Line 1728"/>
          <p:cNvSpPr>
            <a:spLocks noChangeShapeType="1"/>
          </p:cNvSpPr>
          <p:nvPr/>
        </p:nvSpPr>
        <p:spPr bwMode="auto">
          <a:xfrm flipH="1">
            <a:off x="8229616" y="55324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5" name="Line 1729"/>
          <p:cNvSpPr>
            <a:spLocks noChangeShapeType="1"/>
          </p:cNvSpPr>
          <p:nvPr/>
        </p:nvSpPr>
        <p:spPr bwMode="auto">
          <a:xfrm flipH="1">
            <a:off x="8199453" y="55356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6" name="Line 1730"/>
          <p:cNvSpPr>
            <a:spLocks noChangeShapeType="1"/>
          </p:cNvSpPr>
          <p:nvPr/>
        </p:nvSpPr>
        <p:spPr bwMode="auto">
          <a:xfrm flipH="1">
            <a:off x="8170878" y="55451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7" name="Line 1731"/>
          <p:cNvSpPr>
            <a:spLocks noChangeShapeType="1"/>
          </p:cNvSpPr>
          <p:nvPr/>
        </p:nvSpPr>
        <p:spPr bwMode="auto">
          <a:xfrm flipH="1">
            <a:off x="8147066" y="55610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8" name="Line 1732"/>
          <p:cNvSpPr>
            <a:spLocks noChangeShapeType="1"/>
          </p:cNvSpPr>
          <p:nvPr/>
        </p:nvSpPr>
        <p:spPr bwMode="auto">
          <a:xfrm flipH="1">
            <a:off x="8128016" y="55816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09" name="Line 1733"/>
          <p:cNvSpPr>
            <a:spLocks noChangeShapeType="1"/>
          </p:cNvSpPr>
          <p:nvPr/>
        </p:nvSpPr>
        <p:spPr bwMode="auto">
          <a:xfrm flipH="1">
            <a:off x="8112141" y="5605471"/>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0" name="Line 1734"/>
          <p:cNvSpPr>
            <a:spLocks noChangeShapeType="1"/>
          </p:cNvSpPr>
          <p:nvPr/>
        </p:nvSpPr>
        <p:spPr bwMode="auto">
          <a:xfrm flipH="1">
            <a:off x="8102616" y="5634046"/>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1" name="Line 1735"/>
          <p:cNvSpPr>
            <a:spLocks noChangeShapeType="1"/>
          </p:cNvSpPr>
          <p:nvPr/>
        </p:nvSpPr>
        <p:spPr bwMode="auto">
          <a:xfrm flipH="1">
            <a:off x="8099441" y="5664209"/>
            <a:ext cx="31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2" name="Line 1736"/>
          <p:cNvSpPr>
            <a:spLocks noChangeShapeType="1"/>
          </p:cNvSpPr>
          <p:nvPr/>
        </p:nvSpPr>
        <p:spPr bwMode="auto">
          <a:xfrm>
            <a:off x="8099441"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3" name="Line 1737"/>
          <p:cNvSpPr>
            <a:spLocks noChangeShapeType="1"/>
          </p:cNvSpPr>
          <p:nvPr/>
        </p:nvSpPr>
        <p:spPr bwMode="auto">
          <a:xfrm>
            <a:off x="8102616"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4" name="Line 1738"/>
          <p:cNvSpPr>
            <a:spLocks noChangeShapeType="1"/>
          </p:cNvSpPr>
          <p:nvPr/>
        </p:nvSpPr>
        <p:spPr bwMode="auto">
          <a:xfrm>
            <a:off x="8112141" y="5762634"/>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5" name="Line 1739"/>
          <p:cNvSpPr>
            <a:spLocks noChangeShapeType="1"/>
          </p:cNvSpPr>
          <p:nvPr/>
        </p:nvSpPr>
        <p:spPr bwMode="auto">
          <a:xfrm>
            <a:off x="8128016"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6" name="Line 1740"/>
          <p:cNvSpPr>
            <a:spLocks noChangeShapeType="1"/>
          </p:cNvSpPr>
          <p:nvPr/>
        </p:nvSpPr>
        <p:spPr bwMode="auto">
          <a:xfrm>
            <a:off x="8147066"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7" name="Line 1741"/>
          <p:cNvSpPr>
            <a:spLocks noChangeShapeType="1"/>
          </p:cNvSpPr>
          <p:nvPr/>
        </p:nvSpPr>
        <p:spPr bwMode="auto">
          <a:xfrm>
            <a:off x="8170878"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8" name="Line 1742"/>
          <p:cNvSpPr>
            <a:spLocks noChangeShapeType="1"/>
          </p:cNvSpPr>
          <p:nvPr/>
        </p:nvSpPr>
        <p:spPr bwMode="auto">
          <a:xfrm>
            <a:off x="819945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19" name="Line 1743"/>
          <p:cNvSpPr>
            <a:spLocks noChangeShapeType="1"/>
          </p:cNvSpPr>
          <p:nvPr/>
        </p:nvSpPr>
        <p:spPr bwMode="auto">
          <a:xfrm>
            <a:off x="8229616" y="5861059"/>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0" name="Line 1744"/>
          <p:cNvSpPr>
            <a:spLocks noChangeShapeType="1"/>
          </p:cNvSpPr>
          <p:nvPr/>
        </p:nvSpPr>
        <p:spPr bwMode="auto">
          <a:xfrm flipV="1">
            <a:off x="8262953" y="5861059"/>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1" name="Line 1745"/>
          <p:cNvSpPr>
            <a:spLocks noChangeShapeType="1"/>
          </p:cNvSpPr>
          <p:nvPr/>
        </p:nvSpPr>
        <p:spPr bwMode="auto">
          <a:xfrm flipV="1">
            <a:off x="8294703" y="5851534"/>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2" name="Line 1746"/>
          <p:cNvSpPr>
            <a:spLocks noChangeShapeType="1"/>
          </p:cNvSpPr>
          <p:nvPr/>
        </p:nvSpPr>
        <p:spPr bwMode="auto">
          <a:xfrm flipV="1">
            <a:off x="8324866" y="5835659"/>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3" name="Line 1747"/>
          <p:cNvSpPr>
            <a:spLocks noChangeShapeType="1"/>
          </p:cNvSpPr>
          <p:nvPr/>
        </p:nvSpPr>
        <p:spPr bwMode="auto">
          <a:xfrm flipV="1">
            <a:off x="8353441" y="5816609"/>
            <a:ext cx="23813" cy="190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4" name="Line 1748"/>
          <p:cNvSpPr>
            <a:spLocks noChangeShapeType="1"/>
          </p:cNvSpPr>
          <p:nvPr/>
        </p:nvSpPr>
        <p:spPr bwMode="auto">
          <a:xfrm flipV="1">
            <a:off x="8377253" y="5791209"/>
            <a:ext cx="19050" cy="254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5" name="Line 1749"/>
          <p:cNvSpPr>
            <a:spLocks noChangeShapeType="1"/>
          </p:cNvSpPr>
          <p:nvPr/>
        </p:nvSpPr>
        <p:spPr bwMode="auto">
          <a:xfrm flipV="1">
            <a:off x="8396303" y="5762634"/>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6" name="Line 1750"/>
          <p:cNvSpPr>
            <a:spLocks noChangeShapeType="1"/>
          </p:cNvSpPr>
          <p:nvPr/>
        </p:nvSpPr>
        <p:spPr bwMode="auto">
          <a:xfrm flipV="1">
            <a:off x="8412178" y="5732471"/>
            <a:ext cx="9525" cy="30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7" name="Line 1751"/>
          <p:cNvSpPr>
            <a:spLocks noChangeShapeType="1"/>
          </p:cNvSpPr>
          <p:nvPr/>
        </p:nvSpPr>
        <p:spPr bwMode="auto">
          <a:xfrm flipV="1">
            <a:off x="8421703" y="5699134"/>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8" name="Freeform 1752"/>
          <p:cNvSpPr>
            <a:spLocks/>
          </p:cNvSpPr>
          <p:nvPr/>
        </p:nvSpPr>
        <p:spPr bwMode="auto">
          <a:xfrm>
            <a:off x="8213741" y="5649921"/>
            <a:ext cx="25400" cy="66675"/>
          </a:xfrm>
          <a:custGeom>
            <a:avLst/>
            <a:gdLst/>
            <a:ahLst/>
            <a:cxnLst>
              <a:cxn ang="0">
                <a:pos x="9" y="0"/>
              </a:cxn>
              <a:cxn ang="0">
                <a:pos x="10" y="0"/>
              </a:cxn>
              <a:cxn ang="0">
                <a:pos x="10" y="40"/>
              </a:cxn>
              <a:cxn ang="0">
                <a:pos x="11" y="40"/>
              </a:cxn>
              <a:cxn ang="0">
                <a:pos x="12" y="40"/>
              </a:cxn>
              <a:cxn ang="0">
                <a:pos x="13" y="41"/>
              </a:cxn>
              <a:cxn ang="0">
                <a:pos x="16" y="41"/>
              </a:cxn>
              <a:cxn ang="0">
                <a:pos x="16" y="42"/>
              </a:cxn>
              <a:cxn ang="0">
                <a:pos x="0" y="42"/>
              </a:cxn>
              <a:cxn ang="0">
                <a:pos x="0" y="41"/>
              </a:cxn>
              <a:cxn ang="0">
                <a:pos x="3" y="41"/>
              </a:cxn>
              <a:cxn ang="0">
                <a:pos x="4" y="40"/>
              </a:cxn>
              <a:cxn ang="0">
                <a:pos x="4" y="40"/>
              </a:cxn>
              <a:cxn ang="0">
                <a:pos x="5" y="38"/>
              </a:cxn>
              <a:cxn ang="0">
                <a:pos x="5" y="5"/>
              </a:cxn>
              <a:cxn ang="0">
                <a:pos x="4" y="5"/>
              </a:cxn>
              <a:cxn ang="0">
                <a:pos x="4" y="4"/>
              </a:cxn>
              <a:cxn ang="0">
                <a:pos x="1" y="4"/>
              </a:cxn>
              <a:cxn ang="0">
                <a:pos x="0" y="5"/>
              </a:cxn>
              <a:cxn ang="0">
                <a:pos x="0" y="4"/>
              </a:cxn>
              <a:cxn ang="0">
                <a:pos x="9" y="0"/>
              </a:cxn>
            </a:cxnLst>
            <a:rect l="0" t="0" r="r" b="b"/>
            <a:pathLst>
              <a:path w="16" h="42">
                <a:moveTo>
                  <a:pt x="9" y="0"/>
                </a:moveTo>
                <a:lnTo>
                  <a:pt x="10" y="0"/>
                </a:lnTo>
                <a:lnTo>
                  <a:pt x="10" y="40"/>
                </a:lnTo>
                <a:lnTo>
                  <a:pt x="11" y="40"/>
                </a:lnTo>
                <a:lnTo>
                  <a:pt x="12" y="40"/>
                </a:lnTo>
                <a:lnTo>
                  <a:pt x="13" y="41"/>
                </a:lnTo>
                <a:lnTo>
                  <a:pt x="16" y="41"/>
                </a:lnTo>
                <a:lnTo>
                  <a:pt x="16" y="42"/>
                </a:lnTo>
                <a:lnTo>
                  <a:pt x="0" y="42"/>
                </a:lnTo>
                <a:lnTo>
                  <a:pt x="0" y="41"/>
                </a:lnTo>
                <a:lnTo>
                  <a:pt x="3" y="41"/>
                </a:lnTo>
                <a:lnTo>
                  <a:pt x="4" y="40"/>
                </a:lnTo>
                <a:lnTo>
                  <a:pt x="4" y="40"/>
                </a:lnTo>
                <a:lnTo>
                  <a:pt x="5" y="38"/>
                </a:lnTo>
                <a:lnTo>
                  <a:pt x="5" y="5"/>
                </a:lnTo>
                <a:lnTo>
                  <a:pt x="4" y="5"/>
                </a:lnTo>
                <a:lnTo>
                  <a:pt x="4" y="4"/>
                </a:lnTo>
                <a:lnTo>
                  <a:pt x="1" y="4"/>
                </a:lnTo>
                <a:lnTo>
                  <a:pt x="0" y="5"/>
                </a:lnTo>
                <a:lnTo>
                  <a:pt x="0" y="4"/>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29" name="Freeform 1753"/>
          <p:cNvSpPr>
            <a:spLocks noEditPoints="1"/>
          </p:cNvSpPr>
          <p:nvPr/>
        </p:nvSpPr>
        <p:spPr bwMode="auto">
          <a:xfrm>
            <a:off x="8264541" y="5649921"/>
            <a:ext cx="42863" cy="66675"/>
          </a:xfrm>
          <a:custGeom>
            <a:avLst/>
            <a:gdLst/>
            <a:ahLst/>
            <a:cxnLst>
              <a:cxn ang="0">
                <a:pos x="16" y="6"/>
              </a:cxn>
              <a:cxn ang="0">
                <a:pos x="3" y="27"/>
              </a:cxn>
              <a:cxn ang="0">
                <a:pos x="16" y="27"/>
              </a:cxn>
              <a:cxn ang="0">
                <a:pos x="16" y="6"/>
              </a:cxn>
              <a:cxn ang="0">
                <a:pos x="18" y="0"/>
              </a:cxn>
              <a:cxn ang="0">
                <a:pos x="22" y="0"/>
              </a:cxn>
              <a:cxn ang="0">
                <a:pos x="22" y="27"/>
              </a:cxn>
              <a:cxn ang="0">
                <a:pos x="27" y="27"/>
              </a:cxn>
              <a:cxn ang="0">
                <a:pos x="27" y="31"/>
              </a:cxn>
              <a:cxn ang="0">
                <a:pos x="22" y="31"/>
              </a:cxn>
              <a:cxn ang="0">
                <a:pos x="22" y="42"/>
              </a:cxn>
              <a:cxn ang="0">
                <a:pos x="16" y="42"/>
              </a:cxn>
              <a:cxn ang="0">
                <a:pos x="16" y="31"/>
              </a:cxn>
              <a:cxn ang="0">
                <a:pos x="0" y="31"/>
              </a:cxn>
              <a:cxn ang="0">
                <a:pos x="0" y="28"/>
              </a:cxn>
              <a:cxn ang="0">
                <a:pos x="18" y="0"/>
              </a:cxn>
            </a:cxnLst>
            <a:rect l="0" t="0" r="r" b="b"/>
            <a:pathLst>
              <a:path w="27" h="42">
                <a:moveTo>
                  <a:pt x="16" y="6"/>
                </a:moveTo>
                <a:lnTo>
                  <a:pt x="3" y="27"/>
                </a:lnTo>
                <a:lnTo>
                  <a:pt x="16" y="27"/>
                </a:lnTo>
                <a:lnTo>
                  <a:pt x="16" y="6"/>
                </a:lnTo>
                <a:close/>
                <a:moveTo>
                  <a:pt x="18" y="0"/>
                </a:moveTo>
                <a:lnTo>
                  <a:pt x="22" y="0"/>
                </a:lnTo>
                <a:lnTo>
                  <a:pt x="22" y="27"/>
                </a:lnTo>
                <a:lnTo>
                  <a:pt x="27" y="27"/>
                </a:lnTo>
                <a:lnTo>
                  <a:pt x="27" y="31"/>
                </a:lnTo>
                <a:lnTo>
                  <a:pt x="22" y="31"/>
                </a:lnTo>
                <a:lnTo>
                  <a:pt x="22" y="42"/>
                </a:lnTo>
                <a:lnTo>
                  <a:pt x="16" y="42"/>
                </a:lnTo>
                <a:lnTo>
                  <a:pt x="16" y="31"/>
                </a:lnTo>
                <a:lnTo>
                  <a:pt x="0" y="31"/>
                </a:lnTo>
                <a:lnTo>
                  <a:pt x="0" y="28"/>
                </a:lnTo>
                <a:lnTo>
                  <a:pt x="1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0" name="Line 1754"/>
          <p:cNvSpPr>
            <a:spLocks noChangeShapeType="1"/>
          </p:cNvSpPr>
          <p:nvPr/>
        </p:nvSpPr>
        <p:spPr bwMode="auto">
          <a:xfrm>
            <a:off x="7689866" y="5221296"/>
            <a:ext cx="38100"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1" name="Line 1755"/>
          <p:cNvSpPr>
            <a:spLocks noChangeShapeType="1"/>
          </p:cNvSpPr>
          <p:nvPr/>
        </p:nvSpPr>
        <p:spPr bwMode="auto">
          <a:xfrm>
            <a:off x="7727966" y="5253046"/>
            <a:ext cx="41275"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2" name="Line 1756"/>
          <p:cNvSpPr>
            <a:spLocks noChangeShapeType="1"/>
          </p:cNvSpPr>
          <p:nvPr/>
        </p:nvSpPr>
        <p:spPr bwMode="auto">
          <a:xfrm>
            <a:off x="7769241" y="5287971"/>
            <a:ext cx="44450"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3" name="Line 1757"/>
          <p:cNvSpPr>
            <a:spLocks noChangeShapeType="1"/>
          </p:cNvSpPr>
          <p:nvPr/>
        </p:nvSpPr>
        <p:spPr bwMode="auto">
          <a:xfrm>
            <a:off x="7813691" y="5326071"/>
            <a:ext cx="47625" cy="381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4" name="Line 1758"/>
          <p:cNvSpPr>
            <a:spLocks noChangeShapeType="1"/>
          </p:cNvSpPr>
          <p:nvPr/>
        </p:nvSpPr>
        <p:spPr bwMode="auto">
          <a:xfrm>
            <a:off x="7861316" y="5364171"/>
            <a:ext cx="47625" cy="412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5" name="Line 1759"/>
          <p:cNvSpPr>
            <a:spLocks noChangeShapeType="1"/>
          </p:cNvSpPr>
          <p:nvPr/>
        </p:nvSpPr>
        <p:spPr bwMode="auto">
          <a:xfrm>
            <a:off x="7908941" y="5405446"/>
            <a:ext cx="95250" cy="777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6" name="Line 1760"/>
          <p:cNvSpPr>
            <a:spLocks noChangeShapeType="1"/>
          </p:cNvSpPr>
          <p:nvPr/>
        </p:nvSpPr>
        <p:spPr bwMode="auto">
          <a:xfrm>
            <a:off x="8004191" y="5483234"/>
            <a:ext cx="46038"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7" name="Line 1761"/>
          <p:cNvSpPr>
            <a:spLocks noChangeShapeType="1"/>
          </p:cNvSpPr>
          <p:nvPr/>
        </p:nvSpPr>
        <p:spPr bwMode="auto">
          <a:xfrm>
            <a:off x="8050228" y="5522921"/>
            <a:ext cx="42863" cy="349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8" name="Line 1762"/>
          <p:cNvSpPr>
            <a:spLocks noChangeShapeType="1"/>
          </p:cNvSpPr>
          <p:nvPr/>
        </p:nvSpPr>
        <p:spPr bwMode="auto">
          <a:xfrm>
            <a:off x="8093091" y="5557846"/>
            <a:ext cx="412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39" name="Line 1763"/>
          <p:cNvSpPr>
            <a:spLocks noChangeShapeType="1"/>
          </p:cNvSpPr>
          <p:nvPr/>
        </p:nvSpPr>
        <p:spPr bwMode="auto">
          <a:xfrm flipH="1" flipV="1">
            <a:off x="205582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0" name="Line 1764"/>
          <p:cNvSpPr>
            <a:spLocks noChangeShapeType="1"/>
          </p:cNvSpPr>
          <p:nvPr/>
        </p:nvSpPr>
        <p:spPr bwMode="auto">
          <a:xfrm flipH="1" flipV="1">
            <a:off x="204630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1" name="Line 1765"/>
          <p:cNvSpPr>
            <a:spLocks noChangeShapeType="1"/>
          </p:cNvSpPr>
          <p:nvPr/>
        </p:nvSpPr>
        <p:spPr bwMode="auto">
          <a:xfrm flipH="1" flipV="1">
            <a:off x="2032016"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2" name="Line 1766"/>
          <p:cNvSpPr>
            <a:spLocks noChangeShapeType="1"/>
          </p:cNvSpPr>
          <p:nvPr/>
        </p:nvSpPr>
        <p:spPr bwMode="auto">
          <a:xfrm flipH="1" flipV="1">
            <a:off x="201137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3" name="Line 1767"/>
          <p:cNvSpPr>
            <a:spLocks noChangeShapeType="1"/>
          </p:cNvSpPr>
          <p:nvPr/>
        </p:nvSpPr>
        <p:spPr bwMode="auto">
          <a:xfrm flipH="1" flipV="1">
            <a:off x="198756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4" name="Line 1768"/>
          <p:cNvSpPr>
            <a:spLocks noChangeShapeType="1"/>
          </p:cNvSpPr>
          <p:nvPr/>
        </p:nvSpPr>
        <p:spPr bwMode="auto">
          <a:xfrm flipH="1" flipV="1">
            <a:off x="1960578"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5" name="Line 1769"/>
          <p:cNvSpPr>
            <a:spLocks noChangeShapeType="1"/>
          </p:cNvSpPr>
          <p:nvPr/>
        </p:nvSpPr>
        <p:spPr bwMode="auto">
          <a:xfrm flipH="1" flipV="1">
            <a:off x="1928828"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6" name="Line 1770"/>
          <p:cNvSpPr>
            <a:spLocks noChangeShapeType="1"/>
          </p:cNvSpPr>
          <p:nvPr/>
        </p:nvSpPr>
        <p:spPr bwMode="auto">
          <a:xfrm flipH="1" flipV="1">
            <a:off x="189707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7" name="Line 1771"/>
          <p:cNvSpPr>
            <a:spLocks noChangeShapeType="1"/>
          </p:cNvSpPr>
          <p:nvPr/>
        </p:nvSpPr>
        <p:spPr bwMode="auto">
          <a:xfrm flipH="1">
            <a:off x="1863741"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8" name="Line 1772"/>
          <p:cNvSpPr>
            <a:spLocks noChangeShapeType="1"/>
          </p:cNvSpPr>
          <p:nvPr/>
        </p:nvSpPr>
        <p:spPr bwMode="auto">
          <a:xfrm flipH="1">
            <a:off x="1833578"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49" name="Line 1773"/>
          <p:cNvSpPr>
            <a:spLocks noChangeShapeType="1"/>
          </p:cNvSpPr>
          <p:nvPr/>
        </p:nvSpPr>
        <p:spPr bwMode="auto">
          <a:xfrm flipH="1">
            <a:off x="1805003"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0" name="Line 1774"/>
          <p:cNvSpPr>
            <a:spLocks noChangeShapeType="1"/>
          </p:cNvSpPr>
          <p:nvPr/>
        </p:nvSpPr>
        <p:spPr bwMode="auto">
          <a:xfrm flipH="1">
            <a:off x="1781191"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1" name="Line 1775"/>
          <p:cNvSpPr>
            <a:spLocks noChangeShapeType="1"/>
          </p:cNvSpPr>
          <p:nvPr/>
        </p:nvSpPr>
        <p:spPr bwMode="auto">
          <a:xfrm flipH="1">
            <a:off x="1762141"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2" name="Line 1776"/>
          <p:cNvSpPr>
            <a:spLocks noChangeShapeType="1"/>
          </p:cNvSpPr>
          <p:nvPr/>
        </p:nvSpPr>
        <p:spPr bwMode="auto">
          <a:xfrm flipH="1">
            <a:off x="174785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3" name="Line 1777"/>
          <p:cNvSpPr>
            <a:spLocks noChangeShapeType="1"/>
          </p:cNvSpPr>
          <p:nvPr/>
        </p:nvSpPr>
        <p:spPr bwMode="auto">
          <a:xfrm flipH="1">
            <a:off x="17383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4" name="Line 1778"/>
          <p:cNvSpPr>
            <a:spLocks noChangeShapeType="1"/>
          </p:cNvSpPr>
          <p:nvPr/>
        </p:nvSpPr>
        <p:spPr bwMode="auto">
          <a:xfrm flipH="1">
            <a:off x="173515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5" name="Line 1779"/>
          <p:cNvSpPr>
            <a:spLocks noChangeShapeType="1"/>
          </p:cNvSpPr>
          <p:nvPr/>
        </p:nvSpPr>
        <p:spPr bwMode="auto">
          <a:xfrm>
            <a:off x="1735153"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6" name="Line 1780"/>
          <p:cNvSpPr>
            <a:spLocks noChangeShapeType="1"/>
          </p:cNvSpPr>
          <p:nvPr/>
        </p:nvSpPr>
        <p:spPr bwMode="auto">
          <a:xfrm>
            <a:off x="17383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7" name="Line 1781"/>
          <p:cNvSpPr>
            <a:spLocks noChangeShapeType="1"/>
          </p:cNvSpPr>
          <p:nvPr/>
        </p:nvSpPr>
        <p:spPr bwMode="auto">
          <a:xfrm>
            <a:off x="17478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8" name="Line 1782"/>
          <p:cNvSpPr>
            <a:spLocks noChangeShapeType="1"/>
          </p:cNvSpPr>
          <p:nvPr/>
        </p:nvSpPr>
        <p:spPr bwMode="auto">
          <a:xfrm>
            <a:off x="1762141"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59" name="Line 1783"/>
          <p:cNvSpPr>
            <a:spLocks noChangeShapeType="1"/>
          </p:cNvSpPr>
          <p:nvPr/>
        </p:nvSpPr>
        <p:spPr bwMode="auto">
          <a:xfrm>
            <a:off x="1781191"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0" name="Line 1784"/>
          <p:cNvSpPr>
            <a:spLocks noChangeShapeType="1"/>
          </p:cNvSpPr>
          <p:nvPr/>
        </p:nvSpPr>
        <p:spPr bwMode="auto">
          <a:xfrm>
            <a:off x="1805003"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1" name="Line 1785"/>
          <p:cNvSpPr>
            <a:spLocks noChangeShapeType="1"/>
          </p:cNvSpPr>
          <p:nvPr/>
        </p:nvSpPr>
        <p:spPr bwMode="auto">
          <a:xfrm>
            <a:off x="1833578"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2" name="Line 1786"/>
          <p:cNvSpPr>
            <a:spLocks noChangeShapeType="1"/>
          </p:cNvSpPr>
          <p:nvPr/>
        </p:nvSpPr>
        <p:spPr bwMode="auto">
          <a:xfrm>
            <a:off x="1863741"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3" name="Line 1787"/>
          <p:cNvSpPr>
            <a:spLocks noChangeShapeType="1"/>
          </p:cNvSpPr>
          <p:nvPr/>
        </p:nvSpPr>
        <p:spPr bwMode="auto">
          <a:xfrm flipV="1">
            <a:off x="189707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4" name="Line 1788"/>
          <p:cNvSpPr>
            <a:spLocks noChangeShapeType="1"/>
          </p:cNvSpPr>
          <p:nvPr/>
        </p:nvSpPr>
        <p:spPr bwMode="auto">
          <a:xfrm flipV="1">
            <a:off x="1928828"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5" name="Line 1789"/>
          <p:cNvSpPr>
            <a:spLocks noChangeShapeType="1"/>
          </p:cNvSpPr>
          <p:nvPr/>
        </p:nvSpPr>
        <p:spPr bwMode="auto">
          <a:xfrm flipV="1">
            <a:off x="19605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6" name="Line 1790"/>
          <p:cNvSpPr>
            <a:spLocks noChangeShapeType="1"/>
          </p:cNvSpPr>
          <p:nvPr/>
        </p:nvSpPr>
        <p:spPr bwMode="auto">
          <a:xfrm flipV="1">
            <a:off x="198756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7" name="Line 1791"/>
          <p:cNvSpPr>
            <a:spLocks noChangeShapeType="1"/>
          </p:cNvSpPr>
          <p:nvPr/>
        </p:nvSpPr>
        <p:spPr bwMode="auto">
          <a:xfrm flipV="1">
            <a:off x="201137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8" name="Line 1792"/>
          <p:cNvSpPr>
            <a:spLocks noChangeShapeType="1"/>
          </p:cNvSpPr>
          <p:nvPr/>
        </p:nvSpPr>
        <p:spPr bwMode="auto">
          <a:xfrm flipV="1">
            <a:off x="2032016"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69" name="Line 1793"/>
          <p:cNvSpPr>
            <a:spLocks noChangeShapeType="1"/>
          </p:cNvSpPr>
          <p:nvPr/>
        </p:nvSpPr>
        <p:spPr bwMode="auto">
          <a:xfrm flipV="1">
            <a:off x="204630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0" name="Line 1794"/>
          <p:cNvSpPr>
            <a:spLocks noChangeShapeType="1"/>
          </p:cNvSpPr>
          <p:nvPr/>
        </p:nvSpPr>
        <p:spPr bwMode="auto">
          <a:xfrm flipV="1">
            <a:off x="2055828"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4" name="Skupina 1082"/>
          <p:cNvGrpSpPr/>
          <p:nvPr/>
        </p:nvGrpSpPr>
        <p:grpSpPr>
          <a:xfrm>
            <a:off x="1847866" y="6246821"/>
            <a:ext cx="92074" cy="68263"/>
            <a:chOff x="1704990" y="6175383"/>
            <a:chExt cx="92074" cy="68263"/>
          </a:xfrm>
        </p:grpSpPr>
        <p:sp>
          <p:nvSpPr>
            <p:cNvPr id="103171" name="Freeform 1795"/>
            <p:cNvSpPr>
              <a:spLocks/>
            </p:cNvSpPr>
            <p:nvPr/>
          </p:nvSpPr>
          <p:spPr bwMode="auto">
            <a:xfrm>
              <a:off x="1704990" y="6175383"/>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3" name="Freeform 1797"/>
            <p:cNvSpPr>
              <a:spLocks/>
            </p:cNvSpPr>
            <p:nvPr/>
          </p:nvSpPr>
          <p:spPr bwMode="auto">
            <a:xfrm>
              <a:off x="1758964" y="6176971"/>
              <a:ext cx="38100" cy="66675"/>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103174" name="Line 1798"/>
          <p:cNvSpPr>
            <a:spLocks noChangeShapeType="1"/>
          </p:cNvSpPr>
          <p:nvPr/>
        </p:nvSpPr>
        <p:spPr bwMode="auto">
          <a:xfrm flipH="1">
            <a:off x="2233628" y="5813434"/>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5" name="Line 1799"/>
          <p:cNvSpPr>
            <a:spLocks noChangeShapeType="1"/>
          </p:cNvSpPr>
          <p:nvPr/>
        </p:nvSpPr>
        <p:spPr bwMode="auto">
          <a:xfrm flipH="1">
            <a:off x="2200290" y="5853122"/>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6" name="Line 1800"/>
          <p:cNvSpPr>
            <a:spLocks noChangeShapeType="1"/>
          </p:cNvSpPr>
          <p:nvPr/>
        </p:nvSpPr>
        <p:spPr bwMode="auto">
          <a:xfrm flipH="1">
            <a:off x="2166953" y="5895984"/>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7" name="Line 1801"/>
          <p:cNvSpPr>
            <a:spLocks noChangeShapeType="1"/>
          </p:cNvSpPr>
          <p:nvPr/>
        </p:nvSpPr>
        <p:spPr bwMode="auto">
          <a:xfrm flipH="1">
            <a:off x="2132028" y="5940434"/>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8" name="Line 1802"/>
          <p:cNvSpPr>
            <a:spLocks noChangeShapeType="1"/>
          </p:cNvSpPr>
          <p:nvPr/>
        </p:nvSpPr>
        <p:spPr bwMode="auto">
          <a:xfrm flipH="1">
            <a:off x="2097103" y="5986472"/>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79" name="Line 1803"/>
          <p:cNvSpPr>
            <a:spLocks noChangeShapeType="1"/>
          </p:cNvSpPr>
          <p:nvPr/>
        </p:nvSpPr>
        <p:spPr bwMode="auto">
          <a:xfrm flipH="1">
            <a:off x="2063765" y="6032509"/>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0" name="Line 1804"/>
          <p:cNvSpPr>
            <a:spLocks noChangeShapeType="1"/>
          </p:cNvSpPr>
          <p:nvPr/>
        </p:nvSpPr>
        <p:spPr bwMode="auto">
          <a:xfrm flipH="1">
            <a:off x="2028840" y="6076959"/>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1" name="Line 1805"/>
          <p:cNvSpPr>
            <a:spLocks noChangeShapeType="1"/>
          </p:cNvSpPr>
          <p:nvPr/>
        </p:nvSpPr>
        <p:spPr bwMode="auto">
          <a:xfrm flipH="1">
            <a:off x="1998678" y="6121409"/>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2" name="Line 1806"/>
          <p:cNvSpPr>
            <a:spLocks noChangeShapeType="1"/>
          </p:cNvSpPr>
          <p:nvPr/>
        </p:nvSpPr>
        <p:spPr bwMode="auto">
          <a:xfrm flipH="1" flipV="1">
            <a:off x="2509853"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3" name="Line 1807"/>
          <p:cNvSpPr>
            <a:spLocks noChangeShapeType="1"/>
          </p:cNvSpPr>
          <p:nvPr/>
        </p:nvSpPr>
        <p:spPr bwMode="auto">
          <a:xfrm flipH="1" flipV="1">
            <a:off x="25003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4" name="Line 1808"/>
          <p:cNvSpPr>
            <a:spLocks noChangeShapeType="1"/>
          </p:cNvSpPr>
          <p:nvPr/>
        </p:nvSpPr>
        <p:spPr bwMode="auto">
          <a:xfrm flipH="1" flipV="1">
            <a:off x="2486040"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5" name="Line 1809"/>
          <p:cNvSpPr>
            <a:spLocks noChangeShapeType="1"/>
          </p:cNvSpPr>
          <p:nvPr/>
        </p:nvSpPr>
        <p:spPr bwMode="auto">
          <a:xfrm flipH="1" flipV="1">
            <a:off x="2465403"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6" name="Line 1810"/>
          <p:cNvSpPr>
            <a:spLocks noChangeShapeType="1"/>
          </p:cNvSpPr>
          <p:nvPr/>
        </p:nvSpPr>
        <p:spPr bwMode="auto">
          <a:xfrm flipH="1" flipV="1">
            <a:off x="244159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7" name="Line 1811"/>
          <p:cNvSpPr>
            <a:spLocks noChangeShapeType="1"/>
          </p:cNvSpPr>
          <p:nvPr/>
        </p:nvSpPr>
        <p:spPr bwMode="auto">
          <a:xfrm flipH="1" flipV="1">
            <a:off x="2414603"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8" name="Line 1812"/>
          <p:cNvSpPr>
            <a:spLocks noChangeShapeType="1"/>
          </p:cNvSpPr>
          <p:nvPr/>
        </p:nvSpPr>
        <p:spPr bwMode="auto">
          <a:xfrm flipH="1" flipV="1">
            <a:off x="2382853"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89" name="Line 1813"/>
          <p:cNvSpPr>
            <a:spLocks noChangeShapeType="1"/>
          </p:cNvSpPr>
          <p:nvPr/>
        </p:nvSpPr>
        <p:spPr bwMode="auto">
          <a:xfrm flipH="1" flipV="1">
            <a:off x="2351103"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0" name="Line 1814"/>
          <p:cNvSpPr>
            <a:spLocks noChangeShapeType="1"/>
          </p:cNvSpPr>
          <p:nvPr/>
        </p:nvSpPr>
        <p:spPr bwMode="auto">
          <a:xfrm flipH="1">
            <a:off x="2317765"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1" name="Line 1815"/>
          <p:cNvSpPr>
            <a:spLocks noChangeShapeType="1"/>
          </p:cNvSpPr>
          <p:nvPr/>
        </p:nvSpPr>
        <p:spPr bwMode="auto">
          <a:xfrm flipH="1">
            <a:off x="2289190" y="6132522"/>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2" name="Line 1816"/>
          <p:cNvSpPr>
            <a:spLocks noChangeShapeType="1"/>
          </p:cNvSpPr>
          <p:nvPr/>
        </p:nvSpPr>
        <p:spPr bwMode="auto">
          <a:xfrm flipH="1">
            <a:off x="2260615"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3" name="Line 1817"/>
          <p:cNvSpPr>
            <a:spLocks noChangeShapeType="1"/>
          </p:cNvSpPr>
          <p:nvPr/>
        </p:nvSpPr>
        <p:spPr bwMode="auto">
          <a:xfrm flipH="1">
            <a:off x="2236803"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4" name="Line 1818"/>
          <p:cNvSpPr>
            <a:spLocks noChangeShapeType="1"/>
          </p:cNvSpPr>
          <p:nvPr/>
        </p:nvSpPr>
        <p:spPr bwMode="auto">
          <a:xfrm flipH="1">
            <a:off x="2216165"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5" name="Line 1819"/>
          <p:cNvSpPr>
            <a:spLocks noChangeShapeType="1"/>
          </p:cNvSpPr>
          <p:nvPr/>
        </p:nvSpPr>
        <p:spPr bwMode="auto">
          <a:xfrm flipH="1">
            <a:off x="220187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6" name="Line 1820"/>
          <p:cNvSpPr>
            <a:spLocks noChangeShapeType="1"/>
          </p:cNvSpPr>
          <p:nvPr/>
        </p:nvSpPr>
        <p:spPr bwMode="auto">
          <a:xfrm flipH="1">
            <a:off x="219235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7" name="Line 1821"/>
          <p:cNvSpPr>
            <a:spLocks noChangeShapeType="1"/>
          </p:cNvSpPr>
          <p:nvPr/>
        </p:nvSpPr>
        <p:spPr bwMode="auto">
          <a:xfrm flipH="1">
            <a:off x="218917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8" name="Line 1822"/>
          <p:cNvSpPr>
            <a:spLocks noChangeShapeType="1"/>
          </p:cNvSpPr>
          <p:nvPr/>
        </p:nvSpPr>
        <p:spPr bwMode="auto">
          <a:xfrm>
            <a:off x="2189178"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99" name="Line 1823"/>
          <p:cNvSpPr>
            <a:spLocks noChangeShapeType="1"/>
          </p:cNvSpPr>
          <p:nvPr/>
        </p:nvSpPr>
        <p:spPr bwMode="auto">
          <a:xfrm>
            <a:off x="219235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0" name="Line 1824"/>
          <p:cNvSpPr>
            <a:spLocks noChangeShapeType="1"/>
          </p:cNvSpPr>
          <p:nvPr/>
        </p:nvSpPr>
        <p:spPr bwMode="auto">
          <a:xfrm>
            <a:off x="22018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1" name="Line 1825"/>
          <p:cNvSpPr>
            <a:spLocks noChangeShapeType="1"/>
          </p:cNvSpPr>
          <p:nvPr/>
        </p:nvSpPr>
        <p:spPr bwMode="auto">
          <a:xfrm>
            <a:off x="2216165"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2" name="Line 1826"/>
          <p:cNvSpPr>
            <a:spLocks noChangeShapeType="1"/>
          </p:cNvSpPr>
          <p:nvPr/>
        </p:nvSpPr>
        <p:spPr bwMode="auto">
          <a:xfrm>
            <a:off x="2236803"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3" name="Line 1827"/>
          <p:cNvSpPr>
            <a:spLocks noChangeShapeType="1"/>
          </p:cNvSpPr>
          <p:nvPr/>
        </p:nvSpPr>
        <p:spPr bwMode="auto">
          <a:xfrm>
            <a:off x="2260615"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4" name="Line 1828"/>
          <p:cNvSpPr>
            <a:spLocks noChangeShapeType="1"/>
          </p:cNvSpPr>
          <p:nvPr/>
        </p:nvSpPr>
        <p:spPr bwMode="auto">
          <a:xfrm>
            <a:off x="2289190" y="6446847"/>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5" name="Line 1829"/>
          <p:cNvSpPr>
            <a:spLocks noChangeShapeType="1"/>
          </p:cNvSpPr>
          <p:nvPr/>
        </p:nvSpPr>
        <p:spPr bwMode="auto">
          <a:xfrm>
            <a:off x="2317765"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6" name="Line 1830"/>
          <p:cNvSpPr>
            <a:spLocks noChangeShapeType="1"/>
          </p:cNvSpPr>
          <p:nvPr/>
        </p:nvSpPr>
        <p:spPr bwMode="auto">
          <a:xfrm flipV="1">
            <a:off x="2351103"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7" name="Line 1831"/>
          <p:cNvSpPr>
            <a:spLocks noChangeShapeType="1"/>
          </p:cNvSpPr>
          <p:nvPr/>
        </p:nvSpPr>
        <p:spPr bwMode="auto">
          <a:xfrm flipV="1">
            <a:off x="2382853"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8" name="Line 1832"/>
          <p:cNvSpPr>
            <a:spLocks noChangeShapeType="1"/>
          </p:cNvSpPr>
          <p:nvPr/>
        </p:nvSpPr>
        <p:spPr bwMode="auto">
          <a:xfrm flipV="1">
            <a:off x="241460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09" name="Line 1833"/>
          <p:cNvSpPr>
            <a:spLocks noChangeShapeType="1"/>
          </p:cNvSpPr>
          <p:nvPr/>
        </p:nvSpPr>
        <p:spPr bwMode="auto">
          <a:xfrm flipV="1">
            <a:off x="244159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0" name="Line 1834"/>
          <p:cNvSpPr>
            <a:spLocks noChangeShapeType="1"/>
          </p:cNvSpPr>
          <p:nvPr/>
        </p:nvSpPr>
        <p:spPr bwMode="auto">
          <a:xfrm flipV="1">
            <a:off x="2465403"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1" name="Line 1835"/>
          <p:cNvSpPr>
            <a:spLocks noChangeShapeType="1"/>
          </p:cNvSpPr>
          <p:nvPr/>
        </p:nvSpPr>
        <p:spPr bwMode="auto">
          <a:xfrm flipV="1">
            <a:off x="2486040"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2" name="Line 1836"/>
          <p:cNvSpPr>
            <a:spLocks noChangeShapeType="1"/>
          </p:cNvSpPr>
          <p:nvPr/>
        </p:nvSpPr>
        <p:spPr bwMode="auto">
          <a:xfrm flipV="1">
            <a:off x="25003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3" name="Line 1837"/>
          <p:cNvSpPr>
            <a:spLocks noChangeShapeType="1"/>
          </p:cNvSpPr>
          <p:nvPr/>
        </p:nvSpPr>
        <p:spPr bwMode="auto">
          <a:xfrm flipV="1">
            <a:off x="2509853" y="629444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4" name="Freeform 1838"/>
          <p:cNvSpPr>
            <a:spLocks/>
          </p:cNvSpPr>
          <p:nvPr/>
        </p:nvSpPr>
        <p:spPr bwMode="auto">
          <a:xfrm>
            <a:off x="2303478" y="6246822"/>
            <a:ext cx="23813" cy="66675"/>
          </a:xfrm>
          <a:custGeom>
            <a:avLst/>
            <a:gdLst/>
            <a:ahLst/>
            <a:cxnLst>
              <a:cxn ang="0">
                <a:pos x="9" y="0"/>
              </a:cxn>
              <a:cxn ang="0">
                <a:pos x="10" y="0"/>
              </a:cxn>
              <a:cxn ang="0">
                <a:pos x="10" y="40"/>
              </a:cxn>
              <a:cxn ang="0">
                <a:pos x="11" y="41"/>
              </a:cxn>
              <a:cxn ang="0">
                <a:pos x="12" y="41"/>
              </a:cxn>
              <a:cxn ang="0">
                <a:pos x="12" y="42"/>
              </a:cxn>
              <a:cxn ang="0">
                <a:pos x="15" y="42"/>
              </a:cxn>
              <a:cxn ang="0">
                <a:pos x="15"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5" h="42">
                <a:moveTo>
                  <a:pt x="9" y="0"/>
                </a:moveTo>
                <a:lnTo>
                  <a:pt x="10" y="0"/>
                </a:lnTo>
                <a:lnTo>
                  <a:pt x="10" y="40"/>
                </a:lnTo>
                <a:lnTo>
                  <a:pt x="11" y="41"/>
                </a:lnTo>
                <a:lnTo>
                  <a:pt x="12" y="41"/>
                </a:lnTo>
                <a:lnTo>
                  <a:pt x="12" y="42"/>
                </a:lnTo>
                <a:lnTo>
                  <a:pt x="15" y="42"/>
                </a:lnTo>
                <a:lnTo>
                  <a:pt x="15"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5" name="Freeform 1839"/>
          <p:cNvSpPr>
            <a:spLocks noEditPoints="1"/>
          </p:cNvSpPr>
          <p:nvPr/>
        </p:nvSpPr>
        <p:spPr bwMode="auto">
          <a:xfrm>
            <a:off x="2355865" y="6246822"/>
            <a:ext cx="41275" cy="68263"/>
          </a:xfrm>
          <a:custGeom>
            <a:avLst/>
            <a:gdLst/>
            <a:ahLst/>
            <a:cxnLst>
              <a:cxn ang="0">
                <a:pos x="11" y="19"/>
              </a:cxn>
              <a:cxn ang="0">
                <a:pos x="10" y="20"/>
              </a:cxn>
              <a:cxn ang="0">
                <a:pos x="10" y="20"/>
              </a:cxn>
              <a:cxn ang="0">
                <a:pos x="8" y="20"/>
              </a:cxn>
              <a:cxn ang="0">
                <a:pos x="6" y="21"/>
              </a:cxn>
              <a:cxn ang="0">
                <a:pos x="6" y="31"/>
              </a:cxn>
              <a:cxn ang="0">
                <a:pos x="7" y="35"/>
              </a:cxn>
              <a:cxn ang="0">
                <a:pos x="7" y="36"/>
              </a:cxn>
              <a:cxn ang="0">
                <a:pos x="8" y="39"/>
              </a:cxn>
              <a:cxn ang="0">
                <a:pos x="10" y="40"/>
              </a:cxn>
              <a:cxn ang="0">
                <a:pos x="11" y="41"/>
              </a:cxn>
              <a:cxn ang="0">
                <a:pos x="15" y="41"/>
              </a:cxn>
              <a:cxn ang="0">
                <a:pos x="16" y="40"/>
              </a:cxn>
              <a:cxn ang="0">
                <a:pos x="18" y="39"/>
              </a:cxn>
              <a:cxn ang="0">
                <a:pos x="19" y="37"/>
              </a:cxn>
              <a:cxn ang="0">
                <a:pos x="20" y="31"/>
              </a:cxn>
              <a:cxn ang="0">
                <a:pos x="20" y="26"/>
              </a:cxn>
              <a:cxn ang="0">
                <a:pos x="18" y="23"/>
              </a:cxn>
              <a:cxn ang="0">
                <a:pos x="16" y="20"/>
              </a:cxn>
              <a:cxn ang="0">
                <a:pos x="14" y="19"/>
              </a:cxn>
              <a:cxn ang="0">
                <a:pos x="11" y="19"/>
              </a:cxn>
              <a:cxn ang="0">
                <a:pos x="21" y="0"/>
              </a:cxn>
              <a:cxn ang="0">
                <a:pos x="26" y="0"/>
              </a:cxn>
              <a:cxn ang="0">
                <a:pos x="26" y="1"/>
              </a:cxn>
              <a:cxn ang="0">
                <a:pos x="21" y="1"/>
              </a:cxn>
              <a:cxn ang="0">
                <a:pos x="19" y="2"/>
              </a:cxn>
              <a:cxn ang="0">
                <a:pos x="16" y="5"/>
              </a:cxn>
              <a:cxn ang="0">
                <a:pos x="13" y="6"/>
              </a:cxn>
              <a:cxn ang="0">
                <a:pos x="12" y="8"/>
              </a:cxn>
              <a:cxn ang="0">
                <a:pos x="11" y="10"/>
              </a:cxn>
              <a:cxn ang="0">
                <a:pos x="8" y="14"/>
              </a:cxn>
              <a:cxn ang="0">
                <a:pos x="7" y="17"/>
              </a:cxn>
              <a:cxn ang="0">
                <a:pos x="7" y="20"/>
              </a:cxn>
              <a:cxn ang="0">
                <a:pos x="13" y="17"/>
              </a:cxn>
              <a:cxn ang="0">
                <a:pos x="16" y="16"/>
              </a:cxn>
              <a:cxn ang="0">
                <a:pos x="20" y="17"/>
              </a:cxn>
              <a:cxn ang="0">
                <a:pos x="24" y="21"/>
              </a:cxn>
              <a:cxn ang="0">
                <a:pos x="26" y="26"/>
              </a:cxn>
              <a:cxn ang="0">
                <a:pos x="26" y="32"/>
              </a:cxn>
              <a:cxn ang="0">
                <a:pos x="23" y="38"/>
              </a:cxn>
              <a:cxn ang="0">
                <a:pos x="20" y="40"/>
              </a:cxn>
              <a:cxn ang="0">
                <a:pos x="18" y="42"/>
              </a:cxn>
              <a:cxn ang="0">
                <a:pos x="16" y="42"/>
              </a:cxn>
              <a:cxn ang="0">
                <a:pos x="13" y="43"/>
              </a:cxn>
              <a:cxn ang="0">
                <a:pos x="10" y="43"/>
              </a:cxn>
              <a:cxn ang="0">
                <a:pos x="7" y="42"/>
              </a:cxn>
              <a:cxn ang="0">
                <a:pos x="6" y="40"/>
              </a:cxn>
              <a:cxn ang="0">
                <a:pos x="1" y="34"/>
              </a:cxn>
              <a:cxn ang="0">
                <a:pos x="0" y="26"/>
              </a:cxn>
              <a:cxn ang="0">
                <a:pos x="0" y="22"/>
              </a:cxn>
              <a:cxn ang="0">
                <a:pos x="1" y="16"/>
              </a:cxn>
              <a:cxn ang="0">
                <a:pos x="4" y="12"/>
              </a:cxn>
              <a:cxn ang="0">
                <a:pos x="8" y="6"/>
              </a:cxn>
              <a:cxn ang="0">
                <a:pos x="13" y="3"/>
              </a:cxn>
              <a:cxn ang="0">
                <a:pos x="16" y="1"/>
              </a:cxn>
              <a:cxn ang="0">
                <a:pos x="19" y="1"/>
              </a:cxn>
              <a:cxn ang="0">
                <a:pos x="21" y="0"/>
              </a:cxn>
            </a:cxnLst>
            <a:rect l="0" t="0" r="r" b="b"/>
            <a:pathLst>
              <a:path w="26" h="43">
                <a:moveTo>
                  <a:pt x="11" y="19"/>
                </a:moveTo>
                <a:lnTo>
                  <a:pt x="10" y="20"/>
                </a:lnTo>
                <a:lnTo>
                  <a:pt x="10" y="20"/>
                </a:lnTo>
                <a:lnTo>
                  <a:pt x="8" y="20"/>
                </a:lnTo>
                <a:lnTo>
                  <a:pt x="6" y="21"/>
                </a:lnTo>
                <a:lnTo>
                  <a:pt x="6" y="31"/>
                </a:lnTo>
                <a:lnTo>
                  <a:pt x="7" y="35"/>
                </a:lnTo>
                <a:lnTo>
                  <a:pt x="7" y="36"/>
                </a:lnTo>
                <a:lnTo>
                  <a:pt x="8" y="39"/>
                </a:lnTo>
                <a:lnTo>
                  <a:pt x="10" y="40"/>
                </a:lnTo>
                <a:lnTo>
                  <a:pt x="11" y="41"/>
                </a:lnTo>
                <a:lnTo>
                  <a:pt x="15" y="41"/>
                </a:lnTo>
                <a:lnTo>
                  <a:pt x="16" y="40"/>
                </a:lnTo>
                <a:lnTo>
                  <a:pt x="18" y="39"/>
                </a:lnTo>
                <a:lnTo>
                  <a:pt x="19" y="37"/>
                </a:lnTo>
                <a:lnTo>
                  <a:pt x="20" y="31"/>
                </a:lnTo>
                <a:lnTo>
                  <a:pt x="20" y="26"/>
                </a:lnTo>
                <a:lnTo>
                  <a:pt x="18" y="23"/>
                </a:lnTo>
                <a:lnTo>
                  <a:pt x="16" y="20"/>
                </a:lnTo>
                <a:lnTo>
                  <a:pt x="14" y="19"/>
                </a:lnTo>
                <a:lnTo>
                  <a:pt x="11" y="19"/>
                </a:lnTo>
                <a:close/>
                <a:moveTo>
                  <a:pt x="21" y="0"/>
                </a:moveTo>
                <a:lnTo>
                  <a:pt x="26" y="0"/>
                </a:lnTo>
                <a:lnTo>
                  <a:pt x="26" y="1"/>
                </a:lnTo>
                <a:lnTo>
                  <a:pt x="21" y="1"/>
                </a:lnTo>
                <a:lnTo>
                  <a:pt x="19" y="2"/>
                </a:lnTo>
                <a:lnTo>
                  <a:pt x="16" y="5"/>
                </a:lnTo>
                <a:lnTo>
                  <a:pt x="13" y="6"/>
                </a:lnTo>
                <a:lnTo>
                  <a:pt x="12" y="8"/>
                </a:lnTo>
                <a:lnTo>
                  <a:pt x="11" y="10"/>
                </a:lnTo>
                <a:lnTo>
                  <a:pt x="8" y="14"/>
                </a:lnTo>
                <a:lnTo>
                  <a:pt x="7" y="17"/>
                </a:lnTo>
                <a:lnTo>
                  <a:pt x="7" y="20"/>
                </a:lnTo>
                <a:lnTo>
                  <a:pt x="13" y="17"/>
                </a:lnTo>
                <a:lnTo>
                  <a:pt x="16" y="16"/>
                </a:lnTo>
                <a:lnTo>
                  <a:pt x="20" y="17"/>
                </a:lnTo>
                <a:lnTo>
                  <a:pt x="24" y="21"/>
                </a:lnTo>
                <a:lnTo>
                  <a:pt x="26" y="26"/>
                </a:lnTo>
                <a:lnTo>
                  <a:pt x="26" y="32"/>
                </a:lnTo>
                <a:lnTo>
                  <a:pt x="23" y="38"/>
                </a:lnTo>
                <a:lnTo>
                  <a:pt x="20" y="40"/>
                </a:lnTo>
                <a:lnTo>
                  <a:pt x="18" y="42"/>
                </a:lnTo>
                <a:lnTo>
                  <a:pt x="16" y="42"/>
                </a:lnTo>
                <a:lnTo>
                  <a:pt x="13" y="43"/>
                </a:lnTo>
                <a:lnTo>
                  <a:pt x="10" y="43"/>
                </a:lnTo>
                <a:lnTo>
                  <a:pt x="7" y="42"/>
                </a:lnTo>
                <a:lnTo>
                  <a:pt x="6" y="40"/>
                </a:lnTo>
                <a:lnTo>
                  <a:pt x="1" y="34"/>
                </a:lnTo>
                <a:lnTo>
                  <a:pt x="0" y="26"/>
                </a:lnTo>
                <a:lnTo>
                  <a:pt x="0" y="22"/>
                </a:lnTo>
                <a:lnTo>
                  <a:pt x="1" y="16"/>
                </a:lnTo>
                <a:lnTo>
                  <a:pt x="4" y="12"/>
                </a:lnTo>
                <a:lnTo>
                  <a:pt x="8" y="6"/>
                </a:lnTo>
                <a:lnTo>
                  <a:pt x="13" y="3"/>
                </a:lnTo>
                <a:lnTo>
                  <a:pt x="16" y="1"/>
                </a:lnTo>
                <a:lnTo>
                  <a:pt x="19" y="1"/>
                </a:lnTo>
                <a:lnTo>
                  <a:pt x="2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6" name="Line 1840"/>
          <p:cNvSpPr>
            <a:spLocks noChangeShapeType="1"/>
          </p:cNvSpPr>
          <p:nvPr/>
        </p:nvSpPr>
        <p:spPr bwMode="auto">
          <a:xfrm>
            <a:off x="2351103" y="5842009"/>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7" name="Line 1841"/>
          <p:cNvSpPr>
            <a:spLocks noChangeShapeType="1"/>
          </p:cNvSpPr>
          <p:nvPr/>
        </p:nvSpPr>
        <p:spPr bwMode="auto">
          <a:xfrm flipH="1" flipV="1">
            <a:off x="2965465"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8" name="Line 1842"/>
          <p:cNvSpPr>
            <a:spLocks noChangeShapeType="1"/>
          </p:cNvSpPr>
          <p:nvPr/>
        </p:nvSpPr>
        <p:spPr bwMode="auto">
          <a:xfrm flipH="1" flipV="1">
            <a:off x="2955940"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19" name="Line 1843"/>
          <p:cNvSpPr>
            <a:spLocks noChangeShapeType="1"/>
          </p:cNvSpPr>
          <p:nvPr/>
        </p:nvSpPr>
        <p:spPr bwMode="auto">
          <a:xfrm flipH="1" flipV="1">
            <a:off x="2941653"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0" name="Line 1844"/>
          <p:cNvSpPr>
            <a:spLocks noChangeShapeType="1"/>
          </p:cNvSpPr>
          <p:nvPr/>
        </p:nvSpPr>
        <p:spPr bwMode="auto">
          <a:xfrm flipH="1" flipV="1">
            <a:off x="2921015"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1" name="Line 1845"/>
          <p:cNvSpPr>
            <a:spLocks noChangeShapeType="1"/>
          </p:cNvSpPr>
          <p:nvPr/>
        </p:nvSpPr>
        <p:spPr bwMode="auto">
          <a:xfrm flipH="1" flipV="1">
            <a:off x="2897203"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2" name="Line 1846"/>
          <p:cNvSpPr>
            <a:spLocks noChangeShapeType="1"/>
          </p:cNvSpPr>
          <p:nvPr/>
        </p:nvSpPr>
        <p:spPr bwMode="auto">
          <a:xfrm flipH="1" flipV="1">
            <a:off x="2868628"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3" name="Line 1847"/>
          <p:cNvSpPr>
            <a:spLocks noChangeShapeType="1"/>
          </p:cNvSpPr>
          <p:nvPr/>
        </p:nvSpPr>
        <p:spPr bwMode="auto">
          <a:xfrm flipH="1" flipV="1">
            <a:off x="2838465" y="61325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4" name="Line 1848"/>
          <p:cNvSpPr>
            <a:spLocks noChangeShapeType="1"/>
          </p:cNvSpPr>
          <p:nvPr/>
        </p:nvSpPr>
        <p:spPr bwMode="auto">
          <a:xfrm flipH="1" flipV="1">
            <a:off x="2806715"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5" name="Line 1849"/>
          <p:cNvSpPr>
            <a:spLocks noChangeShapeType="1"/>
          </p:cNvSpPr>
          <p:nvPr/>
        </p:nvSpPr>
        <p:spPr bwMode="auto">
          <a:xfrm flipH="1">
            <a:off x="2774965"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6" name="Line 1850"/>
          <p:cNvSpPr>
            <a:spLocks noChangeShapeType="1"/>
          </p:cNvSpPr>
          <p:nvPr/>
        </p:nvSpPr>
        <p:spPr bwMode="auto">
          <a:xfrm flipH="1">
            <a:off x="2743215"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7" name="Line 1851"/>
          <p:cNvSpPr>
            <a:spLocks noChangeShapeType="1"/>
          </p:cNvSpPr>
          <p:nvPr/>
        </p:nvSpPr>
        <p:spPr bwMode="auto">
          <a:xfrm flipH="1">
            <a:off x="2714640"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8" name="Line 1852"/>
          <p:cNvSpPr>
            <a:spLocks noChangeShapeType="1"/>
          </p:cNvSpPr>
          <p:nvPr/>
        </p:nvSpPr>
        <p:spPr bwMode="auto">
          <a:xfrm flipH="1">
            <a:off x="2690828"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29" name="Line 1853"/>
          <p:cNvSpPr>
            <a:spLocks noChangeShapeType="1"/>
          </p:cNvSpPr>
          <p:nvPr/>
        </p:nvSpPr>
        <p:spPr bwMode="auto">
          <a:xfrm flipH="1">
            <a:off x="2671778"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0" name="Line 1854"/>
          <p:cNvSpPr>
            <a:spLocks noChangeShapeType="1"/>
          </p:cNvSpPr>
          <p:nvPr/>
        </p:nvSpPr>
        <p:spPr bwMode="auto">
          <a:xfrm flipH="1">
            <a:off x="2655903" y="6202372"/>
            <a:ext cx="15875"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1" name="Line 1855"/>
          <p:cNvSpPr>
            <a:spLocks noChangeShapeType="1"/>
          </p:cNvSpPr>
          <p:nvPr/>
        </p:nvSpPr>
        <p:spPr bwMode="auto">
          <a:xfrm flipH="1">
            <a:off x="264637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2" name="Line 1856"/>
          <p:cNvSpPr>
            <a:spLocks noChangeShapeType="1"/>
          </p:cNvSpPr>
          <p:nvPr/>
        </p:nvSpPr>
        <p:spPr bwMode="auto">
          <a:xfrm flipH="1">
            <a:off x="264320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3" name="Line 1857"/>
          <p:cNvSpPr>
            <a:spLocks noChangeShapeType="1"/>
          </p:cNvSpPr>
          <p:nvPr/>
        </p:nvSpPr>
        <p:spPr bwMode="auto">
          <a:xfrm>
            <a:off x="2643203"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4" name="Line 1858"/>
          <p:cNvSpPr>
            <a:spLocks noChangeShapeType="1"/>
          </p:cNvSpPr>
          <p:nvPr/>
        </p:nvSpPr>
        <p:spPr bwMode="auto">
          <a:xfrm>
            <a:off x="264637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5" name="Line 1859"/>
          <p:cNvSpPr>
            <a:spLocks noChangeShapeType="1"/>
          </p:cNvSpPr>
          <p:nvPr/>
        </p:nvSpPr>
        <p:spPr bwMode="auto">
          <a:xfrm>
            <a:off x="2655903" y="6359534"/>
            <a:ext cx="15875"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6" name="Line 1860"/>
          <p:cNvSpPr>
            <a:spLocks noChangeShapeType="1"/>
          </p:cNvSpPr>
          <p:nvPr/>
        </p:nvSpPr>
        <p:spPr bwMode="auto">
          <a:xfrm>
            <a:off x="2671778"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7" name="Line 1861"/>
          <p:cNvSpPr>
            <a:spLocks noChangeShapeType="1"/>
          </p:cNvSpPr>
          <p:nvPr/>
        </p:nvSpPr>
        <p:spPr bwMode="auto">
          <a:xfrm>
            <a:off x="2690828"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8" name="Line 1862"/>
          <p:cNvSpPr>
            <a:spLocks noChangeShapeType="1"/>
          </p:cNvSpPr>
          <p:nvPr/>
        </p:nvSpPr>
        <p:spPr bwMode="auto">
          <a:xfrm>
            <a:off x="2714640"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39" name="Line 1863"/>
          <p:cNvSpPr>
            <a:spLocks noChangeShapeType="1"/>
          </p:cNvSpPr>
          <p:nvPr/>
        </p:nvSpPr>
        <p:spPr bwMode="auto">
          <a:xfrm>
            <a:off x="2743215"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0" name="Line 1864"/>
          <p:cNvSpPr>
            <a:spLocks noChangeShapeType="1"/>
          </p:cNvSpPr>
          <p:nvPr/>
        </p:nvSpPr>
        <p:spPr bwMode="auto">
          <a:xfrm>
            <a:off x="2774965"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1" name="Line 1865"/>
          <p:cNvSpPr>
            <a:spLocks noChangeShapeType="1"/>
          </p:cNvSpPr>
          <p:nvPr/>
        </p:nvSpPr>
        <p:spPr bwMode="auto">
          <a:xfrm flipV="1">
            <a:off x="2806715"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2" name="Line 1866"/>
          <p:cNvSpPr>
            <a:spLocks noChangeShapeType="1"/>
          </p:cNvSpPr>
          <p:nvPr/>
        </p:nvSpPr>
        <p:spPr bwMode="auto">
          <a:xfrm flipV="1">
            <a:off x="2838465" y="6446847"/>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3" name="Line 1867"/>
          <p:cNvSpPr>
            <a:spLocks noChangeShapeType="1"/>
          </p:cNvSpPr>
          <p:nvPr/>
        </p:nvSpPr>
        <p:spPr bwMode="auto">
          <a:xfrm flipV="1">
            <a:off x="2868628"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4" name="Line 1868"/>
          <p:cNvSpPr>
            <a:spLocks noChangeShapeType="1"/>
          </p:cNvSpPr>
          <p:nvPr/>
        </p:nvSpPr>
        <p:spPr bwMode="auto">
          <a:xfrm flipV="1">
            <a:off x="2897203"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5" name="Line 1869"/>
          <p:cNvSpPr>
            <a:spLocks noChangeShapeType="1"/>
          </p:cNvSpPr>
          <p:nvPr/>
        </p:nvSpPr>
        <p:spPr bwMode="auto">
          <a:xfrm flipV="1">
            <a:off x="2921015"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6" name="Line 1870"/>
          <p:cNvSpPr>
            <a:spLocks noChangeShapeType="1"/>
          </p:cNvSpPr>
          <p:nvPr/>
        </p:nvSpPr>
        <p:spPr bwMode="auto">
          <a:xfrm flipV="1">
            <a:off x="29416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7" name="Line 1871"/>
          <p:cNvSpPr>
            <a:spLocks noChangeShapeType="1"/>
          </p:cNvSpPr>
          <p:nvPr/>
        </p:nvSpPr>
        <p:spPr bwMode="auto">
          <a:xfrm flipV="1">
            <a:off x="2955940"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8" name="Line 1872"/>
          <p:cNvSpPr>
            <a:spLocks noChangeShapeType="1"/>
          </p:cNvSpPr>
          <p:nvPr/>
        </p:nvSpPr>
        <p:spPr bwMode="auto">
          <a:xfrm flipV="1">
            <a:off x="2965465"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49" name="Freeform 1873"/>
          <p:cNvSpPr>
            <a:spLocks/>
          </p:cNvSpPr>
          <p:nvPr/>
        </p:nvSpPr>
        <p:spPr bwMode="auto">
          <a:xfrm>
            <a:off x="2757503" y="6246822"/>
            <a:ext cx="25400" cy="66675"/>
          </a:xfrm>
          <a:custGeom>
            <a:avLst/>
            <a:gdLst/>
            <a:ahLst/>
            <a:cxnLst>
              <a:cxn ang="0">
                <a:pos x="9" y="0"/>
              </a:cxn>
              <a:cxn ang="0">
                <a:pos x="11" y="0"/>
              </a:cxn>
              <a:cxn ang="0">
                <a:pos x="11" y="40"/>
              </a:cxn>
              <a:cxn ang="0">
                <a:pos x="11" y="41"/>
              </a:cxn>
              <a:cxn ang="0">
                <a:pos x="12" y="41"/>
              </a:cxn>
              <a:cxn ang="0">
                <a:pos x="13" y="42"/>
              </a:cxn>
              <a:cxn ang="0">
                <a:pos x="16" y="42"/>
              </a:cxn>
              <a:cxn ang="0">
                <a:pos x="16" y="42"/>
              </a:cxn>
              <a:cxn ang="0">
                <a:pos x="0" y="42"/>
              </a:cxn>
              <a:cxn ang="0">
                <a:pos x="0" y="42"/>
              </a:cxn>
              <a:cxn ang="0">
                <a:pos x="3" y="42"/>
              </a:cxn>
              <a:cxn ang="0">
                <a:pos x="4" y="41"/>
              </a:cxn>
              <a:cxn ang="0">
                <a:pos x="4" y="40"/>
              </a:cxn>
              <a:cxn ang="0">
                <a:pos x="5" y="39"/>
              </a:cxn>
              <a:cxn ang="0">
                <a:pos x="5" y="5"/>
              </a:cxn>
              <a:cxn ang="0">
                <a:pos x="4" y="5"/>
              </a:cxn>
              <a:cxn ang="0">
                <a:pos x="4" y="5"/>
              </a:cxn>
              <a:cxn ang="0">
                <a:pos x="1" y="5"/>
              </a:cxn>
              <a:cxn ang="0">
                <a:pos x="0" y="5"/>
              </a:cxn>
              <a:cxn ang="0">
                <a:pos x="0" y="5"/>
              </a:cxn>
              <a:cxn ang="0">
                <a:pos x="9" y="0"/>
              </a:cxn>
            </a:cxnLst>
            <a:rect l="0" t="0" r="r" b="b"/>
            <a:pathLst>
              <a:path w="16" h="42">
                <a:moveTo>
                  <a:pt x="9" y="0"/>
                </a:moveTo>
                <a:lnTo>
                  <a:pt x="11" y="0"/>
                </a:lnTo>
                <a:lnTo>
                  <a:pt x="11" y="40"/>
                </a:lnTo>
                <a:lnTo>
                  <a:pt x="11" y="41"/>
                </a:lnTo>
                <a:lnTo>
                  <a:pt x="12" y="41"/>
                </a:lnTo>
                <a:lnTo>
                  <a:pt x="13" y="42"/>
                </a:lnTo>
                <a:lnTo>
                  <a:pt x="16" y="42"/>
                </a:lnTo>
                <a:lnTo>
                  <a:pt x="16" y="42"/>
                </a:lnTo>
                <a:lnTo>
                  <a:pt x="0" y="42"/>
                </a:lnTo>
                <a:lnTo>
                  <a:pt x="0" y="42"/>
                </a:lnTo>
                <a:lnTo>
                  <a:pt x="3" y="42"/>
                </a:lnTo>
                <a:lnTo>
                  <a:pt x="4" y="41"/>
                </a:lnTo>
                <a:lnTo>
                  <a:pt x="4" y="40"/>
                </a:lnTo>
                <a:lnTo>
                  <a:pt x="5" y="39"/>
                </a:lnTo>
                <a:lnTo>
                  <a:pt x="5" y="5"/>
                </a:lnTo>
                <a:lnTo>
                  <a:pt x="4" y="5"/>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0" name="Freeform 1874"/>
          <p:cNvSpPr>
            <a:spLocks/>
          </p:cNvSpPr>
          <p:nvPr/>
        </p:nvSpPr>
        <p:spPr bwMode="auto">
          <a:xfrm>
            <a:off x="2809890" y="6248409"/>
            <a:ext cx="41275" cy="66675"/>
          </a:xfrm>
          <a:custGeom>
            <a:avLst/>
            <a:gdLst/>
            <a:ahLst/>
            <a:cxnLst>
              <a:cxn ang="0">
                <a:pos x="4" y="0"/>
              </a:cxn>
              <a:cxn ang="0">
                <a:pos x="26" y="0"/>
              </a:cxn>
              <a:cxn ang="0">
                <a:pos x="26" y="0"/>
              </a:cxn>
              <a:cxn ang="0">
                <a:pos x="11" y="42"/>
              </a:cxn>
              <a:cxn ang="0">
                <a:pos x="8" y="42"/>
              </a:cxn>
              <a:cxn ang="0">
                <a:pos x="21" y="5"/>
              </a:cxn>
              <a:cxn ang="0">
                <a:pos x="5" y="5"/>
              </a:cxn>
              <a:cxn ang="0">
                <a:pos x="3" y="7"/>
              </a:cxn>
              <a:cxn ang="0">
                <a:pos x="2" y="8"/>
              </a:cxn>
              <a:cxn ang="0">
                <a:pos x="1" y="10"/>
              </a:cxn>
              <a:cxn ang="0">
                <a:pos x="0" y="10"/>
              </a:cxn>
              <a:cxn ang="0">
                <a:pos x="4" y="0"/>
              </a:cxn>
            </a:cxnLst>
            <a:rect l="0" t="0" r="r" b="b"/>
            <a:pathLst>
              <a:path w="26" h="42">
                <a:moveTo>
                  <a:pt x="4" y="0"/>
                </a:moveTo>
                <a:lnTo>
                  <a:pt x="26" y="0"/>
                </a:lnTo>
                <a:lnTo>
                  <a:pt x="26" y="0"/>
                </a:lnTo>
                <a:lnTo>
                  <a:pt x="11" y="42"/>
                </a:lnTo>
                <a:lnTo>
                  <a:pt x="8" y="42"/>
                </a:lnTo>
                <a:lnTo>
                  <a:pt x="21" y="5"/>
                </a:lnTo>
                <a:lnTo>
                  <a:pt x="5" y="5"/>
                </a:lnTo>
                <a:lnTo>
                  <a:pt x="3" y="7"/>
                </a:lnTo>
                <a:lnTo>
                  <a:pt x="2" y="8"/>
                </a:lnTo>
                <a:lnTo>
                  <a:pt x="1" y="10"/>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1" name="Line 1875"/>
          <p:cNvSpPr>
            <a:spLocks noChangeShapeType="1"/>
          </p:cNvSpPr>
          <p:nvPr/>
        </p:nvSpPr>
        <p:spPr bwMode="auto">
          <a:xfrm flipH="1">
            <a:off x="2960703" y="5832484"/>
            <a:ext cx="20638"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2" name="Line 1876"/>
          <p:cNvSpPr>
            <a:spLocks noChangeShapeType="1"/>
          </p:cNvSpPr>
          <p:nvPr/>
        </p:nvSpPr>
        <p:spPr bwMode="auto">
          <a:xfrm flipH="1">
            <a:off x="2935303" y="5891222"/>
            <a:ext cx="25400"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3" name="Line 1877"/>
          <p:cNvSpPr>
            <a:spLocks noChangeShapeType="1"/>
          </p:cNvSpPr>
          <p:nvPr/>
        </p:nvSpPr>
        <p:spPr bwMode="auto">
          <a:xfrm flipH="1">
            <a:off x="2911490" y="5953134"/>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4" name="Line 1878"/>
          <p:cNvSpPr>
            <a:spLocks noChangeShapeType="1"/>
          </p:cNvSpPr>
          <p:nvPr/>
        </p:nvSpPr>
        <p:spPr bwMode="auto">
          <a:xfrm flipH="1">
            <a:off x="2887678" y="6016634"/>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5" name="Line 1879"/>
          <p:cNvSpPr>
            <a:spLocks noChangeShapeType="1"/>
          </p:cNvSpPr>
          <p:nvPr/>
        </p:nvSpPr>
        <p:spPr bwMode="auto">
          <a:xfrm flipH="1">
            <a:off x="2865453" y="6078547"/>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6" name="Line 1880"/>
          <p:cNvSpPr>
            <a:spLocks noChangeShapeType="1"/>
          </p:cNvSpPr>
          <p:nvPr/>
        </p:nvSpPr>
        <p:spPr bwMode="auto">
          <a:xfrm flipH="1" flipV="1">
            <a:off x="3419490"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7" name="Line 1881"/>
          <p:cNvSpPr>
            <a:spLocks noChangeShapeType="1"/>
          </p:cNvSpPr>
          <p:nvPr/>
        </p:nvSpPr>
        <p:spPr bwMode="auto">
          <a:xfrm flipH="1" flipV="1">
            <a:off x="3409965"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8" name="Line 1882"/>
          <p:cNvSpPr>
            <a:spLocks noChangeShapeType="1"/>
          </p:cNvSpPr>
          <p:nvPr/>
        </p:nvSpPr>
        <p:spPr bwMode="auto">
          <a:xfrm flipH="1" flipV="1">
            <a:off x="339567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59" name="Line 1883"/>
          <p:cNvSpPr>
            <a:spLocks noChangeShapeType="1"/>
          </p:cNvSpPr>
          <p:nvPr/>
        </p:nvSpPr>
        <p:spPr bwMode="auto">
          <a:xfrm flipH="1" flipV="1">
            <a:off x="3375040"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0" name="Line 1884"/>
          <p:cNvSpPr>
            <a:spLocks noChangeShapeType="1"/>
          </p:cNvSpPr>
          <p:nvPr/>
        </p:nvSpPr>
        <p:spPr bwMode="auto">
          <a:xfrm flipH="1" flipV="1">
            <a:off x="3351228"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1" name="Line 1885"/>
          <p:cNvSpPr>
            <a:spLocks noChangeShapeType="1"/>
          </p:cNvSpPr>
          <p:nvPr/>
        </p:nvSpPr>
        <p:spPr bwMode="auto">
          <a:xfrm flipH="1" flipV="1">
            <a:off x="3322653"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2" name="Line 1886"/>
          <p:cNvSpPr>
            <a:spLocks noChangeShapeType="1"/>
          </p:cNvSpPr>
          <p:nvPr/>
        </p:nvSpPr>
        <p:spPr bwMode="auto">
          <a:xfrm flipH="1" flipV="1">
            <a:off x="3294078" y="6132522"/>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3" name="Line 1887"/>
          <p:cNvSpPr>
            <a:spLocks noChangeShapeType="1"/>
          </p:cNvSpPr>
          <p:nvPr/>
        </p:nvSpPr>
        <p:spPr bwMode="auto">
          <a:xfrm flipH="1" flipV="1">
            <a:off x="3260740"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4" name="Line 1888"/>
          <p:cNvSpPr>
            <a:spLocks noChangeShapeType="1"/>
          </p:cNvSpPr>
          <p:nvPr/>
        </p:nvSpPr>
        <p:spPr bwMode="auto">
          <a:xfrm flipH="1">
            <a:off x="3228990"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5" name="Line 1889"/>
          <p:cNvSpPr>
            <a:spLocks noChangeShapeType="1"/>
          </p:cNvSpPr>
          <p:nvPr/>
        </p:nvSpPr>
        <p:spPr bwMode="auto">
          <a:xfrm flipH="1">
            <a:off x="3197240"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6" name="Line 1890"/>
          <p:cNvSpPr>
            <a:spLocks noChangeShapeType="1"/>
          </p:cNvSpPr>
          <p:nvPr/>
        </p:nvSpPr>
        <p:spPr bwMode="auto">
          <a:xfrm flipH="1">
            <a:off x="3170253"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7" name="Line 1891"/>
          <p:cNvSpPr>
            <a:spLocks noChangeShapeType="1"/>
          </p:cNvSpPr>
          <p:nvPr/>
        </p:nvSpPr>
        <p:spPr bwMode="auto">
          <a:xfrm flipH="1">
            <a:off x="314644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8" name="Line 1892"/>
          <p:cNvSpPr>
            <a:spLocks noChangeShapeType="1"/>
          </p:cNvSpPr>
          <p:nvPr/>
        </p:nvSpPr>
        <p:spPr bwMode="auto">
          <a:xfrm flipH="1">
            <a:off x="3125803"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69" name="Line 1893"/>
          <p:cNvSpPr>
            <a:spLocks noChangeShapeType="1"/>
          </p:cNvSpPr>
          <p:nvPr/>
        </p:nvSpPr>
        <p:spPr bwMode="auto">
          <a:xfrm flipH="1">
            <a:off x="3111515"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0" name="Line 1894"/>
          <p:cNvSpPr>
            <a:spLocks noChangeShapeType="1"/>
          </p:cNvSpPr>
          <p:nvPr/>
        </p:nvSpPr>
        <p:spPr bwMode="auto">
          <a:xfrm flipH="1">
            <a:off x="3101990"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1" name="Line 1895"/>
          <p:cNvSpPr>
            <a:spLocks noChangeShapeType="1"/>
          </p:cNvSpPr>
          <p:nvPr/>
        </p:nvSpPr>
        <p:spPr bwMode="auto">
          <a:xfrm flipH="1">
            <a:off x="3097228"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2" name="Line 1896"/>
          <p:cNvSpPr>
            <a:spLocks noChangeShapeType="1"/>
          </p:cNvSpPr>
          <p:nvPr/>
        </p:nvSpPr>
        <p:spPr bwMode="auto">
          <a:xfrm>
            <a:off x="3097228" y="629444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3" name="Line 1897"/>
          <p:cNvSpPr>
            <a:spLocks noChangeShapeType="1"/>
          </p:cNvSpPr>
          <p:nvPr/>
        </p:nvSpPr>
        <p:spPr bwMode="auto">
          <a:xfrm>
            <a:off x="3101990"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4" name="Line 1898"/>
          <p:cNvSpPr>
            <a:spLocks noChangeShapeType="1"/>
          </p:cNvSpPr>
          <p:nvPr/>
        </p:nvSpPr>
        <p:spPr bwMode="auto">
          <a:xfrm>
            <a:off x="3111515"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5" name="Line 1899"/>
          <p:cNvSpPr>
            <a:spLocks noChangeShapeType="1"/>
          </p:cNvSpPr>
          <p:nvPr/>
        </p:nvSpPr>
        <p:spPr bwMode="auto">
          <a:xfrm>
            <a:off x="3125803"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6" name="Line 1900"/>
          <p:cNvSpPr>
            <a:spLocks noChangeShapeType="1"/>
          </p:cNvSpPr>
          <p:nvPr/>
        </p:nvSpPr>
        <p:spPr bwMode="auto">
          <a:xfrm>
            <a:off x="314644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7" name="Line 1901"/>
          <p:cNvSpPr>
            <a:spLocks noChangeShapeType="1"/>
          </p:cNvSpPr>
          <p:nvPr/>
        </p:nvSpPr>
        <p:spPr bwMode="auto">
          <a:xfrm>
            <a:off x="317025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8" name="Line 1902"/>
          <p:cNvSpPr>
            <a:spLocks noChangeShapeType="1"/>
          </p:cNvSpPr>
          <p:nvPr/>
        </p:nvSpPr>
        <p:spPr bwMode="auto">
          <a:xfrm>
            <a:off x="3197240"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79" name="Line 1903"/>
          <p:cNvSpPr>
            <a:spLocks noChangeShapeType="1"/>
          </p:cNvSpPr>
          <p:nvPr/>
        </p:nvSpPr>
        <p:spPr bwMode="auto">
          <a:xfrm>
            <a:off x="3228990"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0" name="Line 1904"/>
          <p:cNvSpPr>
            <a:spLocks noChangeShapeType="1"/>
          </p:cNvSpPr>
          <p:nvPr/>
        </p:nvSpPr>
        <p:spPr bwMode="auto">
          <a:xfrm flipV="1">
            <a:off x="3260740"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1" name="Line 1905"/>
          <p:cNvSpPr>
            <a:spLocks noChangeShapeType="1"/>
          </p:cNvSpPr>
          <p:nvPr/>
        </p:nvSpPr>
        <p:spPr bwMode="auto">
          <a:xfrm flipV="1">
            <a:off x="3294078" y="6446847"/>
            <a:ext cx="28575"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2" name="Line 1906"/>
          <p:cNvSpPr>
            <a:spLocks noChangeShapeType="1"/>
          </p:cNvSpPr>
          <p:nvPr/>
        </p:nvSpPr>
        <p:spPr bwMode="auto">
          <a:xfrm flipV="1">
            <a:off x="3322653"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3" name="Line 1907"/>
          <p:cNvSpPr>
            <a:spLocks noChangeShapeType="1"/>
          </p:cNvSpPr>
          <p:nvPr/>
        </p:nvSpPr>
        <p:spPr bwMode="auto">
          <a:xfrm flipV="1">
            <a:off x="3351228"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4" name="Line 1908"/>
          <p:cNvSpPr>
            <a:spLocks noChangeShapeType="1"/>
          </p:cNvSpPr>
          <p:nvPr/>
        </p:nvSpPr>
        <p:spPr bwMode="auto">
          <a:xfrm flipV="1">
            <a:off x="3375040"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5" name="Line 1909"/>
          <p:cNvSpPr>
            <a:spLocks noChangeShapeType="1"/>
          </p:cNvSpPr>
          <p:nvPr/>
        </p:nvSpPr>
        <p:spPr bwMode="auto">
          <a:xfrm flipV="1">
            <a:off x="33956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6" name="Line 1910"/>
          <p:cNvSpPr>
            <a:spLocks noChangeShapeType="1"/>
          </p:cNvSpPr>
          <p:nvPr/>
        </p:nvSpPr>
        <p:spPr bwMode="auto">
          <a:xfrm flipV="1">
            <a:off x="3409965"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7" name="Line 1911"/>
          <p:cNvSpPr>
            <a:spLocks noChangeShapeType="1"/>
          </p:cNvSpPr>
          <p:nvPr/>
        </p:nvSpPr>
        <p:spPr bwMode="auto">
          <a:xfrm flipV="1">
            <a:off x="3419490"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8" name="Freeform 1912"/>
          <p:cNvSpPr>
            <a:spLocks/>
          </p:cNvSpPr>
          <p:nvPr/>
        </p:nvSpPr>
        <p:spPr bwMode="auto">
          <a:xfrm>
            <a:off x="3211528" y="6246822"/>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89" name="Freeform 1913"/>
          <p:cNvSpPr>
            <a:spLocks noEditPoints="1"/>
          </p:cNvSpPr>
          <p:nvPr/>
        </p:nvSpPr>
        <p:spPr bwMode="auto">
          <a:xfrm>
            <a:off x="3267090" y="6246822"/>
            <a:ext cx="38100" cy="68263"/>
          </a:xfrm>
          <a:custGeom>
            <a:avLst/>
            <a:gdLst/>
            <a:ahLst/>
            <a:cxnLst>
              <a:cxn ang="0">
                <a:pos x="7" y="26"/>
              </a:cxn>
              <a:cxn ang="0">
                <a:pos x="6" y="29"/>
              </a:cxn>
              <a:cxn ang="0">
                <a:pos x="5" y="32"/>
              </a:cxn>
              <a:cxn ang="0">
                <a:pos x="6" y="37"/>
              </a:cxn>
              <a:cxn ang="0">
                <a:pos x="11" y="41"/>
              </a:cxn>
              <a:cxn ang="0">
                <a:pos x="15" y="40"/>
              </a:cxn>
              <a:cxn ang="0">
                <a:pos x="17" y="36"/>
              </a:cxn>
              <a:cxn ang="0">
                <a:pos x="17" y="30"/>
              </a:cxn>
              <a:cxn ang="0">
                <a:pos x="10" y="23"/>
              </a:cxn>
              <a:cxn ang="0">
                <a:pos x="8" y="4"/>
              </a:cxn>
              <a:cxn ang="0">
                <a:pos x="6" y="8"/>
              </a:cxn>
              <a:cxn ang="0">
                <a:pos x="8" y="13"/>
              </a:cxn>
              <a:cxn ang="0">
                <a:pos x="14" y="16"/>
              </a:cxn>
              <a:cxn ang="0">
                <a:pos x="17" y="13"/>
              </a:cxn>
              <a:cxn ang="0">
                <a:pos x="17" y="7"/>
              </a:cxn>
              <a:cxn ang="0">
                <a:pos x="14" y="2"/>
              </a:cxn>
              <a:cxn ang="0">
                <a:pos x="8" y="0"/>
              </a:cxn>
              <a:cxn ang="0">
                <a:pos x="17" y="1"/>
              </a:cxn>
              <a:cxn ang="0">
                <a:pos x="22" y="5"/>
              </a:cxn>
              <a:cxn ang="0">
                <a:pos x="23" y="11"/>
              </a:cxn>
              <a:cxn ang="0">
                <a:pos x="21" y="14"/>
              </a:cxn>
              <a:cxn ang="0">
                <a:pos x="19" y="17"/>
              </a:cxn>
              <a:cxn ang="0">
                <a:pos x="14" y="20"/>
              </a:cxn>
              <a:cxn ang="0">
                <a:pos x="21" y="26"/>
              </a:cxn>
              <a:cxn ang="0">
                <a:pos x="24" y="32"/>
              </a:cxn>
              <a:cxn ang="0">
                <a:pos x="22" y="38"/>
              </a:cxn>
              <a:cxn ang="0">
                <a:pos x="18" y="42"/>
              </a:cxn>
              <a:cxn ang="0">
                <a:pos x="14" y="43"/>
              </a:cxn>
              <a:cxn ang="0">
                <a:pos x="6" y="42"/>
              </a:cxn>
              <a:cxn ang="0">
                <a:pos x="2" y="39"/>
              </a:cxn>
              <a:cxn ang="0">
                <a:pos x="0" y="35"/>
              </a:cxn>
              <a:cxn ang="0">
                <a:pos x="1" y="29"/>
              </a:cxn>
              <a:cxn ang="0">
                <a:pos x="3" y="25"/>
              </a:cxn>
              <a:cxn ang="0">
                <a:pos x="8" y="21"/>
              </a:cxn>
              <a:cxn ang="0">
                <a:pos x="1" y="15"/>
              </a:cxn>
              <a:cxn ang="0">
                <a:pos x="1" y="11"/>
              </a:cxn>
              <a:cxn ang="0">
                <a:pos x="1" y="7"/>
              </a:cxn>
              <a:cxn ang="0">
                <a:pos x="4" y="2"/>
              </a:cxn>
              <a:cxn ang="0">
                <a:pos x="8" y="0"/>
              </a:cxn>
            </a:cxnLst>
            <a:rect l="0" t="0" r="r" b="b"/>
            <a:pathLst>
              <a:path w="24" h="43">
                <a:moveTo>
                  <a:pt x="10" y="23"/>
                </a:moveTo>
                <a:lnTo>
                  <a:pt x="7" y="26"/>
                </a:lnTo>
                <a:lnTo>
                  <a:pt x="6" y="27"/>
                </a:lnTo>
                <a:lnTo>
                  <a:pt x="6" y="29"/>
                </a:lnTo>
                <a:lnTo>
                  <a:pt x="5" y="30"/>
                </a:lnTo>
                <a:lnTo>
                  <a:pt x="5" y="32"/>
                </a:lnTo>
                <a:lnTo>
                  <a:pt x="6" y="35"/>
                </a:lnTo>
                <a:lnTo>
                  <a:pt x="6" y="37"/>
                </a:lnTo>
                <a:lnTo>
                  <a:pt x="9" y="40"/>
                </a:lnTo>
                <a:lnTo>
                  <a:pt x="11" y="41"/>
                </a:lnTo>
                <a:lnTo>
                  <a:pt x="14" y="41"/>
                </a:lnTo>
                <a:lnTo>
                  <a:pt x="15" y="40"/>
                </a:lnTo>
                <a:lnTo>
                  <a:pt x="17" y="38"/>
                </a:lnTo>
                <a:lnTo>
                  <a:pt x="17" y="36"/>
                </a:lnTo>
                <a:lnTo>
                  <a:pt x="18" y="35"/>
                </a:lnTo>
                <a:lnTo>
                  <a:pt x="17" y="30"/>
                </a:lnTo>
                <a:lnTo>
                  <a:pt x="16" y="29"/>
                </a:lnTo>
                <a:lnTo>
                  <a:pt x="10" y="23"/>
                </a:lnTo>
                <a:close/>
                <a:moveTo>
                  <a:pt x="12" y="1"/>
                </a:moveTo>
                <a:lnTo>
                  <a:pt x="8" y="4"/>
                </a:lnTo>
                <a:lnTo>
                  <a:pt x="7" y="6"/>
                </a:lnTo>
                <a:lnTo>
                  <a:pt x="6" y="8"/>
                </a:lnTo>
                <a:lnTo>
                  <a:pt x="6" y="10"/>
                </a:lnTo>
                <a:lnTo>
                  <a:pt x="8" y="13"/>
                </a:lnTo>
                <a:lnTo>
                  <a:pt x="13" y="18"/>
                </a:lnTo>
                <a:lnTo>
                  <a:pt x="14" y="16"/>
                </a:lnTo>
                <a:lnTo>
                  <a:pt x="16" y="14"/>
                </a:lnTo>
                <a:lnTo>
                  <a:pt x="17" y="13"/>
                </a:lnTo>
                <a:lnTo>
                  <a:pt x="17" y="11"/>
                </a:lnTo>
                <a:lnTo>
                  <a:pt x="17" y="7"/>
                </a:lnTo>
                <a:lnTo>
                  <a:pt x="16" y="4"/>
                </a:lnTo>
                <a:lnTo>
                  <a:pt x="14" y="2"/>
                </a:lnTo>
                <a:lnTo>
                  <a:pt x="12" y="1"/>
                </a:lnTo>
                <a:close/>
                <a:moveTo>
                  <a:pt x="8" y="0"/>
                </a:moveTo>
                <a:lnTo>
                  <a:pt x="15" y="0"/>
                </a:lnTo>
                <a:lnTo>
                  <a:pt x="17" y="1"/>
                </a:lnTo>
                <a:lnTo>
                  <a:pt x="20" y="2"/>
                </a:lnTo>
                <a:lnTo>
                  <a:pt x="22" y="5"/>
                </a:lnTo>
                <a:lnTo>
                  <a:pt x="23" y="9"/>
                </a:lnTo>
                <a:lnTo>
                  <a:pt x="23" y="11"/>
                </a:lnTo>
                <a:lnTo>
                  <a:pt x="23" y="12"/>
                </a:lnTo>
                <a:lnTo>
                  <a:pt x="21" y="14"/>
                </a:lnTo>
                <a:lnTo>
                  <a:pt x="20" y="15"/>
                </a:lnTo>
                <a:lnTo>
                  <a:pt x="19" y="17"/>
                </a:lnTo>
                <a:lnTo>
                  <a:pt x="17" y="17"/>
                </a:lnTo>
                <a:lnTo>
                  <a:pt x="14" y="20"/>
                </a:lnTo>
                <a:lnTo>
                  <a:pt x="17" y="22"/>
                </a:lnTo>
                <a:lnTo>
                  <a:pt x="21" y="26"/>
                </a:lnTo>
                <a:lnTo>
                  <a:pt x="23" y="28"/>
                </a:lnTo>
                <a:lnTo>
                  <a:pt x="24" y="32"/>
                </a:lnTo>
                <a:lnTo>
                  <a:pt x="23" y="35"/>
                </a:lnTo>
                <a:lnTo>
                  <a:pt x="22" y="38"/>
                </a:lnTo>
                <a:lnTo>
                  <a:pt x="20" y="40"/>
                </a:lnTo>
                <a:lnTo>
                  <a:pt x="18" y="42"/>
                </a:lnTo>
                <a:lnTo>
                  <a:pt x="17" y="42"/>
                </a:lnTo>
                <a:lnTo>
                  <a:pt x="14" y="43"/>
                </a:lnTo>
                <a:lnTo>
                  <a:pt x="8" y="43"/>
                </a:lnTo>
                <a:lnTo>
                  <a:pt x="6" y="42"/>
                </a:lnTo>
                <a:lnTo>
                  <a:pt x="4" y="41"/>
                </a:lnTo>
                <a:lnTo>
                  <a:pt x="2" y="39"/>
                </a:lnTo>
                <a:lnTo>
                  <a:pt x="1" y="37"/>
                </a:lnTo>
                <a:lnTo>
                  <a:pt x="0" y="35"/>
                </a:lnTo>
                <a:lnTo>
                  <a:pt x="0" y="31"/>
                </a:lnTo>
                <a:lnTo>
                  <a:pt x="1" y="29"/>
                </a:lnTo>
                <a:lnTo>
                  <a:pt x="1" y="27"/>
                </a:lnTo>
                <a:lnTo>
                  <a:pt x="3" y="25"/>
                </a:lnTo>
                <a:lnTo>
                  <a:pt x="5" y="23"/>
                </a:lnTo>
                <a:lnTo>
                  <a:pt x="8" y="21"/>
                </a:lnTo>
                <a:lnTo>
                  <a:pt x="5" y="19"/>
                </a:lnTo>
                <a:lnTo>
                  <a:pt x="1" y="15"/>
                </a:lnTo>
                <a:lnTo>
                  <a:pt x="1" y="13"/>
                </a:lnTo>
                <a:lnTo>
                  <a:pt x="1" y="11"/>
                </a:lnTo>
                <a:lnTo>
                  <a:pt x="0" y="10"/>
                </a:lnTo>
                <a:lnTo>
                  <a:pt x="1" y="7"/>
                </a:lnTo>
                <a:lnTo>
                  <a:pt x="1" y="5"/>
                </a:lnTo>
                <a:lnTo>
                  <a:pt x="4" y="2"/>
                </a:lnTo>
                <a:lnTo>
                  <a:pt x="6" y="1"/>
                </a:lnTo>
                <a:lnTo>
                  <a:pt x="8"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0" name="Line 1914"/>
          <p:cNvSpPr>
            <a:spLocks noChangeShapeType="1"/>
          </p:cNvSpPr>
          <p:nvPr/>
        </p:nvSpPr>
        <p:spPr bwMode="auto">
          <a:xfrm>
            <a:off x="3084528" y="5832484"/>
            <a:ext cx="22225" cy="587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1" name="Line 1915"/>
          <p:cNvSpPr>
            <a:spLocks noChangeShapeType="1"/>
          </p:cNvSpPr>
          <p:nvPr/>
        </p:nvSpPr>
        <p:spPr bwMode="auto">
          <a:xfrm>
            <a:off x="3106753" y="5891222"/>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2" name="Line 1916"/>
          <p:cNvSpPr>
            <a:spLocks noChangeShapeType="1"/>
          </p:cNvSpPr>
          <p:nvPr/>
        </p:nvSpPr>
        <p:spPr bwMode="auto">
          <a:xfrm>
            <a:off x="3130565" y="5953134"/>
            <a:ext cx="23813" cy="635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3" name="Line 1917"/>
          <p:cNvSpPr>
            <a:spLocks noChangeShapeType="1"/>
          </p:cNvSpPr>
          <p:nvPr/>
        </p:nvSpPr>
        <p:spPr bwMode="auto">
          <a:xfrm>
            <a:off x="3154378" y="6016634"/>
            <a:ext cx="23813" cy="619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4" name="Line 1918"/>
          <p:cNvSpPr>
            <a:spLocks noChangeShapeType="1"/>
          </p:cNvSpPr>
          <p:nvPr/>
        </p:nvSpPr>
        <p:spPr bwMode="auto">
          <a:xfrm>
            <a:off x="3178190" y="6078547"/>
            <a:ext cx="22225" cy="603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5" name="Line 1919"/>
          <p:cNvSpPr>
            <a:spLocks noChangeShapeType="1"/>
          </p:cNvSpPr>
          <p:nvPr/>
        </p:nvSpPr>
        <p:spPr bwMode="auto">
          <a:xfrm flipH="1" flipV="1">
            <a:off x="3873515"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6" name="Line 1920"/>
          <p:cNvSpPr>
            <a:spLocks noChangeShapeType="1"/>
          </p:cNvSpPr>
          <p:nvPr/>
        </p:nvSpPr>
        <p:spPr bwMode="auto">
          <a:xfrm flipH="1" flipV="1">
            <a:off x="3863990"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7" name="Line 1921"/>
          <p:cNvSpPr>
            <a:spLocks noChangeShapeType="1"/>
          </p:cNvSpPr>
          <p:nvPr/>
        </p:nvSpPr>
        <p:spPr bwMode="auto">
          <a:xfrm flipH="1" flipV="1">
            <a:off x="3849703"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8" name="Line 1922"/>
          <p:cNvSpPr>
            <a:spLocks noChangeShapeType="1"/>
          </p:cNvSpPr>
          <p:nvPr/>
        </p:nvSpPr>
        <p:spPr bwMode="auto">
          <a:xfrm flipH="1" flipV="1">
            <a:off x="3830653"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99" name="Line 1923"/>
          <p:cNvSpPr>
            <a:spLocks noChangeShapeType="1"/>
          </p:cNvSpPr>
          <p:nvPr/>
        </p:nvSpPr>
        <p:spPr bwMode="auto">
          <a:xfrm flipH="1" flipV="1">
            <a:off x="380684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0" name="Line 1924"/>
          <p:cNvSpPr>
            <a:spLocks noChangeShapeType="1"/>
          </p:cNvSpPr>
          <p:nvPr/>
        </p:nvSpPr>
        <p:spPr bwMode="auto">
          <a:xfrm flipH="1" flipV="1">
            <a:off x="3778265"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1" name="Line 1925"/>
          <p:cNvSpPr>
            <a:spLocks noChangeShapeType="1"/>
          </p:cNvSpPr>
          <p:nvPr/>
        </p:nvSpPr>
        <p:spPr bwMode="auto">
          <a:xfrm flipH="1" flipV="1">
            <a:off x="3748103" y="61325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2" name="Line 1926"/>
          <p:cNvSpPr>
            <a:spLocks noChangeShapeType="1"/>
          </p:cNvSpPr>
          <p:nvPr/>
        </p:nvSpPr>
        <p:spPr bwMode="auto">
          <a:xfrm flipH="1" flipV="1">
            <a:off x="3714765"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3" name="Line 1927"/>
          <p:cNvSpPr>
            <a:spLocks noChangeShapeType="1"/>
          </p:cNvSpPr>
          <p:nvPr/>
        </p:nvSpPr>
        <p:spPr bwMode="auto">
          <a:xfrm flipH="1">
            <a:off x="3683015"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4" name="Line 1928"/>
          <p:cNvSpPr>
            <a:spLocks noChangeShapeType="1"/>
          </p:cNvSpPr>
          <p:nvPr/>
        </p:nvSpPr>
        <p:spPr bwMode="auto">
          <a:xfrm flipH="1">
            <a:off x="3651265"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5" name="Line 1929"/>
          <p:cNvSpPr>
            <a:spLocks noChangeShapeType="1"/>
          </p:cNvSpPr>
          <p:nvPr/>
        </p:nvSpPr>
        <p:spPr bwMode="auto">
          <a:xfrm flipH="1">
            <a:off x="3624278"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6" name="Line 1930"/>
          <p:cNvSpPr>
            <a:spLocks noChangeShapeType="1"/>
          </p:cNvSpPr>
          <p:nvPr/>
        </p:nvSpPr>
        <p:spPr bwMode="auto">
          <a:xfrm flipH="1">
            <a:off x="3600465"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7" name="Line 1931"/>
          <p:cNvSpPr>
            <a:spLocks noChangeShapeType="1"/>
          </p:cNvSpPr>
          <p:nvPr/>
        </p:nvSpPr>
        <p:spPr bwMode="auto">
          <a:xfrm flipH="1">
            <a:off x="3581415"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8" name="Line 1932"/>
          <p:cNvSpPr>
            <a:spLocks noChangeShapeType="1"/>
          </p:cNvSpPr>
          <p:nvPr/>
        </p:nvSpPr>
        <p:spPr bwMode="auto">
          <a:xfrm flipH="1">
            <a:off x="356712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09" name="Line 1933"/>
          <p:cNvSpPr>
            <a:spLocks noChangeShapeType="1"/>
          </p:cNvSpPr>
          <p:nvPr/>
        </p:nvSpPr>
        <p:spPr bwMode="auto">
          <a:xfrm flipH="1">
            <a:off x="355760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0" name="Line 1934"/>
          <p:cNvSpPr>
            <a:spLocks noChangeShapeType="1"/>
          </p:cNvSpPr>
          <p:nvPr/>
        </p:nvSpPr>
        <p:spPr bwMode="auto">
          <a:xfrm flipH="1">
            <a:off x="355442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1" name="Line 1935"/>
          <p:cNvSpPr>
            <a:spLocks noChangeShapeType="1"/>
          </p:cNvSpPr>
          <p:nvPr/>
        </p:nvSpPr>
        <p:spPr bwMode="auto">
          <a:xfrm>
            <a:off x="3554428"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2" name="Line 1936"/>
          <p:cNvSpPr>
            <a:spLocks noChangeShapeType="1"/>
          </p:cNvSpPr>
          <p:nvPr/>
        </p:nvSpPr>
        <p:spPr bwMode="auto">
          <a:xfrm>
            <a:off x="355760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3" name="Line 1937"/>
          <p:cNvSpPr>
            <a:spLocks noChangeShapeType="1"/>
          </p:cNvSpPr>
          <p:nvPr/>
        </p:nvSpPr>
        <p:spPr bwMode="auto">
          <a:xfrm>
            <a:off x="356712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4" name="Line 1938"/>
          <p:cNvSpPr>
            <a:spLocks noChangeShapeType="1"/>
          </p:cNvSpPr>
          <p:nvPr/>
        </p:nvSpPr>
        <p:spPr bwMode="auto">
          <a:xfrm>
            <a:off x="3581415"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5" name="Line 1939"/>
          <p:cNvSpPr>
            <a:spLocks noChangeShapeType="1"/>
          </p:cNvSpPr>
          <p:nvPr/>
        </p:nvSpPr>
        <p:spPr bwMode="auto">
          <a:xfrm>
            <a:off x="3600465"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6" name="Line 1940"/>
          <p:cNvSpPr>
            <a:spLocks noChangeShapeType="1"/>
          </p:cNvSpPr>
          <p:nvPr/>
        </p:nvSpPr>
        <p:spPr bwMode="auto">
          <a:xfrm>
            <a:off x="36242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7" name="Line 1941"/>
          <p:cNvSpPr>
            <a:spLocks noChangeShapeType="1"/>
          </p:cNvSpPr>
          <p:nvPr/>
        </p:nvSpPr>
        <p:spPr bwMode="auto">
          <a:xfrm>
            <a:off x="3651265"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8" name="Line 1942"/>
          <p:cNvSpPr>
            <a:spLocks noChangeShapeType="1"/>
          </p:cNvSpPr>
          <p:nvPr/>
        </p:nvSpPr>
        <p:spPr bwMode="auto">
          <a:xfrm>
            <a:off x="3683015"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19" name="Line 1943"/>
          <p:cNvSpPr>
            <a:spLocks noChangeShapeType="1"/>
          </p:cNvSpPr>
          <p:nvPr/>
        </p:nvSpPr>
        <p:spPr bwMode="auto">
          <a:xfrm flipV="1">
            <a:off x="3714765"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0" name="Line 1944"/>
          <p:cNvSpPr>
            <a:spLocks noChangeShapeType="1"/>
          </p:cNvSpPr>
          <p:nvPr/>
        </p:nvSpPr>
        <p:spPr bwMode="auto">
          <a:xfrm flipV="1">
            <a:off x="3748103" y="6446847"/>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1" name="Line 1945"/>
          <p:cNvSpPr>
            <a:spLocks noChangeShapeType="1"/>
          </p:cNvSpPr>
          <p:nvPr/>
        </p:nvSpPr>
        <p:spPr bwMode="auto">
          <a:xfrm flipV="1">
            <a:off x="3778265"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2" name="Line 1946"/>
          <p:cNvSpPr>
            <a:spLocks noChangeShapeType="1"/>
          </p:cNvSpPr>
          <p:nvPr/>
        </p:nvSpPr>
        <p:spPr bwMode="auto">
          <a:xfrm flipV="1">
            <a:off x="380684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3" name="Line 1947"/>
          <p:cNvSpPr>
            <a:spLocks noChangeShapeType="1"/>
          </p:cNvSpPr>
          <p:nvPr/>
        </p:nvSpPr>
        <p:spPr bwMode="auto">
          <a:xfrm flipV="1">
            <a:off x="3830653"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4" name="Line 1948"/>
          <p:cNvSpPr>
            <a:spLocks noChangeShapeType="1"/>
          </p:cNvSpPr>
          <p:nvPr/>
        </p:nvSpPr>
        <p:spPr bwMode="auto">
          <a:xfrm flipV="1">
            <a:off x="384970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5" name="Line 1949"/>
          <p:cNvSpPr>
            <a:spLocks noChangeShapeType="1"/>
          </p:cNvSpPr>
          <p:nvPr/>
        </p:nvSpPr>
        <p:spPr bwMode="auto">
          <a:xfrm flipV="1">
            <a:off x="3863990"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6" name="Line 1950"/>
          <p:cNvSpPr>
            <a:spLocks noChangeShapeType="1"/>
          </p:cNvSpPr>
          <p:nvPr/>
        </p:nvSpPr>
        <p:spPr bwMode="auto">
          <a:xfrm flipV="1">
            <a:off x="3873515"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7" name="Freeform 1951"/>
          <p:cNvSpPr>
            <a:spLocks/>
          </p:cNvSpPr>
          <p:nvPr/>
        </p:nvSpPr>
        <p:spPr bwMode="auto">
          <a:xfrm>
            <a:off x="3667140" y="6246822"/>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8" name="Freeform 1952"/>
          <p:cNvSpPr>
            <a:spLocks noEditPoints="1"/>
          </p:cNvSpPr>
          <p:nvPr/>
        </p:nvSpPr>
        <p:spPr bwMode="auto">
          <a:xfrm>
            <a:off x="3719528" y="6246822"/>
            <a:ext cx="41275" cy="68263"/>
          </a:xfrm>
          <a:custGeom>
            <a:avLst/>
            <a:gdLst/>
            <a:ahLst/>
            <a:cxnLst>
              <a:cxn ang="0">
                <a:pos x="13" y="1"/>
              </a:cxn>
              <a:cxn ang="0">
                <a:pos x="10" y="3"/>
              </a:cxn>
              <a:cxn ang="0">
                <a:pos x="8" y="5"/>
              </a:cxn>
              <a:cxn ang="0">
                <a:pos x="7" y="6"/>
              </a:cxn>
              <a:cxn ang="0">
                <a:pos x="6" y="8"/>
              </a:cxn>
              <a:cxn ang="0">
                <a:pos x="6" y="15"/>
              </a:cxn>
              <a:cxn ang="0">
                <a:pos x="7" y="19"/>
              </a:cxn>
              <a:cxn ang="0">
                <a:pos x="9" y="21"/>
              </a:cxn>
              <a:cxn ang="0">
                <a:pos x="10" y="23"/>
              </a:cxn>
              <a:cxn ang="0">
                <a:pos x="13" y="24"/>
              </a:cxn>
              <a:cxn ang="0">
                <a:pos x="15" y="24"/>
              </a:cxn>
              <a:cxn ang="0">
                <a:pos x="16" y="23"/>
              </a:cxn>
              <a:cxn ang="0">
                <a:pos x="19" y="23"/>
              </a:cxn>
              <a:cxn ang="0">
                <a:pos x="20" y="21"/>
              </a:cxn>
              <a:cxn ang="0">
                <a:pos x="21" y="18"/>
              </a:cxn>
              <a:cxn ang="0">
                <a:pos x="21" y="12"/>
              </a:cxn>
              <a:cxn ang="0">
                <a:pos x="20" y="9"/>
              </a:cxn>
              <a:cxn ang="0">
                <a:pos x="19" y="7"/>
              </a:cxn>
              <a:cxn ang="0">
                <a:pos x="15" y="2"/>
              </a:cxn>
              <a:cxn ang="0">
                <a:pos x="13" y="1"/>
              </a:cxn>
              <a:cxn ang="0">
                <a:pos x="10" y="0"/>
              </a:cxn>
              <a:cxn ang="0">
                <a:pos x="16" y="0"/>
              </a:cxn>
              <a:cxn ang="0">
                <a:pos x="19" y="1"/>
              </a:cxn>
              <a:cxn ang="0">
                <a:pos x="22" y="4"/>
              </a:cxn>
              <a:cxn ang="0">
                <a:pos x="25" y="10"/>
              </a:cxn>
              <a:cxn ang="0">
                <a:pos x="26" y="17"/>
              </a:cxn>
              <a:cxn ang="0">
                <a:pos x="25" y="23"/>
              </a:cxn>
              <a:cxn ang="0">
                <a:pos x="23" y="30"/>
              </a:cxn>
              <a:cxn ang="0">
                <a:pos x="20" y="34"/>
              </a:cxn>
              <a:cxn ang="0">
                <a:pos x="17" y="37"/>
              </a:cxn>
              <a:cxn ang="0">
                <a:pos x="13" y="40"/>
              </a:cxn>
              <a:cxn ang="0">
                <a:pos x="10" y="42"/>
              </a:cxn>
              <a:cxn ang="0">
                <a:pos x="3" y="43"/>
              </a:cxn>
              <a:cxn ang="0">
                <a:pos x="1" y="43"/>
              </a:cxn>
              <a:cxn ang="0">
                <a:pos x="1" y="42"/>
              </a:cxn>
              <a:cxn ang="0">
                <a:pos x="3" y="42"/>
              </a:cxn>
              <a:cxn ang="0">
                <a:pos x="6" y="42"/>
              </a:cxn>
              <a:cxn ang="0">
                <a:pos x="13" y="37"/>
              </a:cxn>
              <a:cxn ang="0">
                <a:pos x="17" y="31"/>
              </a:cxn>
              <a:cxn ang="0">
                <a:pos x="19" y="27"/>
              </a:cxn>
              <a:cxn ang="0">
                <a:pos x="19" y="24"/>
              </a:cxn>
              <a:cxn ang="0">
                <a:pos x="16" y="26"/>
              </a:cxn>
              <a:cxn ang="0">
                <a:pos x="13" y="26"/>
              </a:cxn>
              <a:cxn ang="0">
                <a:pos x="8" y="26"/>
              </a:cxn>
              <a:cxn ang="0">
                <a:pos x="3" y="23"/>
              </a:cxn>
              <a:cxn ang="0">
                <a:pos x="2" y="21"/>
              </a:cxn>
              <a:cxn ang="0">
                <a:pos x="0" y="18"/>
              </a:cxn>
              <a:cxn ang="0">
                <a:pos x="0" y="11"/>
              </a:cxn>
              <a:cxn ang="0">
                <a:pos x="2" y="8"/>
              </a:cxn>
              <a:cxn ang="0">
                <a:pos x="3" y="5"/>
              </a:cxn>
              <a:cxn ang="0">
                <a:pos x="6" y="3"/>
              </a:cxn>
              <a:cxn ang="0">
                <a:pos x="10" y="0"/>
              </a:cxn>
            </a:cxnLst>
            <a:rect l="0" t="0" r="r" b="b"/>
            <a:pathLst>
              <a:path w="26" h="43">
                <a:moveTo>
                  <a:pt x="13" y="1"/>
                </a:moveTo>
                <a:lnTo>
                  <a:pt x="10" y="3"/>
                </a:lnTo>
                <a:lnTo>
                  <a:pt x="8" y="5"/>
                </a:lnTo>
                <a:lnTo>
                  <a:pt x="7" y="6"/>
                </a:lnTo>
                <a:lnTo>
                  <a:pt x="6" y="8"/>
                </a:lnTo>
                <a:lnTo>
                  <a:pt x="6" y="15"/>
                </a:lnTo>
                <a:lnTo>
                  <a:pt x="7" y="19"/>
                </a:lnTo>
                <a:lnTo>
                  <a:pt x="9" y="21"/>
                </a:lnTo>
                <a:lnTo>
                  <a:pt x="10" y="23"/>
                </a:lnTo>
                <a:lnTo>
                  <a:pt x="13" y="24"/>
                </a:lnTo>
                <a:lnTo>
                  <a:pt x="15" y="24"/>
                </a:lnTo>
                <a:lnTo>
                  <a:pt x="16" y="23"/>
                </a:lnTo>
                <a:lnTo>
                  <a:pt x="19" y="23"/>
                </a:lnTo>
                <a:lnTo>
                  <a:pt x="20" y="21"/>
                </a:lnTo>
                <a:lnTo>
                  <a:pt x="21" y="18"/>
                </a:lnTo>
                <a:lnTo>
                  <a:pt x="21" y="12"/>
                </a:lnTo>
                <a:lnTo>
                  <a:pt x="20" y="9"/>
                </a:lnTo>
                <a:lnTo>
                  <a:pt x="19" y="7"/>
                </a:lnTo>
                <a:lnTo>
                  <a:pt x="15" y="2"/>
                </a:lnTo>
                <a:lnTo>
                  <a:pt x="13" y="1"/>
                </a:lnTo>
                <a:close/>
                <a:moveTo>
                  <a:pt x="10" y="0"/>
                </a:moveTo>
                <a:lnTo>
                  <a:pt x="16" y="0"/>
                </a:lnTo>
                <a:lnTo>
                  <a:pt x="19" y="1"/>
                </a:lnTo>
                <a:lnTo>
                  <a:pt x="22" y="4"/>
                </a:lnTo>
                <a:lnTo>
                  <a:pt x="25" y="10"/>
                </a:lnTo>
                <a:lnTo>
                  <a:pt x="26" y="17"/>
                </a:lnTo>
                <a:lnTo>
                  <a:pt x="25" y="23"/>
                </a:lnTo>
                <a:lnTo>
                  <a:pt x="23" y="30"/>
                </a:lnTo>
                <a:lnTo>
                  <a:pt x="20" y="34"/>
                </a:lnTo>
                <a:lnTo>
                  <a:pt x="17" y="37"/>
                </a:lnTo>
                <a:lnTo>
                  <a:pt x="13" y="40"/>
                </a:lnTo>
                <a:lnTo>
                  <a:pt x="10" y="42"/>
                </a:lnTo>
                <a:lnTo>
                  <a:pt x="3" y="43"/>
                </a:lnTo>
                <a:lnTo>
                  <a:pt x="1" y="43"/>
                </a:lnTo>
                <a:lnTo>
                  <a:pt x="1" y="42"/>
                </a:lnTo>
                <a:lnTo>
                  <a:pt x="3" y="42"/>
                </a:lnTo>
                <a:lnTo>
                  <a:pt x="6" y="42"/>
                </a:lnTo>
                <a:lnTo>
                  <a:pt x="13" y="37"/>
                </a:lnTo>
                <a:lnTo>
                  <a:pt x="17" y="31"/>
                </a:lnTo>
                <a:lnTo>
                  <a:pt x="19" y="27"/>
                </a:lnTo>
                <a:lnTo>
                  <a:pt x="19" y="24"/>
                </a:lnTo>
                <a:lnTo>
                  <a:pt x="16" y="26"/>
                </a:lnTo>
                <a:lnTo>
                  <a:pt x="13" y="26"/>
                </a:lnTo>
                <a:lnTo>
                  <a:pt x="8" y="26"/>
                </a:lnTo>
                <a:lnTo>
                  <a:pt x="3" y="23"/>
                </a:lnTo>
                <a:lnTo>
                  <a:pt x="2" y="21"/>
                </a:lnTo>
                <a:lnTo>
                  <a:pt x="0" y="18"/>
                </a:lnTo>
                <a:lnTo>
                  <a:pt x="0" y="11"/>
                </a:lnTo>
                <a:lnTo>
                  <a:pt x="2" y="8"/>
                </a:lnTo>
                <a:lnTo>
                  <a:pt x="3" y="5"/>
                </a:lnTo>
                <a:lnTo>
                  <a:pt x="6" y="3"/>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29" name="Line 1953"/>
          <p:cNvSpPr>
            <a:spLocks noChangeShapeType="1"/>
          </p:cNvSpPr>
          <p:nvPr/>
        </p:nvSpPr>
        <p:spPr bwMode="auto">
          <a:xfrm flipH="1">
            <a:off x="4052903" y="5813434"/>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0" name="Line 1954"/>
          <p:cNvSpPr>
            <a:spLocks noChangeShapeType="1"/>
          </p:cNvSpPr>
          <p:nvPr/>
        </p:nvSpPr>
        <p:spPr bwMode="auto">
          <a:xfrm flipH="1">
            <a:off x="4019565" y="5853122"/>
            <a:ext cx="33338" cy="428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1" name="Line 1955"/>
          <p:cNvSpPr>
            <a:spLocks noChangeShapeType="1"/>
          </p:cNvSpPr>
          <p:nvPr/>
        </p:nvSpPr>
        <p:spPr bwMode="auto">
          <a:xfrm flipH="1">
            <a:off x="3986228" y="5895984"/>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2" name="Line 1956"/>
          <p:cNvSpPr>
            <a:spLocks noChangeShapeType="1"/>
          </p:cNvSpPr>
          <p:nvPr/>
        </p:nvSpPr>
        <p:spPr bwMode="auto">
          <a:xfrm flipH="1">
            <a:off x="3951303" y="5940434"/>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3" name="Line 1957"/>
          <p:cNvSpPr>
            <a:spLocks noChangeShapeType="1"/>
          </p:cNvSpPr>
          <p:nvPr/>
        </p:nvSpPr>
        <p:spPr bwMode="auto">
          <a:xfrm flipH="1">
            <a:off x="3916378" y="5986472"/>
            <a:ext cx="34925"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4" name="Line 1958"/>
          <p:cNvSpPr>
            <a:spLocks noChangeShapeType="1"/>
          </p:cNvSpPr>
          <p:nvPr/>
        </p:nvSpPr>
        <p:spPr bwMode="auto">
          <a:xfrm flipH="1">
            <a:off x="3881453" y="6032509"/>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5" name="Line 1959"/>
          <p:cNvSpPr>
            <a:spLocks noChangeShapeType="1"/>
          </p:cNvSpPr>
          <p:nvPr/>
        </p:nvSpPr>
        <p:spPr bwMode="auto">
          <a:xfrm flipH="1">
            <a:off x="3848115" y="6076959"/>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6" name="Line 1960"/>
          <p:cNvSpPr>
            <a:spLocks noChangeShapeType="1"/>
          </p:cNvSpPr>
          <p:nvPr/>
        </p:nvSpPr>
        <p:spPr bwMode="auto">
          <a:xfrm flipH="1">
            <a:off x="3817953" y="6121409"/>
            <a:ext cx="30163" cy="396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7" name="Line 1961"/>
          <p:cNvSpPr>
            <a:spLocks noChangeShapeType="1"/>
          </p:cNvSpPr>
          <p:nvPr/>
        </p:nvSpPr>
        <p:spPr bwMode="auto">
          <a:xfrm flipH="1" flipV="1">
            <a:off x="4327540"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8" name="Line 1962"/>
          <p:cNvSpPr>
            <a:spLocks noChangeShapeType="1"/>
          </p:cNvSpPr>
          <p:nvPr/>
        </p:nvSpPr>
        <p:spPr bwMode="auto">
          <a:xfrm flipH="1" flipV="1">
            <a:off x="4318015"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39" name="Line 1963"/>
          <p:cNvSpPr>
            <a:spLocks noChangeShapeType="1"/>
          </p:cNvSpPr>
          <p:nvPr/>
        </p:nvSpPr>
        <p:spPr bwMode="auto">
          <a:xfrm flipH="1" flipV="1">
            <a:off x="4303728"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0" name="Line 1964"/>
          <p:cNvSpPr>
            <a:spLocks noChangeShapeType="1"/>
          </p:cNvSpPr>
          <p:nvPr/>
        </p:nvSpPr>
        <p:spPr bwMode="auto">
          <a:xfrm flipH="1" flipV="1">
            <a:off x="4284678"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1" name="Line 1965"/>
          <p:cNvSpPr>
            <a:spLocks noChangeShapeType="1"/>
          </p:cNvSpPr>
          <p:nvPr/>
        </p:nvSpPr>
        <p:spPr bwMode="auto">
          <a:xfrm flipH="1" flipV="1">
            <a:off x="4260865"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2" name="Line 1966"/>
          <p:cNvSpPr>
            <a:spLocks noChangeShapeType="1"/>
          </p:cNvSpPr>
          <p:nvPr/>
        </p:nvSpPr>
        <p:spPr bwMode="auto">
          <a:xfrm flipH="1" flipV="1">
            <a:off x="4233878" y="6142047"/>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3" name="Line 1967"/>
          <p:cNvSpPr>
            <a:spLocks noChangeShapeType="1"/>
          </p:cNvSpPr>
          <p:nvPr/>
        </p:nvSpPr>
        <p:spPr bwMode="auto">
          <a:xfrm flipH="1" flipV="1">
            <a:off x="4202128" y="6132522"/>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4" name="Line 1968"/>
          <p:cNvSpPr>
            <a:spLocks noChangeShapeType="1"/>
          </p:cNvSpPr>
          <p:nvPr/>
        </p:nvSpPr>
        <p:spPr bwMode="auto">
          <a:xfrm flipH="1" flipV="1">
            <a:off x="4170378" y="6129347"/>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5" name="Line 1969"/>
          <p:cNvSpPr>
            <a:spLocks noChangeShapeType="1"/>
          </p:cNvSpPr>
          <p:nvPr/>
        </p:nvSpPr>
        <p:spPr bwMode="auto">
          <a:xfrm flipH="1">
            <a:off x="4137040" y="6129347"/>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6" name="Line 1970"/>
          <p:cNvSpPr>
            <a:spLocks noChangeShapeType="1"/>
          </p:cNvSpPr>
          <p:nvPr/>
        </p:nvSpPr>
        <p:spPr bwMode="auto">
          <a:xfrm flipH="1">
            <a:off x="4106878" y="6132522"/>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7" name="Line 1971"/>
          <p:cNvSpPr>
            <a:spLocks noChangeShapeType="1"/>
          </p:cNvSpPr>
          <p:nvPr/>
        </p:nvSpPr>
        <p:spPr bwMode="auto">
          <a:xfrm flipH="1">
            <a:off x="4078303" y="6142047"/>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8" name="Line 1972"/>
          <p:cNvSpPr>
            <a:spLocks noChangeShapeType="1"/>
          </p:cNvSpPr>
          <p:nvPr/>
        </p:nvSpPr>
        <p:spPr bwMode="auto">
          <a:xfrm flipH="1">
            <a:off x="4054490" y="6157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49" name="Line 1973"/>
          <p:cNvSpPr>
            <a:spLocks noChangeShapeType="1"/>
          </p:cNvSpPr>
          <p:nvPr/>
        </p:nvSpPr>
        <p:spPr bwMode="auto">
          <a:xfrm flipH="1">
            <a:off x="4035440"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0" name="Line 1974"/>
          <p:cNvSpPr>
            <a:spLocks noChangeShapeType="1"/>
          </p:cNvSpPr>
          <p:nvPr/>
        </p:nvSpPr>
        <p:spPr bwMode="auto">
          <a:xfrm flipH="1">
            <a:off x="4021153" y="6202372"/>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1" name="Line 1975"/>
          <p:cNvSpPr>
            <a:spLocks noChangeShapeType="1"/>
          </p:cNvSpPr>
          <p:nvPr/>
        </p:nvSpPr>
        <p:spPr bwMode="auto">
          <a:xfrm flipH="1">
            <a:off x="40116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2" name="Line 1976"/>
          <p:cNvSpPr>
            <a:spLocks noChangeShapeType="1"/>
          </p:cNvSpPr>
          <p:nvPr/>
        </p:nvSpPr>
        <p:spPr bwMode="auto">
          <a:xfrm flipH="1">
            <a:off x="400845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3" name="Line 1977"/>
          <p:cNvSpPr>
            <a:spLocks noChangeShapeType="1"/>
          </p:cNvSpPr>
          <p:nvPr/>
        </p:nvSpPr>
        <p:spPr bwMode="auto">
          <a:xfrm>
            <a:off x="4008453" y="6294447"/>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4" name="Line 1978"/>
          <p:cNvSpPr>
            <a:spLocks noChangeShapeType="1"/>
          </p:cNvSpPr>
          <p:nvPr/>
        </p:nvSpPr>
        <p:spPr bwMode="auto">
          <a:xfrm>
            <a:off x="40116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5" name="Line 1979"/>
          <p:cNvSpPr>
            <a:spLocks noChangeShapeType="1"/>
          </p:cNvSpPr>
          <p:nvPr/>
        </p:nvSpPr>
        <p:spPr bwMode="auto">
          <a:xfrm>
            <a:off x="40211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6" name="Line 1980"/>
          <p:cNvSpPr>
            <a:spLocks noChangeShapeType="1"/>
          </p:cNvSpPr>
          <p:nvPr/>
        </p:nvSpPr>
        <p:spPr bwMode="auto">
          <a:xfrm>
            <a:off x="4035440"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7" name="Line 1981"/>
          <p:cNvSpPr>
            <a:spLocks noChangeShapeType="1"/>
          </p:cNvSpPr>
          <p:nvPr/>
        </p:nvSpPr>
        <p:spPr bwMode="auto">
          <a:xfrm>
            <a:off x="4054490"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8" name="Line 1982"/>
          <p:cNvSpPr>
            <a:spLocks noChangeShapeType="1"/>
          </p:cNvSpPr>
          <p:nvPr/>
        </p:nvSpPr>
        <p:spPr bwMode="auto">
          <a:xfrm>
            <a:off x="4078303"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59" name="Line 1983"/>
          <p:cNvSpPr>
            <a:spLocks noChangeShapeType="1"/>
          </p:cNvSpPr>
          <p:nvPr/>
        </p:nvSpPr>
        <p:spPr bwMode="auto">
          <a:xfrm>
            <a:off x="4106878" y="6446847"/>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0" name="Line 1984"/>
          <p:cNvSpPr>
            <a:spLocks noChangeShapeType="1"/>
          </p:cNvSpPr>
          <p:nvPr/>
        </p:nvSpPr>
        <p:spPr bwMode="auto">
          <a:xfrm>
            <a:off x="4137040" y="6456372"/>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1" name="Line 1985"/>
          <p:cNvSpPr>
            <a:spLocks noChangeShapeType="1"/>
          </p:cNvSpPr>
          <p:nvPr/>
        </p:nvSpPr>
        <p:spPr bwMode="auto">
          <a:xfrm flipV="1">
            <a:off x="4170378" y="6456372"/>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2" name="Line 1986"/>
          <p:cNvSpPr>
            <a:spLocks noChangeShapeType="1"/>
          </p:cNvSpPr>
          <p:nvPr/>
        </p:nvSpPr>
        <p:spPr bwMode="auto">
          <a:xfrm flipV="1">
            <a:off x="4202128" y="6446847"/>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3" name="Line 1987"/>
          <p:cNvSpPr>
            <a:spLocks noChangeShapeType="1"/>
          </p:cNvSpPr>
          <p:nvPr/>
        </p:nvSpPr>
        <p:spPr bwMode="auto">
          <a:xfrm flipV="1">
            <a:off x="42338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4" name="Line 1988"/>
          <p:cNvSpPr>
            <a:spLocks noChangeShapeType="1"/>
          </p:cNvSpPr>
          <p:nvPr/>
        </p:nvSpPr>
        <p:spPr bwMode="auto">
          <a:xfrm flipV="1">
            <a:off x="4260865" y="6411922"/>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5" name="Line 1989"/>
          <p:cNvSpPr>
            <a:spLocks noChangeShapeType="1"/>
          </p:cNvSpPr>
          <p:nvPr/>
        </p:nvSpPr>
        <p:spPr bwMode="auto">
          <a:xfrm flipV="1">
            <a:off x="4284678"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6" name="Line 1990"/>
          <p:cNvSpPr>
            <a:spLocks noChangeShapeType="1"/>
          </p:cNvSpPr>
          <p:nvPr/>
        </p:nvSpPr>
        <p:spPr bwMode="auto">
          <a:xfrm flipV="1">
            <a:off x="430372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7" name="Line 1991"/>
          <p:cNvSpPr>
            <a:spLocks noChangeShapeType="1"/>
          </p:cNvSpPr>
          <p:nvPr/>
        </p:nvSpPr>
        <p:spPr bwMode="auto">
          <a:xfrm flipV="1">
            <a:off x="4318015"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8" name="Line 1992"/>
          <p:cNvSpPr>
            <a:spLocks noChangeShapeType="1"/>
          </p:cNvSpPr>
          <p:nvPr/>
        </p:nvSpPr>
        <p:spPr bwMode="auto">
          <a:xfrm flipV="1">
            <a:off x="4327540" y="6294447"/>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69" name="Freeform 1993"/>
          <p:cNvSpPr>
            <a:spLocks/>
          </p:cNvSpPr>
          <p:nvPr/>
        </p:nvSpPr>
        <p:spPr bwMode="auto">
          <a:xfrm>
            <a:off x="4111640" y="6246822"/>
            <a:ext cx="44450" cy="66675"/>
          </a:xfrm>
          <a:custGeom>
            <a:avLst/>
            <a:gdLst/>
            <a:ahLst/>
            <a:cxnLst>
              <a:cxn ang="0">
                <a:pos x="10" y="0"/>
              </a:cxn>
              <a:cxn ang="0">
                <a:pos x="16" y="0"/>
              </a:cxn>
              <a:cxn ang="0">
                <a:pos x="19" y="1"/>
              </a:cxn>
              <a:cxn ang="0">
                <a:pos x="22" y="3"/>
              </a:cxn>
              <a:cxn ang="0">
                <a:pos x="25" y="8"/>
              </a:cxn>
              <a:cxn ang="0">
                <a:pos x="25" y="11"/>
              </a:cxn>
              <a:cxn ang="0">
                <a:pos x="25" y="14"/>
              </a:cxn>
              <a:cxn ang="0">
                <a:pos x="24" y="17"/>
              </a:cxn>
              <a:cxn ang="0">
                <a:pos x="19" y="24"/>
              </a:cxn>
              <a:cxn ang="0">
                <a:pos x="16" y="28"/>
              </a:cxn>
              <a:cxn ang="0">
                <a:pos x="13" y="32"/>
              </a:cxn>
              <a:cxn ang="0">
                <a:pos x="10" y="34"/>
              </a:cxn>
              <a:cxn ang="0">
                <a:pos x="7" y="36"/>
              </a:cxn>
              <a:cxn ang="0">
                <a:pos x="7" y="38"/>
              </a:cxn>
              <a:cxn ang="0">
                <a:pos x="22" y="38"/>
              </a:cxn>
              <a:cxn ang="0">
                <a:pos x="23" y="37"/>
              </a:cxn>
              <a:cxn ang="0">
                <a:pos x="24" y="37"/>
              </a:cxn>
              <a:cxn ang="0">
                <a:pos x="26" y="35"/>
              </a:cxn>
              <a:cxn ang="0">
                <a:pos x="28" y="35"/>
              </a:cxn>
              <a:cxn ang="0">
                <a:pos x="25" y="42"/>
              </a:cxn>
              <a:cxn ang="0">
                <a:pos x="0" y="42"/>
              </a:cxn>
              <a:cxn ang="0">
                <a:pos x="0" y="41"/>
              </a:cxn>
              <a:cxn ang="0">
                <a:pos x="10" y="32"/>
              </a:cxn>
              <a:cxn ang="0">
                <a:pos x="16" y="26"/>
              </a:cxn>
              <a:cxn ang="0">
                <a:pos x="19" y="19"/>
              </a:cxn>
              <a:cxn ang="0">
                <a:pos x="20" y="14"/>
              </a:cxn>
              <a:cxn ang="0">
                <a:pos x="19" y="9"/>
              </a:cxn>
              <a:cxn ang="0">
                <a:pos x="17" y="7"/>
              </a:cxn>
              <a:cxn ang="0">
                <a:pos x="16" y="5"/>
              </a:cxn>
              <a:cxn ang="0">
                <a:pos x="14" y="5"/>
              </a:cxn>
              <a:cxn ang="0">
                <a:pos x="10"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2" y="3"/>
                </a:lnTo>
                <a:lnTo>
                  <a:pt x="25" y="8"/>
                </a:lnTo>
                <a:lnTo>
                  <a:pt x="25" y="11"/>
                </a:lnTo>
                <a:lnTo>
                  <a:pt x="25" y="14"/>
                </a:lnTo>
                <a:lnTo>
                  <a:pt x="24" y="17"/>
                </a:lnTo>
                <a:lnTo>
                  <a:pt x="19" y="24"/>
                </a:lnTo>
                <a:lnTo>
                  <a:pt x="16" y="28"/>
                </a:lnTo>
                <a:lnTo>
                  <a:pt x="13" y="32"/>
                </a:lnTo>
                <a:lnTo>
                  <a:pt x="10" y="34"/>
                </a:lnTo>
                <a:lnTo>
                  <a:pt x="7" y="36"/>
                </a:lnTo>
                <a:lnTo>
                  <a:pt x="7" y="38"/>
                </a:lnTo>
                <a:lnTo>
                  <a:pt x="22" y="38"/>
                </a:lnTo>
                <a:lnTo>
                  <a:pt x="23" y="37"/>
                </a:lnTo>
                <a:lnTo>
                  <a:pt x="24" y="37"/>
                </a:lnTo>
                <a:lnTo>
                  <a:pt x="26" y="35"/>
                </a:lnTo>
                <a:lnTo>
                  <a:pt x="28" y="35"/>
                </a:lnTo>
                <a:lnTo>
                  <a:pt x="25" y="42"/>
                </a:lnTo>
                <a:lnTo>
                  <a:pt x="0" y="42"/>
                </a:lnTo>
                <a:lnTo>
                  <a:pt x="0" y="41"/>
                </a:lnTo>
                <a:lnTo>
                  <a:pt x="10" y="32"/>
                </a:lnTo>
                <a:lnTo>
                  <a:pt x="16" y="26"/>
                </a:lnTo>
                <a:lnTo>
                  <a:pt x="19" y="19"/>
                </a:lnTo>
                <a:lnTo>
                  <a:pt x="20" y="14"/>
                </a:lnTo>
                <a:lnTo>
                  <a:pt x="19" y="9"/>
                </a:lnTo>
                <a:lnTo>
                  <a:pt x="17" y="7"/>
                </a:lnTo>
                <a:lnTo>
                  <a:pt x="16" y="5"/>
                </a:lnTo>
                <a:lnTo>
                  <a:pt x="14" y="5"/>
                </a:lnTo>
                <a:lnTo>
                  <a:pt x="10"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0" name="Freeform 1994"/>
          <p:cNvSpPr>
            <a:spLocks noEditPoints="1"/>
          </p:cNvSpPr>
          <p:nvPr/>
        </p:nvSpPr>
        <p:spPr bwMode="auto">
          <a:xfrm>
            <a:off x="4175140" y="6246822"/>
            <a:ext cx="39688" cy="68263"/>
          </a:xfrm>
          <a:custGeom>
            <a:avLst/>
            <a:gdLst/>
            <a:ahLst/>
            <a:cxnLst>
              <a:cxn ang="0">
                <a:pos x="13" y="1"/>
              </a:cxn>
              <a:cxn ang="0">
                <a:pos x="11" y="2"/>
              </a:cxn>
              <a:cxn ang="0">
                <a:pos x="10" y="4"/>
              </a:cxn>
              <a:cxn ang="0">
                <a:pos x="8" y="6"/>
              </a:cxn>
              <a:cxn ang="0">
                <a:pos x="7" y="8"/>
              </a:cxn>
              <a:cxn ang="0">
                <a:pos x="6" y="11"/>
              </a:cxn>
              <a:cxn ang="0">
                <a:pos x="6" y="30"/>
              </a:cxn>
              <a:cxn ang="0">
                <a:pos x="7" y="36"/>
              </a:cxn>
              <a:cxn ang="0">
                <a:pos x="8" y="39"/>
              </a:cxn>
              <a:cxn ang="0">
                <a:pos x="10" y="40"/>
              </a:cxn>
              <a:cxn ang="0">
                <a:pos x="11" y="41"/>
              </a:cxn>
              <a:cxn ang="0">
                <a:pos x="14" y="41"/>
              </a:cxn>
              <a:cxn ang="0">
                <a:pos x="15" y="40"/>
              </a:cxn>
              <a:cxn ang="0">
                <a:pos x="16" y="40"/>
              </a:cxn>
              <a:cxn ang="0">
                <a:pos x="17" y="39"/>
              </a:cxn>
              <a:cxn ang="0">
                <a:pos x="18" y="37"/>
              </a:cxn>
              <a:cxn ang="0">
                <a:pos x="19" y="35"/>
              </a:cxn>
              <a:cxn ang="0">
                <a:pos x="19" y="28"/>
              </a:cxn>
              <a:cxn ang="0">
                <a:pos x="20" y="20"/>
              </a:cxn>
              <a:cxn ang="0">
                <a:pos x="19" y="15"/>
              </a:cxn>
              <a:cxn ang="0">
                <a:pos x="19" y="11"/>
              </a:cxn>
              <a:cxn ang="0">
                <a:pos x="19" y="8"/>
              </a:cxn>
              <a:cxn ang="0">
                <a:pos x="17" y="5"/>
              </a:cxn>
              <a:cxn ang="0">
                <a:pos x="15" y="2"/>
              </a:cxn>
              <a:cxn ang="0">
                <a:pos x="14" y="2"/>
              </a:cxn>
              <a:cxn ang="0">
                <a:pos x="13" y="1"/>
              </a:cxn>
              <a:cxn ang="0">
                <a:pos x="11" y="0"/>
              </a:cxn>
              <a:cxn ang="0">
                <a:pos x="16" y="0"/>
              </a:cxn>
              <a:cxn ang="0">
                <a:pos x="19" y="1"/>
              </a:cxn>
              <a:cxn ang="0">
                <a:pos x="21" y="5"/>
              </a:cxn>
              <a:cxn ang="0">
                <a:pos x="24" y="9"/>
              </a:cxn>
              <a:cxn ang="0">
                <a:pos x="25" y="14"/>
              </a:cxn>
              <a:cxn ang="0">
                <a:pos x="25" y="28"/>
              </a:cxn>
              <a:cxn ang="0">
                <a:pos x="24" y="33"/>
              </a:cxn>
              <a:cxn ang="0">
                <a:pos x="22" y="36"/>
              </a:cxn>
              <a:cxn ang="0">
                <a:pos x="20" y="39"/>
              </a:cxn>
              <a:cxn ang="0">
                <a:pos x="19" y="41"/>
              </a:cxn>
              <a:cxn ang="0">
                <a:pos x="16" y="42"/>
              </a:cxn>
              <a:cxn ang="0">
                <a:pos x="13" y="43"/>
              </a:cxn>
              <a:cxn ang="0">
                <a:pos x="10" y="42"/>
              </a:cxn>
              <a:cxn ang="0">
                <a:pos x="7" y="41"/>
              </a:cxn>
              <a:cxn ang="0">
                <a:pos x="5" y="39"/>
              </a:cxn>
              <a:cxn ang="0">
                <a:pos x="3" y="35"/>
              </a:cxn>
              <a:cxn ang="0">
                <a:pos x="0" y="29"/>
              </a:cxn>
              <a:cxn ang="0">
                <a:pos x="0" y="21"/>
              </a:cxn>
              <a:cxn ang="0">
                <a:pos x="0" y="17"/>
              </a:cxn>
              <a:cxn ang="0">
                <a:pos x="0" y="13"/>
              </a:cxn>
              <a:cxn ang="0">
                <a:pos x="1" y="10"/>
              </a:cxn>
              <a:cxn ang="0">
                <a:pos x="3" y="7"/>
              </a:cxn>
              <a:cxn ang="0">
                <a:pos x="5" y="4"/>
              </a:cxn>
              <a:cxn ang="0">
                <a:pos x="7" y="1"/>
              </a:cxn>
              <a:cxn ang="0">
                <a:pos x="9" y="1"/>
              </a:cxn>
              <a:cxn ang="0">
                <a:pos x="11" y="0"/>
              </a:cxn>
            </a:cxnLst>
            <a:rect l="0" t="0" r="r" b="b"/>
            <a:pathLst>
              <a:path w="25" h="43">
                <a:moveTo>
                  <a:pt x="13" y="1"/>
                </a:moveTo>
                <a:lnTo>
                  <a:pt x="11" y="2"/>
                </a:lnTo>
                <a:lnTo>
                  <a:pt x="10" y="4"/>
                </a:lnTo>
                <a:lnTo>
                  <a:pt x="8" y="6"/>
                </a:lnTo>
                <a:lnTo>
                  <a:pt x="7" y="8"/>
                </a:lnTo>
                <a:lnTo>
                  <a:pt x="6" y="11"/>
                </a:lnTo>
                <a:lnTo>
                  <a:pt x="6" y="30"/>
                </a:lnTo>
                <a:lnTo>
                  <a:pt x="7" y="36"/>
                </a:lnTo>
                <a:lnTo>
                  <a:pt x="8" y="39"/>
                </a:lnTo>
                <a:lnTo>
                  <a:pt x="10" y="40"/>
                </a:lnTo>
                <a:lnTo>
                  <a:pt x="11" y="41"/>
                </a:lnTo>
                <a:lnTo>
                  <a:pt x="14" y="41"/>
                </a:lnTo>
                <a:lnTo>
                  <a:pt x="15" y="40"/>
                </a:lnTo>
                <a:lnTo>
                  <a:pt x="16" y="40"/>
                </a:lnTo>
                <a:lnTo>
                  <a:pt x="17" y="39"/>
                </a:lnTo>
                <a:lnTo>
                  <a:pt x="18" y="37"/>
                </a:lnTo>
                <a:lnTo>
                  <a:pt x="19" y="35"/>
                </a:lnTo>
                <a:lnTo>
                  <a:pt x="19" y="28"/>
                </a:lnTo>
                <a:lnTo>
                  <a:pt x="20" y="20"/>
                </a:lnTo>
                <a:lnTo>
                  <a:pt x="19" y="15"/>
                </a:lnTo>
                <a:lnTo>
                  <a:pt x="19" y="11"/>
                </a:lnTo>
                <a:lnTo>
                  <a:pt x="19" y="8"/>
                </a:lnTo>
                <a:lnTo>
                  <a:pt x="17" y="5"/>
                </a:lnTo>
                <a:lnTo>
                  <a:pt x="15" y="2"/>
                </a:lnTo>
                <a:lnTo>
                  <a:pt x="14" y="2"/>
                </a:lnTo>
                <a:lnTo>
                  <a:pt x="13" y="1"/>
                </a:lnTo>
                <a:close/>
                <a:moveTo>
                  <a:pt x="11" y="0"/>
                </a:moveTo>
                <a:lnTo>
                  <a:pt x="16" y="0"/>
                </a:lnTo>
                <a:lnTo>
                  <a:pt x="19" y="1"/>
                </a:lnTo>
                <a:lnTo>
                  <a:pt x="21" y="5"/>
                </a:lnTo>
                <a:lnTo>
                  <a:pt x="24" y="9"/>
                </a:lnTo>
                <a:lnTo>
                  <a:pt x="25" y="14"/>
                </a:lnTo>
                <a:lnTo>
                  <a:pt x="25" y="28"/>
                </a:lnTo>
                <a:lnTo>
                  <a:pt x="24" y="33"/>
                </a:lnTo>
                <a:lnTo>
                  <a:pt x="22" y="36"/>
                </a:lnTo>
                <a:lnTo>
                  <a:pt x="20" y="39"/>
                </a:lnTo>
                <a:lnTo>
                  <a:pt x="19" y="41"/>
                </a:lnTo>
                <a:lnTo>
                  <a:pt x="16" y="42"/>
                </a:lnTo>
                <a:lnTo>
                  <a:pt x="13" y="43"/>
                </a:lnTo>
                <a:lnTo>
                  <a:pt x="10" y="42"/>
                </a:lnTo>
                <a:lnTo>
                  <a:pt x="7" y="41"/>
                </a:lnTo>
                <a:lnTo>
                  <a:pt x="5" y="39"/>
                </a:lnTo>
                <a:lnTo>
                  <a:pt x="3" y="35"/>
                </a:lnTo>
                <a:lnTo>
                  <a:pt x="0" y="29"/>
                </a:lnTo>
                <a:lnTo>
                  <a:pt x="0" y="21"/>
                </a:lnTo>
                <a:lnTo>
                  <a:pt x="0" y="17"/>
                </a:lnTo>
                <a:lnTo>
                  <a:pt x="0" y="13"/>
                </a:lnTo>
                <a:lnTo>
                  <a:pt x="1" y="10"/>
                </a:lnTo>
                <a:lnTo>
                  <a:pt x="3" y="7"/>
                </a:lnTo>
                <a:lnTo>
                  <a:pt x="5" y="4"/>
                </a:lnTo>
                <a:lnTo>
                  <a:pt x="7" y="1"/>
                </a:lnTo>
                <a:lnTo>
                  <a:pt x="9" y="1"/>
                </a:lnTo>
                <a:lnTo>
                  <a:pt x="11"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1" name="Line 1995"/>
          <p:cNvSpPr>
            <a:spLocks noChangeShapeType="1"/>
          </p:cNvSpPr>
          <p:nvPr/>
        </p:nvSpPr>
        <p:spPr bwMode="auto">
          <a:xfrm>
            <a:off x="4170378" y="5842009"/>
            <a:ext cx="1588" cy="2841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2" name="Line 1996"/>
          <p:cNvSpPr>
            <a:spLocks noChangeShapeType="1"/>
          </p:cNvSpPr>
          <p:nvPr/>
        </p:nvSpPr>
        <p:spPr bwMode="auto">
          <a:xfrm flipH="1" flipV="1">
            <a:off x="4783153"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4" name="Line 1998"/>
          <p:cNvSpPr>
            <a:spLocks noChangeShapeType="1"/>
          </p:cNvSpPr>
          <p:nvPr/>
        </p:nvSpPr>
        <p:spPr bwMode="auto">
          <a:xfrm flipH="1" flipV="1">
            <a:off x="47736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5" name="Line 1999"/>
          <p:cNvSpPr>
            <a:spLocks noChangeShapeType="1"/>
          </p:cNvSpPr>
          <p:nvPr/>
        </p:nvSpPr>
        <p:spPr bwMode="auto">
          <a:xfrm flipH="1" flipV="1">
            <a:off x="4759341"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6" name="Line 2000"/>
          <p:cNvSpPr>
            <a:spLocks noChangeShapeType="1"/>
          </p:cNvSpPr>
          <p:nvPr/>
        </p:nvSpPr>
        <p:spPr bwMode="auto">
          <a:xfrm flipH="1" flipV="1">
            <a:off x="4740291"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7" name="Line 2001"/>
          <p:cNvSpPr>
            <a:spLocks noChangeShapeType="1"/>
          </p:cNvSpPr>
          <p:nvPr/>
        </p:nvSpPr>
        <p:spPr bwMode="auto">
          <a:xfrm flipH="1" flipV="1">
            <a:off x="4714891" y="6157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8" name="Line 2002"/>
          <p:cNvSpPr>
            <a:spLocks noChangeShapeType="1"/>
          </p:cNvSpPr>
          <p:nvPr/>
        </p:nvSpPr>
        <p:spPr bwMode="auto">
          <a:xfrm flipH="1" flipV="1">
            <a:off x="4687903"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79" name="Line 2003"/>
          <p:cNvSpPr>
            <a:spLocks noChangeShapeType="1"/>
          </p:cNvSpPr>
          <p:nvPr/>
        </p:nvSpPr>
        <p:spPr bwMode="auto">
          <a:xfrm flipH="1" flipV="1">
            <a:off x="4656153"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0" name="Line 2004"/>
          <p:cNvSpPr>
            <a:spLocks noChangeShapeType="1"/>
          </p:cNvSpPr>
          <p:nvPr/>
        </p:nvSpPr>
        <p:spPr bwMode="auto">
          <a:xfrm flipH="1" flipV="1">
            <a:off x="4624403"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1" name="Line 2005"/>
          <p:cNvSpPr>
            <a:spLocks noChangeShapeType="1"/>
          </p:cNvSpPr>
          <p:nvPr/>
        </p:nvSpPr>
        <p:spPr bwMode="auto">
          <a:xfrm flipH="1">
            <a:off x="4592653"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2" name="Line 2006"/>
          <p:cNvSpPr>
            <a:spLocks noChangeShapeType="1"/>
          </p:cNvSpPr>
          <p:nvPr/>
        </p:nvSpPr>
        <p:spPr bwMode="auto">
          <a:xfrm flipH="1">
            <a:off x="4562491"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3" name="Line 2007"/>
          <p:cNvSpPr>
            <a:spLocks noChangeShapeType="1"/>
          </p:cNvSpPr>
          <p:nvPr/>
        </p:nvSpPr>
        <p:spPr bwMode="auto">
          <a:xfrm flipH="1">
            <a:off x="4533916"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4" name="Line 2008"/>
          <p:cNvSpPr>
            <a:spLocks noChangeShapeType="1"/>
          </p:cNvSpPr>
          <p:nvPr/>
        </p:nvSpPr>
        <p:spPr bwMode="auto">
          <a:xfrm flipH="1">
            <a:off x="4510103"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5" name="Line 2009"/>
          <p:cNvSpPr>
            <a:spLocks noChangeShapeType="1"/>
          </p:cNvSpPr>
          <p:nvPr/>
        </p:nvSpPr>
        <p:spPr bwMode="auto">
          <a:xfrm flipH="1">
            <a:off x="4489466"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6" name="Line 2010"/>
          <p:cNvSpPr>
            <a:spLocks noChangeShapeType="1"/>
          </p:cNvSpPr>
          <p:nvPr/>
        </p:nvSpPr>
        <p:spPr bwMode="auto">
          <a:xfrm flipH="1">
            <a:off x="4475178"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7" name="Line 2011"/>
          <p:cNvSpPr>
            <a:spLocks noChangeShapeType="1"/>
          </p:cNvSpPr>
          <p:nvPr/>
        </p:nvSpPr>
        <p:spPr bwMode="auto">
          <a:xfrm flipH="1">
            <a:off x="446565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8" name="Line 2012"/>
          <p:cNvSpPr>
            <a:spLocks noChangeShapeType="1"/>
          </p:cNvSpPr>
          <p:nvPr/>
        </p:nvSpPr>
        <p:spPr bwMode="auto">
          <a:xfrm flipH="1">
            <a:off x="446247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89" name="Line 2013"/>
          <p:cNvSpPr>
            <a:spLocks noChangeShapeType="1"/>
          </p:cNvSpPr>
          <p:nvPr/>
        </p:nvSpPr>
        <p:spPr bwMode="auto">
          <a:xfrm>
            <a:off x="4462478"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0" name="Line 2014"/>
          <p:cNvSpPr>
            <a:spLocks noChangeShapeType="1"/>
          </p:cNvSpPr>
          <p:nvPr/>
        </p:nvSpPr>
        <p:spPr bwMode="auto">
          <a:xfrm>
            <a:off x="446565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1" name="Line 2015"/>
          <p:cNvSpPr>
            <a:spLocks noChangeShapeType="1"/>
          </p:cNvSpPr>
          <p:nvPr/>
        </p:nvSpPr>
        <p:spPr bwMode="auto">
          <a:xfrm>
            <a:off x="44751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2" name="Line 2016"/>
          <p:cNvSpPr>
            <a:spLocks noChangeShapeType="1"/>
          </p:cNvSpPr>
          <p:nvPr/>
        </p:nvSpPr>
        <p:spPr bwMode="auto">
          <a:xfrm>
            <a:off x="4489466"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3" name="Line 2017"/>
          <p:cNvSpPr>
            <a:spLocks noChangeShapeType="1"/>
          </p:cNvSpPr>
          <p:nvPr/>
        </p:nvSpPr>
        <p:spPr bwMode="auto">
          <a:xfrm>
            <a:off x="4510103"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4" name="Line 2018"/>
          <p:cNvSpPr>
            <a:spLocks noChangeShapeType="1"/>
          </p:cNvSpPr>
          <p:nvPr/>
        </p:nvSpPr>
        <p:spPr bwMode="auto">
          <a:xfrm>
            <a:off x="4533916"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5" name="Line 2019"/>
          <p:cNvSpPr>
            <a:spLocks noChangeShapeType="1"/>
          </p:cNvSpPr>
          <p:nvPr/>
        </p:nvSpPr>
        <p:spPr bwMode="auto">
          <a:xfrm>
            <a:off x="4562491"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6" name="Line 2020"/>
          <p:cNvSpPr>
            <a:spLocks noChangeShapeType="1"/>
          </p:cNvSpPr>
          <p:nvPr/>
        </p:nvSpPr>
        <p:spPr bwMode="auto">
          <a:xfrm>
            <a:off x="4592653"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7" name="Line 2021"/>
          <p:cNvSpPr>
            <a:spLocks noChangeShapeType="1"/>
          </p:cNvSpPr>
          <p:nvPr/>
        </p:nvSpPr>
        <p:spPr bwMode="auto">
          <a:xfrm flipV="1">
            <a:off x="4624403"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8" name="Line 2022"/>
          <p:cNvSpPr>
            <a:spLocks noChangeShapeType="1"/>
          </p:cNvSpPr>
          <p:nvPr/>
        </p:nvSpPr>
        <p:spPr bwMode="auto">
          <a:xfrm flipV="1">
            <a:off x="4656153"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99" name="Line 2023"/>
          <p:cNvSpPr>
            <a:spLocks noChangeShapeType="1"/>
          </p:cNvSpPr>
          <p:nvPr/>
        </p:nvSpPr>
        <p:spPr bwMode="auto">
          <a:xfrm flipV="1">
            <a:off x="468790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0" name="Line 2024"/>
          <p:cNvSpPr>
            <a:spLocks noChangeShapeType="1"/>
          </p:cNvSpPr>
          <p:nvPr/>
        </p:nvSpPr>
        <p:spPr bwMode="auto">
          <a:xfrm flipV="1">
            <a:off x="4714891" y="6411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1" name="Line 2025"/>
          <p:cNvSpPr>
            <a:spLocks noChangeShapeType="1"/>
          </p:cNvSpPr>
          <p:nvPr/>
        </p:nvSpPr>
        <p:spPr bwMode="auto">
          <a:xfrm flipV="1">
            <a:off x="4740291"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2" name="Line 2026"/>
          <p:cNvSpPr>
            <a:spLocks noChangeShapeType="1"/>
          </p:cNvSpPr>
          <p:nvPr/>
        </p:nvSpPr>
        <p:spPr bwMode="auto">
          <a:xfrm flipV="1">
            <a:off x="4759341"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3" name="Line 2027"/>
          <p:cNvSpPr>
            <a:spLocks noChangeShapeType="1"/>
          </p:cNvSpPr>
          <p:nvPr/>
        </p:nvSpPr>
        <p:spPr bwMode="auto">
          <a:xfrm flipV="1">
            <a:off x="47736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4" name="Line 2028"/>
          <p:cNvSpPr>
            <a:spLocks noChangeShapeType="1"/>
          </p:cNvSpPr>
          <p:nvPr/>
        </p:nvSpPr>
        <p:spPr bwMode="auto">
          <a:xfrm flipV="1">
            <a:off x="4783153" y="6294446"/>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5" name="Freeform 2029"/>
          <p:cNvSpPr>
            <a:spLocks/>
          </p:cNvSpPr>
          <p:nvPr/>
        </p:nvSpPr>
        <p:spPr bwMode="auto">
          <a:xfrm>
            <a:off x="4567253" y="6246821"/>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7" y="5"/>
              </a:cxn>
              <a:cxn ang="0">
                <a:pos x="5" y="6"/>
              </a:cxn>
              <a:cxn ang="0">
                <a:pos x="2" y="9"/>
              </a:cxn>
              <a:cxn ang="0">
                <a:pos x="1" y="11"/>
              </a:cxn>
              <a:cxn ang="0">
                <a:pos x="1" y="11"/>
              </a:cxn>
              <a:cxn ang="0">
                <a:pos x="2" y="5"/>
              </a:cxn>
              <a:cxn ang="0">
                <a:pos x="4"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7" y="5"/>
                </a:lnTo>
                <a:lnTo>
                  <a:pt x="5" y="6"/>
                </a:lnTo>
                <a:lnTo>
                  <a:pt x="2" y="9"/>
                </a:lnTo>
                <a:lnTo>
                  <a:pt x="1" y="11"/>
                </a:lnTo>
                <a:lnTo>
                  <a:pt x="1" y="11"/>
                </a:lnTo>
                <a:lnTo>
                  <a:pt x="2"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6" name="Freeform 2030"/>
          <p:cNvSpPr>
            <a:spLocks/>
          </p:cNvSpPr>
          <p:nvPr/>
        </p:nvSpPr>
        <p:spPr bwMode="auto">
          <a:xfrm>
            <a:off x="4637103" y="6246821"/>
            <a:ext cx="23813" cy="66675"/>
          </a:xfrm>
          <a:custGeom>
            <a:avLst/>
            <a:gdLst/>
            <a:ahLst/>
            <a:cxnLst>
              <a:cxn ang="0">
                <a:pos x="9" y="0"/>
              </a:cxn>
              <a:cxn ang="0">
                <a:pos x="11" y="0"/>
              </a:cxn>
              <a:cxn ang="0">
                <a:pos x="11" y="41"/>
              </a:cxn>
              <a:cxn ang="0">
                <a:pos x="12" y="41"/>
              </a:cxn>
              <a:cxn ang="0">
                <a:pos x="12" y="42"/>
              </a:cxn>
              <a:cxn ang="0">
                <a:pos x="15" y="42"/>
              </a:cxn>
              <a:cxn ang="0">
                <a:pos x="15" y="42"/>
              </a:cxn>
              <a:cxn ang="0">
                <a:pos x="0" y="42"/>
              </a:cxn>
              <a:cxn ang="0">
                <a:pos x="0" y="42"/>
              </a:cxn>
              <a:cxn ang="0">
                <a:pos x="3" y="42"/>
              </a:cxn>
              <a:cxn ang="0">
                <a:pos x="4" y="41"/>
              </a:cxn>
              <a:cxn ang="0">
                <a:pos x="5" y="41"/>
              </a:cxn>
              <a:cxn ang="0">
                <a:pos x="5" y="39"/>
              </a:cxn>
              <a:cxn ang="0">
                <a:pos x="6" y="37"/>
              </a:cxn>
              <a:cxn ang="0">
                <a:pos x="6" y="6"/>
              </a:cxn>
              <a:cxn ang="0">
                <a:pos x="4" y="5"/>
              </a:cxn>
              <a:cxn ang="0">
                <a:pos x="1" y="5"/>
              </a:cxn>
              <a:cxn ang="0">
                <a:pos x="0" y="5"/>
              </a:cxn>
              <a:cxn ang="0">
                <a:pos x="0" y="5"/>
              </a:cxn>
              <a:cxn ang="0">
                <a:pos x="9" y="0"/>
              </a:cxn>
            </a:cxnLst>
            <a:rect l="0" t="0" r="r" b="b"/>
            <a:pathLst>
              <a:path w="15" h="42">
                <a:moveTo>
                  <a:pt x="9" y="0"/>
                </a:moveTo>
                <a:lnTo>
                  <a:pt x="11" y="0"/>
                </a:lnTo>
                <a:lnTo>
                  <a:pt x="11" y="41"/>
                </a:lnTo>
                <a:lnTo>
                  <a:pt x="12" y="41"/>
                </a:lnTo>
                <a:lnTo>
                  <a:pt x="12" y="42"/>
                </a:lnTo>
                <a:lnTo>
                  <a:pt x="15" y="42"/>
                </a:lnTo>
                <a:lnTo>
                  <a:pt x="15" y="42"/>
                </a:lnTo>
                <a:lnTo>
                  <a:pt x="0" y="42"/>
                </a:lnTo>
                <a:lnTo>
                  <a:pt x="0" y="42"/>
                </a:lnTo>
                <a:lnTo>
                  <a:pt x="3" y="42"/>
                </a:lnTo>
                <a:lnTo>
                  <a:pt x="4" y="41"/>
                </a:lnTo>
                <a:lnTo>
                  <a:pt x="5" y="41"/>
                </a:lnTo>
                <a:lnTo>
                  <a:pt x="5" y="39"/>
                </a:lnTo>
                <a:lnTo>
                  <a:pt x="6" y="37"/>
                </a:lnTo>
                <a:lnTo>
                  <a:pt x="6" y="6"/>
                </a:lnTo>
                <a:lnTo>
                  <a:pt x="4" y="5"/>
                </a:lnTo>
                <a:lnTo>
                  <a:pt x="1"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7" name="Line 2031"/>
          <p:cNvSpPr>
            <a:spLocks noChangeShapeType="1"/>
          </p:cNvSpPr>
          <p:nvPr/>
        </p:nvSpPr>
        <p:spPr bwMode="auto">
          <a:xfrm>
            <a:off x="4624403" y="5867409"/>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8" name="Line 2032"/>
          <p:cNvSpPr>
            <a:spLocks noChangeShapeType="1"/>
          </p:cNvSpPr>
          <p:nvPr/>
        </p:nvSpPr>
        <p:spPr bwMode="auto">
          <a:xfrm flipH="1" flipV="1">
            <a:off x="5238766"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09" name="Line 2033"/>
          <p:cNvSpPr>
            <a:spLocks noChangeShapeType="1"/>
          </p:cNvSpPr>
          <p:nvPr/>
        </p:nvSpPr>
        <p:spPr bwMode="auto">
          <a:xfrm flipH="1" flipV="1">
            <a:off x="5229241"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0" name="Line 2034"/>
          <p:cNvSpPr>
            <a:spLocks noChangeShapeType="1"/>
          </p:cNvSpPr>
          <p:nvPr/>
        </p:nvSpPr>
        <p:spPr bwMode="auto">
          <a:xfrm flipH="1" flipV="1">
            <a:off x="521495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1" name="Line 2035"/>
          <p:cNvSpPr>
            <a:spLocks noChangeShapeType="1"/>
          </p:cNvSpPr>
          <p:nvPr/>
        </p:nvSpPr>
        <p:spPr bwMode="auto">
          <a:xfrm flipH="1" flipV="1">
            <a:off x="5194316"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2" name="Line 2036"/>
          <p:cNvSpPr>
            <a:spLocks noChangeShapeType="1"/>
          </p:cNvSpPr>
          <p:nvPr/>
        </p:nvSpPr>
        <p:spPr bwMode="auto">
          <a:xfrm flipH="1" flipV="1">
            <a:off x="5170503"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3" name="Line 2037"/>
          <p:cNvSpPr>
            <a:spLocks noChangeShapeType="1"/>
          </p:cNvSpPr>
          <p:nvPr/>
        </p:nvSpPr>
        <p:spPr bwMode="auto">
          <a:xfrm flipH="1" flipV="1">
            <a:off x="5141928"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4" name="Line 2038"/>
          <p:cNvSpPr>
            <a:spLocks noChangeShapeType="1"/>
          </p:cNvSpPr>
          <p:nvPr/>
        </p:nvSpPr>
        <p:spPr bwMode="auto">
          <a:xfrm flipH="1" flipV="1">
            <a:off x="5111766"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5" name="Line 2039"/>
          <p:cNvSpPr>
            <a:spLocks noChangeShapeType="1"/>
          </p:cNvSpPr>
          <p:nvPr/>
        </p:nvSpPr>
        <p:spPr bwMode="auto">
          <a:xfrm flipH="1" flipV="1">
            <a:off x="5078428"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6" name="Line 2040"/>
          <p:cNvSpPr>
            <a:spLocks noChangeShapeType="1"/>
          </p:cNvSpPr>
          <p:nvPr/>
        </p:nvSpPr>
        <p:spPr bwMode="auto">
          <a:xfrm flipH="1">
            <a:off x="504667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7" name="Line 2041"/>
          <p:cNvSpPr>
            <a:spLocks noChangeShapeType="1"/>
          </p:cNvSpPr>
          <p:nvPr/>
        </p:nvSpPr>
        <p:spPr bwMode="auto">
          <a:xfrm flipH="1">
            <a:off x="5016516"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8" name="Line 2042"/>
          <p:cNvSpPr>
            <a:spLocks noChangeShapeType="1"/>
          </p:cNvSpPr>
          <p:nvPr/>
        </p:nvSpPr>
        <p:spPr bwMode="auto">
          <a:xfrm flipH="1">
            <a:off x="4989528"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19" name="Line 2043"/>
          <p:cNvSpPr>
            <a:spLocks noChangeShapeType="1"/>
          </p:cNvSpPr>
          <p:nvPr/>
        </p:nvSpPr>
        <p:spPr bwMode="auto">
          <a:xfrm flipH="1">
            <a:off x="496571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0" name="Line 2044"/>
          <p:cNvSpPr>
            <a:spLocks noChangeShapeType="1"/>
          </p:cNvSpPr>
          <p:nvPr/>
        </p:nvSpPr>
        <p:spPr bwMode="auto">
          <a:xfrm flipH="1">
            <a:off x="494507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1" name="Line 2045"/>
          <p:cNvSpPr>
            <a:spLocks noChangeShapeType="1"/>
          </p:cNvSpPr>
          <p:nvPr/>
        </p:nvSpPr>
        <p:spPr bwMode="auto">
          <a:xfrm flipH="1">
            <a:off x="4930791"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2" name="Line 2046"/>
          <p:cNvSpPr>
            <a:spLocks noChangeShapeType="1"/>
          </p:cNvSpPr>
          <p:nvPr/>
        </p:nvSpPr>
        <p:spPr bwMode="auto">
          <a:xfrm flipH="1">
            <a:off x="4921266"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3" name="Line 2047"/>
          <p:cNvSpPr>
            <a:spLocks noChangeShapeType="1"/>
          </p:cNvSpPr>
          <p:nvPr/>
        </p:nvSpPr>
        <p:spPr bwMode="auto">
          <a:xfrm flipH="1">
            <a:off x="4916503"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4" name="Line 2048"/>
          <p:cNvSpPr>
            <a:spLocks noChangeShapeType="1"/>
          </p:cNvSpPr>
          <p:nvPr/>
        </p:nvSpPr>
        <p:spPr bwMode="auto">
          <a:xfrm>
            <a:off x="4916503" y="6294446"/>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5" name="Line 2049"/>
          <p:cNvSpPr>
            <a:spLocks noChangeShapeType="1"/>
          </p:cNvSpPr>
          <p:nvPr/>
        </p:nvSpPr>
        <p:spPr bwMode="auto">
          <a:xfrm>
            <a:off x="4921266"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6" name="Line 2050"/>
          <p:cNvSpPr>
            <a:spLocks noChangeShapeType="1"/>
          </p:cNvSpPr>
          <p:nvPr/>
        </p:nvSpPr>
        <p:spPr bwMode="auto">
          <a:xfrm>
            <a:off x="4930791"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7" name="Line 2051"/>
          <p:cNvSpPr>
            <a:spLocks noChangeShapeType="1"/>
          </p:cNvSpPr>
          <p:nvPr/>
        </p:nvSpPr>
        <p:spPr bwMode="auto">
          <a:xfrm>
            <a:off x="494507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8" name="Line 2052"/>
          <p:cNvSpPr>
            <a:spLocks noChangeShapeType="1"/>
          </p:cNvSpPr>
          <p:nvPr/>
        </p:nvSpPr>
        <p:spPr bwMode="auto">
          <a:xfrm>
            <a:off x="496571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29" name="Line 2053"/>
          <p:cNvSpPr>
            <a:spLocks noChangeShapeType="1"/>
          </p:cNvSpPr>
          <p:nvPr/>
        </p:nvSpPr>
        <p:spPr bwMode="auto">
          <a:xfrm>
            <a:off x="498952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0" name="Line 2054"/>
          <p:cNvSpPr>
            <a:spLocks noChangeShapeType="1"/>
          </p:cNvSpPr>
          <p:nvPr/>
        </p:nvSpPr>
        <p:spPr bwMode="auto">
          <a:xfrm>
            <a:off x="5016516"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1" name="Line 2055"/>
          <p:cNvSpPr>
            <a:spLocks noChangeShapeType="1"/>
          </p:cNvSpPr>
          <p:nvPr/>
        </p:nvSpPr>
        <p:spPr bwMode="auto">
          <a:xfrm>
            <a:off x="504667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2" name="Line 2056"/>
          <p:cNvSpPr>
            <a:spLocks noChangeShapeType="1"/>
          </p:cNvSpPr>
          <p:nvPr/>
        </p:nvSpPr>
        <p:spPr bwMode="auto">
          <a:xfrm flipV="1">
            <a:off x="5078428"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3" name="Line 2057"/>
          <p:cNvSpPr>
            <a:spLocks noChangeShapeType="1"/>
          </p:cNvSpPr>
          <p:nvPr/>
        </p:nvSpPr>
        <p:spPr bwMode="auto">
          <a:xfrm flipV="1">
            <a:off x="5111766"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4" name="Line 2058"/>
          <p:cNvSpPr>
            <a:spLocks noChangeShapeType="1"/>
          </p:cNvSpPr>
          <p:nvPr/>
        </p:nvSpPr>
        <p:spPr bwMode="auto">
          <a:xfrm flipV="1">
            <a:off x="5141928"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5" name="Line 2059"/>
          <p:cNvSpPr>
            <a:spLocks noChangeShapeType="1"/>
          </p:cNvSpPr>
          <p:nvPr/>
        </p:nvSpPr>
        <p:spPr bwMode="auto">
          <a:xfrm flipV="1">
            <a:off x="5170503"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6" name="Line 2060"/>
          <p:cNvSpPr>
            <a:spLocks noChangeShapeType="1"/>
          </p:cNvSpPr>
          <p:nvPr/>
        </p:nvSpPr>
        <p:spPr bwMode="auto">
          <a:xfrm flipV="1">
            <a:off x="5194316"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7" name="Line 2061"/>
          <p:cNvSpPr>
            <a:spLocks noChangeShapeType="1"/>
          </p:cNvSpPr>
          <p:nvPr/>
        </p:nvSpPr>
        <p:spPr bwMode="auto">
          <a:xfrm flipV="1">
            <a:off x="52149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8" name="Line 2062"/>
          <p:cNvSpPr>
            <a:spLocks noChangeShapeType="1"/>
          </p:cNvSpPr>
          <p:nvPr/>
        </p:nvSpPr>
        <p:spPr bwMode="auto">
          <a:xfrm flipV="1">
            <a:off x="5229241"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39" name="Line 2063"/>
          <p:cNvSpPr>
            <a:spLocks noChangeShapeType="1"/>
          </p:cNvSpPr>
          <p:nvPr/>
        </p:nvSpPr>
        <p:spPr bwMode="auto">
          <a:xfrm flipV="1">
            <a:off x="5238766"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0" name="Freeform 2064"/>
          <p:cNvSpPr>
            <a:spLocks/>
          </p:cNvSpPr>
          <p:nvPr/>
        </p:nvSpPr>
        <p:spPr bwMode="auto">
          <a:xfrm>
            <a:off x="5021278" y="6246821"/>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7" y="36"/>
              </a:cxn>
              <a:cxn ang="0">
                <a:pos x="6" y="38"/>
              </a:cxn>
              <a:cxn ang="0">
                <a:pos x="21" y="38"/>
              </a:cxn>
              <a:cxn ang="0">
                <a:pos x="23" y="37"/>
              </a:cxn>
              <a:cxn ang="0">
                <a:pos x="23" y="37"/>
              </a:cxn>
              <a:cxn ang="0">
                <a:pos x="26" y="35"/>
              </a:cxn>
              <a:cxn ang="0">
                <a:pos x="27"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5" y="6"/>
              </a:cxn>
              <a:cxn ang="0">
                <a:pos x="2" y="9"/>
              </a:cxn>
              <a:cxn ang="0">
                <a:pos x="2" y="11"/>
              </a:cxn>
              <a:cxn ang="0">
                <a:pos x="1" y="11"/>
              </a:cxn>
              <a:cxn ang="0">
                <a:pos x="2" y="5"/>
              </a:cxn>
              <a:cxn ang="0">
                <a:pos x="5" y="3"/>
              </a:cxn>
              <a:cxn ang="0">
                <a:pos x="7"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7" y="36"/>
                </a:lnTo>
                <a:lnTo>
                  <a:pt x="6" y="38"/>
                </a:lnTo>
                <a:lnTo>
                  <a:pt x="21" y="38"/>
                </a:lnTo>
                <a:lnTo>
                  <a:pt x="23" y="37"/>
                </a:lnTo>
                <a:lnTo>
                  <a:pt x="23" y="37"/>
                </a:lnTo>
                <a:lnTo>
                  <a:pt x="26" y="35"/>
                </a:lnTo>
                <a:lnTo>
                  <a:pt x="27"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5" y="6"/>
                </a:lnTo>
                <a:lnTo>
                  <a:pt x="2" y="9"/>
                </a:lnTo>
                <a:lnTo>
                  <a:pt x="2" y="11"/>
                </a:lnTo>
                <a:lnTo>
                  <a:pt x="1" y="11"/>
                </a:lnTo>
                <a:lnTo>
                  <a:pt x="2"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1" name="Freeform 2065"/>
          <p:cNvSpPr>
            <a:spLocks/>
          </p:cNvSpPr>
          <p:nvPr/>
        </p:nvSpPr>
        <p:spPr bwMode="auto">
          <a:xfrm>
            <a:off x="5081603" y="6246821"/>
            <a:ext cx="42863" cy="66675"/>
          </a:xfrm>
          <a:custGeom>
            <a:avLst/>
            <a:gdLst/>
            <a:ahLst/>
            <a:cxnLst>
              <a:cxn ang="0">
                <a:pos x="10" y="0"/>
              </a:cxn>
              <a:cxn ang="0">
                <a:pos x="15" y="0"/>
              </a:cxn>
              <a:cxn ang="0">
                <a:pos x="19" y="1"/>
              </a:cxn>
              <a:cxn ang="0">
                <a:pos x="22" y="3"/>
              </a:cxn>
              <a:cxn ang="0">
                <a:pos x="23" y="5"/>
              </a:cxn>
              <a:cxn ang="0">
                <a:pos x="24" y="8"/>
              </a:cxn>
              <a:cxn ang="0">
                <a:pos x="25" y="11"/>
              </a:cxn>
              <a:cxn ang="0">
                <a:pos x="24" y="14"/>
              </a:cxn>
              <a:cxn ang="0">
                <a:pos x="23" y="17"/>
              </a:cxn>
              <a:cxn ang="0">
                <a:pos x="19" y="24"/>
              </a:cxn>
              <a:cxn ang="0">
                <a:pos x="16" y="28"/>
              </a:cxn>
              <a:cxn ang="0">
                <a:pos x="6" y="38"/>
              </a:cxn>
              <a:cxn ang="0">
                <a:pos x="22" y="38"/>
              </a:cxn>
              <a:cxn ang="0">
                <a:pos x="22" y="37"/>
              </a:cxn>
              <a:cxn ang="0">
                <a:pos x="23" y="37"/>
              </a:cxn>
              <a:cxn ang="0">
                <a:pos x="24" y="36"/>
              </a:cxn>
              <a:cxn ang="0">
                <a:pos x="26" y="35"/>
              </a:cxn>
              <a:cxn ang="0">
                <a:pos x="27" y="35"/>
              </a:cxn>
              <a:cxn ang="0">
                <a:pos x="25" y="42"/>
              </a:cxn>
              <a:cxn ang="0">
                <a:pos x="0" y="42"/>
              </a:cxn>
              <a:cxn ang="0">
                <a:pos x="0" y="41"/>
              </a:cxn>
              <a:cxn ang="0">
                <a:pos x="9" y="32"/>
              </a:cxn>
              <a:cxn ang="0">
                <a:pos x="15" y="26"/>
              </a:cxn>
              <a:cxn ang="0">
                <a:pos x="19" y="19"/>
              </a:cxn>
              <a:cxn ang="0">
                <a:pos x="19" y="14"/>
              </a:cxn>
              <a:cxn ang="0">
                <a:pos x="19" y="11"/>
              </a:cxn>
              <a:cxn ang="0">
                <a:pos x="19" y="9"/>
              </a:cxn>
              <a:cxn ang="0">
                <a:pos x="17" y="7"/>
              </a:cxn>
              <a:cxn ang="0">
                <a:pos x="16" y="5"/>
              </a:cxn>
              <a:cxn ang="0">
                <a:pos x="13" y="5"/>
              </a:cxn>
              <a:cxn ang="0">
                <a:pos x="11" y="5"/>
              </a:cxn>
              <a:cxn ang="0">
                <a:pos x="5" y="6"/>
              </a:cxn>
              <a:cxn ang="0">
                <a:pos x="4" y="8"/>
              </a:cxn>
              <a:cxn ang="0">
                <a:pos x="3" y="9"/>
              </a:cxn>
              <a:cxn ang="0">
                <a:pos x="2" y="11"/>
              </a:cxn>
              <a:cxn ang="0">
                <a:pos x="1" y="11"/>
              </a:cxn>
              <a:cxn ang="0">
                <a:pos x="1" y="8"/>
              </a:cxn>
              <a:cxn ang="0">
                <a:pos x="3" y="5"/>
              </a:cxn>
              <a:cxn ang="0">
                <a:pos x="4" y="3"/>
              </a:cxn>
              <a:cxn ang="0">
                <a:pos x="7" y="1"/>
              </a:cxn>
              <a:cxn ang="0">
                <a:pos x="10" y="0"/>
              </a:cxn>
            </a:cxnLst>
            <a:rect l="0" t="0" r="r" b="b"/>
            <a:pathLst>
              <a:path w="27" h="42">
                <a:moveTo>
                  <a:pt x="10" y="0"/>
                </a:moveTo>
                <a:lnTo>
                  <a:pt x="15" y="0"/>
                </a:lnTo>
                <a:lnTo>
                  <a:pt x="19" y="1"/>
                </a:lnTo>
                <a:lnTo>
                  <a:pt x="22" y="3"/>
                </a:lnTo>
                <a:lnTo>
                  <a:pt x="23" y="5"/>
                </a:lnTo>
                <a:lnTo>
                  <a:pt x="24" y="8"/>
                </a:lnTo>
                <a:lnTo>
                  <a:pt x="25" y="11"/>
                </a:lnTo>
                <a:lnTo>
                  <a:pt x="24" y="14"/>
                </a:lnTo>
                <a:lnTo>
                  <a:pt x="23" y="17"/>
                </a:lnTo>
                <a:lnTo>
                  <a:pt x="19" y="24"/>
                </a:lnTo>
                <a:lnTo>
                  <a:pt x="16" y="28"/>
                </a:lnTo>
                <a:lnTo>
                  <a:pt x="6" y="38"/>
                </a:lnTo>
                <a:lnTo>
                  <a:pt x="22" y="38"/>
                </a:lnTo>
                <a:lnTo>
                  <a:pt x="22" y="37"/>
                </a:lnTo>
                <a:lnTo>
                  <a:pt x="23" y="37"/>
                </a:lnTo>
                <a:lnTo>
                  <a:pt x="24" y="36"/>
                </a:lnTo>
                <a:lnTo>
                  <a:pt x="26" y="35"/>
                </a:lnTo>
                <a:lnTo>
                  <a:pt x="27" y="35"/>
                </a:lnTo>
                <a:lnTo>
                  <a:pt x="25" y="42"/>
                </a:lnTo>
                <a:lnTo>
                  <a:pt x="0" y="42"/>
                </a:lnTo>
                <a:lnTo>
                  <a:pt x="0" y="41"/>
                </a:lnTo>
                <a:lnTo>
                  <a:pt x="9" y="32"/>
                </a:lnTo>
                <a:lnTo>
                  <a:pt x="15" y="26"/>
                </a:lnTo>
                <a:lnTo>
                  <a:pt x="19" y="19"/>
                </a:lnTo>
                <a:lnTo>
                  <a:pt x="19" y="14"/>
                </a:lnTo>
                <a:lnTo>
                  <a:pt x="19" y="11"/>
                </a:lnTo>
                <a:lnTo>
                  <a:pt x="19" y="9"/>
                </a:lnTo>
                <a:lnTo>
                  <a:pt x="17" y="7"/>
                </a:lnTo>
                <a:lnTo>
                  <a:pt x="16" y="5"/>
                </a:lnTo>
                <a:lnTo>
                  <a:pt x="13" y="5"/>
                </a:lnTo>
                <a:lnTo>
                  <a:pt x="11" y="5"/>
                </a:lnTo>
                <a:lnTo>
                  <a:pt x="5" y="6"/>
                </a:lnTo>
                <a:lnTo>
                  <a:pt x="4" y="8"/>
                </a:lnTo>
                <a:lnTo>
                  <a:pt x="3" y="9"/>
                </a:lnTo>
                <a:lnTo>
                  <a:pt x="2" y="11"/>
                </a:lnTo>
                <a:lnTo>
                  <a:pt x="1" y="11"/>
                </a:lnTo>
                <a:lnTo>
                  <a:pt x="1" y="8"/>
                </a:lnTo>
                <a:lnTo>
                  <a:pt x="3" y="5"/>
                </a:lnTo>
                <a:lnTo>
                  <a:pt x="4"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2" name="Line 2066"/>
          <p:cNvSpPr>
            <a:spLocks noChangeShapeType="1"/>
          </p:cNvSpPr>
          <p:nvPr/>
        </p:nvSpPr>
        <p:spPr bwMode="auto">
          <a:xfrm>
            <a:off x="4724416" y="5830896"/>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3" name="Line 2067"/>
          <p:cNvSpPr>
            <a:spLocks noChangeShapeType="1"/>
          </p:cNvSpPr>
          <p:nvPr/>
        </p:nvSpPr>
        <p:spPr bwMode="auto">
          <a:xfrm>
            <a:off x="4759341" y="5875346"/>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4" name="Line 2068"/>
          <p:cNvSpPr>
            <a:spLocks noChangeShapeType="1"/>
          </p:cNvSpPr>
          <p:nvPr/>
        </p:nvSpPr>
        <p:spPr bwMode="auto">
          <a:xfrm>
            <a:off x="4795853" y="5921384"/>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5" name="Line 2069"/>
          <p:cNvSpPr>
            <a:spLocks noChangeShapeType="1"/>
          </p:cNvSpPr>
          <p:nvPr/>
        </p:nvSpPr>
        <p:spPr bwMode="auto">
          <a:xfrm>
            <a:off x="4832366" y="5972184"/>
            <a:ext cx="39688"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6" name="Line 2070"/>
          <p:cNvSpPr>
            <a:spLocks noChangeShapeType="1"/>
          </p:cNvSpPr>
          <p:nvPr/>
        </p:nvSpPr>
        <p:spPr bwMode="auto">
          <a:xfrm>
            <a:off x="4872053" y="6021396"/>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7" name="Line 2071"/>
          <p:cNvSpPr>
            <a:spLocks noChangeShapeType="1"/>
          </p:cNvSpPr>
          <p:nvPr/>
        </p:nvSpPr>
        <p:spPr bwMode="auto">
          <a:xfrm>
            <a:off x="4908566" y="6072196"/>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8" name="Line 2072"/>
          <p:cNvSpPr>
            <a:spLocks noChangeShapeType="1"/>
          </p:cNvSpPr>
          <p:nvPr/>
        </p:nvSpPr>
        <p:spPr bwMode="auto">
          <a:xfrm>
            <a:off x="4945078" y="6118234"/>
            <a:ext cx="34925"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49" name="Line 2073"/>
          <p:cNvSpPr>
            <a:spLocks noChangeShapeType="1"/>
          </p:cNvSpPr>
          <p:nvPr/>
        </p:nvSpPr>
        <p:spPr bwMode="auto">
          <a:xfrm flipH="1" flipV="1">
            <a:off x="5692791"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0" name="Line 2074"/>
          <p:cNvSpPr>
            <a:spLocks noChangeShapeType="1"/>
          </p:cNvSpPr>
          <p:nvPr/>
        </p:nvSpPr>
        <p:spPr bwMode="auto">
          <a:xfrm flipH="1" flipV="1">
            <a:off x="5683266"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1" name="Line 2075"/>
          <p:cNvSpPr>
            <a:spLocks noChangeShapeType="1"/>
          </p:cNvSpPr>
          <p:nvPr/>
        </p:nvSpPr>
        <p:spPr bwMode="auto">
          <a:xfrm flipH="1" flipV="1">
            <a:off x="5668978"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2" name="Line 2076"/>
          <p:cNvSpPr>
            <a:spLocks noChangeShapeType="1"/>
          </p:cNvSpPr>
          <p:nvPr/>
        </p:nvSpPr>
        <p:spPr bwMode="auto">
          <a:xfrm flipH="1" flipV="1">
            <a:off x="5648341"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3" name="Line 2077"/>
          <p:cNvSpPr>
            <a:spLocks noChangeShapeType="1"/>
          </p:cNvSpPr>
          <p:nvPr/>
        </p:nvSpPr>
        <p:spPr bwMode="auto">
          <a:xfrm flipH="1" flipV="1">
            <a:off x="5624528"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4" name="Line 2078"/>
          <p:cNvSpPr>
            <a:spLocks noChangeShapeType="1"/>
          </p:cNvSpPr>
          <p:nvPr/>
        </p:nvSpPr>
        <p:spPr bwMode="auto">
          <a:xfrm flipH="1" flipV="1">
            <a:off x="5597541"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5" name="Line 2079"/>
          <p:cNvSpPr>
            <a:spLocks noChangeShapeType="1"/>
          </p:cNvSpPr>
          <p:nvPr/>
        </p:nvSpPr>
        <p:spPr bwMode="auto">
          <a:xfrm flipH="1" flipV="1">
            <a:off x="5567378"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6" name="Line 2080"/>
          <p:cNvSpPr>
            <a:spLocks noChangeShapeType="1"/>
          </p:cNvSpPr>
          <p:nvPr/>
        </p:nvSpPr>
        <p:spPr bwMode="auto">
          <a:xfrm flipH="1" flipV="1">
            <a:off x="5534041"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7" name="Line 2081"/>
          <p:cNvSpPr>
            <a:spLocks noChangeShapeType="1"/>
          </p:cNvSpPr>
          <p:nvPr/>
        </p:nvSpPr>
        <p:spPr bwMode="auto">
          <a:xfrm flipH="1">
            <a:off x="5502291"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8" name="Line 2082"/>
          <p:cNvSpPr>
            <a:spLocks noChangeShapeType="1"/>
          </p:cNvSpPr>
          <p:nvPr/>
        </p:nvSpPr>
        <p:spPr bwMode="auto">
          <a:xfrm flipH="1">
            <a:off x="5470541"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59" name="Line 2083"/>
          <p:cNvSpPr>
            <a:spLocks noChangeShapeType="1"/>
          </p:cNvSpPr>
          <p:nvPr/>
        </p:nvSpPr>
        <p:spPr bwMode="auto">
          <a:xfrm flipH="1">
            <a:off x="5443553"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0" name="Line 2084"/>
          <p:cNvSpPr>
            <a:spLocks noChangeShapeType="1"/>
          </p:cNvSpPr>
          <p:nvPr/>
        </p:nvSpPr>
        <p:spPr bwMode="auto">
          <a:xfrm flipH="1">
            <a:off x="5419741"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1" name="Line 2085"/>
          <p:cNvSpPr>
            <a:spLocks noChangeShapeType="1"/>
          </p:cNvSpPr>
          <p:nvPr/>
        </p:nvSpPr>
        <p:spPr bwMode="auto">
          <a:xfrm flipH="1">
            <a:off x="5399103"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2" name="Line 2086"/>
          <p:cNvSpPr>
            <a:spLocks noChangeShapeType="1"/>
          </p:cNvSpPr>
          <p:nvPr/>
        </p:nvSpPr>
        <p:spPr bwMode="auto">
          <a:xfrm flipH="1">
            <a:off x="5384816"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3" name="Line 2087"/>
          <p:cNvSpPr>
            <a:spLocks noChangeShapeType="1"/>
          </p:cNvSpPr>
          <p:nvPr/>
        </p:nvSpPr>
        <p:spPr bwMode="auto">
          <a:xfrm flipH="1">
            <a:off x="5375291"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4" name="Line 2088"/>
          <p:cNvSpPr>
            <a:spLocks noChangeShapeType="1"/>
          </p:cNvSpPr>
          <p:nvPr/>
        </p:nvSpPr>
        <p:spPr bwMode="auto">
          <a:xfrm flipH="1">
            <a:off x="5372116"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5" name="Line 2089"/>
          <p:cNvSpPr>
            <a:spLocks noChangeShapeType="1"/>
          </p:cNvSpPr>
          <p:nvPr/>
        </p:nvSpPr>
        <p:spPr bwMode="auto">
          <a:xfrm>
            <a:off x="5372116"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6" name="Line 2090"/>
          <p:cNvSpPr>
            <a:spLocks noChangeShapeType="1"/>
          </p:cNvSpPr>
          <p:nvPr/>
        </p:nvSpPr>
        <p:spPr bwMode="auto">
          <a:xfrm>
            <a:off x="5375291"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7" name="Line 2091"/>
          <p:cNvSpPr>
            <a:spLocks noChangeShapeType="1"/>
          </p:cNvSpPr>
          <p:nvPr/>
        </p:nvSpPr>
        <p:spPr bwMode="auto">
          <a:xfrm>
            <a:off x="5384816"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8" name="Line 2092"/>
          <p:cNvSpPr>
            <a:spLocks noChangeShapeType="1"/>
          </p:cNvSpPr>
          <p:nvPr/>
        </p:nvSpPr>
        <p:spPr bwMode="auto">
          <a:xfrm>
            <a:off x="5399103"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69" name="Line 2093"/>
          <p:cNvSpPr>
            <a:spLocks noChangeShapeType="1"/>
          </p:cNvSpPr>
          <p:nvPr/>
        </p:nvSpPr>
        <p:spPr bwMode="auto">
          <a:xfrm>
            <a:off x="5419741"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0" name="Line 2094"/>
          <p:cNvSpPr>
            <a:spLocks noChangeShapeType="1"/>
          </p:cNvSpPr>
          <p:nvPr/>
        </p:nvSpPr>
        <p:spPr bwMode="auto">
          <a:xfrm>
            <a:off x="5443553"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1" name="Line 2095"/>
          <p:cNvSpPr>
            <a:spLocks noChangeShapeType="1"/>
          </p:cNvSpPr>
          <p:nvPr/>
        </p:nvSpPr>
        <p:spPr bwMode="auto">
          <a:xfrm>
            <a:off x="5470541"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2" name="Line 2096"/>
          <p:cNvSpPr>
            <a:spLocks noChangeShapeType="1"/>
          </p:cNvSpPr>
          <p:nvPr/>
        </p:nvSpPr>
        <p:spPr bwMode="auto">
          <a:xfrm>
            <a:off x="5502291"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3" name="Line 2097"/>
          <p:cNvSpPr>
            <a:spLocks noChangeShapeType="1"/>
          </p:cNvSpPr>
          <p:nvPr/>
        </p:nvSpPr>
        <p:spPr bwMode="auto">
          <a:xfrm flipV="1">
            <a:off x="5534041"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4" name="Line 2098"/>
          <p:cNvSpPr>
            <a:spLocks noChangeShapeType="1"/>
          </p:cNvSpPr>
          <p:nvPr/>
        </p:nvSpPr>
        <p:spPr bwMode="auto">
          <a:xfrm flipV="1">
            <a:off x="5567378"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5" name="Line 2099"/>
          <p:cNvSpPr>
            <a:spLocks noChangeShapeType="1"/>
          </p:cNvSpPr>
          <p:nvPr/>
        </p:nvSpPr>
        <p:spPr bwMode="auto">
          <a:xfrm flipV="1">
            <a:off x="5597541"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6" name="Line 2100"/>
          <p:cNvSpPr>
            <a:spLocks noChangeShapeType="1"/>
          </p:cNvSpPr>
          <p:nvPr/>
        </p:nvSpPr>
        <p:spPr bwMode="auto">
          <a:xfrm flipV="1">
            <a:off x="5624528"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7" name="Line 2101"/>
          <p:cNvSpPr>
            <a:spLocks noChangeShapeType="1"/>
          </p:cNvSpPr>
          <p:nvPr/>
        </p:nvSpPr>
        <p:spPr bwMode="auto">
          <a:xfrm flipV="1">
            <a:off x="5648341"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8" name="Line 2102"/>
          <p:cNvSpPr>
            <a:spLocks noChangeShapeType="1"/>
          </p:cNvSpPr>
          <p:nvPr/>
        </p:nvSpPr>
        <p:spPr bwMode="auto">
          <a:xfrm flipV="1">
            <a:off x="5668978"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79" name="Line 2103"/>
          <p:cNvSpPr>
            <a:spLocks noChangeShapeType="1"/>
          </p:cNvSpPr>
          <p:nvPr/>
        </p:nvSpPr>
        <p:spPr bwMode="auto">
          <a:xfrm flipV="1">
            <a:off x="5683266"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0" name="Line 2104"/>
          <p:cNvSpPr>
            <a:spLocks noChangeShapeType="1"/>
          </p:cNvSpPr>
          <p:nvPr/>
        </p:nvSpPr>
        <p:spPr bwMode="auto">
          <a:xfrm flipV="1">
            <a:off x="5692791"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1" name="Freeform 2105"/>
          <p:cNvSpPr>
            <a:spLocks/>
          </p:cNvSpPr>
          <p:nvPr/>
        </p:nvSpPr>
        <p:spPr bwMode="auto">
          <a:xfrm>
            <a:off x="5475303" y="6246821"/>
            <a:ext cx="44450" cy="66675"/>
          </a:xfrm>
          <a:custGeom>
            <a:avLst/>
            <a:gdLst/>
            <a:ahLst/>
            <a:cxnLst>
              <a:cxn ang="0">
                <a:pos x="10" y="0"/>
              </a:cxn>
              <a:cxn ang="0">
                <a:pos x="16" y="0"/>
              </a:cxn>
              <a:cxn ang="0">
                <a:pos x="19" y="1"/>
              </a:cxn>
              <a:cxn ang="0">
                <a:pos x="21" y="3"/>
              </a:cxn>
              <a:cxn ang="0">
                <a:pos x="25" y="8"/>
              </a:cxn>
              <a:cxn ang="0">
                <a:pos x="25" y="11"/>
              </a:cxn>
              <a:cxn ang="0">
                <a:pos x="25" y="14"/>
              </a:cxn>
              <a:cxn ang="0">
                <a:pos x="24" y="17"/>
              </a:cxn>
              <a:cxn ang="0">
                <a:pos x="19" y="24"/>
              </a:cxn>
              <a:cxn ang="0">
                <a:pos x="15" y="28"/>
              </a:cxn>
              <a:cxn ang="0">
                <a:pos x="12" y="32"/>
              </a:cxn>
              <a:cxn ang="0">
                <a:pos x="9" y="34"/>
              </a:cxn>
              <a:cxn ang="0">
                <a:pos x="7" y="36"/>
              </a:cxn>
              <a:cxn ang="0">
                <a:pos x="6" y="38"/>
              </a:cxn>
              <a:cxn ang="0">
                <a:pos x="21" y="38"/>
              </a:cxn>
              <a:cxn ang="0">
                <a:pos x="23" y="37"/>
              </a:cxn>
              <a:cxn ang="0">
                <a:pos x="24" y="37"/>
              </a:cxn>
              <a:cxn ang="0">
                <a:pos x="26" y="35"/>
              </a:cxn>
              <a:cxn ang="0">
                <a:pos x="28" y="35"/>
              </a:cxn>
              <a:cxn ang="0">
                <a:pos x="25" y="42"/>
              </a:cxn>
              <a:cxn ang="0">
                <a:pos x="0" y="42"/>
              </a:cxn>
              <a:cxn ang="0">
                <a:pos x="0" y="41"/>
              </a:cxn>
              <a:cxn ang="0">
                <a:pos x="9" y="32"/>
              </a:cxn>
              <a:cxn ang="0">
                <a:pos x="15" y="26"/>
              </a:cxn>
              <a:cxn ang="0">
                <a:pos x="18" y="19"/>
              </a:cxn>
              <a:cxn ang="0">
                <a:pos x="20" y="14"/>
              </a:cxn>
              <a:cxn ang="0">
                <a:pos x="18" y="9"/>
              </a:cxn>
              <a:cxn ang="0">
                <a:pos x="17" y="7"/>
              </a:cxn>
              <a:cxn ang="0">
                <a:pos x="15" y="5"/>
              </a:cxn>
              <a:cxn ang="0">
                <a:pos x="14" y="5"/>
              </a:cxn>
              <a:cxn ang="0">
                <a:pos x="9" y="5"/>
              </a:cxn>
              <a:cxn ang="0">
                <a:pos x="7" y="5"/>
              </a:cxn>
              <a:cxn ang="0">
                <a:pos x="6" y="6"/>
              </a:cxn>
              <a:cxn ang="0">
                <a:pos x="3" y="9"/>
              </a:cxn>
              <a:cxn ang="0">
                <a:pos x="2" y="11"/>
              </a:cxn>
              <a:cxn ang="0">
                <a:pos x="1" y="11"/>
              </a:cxn>
              <a:cxn ang="0">
                <a:pos x="3" y="5"/>
              </a:cxn>
              <a:cxn ang="0">
                <a:pos x="5" y="3"/>
              </a:cxn>
              <a:cxn ang="0">
                <a:pos x="7" y="1"/>
              </a:cxn>
              <a:cxn ang="0">
                <a:pos x="10" y="0"/>
              </a:cxn>
            </a:cxnLst>
            <a:rect l="0" t="0" r="r" b="b"/>
            <a:pathLst>
              <a:path w="28" h="42">
                <a:moveTo>
                  <a:pt x="10" y="0"/>
                </a:moveTo>
                <a:lnTo>
                  <a:pt x="16" y="0"/>
                </a:lnTo>
                <a:lnTo>
                  <a:pt x="19" y="1"/>
                </a:lnTo>
                <a:lnTo>
                  <a:pt x="21" y="3"/>
                </a:lnTo>
                <a:lnTo>
                  <a:pt x="25" y="8"/>
                </a:lnTo>
                <a:lnTo>
                  <a:pt x="25" y="11"/>
                </a:lnTo>
                <a:lnTo>
                  <a:pt x="25" y="14"/>
                </a:lnTo>
                <a:lnTo>
                  <a:pt x="24" y="17"/>
                </a:lnTo>
                <a:lnTo>
                  <a:pt x="19" y="24"/>
                </a:lnTo>
                <a:lnTo>
                  <a:pt x="15" y="28"/>
                </a:lnTo>
                <a:lnTo>
                  <a:pt x="12" y="32"/>
                </a:lnTo>
                <a:lnTo>
                  <a:pt x="9" y="34"/>
                </a:lnTo>
                <a:lnTo>
                  <a:pt x="7" y="36"/>
                </a:lnTo>
                <a:lnTo>
                  <a:pt x="6" y="38"/>
                </a:lnTo>
                <a:lnTo>
                  <a:pt x="21" y="38"/>
                </a:lnTo>
                <a:lnTo>
                  <a:pt x="23" y="37"/>
                </a:lnTo>
                <a:lnTo>
                  <a:pt x="24" y="37"/>
                </a:lnTo>
                <a:lnTo>
                  <a:pt x="26" y="35"/>
                </a:lnTo>
                <a:lnTo>
                  <a:pt x="28" y="35"/>
                </a:lnTo>
                <a:lnTo>
                  <a:pt x="25" y="42"/>
                </a:lnTo>
                <a:lnTo>
                  <a:pt x="0" y="42"/>
                </a:lnTo>
                <a:lnTo>
                  <a:pt x="0" y="41"/>
                </a:lnTo>
                <a:lnTo>
                  <a:pt x="9" y="32"/>
                </a:lnTo>
                <a:lnTo>
                  <a:pt x="15" y="26"/>
                </a:lnTo>
                <a:lnTo>
                  <a:pt x="18" y="19"/>
                </a:lnTo>
                <a:lnTo>
                  <a:pt x="20" y="14"/>
                </a:lnTo>
                <a:lnTo>
                  <a:pt x="18" y="9"/>
                </a:lnTo>
                <a:lnTo>
                  <a:pt x="17" y="7"/>
                </a:lnTo>
                <a:lnTo>
                  <a:pt x="15" y="5"/>
                </a:lnTo>
                <a:lnTo>
                  <a:pt x="14" y="5"/>
                </a:lnTo>
                <a:lnTo>
                  <a:pt x="9" y="5"/>
                </a:lnTo>
                <a:lnTo>
                  <a:pt x="7" y="5"/>
                </a:lnTo>
                <a:lnTo>
                  <a:pt x="6" y="6"/>
                </a:lnTo>
                <a:lnTo>
                  <a:pt x="3" y="9"/>
                </a:lnTo>
                <a:lnTo>
                  <a:pt x="2" y="11"/>
                </a:lnTo>
                <a:lnTo>
                  <a:pt x="1" y="11"/>
                </a:lnTo>
                <a:lnTo>
                  <a:pt x="3" y="5"/>
                </a:lnTo>
                <a:lnTo>
                  <a:pt x="5" y="3"/>
                </a:lnTo>
                <a:lnTo>
                  <a:pt x="7"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2" name="Freeform 2106"/>
          <p:cNvSpPr>
            <a:spLocks/>
          </p:cNvSpPr>
          <p:nvPr/>
        </p:nvSpPr>
        <p:spPr bwMode="auto">
          <a:xfrm>
            <a:off x="5538803" y="6246821"/>
            <a:ext cx="36513" cy="68263"/>
          </a:xfrm>
          <a:custGeom>
            <a:avLst/>
            <a:gdLst/>
            <a:ahLst/>
            <a:cxnLst>
              <a:cxn ang="0">
                <a:pos x="9" y="0"/>
              </a:cxn>
              <a:cxn ang="0">
                <a:pos x="13" y="0"/>
              </a:cxn>
              <a:cxn ang="0">
                <a:pos x="18" y="1"/>
              </a:cxn>
              <a:cxn ang="0">
                <a:pos x="19" y="3"/>
              </a:cxn>
              <a:cxn ang="0">
                <a:pos x="21" y="5"/>
              </a:cxn>
              <a:cxn ang="0">
                <a:pos x="21" y="11"/>
              </a:cxn>
              <a:cxn ang="0">
                <a:pos x="18" y="15"/>
              </a:cxn>
              <a:cxn ang="0">
                <a:pos x="15" y="17"/>
              </a:cxn>
              <a:cxn ang="0">
                <a:pos x="18" y="19"/>
              </a:cxn>
              <a:cxn ang="0">
                <a:pos x="21" y="22"/>
              </a:cxn>
              <a:cxn ang="0">
                <a:pos x="22" y="24"/>
              </a:cxn>
              <a:cxn ang="0">
                <a:pos x="23" y="26"/>
              </a:cxn>
              <a:cxn ang="0">
                <a:pos x="23" y="29"/>
              </a:cxn>
              <a:cxn ang="0">
                <a:pos x="22" y="35"/>
              </a:cxn>
              <a:cxn ang="0">
                <a:pos x="20" y="38"/>
              </a:cxn>
              <a:cxn ang="0">
                <a:pos x="14" y="42"/>
              </a:cxn>
              <a:cxn ang="0">
                <a:pos x="6" y="43"/>
              </a:cxn>
              <a:cxn ang="0">
                <a:pos x="4" y="43"/>
              </a:cxn>
              <a:cxn ang="0">
                <a:pos x="0" y="41"/>
              </a:cxn>
              <a:cxn ang="0">
                <a:pos x="0" y="39"/>
              </a:cxn>
              <a:cxn ang="0">
                <a:pos x="0" y="39"/>
              </a:cxn>
              <a:cxn ang="0">
                <a:pos x="1" y="38"/>
              </a:cxn>
              <a:cxn ang="0">
                <a:pos x="4" y="38"/>
              </a:cxn>
              <a:cxn ang="0">
                <a:pos x="6" y="39"/>
              </a:cxn>
              <a:cxn ang="0">
                <a:pos x="7" y="39"/>
              </a:cxn>
              <a:cxn ang="0">
                <a:pos x="8" y="40"/>
              </a:cxn>
              <a:cxn ang="0">
                <a:pos x="12" y="40"/>
              </a:cxn>
              <a:cxn ang="0">
                <a:pos x="14" y="39"/>
              </a:cxn>
              <a:cxn ang="0">
                <a:pos x="17" y="36"/>
              </a:cxn>
              <a:cxn ang="0">
                <a:pos x="19" y="34"/>
              </a:cxn>
              <a:cxn ang="0">
                <a:pos x="19" y="30"/>
              </a:cxn>
              <a:cxn ang="0">
                <a:pos x="17" y="27"/>
              </a:cxn>
              <a:cxn ang="0">
                <a:pos x="16" y="26"/>
              </a:cxn>
              <a:cxn ang="0">
                <a:pos x="16" y="26"/>
              </a:cxn>
              <a:cxn ang="0">
                <a:pos x="14" y="23"/>
              </a:cxn>
              <a:cxn ang="0">
                <a:pos x="12" y="23"/>
              </a:cxn>
              <a:cxn ang="0">
                <a:pos x="10" y="22"/>
              </a:cxn>
              <a:cxn ang="0">
                <a:pos x="9" y="22"/>
              </a:cxn>
              <a:cxn ang="0">
                <a:pos x="7" y="21"/>
              </a:cxn>
              <a:cxn ang="0">
                <a:pos x="6" y="21"/>
              </a:cxn>
              <a:cxn ang="0">
                <a:pos x="6" y="20"/>
              </a:cxn>
              <a:cxn ang="0">
                <a:pos x="8" y="20"/>
              </a:cxn>
              <a:cxn ang="0">
                <a:pos x="10" y="20"/>
              </a:cxn>
              <a:cxn ang="0">
                <a:pos x="12" y="19"/>
              </a:cxn>
              <a:cxn ang="0">
                <a:pos x="14" y="17"/>
              </a:cxn>
              <a:cxn ang="0">
                <a:pos x="15" y="16"/>
              </a:cxn>
              <a:cxn ang="0">
                <a:pos x="16" y="14"/>
              </a:cxn>
              <a:cxn ang="0">
                <a:pos x="16" y="9"/>
              </a:cxn>
              <a:cxn ang="0">
                <a:pos x="15" y="6"/>
              </a:cxn>
              <a:cxn ang="0">
                <a:pos x="13" y="5"/>
              </a:cxn>
              <a:cxn ang="0">
                <a:pos x="11" y="4"/>
              </a:cxn>
              <a:cxn ang="0">
                <a:pos x="7" y="4"/>
              </a:cxn>
              <a:cxn ang="0">
                <a:pos x="5" y="5"/>
              </a:cxn>
              <a:cxn ang="0">
                <a:pos x="1" y="9"/>
              </a:cxn>
              <a:cxn ang="0">
                <a:pos x="0" y="8"/>
              </a:cxn>
              <a:cxn ang="0">
                <a:pos x="2" y="5"/>
              </a:cxn>
              <a:cxn ang="0">
                <a:pos x="5" y="1"/>
              </a:cxn>
              <a:cxn ang="0">
                <a:pos x="6" y="1"/>
              </a:cxn>
              <a:cxn ang="0">
                <a:pos x="9" y="0"/>
              </a:cxn>
            </a:cxnLst>
            <a:rect l="0" t="0" r="r" b="b"/>
            <a:pathLst>
              <a:path w="23" h="43">
                <a:moveTo>
                  <a:pt x="9" y="0"/>
                </a:moveTo>
                <a:lnTo>
                  <a:pt x="13" y="0"/>
                </a:lnTo>
                <a:lnTo>
                  <a:pt x="18" y="1"/>
                </a:lnTo>
                <a:lnTo>
                  <a:pt x="19" y="3"/>
                </a:lnTo>
                <a:lnTo>
                  <a:pt x="21" y="5"/>
                </a:lnTo>
                <a:lnTo>
                  <a:pt x="21" y="11"/>
                </a:lnTo>
                <a:lnTo>
                  <a:pt x="18" y="15"/>
                </a:lnTo>
                <a:lnTo>
                  <a:pt x="15" y="17"/>
                </a:lnTo>
                <a:lnTo>
                  <a:pt x="18" y="19"/>
                </a:lnTo>
                <a:lnTo>
                  <a:pt x="21" y="22"/>
                </a:lnTo>
                <a:lnTo>
                  <a:pt x="22" y="24"/>
                </a:lnTo>
                <a:lnTo>
                  <a:pt x="23" y="26"/>
                </a:lnTo>
                <a:lnTo>
                  <a:pt x="23" y="29"/>
                </a:lnTo>
                <a:lnTo>
                  <a:pt x="22" y="35"/>
                </a:lnTo>
                <a:lnTo>
                  <a:pt x="20" y="38"/>
                </a:lnTo>
                <a:lnTo>
                  <a:pt x="14" y="42"/>
                </a:lnTo>
                <a:lnTo>
                  <a:pt x="6" y="43"/>
                </a:lnTo>
                <a:lnTo>
                  <a:pt x="4" y="43"/>
                </a:lnTo>
                <a:lnTo>
                  <a:pt x="0" y="41"/>
                </a:lnTo>
                <a:lnTo>
                  <a:pt x="0" y="39"/>
                </a:lnTo>
                <a:lnTo>
                  <a:pt x="0" y="39"/>
                </a:lnTo>
                <a:lnTo>
                  <a:pt x="1" y="38"/>
                </a:lnTo>
                <a:lnTo>
                  <a:pt x="4" y="38"/>
                </a:lnTo>
                <a:lnTo>
                  <a:pt x="6" y="39"/>
                </a:lnTo>
                <a:lnTo>
                  <a:pt x="7" y="39"/>
                </a:lnTo>
                <a:lnTo>
                  <a:pt x="8" y="40"/>
                </a:lnTo>
                <a:lnTo>
                  <a:pt x="12" y="40"/>
                </a:lnTo>
                <a:lnTo>
                  <a:pt x="14" y="39"/>
                </a:lnTo>
                <a:lnTo>
                  <a:pt x="17" y="36"/>
                </a:lnTo>
                <a:lnTo>
                  <a:pt x="19" y="34"/>
                </a:lnTo>
                <a:lnTo>
                  <a:pt x="19" y="30"/>
                </a:lnTo>
                <a:lnTo>
                  <a:pt x="17" y="27"/>
                </a:lnTo>
                <a:lnTo>
                  <a:pt x="16" y="26"/>
                </a:lnTo>
                <a:lnTo>
                  <a:pt x="16" y="26"/>
                </a:lnTo>
                <a:lnTo>
                  <a:pt x="14" y="23"/>
                </a:lnTo>
                <a:lnTo>
                  <a:pt x="12" y="23"/>
                </a:lnTo>
                <a:lnTo>
                  <a:pt x="10" y="22"/>
                </a:lnTo>
                <a:lnTo>
                  <a:pt x="9" y="22"/>
                </a:lnTo>
                <a:lnTo>
                  <a:pt x="7" y="21"/>
                </a:lnTo>
                <a:lnTo>
                  <a:pt x="6" y="21"/>
                </a:lnTo>
                <a:lnTo>
                  <a:pt x="6" y="20"/>
                </a:lnTo>
                <a:lnTo>
                  <a:pt x="8" y="20"/>
                </a:lnTo>
                <a:lnTo>
                  <a:pt x="10" y="20"/>
                </a:lnTo>
                <a:lnTo>
                  <a:pt x="12" y="19"/>
                </a:lnTo>
                <a:lnTo>
                  <a:pt x="14" y="17"/>
                </a:lnTo>
                <a:lnTo>
                  <a:pt x="15" y="16"/>
                </a:lnTo>
                <a:lnTo>
                  <a:pt x="16" y="14"/>
                </a:lnTo>
                <a:lnTo>
                  <a:pt x="16" y="9"/>
                </a:lnTo>
                <a:lnTo>
                  <a:pt x="15" y="6"/>
                </a:lnTo>
                <a:lnTo>
                  <a:pt x="13" y="5"/>
                </a:lnTo>
                <a:lnTo>
                  <a:pt x="11" y="4"/>
                </a:lnTo>
                <a:lnTo>
                  <a:pt x="7" y="4"/>
                </a:lnTo>
                <a:lnTo>
                  <a:pt x="5" y="5"/>
                </a:lnTo>
                <a:lnTo>
                  <a:pt x="1" y="9"/>
                </a:lnTo>
                <a:lnTo>
                  <a:pt x="0" y="8"/>
                </a:lnTo>
                <a:lnTo>
                  <a:pt x="2" y="5"/>
                </a:lnTo>
                <a:lnTo>
                  <a:pt x="5" y="1"/>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3" name="Line 2107"/>
          <p:cNvSpPr>
            <a:spLocks noChangeShapeType="1"/>
          </p:cNvSpPr>
          <p:nvPr/>
        </p:nvSpPr>
        <p:spPr bwMode="auto">
          <a:xfrm flipH="1">
            <a:off x="5854716" y="5830896"/>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4" name="Line 2108"/>
          <p:cNvSpPr>
            <a:spLocks noChangeShapeType="1"/>
          </p:cNvSpPr>
          <p:nvPr/>
        </p:nvSpPr>
        <p:spPr bwMode="auto">
          <a:xfrm flipH="1">
            <a:off x="5818203" y="5875346"/>
            <a:ext cx="36513"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5" name="Line 2109"/>
          <p:cNvSpPr>
            <a:spLocks noChangeShapeType="1"/>
          </p:cNvSpPr>
          <p:nvPr/>
        </p:nvSpPr>
        <p:spPr bwMode="auto">
          <a:xfrm flipH="1">
            <a:off x="5780103" y="5921384"/>
            <a:ext cx="38100"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6" name="Line 2110"/>
          <p:cNvSpPr>
            <a:spLocks noChangeShapeType="1"/>
          </p:cNvSpPr>
          <p:nvPr/>
        </p:nvSpPr>
        <p:spPr bwMode="auto">
          <a:xfrm flipH="1">
            <a:off x="5742003" y="5972184"/>
            <a:ext cx="38100" cy="492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7" name="Line 2111"/>
          <p:cNvSpPr>
            <a:spLocks noChangeShapeType="1"/>
          </p:cNvSpPr>
          <p:nvPr/>
        </p:nvSpPr>
        <p:spPr bwMode="auto">
          <a:xfrm flipH="1">
            <a:off x="5705491" y="6021396"/>
            <a:ext cx="36513" cy="5080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8" name="Line 2112"/>
          <p:cNvSpPr>
            <a:spLocks noChangeShapeType="1"/>
          </p:cNvSpPr>
          <p:nvPr/>
        </p:nvSpPr>
        <p:spPr bwMode="auto">
          <a:xfrm flipH="1">
            <a:off x="5667391" y="6072196"/>
            <a:ext cx="38100" cy="460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89" name="Line 2113"/>
          <p:cNvSpPr>
            <a:spLocks noChangeShapeType="1"/>
          </p:cNvSpPr>
          <p:nvPr/>
        </p:nvSpPr>
        <p:spPr bwMode="auto">
          <a:xfrm flipH="1">
            <a:off x="5634053" y="6118234"/>
            <a:ext cx="33338" cy="444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0" name="Line 2114"/>
          <p:cNvSpPr>
            <a:spLocks noChangeShapeType="1"/>
          </p:cNvSpPr>
          <p:nvPr/>
        </p:nvSpPr>
        <p:spPr bwMode="auto">
          <a:xfrm flipH="1" flipV="1">
            <a:off x="6146816" y="6261109"/>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1" name="Line 2115"/>
          <p:cNvSpPr>
            <a:spLocks noChangeShapeType="1"/>
          </p:cNvSpPr>
          <p:nvPr/>
        </p:nvSpPr>
        <p:spPr bwMode="auto">
          <a:xfrm flipH="1" flipV="1">
            <a:off x="6137291"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2" name="Line 2116"/>
          <p:cNvSpPr>
            <a:spLocks noChangeShapeType="1"/>
          </p:cNvSpPr>
          <p:nvPr/>
        </p:nvSpPr>
        <p:spPr bwMode="auto">
          <a:xfrm flipH="1" flipV="1">
            <a:off x="612300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3" name="Line 2117"/>
          <p:cNvSpPr>
            <a:spLocks noChangeShapeType="1"/>
          </p:cNvSpPr>
          <p:nvPr/>
        </p:nvSpPr>
        <p:spPr bwMode="auto">
          <a:xfrm flipH="1" flipV="1">
            <a:off x="6102366"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4" name="Line 2118"/>
          <p:cNvSpPr>
            <a:spLocks noChangeShapeType="1"/>
          </p:cNvSpPr>
          <p:nvPr/>
        </p:nvSpPr>
        <p:spPr bwMode="auto">
          <a:xfrm flipH="1" flipV="1">
            <a:off x="6078553"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5" name="Line 2119"/>
          <p:cNvSpPr>
            <a:spLocks noChangeShapeType="1"/>
          </p:cNvSpPr>
          <p:nvPr/>
        </p:nvSpPr>
        <p:spPr bwMode="auto">
          <a:xfrm flipH="1" flipV="1">
            <a:off x="6051566"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6" name="Line 2120"/>
          <p:cNvSpPr>
            <a:spLocks noChangeShapeType="1"/>
          </p:cNvSpPr>
          <p:nvPr/>
        </p:nvSpPr>
        <p:spPr bwMode="auto">
          <a:xfrm flipH="1" flipV="1">
            <a:off x="6021403"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7" name="Line 2121"/>
          <p:cNvSpPr>
            <a:spLocks noChangeShapeType="1"/>
          </p:cNvSpPr>
          <p:nvPr/>
        </p:nvSpPr>
        <p:spPr bwMode="auto">
          <a:xfrm flipH="1" flipV="1">
            <a:off x="5989653"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8" name="Line 2122"/>
          <p:cNvSpPr>
            <a:spLocks noChangeShapeType="1"/>
          </p:cNvSpPr>
          <p:nvPr/>
        </p:nvSpPr>
        <p:spPr bwMode="auto">
          <a:xfrm flipH="1">
            <a:off x="5956316" y="6129346"/>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99" name="Line 2123"/>
          <p:cNvSpPr>
            <a:spLocks noChangeShapeType="1"/>
          </p:cNvSpPr>
          <p:nvPr/>
        </p:nvSpPr>
        <p:spPr bwMode="auto">
          <a:xfrm flipH="1">
            <a:off x="5926153" y="6132521"/>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0" name="Line 2124"/>
          <p:cNvSpPr>
            <a:spLocks noChangeShapeType="1"/>
          </p:cNvSpPr>
          <p:nvPr/>
        </p:nvSpPr>
        <p:spPr bwMode="auto">
          <a:xfrm flipH="1">
            <a:off x="5897578" y="6142046"/>
            <a:ext cx="28575"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1" name="Line 2125"/>
          <p:cNvSpPr>
            <a:spLocks noChangeShapeType="1"/>
          </p:cNvSpPr>
          <p:nvPr/>
        </p:nvSpPr>
        <p:spPr bwMode="auto">
          <a:xfrm flipH="1">
            <a:off x="587376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2" name="Line 2126"/>
          <p:cNvSpPr>
            <a:spLocks noChangeShapeType="1"/>
          </p:cNvSpPr>
          <p:nvPr/>
        </p:nvSpPr>
        <p:spPr bwMode="auto">
          <a:xfrm flipH="1">
            <a:off x="585312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3" name="Line 2127"/>
          <p:cNvSpPr>
            <a:spLocks noChangeShapeType="1"/>
          </p:cNvSpPr>
          <p:nvPr/>
        </p:nvSpPr>
        <p:spPr bwMode="auto">
          <a:xfrm flipH="1">
            <a:off x="5838841"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4" name="Line 2128"/>
          <p:cNvSpPr>
            <a:spLocks noChangeShapeType="1"/>
          </p:cNvSpPr>
          <p:nvPr/>
        </p:nvSpPr>
        <p:spPr bwMode="auto">
          <a:xfrm flipH="1">
            <a:off x="5829316"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5" name="Line 2129"/>
          <p:cNvSpPr>
            <a:spLocks noChangeShapeType="1"/>
          </p:cNvSpPr>
          <p:nvPr/>
        </p:nvSpPr>
        <p:spPr bwMode="auto">
          <a:xfrm flipH="1">
            <a:off x="5826141"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6" name="Line 2130"/>
          <p:cNvSpPr>
            <a:spLocks noChangeShapeType="1"/>
          </p:cNvSpPr>
          <p:nvPr/>
        </p:nvSpPr>
        <p:spPr bwMode="auto">
          <a:xfrm>
            <a:off x="5826141"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7" name="Line 2131"/>
          <p:cNvSpPr>
            <a:spLocks noChangeShapeType="1"/>
          </p:cNvSpPr>
          <p:nvPr/>
        </p:nvSpPr>
        <p:spPr bwMode="auto">
          <a:xfrm>
            <a:off x="5829316"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8" name="Line 2132"/>
          <p:cNvSpPr>
            <a:spLocks noChangeShapeType="1"/>
          </p:cNvSpPr>
          <p:nvPr/>
        </p:nvSpPr>
        <p:spPr bwMode="auto">
          <a:xfrm>
            <a:off x="5838841"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09" name="Line 2133"/>
          <p:cNvSpPr>
            <a:spLocks noChangeShapeType="1"/>
          </p:cNvSpPr>
          <p:nvPr/>
        </p:nvSpPr>
        <p:spPr bwMode="auto">
          <a:xfrm>
            <a:off x="585312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0" name="Line 2134"/>
          <p:cNvSpPr>
            <a:spLocks noChangeShapeType="1"/>
          </p:cNvSpPr>
          <p:nvPr/>
        </p:nvSpPr>
        <p:spPr bwMode="auto">
          <a:xfrm>
            <a:off x="587376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1" name="Line 2135"/>
          <p:cNvSpPr>
            <a:spLocks noChangeShapeType="1"/>
          </p:cNvSpPr>
          <p:nvPr/>
        </p:nvSpPr>
        <p:spPr bwMode="auto">
          <a:xfrm>
            <a:off x="5897578" y="6432559"/>
            <a:ext cx="28575"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2" name="Line 2136"/>
          <p:cNvSpPr>
            <a:spLocks noChangeShapeType="1"/>
          </p:cNvSpPr>
          <p:nvPr/>
        </p:nvSpPr>
        <p:spPr bwMode="auto">
          <a:xfrm>
            <a:off x="5926153"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3" name="Line 2137"/>
          <p:cNvSpPr>
            <a:spLocks noChangeShapeType="1"/>
          </p:cNvSpPr>
          <p:nvPr/>
        </p:nvSpPr>
        <p:spPr bwMode="auto">
          <a:xfrm>
            <a:off x="5956316" y="6456371"/>
            <a:ext cx="33338"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4" name="Line 2138"/>
          <p:cNvSpPr>
            <a:spLocks noChangeShapeType="1"/>
          </p:cNvSpPr>
          <p:nvPr/>
        </p:nvSpPr>
        <p:spPr bwMode="auto">
          <a:xfrm flipV="1">
            <a:off x="5989653"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5" name="Line 2139"/>
          <p:cNvSpPr>
            <a:spLocks noChangeShapeType="1"/>
          </p:cNvSpPr>
          <p:nvPr/>
        </p:nvSpPr>
        <p:spPr bwMode="auto">
          <a:xfrm flipV="1">
            <a:off x="6021403" y="6446846"/>
            <a:ext cx="30163"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6" name="Line 2140"/>
          <p:cNvSpPr>
            <a:spLocks noChangeShapeType="1"/>
          </p:cNvSpPr>
          <p:nvPr/>
        </p:nvSpPr>
        <p:spPr bwMode="auto">
          <a:xfrm flipV="1">
            <a:off x="6051566"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7" name="Line 2141"/>
          <p:cNvSpPr>
            <a:spLocks noChangeShapeType="1"/>
          </p:cNvSpPr>
          <p:nvPr/>
        </p:nvSpPr>
        <p:spPr bwMode="auto">
          <a:xfrm flipV="1">
            <a:off x="6078553"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8" name="Line 2142"/>
          <p:cNvSpPr>
            <a:spLocks noChangeShapeType="1"/>
          </p:cNvSpPr>
          <p:nvPr/>
        </p:nvSpPr>
        <p:spPr bwMode="auto">
          <a:xfrm flipV="1">
            <a:off x="6102366"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19" name="Line 2143"/>
          <p:cNvSpPr>
            <a:spLocks noChangeShapeType="1"/>
          </p:cNvSpPr>
          <p:nvPr/>
        </p:nvSpPr>
        <p:spPr bwMode="auto">
          <a:xfrm flipV="1">
            <a:off x="612300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0" name="Line 2144"/>
          <p:cNvSpPr>
            <a:spLocks noChangeShapeType="1"/>
          </p:cNvSpPr>
          <p:nvPr/>
        </p:nvSpPr>
        <p:spPr bwMode="auto">
          <a:xfrm flipV="1">
            <a:off x="6137291"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1" name="Line 2145"/>
          <p:cNvSpPr>
            <a:spLocks noChangeShapeType="1"/>
          </p:cNvSpPr>
          <p:nvPr/>
        </p:nvSpPr>
        <p:spPr bwMode="auto">
          <a:xfrm flipV="1">
            <a:off x="6146816" y="6294446"/>
            <a:ext cx="4763"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2" name="Freeform 2146"/>
          <p:cNvSpPr>
            <a:spLocks/>
          </p:cNvSpPr>
          <p:nvPr/>
        </p:nvSpPr>
        <p:spPr bwMode="auto">
          <a:xfrm>
            <a:off x="5930916" y="6246821"/>
            <a:ext cx="42863" cy="66675"/>
          </a:xfrm>
          <a:custGeom>
            <a:avLst/>
            <a:gdLst/>
            <a:ahLst/>
            <a:cxnLst>
              <a:cxn ang="0">
                <a:pos x="9"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9" y="0"/>
              </a:cxn>
            </a:cxnLst>
            <a:rect l="0" t="0" r="r" b="b"/>
            <a:pathLst>
              <a:path w="27" h="42">
                <a:moveTo>
                  <a:pt x="9"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3" name="Freeform 2147"/>
          <p:cNvSpPr>
            <a:spLocks noEditPoints="1"/>
          </p:cNvSpPr>
          <p:nvPr/>
        </p:nvSpPr>
        <p:spPr bwMode="auto">
          <a:xfrm>
            <a:off x="5989653" y="6246821"/>
            <a:ext cx="44450" cy="66675"/>
          </a:xfrm>
          <a:custGeom>
            <a:avLst/>
            <a:gdLst/>
            <a:ahLst/>
            <a:cxnLst>
              <a:cxn ang="0">
                <a:pos x="17" y="6"/>
              </a:cxn>
              <a:cxn ang="0">
                <a:pos x="3" y="27"/>
              </a:cxn>
              <a:cxn ang="0">
                <a:pos x="17" y="27"/>
              </a:cxn>
              <a:cxn ang="0">
                <a:pos x="17" y="6"/>
              </a:cxn>
              <a:cxn ang="0">
                <a:pos x="19" y="0"/>
              </a:cxn>
              <a:cxn ang="0">
                <a:pos x="22" y="0"/>
              </a:cxn>
              <a:cxn ang="0">
                <a:pos x="22" y="27"/>
              </a:cxn>
              <a:cxn ang="0">
                <a:pos x="28" y="27"/>
              </a:cxn>
              <a:cxn ang="0">
                <a:pos x="28" y="31"/>
              </a:cxn>
              <a:cxn ang="0">
                <a:pos x="22" y="31"/>
              </a:cxn>
              <a:cxn ang="0">
                <a:pos x="22" y="42"/>
              </a:cxn>
              <a:cxn ang="0">
                <a:pos x="17" y="42"/>
              </a:cxn>
              <a:cxn ang="0">
                <a:pos x="17" y="31"/>
              </a:cxn>
              <a:cxn ang="0">
                <a:pos x="0" y="31"/>
              </a:cxn>
              <a:cxn ang="0">
                <a:pos x="0" y="28"/>
              </a:cxn>
              <a:cxn ang="0">
                <a:pos x="19" y="0"/>
              </a:cxn>
            </a:cxnLst>
            <a:rect l="0" t="0" r="r" b="b"/>
            <a:pathLst>
              <a:path w="28" h="42">
                <a:moveTo>
                  <a:pt x="17" y="6"/>
                </a:moveTo>
                <a:lnTo>
                  <a:pt x="3" y="27"/>
                </a:lnTo>
                <a:lnTo>
                  <a:pt x="17" y="27"/>
                </a:lnTo>
                <a:lnTo>
                  <a:pt x="17" y="6"/>
                </a:lnTo>
                <a:close/>
                <a:moveTo>
                  <a:pt x="19" y="0"/>
                </a:moveTo>
                <a:lnTo>
                  <a:pt x="22" y="0"/>
                </a:lnTo>
                <a:lnTo>
                  <a:pt x="22" y="27"/>
                </a:lnTo>
                <a:lnTo>
                  <a:pt x="28" y="27"/>
                </a:lnTo>
                <a:lnTo>
                  <a:pt x="28" y="31"/>
                </a:lnTo>
                <a:lnTo>
                  <a:pt x="22" y="31"/>
                </a:lnTo>
                <a:lnTo>
                  <a:pt x="22" y="42"/>
                </a:lnTo>
                <a:lnTo>
                  <a:pt x="17" y="42"/>
                </a:lnTo>
                <a:lnTo>
                  <a:pt x="17" y="31"/>
                </a:lnTo>
                <a:lnTo>
                  <a:pt x="0" y="31"/>
                </a:lnTo>
                <a:lnTo>
                  <a:pt x="0" y="28"/>
                </a:lnTo>
                <a:lnTo>
                  <a:pt x="1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4" name="Line 2148"/>
          <p:cNvSpPr>
            <a:spLocks noChangeShapeType="1"/>
          </p:cNvSpPr>
          <p:nvPr/>
        </p:nvSpPr>
        <p:spPr bwMode="auto">
          <a:xfrm>
            <a:off x="5989653" y="5867409"/>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5" name="Line 2149"/>
          <p:cNvSpPr>
            <a:spLocks noChangeShapeType="1"/>
          </p:cNvSpPr>
          <p:nvPr/>
        </p:nvSpPr>
        <p:spPr bwMode="auto">
          <a:xfrm flipH="1" flipV="1">
            <a:off x="6602428"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6" name="Line 2150"/>
          <p:cNvSpPr>
            <a:spLocks noChangeShapeType="1"/>
          </p:cNvSpPr>
          <p:nvPr/>
        </p:nvSpPr>
        <p:spPr bwMode="auto">
          <a:xfrm flipH="1" flipV="1">
            <a:off x="6592903"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7" name="Line 2151"/>
          <p:cNvSpPr>
            <a:spLocks noChangeShapeType="1"/>
          </p:cNvSpPr>
          <p:nvPr/>
        </p:nvSpPr>
        <p:spPr bwMode="auto">
          <a:xfrm flipH="1" flipV="1">
            <a:off x="6578616"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8" name="Line 2152"/>
          <p:cNvSpPr>
            <a:spLocks noChangeShapeType="1"/>
          </p:cNvSpPr>
          <p:nvPr/>
        </p:nvSpPr>
        <p:spPr bwMode="auto">
          <a:xfrm flipH="1" flipV="1">
            <a:off x="6557978" y="617855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29" name="Line 2153"/>
          <p:cNvSpPr>
            <a:spLocks noChangeShapeType="1"/>
          </p:cNvSpPr>
          <p:nvPr/>
        </p:nvSpPr>
        <p:spPr bwMode="auto">
          <a:xfrm flipH="1" flipV="1">
            <a:off x="6534166" y="6157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0" name="Line 2154"/>
          <p:cNvSpPr>
            <a:spLocks noChangeShapeType="1"/>
          </p:cNvSpPr>
          <p:nvPr/>
        </p:nvSpPr>
        <p:spPr bwMode="auto">
          <a:xfrm flipH="1" flipV="1">
            <a:off x="6507178"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1" name="Line 2155"/>
          <p:cNvSpPr>
            <a:spLocks noChangeShapeType="1"/>
          </p:cNvSpPr>
          <p:nvPr/>
        </p:nvSpPr>
        <p:spPr bwMode="auto">
          <a:xfrm flipH="1" flipV="1">
            <a:off x="6475428"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2" name="Line 2156"/>
          <p:cNvSpPr>
            <a:spLocks noChangeShapeType="1"/>
          </p:cNvSpPr>
          <p:nvPr/>
        </p:nvSpPr>
        <p:spPr bwMode="auto">
          <a:xfrm flipH="1" flipV="1">
            <a:off x="644367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3" name="Line 2157"/>
          <p:cNvSpPr>
            <a:spLocks noChangeShapeType="1"/>
          </p:cNvSpPr>
          <p:nvPr/>
        </p:nvSpPr>
        <p:spPr bwMode="auto">
          <a:xfrm flipH="1">
            <a:off x="6411928" y="6129346"/>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4" name="Line 2158"/>
          <p:cNvSpPr>
            <a:spLocks noChangeShapeType="1"/>
          </p:cNvSpPr>
          <p:nvPr/>
        </p:nvSpPr>
        <p:spPr bwMode="auto">
          <a:xfrm flipH="1">
            <a:off x="6380178" y="6132521"/>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5" name="Line 2159"/>
          <p:cNvSpPr>
            <a:spLocks noChangeShapeType="1"/>
          </p:cNvSpPr>
          <p:nvPr/>
        </p:nvSpPr>
        <p:spPr bwMode="auto">
          <a:xfrm flipH="1">
            <a:off x="6353191" y="6142046"/>
            <a:ext cx="26988" cy="158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6" name="Line 2160"/>
          <p:cNvSpPr>
            <a:spLocks noChangeShapeType="1"/>
          </p:cNvSpPr>
          <p:nvPr/>
        </p:nvSpPr>
        <p:spPr bwMode="auto">
          <a:xfrm flipH="1">
            <a:off x="6327791" y="6157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7" name="Line 2161"/>
          <p:cNvSpPr>
            <a:spLocks noChangeShapeType="1"/>
          </p:cNvSpPr>
          <p:nvPr/>
        </p:nvSpPr>
        <p:spPr bwMode="auto">
          <a:xfrm flipH="1">
            <a:off x="6308741" y="617855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8" name="Line 2162"/>
          <p:cNvSpPr>
            <a:spLocks noChangeShapeType="1"/>
          </p:cNvSpPr>
          <p:nvPr/>
        </p:nvSpPr>
        <p:spPr bwMode="auto">
          <a:xfrm flipH="1">
            <a:off x="6294453" y="6202371"/>
            <a:ext cx="14288" cy="269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39" name="Line 2163"/>
          <p:cNvSpPr>
            <a:spLocks noChangeShapeType="1"/>
          </p:cNvSpPr>
          <p:nvPr/>
        </p:nvSpPr>
        <p:spPr bwMode="auto">
          <a:xfrm flipH="1">
            <a:off x="6284928" y="6229359"/>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0" name="Line 2164"/>
          <p:cNvSpPr>
            <a:spLocks noChangeShapeType="1"/>
          </p:cNvSpPr>
          <p:nvPr/>
        </p:nvSpPr>
        <p:spPr bwMode="auto">
          <a:xfrm flipH="1">
            <a:off x="6281753" y="6261109"/>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1" name="Line 2165"/>
          <p:cNvSpPr>
            <a:spLocks noChangeShapeType="1"/>
          </p:cNvSpPr>
          <p:nvPr/>
        </p:nvSpPr>
        <p:spPr bwMode="auto">
          <a:xfrm>
            <a:off x="6281753"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2" name="Line 2166"/>
          <p:cNvSpPr>
            <a:spLocks noChangeShapeType="1"/>
          </p:cNvSpPr>
          <p:nvPr/>
        </p:nvSpPr>
        <p:spPr bwMode="auto">
          <a:xfrm>
            <a:off x="6284928"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3" name="Line 2167"/>
          <p:cNvSpPr>
            <a:spLocks noChangeShapeType="1"/>
          </p:cNvSpPr>
          <p:nvPr/>
        </p:nvSpPr>
        <p:spPr bwMode="auto">
          <a:xfrm>
            <a:off x="6294453"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4" name="Line 2168"/>
          <p:cNvSpPr>
            <a:spLocks noChangeShapeType="1"/>
          </p:cNvSpPr>
          <p:nvPr/>
        </p:nvSpPr>
        <p:spPr bwMode="auto">
          <a:xfrm>
            <a:off x="6308741" y="6388109"/>
            <a:ext cx="19050"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5" name="Line 2169"/>
          <p:cNvSpPr>
            <a:spLocks noChangeShapeType="1"/>
          </p:cNvSpPr>
          <p:nvPr/>
        </p:nvSpPr>
        <p:spPr bwMode="auto">
          <a:xfrm>
            <a:off x="6327791" y="6411921"/>
            <a:ext cx="25400"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6" name="Line 2170"/>
          <p:cNvSpPr>
            <a:spLocks noChangeShapeType="1"/>
          </p:cNvSpPr>
          <p:nvPr/>
        </p:nvSpPr>
        <p:spPr bwMode="auto">
          <a:xfrm>
            <a:off x="6353191"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7" name="Line 2171"/>
          <p:cNvSpPr>
            <a:spLocks noChangeShapeType="1"/>
          </p:cNvSpPr>
          <p:nvPr/>
        </p:nvSpPr>
        <p:spPr bwMode="auto">
          <a:xfrm>
            <a:off x="6380178"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8" name="Line 2172"/>
          <p:cNvSpPr>
            <a:spLocks noChangeShapeType="1"/>
          </p:cNvSpPr>
          <p:nvPr/>
        </p:nvSpPr>
        <p:spPr bwMode="auto">
          <a:xfrm>
            <a:off x="641192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49" name="Line 2173"/>
          <p:cNvSpPr>
            <a:spLocks noChangeShapeType="1"/>
          </p:cNvSpPr>
          <p:nvPr/>
        </p:nvSpPr>
        <p:spPr bwMode="auto">
          <a:xfrm flipV="1">
            <a:off x="6443678" y="6456371"/>
            <a:ext cx="31750" cy="31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0" name="Line 2174"/>
          <p:cNvSpPr>
            <a:spLocks noChangeShapeType="1"/>
          </p:cNvSpPr>
          <p:nvPr/>
        </p:nvSpPr>
        <p:spPr bwMode="auto">
          <a:xfrm flipV="1">
            <a:off x="6475428" y="6446846"/>
            <a:ext cx="31750" cy="95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1" name="Line 2175"/>
          <p:cNvSpPr>
            <a:spLocks noChangeShapeType="1"/>
          </p:cNvSpPr>
          <p:nvPr/>
        </p:nvSpPr>
        <p:spPr bwMode="auto">
          <a:xfrm flipV="1">
            <a:off x="6507178" y="6432559"/>
            <a:ext cx="26988" cy="142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2" name="Line 2176"/>
          <p:cNvSpPr>
            <a:spLocks noChangeShapeType="1"/>
          </p:cNvSpPr>
          <p:nvPr/>
        </p:nvSpPr>
        <p:spPr bwMode="auto">
          <a:xfrm flipV="1">
            <a:off x="6534166" y="6411921"/>
            <a:ext cx="23813" cy="206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3" name="Line 2177"/>
          <p:cNvSpPr>
            <a:spLocks noChangeShapeType="1"/>
          </p:cNvSpPr>
          <p:nvPr/>
        </p:nvSpPr>
        <p:spPr bwMode="auto">
          <a:xfrm flipV="1">
            <a:off x="6557978" y="6388109"/>
            <a:ext cx="20638" cy="2381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4" name="Line 2178"/>
          <p:cNvSpPr>
            <a:spLocks noChangeShapeType="1"/>
          </p:cNvSpPr>
          <p:nvPr/>
        </p:nvSpPr>
        <p:spPr bwMode="auto">
          <a:xfrm flipV="1">
            <a:off x="6578616" y="6359534"/>
            <a:ext cx="14288" cy="2857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5" name="Line 2179"/>
          <p:cNvSpPr>
            <a:spLocks noChangeShapeType="1"/>
          </p:cNvSpPr>
          <p:nvPr/>
        </p:nvSpPr>
        <p:spPr bwMode="auto">
          <a:xfrm flipV="1">
            <a:off x="6592903" y="6327784"/>
            <a:ext cx="9525" cy="317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6" name="Line 2180"/>
          <p:cNvSpPr>
            <a:spLocks noChangeShapeType="1"/>
          </p:cNvSpPr>
          <p:nvPr/>
        </p:nvSpPr>
        <p:spPr bwMode="auto">
          <a:xfrm flipV="1">
            <a:off x="6602428" y="6294446"/>
            <a:ext cx="3175" cy="3333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7" name="Freeform 2181"/>
          <p:cNvSpPr>
            <a:spLocks/>
          </p:cNvSpPr>
          <p:nvPr/>
        </p:nvSpPr>
        <p:spPr bwMode="auto">
          <a:xfrm>
            <a:off x="6386528" y="6246821"/>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8" name="Freeform 2182"/>
          <p:cNvSpPr>
            <a:spLocks/>
          </p:cNvSpPr>
          <p:nvPr/>
        </p:nvSpPr>
        <p:spPr bwMode="auto">
          <a:xfrm>
            <a:off x="6450028" y="6248409"/>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559" name="Line 2183"/>
          <p:cNvSpPr>
            <a:spLocks noChangeShapeType="1"/>
          </p:cNvSpPr>
          <p:nvPr/>
        </p:nvSpPr>
        <p:spPr bwMode="auto">
          <a:xfrm>
            <a:off x="6443678" y="5867409"/>
            <a:ext cx="1588" cy="258763"/>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5" name="Skupina 1158"/>
          <p:cNvGrpSpPr/>
          <p:nvPr/>
        </p:nvGrpSpPr>
        <p:grpSpPr>
          <a:xfrm>
            <a:off x="2950876" y="5057438"/>
            <a:ext cx="142876" cy="142876"/>
            <a:chOff x="6286512" y="5929330"/>
            <a:chExt cx="142876" cy="142876"/>
          </a:xfrm>
        </p:grpSpPr>
        <p:cxnSp>
          <p:nvCxnSpPr>
            <p:cNvPr id="1052" name="Přímá spojovací čára 1051"/>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53" name="Přímá spojovací čára 105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6" name="Skupina 1061"/>
          <p:cNvGrpSpPr/>
          <p:nvPr/>
        </p:nvGrpSpPr>
        <p:grpSpPr>
          <a:xfrm>
            <a:off x="3151178" y="4856172"/>
            <a:ext cx="100013" cy="68263"/>
            <a:chOff x="3008302" y="4784734"/>
            <a:chExt cx="100013" cy="68263"/>
          </a:xfrm>
        </p:grpSpPr>
        <p:sp>
          <p:nvSpPr>
            <p:cNvPr id="1057" name="Freeform 2181"/>
            <p:cNvSpPr>
              <a:spLocks/>
            </p:cNvSpPr>
            <p:nvPr/>
          </p:nvSpPr>
          <p:spPr bwMode="auto">
            <a:xfrm>
              <a:off x="3008302" y="4784734"/>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8" name="Freeform 2182"/>
            <p:cNvSpPr>
              <a:spLocks/>
            </p:cNvSpPr>
            <p:nvPr/>
          </p:nvSpPr>
          <p:spPr bwMode="auto">
            <a:xfrm>
              <a:off x="3071802" y="4786322"/>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7" name="Skupina 1158"/>
          <p:cNvGrpSpPr/>
          <p:nvPr/>
        </p:nvGrpSpPr>
        <p:grpSpPr>
          <a:xfrm>
            <a:off x="6370876" y="6227438"/>
            <a:ext cx="142876" cy="142876"/>
            <a:chOff x="6286512" y="5929330"/>
            <a:chExt cx="142876" cy="142876"/>
          </a:xfrm>
        </p:grpSpPr>
        <p:cxnSp>
          <p:nvCxnSpPr>
            <p:cNvPr id="1060" name="Přímá spojovací čára 1059"/>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61" name="Přímá spojovací čára 1060"/>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cxnSp>
        <p:nvCxnSpPr>
          <p:cNvPr id="1064" name="Přímá spojovací šipka 1063"/>
          <p:cNvCxnSpPr/>
          <p:nvPr/>
        </p:nvCxnSpPr>
        <p:spPr bwMode="auto">
          <a:xfrm rot="5400000">
            <a:off x="3036877" y="5392751"/>
            <a:ext cx="214314" cy="1588"/>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cxnSp>
        <p:nvCxnSpPr>
          <p:cNvPr id="1065" name="Přímá spojovací šipka 1064"/>
          <p:cNvCxnSpPr/>
          <p:nvPr/>
        </p:nvCxnSpPr>
        <p:spPr bwMode="auto">
          <a:xfrm rot="10800000" flipV="1">
            <a:off x="2571736" y="5357826"/>
            <a:ext cx="358778" cy="285752"/>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sp>
        <p:nvSpPr>
          <p:cNvPr id="1070" name="Freeform 1485"/>
          <p:cNvSpPr>
            <a:spLocks/>
          </p:cNvSpPr>
          <p:nvPr/>
        </p:nvSpPr>
        <p:spPr bwMode="auto">
          <a:xfrm>
            <a:off x="3214678" y="4643446"/>
            <a:ext cx="41275" cy="68263"/>
          </a:xfrm>
          <a:custGeom>
            <a:avLst/>
            <a:gdLst/>
            <a:ahLst/>
            <a:cxnLst>
              <a:cxn ang="0">
                <a:pos x="4" y="0"/>
              </a:cxn>
              <a:cxn ang="0">
                <a:pos x="26" y="0"/>
              </a:cxn>
              <a:cxn ang="0">
                <a:pos x="26" y="1"/>
              </a:cxn>
              <a:cxn ang="0">
                <a:pos x="12" y="43"/>
              </a:cxn>
              <a:cxn ang="0">
                <a:pos x="8" y="43"/>
              </a:cxn>
              <a:cxn ang="0">
                <a:pos x="21" y="6"/>
              </a:cxn>
              <a:cxn ang="0">
                <a:pos x="5" y="6"/>
              </a:cxn>
              <a:cxn ang="0">
                <a:pos x="3" y="8"/>
              </a:cxn>
              <a:cxn ang="0">
                <a:pos x="0" y="11"/>
              </a:cxn>
              <a:cxn ang="0">
                <a:pos x="0" y="10"/>
              </a:cxn>
              <a:cxn ang="0">
                <a:pos x="4" y="0"/>
              </a:cxn>
            </a:cxnLst>
            <a:rect l="0" t="0" r="r" b="b"/>
            <a:pathLst>
              <a:path w="26" h="43">
                <a:moveTo>
                  <a:pt x="4" y="0"/>
                </a:moveTo>
                <a:lnTo>
                  <a:pt x="26" y="0"/>
                </a:lnTo>
                <a:lnTo>
                  <a:pt x="26" y="1"/>
                </a:lnTo>
                <a:lnTo>
                  <a:pt x="12" y="43"/>
                </a:lnTo>
                <a:lnTo>
                  <a:pt x="8" y="43"/>
                </a:lnTo>
                <a:lnTo>
                  <a:pt x="21" y="6"/>
                </a:lnTo>
                <a:lnTo>
                  <a:pt x="5" y="6"/>
                </a:lnTo>
                <a:lnTo>
                  <a:pt x="3" y="8"/>
                </a:lnTo>
                <a:lnTo>
                  <a:pt x="0" y="11"/>
                </a:lnTo>
                <a:lnTo>
                  <a:pt x="0" y="10"/>
                </a:lnTo>
                <a:lnTo>
                  <a:pt x="4"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nvGrpSpPr>
          <p:cNvPr id="8" name="Skupina 1158"/>
          <p:cNvGrpSpPr/>
          <p:nvPr/>
        </p:nvGrpSpPr>
        <p:grpSpPr>
          <a:xfrm>
            <a:off x="2284876" y="5615438"/>
            <a:ext cx="142876" cy="142876"/>
            <a:chOff x="6286512" y="5929330"/>
            <a:chExt cx="142876" cy="142876"/>
          </a:xfrm>
        </p:grpSpPr>
        <p:cxnSp>
          <p:nvCxnSpPr>
            <p:cNvPr id="1072" name="Přímá spojovací čára 1071"/>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73" name="Přímá spojovací čára 107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9" name="Skupina 1158"/>
          <p:cNvGrpSpPr/>
          <p:nvPr/>
        </p:nvGrpSpPr>
        <p:grpSpPr>
          <a:xfrm>
            <a:off x="3143240" y="4786322"/>
            <a:ext cx="142876" cy="142876"/>
            <a:chOff x="6286512" y="5929330"/>
            <a:chExt cx="142876" cy="142876"/>
          </a:xfrm>
        </p:grpSpPr>
        <p:cxnSp>
          <p:nvCxnSpPr>
            <p:cNvPr id="1075" name="Přímá spojovací čára 1074"/>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76" name="Přímá spojovací čára 1075"/>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0" name="Skupina 1076"/>
          <p:cNvGrpSpPr/>
          <p:nvPr/>
        </p:nvGrpSpPr>
        <p:grpSpPr>
          <a:xfrm>
            <a:off x="2357422" y="5429264"/>
            <a:ext cx="100013" cy="68263"/>
            <a:chOff x="3008302" y="4784734"/>
            <a:chExt cx="100013" cy="68263"/>
          </a:xfrm>
        </p:grpSpPr>
        <p:sp>
          <p:nvSpPr>
            <p:cNvPr id="1078" name="Freeform 2181"/>
            <p:cNvSpPr>
              <a:spLocks/>
            </p:cNvSpPr>
            <p:nvPr/>
          </p:nvSpPr>
          <p:spPr bwMode="auto">
            <a:xfrm>
              <a:off x="3008302" y="4784734"/>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9" name="Freeform 2182"/>
            <p:cNvSpPr>
              <a:spLocks/>
            </p:cNvSpPr>
            <p:nvPr/>
          </p:nvSpPr>
          <p:spPr bwMode="auto">
            <a:xfrm>
              <a:off x="3071802" y="4786322"/>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cxnSp>
        <p:nvCxnSpPr>
          <p:cNvPr id="1080" name="Přímá spojovací šipka 1079"/>
          <p:cNvCxnSpPr/>
          <p:nvPr/>
        </p:nvCxnSpPr>
        <p:spPr bwMode="auto">
          <a:xfrm rot="5400000">
            <a:off x="2322497" y="5964255"/>
            <a:ext cx="214314" cy="1588"/>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cxnSp>
        <p:nvCxnSpPr>
          <p:cNvPr id="1081" name="Přímá spojovací šipka 1080"/>
          <p:cNvCxnSpPr/>
          <p:nvPr/>
        </p:nvCxnSpPr>
        <p:spPr bwMode="auto">
          <a:xfrm rot="5400000">
            <a:off x="1893869" y="5821379"/>
            <a:ext cx="285752" cy="215902"/>
          </a:xfrm>
          <a:prstGeom prst="straightConnector1">
            <a:avLst/>
          </a:prstGeom>
          <a:solidFill>
            <a:schemeClr val="accent1"/>
          </a:solidFill>
          <a:ln w="25400" cap="flat" cmpd="sng" algn="ctr">
            <a:solidFill>
              <a:srgbClr val="009900"/>
            </a:solidFill>
            <a:prstDash val="solid"/>
            <a:miter lim="800000"/>
            <a:headEnd type="none" w="med" len="med"/>
            <a:tailEnd type="triangle"/>
          </a:ln>
          <a:effectLst/>
        </p:spPr>
      </p:cxnSp>
      <p:grpSp>
        <p:nvGrpSpPr>
          <p:cNvPr id="11" name="Skupina 1083"/>
          <p:cNvGrpSpPr/>
          <p:nvPr/>
        </p:nvGrpSpPr>
        <p:grpSpPr>
          <a:xfrm>
            <a:off x="2357422" y="5214950"/>
            <a:ext cx="92074" cy="68263"/>
            <a:chOff x="1704990" y="6175383"/>
            <a:chExt cx="92074" cy="68263"/>
          </a:xfrm>
        </p:grpSpPr>
        <p:sp>
          <p:nvSpPr>
            <p:cNvPr id="1085" name="Freeform 1795"/>
            <p:cNvSpPr>
              <a:spLocks/>
            </p:cNvSpPr>
            <p:nvPr/>
          </p:nvSpPr>
          <p:spPr bwMode="auto">
            <a:xfrm>
              <a:off x="1704990" y="6175383"/>
              <a:ext cx="25400" cy="66675"/>
            </a:xfrm>
            <a:custGeom>
              <a:avLst/>
              <a:gdLst/>
              <a:ahLst/>
              <a:cxnLst>
                <a:cxn ang="0">
                  <a:pos x="9" y="0"/>
                </a:cxn>
                <a:cxn ang="0">
                  <a:pos x="11" y="0"/>
                </a:cxn>
                <a:cxn ang="0">
                  <a:pos x="11" y="40"/>
                </a:cxn>
                <a:cxn ang="0">
                  <a:pos x="12" y="41"/>
                </a:cxn>
                <a:cxn ang="0">
                  <a:pos x="12" y="41"/>
                </a:cxn>
                <a:cxn ang="0">
                  <a:pos x="13" y="42"/>
                </a:cxn>
                <a:cxn ang="0">
                  <a:pos x="16" y="42"/>
                </a:cxn>
                <a:cxn ang="0">
                  <a:pos x="16" y="42"/>
                </a:cxn>
                <a:cxn ang="0">
                  <a:pos x="0" y="42"/>
                </a:cxn>
                <a:cxn ang="0">
                  <a:pos x="0" y="42"/>
                </a:cxn>
                <a:cxn ang="0">
                  <a:pos x="3" y="42"/>
                </a:cxn>
                <a:cxn ang="0">
                  <a:pos x="5" y="41"/>
                </a:cxn>
                <a:cxn ang="0">
                  <a:pos x="5" y="40"/>
                </a:cxn>
                <a:cxn ang="0">
                  <a:pos x="6" y="39"/>
                </a:cxn>
                <a:cxn ang="0">
                  <a:pos x="6" y="5"/>
                </a:cxn>
                <a:cxn ang="0">
                  <a:pos x="5" y="5"/>
                </a:cxn>
                <a:cxn ang="0">
                  <a:pos x="5" y="5"/>
                </a:cxn>
                <a:cxn ang="0">
                  <a:pos x="2" y="5"/>
                </a:cxn>
                <a:cxn ang="0">
                  <a:pos x="0" y="5"/>
                </a:cxn>
                <a:cxn ang="0">
                  <a:pos x="0" y="5"/>
                </a:cxn>
                <a:cxn ang="0">
                  <a:pos x="9" y="0"/>
                </a:cxn>
              </a:cxnLst>
              <a:rect l="0" t="0" r="r" b="b"/>
              <a:pathLst>
                <a:path w="16" h="42">
                  <a:moveTo>
                    <a:pt x="9" y="0"/>
                  </a:moveTo>
                  <a:lnTo>
                    <a:pt x="11" y="0"/>
                  </a:lnTo>
                  <a:lnTo>
                    <a:pt x="11" y="40"/>
                  </a:lnTo>
                  <a:lnTo>
                    <a:pt x="12" y="41"/>
                  </a:lnTo>
                  <a:lnTo>
                    <a:pt x="12" y="41"/>
                  </a:lnTo>
                  <a:lnTo>
                    <a:pt x="13" y="42"/>
                  </a:lnTo>
                  <a:lnTo>
                    <a:pt x="16" y="42"/>
                  </a:lnTo>
                  <a:lnTo>
                    <a:pt x="16" y="42"/>
                  </a:lnTo>
                  <a:lnTo>
                    <a:pt x="0" y="42"/>
                  </a:lnTo>
                  <a:lnTo>
                    <a:pt x="0" y="42"/>
                  </a:lnTo>
                  <a:lnTo>
                    <a:pt x="3" y="42"/>
                  </a:lnTo>
                  <a:lnTo>
                    <a:pt x="5" y="41"/>
                  </a:lnTo>
                  <a:lnTo>
                    <a:pt x="5" y="40"/>
                  </a:lnTo>
                  <a:lnTo>
                    <a:pt x="6" y="39"/>
                  </a:lnTo>
                  <a:lnTo>
                    <a:pt x="6" y="5"/>
                  </a:lnTo>
                  <a:lnTo>
                    <a:pt x="5" y="5"/>
                  </a:lnTo>
                  <a:lnTo>
                    <a:pt x="5" y="5"/>
                  </a:lnTo>
                  <a:lnTo>
                    <a:pt x="2" y="5"/>
                  </a:lnTo>
                  <a:lnTo>
                    <a:pt x="0" y="5"/>
                  </a:lnTo>
                  <a:lnTo>
                    <a:pt x="0" y="5"/>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6" name="Freeform 1797"/>
            <p:cNvSpPr>
              <a:spLocks/>
            </p:cNvSpPr>
            <p:nvPr/>
          </p:nvSpPr>
          <p:spPr bwMode="auto">
            <a:xfrm>
              <a:off x="1758964" y="6176971"/>
              <a:ext cx="38100" cy="66675"/>
            </a:xfrm>
            <a:custGeom>
              <a:avLst/>
              <a:gdLst/>
              <a:ahLst/>
              <a:cxnLst>
                <a:cxn ang="0">
                  <a:pos x="9" y="0"/>
                </a:cxn>
                <a:cxn ang="0">
                  <a:pos x="24" y="0"/>
                </a:cxn>
                <a:cxn ang="0">
                  <a:pos x="21" y="5"/>
                </a:cxn>
                <a:cxn ang="0">
                  <a:pos x="9" y="5"/>
                </a:cxn>
                <a:cxn ang="0">
                  <a:pos x="6" y="10"/>
                </a:cxn>
                <a:cxn ang="0">
                  <a:pos x="13" y="13"/>
                </a:cxn>
                <a:cxn ang="0">
                  <a:pos x="19" y="16"/>
                </a:cxn>
                <a:cxn ang="0">
                  <a:pos x="21" y="19"/>
                </a:cxn>
                <a:cxn ang="0">
                  <a:pos x="22" y="22"/>
                </a:cxn>
                <a:cxn ang="0">
                  <a:pos x="23" y="26"/>
                </a:cxn>
                <a:cxn ang="0">
                  <a:pos x="23" y="28"/>
                </a:cxn>
                <a:cxn ang="0">
                  <a:pos x="22" y="31"/>
                </a:cxn>
                <a:cxn ang="0">
                  <a:pos x="20" y="35"/>
                </a:cxn>
                <a:cxn ang="0">
                  <a:pos x="18" y="38"/>
                </a:cxn>
                <a:cxn ang="0">
                  <a:pos x="16" y="39"/>
                </a:cxn>
                <a:cxn ang="0">
                  <a:pos x="14" y="40"/>
                </a:cxn>
                <a:cxn ang="0">
                  <a:pos x="12" y="41"/>
                </a:cxn>
                <a:cxn ang="0">
                  <a:pos x="9" y="42"/>
                </a:cxn>
                <a:cxn ang="0">
                  <a:pos x="4" y="42"/>
                </a:cxn>
                <a:cxn ang="0">
                  <a:pos x="3" y="41"/>
                </a:cxn>
                <a:cxn ang="0">
                  <a:pos x="0" y="39"/>
                </a:cxn>
                <a:cxn ang="0">
                  <a:pos x="0" y="37"/>
                </a:cxn>
                <a:cxn ang="0">
                  <a:pos x="1" y="37"/>
                </a:cxn>
                <a:cxn ang="0">
                  <a:pos x="2" y="36"/>
                </a:cxn>
                <a:cxn ang="0">
                  <a:pos x="4" y="36"/>
                </a:cxn>
                <a:cxn ang="0">
                  <a:pos x="6" y="38"/>
                </a:cxn>
                <a:cxn ang="0">
                  <a:pos x="7" y="38"/>
                </a:cxn>
                <a:cxn ang="0">
                  <a:pos x="9" y="38"/>
                </a:cxn>
                <a:cxn ang="0">
                  <a:pos x="11" y="39"/>
                </a:cxn>
                <a:cxn ang="0">
                  <a:pos x="12" y="38"/>
                </a:cxn>
                <a:cxn ang="0">
                  <a:pos x="15" y="38"/>
                </a:cxn>
                <a:cxn ang="0">
                  <a:pos x="16" y="36"/>
                </a:cxn>
                <a:cxn ang="0">
                  <a:pos x="18" y="34"/>
                </a:cxn>
                <a:cxn ang="0">
                  <a:pos x="18" y="32"/>
                </a:cxn>
                <a:cxn ang="0">
                  <a:pos x="19" y="29"/>
                </a:cxn>
                <a:cxn ang="0">
                  <a:pos x="18" y="25"/>
                </a:cxn>
                <a:cxn ang="0">
                  <a:pos x="15" y="20"/>
                </a:cxn>
                <a:cxn ang="0">
                  <a:pos x="10" y="17"/>
                </a:cxn>
                <a:cxn ang="0">
                  <a:pos x="8" y="16"/>
                </a:cxn>
                <a:cxn ang="0">
                  <a:pos x="5" y="16"/>
                </a:cxn>
                <a:cxn ang="0">
                  <a:pos x="1" y="16"/>
                </a:cxn>
                <a:cxn ang="0">
                  <a:pos x="9" y="0"/>
                </a:cxn>
              </a:cxnLst>
              <a:rect l="0" t="0" r="r" b="b"/>
              <a:pathLst>
                <a:path w="24" h="42">
                  <a:moveTo>
                    <a:pt x="9" y="0"/>
                  </a:moveTo>
                  <a:lnTo>
                    <a:pt x="24" y="0"/>
                  </a:lnTo>
                  <a:lnTo>
                    <a:pt x="21" y="5"/>
                  </a:lnTo>
                  <a:lnTo>
                    <a:pt x="9" y="5"/>
                  </a:lnTo>
                  <a:lnTo>
                    <a:pt x="6" y="10"/>
                  </a:lnTo>
                  <a:lnTo>
                    <a:pt x="13" y="13"/>
                  </a:lnTo>
                  <a:lnTo>
                    <a:pt x="19" y="16"/>
                  </a:lnTo>
                  <a:lnTo>
                    <a:pt x="21" y="19"/>
                  </a:lnTo>
                  <a:lnTo>
                    <a:pt x="22" y="22"/>
                  </a:lnTo>
                  <a:lnTo>
                    <a:pt x="23" y="26"/>
                  </a:lnTo>
                  <a:lnTo>
                    <a:pt x="23" y="28"/>
                  </a:lnTo>
                  <a:lnTo>
                    <a:pt x="22" y="31"/>
                  </a:lnTo>
                  <a:lnTo>
                    <a:pt x="20" y="35"/>
                  </a:lnTo>
                  <a:lnTo>
                    <a:pt x="18" y="38"/>
                  </a:lnTo>
                  <a:lnTo>
                    <a:pt x="16" y="39"/>
                  </a:lnTo>
                  <a:lnTo>
                    <a:pt x="14" y="40"/>
                  </a:lnTo>
                  <a:lnTo>
                    <a:pt x="12" y="41"/>
                  </a:lnTo>
                  <a:lnTo>
                    <a:pt x="9" y="42"/>
                  </a:lnTo>
                  <a:lnTo>
                    <a:pt x="4" y="42"/>
                  </a:lnTo>
                  <a:lnTo>
                    <a:pt x="3" y="41"/>
                  </a:lnTo>
                  <a:lnTo>
                    <a:pt x="0" y="39"/>
                  </a:lnTo>
                  <a:lnTo>
                    <a:pt x="0" y="37"/>
                  </a:lnTo>
                  <a:lnTo>
                    <a:pt x="1" y="37"/>
                  </a:lnTo>
                  <a:lnTo>
                    <a:pt x="2" y="36"/>
                  </a:lnTo>
                  <a:lnTo>
                    <a:pt x="4" y="36"/>
                  </a:lnTo>
                  <a:lnTo>
                    <a:pt x="6" y="38"/>
                  </a:lnTo>
                  <a:lnTo>
                    <a:pt x="7" y="38"/>
                  </a:lnTo>
                  <a:lnTo>
                    <a:pt x="9" y="38"/>
                  </a:lnTo>
                  <a:lnTo>
                    <a:pt x="11" y="39"/>
                  </a:lnTo>
                  <a:lnTo>
                    <a:pt x="12" y="38"/>
                  </a:lnTo>
                  <a:lnTo>
                    <a:pt x="15" y="38"/>
                  </a:lnTo>
                  <a:lnTo>
                    <a:pt x="16" y="36"/>
                  </a:lnTo>
                  <a:lnTo>
                    <a:pt x="18" y="34"/>
                  </a:lnTo>
                  <a:lnTo>
                    <a:pt x="18" y="32"/>
                  </a:lnTo>
                  <a:lnTo>
                    <a:pt x="19" y="29"/>
                  </a:lnTo>
                  <a:lnTo>
                    <a:pt x="18" y="25"/>
                  </a:lnTo>
                  <a:lnTo>
                    <a:pt x="15" y="20"/>
                  </a:lnTo>
                  <a:lnTo>
                    <a:pt x="10" y="17"/>
                  </a:lnTo>
                  <a:lnTo>
                    <a:pt x="8" y="16"/>
                  </a:lnTo>
                  <a:lnTo>
                    <a:pt x="5" y="16"/>
                  </a:lnTo>
                  <a:lnTo>
                    <a:pt x="1"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Skupina 1086"/>
          <p:cNvGrpSpPr/>
          <p:nvPr/>
        </p:nvGrpSpPr>
        <p:grpSpPr>
          <a:xfrm>
            <a:off x="1643042" y="6072206"/>
            <a:ext cx="100013" cy="68263"/>
            <a:chOff x="3008302" y="4784734"/>
            <a:chExt cx="100013" cy="68263"/>
          </a:xfrm>
        </p:grpSpPr>
        <p:sp>
          <p:nvSpPr>
            <p:cNvPr id="1088" name="Freeform 2181"/>
            <p:cNvSpPr>
              <a:spLocks/>
            </p:cNvSpPr>
            <p:nvPr/>
          </p:nvSpPr>
          <p:spPr bwMode="auto">
            <a:xfrm>
              <a:off x="3008302" y="4784734"/>
              <a:ext cx="42863" cy="66675"/>
            </a:xfrm>
            <a:custGeom>
              <a:avLst/>
              <a:gdLst/>
              <a:ahLst/>
              <a:cxnLst>
                <a:cxn ang="0">
                  <a:pos x="10" y="0"/>
                </a:cxn>
                <a:cxn ang="0">
                  <a:pos x="16" y="0"/>
                </a:cxn>
                <a:cxn ang="0">
                  <a:pos x="19" y="1"/>
                </a:cxn>
                <a:cxn ang="0">
                  <a:pos x="21" y="3"/>
                </a:cxn>
                <a:cxn ang="0">
                  <a:pos x="24" y="8"/>
                </a:cxn>
                <a:cxn ang="0">
                  <a:pos x="25" y="11"/>
                </a:cxn>
                <a:cxn ang="0">
                  <a:pos x="24" y="14"/>
                </a:cxn>
                <a:cxn ang="0">
                  <a:pos x="23" y="17"/>
                </a:cxn>
                <a:cxn ang="0">
                  <a:pos x="19" y="24"/>
                </a:cxn>
                <a:cxn ang="0">
                  <a:pos x="15" y="28"/>
                </a:cxn>
                <a:cxn ang="0">
                  <a:pos x="12" y="32"/>
                </a:cxn>
                <a:cxn ang="0">
                  <a:pos x="9" y="34"/>
                </a:cxn>
                <a:cxn ang="0">
                  <a:pos x="6" y="36"/>
                </a:cxn>
                <a:cxn ang="0">
                  <a:pos x="6" y="38"/>
                </a:cxn>
                <a:cxn ang="0">
                  <a:pos x="21" y="38"/>
                </a:cxn>
                <a:cxn ang="0">
                  <a:pos x="22" y="37"/>
                </a:cxn>
                <a:cxn ang="0">
                  <a:pos x="23" y="37"/>
                </a:cxn>
                <a:cxn ang="0">
                  <a:pos x="25" y="35"/>
                </a:cxn>
                <a:cxn ang="0">
                  <a:pos x="27" y="35"/>
                </a:cxn>
                <a:cxn ang="0">
                  <a:pos x="25" y="42"/>
                </a:cxn>
                <a:cxn ang="0">
                  <a:pos x="0" y="42"/>
                </a:cxn>
                <a:cxn ang="0">
                  <a:pos x="0" y="41"/>
                </a:cxn>
                <a:cxn ang="0">
                  <a:pos x="9" y="32"/>
                </a:cxn>
                <a:cxn ang="0">
                  <a:pos x="15" y="26"/>
                </a:cxn>
                <a:cxn ang="0">
                  <a:pos x="18" y="19"/>
                </a:cxn>
                <a:cxn ang="0">
                  <a:pos x="19" y="14"/>
                </a:cxn>
                <a:cxn ang="0">
                  <a:pos x="18" y="9"/>
                </a:cxn>
                <a:cxn ang="0">
                  <a:pos x="16" y="7"/>
                </a:cxn>
                <a:cxn ang="0">
                  <a:pos x="15" y="5"/>
                </a:cxn>
                <a:cxn ang="0">
                  <a:pos x="13" y="5"/>
                </a:cxn>
                <a:cxn ang="0">
                  <a:pos x="9" y="5"/>
                </a:cxn>
                <a:cxn ang="0">
                  <a:pos x="6" y="5"/>
                </a:cxn>
                <a:cxn ang="0">
                  <a:pos x="5" y="6"/>
                </a:cxn>
                <a:cxn ang="0">
                  <a:pos x="2" y="9"/>
                </a:cxn>
                <a:cxn ang="0">
                  <a:pos x="1" y="11"/>
                </a:cxn>
                <a:cxn ang="0">
                  <a:pos x="0" y="11"/>
                </a:cxn>
                <a:cxn ang="0">
                  <a:pos x="2" y="5"/>
                </a:cxn>
                <a:cxn ang="0">
                  <a:pos x="4" y="3"/>
                </a:cxn>
                <a:cxn ang="0">
                  <a:pos x="6" y="1"/>
                </a:cxn>
                <a:cxn ang="0">
                  <a:pos x="10" y="0"/>
                </a:cxn>
              </a:cxnLst>
              <a:rect l="0" t="0" r="r" b="b"/>
              <a:pathLst>
                <a:path w="27" h="42">
                  <a:moveTo>
                    <a:pt x="10" y="0"/>
                  </a:moveTo>
                  <a:lnTo>
                    <a:pt x="16" y="0"/>
                  </a:lnTo>
                  <a:lnTo>
                    <a:pt x="19" y="1"/>
                  </a:lnTo>
                  <a:lnTo>
                    <a:pt x="21" y="3"/>
                  </a:lnTo>
                  <a:lnTo>
                    <a:pt x="24" y="8"/>
                  </a:lnTo>
                  <a:lnTo>
                    <a:pt x="25" y="11"/>
                  </a:lnTo>
                  <a:lnTo>
                    <a:pt x="24" y="14"/>
                  </a:lnTo>
                  <a:lnTo>
                    <a:pt x="23" y="17"/>
                  </a:lnTo>
                  <a:lnTo>
                    <a:pt x="19" y="24"/>
                  </a:lnTo>
                  <a:lnTo>
                    <a:pt x="15" y="28"/>
                  </a:lnTo>
                  <a:lnTo>
                    <a:pt x="12" y="32"/>
                  </a:lnTo>
                  <a:lnTo>
                    <a:pt x="9" y="34"/>
                  </a:lnTo>
                  <a:lnTo>
                    <a:pt x="6" y="36"/>
                  </a:lnTo>
                  <a:lnTo>
                    <a:pt x="6" y="38"/>
                  </a:lnTo>
                  <a:lnTo>
                    <a:pt x="21" y="38"/>
                  </a:lnTo>
                  <a:lnTo>
                    <a:pt x="22" y="37"/>
                  </a:lnTo>
                  <a:lnTo>
                    <a:pt x="23" y="37"/>
                  </a:lnTo>
                  <a:lnTo>
                    <a:pt x="25" y="35"/>
                  </a:lnTo>
                  <a:lnTo>
                    <a:pt x="27" y="35"/>
                  </a:lnTo>
                  <a:lnTo>
                    <a:pt x="25" y="42"/>
                  </a:lnTo>
                  <a:lnTo>
                    <a:pt x="0" y="42"/>
                  </a:lnTo>
                  <a:lnTo>
                    <a:pt x="0" y="41"/>
                  </a:lnTo>
                  <a:lnTo>
                    <a:pt x="9" y="32"/>
                  </a:lnTo>
                  <a:lnTo>
                    <a:pt x="15" y="26"/>
                  </a:lnTo>
                  <a:lnTo>
                    <a:pt x="18" y="19"/>
                  </a:lnTo>
                  <a:lnTo>
                    <a:pt x="19" y="14"/>
                  </a:lnTo>
                  <a:lnTo>
                    <a:pt x="18" y="9"/>
                  </a:lnTo>
                  <a:lnTo>
                    <a:pt x="16" y="7"/>
                  </a:lnTo>
                  <a:lnTo>
                    <a:pt x="15" y="5"/>
                  </a:lnTo>
                  <a:lnTo>
                    <a:pt x="13" y="5"/>
                  </a:lnTo>
                  <a:lnTo>
                    <a:pt x="9" y="5"/>
                  </a:lnTo>
                  <a:lnTo>
                    <a:pt x="6" y="5"/>
                  </a:lnTo>
                  <a:lnTo>
                    <a:pt x="5" y="6"/>
                  </a:lnTo>
                  <a:lnTo>
                    <a:pt x="2" y="9"/>
                  </a:lnTo>
                  <a:lnTo>
                    <a:pt x="1" y="11"/>
                  </a:lnTo>
                  <a:lnTo>
                    <a:pt x="0" y="11"/>
                  </a:lnTo>
                  <a:lnTo>
                    <a:pt x="2" y="5"/>
                  </a:lnTo>
                  <a:lnTo>
                    <a:pt x="4" y="3"/>
                  </a:lnTo>
                  <a:lnTo>
                    <a:pt x="6" y="1"/>
                  </a:lnTo>
                  <a:lnTo>
                    <a:pt x="10"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9" name="Freeform 2182"/>
            <p:cNvSpPr>
              <a:spLocks/>
            </p:cNvSpPr>
            <p:nvPr/>
          </p:nvSpPr>
          <p:spPr bwMode="auto">
            <a:xfrm>
              <a:off x="3071802" y="4786322"/>
              <a:ext cx="36513" cy="66675"/>
            </a:xfrm>
            <a:custGeom>
              <a:avLst/>
              <a:gdLst/>
              <a:ahLst/>
              <a:cxnLst>
                <a:cxn ang="0">
                  <a:pos x="9" y="0"/>
                </a:cxn>
                <a:cxn ang="0">
                  <a:pos x="23" y="0"/>
                </a:cxn>
                <a:cxn ang="0">
                  <a:pos x="20" y="5"/>
                </a:cxn>
                <a:cxn ang="0">
                  <a:pos x="8" y="5"/>
                </a:cxn>
                <a:cxn ang="0">
                  <a:pos x="5" y="10"/>
                </a:cxn>
                <a:cxn ang="0">
                  <a:pos x="13" y="13"/>
                </a:cxn>
                <a:cxn ang="0">
                  <a:pos x="19" y="16"/>
                </a:cxn>
                <a:cxn ang="0">
                  <a:pos x="21" y="19"/>
                </a:cxn>
                <a:cxn ang="0">
                  <a:pos x="22" y="22"/>
                </a:cxn>
                <a:cxn ang="0">
                  <a:pos x="22" y="26"/>
                </a:cxn>
                <a:cxn ang="0">
                  <a:pos x="22" y="28"/>
                </a:cxn>
                <a:cxn ang="0">
                  <a:pos x="22" y="31"/>
                </a:cxn>
                <a:cxn ang="0">
                  <a:pos x="19" y="35"/>
                </a:cxn>
                <a:cxn ang="0">
                  <a:pos x="18" y="38"/>
                </a:cxn>
                <a:cxn ang="0">
                  <a:pos x="16" y="39"/>
                </a:cxn>
                <a:cxn ang="0">
                  <a:pos x="13" y="40"/>
                </a:cxn>
                <a:cxn ang="0">
                  <a:pos x="11" y="41"/>
                </a:cxn>
                <a:cxn ang="0">
                  <a:pos x="9" y="42"/>
                </a:cxn>
                <a:cxn ang="0">
                  <a:pos x="4" y="42"/>
                </a:cxn>
                <a:cxn ang="0">
                  <a:pos x="2" y="41"/>
                </a:cxn>
                <a:cxn ang="0">
                  <a:pos x="0" y="39"/>
                </a:cxn>
                <a:cxn ang="0">
                  <a:pos x="0" y="37"/>
                </a:cxn>
                <a:cxn ang="0">
                  <a:pos x="0" y="37"/>
                </a:cxn>
                <a:cxn ang="0">
                  <a:pos x="1" y="36"/>
                </a:cxn>
                <a:cxn ang="0">
                  <a:pos x="4" y="36"/>
                </a:cxn>
                <a:cxn ang="0">
                  <a:pos x="5" y="38"/>
                </a:cxn>
                <a:cxn ang="0">
                  <a:pos x="7" y="38"/>
                </a:cxn>
                <a:cxn ang="0">
                  <a:pos x="9" y="38"/>
                </a:cxn>
                <a:cxn ang="0">
                  <a:pos x="10" y="39"/>
                </a:cxn>
                <a:cxn ang="0">
                  <a:pos x="12" y="38"/>
                </a:cxn>
                <a:cxn ang="0">
                  <a:pos x="14" y="38"/>
                </a:cxn>
                <a:cxn ang="0">
                  <a:pos x="16" y="36"/>
                </a:cxn>
                <a:cxn ang="0">
                  <a:pos x="17" y="34"/>
                </a:cxn>
                <a:cxn ang="0">
                  <a:pos x="18" y="32"/>
                </a:cxn>
                <a:cxn ang="0">
                  <a:pos x="19" y="29"/>
                </a:cxn>
                <a:cxn ang="0">
                  <a:pos x="17" y="25"/>
                </a:cxn>
                <a:cxn ang="0">
                  <a:pos x="14" y="20"/>
                </a:cxn>
                <a:cxn ang="0">
                  <a:pos x="10" y="17"/>
                </a:cxn>
                <a:cxn ang="0">
                  <a:pos x="7" y="16"/>
                </a:cxn>
                <a:cxn ang="0">
                  <a:pos x="4" y="16"/>
                </a:cxn>
                <a:cxn ang="0">
                  <a:pos x="0" y="16"/>
                </a:cxn>
                <a:cxn ang="0">
                  <a:pos x="9" y="0"/>
                </a:cxn>
              </a:cxnLst>
              <a:rect l="0" t="0" r="r" b="b"/>
              <a:pathLst>
                <a:path w="23" h="42">
                  <a:moveTo>
                    <a:pt x="9" y="0"/>
                  </a:moveTo>
                  <a:lnTo>
                    <a:pt x="23" y="0"/>
                  </a:lnTo>
                  <a:lnTo>
                    <a:pt x="20" y="5"/>
                  </a:lnTo>
                  <a:lnTo>
                    <a:pt x="8" y="5"/>
                  </a:lnTo>
                  <a:lnTo>
                    <a:pt x="5" y="10"/>
                  </a:lnTo>
                  <a:lnTo>
                    <a:pt x="13" y="13"/>
                  </a:lnTo>
                  <a:lnTo>
                    <a:pt x="19" y="16"/>
                  </a:lnTo>
                  <a:lnTo>
                    <a:pt x="21" y="19"/>
                  </a:lnTo>
                  <a:lnTo>
                    <a:pt x="22" y="22"/>
                  </a:lnTo>
                  <a:lnTo>
                    <a:pt x="22" y="26"/>
                  </a:lnTo>
                  <a:lnTo>
                    <a:pt x="22" y="28"/>
                  </a:lnTo>
                  <a:lnTo>
                    <a:pt x="22" y="31"/>
                  </a:lnTo>
                  <a:lnTo>
                    <a:pt x="19" y="35"/>
                  </a:lnTo>
                  <a:lnTo>
                    <a:pt x="18" y="38"/>
                  </a:lnTo>
                  <a:lnTo>
                    <a:pt x="16" y="39"/>
                  </a:lnTo>
                  <a:lnTo>
                    <a:pt x="13" y="40"/>
                  </a:lnTo>
                  <a:lnTo>
                    <a:pt x="11" y="41"/>
                  </a:lnTo>
                  <a:lnTo>
                    <a:pt x="9" y="42"/>
                  </a:lnTo>
                  <a:lnTo>
                    <a:pt x="4" y="42"/>
                  </a:lnTo>
                  <a:lnTo>
                    <a:pt x="2" y="41"/>
                  </a:lnTo>
                  <a:lnTo>
                    <a:pt x="0" y="39"/>
                  </a:lnTo>
                  <a:lnTo>
                    <a:pt x="0" y="37"/>
                  </a:lnTo>
                  <a:lnTo>
                    <a:pt x="0" y="37"/>
                  </a:lnTo>
                  <a:lnTo>
                    <a:pt x="1" y="36"/>
                  </a:lnTo>
                  <a:lnTo>
                    <a:pt x="4" y="36"/>
                  </a:lnTo>
                  <a:lnTo>
                    <a:pt x="5" y="38"/>
                  </a:lnTo>
                  <a:lnTo>
                    <a:pt x="7" y="38"/>
                  </a:lnTo>
                  <a:lnTo>
                    <a:pt x="9" y="38"/>
                  </a:lnTo>
                  <a:lnTo>
                    <a:pt x="10" y="39"/>
                  </a:lnTo>
                  <a:lnTo>
                    <a:pt x="12" y="38"/>
                  </a:lnTo>
                  <a:lnTo>
                    <a:pt x="14" y="38"/>
                  </a:lnTo>
                  <a:lnTo>
                    <a:pt x="16" y="36"/>
                  </a:lnTo>
                  <a:lnTo>
                    <a:pt x="17" y="34"/>
                  </a:lnTo>
                  <a:lnTo>
                    <a:pt x="18" y="32"/>
                  </a:lnTo>
                  <a:lnTo>
                    <a:pt x="19" y="29"/>
                  </a:lnTo>
                  <a:lnTo>
                    <a:pt x="17" y="25"/>
                  </a:lnTo>
                  <a:lnTo>
                    <a:pt x="14" y="20"/>
                  </a:lnTo>
                  <a:lnTo>
                    <a:pt x="10" y="17"/>
                  </a:lnTo>
                  <a:lnTo>
                    <a:pt x="7" y="16"/>
                  </a:lnTo>
                  <a:lnTo>
                    <a:pt x="4" y="16"/>
                  </a:lnTo>
                  <a:lnTo>
                    <a:pt x="0" y="16"/>
                  </a:lnTo>
                  <a:lnTo>
                    <a:pt x="9"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Skupina 1158"/>
          <p:cNvGrpSpPr/>
          <p:nvPr/>
        </p:nvGrpSpPr>
        <p:grpSpPr>
          <a:xfrm>
            <a:off x="2357422" y="5357826"/>
            <a:ext cx="142876" cy="142876"/>
            <a:chOff x="6286512" y="5929330"/>
            <a:chExt cx="142876" cy="142876"/>
          </a:xfrm>
        </p:grpSpPr>
        <p:cxnSp>
          <p:nvCxnSpPr>
            <p:cNvPr id="1091" name="Přímá spojovací čára 1090"/>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092" name="Přímá spojovací čára 1091"/>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4" name="Skupina 1158"/>
          <p:cNvGrpSpPr/>
          <p:nvPr/>
        </p:nvGrpSpPr>
        <p:grpSpPr>
          <a:xfrm>
            <a:off x="1834876" y="6215082"/>
            <a:ext cx="142876" cy="142876"/>
            <a:chOff x="6286512" y="5929330"/>
            <a:chExt cx="142876" cy="142876"/>
          </a:xfrm>
        </p:grpSpPr>
        <p:cxnSp>
          <p:nvCxnSpPr>
            <p:cNvPr id="1126" name="Přímá spojovací čára 1125"/>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35" name="Přímá spojovací čára 1134"/>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grpSp>
        <p:nvGrpSpPr>
          <p:cNvPr id="15" name="Skupina 1158"/>
          <p:cNvGrpSpPr/>
          <p:nvPr/>
        </p:nvGrpSpPr>
        <p:grpSpPr>
          <a:xfrm>
            <a:off x="6714077" y="6008172"/>
            <a:ext cx="142876" cy="142876"/>
            <a:chOff x="6286512" y="5929330"/>
            <a:chExt cx="142876" cy="142876"/>
          </a:xfrm>
        </p:grpSpPr>
        <p:cxnSp>
          <p:nvCxnSpPr>
            <p:cNvPr id="1141" name="Přímá spojovací čára 1140"/>
            <p:cNvCxnSpPr/>
            <p:nvPr/>
          </p:nvCxnSpPr>
          <p:spPr bwMode="auto">
            <a:xfrm rot="5400000" flipH="1"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cxnSp>
          <p:nvCxnSpPr>
            <p:cNvPr id="1143" name="Přímá spojovací čára 1142"/>
            <p:cNvCxnSpPr/>
            <p:nvPr/>
          </p:nvCxnSpPr>
          <p:spPr bwMode="auto">
            <a:xfrm rot="16200000" flipV="1">
              <a:off x="6286512" y="5929330"/>
              <a:ext cx="142876" cy="142876"/>
            </a:xfrm>
            <a:prstGeom prst="line">
              <a:avLst/>
            </a:prstGeom>
            <a:solidFill>
              <a:schemeClr val="accent1"/>
            </a:solidFill>
            <a:ln w="38100" cap="flat" cmpd="sng" algn="ctr">
              <a:solidFill>
                <a:srgbClr val="C00000"/>
              </a:solidFill>
              <a:prstDash val="solid"/>
              <a:miter lim="800000"/>
              <a:headEnd type="none" w="med" len="med"/>
              <a:tailEnd type="none" w="med" len="med"/>
            </a:ln>
            <a:effectLst/>
          </p:spPr>
        </p:cxnSp>
      </p:grpSp>
    </p:spTree>
    <p:extLst>
      <p:ext uri="{BB962C8B-B14F-4D97-AF65-F5344CB8AC3E}">
        <p14:creationId xmlns:p14="http://schemas.microsoft.com/office/powerpoint/2010/main" val="16726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2000"/>
                                        <p:tgtEl>
                                          <p:spTgt spid="1029"/>
                                        </p:tgtEl>
                                      </p:cBhvr>
                                    </p:animEffect>
                                  </p:childTnLst>
                                </p:cTn>
                              </p:par>
                              <p:par>
                                <p:cTn id="19" presetID="10" presetClass="entr" presetSubtype="0" fill="hold" nodeType="withEffect">
                                  <p:stCondLst>
                                    <p:cond delay="0"/>
                                  </p:stCondLst>
                                  <p:childTnLst>
                                    <p:set>
                                      <p:cBhvr>
                                        <p:cTn id="20" dur="1" fill="hold">
                                          <p:stCondLst>
                                            <p:cond delay="0"/>
                                          </p:stCondLst>
                                        </p:cTn>
                                        <p:tgtEl>
                                          <p:spTgt spid="1065"/>
                                        </p:tgtEl>
                                        <p:attrNameLst>
                                          <p:attrName>style.visibility</p:attrName>
                                        </p:attrNameLst>
                                      </p:cBhvr>
                                      <p:to>
                                        <p:strVal val="visible"/>
                                      </p:to>
                                    </p:set>
                                    <p:animEffect transition="in" filter="fade">
                                      <p:cBhvr>
                                        <p:cTn id="21" dur="2000"/>
                                        <p:tgtEl>
                                          <p:spTgt spid="1065"/>
                                        </p:tgtEl>
                                      </p:cBhvr>
                                    </p:animEffect>
                                  </p:childTnLst>
                                </p:cTn>
                              </p:par>
                              <p:par>
                                <p:cTn id="22" presetID="10" presetClass="entr" presetSubtype="0" fill="hold" nodeType="withEffect">
                                  <p:stCondLst>
                                    <p:cond delay="0"/>
                                  </p:stCondLst>
                                  <p:childTnLst>
                                    <p:set>
                                      <p:cBhvr>
                                        <p:cTn id="23" dur="1" fill="hold">
                                          <p:stCondLst>
                                            <p:cond delay="0"/>
                                          </p:stCondLst>
                                        </p:cTn>
                                        <p:tgtEl>
                                          <p:spTgt spid="1064"/>
                                        </p:tgtEl>
                                        <p:attrNameLst>
                                          <p:attrName>style.visibility</p:attrName>
                                        </p:attrNameLst>
                                      </p:cBhvr>
                                      <p:to>
                                        <p:strVal val="visible"/>
                                      </p:to>
                                    </p:set>
                                    <p:animEffect transition="in" filter="fade">
                                      <p:cBhvr>
                                        <p:cTn id="24" dur="2000"/>
                                        <p:tgtEl>
                                          <p:spTgt spid="106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70"/>
                                        </p:tgtEl>
                                        <p:attrNameLst>
                                          <p:attrName>style.visibility</p:attrName>
                                        </p:attrNameLst>
                                      </p:cBhvr>
                                      <p:to>
                                        <p:strVal val="visible"/>
                                      </p:to>
                                    </p:set>
                                    <p:animEffect transition="in" filter="fade">
                                      <p:cBhvr>
                                        <p:cTn id="38" dur="2000"/>
                                        <p:tgtEl>
                                          <p:spTgt spid="107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81"/>
                                        </p:tgtEl>
                                        <p:attrNameLst>
                                          <p:attrName>style.visibility</p:attrName>
                                        </p:attrNameLst>
                                      </p:cBhvr>
                                      <p:to>
                                        <p:strVal val="visible"/>
                                      </p:to>
                                    </p:set>
                                    <p:animEffect transition="in" filter="fade">
                                      <p:cBhvr>
                                        <p:cTn id="43" dur="2000"/>
                                        <p:tgtEl>
                                          <p:spTgt spid="1081"/>
                                        </p:tgtEl>
                                      </p:cBhvr>
                                    </p:animEffect>
                                  </p:childTnLst>
                                </p:cTn>
                              </p:par>
                              <p:par>
                                <p:cTn id="44" presetID="10" presetClass="entr" presetSubtype="0" fill="hold" nodeType="withEffect">
                                  <p:stCondLst>
                                    <p:cond delay="0"/>
                                  </p:stCondLst>
                                  <p:childTnLst>
                                    <p:set>
                                      <p:cBhvr>
                                        <p:cTn id="45" dur="1" fill="hold">
                                          <p:stCondLst>
                                            <p:cond delay="0"/>
                                          </p:stCondLst>
                                        </p:cTn>
                                        <p:tgtEl>
                                          <p:spTgt spid="1080"/>
                                        </p:tgtEl>
                                        <p:attrNameLst>
                                          <p:attrName>style.visibility</p:attrName>
                                        </p:attrNameLst>
                                      </p:cBhvr>
                                      <p:to>
                                        <p:strVal val="visible"/>
                                      </p:to>
                                    </p:set>
                                    <p:animEffect transition="in" filter="fade">
                                      <p:cBhvr>
                                        <p:cTn id="46" dur="2000"/>
                                        <p:tgtEl>
                                          <p:spTgt spid="108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20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 </a:t>
            </a:r>
            <a:r>
              <a:rPr lang="cs-CZ" dirty="0" smtClean="0"/>
              <a:t>- </a:t>
            </a:r>
            <a:r>
              <a:rPr lang="en-US" dirty="0"/>
              <a:t>R</a:t>
            </a:r>
            <a:r>
              <a:rPr lang="en-US" dirty="0" smtClean="0"/>
              <a:t>epresentation</a:t>
            </a:r>
            <a:endParaRPr lang="cs-CZ" dirty="0"/>
          </a:p>
        </p:txBody>
      </p:sp>
      <p:sp>
        <p:nvSpPr>
          <p:cNvPr id="3" name="Zástupný symbol pro obsah 2"/>
          <p:cNvSpPr>
            <a:spLocks noGrp="1"/>
          </p:cNvSpPr>
          <p:nvPr>
            <p:ph idx="1"/>
          </p:nvPr>
        </p:nvSpPr>
        <p:spPr>
          <a:xfrm>
            <a:off x="385763" y="1196975"/>
            <a:ext cx="5122341" cy="1871985"/>
          </a:xfrm>
        </p:spPr>
        <p:txBody>
          <a:bodyPr/>
          <a:lstStyle/>
          <a:p>
            <a:r>
              <a:rPr lang="en-US" sz="2700" b="1" dirty="0"/>
              <a:t>d</a:t>
            </a:r>
            <a:r>
              <a:rPr lang="en-US" sz="2700" b="1" dirty="0" smtClean="0"/>
              <a:t>ata </a:t>
            </a:r>
            <a:r>
              <a:rPr lang="en-US" sz="2700" b="1" dirty="0"/>
              <a:t>r</a:t>
            </a:r>
            <a:r>
              <a:rPr lang="en-US" sz="2700" b="1" dirty="0" smtClean="0"/>
              <a:t>epresentation</a:t>
            </a:r>
            <a:endParaRPr lang="cs-CZ" sz="2700" b="1" dirty="0" smtClean="0"/>
          </a:p>
          <a:p>
            <a:pPr lvl="1"/>
            <a:r>
              <a:rPr lang="en-US" b="1" dirty="0"/>
              <a:t>b</a:t>
            </a:r>
            <a:r>
              <a:rPr lang="en-US" b="1" dirty="0" smtClean="0"/>
              <a:t>idirectional tree structure        (using pointers)</a:t>
            </a:r>
          </a:p>
          <a:p>
            <a:pPr lvl="1"/>
            <a:endParaRPr lang="cs-CZ" sz="1900" dirty="0" smtClean="0"/>
          </a:p>
          <a:p>
            <a:pPr lvl="1"/>
            <a:r>
              <a:rPr lang="en-US" b="1" dirty="0"/>
              <a:t>array </a:t>
            </a:r>
            <a:r>
              <a:rPr lang="en-US" b="1" dirty="0" smtClean="0"/>
              <a:t>(the root </a:t>
            </a:r>
            <a:r>
              <a:rPr lang="en-US" b="1" dirty="0"/>
              <a:t>is placed at index 1)</a:t>
            </a:r>
            <a:endParaRPr lang="cs-CZ" b="1" dirty="0" smtClean="0"/>
          </a:p>
          <a:p>
            <a:endParaRPr lang="cs-CZ" sz="2700" dirty="0" smtClean="0"/>
          </a:p>
        </p:txBody>
      </p:sp>
      <p:pic>
        <p:nvPicPr>
          <p:cNvPr id="5" name="Obrázek 4" descr="Binary_tree_in_array.png"/>
          <p:cNvPicPr>
            <a:picLocks noChangeAspect="1"/>
          </p:cNvPicPr>
          <p:nvPr/>
        </p:nvPicPr>
        <p:blipFill>
          <a:blip r:embed="rId3" cstate="print"/>
          <a:srcRect b="20320"/>
          <a:stretch>
            <a:fillRect/>
          </a:stretch>
        </p:blipFill>
        <p:spPr>
          <a:xfrm>
            <a:off x="1857356" y="3429000"/>
            <a:ext cx="5400098" cy="1081514"/>
          </a:xfrm>
          <a:prstGeom prst="rect">
            <a:avLst/>
          </a:prstGeom>
        </p:spPr>
      </p:pic>
      <p:cxnSp>
        <p:nvCxnSpPr>
          <p:cNvPr id="7" name="Přímá spojovací šipka 6"/>
          <p:cNvCxnSpPr/>
          <p:nvPr/>
        </p:nvCxnSpPr>
        <p:spPr bwMode="auto">
          <a:xfrm rot="5400000" flipH="1" flipV="1">
            <a:off x="3608381" y="4964123"/>
            <a:ext cx="357190" cy="1588"/>
          </a:xfrm>
          <a:prstGeom prst="straightConnector1">
            <a:avLst/>
          </a:prstGeom>
          <a:solidFill>
            <a:schemeClr val="accent1"/>
          </a:solidFill>
          <a:ln w="25400" cap="sq" cmpd="sng" algn="ctr">
            <a:solidFill>
              <a:schemeClr val="tx1"/>
            </a:solidFill>
            <a:prstDash val="solid"/>
            <a:miter lim="800000"/>
            <a:headEnd type="none" w="med" len="med"/>
            <a:tailEnd type="arrow"/>
          </a:ln>
          <a:effectLst/>
        </p:spPr>
      </p:cxnSp>
      <p:sp>
        <p:nvSpPr>
          <p:cNvPr id="9" name="TextovéPole 8"/>
          <p:cNvSpPr txBox="1"/>
          <p:nvPr/>
        </p:nvSpPr>
        <p:spPr>
          <a:xfrm>
            <a:off x="3423221" y="5143512"/>
            <a:ext cx="788999" cy="677108"/>
          </a:xfrm>
          <a:prstGeom prst="rect">
            <a:avLst/>
          </a:prstGeom>
          <a:noFill/>
        </p:spPr>
        <p:txBody>
          <a:bodyPr wrap="none" rtlCol="0">
            <a:spAutoFit/>
          </a:bodyPr>
          <a:lstStyle/>
          <a:p>
            <a:pPr algn="ctr"/>
            <a:r>
              <a:rPr lang="en-US" sz="1900" b="1" dirty="0" smtClean="0">
                <a:latin typeface="+mn-lt"/>
              </a:rPr>
              <a:t>node</a:t>
            </a:r>
            <a:endParaRPr lang="cs-CZ" sz="1900" b="1" dirty="0" smtClean="0">
              <a:latin typeface="+mn-lt"/>
            </a:endParaRPr>
          </a:p>
          <a:p>
            <a:pPr algn="ctr"/>
            <a:r>
              <a:rPr lang="cs-CZ" sz="1900" i="1" dirty="0" smtClean="0">
                <a:latin typeface="Cambria" pitchFamily="18" charset="0"/>
              </a:rPr>
              <a:t>n</a:t>
            </a:r>
            <a:endParaRPr lang="cs-CZ" sz="1900" i="1" dirty="0">
              <a:latin typeface="Cambria" pitchFamily="18" charset="0"/>
            </a:endParaRPr>
          </a:p>
        </p:txBody>
      </p:sp>
      <p:cxnSp>
        <p:nvCxnSpPr>
          <p:cNvPr id="10" name="Přímá spojovací šipka 9"/>
          <p:cNvCxnSpPr/>
          <p:nvPr/>
        </p:nvCxnSpPr>
        <p:spPr bwMode="auto">
          <a:xfrm rot="5400000" flipH="1" flipV="1">
            <a:off x="5894397" y="4964123"/>
            <a:ext cx="357190" cy="1588"/>
          </a:xfrm>
          <a:prstGeom prst="straightConnector1">
            <a:avLst/>
          </a:prstGeom>
          <a:solidFill>
            <a:schemeClr val="accent1"/>
          </a:solidFill>
          <a:ln w="25400" cap="sq" cmpd="sng" algn="ctr">
            <a:solidFill>
              <a:schemeClr val="tx1"/>
            </a:solidFill>
            <a:prstDash val="solid"/>
            <a:miter lim="800000"/>
            <a:headEnd type="none" w="med" len="med"/>
            <a:tailEnd type="arrow"/>
          </a:ln>
          <a:effectLst/>
        </p:spPr>
      </p:cxnSp>
      <p:sp>
        <p:nvSpPr>
          <p:cNvPr id="11" name="TextovéPole 10"/>
          <p:cNvSpPr txBox="1"/>
          <p:nvPr/>
        </p:nvSpPr>
        <p:spPr>
          <a:xfrm>
            <a:off x="4869611" y="5143512"/>
            <a:ext cx="2480359" cy="969496"/>
          </a:xfrm>
          <a:prstGeom prst="rect">
            <a:avLst/>
          </a:prstGeom>
          <a:noFill/>
        </p:spPr>
        <p:txBody>
          <a:bodyPr wrap="none" rtlCol="0">
            <a:spAutoFit/>
          </a:bodyPr>
          <a:lstStyle/>
          <a:p>
            <a:pPr algn="ctr"/>
            <a:r>
              <a:rPr lang="en-US" sz="1900" dirty="0">
                <a:latin typeface="+mn-lt"/>
              </a:rPr>
              <a:t>1</a:t>
            </a:r>
            <a:r>
              <a:rPr lang="en-US" sz="1900" dirty="0" smtClean="0">
                <a:latin typeface="+mn-lt"/>
              </a:rPr>
              <a:t>st</a:t>
            </a:r>
            <a:r>
              <a:rPr lang="cs-CZ" sz="1900" dirty="0" smtClean="0">
                <a:latin typeface="+mn-lt"/>
              </a:rPr>
              <a:t> </a:t>
            </a:r>
            <a:r>
              <a:rPr lang="en-US" sz="1900" dirty="0" smtClean="0">
                <a:latin typeface="+mn-lt"/>
              </a:rPr>
              <a:t>child</a:t>
            </a:r>
            <a:endParaRPr lang="cs-CZ" sz="1900" dirty="0" smtClean="0">
              <a:latin typeface="+mn-lt"/>
            </a:endParaRPr>
          </a:p>
          <a:p>
            <a:pPr algn="ctr"/>
            <a:r>
              <a:rPr lang="cs-CZ" sz="1900" dirty="0" smtClean="0">
                <a:latin typeface="Cambria" pitchFamily="18" charset="0"/>
              </a:rPr>
              <a:t>2*</a:t>
            </a:r>
            <a:r>
              <a:rPr lang="cs-CZ" sz="1900" i="1" dirty="0" smtClean="0">
                <a:latin typeface="Cambria" pitchFamily="18" charset="0"/>
              </a:rPr>
              <a:t>n</a:t>
            </a:r>
          </a:p>
          <a:p>
            <a:pPr algn="ctr"/>
            <a:r>
              <a:rPr lang="en-US" sz="1900" dirty="0">
                <a:latin typeface="+mn-lt"/>
              </a:rPr>
              <a:t>or equivalently </a:t>
            </a:r>
            <a:r>
              <a:rPr lang="cs-CZ" sz="1900" i="1" dirty="0" smtClean="0">
                <a:latin typeface="Cambria" pitchFamily="18" charset="0"/>
              </a:rPr>
              <a:t>n</a:t>
            </a:r>
            <a:r>
              <a:rPr lang="cs-CZ" sz="1900" dirty="0" smtClean="0">
                <a:latin typeface="Cambria" pitchFamily="18" charset="0"/>
              </a:rPr>
              <a:t> </a:t>
            </a:r>
            <a:r>
              <a:rPr lang="en-US" sz="1900" dirty="0" smtClean="0">
                <a:latin typeface="Cambria" pitchFamily="18" charset="0"/>
              </a:rPr>
              <a:t>&lt;&lt; 1</a:t>
            </a:r>
            <a:endParaRPr lang="cs-CZ" sz="1900" dirty="0">
              <a:latin typeface="Cambria" pitchFamily="18" charset="0"/>
            </a:endParaRPr>
          </a:p>
        </p:txBody>
      </p:sp>
      <p:cxnSp>
        <p:nvCxnSpPr>
          <p:cNvPr id="12" name="Přímá spojovací šipka 11"/>
          <p:cNvCxnSpPr/>
          <p:nvPr/>
        </p:nvCxnSpPr>
        <p:spPr bwMode="auto">
          <a:xfrm rot="5400000" flipH="1" flipV="1">
            <a:off x="6680215" y="3178173"/>
            <a:ext cx="357190" cy="1588"/>
          </a:xfrm>
          <a:prstGeom prst="straightConnector1">
            <a:avLst/>
          </a:prstGeom>
          <a:solidFill>
            <a:schemeClr val="accent1"/>
          </a:solidFill>
          <a:ln w="25400" cap="sq" cmpd="sng" algn="ctr">
            <a:solidFill>
              <a:schemeClr val="tx1"/>
            </a:solidFill>
            <a:prstDash val="solid"/>
            <a:miter lim="800000"/>
            <a:headEnd type="arrow" w="med" len="med"/>
            <a:tailEnd type="none"/>
          </a:ln>
          <a:effectLst/>
        </p:spPr>
      </p:cxnSp>
      <p:sp>
        <p:nvSpPr>
          <p:cNvPr id="13" name="TextovéPole 12"/>
          <p:cNvSpPr txBox="1"/>
          <p:nvPr/>
        </p:nvSpPr>
        <p:spPr>
          <a:xfrm>
            <a:off x="5348417" y="1857364"/>
            <a:ext cx="3041410" cy="969496"/>
          </a:xfrm>
          <a:prstGeom prst="rect">
            <a:avLst/>
          </a:prstGeom>
          <a:noFill/>
        </p:spPr>
        <p:txBody>
          <a:bodyPr wrap="none" rtlCol="0">
            <a:spAutoFit/>
          </a:bodyPr>
          <a:lstStyle/>
          <a:p>
            <a:pPr algn="ctr"/>
            <a:r>
              <a:rPr lang="en-US" sz="1900" dirty="0" smtClean="0">
                <a:latin typeface="+mn-lt"/>
              </a:rPr>
              <a:t>2nd</a:t>
            </a:r>
            <a:r>
              <a:rPr lang="cs-CZ" sz="1900" dirty="0" smtClean="0">
                <a:latin typeface="+mn-lt"/>
              </a:rPr>
              <a:t> </a:t>
            </a:r>
            <a:r>
              <a:rPr lang="en-US" sz="1900" dirty="0" smtClean="0">
                <a:latin typeface="+mn-lt"/>
              </a:rPr>
              <a:t>child</a:t>
            </a:r>
            <a:endParaRPr lang="cs-CZ" sz="1900" dirty="0" smtClean="0">
              <a:latin typeface="+mn-lt"/>
            </a:endParaRPr>
          </a:p>
          <a:p>
            <a:pPr algn="ctr"/>
            <a:r>
              <a:rPr lang="en-US" sz="1900" dirty="0" smtClean="0">
                <a:latin typeface="Cambria" pitchFamily="18" charset="0"/>
              </a:rPr>
              <a:t>(</a:t>
            </a:r>
            <a:r>
              <a:rPr lang="cs-CZ" sz="1900" dirty="0" smtClean="0">
                <a:latin typeface="Cambria" pitchFamily="18" charset="0"/>
              </a:rPr>
              <a:t>2*</a:t>
            </a:r>
            <a:r>
              <a:rPr lang="cs-CZ" sz="1900" i="1" dirty="0" smtClean="0">
                <a:latin typeface="Cambria" pitchFamily="18" charset="0"/>
              </a:rPr>
              <a:t>n</a:t>
            </a:r>
            <a:r>
              <a:rPr lang="en-US" sz="1900" dirty="0" smtClean="0">
                <a:latin typeface="Cambria" pitchFamily="18" charset="0"/>
              </a:rPr>
              <a:t>)+1</a:t>
            </a:r>
            <a:endParaRPr lang="cs-CZ" sz="1900" dirty="0" smtClean="0">
              <a:latin typeface="Cambria" pitchFamily="18" charset="0"/>
            </a:endParaRPr>
          </a:p>
          <a:p>
            <a:pPr algn="ctr"/>
            <a:r>
              <a:rPr lang="en-US" sz="1900" dirty="0">
                <a:latin typeface="+mn-lt"/>
              </a:rPr>
              <a:t>or </a:t>
            </a:r>
            <a:r>
              <a:rPr lang="en-US" sz="1900" dirty="0" smtClean="0">
                <a:latin typeface="+mn-lt"/>
              </a:rPr>
              <a:t>equivalently </a:t>
            </a:r>
            <a:r>
              <a:rPr lang="en-US" sz="1900" dirty="0" smtClean="0">
                <a:latin typeface="Cambria" pitchFamily="18" charset="0"/>
              </a:rPr>
              <a:t>(</a:t>
            </a:r>
            <a:r>
              <a:rPr lang="cs-CZ" sz="1900" i="1" dirty="0" smtClean="0">
                <a:latin typeface="Cambria" pitchFamily="18" charset="0"/>
              </a:rPr>
              <a:t>n</a:t>
            </a:r>
            <a:r>
              <a:rPr lang="cs-CZ" sz="1900" dirty="0" smtClean="0">
                <a:latin typeface="Cambria" pitchFamily="18" charset="0"/>
              </a:rPr>
              <a:t> </a:t>
            </a:r>
            <a:r>
              <a:rPr lang="en-US" sz="1900" dirty="0" smtClean="0">
                <a:latin typeface="Cambria" pitchFamily="18" charset="0"/>
              </a:rPr>
              <a:t>&lt;&lt; 1) + 1</a:t>
            </a:r>
            <a:endParaRPr lang="cs-CZ" sz="1900" dirty="0">
              <a:latin typeface="Cambria" pitchFamily="18" charset="0"/>
            </a:endParaRPr>
          </a:p>
        </p:txBody>
      </p:sp>
      <p:cxnSp>
        <p:nvCxnSpPr>
          <p:cNvPr id="14" name="Přímá spojovací šipka 13"/>
          <p:cNvCxnSpPr/>
          <p:nvPr/>
        </p:nvCxnSpPr>
        <p:spPr bwMode="auto">
          <a:xfrm rot="5400000" flipH="1" flipV="1">
            <a:off x="2086923" y="4964123"/>
            <a:ext cx="357190" cy="1588"/>
          </a:xfrm>
          <a:prstGeom prst="straightConnector1">
            <a:avLst/>
          </a:prstGeom>
          <a:solidFill>
            <a:schemeClr val="accent1"/>
          </a:solidFill>
          <a:ln w="25400" cap="sq" cmpd="sng" algn="ctr">
            <a:solidFill>
              <a:schemeClr val="tx1"/>
            </a:solidFill>
            <a:prstDash val="solid"/>
            <a:miter lim="800000"/>
            <a:headEnd type="none" w="med" len="med"/>
            <a:tailEnd type="arrow"/>
          </a:ln>
          <a:effectLst/>
        </p:spPr>
      </p:cxnSp>
      <p:sp>
        <p:nvSpPr>
          <p:cNvPr id="15" name="TextovéPole 14"/>
          <p:cNvSpPr txBox="1"/>
          <p:nvPr/>
        </p:nvSpPr>
        <p:spPr>
          <a:xfrm>
            <a:off x="1074161" y="5143512"/>
            <a:ext cx="2456313" cy="969496"/>
          </a:xfrm>
          <a:prstGeom prst="rect">
            <a:avLst/>
          </a:prstGeom>
          <a:noFill/>
        </p:spPr>
        <p:txBody>
          <a:bodyPr wrap="none" rtlCol="0">
            <a:spAutoFit/>
          </a:bodyPr>
          <a:lstStyle/>
          <a:p>
            <a:pPr algn="ctr"/>
            <a:r>
              <a:rPr lang="en-US" sz="1900" dirty="0" smtClean="0">
                <a:latin typeface="+mn-lt"/>
              </a:rPr>
              <a:t>parent</a:t>
            </a:r>
            <a:endParaRPr lang="cs-CZ" sz="1900" dirty="0" smtClean="0">
              <a:latin typeface="+mn-lt"/>
            </a:endParaRPr>
          </a:p>
          <a:p>
            <a:pPr algn="ctr"/>
            <a:r>
              <a:rPr lang="cs-CZ" sz="1900" i="1" dirty="0" smtClean="0">
                <a:latin typeface="Cambria" pitchFamily="18" charset="0"/>
              </a:rPr>
              <a:t>n </a:t>
            </a:r>
            <a:r>
              <a:rPr lang="cs-CZ" sz="1900" dirty="0" smtClean="0">
                <a:latin typeface="Cambria" pitchFamily="18" charset="0"/>
              </a:rPr>
              <a:t>div</a:t>
            </a:r>
            <a:r>
              <a:rPr lang="cs-CZ" sz="1900" i="1" dirty="0" smtClean="0">
                <a:latin typeface="Cambria" pitchFamily="18" charset="0"/>
              </a:rPr>
              <a:t> 2</a:t>
            </a:r>
          </a:p>
          <a:p>
            <a:pPr algn="ctr"/>
            <a:r>
              <a:rPr lang="en-US" sz="1900" dirty="0">
                <a:latin typeface="+mn-lt"/>
              </a:rPr>
              <a:t>o</a:t>
            </a:r>
            <a:r>
              <a:rPr lang="en-US" sz="1900" dirty="0" smtClean="0">
                <a:latin typeface="+mn-lt"/>
              </a:rPr>
              <a:t>r equivalently</a:t>
            </a:r>
            <a:r>
              <a:rPr lang="en-US" sz="1900" dirty="0" smtClean="0">
                <a:latin typeface="Cambria" pitchFamily="18" charset="0"/>
              </a:rPr>
              <a:t> </a:t>
            </a:r>
            <a:r>
              <a:rPr lang="cs-CZ" sz="1900" i="1" dirty="0" smtClean="0">
                <a:latin typeface="Cambria" pitchFamily="18" charset="0"/>
              </a:rPr>
              <a:t>n</a:t>
            </a:r>
            <a:r>
              <a:rPr lang="cs-CZ" sz="1900" dirty="0" smtClean="0">
                <a:latin typeface="Cambria" pitchFamily="18" charset="0"/>
              </a:rPr>
              <a:t> </a:t>
            </a:r>
            <a:r>
              <a:rPr lang="en-US" sz="1900" dirty="0" smtClean="0">
                <a:latin typeface="Cambria" pitchFamily="18" charset="0"/>
              </a:rPr>
              <a:t>&gt;&gt; 1</a:t>
            </a:r>
            <a:endParaRPr lang="cs-CZ" sz="1900" dirty="0">
              <a:latin typeface="Cambria" pitchFamily="18" charset="0"/>
            </a:endParaRPr>
          </a:p>
        </p:txBody>
      </p:sp>
      <p:sp>
        <p:nvSpPr>
          <p:cNvPr id="4" name="Ovál 3"/>
          <p:cNvSpPr/>
          <p:nvPr/>
        </p:nvSpPr>
        <p:spPr bwMode="auto">
          <a:xfrm>
            <a:off x="3564708" y="3802471"/>
            <a:ext cx="395198" cy="396044"/>
          </a:xfrm>
          <a:prstGeom prst="ellipse">
            <a:avLst/>
          </a:prstGeom>
          <a:solidFill>
            <a:schemeClr val="accent1"/>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endParaRPr>
          </a:p>
        </p:txBody>
      </p:sp>
      <p:sp>
        <p:nvSpPr>
          <p:cNvPr id="16" name="TextovéPole 15"/>
          <p:cNvSpPr txBox="1"/>
          <p:nvPr/>
        </p:nvSpPr>
        <p:spPr>
          <a:xfrm>
            <a:off x="7349970" y="3340806"/>
            <a:ext cx="688398" cy="923330"/>
          </a:xfrm>
          <a:prstGeom prst="rect">
            <a:avLst/>
          </a:prstGeom>
          <a:noFill/>
        </p:spPr>
        <p:txBody>
          <a:bodyPr wrap="square" rtlCol="0">
            <a:spAutoFit/>
          </a:bodyPr>
          <a:lstStyle/>
          <a:p>
            <a:r>
              <a:rPr lang="en-US" sz="5400" dirty="0" smtClean="0">
                <a:latin typeface="+mn-lt"/>
              </a:rPr>
              <a:t>…</a:t>
            </a:r>
            <a:endParaRPr lang="cs-CZ" sz="5400" dirty="0">
              <a:latin typeface="+mn-lt"/>
            </a:endParaRPr>
          </a:p>
        </p:txBody>
      </p:sp>
    </p:spTree>
    <p:extLst>
      <p:ext uri="{BB962C8B-B14F-4D97-AF65-F5344CB8AC3E}">
        <p14:creationId xmlns:p14="http://schemas.microsoft.com/office/powerpoint/2010/main" val="28068352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 - </a:t>
            </a:r>
            <a:r>
              <a:rPr lang="en-US" dirty="0" err="1" smtClean="0"/>
              <a:t>BuildHeap</a:t>
            </a:r>
            <a:endParaRPr lang="cs-CZ" sz="2400"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385763" y="1124744"/>
                <a:ext cx="8218487" cy="5233215"/>
              </a:xfrm>
            </p:spPr>
            <p:txBody>
              <a:bodyPr/>
              <a:lstStyle/>
              <a:p>
                <a:r>
                  <a:rPr lang="en-US" sz="1800" b="1" dirty="0" err="1" smtClean="0"/>
                  <a:t>BuildHeap</a:t>
                </a:r>
                <a:r>
                  <a:rPr lang="en-US" sz="1800" b="1" dirty="0" smtClean="0"/>
                  <a:t> </a:t>
                </a:r>
                <a:r>
                  <a:rPr lang="en-US" sz="1800" dirty="0" smtClean="0"/>
                  <a:t>( array </a:t>
                </a:r>
                <a:r>
                  <a:rPr lang="en-US" sz="1800" i="1" dirty="0" smtClean="0">
                    <a:latin typeface="Cambria" panose="02040503050406030204" pitchFamily="18" charset="0"/>
                    <a:ea typeface="Cambria Math" panose="02040503050406030204" pitchFamily="18" charset="0"/>
                  </a:rPr>
                  <a:t>A</a:t>
                </a:r>
                <a:r>
                  <a:rPr lang="en-US" sz="1800" i="1" dirty="0" smtClean="0"/>
                  <a:t> </a:t>
                </a:r>
                <a:r>
                  <a:rPr lang="en-US" sz="1800" dirty="0" smtClean="0"/>
                  <a:t>)</a:t>
                </a:r>
                <a:endParaRPr lang="cs-CZ" sz="1800" dirty="0" smtClean="0"/>
              </a:p>
              <a:p>
                <a:pPr marL="914400" lvl="1" indent="-457200">
                  <a:buFont typeface="+mj-lt"/>
                  <a:buAutoNum type="arabicPeriod"/>
                </a:pPr>
                <a:r>
                  <a:rPr lang="en-US" sz="1600" b="1" dirty="0" smtClean="0">
                    <a:latin typeface="Cambria" pitchFamily="18" charset="0"/>
                  </a:rPr>
                  <a:t>for </a:t>
                </a:r>
                <a:r>
                  <a:rPr lang="en-US" sz="1600" i="1" dirty="0" err="1" smtClean="0">
                    <a:latin typeface="Cambria" panose="02040503050406030204" pitchFamily="18" charset="0"/>
                    <a:ea typeface="Cambria Math" panose="02040503050406030204" pitchFamily="18" charset="0"/>
                  </a:rPr>
                  <a:t>i</a:t>
                </a:r>
                <a:r>
                  <a:rPr lang="en-US" sz="1600" dirty="0" smtClean="0">
                    <a:latin typeface="Cambria Math" panose="02040503050406030204" pitchFamily="18" charset="0"/>
                    <a:ea typeface="Cambria Math" panose="02040503050406030204" pitchFamily="18" charset="0"/>
                  </a:rPr>
                  <a:t> </a:t>
                </a:r>
                <a:r>
                  <a:rPr lang="en-US" sz="1600" dirty="0" smtClean="0">
                    <a:latin typeface="Cambria" pitchFamily="18" charset="0"/>
                  </a:rPr>
                  <a:t>= </a:t>
                </a:r>
                <a14:m>
                  <m:oMath xmlns:m="http://schemas.openxmlformats.org/officeDocument/2006/math">
                    <m:d>
                      <m:dPr>
                        <m:begChr m:val="⌊"/>
                        <m:endChr m:val="⌋"/>
                        <m:ctrlPr>
                          <a:rPr lang="en-US" sz="1600" b="0" i="1" smtClean="0">
                            <a:latin typeface="Cambria Math"/>
                          </a:rPr>
                        </m:ctrlPr>
                      </m:dPr>
                      <m:e>
                        <m:f>
                          <m:fPr>
                            <m:ctrlPr>
                              <a:rPr lang="en-US" sz="1600" b="0" i="1" smtClean="0">
                                <a:latin typeface="Cambria Math"/>
                              </a:rPr>
                            </m:ctrlPr>
                          </m:fPr>
                          <m:num>
                            <m:r>
                              <m:rPr>
                                <m:sty m:val="p"/>
                              </m:rPr>
                              <a:rPr lang="en-US" sz="1600" b="0" i="0" smtClean="0">
                                <a:latin typeface="Cambria Math" panose="02040503050406030204" pitchFamily="18" charset="0"/>
                              </a:rPr>
                              <m:t>length</m:t>
                            </m:r>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b="0" i="1" smtClean="0">
                                <a:latin typeface="Cambria Math" panose="02040503050406030204" pitchFamily="18" charset="0"/>
                              </a:rPr>
                              <m:t>)</m:t>
                            </m:r>
                          </m:num>
                          <m:den>
                            <m:r>
                              <a:rPr lang="en-US" sz="1600" b="0" i="1" smtClean="0">
                                <a:latin typeface="Cambria Math" panose="02040503050406030204" pitchFamily="18" charset="0"/>
                              </a:rPr>
                              <m:t>2</m:t>
                            </m:r>
                          </m:den>
                        </m:f>
                      </m:e>
                    </m:d>
                  </m:oMath>
                </a14:m>
                <a:r>
                  <a:rPr lang="en-US" sz="1600" b="1" dirty="0" smtClean="0">
                    <a:latin typeface="Cambria" pitchFamily="18" charset="0"/>
                  </a:rPr>
                  <a:t> </a:t>
                </a:r>
                <a:r>
                  <a:rPr lang="en-US" sz="1600" b="1" dirty="0" err="1" smtClean="0">
                    <a:latin typeface="Cambria" pitchFamily="18" charset="0"/>
                  </a:rPr>
                  <a:t>downto</a:t>
                </a:r>
                <a:r>
                  <a:rPr lang="en-US" sz="1600" b="1" dirty="0" smtClean="0">
                    <a:latin typeface="Cambria" pitchFamily="18" charset="0"/>
                  </a:rPr>
                  <a:t> </a:t>
                </a:r>
                <a:r>
                  <a:rPr lang="en-US" sz="1600" dirty="0" smtClean="0">
                    <a:latin typeface="Cambria" pitchFamily="18" charset="0"/>
                  </a:rPr>
                  <a:t>1</a:t>
                </a:r>
                <a:r>
                  <a:rPr lang="en-US" sz="1600" b="1" dirty="0" smtClean="0">
                    <a:latin typeface="Cambria" pitchFamily="18" charset="0"/>
                  </a:rPr>
                  <a:t> do {</a:t>
                </a:r>
              </a:p>
              <a:p>
                <a:pPr marL="914400" lvl="1" indent="-457200">
                  <a:buFont typeface="+mj-lt"/>
                  <a:buAutoNum type="arabicPeriod"/>
                </a:pPr>
                <a:r>
                  <a:rPr lang="en-US" sz="1600" b="1" dirty="0" smtClean="0">
                    <a:latin typeface="Cambria" pitchFamily="18" charset="0"/>
                  </a:rPr>
                  <a:t> 	</a:t>
                </a:r>
                <a:r>
                  <a:rPr lang="en-US" sz="1600" b="1" dirty="0" err="1" smtClean="0">
                    <a:latin typeface="Cambria" pitchFamily="18" charset="0"/>
                  </a:rPr>
                  <a:t>Heapify</a:t>
                </a:r>
                <a:r>
                  <a:rPr lang="en-US" sz="1600" dirty="0" smtClean="0">
                    <a:latin typeface="Cambria" pitchFamily="18" charset="0"/>
                  </a:rPr>
                  <a:t>(</a:t>
                </a:r>
                <a:r>
                  <a:rPr lang="en-US" sz="1600" i="1" dirty="0" err="1" smtClean="0">
                    <a:latin typeface="Cambria" panose="02040503050406030204" pitchFamily="18" charset="0"/>
                  </a:rPr>
                  <a:t>A</a:t>
                </a:r>
                <a:r>
                  <a:rPr lang="en-US" sz="1600" dirty="0" err="1" smtClean="0">
                    <a:latin typeface="Cambria" pitchFamily="18" charset="0"/>
                  </a:rPr>
                  <a:t>,</a:t>
                </a:r>
                <a:r>
                  <a:rPr lang="en-US" sz="1600" i="1" dirty="0" err="1" smtClean="0">
                    <a:latin typeface="Cambria" pitchFamily="18" charset="0"/>
                  </a:rPr>
                  <a:t>i</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a:t>
                </a:r>
              </a:p>
              <a:p>
                <a:pPr marL="914400" lvl="1" indent="-457200">
                  <a:buFont typeface="+mj-lt"/>
                  <a:buAutoNum type="arabicPeriod"/>
                </a:pPr>
                <a:endParaRPr lang="en-US" sz="1600" b="1" dirty="0" smtClean="0">
                  <a:latin typeface="Cambria" pitchFamily="18" charset="0"/>
                </a:endParaRPr>
              </a:p>
              <a:p>
                <a:r>
                  <a:rPr lang="en-US" sz="1800" b="1" dirty="0" err="1" smtClean="0"/>
                  <a:t>Heapify</a:t>
                </a:r>
                <a:r>
                  <a:rPr lang="en-US" sz="1800" b="1" dirty="0" smtClean="0"/>
                  <a:t> </a:t>
                </a:r>
                <a:r>
                  <a:rPr lang="en-US" sz="1800" dirty="0" smtClean="0"/>
                  <a:t>( array </a:t>
                </a:r>
                <a:r>
                  <a:rPr lang="en-US" sz="1800" i="1" dirty="0" smtClean="0"/>
                  <a:t>A</a:t>
                </a:r>
                <a:r>
                  <a:rPr lang="en-US" sz="1800" dirty="0" smtClean="0"/>
                  <a:t>, index</a:t>
                </a:r>
                <a:r>
                  <a:rPr lang="en-US" sz="1800" i="1" dirty="0" smtClean="0"/>
                  <a:t> </a:t>
                </a:r>
                <a:r>
                  <a:rPr lang="en-US" sz="1800" i="1" dirty="0" err="1" smtClean="0">
                    <a:latin typeface="Cambria" panose="02040503050406030204" pitchFamily="18" charset="0"/>
                    <a:ea typeface="Cambria Math" panose="02040503050406030204" pitchFamily="18" charset="0"/>
                  </a:rPr>
                  <a:t>i</a:t>
                </a:r>
                <a:r>
                  <a:rPr lang="en-US" sz="1800" i="1" dirty="0" smtClean="0">
                    <a:latin typeface="Cambria Math" panose="02040503050406030204" pitchFamily="18" charset="0"/>
                    <a:ea typeface="Cambria Math" panose="02040503050406030204" pitchFamily="18" charset="0"/>
                  </a:rPr>
                  <a:t> </a:t>
                </a:r>
                <a:r>
                  <a:rPr lang="en-US" sz="1800" dirty="0" smtClean="0"/>
                  <a:t>)</a:t>
                </a:r>
                <a:endParaRPr lang="cs-CZ" sz="1800" dirty="0"/>
              </a:p>
              <a:p>
                <a:pPr marL="914400" lvl="1" indent="-457200">
                  <a:buFont typeface="+mj-lt"/>
                  <a:buAutoNum type="arabicPeriod"/>
                </a:pPr>
                <a:r>
                  <a:rPr lang="en-US" sz="1600" i="1" dirty="0">
                    <a:latin typeface="Cambria" pitchFamily="18" charset="0"/>
                  </a:rPr>
                  <a:t>min</a:t>
                </a:r>
                <a:r>
                  <a:rPr lang="en-US" sz="1600" dirty="0">
                    <a:latin typeface="Cambria" pitchFamily="18" charset="0"/>
                  </a:rPr>
                  <a:t> = </a:t>
                </a:r>
                <a:r>
                  <a:rPr lang="en-US" sz="1600" i="1" dirty="0" err="1">
                    <a:latin typeface="Cambria" pitchFamily="18" charset="0"/>
                  </a:rPr>
                  <a:t>i</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do</a:t>
                </a:r>
                <a:r>
                  <a:rPr lang="en-US" sz="1600" dirty="0" smtClean="0">
                    <a:latin typeface="Cambria" pitchFamily="18" charset="0"/>
                  </a:rPr>
                  <a:t> </a:t>
                </a:r>
                <a:r>
                  <a:rPr lang="en-US" sz="1600" b="1" dirty="0" smtClean="0">
                    <a:latin typeface="Cambria" pitchFamily="18" charset="0"/>
                  </a:rPr>
                  <a:t>{</a:t>
                </a:r>
              </a:p>
              <a:p>
                <a:pPr marL="914400" lvl="1" indent="-457200">
                  <a:buFont typeface="+mj-lt"/>
                  <a:buAutoNum type="arabicPeriod"/>
                </a:pPr>
                <a:r>
                  <a:rPr lang="en-US" sz="1600" i="1" dirty="0" smtClean="0">
                    <a:latin typeface="Cambria" pitchFamily="18" charset="0"/>
                  </a:rPr>
                  <a:t> 	left</a:t>
                </a:r>
                <a:r>
                  <a:rPr lang="en-US" sz="1600" dirty="0" smtClean="0">
                    <a:latin typeface="Cambria" pitchFamily="18" charset="0"/>
                  </a:rPr>
                  <a:t> = 2∙</a:t>
                </a:r>
                <a:r>
                  <a:rPr lang="en-US" sz="1600" i="1" dirty="0" smtClean="0">
                    <a:latin typeface="Cambria" pitchFamily="18" charset="0"/>
                  </a:rPr>
                  <a:t>i</a:t>
                </a:r>
                <a:r>
                  <a:rPr lang="en-US" sz="1600" dirty="0" smtClean="0">
                    <a:latin typeface="Cambria" pitchFamily="18" charset="0"/>
                  </a:rPr>
                  <a:t>;</a:t>
                </a:r>
              </a:p>
              <a:p>
                <a:pPr marL="914400" lvl="1" indent="-457200">
                  <a:buFont typeface="+mj-lt"/>
                  <a:buAutoNum type="arabicPeriod"/>
                </a:pPr>
                <a:r>
                  <a:rPr lang="en-US" sz="1600" i="1" dirty="0" smtClean="0">
                    <a:latin typeface="Cambria" pitchFamily="18" charset="0"/>
                  </a:rPr>
                  <a:t> 	right</a:t>
                </a:r>
                <a:r>
                  <a:rPr lang="en-US" sz="1600" dirty="0" smtClean="0">
                    <a:latin typeface="Cambria" pitchFamily="18" charset="0"/>
                  </a:rPr>
                  <a:t> </a:t>
                </a:r>
                <a:r>
                  <a:rPr lang="en-US" sz="1600" dirty="0">
                    <a:latin typeface="Cambria" pitchFamily="18" charset="0"/>
                  </a:rPr>
                  <a:t>= 2</a:t>
                </a:r>
                <a:r>
                  <a:rPr lang="en-US" sz="1600" dirty="0" smtClean="0">
                    <a:latin typeface="Cambria" pitchFamily="18" charset="0"/>
                  </a:rPr>
                  <a:t>∙</a:t>
                </a:r>
                <a:r>
                  <a:rPr lang="en-US" sz="1600" i="1" dirty="0" smtClean="0">
                    <a:latin typeface="Cambria" pitchFamily="18" charset="0"/>
                  </a:rPr>
                  <a:t>i  </a:t>
                </a:r>
                <a:r>
                  <a:rPr lang="en-US" sz="1600" dirty="0" smtClean="0">
                    <a:latin typeface="Cambria" pitchFamily="18" charset="0"/>
                  </a:rPr>
                  <a:t>+  1;</a:t>
                </a:r>
              </a:p>
              <a:p>
                <a:pPr marL="914400" lvl="1" indent="-457200">
                  <a:buFont typeface="+mj-lt"/>
                  <a:buAutoNum type="arabicPeriod"/>
                </a:pPr>
                <a:r>
                  <a:rPr lang="en-US" sz="1600" b="1" dirty="0" smtClean="0">
                    <a:latin typeface="Cambria" pitchFamily="18" charset="0"/>
                  </a:rPr>
                  <a:t> 	if</a:t>
                </a:r>
                <a:r>
                  <a:rPr lang="en-US" sz="1600" dirty="0" smtClean="0">
                    <a:latin typeface="Cambria" pitchFamily="18" charset="0"/>
                  </a:rPr>
                  <a:t> (</a:t>
                </a:r>
                <a:r>
                  <a:rPr lang="en-US" sz="1600" i="1" dirty="0" smtClean="0">
                    <a:latin typeface="Cambria" pitchFamily="18" charset="0"/>
                  </a:rPr>
                  <a:t>left</a:t>
                </a:r>
                <a:r>
                  <a:rPr lang="en-US" sz="1600" dirty="0" smtClean="0">
                    <a:latin typeface="Cambria" pitchFamily="18" charset="0"/>
                  </a:rPr>
                  <a:t> ≤ length(</a:t>
                </a:r>
                <a:r>
                  <a:rPr lang="en-US" sz="1600" i="1" dirty="0" smtClean="0">
                    <a:latin typeface="Cambria" pitchFamily="18" charset="0"/>
                  </a:rPr>
                  <a:t>A</a:t>
                </a:r>
                <a:r>
                  <a:rPr lang="en-US" sz="1600" dirty="0" smtClean="0">
                    <a:latin typeface="Cambria" pitchFamily="18" charset="0"/>
                  </a:rPr>
                  <a:t>)) </a:t>
                </a:r>
                <a:r>
                  <a:rPr lang="en-US" sz="1600" b="1" dirty="0" smtClean="0">
                    <a:latin typeface="Cambria" pitchFamily="18" charset="0"/>
                  </a:rPr>
                  <a:t>and</a:t>
                </a:r>
                <a:r>
                  <a:rPr lang="en-US" sz="1600" dirty="0" smtClean="0">
                    <a:latin typeface="Cambria" pitchFamily="18" charset="0"/>
                  </a:rPr>
                  <a:t> (</a:t>
                </a:r>
                <a:r>
                  <a:rPr lang="en-US" sz="1600" i="1" dirty="0" smtClean="0">
                    <a:latin typeface="Cambria" pitchFamily="18" charset="0"/>
                  </a:rPr>
                  <a:t>A</a:t>
                </a:r>
                <a:r>
                  <a:rPr lang="en-US" sz="1600" dirty="0" smtClean="0">
                    <a:latin typeface="Cambria" pitchFamily="18" charset="0"/>
                  </a:rPr>
                  <a:t>[</a:t>
                </a:r>
                <a:r>
                  <a:rPr lang="en-US" sz="1600" i="1" dirty="0" smtClean="0">
                    <a:latin typeface="Cambria" pitchFamily="18" charset="0"/>
                  </a:rPr>
                  <a:t>left</a:t>
                </a:r>
                <a:r>
                  <a:rPr lang="en-US" sz="1600" dirty="0" smtClean="0">
                    <a:latin typeface="Cambria" pitchFamily="18" charset="0"/>
                  </a:rPr>
                  <a:t>] </a:t>
                </a:r>
                <a:r>
                  <a:rPr lang="en-US" sz="1600" dirty="0">
                    <a:latin typeface="Cambria" pitchFamily="18" charset="0"/>
                  </a:rPr>
                  <a:t>&lt;</a:t>
                </a:r>
                <a:r>
                  <a:rPr lang="en-US" sz="1600" dirty="0" smtClean="0">
                    <a:latin typeface="Cambria" pitchFamily="18" charset="0"/>
                  </a:rPr>
                  <a:t> </a:t>
                </a:r>
                <a:r>
                  <a:rPr lang="en-US" sz="1600" i="1" dirty="0" smtClean="0">
                    <a:latin typeface="Cambria" pitchFamily="18" charset="0"/>
                  </a:rPr>
                  <a:t>A</a:t>
                </a:r>
                <a:r>
                  <a:rPr lang="en-US" sz="1600" dirty="0" smtClean="0">
                    <a:latin typeface="Cambria" pitchFamily="18" charset="0"/>
                  </a:rPr>
                  <a:t>[</a:t>
                </a:r>
                <a:r>
                  <a:rPr lang="en-US" sz="1600" i="1" dirty="0" smtClean="0">
                    <a:latin typeface="Cambria" pitchFamily="18" charset="0"/>
                  </a:rPr>
                  <a:t>min</a:t>
                </a:r>
                <a:r>
                  <a:rPr lang="en-US" sz="1600" dirty="0" smtClean="0">
                    <a:latin typeface="Cambria" pitchFamily="18" charset="0"/>
                  </a:rPr>
                  <a:t>]) </a:t>
                </a:r>
                <a:r>
                  <a:rPr lang="en-US" sz="1600" b="1" dirty="0" smtClean="0">
                    <a:latin typeface="Cambria" pitchFamily="18" charset="0"/>
                  </a:rPr>
                  <a:t>then</a:t>
                </a:r>
                <a:r>
                  <a:rPr lang="en-US" sz="1600" dirty="0" smtClean="0">
                    <a:latin typeface="Cambria" pitchFamily="18" charset="0"/>
                  </a:rPr>
                  <a:t> </a:t>
                </a:r>
                <a:r>
                  <a:rPr lang="en-US" sz="1600" i="1" dirty="0" smtClean="0">
                    <a:latin typeface="Cambria" pitchFamily="18" charset="0"/>
                  </a:rPr>
                  <a:t>min</a:t>
                </a:r>
                <a:r>
                  <a:rPr lang="en-US" sz="1600" dirty="0" smtClean="0">
                    <a:latin typeface="Cambria" pitchFamily="18" charset="0"/>
                  </a:rPr>
                  <a:t> = </a:t>
                </a:r>
                <a:r>
                  <a:rPr lang="en-US" sz="1600" i="1" dirty="0" smtClean="0">
                    <a:latin typeface="Cambria" pitchFamily="18" charset="0"/>
                  </a:rPr>
                  <a:t>left</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 	if</a:t>
                </a:r>
                <a:r>
                  <a:rPr lang="en-US" sz="1600" dirty="0" smtClean="0">
                    <a:latin typeface="Cambria" pitchFamily="18" charset="0"/>
                  </a:rPr>
                  <a:t> (</a:t>
                </a:r>
                <a:r>
                  <a:rPr lang="en-US" sz="1600" i="1" dirty="0" smtClean="0">
                    <a:latin typeface="Cambria" pitchFamily="18" charset="0"/>
                  </a:rPr>
                  <a:t>right</a:t>
                </a:r>
                <a:r>
                  <a:rPr lang="en-US" sz="1600" dirty="0" smtClean="0">
                    <a:latin typeface="Cambria" pitchFamily="18" charset="0"/>
                  </a:rPr>
                  <a:t> </a:t>
                </a:r>
                <a:r>
                  <a:rPr lang="en-US" sz="1600" dirty="0">
                    <a:latin typeface="Cambria" pitchFamily="18" charset="0"/>
                  </a:rPr>
                  <a:t>≤ length(</a:t>
                </a:r>
                <a:r>
                  <a:rPr lang="en-US" sz="1600" i="1" dirty="0">
                    <a:latin typeface="Cambria" pitchFamily="18" charset="0"/>
                  </a:rPr>
                  <a:t>A</a:t>
                </a:r>
                <a:r>
                  <a:rPr lang="en-US" sz="1600" dirty="0">
                    <a:latin typeface="Cambria" pitchFamily="18" charset="0"/>
                  </a:rPr>
                  <a:t>)) </a:t>
                </a:r>
                <a:r>
                  <a:rPr lang="en-US" sz="1600" b="1" dirty="0">
                    <a:latin typeface="Cambria" pitchFamily="18" charset="0"/>
                  </a:rPr>
                  <a:t>and</a:t>
                </a:r>
                <a:r>
                  <a:rPr lang="en-US" sz="1600" dirty="0">
                    <a:latin typeface="Cambria" pitchFamily="18" charset="0"/>
                  </a:rPr>
                  <a:t> (</a:t>
                </a:r>
                <a:r>
                  <a:rPr lang="en-US" sz="1600" i="1" dirty="0" smtClean="0">
                    <a:latin typeface="Cambria" pitchFamily="18" charset="0"/>
                  </a:rPr>
                  <a:t>A</a:t>
                </a:r>
                <a:r>
                  <a:rPr lang="en-US" sz="1600" dirty="0" smtClean="0">
                    <a:latin typeface="Cambria" pitchFamily="18" charset="0"/>
                  </a:rPr>
                  <a:t>[</a:t>
                </a:r>
                <a:r>
                  <a:rPr lang="en-US" sz="1600" i="1" dirty="0" smtClean="0">
                    <a:latin typeface="Cambria" pitchFamily="18" charset="0"/>
                  </a:rPr>
                  <a:t>right</a:t>
                </a:r>
                <a:r>
                  <a:rPr lang="en-US" sz="1600" dirty="0" smtClean="0">
                    <a:latin typeface="Cambria" pitchFamily="18" charset="0"/>
                  </a:rPr>
                  <a:t>] </a:t>
                </a:r>
                <a:r>
                  <a:rPr lang="en-US" sz="1600" dirty="0">
                    <a:latin typeface="Cambria" pitchFamily="18" charset="0"/>
                  </a:rPr>
                  <a:t>&lt; </a:t>
                </a:r>
                <a:r>
                  <a:rPr lang="en-US" sz="1600" i="1" dirty="0">
                    <a:latin typeface="Cambria" pitchFamily="18" charset="0"/>
                  </a:rPr>
                  <a:t>A</a:t>
                </a:r>
                <a:r>
                  <a:rPr lang="en-US" sz="1600" dirty="0">
                    <a:latin typeface="Cambria" pitchFamily="18" charset="0"/>
                  </a:rPr>
                  <a:t>[</a:t>
                </a:r>
                <a:r>
                  <a:rPr lang="en-US" sz="1600" i="1" dirty="0">
                    <a:latin typeface="Cambria" pitchFamily="18" charset="0"/>
                  </a:rPr>
                  <a:t>min</a:t>
                </a:r>
                <a:r>
                  <a:rPr lang="en-US" sz="1600" dirty="0">
                    <a:latin typeface="Cambria" pitchFamily="18" charset="0"/>
                  </a:rPr>
                  <a:t>]) </a:t>
                </a:r>
                <a:r>
                  <a:rPr lang="en-US" sz="1600" b="1" dirty="0">
                    <a:latin typeface="Cambria" pitchFamily="18" charset="0"/>
                  </a:rPr>
                  <a:t>then</a:t>
                </a:r>
                <a:r>
                  <a:rPr lang="en-US" sz="1600" dirty="0">
                    <a:latin typeface="Cambria" pitchFamily="18" charset="0"/>
                  </a:rPr>
                  <a:t> </a:t>
                </a:r>
                <a:r>
                  <a:rPr lang="en-US" sz="1600" i="1" dirty="0">
                    <a:latin typeface="Cambria" pitchFamily="18" charset="0"/>
                  </a:rPr>
                  <a:t>min</a:t>
                </a:r>
                <a:r>
                  <a:rPr lang="en-US" sz="1600" dirty="0">
                    <a:latin typeface="Cambria" pitchFamily="18" charset="0"/>
                  </a:rPr>
                  <a:t> = </a:t>
                </a:r>
                <a:r>
                  <a:rPr lang="en-US" sz="1600" i="1" dirty="0" smtClean="0">
                    <a:latin typeface="Cambria" pitchFamily="18" charset="0"/>
                  </a:rPr>
                  <a:t>right</a:t>
                </a:r>
                <a:r>
                  <a:rPr lang="en-US" sz="1600" dirty="0" smtClean="0">
                    <a:latin typeface="Cambria" pitchFamily="18" charset="0"/>
                  </a:rPr>
                  <a:t>;</a:t>
                </a:r>
              </a:p>
              <a:p>
                <a:pPr marL="914400" lvl="1" indent="-457200">
                  <a:buFont typeface="+mj-lt"/>
                  <a:buAutoNum type="arabicPeriod"/>
                </a:pPr>
                <a:r>
                  <a:rPr lang="en-US" sz="1600" b="1" dirty="0" smtClean="0"/>
                  <a:t> 	if </a:t>
                </a:r>
                <a:r>
                  <a:rPr lang="en-US" sz="1600" i="1" dirty="0" smtClean="0">
                    <a:latin typeface="Cambria" pitchFamily="18" charset="0"/>
                  </a:rPr>
                  <a:t>min</a:t>
                </a:r>
                <a:r>
                  <a:rPr lang="en-US" sz="1600" dirty="0" smtClean="0">
                    <a:latin typeface="Cambria" pitchFamily="18" charset="0"/>
                  </a:rPr>
                  <a:t> = </a:t>
                </a:r>
                <a:r>
                  <a:rPr lang="en-US" sz="1600" i="1" dirty="0" err="1" smtClean="0">
                    <a:latin typeface="Cambria" pitchFamily="18" charset="0"/>
                  </a:rPr>
                  <a:t>i</a:t>
                </a:r>
                <a:r>
                  <a:rPr lang="en-US" sz="1600" dirty="0" smtClean="0"/>
                  <a:t> </a:t>
                </a:r>
                <a:r>
                  <a:rPr lang="en-US" sz="1600" b="1" dirty="0" smtClean="0"/>
                  <a:t>then </a:t>
                </a:r>
                <a:r>
                  <a:rPr lang="en-US" sz="1600" b="1" dirty="0" smtClean="0">
                    <a:latin typeface="Cambria" pitchFamily="18" charset="0"/>
                  </a:rPr>
                  <a:t>break</a:t>
                </a:r>
                <a:r>
                  <a:rPr lang="en-US" sz="1600" dirty="0" smtClean="0">
                    <a:latin typeface="Cambria" pitchFamily="18" charset="0"/>
                  </a:rPr>
                  <a:t>; </a:t>
                </a:r>
              </a:p>
              <a:p>
                <a:pPr marL="914400" lvl="1" indent="-457200">
                  <a:buFont typeface="+mj-lt"/>
                  <a:buAutoNum type="arabicPeriod"/>
                </a:pPr>
                <a:r>
                  <a:rPr lang="en-US" sz="1600" b="1" dirty="0" smtClean="0"/>
                  <a:t> 	swap</a:t>
                </a:r>
                <a:r>
                  <a:rPr lang="en-US" sz="1600" dirty="0" smtClean="0"/>
                  <a:t> </a:t>
                </a:r>
                <a:r>
                  <a:rPr lang="en-US" sz="1600" i="1" dirty="0">
                    <a:latin typeface="Cambria" pitchFamily="18" charset="0"/>
                  </a:rPr>
                  <a:t>A</a:t>
                </a:r>
                <a:r>
                  <a:rPr lang="en-US" sz="1600" dirty="0">
                    <a:latin typeface="Cambria" pitchFamily="18" charset="0"/>
                  </a:rPr>
                  <a:t>[</a:t>
                </a:r>
                <a:r>
                  <a:rPr lang="en-US" sz="1600" i="1" dirty="0" err="1">
                    <a:latin typeface="Cambria" pitchFamily="18" charset="0"/>
                  </a:rPr>
                  <a:t>i</a:t>
                </a:r>
                <a:r>
                  <a:rPr lang="en-US" sz="1600" dirty="0">
                    <a:latin typeface="Cambria" pitchFamily="18" charset="0"/>
                  </a:rPr>
                  <a:t>] ↔ </a:t>
                </a:r>
                <a:r>
                  <a:rPr lang="en-US" sz="1600" i="1" dirty="0">
                    <a:latin typeface="Cambria" pitchFamily="18" charset="0"/>
                  </a:rPr>
                  <a:t>A</a:t>
                </a:r>
                <a:r>
                  <a:rPr lang="en-US" sz="1600" dirty="0">
                    <a:latin typeface="Cambria" pitchFamily="18" charset="0"/>
                  </a:rPr>
                  <a:t>[</a:t>
                </a:r>
                <a:r>
                  <a:rPr lang="en-US" sz="1600" i="1" dirty="0">
                    <a:latin typeface="Cambria" pitchFamily="18" charset="0"/>
                  </a:rPr>
                  <a:t>min</a:t>
                </a:r>
                <a:r>
                  <a:rPr lang="en-US" sz="1600" dirty="0" smtClean="0">
                    <a:latin typeface="Cambria" pitchFamily="18" charset="0"/>
                  </a:rPr>
                  <a:t>];</a:t>
                </a:r>
              </a:p>
              <a:p>
                <a:pPr marL="914400" lvl="1" indent="-457200">
                  <a:buFont typeface="+mj-lt"/>
                  <a:buAutoNum type="arabicPeriod"/>
                </a:pPr>
                <a:r>
                  <a:rPr lang="en-US" sz="1600" i="1" dirty="0" smtClean="0">
                    <a:latin typeface="Cambria" pitchFamily="18" charset="0"/>
                  </a:rPr>
                  <a:t> 	</a:t>
                </a:r>
                <a:r>
                  <a:rPr lang="en-US" sz="1600" i="1" dirty="0" err="1" smtClean="0">
                    <a:latin typeface="Cambria" pitchFamily="18" charset="0"/>
                  </a:rPr>
                  <a:t>i</a:t>
                </a:r>
                <a:r>
                  <a:rPr lang="en-US" sz="1600" dirty="0" smtClean="0">
                    <a:latin typeface="Cambria" pitchFamily="18" charset="0"/>
                  </a:rPr>
                  <a:t> = </a:t>
                </a:r>
                <a:r>
                  <a:rPr lang="en-US" sz="1600" i="1" dirty="0" smtClean="0">
                    <a:latin typeface="Cambria" pitchFamily="18" charset="0"/>
                  </a:rPr>
                  <a:t>min</a:t>
                </a:r>
                <a:r>
                  <a:rPr lang="en-US" sz="1600" dirty="0" smtClean="0">
                    <a:latin typeface="Cambria" pitchFamily="18" charset="0"/>
                  </a:rPr>
                  <a:t>;</a:t>
                </a:r>
              </a:p>
              <a:p>
                <a:pPr marL="914400" lvl="1" indent="-457200">
                  <a:buFont typeface="+mj-lt"/>
                  <a:buAutoNum type="arabicPeriod"/>
                </a:pPr>
                <a:r>
                  <a:rPr lang="en-US" sz="1600" b="1" dirty="0" smtClean="0">
                    <a:latin typeface="Cambria" pitchFamily="18" charset="0"/>
                  </a:rPr>
                  <a:t>}</a:t>
                </a:r>
                <a:r>
                  <a:rPr lang="en-US" sz="1600" dirty="0" smtClean="0">
                    <a:latin typeface="Cambria" pitchFamily="18" charset="0"/>
                  </a:rPr>
                  <a:t> </a:t>
                </a:r>
                <a:r>
                  <a:rPr lang="en-US" sz="1600" b="1" dirty="0" smtClean="0">
                    <a:latin typeface="Cambria" pitchFamily="18" charset="0"/>
                  </a:rPr>
                  <a:t>while</a:t>
                </a:r>
                <a:r>
                  <a:rPr lang="en-US" sz="1600" dirty="0" smtClean="0">
                    <a:latin typeface="Cambria" pitchFamily="18" charset="0"/>
                  </a:rPr>
                  <a:t> </a:t>
                </a:r>
                <a:r>
                  <a:rPr lang="en-US" sz="1600" b="1" dirty="0" smtClean="0">
                    <a:latin typeface="Cambria" pitchFamily="18" charset="0"/>
                  </a:rPr>
                  <a:t>true</a:t>
                </a:r>
                <a:r>
                  <a:rPr lang="en-US" sz="1600" dirty="0" smtClean="0">
                    <a:latin typeface="Cambria" pitchFamily="18" charset="0"/>
                  </a:rPr>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385763" y="1124744"/>
                <a:ext cx="8218487" cy="5233215"/>
              </a:xfrm>
              <a:blipFill rotWithShape="0">
                <a:blip r:embed="rId2"/>
                <a:stretch>
                  <a:fillRect l="-74" t="-699"/>
                </a:stretch>
              </a:blipFill>
            </p:spPr>
            <p:txBody>
              <a:bodyPr/>
              <a:lstStyle/>
              <a:p>
                <a:r>
                  <a:rPr lang="cs-CZ">
                    <a:noFill/>
                  </a:rPr>
                  <a:t> </a:t>
                </a:r>
              </a:p>
            </p:txBody>
          </p:sp>
        </mc:Fallback>
      </mc:AlternateContent>
    </p:spTree>
    <p:extLst>
      <p:ext uri="{BB962C8B-B14F-4D97-AF65-F5344CB8AC3E}">
        <p14:creationId xmlns:p14="http://schemas.microsoft.com/office/powerpoint/2010/main" val="36641406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Binary </a:t>
            </a:r>
            <a:r>
              <a:rPr lang="en-US" dirty="0" smtClean="0"/>
              <a:t>Heap </a:t>
            </a:r>
            <a:r>
              <a:rPr lang="cs-CZ" dirty="0" smtClean="0"/>
              <a:t>– </a:t>
            </a:r>
            <a:r>
              <a:rPr lang="en-US" dirty="0" smtClean="0"/>
              <a:t>Time Complexity</a:t>
            </a:r>
            <a:endParaRPr lang="cs-CZ" dirty="0"/>
          </a:p>
        </p:txBody>
      </p:sp>
      <mc:AlternateContent xmlns:mc="http://schemas.openxmlformats.org/markup-compatibility/2006" xmlns:a14="http://schemas.microsoft.com/office/drawing/2010/main">
        <mc:Choice Requires="a14">
          <p:sp>
            <p:nvSpPr>
              <p:cNvPr id="16" name="Zástupný symbol pro obsah 15"/>
              <p:cNvSpPr>
                <a:spLocks noGrp="1"/>
              </p:cNvSpPr>
              <p:nvPr>
                <p:ph idx="1"/>
              </p:nvPr>
            </p:nvSpPr>
            <p:spPr>
              <a:xfrm>
                <a:off x="395536" y="909638"/>
                <a:ext cx="8568952" cy="5472608"/>
              </a:xfrm>
            </p:spPr>
            <p:txBody>
              <a:bodyPr/>
              <a:lstStyle/>
              <a:p>
                <a:r>
                  <a:rPr lang="cs-CZ" sz="1800" b="1" dirty="0" smtClean="0"/>
                  <a:t>Insert</a:t>
                </a:r>
                <a:endParaRPr lang="cs-CZ" sz="1800"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smtClean="0"/>
                  <a:t>Delete</a:t>
                </a:r>
                <a:endParaRPr lang="en-US" sz="1800"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err="1" smtClean="0"/>
                  <a:t>AccessMin</a:t>
                </a:r>
                <a:endParaRPr lang="en-US" sz="1800" b="1" dirty="0" smtClean="0"/>
              </a:p>
              <a:p>
                <a:pPr lvl="1"/>
                <a:r>
                  <a:rPr lang="en-US" sz="1600" dirty="0" smtClean="0"/>
                  <a:t>O(1)</a:t>
                </a:r>
              </a:p>
              <a:p>
                <a:r>
                  <a:rPr lang="en-US" sz="1800" b="1" dirty="0" err="1" smtClean="0"/>
                  <a:t>DeleteMin</a:t>
                </a:r>
                <a:endParaRPr lang="en-US" sz="1800" b="1"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err="1" smtClean="0"/>
                  <a:t>DecreaseKey</a:t>
                </a:r>
                <a:endParaRPr lang="en-US" sz="1800" dirty="0" smtClean="0"/>
              </a:p>
              <a:p>
                <a:pPr lvl="1"/>
                <a:r>
                  <a:rPr lang="en-US" sz="1600" dirty="0" smtClean="0"/>
                  <a:t>O(log(</a:t>
                </a:r>
                <a:r>
                  <a:rPr lang="en-US" sz="1600" i="1" dirty="0" smtClean="0">
                    <a:latin typeface="Cambria" pitchFamily="18" charset="0"/>
                  </a:rPr>
                  <a:t>n</a:t>
                </a:r>
                <a:r>
                  <a:rPr lang="en-US" sz="1600" dirty="0" smtClean="0"/>
                  <a:t>))</a:t>
                </a:r>
              </a:p>
              <a:p>
                <a:r>
                  <a:rPr lang="en-US" sz="1800" b="1" dirty="0" err="1" smtClean="0"/>
                  <a:t>BuildHeap</a:t>
                </a:r>
                <a:endParaRPr lang="en-US" sz="1800" dirty="0"/>
              </a:p>
              <a:p>
                <a:pPr lvl="1"/>
                <a14:m>
                  <m:oMath xmlns:m="http://schemas.openxmlformats.org/officeDocument/2006/math">
                    <m:nary>
                      <m:naryPr>
                        <m:chr m:val="∑"/>
                        <m:ctrlPr>
                          <a:rPr lang="en-US" sz="1600" b="0" i="1" smtClean="0">
                            <a:latin typeface="Cambria Math"/>
                          </a:rPr>
                        </m:ctrlPr>
                      </m:naryPr>
                      <m:sub>
                        <m:r>
                          <m:rPr>
                            <m:brk m:alnAt="23"/>
                          </m:rPr>
                          <a:rPr lang="en-US" sz="1600" b="0" i="1" smtClean="0">
                            <a:latin typeface="Cambria Math" panose="02040503050406030204" pitchFamily="18" charset="0"/>
                          </a:rPr>
                          <m:t>h</m:t>
                        </m:r>
                        <m:r>
                          <a:rPr lang="en-US" sz="1600" b="0" i="1" smtClean="0">
                            <a:latin typeface="Cambria Math" panose="02040503050406030204" pitchFamily="18" charset="0"/>
                          </a:rPr>
                          <m:t>=0</m:t>
                        </m:r>
                      </m:sub>
                      <m:sup>
                        <m:d>
                          <m:dPr>
                            <m:begChr m:val="⌈"/>
                            <m:endChr m:val="⌉"/>
                            <m:ctrlPr>
                              <a:rPr lang="en-US" sz="1600" b="0" i="1" smtClean="0">
                                <a:latin typeface="Cambria Math"/>
                              </a:rPr>
                            </m:ctrlPr>
                          </m:dPr>
                          <m:e>
                            <m:func>
                              <m:funcPr>
                                <m:ctrlPr>
                                  <a:rPr lang="en-US" sz="1600" b="0" i="1" smtClean="0">
                                    <a:latin typeface="Cambria Math"/>
                                  </a:rPr>
                                </m:ctrlPr>
                              </m:funcPr>
                              <m:fName>
                                <m:r>
                                  <m:rPr>
                                    <m:sty m:val="p"/>
                                  </m:rPr>
                                  <a:rPr lang="en-US" sz="1600" b="0" i="0" smtClean="0">
                                    <a:latin typeface="Cambria Math" panose="02040503050406030204" pitchFamily="18" charset="0"/>
                                  </a:rPr>
                                  <m:t>log</m:t>
                                </m:r>
                              </m:fName>
                              <m:e>
                                <m:d>
                                  <m:dPr>
                                    <m:ctrlPr>
                                      <a:rPr lang="en-US" sz="1600" b="0" i="1" smtClean="0">
                                        <a:latin typeface="Cambria Math"/>
                                      </a:rPr>
                                    </m:ctrlPr>
                                  </m:dPr>
                                  <m:e>
                                    <m:r>
                                      <a:rPr lang="en-US" sz="1600" b="0" i="1" smtClean="0">
                                        <a:latin typeface="Cambria Math" panose="02040503050406030204" pitchFamily="18" charset="0"/>
                                      </a:rPr>
                                      <m:t>𝑛</m:t>
                                    </m:r>
                                  </m:e>
                                </m:d>
                              </m:e>
                            </m:func>
                          </m:e>
                        </m:d>
                      </m:sup>
                      <m:e>
                        <m:d>
                          <m:dPr>
                            <m:ctrlPr>
                              <a:rPr lang="en-US" sz="1600" b="0" i="1" smtClean="0">
                                <a:latin typeface="Cambria Math"/>
                              </a:rPr>
                            </m:ctrlPr>
                          </m:dPr>
                          <m:e>
                            <m:r>
                              <m:rPr>
                                <m:nor/>
                              </m:rPr>
                              <a:rPr lang="en-US" sz="1600" b="0" i="0" smtClean="0">
                                <a:latin typeface="Cambria Math" panose="02040503050406030204" pitchFamily="18" charset="0"/>
                              </a:rPr>
                              <m:t>number</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of</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nodes</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at</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heigh</m:t>
                            </m:r>
                            <m:r>
                              <m:rPr>
                                <m:nor/>
                              </m:rPr>
                              <a:rPr lang="en-US" sz="1600" b="0" i="0" smtClean="0">
                                <a:latin typeface="Cambria Math" panose="02040503050406030204" pitchFamily="18" charset="0"/>
                              </a:rPr>
                              <m:t> </m:t>
                            </m:r>
                            <m:r>
                              <a:rPr lang="en-US" sz="1600" b="0" i="1" smtClean="0">
                                <a:latin typeface="Cambria Math" panose="02040503050406030204" pitchFamily="18" charset="0"/>
                              </a:rPr>
                              <m:t>h</m:t>
                            </m:r>
                          </m:e>
                        </m:d>
                        <m:r>
                          <a:rPr lang="en-US" sz="1600" b="0" i="1" smtClean="0">
                            <a:latin typeface="Cambria Math" panose="02040503050406030204" pitchFamily="18" charset="0"/>
                            <a:ea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h</m:t>
                        </m:r>
                        <m:r>
                          <a:rPr lang="en-US" sz="1600" b="0" i="1" smtClean="0">
                            <a:latin typeface="Cambria Math" panose="02040503050406030204" pitchFamily="18" charset="0"/>
                            <a:ea typeface="Cambria Math" panose="02040503050406030204" pitchFamily="18" charset="0"/>
                          </a:rPr>
                          <m:t>)≤</m:t>
                        </m:r>
                        <m:nary>
                          <m:naryPr>
                            <m:chr m:val="∑"/>
                            <m:ctrlPr>
                              <a:rPr lang="en-US" sz="1600" i="1">
                                <a:latin typeface="Cambria Math"/>
                              </a:rPr>
                            </m:ctrlPr>
                          </m:naryPr>
                          <m:sub>
                            <m:r>
                              <m:rPr>
                                <m:brk m:alnAt="23"/>
                              </m:rPr>
                              <a:rPr lang="en-US" sz="1600" i="1">
                                <a:latin typeface="Cambria Math" panose="02040503050406030204" pitchFamily="18" charset="0"/>
                              </a:rPr>
                              <m:t>h</m:t>
                            </m:r>
                            <m:r>
                              <a:rPr lang="en-US" sz="1600" i="1">
                                <a:latin typeface="Cambria Math" panose="02040503050406030204" pitchFamily="18" charset="0"/>
                              </a:rPr>
                              <m:t>=0</m:t>
                            </m:r>
                          </m:sub>
                          <m:sup>
                            <m:d>
                              <m:dPr>
                                <m:begChr m:val="⌈"/>
                                <m:endChr m:val="⌉"/>
                                <m:ctrlPr>
                                  <a:rPr lang="en-US" sz="1600" i="1">
                                    <a:latin typeface="Cambria Math"/>
                                  </a:rPr>
                                </m:ctrlPr>
                              </m:dPr>
                              <m:e>
                                <m:func>
                                  <m:funcPr>
                                    <m:ctrlPr>
                                      <a:rPr lang="en-US" sz="1600" i="1">
                                        <a:latin typeface="Cambria Math"/>
                                      </a:rPr>
                                    </m:ctrlPr>
                                  </m:funcPr>
                                  <m:fName>
                                    <m:r>
                                      <m:rPr>
                                        <m:sty m:val="p"/>
                                      </m:rPr>
                                      <a:rPr lang="en-US" sz="1600">
                                        <a:latin typeface="Cambria Math" panose="02040503050406030204" pitchFamily="18" charset="0"/>
                                      </a:rPr>
                                      <m:t>log</m:t>
                                    </m:r>
                                  </m:fName>
                                  <m:e>
                                    <m:d>
                                      <m:dPr>
                                        <m:ctrlPr>
                                          <a:rPr lang="en-US" sz="1600" i="1">
                                            <a:latin typeface="Cambria Math"/>
                                          </a:rPr>
                                        </m:ctrlPr>
                                      </m:dPr>
                                      <m:e>
                                        <m:r>
                                          <a:rPr lang="en-US" sz="1600" i="1">
                                            <a:latin typeface="Cambria Math" panose="02040503050406030204" pitchFamily="18" charset="0"/>
                                          </a:rPr>
                                          <m:t>𝑛</m:t>
                                        </m:r>
                                      </m:e>
                                    </m:d>
                                  </m:e>
                                </m:func>
                              </m:e>
                            </m:d>
                          </m:sup>
                          <m:e>
                            <m:d>
                              <m:dPr>
                                <m:begChr m:val="⌈"/>
                                <m:endChr m:val="⌉"/>
                                <m:ctrlPr>
                                  <a:rPr lang="en-US" sz="1600" i="1" smtClean="0">
                                    <a:latin typeface="Cambria Math"/>
                                  </a:rPr>
                                </m:ctrlPr>
                              </m:dPr>
                              <m:e>
                                <m:f>
                                  <m:fPr>
                                    <m:ctrlPr>
                                      <a:rPr lang="en-US" sz="1600" i="1">
                                        <a:latin typeface="Cambria Math"/>
                                      </a:rPr>
                                    </m:ctrlPr>
                                  </m:fPr>
                                  <m:num>
                                    <m:r>
                                      <a:rPr lang="en-US" sz="1600" i="1">
                                        <a:latin typeface="Cambria Math" panose="02040503050406030204" pitchFamily="18" charset="0"/>
                                      </a:rPr>
                                      <m:t>𝑛</m:t>
                                    </m:r>
                                  </m:num>
                                  <m:den>
                                    <m:sSup>
                                      <m:sSupPr>
                                        <m:ctrlPr>
                                          <a:rPr lang="en-US" sz="1600" i="1">
                                            <a:latin typeface="Cambria Math"/>
                                          </a:rPr>
                                        </m:ctrlPr>
                                      </m:sSupPr>
                                      <m:e>
                                        <m:r>
                                          <a:rPr lang="en-US" sz="1600" i="1">
                                            <a:latin typeface="Cambria Math" panose="02040503050406030204" pitchFamily="18" charset="0"/>
                                          </a:rPr>
                                          <m:t>2</m:t>
                                        </m:r>
                                      </m:e>
                                      <m:sup>
                                        <m:r>
                                          <a:rPr lang="en-US" sz="1600" i="1">
                                            <a:latin typeface="Cambria Math" panose="02040503050406030204" pitchFamily="18" charset="0"/>
                                          </a:rPr>
                                          <m:t>h</m:t>
                                        </m:r>
                                        <m:r>
                                          <a:rPr lang="en-US" sz="1600" i="1">
                                            <a:latin typeface="Cambria Math" panose="02040503050406030204" pitchFamily="18" charset="0"/>
                                          </a:rPr>
                                          <m:t>+1</m:t>
                                        </m:r>
                                      </m:sup>
                                    </m:sSup>
                                  </m:den>
                                </m:f>
                              </m:e>
                            </m:d>
                            <m:r>
                              <a:rPr lang="en-US" sz="1600" i="1">
                                <a:latin typeface="Cambria Math" panose="02040503050406030204" pitchFamily="18" charset="0"/>
                                <a:ea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Ο</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h</m:t>
                            </m:r>
                            <m:r>
                              <a:rPr lang="en-US" sz="1600" i="1">
                                <a:latin typeface="Cambria Math" panose="02040503050406030204" pitchFamily="18" charset="0"/>
                                <a:ea typeface="Cambria Math" panose="02040503050406030204" pitchFamily="18" charset="0"/>
                              </a:rPr>
                              <m:t>)≤</m:t>
                            </m:r>
                          </m:e>
                        </m:nary>
                        <m:r>
                          <m:rPr>
                            <m:sty m:val="p"/>
                          </m:rPr>
                          <a:rPr lang="el-GR" sz="1600" i="1">
                            <a:latin typeface="Cambria Math" panose="02040503050406030204" pitchFamily="18" charset="0"/>
                            <a:ea typeface="Cambria Math" panose="02040503050406030204" pitchFamily="18" charset="0"/>
                          </a:rPr>
                          <m:t>Ο</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nary>
                          <m:naryPr>
                            <m:chr m:val="∑"/>
                            <m:ctrlPr>
                              <a:rPr lang="en-US" sz="1600" i="1">
                                <a:latin typeface="Cambria Math"/>
                              </a:rPr>
                            </m:ctrlPr>
                          </m:naryPr>
                          <m:sub>
                            <m:r>
                              <m:rPr>
                                <m:brk m:alnAt="23"/>
                              </m:rPr>
                              <a:rPr lang="en-US" sz="1600" i="1">
                                <a:latin typeface="Cambria Math" panose="02040503050406030204" pitchFamily="18" charset="0"/>
                              </a:rPr>
                              <m:t>h</m:t>
                            </m:r>
                            <m:r>
                              <a:rPr lang="en-US" sz="1600" i="1">
                                <a:latin typeface="Cambria Math" panose="02040503050406030204" pitchFamily="18" charset="0"/>
                              </a:rPr>
                              <m:t>=0</m:t>
                            </m:r>
                          </m:sub>
                          <m:sup>
                            <m:r>
                              <a:rPr lang="en-US" sz="1600" i="1" smtClean="0">
                                <a:latin typeface="Cambria Math" panose="02040503050406030204" pitchFamily="18" charset="0"/>
                                <a:ea typeface="Cambria Math" panose="02040503050406030204" pitchFamily="18" charset="0"/>
                              </a:rPr>
                              <m:t>∞</m:t>
                            </m:r>
                          </m:sup>
                          <m:e>
                            <m:f>
                              <m:fPr>
                                <m:ctrlPr>
                                  <a:rPr lang="en-US" sz="1600" i="1">
                                    <a:latin typeface="Cambria Math"/>
                                  </a:rPr>
                                </m:ctrlPr>
                              </m:fPr>
                              <m:num>
                                <m:r>
                                  <a:rPr lang="en-US" sz="1600" b="0" i="1" smtClean="0">
                                    <a:latin typeface="Cambria Math" panose="02040503050406030204" pitchFamily="18" charset="0"/>
                                  </a:rPr>
                                  <m:t>h</m:t>
                                </m:r>
                              </m:num>
                              <m:den>
                                <m:sSup>
                                  <m:sSupPr>
                                    <m:ctrlPr>
                                      <a:rPr lang="en-US" sz="1600" i="1">
                                        <a:latin typeface="Cambria Math"/>
                                      </a:rPr>
                                    </m:ctrlPr>
                                  </m:sSupPr>
                                  <m:e>
                                    <m:r>
                                      <a:rPr lang="en-US" sz="1600" i="1">
                                        <a:latin typeface="Cambria Math" panose="02040503050406030204" pitchFamily="18" charset="0"/>
                                      </a:rPr>
                                      <m:t>2</m:t>
                                    </m:r>
                                  </m:e>
                                  <m:sup>
                                    <m:r>
                                      <a:rPr lang="en-US" sz="1600" i="1">
                                        <a:latin typeface="Cambria Math" panose="02040503050406030204" pitchFamily="18" charset="0"/>
                                      </a:rPr>
                                      <m:t>h</m:t>
                                    </m:r>
                                  </m:sup>
                                </m:sSup>
                              </m:den>
                            </m:f>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e>
                        </m:nary>
                      </m:e>
                    </m:nary>
                  </m:oMath>
                </a14:m>
                <a:r>
                  <a:rPr lang="en-US" sz="1600" dirty="0"/>
                  <a:t> O(</a:t>
                </a:r>
                <a:r>
                  <a:rPr lang="en-US" sz="1600" i="1" dirty="0">
                    <a:latin typeface="Cambria" pitchFamily="18" charset="0"/>
                  </a:rPr>
                  <a:t>n</a:t>
                </a:r>
                <a:r>
                  <a:rPr lang="en-US" sz="1600" dirty="0"/>
                  <a:t>) </a:t>
                </a:r>
              </a:p>
              <a:p>
                <a:r>
                  <a:rPr lang="en-US" sz="1800" b="1" dirty="0"/>
                  <a:t>Merge</a:t>
                </a:r>
                <a:endParaRPr lang="en-US" sz="1800" dirty="0"/>
              </a:p>
              <a:p>
                <a:pPr lvl="1"/>
                <a:r>
                  <a:rPr lang="en-US" sz="1600" dirty="0"/>
                  <a:t>O(</a:t>
                </a:r>
                <a:r>
                  <a:rPr lang="en-US" sz="1600" i="1" dirty="0">
                    <a:latin typeface="Cambria" pitchFamily="18" charset="0"/>
                  </a:rPr>
                  <a:t>n</a:t>
                </a:r>
                <a:r>
                  <a:rPr lang="en-US" sz="1600" dirty="0"/>
                  <a:t>) by building a new heap.</a:t>
                </a:r>
              </a:p>
              <a:p>
                <a:pPr lvl="1"/>
                <a:endParaRPr lang="cs-CZ" dirty="0" smtClean="0"/>
              </a:p>
            </p:txBody>
          </p:sp>
        </mc:Choice>
        <mc:Fallback xmlns="">
          <p:sp>
            <p:nvSpPr>
              <p:cNvPr id="16" name="Zástupný symbol pro obsah 15"/>
              <p:cNvSpPr>
                <a:spLocks noGrp="1" noRot="1" noChangeAspect="1" noMove="1" noResize="1" noEditPoints="1" noAdjustHandles="1" noChangeArrowheads="1" noChangeShapeType="1" noTextEdit="1"/>
              </p:cNvSpPr>
              <p:nvPr>
                <p:ph idx="1"/>
              </p:nvPr>
            </p:nvSpPr>
            <p:spPr>
              <a:xfrm>
                <a:off x="395536" y="909638"/>
                <a:ext cx="8568952" cy="5472608"/>
              </a:xfrm>
              <a:blipFill rotWithShape="0">
                <a:blip r:embed="rId3"/>
                <a:stretch>
                  <a:fillRect l="-71" t="-557"/>
                </a:stretch>
              </a:blipFill>
            </p:spPr>
            <p:txBody>
              <a:bodyPr/>
              <a:lstStyle/>
              <a:p>
                <a:r>
                  <a:rPr lang="cs-CZ">
                    <a:noFill/>
                  </a:rPr>
                  <a:t> </a:t>
                </a:r>
              </a:p>
            </p:txBody>
          </p:sp>
        </mc:Fallback>
      </mc:AlternateContent>
    </p:spTree>
    <p:extLst>
      <p:ext uri="{BB962C8B-B14F-4D97-AF65-F5344CB8AC3E}">
        <p14:creationId xmlns:p14="http://schemas.microsoft.com/office/powerpoint/2010/main" val="12027570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iv1">
  <a:themeElements>
    <a:clrScheme name="UI1-1b-gramatiky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UI1-1b-gramatiky">
      <a:majorFont>
        <a:latin typeface="Arial Narrow"/>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I1-1b-gramatiky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UI1-1b-gramatiky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UI1-1b-gramatiky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UI1-1b-gramatiky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UI1-1b-gramatiky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UI1-1b-gramatiky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UI1-1b-gramatiky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UI1-1b-gramatiky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UI1-1b-gramatiky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UI1-1b-gramatiky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UI1-1b-gramatiky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UI1-1b-gramatiky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Motiv1</Template>
  <TotalTime>28493</TotalTime>
  <Words>3568</Words>
  <Application>Microsoft Office PowerPoint</Application>
  <PresentationFormat>On-screen Show (4:3)</PresentationFormat>
  <Paragraphs>454</Paragraphs>
  <Slides>41</Slides>
  <Notes>5</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Motiv1</vt:lpstr>
      <vt:lpstr>Vlastní návrh</vt:lpstr>
      <vt:lpstr>Advanced algorithms  binary heap, d-ary heap, binomial heap,  amortized analysis, Fibonacci heap </vt:lpstr>
      <vt:lpstr>Heaps [haldy]</vt:lpstr>
      <vt:lpstr>Binary Heap [binární halda]</vt:lpstr>
      <vt:lpstr>Binary Heap - Insert</vt:lpstr>
      <vt:lpstr>Binary Heap</vt:lpstr>
      <vt:lpstr>Binary Heap - Delete</vt:lpstr>
      <vt:lpstr>Binary Heap - Representation</vt:lpstr>
      <vt:lpstr>Binary Heap - BuildHeap</vt:lpstr>
      <vt:lpstr>Binary Heap – Time Complexity</vt:lpstr>
      <vt:lpstr>d-ary heap [d-regulární halda]</vt:lpstr>
      <vt:lpstr>Binomial Heap [binomiální halda]</vt:lpstr>
      <vt:lpstr>Binomial Heap – Binomial Tree</vt:lpstr>
      <vt:lpstr>Binomial Heap – representation</vt:lpstr>
      <vt:lpstr>Binomial Heap – Insert, AccessMin, Merge </vt:lpstr>
      <vt:lpstr>Binomial Heap - Merge</vt:lpstr>
      <vt:lpstr>Binomial Heap - DeleteMin</vt:lpstr>
      <vt:lpstr>Binomial Heap – DecreaseKey, Delete</vt:lpstr>
      <vt:lpstr>Binomial Heap – Time Complexity</vt:lpstr>
      <vt:lpstr>Amortized Complexity [amortizovaná složitost]</vt:lpstr>
      <vt:lpstr>Amortized Complexity</vt:lpstr>
      <vt:lpstr>Fibonacci Heap [Fibonacciho halda]</vt:lpstr>
      <vt:lpstr>Fibonacci Heap</vt:lpstr>
      <vt:lpstr>Fibonacci Heap – Fibonacci Trees</vt:lpstr>
      <vt:lpstr>Fibonacci Heap – Representation</vt:lpstr>
      <vt:lpstr>Fibonacci Heap – Representation</vt:lpstr>
      <vt:lpstr>Fibonacci Heap – Merge, Insert</vt:lpstr>
      <vt:lpstr>Fibonacci Heap – DeleteMin</vt:lpstr>
      <vt:lpstr>Fibonacci Heap – Consolidate</vt:lpstr>
      <vt:lpstr>Fibonacci Heap – DeleteMin Example</vt:lpstr>
      <vt:lpstr>Fibonacci Heap – DeleteMin Example</vt:lpstr>
      <vt:lpstr>Fibonacci Heap – DeleteMin Example</vt:lpstr>
      <vt:lpstr>Fibonacci Heap – DeleteMin Example</vt:lpstr>
      <vt:lpstr>Fibonacci Heap – DeleteMin Example</vt:lpstr>
      <vt:lpstr>Fibonacci Heap – DeleteMin Example</vt:lpstr>
      <vt:lpstr>Fibonacci Heap – DeleteMin Example</vt:lpstr>
      <vt:lpstr>Fibonacci Heap – DecreaseKey, Delete </vt:lpstr>
      <vt:lpstr>Fibonacci Heap – DecreaseKey Example</vt:lpstr>
      <vt:lpstr>Fibonacci Heap – DecreaseKey Example</vt:lpstr>
      <vt:lpstr>Fibonacci Heap – DecreaseKey Example</vt:lpstr>
      <vt:lpstr>Heaps – Comparison of Time Complexity</vt:lpstr>
      <vt:lpstr>References</vt:lpstr>
    </vt:vector>
  </TitlesOfParts>
  <Company>Amherst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Computers Can’t Do For You</dc:title>
  <dc:creator>Information Technology</dc:creator>
  <cp:lastModifiedBy>RNDr. Marko Genyk-Berezovskyj</cp:lastModifiedBy>
  <cp:revision>547</cp:revision>
  <dcterms:created xsi:type="dcterms:W3CDTF">2005-02-15T15:53:41Z</dcterms:created>
  <dcterms:modified xsi:type="dcterms:W3CDTF">2022-10-11T18:56:26Z</dcterms:modified>
</cp:coreProperties>
</file>