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58" r:id="rId5"/>
    <p:sldId id="257" r:id="rId6"/>
    <p:sldId id="260" r:id="rId7"/>
    <p:sldId id="261" r:id="rId8"/>
    <p:sldId id="259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8DEDD-BB8D-4AE9-8528-1372BC3BF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585B19F-BA3F-41D6-9B91-71B23E56B5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E7EB34-0C07-4973-BFAC-0900D7F2D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43A11-3A4E-4D09-AB81-E9A1B78F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6A0DD9-4BE9-4D9E-95BB-FAE39AD5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15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86837B-375B-4B04-848D-701708D1B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B65B8A-F261-4F57-B407-3A148E665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B33289-8722-4E5B-9DA2-AADB24B70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4FF3FC-E519-4FA2-AAAE-020E1FDC2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F12122-EC27-4816-AFC3-CE2B90D6E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07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FABB11A-7CDC-42A2-9A6C-2D34D85CFD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D82359E-16F4-4833-9DA1-682484B18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9397FB-E952-429B-A25F-55BAB9EA4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31F861-1EE1-41F3-B763-7E346A21E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164AA1-0D30-49F8-84E8-EFCA76F56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82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DD0C13-4C20-4765-8045-84E05DF5E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A140A4-DB2F-417B-8E8E-62CD6F7AA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4A5A8E-F78C-49E7-8836-67261510E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C4EFC8-4DBE-4E9F-BCEF-FD3C4C295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159103-5597-497C-87E0-A4CAF357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51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8A43CB-0C50-4A34-BA5B-A5D8FA925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E1F80A-A976-4F49-B29E-365DC0E17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695423-C62F-44D1-9E3C-4687A29A2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F25D15-9866-4986-BDDD-48D0896FF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24E7E5-3C3B-4448-8829-4BD24F7E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32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9B3682-88D9-4F03-B01A-EB9042C42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C70B8F-7CBA-4FAD-8D12-5141FA71B5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A07D65-BE93-44EF-B2FF-FE66DC4F4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C2AE2A-E751-46B0-9FDE-C79BF22AE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0F0D72-FC63-49DE-82D7-6E7ABC0AB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E10329-2CB4-45C8-AF1B-F52268F65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53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65382-3ECF-477C-817F-B65833A2D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DE0CF4-915D-4A69-BD64-7FE7D233C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10E636C-1D28-4EEA-9F8E-6AF4C07E9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21F9A63-C0B1-401D-A353-A1D64D8BF2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EB35A26-B265-4F49-9E2B-4139EDECD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1F589CA-0A16-472F-B0E3-789253C91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4BB506A-4676-4EE6-AAF6-A531A1534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109FDAB-42E5-4E55-8213-6DA475443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14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1C6A0-6075-445C-BCE7-860E7C67A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F44D36E-04CC-459A-BBFF-D3570B6F8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E1AD223-817B-4098-B71C-E9994E0A3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8B1A1DE-E891-490C-A7A4-0AA17D05A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12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35AC78B-8B6B-42B7-8D45-E6C44C228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3B0DC4B-3A35-4C53-96F7-61CC88D17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6B0CBB5-B387-4703-A190-188F856FA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7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D001AE-7901-4D5A-A17C-306A0D8DD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D2FED9-FBF2-4486-AB64-65694D07C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6F8C25-A40D-43A8-BAFE-AFB463869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CDA570-4E88-460F-BED5-1442E5BC6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E4E4B6-A332-423A-81C2-68A8F1F81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7ACA24-951A-40B1-97A2-8EB7FE210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74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F4B9D4-9A19-4A00-9264-C657D225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E4024D7-2783-4B47-AF5D-F028E2E518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450B44-C1AD-470D-87A6-91DBB09EF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374D4A-BB33-4311-AF07-0FE6899C1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697-03CD-49A5-934E-C7830D90768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BE3EFD-1BE8-4BF5-94B0-C9AAE0C3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F6EABE-A25C-4025-83E6-22C6614BA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62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7B18313-A9C8-4B67-A108-F26ABD338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5433D9-53D2-46C5-9C76-7C71D5C13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1F01CC-5245-438E-84CC-37FA34CF17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9E697-03CD-49A5-934E-C7830D90768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7ABC1F-E749-44F4-8C3C-40FC3C8D0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D4F765-D453-411C-82C0-553CC3EBB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986E6-E879-48FA-8112-7FEFFC11F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5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llstarinstallations.net/wp-content/uploads/2018/01/toolbelt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oodnt.com/blog/r-vs-python-metareview-usability-popularity-pros-cons-jobs-salarie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studio.com/resources/cheatsheets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zdnet.com/article/r-vs-python-rs-out-of-top-20-programming-languages-despite-boom-in-statistical-jobs/" TargetMode="External"/><Relationship Id="rId4" Type="http://schemas.openxmlformats.org/officeDocument/2006/relationships/hyperlink" Target="https://www.stoodnt.com/blog/r-vs-python-metareview-usability-popularity-pros-cons-jobs-salaries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B0348-04EB-4613-BE18-339B03F4CE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B4M36SAN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FD1EB5-B66D-4BD7-A02D-558EEC48D1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Anh Vu 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54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olbelt - All Star Installations">
            <a:extLst>
              <a:ext uri="{FF2B5EF4-FFF2-40B4-BE49-F238E27FC236}">
                <a16:creationId xmlns:a16="http://schemas.microsoft.com/office/drawing/2014/main" id="{94033D4D-BBFD-4C72-A770-2E7286018B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8"/>
          <a:stretch/>
        </p:blipFill>
        <p:spPr bwMode="auto">
          <a:xfrm>
            <a:off x="4039338" y="22705"/>
            <a:ext cx="80816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98AB8B4-37AD-4955-AE9E-3B529EE15290}"/>
              </a:ext>
            </a:extLst>
          </p:cNvPr>
          <p:cNvSpPr/>
          <p:nvPr/>
        </p:nvSpPr>
        <p:spPr>
          <a:xfrm>
            <a:off x="792271" y="1144274"/>
            <a:ext cx="2203079" cy="683675"/>
          </a:xfrm>
          <a:prstGeom prst="roundRect">
            <a:avLst>
              <a:gd name="adj" fmla="val 40040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355B7810-F0CE-4B26-95D0-21C811E5C7EE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2995350" y="1486112"/>
            <a:ext cx="3239195" cy="995303"/>
          </a:xfrm>
          <a:prstGeom prst="bentConnector3">
            <a:avLst>
              <a:gd name="adj1" fmla="val 374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3BEB459-12A4-467E-8E3B-47F81FBAEE21}"/>
              </a:ext>
            </a:extLst>
          </p:cNvPr>
          <p:cNvSpPr txBox="1"/>
          <p:nvPr/>
        </p:nvSpPr>
        <p:spPr>
          <a:xfrm>
            <a:off x="1091954" y="1302295"/>
            <a:ext cx="1899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Linear regression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C60DF0A-A547-4533-8700-B8413BD6A993}"/>
              </a:ext>
            </a:extLst>
          </p:cNvPr>
          <p:cNvSpPr/>
          <p:nvPr/>
        </p:nvSpPr>
        <p:spPr>
          <a:xfrm>
            <a:off x="788697" y="3424870"/>
            <a:ext cx="2203079" cy="683675"/>
          </a:xfrm>
          <a:prstGeom prst="roundRect">
            <a:avLst>
              <a:gd name="adj" fmla="val 40040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7C4698D7-AAE9-43A0-963B-951634149914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2991776" y="3766708"/>
            <a:ext cx="3533311" cy="67919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61C1E66-C7C8-48FC-B88E-4BCBDC1CE976}"/>
              </a:ext>
            </a:extLst>
          </p:cNvPr>
          <p:cNvSpPr txBox="1"/>
          <p:nvPr/>
        </p:nvSpPr>
        <p:spPr>
          <a:xfrm>
            <a:off x="1542594" y="3590919"/>
            <a:ext cx="579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LDA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EB43981-AC00-4679-AC85-BBB251C14198}"/>
              </a:ext>
            </a:extLst>
          </p:cNvPr>
          <p:cNvSpPr/>
          <p:nvPr/>
        </p:nvSpPr>
        <p:spPr>
          <a:xfrm>
            <a:off x="788697" y="2447277"/>
            <a:ext cx="2203079" cy="683675"/>
          </a:xfrm>
          <a:prstGeom prst="roundRect">
            <a:avLst>
              <a:gd name="adj" fmla="val 40040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0BCC0C-B5E6-4FBB-A3F1-96FFFD4A4878}"/>
              </a:ext>
            </a:extLst>
          </p:cNvPr>
          <p:cNvSpPr txBox="1"/>
          <p:nvPr/>
        </p:nvSpPr>
        <p:spPr>
          <a:xfrm>
            <a:off x="1444940" y="2604448"/>
            <a:ext cx="1003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ANOVA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2B4753E-C003-49F9-BE62-19D6D121CC7C}"/>
              </a:ext>
            </a:extLst>
          </p:cNvPr>
          <p:cNvCxnSpPr/>
          <p:nvPr/>
        </p:nvCxnSpPr>
        <p:spPr>
          <a:xfrm>
            <a:off x="3064213" y="2912114"/>
            <a:ext cx="6621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55C15A1F-FB3E-4D69-BBBA-873523F23A75}"/>
              </a:ext>
            </a:extLst>
          </p:cNvPr>
          <p:cNvSpPr/>
          <p:nvPr/>
        </p:nvSpPr>
        <p:spPr>
          <a:xfrm>
            <a:off x="788697" y="4482934"/>
            <a:ext cx="2203079" cy="683675"/>
          </a:xfrm>
          <a:prstGeom prst="roundRect">
            <a:avLst>
              <a:gd name="adj" fmla="val 40040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B4FFA8A-7DEE-4EA2-B707-AED3927A08DC}"/>
              </a:ext>
            </a:extLst>
          </p:cNvPr>
          <p:cNvCxnSpPr>
            <a:cxnSpLocks/>
          </p:cNvCxnSpPr>
          <p:nvPr/>
        </p:nvCxnSpPr>
        <p:spPr>
          <a:xfrm flipV="1">
            <a:off x="3064213" y="4947770"/>
            <a:ext cx="73581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560D173-8A9B-4561-841A-195AB34E55E5}"/>
              </a:ext>
            </a:extLst>
          </p:cNvPr>
          <p:cNvSpPr txBox="1"/>
          <p:nvPr/>
        </p:nvSpPr>
        <p:spPr>
          <a:xfrm>
            <a:off x="1175229" y="4517639"/>
            <a:ext cx="1621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Dimensionality reduction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F1502FF6-3BEB-419F-9DE2-25C9092ED15D}"/>
              </a:ext>
            </a:extLst>
          </p:cNvPr>
          <p:cNvSpPr/>
          <p:nvPr/>
        </p:nvSpPr>
        <p:spPr>
          <a:xfrm>
            <a:off x="788697" y="5595412"/>
            <a:ext cx="2203079" cy="683675"/>
          </a:xfrm>
          <a:prstGeom prst="roundRect">
            <a:avLst>
              <a:gd name="adj" fmla="val 40040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BB674E3-5639-401E-8DB7-F4C3CAE0CCF4}"/>
              </a:ext>
            </a:extLst>
          </p:cNvPr>
          <p:cNvSpPr txBox="1"/>
          <p:nvPr/>
        </p:nvSpPr>
        <p:spPr>
          <a:xfrm>
            <a:off x="1330236" y="5752583"/>
            <a:ext cx="1118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Clustering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FAE7CA55-8AD4-4F87-8C3A-11B016EAC0BF}"/>
              </a:ext>
            </a:extLst>
          </p:cNvPr>
          <p:cNvCxnSpPr>
            <a:stCxn id="30" idx="3"/>
          </p:cNvCxnSpPr>
          <p:nvPr/>
        </p:nvCxnSpPr>
        <p:spPr>
          <a:xfrm flipV="1">
            <a:off x="2991776" y="5163970"/>
            <a:ext cx="5220069" cy="7732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FF99424-F06B-4A3A-9FFE-42926055CDA7}"/>
              </a:ext>
            </a:extLst>
          </p:cNvPr>
          <p:cNvSpPr txBox="1"/>
          <p:nvPr/>
        </p:nvSpPr>
        <p:spPr>
          <a:xfrm rot="658372">
            <a:off x="4818463" y="983146"/>
            <a:ext cx="1881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</a:rPr>
              <a:t>I </a:t>
            </a:r>
            <a:r>
              <a:rPr lang="en-US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Bodoni MT Black" panose="02070A03080606020203" pitchFamily="18" charset="0"/>
              </a:rPr>
              <a:t>♥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</a:rPr>
              <a:t>SAN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0FEA8E9-037A-4A3F-B2BC-34A27C16F44E}"/>
              </a:ext>
            </a:extLst>
          </p:cNvPr>
          <p:cNvSpPr txBox="1"/>
          <p:nvPr/>
        </p:nvSpPr>
        <p:spPr>
          <a:xfrm>
            <a:off x="8933155" y="6573685"/>
            <a:ext cx="609452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100" dirty="0">
                <a:hlinkClick r:id="rId3"/>
              </a:rPr>
              <a:t>toolbelt.jpg (1980×1320) (allstarinstallations.net)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3247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5C1B0B-5CBE-4A74-AA7E-1435E240D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Outline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1A1B07-31A0-43C6-80D7-520F684CB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Hands on R and</a:t>
            </a:r>
            <a:r>
              <a:rPr lang="cs-CZ" dirty="0"/>
              <a:t> Rstudio</a:t>
            </a:r>
          </a:p>
          <a:p>
            <a:pPr lvl="1"/>
            <a:r>
              <a:rPr lang="cs-CZ" dirty="0"/>
              <a:t>Basic data</a:t>
            </a:r>
            <a:r>
              <a:rPr lang="en-US" dirty="0"/>
              <a:t> </a:t>
            </a:r>
            <a:r>
              <a:rPr lang="cs-CZ" dirty="0"/>
              <a:t>structures</a:t>
            </a:r>
            <a:r>
              <a:rPr lang="en-US" dirty="0"/>
              <a:t> in R</a:t>
            </a:r>
          </a:p>
          <a:p>
            <a:pPr lvl="1"/>
            <a:r>
              <a:rPr lang="en-US" dirty="0"/>
              <a:t>Basic data manipulation (</a:t>
            </a:r>
            <a:r>
              <a:rPr lang="cs-CZ" dirty="0"/>
              <a:t>Python has pandas, R has dplyr</a:t>
            </a:r>
            <a:r>
              <a:rPr lang="en-US" dirty="0"/>
              <a:t>)</a:t>
            </a:r>
            <a:endParaRPr lang="cs-CZ" dirty="0"/>
          </a:p>
          <a:p>
            <a:pPr lvl="1"/>
            <a:endParaRPr lang="en-US" dirty="0"/>
          </a:p>
          <a:p>
            <a:r>
              <a:rPr lang="cs-CZ" dirty="0"/>
              <a:t>A few words about R</a:t>
            </a:r>
          </a:p>
          <a:p>
            <a:pPr lvl="1"/>
            <a:r>
              <a:rPr lang="cs-CZ" dirty="0"/>
              <a:t>R vs </a:t>
            </a:r>
            <a:r>
              <a:rPr lang="cs-CZ" strike="sngStrike" dirty="0"/>
              <a:t>Matlab</a:t>
            </a:r>
            <a:r>
              <a:rPr lang="cs-CZ" dirty="0"/>
              <a:t> Python</a:t>
            </a:r>
          </a:p>
        </p:txBody>
      </p:sp>
    </p:spTree>
    <p:extLst>
      <p:ext uri="{BB962C8B-B14F-4D97-AF65-F5344CB8AC3E}">
        <p14:creationId xmlns:p14="http://schemas.microsoft.com/office/powerpoint/2010/main" val="426685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9153EF-32DF-46A1-A10A-A3ECDD45A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R?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4CD827-626B-4253-853D-84CFC6BEF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Open-source </a:t>
            </a:r>
            <a:r>
              <a:rPr lang="en-US" b="1" dirty="0"/>
              <a:t>statistical</a:t>
            </a:r>
            <a:r>
              <a:rPr lang="en-US" dirty="0"/>
              <a:t> language and software environment .</a:t>
            </a:r>
          </a:p>
          <a:p>
            <a:r>
              <a:rPr lang="en-US" dirty="0"/>
              <a:t>Available freely under the GNU public license.</a:t>
            </a:r>
          </a:p>
          <a:p>
            <a:r>
              <a:rPr lang="en-US" dirty="0"/>
              <a:t>De facto standard for statistical research.</a:t>
            </a:r>
          </a:p>
          <a:p>
            <a:r>
              <a:rPr lang="en-US" dirty="0"/>
              <a:t>The core of R is an interpreted computer language.</a:t>
            </a:r>
          </a:p>
          <a:p>
            <a:r>
              <a:rPr lang="cs-CZ" dirty="0"/>
              <a:t>D</a:t>
            </a:r>
            <a:r>
              <a:rPr lang="en-US" dirty="0" err="1"/>
              <a:t>eveloped</a:t>
            </a:r>
            <a:r>
              <a:rPr lang="en-US" dirty="0"/>
              <a:t> for the Unix-like, Windows and Mac families of</a:t>
            </a:r>
            <a:r>
              <a:rPr lang="cs-CZ" dirty="0"/>
              <a:t> </a:t>
            </a:r>
            <a:r>
              <a:rPr lang="cs-CZ" dirty="0" err="1"/>
              <a:t>operating</a:t>
            </a:r>
            <a:r>
              <a:rPr lang="cs-CZ" dirty="0"/>
              <a:t> </a:t>
            </a:r>
            <a:r>
              <a:rPr lang="cs-CZ" dirty="0" err="1"/>
              <a:t>systems</a:t>
            </a:r>
            <a:r>
              <a:rPr lang="cs-CZ" dirty="0"/>
              <a:t>.</a:t>
            </a:r>
          </a:p>
          <a:p>
            <a:r>
              <a:rPr lang="en-US" dirty="0"/>
              <a:t>R has a command line interface, but there are several graphical</a:t>
            </a:r>
            <a:r>
              <a:rPr lang="cs-CZ" dirty="0"/>
              <a:t> </a:t>
            </a:r>
            <a:r>
              <a:rPr lang="en-US" dirty="0"/>
              <a:t>front-ends available (</a:t>
            </a:r>
            <a:r>
              <a:rPr lang="en-US" b="1" dirty="0"/>
              <a:t>RStudio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RKWard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Rattle, Red-R, ...</a:t>
            </a:r>
            <a:r>
              <a:rPr lang="en-US" dirty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820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372A1D-459C-4EFA-ACF9-57BCE800F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Why</a:t>
            </a:r>
            <a:r>
              <a:rPr lang="cs-CZ" dirty="0"/>
              <a:t> R?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040595-73C5-4D57-AF46-98F7BCC52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Widely used among statisticians and data miners for</a:t>
            </a:r>
            <a:r>
              <a:rPr lang="cs-CZ" dirty="0"/>
              <a:t> </a:t>
            </a:r>
            <a:r>
              <a:rPr lang="en-US" dirty="0"/>
              <a:t>developing statistical software and data analysis.</a:t>
            </a:r>
          </a:p>
          <a:p>
            <a:r>
              <a:rPr lang="en-US" dirty="0"/>
              <a:t>Many statistical procedures (linear and generalized</a:t>
            </a:r>
            <a:r>
              <a:rPr lang="cs-CZ" dirty="0"/>
              <a:t> </a:t>
            </a:r>
            <a:r>
              <a:rPr lang="en-US" dirty="0"/>
              <a:t>linear models, nonlinear regression models, time series analysis, classical parametric</a:t>
            </a:r>
            <a:r>
              <a:rPr lang="cs-CZ" dirty="0"/>
              <a:t> </a:t>
            </a:r>
            <a:r>
              <a:rPr lang="en-US" dirty="0"/>
              <a:t>and nonparametric tests, clustering and smoothing).</a:t>
            </a:r>
          </a:p>
          <a:p>
            <a:r>
              <a:rPr lang="en-US" dirty="0"/>
              <a:t>Very active community and package contributions</a:t>
            </a:r>
            <a:r>
              <a:rPr lang="cs-CZ" dirty="0"/>
              <a:t> (CRAN).</a:t>
            </a:r>
          </a:p>
          <a:p>
            <a:r>
              <a:rPr lang="en-US" dirty="0"/>
              <a:t>Very little programming language knowledge necessary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BD17ACF-94B0-4414-B4A7-1846EEF84547}"/>
              </a:ext>
            </a:extLst>
          </p:cNvPr>
          <p:cNvSpPr/>
          <p:nvPr/>
        </p:nvSpPr>
        <p:spPr>
          <a:xfrm>
            <a:off x="8525241" y="6308209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From </a:t>
            </a:r>
            <a:r>
              <a:rPr lang="cs-CZ" i="1" dirty="0" err="1"/>
              <a:t>Bo</a:t>
            </a:r>
            <a:r>
              <a:rPr lang="cs-CZ" i="1" dirty="0"/>
              <a:t> </a:t>
            </a:r>
            <a:r>
              <a:rPr lang="cs-CZ" i="1" dirty="0" err="1"/>
              <a:t>Cowgill</a:t>
            </a:r>
            <a:r>
              <a:rPr lang="en-US" i="1" dirty="0"/>
              <a:t>’s introduction to R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41888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6E3D18-75DD-403D-9CE9-39E071EDA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55" y="2720018"/>
            <a:ext cx="10515600" cy="1325563"/>
          </a:xfrm>
        </p:spPr>
        <p:txBody>
          <a:bodyPr/>
          <a:lstStyle/>
          <a:p>
            <a:r>
              <a:rPr lang="cs-CZ" dirty="0"/>
              <a:t>R vs Python</a:t>
            </a:r>
          </a:p>
        </p:txBody>
      </p:sp>
      <p:pic>
        <p:nvPicPr>
          <p:cNvPr id="1026" name="Picture 2" descr="Python vs R">
            <a:extLst>
              <a:ext uri="{FF2B5EF4-FFF2-40B4-BE49-F238E27FC236}">
                <a16:creationId xmlns:a16="http://schemas.microsoft.com/office/drawing/2014/main" id="{8257531F-6424-4FA1-91EB-1849D0186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486" y="160770"/>
            <a:ext cx="8050011" cy="638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4DBEBDDF-84DC-4715-B098-8F10CE20F088}"/>
              </a:ext>
            </a:extLst>
          </p:cNvPr>
          <p:cNvSpPr txBox="1"/>
          <p:nvPr/>
        </p:nvSpPr>
        <p:spPr>
          <a:xfrm>
            <a:off x="4726081" y="6529753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hlinkClick r:id="rId3"/>
              </a:rPr>
              <a:t>https://www.stoodnt.com/blog/r-vs-python-metareview-usability-popularity-pros-cons-jobs-salaries/</a:t>
            </a:r>
            <a:endParaRPr lang="cs-CZ" sz="12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8F2D77C-181B-4E84-A10E-13B979E60947}"/>
              </a:ext>
            </a:extLst>
          </p:cNvPr>
          <p:cNvSpPr txBox="1"/>
          <p:nvPr/>
        </p:nvSpPr>
        <p:spPr>
          <a:xfrm>
            <a:off x="238845" y="314738"/>
            <a:ext cx="3692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“ R makes it easy to try a lot of different ideas quickly. In Python, I would inevitably end up writing a bunch of generic code to solve this pretty </a:t>
            </a:r>
            <a:r>
              <a:rPr lang="en-US" b="1" i="1" dirty="0"/>
              <a:t>narrow</a:t>
            </a:r>
            <a:r>
              <a:rPr lang="en-US" i="1" dirty="0"/>
              <a:t> problem.”</a:t>
            </a:r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C490E40A-8B47-4895-A5C9-2B4113C15574}"/>
              </a:ext>
            </a:extLst>
          </p:cNvPr>
          <p:cNvCxnSpPr>
            <a:cxnSpLocks/>
          </p:cNvCxnSpPr>
          <p:nvPr/>
        </p:nvCxnSpPr>
        <p:spPr>
          <a:xfrm flipH="1">
            <a:off x="3678865" y="818707"/>
            <a:ext cx="829341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EF14B0ED-DA21-4137-B028-80640A7C57D3}"/>
              </a:ext>
            </a:extLst>
          </p:cNvPr>
          <p:cNvSpPr/>
          <p:nvPr/>
        </p:nvSpPr>
        <p:spPr>
          <a:xfrm>
            <a:off x="4450160" y="4212509"/>
            <a:ext cx="2501055" cy="7610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97B65F-AD39-4CF2-A7B3-6D6578072267}"/>
              </a:ext>
            </a:extLst>
          </p:cNvPr>
          <p:cNvSpPr/>
          <p:nvPr/>
        </p:nvSpPr>
        <p:spPr>
          <a:xfrm>
            <a:off x="4508206" y="415169"/>
            <a:ext cx="2501055" cy="7610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E6020F-0D8C-42EF-88D3-800171DFB778}"/>
              </a:ext>
            </a:extLst>
          </p:cNvPr>
          <p:cNvSpPr/>
          <p:nvPr/>
        </p:nvSpPr>
        <p:spPr>
          <a:xfrm>
            <a:off x="8677411" y="450970"/>
            <a:ext cx="2601870" cy="7610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6E4860-27E3-4C33-951A-BC0A1503CC79}"/>
              </a:ext>
            </a:extLst>
          </p:cNvPr>
          <p:cNvSpPr/>
          <p:nvPr/>
        </p:nvSpPr>
        <p:spPr>
          <a:xfrm>
            <a:off x="8677411" y="2768214"/>
            <a:ext cx="2686006" cy="92795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9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492F1-CB16-4CCD-9469-0A17E951E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 </a:t>
            </a:r>
            <a:r>
              <a:rPr lang="cs-CZ" dirty="0" err="1"/>
              <a:t>cheatsheets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E1CC3D5-D6D3-4225-9454-92DC074E1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9488224" cy="4067743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9C538D35-577B-4AA3-8C80-9FB1255EDDAD}"/>
              </a:ext>
            </a:extLst>
          </p:cNvPr>
          <p:cNvSpPr txBox="1"/>
          <p:nvPr/>
        </p:nvSpPr>
        <p:spPr>
          <a:xfrm>
            <a:off x="838200" y="6072554"/>
            <a:ext cx="495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3"/>
              </a:rPr>
              <a:t>https://rstudio.com/resources/cheatsheets/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715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EDDB24-AE61-477F-9496-3B9DD60DD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 vs Python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62B0F5A-280E-4DE1-AB91-CFFE14C72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999" y="1690688"/>
            <a:ext cx="6475310" cy="1543819"/>
          </a:xfrm>
          <a:prstGeom prst="rect">
            <a:avLst/>
          </a:prstGeom>
        </p:spPr>
      </p:pic>
      <p:pic>
        <p:nvPicPr>
          <p:cNvPr id="1026" name="Picture 2" descr="Python vs R - Stackoverflow">
            <a:extLst>
              <a:ext uri="{FF2B5EF4-FFF2-40B4-BE49-F238E27FC236}">
                <a16:creationId xmlns:a16="http://schemas.microsoft.com/office/drawing/2014/main" id="{45C2A0A0-F0A8-49B4-A2C6-6F95690D432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08" y="3319462"/>
            <a:ext cx="5486400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769BACE-ADCB-4A24-8605-06330FC1BDD0}"/>
              </a:ext>
            </a:extLst>
          </p:cNvPr>
          <p:cNvSpPr txBox="1"/>
          <p:nvPr/>
        </p:nvSpPr>
        <p:spPr>
          <a:xfrm>
            <a:off x="5465134" y="6230679"/>
            <a:ext cx="6710491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>
                <a:hlinkClick r:id="rId4"/>
              </a:rPr>
              <a:t>https://www.stoodnt.com/blog/r-vs-python-metareview-usability-popularity-pros-cons-jobs-salaries/</a:t>
            </a:r>
            <a:endParaRPr lang="en-US" sz="1050" dirty="0"/>
          </a:p>
          <a:p>
            <a:r>
              <a:rPr lang="cs-CZ" sz="1050" dirty="0">
                <a:hlinkClick r:id="rId5"/>
              </a:rPr>
              <a:t>https://www.zdnet.com/article/r-vs-python-rs-out-of-top-20-programming-languages-despite-boom-in-statistical-jobs/</a:t>
            </a:r>
            <a:endParaRPr lang="en-US" sz="1050" dirty="0"/>
          </a:p>
          <a:p>
            <a:endParaRPr lang="cs-CZ" sz="105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ABB0527-711A-4B09-8972-A724AA96D35F}"/>
              </a:ext>
            </a:extLst>
          </p:cNvPr>
          <p:cNvSpPr txBox="1"/>
          <p:nvPr/>
        </p:nvSpPr>
        <p:spPr>
          <a:xfrm>
            <a:off x="5465134" y="4797980"/>
            <a:ext cx="354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/>
              <a:t>„R </a:t>
            </a:r>
            <a:r>
              <a:rPr lang="cs-CZ" i="1" dirty="0" err="1"/>
              <a:t>is</a:t>
            </a:r>
            <a:r>
              <a:rPr lang="cs-CZ" i="1" dirty="0"/>
              <a:t> not </a:t>
            </a:r>
            <a:r>
              <a:rPr lang="cs-CZ" i="1" dirty="0" err="1"/>
              <a:t>dying</a:t>
            </a:r>
            <a:r>
              <a:rPr lang="cs-CZ" i="1" dirty="0"/>
              <a:t>. It just </a:t>
            </a:r>
            <a:r>
              <a:rPr lang="cs-CZ" i="1" dirty="0" err="1"/>
              <a:t>grows</a:t>
            </a:r>
            <a:r>
              <a:rPr lang="cs-CZ" i="1" dirty="0"/>
              <a:t> </a:t>
            </a:r>
            <a:r>
              <a:rPr lang="cs-CZ" i="1" dirty="0" err="1"/>
              <a:t>slower</a:t>
            </a:r>
            <a:r>
              <a:rPr lang="cs-CZ" i="1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537006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97B19-F671-4773-BE02-53F9A8072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C9FA75-A9D5-4399-B53E-209FD057E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43817"/>
          </a:xfrm>
        </p:spPr>
        <p:txBody>
          <a:bodyPr/>
          <a:lstStyle/>
          <a:p>
            <a:r>
              <a:rPr lang="en-US" dirty="0"/>
              <a:t>What is the meaning of following symbols in R:</a:t>
            </a:r>
          </a:p>
          <a:p>
            <a:pPr lvl="1"/>
            <a:r>
              <a:rPr lang="en-US" dirty="0"/>
              <a:t> c()</a:t>
            </a:r>
          </a:p>
          <a:p>
            <a:pPr lvl="1"/>
            <a:r>
              <a:rPr lang="en-US" dirty="0"/>
              <a:t>.</a:t>
            </a:r>
          </a:p>
          <a:p>
            <a:pPr lvl="1"/>
            <a:r>
              <a:rPr lang="en-US" dirty="0"/>
              <a:t>&lt;-</a:t>
            </a:r>
          </a:p>
          <a:p>
            <a:r>
              <a:rPr lang="en-US" dirty="0"/>
              <a:t>What is the difference between </a:t>
            </a:r>
            <a:r>
              <a:rPr lang="en-US" i="1" dirty="0" err="1"/>
              <a:t>DataFrame</a:t>
            </a:r>
            <a:r>
              <a:rPr lang="en-US" dirty="0"/>
              <a:t>, </a:t>
            </a:r>
            <a:r>
              <a:rPr lang="en-US" i="1" dirty="0"/>
              <a:t>Vector</a:t>
            </a:r>
            <a:r>
              <a:rPr lang="en-US" dirty="0"/>
              <a:t> and </a:t>
            </a:r>
            <a:r>
              <a:rPr lang="en-US" i="1" dirty="0"/>
              <a:t>List</a:t>
            </a:r>
            <a:r>
              <a:rPr lang="en-US" dirty="0"/>
              <a:t>?</a:t>
            </a:r>
          </a:p>
          <a:p>
            <a:r>
              <a:rPr lang="en-US" dirty="0"/>
              <a:t>What is the most essential package in R?</a:t>
            </a:r>
          </a:p>
          <a:p>
            <a:pPr lvl="1"/>
            <a:r>
              <a:rPr lang="en-US" dirty="0"/>
              <a:t>What are some functions from that package?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4257AEF-82DD-4171-9DA8-BCDE5835DDAB}"/>
              </a:ext>
            </a:extLst>
          </p:cNvPr>
          <p:cNvSpPr/>
          <p:nvPr/>
        </p:nvSpPr>
        <p:spPr>
          <a:xfrm>
            <a:off x="838200" y="5129376"/>
            <a:ext cx="3944734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Is Python better than R?</a:t>
            </a:r>
            <a:endParaRPr 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45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3650</TotalTime>
  <Words>349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Bodoni MT Black</vt:lpstr>
      <vt:lpstr>Calibri</vt:lpstr>
      <vt:lpstr>Calibri Light</vt:lpstr>
      <vt:lpstr>Motiv Office</vt:lpstr>
      <vt:lpstr>B4M36SAN</vt:lpstr>
      <vt:lpstr>PowerPoint Presentation</vt:lpstr>
      <vt:lpstr>Outline</vt:lpstr>
      <vt:lpstr>What is R?</vt:lpstr>
      <vt:lpstr>Why R?</vt:lpstr>
      <vt:lpstr>R vs Python</vt:lpstr>
      <vt:lpstr>R cheatsheets</vt:lpstr>
      <vt:lpstr>R vs Python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</dc:title>
  <dc:creator>Anh vu</dc:creator>
  <cp:lastModifiedBy>Anh vu</cp:lastModifiedBy>
  <cp:revision>20</cp:revision>
  <dcterms:created xsi:type="dcterms:W3CDTF">2020-09-15T07:00:16Z</dcterms:created>
  <dcterms:modified xsi:type="dcterms:W3CDTF">2021-09-20T11:04:28Z</dcterms:modified>
</cp:coreProperties>
</file>