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53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67A9-9FA3-4853-8ED2-8DDFC6008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F1562-EF89-4093-B8B8-8CF8961F1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D729E-32AA-4F9E-884F-A6A0DA26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FDD1-26E0-4EBD-8C68-8FA64678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8FA2-2F23-4BBF-8FE0-CE52B304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2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65C1-E91D-4B80-A3FC-3E222747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30E52-A3E9-4604-BD2C-BDBBF5781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A0FA-EAF2-474C-8E3B-B625EC87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8C34-4665-4DEF-9013-303248A6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17009-9383-451C-8740-8EB4C8A3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6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028B6-38A0-4FD2-B11D-90C685AFE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E938E-B0DE-4DAD-8624-AA5CEEAE4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7FD5-C45E-4A00-8A28-99E515C8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98567-4DD2-48E6-A8B1-0923A9880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5BDC9-B34F-47FE-8AA2-AB83C6F5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E6FD1-149B-4039-86AE-E47848FF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2F60-41FA-4C05-827F-A901D06CC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2C1B7-C0A8-4201-9D8A-FD5CDA220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5DD2-5D0F-4640-A65A-1F4BE423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5F719-3C5B-4E2E-B8BE-8112F8A6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D195-C34E-43B8-9540-650B60AB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38948-2FE8-4479-A928-4FDBDDAE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C6FD-E0C4-4406-806A-66CF5A24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893E2-1C36-422E-993D-4E8E03C3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E28B6-C1E1-47B0-A121-9D765E54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6439-BF32-4E56-BB14-2AC056C3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6F0B7-A759-4164-979E-9DA08CACA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152E3-7227-4FF3-B11E-35E7D4FF5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31D66-4498-4E1B-A7C1-A2D1E15D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F3405-6FE8-4D47-AC11-DF673BEF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5F591-06B5-4EE4-9CE5-525A4307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0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F91A-BCFF-4437-AD04-90D80308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70B94-0558-4072-80C5-57F0D378C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DE0B6-A669-4388-9398-90CC874F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0A6D3-C021-4678-8296-9C8B90F91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549E7-7DF3-4E20-9C95-A5900B7B6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F4E0B-F783-4A25-9312-ACE126E9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61851-6278-4A3F-984F-FBFA9FE6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8C205-306B-4D67-9EF5-75E0A16C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C2CF-D56A-45BE-8103-E4F1B826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901A2-AA56-457A-8F15-5B236FDA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98B57-019D-4985-B95E-FF40E7F0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A6D9D-B13E-40BE-AE34-2F8E7C6E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37879-9F69-41EF-8310-32628859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AA1FE-329A-43E6-B46E-8FFAF9F7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23EDD-D09A-4642-B7D9-15E485C8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9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0406-022A-48A9-A4D2-4189C0F8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9E231-72E7-45F3-87BB-92321E6D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6F0DC-694F-4BB4-8AA8-1DA7E0E90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09437-24D8-4201-A8DB-0F9420A9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79212-CB1E-454D-8F01-3CB9E6A9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40FE5-B8C9-4FDD-8CB8-E8A1CE7E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93C1-F8A9-4BC1-BF42-DED3F826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B0C76-5751-4C52-81CC-608A198AA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05C6D-98CD-4F5D-A78F-EE41ABFE2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B02CA-4070-4705-9B7F-232C494B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F5EFC-4759-4AE3-B2C5-CF39FBD18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CC470-BA02-4FC6-B8A9-B3C6B179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8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3624CC-CC80-4459-9656-F664B4888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076D6-ED6B-4FF9-B6E6-88E318ABF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080E4-61F0-49E9-8043-A3C005E1B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BEC5-4535-4F4C-88AD-8D51FBFF662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2B9-09D2-4A14-94BD-CA64AC7E2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25EA-63BC-4EAA-95FA-12C5259AB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ckoverflow.com/questions/48978179/r-plotting-lasso-beta-coefficients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hyperlink" Target="https://xkcd.com/657/larg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eople.unica.it/claudioconversano/files/2015/02/ISLR_print4.pdf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74C69123-B59E-4752-8B59-B91C422E6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cs-CZ" sz="4400" dirty="0"/>
              <a:t>B4M36SAN</a:t>
            </a:r>
            <a:br>
              <a:rPr lang="en-US" dirty="0"/>
            </a:br>
            <a:r>
              <a:rPr lang="en-US" dirty="0"/>
              <a:t>Linear regression III</a:t>
            </a:r>
            <a:endParaRPr lang="cs-CZ" dirty="0"/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13276D9-36AF-4427-A1F4-540468A17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Anh Vu 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19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E993F2B2-1555-46C7-872A-49679B361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463" y="0"/>
            <a:ext cx="45354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3CE130-CD1E-4114-8F9E-8493DA27386F}"/>
                  </a:ext>
                </a:extLst>
              </p:cNvPr>
              <p:cNvSpPr txBox="1"/>
              <p:nvPr/>
            </p:nvSpPr>
            <p:spPr>
              <a:xfrm>
                <a:off x="4065153" y="1989041"/>
                <a:ext cx="19221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∗∗∗∗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3CE130-CD1E-4114-8F9E-8493DA273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153" y="1989041"/>
                <a:ext cx="1922193" cy="307777"/>
              </a:xfrm>
              <a:prstGeom prst="rect">
                <a:avLst/>
              </a:prstGeom>
              <a:blipFill>
                <a:blip r:embed="rId3"/>
                <a:stretch>
                  <a:fillRect l="-4444" r="-1270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691DE41-1178-4BF6-BBF3-FE1FE1720815}"/>
                  </a:ext>
                </a:extLst>
              </p:cNvPr>
              <p:cNvSpPr txBox="1"/>
              <p:nvPr/>
            </p:nvSpPr>
            <p:spPr>
              <a:xfrm>
                <a:off x="6969629" y="1386840"/>
                <a:ext cx="19221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𝟗𝟓</m:t>
                      </m:r>
                      <m:r>
                        <a:rPr lang="en-US" sz="2000" b="1" i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 ∗∗∗∗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691DE41-1178-4BF6-BBF3-FE1FE1720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629" y="1386840"/>
                <a:ext cx="1922193" cy="307777"/>
              </a:xfrm>
              <a:prstGeom prst="rect">
                <a:avLst/>
              </a:prstGeom>
              <a:blipFill>
                <a:blip r:embed="rId4"/>
                <a:stretch>
                  <a:fillRect l="-4114" r="-1266" b="-3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F371F734-6F18-42BF-89B7-57BA073E0EE6}"/>
              </a:ext>
            </a:extLst>
          </p:cNvPr>
          <p:cNvSpPr txBox="1"/>
          <p:nvPr/>
        </p:nvSpPr>
        <p:spPr>
          <a:xfrm>
            <a:off x="435006" y="1378405"/>
            <a:ext cx="30414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m</a:t>
            </a:r>
            <a:r>
              <a:rPr lang="cs-CZ" sz="2000" b="1" i="1" dirty="0"/>
              <a:t>edv </a:t>
            </a:r>
            <a:r>
              <a:rPr lang="en-US" sz="2000" b="1" i="1" dirty="0"/>
              <a:t>~ black + </a:t>
            </a:r>
            <a:r>
              <a:rPr lang="en-US" sz="2000" b="1" i="1" dirty="0" err="1"/>
              <a:t>lstat</a:t>
            </a:r>
            <a:endParaRPr lang="cs-CZ" sz="2000" b="1" i="1" dirty="0"/>
          </a:p>
          <a:p>
            <a:endParaRPr lang="cs-CZ" sz="2000" b="1" dirty="0"/>
          </a:p>
          <a:p>
            <a:r>
              <a:rPr lang="cs-CZ" sz="2000" b="1" dirty="0"/>
              <a:t>Real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/>
              <a:t>Black</a:t>
            </a:r>
            <a:r>
              <a:rPr lang="cs-CZ" dirty="0"/>
              <a:t> does not affect prices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Correlates with </a:t>
            </a:r>
            <a:r>
              <a:rPr lang="cs-CZ" i="1" dirty="0"/>
              <a:t>lstat</a:t>
            </a:r>
            <a:endParaRPr lang="en-US" i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433942-05AE-4B30-B7CF-3530A10C3E8C}"/>
              </a:ext>
            </a:extLst>
          </p:cNvPr>
          <p:cNvSpPr/>
          <p:nvPr/>
        </p:nvSpPr>
        <p:spPr>
          <a:xfrm>
            <a:off x="151005" y="4625276"/>
            <a:ext cx="37112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(Multi)Collinearity</a:t>
            </a:r>
          </a:p>
          <a:p>
            <a:pPr algn="ctr"/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To be continued…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191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96B5CF13-7D18-48EF-AC4D-AC4F72395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45" y="3690610"/>
            <a:ext cx="10541508" cy="3054082"/>
          </a:xfrm>
          <a:prstGeom prst="rect">
            <a:avLst/>
          </a:prstGeom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1FB256BE-0575-4EEF-97F5-0CC75166C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357" y="190500"/>
            <a:ext cx="467677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150C991-F06F-41D1-869F-B7CB81A54811}"/>
              </a:ext>
            </a:extLst>
          </p:cNvPr>
          <p:cNvSpPr txBox="1"/>
          <p:nvPr/>
        </p:nvSpPr>
        <p:spPr>
          <a:xfrm>
            <a:off x="9515764" y="6467693"/>
            <a:ext cx="683952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https://xkcd.com/657/large/</a:t>
            </a:r>
            <a:endParaRPr lang="en-US" sz="12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8DE7B2B-BDBD-4364-9793-9B78BBF33D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2966" y="3888360"/>
            <a:ext cx="8526065" cy="1190791"/>
          </a:xfrm>
          <a:prstGeom prst="rect">
            <a:avLst/>
          </a:prstGeom>
        </p:spPr>
      </p:pic>
      <p:pic>
        <p:nvPicPr>
          <p:cNvPr id="21" name="Picture 20" descr="Chart&#10;&#10;Description automatically generated">
            <a:extLst>
              <a:ext uri="{FF2B5EF4-FFF2-40B4-BE49-F238E27FC236}">
                <a16:creationId xmlns:a16="http://schemas.microsoft.com/office/drawing/2014/main" id="{21F2F182-9DF5-43B8-BC2D-928E3652B2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2" y="-195590"/>
            <a:ext cx="3802380" cy="3886200"/>
          </a:xfrm>
          <a:prstGeom prst="rect">
            <a:avLst/>
          </a:prstGeom>
        </p:spPr>
      </p:pic>
      <p:pic>
        <p:nvPicPr>
          <p:cNvPr id="25" name="Picture 24" descr="Chart, line chart&#10;&#10;Description automatically generated">
            <a:extLst>
              <a:ext uri="{FF2B5EF4-FFF2-40B4-BE49-F238E27FC236}">
                <a16:creationId xmlns:a16="http://schemas.microsoft.com/office/drawing/2014/main" id="{6661D61A-A3D3-4FBE-BF5E-AAC39FA22D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582" y="-17183"/>
            <a:ext cx="3611418" cy="36069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8895FE3-ED4A-4B76-8BE0-B8AC31660F27}"/>
              </a:ext>
            </a:extLst>
          </p:cNvPr>
          <p:cNvSpPr txBox="1"/>
          <p:nvPr/>
        </p:nvSpPr>
        <p:spPr>
          <a:xfrm>
            <a:off x="7583727" y="3429000"/>
            <a:ext cx="609447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hlinkClick r:id="rId8"/>
              </a:rPr>
              <a:t>machine learning - R: Plotting lasso beta coefficients - Stack Overflow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0852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8A77B0E-756B-4C42-B13A-7ED061B8D246}"/>
              </a:ext>
            </a:extLst>
          </p:cNvPr>
          <p:cNvSpPr/>
          <p:nvPr/>
        </p:nvSpPr>
        <p:spPr>
          <a:xfrm>
            <a:off x="488357" y="710224"/>
            <a:ext cx="37112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Previously on</a:t>
            </a:r>
          </a:p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(Multi)Collinearity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8D691F4-82C3-4C5D-BF7B-1DC7DBBFA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84" y="2157984"/>
            <a:ext cx="2932948" cy="443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00E121-5ED6-465E-9A1D-452C8A715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5480" y="1"/>
            <a:ext cx="6701096" cy="30891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BD232E3-F0BE-4C5A-A6BD-DD62CB6A21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0484" y="3448391"/>
            <a:ext cx="5711821" cy="32303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01AAE7E-7D64-4F24-9B6F-BFDE046192FC}"/>
              </a:ext>
            </a:extLst>
          </p:cNvPr>
          <p:cNvSpPr txBox="1"/>
          <p:nvPr/>
        </p:nvSpPr>
        <p:spPr>
          <a:xfrm>
            <a:off x="5335480" y="3089159"/>
            <a:ext cx="4403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How ridge regression treats multi-collinearity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8E681-1203-42B6-8119-DC7F799FFFBF}"/>
              </a:ext>
            </a:extLst>
          </p:cNvPr>
          <p:cNvSpPr txBox="1"/>
          <p:nvPr/>
        </p:nvSpPr>
        <p:spPr>
          <a:xfrm>
            <a:off x="10371197" y="6454324"/>
            <a:ext cx="60945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 err="1">
                <a:hlinkClick r:id="rId5"/>
              </a:rPr>
              <a:t>Driver.dvi</a:t>
            </a:r>
            <a:r>
              <a:rPr lang="en-US" sz="1200" dirty="0">
                <a:hlinkClick r:id="rId5"/>
              </a:rPr>
              <a:t> (unica.it)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350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908C-E68E-4E49-8DB3-6F9270D86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131413"/>
                </a:solidFill>
                <a:effectLst/>
                <a:latin typeface="QlkvdfBdjqsmMdgnmdVdqtynCMR10"/>
              </a:rPr>
              <a:t>Summary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2480A3-140B-452F-8420-0B52610BAB47}"/>
              </a:ext>
            </a:extLst>
          </p:cNvPr>
          <p:cNvSpPr txBox="1"/>
          <p:nvPr/>
        </p:nvSpPr>
        <p:spPr>
          <a:xfrm>
            <a:off x="838199" y="1690688"/>
            <a:ext cx="10986857" cy="490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131413"/>
                </a:solidFill>
                <a:effectLst/>
                <a:uLnTx/>
                <a:uFillTx/>
                <a:latin typeface="GxbyvtXcsytdLjnjgnYshhbpCMTI10"/>
                <a:ea typeface="+mn-ea"/>
                <a:cs typeface="+mn-cs"/>
              </a:rPr>
              <a:t>How coefficients of multiple regression differ in meaning from coefficients of simple regression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131413"/>
                </a:solidFill>
                <a:effectLst/>
                <a:uLnTx/>
                <a:uFillTx/>
                <a:latin typeface="GxbyvtXcsytdLjnjgnYshhbpCMTI10"/>
                <a:ea typeface="+mn-ea"/>
                <a:cs typeface="+mn-cs"/>
              </a:rPr>
              <a:t>How Lasso performs feature selection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131413"/>
                </a:solidFill>
                <a:effectLst/>
                <a:uLnTx/>
                <a:uFillTx/>
                <a:latin typeface="GxbyvtXcsytdLjnjgnYshhbpCMTI10"/>
                <a:ea typeface="+mn-ea"/>
                <a:cs typeface="+mn-cs"/>
              </a:rPr>
              <a:t>?</a:t>
            </a:r>
            <a:endParaRPr kumimoji="0" lang="cs-CZ" sz="2400" b="1" i="0" u="none" strike="noStrike" kern="1200" cap="none" spc="0" normalizeH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  <a:ea typeface="+mn-ea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131413"/>
                </a:solidFill>
                <a:latin typeface="GxbyvtXcsytdLjnjgnYshhbpCMTI10"/>
              </a:rPr>
              <a:t>What trade-off needs to be discussed?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kumimoji="0" lang="cs-CZ" sz="2400" i="0" u="none" strike="noStrike" kern="1200" cap="none" spc="0" normalizeH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400" b="1" baseline="0" dirty="0">
                <a:solidFill>
                  <a:srgbClr val="131413"/>
                </a:solidFill>
                <a:latin typeface="GxbyvtXcsytdLjnjgnYshhbpCMTI10"/>
              </a:rPr>
              <a:t>What is multicollinearity and how it is manifested?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131413"/>
                </a:solidFill>
                <a:latin typeface="GxbyvtXcsytdLjnjgnYshhbpCMTI10"/>
              </a:rPr>
              <a:t>How does Ridge help to mitigate the issues?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cs-CZ" sz="2400" baseline="0" dirty="0">
              <a:solidFill>
                <a:srgbClr val="131413"/>
              </a:solidFill>
              <a:latin typeface="GxbyvtXcsytdLjnjgnYshhbpCMTI1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400" b="1" dirty="0">
                <a:solidFill>
                  <a:srgbClr val="131413"/>
                </a:solidFill>
                <a:latin typeface="GxbyvtXcsytdLjnjgnYshhbpCMTI10"/>
              </a:rPr>
              <a:t>What is the connection between splines and polynomial regression?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rgbClr val="131413"/>
                </a:solidFill>
                <a:latin typeface="GxbyvtXcsytdLjnjgnYshhbpCMTI10"/>
              </a:rPr>
              <a:t>What are the differences?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rgbClr val="131413"/>
              </a:solidFill>
              <a:effectLst/>
              <a:uLnTx/>
              <a:uFillTx/>
              <a:latin typeface="GxbyvtXcsytdLjnjgnYshhbpCMTI10"/>
            </a:endParaRPr>
          </a:p>
        </p:txBody>
      </p:sp>
    </p:spTree>
    <p:extLst>
      <p:ext uri="{BB962C8B-B14F-4D97-AF65-F5344CB8AC3E}">
        <p14:creationId xmlns:p14="http://schemas.microsoft.com/office/powerpoint/2010/main" val="1456550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9109</TotalTime>
  <Words>147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GxbyvtXcsytdLjnjgnYshhbpCMTI10</vt:lpstr>
      <vt:lpstr>QlkvdfBdjqsmMdgnmdVdqtynCMR10</vt:lpstr>
      <vt:lpstr>Office Theme</vt:lpstr>
      <vt:lpstr>B4M36SAN Linear regression III</vt:lpstr>
      <vt:lpstr>PowerPoint Presentation</vt:lpstr>
      <vt:lpstr>PowerPoint Presentation</vt:lpstr>
      <vt:lpstr>PowerPoint Presentation</vt:lpstr>
      <vt:lpstr>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vu</dc:creator>
  <cp:lastModifiedBy>Anh vu</cp:lastModifiedBy>
  <cp:revision>22</cp:revision>
  <dcterms:created xsi:type="dcterms:W3CDTF">2021-09-15T08:02:52Z</dcterms:created>
  <dcterms:modified xsi:type="dcterms:W3CDTF">2021-10-18T12:19:48Z</dcterms:modified>
</cp:coreProperties>
</file>