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6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A8A23-E7E3-44BF-8566-4DF678C61AF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0AB57-A3C7-40CD-9ACD-A31FEBED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67A9-9FA3-4853-8ED2-8DDFC600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F1562-EF89-4093-B8B8-8CF8961F1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D729E-32AA-4F9E-884F-A6A0DA26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FDD1-26E0-4EBD-8C68-8FA64678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8FA2-2F23-4BBF-8FE0-CE52B304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65C1-E91D-4B80-A3FC-3E222747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30E52-A3E9-4604-BD2C-BDBBF5781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A0FA-EAF2-474C-8E3B-B625EC87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8C34-4665-4DEF-9013-303248A6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17009-9383-451C-8740-8EB4C8A3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028B6-38A0-4FD2-B11D-90C685AFE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E938E-B0DE-4DAD-8624-AA5CEEAE4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7FD5-C45E-4A00-8A28-99E515C8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98567-4DD2-48E6-A8B1-0923A988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5BDC9-B34F-47FE-8AA2-AB83C6F5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6FD1-149B-4039-86AE-E47848FF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2F60-41FA-4C05-827F-A901D06C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2C1B7-C0A8-4201-9D8A-FD5CDA22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5DD2-5D0F-4640-A65A-1F4BE423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5F719-3C5B-4E2E-B8BE-8112F8A6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D195-C34E-43B8-9540-650B60AB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8948-2FE8-4479-A928-4FDBDDAE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C6FD-E0C4-4406-806A-66CF5A24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93E2-1C36-422E-993D-4E8E03C3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E28B6-C1E1-47B0-A121-9D765E54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6439-BF32-4E56-BB14-2AC056C3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F0B7-A759-4164-979E-9DA08CACA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152E3-7227-4FF3-B11E-35E7D4FF5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31D66-4498-4E1B-A7C1-A2D1E15D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F3405-6FE8-4D47-AC11-DF673BE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5F591-06B5-4EE4-9CE5-525A4307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F91A-BCFF-4437-AD04-90D80308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70B94-0558-4072-80C5-57F0D378C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DE0B6-A669-4388-9398-90CC874F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0A6D3-C021-4678-8296-9C8B90F91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549E7-7DF3-4E20-9C95-A5900B7B6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F4E0B-F783-4A25-9312-ACE126E9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61851-6278-4A3F-984F-FBFA9FE6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8C205-306B-4D67-9EF5-75E0A16C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C2CF-D56A-45BE-8103-E4F1B826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901A2-AA56-457A-8F15-5B236FDA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98B57-019D-4985-B95E-FF40E7F0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A6D9D-B13E-40BE-AE34-2F8E7C6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37879-9F69-41EF-8310-32628859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AA1FE-329A-43E6-B46E-8FFAF9F7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23EDD-D09A-4642-B7D9-15E485C8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0406-022A-48A9-A4D2-4189C0F8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9E231-72E7-45F3-87BB-92321E6D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6F0DC-694F-4BB4-8AA8-1DA7E0E90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9437-24D8-4201-A8DB-0F9420A9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79212-CB1E-454D-8F01-3CB9E6A9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40FE5-B8C9-4FDD-8CB8-E8A1CE7E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93C1-F8A9-4BC1-BF42-DED3F826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B0C76-5751-4C52-81CC-608A198AA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05C6D-98CD-4F5D-A78F-EE41ABFE2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B02CA-4070-4705-9B7F-232C494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5EFC-4759-4AE3-B2C5-CF39FBD1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CC470-BA02-4FC6-B8A9-B3C6B179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3624CC-CC80-4459-9656-F664B488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076D6-ED6B-4FF9-B6E6-88E318ABF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080E4-61F0-49E9-8043-A3C005E1B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BEC5-4535-4F4C-88AD-8D51FBFF662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2B9-09D2-4A14-94BD-CA64AC7E2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25EA-63BC-4EAA-95FA-12C5259AB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2.bp.blogspot.com/-5u7vZL8l29k/UqKoCNOEsbI/AAAAAAAAblU/h2OIeZMvLeU/s1600/Perspectiv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74C69123-B59E-4752-8B59-B91C422E6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cs-CZ" sz="4400" dirty="0"/>
              <a:t>B4M36SAN</a:t>
            </a:r>
            <a:br>
              <a:rPr lang="en-US" dirty="0"/>
            </a:br>
            <a:r>
              <a:rPr lang="cs-CZ" dirty="0"/>
              <a:t>ANOVA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13276D9-36AF-4427-A1F4-540468A17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Anh Vu 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19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36CA-A172-4C10-BFCE-9BB6ABF64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- over</a:t>
            </a:r>
            <a:r>
              <a:rPr lang="cs-CZ" dirty="0"/>
              <a:t>v</a:t>
            </a:r>
            <a:r>
              <a:rPr lang="en-US" dirty="0" err="1"/>
              <a:t>iew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0373A-18E6-4E7D-8562-900554F07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481" y="4880210"/>
            <a:ext cx="10515600" cy="4351338"/>
          </a:xfrm>
        </p:spPr>
        <p:txBody>
          <a:bodyPr/>
          <a:lstStyle/>
          <a:p>
            <a:r>
              <a:rPr lang="en-US" dirty="0"/>
              <a:t>Answers these types of questions:</a:t>
            </a:r>
          </a:p>
          <a:p>
            <a:pPr lvl="1"/>
            <a:r>
              <a:rPr lang="en-US" dirty="0"/>
              <a:t>Do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study methods </a:t>
            </a:r>
            <a:r>
              <a:rPr lang="en-US" dirty="0"/>
              <a:t>affect </a:t>
            </a:r>
            <a:r>
              <a:rPr lang="en-US" dirty="0">
                <a:solidFill>
                  <a:srgbClr val="C00000"/>
                </a:solidFill>
              </a:rPr>
              <a:t>grades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Are </a:t>
            </a:r>
            <a:r>
              <a:rPr lang="en-US" dirty="0">
                <a:solidFill>
                  <a:srgbClr val="C00000"/>
                </a:solidFill>
              </a:rPr>
              <a:t>ratings</a:t>
            </a:r>
            <a:r>
              <a:rPr lang="en-US" dirty="0"/>
              <a:t> of </a:t>
            </a:r>
            <a:r>
              <a:rPr lang="en-US" i="1" dirty="0"/>
              <a:t>Interstellar</a:t>
            </a:r>
            <a:r>
              <a:rPr lang="en-US" dirty="0"/>
              <a:t> the same 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IMDb</a:t>
            </a:r>
            <a:r>
              <a:rPr lang="en-US" dirty="0"/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Rotten Tomato </a:t>
            </a:r>
            <a:r>
              <a:rPr lang="en-US" dirty="0"/>
              <a:t>and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ČSFD</a:t>
            </a:r>
            <a:r>
              <a:rPr lang="en-US" dirty="0"/>
              <a:t>?</a:t>
            </a:r>
          </a:p>
          <a:p>
            <a:pPr lvl="1"/>
            <a:r>
              <a:rPr lang="cs-CZ" dirty="0"/>
              <a:t>Is any </a:t>
            </a:r>
            <a:r>
              <a:rPr lang="en-US" dirty="0"/>
              <a:t>of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5 treatments </a:t>
            </a:r>
            <a:r>
              <a:rPr lang="en-US" dirty="0"/>
              <a:t>effective in extending </a:t>
            </a:r>
            <a:r>
              <a:rPr lang="en-US" dirty="0">
                <a:solidFill>
                  <a:srgbClr val="C00000"/>
                </a:solidFill>
              </a:rPr>
              <a:t>patients life</a:t>
            </a:r>
            <a:r>
              <a:rPr lang="en-US" dirty="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CAF1B4-71DE-48E9-A922-BB1EB964D0E2}"/>
              </a:ext>
            </a:extLst>
          </p:cNvPr>
          <p:cNvSpPr txBox="1"/>
          <p:nvPr/>
        </p:nvSpPr>
        <p:spPr>
          <a:xfrm>
            <a:off x="763482" y="2788811"/>
            <a:ext cx="30006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Quantitative</a:t>
            </a:r>
            <a:r>
              <a:rPr lang="en-US" sz="2400" dirty="0"/>
              <a:t> variables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DD6C2E-72C1-4991-A954-92E89189AD09}"/>
              </a:ext>
            </a:extLst>
          </p:cNvPr>
          <p:cNvSpPr txBox="1"/>
          <p:nvPr/>
        </p:nvSpPr>
        <p:spPr>
          <a:xfrm>
            <a:off x="5805192" y="2765478"/>
            <a:ext cx="40729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Quantitative</a:t>
            </a:r>
            <a:r>
              <a:rPr lang="en-US" sz="2400" dirty="0"/>
              <a:t> response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F1A7B43-2631-44CF-8631-12BD7A4D76C5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3764134" y="3013307"/>
            <a:ext cx="1811043" cy="6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6A35578-EAD7-4C8B-855B-0951D301B6E2}"/>
              </a:ext>
            </a:extLst>
          </p:cNvPr>
          <p:cNvSpPr txBox="1"/>
          <p:nvPr/>
        </p:nvSpPr>
        <p:spPr>
          <a:xfrm>
            <a:off x="763481" y="3842102"/>
            <a:ext cx="30006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Categorical</a:t>
            </a:r>
            <a:r>
              <a:rPr lang="en-US" sz="2400" dirty="0"/>
              <a:t> variable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052778-FBE6-402D-A11C-82274DA8A64B}"/>
              </a:ext>
            </a:extLst>
          </p:cNvPr>
          <p:cNvSpPr txBox="1"/>
          <p:nvPr/>
        </p:nvSpPr>
        <p:spPr>
          <a:xfrm>
            <a:off x="5805192" y="3780101"/>
            <a:ext cx="36384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Quantitative</a:t>
            </a:r>
            <a:r>
              <a:rPr lang="en-US" sz="2400" dirty="0"/>
              <a:t> response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08BB26A-AAB5-4981-8B2F-C7B7494DE59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764133" y="4072935"/>
            <a:ext cx="18110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04342E9-A1CA-4E4E-BDB8-592930B8969A}"/>
              </a:ext>
            </a:extLst>
          </p:cNvPr>
          <p:cNvSpPr txBox="1"/>
          <p:nvPr/>
        </p:nvSpPr>
        <p:spPr>
          <a:xfrm>
            <a:off x="4322706" y="2626979"/>
            <a:ext cx="86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predict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AD9149-20AA-426C-950D-69FBC0631AAB}"/>
              </a:ext>
            </a:extLst>
          </p:cNvPr>
          <p:cNvSpPr txBox="1"/>
          <p:nvPr/>
        </p:nvSpPr>
        <p:spPr>
          <a:xfrm>
            <a:off x="3534118" y="3432336"/>
            <a:ext cx="2271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is there </a:t>
            </a:r>
            <a:br>
              <a:rPr lang="en-US" dirty="0"/>
            </a:br>
            <a:r>
              <a:rPr lang="en-US" dirty="0"/>
              <a:t>a relationship?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90B2C4-60FE-46A8-B00C-03C17CDFA2C7}"/>
              </a:ext>
            </a:extLst>
          </p:cNvPr>
          <p:cNvSpPr txBox="1"/>
          <p:nvPr/>
        </p:nvSpPr>
        <p:spPr>
          <a:xfrm>
            <a:off x="3548678" y="2338042"/>
            <a:ext cx="2271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is there 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 relationship?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6C4C440C-4BC5-4561-BB02-049196BA2808}"/>
              </a:ext>
            </a:extLst>
          </p:cNvPr>
          <p:cNvSpPr txBox="1">
            <a:spLocks/>
          </p:cNvSpPr>
          <p:nvPr/>
        </p:nvSpPr>
        <p:spPr>
          <a:xfrm>
            <a:off x="730632" y="1720903"/>
            <a:ext cx="10515600" cy="862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Linear regression vs ANOVA:</a:t>
            </a:r>
          </a:p>
        </p:txBody>
      </p:sp>
      <p:pic>
        <p:nvPicPr>
          <p:cNvPr id="34" name="Picture 33" descr="Chart, scatter chart&#10;&#10;Description automatically generated">
            <a:extLst>
              <a:ext uri="{FF2B5EF4-FFF2-40B4-BE49-F238E27FC236}">
                <a16:creationId xmlns:a16="http://schemas.microsoft.com/office/drawing/2014/main" id="{8A2CE2EA-5E56-466C-8BF4-7CCC8AB94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225" y="1198960"/>
            <a:ext cx="2213231" cy="2262019"/>
          </a:xfrm>
          <a:prstGeom prst="rect">
            <a:avLst/>
          </a:prstGeom>
        </p:spPr>
      </p:pic>
      <p:pic>
        <p:nvPicPr>
          <p:cNvPr id="36" name="Picture 35" descr="Chart, box and whisker chart&#10;&#10;Description automatically generated">
            <a:extLst>
              <a:ext uri="{FF2B5EF4-FFF2-40B4-BE49-F238E27FC236}">
                <a16:creationId xmlns:a16="http://schemas.microsoft.com/office/drawing/2014/main" id="{A39DBF41-B770-4970-89D8-BA473449F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094" y="3564048"/>
            <a:ext cx="2966543" cy="18307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A537FE-31AB-4C8B-9BA0-068F47FC6A58}"/>
              </a:ext>
            </a:extLst>
          </p:cNvPr>
          <p:cNvSpPr txBox="1"/>
          <p:nvPr/>
        </p:nvSpPr>
        <p:spPr>
          <a:xfrm>
            <a:off x="9174109" y="488021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IMDb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E4BB89-9D8D-450D-8319-A9F1C9260A1B}"/>
              </a:ext>
            </a:extLst>
          </p:cNvPr>
          <p:cNvSpPr txBox="1"/>
          <p:nvPr/>
        </p:nvSpPr>
        <p:spPr>
          <a:xfrm>
            <a:off x="9968006" y="4880210"/>
            <a:ext cx="41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07010D-4B7D-4FB0-A1D9-31DACA9202D5}"/>
              </a:ext>
            </a:extLst>
          </p:cNvPr>
          <p:cNvSpPr txBox="1"/>
          <p:nvPr/>
        </p:nvSpPr>
        <p:spPr>
          <a:xfrm>
            <a:off x="10616720" y="488021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ČSFD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0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  <p:bldP spid="17" grpId="0"/>
      <p:bldP spid="20" grpId="0"/>
      <p:bldP spid="22" grpId="0"/>
      <p:bldP spid="27" grpId="0"/>
      <p:bldP spid="4" grpId="0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95D206-B244-423D-82D6-18B0A992CA3F}"/>
                  </a:ext>
                </a:extLst>
              </p:cNvPr>
              <p:cNvSpPr txBox="1"/>
              <p:nvPr/>
            </p:nvSpPr>
            <p:spPr>
              <a:xfrm>
                <a:off x="484719" y="5325189"/>
                <a:ext cx="6759460" cy="8329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𝑉𝑎𝑟𝑖𝑎𝑛𝑐𝑒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𝑒𝑥𝑝𝑙𝑎𝑖𝑛𝑒𝑑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𝑏𝑦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𝑚𝑜𝑑𝑒𝑙</m:t>
                              </m:r>
                            </m:e>
                          </m:eqArr>
                        </m:num>
                        <m:den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𝑉𝑎𝑟𝑖𝑎𝑛𝑐𝑒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𝑢𝑛𝑒𝑥𝑝𝑙𝑎𝑖𝑛𝑒𝑑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95D206-B244-423D-82D6-18B0A992C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19" y="5325189"/>
                <a:ext cx="6759460" cy="8329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Chart, box and whisker chart&#10;&#10;Description automatically generated">
            <a:extLst>
              <a:ext uri="{FF2B5EF4-FFF2-40B4-BE49-F238E27FC236}">
                <a16:creationId xmlns:a16="http://schemas.microsoft.com/office/drawing/2014/main" id="{AB8E191F-C681-484E-BB87-C01533C1F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46" y="890529"/>
            <a:ext cx="6406253" cy="3953573"/>
          </a:xfrm>
          <a:prstGeom prst="rect">
            <a:avLst/>
          </a:prstGeom>
        </p:spPr>
      </p:pic>
      <p:sp>
        <p:nvSpPr>
          <p:cNvPr id="15" name="Right Brace 14">
            <a:extLst>
              <a:ext uri="{FF2B5EF4-FFF2-40B4-BE49-F238E27FC236}">
                <a16:creationId xmlns:a16="http://schemas.microsoft.com/office/drawing/2014/main" id="{194AA056-838A-488E-9658-29579B44859C}"/>
              </a:ext>
            </a:extLst>
          </p:cNvPr>
          <p:cNvSpPr/>
          <p:nvPr/>
        </p:nvSpPr>
        <p:spPr>
          <a:xfrm>
            <a:off x="9954768" y="1956816"/>
            <a:ext cx="199223" cy="762000"/>
          </a:xfrm>
          <a:prstGeom prst="rightBrace">
            <a:avLst>
              <a:gd name="adj1" fmla="val 8333"/>
              <a:gd name="adj2" fmla="val 51490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EEF1518-5AD1-41E6-86CE-BF8D19645276}"/>
              </a:ext>
            </a:extLst>
          </p:cNvPr>
          <p:cNvSpPr/>
          <p:nvPr/>
        </p:nvSpPr>
        <p:spPr>
          <a:xfrm>
            <a:off x="9747925" y="1367841"/>
            <a:ext cx="199223" cy="188925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7C021930-C837-41D1-94C8-3CC767C8349F}"/>
              </a:ext>
            </a:extLst>
          </p:cNvPr>
          <p:cNvSpPr/>
          <p:nvPr/>
        </p:nvSpPr>
        <p:spPr>
          <a:xfrm>
            <a:off x="9954768" y="1473200"/>
            <a:ext cx="199223" cy="453136"/>
          </a:xfrm>
          <a:prstGeom prst="rightBrace">
            <a:avLst>
              <a:gd name="adj1" fmla="val 8333"/>
              <a:gd name="adj2" fmla="val 51490"/>
            </a:avLst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4862691-889B-49DF-BDFD-6C6E7AF7895F}"/>
              </a:ext>
            </a:extLst>
          </p:cNvPr>
          <p:cNvCxnSpPr/>
          <p:nvPr/>
        </p:nvCxnSpPr>
        <p:spPr>
          <a:xfrm flipH="1">
            <a:off x="8983980" y="2734056"/>
            <a:ext cx="116239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294110-778B-47C0-A74B-E3087AE2D253}"/>
              </a:ext>
            </a:extLst>
          </p:cNvPr>
          <p:cNvCxnSpPr/>
          <p:nvPr/>
        </p:nvCxnSpPr>
        <p:spPr>
          <a:xfrm flipH="1">
            <a:off x="9860280" y="1941576"/>
            <a:ext cx="116239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43470FCE-CB81-492D-9AD7-6753DC0E0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6" y="297137"/>
            <a:ext cx="5585544" cy="4434660"/>
          </a:xfrm>
          <a:prstGeom prst="rect">
            <a:avLst/>
          </a:prstGeom>
        </p:spPr>
      </p:pic>
      <p:pic>
        <p:nvPicPr>
          <p:cNvPr id="27" name="Picture 26" descr="Chart, histogram&#10;&#10;Description automatically generated">
            <a:extLst>
              <a:ext uri="{FF2B5EF4-FFF2-40B4-BE49-F238E27FC236}">
                <a16:creationId xmlns:a16="http://schemas.microsoft.com/office/drawing/2014/main" id="{B8B9179A-85F9-4E52-A48E-949C218E4C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" y="890529"/>
            <a:ext cx="6296201" cy="38856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F77E600-2538-46D4-883F-CCE5AAAC85A8}"/>
                  </a:ext>
                </a:extLst>
              </p:cNvPr>
              <p:cNvSpPr txBox="1"/>
              <p:nvPr/>
            </p:nvSpPr>
            <p:spPr>
              <a:xfrm>
                <a:off x="5214613" y="5289677"/>
                <a:ext cx="2179884" cy="11146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𝑆𝑢𝑚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𝑠𝑞𝑢𝑎𝑟𝑒𝑠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𝑏𝑒𝑡𝑤𝑒𝑒𝑛</m:t>
                              </m:r>
                            </m:e>
                          </m:eqArr>
                        </m:num>
                        <m:den>
                          <m:eqArr>
                            <m:eqArr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𝑆𝑢𝑚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𝑠𝑞𝑢𝑎𝑟𝑒𝑠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𝑤𝑖𝑡h𝑖𝑛</m:t>
                              </m:r>
                            </m:e>
                          </m:eqAr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F77E600-2538-46D4-883F-CCE5AAAC8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613" y="5289677"/>
                <a:ext cx="2179884" cy="11146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1067693-24A0-40D9-B6FC-5BE361D01101}"/>
                  </a:ext>
                </a:extLst>
              </p:cNvPr>
              <p:cNvSpPr txBox="1"/>
              <p:nvPr/>
            </p:nvSpPr>
            <p:spPr>
              <a:xfrm>
                <a:off x="7196396" y="5289676"/>
                <a:ext cx="1660123" cy="11146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𝑆𝑆𝐵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𝑆𝑆𝑊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1067693-24A0-40D9-B6FC-5BE361D01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396" y="5289676"/>
                <a:ext cx="1660123" cy="11146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48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9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71E7-24DF-452C-920D-9EFECA48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formalism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7E2540-A3C1-4418-80DC-72573EA68F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/>
                  <a:t>Hypothesis testing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66666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66666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66666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666666"/>
                          </a:solidFill>
                          <a:effectLst/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666666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6666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6666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666666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6666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6666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6666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666666"/>
                          </a:solidFill>
                          <a:latin typeface="Cambria Math" panose="02040503050406030204" pitchFamily="18" charset="0"/>
                        </a:rPr>
                        <m:t>=…=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6666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6666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6666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2400" b="0" i="1" dirty="0">
                  <a:solidFill>
                    <a:srgbClr val="666666"/>
                  </a:solidFill>
                  <a:effectLst/>
                  <a:latin typeface="Open Sans" panose="020B0606030504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666666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666666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666666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666666"/>
                        </a:solidFill>
                        <a:effectLst/>
                        <a:latin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666666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6666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6666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666666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6666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6666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6666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6666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666666"/>
                        </a:solidFill>
                        <a:latin typeface="Cambria Math" panose="02040503050406030204" pitchFamily="18" charset="0"/>
                      </a:rPr>
                      <m:t>for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6666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666666"/>
                        </a:solidFill>
                        <a:latin typeface="Cambria Math" panose="02040503050406030204" pitchFamily="18" charset="0"/>
                      </a:rPr>
                      <m:t>some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6666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666666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solidFill>
                          <a:srgbClr val="6666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400" b="0" i="1" smtClean="0">
                        <a:solidFill>
                          <a:srgbClr val="6666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b="0" i="1" dirty="0">
                    <a:solidFill>
                      <a:srgbClr val="666666"/>
                    </a:solidFill>
                    <a:effectLst/>
                    <a:latin typeface="Open Sans" panose="020B0606030504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cs-CZ" dirty="0"/>
                  <a:t>Assumptions</a:t>
                </a:r>
                <a:endParaRPr lang="en-US" dirty="0"/>
              </a:p>
              <a:p>
                <a:pPr lvl="1"/>
                <a:r>
                  <a:rPr lang="en-US" dirty="0"/>
                  <a:t>Samples are random and independent</a:t>
                </a:r>
              </a:p>
              <a:p>
                <a:pPr lvl="1"/>
                <a:r>
                  <a:rPr lang="en-US" dirty="0"/>
                  <a:t>The population of each factor group is </a:t>
                </a:r>
                <a:r>
                  <a:rPr lang="en-US" b="1" dirty="0"/>
                  <a:t>normally distributed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The population </a:t>
                </a:r>
                <a:r>
                  <a:rPr lang="en-US" b="1" dirty="0"/>
                  <a:t>variances</a:t>
                </a:r>
                <a:r>
                  <a:rPr lang="en-US" dirty="0"/>
                  <a:t> of each group are </a:t>
                </a:r>
                <a:r>
                  <a:rPr lang="en-US" b="1" dirty="0"/>
                  <a:t>equal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7E2540-A3C1-4418-80DC-72573EA68F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4CA56FFD-4FC5-4D0E-A6B9-736EEEAA5E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025" y="168677"/>
            <a:ext cx="2559802" cy="2605971"/>
          </a:xfrm>
          <a:prstGeom prst="rect">
            <a:avLst/>
          </a:prstGeom>
        </p:spPr>
      </p:pic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D08C550F-B1D8-46D2-8070-66963E134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468" y="2971096"/>
            <a:ext cx="2468359" cy="2512879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859E30B-730B-42EC-BD94-34531E4B4C82}"/>
              </a:ext>
            </a:extLst>
          </p:cNvPr>
          <p:cNvCxnSpPr>
            <a:cxnSpLocks/>
          </p:cNvCxnSpPr>
          <p:nvPr/>
        </p:nvCxnSpPr>
        <p:spPr>
          <a:xfrm flipV="1">
            <a:off x="7910004" y="1690689"/>
            <a:ext cx="1072071" cy="70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BE10EC2-57FC-4CEB-B410-6C8A9F6B3641}"/>
              </a:ext>
            </a:extLst>
          </p:cNvPr>
          <p:cNvCxnSpPr/>
          <p:nvPr/>
        </p:nvCxnSpPr>
        <p:spPr>
          <a:xfrm>
            <a:off x="8007658" y="3178206"/>
            <a:ext cx="1083076" cy="823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55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510F8-B705-4738-B053-C8172371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in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0FC80-A789-4320-BCC0-1DAE15AD2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ANOVA  vs  Series of t-tests</a:t>
            </a:r>
          </a:p>
          <a:p>
            <a:pPr lvl="1"/>
            <a:r>
              <a:rPr lang="en-US" dirty="0"/>
              <a:t>ANOVA more powerful</a:t>
            </a:r>
          </a:p>
          <a:p>
            <a:pPr lvl="1"/>
            <a:endParaRPr lang="en-US" dirty="0"/>
          </a:p>
          <a:p>
            <a:r>
              <a:rPr lang="en-US" dirty="0"/>
              <a:t>ANOVA  vs  Linear regression</a:t>
            </a:r>
          </a:p>
        </p:txBody>
      </p:sp>
      <p:pic>
        <p:nvPicPr>
          <p:cNvPr id="12" name="Picture 11" descr="Chart, scatter chart&#10;&#10;Description automatically generated">
            <a:extLst>
              <a:ext uri="{FF2B5EF4-FFF2-40B4-BE49-F238E27FC236}">
                <a16:creationId xmlns:a16="http://schemas.microsoft.com/office/drawing/2014/main" id="{9A212888-6F44-4929-A692-C56FDE6414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10"/>
          <a:stretch/>
        </p:blipFill>
        <p:spPr>
          <a:xfrm>
            <a:off x="6799078" y="316031"/>
            <a:ext cx="4554722" cy="35467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C31F9F1-02A5-41C8-AC7C-0EC27F5676D5}"/>
                  </a:ext>
                </a:extLst>
              </p:cNvPr>
              <p:cNvSpPr txBox="1"/>
              <p:nvPr/>
            </p:nvSpPr>
            <p:spPr>
              <a:xfrm>
                <a:off x="1824182" y="3862794"/>
                <a:ext cx="2617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C31F9F1-02A5-41C8-AC7C-0EC27F5676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182" y="3862794"/>
                <a:ext cx="2617896" cy="276999"/>
              </a:xfrm>
              <a:prstGeom prst="rect">
                <a:avLst/>
              </a:prstGeom>
              <a:blipFill>
                <a:blip r:embed="rId3"/>
                <a:stretch>
                  <a:fillRect l="-1628" t="-4444" r="-465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B13ADC-E593-400E-A7D7-9B50EDC6B377}"/>
                  </a:ext>
                </a:extLst>
              </p:cNvPr>
              <p:cNvSpPr txBox="1"/>
              <p:nvPr/>
            </p:nvSpPr>
            <p:spPr>
              <a:xfrm>
                <a:off x="1731819" y="5240280"/>
                <a:ext cx="36477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groups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0&lt;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B13ADC-E593-400E-A7D7-9B50EDC6B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819" y="5240280"/>
                <a:ext cx="3647730" cy="276999"/>
              </a:xfrm>
              <a:prstGeom prst="rect">
                <a:avLst/>
              </a:prstGeom>
              <a:blipFill>
                <a:blip r:embed="rId4"/>
                <a:stretch>
                  <a:fillRect l="-1003" r="-117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659AA4C-26B0-40D4-A952-9FFEF977BA36}"/>
                  </a:ext>
                </a:extLst>
              </p:cNvPr>
              <p:cNvSpPr txBox="1"/>
              <p:nvPr/>
            </p:nvSpPr>
            <p:spPr>
              <a:xfrm>
                <a:off x="1242291" y="4303598"/>
                <a:ext cx="4403898" cy="28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𝑆𝑎𝑙𝑎𝑟𝑦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𝑒𝑑𝑢𝑐𝑎𝑡𝑖𝑜𝑛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𝑙𝑒𝑣𝑒𝑙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659AA4C-26B0-40D4-A952-9FFEF977BA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291" y="4303598"/>
                <a:ext cx="4403898" cy="286297"/>
              </a:xfrm>
              <a:prstGeom prst="rect">
                <a:avLst/>
              </a:prstGeom>
              <a:blipFill>
                <a:blip r:embed="rId5"/>
                <a:stretch>
                  <a:fillRect l="-1385" r="-139" b="-3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 descr="Chart, box and whisker chart&#10;&#10;Description automatically generated">
            <a:extLst>
              <a:ext uri="{FF2B5EF4-FFF2-40B4-BE49-F238E27FC236}">
                <a16:creationId xmlns:a16="http://schemas.microsoft.com/office/drawing/2014/main" id="{DB42CBD8-A2A7-4044-8D02-69D87DBD47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168" y="3987405"/>
            <a:ext cx="4688542" cy="2893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8419F7C-4124-4FDE-9443-9CFA2A7B3795}"/>
                  </a:ext>
                </a:extLst>
              </p:cNvPr>
              <p:cNvSpPr txBox="1"/>
              <p:nvPr/>
            </p:nvSpPr>
            <p:spPr>
              <a:xfrm>
                <a:off x="969189" y="5767663"/>
                <a:ext cx="5631991" cy="28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𝑆𝑢𝑟𝑣𝑖𝑣𝑎𝑙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𝑡𝑟𝑒𝑎𝑡𝑚𝑒𝑛𝑡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treatment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8419F7C-4124-4FDE-9443-9CFA2A7B37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189" y="5767663"/>
                <a:ext cx="5631991" cy="286297"/>
              </a:xfrm>
              <a:prstGeom prst="rect">
                <a:avLst/>
              </a:prstGeom>
              <a:blipFill>
                <a:blip r:embed="rId7"/>
                <a:stretch>
                  <a:fillRect l="-541" r="-433" b="-2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759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49E46-5E68-40DD-8AC9-342360646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932A7-FBE8-4285-ABDB-FCC5A9397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F73319-E8DE-4F62-B842-4514A83396B4}"/>
              </a:ext>
            </a:extLst>
          </p:cNvPr>
          <p:cNvSpPr txBox="1"/>
          <p:nvPr/>
        </p:nvSpPr>
        <p:spPr>
          <a:xfrm>
            <a:off x="2248681" y="6464819"/>
            <a:ext cx="60976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hlinkClick r:id="rId2"/>
              </a:rPr>
              <a:t>Perspective.jpg (720×576) (bp.blogspot.com)</a:t>
            </a:r>
            <a:endParaRPr lang="en-US" sz="1050" dirty="0"/>
          </a:p>
        </p:txBody>
      </p:sp>
      <p:pic>
        <p:nvPicPr>
          <p:cNvPr id="5" name="Picture 4" descr="Quotes About Different Perspectives. QuotesGram">
            <a:extLst>
              <a:ext uri="{FF2B5EF4-FFF2-40B4-BE49-F238E27FC236}">
                <a16:creationId xmlns:a16="http://schemas.microsoft.com/office/drawing/2014/main" id="{5CE164C8-96DF-48D6-AB49-1BFD5247E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344" y="800223"/>
            <a:ext cx="6720925" cy="537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DA84A2-239B-48C2-8A10-09A20E27EE7D}"/>
              </a:ext>
            </a:extLst>
          </p:cNvPr>
          <p:cNvSpPr txBox="1"/>
          <p:nvPr/>
        </p:nvSpPr>
        <p:spPr>
          <a:xfrm rot="19964339">
            <a:off x="2755477" y="1305503"/>
            <a:ext cx="2318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Linear regression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A8C07-5F4D-4AC3-ACBF-00886D486E8A}"/>
              </a:ext>
            </a:extLst>
          </p:cNvPr>
          <p:cNvSpPr txBox="1"/>
          <p:nvPr/>
        </p:nvSpPr>
        <p:spPr>
          <a:xfrm rot="3170250">
            <a:off x="7517407" y="1465132"/>
            <a:ext cx="115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ANOVA</a:t>
            </a:r>
          </a:p>
        </p:txBody>
      </p:sp>
    </p:spTree>
    <p:extLst>
      <p:ext uri="{BB962C8B-B14F-4D97-AF65-F5344CB8AC3E}">
        <p14:creationId xmlns:p14="http://schemas.microsoft.com/office/powerpoint/2010/main" val="2588304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12053</TotalTime>
  <Words>211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Open Sans</vt:lpstr>
      <vt:lpstr>Office Theme</vt:lpstr>
      <vt:lpstr>B4M36SAN ANOVA</vt:lpstr>
      <vt:lpstr>ANOVA - overview </vt:lpstr>
      <vt:lpstr>PowerPoint Presentation</vt:lpstr>
      <vt:lpstr>ANOVA formalism</vt:lpstr>
      <vt:lpstr>ANOVA in context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vu</dc:creator>
  <cp:lastModifiedBy>Anh vu</cp:lastModifiedBy>
  <cp:revision>35</cp:revision>
  <dcterms:created xsi:type="dcterms:W3CDTF">2021-09-15T08:02:52Z</dcterms:created>
  <dcterms:modified xsi:type="dcterms:W3CDTF">2021-10-28T11:53:54Z</dcterms:modified>
</cp:coreProperties>
</file>