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714" r:id="rId2"/>
  </p:sldMasterIdLst>
  <p:notesMasterIdLst>
    <p:notesMasterId r:id="rId26"/>
  </p:notesMasterIdLst>
  <p:handoutMasterIdLst>
    <p:handoutMasterId r:id="rId27"/>
  </p:handoutMasterIdLst>
  <p:sldIdLst>
    <p:sldId id="256" r:id="rId3"/>
    <p:sldId id="467" r:id="rId4"/>
    <p:sldId id="479" r:id="rId5"/>
    <p:sldId id="481" r:id="rId6"/>
    <p:sldId id="456" r:id="rId7"/>
    <p:sldId id="468" r:id="rId8"/>
    <p:sldId id="482" r:id="rId9"/>
    <p:sldId id="483" r:id="rId10"/>
    <p:sldId id="470" r:id="rId11"/>
    <p:sldId id="472" r:id="rId12"/>
    <p:sldId id="471" r:id="rId13"/>
    <p:sldId id="469" r:id="rId14"/>
    <p:sldId id="459" r:id="rId15"/>
    <p:sldId id="460" r:id="rId16"/>
    <p:sldId id="480" r:id="rId17"/>
    <p:sldId id="474" r:id="rId18"/>
    <p:sldId id="478" r:id="rId19"/>
    <p:sldId id="475" r:id="rId20"/>
    <p:sldId id="476" r:id="rId21"/>
    <p:sldId id="457" r:id="rId22"/>
    <p:sldId id="477" r:id="rId23"/>
    <p:sldId id="458" r:id="rId24"/>
    <p:sldId id="455" r:id="rId2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FF"/>
    <a:srgbClr val="009900"/>
    <a:srgbClr val="FCA304"/>
    <a:srgbClr val="1AD3E6"/>
    <a:srgbClr val="003399"/>
    <a:srgbClr val="66FFFF"/>
    <a:srgbClr val="FF9999"/>
    <a:srgbClr val="66FF66"/>
    <a:srgbClr val="219501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52" autoAdjust="0"/>
    <p:restoredTop sz="90929"/>
  </p:normalViewPr>
  <p:slideViewPr>
    <p:cSldViewPr>
      <p:cViewPr>
        <p:scale>
          <a:sx n="90" d="100"/>
          <a:sy n="90" d="100"/>
        </p:scale>
        <p:origin x="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856" y="-6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>
              <a:defRPr sz="1300"/>
            </a:lvl1pPr>
          </a:lstStyle>
          <a:p>
            <a:pPr>
              <a:defRPr/>
            </a:pPr>
            <a:fld id="{C0074D5F-AE63-4DB1-BF53-B2F2A605B7ED}" type="datetimeFigureOut">
              <a:rPr lang="cs-CZ"/>
              <a:pPr>
                <a:defRPr/>
              </a:pPr>
              <a:t>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>
              <a:defRPr sz="1300"/>
            </a:lvl1pPr>
          </a:lstStyle>
          <a:p>
            <a:pPr>
              <a:defRPr/>
            </a:pPr>
            <a:fld id="{FF9B39E6-B53D-4B89-B7DB-8FA96AB63F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18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>
              <a:defRPr sz="1300" i="1">
                <a:latin typeface="Apple Chancery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>
              <a:defRPr sz="1300" i="1">
                <a:latin typeface="Apple Chancery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>
              <a:defRPr sz="1300" i="1">
                <a:latin typeface="Apple Chancery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>
              <a:defRPr sz="1300" i="1">
                <a:latin typeface="Apple Chancery" charset="0"/>
              </a:defRPr>
            </a:lvl1pPr>
          </a:lstStyle>
          <a:p>
            <a:pPr>
              <a:defRPr/>
            </a:pPr>
            <a:fld id="{5EFB8513-9E74-40B8-9364-EB829848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9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59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1259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8256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BBCC27E-196B-4629-88E3-FB5D9F45C8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04000" y="188913"/>
            <a:ext cx="2071688" cy="59039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065837" cy="59039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7207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385763" y="1196975"/>
            <a:ext cx="8218487" cy="489585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  <a:endParaRPr lang="cs-CZ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5.11.2019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5.11.2019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5763" y="1196975"/>
            <a:ext cx="40322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0413" y="1196975"/>
            <a:ext cx="403383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Skupina 22"/>
          <p:cNvGrpSpPr>
            <a:grpSpLocks/>
          </p:cNvGrpSpPr>
          <p:nvPr/>
        </p:nvGrpSpPr>
        <p:grpSpPr bwMode="auto">
          <a:xfrm rot="10800000">
            <a:off x="2571750" y="6572250"/>
            <a:ext cx="5927725" cy="80963"/>
            <a:chOff x="539750" y="6597650"/>
            <a:chExt cx="5927725" cy="80963"/>
          </a:xfrm>
        </p:grpSpPr>
        <p:sp>
          <p:nvSpPr>
            <p:cNvPr id="124930" name="Rectangle 2"/>
            <p:cNvSpPr>
              <a:spLocks noChangeArrowheads="1"/>
            </p:cNvSpPr>
            <p:nvPr/>
          </p:nvSpPr>
          <p:spPr bwMode="auto">
            <a:xfrm flipH="1">
              <a:off x="549275" y="6597650"/>
              <a:ext cx="5472112" cy="8096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48" name="Rectangle 20"/>
            <p:cNvSpPr>
              <a:spLocks noChangeArrowheads="1"/>
            </p:cNvSpPr>
            <p:nvPr/>
          </p:nvSpPr>
          <p:spPr bwMode="auto">
            <a:xfrm>
              <a:off x="6118225" y="6597650"/>
              <a:ext cx="71437" cy="71438"/>
            </a:xfrm>
            <a:prstGeom prst="rect">
              <a:avLst/>
            </a:prstGeom>
            <a:solidFill>
              <a:srgbClr val="FFD1A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folHlink"/>
                </a:solidFill>
              </a:endParaRPr>
            </a:p>
          </p:txBody>
        </p:sp>
        <p:sp>
          <p:nvSpPr>
            <p:cNvPr id="124949" name="Rectangle 21"/>
            <p:cNvSpPr>
              <a:spLocks noChangeArrowheads="1"/>
            </p:cNvSpPr>
            <p:nvPr/>
          </p:nvSpPr>
          <p:spPr bwMode="auto">
            <a:xfrm>
              <a:off x="6262687" y="6597650"/>
              <a:ext cx="71438" cy="71438"/>
            </a:xfrm>
            <a:prstGeom prst="rect">
              <a:avLst/>
            </a:prstGeom>
            <a:solidFill>
              <a:srgbClr val="FFD1A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folHlink"/>
                </a:solidFill>
              </a:endParaRPr>
            </a:p>
          </p:txBody>
        </p:sp>
        <p:sp>
          <p:nvSpPr>
            <p:cNvPr id="124950" name="Rectangle 22"/>
            <p:cNvSpPr>
              <a:spLocks noChangeArrowheads="1"/>
            </p:cNvSpPr>
            <p:nvPr/>
          </p:nvSpPr>
          <p:spPr bwMode="auto">
            <a:xfrm>
              <a:off x="6405562" y="6597650"/>
              <a:ext cx="71438" cy="71438"/>
            </a:xfrm>
            <a:prstGeom prst="rect">
              <a:avLst/>
            </a:prstGeom>
            <a:solidFill>
              <a:srgbClr val="FFD1A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folHlink"/>
                </a:solidFill>
              </a:endParaRPr>
            </a:p>
          </p:txBody>
        </p:sp>
      </p:grpSp>
      <p:sp>
        <p:nvSpPr>
          <p:cNvPr id="12493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8513" y="6577013"/>
            <a:ext cx="2447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128588"/>
            <a:ext cx="9144000" cy="520700"/>
            <a:chOff x="0" y="119"/>
            <a:chExt cx="5760" cy="328"/>
          </a:xfrm>
        </p:grpSpPr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0" y="119"/>
              <a:ext cx="180" cy="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34" name="Rectangle 6"/>
            <p:cNvSpPr>
              <a:spLocks noChangeArrowheads="1"/>
            </p:cNvSpPr>
            <p:nvPr/>
          </p:nvSpPr>
          <p:spPr bwMode="auto">
            <a:xfrm>
              <a:off x="260" y="200"/>
              <a:ext cx="5500" cy="165"/>
            </a:xfrm>
            <a:prstGeom prst="rect">
              <a:avLst/>
            </a:prstGeom>
            <a:gradFill rotWithShape="0">
              <a:gsLst>
                <a:gs pos="0">
                  <a:srgbClr val="32329C"/>
                </a:gs>
                <a:gs pos="100000">
                  <a:srgbClr val="F3F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35" name="Rectangle 7"/>
            <p:cNvSpPr>
              <a:spLocks noChangeArrowheads="1"/>
            </p:cNvSpPr>
            <p:nvPr/>
          </p:nvSpPr>
          <p:spPr bwMode="auto">
            <a:xfrm>
              <a:off x="258" y="200"/>
              <a:ext cx="87" cy="8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24936" name="Rectangle 8"/>
            <p:cNvSpPr>
              <a:spLocks noChangeArrowheads="1"/>
            </p:cNvSpPr>
            <p:nvPr/>
          </p:nvSpPr>
          <p:spPr bwMode="auto">
            <a:xfrm>
              <a:off x="345" y="119"/>
              <a:ext cx="88" cy="8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24937" name="Rectangle 9"/>
            <p:cNvSpPr>
              <a:spLocks noChangeArrowheads="1"/>
            </p:cNvSpPr>
            <p:nvPr/>
          </p:nvSpPr>
          <p:spPr bwMode="auto">
            <a:xfrm>
              <a:off x="345" y="200"/>
              <a:ext cx="88" cy="8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24938" name="Rectangle 10"/>
            <p:cNvSpPr>
              <a:spLocks noChangeArrowheads="1"/>
            </p:cNvSpPr>
            <p:nvPr/>
          </p:nvSpPr>
          <p:spPr bwMode="auto">
            <a:xfrm>
              <a:off x="173" y="284"/>
              <a:ext cx="86" cy="8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24939" name="Rectangle 11"/>
            <p:cNvSpPr>
              <a:spLocks noChangeArrowheads="1"/>
            </p:cNvSpPr>
            <p:nvPr/>
          </p:nvSpPr>
          <p:spPr bwMode="auto">
            <a:xfrm>
              <a:off x="83" y="201"/>
              <a:ext cx="89" cy="8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40" name="Rectangle 12"/>
            <p:cNvSpPr>
              <a:spLocks noChangeArrowheads="1"/>
            </p:cNvSpPr>
            <p:nvPr/>
          </p:nvSpPr>
          <p:spPr bwMode="auto">
            <a:xfrm>
              <a:off x="258" y="282"/>
              <a:ext cx="87" cy="8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24941" name="Rectangle 13"/>
            <p:cNvSpPr>
              <a:spLocks noChangeArrowheads="1"/>
            </p:cNvSpPr>
            <p:nvPr/>
          </p:nvSpPr>
          <p:spPr bwMode="auto">
            <a:xfrm>
              <a:off x="173" y="365"/>
              <a:ext cx="86" cy="8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249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073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434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196975"/>
            <a:ext cx="82184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357188" y="6480175"/>
            <a:ext cx="28432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5F5F5F"/>
                </a:solidFill>
                <a:latin typeface="Verdana" pitchFamily="34" charset="0"/>
              </a:rPr>
              <a:t>Advanced algorithms</a:t>
            </a:r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7858125" y="6640513"/>
            <a:ext cx="792163" cy="217487"/>
          </a:xfrm>
          <a:prstGeom prst="rect">
            <a:avLst/>
          </a:prstGeom>
          <a:gradFill rotWithShape="1">
            <a:gsLst>
              <a:gs pos="0">
                <a:srgbClr val="FFD9B3">
                  <a:gamma/>
                  <a:tint val="66667"/>
                  <a:invGamma/>
                </a:srgbClr>
              </a:gs>
              <a:gs pos="100000">
                <a:srgbClr val="FFD9B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7786688" y="6616700"/>
            <a:ext cx="9366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fld id="{330E7E5B-3AAF-4BCE-8683-A49EA2C6BD66}" type="slidenum">
              <a:rPr lang="cs-CZ" sz="1200" b="1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cs-CZ" sz="1200" b="1" dirty="0">
                <a:solidFill>
                  <a:schemeClr val="bg1"/>
                </a:solidFill>
              </a:rPr>
              <a:t>/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22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AE5D"/>
        </a:buClr>
        <a:buSzPct val="75000"/>
        <a:buFont typeface="Wingdings" pitchFamily="2" charset="2"/>
        <a:buChar char="n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19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E5D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B3C1-4A8A-4725-8E2B-7453E9331F3E}" type="datetimeFigureOut">
              <a:rPr lang="cs-CZ" smtClean="0"/>
              <a:pPr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1/Binary-reflected_Gray_code_construction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2971800" y="1916832"/>
                <a:ext cx="6019800" cy="2088232"/>
              </a:xfrm>
            </p:spPr>
            <p:txBody>
              <a:bodyPr/>
              <a:lstStyle/>
              <a:p>
                <a:pPr eaLnBrk="1" hangingPunct="1"/>
                <a:r>
                  <a:rPr lang="en-US" sz="4400" dirty="0" smtClean="0"/>
                  <a:t>Combinatorial algorithms</a:t>
                </a:r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b="0" dirty="0" smtClean="0"/>
                  <a:t>computing subset rank and </a:t>
                </a:r>
                <a:r>
                  <a:rPr lang="en-US" sz="2400" b="0" dirty="0" err="1" smtClean="0"/>
                  <a:t>unrank</a:t>
                </a:r>
                <a:r>
                  <a:rPr lang="en-US" sz="2400" b="0" dirty="0" smtClean="0"/>
                  <a:t>, Gray codes,</a:t>
                </a:r>
                <a:br>
                  <a:rPr lang="en-US" sz="2400" b="0" dirty="0" smtClean="0"/>
                </a:b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b="0" dirty="0" smtClean="0"/>
                  <a:t>-element subset rank and </a:t>
                </a:r>
                <a:r>
                  <a:rPr lang="en-US" sz="2400" b="0" dirty="0" err="1" smtClean="0"/>
                  <a:t>unrank</a:t>
                </a:r>
                <a:r>
                  <a:rPr lang="en-US" sz="2400" b="0" dirty="0" smtClean="0"/>
                  <a:t>, </a:t>
                </a:r>
                <a:br>
                  <a:rPr lang="en-US" sz="2400" b="0" dirty="0" smtClean="0"/>
                </a:br>
                <a:r>
                  <a:rPr lang="en-US" sz="2400" b="0" dirty="0" smtClean="0"/>
                  <a:t>computing permutation rank and </a:t>
                </a:r>
                <a:r>
                  <a:rPr lang="en-US" sz="2400" b="0" dirty="0" err="1" smtClean="0"/>
                  <a:t>unrank</a:t>
                </a:r>
                <a:endParaRPr lang="en-US" sz="2400" b="0" i="1" dirty="0" smtClean="0"/>
              </a:p>
            </p:txBody>
          </p:sp>
        </mc:Choice>
        <mc:Fallback xmlns="">
          <p:sp>
            <p:nvSpPr>
              <p:cNvPr id="163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971800" y="1916832"/>
                <a:ext cx="6019800" cy="2088232"/>
              </a:xfrm>
              <a:blipFill rotWithShape="1">
                <a:blip r:embed="rId2"/>
                <a:stretch>
                  <a:fillRect t="-9038" r="-4053" b="-102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algn="r" eaLnBrk="1" hangingPunct="1"/>
            <a:r>
              <a:rPr lang="cs-CZ" dirty="0"/>
              <a:t>Jiří Vyskočil, Radek Mařík</a:t>
            </a:r>
          </a:p>
          <a:p>
            <a:pPr algn="r" eaLnBrk="1" hangingPunct="1"/>
            <a:r>
              <a:rPr lang="cs-CZ" dirty="0" smtClean="0"/>
              <a:t>201</a:t>
            </a:r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Gray Code</a:t>
            </a:r>
            <a:endParaRPr lang="cs-CZ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85763" y="836712"/>
                <a:ext cx="8506717" cy="4895850"/>
              </a:xfrm>
            </p:spPr>
            <p:txBody>
              <a:bodyPr/>
              <a:lstStyle/>
              <a:p>
                <a:r>
                  <a:rPr lang="en-US" sz="2000" b="1" dirty="0" smtClean="0"/>
                  <a:t>lemma 2</a:t>
                </a:r>
              </a:p>
              <a:p>
                <a:pPr marL="0" lvl="1" indent="0">
                  <a:lnSpc>
                    <a:spcPct val="100000"/>
                  </a:lnSpc>
                  <a:spcBef>
                    <a:spcPct val="50000"/>
                  </a:spcBef>
                  <a:buClr>
                    <a:srgbClr val="FFAE5D"/>
                  </a:buClr>
                  <a:buSzPct val="75000"/>
                  <a:buNone/>
                </a:pPr>
                <a:r>
                  <a:rPr lang="en-US" sz="2000" dirty="0" smtClean="0"/>
                  <a:t>Suppose</a:t>
                </a:r>
              </a:p>
              <a:p>
                <a:pPr lvl="1"/>
                <a:r>
                  <a:rPr lang="en-US" sz="2000" dirty="0" smtClean="0">
                    <a:latin typeface="Cambria" pitchFamily="18" charset="0"/>
                  </a:rPr>
                  <a:t>0 </a:t>
                </a:r>
                <a:r>
                  <a:rPr lang="en-US" sz="2000" dirty="0">
                    <a:latin typeface="Cambria" pitchFamily="18" charset="0"/>
                  </a:rPr>
                  <a:t>≤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  <a:r>
                  <a:rPr lang="en-US" sz="2000" dirty="0">
                    <a:latin typeface="Cambria" pitchFamily="18" charset="0"/>
                  </a:rPr>
                  <a:t> 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 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1</a:t>
                </a:r>
                <a:endParaRPr lang="en-US" sz="2000" dirty="0"/>
              </a:p>
              <a:p>
                <a:pPr lvl="1"/>
                <a:r>
                  <a:rPr lang="en-US" sz="2000" i="1" dirty="0">
                    <a:latin typeface="Cambria" pitchFamily="18" charset="0"/>
                  </a:rPr>
                  <a:t>B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>
                    <a:latin typeface="Cambria" pitchFamily="18" charset="0"/>
                  </a:rPr>
                  <a:t>= </a:t>
                </a:r>
                <a:r>
                  <a:rPr lang="en-US" sz="2000" i="1" smtClean="0">
                    <a:latin typeface="Cambria" pitchFamily="18" charset="0"/>
                  </a:rPr>
                  <a:t>b</a:t>
                </a:r>
                <a:r>
                  <a:rPr lang="en-US" sz="2000" i="1" baseline="-25000" smtClean="0">
                    <a:latin typeface="Cambria" pitchFamily="18" charset="0"/>
                  </a:rPr>
                  <a:t>n</a:t>
                </a:r>
                <a:r>
                  <a:rPr lang="en-US" sz="2000" i="1" baseline="-25000">
                    <a:latin typeface="Cambria" pitchFamily="18" charset="0"/>
                    <a:sym typeface="Symbol"/>
                  </a:rPr>
                  <a:t></a:t>
                </a:r>
                <a:r>
                  <a:rPr lang="en-US" sz="2000" baseline="-25000">
                    <a:latin typeface="Cambria" pitchFamily="18" charset="0"/>
                    <a:sym typeface="Symbol"/>
                  </a:rPr>
                  <a:t>1</a:t>
                </a:r>
                <a:r>
                  <a:rPr lang="en-US" sz="2000" i="1" baseline="-2500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, … , </a:t>
                </a:r>
                <a:r>
                  <a:rPr lang="en-US" sz="2000" i="1" dirty="0">
                    <a:latin typeface="Cambria" pitchFamily="18" charset="0"/>
                  </a:rPr>
                  <a:t>b</a:t>
                </a:r>
                <a:r>
                  <a:rPr lang="en-US" sz="2000" baseline="-25000" dirty="0">
                    <a:latin typeface="Cambria" pitchFamily="18" charset="0"/>
                  </a:rPr>
                  <a:t>0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/>
                  <a:t>is a binary code of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</a:p>
              <a:p>
                <a:pPr lvl="1"/>
                <a:r>
                  <a:rPr lang="en-US" sz="2000" i="1" dirty="0" smtClean="0">
                    <a:latin typeface="Cambria" pitchFamily="18" charset="0"/>
                  </a:rPr>
                  <a:t>G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smtClean="0">
                    <a:latin typeface="Cambria" pitchFamily="18" charset="0"/>
                  </a:rPr>
                  <a:t>= </a:t>
                </a:r>
                <a:r>
                  <a:rPr lang="en-US" sz="2000" i="1" smtClean="0">
                    <a:latin typeface="Cambria" pitchFamily="18" charset="0"/>
                  </a:rPr>
                  <a:t>g</a:t>
                </a:r>
                <a:r>
                  <a:rPr lang="en-US" sz="2000" i="1" baseline="-25000" smtClean="0">
                    <a:latin typeface="Cambria" pitchFamily="18" charset="0"/>
                  </a:rPr>
                  <a:t>n</a:t>
                </a:r>
                <a:r>
                  <a:rPr lang="en-US" sz="2000" i="1" baseline="-25000">
                    <a:latin typeface="Cambria" pitchFamily="18" charset="0"/>
                    <a:sym typeface="Symbol"/>
                  </a:rPr>
                  <a:t></a:t>
                </a:r>
                <a:r>
                  <a:rPr lang="en-US" sz="2000" baseline="-25000">
                    <a:latin typeface="Cambria" pitchFamily="18" charset="0"/>
                    <a:sym typeface="Symbol"/>
                  </a:rPr>
                  <a:t>1</a:t>
                </a:r>
                <a:r>
                  <a:rPr lang="en-US" sz="2000" i="1" baseline="-2500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, … , </a:t>
                </a:r>
                <a:r>
                  <a:rPr lang="en-US" sz="2000" i="1" dirty="0" smtClean="0">
                    <a:latin typeface="Cambria" pitchFamily="18" charset="0"/>
                  </a:rPr>
                  <a:t>g</a:t>
                </a:r>
                <a:r>
                  <a:rPr lang="en-US" sz="2000" baseline="-25000" dirty="0" smtClean="0">
                    <a:latin typeface="Cambria" pitchFamily="18" charset="0"/>
                  </a:rPr>
                  <a:t>0</a:t>
                </a:r>
                <a:r>
                  <a:rPr lang="en-US" sz="2000" dirty="0" smtClean="0">
                    <a:latin typeface="Cambria" pitchFamily="18" charset="0"/>
                  </a:rPr>
                  <a:t>  </a:t>
                </a:r>
                <a:r>
                  <a:rPr lang="en-US" sz="2000" dirty="0" smtClean="0"/>
                  <a:t>is a Gray code of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Then for every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2000" dirty="0" smtClean="0">
                    <a:latin typeface="Cambria" pitchFamily="18" charset="0"/>
                  </a:rPr>
                  <a:t> {0,1, …,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>
                    <a:latin typeface="Cambria" pitchFamily="18" charset="0"/>
                  </a:rPr>
                  <a:t> – 1}</a:t>
                </a:r>
              </a:p>
              <a:p>
                <a:pPr marL="0" indent="0">
                  <a:buNone/>
                </a:pPr>
                <a:r>
                  <a:rPr lang="en-US" sz="2000" smtClean="0">
                    <a:solidFill>
                      <a:schemeClr val="accent1">
                        <a:lumMod val="50000"/>
                      </a:schemeClr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2</m:t>
                    </m:r>
                  </m:oMath>
                </a14:m>
                <a:endParaRPr lang="en-US" sz="2000" b="1" dirty="0" smtClean="0"/>
              </a:p>
              <a:p>
                <a:r>
                  <a:rPr lang="en-US" sz="2000" b="1"/>
                  <a:t>p</a:t>
                </a:r>
                <a:r>
                  <a:rPr lang="en-US" sz="2000" b="1" smtClean="0"/>
                  <a:t>roof</a:t>
                </a:r>
                <a:endParaRPr lang="en-US" sz="20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2⇒</m:t>
                    </m:r>
                    <m:r>
                      <m:rPr>
                        <m:nor/>
                      </m:rPr>
                      <a:rPr lang="en-US" sz="2000" dirty="0">
                        <a:latin typeface="Cambria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2)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2</m:t>
                        </m:r>
                      </m:e>
                    </m:d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m:rPr>
                        <m:nor/>
                      </m:rPr>
                      <a:rPr lang="en-US" sz="2000" dirty="0">
                        <a:latin typeface="Cambria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2</m:t>
                    </m:r>
                  </m:oMath>
                </a14:m>
                <a:endParaRPr lang="en-US" sz="2000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en-US" sz="2000" b="1" smtClean="0"/>
              </a:p>
              <a:p>
                <a:pPr marL="0" indent="0">
                  <a:buNone/>
                </a:pPr>
                <a:r>
                  <a:rPr lang="en-US" sz="2000" b="1" smtClean="0"/>
                  <a:t>Note</a:t>
                </a:r>
                <a:r>
                  <a:rPr lang="en-US" sz="2000" smtClean="0"/>
                  <a:t>   </a:t>
                </a:r>
                <a:r>
                  <a:rPr lang="en-US" sz="2000"/>
                  <a:t>We may suppose  </a:t>
                </a:r>
                <a:r>
                  <a:rPr lang="en-US" sz="2000" i="1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000" i="1" baseline="-2500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n </a:t>
                </a:r>
                <a:r>
                  <a:rPr lang="en-US" sz="200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 = </a:t>
                </a:r>
                <a:r>
                  <a:rPr lang="en-US" sz="2000" i="1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000" i="1" baseline="-2500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n </a:t>
                </a:r>
                <a:r>
                  <a:rPr lang="en-US" sz="200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 = 0.</a:t>
                </a:r>
                <a:endParaRPr lang="en-US" sz="200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3" y="836712"/>
                <a:ext cx="8506717" cy="4895850"/>
              </a:xfrm>
              <a:blipFill rotWithShape="1">
                <a:blip r:embed="rId2"/>
                <a:stretch>
                  <a:fillRect l="-716" t="-623" b="-80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-Shape 3"/>
          <p:cNvSpPr/>
          <p:nvPr/>
        </p:nvSpPr>
        <p:spPr bwMode="auto">
          <a:xfrm flipH="1">
            <a:off x="7983672" y="2132856"/>
            <a:ext cx="430180" cy="936104"/>
          </a:xfrm>
          <a:prstGeom prst="corner">
            <a:avLst>
              <a:gd name="adj1" fmla="val 87906"/>
              <a:gd name="adj2" fmla="val 50000"/>
            </a:avLst>
          </a:prstGeom>
          <a:solidFill>
            <a:srgbClr val="D1D1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405663" y="1484784"/>
            <a:ext cx="197767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AE5D"/>
              </a:buClr>
              <a:buSzPct val="7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E5D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smtClean="0"/>
              <a:t>Example:</a:t>
            </a:r>
            <a:endParaRPr lang="en-US" sz="2400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236296" y="2204864"/>
            <a:ext cx="12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>
                <a:solidFill>
                  <a:srgbClr val="C00000"/>
                </a:solidFill>
              </a:rPr>
              <a:t>10010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636912"/>
            <a:ext cx="12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11100</a:t>
            </a:r>
            <a:endParaRPr lang="cs-CZ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372200" y="2204864"/>
                <a:ext cx="723851" cy="476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cs-CZ" sz="24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204864"/>
                <a:ext cx="723851" cy="4767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44208" y="2636912"/>
                <a:ext cx="6068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636912"/>
                <a:ext cx="60682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909719" y="3212976"/>
            <a:ext cx="1936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endParaRPr lang="en-US" sz="2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endParaRPr lang="en-US" sz="2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</a:t>
            </a:r>
            <a:endParaRPr lang="en-US" sz="2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L-Shape 10"/>
          <p:cNvSpPr/>
          <p:nvPr/>
        </p:nvSpPr>
        <p:spPr bwMode="auto">
          <a:xfrm flipH="1">
            <a:off x="8532440" y="2132856"/>
            <a:ext cx="432048" cy="936104"/>
          </a:xfrm>
          <a:prstGeom prst="corner">
            <a:avLst>
              <a:gd name="adj1" fmla="val 87906"/>
              <a:gd name="adj2" fmla="val 50000"/>
            </a:avLst>
          </a:prstGeom>
          <a:solidFill>
            <a:srgbClr val="D1D1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8820472" y="2348880"/>
            <a:ext cx="0" cy="3600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triangle" w="med" len="lg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8676456" y="2852936"/>
            <a:ext cx="144016" cy="216024"/>
          </a:xfrm>
          <a:custGeom>
            <a:avLst/>
            <a:gdLst>
              <a:gd name="connsiteX0" fmla="*/ 0 w 1244009"/>
              <a:gd name="connsiteY0" fmla="*/ 0 h 758313"/>
              <a:gd name="connsiteX1" fmla="*/ 350874 w 1244009"/>
              <a:gd name="connsiteY1" fmla="*/ 680483 h 758313"/>
              <a:gd name="connsiteX2" fmla="*/ 1031358 w 1244009"/>
              <a:gd name="connsiteY2" fmla="*/ 701749 h 758313"/>
              <a:gd name="connsiteX3" fmla="*/ 1244009 w 1244009"/>
              <a:gd name="connsiteY3" fmla="*/ 308344 h 758313"/>
              <a:gd name="connsiteX0" fmla="*/ 0 w 1335855"/>
              <a:gd name="connsiteY0" fmla="*/ 75558 h 858802"/>
              <a:gd name="connsiteX1" fmla="*/ 350874 w 1335855"/>
              <a:gd name="connsiteY1" fmla="*/ 756041 h 858802"/>
              <a:gd name="connsiteX2" fmla="*/ 1031358 w 1335855"/>
              <a:gd name="connsiteY2" fmla="*/ 777307 h 858802"/>
              <a:gd name="connsiteX3" fmla="*/ 1335855 w 1335855"/>
              <a:gd name="connsiteY3" fmla="*/ 0 h 85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855" h="858802">
                <a:moveTo>
                  <a:pt x="0" y="75558"/>
                </a:moveTo>
                <a:cubicBezTo>
                  <a:pt x="89490" y="357320"/>
                  <a:pt x="178981" y="639083"/>
                  <a:pt x="350874" y="756041"/>
                </a:cubicBezTo>
                <a:cubicBezTo>
                  <a:pt x="522767" y="872999"/>
                  <a:pt x="867195" y="903314"/>
                  <a:pt x="1031358" y="777307"/>
                </a:cubicBezTo>
                <a:cubicBezTo>
                  <a:pt x="1195522" y="651300"/>
                  <a:pt x="1303957" y="165691"/>
                  <a:pt x="1335855" y="0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242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Gray Code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64704"/>
                <a:ext cx="8218487" cy="5328592"/>
              </a:xfrm>
            </p:spPr>
            <p:txBody>
              <a:bodyPr/>
              <a:lstStyle/>
              <a:p>
                <a:r>
                  <a:rPr lang="en-US" sz="2000" b="1" dirty="0" smtClean="0"/>
                  <a:t>lemma 3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Suppose</a:t>
                </a:r>
              </a:p>
              <a:p>
                <a:pPr lvl="1"/>
                <a:r>
                  <a:rPr lang="en-US" sz="2000" dirty="0">
                    <a:latin typeface="Cambria" pitchFamily="18" charset="0"/>
                  </a:rPr>
                  <a:t>0 ≤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  <a:r>
                  <a:rPr lang="en-US" sz="2000" dirty="0">
                    <a:latin typeface="Cambria" pitchFamily="18" charset="0"/>
                  </a:rPr>
                  <a:t> 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 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1</a:t>
                </a:r>
                <a:endParaRPr lang="en-US" sz="2000" dirty="0"/>
              </a:p>
              <a:p>
                <a:pPr lvl="1"/>
                <a:r>
                  <a:rPr lang="en-US" sz="2000" i="1" dirty="0">
                    <a:latin typeface="Cambria" pitchFamily="18" charset="0"/>
                  </a:rPr>
                  <a:t>B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>
                    <a:latin typeface="Cambria" pitchFamily="18" charset="0"/>
                  </a:rPr>
                  <a:t>= </a:t>
                </a:r>
                <a:r>
                  <a:rPr lang="en-US" sz="2000" i="1" smtClean="0">
                    <a:latin typeface="Cambria" pitchFamily="18" charset="0"/>
                  </a:rPr>
                  <a:t>b</a:t>
                </a:r>
                <a:r>
                  <a:rPr lang="en-US" sz="2000" i="1" baseline="-25000" smtClean="0">
                    <a:latin typeface="Cambria" pitchFamily="18" charset="0"/>
                  </a:rPr>
                  <a:t>n</a:t>
                </a:r>
                <a:r>
                  <a:rPr lang="en-US" sz="2000" i="1" baseline="-25000" smtClean="0">
                    <a:latin typeface="Cambria" pitchFamily="18" charset="0"/>
                    <a:sym typeface="Symbol"/>
                  </a:rPr>
                  <a:t></a:t>
                </a:r>
                <a:r>
                  <a:rPr lang="en-US" sz="2000" baseline="-25000" smtClean="0">
                    <a:latin typeface="Cambria" pitchFamily="18" charset="0"/>
                    <a:sym typeface="Symbol"/>
                  </a:rPr>
                  <a:t>1</a:t>
                </a:r>
                <a:r>
                  <a:rPr lang="en-US" sz="2000" i="1" baseline="-2500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, … , </a:t>
                </a:r>
                <a:r>
                  <a:rPr lang="en-US" sz="2000" i="1" dirty="0">
                    <a:latin typeface="Cambria" pitchFamily="18" charset="0"/>
                  </a:rPr>
                  <a:t>b</a:t>
                </a:r>
                <a:r>
                  <a:rPr lang="en-US" sz="2000" baseline="-25000" dirty="0">
                    <a:latin typeface="Cambria" pitchFamily="18" charset="0"/>
                  </a:rPr>
                  <a:t>0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/>
                  <a:t>is a binary code of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</a:p>
              <a:p>
                <a:pPr lvl="1"/>
                <a:r>
                  <a:rPr lang="en-US" sz="2000" i="1" dirty="0">
                    <a:latin typeface="Cambria" pitchFamily="18" charset="0"/>
                  </a:rPr>
                  <a:t>G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>
                    <a:latin typeface="Cambria" pitchFamily="18" charset="0"/>
                  </a:rPr>
                  <a:t>= </a:t>
                </a:r>
                <a:r>
                  <a:rPr lang="en-US" sz="2000" i="1" smtClean="0">
                    <a:latin typeface="Cambria" pitchFamily="18" charset="0"/>
                  </a:rPr>
                  <a:t>g</a:t>
                </a:r>
                <a:r>
                  <a:rPr lang="en-US" sz="2000" i="1" baseline="-25000" smtClean="0">
                    <a:latin typeface="Cambria" pitchFamily="18" charset="0"/>
                  </a:rPr>
                  <a:t>n</a:t>
                </a:r>
                <a:r>
                  <a:rPr lang="en-US" sz="2000" i="1" baseline="-25000">
                    <a:latin typeface="Cambria" pitchFamily="18" charset="0"/>
                    <a:sym typeface="Symbol"/>
                  </a:rPr>
                  <a:t></a:t>
                </a:r>
                <a:r>
                  <a:rPr lang="en-US" sz="2000" baseline="-25000">
                    <a:latin typeface="Cambria" pitchFamily="18" charset="0"/>
                    <a:sym typeface="Symbol"/>
                  </a:rPr>
                  <a:t>1</a:t>
                </a:r>
                <a:r>
                  <a:rPr lang="en-US" sz="2000" i="1" baseline="-2500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, … , </a:t>
                </a:r>
                <a:r>
                  <a:rPr lang="en-US" sz="2000" i="1" dirty="0">
                    <a:latin typeface="Cambria" pitchFamily="18" charset="0"/>
                  </a:rPr>
                  <a:t>g</a:t>
                </a:r>
                <a:r>
                  <a:rPr lang="en-US" sz="2000" baseline="-25000" dirty="0">
                    <a:latin typeface="Cambria" pitchFamily="18" charset="0"/>
                  </a:rPr>
                  <a:t>0</a:t>
                </a:r>
                <a:r>
                  <a:rPr lang="en-US" sz="2000" dirty="0">
                    <a:latin typeface="Cambria" pitchFamily="18" charset="0"/>
                  </a:rPr>
                  <a:t>  </a:t>
                </a:r>
                <a:r>
                  <a:rPr lang="en-US" sz="2000" dirty="0"/>
                  <a:t>is a Gray code of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Then for every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2000" dirty="0" smtClean="0">
                    <a:latin typeface="Cambria" pitchFamily="18" charset="0"/>
                  </a:rPr>
                  <a:t> {0,1, …,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>
                    <a:latin typeface="Cambria" pitchFamily="18" charset="0"/>
                  </a:rPr>
                  <a:t> – </a:t>
                </a:r>
                <a:r>
                  <a:rPr lang="en-US" sz="2000" smtClean="0">
                    <a:latin typeface="Cambria" pitchFamily="18" charset="0"/>
                  </a:rPr>
                  <a:t>1}</a:t>
                </a:r>
              </a:p>
              <a:p>
                <a:pPr marL="0" indent="0">
                  <a:buNone/>
                </a:pPr>
                <a:endParaRPr lang="en-US" sz="200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en-US" sz="200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mbria" pitchFamily="18" charset="0"/>
                </a:endParaRPr>
              </a:p>
              <a:p>
                <a:r>
                  <a:rPr lang="en-US" sz="2000" b="1" dirty="0" smtClean="0"/>
                  <a:t>proof</a:t>
                </a:r>
                <a:endParaRPr lang="en-US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mod</m:t>
                      </m:r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2=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mod</m:t>
                      </m:r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2=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mod</m:t>
                      </m:r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2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mod</m:t>
                      </m:r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2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1400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64704"/>
                <a:ext cx="8218487" cy="5328592"/>
              </a:xfrm>
              <a:blipFill rotWithShape="1">
                <a:blip r:embed="rId2"/>
                <a:stretch>
                  <a:fillRect l="-816" t="-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aoblený obdélníkový popisek 4"/>
          <p:cNvSpPr/>
          <p:nvPr/>
        </p:nvSpPr>
        <p:spPr bwMode="auto">
          <a:xfrm>
            <a:off x="395536" y="5805264"/>
            <a:ext cx="1440160" cy="504056"/>
          </a:xfrm>
          <a:prstGeom prst="wedgeRoundRectCallout">
            <a:avLst>
              <a:gd name="adj1" fmla="val 64874"/>
              <a:gd name="adj2" fmla="val -117940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lemma 1.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Zaoblený obdélníkový popisek 5"/>
          <p:cNvSpPr/>
          <p:nvPr/>
        </p:nvSpPr>
        <p:spPr bwMode="auto">
          <a:xfrm>
            <a:off x="1979712" y="5805264"/>
            <a:ext cx="2232248" cy="504056"/>
          </a:xfrm>
          <a:prstGeom prst="wedgeRoundRectCallout">
            <a:avLst>
              <a:gd name="adj1" fmla="val 41756"/>
              <a:gd name="adj2" fmla="val -116612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By 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he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sum reordering.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Zaoblený obdélníkový popisek 6"/>
          <p:cNvSpPr/>
          <p:nvPr/>
        </p:nvSpPr>
        <p:spPr bwMode="auto">
          <a:xfrm>
            <a:off x="4355976" y="5805264"/>
            <a:ext cx="2232248" cy="504056"/>
          </a:xfrm>
          <a:prstGeom prst="wedgeRoundRectCallout">
            <a:avLst>
              <a:gd name="adj1" fmla="val 43471"/>
              <a:gd name="adj2" fmla="val -118572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By the property of modulo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Zaoblený obdélníkový popisek 7"/>
          <p:cNvSpPr/>
          <p:nvPr/>
        </p:nvSpPr>
        <p:spPr bwMode="auto">
          <a:xfrm>
            <a:off x="6732240" y="5805264"/>
            <a:ext cx="2232248" cy="504056"/>
          </a:xfrm>
          <a:prstGeom prst="wedgeRoundRectCallout">
            <a:avLst>
              <a:gd name="adj1" fmla="val 4404"/>
              <a:gd name="adj2" fmla="val -119412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By the maximum range of </a:t>
            </a:r>
            <a:r>
              <a:rPr lang="en-US" sz="1200" i="1" dirty="0" smtClean="0">
                <a:latin typeface="Cambria" pitchFamily="18" charset="0"/>
              </a:rPr>
              <a:t>r</a:t>
            </a:r>
            <a:r>
              <a:rPr lang="en-US" sz="1200" dirty="0" smtClean="0"/>
              <a:t> and the range of </a:t>
            </a:r>
            <a:r>
              <a:rPr lang="en-US" sz="1200" i="1" dirty="0" err="1" smtClean="0"/>
              <a:t>b</a:t>
            </a:r>
            <a:r>
              <a:rPr lang="en-US" sz="1200" i="1" baseline="-25000" dirty="0" err="1" smtClean="0"/>
              <a:t>j</a:t>
            </a:r>
            <a:r>
              <a:rPr lang="en-US" sz="1200" dirty="0" smtClean="0"/>
              <a:t>.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L-Shape 8"/>
          <p:cNvSpPr/>
          <p:nvPr/>
        </p:nvSpPr>
        <p:spPr bwMode="auto">
          <a:xfrm rot="5400000" flipV="1">
            <a:off x="7524328" y="1772816"/>
            <a:ext cx="864096" cy="1152128"/>
          </a:xfrm>
          <a:prstGeom prst="corner">
            <a:avLst>
              <a:gd name="adj1" fmla="val 28515"/>
              <a:gd name="adj2" fmla="val 50000"/>
            </a:avLst>
          </a:prstGeom>
          <a:solidFill>
            <a:srgbClr val="D1D1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732240" y="1124744"/>
            <a:ext cx="19776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AE5D"/>
              </a:buClr>
              <a:buSzPct val="7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E5D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smtClean="0"/>
              <a:t>Example:</a:t>
            </a:r>
            <a:endParaRPr lang="en-US" sz="2400" kern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351212" y="1916832"/>
            <a:ext cx="12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>
                <a:solidFill>
                  <a:srgbClr val="C00000"/>
                </a:solidFill>
              </a:rPr>
              <a:t>10010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6849" y="2348880"/>
            <a:ext cx="12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11100</a:t>
            </a:r>
            <a:endParaRPr lang="cs-CZ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482753" y="1916832"/>
                <a:ext cx="723851" cy="476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cs-CZ" sz="24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53" y="1916832"/>
                <a:ext cx="723851" cy="4767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54761" y="2348880"/>
                <a:ext cx="6068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761" y="2348880"/>
                <a:ext cx="60682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508104" y="2924944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b="1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b="1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b="1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b="1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 bwMode="auto">
              <a:xfrm>
                <a:off x="1835696" y="3356992"/>
                <a:ext cx="2664296" cy="1368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 ker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i="1" ker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sz="2000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mod</m:t>
                      </m:r>
                      <m:r>
                        <a:rPr lang="en-US" sz="200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2</m:t>
                      </m:r>
                    </m:oMath>
                  </m:oMathPara>
                </a14:m>
                <a:endParaRPr lang="en-US" sz="2000" kern="0" dirty="0" smtClean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3356992"/>
                <a:ext cx="2664296" cy="13681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38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Code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500" y="1124744"/>
            <a:ext cx="8491565" cy="13353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1" dirty="0" smtClean="0"/>
              <a:t>converting </a:t>
            </a:r>
            <a:r>
              <a:rPr lang="en-US" sz="2000" b="1" dirty="0"/>
              <a:t>to and from minimal change ordering </a:t>
            </a:r>
            <a:r>
              <a:rPr lang="en-US" sz="2000" b="1" dirty="0" smtClean="0"/>
              <a:t> (Gray code)</a:t>
            </a:r>
            <a:endParaRPr lang="en-US" sz="2000" dirty="0"/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Function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en-US" sz="2000" cap="small" dirty="0" err="1" smtClean="0">
                <a:latin typeface="Cambria" pitchFamily="18" charset="0"/>
              </a:rPr>
              <a:t>BinaryToGray</a:t>
            </a:r>
            <a:r>
              <a:rPr lang="en-US" sz="2000" dirty="0" smtClean="0">
                <a:latin typeface="Cambria" pitchFamily="18" charset="0"/>
              </a:rPr>
              <a:t>( binary code rank 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>
                <a:latin typeface="Cambria" pitchFamily="18" charset="0"/>
              </a:rPr>
              <a:t>B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) : gray code rank</a:t>
            </a:r>
            <a:endParaRPr lang="cs-CZ" sz="2000" dirty="0" smtClean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return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i="1" dirty="0" smtClean="0">
                <a:latin typeface="Cambria" pitchFamily="18" charset="0"/>
              </a:rPr>
              <a:t>B  </a:t>
            </a:r>
            <a:r>
              <a:rPr lang="en-US" sz="2000" b="1" dirty="0" err="1" smtClean="0">
                <a:latin typeface="Cambria" pitchFamily="18" charset="0"/>
              </a:rPr>
              <a:t>xor</a:t>
            </a:r>
            <a:r>
              <a:rPr lang="en-US" sz="2000" i="1" dirty="0" smtClean="0">
                <a:latin typeface="Cambria" pitchFamily="18" charset="0"/>
              </a:rPr>
              <a:t>  </a:t>
            </a:r>
            <a:r>
              <a:rPr lang="en-US" sz="2000" dirty="0" smtClean="0">
                <a:latin typeface="Cambria" pitchFamily="18" charset="0"/>
              </a:rPr>
              <a:t>(</a:t>
            </a:r>
            <a:r>
              <a:rPr lang="en-US" sz="2000" i="1" dirty="0" smtClean="0">
                <a:latin typeface="Cambria" pitchFamily="18" charset="0"/>
              </a:rPr>
              <a:t>B </a:t>
            </a:r>
            <a:r>
              <a:rPr lang="en-US" sz="2000" b="1" dirty="0" smtClean="0">
                <a:latin typeface="Cambria" pitchFamily="18" charset="0"/>
              </a:rPr>
              <a:t>&gt;&gt;</a:t>
            </a:r>
            <a:r>
              <a:rPr lang="en-US" sz="2000" dirty="0" smtClean="0">
                <a:latin typeface="Cambria" pitchFamily="18" charset="0"/>
              </a:rPr>
              <a:t> 1) ;</a:t>
            </a:r>
          </a:p>
          <a:p>
            <a:pPr marL="457200" lvl="1" indent="0">
              <a:lnSpc>
                <a:spcPct val="50000"/>
              </a:lnSpc>
              <a:spcAft>
                <a:spcPts val="1200"/>
              </a:spcAft>
              <a:buNone/>
            </a:pPr>
            <a:endParaRPr lang="en-US" sz="2000" i="1" dirty="0">
              <a:latin typeface="Cambria" pitchFamily="18" charset="0"/>
            </a:endParaRPr>
          </a:p>
        </p:txBody>
      </p:sp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60897" y="3108116"/>
            <a:ext cx="849156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AE5D"/>
              </a:buClr>
              <a:buSzPct val="7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E5D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Function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en-US" sz="2000" cap="small" dirty="0" err="1" smtClean="0">
                <a:latin typeface="Cambria" pitchFamily="18" charset="0"/>
              </a:rPr>
              <a:t>GrayToBinary</a:t>
            </a:r>
            <a:r>
              <a:rPr lang="en-US" sz="2000" dirty="0" smtClean="0">
                <a:latin typeface="Cambria" pitchFamily="18" charset="0"/>
              </a:rPr>
              <a:t>(gray code rank </a:t>
            </a:r>
            <a:r>
              <a:rPr lang="en-US" sz="2000" i="1" dirty="0" smtClean="0">
                <a:latin typeface="Cambria" pitchFamily="18" charset="0"/>
              </a:rPr>
              <a:t> G </a:t>
            </a:r>
            <a:r>
              <a:rPr lang="en-US" sz="2000" dirty="0" smtClean="0">
                <a:latin typeface="Cambria" pitchFamily="18" charset="0"/>
              </a:rPr>
              <a:t>) : binary code rank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i="1" dirty="0" smtClean="0">
                <a:latin typeface="Cambria" pitchFamily="18" charset="0"/>
              </a:rPr>
              <a:t>B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cs-CZ" sz="2000" dirty="0">
                <a:latin typeface="Cambria" pitchFamily="18" charset="0"/>
              </a:rPr>
              <a:t>= 0</a:t>
            </a:r>
            <a:r>
              <a:rPr lang="cs-CZ" sz="2000" dirty="0" smtClean="0">
                <a:latin typeface="Cambria" pitchFamily="18" charset="0"/>
              </a:rPr>
              <a:t>;</a:t>
            </a:r>
            <a:endParaRPr lang="en-US" sz="2000" dirty="0" smtClean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i="1" dirty="0">
                <a:latin typeface="Cambria" pitchFamily="18" charset="0"/>
              </a:rPr>
              <a:t>n</a:t>
            </a:r>
            <a:r>
              <a:rPr lang="en-US" sz="2000" dirty="0" smtClean="0">
                <a:latin typeface="Cambria" pitchFamily="18" charset="0"/>
              </a:rPr>
              <a:t> = (number of bits in </a:t>
            </a:r>
            <a:r>
              <a:rPr lang="en-US" sz="2000" i="1" dirty="0" smtClean="0">
                <a:latin typeface="Cambria" pitchFamily="18" charset="0"/>
              </a:rPr>
              <a:t>G</a:t>
            </a:r>
            <a:r>
              <a:rPr lang="en-US" sz="2000" dirty="0" smtClean="0">
                <a:latin typeface="Cambria" pitchFamily="18" charset="0"/>
              </a:rPr>
              <a:t>)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– 1</a:t>
            </a:r>
            <a:r>
              <a:rPr lang="en-US" sz="2000" dirty="0" smtClean="0">
                <a:latin typeface="Cambria" pitchFamily="18" charset="0"/>
              </a:rPr>
              <a:t>;</a:t>
            </a:r>
            <a:endParaRPr lang="cs-CZ" sz="2000" dirty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2000" dirty="0">
                <a:latin typeface="Cambria" pitchFamily="18" charset="0"/>
              </a:rPr>
              <a:t>  </a:t>
            </a:r>
            <a:r>
              <a:rPr lang="cs-CZ" sz="2000" b="1" dirty="0" err="1" smtClean="0">
                <a:latin typeface="Cambria" pitchFamily="18" charset="0"/>
              </a:rPr>
              <a:t>for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cs-CZ" sz="2000" i="1" dirty="0" smtClean="0">
                <a:latin typeface="Cambria" pitchFamily="18" charset="0"/>
              </a:rPr>
              <a:t>i</a:t>
            </a:r>
            <a:r>
              <a:rPr lang="cs-CZ" sz="2000" dirty="0" smtClean="0">
                <a:latin typeface="Cambria" pitchFamily="18" charset="0"/>
              </a:rPr>
              <a:t>=0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to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i="1" dirty="0">
                <a:latin typeface="Cambria" pitchFamily="18" charset="0"/>
              </a:rPr>
              <a:t>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do</a:t>
            </a:r>
            <a:r>
              <a:rPr lang="cs-CZ" sz="2000" b="1" dirty="0" smtClean="0">
                <a:latin typeface="Cambria" pitchFamily="18" charset="0"/>
              </a:rPr>
              <a:t>  </a:t>
            </a:r>
            <a:r>
              <a:rPr lang="cs-CZ" sz="2000" b="1" dirty="0">
                <a:latin typeface="Cambria" pitchFamily="18" charset="0"/>
              </a:rPr>
              <a:t>{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2000" dirty="0">
                <a:latin typeface="Cambria" pitchFamily="18" charset="0"/>
              </a:rPr>
              <a:t>    </a:t>
            </a:r>
            <a:r>
              <a:rPr lang="en-US" sz="2000" i="1" dirty="0" smtClean="0">
                <a:latin typeface="Cambria" pitchFamily="18" charset="0"/>
              </a:rPr>
              <a:t>B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= </a:t>
            </a:r>
            <a:r>
              <a:rPr lang="en-US" sz="2000" i="1" dirty="0" smtClean="0">
                <a:latin typeface="Cambria" pitchFamily="18" charset="0"/>
              </a:rPr>
              <a:t>B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cs-CZ" sz="2000" b="1" dirty="0" smtClean="0">
                <a:latin typeface="Cambria" pitchFamily="18" charset="0"/>
              </a:rPr>
              <a:t>&lt;&lt;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cs-CZ" sz="2000" dirty="0">
                <a:latin typeface="Cambria" pitchFamily="18" charset="0"/>
              </a:rPr>
              <a:t>1;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2000" dirty="0">
                <a:latin typeface="Cambria" pitchFamily="18" charset="0"/>
              </a:rPr>
              <a:t>    </a:t>
            </a:r>
            <a:r>
              <a:rPr lang="en-US" sz="2000" i="1" dirty="0" smtClean="0">
                <a:latin typeface="Cambria" pitchFamily="18" charset="0"/>
              </a:rPr>
              <a:t>B</a:t>
            </a:r>
            <a:r>
              <a:rPr lang="cs-CZ" sz="2000" dirty="0" smtClean="0">
                <a:latin typeface="Cambria" pitchFamily="18" charset="0"/>
              </a:rPr>
              <a:t> = </a:t>
            </a:r>
            <a:r>
              <a:rPr lang="en-US" sz="2000" i="1" dirty="0" smtClean="0">
                <a:latin typeface="Cambria" pitchFamily="18" charset="0"/>
              </a:rPr>
              <a:t>B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or</a:t>
            </a:r>
            <a:r>
              <a:rPr lang="en-US" sz="2000" dirty="0" smtClean="0">
                <a:latin typeface="Cambria" pitchFamily="18" charset="0"/>
              </a:rPr>
              <a:t> (</a:t>
            </a:r>
            <a:r>
              <a:rPr lang="cs-CZ" sz="2000" dirty="0" smtClean="0">
                <a:latin typeface="Cambria" pitchFamily="18" charset="0"/>
              </a:rPr>
              <a:t>1 </a:t>
            </a:r>
            <a:r>
              <a:rPr lang="en-US" sz="2000" b="1" dirty="0" smtClean="0">
                <a:latin typeface="Cambria" pitchFamily="18" charset="0"/>
              </a:rPr>
              <a:t>and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cs-CZ" sz="2000" dirty="0">
                <a:latin typeface="Cambria" pitchFamily="18" charset="0"/>
              </a:rPr>
              <a:t>( </a:t>
            </a:r>
            <a:r>
              <a:rPr lang="cs-CZ" sz="2000" dirty="0" smtClean="0">
                <a:latin typeface="Cambria" pitchFamily="18" charset="0"/>
              </a:rPr>
              <a:t>(</a:t>
            </a:r>
            <a:r>
              <a:rPr lang="en-US" sz="2000" i="1" dirty="0" smtClean="0">
                <a:latin typeface="Cambria" pitchFamily="18" charset="0"/>
              </a:rPr>
              <a:t>B </a:t>
            </a:r>
            <a:r>
              <a:rPr lang="cs-CZ" sz="2000" b="1" dirty="0" smtClean="0">
                <a:latin typeface="Cambria" pitchFamily="18" charset="0"/>
              </a:rPr>
              <a:t>&gt;&gt;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cs-CZ" sz="2000" dirty="0" smtClean="0">
                <a:latin typeface="Cambria" pitchFamily="18" charset="0"/>
              </a:rPr>
              <a:t>1</a:t>
            </a:r>
            <a:r>
              <a:rPr lang="cs-CZ" sz="2000" dirty="0">
                <a:latin typeface="Cambria" pitchFamily="18" charset="0"/>
              </a:rPr>
              <a:t>) </a:t>
            </a:r>
            <a:r>
              <a:rPr lang="en-US" sz="2000" b="1" dirty="0" err="1" smtClean="0">
                <a:latin typeface="Cambria" pitchFamily="18" charset="0"/>
              </a:rPr>
              <a:t>xor</a:t>
            </a:r>
            <a:r>
              <a:rPr lang="cs-CZ" sz="2000" dirty="0" smtClean="0">
                <a:latin typeface="Cambria" pitchFamily="18" charset="0"/>
              </a:rPr>
              <a:t> (</a:t>
            </a:r>
            <a:r>
              <a:rPr lang="en-US" sz="2000" i="1" dirty="0" smtClean="0">
                <a:latin typeface="Cambria" pitchFamily="18" charset="0"/>
              </a:rPr>
              <a:t>G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cs-CZ" sz="2000" b="1" dirty="0" smtClean="0">
                <a:latin typeface="Cambria" pitchFamily="18" charset="0"/>
              </a:rPr>
              <a:t>&gt;&gt;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i="1" dirty="0" smtClean="0">
                <a:latin typeface="Cambria" pitchFamily="18" charset="0"/>
              </a:rPr>
              <a:t>n</a:t>
            </a:r>
            <a:r>
              <a:rPr lang="en-US" sz="2000" dirty="0" smtClean="0">
                <a:latin typeface="Cambria" pitchFamily="18" charset="0"/>
              </a:rPr>
              <a:t>) ) )</a:t>
            </a:r>
            <a:r>
              <a:rPr lang="cs-CZ" sz="2000" dirty="0" smtClean="0">
                <a:latin typeface="Cambria" pitchFamily="18" charset="0"/>
              </a:rPr>
              <a:t>;</a:t>
            </a:r>
            <a:endParaRPr lang="cs-CZ" sz="2000" dirty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2000" dirty="0">
                <a:latin typeface="Cambria" pitchFamily="18" charset="0"/>
              </a:rPr>
              <a:t>    </a:t>
            </a:r>
            <a:r>
              <a:rPr lang="en-US" sz="2000" i="1" dirty="0" smtClean="0">
                <a:latin typeface="Cambria" pitchFamily="18" charset="0"/>
              </a:rPr>
              <a:t>G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= </a:t>
            </a:r>
            <a:r>
              <a:rPr lang="en-US" sz="2000" i="1" dirty="0" smtClean="0">
                <a:latin typeface="Cambria" pitchFamily="18" charset="0"/>
              </a:rPr>
              <a:t>G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cs-CZ" sz="2000" b="1" dirty="0" smtClean="0">
                <a:latin typeface="Cambria" pitchFamily="18" charset="0"/>
              </a:rPr>
              <a:t>&lt;&lt;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cs-CZ" sz="2000" dirty="0">
                <a:latin typeface="Cambria" pitchFamily="18" charset="0"/>
              </a:rPr>
              <a:t>1;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2000" dirty="0">
                <a:latin typeface="Cambria" pitchFamily="18" charset="0"/>
              </a:rPr>
              <a:t>  </a:t>
            </a:r>
            <a:r>
              <a:rPr lang="cs-CZ" sz="2000" b="1" dirty="0">
                <a:latin typeface="Cambria" pitchFamily="18" charset="0"/>
              </a:rPr>
              <a:t>}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2000" dirty="0">
                <a:latin typeface="Cambria" pitchFamily="18" charset="0"/>
              </a:rPr>
              <a:t>  </a:t>
            </a:r>
            <a:r>
              <a:rPr lang="cs-CZ" sz="2000" b="1" dirty="0">
                <a:latin typeface="Cambria" pitchFamily="18" charset="0"/>
              </a:rPr>
              <a:t>return</a:t>
            </a:r>
            <a:r>
              <a:rPr lang="cs-CZ" sz="2000" dirty="0">
                <a:latin typeface="Cambria" pitchFamily="18" charset="0"/>
              </a:rPr>
              <a:t> </a:t>
            </a:r>
            <a:r>
              <a:rPr lang="en-US" sz="2000" i="1" dirty="0" smtClean="0">
                <a:latin typeface="Cambria" pitchFamily="18" charset="0"/>
              </a:rPr>
              <a:t>B </a:t>
            </a:r>
            <a:r>
              <a:rPr lang="en-US" sz="2000" dirty="0" smtClean="0">
                <a:latin typeface="Cambria" pitchFamily="18" charset="0"/>
              </a:rPr>
              <a:t>;</a:t>
            </a:r>
            <a:endParaRPr lang="cs-CZ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47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Subsets – Gray Code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491565" cy="55721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100" b="1" dirty="0" smtClean="0"/>
                  <a:t>computing the subset rank over minimal change ordering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100" smtClean="0"/>
                  <a:t>Set: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{</m:t>
                    </m:r>
                    <m:r>
                      <a:rPr lang="en-US" sz="2400" b="0" i="1" dirty="0" smtClean="0">
                        <a:latin typeface="Cambria Math"/>
                      </a:rPr>
                      <m:t>1,2, </m:t>
                    </m:r>
                    <m:r>
                      <a:rPr lang="en-US" sz="2400" i="1" dirty="0">
                        <a:latin typeface="Cambria Math"/>
                      </a:rPr>
                      <m:t>…, </m:t>
                    </m:r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sz="2100" smtClean="0"/>
                  <a:t>, using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2</m:t>
                    </m:r>
                  </m:oMath>
                </a14:m>
                <a:r>
                  <a:rPr lang="en-US" sz="11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endParaRPr lang="en-US" sz="1100" dirty="0"/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Function</a:t>
                </a:r>
                <a:r>
                  <a:rPr lang="cs-CZ" sz="2000" dirty="0" smtClean="0">
                    <a:latin typeface="Cambria" pitchFamily="18" charset="0"/>
                  </a:rPr>
                  <a:t> </a:t>
                </a:r>
                <a:r>
                  <a:rPr lang="en-US" sz="2000" cap="small" dirty="0" err="1" smtClean="0">
                    <a:latin typeface="Cambria" pitchFamily="18" charset="0"/>
                  </a:rPr>
                  <a:t>GrayCodeRank</a:t>
                </a:r>
                <a:r>
                  <a:rPr lang="en-US" sz="2000" dirty="0" smtClean="0">
                    <a:latin typeface="Cambria" pitchFamily="18" charset="0"/>
                  </a:rPr>
                  <a:t>( size</a:t>
                </a:r>
                <a:r>
                  <a:rPr lang="cs-CZ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i="1" smtClean="0">
                    <a:latin typeface="Cambria" pitchFamily="18" charset="0"/>
                  </a:rPr>
                  <a:t>; </a:t>
                </a:r>
                <a:r>
                  <a:rPr lang="en-US" sz="2000" smtClean="0">
                    <a:latin typeface="Cambria" pitchFamily="18" charset="0"/>
                  </a:rPr>
                  <a:t>subset </a:t>
                </a:r>
                <a:r>
                  <a:rPr lang="en-US" sz="2000" i="1" smtClean="0">
                    <a:latin typeface="Cambria" pitchFamily="18" charset="0"/>
                  </a:rPr>
                  <a:t> </a:t>
                </a:r>
                <a:r>
                  <a:rPr lang="en-US" sz="2000" i="1" dirty="0" smtClean="0">
                    <a:latin typeface="Cambria" pitchFamily="18" charset="0"/>
                  </a:rPr>
                  <a:t>T </a:t>
                </a:r>
                <a:r>
                  <a:rPr lang="en-US" sz="2000" dirty="0" smtClean="0">
                    <a:latin typeface="Cambria" pitchFamily="18" charset="0"/>
                  </a:rPr>
                  <a:t>) : rank </a:t>
                </a:r>
                <a:endParaRPr lang="cs-CZ" sz="20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>
                    <a:latin typeface="Cambria" pitchFamily="18" charset="0"/>
                  </a:rPr>
                  <a:t>r</a:t>
                </a:r>
                <a:r>
                  <a:rPr lang="en-US" sz="2000" dirty="0">
                    <a:latin typeface="Cambria" pitchFamily="18" charset="0"/>
                  </a:rPr>
                  <a:t> = 0 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b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0 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for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=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>
                    <a:latin typeface="Cambria" pitchFamily="18" charset="0"/>
                  </a:rPr>
                  <a:t> –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1   </a:t>
                </a:r>
                <a:r>
                  <a:rPr lang="en-US" sz="2000" b="1" dirty="0" err="1" smtClean="0">
                    <a:latin typeface="Cambria" pitchFamily="18" charset="0"/>
                  </a:rPr>
                  <a:t>downto</a:t>
                </a:r>
                <a:r>
                  <a:rPr lang="en-US" sz="2000" b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0   </a:t>
                </a:r>
                <a:r>
                  <a:rPr lang="en-US" sz="2000" b="1" dirty="0" smtClean="0">
                    <a:latin typeface="Cambria" pitchFamily="18" charset="0"/>
                  </a:rPr>
                  <a:t>do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  <a:endParaRPr lang="cs-CZ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      </a:t>
                </a:r>
                <a:r>
                  <a:rPr lang="en-US" sz="2000" b="1" dirty="0" smtClean="0">
                    <a:latin typeface="Cambria" pitchFamily="18" charset="0"/>
                  </a:rPr>
                  <a:t>if</a:t>
                </a:r>
                <a:r>
                  <a:rPr lang="en-US" sz="2000" i="1" dirty="0" smtClean="0">
                    <a:latin typeface="Cambria" pitchFamily="18" charset="0"/>
                  </a:rPr>
                  <a:t>   </a:t>
                </a:r>
                <a:r>
                  <a:rPr lang="en-US" sz="2000" i="1" dirty="0">
                    <a:latin typeface="Cambria" pitchFamily="18" charset="0"/>
                  </a:rPr>
                  <a:t>n </a:t>
                </a:r>
                <a:r>
                  <a:rPr lang="en-US" sz="2000" dirty="0">
                    <a:latin typeface="Cambria" pitchFamily="18" charset="0"/>
                  </a:rPr>
                  <a:t>–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  <a:sym typeface="Symbol"/>
                  </a:rPr>
                  <a:t></a:t>
                </a:r>
                <a:r>
                  <a:rPr lang="en-US" sz="2000" i="1" dirty="0">
                    <a:latin typeface="Cambria" pitchFamily="18" charset="0"/>
                    <a:sym typeface="Symbol"/>
                  </a:rPr>
                  <a:t> T   </a:t>
                </a:r>
                <a:r>
                  <a:rPr lang="en-US" sz="2000" b="1" dirty="0">
                    <a:latin typeface="Cambria" pitchFamily="18" charset="0"/>
                    <a:sym typeface="Symbol"/>
                  </a:rPr>
                  <a:t>then</a:t>
                </a:r>
                <a:r>
                  <a:rPr lang="en-US" sz="2000" i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b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dirty="0" smtClean="0">
                    <a:latin typeface="Cambria" pitchFamily="18" charset="0"/>
                  </a:rPr>
                  <a:t>1 </a:t>
                </a:r>
                <a:r>
                  <a:rPr lang="en-US" sz="2000" dirty="0">
                    <a:latin typeface="Cambria" pitchFamily="18" charset="0"/>
                  </a:rPr>
                  <a:t>–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i="1" dirty="0" smtClean="0">
                    <a:latin typeface="Cambria" pitchFamily="18" charset="0"/>
                  </a:rPr>
                  <a:t>b</a:t>
                </a:r>
                <a:r>
                  <a:rPr lang="en-US" sz="2000" dirty="0" smtClean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i="1" dirty="0" smtClean="0">
                    <a:latin typeface="Cambria" pitchFamily="18" charset="0"/>
                  </a:rPr>
                  <a:t>     </a:t>
                </a:r>
                <a:r>
                  <a:rPr lang="en-US" sz="2000" b="1" dirty="0" smtClean="0">
                    <a:latin typeface="Cambria" pitchFamily="18" charset="0"/>
                  </a:rPr>
                  <a:t>if</a:t>
                </a:r>
                <a:r>
                  <a:rPr lang="en-US" sz="2000" i="1" dirty="0" smtClean="0">
                    <a:latin typeface="Cambria" pitchFamily="18" charset="0"/>
                  </a:rPr>
                  <a:t>    b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dirty="0" smtClean="0">
                    <a:latin typeface="Cambria" pitchFamily="18" charset="0"/>
                  </a:rPr>
                  <a:t>1    </a:t>
                </a:r>
                <a:r>
                  <a:rPr lang="en-US" sz="2000" b="1" dirty="0" smtClean="0">
                    <a:latin typeface="Cambria" pitchFamily="18" charset="0"/>
                    <a:sym typeface="Symbol"/>
                  </a:rPr>
                  <a:t>then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   </a:t>
                </a:r>
                <a:r>
                  <a:rPr lang="en-US" sz="2000" i="1" dirty="0">
                    <a:latin typeface="Cambria" pitchFamily="18" charset="0"/>
                    <a:sym typeface="Symbol"/>
                  </a:rPr>
                  <a:t>r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r </a:t>
                </a:r>
                <a:r>
                  <a:rPr lang="en-US" sz="2000" dirty="0">
                    <a:latin typeface="Cambria" pitchFamily="18" charset="0"/>
                  </a:rPr>
                  <a:t>+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2</a:t>
                </a:r>
                <a:r>
                  <a:rPr lang="en-US" sz="2000" i="1" baseline="50000" dirty="0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}</a:t>
                </a:r>
                <a:endParaRPr lang="cs-CZ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return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smtClean="0">
                    <a:latin typeface="Cambria" pitchFamily="18" charset="0"/>
                  </a:rPr>
                  <a:t>r </a:t>
                </a:r>
                <a:r>
                  <a:rPr lang="en-US" sz="2000" smtClean="0">
                    <a:latin typeface="Cambria" pitchFamily="18" charset="0"/>
                  </a:rPr>
                  <a:t>;</a:t>
                </a:r>
              </a:p>
              <a:p>
                <a:pPr marL="457200" lvl="1" indent="0">
                  <a:lnSpc>
                    <a:spcPct val="50000"/>
                  </a:lnSpc>
                  <a:spcAft>
                    <a:spcPts val="1200"/>
                  </a:spcAft>
                  <a:buNone/>
                </a:pPr>
                <a:endParaRPr lang="en-US" sz="2000" i="1">
                  <a:latin typeface="Cambria" pitchFamily="18" charset="0"/>
                </a:endParaRPr>
              </a:p>
              <a:p>
                <a:pPr marL="457200" lvl="1" indent="0">
                  <a:lnSpc>
                    <a:spcPct val="50000"/>
                  </a:lnSpc>
                  <a:spcAft>
                    <a:spcPts val="1200"/>
                  </a:spcAft>
                  <a:buNone/>
                </a:pPr>
                <a:r>
                  <a:rPr lang="en-US" sz="1600" i="1" smtClean="0">
                    <a:latin typeface="Constantia" panose="02030602050306030303" pitchFamily="18" charset="0"/>
                  </a:rPr>
                  <a:t>see also</a:t>
                </a:r>
                <a:r>
                  <a:rPr lang="en-US" sz="1600" smtClean="0">
                    <a:latin typeface="Constantia" panose="02030602050306030303" pitchFamily="18" charset="0"/>
                  </a:rPr>
                  <a:t>  https</a:t>
                </a:r>
                <a:r>
                  <a:rPr lang="en-US" sz="1600">
                    <a:latin typeface="Constantia" panose="02030602050306030303" pitchFamily="18" charset="0"/>
                  </a:rPr>
                  <a:t>://www.geeksforgeeks.org/gray-to-binary-and-binary-to-gray-conversion/</a:t>
                </a:r>
                <a:endParaRPr lang="en-US" sz="1600" dirty="0" smtClean="0">
                  <a:latin typeface="Constantia" panose="02030602050306030303" pitchFamily="18" charset="0"/>
                </a:endParaRPr>
              </a:p>
              <a:p>
                <a:pPr marL="457200" lvl="1" indent="0">
                  <a:lnSpc>
                    <a:spcPct val="50000"/>
                  </a:lnSpc>
                  <a:spcAft>
                    <a:spcPts val="1200"/>
                  </a:spcAft>
                  <a:buNone/>
                </a:pPr>
                <a:endParaRPr lang="en-US" sz="2000" i="1" dirty="0"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491565" cy="5572164"/>
              </a:xfrm>
              <a:blipFill rotWithShape="1">
                <a:blip r:embed="rId2"/>
                <a:stretch>
                  <a:fillRect l="-215" t="-6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16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Subsets – Gray Code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3500" y="1196752"/>
                <a:ext cx="8828980" cy="55721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100" b="1" dirty="0" smtClean="0"/>
                  <a:t>computing the subset </a:t>
                </a:r>
                <a:r>
                  <a:rPr lang="en-US" sz="2100" b="1" dirty="0" err="1" smtClean="0"/>
                  <a:t>unrank</a:t>
                </a:r>
                <a:r>
                  <a:rPr lang="en-US" sz="2100" b="1" dirty="0" smtClean="0"/>
                  <a:t> over minimal change ordering</a:t>
                </a:r>
                <a:endParaRPr lang="en-US" sz="2100" dirty="0"/>
              </a:p>
              <a:p>
                <a:pPr lvl="1">
                  <a:lnSpc>
                    <a:spcPct val="50000"/>
                  </a:lnSpc>
                  <a:spcAft>
                    <a:spcPts val="1200"/>
                  </a:spcAft>
                </a:pPr>
                <a:endParaRPr lang="en-US" sz="20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Function</a:t>
                </a:r>
                <a:r>
                  <a:rPr lang="cs-CZ" sz="2000" dirty="0">
                    <a:latin typeface="Cambria" pitchFamily="18" charset="0"/>
                  </a:rPr>
                  <a:t> </a:t>
                </a:r>
                <a:r>
                  <a:rPr lang="en-US" sz="2000" cap="small" dirty="0" err="1" smtClean="0">
                    <a:latin typeface="Cambria" pitchFamily="18" charset="0"/>
                  </a:rPr>
                  <a:t>GrayCodeUnrank</a:t>
                </a:r>
                <a:r>
                  <a:rPr lang="en-US" sz="2000" dirty="0">
                    <a:latin typeface="Cambria" pitchFamily="18" charset="0"/>
                  </a:rPr>
                  <a:t>( size</a:t>
                </a:r>
                <a:r>
                  <a:rPr lang="cs-CZ" sz="2000" dirty="0">
                    <a:latin typeface="Cambria" pitchFamily="18" charset="0"/>
                  </a:rPr>
                  <a:t>  </a:t>
                </a:r>
                <a:r>
                  <a:rPr lang="en-US" sz="2000" i="1" dirty="0">
                    <a:latin typeface="Cambria" pitchFamily="18" charset="0"/>
                  </a:rPr>
                  <a:t>n; </a:t>
                </a:r>
                <a:r>
                  <a:rPr lang="en-US" sz="2000" dirty="0" smtClean="0">
                    <a:latin typeface="Cambria" pitchFamily="18" charset="0"/>
                  </a:rPr>
                  <a:t>rank 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i="1" dirty="0">
                    <a:latin typeface="Cambria" pitchFamily="18" charset="0"/>
                  </a:rPr>
                  <a:t>r </a:t>
                </a:r>
                <a:r>
                  <a:rPr lang="en-US" sz="2000" dirty="0">
                    <a:latin typeface="Cambria" pitchFamily="18" charset="0"/>
                  </a:rPr>
                  <a:t>) : set 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 = ∅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c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0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for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dirty="0">
                    <a:latin typeface="Cambria" pitchFamily="18" charset="0"/>
                  </a:rPr>
                  <a:t> =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>
                    <a:latin typeface="Cambria" pitchFamily="18" charset="0"/>
                  </a:rPr>
                  <a:t> –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1   </a:t>
                </a:r>
                <a:r>
                  <a:rPr lang="en-US" sz="2000" b="1" dirty="0" err="1">
                    <a:latin typeface="Cambria" pitchFamily="18" charset="0"/>
                  </a:rPr>
                  <a:t>downto</a:t>
                </a:r>
                <a:r>
                  <a:rPr lang="en-US" sz="2000" b="1" dirty="0">
                    <a:latin typeface="Cambria" pitchFamily="18" charset="0"/>
                  </a:rPr>
                  <a:t>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0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 </a:t>
                </a:r>
                <a:r>
                  <a:rPr lang="en-US" sz="2000" i="1" dirty="0" smtClean="0">
                    <a:latin typeface="Cambria" pitchFamily="18" charset="0"/>
                  </a:rPr>
                  <a:t>b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div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" pitchFamily="18" charset="0"/>
                  </a:rPr>
                  <a:t> ;</a:t>
                </a:r>
                <a:endParaRPr lang="cs-CZ" sz="20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>
                    <a:latin typeface="Cambria" pitchFamily="18" charset="0"/>
                  </a:rPr>
                  <a:t>      </a:t>
                </a:r>
                <a:r>
                  <a:rPr lang="en-US" sz="2000" b="1" dirty="0">
                    <a:latin typeface="Cambria" pitchFamily="18" charset="0"/>
                  </a:rPr>
                  <a:t>if</a:t>
                </a:r>
                <a:r>
                  <a:rPr lang="en-US" sz="2000" i="1" dirty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b </a:t>
                </a:r>
                <a:r>
                  <a:rPr lang="en-US" sz="2000" dirty="0" smtClean="0">
                    <a:latin typeface="Cambria" pitchFamily="18" charset="0"/>
                  </a:rPr>
                  <a:t>≠ </a:t>
                </a:r>
                <a:r>
                  <a:rPr lang="en-US" sz="2000" i="1" dirty="0" smtClean="0">
                    <a:latin typeface="Cambria" pitchFamily="18" charset="0"/>
                  </a:rPr>
                  <a:t>c   </a:t>
                </a:r>
                <a:r>
                  <a:rPr lang="en-US" sz="2000" b="1" dirty="0">
                    <a:latin typeface="Cambria" pitchFamily="18" charset="0"/>
                    <a:sym typeface="Symbol"/>
                  </a:rPr>
                  <a:t>then  </a:t>
                </a:r>
                <a:r>
                  <a:rPr lang="en-US" sz="2000" i="1" dirty="0">
                    <a:latin typeface="Cambria" pitchFamily="18" charset="0"/>
                    <a:sym typeface="Symbol"/>
                  </a:rPr>
                  <a:t> T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 ∪ </a:t>
                </a:r>
                <a:r>
                  <a:rPr lang="en-US" sz="2000" dirty="0" smtClean="0">
                    <a:latin typeface="Cambria" pitchFamily="18" charset="0"/>
                  </a:rPr>
                  <a:t>{</a:t>
                </a:r>
                <a:r>
                  <a:rPr lang="en-US" sz="2000" i="1" dirty="0">
                    <a:latin typeface="Cambria" pitchFamily="18" charset="0"/>
                  </a:rPr>
                  <a:t>n</a:t>
                </a:r>
                <a:r>
                  <a:rPr lang="en-US" sz="2000" dirty="0">
                    <a:latin typeface="Cambria" pitchFamily="18" charset="0"/>
                  </a:rPr>
                  <a:t> –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dirty="0">
                    <a:latin typeface="Cambria" pitchFamily="18" charset="0"/>
                  </a:rPr>
                  <a:t>}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 </a:t>
                </a:r>
                <a:r>
                  <a:rPr lang="en-US" sz="2000" i="1" dirty="0">
                    <a:latin typeface="Cambria" pitchFamily="18" charset="0"/>
                  </a:rPr>
                  <a:t>c</a:t>
                </a:r>
                <a:r>
                  <a:rPr lang="en-US" sz="2000" dirty="0">
                    <a:latin typeface="Cambria" pitchFamily="18" charset="0"/>
                  </a:rPr>
                  <a:t> = </a:t>
                </a:r>
                <a:r>
                  <a:rPr lang="en-US" sz="2000" i="1" dirty="0" smtClean="0">
                    <a:latin typeface="Cambria" pitchFamily="18" charset="0"/>
                  </a:rPr>
                  <a:t>b</a:t>
                </a:r>
                <a:r>
                  <a:rPr lang="en-US" sz="2000" dirty="0" smtClean="0">
                    <a:latin typeface="Cambria" pitchFamily="18" charset="0"/>
                  </a:rPr>
                  <a:t> ;</a:t>
                </a:r>
                <a:endParaRPr lang="en-US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     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r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r </a:t>
                </a:r>
                <a:r>
                  <a:rPr lang="en-US" sz="2000" dirty="0">
                    <a:latin typeface="Cambria" pitchFamily="18" charset="0"/>
                  </a:rPr>
                  <a:t>–</a:t>
                </a:r>
                <a:r>
                  <a:rPr lang="en-US" sz="2000" i="1" dirty="0" smtClean="0">
                    <a:latin typeface="Cambria" pitchFamily="18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∙</m:t>
                    </m:r>
                  </m:oMath>
                </a14:m>
                <a:r>
                  <a:rPr lang="en-US" sz="2000" dirty="0" smtClean="0">
                    <a:latin typeface="Cambria" pitchFamily="18" charset="0"/>
                  </a:rPr>
                  <a:t>2</a:t>
                </a:r>
                <a:r>
                  <a:rPr lang="en-US" sz="2000" i="1" baseline="50000" dirty="0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}</a:t>
                </a:r>
                <a:endParaRPr lang="cs-CZ" sz="20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return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T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  <a:endParaRPr lang="cs-CZ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" y="1196752"/>
                <a:ext cx="8828980" cy="5572164"/>
              </a:xfrm>
              <a:blipFill rotWithShape="1">
                <a:blip r:embed="rId2"/>
                <a:stretch>
                  <a:fillRect l="-207" t="-6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304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/>
                  <a:t>- E</a:t>
                </a:r>
                <a:r>
                  <a:rPr lang="en-US" dirty="0" smtClean="0"/>
                  <a:t>lement </a:t>
                </a:r>
                <a:r>
                  <a:rPr lang="en-US" dirty="0"/>
                  <a:t>subsets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3729" r="-3715" b="-51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556792"/>
                <a:ext cx="7920880" cy="4608512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is a positive integer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 = {1,…, 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 consists of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𝑘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/>
                      </a:rPr>
                      <m:t>−</m:t>
                    </m:r>
                    <m:r>
                      <a:rPr lang="en-US" sz="2400" i="1" dirty="0" smtClean="0">
                        <a:latin typeface="Cambria Math"/>
                      </a:rPr>
                      <m:t>𝑒𝑙𝑒𝑚𝑒𝑛𝑡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𝑠𝑢𝑏𝑠𝑒𝑡𝑠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-element subset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𝑇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 can be represented in a natural way as a sorted one-dimensional array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&lt;…&lt;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b="0" dirty="0" smtClean="0"/>
                  <a:t> 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556792"/>
                <a:ext cx="7920880" cy="4608512"/>
              </a:xfrm>
              <a:blipFill rotWithShape="1">
                <a:blip r:embed="rId3"/>
                <a:stretch>
                  <a:fillRect l="-462" t="-1190" r="-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250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/>
                  <a:t>- E</a:t>
                </a:r>
                <a:r>
                  <a:rPr lang="en-US" dirty="0" smtClean="0"/>
                  <a:t>lement </a:t>
                </a:r>
                <a:r>
                  <a:rPr lang="en-US" dirty="0"/>
                  <a:t>subsets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3729" r="-3715" b="-51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3500" y="1196752"/>
                <a:ext cx="8756972" cy="720080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/>
                  <a:t>Example of </a:t>
                </a:r>
                <a:r>
                  <a:rPr lang="en-US" sz="2400" dirty="0" smtClean="0"/>
                  <a:t>the lexicographic ordering 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-element subsets: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" y="1196752"/>
                <a:ext cx="8756972" cy="720080"/>
              </a:xfrm>
              <a:blipFill rotWithShape="1">
                <a:blip r:embed="rId3"/>
                <a:stretch>
                  <a:fillRect l="-418" t="-7627" r="-4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343068"/>
                  </p:ext>
                </p:extLst>
              </p:nvPr>
            </p:nvGraphicFramePr>
            <p:xfrm>
              <a:off x="1475656" y="1913854"/>
              <a:ext cx="6096000" cy="43956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cs-CZ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cs-CZ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𝑟𝑎𝑛𝑘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{1,2,3}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[1,2,3]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{1,2,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 smtClean="0">
                                        <a:latin typeface="Cambria Math"/>
                                      </a:rPr>
                                      <m:t>1,2,</m:t>
                                    </m:r>
                                    <m:r>
                                      <a:rPr lang="en-US" sz="2000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{1,2,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1,2,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{1,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1,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{1,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1,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{1,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1,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[2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[2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5]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4,5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[2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4,5]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4,5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[3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4,5]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cs-CZ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343068"/>
                  </p:ext>
                </p:extLst>
              </p:nvPr>
            </p:nvGraphicFramePr>
            <p:xfrm>
              <a:off x="1475656" y="1913854"/>
              <a:ext cx="6096000" cy="43956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43326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408" r="-200601" b="-932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1408" r="-100000" b="-932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1408" r="-300" b="-932394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10769" r="-200601" b="-9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110769" r="-100000" b="-9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110769" r="-300" b="-9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10769" r="-200601" b="-8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210769" r="-100000" b="-8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210769" r="-300" b="-8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310769" r="-200601" b="-7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310769" r="-100000" b="-7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310769" r="-300" b="-7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10769" r="-200601" b="-6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410769" r="-100000" b="-6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410769" r="-300" b="-6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510769" r="-200601" b="-5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510769" r="-100000" b="-5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510769" r="-300" b="-5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610769" r="-200601" b="-4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610769" r="-100000" b="-4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610769" r="-300" b="-4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710769" r="-200601" b="-3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710769" r="-100000" b="-3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710769" r="-300" b="-3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810769" r="-200601" b="-2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810769" r="-100000" b="-2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810769" r="-300" b="-2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910769" r="-200601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910769" r="-10000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910769" r="-300" b="-1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10769" r="-200601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01" t="-1010769" r="-100000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00" t="-1010769" r="-300" b="-18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108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/>
                  <a:t>- Element subsets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3729" r="-3715" b="-51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3500" y="1196752"/>
                <a:ext cx="9080500" cy="55721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100" b="1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100" b="1" dirty="0" smtClean="0"/>
                  <a:t>-element subset successor with lexicographic ordering</a:t>
                </a:r>
                <a:endParaRPr lang="en-US" sz="2100" dirty="0"/>
              </a:p>
              <a:p>
                <a:pPr lvl="1">
                  <a:lnSpc>
                    <a:spcPct val="50000"/>
                  </a:lnSpc>
                  <a:spcAft>
                    <a:spcPts val="1200"/>
                  </a:spcAft>
                </a:pPr>
                <a:endParaRPr lang="en-US" sz="20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Function</a:t>
                </a:r>
                <a:r>
                  <a:rPr lang="cs-CZ" sz="2000" dirty="0">
                    <a:latin typeface="Cambria" pitchFamily="18" charset="0"/>
                  </a:rPr>
                  <a:t> </a:t>
                </a:r>
                <a:r>
                  <a:rPr lang="en-US" sz="2000" cap="small" dirty="0" err="1" smtClean="0">
                    <a:latin typeface="Cambria" pitchFamily="18" charset="0"/>
                  </a:rPr>
                  <a:t>kSubsetLexSuccesor</a:t>
                </a:r>
                <a:r>
                  <a:rPr lang="en-US" sz="2000" dirty="0" smtClean="0">
                    <a:latin typeface="Cambria" pitchFamily="18" charset="0"/>
                  </a:rPr>
                  <a:t>(</a:t>
                </a:r>
                <a:r>
                  <a:rPr lang="en-US" sz="2000" i="1" dirty="0" smtClean="0">
                    <a:latin typeface="Cambria" pitchFamily="18" charset="0"/>
                  </a:rPr>
                  <a:t>k</a:t>
                </a:r>
                <a:r>
                  <a:rPr lang="en-US" sz="2000" dirty="0" smtClean="0">
                    <a:latin typeface="Cambria" pitchFamily="18" charset="0"/>
                  </a:rPr>
                  <a:t>-element subset as array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;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 smtClean="0">
                    <a:latin typeface="Cambria" pitchFamily="18" charset="0"/>
                  </a:rPr>
                  <a:t> 			          number</a:t>
                </a:r>
                <a:r>
                  <a:rPr lang="cs-CZ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n, k </a:t>
                </a:r>
                <a:r>
                  <a:rPr lang="en-US" sz="2000" dirty="0" smtClean="0">
                    <a:latin typeface="Cambria" pitchFamily="18" charset="0"/>
                  </a:rPr>
                  <a:t>) :  </a:t>
                </a:r>
                <a:r>
                  <a:rPr lang="en-US" sz="2000" i="1" dirty="0">
                    <a:latin typeface="Cambria" pitchFamily="18" charset="0"/>
                  </a:rPr>
                  <a:t>k</a:t>
                </a:r>
                <a:r>
                  <a:rPr lang="en-US" sz="2000" dirty="0">
                    <a:latin typeface="Cambria" pitchFamily="18" charset="0"/>
                  </a:rPr>
                  <a:t>-element subset as array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U </a:t>
                </a:r>
                <a:r>
                  <a:rPr lang="en-US" sz="2000" dirty="0" smtClean="0">
                    <a:latin typeface="Cambria" pitchFamily="18" charset="0"/>
                  </a:rPr>
                  <a:t>=</a:t>
                </a:r>
                <a:r>
                  <a:rPr lang="en-US" sz="2000" i="1" dirty="0" smtClean="0">
                    <a:latin typeface="Cambria" pitchFamily="18" charset="0"/>
                  </a:rPr>
                  <a:t> T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 smtClean="0">
                    <a:latin typeface="Cambria" pitchFamily="18" charset="0"/>
                  </a:rPr>
                  <a:t>k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while </a:t>
                </a:r>
                <a:r>
                  <a:rPr lang="en-US" sz="2000" dirty="0" smtClean="0">
                    <a:latin typeface="Cambria" pitchFamily="18" charset="0"/>
                  </a:rPr>
                  <a:t> (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≥ 1 )  </a:t>
                </a:r>
                <a:r>
                  <a:rPr lang="en-US" sz="2000" b="1" dirty="0" smtClean="0">
                    <a:latin typeface="Cambria" pitchFamily="18" charset="0"/>
                  </a:rPr>
                  <a:t>and</a:t>
                </a:r>
                <a:r>
                  <a:rPr lang="en-US" sz="2000" dirty="0" smtClean="0">
                    <a:latin typeface="Cambria" pitchFamily="18" charset="0"/>
                  </a:rPr>
                  <a:t>  (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[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] = n – </a:t>
                </a:r>
                <a:r>
                  <a:rPr lang="en-US" sz="2000" i="1" dirty="0" smtClean="0">
                    <a:latin typeface="Cambria" pitchFamily="18" charset="0"/>
                  </a:rPr>
                  <a:t>k</a:t>
                </a:r>
                <a:r>
                  <a:rPr lang="en-US" sz="2000" dirty="0" smtClean="0">
                    <a:latin typeface="Cambria" pitchFamily="18" charset="0"/>
                  </a:rPr>
                  <a:t> +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)   </a:t>
                </a:r>
                <a:r>
                  <a:rPr lang="en-US" sz="2000" b="1" dirty="0" smtClean="0">
                    <a:latin typeface="Cambria" pitchFamily="18" charset="0"/>
                  </a:rPr>
                  <a:t>do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=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– 1 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i</a:t>
                </a:r>
                <a:r>
                  <a:rPr lang="en-US" sz="2000" b="1" dirty="0" smtClean="0">
                    <a:latin typeface="Cambria" pitchFamily="18" charset="0"/>
                  </a:rPr>
                  <a:t>f  </a:t>
                </a:r>
                <a:r>
                  <a:rPr lang="en-US" sz="2000" dirty="0" smtClean="0">
                    <a:latin typeface="Cambria" pitchFamily="18" charset="0"/>
                  </a:rPr>
                  <a:t>(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= 0 )</a:t>
                </a:r>
                <a:r>
                  <a:rPr lang="en-US" sz="2000" b="1" dirty="0" smtClean="0">
                    <a:latin typeface="Cambria" pitchFamily="18" charset="0"/>
                  </a:rPr>
                  <a:t> then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  return </a:t>
                </a:r>
                <a:r>
                  <a:rPr lang="en-US" sz="2000" dirty="0" smtClean="0">
                    <a:latin typeface="Cambria" pitchFamily="18" charset="0"/>
                  </a:rPr>
                  <a:t>“undefined”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else 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  for  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   </a:t>
                </a:r>
                <a:r>
                  <a:rPr lang="en-US" sz="2000" b="1" dirty="0" smtClean="0">
                    <a:latin typeface="Cambria" pitchFamily="18" charset="0"/>
                  </a:rPr>
                  <a:t>to  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i="1" dirty="0" smtClean="0">
                    <a:latin typeface="Cambria" pitchFamily="18" charset="0"/>
                  </a:rPr>
                  <a:t>k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U</a:t>
                </a:r>
                <a:r>
                  <a:rPr lang="en-US" sz="2000" dirty="0" smtClean="0">
                    <a:latin typeface="Cambria" pitchFamily="18" charset="0"/>
                  </a:rPr>
                  <a:t>[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]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[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dirty="0">
                    <a:latin typeface="Cambria" pitchFamily="18" charset="0"/>
                  </a:rPr>
                  <a:t>] </a:t>
                </a:r>
                <a:r>
                  <a:rPr lang="en-US" sz="2000" dirty="0" smtClean="0">
                    <a:latin typeface="Cambria" pitchFamily="18" charset="0"/>
                  </a:rPr>
                  <a:t>+ 1 +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–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 smtClean="0">
                    <a:latin typeface="Cambria" pitchFamily="18" charset="0"/>
                  </a:rPr>
                  <a:t>       </a:t>
                </a:r>
                <a:r>
                  <a:rPr lang="en-US" sz="2000" b="1" dirty="0" smtClean="0">
                    <a:latin typeface="Cambria" pitchFamily="18" charset="0"/>
                  </a:rPr>
                  <a:t>return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U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" y="1196752"/>
                <a:ext cx="9080500" cy="5572164"/>
              </a:xfrm>
              <a:blipFill rotWithShape="1">
                <a:blip r:embed="rId3"/>
                <a:stretch>
                  <a:fillRect l="-201" t="-766" r="-1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32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/>
                  <a:t>- Element subsets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3729" r="-3715" b="-51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3500" y="1196752"/>
                <a:ext cx="9080500" cy="55721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100" b="1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100" b="1" dirty="0" smtClean="0"/>
                  <a:t>-element subset rank with lexicographic ordering</a:t>
                </a:r>
                <a:endParaRPr lang="en-US" sz="2100" dirty="0"/>
              </a:p>
              <a:p>
                <a:pPr lvl="1">
                  <a:lnSpc>
                    <a:spcPct val="50000"/>
                  </a:lnSpc>
                  <a:spcAft>
                    <a:spcPts val="1200"/>
                  </a:spcAft>
                </a:pPr>
                <a:endParaRPr lang="en-US" sz="20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Function</a:t>
                </a:r>
                <a:r>
                  <a:rPr lang="cs-CZ" sz="2000" dirty="0">
                    <a:latin typeface="Cambria" pitchFamily="18" charset="0"/>
                  </a:rPr>
                  <a:t> </a:t>
                </a:r>
                <a:r>
                  <a:rPr lang="en-US" sz="2000" cap="small" dirty="0" err="1" smtClean="0">
                    <a:latin typeface="Cambria" pitchFamily="18" charset="0"/>
                  </a:rPr>
                  <a:t>kSubsetLexRank</a:t>
                </a:r>
                <a:r>
                  <a:rPr lang="en-US" sz="2000" dirty="0" smtClean="0">
                    <a:latin typeface="Cambria" pitchFamily="18" charset="0"/>
                  </a:rPr>
                  <a:t>(</a:t>
                </a:r>
                <a:r>
                  <a:rPr lang="en-US" sz="2000" i="1" dirty="0" smtClean="0">
                    <a:latin typeface="Cambria" pitchFamily="18" charset="0"/>
                  </a:rPr>
                  <a:t>k</a:t>
                </a:r>
                <a:r>
                  <a:rPr lang="en-US" sz="2000" dirty="0" smtClean="0">
                    <a:latin typeface="Cambria" pitchFamily="18" charset="0"/>
                  </a:rPr>
                  <a:t>-element subset as array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;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 smtClean="0">
                    <a:latin typeface="Cambria" pitchFamily="18" charset="0"/>
                  </a:rPr>
                  <a:t> 			   number</a:t>
                </a:r>
                <a:r>
                  <a:rPr lang="cs-CZ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n, k </a:t>
                </a:r>
                <a:r>
                  <a:rPr lang="en-US" sz="2000" dirty="0" smtClean="0">
                    <a:latin typeface="Cambria" pitchFamily="18" charset="0"/>
                  </a:rPr>
                  <a:t>) :  rank 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r </a:t>
                </a:r>
                <a:r>
                  <a:rPr lang="en-US" sz="2000" dirty="0" smtClean="0">
                    <a:latin typeface="Cambria" pitchFamily="18" charset="0"/>
                  </a:rPr>
                  <a:t>=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0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[0]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dirty="0" smtClean="0">
                    <a:latin typeface="Cambria" pitchFamily="18" charset="0"/>
                  </a:rPr>
                  <a:t>0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for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dirty="0" smtClean="0">
                    <a:latin typeface="Cambria" pitchFamily="18" charset="0"/>
                  </a:rPr>
                  <a:t>1    </a:t>
                </a:r>
                <a:r>
                  <a:rPr lang="en-US" sz="2000" b="1" dirty="0">
                    <a:latin typeface="Cambria" pitchFamily="18" charset="0"/>
                  </a:rPr>
                  <a:t>to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i="1" dirty="0">
                    <a:latin typeface="Cambria" pitchFamily="18" charset="0"/>
                  </a:rPr>
                  <a:t>k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</a:t>
                </a:r>
                <a:r>
                  <a:rPr lang="en-US" sz="2000" b="1" dirty="0" smtClean="0">
                    <a:latin typeface="Cambria" pitchFamily="18" charset="0"/>
                  </a:rPr>
                  <a:t>if </a:t>
                </a:r>
                <a:r>
                  <a:rPr lang="en-US" sz="2000" dirty="0" smtClean="0">
                    <a:latin typeface="Cambria" pitchFamily="18" charset="0"/>
                  </a:rPr>
                  <a:t> (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[</a:t>
                </a:r>
                <a:r>
                  <a:rPr lang="en-US" sz="2000" i="1" dirty="0" smtClean="0">
                    <a:latin typeface="Cambria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Cambria" pitchFamily="18" charset="0"/>
                  </a:rPr>
                  <a:t>1]+1  </a:t>
                </a:r>
                <a:r>
                  <a:rPr lang="en-US" sz="2000" dirty="0" smtClean="0">
                    <a:latin typeface="Arial Rounded MT Bold"/>
                  </a:rPr>
                  <a:t>≤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[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Cambria" pitchFamily="18" charset="0"/>
                  </a:rPr>
                  <a:t>1 ) </a:t>
                </a:r>
                <a:r>
                  <a:rPr lang="en-US" sz="2000" b="1" dirty="0" smtClean="0">
                    <a:latin typeface="Cambria" pitchFamily="18" charset="0"/>
                  </a:rPr>
                  <a:t>then 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      for  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[</a:t>
                </a:r>
                <a:r>
                  <a:rPr lang="en-US" sz="2000" i="1" dirty="0">
                    <a:latin typeface="Cambria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1]+1</a:t>
                </a:r>
                <a:r>
                  <a:rPr lang="en-US" sz="2000" dirty="0" smtClean="0">
                    <a:latin typeface="Cambria" pitchFamily="18" charset="0"/>
                  </a:rPr>
                  <a:t>    </a:t>
                </a:r>
                <a:r>
                  <a:rPr lang="en-US" sz="2000" b="1" dirty="0" smtClean="0">
                    <a:latin typeface="Cambria" pitchFamily="18" charset="0"/>
                  </a:rPr>
                  <a:t>to   </a:t>
                </a: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[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dirty="0">
                    <a:latin typeface="Cambria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1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 =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latin typeface="Cambria" pitchFamily="18" charset="0"/>
                  </a:rPr>
                  <a:t> ;</a:t>
                </a:r>
                <a:endParaRPr lang="en-US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}</a:t>
                </a:r>
                <a:endParaRPr lang="en-US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return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r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" y="1196752"/>
                <a:ext cx="9080500" cy="5572164"/>
              </a:xfrm>
              <a:blipFill rotWithShape="1">
                <a:blip r:embed="rId3"/>
                <a:stretch>
                  <a:fillRect l="-201" t="-7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9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/>
                  <a:t>- Element subsets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3729" r="-3715" b="-51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3500" y="836712"/>
                <a:ext cx="9080500" cy="55721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100" b="1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100" b="1" dirty="0" smtClean="0"/>
                  <a:t>-element subset </a:t>
                </a:r>
                <a:r>
                  <a:rPr lang="en-US" sz="2100" b="1" dirty="0" err="1" smtClean="0"/>
                  <a:t>unrank</a:t>
                </a:r>
                <a:r>
                  <a:rPr lang="en-US" sz="2100" b="1" dirty="0" smtClean="0"/>
                  <a:t> with lexicographic ordering</a:t>
                </a:r>
                <a:endParaRPr lang="en-US" sz="20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Function</a:t>
                </a:r>
                <a:r>
                  <a:rPr lang="cs-CZ" sz="2000" dirty="0">
                    <a:latin typeface="Cambria" pitchFamily="18" charset="0"/>
                  </a:rPr>
                  <a:t> </a:t>
                </a:r>
                <a:r>
                  <a:rPr lang="en-US" sz="2000" cap="small" dirty="0" err="1" smtClean="0">
                    <a:latin typeface="Cambria" pitchFamily="18" charset="0"/>
                  </a:rPr>
                  <a:t>kSubsetLexUnrank</a:t>
                </a:r>
                <a:r>
                  <a:rPr lang="en-US" sz="2000" dirty="0">
                    <a:latin typeface="Cambria" pitchFamily="18" charset="0"/>
                  </a:rPr>
                  <a:t>(rank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;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 smtClean="0">
                    <a:latin typeface="Cambria" pitchFamily="18" charset="0"/>
                  </a:rPr>
                  <a:t> 			        number</a:t>
                </a:r>
                <a:r>
                  <a:rPr lang="cs-CZ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n, k </a:t>
                </a:r>
                <a:r>
                  <a:rPr lang="en-US" sz="2000" dirty="0" smtClean="0">
                    <a:latin typeface="Cambria" pitchFamily="18" charset="0"/>
                  </a:rPr>
                  <a:t>) :  </a:t>
                </a:r>
                <a:r>
                  <a:rPr lang="en-US" sz="2000" i="1" dirty="0" smtClean="0">
                    <a:latin typeface="Cambria" pitchFamily="18" charset="0"/>
                  </a:rPr>
                  <a:t>k</a:t>
                </a:r>
                <a:r>
                  <a:rPr lang="en-US" sz="2000" dirty="0" smtClean="0">
                    <a:latin typeface="Cambria" pitchFamily="18" charset="0"/>
                  </a:rPr>
                  <a:t>-element </a:t>
                </a:r>
                <a:r>
                  <a:rPr lang="en-US" sz="2000" dirty="0">
                    <a:latin typeface="Cambria" pitchFamily="18" charset="0"/>
                  </a:rPr>
                  <a:t>subset as array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x </a:t>
                </a:r>
                <a:r>
                  <a:rPr lang="en-US" sz="2000" dirty="0" smtClean="0">
                    <a:latin typeface="Cambria" pitchFamily="18" charset="0"/>
                  </a:rPr>
                  <a:t>=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1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for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dirty="0" smtClean="0">
                    <a:latin typeface="Cambria" pitchFamily="18" charset="0"/>
                  </a:rPr>
                  <a:t>1    </a:t>
                </a:r>
                <a:r>
                  <a:rPr lang="en-US" sz="2000" b="1" dirty="0">
                    <a:latin typeface="Cambria" pitchFamily="18" charset="0"/>
                  </a:rPr>
                  <a:t>to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i="1" dirty="0">
                    <a:latin typeface="Cambria" pitchFamily="18" charset="0"/>
                  </a:rPr>
                  <a:t>k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</a:t>
                </a:r>
                <a:r>
                  <a:rPr lang="en-US" sz="2000" b="1" dirty="0" smtClean="0">
                    <a:latin typeface="Cambria" pitchFamily="18" charset="0"/>
                  </a:rPr>
                  <a:t>while </a:t>
                </a:r>
                <a:r>
                  <a:rPr lang="en-US" sz="2000" dirty="0" smtClean="0">
                    <a:latin typeface="Cambria" pitchFamily="18" charset="0"/>
                  </a:rPr>
                  <a:t> (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Arial Rounded MT Bold"/>
                  </a:rPr>
                  <a:t>≤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 )   </a:t>
                </a:r>
                <a:r>
                  <a:rPr lang="en-US" sz="2000" b="1" dirty="0" smtClean="0">
                    <a:latin typeface="Cambria" pitchFamily="18" charset="0"/>
                  </a:rPr>
                  <a:t>do   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     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 = </a:t>
                </a:r>
                <a:r>
                  <a:rPr lang="en-US" sz="2000" i="1" dirty="0" smtClean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      </a:t>
                </a:r>
                <a:r>
                  <a:rPr lang="en-US" sz="2000" i="1" dirty="0" smtClean="0">
                    <a:latin typeface="Cambria" pitchFamily="18" charset="0"/>
                  </a:rPr>
                  <a:t>x</a:t>
                </a:r>
                <a:r>
                  <a:rPr lang="en-US" sz="2000" dirty="0" smtClean="0">
                    <a:latin typeface="Cambria" pitchFamily="18" charset="0"/>
                  </a:rPr>
                  <a:t> = </a:t>
                </a:r>
                <a:r>
                  <a:rPr lang="en-US" sz="2000" i="1" dirty="0" smtClean="0">
                    <a:latin typeface="Cambria" pitchFamily="18" charset="0"/>
                  </a:rPr>
                  <a:t>x</a:t>
                </a:r>
                <a:r>
                  <a:rPr lang="en-US" sz="2000" dirty="0" smtClean="0">
                    <a:latin typeface="Cambria" pitchFamily="18" charset="0"/>
                  </a:rPr>
                  <a:t> + 1 ;</a:t>
                </a:r>
                <a:endParaRPr lang="en-US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 </a:t>
                </a:r>
                <a:r>
                  <a:rPr lang="en-US" sz="2000" b="1" dirty="0" smtClean="0">
                    <a:latin typeface="Cambria" pitchFamily="18" charset="0"/>
                  </a:rPr>
                  <a:t>   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[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] = </a:t>
                </a:r>
                <a:r>
                  <a:rPr lang="en-US" sz="2000" i="1" dirty="0" smtClean="0">
                    <a:latin typeface="Cambria" pitchFamily="18" charset="0"/>
                  </a:rPr>
                  <a:t>x</a:t>
                </a:r>
                <a:r>
                  <a:rPr lang="en-US" sz="2000" dirty="0" smtClean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</a:t>
                </a:r>
                <a:r>
                  <a:rPr lang="en-US" sz="2000" i="1" dirty="0" smtClean="0">
                    <a:latin typeface="Cambria" pitchFamily="18" charset="0"/>
                  </a:rPr>
                  <a:t>x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x</a:t>
                </a:r>
                <a:r>
                  <a:rPr lang="en-US" sz="2000" dirty="0">
                    <a:latin typeface="Cambria" pitchFamily="18" charset="0"/>
                  </a:rPr>
                  <a:t> + 1 ;</a:t>
                </a:r>
                <a:endParaRPr lang="en-US" sz="20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}</a:t>
                </a:r>
                <a:endParaRPr lang="en-US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return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T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" y="836712"/>
                <a:ext cx="9080500" cy="5572164"/>
              </a:xfrm>
              <a:blipFill rotWithShape="1">
                <a:blip r:embed="rId3"/>
                <a:stretch>
                  <a:fillRect l="-201" t="-7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38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Generation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052736"/>
                <a:ext cx="8568952" cy="5472608"/>
              </a:xfrm>
            </p:spPr>
            <p:txBody>
              <a:bodyPr/>
              <a:lstStyle/>
              <a:p>
                <a:r>
                  <a:rPr lang="en-US" sz="2000" b="1" dirty="0"/>
                  <a:t>d</a:t>
                </a:r>
                <a:r>
                  <a:rPr lang="en-US" sz="2000" b="1" dirty="0" smtClean="0"/>
                  <a:t>efinition: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Suppose that S is a finite set. A </a:t>
                </a:r>
                <a:r>
                  <a:rPr lang="en-US" sz="2000" i="1" dirty="0" smtClean="0">
                    <a:latin typeface="Cambria" pitchFamily="18" charset="0"/>
                  </a:rPr>
                  <a:t>ranking function </a:t>
                </a:r>
                <a:r>
                  <a:rPr lang="en-US" sz="2000" dirty="0" smtClean="0"/>
                  <a:t>will be a </a:t>
                </a:r>
                <a:r>
                  <a:rPr lang="en-US" sz="2000" dirty="0" err="1" smtClean="0"/>
                  <a:t>bijection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	</a:t>
                </a:r>
                <a:r>
                  <a:rPr lang="en-US" sz="2000" dirty="0" smtClean="0">
                    <a:latin typeface="Cambria" pitchFamily="18" charset="0"/>
                  </a:rPr>
                  <a:t>rank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𝑆</m:t>
                    </m:r>
                    <m:r>
                      <a:rPr lang="en-US" sz="2000" i="1" dirty="0" smtClean="0">
                        <a:latin typeface="Cambria Math"/>
                      </a:rPr>
                      <m:t>  → {0, … , |</m:t>
                    </m:r>
                    <m:r>
                      <a:rPr lang="en-US" sz="2000" i="1" dirty="0" smtClean="0">
                        <a:latin typeface="Cambria Math"/>
                      </a:rPr>
                      <m:t>𝑆</m:t>
                    </m:r>
                    <m:r>
                      <a:rPr lang="en-US" sz="2000" i="1" dirty="0" smtClean="0">
                        <a:latin typeface="Cambria Math"/>
                      </a:rPr>
                      <m:t>|−1}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</a:t>
                </a:r>
                <a:r>
                  <a:rPr lang="en-US" sz="2000" dirty="0" smtClean="0"/>
                  <a:t>nd </a:t>
                </a:r>
                <a:r>
                  <a:rPr lang="en-US" sz="2000" dirty="0" err="1" smtClean="0">
                    <a:latin typeface="Cambria" pitchFamily="18" charset="0"/>
                  </a:rPr>
                  <a:t>unrank</a:t>
                </a:r>
                <a:r>
                  <a:rPr lang="en-US" sz="2000" dirty="0" smtClean="0"/>
                  <a:t> function is an inverse function to </a:t>
                </a:r>
                <a:r>
                  <a:rPr lang="en-US" sz="2000" dirty="0" smtClean="0">
                    <a:latin typeface="Cambria" pitchFamily="18" charset="0"/>
                  </a:rPr>
                  <a:t>rank</a:t>
                </a:r>
                <a:r>
                  <a:rPr lang="en-US" sz="2000" dirty="0" smtClean="0"/>
                  <a:t> function.</a:t>
                </a:r>
                <a:endParaRPr lang="en-US" sz="2000" b="1" dirty="0" smtClean="0"/>
              </a:p>
              <a:p>
                <a:r>
                  <a:rPr lang="en-US" sz="2000" b="1" dirty="0" smtClean="0"/>
                  <a:t>definition: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Given a ranking function </a:t>
                </a:r>
                <a:r>
                  <a:rPr lang="en-US" sz="2000" dirty="0" smtClean="0">
                    <a:latin typeface="Cambria" pitchFamily="18" charset="0"/>
                  </a:rPr>
                  <a:t>rank</a:t>
                </a:r>
                <a:r>
                  <a:rPr lang="en-US" sz="2000" dirty="0" smtClean="0"/>
                  <a:t> , defined on </a:t>
                </a:r>
                <a:r>
                  <a:rPr lang="en-US" sz="2000" i="1" dirty="0" smtClean="0">
                    <a:latin typeface="Cambria" pitchFamily="18" charset="0"/>
                  </a:rPr>
                  <a:t>S</a:t>
                </a:r>
                <a:r>
                  <a:rPr lang="en-US" sz="2000" dirty="0" smtClean="0"/>
                  <a:t>, the </a:t>
                </a:r>
                <a:r>
                  <a:rPr lang="en-US" sz="2000" dirty="0" smtClean="0">
                    <a:latin typeface="Cambria" pitchFamily="18" charset="0"/>
                  </a:rPr>
                  <a:t>successor</a:t>
                </a:r>
                <a:r>
                  <a:rPr lang="en-US" sz="2000" dirty="0" smtClean="0"/>
                  <a:t> function satisfies the following rule:</a:t>
                </a: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 smtClean="0">
                    <a:latin typeface="Cambria" pitchFamily="18" charset="0"/>
                  </a:rPr>
                  <a:t>successor(</a:t>
                </a:r>
                <a:r>
                  <a:rPr lang="en-US" sz="2000" i="1" dirty="0" smtClean="0">
                    <a:latin typeface="Cambria" pitchFamily="18" charset="0"/>
                  </a:rPr>
                  <a:t>s</a:t>
                </a:r>
                <a:r>
                  <a:rPr lang="en-US" sz="2000" dirty="0" smtClean="0">
                    <a:latin typeface="Cambria" pitchFamily="18" charset="0"/>
                  </a:rPr>
                  <a:t>) = </a:t>
                </a:r>
                <a:r>
                  <a:rPr lang="en-US" sz="2000" i="1" dirty="0" smtClean="0">
                    <a:latin typeface="Cambria" pitchFamily="18" charset="0"/>
                  </a:rPr>
                  <a:t>t</a:t>
                </a:r>
                <a:r>
                  <a:rPr lang="en-US" sz="2000" dirty="0" smtClean="0">
                    <a:latin typeface="Cambria" pitchFamily="18" charset="0"/>
                  </a:rPr>
                  <a:t>    ⇔    </a:t>
                </a:r>
                <a:r>
                  <a:rPr lang="en-US" sz="2000" dirty="0" smtClean="0">
                    <a:latin typeface="Cambria" pitchFamily="18" charset="0"/>
                    <a:sym typeface="Wingdings" pitchFamily="2" charset="2"/>
                  </a:rPr>
                  <a:t>rank(</a:t>
                </a:r>
                <a:r>
                  <a:rPr lang="en-US" sz="2000" i="1" dirty="0" smtClean="0">
                    <a:latin typeface="Cambria" pitchFamily="18" charset="0"/>
                    <a:sym typeface="Wingdings" pitchFamily="2" charset="2"/>
                  </a:rPr>
                  <a:t>t</a:t>
                </a:r>
                <a:r>
                  <a:rPr lang="en-US" sz="2000" dirty="0" smtClean="0">
                    <a:latin typeface="Cambria" pitchFamily="18" charset="0"/>
                    <a:sym typeface="Wingdings" pitchFamily="2" charset="2"/>
                  </a:rPr>
                  <a:t>) = rank(</a:t>
                </a:r>
                <a:r>
                  <a:rPr lang="en-US" sz="2000" i="1" dirty="0" smtClean="0">
                    <a:latin typeface="Cambria" pitchFamily="18" charset="0"/>
                    <a:sym typeface="Wingdings" pitchFamily="2" charset="2"/>
                  </a:rPr>
                  <a:t>s</a:t>
                </a:r>
                <a:r>
                  <a:rPr lang="en-US" sz="2000" dirty="0" smtClean="0">
                    <a:latin typeface="Cambria" pitchFamily="18" charset="0"/>
                    <a:sym typeface="Wingdings" pitchFamily="2" charset="2"/>
                  </a:rPr>
                  <a:t>) + 1</a:t>
                </a:r>
                <a:endParaRPr lang="en-US" sz="2000" b="1" dirty="0" smtClean="0">
                  <a:sym typeface="Wingdings" pitchFamily="2" charset="2"/>
                </a:endParaRPr>
              </a:p>
              <a:p>
                <a:r>
                  <a:rPr lang="en-US" sz="2000" b="1" dirty="0" smtClean="0">
                    <a:sym typeface="Wingdings" pitchFamily="2" charset="2"/>
                  </a:rPr>
                  <a:t>potential uses: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s</a:t>
                </a:r>
                <a:r>
                  <a:rPr lang="en-US" sz="2000" dirty="0" smtClean="0">
                    <a:sym typeface="Wingdings" pitchFamily="2" charset="2"/>
                  </a:rPr>
                  <a:t>toring combinatorial objects in the computer instead of storing a combinatorial structure which could be quite complicated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g</a:t>
                </a:r>
                <a:r>
                  <a:rPr lang="en-US" sz="2000" dirty="0" smtClean="0">
                    <a:sym typeface="Wingdings" pitchFamily="2" charset="2"/>
                  </a:rPr>
                  <a:t>eneration of random objects from </a:t>
                </a:r>
                <a:r>
                  <a:rPr lang="en-US" sz="2000" i="1" dirty="0" smtClean="0">
                    <a:latin typeface="Cambria" pitchFamily="18" charset="0"/>
                    <a:sym typeface="Wingdings" pitchFamily="2" charset="2"/>
                  </a:rPr>
                  <a:t>S </a:t>
                </a:r>
                <a:r>
                  <a:rPr lang="en-US" sz="2000" dirty="0" smtClean="0">
                    <a:latin typeface="+mn-lt"/>
                    <a:sym typeface="Wingdings" pitchFamily="2" charset="2"/>
                  </a:rPr>
                  <a:t>ensuring equal probability </a:t>
                </a:r>
                <a:r>
                  <a:rPr lang="en-US" sz="2000" dirty="0" smtClean="0">
                    <a:latin typeface="Cambria" pitchFamily="18" charset="0"/>
                    <a:sym typeface="Wingdings" pitchFamily="2" charset="2"/>
                  </a:rPr>
                  <a:t>1/|</a:t>
                </a:r>
                <a:r>
                  <a:rPr lang="en-US" sz="2000" i="1" dirty="0" smtClean="0">
                    <a:latin typeface="Cambria" pitchFamily="18" charset="0"/>
                    <a:sym typeface="Wingdings" pitchFamily="2" charset="2"/>
                  </a:rPr>
                  <a:t>S</a:t>
                </a:r>
                <a:r>
                  <a:rPr lang="en-US" sz="2000" dirty="0" smtClean="0">
                    <a:latin typeface="Cambria" pitchFamily="18" charset="0"/>
                    <a:sym typeface="Wingdings" pitchFamily="2" charset="2"/>
                  </a:rPr>
                  <a:t>|</a:t>
                </a:r>
                <a:endParaRPr lang="cs-CZ" sz="2000" i="1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052736"/>
                <a:ext cx="8568952" cy="5472608"/>
              </a:xfrm>
              <a:blipFill rotWithShape="1">
                <a:blip r:embed="rId2"/>
                <a:stretch>
                  <a:fillRect l="-782" t="-557" r="-6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34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68300" y="836712"/>
                <a:ext cx="8236148" cy="5184576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endParaRPr lang="en-US" sz="2100" b="1" dirty="0" smtClean="0"/>
              </a:p>
              <a:p>
                <a:pPr>
                  <a:spcAft>
                    <a:spcPts val="1200"/>
                  </a:spcAft>
                </a:pPr>
                <a:r>
                  <a:rPr lang="en-US" sz="2100" dirty="0" smtClean="0"/>
                  <a:t>A </a:t>
                </a:r>
                <a:r>
                  <a:rPr lang="en-US" sz="2100" i="1" dirty="0" smtClean="0">
                    <a:latin typeface="Cambria" pitchFamily="18" charset="0"/>
                  </a:rPr>
                  <a:t>permutation</a:t>
                </a:r>
                <a:r>
                  <a:rPr lang="en-US" sz="2100" dirty="0" smtClean="0"/>
                  <a:t> is a </a:t>
                </a:r>
                <a:r>
                  <a:rPr lang="en-US" sz="2100" dirty="0" err="1" smtClean="0"/>
                  <a:t>bijection</a:t>
                </a:r>
                <a:r>
                  <a:rPr lang="en-US" sz="2100" dirty="0" smtClean="0"/>
                  <a:t> from a set to itself.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100" dirty="0" smtClean="0"/>
                  <a:t>one possible representation of a permutation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sz="2100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1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1,…,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1,…,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100" dirty="0" smtClean="0"/>
                  <a:t> 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sz="2100" dirty="0" smtClean="0"/>
                  <a:t>is by storing its values in a one-dimensional array as follows: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sz="2100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sz="21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300" y="836712"/>
                <a:ext cx="8236148" cy="5184576"/>
              </a:xfrm>
              <a:blipFill rotWithShape="1"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437852"/>
                  </p:ext>
                </p:extLst>
              </p:nvPr>
            </p:nvGraphicFramePr>
            <p:xfrm>
              <a:off x="1259632" y="4559528"/>
              <a:ext cx="6096000" cy="741680"/>
            </p:xfrm>
            <a:graphic>
              <a:graphicData uri="http://schemas.openxmlformats.org/drawingml/2006/table">
                <a:tbl>
                  <a:tblPr firstRow="1" firstCol="1" bandCol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index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n</a:t>
                          </a:r>
                          <a:endParaRPr lang="cs-CZ" b="0" i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value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[1]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[2]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…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[</a:t>
                          </a:r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  <a:ea typeface="Cambria Math" pitchFamily="18" charset="0"/>
                            </a:rPr>
                            <a:t>n</a:t>
                          </a:r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]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437852"/>
                  </p:ext>
                </p:extLst>
              </p:nvPr>
            </p:nvGraphicFramePr>
            <p:xfrm>
              <a:off x="1259632" y="4559528"/>
              <a:ext cx="6096000" cy="741680"/>
            </p:xfrm>
            <a:graphic>
              <a:graphicData uri="http://schemas.openxmlformats.org/drawingml/2006/table">
                <a:tbl>
                  <a:tblPr firstRow="1" firstCol="1" bandCol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index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1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2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n</a:t>
                          </a:r>
                          <a:endParaRPr lang="cs-CZ" b="0" i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value</a:t>
                          </a:r>
                          <a:endParaRPr lang="cs-CZ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00" t="-109836" r="-3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500" t="-109836" r="-2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  <a:latin typeface="Cambria" pitchFamily="18" charset="0"/>
                            </a:rPr>
                            <a:t>…</a:t>
                          </a:r>
                          <a:endParaRPr lang="cs-CZ" b="1" dirty="0">
                            <a:solidFill>
                              <a:schemeClr val="tx1"/>
                            </a:solidFill>
                            <a:latin typeface="Cambria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500" t="-109836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7828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00" y="836712"/>
            <a:ext cx="8236148" cy="5572164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sz="2100" b="1" dirty="0" smtClean="0"/>
          </a:p>
          <a:p>
            <a:pPr>
              <a:spcAft>
                <a:spcPts val="1200"/>
              </a:spcAft>
            </a:pPr>
            <a:r>
              <a:rPr lang="en-US" sz="2100" b="1" dirty="0" smtClean="0"/>
              <a:t>computing the permutation rank over lexicographical ordering</a:t>
            </a:r>
            <a:endParaRPr lang="en-US" sz="2100" dirty="0"/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endParaRPr lang="en-US" sz="2000" b="1" dirty="0" smtClean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endParaRPr lang="en-US" sz="2000" b="1" dirty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Function</a:t>
            </a:r>
            <a:r>
              <a:rPr lang="cs-CZ" sz="2000" dirty="0" smtClean="0">
                <a:latin typeface="Cambria" pitchFamily="18" charset="0"/>
              </a:rPr>
              <a:t> </a:t>
            </a:r>
            <a:r>
              <a:rPr lang="en-US" sz="2000" cap="small" dirty="0" err="1" smtClean="0">
                <a:latin typeface="Cambria" pitchFamily="18" charset="0"/>
              </a:rPr>
              <a:t>PermLexRank</a:t>
            </a:r>
            <a:r>
              <a:rPr lang="en-US" sz="2000" dirty="0" smtClean="0">
                <a:latin typeface="Cambria" pitchFamily="18" charset="0"/>
              </a:rPr>
              <a:t>( size</a:t>
            </a:r>
            <a:r>
              <a:rPr lang="cs-CZ" sz="2000" dirty="0" smtClean="0">
                <a:latin typeface="Cambria" pitchFamily="18" charset="0"/>
              </a:rPr>
              <a:t>  </a:t>
            </a:r>
            <a:r>
              <a:rPr lang="en-US" sz="2000" i="1" dirty="0" smtClean="0">
                <a:latin typeface="Cambria" pitchFamily="18" charset="0"/>
              </a:rPr>
              <a:t>n; </a:t>
            </a:r>
            <a:r>
              <a:rPr lang="en-US" sz="2000" dirty="0" smtClean="0">
                <a:latin typeface="Cambria" pitchFamily="18" charset="0"/>
              </a:rPr>
              <a:t>permutation 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l-GR" sz="2000" i="1" dirty="0" smtClean="0">
                <a:latin typeface="Cambria" pitchFamily="18" charset="0"/>
              </a:rPr>
              <a:t>π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) : rank </a:t>
            </a:r>
            <a:endParaRPr lang="cs-CZ" sz="2000" dirty="0" smtClean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i="1" dirty="0" smtClean="0">
                <a:latin typeface="Cambria" pitchFamily="18" charset="0"/>
              </a:rPr>
              <a:t>r</a:t>
            </a:r>
            <a:r>
              <a:rPr lang="en-US" sz="2000" dirty="0" smtClean="0">
                <a:latin typeface="Cambria" pitchFamily="18" charset="0"/>
              </a:rPr>
              <a:t> = </a:t>
            </a:r>
            <a:r>
              <a:rPr lang="en-US" sz="2000" dirty="0">
                <a:latin typeface="Cambria" pitchFamily="18" charset="0"/>
              </a:rPr>
              <a:t>0</a:t>
            </a:r>
            <a:r>
              <a:rPr lang="en-US" sz="2000" dirty="0" smtClean="0">
                <a:latin typeface="Cambria" pitchFamily="18" charset="0"/>
              </a:rPr>
              <a:t> ;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l-GR" sz="2000" i="1" dirty="0">
                <a:latin typeface="Cambria" pitchFamily="18" charset="0"/>
              </a:rPr>
              <a:t>ρ</a:t>
            </a:r>
            <a:r>
              <a:rPr lang="en-US" sz="2000" dirty="0" smtClean="0">
                <a:latin typeface="Cambria" pitchFamily="18" charset="0"/>
              </a:rPr>
              <a:t> = </a:t>
            </a:r>
            <a:r>
              <a:rPr lang="el-GR" sz="2000" i="1" dirty="0">
                <a:latin typeface="Cambria" pitchFamily="18" charset="0"/>
              </a:rPr>
              <a:t>π</a:t>
            </a:r>
            <a:r>
              <a:rPr lang="en-US" sz="2000" dirty="0" smtClean="0">
                <a:latin typeface="Cambria" pitchFamily="18" charset="0"/>
              </a:rPr>
              <a:t> ;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>
                <a:latin typeface="Cambria" pitchFamily="18" charset="0"/>
              </a:rPr>
              <a:t>for</a:t>
            </a:r>
            <a:r>
              <a:rPr lang="en-US" sz="2000" dirty="0">
                <a:latin typeface="Cambria" pitchFamily="18" charset="0"/>
              </a:rPr>
              <a:t>   </a:t>
            </a:r>
            <a:r>
              <a:rPr lang="en-US" sz="2000" i="1" dirty="0" smtClean="0">
                <a:latin typeface="Cambria" pitchFamily="18" charset="0"/>
              </a:rPr>
              <a:t>j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= 1   </a:t>
            </a:r>
            <a:r>
              <a:rPr lang="en-US" sz="2000" b="1" dirty="0">
                <a:latin typeface="Cambria" pitchFamily="18" charset="0"/>
              </a:rPr>
              <a:t>to</a:t>
            </a:r>
            <a:r>
              <a:rPr lang="en-US" sz="2000" dirty="0">
                <a:latin typeface="Cambria" pitchFamily="18" charset="0"/>
              </a:rPr>
              <a:t>   </a:t>
            </a:r>
            <a:r>
              <a:rPr lang="en-US" sz="2000" i="1" dirty="0">
                <a:latin typeface="Cambria" pitchFamily="18" charset="0"/>
              </a:rPr>
              <a:t>n</a:t>
            </a:r>
            <a:r>
              <a:rPr lang="en-US" sz="2000" dirty="0">
                <a:latin typeface="Cambria" pitchFamily="18" charset="0"/>
              </a:rPr>
              <a:t>   </a:t>
            </a:r>
            <a:r>
              <a:rPr lang="en-US" sz="2000" b="1" dirty="0">
                <a:latin typeface="Cambria" pitchFamily="18" charset="0"/>
              </a:rPr>
              <a:t>do</a:t>
            </a:r>
            <a:r>
              <a:rPr lang="en-US" sz="2000" dirty="0">
                <a:latin typeface="Cambria" pitchFamily="18" charset="0"/>
              </a:rPr>
              <a:t>   </a:t>
            </a:r>
            <a:r>
              <a:rPr lang="en-US" sz="2000" b="1" dirty="0" smtClean="0">
                <a:latin typeface="Cambria" pitchFamily="18" charset="0"/>
              </a:rPr>
              <a:t>{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     </a:t>
            </a:r>
            <a:r>
              <a:rPr lang="en-US" sz="2000" i="1" dirty="0">
                <a:latin typeface="Cambria" pitchFamily="18" charset="0"/>
                <a:sym typeface="Symbol"/>
              </a:rPr>
              <a:t>r </a:t>
            </a:r>
            <a:r>
              <a:rPr lang="en-US" sz="2000" dirty="0">
                <a:latin typeface="Cambria" pitchFamily="18" charset="0"/>
              </a:rPr>
              <a:t>= </a:t>
            </a:r>
            <a:r>
              <a:rPr lang="en-US" sz="2000" i="1" dirty="0">
                <a:latin typeface="Cambria" pitchFamily="18" charset="0"/>
              </a:rPr>
              <a:t>r </a:t>
            </a:r>
            <a:r>
              <a:rPr lang="en-US" sz="2000" dirty="0">
                <a:latin typeface="Cambria" pitchFamily="18" charset="0"/>
              </a:rPr>
              <a:t>+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(</a:t>
            </a:r>
            <a:r>
              <a:rPr lang="el-GR" sz="2000" i="1" dirty="0">
                <a:latin typeface="Cambria" pitchFamily="18" charset="0"/>
              </a:rPr>
              <a:t>ρ</a:t>
            </a:r>
            <a:r>
              <a:rPr lang="en-US" sz="2000" dirty="0" smtClean="0">
                <a:latin typeface="Cambria" pitchFamily="18" charset="0"/>
              </a:rPr>
              <a:t>[ </a:t>
            </a:r>
            <a:r>
              <a:rPr lang="en-US" sz="2000" i="1" dirty="0" smtClean="0">
                <a:latin typeface="Cambria" pitchFamily="18" charset="0"/>
              </a:rPr>
              <a:t>j </a:t>
            </a:r>
            <a:r>
              <a:rPr lang="en-US" sz="2000" dirty="0" smtClean="0">
                <a:latin typeface="Cambria" pitchFamily="18" charset="0"/>
              </a:rPr>
              <a:t>] </a:t>
            </a:r>
            <a:r>
              <a:rPr lang="en-US" sz="2000" i="1" dirty="0">
                <a:latin typeface="Cambria" pitchFamily="18" charset="0"/>
              </a:rPr>
              <a:t>–</a:t>
            </a:r>
            <a:r>
              <a:rPr lang="en-US" sz="2000" dirty="0" smtClean="0">
                <a:latin typeface="Cambria" pitchFamily="18" charset="0"/>
              </a:rPr>
              <a:t> 1)∙(</a:t>
            </a:r>
            <a:r>
              <a:rPr lang="en-US" sz="2000" i="1" dirty="0">
                <a:latin typeface="Cambria" pitchFamily="18" charset="0"/>
              </a:rPr>
              <a:t>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i="1" dirty="0">
                <a:latin typeface="Cambria" pitchFamily="18" charset="0"/>
              </a:rPr>
              <a:t>–</a:t>
            </a:r>
            <a:r>
              <a:rPr lang="en-US" sz="2000" dirty="0" smtClean="0">
                <a:latin typeface="Cambria" pitchFamily="18" charset="0"/>
              </a:rPr>
              <a:t>  </a:t>
            </a:r>
            <a:r>
              <a:rPr lang="en-US" sz="2000" i="1" dirty="0" smtClean="0">
                <a:latin typeface="Cambria" pitchFamily="18" charset="0"/>
              </a:rPr>
              <a:t>j</a:t>
            </a:r>
            <a:r>
              <a:rPr lang="en-US" sz="2000" dirty="0" smtClean="0">
                <a:latin typeface="Cambria" pitchFamily="18" charset="0"/>
              </a:rPr>
              <a:t>)! ;</a:t>
            </a:r>
            <a:endParaRPr lang="cs-CZ" sz="2000" dirty="0" smtClean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      for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i="1" dirty="0" err="1" smtClean="0">
                <a:latin typeface="Cambria" pitchFamily="18" charset="0"/>
              </a:rPr>
              <a:t>i</a:t>
            </a:r>
            <a:r>
              <a:rPr lang="en-US" sz="2000" dirty="0" smtClean="0">
                <a:latin typeface="Cambria" pitchFamily="18" charset="0"/>
              </a:rPr>
              <a:t> = </a:t>
            </a:r>
            <a:r>
              <a:rPr lang="en-US" sz="2000" i="1" dirty="0">
                <a:latin typeface="Cambria" pitchFamily="18" charset="0"/>
              </a:rPr>
              <a:t>j </a:t>
            </a:r>
            <a:r>
              <a:rPr lang="en-US" sz="2000" dirty="0" smtClean="0">
                <a:latin typeface="Cambria" pitchFamily="18" charset="0"/>
              </a:rPr>
              <a:t>+1   </a:t>
            </a:r>
            <a:r>
              <a:rPr lang="en-US" sz="2000" b="1" dirty="0" smtClean="0">
                <a:latin typeface="Cambria" pitchFamily="18" charset="0"/>
              </a:rPr>
              <a:t>to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i="1" dirty="0" smtClean="0">
                <a:latin typeface="Cambria" pitchFamily="18" charset="0"/>
              </a:rPr>
              <a:t>n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b="1" dirty="0" smtClean="0">
                <a:latin typeface="Cambria" pitchFamily="18" charset="0"/>
              </a:rPr>
              <a:t>do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b="1" dirty="0" smtClean="0">
                <a:latin typeface="Cambria" pitchFamily="18" charset="0"/>
              </a:rPr>
              <a:t>if  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l-GR" sz="2000" i="1" dirty="0">
                <a:latin typeface="Cambria" pitchFamily="18" charset="0"/>
              </a:rPr>
              <a:t>ρ</a:t>
            </a:r>
            <a:r>
              <a:rPr lang="en-US" sz="2000" dirty="0">
                <a:latin typeface="Cambria" pitchFamily="18" charset="0"/>
              </a:rPr>
              <a:t>[ </a:t>
            </a:r>
            <a:r>
              <a:rPr lang="en-US" sz="2000" i="1" dirty="0" err="1" smtClean="0">
                <a:latin typeface="Cambria" pitchFamily="18" charset="0"/>
              </a:rPr>
              <a:t>i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] </a:t>
            </a:r>
            <a:r>
              <a:rPr lang="en-US" sz="2000" dirty="0" smtClean="0">
                <a:latin typeface="Cambria" pitchFamily="18" charset="0"/>
              </a:rPr>
              <a:t>&gt; </a:t>
            </a:r>
            <a:r>
              <a:rPr lang="el-GR" sz="2000" i="1" dirty="0">
                <a:latin typeface="Cambria" pitchFamily="18" charset="0"/>
              </a:rPr>
              <a:t>ρ</a:t>
            </a:r>
            <a:r>
              <a:rPr lang="en-US" sz="2000" dirty="0">
                <a:latin typeface="Cambria" pitchFamily="18" charset="0"/>
              </a:rPr>
              <a:t>[ </a:t>
            </a:r>
            <a:r>
              <a:rPr lang="en-US" sz="2000" i="1" dirty="0">
                <a:latin typeface="Cambria" pitchFamily="18" charset="0"/>
              </a:rPr>
              <a:t>j </a:t>
            </a:r>
            <a:r>
              <a:rPr lang="en-US" sz="2000" dirty="0" smtClean="0">
                <a:latin typeface="Cambria" pitchFamily="18" charset="0"/>
              </a:rPr>
              <a:t>]   </a:t>
            </a:r>
            <a:r>
              <a:rPr lang="en-US" sz="2000" b="1" dirty="0" smtClean="0">
                <a:latin typeface="Cambria" pitchFamily="18" charset="0"/>
                <a:sym typeface="Symbol"/>
              </a:rPr>
              <a:t>then</a:t>
            </a:r>
            <a:r>
              <a:rPr lang="en-US" sz="2000" i="1" dirty="0" smtClean="0">
                <a:latin typeface="Cambria" pitchFamily="18" charset="0"/>
                <a:sym typeface="Symbol"/>
              </a:rPr>
              <a:t>   </a:t>
            </a:r>
            <a:r>
              <a:rPr lang="el-GR" sz="2000" i="1" dirty="0" smtClean="0">
                <a:latin typeface="Cambria" pitchFamily="18" charset="0"/>
              </a:rPr>
              <a:t>ρ</a:t>
            </a:r>
            <a:r>
              <a:rPr lang="en-US" sz="2000" dirty="0">
                <a:latin typeface="Cambria" pitchFamily="18" charset="0"/>
              </a:rPr>
              <a:t>[ </a:t>
            </a:r>
            <a:r>
              <a:rPr lang="en-US" sz="2000" i="1" dirty="0" err="1">
                <a:latin typeface="Cambria" pitchFamily="18" charset="0"/>
              </a:rPr>
              <a:t>i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]</a:t>
            </a:r>
            <a:r>
              <a:rPr lang="en-US" sz="2000" i="1" dirty="0" smtClean="0">
                <a:latin typeface="Cambria" pitchFamily="18" charset="0"/>
                <a:sym typeface="Symbol"/>
              </a:rPr>
              <a:t> </a:t>
            </a:r>
            <a:r>
              <a:rPr lang="en-US" sz="2000" dirty="0" smtClean="0">
                <a:latin typeface="Cambria" pitchFamily="18" charset="0"/>
              </a:rPr>
              <a:t>= </a:t>
            </a:r>
            <a:r>
              <a:rPr lang="el-GR" sz="2000" i="1" dirty="0">
                <a:latin typeface="Cambria" pitchFamily="18" charset="0"/>
              </a:rPr>
              <a:t>ρ</a:t>
            </a:r>
            <a:r>
              <a:rPr lang="en-US" sz="2000" dirty="0">
                <a:latin typeface="Cambria" pitchFamily="18" charset="0"/>
              </a:rPr>
              <a:t>[ </a:t>
            </a:r>
            <a:r>
              <a:rPr lang="en-US" sz="2000" i="1" dirty="0" err="1">
                <a:latin typeface="Cambria" pitchFamily="18" charset="0"/>
              </a:rPr>
              <a:t>i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]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–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1 ;</a:t>
            </a:r>
            <a:endParaRPr lang="cs-CZ" sz="2000" b="1" dirty="0">
              <a:latin typeface="Cambria" pitchFamily="18" charset="0"/>
            </a:endParaRP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}</a:t>
            </a:r>
          </a:p>
          <a:p>
            <a:pPr marL="914400" lvl="1" indent="-457200">
              <a:lnSpc>
                <a:spcPct val="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 smtClean="0">
                <a:latin typeface="Cambria" pitchFamily="18" charset="0"/>
              </a:rPr>
              <a:t>return</a:t>
            </a:r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2000" i="1" dirty="0" smtClean="0">
                <a:latin typeface="Cambria" pitchFamily="18" charset="0"/>
              </a:rPr>
              <a:t>r </a:t>
            </a:r>
            <a:r>
              <a:rPr lang="en-US" sz="2000" dirty="0" smtClean="0">
                <a:latin typeface="Cambria" pitchFamily="18" charset="0"/>
              </a:rPr>
              <a:t>;</a:t>
            </a:r>
          </a:p>
        </p:txBody>
      </p:sp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269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68300" y="1124744"/>
                <a:ext cx="8568952" cy="55721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100" b="1" dirty="0" smtClean="0"/>
                  <a:t>computing the permutation </a:t>
                </a:r>
                <a:r>
                  <a:rPr lang="en-US" sz="2100" b="1" dirty="0" err="1" smtClean="0"/>
                  <a:t>unrank</a:t>
                </a:r>
                <a:r>
                  <a:rPr lang="en-US" sz="2100" b="1" dirty="0" smtClean="0"/>
                  <a:t> over lexicographical ordering</a:t>
                </a:r>
                <a:endParaRPr lang="en-US" sz="2100" dirty="0"/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endParaRPr lang="en-US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endParaRPr lang="en-US" sz="20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Function</a:t>
                </a:r>
                <a:r>
                  <a:rPr lang="cs-CZ" sz="2000" dirty="0" smtClean="0">
                    <a:latin typeface="Cambria" pitchFamily="18" charset="0"/>
                  </a:rPr>
                  <a:t> </a:t>
                </a:r>
                <a:r>
                  <a:rPr lang="en-US" sz="2000" cap="small" dirty="0" err="1" smtClean="0">
                    <a:latin typeface="Cambria" pitchFamily="18" charset="0"/>
                  </a:rPr>
                  <a:t>PermLexUnRank</a:t>
                </a:r>
                <a:r>
                  <a:rPr lang="en-US" sz="2000" dirty="0" smtClean="0">
                    <a:latin typeface="Cambria" pitchFamily="18" charset="0"/>
                  </a:rPr>
                  <a:t>( size</a:t>
                </a:r>
                <a:r>
                  <a:rPr lang="cs-CZ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n; </a:t>
                </a:r>
                <a:r>
                  <a:rPr lang="en-US" sz="2000" dirty="0" smtClean="0">
                    <a:latin typeface="Cambria" pitchFamily="18" charset="0"/>
                  </a:rPr>
                  <a:t>rank  </a:t>
                </a:r>
                <a:r>
                  <a:rPr lang="en-US" sz="2000" i="1" dirty="0" smtClean="0">
                    <a:latin typeface="Cambria" pitchFamily="18" charset="0"/>
                  </a:rPr>
                  <a:t>r </a:t>
                </a:r>
                <a:r>
                  <a:rPr lang="en-US" sz="2000" dirty="0" smtClean="0">
                    <a:latin typeface="Cambria" pitchFamily="18" charset="0"/>
                  </a:rPr>
                  <a:t>) : permutation </a:t>
                </a:r>
                <a:endParaRPr lang="cs-CZ" sz="20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l-GR" sz="2000" i="1" dirty="0">
                    <a:latin typeface="Cambria" pitchFamily="18" charset="0"/>
                  </a:rPr>
                  <a:t>π</a:t>
                </a:r>
                <a:r>
                  <a:rPr lang="en-US" sz="2000" dirty="0" smtClean="0">
                    <a:latin typeface="Cambria" pitchFamily="18" charset="0"/>
                  </a:rPr>
                  <a:t>[ </a:t>
                </a:r>
                <a:r>
                  <a:rPr lang="en-US" sz="2000" i="1" dirty="0" smtClean="0">
                    <a:latin typeface="Cambria" pitchFamily="18" charset="0"/>
                  </a:rPr>
                  <a:t>n </a:t>
                </a:r>
                <a:r>
                  <a:rPr lang="en-US" sz="2000" dirty="0" smtClean="0">
                    <a:latin typeface="Cambria" pitchFamily="18" charset="0"/>
                  </a:rPr>
                  <a:t>] = 1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for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1   </a:t>
                </a:r>
                <a:r>
                  <a:rPr lang="en-US" sz="2000" b="1" dirty="0">
                    <a:latin typeface="Cambria" pitchFamily="18" charset="0"/>
                  </a:rPr>
                  <a:t>to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n </a:t>
                </a:r>
                <a:r>
                  <a:rPr lang="en-US" sz="2000" i="1" dirty="0">
                    <a:latin typeface="Cambria" pitchFamily="18" charset="0"/>
                  </a:rPr>
                  <a:t>–</a:t>
                </a:r>
                <a:r>
                  <a:rPr lang="en-US" sz="2000" dirty="0" smtClean="0">
                    <a:latin typeface="Cambria" pitchFamily="18" charset="0"/>
                  </a:rPr>
                  <a:t> 1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 </a:t>
                </a:r>
                <a:r>
                  <a:rPr lang="en-US" sz="2000" b="1" dirty="0" smtClean="0">
                    <a:latin typeface="Cambria" pitchFamily="18" charset="0"/>
                  </a:rPr>
                  <a:t>     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d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0" smtClean="0">
                            <a:latin typeface="Cambria Math"/>
                          </a:rPr>
                          <m:t>𝐦𝐨𝐝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;</a:t>
                </a:r>
                <a:endParaRPr lang="en-US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 </a:t>
                </a:r>
                <a:r>
                  <a:rPr lang="en-US" sz="2000" i="1" dirty="0">
                    <a:latin typeface="Cambria" pitchFamily="18" charset="0"/>
                    <a:sym typeface="Symbol"/>
                  </a:rPr>
                  <a:t>r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r –</a:t>
                </a:r>
                <a:r>
                  <a:rPr lang="en-US" sz="2000" i="1" dirty="0" smtClean="0">
                    <a:latin typeface="Cambria" pitchFamily="18" charset="0"/>
                  </a:rPr>
                  <a:t> d</a:t>
                </a:r>
                <a:r>
                  <a:rPr lang="en-US" sz="2000" dirty="0" smtClean="0">
                    <a:latin typeface="Cambria" pitchFamily="18" charset="0"/>
                  </a:rPr>
                  <a:t> ∙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!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   </a:t>
                </a:r>
                <a:r>
                  <a:rPr lang="el-GR" sz="2000" i="1" dirty="0">
                    <a:latin typeface="Cambria" pitchFamily="18" charset="0"/>
                  </a:rPr>
                  <a:t>π</a:t>
                </a:r>
                <a:r>
                  <a:rPr lang="en-US" sz="2000" dirty="0">
                    <a:latin typeface="Cambria" pitchFamily="18" charset="0"/>
                  </a:rPr>
                  <a:t>[ </a:t>
                </a:r>
                <a:r>
                  <a:rPr lang="en-US" sz="2000" i="1" dirty="0">
                    <a:latin typeface="Cambria" pitchFamily="18" charset="0"/>
                  </a:rPr>
                  <a:t>n </a:t>
                </a:r>
                <a:r>
                  <a:rPr lang="en-US" sz="2000" i="1" dirty="0" smtClean="0">
                    <a:latin typeface="Cambria" pitchFamily="18" charset="0"/>
                  </a:rPr>
                  <a:t>– j </a:t>
                </a:r>
                <a:r>
                  <a:rPr lang="en-US" sz="2000" dirty="0" smtClean="0">
                    <a:latin typeface="Cambria" pitchFamily="18" charset="0"/>
                  </a:rPr>
                  <a:t>]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 smtClean="0">
                    <a:latin typeface="Cambria" pitchFamily="18" charset="0"/>
                  </a:rPr>
                  <a:t>d</a:t>
                </a:r>
                <a:r>
                  <a:rPr lang="en-US" sz="2000" dirty="0" smtClean="0">
                    <a:latin typeface="Cambria" pitchFamily="18" charset="0"/>
                  </a:rPr>
                  <a:t> + 1 ;</a:t>
                </a:r>
                <a:endParaRPr lang="cs-CZ" sz="20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      for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=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i="1" dirty="0">
                    <a:latin typeface="Cambria" pitchFamily="18" charset="0"/>
                  </a:rPr>
                  <a:t>– </a:t>
                </a:r>
                <a:r>
                  <a:rPr lang="en-US" sz="2000" i="1" dirty="0" smtClean="0">
                    <a:latin typeface="Cambria" pitchFamily="18" charset="0"/>
                  </a:rPr>
                  <a:t>j </a:t>
                </a:r>
                <a:r>
                  <a:rPr lang="en-US" sz="2000" dirty="0" smtClean="0">
                    <a:latin typeface="Cambria" pitchFamily="18" charset="0"/>
                  </a:rPr>
                  <a:t>+ 1   </a:t>
                </a:r>
                <a:r>
                  <a:rPr lang="en-US" sz="2000" b="1" dirty="0" smtClean="0">
                    <a:latin typeface="Cambria" pitchFamily="18" charset="0"/>
                  </a:rPr>
                  <a:t>to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do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if   </a:t>
                </a:r>
                <a:r>
                  <a:rPr lang="el-GR" sz="2000" i="1" dirty="0" smtClean="0">
                    <a:latin typeface="Cambria" pitchFamily="18" charset="0"/>
                  </a:rPr>
                  <a:t>π</a:t>
                </a:r>
                <a:r>
                  <a:rPr lang="en-US" sz="2000" dirty="0" smtClean="0">
                    <a:latin typeface="Cambria" pitchFamily="18" charset="0"/>
                  </a:rPr>
                  <a:t>[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] </a:t>
                </a:r>
                <a:r>
                  <a:rPr lang="en-US" sz="2000" dirty="0" smtClean="0">
                    <a:latin typeface="Cambria" pitchFamily="18" charset="0"/>
                  </a:rPr>
                  <a:t>&gt; </a:t>
                </a:r>
                <a:r>
                  <a:rPr lang="en-US" sz="2000" i="1" dirty="0" smtClean="0">
                    <a:latin typeface="Cambria" pitchFamily="18" charset="0"/>
                  </a:rPr>
                  <a:t>d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  <a:sym typeface="Symbol"/>
                  </a:rPr>
                  <a:t>then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   </a:t>
                </a:r>
                <a:r>
                  <a:rPr lang="el-GR" sz="2000" i="1" dirty="0" smtClean="0">
                    <a:latin typeface="Cambria" pitchFamily="18" charset="0"/>
                  </a:rPr>
                  <a:t>π</a:t>
                </a:r>
                <a:r>
                  <a:rPr lang="en-US" sz="2000" dirty="0" smtClean="0">
                    <a:latin typeface="Cambria" pitchFamily="18" charset="0"/>
                  </a:rPr>
                  <a:t>[ 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]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= </a:t>
                </a:r>
                <a:r>
                  <a:rPr lang="el-GR" sz="2000" i="1" dirty="0">
                    <a:latin typeface="Cambria" pitchFamily="18" charset="0"/>
                  </a:rPr>
                  <a:t>π</a:t>
                </a:r>
                <a:r>
                  <a:rPr lang="en-US" sz="2000" dirty="0" smtClean="0">
                    <a:latin typeface="Cambria" pitchFamily="18" charset="0"/>
                  </a:rPr>
                  <a:t>[ 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]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+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1 ;</a:t>
                </a:r>
                <a:endParaRPr lang="cs-CZ" sz="20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}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return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l-GR" sz="2000" i="1" dirty="0" smtClean="0">
                    <a:latin typeface="Cambria" pitchFamily="18" charset="0"/>
                  </a:rPr>
                  <a:t>π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300" y="1124744"/>
                <a:ext cx="8568952" cy="5572164"/>
              </a:xfrm>
              <a:blipFill rotWithShape="1">
                <a:blip r:embed="rId2"/>
                <a:stretch>
                  <a:fillRect l="-213" t="-6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781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8064698" cy="4391794"/>
          </a:xfrm>
        </p:spPr>
        <p:txBody>
          <a:bodyPr/>
          <a:lstStyle/>
          <a:p>
            <a:r>
              <a:rPr lang="cs-CZ" sz="2000" dirty="0"/>
              <a:t>D.L. </a:t>
            </a:r>
            <a:r>
              <a:rPr lang="cs-CZ" sz="2000" dirty="0" err="1"/>
              <a:t>Kreher</a:t>
            </a:r>
            <a:r>
              <a:rPr lang="cs-CZ" sz="2000" dirty="0"/>
              <a:t> and D.R. </a:t>
            </a:r>
            <a:r>
              <a:rPr lang="cs-CZ" sz="2000" dirty="0" err="1"/>
              <a:t>Stinson</a:t>
            </a:r>
            <a:r>
              <a:rPr lang="cs-CZ" sz="2000" dirty="0"/>
              <a:t> , </a:t>
            </a:r>
            <a:r>
              <a:rPr lang="cs-CZ" sz="2000" i="1" dirty="0" err="1"/>
              <a:t>Combinatorial</a:t>
            </a:r>
            <a:r>
              <a:rPr lang="cs-CZ" sz="2000" i="1" dirty="0"/>
              <a:t> </a:t>
            </a:r>
            <a:r>
              <a:rPr lang="cs-CZ" sz="2000" i="1" dirty="0" err="1"/>
              <a:t>Algorithms</a:t>
            </a:r>
            <a:r>
              <a:rPr lang="cs-CZ" sz="2000" i="1" dirty="0"/>
              <a:t>: </a:t>
            </a:r>
            <a:r>
              <a:rPr lang="cs-CZ" sz="2000" i="1" dirty="0" err="1"/>
              <a:t>Generation</a:t>
            </a:r>
            <a:r>
              <a:rPr lang="cs-CZ" sz="2000" i="1" dirty="0"/>
              <a:t>, </a:t>
            </a:r>
            <a:r>
              <a:rPr lang="cs-CZ" sz="2000" i="1" dirty="0" err="1"/>
              <a:t>Enumeration</a:t>
            </a:r>
            <a:r>
              <a:rPr lang="cs-CZ" sz="2000" i="1" dirty="0"/>
              <a:t> and </a:t>
            </a:r>
            <a:r>
              <a:rPr lang="cs-CZ" sz="2000" i="1" dirty="0" err="1"/>
              <a:t>Search</a:t>
            </a:r>
            <a:r>
              <a:rPr lang="cs-CZ" sz="2000" dirty="0"/>
              <a:t> , CRC </a:t>
            </a:r>
            <a:r>
              <a:rPr lang="cs-CZ" sz="2000" dirty="0" err="1"/>
              <a:t>press</a:t>
            </a:r>
            <a:r>
              <a:rPr lang="cs-CZ" sz="2000" dirty="0"/>
              <a:t> LTC , </a:t>
            </a:r>
            <a:r>
              <a:rPr lang="cs-CZ" sz="2000" dirty="0" err="1"/>
              <a:t>Boca</a:t>
            </a:r>
            <a:r>
              <a:rPr lang="cs-CZ" sz="2000" dirty="0"/>
              <a:t> </a:t>
            </a:r>
            <a:r>
              <a:rPr lang="cs-CZ" sz="2000" dirty="0" err="1"/>
              <a:t>Raton</a:t>
            </a:r>
            <a:r>
              <a:rPr lang="cs-CZ" sz="2000" dirty="0"/>
              <a:t>, Florida, 1998. </a:t>
            </a:r>
          </a:p>
        </p:txBody>
      </p:sp>
    </p:spTree>
    <p:extLst>
      <p:ext uri="{BB962C8B-B14F-4D97-AF65-F5344CB8AC3E}">
        <p14:creationId xmlns:p14="http://schemas.microsoft.com/office/powerpoint/2010/main" val="3175417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15900" y="980728"/>
                <a:ext cx="8604572" cy="4608512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is a positive integer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 = {1,…, 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 smtClean="0"/>
                  <a:t> to consist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subsets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400" b="0" dirty="0" smtClean="0"/>
                  <a:t>Given a subset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𝑇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0" dirty="0" smtClean="0"/>
                  <a:t>, let us define the </a:t>
                </a:r>
                <a:r>
                  <a:rPr lang="en-US" sz="2400" b="0" i="1" dirty="0" smtClean="0">
                    <a:latin typeface="Cambria" pitchFamily="18" charset="0"/>
                  </a:rPr>
                  <a:t>characteristic vector</a:t>
                </a:r>
                <a:r>
                  <a:rPr lang="en-US" sz="2400" dirty="0"/>
                  <a:t> </a:t>
                </a:r>
                <a:r>
                  <a:rPr lang="en-US" sz="2400" b="0" dirty="0" smtClean="0"/>
                  <a:t>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b="0" dirty="0" smtClean="0"/>
                  <a:t> to be the one-dimensional binary array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=[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b="0" dirty="0" smtClean="0"/>
                  <a:t>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400" b="0" dirty="0" smtClean="0"/>
                  <a:t>    where   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i="0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 (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i="0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 (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∉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00" y="980728"/>
                <a:ext cx="8604572" cy="4608512"/>
              </a:xfrm>
              <a:blipFill rotWithShape="1">
                <a:blip r:embed="rId2"/>
                <a:stretch>
                  <a:fillRect l="-425" t="-1190" r="-11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730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75060" y="1196752"/>
                <a:ext cx="8468940" cy="720080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Example of the lexicographic ordering on subsets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</m:t>
                    </m:r>
                    <m:r>
                      <a:rPr lang="en-US" sz="2400" i="1" dirty="0">
                        <a:latin typeface="Cambria Math"/>
                      </a:rPr>
                      <m:t> = {1,2, 3}</m:t>
                    </m:r>
                  </m:oMath>
                </a14:m>
                <a:r>
                  <a:rPr lang="en-US" sz="2400" dirty="0" smtClean="0"/>
                  <a:t>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060" y="1196752"/>
                <a:ext cx="8468940" cy="720080"/>
              </a:xfrm>
              <a:blipFill rotWithShape="1">
                <a:blip r:embed="rId2"/>
                <a:stretch>
                  <a:fillRect l="-504" t="-6780" b="-330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074426"/>
                  </p:ext>
                </p:extLst>
              </p:nvPr>
            </p:nvGraphicFramePr>
            <p:xfrm>
              <a:off x="1547664" y="2132856"/>
              <a:ext cx="6096000" cy="4258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2808312"/>
                    <a:gridCol w="1559496"/>
                  </a:tblGrid>
                  <a:tr h="6012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=[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dirty="0" smtClean="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𝑟𝑎𝑛𝑘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[0,0,0]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400" i="1" dirty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400" i="1" dirty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{2}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[0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2,3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[0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{1}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[1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{1,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[1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1,2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[1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1,2,3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[1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1]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074426"/>
                  </p:ext>
                </p:extLst>
              </p:nvPr>
            </p:nvGraphicFramePr>
            <p:xfrm>
              <a:off x="1547664" y="2132856"/>
              <a:ext cx="6096000" cy="4258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2808312"/>
                    <a:gridCol w="1559496"/>
                  </a:tblGrid>
                  <a:tr h="6012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1010" r="-253357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1010" r="-55531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1010" b="-622222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133333" r="-253357" b="-7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133333" r="-55531" b="-7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133333" b="-7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233333" r="-253357" b="-6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233333" r="-55531" b="-6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233333" b="-6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333333" r="-253357" b="-5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333333" r="-55531" b="-5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333333" b="-5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433333" r="-253357" b="-4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433333" r="-55531" b="-4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433333" b="-4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533333" r="-253357" b="-3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533333" r="-55531" b="-3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533333" b="-3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633333" r="-253357" b="-2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633333" r="-55531" b="-2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633333" b="-2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733333" r="-253357" b="-1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733333" r="-55531" b="-1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733333" b="-1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833333" r="-253357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605" t="-833333" r="-55531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1016" t="-833333" b="-2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354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3500" y="836712"/>
                <a:ext cx="8491565" cy="55721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100" b="1" dirty="0" smtClean="0"/>
                  <a:t>computing the subset rank over lexicographical ordering</a:t>
                </a:r>
                <a:endParaRPr lang="en-US" sz="2100" dirty="0"/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Function</a:t>
                </a:r>
                <a:r>
                  <a:rPr lang="cs-CZ" sz="2000" dirty="0" smtClean="0">
                    <a:latin typeface="Cambria" pitchFamily="18" charset="0"/>
                  </a:rPr>
                  <a:t> </a:t>
                </a:r>
                <a:r>
                  <a:rPr lang="en-US" sz="2000" cap="small" dirty="0" err="1" smtClean="0">
                    <a:latin typeface="Cambria" pitchFamily="18" charset="0"/>
                  </a:rPr>
                  <a:t>SubsetLexRank</a:t>
                </a:r>
                <a:r>
                  <a:rPr lang="en-US" sz="2000" dirty="0" smtClean="0">
                    <a:latin typeface="Cambria" pitchFamily="18" charset="0"/>
                  </a:rPr>
                  <a:t>( size</a:t>
                </a:r>
                <a:r>
                  <a:rPr lang="cs-CZ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n; </a:t>
                </a:r>
                <a:r>
                  <a:rPr lang="en-US" sz="2000" dirty="0" smtClean="0">
                    <a:latin typeface="Cambria" pitchFamily="18" charset="0"/>
                  </a:rPr>
                  <a:t>set </a:t>
                </a:r>
                <a:r>
                  <a:rPr lang="en-US" sz="2000" i="1" dirty="0" smtClean="0">
                    <a:latin typeface="Cambria" pitchFamily="18" charset="0"/>
                  </a:rPr>
                  <a:t> T </a:t>
                </a:r>
                <a:r>
                  <a:rPr lang="en-US" sz="2000" dirty="0" smtClean="0">
                    <a:latin typeface="Cambria" pitchFamily="18" charset="0"/>
                  </a:rPr>
                  <a:t>) : rank </a:t>
                </a:r>
                <a:endParaRPr lang="cs-CZ" sz="20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r</a:t>
                </a:r>
                <a:r>
                  <a:rPr lang="en-US" sz="2000" dirty="0" smtClean="0">
                    <a:latin typeface="Cambria" pitchFamily="18" charset="0"/>
                  </a:rPr>
                  <a:t> = </a:t>
                </a:r>
                <a:r>
                  <a:rPr lang="en-US" sz="2000" dirty="0">
                    <a:latin typeface="Cambria" pitchFamily="18" charset="0"/>
                  </a:rPr>
                  <a:t>0</a:t>
                </a:r>
                <a:r>
                  <a:rPr lang="en-US" sz="2000" dirty="0" smtClean="0">
                    <a:latin typeface="Cambria" pitchFamily="18" charset="0"/>
                  </a:rPr>
                  <a:t> ;</a:t>
                </a:r>
                <a:endParaRPr lang="cs-CZ" sz="20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for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= 1   </a:t>
                </a:r>
                <a:r>
                  <a:rPr lang="en-US" sz="2000" b="1" dirty="0" smtClean="0">
                    <a:latin typeface="Cambria" pitchFamily="18" charset="0"/>
                  </a:rPr>
                  <a:t>to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do</a:t>
                </a:r>
                <a:r>
                  <a:rPr lang="en-US" sz="2000" dirty="0" smtClean="0">
                    <a:latin typeface="Cambria" pitchFamily="18" charset="0"/>
                  </a:rPr>
                  <a:t>  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  <a:endParaRPr lang="cs-CZ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 smtClean="0">
                    <a:latin typeface="Cambria" pitchFamily="18" charset="0"/>
                  </a:rPr>
                  <a:t>      </a:t>
                </a:r>
                <a:r>
                  <a:rPr lang="en-US" sz="2000" b="1" dirty="0" smtClean="0">
                    <a:latin typeface="Cambria" pitchFamily="18" charset="0"/>
                  </a:rPr>
                  <a:t>if</a:t>
                </a:r>
                <a:r>
                  <a:rPr lang="en-US" sz="2000" i="1" dirty="0" smtClean="0">
                    <a:latin typeface="Cambria" pitchFamily="18" charset="0"/>
                  </a:rPr>
                  <a:t>   </a:t>
                </a:r>
                <a:r>
                  <a:rPr lang="en-US" sz="2000" i="1" dirty="0" err="1" smtClean="0">
                    <a:latin typeface="Cambria" pitchFamily="18" charset="0"/>
                  </a:rPr>
                  <a:t>i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 T   </a:t>
                </a:r>
                <a:r>
                  <a:rPr lang="en-US" sz="2000" b="1" dirty="0" smtClean="0">
                    <a:latin typeface="Cambria" pitchFamily="18" charset="0"/>
                    <a:sym typeface="Symbol"/>
                  </a:rPr>
                  <a:t>then</a:t>
                </a:r>
                <a:r>
                  <a:rPr lang="en-US" sz="2000" i="1" dirty="0" smtClean="0">
                    <a:latin typeface="Cambria" pitchFamily="18" charset="0"/>
                    <a:sym typeface="Symbol"/>
                  </a:rPr>
                  <a:t>   r </a:t>
                </a:r>
                <a:r>
                  <a:rPr lang="en-US" sz="2000" dirty="0" smtClean="0">
                    <a:latin typeface="Cambria" pitchFamily="18" charset="0"/>
                  </a:rPr>
                  <a:t>= </a:t>
                </a:r>
                <a:r>
                  <a:rPr lang="en-US" sz="2000" i="1" dirty="0" smtClean="0">
                    <a:latin typeface="Cambria" pitchFamily="18" charset="0"/>
                  </a:rPr>
                  <a:t>r </a:t>
                </a:r>
                <a:r>
                  <a:rPr lang="en-US" sz="2000" dirty="0" smtClean="0">
                    <a:latin typeface="Cambria" pitchFamily="18" charset="0"/>
                  </a:rPr>
                  <a:t>+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2</a:t>
                </a:r>
                <a:r>
                  <a:rPr lang="en-US" sz="2000" i="1" baseline="50000" dirty="0" smtClean="0">
                    <a:latin typeface="Cambria" pitchFamily="18" charset="0"/>
                  </a:rPr>
                  <a:t>n</a:t>
                </a:r>
                <a:r>
                  <a:rPr lang="en-US" sz="2000" baseline="50000" dirty="0" smtClean="0">
                    <a:latin typeface="Cambria" pitchFamily="18" charset="0"/>
                  </a:rPr>
                  <a:t>-</a:t>
                </a:r>
                <a:r>
                  <a:rPr lang="en-US" sz="2000" i="1" baseline="50000" dirty="0" smtClean="0">
                    <a:latin typeface="Cambria" pitchFamily="18" charset="0"/>
                  </a:rPr>
                  <a:t>i</a:t>
                </a:r>
                <a:r>
                  <a:rPr lang="en-US" sz="2000" dirty="0" smtClean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}</a:t>
                </a:r>
                <a:endParaRPr lang="cs-CZ" sz="20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 smtClean="0">
                    <a:latin typeface="Cambria" pitchFamily="18" charset="0"/>
                  </a:rPr>
                  <a:t>return  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i="1" dirty="0" smtClean="0">
                    <a:latin typeface="Cambria" pitchFamily="18" charset="0"/>
                  </a:rPr>
                  <a:t>r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</a:p>
              <a:p>
                <a:pPr lvl="1">
                  <a:lnSpc>
                    <a:spcPct val="50000"/>
                  </a:lnSpc>
                  <a:spcAft>
                    <a:spcPts val="1200"/>
                  </a:spcAft>
                </a:pPr>
                <a:endParaRPr lang="en-US" sz="20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Function</a:t>
                </a:r>
                <a:r>
                  <a:rPr lang="cs-CZ" sz="2000" dirty="0">
                    <a:latin typeface="Cambria" pitchFamily="18" charset="0"/>
                  </a:rPr>
                  <a:t> </a:t>
                </a:r>
                <a:r>
                  <a:rPr lang="en-US" sz="2000" cap="small" dirty="0" err="1">
                    <a:latin typeface="Cambria" pitchFamily="18" charset="0"/>
                  </a:rPr>
                  <a:t>SubsetLexUnrank</a:t>
                </a:r>
                <a:r>
                  <a:rPr lang="en-US" sz="2000" dirty="0">
                    <a:latin typeface="Cambria" pitchFamily="18" charset="0"/>
                  </a:rPr>
                  <a:t>( size</a:t>
                </a:r>
                <a:r>
                  <a:rPr lang="cs-CZ" sz="2000" dirty="0">
                    <a:latin typeface="Cambria" pitchFamily="18" charset="0"/>
                  </a:rPr>
                  <a:t>  </a:t>
                </a:r>
                <a:r>
                  <a:rPr lang="en-US" sz="2000" i="1" dirty="0">
                    <a:latin typeface="Cambria" pitchFamily="18" charset="0"/>
                  </a:rPr>
                  <a:t>n; </a:t>
                </a:r>
                <a:r>
                  <a:rPr lang="en-US" sz="2000" dirty="0" smtClean="0">
                    <a:latin typeface="Cambria" pitchFamily="18" charset="0"/>
                  </a:rPr>
                  <a:t>rank </a:t>
                </a:r>
                <a:r>
                  <a:rPr lang="en-US" sz="2000" i="1" dirty="0" smtClean="0">
                    <a:latin typeface="Cambria" pitchFamily="18" charset="0"/>
                  </a:rPr>
                  <a:t> </a:t>
                </a:r>
                <a:r>
                  <a:rPr lang="en-US" sz="2000" i="1" dirty="0">
                    <a:latin typeface="Cambria" pitchFamily="18" charset="0"/>
                  </a:rPr>
                  <a:t>r </a:t>
                </a:r>
                <a:r>
                  <a:rPr lang="en-US" sz="2000" dirty="0">
                    <a:latin typeface="Cambria" pitchFamily="18" charset="0"/>
                  </a:rPr>
                  <a:t>) : set 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 = ∅ ;</a:t>
                </a:r>
                <a:endParaRPr lang="cs-CZ" sz="2000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for 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dirty="0">
                    <a:latin typeface="Cambria" pitchFamily="18" charset="0"/>
                  </a:rPr>
                  <a:t> = </a:t>
                </a:r>
                <a:r>
                  <a:rPr lang="en-US" sz="2000" i="1" dirty="0">
                    <a:latin typeface="Cambria" pitchFamily="18" charset="0"/>
                  </a:rPr>
                  <a:t>n</a:t>
                </a:r>
                <a:r>
                  <a:rPr lang="en-US" sz="2000" dirty="0">
                    <a:latin typeface="Cambria" pitchFamily="18" charset="0"/>
                  </a:rPr>
                  <a:t>   </a:t>
                </a:r>
                <a:r>
                  <a:rPr lang="en-US" sz="2000" b="1" dirty="0" err="1">
                    <a:latin typeface="Cambria" pitchFamily="18" charset="0"/>
                  </a:rPr>
                  <a:t>downto</a:t>
                </a:r>
                <a:r>
                  <a:rPr lang="en-US" sz="2000" b="1" dirty="0">
                    <a:latin typeface="Cambria" pitchFamily="18" charset="0"/>
                  </a:rPr>
                  <a:t>  </a:t>
                </a:r>
                <a:r>
                  <a:rPr lang="en-US" sz="2000" dirty="0">
                    <a:latin typeface="Cambria" pitchFamily="18" charset="0"/>
                  </a:rPr>
                  <a:t> 1   </a:t>
                </a:r>
                <a:r>
                  <a:rPr lang="en-US" sz="2000" b="1" dirty="0">
                    <a:latin typeface="Cambria" pitchFamily="18" charset="0"/>
                  </a:rPr>
                  <a:t>do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</a:t>
                </a:r>
                <a:r>
                  <a:rPr lang="en-US" sz="2000" b="1" dirty="0" smtClean="0">
                    <a:latin typeface="Cambria" pitchFamily="18" charset="0"/>
                  </a:rPr>
                  <a:t>{</a:t>
                </a:r>
                <a:endParaRPr lang="cs-CZ" sz="20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i="1" dirty="0">
                    <a:latin typeface="Cambria" pitchFamily="18" charset="0"/>
                  </a:rPr>
                  <a:t>      </a:t>
                </a:r>
                <a:r>
                  <a:rPr lang="en-US" sz="2000" b="1" dirty="0">
                    <a:latin typeface="Cambria" pitchFamily="18" charset="0"/>
                  </a:rPr>
                  <a:t>if</a:t>
                </a:r>
                <a:r>
                  <a:rPr lang="en-US" sz="2000" i="1" dirty="0">
                    <a:latin typeface="Cambria" pitchFamily="18" charset="0"/>
                  </a:rPr>
                  <a:t>   r </a:t>
                </a:r>
                <a:r>
                  <a:rPr lang="en-US" sz="2000" dirty="0">
                    <a:latin typeface="Cambria" pitchFamily="18" charset="0"/>
                  </a:rPr>
                  <a:t>mod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2</a:t>
                </a:r>
                <a:r>
                  <a:rPr lang="en-US" sz="2000" i="1" dirty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= 1</a:t>
                </a:r>
                <a:r>
                  <a:rPr lang="en-US" sz="2000" i="1" dirty="0">
                    <a:latin typeface="Cambria" pitchFamily="18" charset="0"/>
                  </a:rPr>
                  <a:t>   </a:t>
                </a:r>
                <a:r>
                  <a:rPr lang="en-US" sz="2000" b="1" dirty="0">
                    <a:latin typeface="Cambria" pitchFamily="18" charset="0"/>
                    <a:sym typeface="Symbol"/>
                  </a:rPr>
                  <a:t>then  </a:t>
                </a:r>
                <a:r>
                  <a:rPr lang="en-US" sz="2000" i="1" dirty="0">
                    <a:latin typeface="Cambria" pitchFamily="18" charset="0"/>
                    <a:sym typeface="Symbol"/>
                  </a:rPr>
                  <a:t> T </a:t>
                </a:r>
                <a:r>
                  <a:rPr lang="en-US" sz="2000" dirty="0">
                    <a:latin typeface="Cambria" pitchFamily="18" charset="0"/>
                  </a:rPr>
                  <a:t>= </a:t>
                </a:r>
                <a:r>
                  <a:rPr lang="en-US" sz="2000" i="1" dirty="0">
                    <a:latin typeface="Cambria" pitchFamily="18" charset="0"/>
                  </a:rPr>
                  <a:t>T</a:t>
                </a:r>
                <a:r>
                  <a:rPr lang="en-US" sz="2000" dirty="0">
                    <a:latin typeface="Cambria" pitchFamily="18" charset="0"/>
                  </a:rPr>
                  <a:t> ∪ {</a:t>
                </a:r>
                <a:r>
                  <a:rPr lang="en-US" sz="2000" i="1" dirty="0" err="1">
                    <a:latin typeface="Cambria" pitchFamily="18" charset="0"/>
                  </a:rPr>
                  <a:t>i</a:t>
                </a:r>
                <a:r>
                  <a:rPr lang="en-US" sz="2000" dirty="0">
                    <a:latin typeface="Cambria" pitchFamily="18" charset="0"/>
                  </a:rPr>
                  <a:t>}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dirty="0">
                    <a:latin typeface="Cambria" pitchFamily="18" charset="0"/>
                  </a:rPr>
                  <a:t>     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  <a:r>
                  <a:rPr lang="en-US" sz="2000" dirty="0">
                    <a:latin typeface="Cambria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div</m:t>
                    </m:r>
                    <m:r>
                      <a:rPr lang="en-US" sz="2000" b="0" i="1" smtClean="0">
                        <a:latin typeface="Cambria Math"/>
                      </a:rPr>
                      <m:t> 2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}</a:t>
                </a:r>
                <a:endParaRPr lang="cs-CZ" sz="20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000" b="1" dirty="0">
                    <a:latin typeface="Cambria" pitchFamily="18" charset="0"/>
                  </a:rPr>
                  <a:t>return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</a:rPr>
                  <a:t>  </a:t>
                </a:r>
                <a:r>
                  <a:rPr lang="en-US" sz="2000" i="1" dirty="0" smtClean="0">
                    <a:latin typeface="Cambria" pitchFamily="18" charset="0"/>
                  </a:rPr>
                  <a:t>T </a:t>
                </a:r>
                <a:r>
                  <a:rPr lang="en-US" sz="2000" dirty="0" smtClean="0">
                    <a:latin typeface="Cambria" pitchFamily="18" charset="0"/>
                  </a:rPr>
                  <a:t>;</a:t>
                </a:r>
                <a:endParaRPr lang="cs-CZ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" y="836712"/>
                <a:ext cx="8491565" cy="5572164"/>
              </a:xfrm>
              <a:blipFill rotWithShape="1">
                <a:blip r:embed="rId2"/>
                <a:stretch>
                  <a:fillRect l="-215" t="-6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952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</a:t>
            </a:r>
            <a:r>
              <a:rPr lang="en-US" dirty="0"/>
              <a:t>Code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20688"/>
                <a:ext cx="8218487" cy="5760640"/>
              </a:xfrm>
            </p:spPr>
            <p:txBody>
              <a:bodyPr/>
              <a:lstStyle/>
              <a:p>
                <a:r>
                  <a:rPr lang="en-US" sz="2000" b="1" dirty="0" smtClean="0"/>
                  <a:t>definition: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 </a:t>
                </a:r>
                <a:r>
                  <a:rPr lang="en-US" sz="2000" i="1" dirty="0">
                    <a:latin typeface="Cambria" pitchFamily="18" charset="0"/>
                  </a:rPr>
                  <a:t>reflected binary code</a:t>
                </a:r>
                <a:r>
                  <a:rPr lang="en-US" sz="2000" dirty="0"/>
                  <a:t>, also known as </a:t>
                </a:r>
                <a:r>
                  <a:rPr lang="en-US" sz="2000" i="1" dirty="0">
                    <a:latin typeface="Cambria" pitchFamily="18" charset="0"/>
                  </a:rPr>
                  <a:t>Gray </a:t>
                </a:r>
                <a:r>
                  <a:rPr lang="en-US" sz="2000" i="1" dirty="0" smtClean="0">
                    <a:latin typeface="Cambria" pitchFamily="18" charset="0"/>
                  </a:rPr>
                  <a:t>code</a:t>
                </a:r>
                <a:r>
                  <a:rPr lang="en-US" sz="2000" dirty="0" smtClean="0"/>
                  <a:t>, </a:t>
                </a:r>
                <a:r>
                  <a:rPr lang="en-US" sz="2000" dirty="0"/>
                  <a:t>is a binary numeral system where two successive values differ in only one bit</a:t>
                </a:r>
                <a:r>
                  <a:rPr lang="en-US" sz="2000" dirty="0" smtClean="0"/>
                  <a:t>. </a:t>
                </a:r>
                <a:endParaRPr lang="en-US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/>
                  <a:t> will denote the reflected binary code for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binary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/>
                  <a:t>-tuples, and it will be written as a list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/>
                  <a:t>vectors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, </a:t>
                </a:r>
                <a:r>
                  <a:rPr lang="en-US" sz="2000" dirty="0" smtClean="0"/>
                  <a:t>as follows: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𝐺</m:t>
                        </m:r>
                      </m:e>
                      <m:sub/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=[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, …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 codes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are defined recursively:</a:t>
                </a:r>
                <a:endParaRPr lang="en-US" sz="2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/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=[0,1]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/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=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… 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,1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… 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]</a:t>
                </a:r>
                <a:endParaRPr lang="en-US" sz="2000" dirty="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endParaRPr>
              </a:p>
              <a:p>
                <a:r>
                  <a:rPr lang="en-US" sz="2000" b="1" dirty="0" smtClean="0"/>
                  <a:t>example:</a:t>
                </a:r>
                <a:endParaRPr lang="en-US" sz="20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000" dirty="0">
                    <a:latin typeface="Cambria" pitchFamily="18" charset="0"/>
                  </a:rPr>
                  <a:t>=[</a:t>
                </a:r>
                <a:r>
                  <a:rPr lang="en-US" sz="2000" dirty="0" smtClean="0">
                    <a:latin typeface="Cambria" pitchFamily="18" charset="0"/>
                  </a:rPr>
                  <a:t>000, 001, 011, 010, 110, 111, 101, 100]</a:t>
                </a:r>
                <a:endParaRPr lang="en-US" sz="2000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cs-CZ" sz="20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20688"/>
                <a:ext cx="8218487" cy="5760640"/>
              </a:xfrm>
              <a:blipFill rotWithShape="1">
                <a:blip r:embed="rId2"/>
                <a:stretch>
                  <a:fillRect l="-816" t="-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File:Binary-reflected Gray code constructio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93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Gray Code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5060" y="1196752"/>
            <a:ext cx="8468940" cy="7200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Example:</a:t>
            </a:r>
          </a:p>
        </p:txBody>
      </p:sp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027730"/>
                  </p:ext>
                </p:extLst>
              </p:nvPr>
            </p:nvGraphicFramePr>
            <p:xfrm>
              <a:off x="1475656" y="1700808"/>
              <a:ext cx="6408712" cy="448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/>
                    <a:gridCol w="1440160"/>
                    <a:gridCol w="3528392"/>
                  </a:tblGrid>
                  <a:tr h="6012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smtClean="0">
                              <a:solidFill>
                                <a:schemeClr val="tx1"/>
                              </a:solidFill>
                              <a:ea typeface="Cambria Math"/>
                            </a:rPr>
                            <a:t>binary </a:t>
                          </a:r>
                        </a:p>
                        <a:p>
                          <a:pPr algn="ctr"/>
                          <a:r>
                            <a:rPr lang="en-US" sz="2400" b="0" smtClean="0">
                              <a:solidFill>
                                <a:schemeClr val="tx1"/>
                              </a:solidFill>
                              <a:ea typeface="Cambria Math"/>
                            </a:rPr>
                            <a:t>representation 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a typeface="Cambria Math"/>
                            </a:rPr>
                            <a:t>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m:rPr>
                                  <m:nor/>
                                </m:rPr>
                                <a:rPr lang="en-US" sz="2400" b="0" dirty="0" smtClean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oMath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cs-CZ" sz="2400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027730"/>
                  </p:ext>
                </p:extLst>
              </p:nvPr>
            </p:nvGraphicFramePr>
            <p:xfrm>
              <a:off x="1475656" y="1700808"/>
              <a:ext cx="6408712" cy="448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/>
                    <a:gridCol w="1440160"/>
                    <a:gridCol w="3528392"/>
                  </a:tblGrid>
                  <a:tr h="8229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926" r="-345763" b="-44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5926" r="-245763" b="-44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5926" r="-173" b="-445185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90667" r="-345763" b="-7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90667" r="-245763" b="-7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190667" r="-173" b="-7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90667" r="-345763" b="-6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290667" r="-245763" b="-6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290667" r="-173" b="-6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90667" r="-345763" b="-5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90667" r="-245763" b="-5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390667" r="-173" b="-5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90667" r="-345763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490667" r="-245763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490667" r="-173" b="-4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90667" r="-345763" b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590667" r="-245763" b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590667" r="-173" b="-3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90667" r="-345763" b="-2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690667" r="-245763" b="-2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690667" r="-173" b="-2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90667" r="-345763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790667" r="-245763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790667" r="-173" b="-1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90667" r="-345763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890667" r="-245763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20" t="-890667" r="-173" b="-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8799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</a:t>
            </a:r>
            <a:r>
              <a:rPr lang="en-US" dirty="0"/>
              <a:t>Code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4464495" cy="3744416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Regardless of the care in aligning the contacts, and accuracy of the pattern, a natural-binary code would have errors at specific disk positions, because it is impossible to make all bits change at exactly the same time as the disk rotates</a:t>
            </a:r>
            <a:r>
              <a:rPr lang="en-US" sz="2000"/>
              <a:t>. </a:t>
            </a:r>
            <a:r>
              <a:rPr lang="en-US" sz="2000" smtClean="0"/>
              <a:t>(...) </a:t>
            </a:r>
            <a:r>
              <a:rPr lang="en-US" sz="2000"/>
              <a:t>Rotary encoders benefit from the cyclic nature of Gray codes, because consecutive positions of the sequence differ by only one </a:t>
            </a:r>
            <a:r>
              <a:rPr lang="en-US" sz="2000"/>
              <a:t>bit</a:t>
            </a:r>
            <a:r>
              <a:rPr lang="en-US" sz="2000" smtClean="0"/>
              <a:t>. </a:t>
            </a:r>
          </a:p>
          <a:p>
            <a:pPr marL="0" indent="0">
              <a:buNone/>
            </a:pPr>
            <a:r>
              <a:rPr lang="cs-CZ" sz="1400" b="1"/>
              <a:t>https://en.wikipedia.org/wiki/Gray_code</a:t>
            </a:r>
            <a:endParaRPr lang="cs-CZ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160240" cy="216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12" y="1196752"/>
            <a:ext cx="4421088" cy="523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2843808" y="692696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AE5D"/>
              </a:buClr>
              <a:buSzPct val="7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E5D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kern="0" smtClean="0"/>
              <a:t>Rotary position encoder</a:t>
            </a:r>
            <a:endParaRPr lang="cs-CZ" sz="1400" b="1" kern="0" dirty="0"/>
          </a:p>
        </p:txBody>
      </p:sp>
    </p:spTree>
    <p:extLst>
      <p:ext uri="{BB962C8B-B14F-4D97-AF65-F5344CB8AC3E}">
        <p14:creationId xmlns:p14="http://schemas.microsoft.com/office/powerpoint/2010/main" val="1807484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-Shape 58"/>
          <p:cNvSpPr/>
          <p:nvPr/>
        </p:nvSpPr>
        <p:spPr bwMode="auto">
          <a:xfrm flipH="1">
            <a:off x="7884368" y="2276872"/>
            <a:ext cx="432048" cy="936104"/>
          </a:xfrm>
          <a:prstGeom prst="corner">
            <a:avLst>
              <a:gd name="adj1" fmla="val 87906"/>
              <a:gd name="adj2" fmla="val 50000"/>
            </a:avLst>
          </a:prstGeom>
          <a:solidFill>
            <a:srgbClr val="D1D1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Gray Code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18487" cy="4895850"/>
              </a:xfrm>
            </p:spPr>
            <p:txBody>
              <a:bodyPr/>
              <a:lstStyle/>
              <a:p>
                <a:r>
                  <a:rPr lang="en-US" sz="2000" b="1" dirty="0"/>
                  <a:t>l</a:t>
                </a:r>
                <a:r>
                  <a:rPr lang="en-US" sz="2000" b="1" dirty="0" smtClean="0"/>
                  <a:t>emma 1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Suppose</a:t>
                </a:r>
              </a:p>
              <a:p>
                <a:pPr lvl="1"/>
                <a:r>
                  <a:rPr lang="en-US" sz="2000" dirty="0">
                    <a:latin typeface="Cambria" pitchFamily="18" charset="0"/>
                  </a:rPr>
                  <a:t>0 ≤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  <a:r>
                  <a:rPr lang="en-US" sz="2000" dirty="0">
                    <a:latin typeface="Cambria" pitchFamily="18" charset="0"/>
                  </a:rPr>
                  <a:t> 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 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Cambria" pitchFamily="18" charset="0"/>
                  </a:rPr>
                  <a:t>1</a:t>
                </a:r>
                <a:endParaRPr lang="en-US" sz="2000" dirty="0"/>
              </a:p>
              <a:p>
                <a:pPr lvl="1"/>
                <a:r>
                  <a:rPr lang="en-US" sz="2000" i="1" dirty="0">
                    <a:latin typeface="Cambria" pitchFamily="18" charset="0"/>
                  </a:rPr>
                  <a:t>B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>
                    <a:latin typeface="Cambria" pitchFamily="18" charset="0"/>
                  </a:rPr>
                  <a:t>= </a:t>
                </a:r>
                <a:r>
                  <a:rPr lang="en-US" sz="2000" i="1" smtClean="0">
                    <a:latin typeface="Cambria" pitchFamily="18" charset="0"/>
                  </a:rPr>
                  <a:t>b</a:t>
                </a:r>
                <a:r>
                  <a:rPr lang="en-US" sz="2000" i="1" baseline="-25000" smtClean="0">
                    <a:latin typeface="Cambria" pitchFamily="18" charset="0"/>
                  </a:rPr>
                  <a:t>n</a:t>
                </a:r>
                <a:r>
                  <a:rPr lang="en-US" sz="2000" i="1" baseline="-25000">
                    <a:latin typeface="Cambria" pitchFamily="18" charset="0"/>
                    <a:sym typeface="Symbol"/>
                  </a:rPr>
                  <a:t></a:t>
                </a:r>
                <a:r>
                  <a:rPr lang="en-US" sz="2000" baseline="-25000">
                    <a:latin typeface="Cambria" pitchFamily="18" charset="0"/>
                    <a:sym typeface="Symbol"/>
                  </a:rPr>
                  <a:t>1</a:t>
                </a:r>
                <a:r>
                  <a:rPr lang="en-US" sz="2000" i="1" baseline="-2500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, … , </a:t>
                </a:r>
                <a:r>
                  <a:rPr lang="en-US" sz="2000" i="1" dirty="0">
                    <a:latin typeface="Cambria" pitchFamily="18" charset="0"/>
                  </a:rPr>
                  <a:t>b</a:t>
                </a:r>
                <a:r>
                  <a:rPr lang="en-US" sz="2000" baseline="-25000" dirty="0">
                    <a:latin typeface="Cambria" pitchFamily="18" charset="0"/>
                  </a:rPr>
                  <a:t>0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 dirty="0"/>
                  <a:t>is a binary code of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</a:p>
              <a:p>
                <a:pPr lvl="1"/>
                <a:r>
                  <a:rPr lang="en-US" sz="2000" i="1" dirty="0">
                    <a:latin typeface="Cambria" pitchFamily="18" charset="0"/>
                  </a:rPr>
                  <a:t>G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:r>
                  <a:rPr lang="en-US" sz="2000">
                    <a:latin typeface="Cambria" pitchFamily="18" charset="0"/>
                  </a:rPr>
                  <a:t>= </a:t>
                </a:r>
                <a:r>
                  <a:rPr lang="en-US" sz="2000" i="1" smtClean="0">
                    <a:latin typeface="Cambria" pitchFamily="18" charset="0"/>
                  </a:rPr>
                  <a:t>g</a:t>
                </a:r>
                <a:r>
                  <a:rPr lang="en-US" sz="2000" i="1" baseline="-25000" smtClean="0">
                    <a:latin typeface="Cambria" pitchFamily="18" charset="0"/>
                  </a:rPr>
                  <a:t>n</a:t>
                </a:r>
                <a:r>
                  <a:rPr lang="en-US" sz="2000" i="1" baseline="-25000">
                    <a:latin typeface="Cambria" pitchFamily="18" charset="0"/>
                    <a:sym typeface="Symbol"/>
                  </a:rPr>
                  <a:t></a:t>
                </a:r>
                <a:r>
                  <a:rPr lang="en-US" sz="2000" baseline="-25000">
                    <a:latin typeface="Cambria" pitchFamily="18" charset="0"/>
                    <a:sym typeface="Symbol"/>
                  </a:rPr>
                  <a:t>1</a:t>
                </a:r>
                <a:r>
                  <a:rPr lang="en-US" sz="2000" i="1" baseline="-25000" smtClean="0">
                    <a:latin typeface="Cambria" pitchFamily="18" charset="0"/>
                  </a:rPr>
                  <a:t> </a:t>
                </a:r>
                <a:r>
                  <a:rPr lang="en-US" sz="2000" dirty="0">
                    <a:latin typeface="Cambria" pitchFamily="18" charset="0"/>
                  </a:rPr>
                  <a:t>, … , </a:t>
                </a:r>
                <a:r>
                  <a:rPr lang="en-US" sz="2000" i="1" dirty="0">
                    <a:latin typeface="Cambria" pitchFamily="18" charset="0"/>
                  </a:rPr>
                  <a:t>g</a:t>
                </a:r>
                <a:r>
                  <a:rPr lang="en-US" sz="2000" baseline="-25000" dirty="0">
                    <a:latin typeface="Cambria" pitchFamily="18" charset="0"/>
                  </a:rPr>
                  <a:t>0</a:t>
                </a:r>
                <a:r>
                  <a:rPr lang="en-US" sz="2000" dirty="0">
                    <a:latin typeface="Cambria" pitchFamily="18" charset="0"/>
                  </a:rPr>
                  <a:t>  </a:t>
                </a:r>
                <a:r>
                  <a:rPr lang="en-US" sz="2000" dirty="0"/>
                  <a:t>is a Gray code of </a:t>
                </a:r>
                <a:r>
                  <a:rPr lang="en-US" sz="2000" i="1" dirty="0">
                    <a:latin typeface="Cambria" pitchFamily="18" charset="0"/>
                  </a:rPr>
                  <a:t>r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Then for every </a:t>
                </a:r>
                <a:r>
                  <a:rPr lang="en-US" sz="2000" i="1" dirty="0" smtClean="0">
                    <a:latin typeface="Cambria" pitchFamily="18" charset="0"/>
                  </a:rPr>
                  <a:t>j</a:t>
                </a:r>
                <a:r>
                  <a:rPr lang="en-US" sz="2000" dirty="0" smtClean="0">
                    <a:latin typeface="Cambria" pitchFamily="18" charset="0"/>
                  </a:rPr>
                  <a:t> </a:t>
                </a:r>
                <a:r>
                  <a:rPr lang="en-US" sz="2000" dirty="0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2000" dirty="0" smtClean="0">
                    <a:latin typeface="Cambria" pitchFamily="18" charset="0"/>
                  </a:rPr>
                  <a:t> {0,1, …, </a:t>
                </a:r>
                <a:r>
                  <a:rPr lang="en-US" sz="2000" i="1" dirty="0" smtClean="0">
                    <a:latin typeface="Cambria" pitchFamily="18" charset="0"/>
                  </a:rPr>
                  <a:t>n</a:t>
                </a:r>
                <a:r>
                  <a:rPr lang="en-US" sz="2000" dirty="0" smtClean="0">
                    <a:latin typeface="Cambria" pitchFamily="18" charset="0"/>
                  </a:rPr>
                  <a:t> – 1}</a:t>
                </a:r>
              </a:p>
              <a:p>
                <a:pPr marL="0" indent="0">
                  <a:buNone/>
                </a:pPr>
                <a:r>
                  <a:rPr lang="en-US" sz="2000" smtClean="0">
                    <a:solidFill>
                      <a:schemeClr val="accent1">
                        <a:lumMod val="50000"/>
                      </a:schemeClr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2</m:t>
                    </m:r>
                  </m:oMath>
                </a14:m>
                <a:endParaRPr lang="en-US" sz="2000" b="1" dirty="0" smtClean="0"/>
              </a:p>
              <a:p>
                <a:r>
                  <a:rPr lang="en-US" sz="2000" b="1" dirty="0" smtClean="0"/>
                  <a:t>proof</a:t>
                </a: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dirty="0" smtClean="0"/>
                  <a:t>By induction on </a:t>
                </a:r>
                <a:r>
                  <a:rPr lang="en-US" sz="2000" i="1" smtClean="0">
                    <a:latin typeface="Cambria" pitchFamily="18" charset="0"/>
                  </a:rPr>
                  <a:t>n</a:t>
                </a:r>
                <a:r>
                  <a:rPr lang="en-US" sz="200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b="1" smtClean="0"/>
                  <a:t>Note</a:t>
                </a:r>
                <a:r>
                  <a:rPr lang="en-US" sz="2000" smtClean="0"/>
                  <a:t>   We may suppose  </a:t>
                </a:r>
                <a:r>
                  <a:rPr lang="en-US" sz="2000" i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000" i="1" baseline="-2500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n </a:t>
                </a:r>
                <a:r>
                  <a:rPr lang="en-US" sz="200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 = </a:t>
                </a:r>
                <a:r>
                  <a:rPr lang="en-US" sz="2000" i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000" i="1" baseline="-2500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n </a:t>
                </a:r>
                <a:r>
                  <a:rPr lang="en-US" sz="200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 = 0.</a:t>
                </a:r>
                <a:endParaRPr lang="en-US" sz="200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18487" cy="4895850"/>
              </a:xfrm>
              <a:blipFill rotWithShape="1">
                <a:blip r:embed="rId2"/>
                <a:stretch>
                  <a:fillRect l="-816" t="-6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300192" y="1484784"/>
            <a:ext cx="26728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AE5D"/>
              </a:buClr>
              <a:buSzPct val="7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E5D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smtClean="0"/>
              <a:t>Example:</a:t>
            </a:r>
            <a:endParaRPr lang="en-US" sz="2400" kern="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164288" y="2348880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>
                <a:solidFill>
                  <a:srgbClr val="C00000"/>
                </a:solidFill>
              </a:rPr>
              <a:t>10010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4288" y="2780928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11100</a:t>
            </a:r>
            <a:endParaRPr lang="cs-CZ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6300192" y="2348880"/>
                <a:ext cx="726994" cy="476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cs-CZ" sz="24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348880"/>
                <a:ext cx="726994" cy="4767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72200" y="2780928"/>
                <a:ext cx="609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780928"/>
                <a:ext cx="60946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660232" y="3429000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endParaRPr lang="en-US" sz="24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endParaRPr lang="en-US" sz="24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endParaRPr lang="en-US" sz="24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endParaRPr lang="en-US" sz="2400" baseline="-25000" smtClean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r>
              <a:rPr lang="en-US" sz="24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sz="2400" baseline="-2500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</a:t>
            </a:r>
            <a:endParaRPr lang="en-US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L-Shape 12"/>
          <p:cNvSpPr/>
          <p:nvPr/>
        </p:nvSpPr>
        <p:spPr bwMode="auto">
          <a:xfrm flipH="1">
            <a:off x="8460432" y="2276872"/>
            <a:ext cx="432048" cy="936104"/>
          </a:xfrm>
          <a:prstGeom prst="corner">
            <a:avLst>
              <a:gd name="adj1" fmla="val 87906"/>
              <a:gd name="adj2" fmla="val 50000"/>
            </a:avLst>
          </a:prstGeom>
          <a:solidFill>
            <a:srgbClr val="D1D1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8748464" y="2636912"/>
            <a:ext cx="0" cy="3600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triangle" w="med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8532440" y="2636912"/>
            <a:ext cx="144016" cy="3600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00652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UI1-1b-gramatiky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UI1-1b-gramatiky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I1-1b-gramatiky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49793</TotalTime>
  <Words>2022</Words>
  <Application>Microsoft Office PowerPoint</Application>
  <PresentationFormat>On-screen Show (4:3)</PresentationFormat>
  <Paragraphs>346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Motiv1</vt:lpstr>
      <vt:lpstr>Vlastní návrh</vt:lpstr>
      <vt:lpstr>Combinatorial algorithms  computing subset rank and unrank, Gray codes, k-element subset rank and unrank,  computing permutation rank and unrank</vt:lpstr>
      <vt:lpstr>Combinatorial Generation</vt:lpstr>
      <vt:lpstr>Subsets</vt:lpstr>
      <vt:lpstr>Subsets</vt:lpstr>
      <vt:lpstr>Subsets</vt:lpstr>
      <vt:lpstr>Gray Code</vt:lpstr>
      <vt:lpstr>Gray Code</vt:lpstr>
      <vt:lpstr>Gray Code</vt:lpstr>
      <vt:lpstr>Gray Code</vt:lpstr>
      <vt:lpstr>Gray Code</vt:lpstr>
      <vt:lpstr>Gray Code</vt:lpstr>
      <vt:lpstr>Gray Code</vt:lpstr>
      <vt:lpstr>Subsets – Gray Code</vt:lpstr>
      <vt:lpstr>Subsets – Gray Code</vt:lpstr>
      <vt:lpstr>k - Element subsets</vt:lpstr>
      <vt:lpstr>k - Element subsets</vt:lpstr>
      <vt:lpstr>k - Element subsets</vt:lpstr>
      <vt:lpstr>k - Element subsets</vt:lpstr>
      <vt:lpstr>k - Element subsets</vt:lpstr>
      <vt:lpstr>Permutations</vt:lpstr>
      <vt:lpstr>Permutations</vt:lpstr>
      <vt:lpstr>Permutations</vt:lpstr>
      <vt:lpstr>References</vt:lpstr>
    </vt:vector>
  </TitlesOfParts>
  <Company>Amherst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Computers Can’t Do For You</dc:title>
  <dc:creator>Information Technology</dc:creator>
  <cp:lastModifiedBy>berezovs</cp:lastModifiedBy>
  <cp:revision>763</cp:revision>
  <cp:lastPrinted>2019-11-06T09:19:46Z</cp:lastPrinted>
  <dcterms:created xsi:type="dcterms:W3CDTF">2005-02-15T15:53:41Z</dcterms:created>
  <dcterms:modified xsi:type="dcterms:W3CDTF">2019-11-06T09:22:45Z</dcterms:modified>
</cp:coreProperties>
</file>